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notesMasterIdLst>
    <p:notesMasterId r:id="rId64"/>
  </p:notesMasterIdLst>
  <p:handoutMasterIdLst>
    <p:handoutMasterId r:id="rId65"/>
  </p:handoutMasterIdLst>
  <p:sldIdLst>
    <p:sldId id="256" r:id="rId2"/>
    <p:sldId id="768" r:id="rId3"/>
    <p:sldId id="769" r:id="rId4"/>
    <p:sldId id="770" r:id="rId5"/>
    <p:sldId id="825" r:id="rId6"/>
    <p:sldId id="772" r:id="rId7"/>
    <p:sldId id="771" r:id="rId8"/>
    <p:sldId id="804" r:id="rId9"/>
    <p:sldId id="829" r:id="rId10"/>
    <p:sldId id="773" r:id="rId11"/>
    <p:sldId id="774" r:id="rId12"/>
    <p:sldId id="775" r:id="rId13"/>
    <p:sldId id="826" r:id="rId14"/>
    <p:sldId id="783" r:id="rId15"/>
    <p:sldId id="799" r:id="rId16"/>
    <p:sldId id="824" r:id="rId17"/>
    <p:sldId id="796" r:id="rId18"/>
    <p:sldId id="776" r:id="rId19"/>
    <p:sldId id="777" r:id="rId20"/>
    <p:sldId id="778" r:id="rId21"/>
    <p:sldId id="779" r:id="rId22"/>
    <p:sldId id="780" r:id="rId23"/>
    <p:sldId id="781" r:id="rId24"/>
    <p:sldId id="782" r:id="rId25"/>
    <p:sldId id="794" r:id="rId26"/>
    <p:sldId id="786" r:id="rId27"/>
    <p:sldId id="784" r:id="rId28"/>
    <p:sldId id="785" r:id="rId29"/>
    <p:sldId id="787" r:id="rId30"/>
    <p:sldId id="788" r:id="rId31"/>
    <p:sldId id="789" r:id="rId32"/>
    <p:sldId id="790" r:id="rId33"/>
    <p:sldId id="791" r:id="rId34"/>
    <p:sldId id="792" r:id="rId35"/>
    <p:sldId id="827" r:id="rId36"/>
    <p:sldId id="793" r:id="rId37"/>
    <p:sldId id="828" r:id="rId38"/>
    <p:sldId id="795" r:id="rId39"/>
    <p:sldId id="800" r:id="rId40"/>
    <p:sldId id="797" r:id="rId41"/>
    <p:sldId id="798" r:id="rId42"/>
    <p:sldId id="801" r:id="rId43"/>
    <p:sldId id="802" r:id="rId44"/>
    <p:sldId id="805" r:id="rId45"/>
    <p:sldId id="806" r:id="rId46"/>
    <p:sldId id="808" r:id="rId47"/>
    <p:sldId id="814" r:id="rId48"/>
    <p:sldId id="809" r:id="rId49"/>
    <p:sldId id="810" r:id="rId50"/>
    <p:sldId id="816" r:id="rId51"/>
    <p:sldId id="815" r:id="rId52"/>
    <p:sldId id="817" r:id="rId53"/>
    <p:sldId id="813" r:id="rId54"/>
    <p:sldId id="818" r:id="rId55"/>
    <p:sldId id="820" r:id="rId56"/>
    <p:sldId id="821" r:id="rId57"/>
    <p:sldId id="822" r:id="rId58"/>
    <p:sldId id="823" r:id="rId59"/>
    <p:sldId id="811" r:id="rId60"/>
    <p:sldId id="803" r:id="rId61"/>
    <p:sldId id="807" r:id="rId62"/>
    <p:sldId id="661" r:id="rId63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D1DBEB"/>
    <a:srgbClr val="808080"/>
    <a:srgbClr val="AAC1DA"/>
    <a:srgbClr val="84A5CA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8" autoAdjust="0"/>
    <p:restoredTop sz="83113" autoAdjust="0"/>
  </p:normalViewPr>
  <p:slideViewPr>
    <p:cSldViewPr>
      <p:cViewPr>
        <p:scale>
          <a:sx n="66" d="100"/>
          <a:sy n="66" d="100"/>
        </p:scale>
        <p:origin x="-1906" y="-1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90"/>
    </p:cViewPr>
  </p:sorterViewPr>
  <p:notesViewPr>
    <p:cSldViewPr>
      <p:cViewPr varScale="1">
        <p:scale>
          <a:sx n="52" d="100"/>
          <a:sy n="52" d="100"/>
        </p:scale>
        <p:origin x="-2850" y="-108"/>
      </p:cViewPr>
      <p:guideLst>
        <p:guide orient="horz" pos="2832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11AE9ABD-BB0E-47A7-8709-10D081EE11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9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6B44503E-5565-4C97-A430-9AC0A7D0418D}" type="datetimeFigureOut">
              <a:rPr lang="zh-CN" altLang="en-US"/>
              <a:pPr>
                <a:defRPr/>
              </a:pPr>
              <a:t>2019/11/2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C2A38401-83DD-4075-9EA5-1C4F21FDE3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194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52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52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方案设计包括计算机软件配置项的功能分配</a:t>
            </a:r>
            <a:endParaRPr lang="en-US" altLang="zh-CN" dirty="0" smtClean="0"/>
          </a:p>
          <a:p>
            <a:r>
              <a:rPr lang="zh-CN" altLang="en-US" dirty="0" smtClean="0"/>
              <a:t>摸样包括运行环境、体系结构、信息流 、通信和接口</a:t>
            </a:r>
            <a:endParaRPr lang="en-US" altLang="zh-CN" dirty="0" smtClean="0"/>
          </a:p>
          <a:p>
            <a:r>
              <a:rPr lang="zh-CN" altLang="en-US" dirty="0" smtClean="0"/>
              <a:t>初样最重要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方案设计包括计算机软件配置项的功能分配</a:t>
            </a:r>
            <a:endParaRPr lang="en-US" altLang="zh-CN" dirty="0" smtClean="0"/>
          </a:p>
          <a:p>
            <a:r>
              <a:rPr lang="zh-CN" altLang="en-US" dirty="0" smtClean="0"/>
              <a:t>摸样包括运行环境、体系结构、信息流 、通信和接口</a:t>
            </a:r>
            <a:endParaRPr lang="en-US" altLang="zh-CN" dirty="0" smtClean="0"/>
          </a:p>
          <a:p>
            <a:r>
              <a:rPr lang="zh-CN" altLang="en-US" dirty="0" smtClean="0"/>
              <a:t>初样最重要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引言部分，功能性能部分重复，输入输出，重复性是要使每份文档自成体系</a:t>
            </a:r>
            <a:endParaRPr lang="en-US" altLang="zh-CN" dirty="0" smtClean="0"/>
          </a:p>
          <a:p>
            <a:r>
              <a:rPr lang="zh-CN" altLang="en-US" dirty="0" smtClean="0"/>
              <a:t>每个研制步骤决定和成果马上编制成文档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方案设计包括计算机软件配置项的功能分配</a:t>
            </a:r>
            <a:endParaRPr lang="en-US" altLang="zh-CN" dirty="0" smtClean="0"/>
          </a:p>
          <a:p>
            <a:r>
              <a:rPr lang="zh-CN" altLang="en-US" dirty="0" smtClean="0"/>
              <a:t>摸样包括运行环境、体系结构、信息流 、通信和接口</a:t>
            </a:r>
            <a:endParaRPr lang="en-US" altLang="zh-CN" dirty="0" smtClean="0"/>
          </a:p>
          <a:p>
            <a:r>
              <a:rPr lang="zh-CN" altLang="en-US" dirty="0" smtClean="0"/>
              <a:t>初样最重要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529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国外</a:t>
            </a:r>
            <a:r>
              <a:rPr lang="en-US" altLang="zh-CN" dirty="0" smtClean="0"/>
              <a:t>PDM</a:t>
            </a:r>
            <a:r>
              <a:rPr lang="zh-CN" altLang="en-US" dirty="0" smtClean="0"/>
              <a:t>主要以版本和状态进行管理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国外</a:t>
            </a:r>
            <a:r>
              <a:rPr lang="en-US" altLang="zh-CN" dirty="0" smtClean="0"/>
              <a:t>PDM</a:t>
            </a:r>
            <a:r>
              <a:rPr lang="zh-CN" altLang="en-US" dirty="0" smtClean="0"/>
              <a:t>主要以版本和状态进行管理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设计阶段转工艺阶段等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设计阶段转工艺阶段等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设计阶段转工艺阶段等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52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52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A38401-83DD-4075-9EA5-1C4F21FDE3F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12" name="矩形 11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54136"/>
            <a:ext cx="7772400" cy="1470025"/>
          </a:xfrm>
          <a:noFill/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9007"/>
            <a:ext cx="6400800" cy="1752600"/>
          </a:xfrm>
          <a:noFill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>
            <a:lvl1pPr algn="l">
              <a:defRPr/>
            </a:lvl1pPr>
          </a:lstStyle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pPr>
              <a:defRPr/>
            </a:pPr>
            <a:fld id="{D920C4C6-866C-4096-BB05-40ACC5D6B7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 smtClean="0"/>
          </a:p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name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661B32-6FDB-4C1E-BF98-01032BB14C0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43802" y="285728"/>
            <a:ext cx="1500198" cy="6000791"/>
          </a:xfrm>
          <a:noFill/>
        </p:spPr>
        <p:txBody>
          <a:bodyPr vert="eaVert"/>
          <a:lstStyle>
            <a:lvl1pPr>
              <a:defRPr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50800" dist="50800" dir="13500000" algn="tl" rotWithShape="0">
                    <a:schemeClr val="tx2"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42994" y="285730"/>
            <a:ext cx="6657964" cy="6000791"/>
          </a:xfrm>
          <a:noFill/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name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pPr>
              <a:defRPr/>
            </a:pPr>
            <a:fld id="{0A899450-966A-4748-A193-C43542AF1E3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2891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62AB3-922F-49C9-87F5-A499AB8B746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2928934"/>
            <a:ext cx="9144000" cy="285752"/>
            <a:chOff x="0" y="2928934"/>
            <a:chExt cx="9144000" cy="285752"/>
          </a:xfrm>
        </p:grpSpPr>
        <p:sp>
          <p:nvSpPr>
            <p:cNvPr id="8" name="矩形 7"/>
            <p:cNvSpPr/>
            <p:nvPr userDrawn="1"/>
          </p:nvSpPr>
          <p:spPr>
            <a:xfrm flipH="1">
              <a:off x="0" y="2928934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 flipH="1">
              <a:off x="8334000" y="2963384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 flipH="1">
              <a:off x="0" y="2966642"/>
              <a:ext cx="8286776" cy="214314"/>
            </a:xfrm>
            <a:prstGeom prst="rect">
              <a:avLst/>
            </a:prstGeom>
            <a:solidFill>
              <a:schemeClr val="accent5"/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217345"/>
            <a:ext cx="7772400" cy="1362075"/>
          </a:xfrm>
          <a:noFill/>
        </p:spPr>
        <p:txBody>
          <a:bodyPr anchor="t"/>
          <a:lstStyle>
            <a:lvl1pPr algn="ctr">
              <a:defRPr sz="4000" b="1" cap="all">
                <a:gradFill flip="none" rotWithShape="1">
                  <a:gsLst>
                    <a:gs pos="0">
                      <a:srgbClr val="03D4A8"/>
                    </a:gs>
                    <a:gs pos="25000">
                      <a:srgbClr val="21D6E0"/>
                    </a:gs>
                    <a:gs pos="75000">
                      <a:srgbClr val="0087E6"/>
                    </a:gs>
                    <a:gs pos="100000">
                      <a:srgbClr val="005CBF"/>
                    </a:gs>
                  </a:gsLst>
                  <a:lin ang="16200000" scaled="1"/>
                  <a:tileRect/>
                </a:gradFill>
                <a:effectLst>
                  <a:outerShdw blurRad="50800" dist="50800" dir="18900000" algn="tl" rotWithShape="0">
                    <a:schemeClr val="accent5">
                      <a:tint val="20000"/>
                      <a:alpha val="43000"/>
                    </a:scheme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71600" y="1426089"/>
            <a:ext cx="6400800" cy="1500187"/>
          </a:xfrm>
          <a:noFill/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498000"/>
            <a:ext cx="1800000" cy="360000"/>
          </a:xfrm>
        </p:spPr>
        <p:txBody>
          <a:bodyPr vert="horz"/>
          <a:lstStyle/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64000" y="6498000"/>
            <a:ext cx="2880000" cy="360000"/>
          </a:xfrm>
        </p:spPr>
        <p:txBody>
          <a:bodyPr vert="horz"/>
          <a:lstStyle>
            <a:lvl1pPr algn="r">
              <a:defRPr/>
            </a:lvl1pPr>
          </a:lstStyle>
          <a:p>
            <a:pPr>
              <a:defRPr/>
            </a:pPr>
            <a:r>
              <a:rPr lang="en-US" altLang="zh-CN" smtClean="0"/>
              <a:t>Company name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34000" y="2928934"/>
            <a:ext cx="810000" cy="285752"/>
          </a:xfrm>
        </p:spPr>
        <p:txBody>
          <a:bodyPr/>
          <a:lstStyle/>
          <a:p>
            <a:pPr>
              <a:defRPr/>
            </a:pPr>
            <a:fld id="{7A38E6C7-599B-4095-A36A-65D98983670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42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3994" y="1717110"/>
            <a:ext cx="4038600" cy="48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name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408932-88E1-450B-9758-2ECA4B1C450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2994" y="1717668"/>
            <a:ext cx="4040188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2994" y="2357433"/>
            <a:ext cx="4040188" cy="41960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0819" y="1717668"/>
            <a:ext cx="4041775" cy="639762"/>
          </a:xfrm>
          <a:solidFill>
            <a:srgbClr val="FF9900">
              <a:alpha val="10196"/>
            </a:srgb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0820" y="2357430"/>
            <a:ext cx="4041775" cy="4197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name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21538-0D84-413E-89BD-591B46D6489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name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0CEF64-0C09-4B68-A372-E8EB771947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0" y="6286520"/>
            <a:ext cx="9144000" cy="285752"/>
            <a:chOff x="0" y="1428736"/>
            <a:chExt cx="9144000" cy="285752"/>
          </a:xfrm>
        </p:grpSpPr>
        <p:sp>
          <p:nvSpPr>
            <p:cNvPr id="6" name="矩形 5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6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name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0" y="6286520"/>
            <a:ext cx="810000" cy="285752"/>
          </a:xfrm>
        </p:spPr>
        <p:txBody>
          <a:bodyPr/>
          <a:lstStyle/>
          <a:p>
            <a:pPr>
              <a:defRPr/>
            </a:pPr>
            <a:fld id="{4DD1962F-D196-479C-A8F9-F5568A56D1F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6" y="285728"/>
            <a:ext cx="3286146" cy="1143008"/>
          </a:xfrm>
        </p:spPr>
        <p:txBody>
          <a:bodyPr anchor="t"/>
          <a:lstStyle>
            <a:lvl1pPr algn="l">
              <a:defRPr sz="2000" b="1">
                <a:effectLst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224" y="1717341"/>
            <a:ext cx="8215338" cy="48386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214810" y="285728"/>
            <a:ext cx="4857752" cy="11448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name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D3827-B93C-419F-9E96-F4DAE846BFE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3" y="1718046"/>
            <a:ext cx="734214" cy="4834842"/>
          </a:xfrm>
          <a:noFill/>
        </p:spPr>
        <p:txBody>
          <a:bodyPr vert="eaVert" anchor="ctr"/>
          <a:lstStyle>
            <a:lvl1pPr algn="ctr">
              <a:defRPr sz="20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5372" y="1790268"/>
            <a:ext cx="8091100" cy="4710569"/>
          </a:xfrm>
          <a:effectLst>
            <a:glow rad="101600">
              <a:schemeClr val="accent1">
                <a:alpha val="6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2994" y="285728"/>
            <a:ext cx="8229600" cy="1144800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Company name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EFCC4-CB19-4C89-B2D5-53BDD8FFC64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28910" cy="157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组合 12"/>
          <p:cNvGrpSpPr/>
          <p:nvPr/>
        </p:nvGrpSpPr>
        <p:grpSpPr>
          <a:xfrm>
            <a:off x="0" y="1428736"/>
            <a:ext cx="9144000" cy="285752"/>
            <a:chOff x="0" y="1428736"/>
            <a:chExt cx="9144000" cy="285752"/>
          </a:xfrm>
        </p:grpSpPr>
        <p:sp>
          <p:nvSpPr>
            <p:cNvPr id="7" name="矩形 6"/>
            <p:cNvSpPr/>
            <p:nvPr userDrawn="1"/>
          </p:nvSpPr>
          <p:spPr>
            <a:xfrm>
              <a:off x="0" y="1428736"/>
              <a:ext cx="9144000" cy="285752"/>
            </a:xfrm>
            <a:prstGeom prst="rect">
              <a:avLst/>
            </a:prstGeom>
            <a:solidFill>
              <a:schemeClr val="accent3">
                <a:tint val="6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0" y="1463186"/>
              <a:ext cx="810000" cy="214314"/>
            </a:xfrm>
            <a:prstGeom prst="rect">
              <a:avLst/>
            </a:prstGeom>
            <a:solidFill>
              <a:schemeClr val="accent1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857224" y="1466444"/>
              <a:ext cx="8286776" cy="214314"/>
            </a:xfrm>
            <a:prstGeom prst="rect">
              <a:avLst/>
            </a:prstGeom>
            <a:solidFill>
              <a:schemeClr val="accent5">
                <a:shade val="50000"/>
              </a:schemeClr>
            </a:solidFill>
            <a:ln w="19050" cap="flat" cmpd="sng" algn="ctr">
              <a:noFill/>
              <a:prstDash val="solid"/>
            </a:ln>
          </p:spPr>
          <p:style>
            <a:lnRef idx="2">
              <a:schemeClr val="accent6"/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 dirty="0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2994" y="1716711"/>
            <a:ext cx="8229600" cy="4838735"/>
          </a:xfrm>
          <a:prstGeom prst="rect">
            <a:avLst/>
          </a:prstGeom>
          <a:noFill/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  <a:p>
            <a:pPr lvl="2" eaLnBrk="1" latinLnBrk="0" hangingPunct="1"/>
            <a:r>
              <a:rPr kumimoji="0" lang="zh-CN" altLang="en-US" dirty="0" smtClean="0"/>
              <a:t>第三级</a:t>
            </a:r>
          </a:p>
          <a:p>
            <a:pPr lvl="3" eaLnBrk="1" latinLnBrk="0" hangingPunct="1"/>
            <a:r>
              <a:rPr kumimoji="0" lang="zh-CN" altLang="en-US" dirty="0" smtClean="0"/>
              <a:t>第四级</a:t>
            </a:r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6572272"/>
            <a:ext cx="1800000" cy="285728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智慧城市（一期）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64000" y="6572272"/>
            <a:ext cx="2880000" cy="285728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1428736"/>
            <a:ext cx="8100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50000"/>
                  </a:schemeClr>
                </a:solidFill>
              </a:defRPr>
            </a:lvl1pPr>
          </a:lstStyle>
          <a:p>
            <a:pPr>
              <a:defRPr/>
            </a:pPr>
            <a:fld id="{D920C4C6-866C-4096-BB05-40ACC5D6B78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42994" y="283053"/>
            <a:ext cx="8229600" cy="1143000"/>
          </a:xfrm>
          <a:prstGeom prst="rect">
            <a:avLst/>
          </a:prstGeom>
          <a:noFill/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</p:sldLayoutIdLst>
  <p:hf sldNum="0" hdr="0"/>
  <p:txStyles>
    <p:titleStyle>
      <a:lvl1pPr algn="ctr" rtl="0" eaLnBrk="1" latinLnBrk="0" hangingPunct="1">
        <a:spcBef>
          <a:spcPct val="0"/>
        </a:spcBef>
        <a:buNone/>
        <a:defRPr kumimoji="0" sz="4400" kern="1200"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  <a:tileRect/>
          </a:gradFill>
          <a:effectLst>
            <a:outerShdw blurRad="50800" dist="50800" dir="18900000" algn="tl" rotWithShape="0">
              <a:schemeClr val="tx2">
                <a:alpha val="43000"/>
              </a:scheme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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"/>
        <a:buChar char="Ø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3" pitchFamily="18" charset="2"/>
        <a:buChar char="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.png"/><Relationship Id="rId18" Type="http://schemas.openxmlformats.org/officeDocument/2006/relationships/image" Target="../media/image23.png"/><Relationship Id="rId26" Type="http://schemas.openxmlformats.org/officeDocument/2006/relationships/image" Target="../media/image28.png"/><Relationship Id="rId39" Type="http://schemas.openxmlformats.org/officeDocument/2006/relationships/oleObject" Target="../embeddings/oleObject15.bin"/><Relationship Id="rId3" Type="http://schemas.openxmlformats.org/officeDocument/2006/relationships/notesSlide" Target="../notesSlides/notesSlide46.xml"/><Relationship Id="rId21" Type="http://schemas.openxmlformats.org/officeDocument/2006/relationships/oleObject" Target="../embeddings/oleObject7.bin"/><Relationship Id="rId34" Type="http://schemas.openxmlformats.org/officeDocument/2006/relationships/image" Target="../media/image33.png"/><Relationship Id="rId42" Type="http://schemas.openxmlformats.org/officeDocument/2006/relationships/image" Target="../media/image35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17" Type="http://schemas.openxmlformats.org/officeDocument/2006/relationships/image" Target="../media/image22.png"/><Relationship Id="rId25" Type="http://schemas.openxmlformats.org/officeDocument/2006/relationships/image" Target="../media/image27.png"/><Relationship Id="rId33" Type="http://schemas.openxmlformats.org/officeDocument/2006/relationships/oleObject" Target="../embeddings/oleObject10.bin"/><Relationship Id="rId38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.bin"/><Relationship Id="rId20" Type="http://schemas.openxmlformats.org/officeDocument/2006/relationships/oleObject" Target="../embeddings/oleObject6.bin"/><Relationship Id="rId29" Type="http://schemas.openxmlformats.org/officeDocument/2006/relationships/image" Target="../media/image31.png"/><Relationship Id="rId41" Type="http://schemas.openxmlformats.org/officeDocument/2006/relationships/image" Target="../media/image34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11" Type="http://schemas.openxmlformats.org/officeDocument/2006/relationships/image" Target="../media/image13.wmf"/><Relationship Id="rId24" Type="http://schemas.openxmlformats.org/officeDocument/2006/relationships/image" Target="../media/image26.png"/><Relationship Id="rId32" Type="http://schemas.openxmlformats.org/officeDocument/2006/relationships/oleObject" Target="../embeddings/oleObject9.bin"/><Relationship Id="rId37" Type="http://schemas.openxmlformats.org/officeDocument/2006/relationships/oleObject" Target="../embeddings/oleObject13.bin"/><Relationship Id="rId40" Type="http://schemas.openxmlformats.org/officeDocument/2006/relationships/oleObject" Target="../embeddings/oleObject16.bin"/><Relationship Id="rId5" Type="http://schemas.openxmlformats.org/officeDocument/2006/relationships/image" Target="../media/image15.png"/><Relationship Id="rId15" Type="http://schemas.openxmlformats.org/officeDocument/2006/relationships/oleObject" Target="../embeddings/oleObject3.bin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oleObject" Target="../embeddings/oleObject12.bin"/><Relationship Id="rId10" Type="http://schemas.openxmlformats.org/officeDocument/2006/relationships/oleObject" Target="../embeddings/oleObject1.bin"/><Relationship Id="rId19" Type="http://schemas.openxmlformats.org/officeDocument/2006/relationships/oleObject" Target="../embeddings/oleObject5.bin"/><Relationship Id="rId31" Type="http://schemas.openxmlformats.org/officeDocument/2006/relationships/image" Target="../media/image32.png"/><Relationship Id="rId44" Type="http://schemas.openxmlformats.org/officeDocument/2006/relationships/oleObject" Target="../embeddings/oleObject18.bin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oleObject" Target="../embeddings/oleObject8.bin"/><Relationship Id="rId35" Type="http://schemas.openxmlformats.org/officeDocument/2006/relationships/oleObject" Target="../embeddings/oleObject11.bin"/><Relationship Id="rId43" Type="http://schemas.openxmlformats.org/officeDocument/2006/relationships/oleObject" Target="../embeddings/oleObject17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104900" y="2311400"/>
            <a:ext cx="6934200" cy="1447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6000" b="1" i="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航天型号软件工程</a:t>
            </a:r>
            <a:endParaRPr lang="en-US" altLang="zh-CN" sz="6000" b="1" i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副标题 6"/>
          <p:cNvSpPr txBox="1">
            <a:spLocks/>
          </p:cNvSpPr>
          <p:nvPr/>
        </p:nvSpPr>
        <p:spPr bwMode="auto">
          <a:xfrm>
            <a:off x="1066800" y="3733800"/>
            <a:ext cx="7010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zh-CN" altLang="en-US" sz="2200" kern="0" dirty="0" smtClean="0">
                <a:latin typeface="楷体" pitchFamily="49" charset="-122"/>
                <a:ea typeface="楷体" pitchFamily="49" charset="-122"/>
              </a:rPr>
              <a:t>荣文戈</a:t>
            </a:r>
            <a:endParaRPr lang="en-US" altLang="zh-CN" sz="2200" kern="0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zh-CN" altLang="en-US" sz="2200" kern="0" dirty="0" smtClean="0">
                <a:latin typeface="楷体" pitchFamily="49" charset="-122"/>
                <a:ea typeface="楷体" pitchFamily="49" charset="-122"/>
              </a:rPr>
              <a:t>计算机学院</a:t>
            </a:r>
            <a:endParaRPr lang="en-US" altLang="zh-CN" sz="2200" kern="0" dirty="0" smtClean="0">
              <a:latin typeface="楷体" pitchFamily="49" charset="-122"/>
              <a:ea typeface="楷体" pitchFamily="49" charset="-122"/>
            </a:endParaRPr>
          </a:p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200" kern="0" dirty="0" smtClean="0">
                <a:latin typeface="楷体" pitchFamily="49" charset="-122"/>
                <a:ea typeface="楷体" pitchFamily="49" charset="-122"/>
              </a:rPr>
              <a:t>w.rong@buaa.edu.cn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zh-CN" sz="2200" kern="0" dirty="0" smtClean="0">
                <a:latin typeface="楷体" pitchFamily="49" charset="-122"/>
                <a:ea typeface="楷体" pitchFamily="49" charset="-122"/>
              </a:rPr>
              <a:t>13683392072</a:t>
            </a:r>
          </a:p>
          <a:p>
            <a:pPr algn="ctr">
              <a:spcBef>
                <a:spcPct val="20000"/>
              </a:spcBef>
              <a:buClr>
                <a:schemeClr val="hlink"/>
              </a:buClr>
              <a:defRPr/>
            </a:pPr>
            <a:fld id="{4136B37F-B35A-42CF-B529-FE2E2AEF7FBF}" type="datetime2">
              <a:rPr lang="zh-CN" altLang="en-US" sz="2200" kern="0" smtClean="0">
                <a:latin typeface="楷体" pitchFamily="49" charset="-122"/>
                <a:ea typeface="楷体" pitchFamily="49" charset="-122"/>
              </a:rPr>
              <a:pPr algn="ctr">
                <a:spcBef>
                  <a:spcPct val="20000"/>
                </a:spcBef>
                <a:buClr>
                  <a:schemeClr val="hlink"/>
                </a:buClr>
                <a:defRPr/>
              </a:pPr>
              <a:t>2019年11月2日</a:t>
            </a:fld>
            <a:endParaRPr lang="en-US" sz="2200" kern="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航天型号系统软件</a:t>
            </a:r>
            <a:r>
              <a:rPr lang="zh-CN" altLang="en-US" sz="4000" dirty="0"/>
              <a:t>特点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自主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研发：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自主产权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软硬结合：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以嵌入式为主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实时性高：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要求响应迅速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高可靠性：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适应恶劣环境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进度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严：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后墙不倒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后果严重：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一旦失败损失巨大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37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航天型号系统软件关键程度分级</a:t>
            </a:r>
            <a:endParaRPr lang="zh-CN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级：灾难性危害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人员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死亡、系统瘫痪、系统报废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II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级：严重危害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人员严重受伤、严重职业病、系统严重损坏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III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级：轻度危害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人员轻度受伤、轻度职业病、系统轻度损害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IV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级：轻微危害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轻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于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III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级，任务不受影响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57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1996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年，欧洲阿丽亚娜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V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火箭失败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2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使用阿丽亚娜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IV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的最大横向速度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1999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年，美国火星极地着陆器失败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对虚假着陆信号的响应，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延缓火星探测活动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1999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年，美国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火星气候轨道器失败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缺少公制和英制单位转换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75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软件质量影响因素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软件研制过程的管理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kern="0" dirty="0" smtClean="0">
                <a:latin typeface="微软雅黑" pitchFamily="34" charset="-122"/>
                <a:ea typeface="微软雅黑" pitchFamily="34" charset="-122"/>
              </a:rPr>
              <a:t>辅助开发手段</a:t>
            </a:r>
            <a:endParaRPr lang="en-US" altLang="zh-CN" sz="3600" kern="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技术因素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75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十六</a:t>
            </a:r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字方针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2882900"/>
            <a:ext cx="784702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严肃</a:t>
            </a:r>
            <a:r>
              <a:rPr lang="zh-CN" altLang="en-US" sz="7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认真 周到细致</a:t>
            </a:r>
            <a:endParaRPr lang="en-US" altLang="zh-CN" sz="7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7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稳妥可靠 万无一失</a:t>
            </a:r>
            <a:endParaRPr lang="zh-CN" altLang="en-US" sz="7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638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2971800"/>
            <a:ext cx="7924800" cy="14478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5400" b="1" dirty="0" smtClean="0">
                <a:latin typeface="微软雅黑" pitchFamily="34" charset="-122"/>
                <a:ea typeface="微软雅黑" pitchFamily="34" charset="-122"/>
              </a:rPr>
              <a:t>航天型号软件</a:t>
            </a:r>
            <a:r>
              <a:rPr lang="zh-CN" altLang="en-US" sz="5400" b="1" dirty="0">
                <a:latin typeface="微软雅黑" pitchFamily="34" charset="-122"/>
                <a:ea typeface="微软雅黑" pitchFamily="34" charset="-122"/>
              </a:rPr>
              <a:t>研制工程化</a:t>
            </a:r>
            <a:endParaRPr lang="en-US" altLang="zh-CN" sz="5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8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软件工程定义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r>
              <a:rPr lang="zh-CN" altLang="en-US" sz="3600" b="1" dirty="0">
                <a:latin typeface="宋体" pitchFamily="2" charset="-122"/>
                <a:cs typeface="Times New Roman" pitchFamily="18" charset="0"/>
              </a:rPr>
              <a:t>软件工程是将系统化的、严格约束的、可量化的方法应用于软件的开发、运行和维护，即将工程化应用于</a:t>
            </a:r>
            <a:r>
              <a:rPr lang="zh-CN" altLang="en-US" sz="3600" b="1" dirty="0" smtClean="0">
                <a:latin typeface="宋体" pitchFamily="2" charset="-122"/>
                <a:cs typeface="Times New Roman" pitchFamily="18" charset="0"/>
              </a:rPr>
              <a:t>软件</a:t>
            </a:r>
            <a:endParaRPr lang="zh-CN" altLang="en-US" sz="3600" b="1" dirty="0">
              <a:latin typeface="宋体" pitchFamily="2" charset="-122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                       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-- IEEE</a:t>
            </a: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4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航天</a:t>
            </a:r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型号</a:t>
            </a:r>
            <a:r>
              <a:rPr lang="zh-CN" alt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软件研制工程化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软件工程是支持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NASA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事业所必需的一种核心能力和一项关键使能技术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                            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-- NASA </a:t>
            </a: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NASA Software Engineering Requirements, 2004</a:t>
            </a: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航天型号软件工程化工作内容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计划管理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阶段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评审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配置管理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文档编写与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审查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开发方法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组织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持续改进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计划管理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项目开发计划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软件配置管理计划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软件质量保证计划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软件测试计划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662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课程目的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课程目的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结合我校面向航空航天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军工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的行业特色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了解航天武器系统和型号的信息化过程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航天产品设计和生产经营管理模式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分布式集成系统平台协同工作环境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熟悉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型号研制过程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和武器装备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工程体系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lvl="1" eaLnBrk="0" hangingPunct="0">
              <a:spcBef>
                <a:spcPct val="20000"/>
              </a:spcBef>
              <a:buClr>
                <a:schemeClr val="hlink"/>
              </a:buClr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阶段评审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阶段评审的必要性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63%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错误来源于设计之前的阶段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避免错误的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放大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初步设计评审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关键设计评审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84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配置管理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软件配置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研制各阶段产生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的文档、报告、程序清单和数据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变更管理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基线控制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计划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基线、需求基线、设计基线、实现基线、测试基线、产品基线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文档编写与审查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工作成果和结束标志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不可见事物转化为可见事物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记录开发信息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提供运行维护信息培训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信息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报告软件功能和性能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保证易读性、重复性、灵活性、即时性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32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开发方法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结构化设计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面向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数据流方法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面向数据结构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形式化方法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3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>
                <a:solidFill>
                  <a:schemeClr val="bg1"/>
                </a:solidFill>
              </a:rPr>
              <a:t>开发</a:t>
            </a:r>
            <a:r>
              <a:rPr lang="zh-CN" altLang="en-US" sz="4000" dirty="0" smtClean="0">
                <a:solidFill>
                  <a:schemeClr val="bg1"/>
                </a:solidFill>
              </a:rPr>
              <a:t>组织与不断改进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开发组织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平衡开发人员素质和数量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不断改进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不断总结经验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13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软件成熟度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初始级：无正式规定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，过程依赖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个人，无管理机制，不了解关键问题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可重复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级：有基本项目控制，没有改进框架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已定义级：过程定义并制度化，建立过程组领导过程改进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定量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管理级：过程被度量，建立过程数据库分析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优化级：改进过程反馈，数值证明技术关键性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50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航天型号软件研制过程模型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方案设计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形成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初步系统需求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模样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建立软件原型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初样</a:t>
            </a:r>
            <a:endParaRPr lang="en-US" altLang="zh-CN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完成软件基本型</a:t>
            </a:r>
            <a:endParaRPr lang="en-US" altLang="zh-CN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正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样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补充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完善，进入运行维护阶段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定型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完成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定型，交付和验收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76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航天型号软件研制过程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系统需求分析与设计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需求分析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概要设计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详细设计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06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航天型号软件研制过程（续）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组装测试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确认测试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系统联试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验收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交付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运行维护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16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系统需求分析和设计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是度量型号软件质量的基础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组织协调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确定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目标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制定质量保证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资源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保证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组织评审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6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课程内容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课程内容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航天型号软件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工程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概述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航天型号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软件工程管理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航天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型号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支撑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软件技术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05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软件需求分析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组织协调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制定计划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组织评审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实施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配置管理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进度管理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与质量管理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技术支持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7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概要设计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组织队伍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进度管理与质量管理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组织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评审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组织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记录并报告问题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配置管理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技术支持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2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详细设计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进度管理与质量管理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组织记录并报告问题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组织评审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配置管理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技术支持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45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软件实现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686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过程与详细设计相仿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评审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时需要设计人员、编码人员、测试人员一起参加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评审单元测试报告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静态特性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分析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动态特性分析（覆盖率和分支覆盖率）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0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测试过程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包括组装测试和确认测试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回归测试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测试用例集的完备性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运行环境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相容性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强度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测试和可靠性测试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9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系统联调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强调总体质量，不片面强调软件正确性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关注可维护性、可用性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和总体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效率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定量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评价软件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0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研制阶段划分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066800" y="3581400"/>
            <a:ext cx="19812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.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软件需求分析</a:t>
            </a: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703053" y="2147977"/>
            <a:ext cx="325647" cy="5266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6200" y="17950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项目申请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600200" y="4495800"/>
            <a:ext cx="19812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概要设计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133600" y="5410200"/>
            <a:ext cx="19812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4.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详细设计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2743200" y="6400800"/>
            <a:ext cx="32004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编码（实现）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28600" y="2667000"/>
            <a:ext cx="19812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1.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系统需求分析</a:t>
            </a: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1280160" y="3124200"/>
            <a:ext cx="24384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>
            <a:off x="1798320" y="4046220"/>
            <a:ext cx="259080" cy="449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>
            <a:off x="2308860" y="4968240"/>
            <a:ext cx="25146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>
            <a:off x="2819400" y="5867400"/>
            <a:ext cx="298938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>
            <a:off x="1813560" y="3124200"/>
            <a:ext cx="24384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>
            <a:off x="2331720" y="4046220"/>
            <a:ext cx="259080" cy="449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>
            <a:off x="2842260" y="4968240"/>
            <a:ext cx="25146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>
            <a:off x="3352800" y="5867400"/>
            <a:ext cx="298938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4495800" y="5410200"/>
            <a:ext cx="20574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5.2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单元测试（实现）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105400" y="4495800"/>
            <a:ext cx="19812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组装测试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791200" y="3581400"/>
            <a:ext cx="19812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7.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确认测试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6705600" y="2667000"/>
            <a:ext cx="19812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.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系统联调</a:t>
            </a:r>
          </a:p>
        </p:txBody>
      </p:sp>
      <p:sp>
        <p:nvSpPr>
          <p:cNvPr id="24" name="矩形 23"/>
          <p:cNvSpPr/>
          <p:nvPr/>
        </p:nvSpPr>
        <p:spPr bwMode="auto">
          <a:xfrm>
            <a:off x="6705600" y="1600200"/>
            <a:ext cx="19812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9. 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验收交付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运维</a:t>
            </a:r>
          </a:p>
        </p:txBody>
      </p:sp>
      <p:cxnSp>
        <p:nvCxnSpPr>
          <p:cNvPr id="25" name="直接箭头连接符 24"/>
          <p:cNvCxnSpPr>
            <a:stCxn id="20" idx="1"/>
            <a:endCxn id="9" idx="3"/>
          </p:cNvCxnSpPr>
          <p:nvPr/>
        </p:nvCxnSpPr>
        <p:spPr bwMode="auto">
          <a:xfrm flipH="1">
            <a:off x="4114800" y="5638800"/>
            <a:ext cx="381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810000" y="5029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单元测试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1" idx="1"/>
            <a:endCxn id="8" idx="3"/>
          </p:cNvCxnSpPr>
          <p:nvPr/>
        </p:nvCxnSpPr>
        <p:spPr bwMode="auto">
          <a:xfrm flipH="1">
            <a:off x="3581400" y="4724400"/>
            <a:ext cx="152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接箭头连接符 27"/>
          <p:cNvCxnSpPr>
            <a:stCxn id="22" idx="1"/>
            <a:endCxn id="5" idx="3"/>
          </p:cNvCxnSpPr>
          <p:nvPr/>
        </p:nvCxnSpPr>
        <p:spPr bwMode="auto">
          <a:xfrm flipH="1">
            <a:off x="3048000" y="3810000"/>
            <a:ext cx="2743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23" idx="1"/>
            <a:endCxn id="11" idx="3"/>
          </p:cNvCxnSpPr>
          <p:nvPr/>
        </p:nvCxnSpPr>
        <p:spPr bwMode="auto">
          <a:xfrm flipH="1">
            <a:off x="2209800" y="2895600"/>
            <a:ext cx="449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flipH="1">
            <a:off x="5023338" y="5876925"/>
            <a:ext cx="444012" cy="523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1" name="直接箭头连接符 30"/>
          <p:cNvCxnSpPr>
            <a:endCxn id="21" idx="2"/>
          </p:cNvCxnSpPr>
          <p:nvPr/>
        </p:nvCxnSpPr>
        <p:spPr bwMode="auto">
          <a:xfrm flipV="1">
            <a:off x="5848709" y="4958751"/>
            <a:ext cx="345057" cy="4485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flipV="1">
            <a:off x="6553200" y="4038600"/>
            <a:ext cx="3810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>
            <a:endCxn id="23" idx="2"/>
          </p:cNvCxnSpPr>
          <p:nvPr/>
        </p:nvCxnSpPr>
        <p:spPr bwMode="auto">
          <a:xfrm flipV="1">
            <a:off x="7315200" y="3143250"/>
            <a:ext cx="361950" cy="4381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接箭头连接符 33"/>
          <p:cNvCxnSpPr>
            <a:stCxn id="23" idx="0"/>
            <a:endCxn id="24" idx="2"/>
          </p:cNvCxnSpPr>
          <p:nvPr/>
        </p:nvCxnSpPr>
        <p:spPr bwMode="auto">
          <a:xfrm flipV="1">
            <a:off x="7696200" y="2057400"/>
            <a:ext cx="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3810000" y="43550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组装测试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10000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确认测试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810000" y="25146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系统联调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2400" y="32004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软件任务书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00" y="41148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需求规格说明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90600" y="50292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概要设计文档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556028" y="598604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详细设计文档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81400" y="59860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代码验证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56997" y="50292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验证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423597" y="41148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验证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05000" y="320040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验证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42612" y="598604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编码后单元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04612" y="507164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测试后单元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86600" y="4114800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组装测试后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软件配置项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48600" y="3200400"/>
            <a:ext cx="1064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确认测试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后配置项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72400" y="2057400"/>
            <a:ext cx="1064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可交付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配置项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>
            <a:off x="443474" y="3265714"/>
            <a:ext cx="5144526" cy="3657600"/>
          </a:xfrm>
          <a:custGeom>
            <a:avLst/>
            <a:gdLst>
              <a:gd name="connsiteX0" fmla="*/ 485440 w 5144526"/>
              <a:gd name="connsiteY0" fmla="*/ 159657 h 3657600"/>
              <a:gd name="connsiteX1" fmla="*/ 325783 w 5144526"/>
              <a:gd name="connsiteY1" fmla="*/ 203200 h 3657600"/>
              <a:gd name="connsiteX2" fmla="*/ 282240 w 5144526"/>
              <a:gd name="connsiteY2" fmla="*/ 217715 h 3657600"/>
              <a:gd name="connsiteX3" fmla="*/ 238697 w 5144526"/>
              <a:gd name="connsiteY3" fmla="*/ 246743 h 3657600"/>
              <a:gd name="connsiteX4" fmla="*/ 151612 w 5144526"/>
              <a:gd name="connsiteY4" fmla="*/ 319315 h 3657600"/>
              <a:gd name="connsiteX5" fmla="*/ 122583 w 5144526"/>
              <a:gd name="connsiteY5" fmla="*/ 377372 h 3657600"/>
              <a:gd name="connsiteX6" fmla="*/ 79040 w 5144526"/>
              <a:gd name="connsiteY6" fmla="*/ 406400 h 3657600"/>
              <a:gd name="connsiteX7" fmla="*/ 64526 w 5144526"/>
              <a:gd name="connsiteY7" fmla="*/ 464457 h 3657600"/>
              <a:gd name="connsiteX8" fmla="*/ 35497 w 5144526"/>
              <a:gd name="connsiteY8" fmla="*/ 508000 h 3657600"/>
              <a:gd name="connsiteX9" fmla="*/ 20983 w 5144526"/>
              <a:gd name="connsiteY9" fmla="*/ 551543 h 3657600"/>
              <a:gd name="connsiteX10" fmla="*/ 20983 w 5144526"/>
              <a:gd name="connsiteY10" fmla="*/ 1074057 h 3657600"/>
              <a:gd name="connsiteX11" fmla="*/ 50012 w 5144526"/>
              <a:gd name="connsiteY11" fmla="*/ 1161143 h 3657600"/>
              <a:gd name="connsiteX12" fmla="*/ 64526 w 5144526"/>
              <a:gd name="connsiteY12" fmla="*/ 1219200 h 3657600"/>
              <a:gd name="connsiteX13" fmla="*/ 79040 w 5144526"/>
              <a:gd name="connsiteY13" fmla="*/ 1335315 h 3657600"/>
              <a:gd name="connsiteX14" fmla="*/ 122583 w 5144526"/>
              <a:gd name="connsiteY14" fmla="*/ 1465943 h 3657600"/>
              <a:gd name="connsiteX15" fmla="*/ 151612 w 5144526"/>
              <a:gd name="connsiteY15" fmla="*/ 1567543 h 3657600"/>
              <a:gd name="connsiteX16" fmla="*/ 166126 w 5144526"/>
              <a:gd name="connsiteY16" fmla="*/ 1625600 h 3657600"/>
              <a:gd name="connsiteX17" fmla="*/ 195155 w 5144526"/>
              <a:gd name="connsiteY17" fmla="*/ 1669143 h 3657600"/>
              <a:gd name="connsiteX18" fmla="*/ 238697 w 5144526"/>
              <a:gd name="connsiteY18" fmla="*/ 1814286 h 3657600"/>
              <a:gd name="connsiteX19" fmla="*/ 253212 w 5144526"/>
              <a:gd name="connsiteY19" fmla="*/ 1857829 h 3657600"/>
              <a:gd name="connsiteX20" fmla="*/ 282240 w 5144526"/>
              <a:gd name="connsiteY20" fmla="*/ 1915886 h 3657600"/>
              <a:gd name="connsiteX21" fmla="*/ 311269 w 5144526"/>
              <a:gd name="connsiteY21" fmla="*/ 2017486 h 3657600"/>
              <a:gd name="connsiteX22" fmla="*/ 369326 w 5144526"/>
              <a:gd name="connsiteY22" fmla="*/ 2133600 h 3657600"/>
              <a:gd name="connsiteX23" fmla="*/ 383840 w 5144526"/>
              <a:gd name="connsiteY23" fmla="*/ 2177143 h 3657600"/>
              <a:gd name="connsiteX24" fmla="*/ 427383 w 5144526"/>
              <a:gd name="connsiteY24" fmla="*/ 2220686 h 3657600"/>
              <a:gd name="connsiteX25" fmla="*/ 470926 w 5144526"/>
              <a:gd name="connsiteY25" fmla="*/ 2278743 h 3657600"/>
              <a:gd name="connsiteX26" fmla="*/ 499955 w 5144526"/>
              <a:gd name="connsiteY26" fmla="*/ 2322286 h 3657600"/>
              <a:gd name="connsiteX27" fmla="*/ 543497 w 5144526"/>
              <a:gd name="connsiteY27" fmla="*/ 2351315 h 3657600"/>
              <a:gd name="connsiteX28" fmla="*/ 616069 w 5144526"/>
              <a:gd name="connsiteY28" fmla="*/ 2423886 h 3657600"/>
              <a:gd name="connsiteX29" fmla="*/ 717669 w 5144526"/>
              <a:gd name="connsiteY29" fmla="*/ 2525486 h 3657600"/>
              <a:gd name="connsiteX30" fmla="*/ 761212 w 5144526"/>
              <a:gd name="connsiteY30" fmla="*/ 2569029 h 3657600"/>
              <a:gd name="connsiteX31" fmla="*/ 804755 w 5144526"/>
              <a:gd name="connsiteY31" fmla="*/ 2598057 h 3657600"/>
              <a:gd name="connsiteX32" fmla="*/ 848297 w 5144526"/>
              <a:gd name="connsiteY32" fmla="*/ 2641600 h 3657600"/>
              <a:gd name="connsiteX33" fmla="*/ 891840 w 5144526"/>
              <a:gd name="connsiteY33" fmla="*/ 2670629 h 3657600"/>
              <a:gd name="connsiteX34" fmla="*/ 949897 w 5144526"/>
              <a:gd name="connsiteY34" fmla="*/ 2714172 h 3657600"/>
              <a:gd name="connsiteX35" fmla="*/ 993440 w 5144526"/>
              <a:gd name="connsiteY35" fmla="*/ 2757715 h 3657600"/>
              <a:gd name="connsiteX36" fmla="*/ 1153097 w 5144526"/>
              <a:gd name="connsiteY36" fmla="*/ 2859315 h 3657600"/>
              <a:gd name="connsiteX37" fmla="*/ 1211155 w 5144526"/>
              <a:gd name="connsiteY37" fmla="*/ 2888343 h 3657600"/>
              <a:gd name="connsiteX38" fmla="*/ 1254697 w 5144526"/>
              <a:gd name="connsiteY38" fmla="*/ 2917372 h 3657600"/>
              <a:gd name="connsiteX39" fmla="*/ 1312755 w 5144526"/>
              <a:gd name="connsiteY39" fmla="*/ 2960915 h 3657600"/>
              <a:gd name="connsiteX40" fmla="*/ 1356297 w 5144526"/>
              <a:gd name="connsiteY40" fmla="*/ 2975429 h 3657600"/>
              <a:gd name="connsiteX41" fmla="*/ 1515955 w 5144526"/>
              <a:gd name="connsiteY41" fmla="*/ 3048000 h 3657600"/>
              <a:gd name="connsiteX42" fmla="*/ 1559497 w 5144526"/>
              <a:gd name="connsiteY42" fmla="*/ 3077029 h 3657600"/>
              <a:gd name="connsiteX43" fmla="*/ 1646583 w 5144526"/>
              <a:gd name="connsiteY43" fmla="*/ 3106057 h 3657600"/>
              <a:gd name="connsiteX44" fmla="*/ 1777212 w 5144526"/>
              <a:gd name="connsiteY44" fmla="*/ 3164115 h 3657600"/>
              <a:gd name="connsiteX45" fmla="*/ 1820755 w 5144526"/>
              <a:gd name="connsiteY45" fmla="*/ 3178629 h 3657600"/>
              <a:gd name="connsiteX46" fmla="*/ 1907840 w 5144526"/>
              <a:gd name="connsiteY46" fmla="*/ 3222172 h 3657600"/>
              <a:gd name="connsiteX47" fmla="*/ 1951383 w 5144526"/>
              <a:gd name="connsiteY47" fmla="*/ 3251200 h 3657600"/>
              <a:gd name="connsiteX48" fmla="*/ 2052983 w 5144526"/>
              <a:gd name="connsiteY48" fmla="*/ 3280229 h 3657600"/>
              <a:gd name="connsiteX49" fmla="*/ 2154583 w 5144526"/>
              <a:gd name="connsiteY49" fmla="*/ 3323772 h 3657600"/>
              <a:gd name="connsiteX50" fmla="*/ 2241669 w 5144526"/>
              <a:gd name="connsiteY50" fmla="*/ 3352800 h 3657600"/>
              <a:gd name="connsiteX51" fmla="*/ 2285212 w 5144526"/>
              <a:gd name="connsiteY51" fmla="*/ 3381829 h 3657600"/>
              <a:gd name="connsiteX52" fmla="*/ 2372297 w 5144526"/>
              <a:gd name="connsiteY52" fmla="*/ 3410857 h 3657600"/>
              <a:gd name="connsiteX53" fmla="*/ 2473897 w 5144526"/>
              <a:gd name="connsiteY53" fmla="*/ 3439886 h 3657600"/>
              <a:gd name="connsiteX54" fmla="*/ 2517440 w 5144526"/>
              <a:gd name="connsiteY54" fmla="*/ 3454400 h 3657600"/>
              <a:gd name="connsiteX55" fmla="*/ 2575497 w 5144526"/>
              <a:gd name="connsiteY55" fmla="*/ 3468915 h 3657600"/>
              <a:gd name="connsiteX56" fmla="*/ 2662583 w 5144526"/>
              <a:gd name="connsiteY56" fmla="*/ 3497943 h 3657600"/>
              <a:gd name="connsiteX57" fmla="*/ 2720640 w 5144526"/>
              <a:gd name="connsiteY57" fmla="*/ 3512457 h 3657600"/>
              <a:gd name="connsiteX58" fmla="*/ 2793212 w 5144526"/>
              <a:gd name="connsiteY58" fmla="*/ 3526972 h 3657600"/>
              <a:gd name="connsiteX59" fmla="*/ 2836755 w 5144526"/>
              <a:gd name="connsiteY59" fmla="*/ 3541486 h 3657600"/>
              <a:gd name="connsiteX60" fmla="*/ 3025440 w 5144526"/>
              <a:gd name="connsiteY60" fmla="*/ 3570515 h 3657600"/>
              <a:gd name="connsiteX61" fmla="*/ 3068983 w 5144526"/>
              <a:gd name="connsiteY61" fmla="*/ 3585029 h 3657600"/>
              <a:gd name="connsiteX62" fmla="*/ 3199612 w 5144526"/>
              <a:gd name="connsiteY62" fmla="*/ 3599543 h 3657600"/>
              <a:gd name="connsiteX63" fmla="*/ 3301212 w 5144526"/>
              <a:gd name="connsiteY63" fmla="*/ 3628572 h 3657600"/>
              <a:gd name="connsiteX64" fmla="*/ 3431840 w 5144526"/>
              <a:gd name="connsiteY64" fmla="*/ 3643086 h 3657600"/>
              <a:gd name="connsiteX65" fmla="*/ 3533440 w 5144526"/>
              <a:gd name="connsiteY65" fmla="*/ 3657600 h 3657600"/>
              <a:gd name="connsiteX66" fmla="*/ 4215612 w 5144526"/>
              <a:gd name="connsiteY66" fmla="*/ 3643086 h 3657600"/>
              <a:gd name="connsiteX67" fmla="*/ 4360755 w 5144526"/>
              <a:gd name="connsiteY67" fmla="*/ 3628572 h 3657600"/>
              <a:gd name="connsiteX68" fmla="*/ 4578469 w 5144526"/>
              <a:gd name="connsiteY68" fmla="*/ 3599543 h 3657600"/>
              <a:gd name="connsiteX69" fmla="*/ 4665555 w 5144526"/>
              <a:gd name="connsiteY69" fmla="*/ 3570515 h 3657600"/>
              <a:gd name="connsiteX70" fmla="*/ 4709097 w 5144526"/>
              <a:gd name="connsiteY70" fmla="*/ 3556000 h 3657600"/>
              <a:gd name="connsiteX71" fmla="*/ 4752640 w 5144526"/>
              <a:gd name="connsiteY71" fmla="*/ 3526972 h 3657600"/>
              <a:gd name="connsiteX72" fmla="*/ 4839726 w 5144526"/>
              <a:gd name="connsiteY72" fmla="*/ 3483429 h 3657600"/>
              <a:gd name="connsiteX73" fmla="*/ 4926812 w 5144526"/>
              <a:gd name="connsiteY73" fmla="*/ 3381829 h 3657600"/>
              <a:gd name="connsiteX74" fmla="*/ 4970355 w 5144526"/>
              <a:gd name="connsiteY74" fmla="*/ 3352800 h 3657600"/>
              <a:gd name="connsiteX75" fmla="*/ 5057440 w 5144526"/>
              <a:gd name="connsiteY75" fmla="*/ 3207657 h 3657600"/>
              <a:gd name="connsiteX76" fmla="*/ 5071955 w 5144526"/>
              <a:gd name="connsiteY76" fmla="*/ 3164115 h 3657600"/>
              <a:gd name="connsiteX77" fmla="*/ 5100983 w 5144526"/>
              <a:gd name="connsiteY77" fmla="*/ 3120572 h 3657600"/>
              <a:gd name="connsiteX78" fmla="*/ 5144526 w 5144526"/>
              <a:gd name="connsiteY78" fmla="*/ 2975429 h 3657600"/>
              <a:gd name="connsiteX79" fmla="*/ 5130012 w 5144526"/>
              <a:gd name="connsiteY79" fmla="*/ 2656115 h 3657600"/>
              <a:gd name="connsiteX80" fmla="*/ 5100983 w 5144526"/>
              <a:gd name="connsiteY80" fmla="*/ 2569029 h 3657600"/>
              <a:gd name="connsiteX81" fmla="*/ 5071955 w 5144526"/>
              <a:gd name="connsiteY81" fmla="*/ 2467429 h 3657600"/>
              <a:gd name="connsiteX82" fmla="*/ 4999383 w 5144526"/>
              <a:gd name="connsiteY82" fmla="*/ 2365829 h 3657600"/>
              <a:gd name="connsiteX83" fmla="*/ 4970355 w 5144526"/>
              <a:gd name="connsiteY83" fmla="*/ 2322286 h 3657600"/>
              <a:gd name="connsiteX84" fmla="*/ 4825212 w 5144526"/>
              <a:gd name="connsiteY84" fmla="*/ 2177143 h 3657600"/>
              <a:gd name="connsiteX85" fmla="*/ 4781669 w 5144526"/>
              <a:gd name="connsiteY85" fmla="*/ 2133600 h 3657600"/>
              <a:gd name="connsiteX86" fmla="*/ 4738126 w 5144526"/>
              <a:gd name="connsiteY86" fmla="*/ 2090057 h 3657600"/>
              <a:gd name="connsiteX87" fmla="*/ 4694583 w 5144526"/>
              <a:gd name="connsiteY87" fmla="*/ 2032000 h 3657600"/>
              <a:gd name="connsiteX88" fmla="*/ 4636526 w 5144526"/>
              <a:gd name="connsiteY88" fmla="*/ 1988457 h 3657600"/>
              <a:gd name="connsiteX89" fmla="*/ 4578469 w 5144526"/>
              <a:gd name="connsiteY89" fmla="*/ 1886857 h 3657600"/>
              <a:gd name="connsiteX90" fmla="*/ 4534926 w 5144526"/>
              <a:gd name="connsiteY90" fmla="*/ 1857829 h 3657600"/>
              <a:gd name="connsiteX91" fmla="*/ 4418812 w 5144526"/>
              <a:gd name="connsiteY91" fmla="*/ 1727200 h 3657600"/>
              <a:gd name="connsiteX92" fmla="*/ 4360755 w 5144526"/>
              <a:gd name="connsiteY92" fmla="*/ 1683657 h 3657600"/>
              <a:gd name="connsiteX93" fmla="*/ 4273669 w 5144526"/>
              <a:gd name="connsiteY93" fmla="*/ 1582057 h 3657600"/>
              <a:gd name="connsiteX94" fmla="*/ 4186583 w 5144526"/>
              <a:gd name="connsiteY94" fmla="*/ 1524000 h 3657600"/>
              <a:gd name="connsiteX95" fmla="*/ 4099497 w 5144526"/>
              <a:gd name="connsiteY95" fmla="*/ 1422400 h 3657600"/>
              <a:gd name="connsiteX96" fmla="*/ 4041440 w 5144526"/>
              <a:gd name="connsiteY96" fmla="*/ 1407886 h 3657600"/>
              <a:gd name="connsiteX97" fmla="*/ 3939840 w 5144526"/>
              <a:gd name="connsiteY97" fmla="*/ 1320800 h 3657600"/>
              <a:gd name="connsiteX98" fmla="*/ 3823726 w 5144526"/>
              <a:gd name="connsiteY98" fmla="*/ 1233715 h 3657600"/>
              <a:gd name="connsiteX99" fmla="*/ 3751155 w 5144526"/>
              <a:gd name="connsiteY99" fmla="*/ 1190172 h 3657600"/>
              <a:gd name="connsiteX100" fmla="*/ 3693097 w 5144526"/>
              <a:gd name="connsiteY100" fmla="*/ 1146629 h 3657600"/>
              <a:gd name="connsiteX101" fmla="*/ 3635040 w 5144526"/>
              <a:gd name="connsiteY101" fmla="*/ 1117600 h 3657600"/>
              <a:gd name="connsiteX102" fmla="*/ 3533440 w 5144526"/>
              <a:gd name="connsiteY102" fmla="*/ 1030515 h 3657600"/>
              <a:gd name="connsiteX103" fmla="*/ 3475383 w 5144526"/>
              <a:gd name="connsiteY103" fmla="*/ 1001486 h 3657600"/>
              <a:gd name="connsiteX104" fmla="*/ 3431840 w 5144526"/>
              <a:gd name="connsiteY104" fmla="*/ 972457 h 3657600"/>
              <a:gd name="connsiteX105" fmla="*/ 3373783 w 5144526"/>
              <a:gd name="connsiteY105" fmla="*/ 928915 h 3657600"/>
              <a:gd name="connsiteX106" fmla="*/ 3330240 w 5144526"/>
              <a:gd name="connsiteY106" fmla="*/ 899886 h 3657600"/>
              <a:gd name="connsiteX107" fmla="*/ 3272183 w 5144526"/>
              <a:gd name="connsiteY107" fmla="*/ 856343 h 3657600"/>
              <a:gd name="connsiteX108" fmla="*/ 3228640 w 5144526"/>
              <a:gd name="connsiteY108" fmla="*/ 841829 h 3657600"/>
              <a:gd name="connsiteX109" fmla="*/ 3141555 w 5144526"/>
              <a:gd name="connsiteY109" fmla="*/ 783772 h 3657600"/>
              <a:gd name="connsiteX110" fmla="*/ 3054469 w 5144526"/>
              <a:gd name="connsiteY110" fmla="*/ 740229 h 3657600"/>
              <a:gd name="connsiteX111" fmla="*/ 2996412 w 5144526"/>
              <a:gd name="connsiteY111" fmla="*/ 696686 h 3657600"/>
              <a:gd name="connsiteX112" fmla="*/ 2894812 w 5144526"/>
              <a:gd name="connsiteY112" fmla="*/ 653143 h 3657600"/>
              <a:gd name="connsiteX113" fmla="*/ 2836755 w 5144526"/>
              <a:gd name="connsiteY113" fmla="*/ 609600 h 3657600"/>
              <a:gd name="connsiteX114" fmla="*/ 2749669 w 5144526"/>
              <a:gd name="connsiteY114" fmla="*/ 580572 h 3657600"/>
              <a:gd name="connsiteX115" fmla="*/ 2706126 w 5144526"/>
              <a:gd name="connsiteY115" fmla="*/ 566057 h 3657600"/>
              <a:gd name="connsiteX116" fmla="*/ 2531955 w 5144526"/>
              <a:gd name="connsiteY116" fmla="*/ 478972 h 3657600"/>
              <a:gd name="connsiteX117" fmla="*/ 2473897 w 5144526"/>
              <a:gd name="connsiteY117" fmla="*/ 464457 h 3657600"/>
              <a:gd name="connsiteX118" fmla="*/ 2386812 w 5144526"/>
              <a:gd name="connsiteY118" fmla="*/ 435429 h 3657600"/>
              <a:gd name="connsiteX119" fmla="*/ 2343269 w 5144526"/>
              <a:gd name="connsiteY119" fmla="*/ 406400 h 3657600"/>
              <a:gd name="connsiteX120" fmla="*/ 2285212 w 5144526"/>
              <a:gd name="connsiteY120" fmla="*/ 391886 h 3657600"/>
              <a:gd name="connsiteX121" fmla="*/ 2241669 w 5144526"/>
              <a:gd name="connsiteY121" fmla="*/ 377372 h 3657600"/>
              <a:gd name="connsiteX122" fmla="*/ 2198126 w 5144526"/>
              <a:gd name="connsiteY122" fmla="*/ 348343 h 3657600"/>
              <a:gd name="connsiteX123" fmla="*/ 2096526 w 5144526"/>
              <a:gd name="connsiteY123" fmla="*/ 319315 h 3657600"/>
              <a:gd name="connsiteX124" fmla="*/ 1936869 w 5144526"/>
              <a:gd name="connsiteY124" fmla="*/ 261257 h 3657600"/>
              <a:gd name="connsiteX125" fmla="*/ 1878812 w 5144526"/>
              <a:gd name="connsiteY125" fmla="*/ 232229 h 3657600"/>
              <a:gd name="connsiteX126" fmla="*/ 1820755 w 5144526"/>
              <a:gd name="connsiteY126" fmla="*/ 217715 h 3657600"/>
              <a:gd name="connsiteX127" fmla="*/ 1704640 w 5144526"/>
              <a:gd name="connsiteY127" fmla="*/ 174172 h 3657600"/>
              <a:gd name="connsiteX128" fmla="*/ 1588526 w 5144526"/>
              <a:gd name="connsiteY128" fmla="*/ 145143 h 3657600"/>
              <a:gd name="connsiteX129" fmla="*/ 1472412 w 5144526"/>
              <a:gd name="connsiteY129" fmla="*/ 116115 h 3657600"/>
              <a:gd name="connsiteX130" fmla="*/ 1341783 w 5144526"/>
              <a:gd name="connsiteY130" fmla="*/ 72572 h 3657600"/>
              <a:gd name="connsiteX131" fmla="*/ 1254697 w 5144526"/>
              <a:gd name="connsiteY131" fmla="*/ 43543 h 3657600"/>
              <a:gd name="connsiteX132" fmla="*/ 1211155 w 5144526"/>
              <a:gd name="connsiteY132" fmla="*/ 29029 h 3657600"/>
              <a:gd name="connsiteX133" fmla="*/ 1007955 w 5144526"/>
              <a:gd name="connsiteY133" fmla="*/ 0 h 3657600"/>
              <a:gd name="connsiteX134" fmla="*/ 645097 w 5144526"/>
              <a:gd name="connsiteY134" fmla="*/ 14515 h 3657600"/>
              <a:gd name="connsiteX135" fmla="*/ 558012 w 5144526"/>
              <a:gd name="connsiteY135" fmla="*/ 43543 h 3657600"/>
              <a:gd name="connsiteX136" fmla="*/ 470926 w 5144526"/>
              <a:gd name="connsiteY136" fmla="*/ 101600 h 3657600"/>
              <a:gd name="connsiteX137" fmla="*/ 427383 w 5144526"/>
              <a:gd name="connsiteY137" fmla="*/ 130629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5144526" h="3657600">
                <a:moveTo>
                  <a:pt x="485440" y="159657"/>
                </a:moveTo>
                <a:cubicBezTo>
                  <a:pt x="382870" y="180172"/>
                  <a:pt x="436266" y="166372"/>
                  <a:pt x="325783" y="203200"/>
                </a:cubicBezTo>
                <a:cubicBezTo>
                  <a:pt x="311269" y="208038"/>
                  <a:pt x="294970" y="209228"/>
                  <a:pt x="282240" y="217715"/>
                </a:cubicBezTo>
                <a:cubicBezTo>
                  <a:pt x="267726" y="227391"/>
                  <a:pt x="252098" y="235576"/>
                  <a:pt x="238697" y="246743"/>
                </a:cubicBezTo>
                <a:cubicBezTo>
                  <a:pt x="126935" y="339879"/>
                  <a:pt x="259728" y="247237"/>
                  <a:pt x="151612" y="319315"/>
                </a:cubicBezTo>
                <a:cubicBezTo>
                  <a:pt x="141936" y="338667"/>
                  <a:pt x="136435" y="360750"/>
                  <a:pt x="122583" y="377372"/>
                </a:cubicBezTo>
                <a:cubicBezTo>
                  <a:pt x="111416" y="390773"/>
                  <a:pt x="88716" y="391886"/>
                  <a:pt x="79040" y="406400"/>
                </a:cubicBezTo>
                <a:cubicBezTo>
                  <a:pt x="67975" y="422998"/>
                  <a:pt x="72384" y="446122"/>
                  <a:pt x="64526" y="464457"/>
                </a:cubicBezTo>
                <a:cubicBezTo>
                  <a:pt x="57654" y="480491"/>
                  <a:pt x="45173" y="493486"/>
                  <a:pt x="35497" y="508000"/>
                </a:cubicBezTo>
                <a:cubicBezTo>
                  <a:pt x="30659" y="522514"/>
                  <a:pt x="24302" y="536608"/>
                  <a:pt x="20983" y="551543"/>
                </a:cubicBezTo>
                <a:cubicBezTo>
                  <a:pt x="-17469" y="724583"/>
                  <a:pt x="5807" y="891941"/>
                  <a:pt x="20983" y="1074057"/>
                </a:cubicBezTo>
                <a:cubicBezTo>
                  <a:pt x="23524" y="1104550"/>
                  <a:pt x="42591" y="1131458"/>
                  <a:pt x="50012" y="1161143"/>
                </a:cubicBezTo>
                <a:lnTo>
                  <a:pt x="64526" y="1219200"/>
                </a:lnTo>
                <a:cubicBezTo>
                  <a:pt x="69364" y="1257905"/>
                  <a:pt x="70867" y="1297175"/>
                  <a:pt x="79040" y="1335315"/>
                </a:cubicBezTo>
                <a:cubicBezTo>
                  <a:pt x="100804" y="1436881"/>
                  <a:pt x="104445" y="1393388"/>
                  <a:pt x="122583" y="1465943"/>
                </a:cubicBezTo>
                <a:cubicBezTo>
                  <a:pt x="167956" y="1647437"/>
                  <a:pt x="109967" y="1421787"/>
                  <a:pt x="151612" y="1567543"/>
                </a:cubicBezTo>
                <a:cubicBezTo>
                  <a:pt x="157092" y="1586723"/>
                  <a:pt x="158268" y="1607265"/>
                  <a:pt x="166126" y="1625600"/>
                </a:cubicBezTo>
                <a:cubicBezTo>
                  <a:pt x="172998" y="1641634"/>
                  <a:pt x="185479" y="1654629"/>
                  <a:pt x="195155" y="1669143"/>
                </a:cubicBezTo>
                <a:cubicBezTo>
                  <a:pt x="217089" y="1756879"/>
                  <a:pt x="203363" y="1708285"/>
                  <a:pt x="238697" y="1814286"/>
                </a:cubicBezTo>
                <a:cubicBezTo>
                  <a:pt x="243535" y="1828800"/>
                  <a:pt x="246370" y="1844145"/>
                  <a:pt x="253212" y="1857829"/>
                </a:cubicBezTo>
                <a:cubicBezTo>
                  <a:pt x="262888" y="1877181"/>
                  <a:pt x="274643" y="1895627"/>
                  <a:pt x="282240" y="1915886"/>
                </a:cubicBezTo>
                <a:cubicBezTo>
                  <a:pt x="305989" y="1979216"/>
                  <a:pt x="286211" y="1962358"/>
                  <a:pt x="311269" y="2017486"/>
                </a:cubicBezTo>
                <a:cubicBezTo>
                  <a:pt x="329175" y="2056880"/>
                  <a:pt x="355642" y="2092547"/>
                  <a:pt x="369326" y="2133600"/>
                </a:cubicBezTo>
                <a:cubicBezTo>
                  <a:pt x="374164" y="2148114"/>
                  <a:pt x="375353" y="2164413"/>
                  <a:pt x="383840" y="2177143"/>
                </a:cubicBezTo>
                <a:cubicBezTo>
                  <a:pt x="395226" y="2194222"/>
                  <a:pt x="414025" y="2205101"/>
                  <a:pt x="427383" y="2220686"/>
                </a:cubicBezTo>
                <a:cubicBezTo>
                  <a:pt x="443126" y="2239053"/>
                  <a:pt x="456866" y="2259058"/>
                  <a:pt x="470926" y="2278743"/>
                </a:cubicBezTo>
                <a:cubicBezTo>
                  <a:pt x="481065" y="2292938"/>
                  <a:pt x="487620" y="2309951"/>
                  <a:pt x="499955" y="2322286"/>
                </a:cubicBezTo>
                <a:cubicBezTo>
                  <a:pt x="512290" y="2334621"/>
                  <a:pt x="528983" y="2341639"/>
                  <a:pt x="543497" y="2351315"/>
                </a:cubicBezTo>
                <a:cubicBezTo>
                  <a:pt x="572253" y="2437577"/>
                  <a:pt x="533865" y="2356628"/>
                  <a:pt x="616069" y="2423886"/>
                </a:cubicBezTo>
                <a:cubicBezTo>
                  <a:pt x="653137" y="2454215"/>
                  <a:pt x="683802" y="2491619"/>
                  <a:pt x="717669" y="2525486"/>
                </a:cubicBezTo>
                <a:cubicBezTo>
                  <a:pt x="732183" y="2540000"/>
                  <a:pt x="744133" y="2557643"/>
                  <a:pt x="761212" y="2569029"/>
                </a:cubicBezTo>
                <a:cubicBezTo>
                  <a:pt x="775726" y="2578705"/>
                  <a:pt x="791354" y="2586890"/>
                  <a:pt x="804755" y="2598057"/>
                </a:cubicBezTo>
                <a:cubicBezTo>
                  <a:pt x="820524" y="2611198"/>
                  <a:pt x="832528" y="2628459"/>
                  <a:pt x="848297" y="2641600"/>
                </a:cubicBezTo>
                <a:cubicBezTo>
                  <a:pt x="861698" y="2652768"/>
                  <a:pt x="877645" y="2660490"/>
                  <a:pt x="891840" y="2670629"/>
                </a:cubicBezTo>
                <a:cubicBezTo>
                  <a:pt x="911525" y="2684689"/>
                  <a:pt x="931530" y="2698429"/>
                  <a:pt x="949897" y="2714172"/>
                </a:cubicBezTo>
                <a:cubicBezTo>
                  <a:pt x="965482" y="2727530"/>
                  <a:pt x="977237" y="2745113"/>
                  <a:pt x="993440" y="2757715"/>
                </a:cubicBezTo>
                <a:cubicBezTo>
                  <a:pt x="1023364" y="2780989"/>
                  <a:pt x="1115811" y="2838601"/>
                  <a:pt x="1153097" y="2859315"/>
                </a:cubicBezTo>
                <a:cubicBezTo>
                  <a:pt x="1172011" y="2869823"/>
                  <a:pt x="1192369" y="2877608"/>
                  <a:pt x="1211155" y="2888343"/>
                </a:cubicBezTo>
                <a:cubicBezTo>
                  <a:pt x="1226301" y="2896998"/>
                  <a:pt x="1240502" y="2907233"/>
                  <a:pt x="1254697" y="2917372"/>
                </a:cubicBezTo>
                <a:cubicBezTo>
                  <a:pt x="1274382" y="2931433"/>
                  <a:pt x="1291752" y="2948913"/>
                  <a:pt x="1312755" y="2960915"/>
                </a:cubicBezTo>
                <a:cubicBezTo>
                  <a:pt x="1326038" y="2968505"/>
                  <a:pt x="1342369" y="2969098"/>
                  <a:pt x="1356297" y="2975429"/>
                </a:cubicBezTo>
                <a:cubicBezTo>
                  <a:pt x="1534767" y="3056551"/>
                  <a:pt x="1414152" y="3014066"/>
                  <a:pt x="1515955" y="3048000"/>
                </a:cubicBezTo>
                <a:cubicBezTo>
                  <a:pt x="1530469" y="3057676"/>
                  <a:pt x="1543557" y="3069944"/>
                  <a:pt x="1559497" y="3077029"/>
                </a:cubicBezTo>
                <a:cubicBezTo>
                  <a:pt x="1587459" y="3089456"/>
                  <a:pt x="1646583" y="3106057"/>
                  <a:pt x="1646583" y="3106057"/>
                </a:cubicBezTo>
                <a:cubicBezTo>
                  <a:pt x="1715585" y="3152059"/>
                  <a:pt x="1673578" y="3129570"/>
                  <a:pt x="1777212" y="3164115"/>
                </a:cubicBezTo>
                <a:lnTo>
                  <a:pt x="1820755" y="3178629"/>
                </a:lnTo>
                <a:cubicBezTo>
                  <a:pt x="1945534" y="3261815"/>
                  <a:pt x="1787663" y="3162083"/>
                  <a:pt x="1907840" y="3222172"/>
                </a:cubicBezTo>
                <a:cubicBezTo>
                  <a:pt x="1923442" y="3229973"/>
                  <a:pt x="1935781" y="3243399"/>
                  <a:pt x="1951383" y="3251200"/>
                </a:cubicBezTo>
                <a:cubicBezTo>
                  <a:pt x="1972210" y="3261613"/>
                  <a:pt x="2034375" y="3275577"/>
                  <a:pt x="2052983" y="3280229"/>
                </a:cubicBezTo>
                <a:cubicBezTo>
                  <a:pt x="2122063" y="3326281"/>
                  <a:pt x="2069380" y="3298211"/>
                  <a:pt x="2154583" y="3323772"/>
                </a:cubicBezTo>
                <a:cubicBezTo>
                  <a:pt x="2183891" y="3332565"/>
                  <a:pt x="2241669" y="3352800"/>
                  <a:pt x="2241669" y="3352800"/>
                </a:cubicBezTo>
                <a:cubicBezTo>
                  <a:pt x="2256183" y="3362476"/>
                  <a:pt x="2269271" y="3374744"/>
                  <a:pt x="2285212" y="3381829"/>
                </a:cubicBezTo>
                <a:cubicBezTo>
                  <a:pt x="2313173" y="3394256"/>
                  <a:pt x="2343269" y="3401181"/>
                  <a:pt x="2372297" y="3410857"/>
                </a:cubicBezTo>
                <a:cubicBezTo>
                  <a:pt x="2476706" y="3445660"/>
                  <a:pt x="2346312" y="3403434"/>
                  <a:pt x="2473897" y="3439886"/>
                </a:cubicBezTo>
                <a:cubicBezTo>
                  <a:pt x="2488608" y="3444089"/>
                  <a:pt x="2502729" y="3450197"/>
                  <a:pt x="2517440" y="3454400"/>
                </a:cubicBezTo>
                <a:cubicBezTo>
                  <a:pt x="2536620" y="3459880"/>
                  <a:pt x="2556390" y="3463183"/>
                  <a:pt x="2575497" y="3468915"/>
                </a:cubicBezTo>
                <a:cubicBezTo>
                  <a:pt x="2604805" y="3477708"/>
                  <a:pt x="2632898" y="3490522"/>
                  <a:pt x="2662583" y="3497943"/>
                </a:cubicBezTo>
                <a:cubicBezTo>
                  <a:pt x="2681935" y="3502781"/>
                  <a:pt x="2701167" y="3508130"/>
                  <a:pt x="2720640" y="3512457"/>
                </a:cubicBezTo>
                <a:cubicBezTo>
                  <a:pt x="2744722" y="3517809"/>
                  <a:pt x="2769279" y="3520989"/>
                  <a:pt x="2793212" y="3526972"/>
                </a:cubicBezTo>
                <a:cubicBezTo>
                  <a:pt x="2808055" y="3530683"/>
                  <a:pt x="2821753" y="3538486"/>
                  <a:pt x="2836755" y="3541486"/>
                </a:cubicBezTo>
                <a:cubicBezTo>
                  <a:pt x="2952533" y="3564641"/>
                  <a:pt x="2917475" y="3546522"/>
                  <a:pt x="3025440" y="3570515"/>
                </a:cubicBezTo>
                <a:cubicBezTo>
                  <a:pt x="3040375" y="3573834"/>
                  <a:pt x="3053892" y="3582514"/>
                  <a:pt x="3068983" y="3585029"/>
                </a:cubicBezTo>
                <a:cubicBezTo>
                  <a:pt x="3112198" y="3592231"/>
                  <a:pt x="3156069" y="3594705"/>
                  <a:pt x="3199612" y="3599543"/>
                </a:cubicBezTo>
                <a:cubicBezTo>
                  <a:pt x="3232122" y="3610379"/>
                  <a:pt x="3267372" y="3623366"/>
                  <a:pt x="3301212" y="3628572"/>
                </a:cubicBezTo>
                <a:cubicBezTo>
                  <a:pt x="3344513" y="3635234"/>
                  <a:pt x="3388368" y="3637652"/>
                  <a:pt x="3431840" y="3643086"/>
                </a:cubicBezTo>
                <a:cubicBezTo>
                  <a:pt x="3465786" y="3647329"/>
                  <a:pt x="3499573" y="3652762"/>
                  <a:pt x="3533440" y="3657600"/>
                </a:cubicBezTo>
                <a:lnTo>
                  <a:pt x="4215612" y="3643086"/>
                </a:lnTo>
                <a:cubicBezTo>
                  <a:pt x="4264204" y="3641381"/>
                  <a:pt x="4312430" y="3633942"/>
                  <a:pt x="4360755" y="3628572"/>
                </a:cubicBezTo>
                <a:cubicBezTo>
                  <a:pt x="4445132" y="3619197"/>
                  <a:pt x="4495863" y="3611344"/>
                  <a:pt x="4578469" y="3599543"/>
                </a:cubicBezTo>
                <a:lnTo>
                  <a:pt x="4665555" y="3570515"/>
                </a:lnTo>
                <a:cubicBezTo>
                  <a:pt x="4680069" y="3565677"/>
                  <a:pt x="4696367" y="3564486"/>
                  <a:pt x="4709097" y="3556000"/>
                </a:cubicBezTo>
                <a:cubicBezTo>
                  <a:pt x="4723611" y="3546324"/>
                  <a:pt x="4737038" y="3534773"/>
                  <a:pt x="4752640" y="3526972"/>
                </a:cubicBezTo>
                <a:cubicBezTo>
                  <a:pt x="4818096" y="3494244"/>
                  <a:pt x="4777337" y="3535420"/>
                  <a:pt x="4839726" y="3483429"/>
                </a:cubicBezTo>
                <a:cubicBezTo>
                  <a:pt x="4934515" y="3404439"/>
                  <a:pt x="4830717" y="3477924"/>
                  <a:pt x="4926812" y="3381829"/>
                </a:cubicBezTo>
                <a:cubicBezTo>
                  <a:pt x="4939147" y="3369494"/>
                  <a:pt x="4955841" y="3362476"/>
                  <a:pt x="4970355" y="3352800"/>
                </a:cubicBezTo>
                <a:cubicBezTo>
                  <a:pt x="5011636" y="3290879"/>
                  <a:pt x="5030658" y="3270148"/>
                  <a:pt x="5057440" y="3207657"/>
                </a:cubicBezTo>
                <a:cubicBezTo>
                  <a:pt x="5063467" y="3193595"/>
                  <a:pt x="5065113" y="3177799"/>
                  <a:pt x="5071955" y="3164115"/>
                </a:cubicBezTo>
                <a:cubicBezTo>
                  <a:pt x="5079756" y="3148513"/>
                  <a:pt x="5093898" y="3136512"/>
                  <a:pt x="5100983" y="3120572"/>
                </a:cubicBezTo>
                <a:cubicBezTo>
                  <a:pt x="5121177" y="3075135"/>
                  <a:pt x="5132463" y="3023683"/>
                  <a:pt x="5144526" y="2975429"/>
                </a:cubicBezTo>
                <a:cubicBezTo>
                  <a:pt x="5139688" y="2868991"/>
                  <a:pt x="5141363" y="2762057"/>
                  <a:pt x="5130012" y="2656115"/>
                </a:cubicBezTo>
                <a:cubicBezTo>
                  <a:pt x="5126752" y="2625690"/>
                  <a:pt x="5108404" y="2598714"/>
                  <a:pt x="5100983" y="2569029"/>
                </a:cubicBezTo>
                <a:cubicBezTo>
                  <a:pt x="5096333" y="2550429"/>
                  <a:pt x="5082366" y="2488250"/>
                  <a:pt x="5071955" y="2467429"/>
                </a:cubicBezTo>
                <a:cubicBezTo>
                  <a:pt x="5060554" y="2444626"/>
                  <a:pt x="5010340" y="2381168"/>
                  <a:pt x="4999383" y="2365829"/>
                </a:cubicBezTo>
                <a:cubicBezTo>
                  <a:pt x="4989244" y="2351634"/>
                  <a:pt x="4981944" y="2335324"/>
                  <a:pt x="4970355" y="2322286"/>
                </a:cubicBezTo>
                <a:lnTo>
                  <a:pt x="4825212" y="2177143"/>
                </a:lnTo>
                <a:lnTo>
                  <a:pt x="4781669" y="2133600"/>
                </a:lnTo>
                <a:cubicBezTo>
                  <a:pt x="4767155" y="2119086"/>
                  <a:pt x="4750442" y="2106478"/>
                  <a:pt x="4738126" y="2090057"/>
                </a:cubicBezTo>
                <a:cubicBezTo>
                  <a:pt x="4723612" y="2070705"/>
                  <a:pt x="4711688" y="2049105"/>
                  <a:pt x="4694583" y="2032000"/>
                </a:cubicBezTo>
                <a:cubicBezTo>
                  <a:pt x="4677478" y="2014895"/>
                  <a:pt x="4655878" y="2002971"/>
                  <a:pt x="4636526" y="1988457"/>
                </a:cubicBezTo>
                <a:cubicBezTo>
                  <a:pt x="4625144" y="1965693"/>
                  <a:pt x="4598982" y="1907370"/>
                  <a:pt x="4578469" y="1886857"/>
                </a:cubicBezTo>
                <a:cubicBezTo>
                  <a:pt x="4566134" y="1874522"/>
                  <a:pt x="4549440" y="1867505"/>
                  <a:pt x="4534926" y="1857829"/>
                </a:cubicBezTo>
                <a:cubicBezTo>
                  <a:pt x="4497208" y="1801252"/>
                  <a:pt x="4485090" y="1776909"/>
                  <a:pt x="4418812" y="1727200"/>
                </a:cubicBezTo>
                <a:cubicBezTo>
                  <a:pt x="4399460" y="1712686"/>
                  <a:pt x="4377860" y="1700762"/>
                  <a:pt x="4360755" y="1683657"/>
                </a:cubicBezTo>
                <a:cubicBezTo>
                  <a:pt x="4292585" y="1615487"/>
                  <a:pt x="4344764" y="1637353"/>
                  <a:pt x="4273669" y="1582057"/>
                </a:cubicBezTo>
                <a:cubicBezTo>
                  <a:pt x="4246130" y="1560638"/>
                  <a:pt x="4207516" y="1551910"/>
                  <a:pt x="4186583" y="1524000"/>
                </a:cubicBezTo>
                <a:cubicBezTo>
                  <a:pt x="4170929" y="1503128"/>
                  <a:pt x="4126030" y="1437562"/>
                  <a:pt x="4099497" y="1422400"/>
                </a:cubicBezTo>
                <a:cubicBezTo>
                  <a:pt x="4082177" y="1412503"/>
                  <a:pt x="4060792" y="1412724"/>
                  <a:pt x="4041440" y="1407886"/>
                </a:cubicBezTo>
                <a:cubicBezTo>
                  <a:pt x="3990579" y="1331592"/>
                  <a:pt x="4037373" y="1388322"/>
                  <a:pt x="3939840" y="1320800"/>
                </a:cubicBezTo>
                <a:cubicBezTo>
                  <a:pt x="3900062" y="1293261"/>
                  <a:pt x="3865212" y="1258607"/>
                  <a:pt x="3823726" y="1233715"/>
                </a:cubicBezTo>
                <a:cubicBezTo>
                  <a:pt x="3799536" y="1219201"/>
                  <a:pt x="3774628" y="1205820"/>
                  <a:pt x="3751155" y="1190172"/>
                </a:cubicBezTo>
                <a:cubicBezTo>
                  <a:pt x="3731027" y="1176753"/>
                  <a:pt x="3713611" y="1159450"/>
                  <a:pt x="3693097" y="1146629"/>
                </a:cubicBezTo>
                <a:cubicBezTo>
                  <a:pt x="3674749" y="1135162"/>
                  <a:pt x="3653388" y="1129067"/>
                  <a:pt x="3635040" y="1117600"/>
                </a:cubicBezTo>
                <a:cubicBezTo>
                  <a:pt x="3436108" y="993266"/>
                  <a:pt x="3699690" y="1149265"/>
                  <a:pt x="3533440" y="1030515"/>
                </a:cubicBezTo>
                <a:cubicBezTo>
                  <a:pt x="3515834" y="1017939"/>
                  <a:pt x="3494169" y="1012221"/>
                  <a:pt x="3475383" y="1001486"/>
                </a:cubicBezTo>
                <a:cubicBezTo>
                  <a:pt x="3460237" y="992831"/>
                  <a:pt x="3446035" y="982596"/>
                  <a:pt x="3431840" y="972457"/>
                </a:cubicBezTo>
                <a:cubicBezTo>
                  <a:pt x="3412156" y="958397"/>
                  <a:pt x="3393467" y="942975"/>
                  <a:pt x="3373783" y="928915"/>
                </a:cubicBezTo>
                <a:cubicBezTo>
                  <a:pt x="3359588" y="918776"/>
                  <a:pt x="3344435" y="910025"/>
                  <a:pt x="3330240" y="899886"/>
                </a:cubicBezTo>
                <a:cubicBezTo>
                  <a:pt x="3310555" y="885826"/>
                  <a:pt x="3293186" y="868345"/>
                  <a:pt x="3272183" y="856343"/>
                </a:cubicBezTo>
                <a:cubicBezTo>
                  <a:pt x="3258899" y="848752"/>
                  <a:pt x="3243154" y="846667"/>
                  <a:pt x="3228640" y="841829"/>
                </a:cubicBezTo>
                <a:cubicBezTo>
                  <a:pt x="3146096" y="759285"/>
                  <a:pt x="3225576" y="825783"/>
                  <a:pt x="3141555" y="783772"/>
                </a:cubicBezTo>
                <a:cubicBezTo>
                  <a:pt x="3029013" y="727500"/>
                  <a:pt x="3163912" y="776709"/>
                  <a:pt x="3054469" y="740229"/>
                </a:cubicBezTo>
                <a:cubicBezTo>
                  <a:pt x="3035117" y="725715"/>
                  <a:pt x="3016925" y="709507"/>
                  <a:pt x="2996412" y="696686"/>
                </a:cubicBezTo>
                <a:cubicBezTo>
                  <a:pt x="2955415" y="671063"/>
                  <a:pt x="2937142" y="667253"/>
                  <a:pt x="2894812" y="653143"/>
                </a:cubicBezTo>
                <a:cubicBezTo>
                  <a:pt x="2875460" y="638629"/>
                  <a:pt x="2858392" y="620418"/>
                  <a:pt x="2836755" y="609600"/>
                </a:cubicBezTo>
                <a:cubicBezTo>
                  <a:pt x="2809387" y="595916"/>
                  <a:pt x="2778698" y="590248"/>
                  <a:pt x="2749669" y="580572"/>
                </a:cubicBezTo>
                <a:cubicBezTo>
                  <a:pt x="2735155" y="575734"/>
                  <a:pt x="2718856" y="574544"/>
                  <a:pt x="2706126" y="566057"/>
                </a:cubicBezTo>
                <a:cubicBezTo>
                  <a:pt x="2606036" y="499331"/>
                  <a:pt x="2641213" y="511750"/>
                  <a:pt x="2531955" y="478972"/>
                </a:cubicBezTo>
                <a:cubicBezTo>
                  <a:pt x="2512848" y="473240"/>
                  <a:pt x="2493004" y="470189"/>
                  <a:pt x="2473897" y="464457"/>
                </a:cubicBezTo>
                <a:cubicBezTo>
                  <a:pt x="2444589" y="455665"/>
                  <a:pt x="2386812" y="435429"/>
                  <a:pt x="2386812" y="435429"/>
                </a:cubicBezTo>
                <a:cubicBezTo>
                  <a:pt x="2372298" y="425753"/>
                  <a:pt x="2359303" y="413272"/>
                  <a:pt x="2343269" y="406400"/>
                </a:cubicBezTo>
                <a:cubicBezTo>
                  <a:pt x="2324934" y="398542"/>
                  <a:pt x="2304392" y="397366"/>
                  <a:pt x="2285212" y="391886"/>
                </a:cubicBezTo>
                <a:cubicBezTo>
                  <a:pt x="2270501" y="387683"/>
                  <a:pt x="2256183" y="382210"/>
                  <a:pt x="2241669" y="377372"/>
                </a:cubicBezTo>
                <a:cubicBezTo>
                  <a:pt x="2227155" y="367696"/>
                  <a:pt x="2213728" y="356144"/>
                  <a:pt x="2198126" y="348343"/>
                </a:cubicBezTo>
                <a:cubicBezTo>
                  <a:pt x="2177305" y="337932"/>
                  <a:pt x="2115126" y="323965"/>
                  <a:pt x="2096526" y="319315"/>
                </a:cubicBezTo>
                <a:cubicBezTo>
                  <a:pt x="1949765" y="231258"/>
                  <a:pt x="2102851" y="311052"/>
                  <a:pt x="1936869" y="261257"/>
                </a:cubicBezTo>
                <a:cubicBezTo>
                  <a:pt x="1916145" y="255040"/>
                  <a:pt x="1899071" y="239826"/>
                  <a:pt x="1878812" y="232229"/>
                </a:cubicBezTo>
                <a:cubicBezTo>
                  <a:pt x="1860134" y="225225"/>
                  <a:pt x="1839935" y="223195"/>
                  <a:pt x="1820755" y="217715"/>
                </a:cubicBezTo>
                <a:cubicBezTo>
                  <a:pt x="1774648" y="204541"/>
                  <a:pt x="1753693" y="192567"/>
                  <a:pt x="1704640" y="174172"/>
                </a:cubicBezTo>
                <a:cubicBezTo>
                  <a:pt x="1645440" y="151972"/>
                  <a:pt x="1663609" y="162470"/>
                  <a:pt x="1588526" y="145143"/>
                </a:cubicBezTo>
                <a:cubicBezTo>
                  <a:pt x="1549652" y="136172"/>
                  <a:pt x="1472412" y="116115"/>
                  <a:pt x="1472412" y="116115"/>
                </a:cubicBezTo>
                <a:cubicBezTo>
                  <a:pt x="1392018" y="62519"/>
                  <a:pt x="1466935" y="103860"/>
                  <a:pt x="1341783" y="72572"/>
                </a:cubicBezTo>
                <a:cubicBezTo>
                  <a:pt x="1312098" y="65151"/>
                  <a:pt x="1283726" y="53219"/>
                  <a:pt x="1254697" y="43543"/>
                </a:cubicBezTo>
                <a:cubicBezTo>
                  <a:pt x="1240183" y="38705"/>
                  <a:pt x="1226336" y="30927"/>
                  <a:pt x="1211155" y="29029"/>
                </a:cubicBezTo>
                <a:cubicBezTo>
                  <a:pt x="1065838" y="10865"/>
                  <a:pt x="1133515" y="20928"/>
                  <a:pt x="1007955" y="0"/>
                </a:cubicBezTo>
                <a:cubicBezTo>
                  <a:pt x="887002" y="4838"/>
                  <a:pt x="765584" y="2855"/>
                  <a:pt x="645097" y="14515"/>
                </a:cubicBezTo>
                <a:cubicBezTo>
                  <a:pt x="614641" y="17462"/>
                  <a:pt x="558012" y="43543"/>
                  <a:pt x="558012" y="43543"/>
                </a:cubicBezTo>
                <a:cubicBezTo>
                  <a:pt x="528983" y="62895"/>
                  <a:pt x="504024" y="90567"/>
                  <a:pt x="470926" y="101600"/>
                </a:cubicBezTo>
                <a:cubicBezTo>
                  <a:pt x="422793" y="117645"/>
                  <a:pt x="427383" y="100815"/>
                  <a:pt x="427383" y="1306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25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特点</a:t>
            </a:r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是什么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直观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地描述了软件开发的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全貌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已经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存在许多经验和成功的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实例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缺乏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足够的描述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能力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假设了一个近乎正确的过程，当出现了问题时，解决它们就很困难</a:t>
            </a:r>
          </a:p>
        </p:txBody>
      </p:sp>
    </p:spTree>
    <p:extLst>
      <p:ext uri="{BB962C8B-B14F-4D97-AF65-F5344CB8AC3E}">
        <p14:creationId xmlns:p14="http://schemas.microsoft.com/office/powerpoint/2010/main" val="108424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最主要</a:t>
            </a:r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阶段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需求分析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计划，质量保证计划，需求规格说明，安全关键性功能，初步确认测试计划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概要设计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安全关键性部件清单，概要设计说明，初步组装测试说明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详细设计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详细设计说明，单元测试计划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软件实现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编写程序，单元测试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79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共同任务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文档编制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重要交付物形式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评审审查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确保达到技术要求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配置管理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追踪研制修改过程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数据采集与积累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工作量、资源消耗、问题报告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78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课程形式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课程形式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课堂授课制，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学时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航天专家参与讲授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考核方式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课堂纪律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课堂问答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口头报告（可选）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大作业（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日交一篇需求规格说明书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1371600" lvl="2" indent="-457200" eaLnBrk="0" hangingPunct="0">
              <a:spcBef>
                <a:spcPct val="20000"/>
              </a:spcBef>
              <a:buClr>
                <a:schemeClr val="hlink"/>
              </a:buClr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发送邮件到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w.rong@buaa.edu.cn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，标题：航天型号软件工程大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作业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学号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姓名 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33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示例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638300" y="3136900"/>
            <a:ext cx="12192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编写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71900" y="3136900"/>
            <a:ext cx="12192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校对</a:t>
            </a:r>
          </a:p>
        </p:txBody>
      </p:sp>
      <p:cxnSp>
        <p:nvCxnSpPr>
          <p:cNvPr id="11" name="直接箭头连接符 10"/>
          <p:cNvCxnSpPr>
            <a:stCxn id="6" idx="3"/>
            <a:endCxn id="9" idx="1"/>
          </p:cNvCxnSpPr>
          <p:nvPr/>
        </p:nvCxnSpPr>
        <p:spPr>
          <a:xfrm>
            <a:off x="2857500" y="33655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 bwMode="auto">
          <a:xfrm>
            <a:off x="5905500" y="3149600"/>
            <a:ext cx="12192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审核</a:t>
            </a:r>
          </a:p>
        </p:txBody>
      </p:sp>
      <p:cxnSp>
        <p:nvCxnSpPr>
          <p:cNvPr id="13" name="直接箭头连接符 12"/>
          <p:cNvCxnSpPr>
            <a:endCxn id="12" idx="1"/>
          </p:cNvCxnSpPr>
          <p:nvPr/>
        </p:nvCxnSpPr>
        <p:spPr>
          <a:xfrm>
            <a:off x="4991100" y="3378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auto">
          <a:xfrm>
            <a:off x="1524000" y="4305300"/>
            <a:ext cx="12192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会签</a:t>
            </a:r>
          </a:p>
        </p:txBody>
      </p:sp>
      <p:cxnSp>
        <p:nvCxnSpPr>
          <p:cNvPr id="17" name="直接箭头连接符 16"/>
          <p:cNvCxnSpPr>
            <a:stCxn id="14" idx="3"/>
          </p:cNvCxnSpPr>
          <p:nvPr/>
        </p:nvCxnSpPr>
        <p:spPr>
          <a:xfrm flipV="1">
            <a:off x="2743200" y="4521200"/>
            <a:ext cx="9652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 bwMode="auto">
          <a:xfrm>
            <a:off x="3708400" y="4292600"/>
            <a:ext cx="1219200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批准</a:t>
            </a:r>
          </a:p>
        </p:txBody>
      </p:sp>
      <p:cxnSp>
        <p:nvCxnSpPr>
          <p:cNvPr id="27" name="肘形连接符 26"/>
          <p:cNvCxnSpPr>
            <a:stCxn id="12" idx="3"/>
            <a:endCxn id="14" idx="1"/>
          </p:cNvCxnSpPr>
          <p:nvPr/>
        </p:nvCxnSpPr>
        <p:spPr>
          <a:xfrm flipH="1">
            <a:off x="1524000" y="3378200"/>
            <a:ext cx="5600700" cy="1155700"/>
          </a:xfrm>
          <a:prstGeom prst="bentConnector5">
            <a:avLst>
              <a:gd name="adj1" fmla="val -4082"/>
              <a:gd name="adj2" fmla="val 50000"/>
              <a:gd name="adj3" fmla="val 1040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228600" y="1777752"/>
            <a:ext cx="2155150" cy="1342170"/>
            <a:chOff x="228600" y="1777752"/>
            <a:chExt cx="2155150" cy="1342170"/>
          </a:xfrm>
        </p:grpSpPr>
        <p:sp>
          <p:nvSpPr>
            <p:cNvPr id="32" name="TextBox 31"/>
            <p:cNvSpPr txBox="1"/>
            <p:nvPr/>
          </p:nvSpPr>
          <p:spPr>
            <a:xfrm>
              <a:off x="228600" y="1777752"/>
              <a:ext cx="2155150" cy="702766"/>
            </a:xfrm>
            <a:prstGeom prst="cloud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文档编制</a:t>
              </a:r>
              <a:endParaRPr lang="en-GB" sz="2400" dirty="0"/>
            </a:p>
          </p:txBody>
        </p:sp>
        <p:sp>
          <p:nvSpPr>
            <p:cNvPr id="33" name="下箭头 32"/>
            <p:cNvSpPr/>
            <p:nvPr/>
          </p:nvSpPr>
          <p:spPr>
            <a:xfrm rot="19320085">
              <a:off x="1362367" y="2431550"/>
              <a:ext cx="457200" cy="6883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928451" y="4792015"/>
            <a:ext cx="2155150" cy="1244751"/>
            <a:chOff x="6125551" y="4792015"/>
            <a:chExt cx="2155150" cy="1244751"/>
          </a:xfrm>
        </p:grpSpPr>
        <p:sp>
          <p:nvSpPr>
            <p:cNvPr id="41" name="TextBox 40"/>
            <p:cNvSpPr txBox="1"/>
            <p:nvPr/>
          </p:nvSpPr>
          <p:spPr>
            <a:xfrm>
              <a:off x="6125551" y="5334000"/>
              <a:ext cx="2155150" cy="702766"/>
            </a:xfrm>
            <a:prstGeom prst="cloud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配置管理</a:t>
              </a:r>
              <a:endParaRPr lang="en-GB" sz="2400" dirty="0"/>
            </a:p>
          </p:txBody>
        </p:sp>
        <p:sp>
          <p:nvSpPr>
            <p:cNvPr id="42" name="下箭头 41"/>
            <p:cNvSpPr/>
            <p:nvPr/>
          </p:nvSpPr>
          <p:spPr>
            <a:xfrm rot="7991181">
              <a:off x="6693905" y="4676429"/>
              <a:ext cx="457200" cy="68837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977367" y="1777752"/>
            <a:ext cx="6328433" cy="1773659"/>
            <a:chOff x="1977367" y="1777752"/>
            <a:chExt cx="6328433" cy="1773659"/>
          </a:xfrm>
        </p:grpSpPr>
        <p:sp>
          <p:nvSpPr>
            <p:cNvPr id="36" name="TextBox 35"/>
            <p:cNvSpPr txBox="1"/>
            <p:nvPr/>
          </p:nvSpPr>
          <p:spPr>
            <a:xfrm>
              <a:off x="6150650" y="1777752"/>
              <a:ext cx="2155150" cy="702766"/>
            </a:xfrm>
            <a:prstGeom prst="cloud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/>
                <a:t>评审审查</a:t>
              </a:r>
              <a:endParaRPr lang="en-GB" sz="2400" dirty="0"/>
            </a:p>
          </p:txBody>
        </p:sp>
        <p:sp>
          <p:nvSpPr>
            <p:cNvPr id="37" name="下箭头 36"/>
            <p:cNvSpPr/>
            <p:nvPr/>
          </p:nvSpPr>
          <p:spPr>
            <a:xfrm rot="1737702">
              <a:off x="6607850" y="2466531"/>
              <a:ext cx="457200" cy="688372"/>
            </a:xfrm>
            <a:prstGeom prst="downArrow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下箭头 44"/>
            <p:cNvSpPr/>
            <p:nvPr/>
          </p:nvSpPr>
          <p:spPr>
            <a:xfrm rot="4022709">
              <a:off x="4041157" y="1030421"/>
              <a:ext cx="457200" cy="4584780"/>
            </a:xfrm>
            <a:prstGeom prst="downArrow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4579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航天型号软件研制队伍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总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师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总指挥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主任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副主任设计师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型号独立评测机构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分系统软件工程小组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项目组长、分析人员、设计人员、程序员、测试人员、配置管理人员质量保证人员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严格执行设计、编程、测试三分开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5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2971800"/>
            <a:ext cx="7924800" cy="1447800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微软雅黑" pitchFamily="34" charset="-122"/>
                <a:ea typeface="微软雅黑" pitchFamily="34" charset="-122"/>
              </a:rPr>
              <a:t>航天</a:t>
            </a:r>
            <a:r>
              <a:rPr lang="zh-CN" altLang="en-US" sz="5400" b="1" dirty="0">
                <a:latin typeface="微软雅黑" pitchFamily="34" charset="-122"/>
                <a:ea typeface="微软雅黑" pitchFamily="34" charset="-122"/>
              </a:rPr>
              <a:t>型号支撑软件技术</a:t>
            </a:r>
            <a:endParaRPr lang="en-US" altLang="zh-CN" sz="5400" b="1" i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04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航天工程支撑软件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工具类软件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CAD/CAE/CAPP/CAM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软件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基础支撑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平台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AVIDM</a:t>
            </a: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工程数据库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软件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OSCAR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41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基础支撑平台</a:t>
            </a:r>
            <a:r>
              <a:rPr lang="en-US" altLang="zh-CN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AVIDM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全航天信息化工程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名称由来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Aerospace Vehicle Integrated Design and Manufacture</a:t>
            </a: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企业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级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航天产品研制协同管理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实现从需求、设计、工艺到生产制造等产品研制的全生命周期管理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133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en-US" altLang="zh-CN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AVIDM</a:t>
            </a:r>
            <a:r>
              <a:rPr lang="zh-CN" alt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发展历程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28850"/>
            <a:ext cx="1814513" cy="136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2663825" y="2263775"/>
            <a:ext cx="2160588" cy="1333500"/>
            <a:chOff x="351" y="1207"/>
            <a:chExt cx="3391" cy="2086"/>
          </a:xfrm>
        </p:grpSpPr>
        <p:pic>
          <p:nvPicPr>
            <p:cNvPr id="7" name="Picture 10" descr="图样管理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" y="1207"/>
              <a:ext cx="2484" cy="1536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1" descr="图样管理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1616"/>
              <a:ext cx="1724" cy="1423"/>
            </a:xfrm>
            <a:prstGeom prst="rect">
              <a:avLst/>
            </a:prstGeom>
            <a:noFill/>
            <a:effectLst>
              <a:outerShdw dist="107763" dir="189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1882" y="1933"/>
              <a:ext cx="1860" cy="1360"/>
              <a:chOff x="1620" y="7524"/>
              <a:chExt cx="5400" cy="3634"/>
            </a:xfrm>
          </p:grpSpPr>
          <p:pic>
            <p:nvPicPr>
              <p:cNvPr id="10" name="Picture 13" descr="avidm-patran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0" y="7524"/>
                <a:ext cx="4680" cy="36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" name="Group 14"/>
              <p:cNvGrpSpPr>
                <a:grpSpLocks/>
              </p:cNvGrpSpPr>
              <p:nvPr/>
            </p:nvGrpSpPr>
            <p:grpSpPr bwMode="auto">
              <a:xfrm>
                <a:off x="3420" y="7992"/>
                <a:ext cx="3600" cy="2856"/>
                <a:chOff x="4320" y="7524"/>
                <a:chExt cx="6120" cy="5040"/>
              </a:xfrm>
            </p:grpSpPr>
            <p:pic>
              <p:nvPicPr>
                <p:cNvPr id="12" name="Picture 15" descr="patran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20" y="7524"/>
                  <a:ext cx="6120" cy="50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16" descr="patran-2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20" y="8928"/>
                  <a:ext cx="6000" cy="35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sp>
        <p:nvSpPr>
          <p:cNvPr id="14" name="Line 23"/>
          <p:cNvSpPr>
            <a:spLocks noChangeShapeType="1"/>
          </p:cNvSpPr>
          <p:nvPr/>
        </p:nvSpPr>
        <p:spPr bwMode="auto">
          <a:xfrm>
            <a:off x="287338" y="4389437"/>
            <a:ext cx="8569325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bIns="46800">
            <a:spAutoFit/>
          </a:bodyPr>
          <a:lstStyle/>
          <a:p>
            <a:endParaRPr lang="en-GB"/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468313" y="1905000"/>
            <a:ext cx="0" cy="2808287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bIns="46800">
            <a:spAutoFit/>
          </a:bodyPr>
          <a:lstStyle/>
          <a:p>
            <a:endParaRPr lang="en-GB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4930775" y="1905000"/>
            <a:ext cx="0" cy="2808287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bIns="46800">
            <a:spAutoFit/>
          </a:bodyPr>
          <a:lstStyle/>
          <a:p>
            <a:endParaRPr lang="en-GB"/>
          </a:p>
        </p:txBody>
      </p:sp>
      <p:sp>
        <p:nvSpPr>
          <p:cNvPr id="17" name="Line 29"/>
          <p:cNvSpPr>
            <a:spLocks noChangeShapeType="1"/>
          </p:cNvSpPr>
          <p:nvPr/>
        </p:nvSpPr>
        <p:spPr bwMode="auto">
          <a:xfrm>
            <a:off x="2519363" y="1905000"/>
            <a:ext cx="0" cy="2808287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bIns="46800">
            <a:spAutoFit/>
          </a:bodyPr>
          <a:lstStyle/>
          <a:p>
            <a:endParaRPr lang="en-GB"/>
          </a:p>
        </p:txBody>
      </p:sp>
      <p:sp>
        <p:nvSpPr>
          <p:cNvPr id="18" name="Line 30"/>
          <p:cNvSpPr>
            <a:spLocks noChangeShapeType="1"/>
          </p:cNvSpPr>
          <p:nvPr/>
        </p:nvSpPr>
        <p:spPr bwMode="auto">
          <a:xfrm>
            <a:off x="7524750" y="1905000"/>
            <a:ext cx="0" cy="2808287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46800" rIns="18000" bIns="46800">
            <a:spAutoFit/>
          </a:bodyPr>
          <a:lstStyle/>
          <a:p>
            <a:endParaRPr lang="en-GB"/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503238" y="3979862"/>
            <a:ext cx="7286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49001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>
            <a:spAutoFit/>
          </a:bodyPr>
          <a:lstStyle/>
          <a:p>
            <a:r>
              <a:rPr lang="en-US" altLang="zh-CN" sz="1800">
                <a:latin typeface="黑体" pitchFamily="2" charset="-122"/>
                <a:ea typeface="黑体" pitchFamily="2" charset="-122"/>
              </a:rPr>
              <a:t>1990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年</a:t>
            </a:r>
          </a:p>
        </p:txBody>
      </p: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1746250" y="3979862"/>
            <a:ext cx="7286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49001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>
            <a:spAutoFit/>
          </a:bodyPr>
          <a:lstStyle/>
          <a:p>
            <a:r>
              <a:rPr lang="en-US" altLang="zh-CN" sz="1800">
                <a:latin typeface="黑体" pitchFamily="2" charset="-122"/>
                <a:ea typeface="黑体" pitchFamily="2" charset="-122"/>
              </a:rPr>
              <a:t>1996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年</a:t>
            </a:r>
          </a:p>
        </p:txBody>
      </p:sp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5003800" y="3979862"/>
            <a:ext cx="7286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49001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>
            <a:spAutoFit/>
          </a:bodyPr>
          <a:lstStyle/>
          <a:p>
            <a:r>
              <a:rPr lang="en-US" altLang="zh-CN" sz="1800" dirty="0">
                <a:latin typeface="黑体" pitchFamily="2" charset="-122"/>
                <a:ea typeface="黑体" pitchFamily="2" charset="-122"/>
              </a:rPr>
              <a:t>2003</a:t>
            </a:r>
            <a:r>
              <a:rPr lang="zh-CN" altLang="en-US" sz="1800" dirty="0">
                <a:latin typeface="黑体" pitchFamily="2" charset="-122"/>
                <a:ea typeface="黑体" pitchFamily="2" charset="-122"/>
              </a:rPr>
              <a:t>年</a:t>
            </a: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2592388" y="3979862"/>
            <a:ext cx="7286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49001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>
            <a:spAutoFit/>
          </a:bodyPr>
          <a:lstStyle/>
          <a:p>
            <a:r>
              <a:rPr lang="en-US" altLang="zh-CN" sz="1800">
                <a:latin typeface="黑体" pitchFamily="2" charset="-122"/>
                <a:ea typeface="黑体" pitchFamily="2" charset="-122"/>
              </a:rPr>
              <a:t>1997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年</a:t>
            </a:r>
          </a:p>
        </p:txBody>
      </p:sp>
      <p:sp>
        <p:nvSpPr>
          <p:cNvPr id="23" name="Text Box 35"/>
          <p:cNvSpPr txBox="1">
            <a:spLocks noChangeArrowheads="1"/>
          </p:cNvSpPr>
          <p:nvPr/>
        </p:nvSpPr>
        <p:spPr bwMode="auto">
          <a:xfrm>
            <a:off x="4067175" y="3979862"/>
            <a:ext cx="7286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49001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>
            <a:spAutoFit/>
          </a:bodyPr>
          <a:lstStyle/>
          <a:p>
            <a:r>
              <a:rPr lang="en-US" altLang="zh-CN" sz="1800">
                <a:latin typeface="黑体" pitchFamily="2" charset="-122"/>
                <a:ea typeface="黑体" pitchFamily="2" charset="-122"/>
              </a:rPr>
              <a:t>2002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年</a:t>
            </a:r>
          </a:p>
        </p:txBody>
      </p: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890588" y="4454525"/>
            <a:ext cx="9620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49001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>
            <a:spAutoFit/>
          </a:bodyPr>
          <a:lstStyle/>
          <a:p>
            <a:r>
              <a:rPr lang="en-US" altLang="zh-CN" sz="1800">
                <a:latin typeface="黑体" pitchFamily="2" charset="-122"/>
                <a:ea typeface="黑体" pitchFamily="2" charset="-122"/>
              </a:rPr>
              <a:t>AVIDM1.x</a:t>
            </a: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3167063" y="4454525"/>
            <a:ext cx="9620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49001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>
            <a:spAutoFit/>
          </a:bodyPr>
          <a:lstStyle/>
          <a:p>
            <a:r>
              <a:rPr lang="en-US" altLang="zh-CN" sz="1800">
                <a:latin typeface="黑体" pitchFamily="2" charset="-122"/>
                <a:ea typeface="黑体" pitchFamily="2" charset="-122"/>
              </a:rPr>
              <a:t>AVIDM2.x</a:t>
            </a:r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5724525" y="4454525"/>
            <a:ext cx="9620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49001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>
            <a:spAutoFit/>
          </a:bodyPr>
          <a:lstStyle/>
          <a:p>
            <a:r>
              <a:rPr lang="en-US" altLang="zh-CN" sz="1800">
                <a:latin typeface="黑体" pitchFamily="2" charset="-122"/>
                <a:ea typeface="黑体" pitchFamily="2" charset="-122"/>
              </a:rPr>
              <a:t>AVIDM3.x</a:t>
            </a:r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7812088" y="4454525"/>
            <a:ext cx="9620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49001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>
            <a:spAutoFit/>
          </a:bodyPr>
          <a:lstStyle/>
          <a:p>
            <a:r>
              <a:rPr lang="en-US" altLang="zh-CN" sz="1800">
                <a:latin typeface="黑体" pitchFamily="2" charset="-122"/>
                <a:ea typeface="黑体" pitchFamily="2" charset="-122"/>
              </a:rPr>
              <a:t>AVIDMx.x</a:t>
            </a: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7867650" y="2774950"/>
            <a:ext cx="7207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49001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>
            <a:spAutoFit/>
          </a:bodyPr>
          <a:lstStyle/>
          <a:p>
            <a:r>
              <a:rPr lang="en-US" altLang="zh-CN" sz="1800">
                <a:latin typeface="Arial"/>
                <a:ea typeface="黑体" pitchFamily="2" charset="-122"/>
              </a:rPr>
              <a:t>………</a:t>
            </a:r>
            <a:endParaRPr lang="en-US" altLang="zh-CN" sz="1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630238" y="5030787"/>
            <a:ext cx="1162050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49001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>
            <a:spAutoFit/>
          </a:bodyPr>
          <a:lstStyle/>
          <a:p>
            <a:pPr>
              <a:buFont typeface="Wingdings" pitchFamily="2" charset="2"/>
              <a:buChar char="¤"/>
            </a:pPr>
            <a:r>
              <a:rPr lang="en-US" altLang="zh-CN" sz="1800">
                <a:latin typeface="黑体" pitchFamily="2" charset="-122"/>
                <a:ea typeface="黑体" pitchFamily="2" charset="-122"/>
              </a:rPr>
              <a:t>UNIX</a:t>
            </a:r>
            <a:r>
              <a:rPr lang="zh-CN" altLang="en-US" sz="1800">
                <a:latin typeface="黑体" pitchFamily="2" charset="-122"/>
                <a:ea typeface="黑体" pitchFamily="2" charset="-122"/>
              </a:rPr>
              <a:t>平台</a:t>
            </a:r>
          </a:p>
          <a:p>
            <a:pPr>
              <a:buFont typeface="Wingdings" pitchFamily="2" charset="2"/>
              <a:buChar char="¤"/>
            </a:pPr>
            <a:r>
              <a:rPr lang="zh-CN" altLang="en-US" sz="1800">
                <a:latin typeface="黑体" pitchFamily="2" charset="-122"/>
                <a:ea typeface="黑体" pitchFamily="2" charset="-122"/>
              </a:rPr>
              <a:t>框架软件</a:t>
            </a:r>
          </a:p>
          <a:p>
            <a:pPr>
              <a:buFont typeface="Wingdings" pitchFamily="2" charset="2"/>
              <a:buChar char="¤"/>
            </a:pPr>
            <a:r>
              <a:rPr lang="en-US" altLang="zh-CN" sz="1800">
                <a:latin typeface="Arial"/>
                <a:ea typeface="黑体" pitchFamily="2" charset="-122"/>
              </a:rPr>
              <a:t>……</a:t>
            </a:r>
            <a:endParaRPr lang="en-US" altLang="zh-CN" sz="1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2843213" y="5059362"/>
            <a:ext cx="1389062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49001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>
            <a:spAutoFit/>
          </a:bodyPr>
          <a:lstStyle/>
          <a:p>
            <a:pPr>
              <a:buFont typeface="Wingdings" pitchFamily="2" charset="2"/>
              <a:buChar char="¤"/>
            </a:pPr>
            <a:r>
              <a:rPr lang="zh-CN" altLang="en-US" sz="1800">
                <a:latin typeface="黑体" pitchFamily="2" charset="-122"/>
                <a:ea typeface="黑体" pitchFamily="2" charset="-122"/>
              </a:rPr>
              <a:t>跨平台</a:t>
            </a:r>
          </a:p>
          <a:p>
            <a:pPr>
              <a:buFont typeface="Wingdings" pitchFamily="2" charset="2"/>
              <a:buChar char="¤"/>
            </a:pPr>
            <a:r>
              <a:rPr lang="zh-CN" altLang="en-US" sz="1800">
                <a:latin typeface="黑体" pitchFamily="2" charset="-122"/>
                <a:ea typeface="黑体" pitchFamily="2" charset="-122"/>
              </a:rPr>
              <a:t>图文档管理</a:t>
            </a:r>
          </a:p>
          <a:p>
            <a:pPr>
              <a:buFont typeface="Wingdings" pitchFamily="2" charset="2"/>
              <a:buChar char="¤"/>
            </a:pPr>
            <a:r>
              <a:rPr lang="zh-CN" altLang="en-US" sz="1800">
                <a:latin typeface="黑体" pitchFamily="2" charset="-122"/>
                <a:ea typeface="黑体" pitchFamily="2" charset="-122"/>
              </a:rPr>
              <a:t>审批流程</a:t>
            </a:r>
          </a:p>
          <a:p>
            <a:pPr>
              <a:buFont typeface="Wingdings" pitchFamily="2" charset="2"/>
              <a:buChar char="¤"/>
            </a:pPr>
            <a:r>
              <a:rPr lang="en-US" altLang="zh-CN" sz="1800">
                <a:latin typeface="Arial"/>
                <a:ea typeface="黑体" pitchFamily="2" charset="-122"/>
              </a:rPr>
              <a:t>……</a:t>
            </a:r>
            <a:endParaRPr lang="en-US" altLang="zh-CN" sz="18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1" name="Text Box 44"/>
          <p:cNvSpPr txBox="1">
            <a:spLocks noChangeArrowheads="1"/>
          </p:cNvSpPr>
          <p:nvPr/>
        </p:nvSpPr>
        <p:spPr bwMode="auto">
          <a:xfrm>
            <a:off x="5364163" y="5037137"/>
            <a:ext cx="2088195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49001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>
            <a:spAutoFit/>
          </a:bodyPr>
          <a:lstStyle/>
          <a:p>
            <a:pPr>
              <a:buFont typeface="Wingdings" pitchFamily="2" charset="2"/>
              <a:buChar char="¤"/>
            </a:pPr>
            <a:r>
              <a:rPr lang="zh-CN" altLang="en-US" sz="1800" dirty="0" smtClean="0">
                <a:latin typeface="黑体" pitchFamily="2" charset="-122"/>
                <a:ea typeface="黑体" pitchFamily="2" charset="-122"/>
              </a:rPr>
              <a:t>企业</a:t>
            </a:r>
            <a:r>
              <a:rPr lang="zh-CN" altLang="en-US" sz="1800" dirty="0">
                <a:latin typeface="黑体" pitchFamily="2" charset="-122"/>
                <a:ea typeface="黑体" pitchFamily="2" charset="-122"/>
              </a:rPr>
              <a:t>级协同</a:t>
            </a:r>
          </a:p>
          <a:p>
            <a:pPr>
              <a:buFont typeface="Wingdings" pitchFamily="2" charset="2"/>
              <a:buChar char="¤"/>
            </a:pPr>
            <a:r>
              <a:rPr lang="zh-CN" altLang="en-US" sz="1800" dirty="0">
                <a:latin typeface="黑体" pitchFamily="2" charset="-122"/>
                <a:ea typeface="黑体" pitchFamily="2" charset="-122"/>
              </a:rPr>
              <a:t>产品全生命周期</a:t>
            </a:r>
          </a:p>
          <a:p>
            <a:pPr>
              <a:buFont typeface="Wingdings" pitchFamily="2" charset="2"/>
              <a:buChar char="¤"/>
            </a:pPr>
            <a:r>
              <a:rPr lang="zh-CN" altLang="en-US" sz="1800" dirty="0">
                <a:latin typeface="黑体" pitchFamily="2" charset="-122"/>
                <a:ea typeface="黑体" pitchFamily="2" charset="-122"/>
              </a:rPr>
              <a:t>数据＋过程＋管理</a:t>
            </a:r>
          </a:p>
          <a:p>
            <a:pPr>
              <a:buFont typeface="Wingdings" pitchFamily="2" charset="2"/>
              <a:buChar char="¤"/>
            </a:pPr>
            <a:r>
              <a:rPr lang="en-US" altLang="zh-CN" sz="1800" dirty="0">
                <a:latin typeface="Arial"/>
                <a:ea typeface="黑体" pitchFamily="2" charset="-122"/>
              </a:rPr>
              <a:t>……</a:t>
            </a:r>
            <a:endParaRPr lang="en-US" altLang="zh-CN" sz="18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2" name="Text Box 45"/>
          <p:cNvSpPr txBox="1">
            <a:spLocks noChangeArrowheads="1"/>
          </p:cNvSpPr>
          <p:nvPr/>
        </p:nvSpPr>
        <p:spPr bwMode="auto">
          <a:xfrm>
            <a:off x="7524750" y="5037137"/>
            <a:ext cx="695325" cy="157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49001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8000" tIns="46800" rIns="18000" bIns="46800">
            <a:spAutoFit/>
          </a:bodyPr>
          <a:lstStyle/>
          <a:p>
            <a:pPr>
              <a:buFont typeface="Wingdings" pitchFamily="2" charset="2"/>
              <a:buChar char="¤"/>
            </a:pPr>
            <a:r>
              <a:rPr lang="en-US" altLang="zh-CN" sz="1800">
                <a:latin typeface="Arial"/>
                <a:ea typeface="黑体" pitchFamily="2" charset="-122"/>
              </a:rPr>
              <a:t>……</a:t>
            </a:r>
            <a:endParaRPr lang="en-US" altLang="zh-CN" sz="1800"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Char char="¤"/>
            </a:pPr>
            <a:r>
              <a:rPr lang="en-US" altLang="zh-CN" sz="1800">
                <a:latin typeface="Arial"/>
                <a:ea typeface="黑体" pitchFamily="2" charset="-122"/>
              </a:rPr>
              <a:t>……</a:t>
            </a:r>
            <a:endParaRPr lang="en-US" altLang="zh-CN" sz="1800"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Char char="¤"/>
            </a:pPr>
            <a:r>
              <a:rPr lang="en-US" altLang="zh-CN" sz="1800">
                <a:latin typeface="Arial"/>
                <a:ea typeface="黑体" pitchFamily="2" charset="-122"/>
              </a:rPr>
              <a:t>……</a:t>
            </a:r>
            <a:endParaRPr lang="en-US" altLang="zh-CN" sz="1800"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Char char="¤"/>
            </a:pPr>
            <a:r>
              <a:rPr lang="en-US" altLang="zh-CN" sz="1800">
                <a:latin typeface="Arial"/>
                <a:ea typeface="黑体" pitchFamily="2" charset="-122"/>
              </a:rPr>
              <a:t>……</a:t>
            </a:r>
            <a:endParaRPr lang="en-US" altLang="zh-CN" sz="1800"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Char char="¤"/>
            </a:pPr>
            <a:r>
              <a:rPr lang="en-US" altLang="zh-CN" sz="1800">
                <a:latin typeface="Arial"/>
                <a:ea typeface="黑体" pitchFamily="2" charset="-122"/>
              </a:rPr>
              <a:t>……</a:t>
            </a:r>
            <a:endParaRPr lang="en-US" altLang="zh-CN" sz="1800">
              <a:latin typeface="黑体" pitchFamily="2" charset="-122"/>
              <a:ea typeface="黑体" pitchFamily="2" charset="-122"/>
            </a:endParaRPr>
          </a:p>
          <a:p>
            <a:pPr>
              <a:buFont typeface="Wingdings" pitchFamily="2" charset="2"/>
              <a:buChar char="¤"/>
            </a:pPr>
            <a:r>
              <a:rPr lang="en-US" altLang="zh-CN" sz="1800">
                <a:latin typeface="Arial"/>
                <a:ea typeface="黑体" pitchFamily="2" charset="-122"/>
              </a:rPr>
              <a:t>……</a:t>
            </a:r>
            <a:endParaRPr lang="en-US" altLang="zh-CN" sz="180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33" name="Group 47"/>
          <p:cNvGrpSpPr>
            <a:grpSpLocks/>
          </p:cNvGrpSpPr>
          <p:nvPr/>
        </p:nvGrpSpPr>
        <p:grpSpPr bwMode="auto">
          <a:xfrm>
            <a:off x="5111750" y="2155825"/>
            <a:ext cx="2317750" cy="1512887"/>
            <a:chOff x="3220" y="1071"/>
            <a:chExt cx="1460" cy="953"/>
          </a:xfrm>
        </p:grpSpPr>
        <p:pic>
          <p:nvPicPr>
            <p:cNvPr id="34" name="Picture 46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0" y="1071"/>
              <a:ext cx="1179" cy="7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5" name="Picture 20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2" y="1491"/>
              <a:ext cx="598" cy="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19" descr="图片1 copy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9" y="1502"/>
              <a:ext cx="569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7" name="Picture 5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947987"/>
            <a:ext cx="936625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8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en-US" altLang="zh-CN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AVIDM</a:t>
            </a:r>
            <a:r>
              <a:rPr lang="zh-CN" alt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发展历程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3838" y="728662"/>
            <a:ext cx="8851900" cy="6245225"/>
            <a:chOff x="223838" y="728662"/>
            <a:chExt cx="8851900" cy="6245225"/>
          </a:xfrm>
        </p:grpSpPr>
        <p:sp>
          <p:nvSpPr>
            <p:cNvPr id="38" name="Oval 2"/>
            <p:cNvSpPr>
              <a:spLocks noChangeArrowheads="1"/>
            </p:cNvSpPr>
            <p:nvPr/>
          </p:nvSpPr>
          <p:spPr bwMode="auto">
            <a:xfrm>
              <a:off x="2376488" y="3429000"/>
              <a:ext cx="1800225" cy="971550"/>
            </a:xfrm>
            <a:prstGeom prst="ellipse">
              <a:avLst/>
            </a:prstGeom>
            <a:solidFill>
              <a:srgbClr val="66CCFF">
                <a:alpha val="49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46800" rIns="18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4103688" y="2455862"/>
              <a:ext cx="1800225" cy="971550"/>
            </a:xfrm>
            <a:prstGeom prst="ellipse">
              <a:avLst/>
            </a:prstGeom>
            <a:solidFill>
              <a:srgbClr val="66CCFF">
                <a:alpha val="49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46800" rIns="18000" bIns="46800" anchor="ctr">
              <a:spAutoFit/>
            </a:bodyPr>
            <a:lstStyle/>
            <a:p>
              <a:endParaRPr lang="en-GB"/>
            </a:p>
          </p:txBody>
        </p:sp>
        <p:sp>
          <p:nvSpPr>
            <p:cNvPr id="40" name="Oval 4"/>
            <p:cNvSpPr>
              <a:spLocks noChangeArrowheads="1"/>
            </p:cNvSpPr>
            <p:nvPr/>
          </p:nvSpPr>
          <p:spPr bwMode="auto">
            <a:xfrm>
              <a:off x="5903913" y="1303337"/>
              <a:ext cx="1908175" cy="1008063"/>
            </a:xfrm>
            <a:prstGeom prst="ellipse">
              <a:avLst/>
            </a:prstGeom>
            <a:solidFill>
              <a:srgbClr val="66CCFF">
                <a:alpha val="49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46800" rIns="18000" bIns="46800" anchor="ctr">
              <a:spAutoFit/>
            </a:bodyPr>
            <a:lstStyle/>
            <a:p>
              <a:endParaRPr lang="en-GB"/>
            </a:p>
          </p:txBody>
        </p:sp>
        <p:pic>
          <p:nvPicPr>
            <p:cNvPr id="41" name="Picture 5" descr="blue shadow arrow u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9450" y="2528887"/>
              <a:ext cx="2592388" cy="4211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7" descr="blue shadow arrow u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25" y="5695950"/>
              <a:ext cx="2628900" cy="103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Line 8"/>
            <p:cNvSpPr>
              <a:spLocks noChangeShapeType="1"/>
            </p:cNvSpPr>
            <p:nvPr/>
          </p:nvSpPr>
          <p:spPr bwMode="auto">
            <a:xfrm flipH="1">
              <a:off x="4248150" y="3436937"/>
              <a:ext cx="14288" cy="33242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2484438" y="4675187"/>
              <a:ext cx="0" cy="2117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pic>
          <p:nvPicPr>
            <p:cNvPr id="45" name="Picture 10" descr="Untitled-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013" y="5237162"/>
              <a:ext cx="1876425" cy="53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935038" y="5335587"/>
              <a:ext cx="12239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独立应用</a:t>
              </a:r>
            </a:p>
          </p:txBody>
        </p:sp>
        <p:pic>
          <p:nvPicPr>
            <p:cNvPr id="47" name="Picture 12" descr="Untitled-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438" y="4329112"/>
              <a:ext cx="1763712" cy="53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2781300" y="4394200"/>
              <a:ext cx="11779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联邦应用</a:t>
              </a:r>
            </a:p>
          </p:txBody>
        </p:sp>
        <p:pic>
          <p:nvPicPr>
            <p:cNvPr id="49" name="Picture 14" descr="blue shadow arrow u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563" y="4606925"/>
              <a:ext cx="2555875" cy="2160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15" descr="Untitled-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4025" y="3311525"/>
              <a:ext cx="1855788" cy="53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4560888" y="3419475"/>
              <a:ext cx="123507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院级应用</a:t>
              </a:r>
            </a:p>
          </p:txBody>
        </p:sp>
        <p:pic>
          <p:nvPicPr>
            <p:cNvPr id="52" name="Picture 17" descr="blue shadow arrow up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7788" y="3598862"/>
              <a:ext cx="2592387" cy="3167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18"/>
            <p:cNvSpPr>
              <a:spLocks noChangeArrowheads="1"/>
            </p:cNvSpPr>
            <p:nvPr/>
          </p:nvSpPr>
          <p:spPr bwMode="auto">
            <a:xfrm>
              <a:off x="3743325" y="2767012"/>
              <a:ext cx="10826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 algn="ctr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数据中心</a:t>
              </a:r>
              <a:r>
                <a:rPr lang="zh-CN" altLang="en-US" sz="1200">
                  <a:solidFill>
                    <a:srgbClr val="CC0000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54" name="Rectangle 19"/>
            <p:cNvSpPr>
              <a:spLocks noChangeArrowheads="1"/>
            </p:cNvSpPr>
            <p:nvPr/>
          </p:nvSpPr>
          <p:spPr bwMode="auto">
            <a:xfrm>
              <a:off x="982663" y="5768975"/>
              <a:ext cx="1471612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 algn="ctr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Blip>
                  <a:blip r:embed="rId6"/>
                </a:buBlip>
              </a:pPr>
              <a:r>
                <a:rPr lang="zh-CN" altLang="en-US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文档管理</a:t>
              </a:r>
            </a:p>
            <a:p>
              <a:pPr>
                <a:lnSpc>
                  <a:spcPct val="100000"/>
                </a:lnSpc>
                <a:buFontTx/>
                <a:buBlip>
                  <a:blip r:embed="rId6"/>
                </a:buBlip>
              </a:pPr>
              <a:r>
                <a:rPr lang="en-US" altLang="zh-CN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CAD</a:t>
              </a:r>
              <a:r>
                <a:rPr lang="zh-CN" altLang="en-US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集成</a:t>
              </a:r>
            </a:p>
            <a:p>
              <a:pPr>
                <a:lnSpc>
                  <a:spcPct val="100000"/>
                </a:lnSpc>
                <a:buFontTx/>
                <a:buBlip>
                  <a:blip r:embed="rId6"/>
                </a:buBlip>
              </a:pPr>
              <a:r>
                <a:rPr lang="en-US" altLang="zh-CN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CAE</a:t>
              </a:r>
              <a:r>
                <a:rPr lang="zh-CN" altLang="en-US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集成</a:t>
              </a:r>
            </a:p>
          </p:txBody>
        </p:sp>
        <p:sp>
          <p:nvSpPr>
            <p:cNvPr id="55" name="Rectangle 20"/>
            <p:cNvSpPr>
              <a:spLocks noChangeArrowheads="1"/>
            </p:cNvSpPr>
            <p:nvPr/>
          </p:nvSpPr>
          <p:spPr bwMode="auto">
            <a:xfrm>
              <a:off x="2808288" y="4976812"/>
              <a:ext cx="1471612" cy="1581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 algn="ctr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Blip>
                  <a:blip r:embed="rId6"/>
                </a:buBlip>
              </a:pPr>
              <a:r>
                <a:rPr lang="zh-CN" altLang="en-US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联邦协同</a:t>
              </a:r>
            </a:p>
            <a:p>
              <a:pPr>
                <a:lnSpc>
                  <a:spcPct val="100000"/>
                </a:lnSpc>
                <a:buFontTx/>
                <a:buBlip>
                  <a:blip r:embed="rId6"/>
                </a:buBlip>
              </a:pPr>
              <a:r>
                <a:rPr lang="zh-CN" altLang="en-US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计划管理</a:t>
              </a:r>
            </a:p>
            <a:p>
              <a:pPr>
                <a:lnSpc>
                  <a:spcPct val="100000"/>
                </a:lnSpc>
                <a:buFontTx/>
                <a:buBlip>
                  <a:blip r:embed="rId6"/>
                </a:buBlip>
              </a:pPr>
              <a:r>
                <a:rPr lang="zh-CN" altLang="en-US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产品结构管理</a:t>
              </a:r>
            </a:p>
            <a:p>
              <a:pPr>
                <a:lnSpc>
                  <a:spcPct val="100000"/>
                </a:lnSpc>
                <a:buFontTx/>
                <a:buBlip>
                  <a:blip r:embed="rId6"/>
                </a:buBlip>
              </a:pPr>
              <a:r>
                <a:rPr lang="en-US" altLang="zh-CN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CAPP</a:t>
              </a:r>
              <a:r>
                <a:rPr lang="zh-CN" altLang="en-US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集成</a:t>
              </a:r>
            </a:p>
            <a:p>
              <a:pPr>
                <a:lnSpc>
                  <a:spcPct val="100000"/>
                </a:lnSpc>
                <a:buFontTx/>
                <a:buBlip>
                  <a:blip r:embed="rId7"/>
                </a:buBlip>
              </a:pPr>
              <a:r>
                <a:rPr lang="zh-CN" altLang="en-US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文档管理</a:t>
              </a:r>
            </a:p>
            <a:p>
              <a:pPr>
                <a:lnSpc>
                  <a:spcPct val="100000"/>
                </a:lnSpc>
                <a:buFontTx/>
                <a:buBlip>
                  <a:blip r:embed="rId7"/>
                </a:buBlip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CAD</a:t>
              </a:r>
              <a:r>
                <a:rPr lang="zh-CN" altLang="en-US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集成</a:t>
              </a:r>
            </a:p>
            <a:p>
              <a:pPr>
                <a:lnSpc>
                  <a:spcPct val="100000"/>
                </a:lnSpc>
                <a:buFontTx/>
                <a:buBlip>
                  <a:blip r:embed="rId7"/>
                </a:buBlip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CAE</a:t>
              </a:r>
              <a:r>
                <a:rPr lang="zh-CN" altLang="en-US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集成</a:t>
              </a:r>
            </a:p>
          </p:txBody>
        </p:sp>
        <p:sp>
          <p:nvSpPr>
            <p:cNvPr id="56" name="Rectangle 21"/>
            <p:cNvSpPr>
              <a:spLocks noChangeArrowheads="1"/>
            </p:cNvSpPr>
            <p:nvPr/>
          </p:nvSpPr>
          <p:spPr bwMode="auto">
            <a:xfrm>
              <a:off x="4319588" y="4125912"/>
              <a:ext cx="1981200" cy="2432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 algn="ctr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Blip>
                  <a:blip r:embed="rId6"/>
                </a:buBlip>
              </a:pPr>
              <a:r>
                <a:rPr lang="zh-CN" altLang="en-US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院级型号数据中心</a:t>
              </a:r>
            </a:p>
            <a:p>
              <a:pPr>
                <a:lnSpc>
                  <a:spcPct val="100000"/>
                </a:lnSpc>
                <a:buFontTx/>
                <a:buBlip>
                  <a:blip r:embed="rId6"/>
                </a:buBlip>
              </a:pPr>
              <a:r>
                <a:rPr lang="zh-CN" altLang="en-US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设计</a:t>
              </a:r>
              <a:r>
                <a:rPr lang="en-US" altLang="zh-CN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/</a:t>
              </a:r>
              <a:r>
                <a:rPr lang="zh-CN" altLang="en-US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工艺</a:t>
              </a:r>
              <a:r>
                <a:rPr lang="en-US" altLang="zh-CN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/</a:t>
              </a:r>
              <a:r>
                <a:rPr lang="zh-CN" altLang="en-US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制造集成</a:t>
              </a:r>
            </a:p>
            <a:p>
              <a:pPr>
                <a:lnSpc>
                  <a:spcPct val="100000"/>
                </a:lnSpc>
                <a:buFontTx/>
                <a:buBlip>
                  <a:blip r:embed="rId6"/>
                </a:buBlip>
              </a:pPr>
              <a:r>
                <a:rPr lang="zh-CN" altLang="en-US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型号项目管理</a:t>
              </a:r>
            </a:p>
            <a:p>
              <a:pPr>
                <a:lnSpc>
                  <a:spcPct val="100000"/>
                </a:lnSpc>
                <a:buFontTx/>
                <a:buBlip>
                  <a:blip r:embed="rId6"/>
                </a:buBlip>
              </a:pPr>
              <a:r>
                <a:rPr lang="zh-CN" altLang="en-US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全局</a:t>
              </a:r>
              <a:r>
                <a:rPr lang="en-US" altLang="zh-CN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WBS</a:t>
              </a:r>
              <a:r>
                <a:rPr lang="zh-CN" altLang="en-US" sz="1400" b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分解结构</a:t>
              </a:r>
            </a:p>
            <a:p>
              <a:pPr>
                <a:lnSpc>
                  <a:spcPct val="100000"/>
                </a:lnSpc>
                <a:buFontTx/>
                <a:buBlip>
                  <a:blip r:embed="rId7"/>
                </a:buBlip>
              </a:pPr>
              <a:r>
                <a:rPr lang="zh-CN" altLang="en-US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联邦协同</a:t>
              </a:r>
            </a:p>
            <a:p>
              <a:pPr>
                <a:lnSpc>
                  <a:spcPct val="100000"/>
                </a:lnSpc>
                <a:buFontTx/>
                <a:buBlip>
                  <a:blip r:embed="rId7"/>
                </a:buBlip>
              </a:pPr>
              <a:r>
                <a:rPr lang="zh-CN" altLang="en-US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计划管理</a:t>
              </a:r>
            </a:p>
            <a:p>
              <a:pPr>
                <a:lnSpc>
                  <a:spcPct val="100000"/>
                </a:lnSpc>
                <a:buFontTx/>
                <a:buBlip>
                  <a:blip r:embed="rId7"/>
                </a:buBlip>
              </a:pPr>
              <a:r>
                <a:rPr lang="zh-CN" altLang="en-US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产品结构管理</a:t>
              </a:r>
            </a:p>
            <a:p>
              <a:pPr>
                <a:lnSpc>
                  <a:spcPct val="100000"/>
                </a:lnSpc>
                <a:buFontTx/>
                <a:buBlip>
                  <a:blip r:embed="rId7"/>
                </a:buBlip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CAPP</a:t>
              </a:r>
              <a:r>
                <a:rPr lang="zh-CN" altLang="en-US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集成</a:t>
              </a:r>
            </a:p>
            <a:p>
              <a:pPr>
                <a:lnSpc>
                  <a:spcPct val="100000"/>
                </a:lnSpc>
                <a:buFontTx/>
                <a:buBlip>
                  <a:blip r:embed="rId7"/>
                </a:buBlip>
              </a:pPr>
              <a:r>
                <a:rPr lang="zh-CN" altLang="en-US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文档管理</a:t>
              </a:r>
            </a:p>
            <a:p>
              <a:pPr>
                <a:lnSpc>
                  <a:spcPct val="100000"/>
                </a:lnSpc>
                <a:buFontTx/>
                <a:buBlip>
                  <a:blip r:embed="rId7"/>
                </a:buBlip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CAD</a:t>
              </a:r>
              <a:r>
                <a:rPr lang="zh-CN" altLang="en-US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集成</a:t>
              </a:r>
            </a:p>
            <a:p>
              <a:pPr>
                <a:lnSpc>
                  <a:spcPct val="100000"/>
                </a:lnSpc>
                <a:buFontTx/>
                <a:buBlip>
                  <a:blip r:embed="rId7"/>
                </a:buBlip>
              </a:pPr>
              <a:r>
                <a:rPr lang="en-US" altLang="zh-CN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CAE</a:t>
              </a:r>
              <a:r>
                <a:rPr lang="zh-CN" altLang="en-US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集成</a:t>
              </a:r>
            </a:p>
          </p:txBody>
        </p:sp>
        <p:sp>
          <p:nvSpPr>
            <p:cNvPr id="57" name="Rectangle 22"/>
            <p:cNvSpPr>
              <a:spLocks noChangeArrowheads="1"/>
            </p:cNvSpPr>
            <p:nvPr/>
          </p:nvSpPr>
          <p:spPr bwMode="auto">
            <a:xfrm>
              <a:off x="6335713" y="728662"/>
              <a:ext cx="13001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 algn="ctr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16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虚拟企业</a:t>
              </a:r>
              <a:r>
                <a:rPr lang="zh-CN" altLang="en-US" sz="1400">
                  <a:solidFill>
                    <a:srgbClr val="CC0000"/>
                  </a:solidFill>
                  <a:ea typeface="宋体" pitchFamily="2" charset="-122"/>
                </a:rPr>
                <a:t> </a:t>
              </a:r>
            </a:p>
          </p:txBody>
        </p:sp>
        <p:pic>
          <p:nvPicPr>
            <p:cNvPr id="58" name="Picture 34" descr="XML Web Service Ic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2636837"/>
              <a:ext cx="476250" cy="48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9" name="Group 139"/>
            <p:cNvGrpSpPr>
              <a:grpSpLocks/>
            </p:cNvGrpSpPr>
            <p:nvPr/>
          </p:nvGrpSpPr>
          <p:grpSpPr bwMode="auto">
            <a:xfrm>
              <a:off x="4392613" y="2276475"/>
              <a:ext cx="792162" cy="466725"/>
              <a:chOff x="2676" y="1276"/>
              <a:chExt cx="499" cy="294"/>
            </a:xfrm>
          </p:grpSpPr>
          <p:grpSp>
            <p:nvGrpSpPr>
              <p:cNvPr id="60" name="Group 28"/>
              <p:cNvGrpSpPr>
                <a:grpSpLocks/>
              </p:cNvGrpSpPr>
              <p:nvPr/>
            </p:nvGrpSpPr>
            <p:grpSpPr bwMode="auto">
              <a:xfrm>
                <a:off x="2676" y="1339"/>
                <a:ext cx="381" cy="231"/>
                <a:chOff x="2370" y="1168"/>
                <a:chExt cx="956" cy="585"/>
              </a:xfrm>
            </p:grpSpPr>
            <p:pic>
              <p:nvPicPr>
                <p:cNvPr id="62" name="Picture 29" descr="3-00728_oval_bor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0" y="1168"/>
                  <a:ext cx="956" cy="5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aphicFrame>
              <p:nvGraphicFramePr>
                <p:cNvPr id="63" name="Object 30">
                  <a:hlinkClick r:id="" action="ppaction://ole?verb=0"/>
                </p:cNvPr>
                <p:cNvGraphicFramePr>
                  <a:graphicFrameLocks/>
                </p:cNvGraphicFramePr>
                <p:nvPr/>
              </p:nvGraphicFramePr>
              <p:xfrm>
                <a:off x="2517" y="1224"/>
                <a:ext cx="533" cy="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2" name="剪辑" r:id="rId10" imgW="1633320" imgH="765000" progId="MS_ClipArt_Gallery.2">
                        <p:embed/>
                      </p:oleObj>
                    </mc:Choice>
                    <mc:Fallback>
                      <p:oleObj name="剪辑" r:id="rId10" imgW="1633320" imgH="765000" progId="MS_ClipArt_Gallery.2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17" y="1224"/>
                              <a:ext cx="533" cy="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pic>
            <p:nvPicPr>
              <p:cNvPr id="61" name="Picture 35" descr="Audience_TeamMembers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143" t="35231" r="34288" b="40764"/>
              <a:stretch>
                <a:fillRect/>
              </a:stretch>
            </p:blipFill>
            <p:spPr bwMode="auto">
              <a:xfrm>
                <a:off x="2880" y="1276"/>
                <a:ext cx="295" cy="1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4" name="Group 36"/>
            <p:cNvGrpSpPr>
              <a:grpSpLocks/>
            </p:cNvGrpSpPr>
            <p:nvPr/>
          </p:nvGrpSpPr>
          <p:grpSpPr bwMode="auto">
            <a:xfrm>
              <a:off x="785813" y="4219575"/>
              <a:ext cx="1554162" cy="1233487"/>
              <a:chOff x="495" y="2075"/>
              <a:chExt cx="1306" cy="953"/>
            </a:xfrm>
          </p:grpSpPr>
          <p:grpSp>
            <p:nvGrpSpPr>
              <p:cNvPr id="65" name="Group 37"/>
              <p:cNvGrpSpPr>
                <a:grpSpLocks/>
              </p:cNvGrpSpPr>
              <p:nvPr/>
            </p:nvGrpSpPr>
            <p:grpSpPr bwMode="auto">
              <a:xfrm>
                <a:off x="495" y="2613"/>
                <a:ext cx="596" cy="387"/>
                <a:chOff x="2370" y="1168"/>
                <a:chExt cx="956" cy="585"/>
              </a:xfrm>
            </p:grpSpPr>
            <p:pic>
              <p:nvPicPr>
                <p:cNvPr id="78" name="Picture 38" descr="3-00728_oval_bor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0" y="1168"/>
                  <a:ext cx="956" cy="5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aphicFrame>
              <p:nvGraphicFramePr>
                <p:cNvPr id="79" name="Object 39">
                  <a:hlinkClick r:id="" action="ppaction://ole?verb=0"/>
                </p:cNvPr>
                <p:cNvGraphicFramePr>
                  <a:graphicFrameLocks/>
                </p:cNvGraphicFramePr>
                <p:nvPr/>
              </p:nvGraphicFramePr>
              <p:xfrm>
                <a:off x="2517" y="1224"/>
                <a:ext cx="533" cy="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3" name="剪辑" r:id="rId14" imgW="1633320" imgH="765000" progId="MS_ClipArt_Gallery.2">
                        <p:embed/>
                      </p:oleObj>
                    </mc:Choice>
                    <mc:Fallback>
                      <p:oleObj name="剪辑" r:id="rId14" imgW="1633320" imgH="765000" progId="MS_ClipArt_Gallery.2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17" y="1224"/>
                              <a:ext cx="533" cy="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66" name="Group 40"/>
              <p:cNvGrpSpPr>
                <a:grpSpLocks/>
              </p:cNvGrpSpPr>
              <p:nvPr/>
            </p:nvGrpSpPr>
            <p:grpSpPr bwMode="auto">
              <a:xfrm>
                <a:off x="864" y="2244"/>
                <a:ext cx="596" cy="387"/>
                <a:chOff x="2370" y="1168"/>
                <a:chExt cx="956" cy="585"/>
              </a:xfrm>
            </p:grpSpPr>
            <p:pic>
              <p:nvPicPr>
                <p:cNvPr id="76" name="Picture 41" descr="3-00728_oval_bor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0" y="1168"/>
                  <a:ext cx="956" cy="5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aphicFrame>
              <p:nvGraphicFramePr>
                <p:cNvPr id="77" name="Object 42">
                  <a:hlinkClick r:id="" action="ppaction://ole?verb=0"/>
                </p:cNvPr>
                <p:cNvGraphicFramePr>
                  <a:graphicFrameLocks/>
                </p:cNvGraphicFramePr>
                <p:nvPr/>
              </p:nvGraphicFramePr>
              <p:xfrm>
                <a:off x="2517" y="1224"/>
                <a:ext cx="533" cy="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4" name="剪辑" r:id="rId15" imgW="1633320" imgH="765000" progId="MS_ClipArt_Gallery.2">
                        <p:embed/>
                      </p:oleObj>
                    </mc:Choice>
                    <mc:Fallback>
                      <p:oleObj name="剪辑" r:id="rId15" imgW="1633320" imgH="765000" progId="MS_ClipArt_Gallery.2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17" y="1224"/>
                              <a:ext cx="533" cy="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67" name="Group 43"/>
              <p:cNvGrpSpPr>
                <a:grpSpLocks/>
              </p:cNvGrpSpPr>
              <p:nvPr/>
            </p:nvGrpSpPr>
            <p:grpSpPr bwMode="auto">
              <a:xfrm>
                <a:off x="1176" y="2641"/>
                <a:ext cx="596" cy="387"/>
                <a:chOff x="2370" y="1168"/>
                <a:chExt cx="956" cy="585"/>
              </a:xfrm>
            </p:grpSpPr>
            <p:pic>
              <p:nvPicPr>
                <p:cNvPr id="74" name="Picture 44" descr="3-00728_oval_bor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0" y="1168"/>
                  <a:ext cx="956" cy="5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aphicFrame>
              <p:nvGraphicFramePr>
                <p:cNvPr id="75" name="Object 45">
                  <a:hlinkClick r:id="" action="ppaction://ole?verb=0"/>
                </p:cNvPr>
                <p:cNvGraphicFramePr>
                  <a:graphicFrameLocks/>
                </p:cNvGraphicFramePr>
                <p:nvPr/>
              </p:nvGraphicFramePr>
              <p:xfrm>
                <a:off x="2517" y="1224"/>
                <a:ext cx="533" cy="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5" name="剪辑" r:id="rId16" imgW="1633320" imgH="765000" progId="MS_ClipArt_Gallery.2">
                        <p:embed/>
                      </p:oleObj>
                    </mc:Choice>
                    <mc:Fallback>
                      <p:oleObj name="剪辑" r:id="rId16" imgW="1633320" imgH="765000" progId="MS_ClipArt_Gallery.2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17" y="1224"/>
                              <a:ext cx="533" cy="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68" name="Line 46"/>
              <p:cNvSpPr>
                <a:spLocks noChangeShapeType="1"/>
              </p:cNvSpPr>
              <p:nvPr/>
            </p:nvSpPr>
            <p:spPr bwMode="auto">
              <a:xfrm>
                <a:off x="866" y="2580"/>
                <a:ext cx="283" cy="113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" name="Line 47"/>
              <p:cNvSpPr>
                <a:spLocks noChangeShapeType="1"/>
              </p:cNvSpPr>
              <p:nvPr/>
            </p:nvSpPr>
            <p:spPr bwMode="auto">
              <a:xfrm flipV="1">
                <a:off x="1149" y="2580"/>
                <a:ext cx="255" cy="113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0" name="Line 48"/>
              <p:cNvSpPr>
                <a:spLocks noChangeShapeType="1"/>
              </p:cNvSpPr>
              <p:nvPr/>
            </p:nvSpPr>
            <p:spPr bwMode="auto">
              <a:xfrm flipV="1">
                <a:off x="1149" y="2694"/>
                <a:ext cx="0" cy="25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pic>
            <p:nvPicPr>
              <p:cNvPr id="71" name="Picture 49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5" y="2075"/>
                <a:ext cx="269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2" name="Picture 50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" y="2387"/>
                <a:ext cx="269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3" name="Picture 51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2" y="2443"/>
                <a:ext cx="269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80" name="Group 52"/>
            <p:cNvGrpSpPr>
              <a:grpSpLocks/>
            </p:cNvGrpSpPr>
            <p:nvPr/>
          </p:nvGrpSpPr>
          <p:grpSpPr bwMode="auto">
            <a:xfrm>
              <a:off x="2528888" y="3103562"/>
              <a:ext cx="1568450" cy="1333500"/>
              <a:chOff x="2028" y="1219"/>
              <a:chExt cx="1469" cy="1078"/>
            </a:xfrm>
          </p:grpSpPr>
          <p:grpSp>
            <p:nvGrpSpPr>
              <p:cNvPr id="81" name="Group 53"/>
              <p:cNvGrpSpPr>
                <a:grpSpLocks/>
              </p:cNvGrpSpPr>
              <p:nvPr/>
            </p:nvGrpSpPr>
            <p:grpSpPr bwMode="auto">
              <a:xfrm>
                <a:off x="2085" y="1910"/>
                <a:ext cx="596" cy="387"/>
                <a:chOff x="2370" y="1168"/>
                <a:chExt cx="956" cy="585"/>
              </a:xfrm>
            </p:grpSpPr>
            <p:pic>
              <p:nvPicPr>
                <p:cNvPr id="94" name="Picture 54" descr="3-00728_oval_bor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0" y="1168"/>
                  <a:ext cx="956" cy="5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aphicFrame>
              <p:nvGraphicFramePr>
                <p:cNvPr id="95" name="Object 55">
                  <a:hlinkClick r:id="" action="ppaction://ole?verb=0"/>
                </p:cNvPr>
                <p:cNvGraphicFramePr>
                  <a:graphicFrameLocks/>
                </p:cNvGraphicFramePr>
                <p:nvPr/>
              </p:nvGraphicFramePr>
              <p:xfrm>
                <a:off x="2517" y="1224"/>
                <a:ext cx="533" cy="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6" name="剪辑" r:id="rId19" imgW="1633320" imgH="765000" progId="MS_ClipArt_Gallery.2">
                        <p:embed/>
                      </p:oleObj>
                    </mc:Choice>
                    <mc:Fallback>
                      <p:oleObj name="剪辑" r:id="rId19" imgW="1633320" imgH="765000" progId="MS_ClipArt_Gallery.2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17" y="1224"/>
                              <a:ext cx="533" cy="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82" name="Group 56"/>
              <p:cNvGrpSpPr>
                <a:grpSpLocks/>
              </p:cNvGrpSpPr>
              <p:nvPr/>
            </p:nvGrpSpPr>
            <p:grpSpPr bwMode="auto">
              <a:xfrm>
                <a:off x="2481" y="1366"/>
                <a:ext cx="596" cy="387"/>
                <a:chOff x="2370" y="1168"/>
                <a:chExt cx="956" cy="585"/>
              </a:xfrm>
            </p:grpSpPr>
            <p:pic>
              <p:nvPicPr>
                <p:cNvPr id="92" name="Picture 57" descr="3-00728_oval_bor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0" y="1168"/>
                  <a:ext cx="956" cy="5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aphicFrame>
              <p:nvGraphicFramePr>
                <p:cNvPr id="93" name="Object 58">
                  <a:hlinkClick r:id="" action="ppaction://ole?verb=0"/>
                </p:cNvPr>
                <p:cNvGraphicFramePr>
                  <a:graphicFrameLocks/>
                </p:cNvGraphicFramePr>
                <p:nvPr/>
              </p:nvGraphicFramePr>
              <p:xfrm>
                <a:off x="2517" y="1224"/>
                <a:ext cx="533" cy="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7" name="剪辑" r:id="rId20" imgW="1633320" imgH="765000" progId="MS_ClipArt_Gallery.2">
                        <p:embed/>
                      </p:oleObj>
                    </mc:Choice>
                    <mc:Fallback>
                      <p:oleObj name="剪辑" r:id="rId20" imgW="1633320" imgH="765000" progId="MS_ClipArt_Gallery.2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17" y="1224"/>
                              <a:ext cx="533" cy="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83" name="Group 59"/>
              <p:cNvGrpSpPr>
                <a:grpSpLocks/>
              </p:cNvGrpSpPr>
              <p:nvPr/>
            </p:nvGrpSpPr>
            <p:grpSpPr bwMode="auto">
              <a:xfrm>
                <a:off x="2878" y="1886"/>
                <a:ext cx="596" cy="387"/>
                <a:chOff x="2370" y="1168"/>
                <a:chExt cx="956" cy="585"/>
              </a:xfrm>
            </p:grpSpPr>
            <p:pic>
              <p:nvPicPr>
                <p:cNvPr id="90" name="Picture 60" descr="3-00728_oval_bor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0" y="1168"/>
                  <a:ext cx="956" cy="5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aphicFrame>
              <p:nvGraphicFramePr>
                <p:cNvPr id="91" name="Object 61">
                  <a:hlinkClick r:id="" action="ppaction://ole?verb=0"/>
                </p:cNvPr>
                <p:cNvGraphicFramePr>
                  <a:graphicFrameLocks/>
                </p:cNvGraphicFramePr>
                <p:nvPr/>
              </p:nvGraphicFramePr>
              <p:xfrm>
                <a:off x="2517" y="1224"/>
                <a:ext cx="533" cy="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8" name="剪辑" r:id="rId21" imgW="1633320" imgH="765000" progId="MS_ClipArt_Gallery.2">
                        <p:embed/>
                      </p:oleObj>
                    </mc:Choice>
                    <mc:Fallback>
                      <p:oleObj name="剪辑" r:id="rId21" imgW="1633320" imgH="765000" progId="MS_ClipArt_Gallery.2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17" y="1224"/>
                              <a:ext cx="533" cy="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pic>
            <p:nvPicPr>
              <p:cNvPr id="84" name="Picture 62" descr="blue shadow arrow double headed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9804">
                <a:off x="2444" y="1649"/>
                <a:ext cx="265" cy="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63" descr="blue shadow arrow double headed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7960766">
                <a:off x="2857" y="1643"/>
                <a:ext cx="265" cy="3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6" name="Picture 64" descr="blue shadow arrow double headed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4" y="1990"/>
                <a:ext cx="336" cy="2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65" descr="Audience_smallStake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706" r="19179"/>
              <a:stretch>
                <a:fillRect/>
              </a:stretch>
            </p:blipFill>
            <p:spPr bwMode="auto">
              <a:xfrm>
                <a:off x="2794" y="1219"/>
                <a:ext cx="340" cy="2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66" descr="Audience_smallStake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706" r="19179"/>
              <a:stretch>
                <a:fillRect/>
              </a:stretch>
            </p:blipFill>
            <p:spPr bwMode="auto">
              <a:xfrm>
                <a:off x="2028" y="1709"/>
                <a:ext cx="369" cy="3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67" descr="Audience_smallStake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1706" r="19179"/>
              <a:stretch>
                <a:fillRect/>
              </a:stretch>
            </p:blipFill>
            <p:spPr bwMode="auto">
              <a:xfrm>
                <a:off x="3162" y="1717"/>
                <a:ext cx="335" cy="2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6" name="Line 68"/>
            <p:cNvSpPr>
              <a:spLocks noChangeShapeType="1"/>
            </p:cNvSpPr>
            <p:nvPr/>
          </p:nvSpPr>
          <p:spPr bwMode="auto">
            <a:xfrm>
              <a:off x="609600" y="6573837"/>
              <a:ext cx="8101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Line 69"/>
            <p:cNvSpPr>
              <a:spLocks noChangeShapeType="1"/>
            </p:cNvSpPr>
            <p:nvPr/>
          </p:nvSpPr>
          <p:spPr bwMode="auto">
            <a:xfrm flipH="1">
              <a:off x="609600" y="1447800"/>
              <a:ext cx="1588" cy="51260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Rectangle 71"/>
            <p:cNvSpPr>
              <a:spLocks noChangeArrowheads="1"/>
            </p:cNvSpPr>
            <p:nvPr/>
          </p:nvSpPr>
          <p:spPr bwMode="auto">
            <a:xfrm>
              <a:off x="223838" y="1376362"/>
              <a:ext cx="361950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 algn="ctr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应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1400" b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itchFamily="2" charset="-122"/>
                </a:rPr>
                <a:t>用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1400" b="0">
                  <a:solidFill>
                    <a:srgbClr val="CC0000"/>
                  </a:solidFill>
                  <a:ea typeface="宋体" pitchFamily="2" charset="-122"/>
                </a:rPr>
                <a:t> </a:t>
              </a:r>
            </a:p>
          </p:txBody>
        </p:sp>
        <p:sp>
          <p:nvSpPr>
            <p:cNvPr id="99" name="Rectangle 72"/>
            <p:cNvSpPr>
              <a:spLocks noChangeArrowheads="1"/>
            </p:cNvSpPr>
            <p:nvPr/>
          </p:nvSpPr>
          <p:spPr bwMode="auto">
            <a:xfrm>
              <a:off x="7848600" y="1195387"/>
              <a:ext cx="1227138" cy="9525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组织虚拟化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过程协同化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信息集成化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管理科学化</a:t>
              </a:r>
              <a:endParaRPr lang="zh-CN" altLang="en-US" sz="1400" b="0" dirty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00" name="AutoShape 73"/>
            <p:cNvSpPr>
              <a:spLocks/>
            </p:cNvSpPr>
            <p:nvPr/>
          </p:nvSpPr>
          <p:spPr bwMode="auto">
            <a:xfrm>
              <a:off x="827088" y="2419350"/>
              <a:ext cx="2260600" cy="946150"/>
            </a:xfrm>
            <a:prstGeom prst="borderCallout2">
              <a:avLst>
                <a:gd name="adj1" fmla="val 12079"/>
                <a:gd name="adj2" fmla="val 103370"/>
                <a:gd name="adj3" fmla="val 12079"/>
                <a:gd name="adj4" fmla="val 108287"/>
                <a:gd name="adj5" fmla="val 79866"/>
                <a:gd name="adj6" fmla="val 113556"/>
              </a:avLst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各厂所地位平等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  独立维护产品数据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    没有统一的数据源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    协同停留在部件级</a:t>
              </a:r>
            </a:p>
          </p:txBody>
        </p:sp>
        <p:pic>
          <p:nvPicPr>
            <p:cNvPr id="101" name="Picture 74" descr="Untitled-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7275" y="2311400"/>
              <a:ext cx="1855788" cy="53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" name="Text Box 75"/>
            <p:cNvSpPr txBox="1">
              <a:spLocks noChangeArrowheads="1"/>
            </p:cNvSpPr>
            <p:nvPr/>
          </p:nvSpPr>
          <p:spPr bwMode="auto">
            <a:xfrm>
              <a:off x="6372225" y="2378075"/>
              <a:ext cx="136842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集团级应用</a:t>
              </a:r>
            </a:p>
          </p:txBody>
        </p:sp>
        <p:grpSp>
          <p:nvGrpSpPr>
            <p:cNvPr id="103" name="Group 76"/>
            <p:cNvGrpSpPr>
              <a:grpSpLocks/>
            </p:cNvGrpSpPr>
            <p:nvPr/>
          </p:nvGrpSpPr>
          <p:grpSpPr bwMode="auto">
            <a:xfrm>
              <a:off x="7021513" y="1411287"/>
              <a:ext cx="898525" cy="684213"/>
              <a:chOff x="3924" y="2636"/>
              <a:chExt cx="566" cy="431"/>
            </a:xfrm>
          </p:grpSpPr>
          <p:pic>
            <p:nvPicPr>
              <p:cNvPr id="104" name="Picture 77" descr="3-00728_oval_yellow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4" y="2636"/>
                <a:ext cx="544" cy="4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5" name="Group 78"/>
              <p:cNvGrpSpPr>
                <a:grpSpLocks/>
              </p:cNvGrpSpPr>
              <p:nvPr/>
            </p:nvGrpSpPr>
            <p:grpSpPr bwMode="auto">
              <a:xfrm>
                <a:off x="3945" y="2659"/>
                <a:ext cx="545" cy="402"/>
                <a:chOff x="4604" y="1954"/>
                <a:chExt cx="908" cy="586"/>
              </a:xfrm>
            </p:grpSpPr>
            <p:grpSp>
              <p:nvGrpSpPr>
                <p:cNvPr id="106" name="Group 79"/>
                <p:cNvGrpSpPr>
                  <a:grpSpLocks/>
                </p:cNvGrpSpPr>
                <p:nvPr/>
              </p:nvGrpSpPr>
              <p:grpSpPr bwMode="auto">
                <a:xfrm>
                  <a:off x="4749" y="2309"/>
                  <a:ext cx="382" cy="231"/>
                  <a:chOff x="2370" y="1168"/>
                  <a:chExt cx="956" cy="585"/>
                </a:xfrm>
              </p:grpSpPr>
              <p:pic>
                <p:nvPicPr>
                  <p:cNvPr id="114" name="Picture 80" descr="3-00728_oval_bor"/>
                  <p:cNvPicPr>
                    <a:picLocks noChangeAspect="1" noChangeArrowheads="1"/>
                  </p:cNvPicPr>
                  <p:nvPr/>
                </p:nvPicPr>
                <p:blipFill>
                  <a:blip r:embed="rId2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70" y="1168"/>
                    <a:ext cx="956" cy="5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aphicFrame>
                <p:nvGraphicFramePr>
                  <p:cNvPr id="115" name="Object 81">
                    <a:hlinkClick r:id="" action="ppaction://ole?verb=0"/>
                  </p:cNvPr>
                  <p:cNvGraphicFramePr>
                    <a:graphicFrameLocks/>
                  </p:cNvGraphicFramePr>
                  <p:nvPr/>
                </p:nvGraphicFramePr>
                <p:xfrm>
                  <a:off x="2517" y="1224"/>
                  <a:ext cx="533" cy="3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59" name="剪辑" r:id="rId30" imgW="1633320" imgH="765000" progId="MS_ClipArt_Gallery.2">
                          <p:embed/>
                        </p:oleObj>
                      </mc:Choice>
                      <mc:Fallback>
                        <p:oleObj name="剪辑" r:id="rId30" imgW="1633320" imgH="765000" progId="MS_ClipArt_Gallery.2">
                          <p:embed/>
                          <p:pic>
                            <p:nvPicPr>
                              <p:cNvPr id="0" name="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17" y="1224"/>
                                <a:ext cx="533" cy="37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27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07" name="Group 82"/>
                <p:cNvGrpSpPr>
                  <a:grpSpLocks/>
                </p:cNvGrpSpPr>
                <p:nvPr/>
              </p:nvGrpSpPr>
              <p:grpSpPr bwMode="auto">
                <a:xfrm>
                  <a:off x="4604" y="1954"/>
                  <a:ext cx="381" cy="231"/>
                  <a:chOff x="2370" y="1168"/>
                  <a:chExt cx="956" cy="585"/>
                </a:xfrm>
              </p:grpSpPr>
              <p:pic>
                <p:nvPicPr>
                  <p:cNvPr id="112" name="Picture 83" descr="3-00728_oval_bor"/>
                  <p:cNvPicPr>
                    <a:picLocks noChangeAspect="1" noChangeArrowheads="1"/>
                  </p:cNvPicPr>
                  <p:nvPr/>
                </p:nvPicPr>
                <p:blipFill>
                  <a:blip r:embed="rId3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70" y="1168"/>
                    <a:ext cx="956" cy="5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aphicFrame>
                <p:nvGraphicFramePr>
                  <p:cNvPr id="113" name="Object 84">
                    <a:hlinkClick r:id="" action="ppaction://ole?verb=0"/>
                  </p:cNvPr>
                  <p:cNvGraphicFramePr>
                    <a:graphicFrameLocks/>
                  </p:cNvGraphicFramePr>
                  <p:nvPr/>
                </p:nvGraphicFramePr>
                <p:xfrm>
                  <a:off x="2517" y="1224"/>
                  <a:ext cx="533" cy="3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60" name="剪辑" r:id="rId32" imgW="1633320" imgH="765000" progId="MS_ClipArt_Gallery.2">
                          <p:embed/>
                        </p:oleObj>
                      </mc:Choice>
                      <mc:Fallback>
                        <p:oleObj name="剪辑" r:id="rId32" imgW="1633320" imgH="765000" progId="MS_ClipArt_Gallery.2">
                          <p:embed/>
                          <p:pic>
                            <p:nvPicPr>
                              <p:cNvPr id="0" name="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17" y="1224"/>
                                <a:ext cx="533" cy="37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27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08" name="Group 85"/>
                <p:cNvGrpSpPr>
                  <a:grpSpLocks/>
                </p:cNvGrpSpPr>
                <p:nvPr/>
              </p:nvGrpSpPr>
              <p:grpSpPr bwMode="auto">
                <a:xfrm>
                  <a:off x="5131" y="2117"/>
                  <a:ext cx="381" cy="231"/>
                  <a:chOff x="2370" y="1168"/>
                  <a:chExt cx="956" cy="585"/>
                </a:xfrm>
              </p:grpSpPr>
              <p:pic>
                <p:nvPicPr>
                  <p:cNvPr id="110" name="Picture 86" descr="3-00728_oval_bor"/>
                  <p:cNvPicPr>
                    <a:picLocks noChangeAspect="1" noChangeArrowheads="1"/>
                  </p:cNvPicPr>
                  <p:nvPr/>
                </p:nvPicPr>
                <p:blipFill>
                  <a:blip r:embed="rId3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70" y="1168"/>
                    <a:ext cx="956" cy="5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aphicFrame>
                <p:nvGraphicFramePr>
                  <p:cNvPr id="111" name="Object 87">
                    <a:hlinkClick r:id="" action="ppaction://ole?verb=0"/>
                  </p:cNvPr>
                  <p:cNvGraphicFramePr>
                    <a:graphicFrameLocks/>
                  </p:cNvGraphicFramePr>
                  <p:nvPr/>
                </p:nvGraphicFramePr>
                <p:xfrm>
                  <a:off x="2517" y="1224"/>
                  <a:ext cx="533" cy="3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61" name="剪辑" r:id="rId33" imgW="1633320" imgH="765000" progId="MS_ClipArt_Gallery.2">
                          <p:embed/>
                        </p:oleObj>
                      </mc:Choice>
                      <mc:Fallback>
                        <p:oleObj name="剪辑" r:id="rId33" imgW="1633320" imgH="765000" progId="MS_ClipArt_Gallery.2">
                          <p:embed/>
                          <p:pic>
                            <p:nvPicPr>
                              <p:cNvPr id="0" name="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17" y="1224"/>
                                <a:ext cx="533" cy="37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27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pic>
              <p:nvPicPr>
                <p:cNvPr id="109" name="Picture 88" descr="XML Web Service Ice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84" y="2050"/>
                  <a:ext cx="300" cy="3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16" name="Group 89"/>
            <p:cNvGrpSpPr>
              <a:grpSpLocks/>
            </p:cNvGrpSpPr>
            <p:nvPr/>
          </p:nvGrpSpPr>
          <p:grpSpPr bwMode="auto">
            <a:xfrm>
              <a:off x="5940425" y="1052512"/>
              <a:ext cx="898525" cy="684213"/>
              <a:chOff x="3924" y="2636"/>
              <a:chExt cx="566" cy="431"/>
            </a:xfrm>
          </p:grpSpPr>
          <p:pic>
            <p:nvPicPr>
              <p:cNvPr id="117" name="Picture 90" descr="3-00728_oval_yellow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4" y="2636"/>
                <a:ext cx="544" cy="4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8" name="Group 91"/>
              <p:cNvGrpSpPr>
                <a:grpSpLocks/>
              </p:cNvGrpSpPr>
              <p:nvPr/>
            </p:nvGrpSpPr>
            <p:grpSpPr bwMode="auto">
              <a:xfrm>
                <a:off x="3945" y="2659"/>
                <a:ext cx="545" cy="402"/>
                <a:chOff x="4604" y="1954"/>
                <a:chExt cx="908" cy="586"/>
              </a:xfrm>
            </p:grpSpPr>
            <p:grpSp>
              <p:nvGrpSpPr>
                <p:cNvPr id="119" name="Group 92"/>
                <p:cNvGrpSpPr>
                  <a:grpSpLocks/>
                </p:cNvGrpSpPr>
                <p:nvPr/>
              </p:nvGrpSpPr>
              <p:grpSpPr bwMode="auto">
                <a:xfrm>
                  <a:off x="4749" y="2309"/>
                  <a:ext cx="382" cy="231"/>
                  <a:chOff x="2370" y="1168"/>
                  <a:chExt cx="956" cy="585"/>
                </a:xfrm>
              </p:grpSpPr>
              <p:pic>
                <p:nvPicPr>
                  <p:cNvPr id="127" name="Picture 93" descr="3-00728_oval_bor"/>
                  <p:cNvPicPr>
                    <a:picLocks noChangeAspect="1" noChangeArrowheads="1"/>
                  </p:cNvPicPr>
                  <p:nvPr/>
                </p:nvPicPr>
                <p:blipFill>
                  <a:blip r:embed="rId2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70" y="1168"/>
                    <a:ext cx="956" cy="5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aphicFrame>
                <p:nvGraphicFramePr>
                  <p:cNvPr id="128" name="Object 94">
                    <a:hlinkClick r:id="" action="ppaction://ole?verb=0"/>
                  </p:cNvPr>
                  <p:cNvGraphicFramePr>
                    <a:graphicFrameLocks/>
                  </p:cNvGraphicFramePr>
                  <p:nvPr/>
                </p:nvGraphicFramePr>
                <p:xfrm>
                  <a:off x="2517" y="1224"/>
                  <a:ext cx="533" cy="3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62" name="剪辑" r:id="rId35" imgW="1633320" imgH="765000" progId="MS_ClipArt_Gallery.2">
                          <p:embed/>
                        </p:oleObj>
                      </mc:Choice>
                      <mc:Fallback>
                        <p:oleObj name="剪辑" r:id="rId35" imgW="1633320" imgH="765000" progId="MS_ClipArt_Gallery.2">
                          <p:embed/>
                          <p:pic>
                            <p:nvPicPr>
                              <p:cNvPr id="0" name="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17" y="1224"/>
                                <a:ext cx="533" cy="37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27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20" name="Group 95"/>
                <p:cNvGrpSpPr>
                  <a:grpSpLocks/>
                </p:cNvGrpSpPr>
                <p:nvPr/>
              </p:nvGrpSpPr>
              <p:grpSpPr bwMode="auto">
                <a:xfrm>
                  <a:off x="4604" y="1954"/>
                  <a:ext cx="381" cy="231"/>
                  <a:chOff x="2370" y="1168"/>
                  <a:chExt cx="956" cy="585"/>
                </a:xfrm>
              </p:grpSpPr>
              <p:pic>
                <p:nvPicPr>
                  <p:cNvPr id="125" name="Picture 96" descr="3-00728_oval_bor"/>
                  <p:cNvPicPr>
                    <a:picLocks noChangeAspect="1" noChangeArrowheads="1"/>
                  </p:cNvPicPr>
                  <p:nvPr/>
                </p:nvPicPr>
                <p:blipFill>
                  <a:blip r:embed="rId3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70" y="1168"/>
                    <a:ext cx="956" cy="5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aphicFrame>
                <p:nvGraphicFramePr>
                  <p:cNvPr id="126" name="Object 97">
                    <a:hlinkClick r:id="" action="ppaction://ole?verb=0"/>
                  </p:cNvPr>
                  <p:cNvGraphicFramePr>
                    <a:graphicFrameLocks/>
                  </p:cNvGraphicFramePr>
                  <p:nvPr/>
                </p:nvGraphicFramePr>
                <p:xfrm>
                  <a:off x="2517" y="1224"/>
                  <a:ext cx="533" cy="3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63" name="剪辑" r:id="rId36" imgW="1633320" imgH="765000" progId="MS_ClipArt_Gallery.2">
                          <p:embed/>
                        </p:oleObj>
                      </mc:Choice>
                      <mc:Fallback>
                        <p:oleObj name="剪辑" r:id="rId36" imgW="1633320" imgH="765000" progId="MS_ClipArt_Gallery.2">
                          <p:embed/>
                          <p:pic>
                            <p:nvPicPr>
                              <p:cNvPr id="0" name="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17" y="1224"/>
                                <a:ext cx="533" cy="37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27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21" name="Group 98"/>
                <p:cNvGrpSpPr>
                  <a:grpSpLocks/>
                </p:cNvGrpSpPr>
                <p:nvPr/>
              </p:nvGrpSpPr>
              <p:grpSpPr bwMode="auto">
                <a:xfrm>
                  <a:off x="5131" y="2117"/>
                  <a:ext cx="381" cy="231"/>
                  <a:chOff x="2370" y="1168"/>
                  <a:chExt cx="956" cy="585"/>
                </a:xfrm>
              </p:grpSpPr>
              <p:pic>
                <p:nvPicPr>
                  <p:cNvPr id="123" name="Picture 99" descr="3-00728_oval_bor"/>
                  <p:cNvPicPr>
                    <a:picLocks noChangeAspect="1" noChangeArrowheads="1"/>
                  </p:cNvPicPr>
                  <p:nvPr/>
                </p:nvPicPr>
                <p:blipFill>
                  <a:blip r:embed="rId3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70" y="1168"/>
                    <a:ext cx="956" cy="5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aphicFrame>
                <p:nvGraphicFramePr>
                  <p:cNvPr id="124" name="Object 100">
                    <a:hlinkClick r:id="" action="ppaction://ole?verb=0"/>
                  </p:cNvPr>
                  <p:cNvGraphicFramePr>
                    <a:graphicFrameLocks/>
                  </p:cNvGraphicFramePr>
                  <p:nvPr/>
                </p:nvGraphicFramePr>
                <p:xfrm>
                  <a:off x="2517" y="1224"/>
                  <a:ext cx="533" cy="3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64" name="剪辑" r:id="rId37" imgW="1633320" imgH="765000" progId="MS_ClipArt_Gallery.2">
                          <p:embed/>
                        </p:oleObj>
                      </mc:Choice>
                      <mc:Fallback>
                        <p:oleObj name="剪辑" r:id="rId37" imgW="1633320" imgH="765000" progId="MS_ClipArt_Gallery.2">
                          <p:embed/>
                          <p:pic>
                            <p:nvPicPr>
                              <p:cNvPr id="0" name="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17" y="1224"/>
                                <a:ext cx="533" cy="37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27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pic>
              <p:nvPicPr>
                <p:cNvPr id="122" name="Picture 101" descr="XML Web Service Ice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84" y="2050"/>
                  <a:ext cx="300" cy="3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29" name="Line 102"/>
            <p:cNvSpPr>
              <a:spLocks noChangeShapeType="1"/>
            </p:cNvSpPr>
            <p:nvPr/>
          </p:nvSpPr>
          <p:spPr bwMode="auto">
            <a:xfrm>
              <a:off x="6659563" y="1555750"/>
              <a:ext cx="288925" cy="10795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46800" rIns="18000" bIns="46800">
              <a:spAutoFit/>
            </a:bodyPr>
            <a:lstStyle/>
            <a:p>
              <a:endParaRPr lang="en-GB"/>
            </a:p>
          </p:txBody>
        </p:sp>
        <p:sp>
          <p:nvSpPr>
            <p:cNvPr id="130" name="Line 103"/>
            <p:cNvSpPr>
              <a:spLocks noChangeShapeType="1"/>
            </p:cNvSpPr>
            <p:nvPr/>
          </p:nvSpPr>
          <p:spPr bwMode="auto">
            <a:xfrm flipH="1">
              <a:off x="6767513" y="1663700"/>
              <a:ext cx="180975" cy="21590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46800" rIns="18000" bIns="46800">
              <a:spAutoFit/>
            </a:bodyPr>
            <a:lstStyle/>
            <a:p>
              <a:endParaRPr lang="en-GB"/>
            </a:p>
          </p:txBody>
        </p:sp>
        <p:sp>
          <p:nvSpPr>
            <p:cNvPr id="131" name="Line 104"/>
            <p:cNvSpPr>
              <a:spLocks noChangeShapeType="1"/>
            </p:cNvSpPr>
            <p:nvPr/>
          </p:nvSpPr>
          <p:spPr bwMode="auto">
            <a:xfrm flipV="1">
              <a:off x="6948488" y="1628775"/>
              <a:ext cx="179387" cy="34925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46800" rIns="18000" bIns="46800">
              <a:spAutoFit/>
            </a:bodyPr>
            <a:lstStyle/>
            <a:p>
              <a:endParaRPr lang="en-GB"/>
            </a:p>
          </p:txBody>
        </p:sp>
        <p:grpSp>
          <p:nvGrpSpPr>
            <p:cNvPr id="132" name="Group 108"/>
            <p:cNvGrpSpPr>
              <a:grpSpLocks/>
            </p:cNvGrpSpPr>
            <p:nvPr/>
          </p:nvGrpSpPr>
          <p:grpSpPr bwMode="auto">
            <a:xfrm>
              <a:off x="6084888" y="1771650"/>
              <a:ext cx="898525" cy="684212"/>
              <a:chOff x="3924" y="2636"/>
              <a:chExt cx="566" cy="431"/>
            </a:xfrm>
          </p:grpSpPr>
          <p:pic>
            <p:nvPicPr>
              <p:cNvPr id="133" name="Picture 109" descr="3-00728_oval_yellow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4" y="2636"/>
                <a:ext cx="544" cy="4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4" name="Group 110"/>
              <p:cNvGrpSpPr>
                <a:grpSpLocks/>
              </p:cNvGrpSpPr>
              <p:nvPr/>
            </p:nvGrpSpPr>
            <p:grpSpPr bwMode="auto">
              <a:xfrm>
                <a:off x="3945" y="2659"/>
                <a:ext cx="545" cy="402"/>
                <a:chOff x="4604" y="1954"/>
                <a:chExt cx="908" cy="586"/>
              </a:xfrm>
            </p:grpSpPr>
            <p:grpSp>
              <p:nvGrpSpPr>
                <p:cNvPr id="135" name="Group 111"/>
                <p:cNvGrpSpPr>
                  <a:grpSpLocks/>
                </p:cNvGrpSpPr>
                <p:nvPr/>
              </p:nvGrpSpPr>
              <p:grpSpPr bwMode="auto">
                <a:xfrm>
                  <a:off x="4749" y="2309"/>
                  <a:ext cx="382" cy="231"/>
                  <a:chOff x="2370" y="1168"/>
                  <a:chExt cx="956" cy="585"/>
                </a:xfrm>
              </p:grpSpPr>
              <p:pic>
                <p:nvPicPr>
                  <p:cNvPr id="143" name="Picture 112" descr="3-00728_oval_bor"/>
                  <p:cNvPicPr>
                    <a:picLocks noChangeAspect="1" noChangeArrowheads="1"/>
                  </p:cNvPicPr>
                  <p:nvPr/>
                </p:nvPicPr>
                <p:blipFill>
                  <a:blip r:embed="rId2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70" y="1168"/>
                    <a:ext cx="956" cy="5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aphicFrame>
                <p:nvGraphicFramePr>
                  <p:cNvPr id="144" name="Object 113">
                    <a:hlinkClick r:id="" action="ppaction://ole?verb=0"/>
                  </p:cNvPr>
                  <p:cNvGraphicFramePr>
                    <a:graphicFrameLocks/>
                  </p:cNvGraphicFramePr>
                  <p:nvPr/>
                </p:nvGraphicFramePr>
                <p:xfrm>
                  <a:off x="2517" y="1224"/>
                  <a:ext cx="533" cy="3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65" name="剪辑" r:id="rId38" imgW="1633320" imgH="765000" progId="MS_ClipArt_Gallery.2">
                          <p:embed/>
                        </p:oleObj>
                      </mc:Choice>
                      <mc:Fallback>
                        <p:oleObj name="剪辑" r:id="rId38" imgW="1633320" imgH="765000" progId="MS_ClipArt_Gallery.2">
                          <p:embed/>
                          <p:pic>
                            <p:nvPicPr>
                              <p:cNvPr id="0" name="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17" y="1224"/>
                                <a:ext cx="533" cy="37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27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36" name="Group 114"/>
                <p:cNvGrpSpPr>
                  <a:grpSpLocks/>
                </p:cNvGrpSpPr>
                <p:nvPr/>
              </p:nvGrpSpPr>
              <p:grpSpPr bwMode="auto">
                <a:xfrm>
                  <a:off x="4604" y="1954"/>
                  <a:ext cx="381" cy="231"/>
                  <a:chOff x="2370" y="1168"/>
                  <a:chExt cx="956" cy="585"/>
                </a:xfrm>
              </p:grpSpPr>
              <p:pic>
                <p:nvPicPr>
                  <p:cNvPr id="141" name="Picture 115" descr="3-00728_oval_bor"/>
                  <p:cNvPicPr>
                    <a:picLocks noChangeAspect="1" noChangeArrowheads="1"/>
                  </p:cNvPicPr>
                  <p:nvPr/>
                </p:nvPicPr>
                <p:blipFill>
                  <a:blip r:embed="rId3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70" y="1168"/>
                    <a:ext cx="956" cy="5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aphicFrame>
                <p:nvGraphicFramePr>
                  <p:cNvPr id="142" name="Object 116">
                    <a:hlinkClick r:id="" action="ppaction://ole?verb=0"/>
                  </p:cNvPr>
                  <p:cNvGraphicFramePr>
                    <a:graphicFrameLocks/>
                  </p:cNvGraphicFramePr>
                  <p:nvPr/>
                </p:nvGraphicFramePr>
                <p:xfrm>
                  <a:off x="2517" y="1224"/>
                  <a:ext cx="533" cy="3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66" name="剪辑" r:id="rId39" imgW="1633320" imgH="765000" progId="MS_ClipArt_Gallery.2">
                          <p:embed/>
                        </p:oleObj>
                      </mc:Choice>
                      <mc:Fallback>
                        <p:oleObj name="剪辑" r:id="rId39" imgW="1633320" imgH="765000" progId="MS_ClipArt_Gallery.2">
                          <p:embed/>
                          <p:pic>
                            <p:nvPicPr>
                              <p:cNvPr id="0" name="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17" y="1224"/>
                                <a:ext cx="533" cy="37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27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37" name="Group 117"/>
                <p:cNvGrpSpPr>
                  <a:grpSpLocks/>
                </p:cNvGrpSpPr>
                <p:nvPr/>
              </p:nvGrpSpPr>
              <p:grpSpPr bwMode="auto">
                <a:xfrm>
                  <a:off x="5131" y="2117"/>
                  <a:ext cx="381" cy="231"/>
                  <a:chOff x="2370" y="1168"/>
                  <a:chExt cx="956" cy="585"/>
                </a:xfrm>
              </p:grpSpPr>
              <p:pic>
                <p:nvPicPr>
                  <p:cNvPr id="139" name="Picture 118" descr="3-00728_oval_bor"/>
                  <p:cNvPicPr>
                    <a:picLocks noChangeAspect="1" noChangeArrowheads="1"/>
                  </p:cNvPicPr>
                  <p:nvPr/>
                </p:nvPicPr>
                <p:blipFill>
                  <a:blip r:embed="rId3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70" y="1168"/>
                    <a:ext cx="956" cy="5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aphicFrame>
                <p:nvGraphicFramePr>
                  <p:cNvPr id="140" name="Object 119">
                    <a:hlinkClick r:id="" action="ppaction://ole?verb=0"/>
                  </p:cNvPr>
                  <p:cNvGraphicFramePr>
                    <a:graphicFrameLocks/>
                  </p:cNvGraphicFramePr>
                  <p:nvPr/>
                </p:nvGraphicFramePr>
                <p:xfrm>
                  <a:off x="2517" y="1224"/>
                  <a:ext cx="533" cy="3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067" name="剪辑" r:id="rId40" imgW="1633320" imgH="765000" progId="MS_ClipArt_Gallery.2">
                          <p:embed/>
                        </p:oleObj>
                      </mc:Choice>
                      <mc:Fallback>
                        <p:oleObj name="剪辑" r:id="rId40" imgW="1633320" imgH="765000" progId="MS_ClipArt_Gallery.2">
                          <p:embed/>
                          <p:pic>
                            <p:nvPicPr>
                              <p:cNvPr id="0" name=""/>
                              <p:cNvPicPr>
                                <a:picLocks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17" y="1224"/>
                                <a:ext cx="533" cy="37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2700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pic>
              <p:nvPicPr>
                <p:cNvPr id="138" name="Picture 120" descr="XML Web Service Ice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84" y="2050"/>
                  <a:ext cx="300" cy="3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45" name="Group 142"/>
            <p:cNvGrpSpPr>
              <a:grpSpLocks/>
            </p:cNvGrpSpPr>
            <p:nvPr/>
          </p:nvGrpSpPr>
          <p:grpSpPr bwMode="auto">
            <a:xfrm>
              <a:off x="6911975" y="987425"/>
              <a:ext cx="720725" cy="496887"/>
              <a:chOff x="3379" y="142"/>
              <a:chExt cx="454" cy="313"/>
            </a:xfrm>
          </p:grpSpPr>
          <p:pic>
            <p:nvPicPr>
              <p:cNvPr id="146" name="Picture 105" descr="Audience_TeamMembers"/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143" t="35231" r="34288" b="40764"/>
              <a:stretch>
                <a:fillRect/>
              </a:stretch>
            </p:blipFill>
            <p:spPr bwMode="auto">
              <a:xfrm>
                <a:off x="3402" y="164"/>
                <a:ext cx="363" cy="2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7" name="Picture 106" descr="Audience_TeamMembers"/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143" t="35231" r="34288" b="40764"/>
              <a:stretch>
                <a:fillRect/>
              </a:stretch>
            </p:blipFill>
            <p:spPr bwMode="auto">
              <a:xfrm>
                <a:off x="3379" y="232"/>
                <a:ext cx="363" cy="2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8" name="Picture 121" descr="Audience_TeamMembers"/>
              <p:cNvPicPr>
                <a:picLocks noChangeAspect="1" noChangeArrowheads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143" t="35231" r="34288" b="40764"/>
              <a:stretch>
                <a:fillRect/>
              </a:stretch>
            </p:blipFill>
            <p:spPr bwMode="auto">
              <a:xfrm>
                <a:off x="3470" y="142"/>
                <a:ext cx="363" cy="2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9" name="Rectangle 122"/>
            <p:cNvSpPr>
              <a:spLocks noChangeArrowheads="1"/>
            </p:cNvSpPr>
            <p:nvPr/>
          </p:nvSpPr>
          <p:spPr bwMode="auto">
            <a:xfrm>
              <a:off x="6192838" y="2849562"/>
              <a:ext cx="2159000" cy="3708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 algn="ctr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buFontTx/>
                <a:buBlip>
                  <a:blip r:embed="rId6"/>
                </a:buBlip>
              </a:pPr>
              <a:endParaRPr lang="en-US" altLang="zh-CN" sz="14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>
                <a:lnSpc>
                  <a:spcPct val="100000"/>
                </a:lnSpc>
                <a:buFontTx/>
                <a:buBlip>
                  <a:blip r:embed="rId6"/>
                </a:buBlip>
              </a:pPr>
              <a:r>
                <a:rPr lang="en-US" altLang="zh-CN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 </a:t>
              </a:r>
              <a:r>
                <a:rPr lang="en-US" altLang="zh-CN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/>
                  <a:ea typeface="黑体" pitchFamily="2" charset="-122"/>
                </a:rPr>
                <a:t>……</a:t>
              </a:r>
              <a:endParaRPr lang="en-US" altLang="zh-CN" sz="14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endParaRPr>
            </a:p>
            <a:p>
              <a:pPr>
                <a:lnSpc>
                  <a:spcPct val="100000"/>
                </a:lnSpc>
                <a:buFontTx/>
                <a:buBlip>
                  <a:blip r:embed="rId6"/>
                </a:buBlip>
              </a:pPr>
              <a:r>
                <a:rPr lang="zh-CN" altLang="en-US" sz="1400" b="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虚拟企业</a:t>
              </a:r>
            </a:p>
            <a:p>
              <a:pPr>
                <a:lnSpc>
                  <a:spcPct val="100000"/>
                </a:lnSpc>
                <a:buFontTx/>
                <a:buBlip>
                  <a:blip r:embed="rId6"/>
                </a:buBlip>
              </a:pPr>
              <a:r>
                <a:rPr lang="zh-CN" altLang="en-US" sz="1400" b="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集团级协同工程环境</a:t>
              </a:r>
            </a:p>
            <a:p>
              <a:pPr>
                <a:lnSpc>
                  <a:spcPct val="100000"/>
                </a:lnSpc>
                <a:buFontTx/>
                <a:buBlip>
                  <a:blip r:embed="rId6"/>
                </a:buBlip>
              </a:pPr>
              <a:r>
                <a:rPr lang="zh-CN" altLang="en-US" sz="1400" b="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集团级型号项目管理</a:t>
              </a:r>
            </a:p>
            <a:p>
              <a:pPr>
                <a:lnSpc>
                  <a:spcPct val="100000"/>
                </a:lnSpc>
                <a:buFontTx/>
                <a:buBlip>
                  <a:blip r:embed="rId6"/>
                </a:buBlip>
              </a:pPr>
              <a:r>
                <a:rPr lang="zh-CN" altLang="en-US" sz="1400" b="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集团级型号数据中心</a:t>
              </a:r>
            </a:p>
            <a:p>
              <a:pPr>
                <a:lnSpc>
                  <a:spcPct val="100000"/>
                </a:lnSpc>
                <a:buFontTx/>
                <a:buBlip>
                  <a:blip r:embed="rId7"/>
                </a:buBlip>
              </a:pPr>
              <a:r>
                <a:rPr lang="zh-CN" altLang="en-US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院级型号数据中心</a:t>
              </a:r>
            </a:p>
            <a:p>
              <a:pPr>
                <a:lnSpc>
                  <a:spcPct val="100000"/>
                </a:lnSpc>
                <a:buFontTx/>
                <a:buBlip>
                  <a:blip r:embed="rId7"/>
                </a:buBlip>
              </a:pPr>
              <a:r>
                <a:rPr lang="zh-CN" altLang="en-US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设计</a:t>
              </a:r>
              <a:r>
                <a:rPr lang="en-US" altLang="zh-CN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/</a:t>
              </a:r>
              <a:r>
                <a:rPr lang="zh-CN" altLang="en-US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工艺</a:t>
              </a:r>
              <a:r>
                <a:rPr lang="en-US" altLang="zh-CN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/</a:t>
              </a:r>
              <a:r>
                <a:rPr lang="zh-CN" altLang="en-US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制造集成</a:t>
              </a:r>
            </a:p>
            <a:p>
              <a:pPr>
                <a:lnSpc>
                  <a:spcPct val="100000"/>
                </a:lnSpc>
                <a:buFontTx/>
                <a:buBlip>
                  <a:blip r:embed="rId7"/>
                </a:buBlip>
              </a:pPr>
              <a:r>
                <a:rPr lang="zh-CN" altLang="en-US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型号项目管理</a:t>
              </a:r>
            </a:p>
            <a:p>
              <a:pPr>
                <a:lnSpc>
                  <a:spcPct val="100000"/>
                </a:lnSpc>
                <a:buFontTx/>
                <a:buBlip>
                  <a:blip r:embed="rId7"/>
                </a:buBlip>
              </a:pPr>
              <a:r>
                <a:rPr lang="zh-CN" altLang="en-US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全局</a:t>
              </a:r>
              <a:r>
                <a:rPr lang="en-US" altLang="zh-CN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WBS</a:t>
              </a:r>
              <a:r>
                <a:rPr lang="zh-CN" altLang="en-US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分解结构</a:t>
              </a:r>
            </a:p>
            <a:p>
              <a:pPr>
                <a:lnSpc>
                  <a:spcPct val="100000"/>
                </a:lnSpc>
                <a:buFontTx/>
                <a:buBlip>
                  <a:blip r:embed="rId7"/>
                </a:buBlip>
              </a:pPr>
              <a:r>
                <a:rPr lang="zh-CN" altLang="en-US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联邦协同</a:t>
              </a:r>
            </a:p>
            <a:p>
              <a:pPr>
                <a:lnSpc>
                  <a:spcPct val="100000"/>
                </a:lnSpc>
                <a:buFontTx/>
                <a:buBlip>
                  <a:blip r:embed="rId7"/>
                </a:buBlip>
              </a:pPr>
              <a:r>
                <a:rPr lang="zh-CN" altLang="en-US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计划管理</a:t>
              </a:r>
            </a:p>
            <a:p>
              <a:pPr>
                <a:lnSpc>
                  <a:spcPct val="100000"/>
                </a:lnSpc>
                <a:buFontTx/>
                <a:buBlip>
                  <a:blip r:embed="rId7"/>
                </a:buBlip>
              </a:pPr>
              <a:r>
                <a:rPr lang="zh-CN" altLang="en-US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产品结构管理</a:t>
              </a:r>
            </a:p>
            <a:p>
              <a:pPr>
                <a:lnSpc>
                  <a:spcPct val="100000"/>
                </a:lnSpc>
                <a:buFontTx/>
                <a:buBlip>
                  <a:blip r:embed="rId7"/>
                </a:buBlip>
              </a:pPr>
              <a:r>
                <a:rPr lang="en-US" altLang="zh-CN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CAPP</a:t>
              </a:r>
              <a:r>
                <a:rPr lang="zh-CN" altLang="en-US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集成</a:t>
              </a:r>
            </a:p>
            <a:p>
              <a:pPr>
                <a:lnSpc>
                  <a:spcPct val="100000"/>
                </a:lnSpc>
                <a:buFontTx/>
                <a:buBlip>
                  <a:blip r:embed="rId7"/>
                </a:buBlip>
              </a:pPr>
              <a:r>
                <a:rPr lang="zh-CN" altLang="en-US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文档管理</a:t>
              </a:r>
            </a:p>
            <a:p>
              <a:pPr>
                <a:lnSpc>
                  <a:spcPct val="100000"/>
                </a:lnSpc>
                <a:buFontTx/>
                <a:buBlip>
                  <a:blip r:embed="rId7"/>
                </a:buBlip>
              </a:pPr>
              <a:r>
                <a:rPr lang="en-US" altLang="zh-CN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CAD</a:t>
              </a:r>
              <a:r>
                <a:rPr lang="zh-CN" altLang="en-US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集成</a:t>
              </a:r>
            </a:p>
            <a:p>
              <a:pPr>
                <a:lnSpc>
                  <a:spcPct val="100000"/>
                </a:lnSpc>
                <a:buFontTx/>
                <a:buBlip>
                  <a:blip r:embed="rId7"/>
                </a:buBlip>
              </a:pPr>
              <a:r>
                <a:rPr lang="en-US" altLang="zh-CN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CAE</a:t>
              </a:r>
              <a:r>
                <a:rPr lang="zh-CN" altLang="en-US" sz="1400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集成</a:t>
              </a:r>
            </a:p>
          </p:txBody>
        </p:sp>
        <p:sp>
          <p:nvSpPr>
            <p:cNvPr id="150" name="Line 123"/>
            <p:cNvSpPr>
              <a:spLocks noChangeShapeType="1"/>
            </p:cNvSpPr>
            <p:nvPr/>
          </p:nvSpPr>
          <p:spPr bwMode="auto">
            <a:xfrm flipH="1">
              <a:off x="6142038" y="2347912"/>
              <a:ext cx="14287" cy="4332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1" name="AutoShape 126"/>
            <p:cNvSpPr>
              <a:spLocks/>
            </p:cNvSpPr>
            <p:nvPr/>
          </p:nvSpPr>
          <p:spPr bwMode="auto">
            <a:xfrm>
              <a:off x="2303463" y="1365250"/>
              <a:ext cx="2295525" cy="946150"/>
            </a:xfrm>
            <a:prstGeom prst="borderCallout2">
              <a:avLst>
                <a:gd name="adj1" fmla="val 12079"/>
                <a:gd name="adj2" fmla="val 103319"/>
                <a:gd name="adj3" fmla="val 12079"/>
                <a:gd name="adj4" fmla="val 116528"/>
                <a:gd name="adj5" fmla="val 101509"/>
                <a:gd name="adj6" fmla="val 130843"/>
              </a:avLst>
            </a:prstGeom>
            <a:noFill/>
            <a:ln w="31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主从式协同架构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  全局结构集中管理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    产品数据分布维护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itchFamily="2" charset="-122"/>
                  <a:ea typeface="黑体" pitchFamily="2" charset="-122"/>
                </a:rPr>
                <a:t>    型号研制院级协同</a:t>
              </a:r>
            </a:p>
          </p:txBody>
        </p:sp>
        <p:sp>
          <p:nvSpPr>
            <p:cNvPr id="152" name="Rectangle 128"/>
            <p:cNvSpPr>
              <a:spLocks noChangeArrowheads="1"/>
            </p:cNvSpPr>
            <p:nvPr/>
          </p:nvSpPr>
          <p:spPr bwMode="auto">
            <a:xfrm>
              <a:off x="2016125" y="6669087"/>
              <a:ext cx="10080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 algn="ctr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1997</a:t>
              </a:r>
              <a:endParaRPr lang="en-US" altLang="zh-CN" sz="1400">
                <a:solidFill>
                  <a:srgbClr val="CC0000"/>
                </a:solidFill>
                <a:ea typeface="宋体" pitchFamily="2" charset="-122"/>
              </a:endParaRPr>
            </a:p>
          </p:txBody>
        </p:sp>
        <p:sp>
          <p:nvSpPr>
            <p:cNvPr id="153" name="Rectangle 129"/>
            <p:cNvSpPr>
              <a:spLocks noChangeArrowheads="1"/>
            </p:cNvSpPr>
            <p:nvPr/>
          </p:nvSpPr>
          <p:spPr bwMode="auto">
            <a:xfrm>
              <a:off x="5508625" y="6669087"/>
              <a:ext cx="10080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 algn="ctr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2010</a:t>
              </a:r>
              <a:endParaRPr lang="en-US" altLang="zh-CN" sz="1400">
                <a:solidFill>
                  <a:srgbClr val="CC0000"/>
                </a:solidFill>
                <a:ea typeface="宋体" pitchFamily="2" charset="-122"/>
              </a:endParaRPr>
            </a:p>
          </p:txBody>
        </p:sp>
        <p:sp>
          <p:nvSpPr>
            <p:cNvPr id="154" name="Rectangle 131"/>
            <p:cNvSpPr>
              <a:spLocks noChangeArrowheads="1"/>
            </p:cNvSpPr>
            <p:nvPr/>
          </p:nvSpPr>
          <p:spPr bwMode="auto">
            <a:xfrm>
              <a:off x="3708400" y="6669087"/>
              <a:ext cx="10080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 algn="ctr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2003</a:t>
              </a:r>
              <a:endParaRPr lang="en-US" altLang="zh-CN" sz="1400">
                <a:solidFill>
                  <a:srgbClr val="CC0000"/>
                </a:solidFill>
                <a:ea typeface="宋体" pitchFamily="2" charset="-122"/>
              </a:endParaRPr>
            </a:p>
          </p:txBody>
        </p:sp>
        <p:sp>
          <p:nvSpPr>
            <p:cNvPr id="155" name="Rectangle 132"/>
            <p:cNvSpPr>
              <a:spLocks noChangeArrowheads="1"/>
            </p:cNvSpPr>
            <p:nvPr/>
          </p:nvSpPr>
          <p:spPr bwMode="auto">
            <a:xfrm>
              <a:off x="7451725" y="6669087"/>
              <a:ext cx="100806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cap="rnd" algn="ctr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altLang="zh-CN" sz="14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2015</a:t>
              </a:r>
              <a:endParaRPr lang="en-US" altLang="zh-CN" sz="1400">
                <a:solidFill>
                  <a:srgbClr val="CC0000"/>
                </a:solidFill>
                <a:ea typeface="宋体" pitchFamily="2" charset="-122"/>
              </a:endParaRPr>
            </a:p>
          </p:txBody>
        </p:sp>
        <p:pic>
          <p:nvPicPr>
            <p:cNvPr id="156" name="Picture 136" descr="中国航天"/>
            <p:cNvPicPr>
              <a:picLocks noChangeAspect="1" noChangeArrowheads="1"/>
            </p:cNvPicPr>
            <p:nvPr/>
          </p:nvPicPr>
          <p:blipFill>
            <a:blip r:embed="rId4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7513" y="1520825"/>
              <a:ext cx="271462" cy="303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57" name="Group 140"/>
            <p:cNvGrpSpPr>
              <a:grpSpLocks/>
            </p:cNvGrpSpPr>
            <p:nvPr/>
          </p:nvGrpSpPr>
          <p:grpSpPr bwMode="auto">
            <a:xfrm>
              <a:off x="5256213" y="2709862"/>
              <a:ext cx="757237" cy="466725"/>
              <a:chOff x="3288" y="1480"/>
              <a:chExt cx="477" cy="294"/>
            </a:xfrm>
          </p:grpSpPr>
          <p:grpSp>
            <p:nvGrpSpPr>
              <p:cNvPr id="158" name="Group 31"/>
              <p:cNvGrpSpPr>
                <a:grpSpLocks/>
              </p:cNvGrpSpPr>
              <p:nvPr/>
            </p:nvGrpSpPr>
            <p:grpSpPr bwMode="auto">
              <a:xfrm>
                <a:off x="3288" y="1543"/>
                <a:ext cx="381" cy="231"/>
                <a:chOff x="2370" y="1168"/>
                <a:chExt cx="956" cy="585"/>
              </a:xfrm>
            </p:grpSpPr>
            <p:pic>
              <p:nvPicPr>
                <p:cNvPr id="160" name="Picture 32" descr="3-00728_oval_bor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0" y="1168"/>
                  <a:ext cx="956" cy="5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aphicFrame>
              <p:nvGraphicFramePr>
                <p:cNvPr id="161" name="Object 33">
                  <a:hlinkClick r:id="" action="ppaction://ole?verb=0"/>
                </p:cNvPr>
                <p:cNvGraphicFramePr>
                  <a:graphicFrameLocks/>
                </p:cNvGraphicFramePr>
                <p:nvPr/>
              </p:nvGraphicFramePr>
              <p:xfrm>
                <a:off x="2517" y="1224"/>
                <a:ext cx="533" cy="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68" name="剪辑" r:id="rId43" imgW="1633320" imgH="765000" progId="MS_ClipArt_Gallery.2">
                        <p:embed/>
                      </p:oleObj>
                    </mc:Choice>
                    <mc:Fallback>
                      <p:oleObj name="剪辑" r:id="rId43" imgW="1633320" imgH="765000" progId="MS_ClipArt_Gallery.2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17" y="1224"/>
                              <a:ext cx="533" cy="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pic>
            <p:nvPicPr>
              <p:cNvPr id="159" name="Picture 137" descr="Audience_TeamMembers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143" t="35231" r="34288" b="40764"/>
              <a:stretch>
                <a:fillRect/>
              </a:stretch>
            </p:blipFill>
            <p:spPr bwMode="auto">
              <a:xfrm>
                <a:off x="3470" y="1480"/>
                <a:ext cx="295" cy="1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2" name="Group 141"/>
            <p:cNvGrpSpPr>
              <a:grpSpLocks/>
            </p:cNvGrpSpPr>
            <p:nvPr/>
          </p:nvGrpSpPr>
          <p:grpSpPr bwMode="auto">
            <a:xfrm>
              <a:off x="4319588" y="3032125"/>
              <a:ext cx="792162" cy="438150"/>
              <a:chOff x="2721" y="1661"/>
              <a:chExt cx="499" cy="276"/>
            </a:xfrm>
          </p:grpSpPr>
          <p:grpSp>
            <p:nvGrpSpPr>
              <p:cNvPr id="163" name="Group 24"/>
              <p:cNvGrpSpPr>
                <a:grpSpLocks/>
              </p:cNvGrpSpPr>
              <p:nvPr/>
            </p:nvGrpSpPr>
            <p:grpSpPr bwMode="auto">
              <a:xfrm>
                <a:off x="2721" y="1706"/>
                <a:ext cx="382" cy="231"/>
                <a:chOff x="2370" y="1168"/>
                <a:chExt cx="956" cy="585"/>
              </a:xfrm>
            </p:grpSpPr>
            <p:pic>
              <p:nvPicPr>
                <p:cNvPr id="165" name="Picture 25" descr="3-00728_oval_bor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70" y="1168"/>
                  <a:ext cx="956" cy="5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aphicFrame>
              <p:nvGraphicFramePr>
                <p:cNvPr id="166" name="Object 26">
                  <a:hlinkClick r:id="" action="ppaction://ole?verb=0"/>
                </p:cNvPr>
                <p:cNvGraphicFramePr>
                  <a:graphicFrameLocks/>
                </p:cNvGraphicFramePr>
                <p:nvPr/>
              </p:nvGraphicFramePr>
              <p:xfrm>
                <a:off x="2517" y="1224"/>
                <a:ext cx="533" cy="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69" name="剪辑" r:id="rId44" imgW="1633320" imgH="765000" progId="MS_ClipArt_Gallery.2">
                        <p:embed/>
                      </p:oleObj>
                    </mc:Choice>
                    <mc:Fallback>
                      <p:oleObj name="剪辑" r:id="rId44" imgW="1633320" imgH="765000" progId="MS_ClipArt_Gallery.2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17" y="1224"/>
                              <a:ext cx="533" cy="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pic>
            <p:nvPicPr>
              <p:cNvPr id="164" name="Picture 138" descr="Audience_TeamMembers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3143" t="35231" r="34288" b="40764"/>
              <a:stretch>
                <a:fillRect/>
              </a:stretch>
            </p:blipFill>
            <p:spPr bwMode="auto">
              <a:xfrm>
                <a:off x="2925" y="1661"/>
                <a:ext cx="295" cy="1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9951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解决航天产品研制难题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文档管理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产品结构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配置管理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分级权限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严格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审计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项目管理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667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图文档全生命周期管理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全生命周期管理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、审批、分发、借阅、归档以及销毁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三库管理（设计、受控、产品库）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套图管理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对具有成套关系的图样进行统一管理，实现对套图的集中签署、审查、分发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电子分发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批准受控的图文档进行分发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0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产品</a:t>
            </a:r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结构管理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基于统一的产品结构树，组织设计、工艺、制造、质量等数据，实现完整产品数据的管理和有效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控制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以产品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结构为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核心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建设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型号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中心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标准件、外购件、设计件管理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统一产品编码管理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BOM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9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什么是软件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运行中能提供所希望的功能与性能的程序 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程序能够正确运行的数据及其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结构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描述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软件研制过程和方法所用的文档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28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配置</a:t>
            </a:r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管理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基本要求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对配置管理项进行标识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对产品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版本进行标识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标识方便查询跟踪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每一个配置管理项完整正确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杜绝非法更改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保持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三库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一致性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满足保密要求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返回任一之前版本</a:t>
            </a: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255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基线管理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什么是基线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/>
              <a:t>经过评审与批准，作为下一阶段开发依据的产品，是一组配置管理项的集合</a:t>
            </a:r>
            <a:endParaRPr lang="en-US" altLang="zh-CN" sz="2800" dirty="0" smtClean="0"/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至少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个基线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基线、分配基线、产品基线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考虑增加代码基线等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配置管理工具也要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纳入配置管理中来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02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配置控制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入库出库管理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任何质量问题都存入配置管理库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更改控制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最重要的步骤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更改必须评审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有明确的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配置管理计划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11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权限</a:t>
            </a:r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管理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两总系统角色分配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角色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行政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角色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涉密管理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按照专业、分系统、涉密的密级等进行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信任关系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管理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2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委托代办管理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三权分立、互相制约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4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审计</a:t>
            </a:r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管理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审计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管理员对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系统管理员、产品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管理员进行审计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日志管理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三权分立、互相制约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18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项目管理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计划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为核心，将项目目标进行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WBS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分解，细化为可执行的计划项，每个计划项作为工作包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，实现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对项目三大要素（时间、成本、质量）的动态控制。同时，实现工程数据与项目管理信息的关联一致，以及跨企业的项目协同管理。 </a:t>
            </a:r>
          </a:p>
          <a:p>
            <a:pPr marL="5715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47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航天产品项目管理特点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多级计划协同管理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2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以项目为核心的跨厂所协同工作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模式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计划遵循必要模板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经费严格管理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项目资源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充分发挥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合同管理优先保障 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5715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426193" cy="477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7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航天产品项目管理特点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多级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计划协同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编制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2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计划编制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2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多级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计划协调和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集成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2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计划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审批</a:t>
            </a:r>
          </a:p>
          <a:p>
            <a:pPr marL="5715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计划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跨域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协同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2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计划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跨域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下发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2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上级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计划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细化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2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进度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跨域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反馈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2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计划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跨域调整</a:t>
            </a:r>
          </a:p>
          <a:p>
            <a:pPr marL="5715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4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en-US" altLang="zh-CN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OSCAR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航天特色的工程数据库支撑软件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自主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知识产权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三权分立权限模型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基于标签强制访问控制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数据存储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加密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独立审计中心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754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2971800"/>
            <a:ext cx="7924800" cy="1447800"/>
          </a:xfrm>
        </p:spPr>
        <p:txBody>
          <a:bodyPr>
            <a:normAutofit/>
          </a:bodyPr>
          <a:lstStyle/>
          <a:p>
            <a:r>
              <a:rPr lang="zh-CN" altLang="en-US" sz="5400" b="1" dirty="0" smtClean="0">
                <a:latin typeface="微软雅黑" pitchFamily="34" charset="-122"/>
                <a:ea typeface="微软雅黑" pitchFamily="34" charset="-122"/>
              </a:rPr>
              <a:t>航天型号应用软件</a:t>
            </a:r>
            <a:r>
              <a:rPr lang="zh-CN" altLang="en-US" sz="5400" b="1" dirty="0">
                <a:latin typeface="微软雅黑" pitchFamily="34" charset="-122"/>
                <a:ea typeface="微软雅黑" pitchFamily="34" charset="-122"/>
              </a:rPr>
              <a:t>技术</a:t>
            </a:r>
            <a:endParaRPr lang="en-US" altLang="zh-CN" sz="5400" b="1" i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27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航天软件组成关系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76500" y="1981200"/>
            <a:ext cx="1714500" cy="33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zh-CN" sz="1400">
                <a:effectLst/>
                <a:ea typeface="宋体"/>
                <a:cs typeface="Times New Roman"/>
              </a:rPr>
              <a:t>航天装备及系统</a:t>
            </a:r>
            <a:endParaRPr lang="en-GB" sz="1100">
              <a:effectLst/>
              <a:ea typeface="宋体"/>
              <a:cs typeface="Times New Roman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219700" y="1981200"/>
            <a:ext cx="1714500" cy="338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zh-CN" sz="1400">
                <a:effectLst/>
                <a:ea typeface="宋体"/>
                <a:cs typeface="Times New Roman"/>
              </a:rPr>
              <a:t>航天应用软件</a:t>
            </a:r>
            <a:endParaRPr lang="en-GB" sz="1100">
              <a:effectLst/>
              <a:ea typeface="宋体"/>
              <a:cs typeface="Times New Roman"/>
            </a:endParaRPr>
          </a:p>
        </p:txBody>
      </p:sp>
      <p:sp>
        <p:nvSpPr>
          <p:cNvPr id="7" name="上箭头 6"/>
          <p:cNvSpPr/>
          <p:nvPr/>
        </p:nvSpPr>
        <p:spPr>
          <a:xfrm>
            <a:off x="3098165" y="2319654"/>
            <a:ext cx="457200" cy="4692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8" name="圆角矩形 7"/>
          <p:cNvSpPr/>
          <p:nvPr/>
        </p:nvSpPr>
        <p:spPr>
          <a:xfrm>
            <a:off x="2023110" y="2889250"/>
            <a:ext cx="342900" cy="1140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zh-CN" sz="1400">
                <a:effectLst/>
                <a:ea typeface="宋体"/>
                <a:cs typeface="Times New Roman"/>
              </a:rPr>
              <a:t>控制系统</a:t>
            </a:r>
            <a:endParaRPr lang="en-GB" sz="1100">
              <a:effectLst/>
              <a:ea typeface="宋体"/>
              <a:cs typeface="Times New Roman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480310" y="2889250"/>
            <a:ext cx="342900" cy="1140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zh-CN" sz="1400">
                <a:effectLst/>
                <a:ea typeface="宋体"/>
                <a:cs typeface="Times New Roman"/>
              </a:rPr>
              <a:t>动力系统</a:t>
            </a:r>
            <a:endParaRPr lang="en-GB" sz="1100">
              <a:effectLst/>
              <a:ea typeface="宋体"/>
              <a:cs typeface="Times New Roman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937510" y="2889250"/>
            <a:ext cx="342900" cy="1140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zh-CN" sz="1400">
                <a:effectLst/>
                <a:ea typeface="宋体"/>
                <a:cs typeface="Times New Roman"/>
              </a:rPr>
              <a:t>测控系统</a:t>
            </a:r>
            <a:endParaRPr lang="en-GB" sz="1100">
              <a:effectLst/>
              <a:ea typeface="宋体"/>
              <a:cs typeface="Times New Roman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302760" y="2889250"/>
            <a:ext cx="342900" cy="1140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zh-CN" sz="1400">
                <a:effectLst/>
                <a:ea typeface="宋体"/>
                <a:cs typeface="Times New Roman"/>
              </a:rPr>
              <a:t>载荷系统</a:t>
            </a:r>
            <a:endParaRPr lang="en-GB" sz="1100">
              <a:effectLst/>
              <a:ea typeface="宋体"/>
              <a:cs typeface="Times New Roman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1562735" y="4320540"/>
            <a:ext cx="9620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zh-CN" sz="1400" b="1" dirty="0">
                <a:effectLst/>
                <a:latin typeface="Calibri"/>
                <a:ea typeface="宋体"/>
                <a:cs typeface="Times New Roman"/>
              </a:rPr>
              <a:t>航天</a:t>
            </a:r>
            <a:r>
              <a:rPr lang="zh-CN" sz="1400" b="1" dirty="0" smtClean="0">
                <a:effectLst/>
                <a:latin typeface="Calibri"/>
                <a:ea typeface="宋体"/>
                <a:cs typeface="Times New Roman"/>
              </a:rPr>
              <a:t>型号</a:t>
            </a:r>
            <a:r>
              <a:rPr lang="zh-CN" altLang="en-US" sz="1400" b="1" dirty="0" smtClean="0">
                <a:effectLst/>
                <a:latin typeface="Calibri"/>
                <a:ea typeface="宋体"/>
                <a:cs typeface="Times New Roman"/>
              </a:rPr>
              <a:t>系统</a:t>
            </a:r>
            <a:r>
              <a:rPr lang="zh-CN" sz="1400" b="1" dirty="0" smtClean="0">
                <a:effectLst/>
                <a:latin typeface="Calibri"/>
                <a:ea typeface="宋体"/>
                <a:cs typeface="Times New Roman"/>
              </a:rPr>
              <a:t>软件</a:t>
            </a:r>
            <a:endParaRPr lang="en-GB" sz="1100" dirty="0">
              <a:effectLst/>
              <a:latin typeface="Calibri"/>
              <a:ea typeface="宋体"/>
              <a:cs typeface="Times New Roman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47470" y="2776855"/>
            <a:ext cx="3991610" cy="251015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4" name="圆角矩形 13"/>
          <p:cNvSpPr/>
          <p:nvPr/>
        </p:nvSpPr>
        <p:spPr>
          <a:xfrm>
            <a:off x="1562735" y="4144645"/>
            <a:ext cx="3314700" cy="10306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5" name="圆角矩形 14"/>
          <p:cNvSpPr/>
          <p:nvPr/>
        </p:nvSpPr>
        <p:spPr>
          <a:xfrm>
            <a:off x="2591435" y="4251960"/>
            <a:ext cx="2164715" cy="338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zh-CN" sz="1400">
                <a:effectLst/>
                <a:ea typeface="宋体"/>
                <a:cs typeface="Times New Roman"/>
              </a:rPr>
              <a:t>弹箭星船器飞行软件</a:t>
            </a:r>
            <a:endParaRPr lang="en-GB" sz="1100">
              <a:effectLst/>
              <a:ea typeface="宋体"/>
              <a:cs typeface="Times New Roman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591435" y="4718050"/>
            <a:ext cx="2164715" cy="338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zh-CN" sz="1400" dirty="0">
                <a:effectLst/>
                <a:ea typeface="宋体"/>
                <a:cs typeface="Times New Roman"/>
              </a:rPr>
              <a:t>地面</a:t>
            </a:r>
            <a:r>
              <a:rPr lang="zh-CN" sz="1400" dirty="0" smtClean="0">
                <a:effectLst/>
                <a:ea typeface="宋体"/>
                <a:cs typeface="Times New Roman"/>
              </a:rPr>
              <a:t>测控</a:t>
            </a:r>
            <a:r>
              <a:rPr lang="zh-CN" sz="1400" dirty="0">
                <a:effectLst/>
                <a:ea typeface="宋体"/>
                <a:cs typeface="Times New Roman"/>
              </a:rPr>
              <a:t>等软件</a:t>
            </a:r>
            <a:endParaRPr lang="en-GB" sz="1100" dirty="0">
              <a:effectLst/>
              <a:ea typeface="宋体"/>
              <a:cs typeface="Times New Roman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219575" y="2151380"/>
            <a:ext cx="991870" cy="8255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5219700" y="6209030"/>
            <a:ext cx="1714500" cy="338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zh-CN" sz="1400">
                <a:effectLst/>
                <a:ea typeface="宋体"/>
                <a:cs typeface="Times New Roman"/>
              </a:rPr>
              <a:t>软件产品化产业化</a:t>
            </a:r>
            <a:endParaRPr lang="en-GB" sz="1100">
              <a:effectLst/>
              <a:ea typeface="宋体"/>
              <a:cs typeface="Times New Roman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6020435" y="2205355"/>
            <a:ext cx="3810" cy="4000500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907540" y="6207760"/>
            <a:ext cx="3083560" cy="338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zh-CN" sz="1400">
                <a:effectLst/>
                <a:ea typeface="宋体"/>
                <a:cs typeface="Times New Roman"/>
              </a:rPr>
              <a:t>航天工程支撑软件</a:t>
            </a:r>
            <a:endParaRPr lang="en-GB" sz="1100">
              <a:effectLst/>
              <a:ea typeface="宋体"/>
              <a:cs typeface="Times New Roman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62835" y="5868035"/>
            <a:ext cx="1943100" cy="338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zh-CN" sz="1400" dirty="0" smtClean="0">
                <a:effectLst/>
                <a:ea typeface="宋体"/>
                <a:cs typeface="Times New Roman"/>
              </a:rPr>
              <a:t>软件工程</a:t>
            </a:r>
            <a:r>
              <a:rPr lang="zh-CN" altLang="en-US" sz="1400" dirty="0" smtClean="0">
                <a:effectLst/>
                <a:ea typeface="宋体"/>
                <a:cs typeface="Times New Roman"/>
              </a:rPr>
              <a:t>化</a:t>
            </a:r>
            <a:r>
              <a:rPr lang="zh-CN" sz="1400" dirty="0" smtClean="0">
                <a:effectLst/>
                <a:ea typeface="宋体"/>
                <a:cs typeface="Times New Roman"/>
              </a:rPr>
              <a:t>支撑</a:t>
            </a:r>
            <a:r>
              <a:rPr lang="zh-CN" sz="1400" dirty="0">
                <a:effectLst/>
                <a:ea typeface="宋体"/>
                <a:cs typeface="Times New Roman"/>
              </a:rPr>
              <a:t>软件</a:t>
            </a:r>
            <a:endParaRPr lang="en-GB" sz="1100" dirty="0">
              <a:effectLst/>
              <a:ea typeface="宋体"/>
              <a:cs typeface="Times New Roman"/>
            </a:endParaRPr>
          </a:p>
        </p:txBody>
      </p:sp>
      <p:sp>
        <p:nvSpPr>
          <p:cNvPr id="22" name="上箭头 21"/>
          <p:cNvSpPr/>
          <p:nvPr/>
        </p:nvSpPr>
        <p:spPr>
          <a:xfrm>
            <a:off x="2355850" y="5172710"/>
            <a:ext cx="577850" cy="68770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zh-CN" sz="1400" dirty="0">
                <a:effectLst/>
                <a:ea typeface="宋体"/>
                <a:cs typeface="Times New Roman"/>
              </a:rPr>
              <a:t>支撑</a:t>
            </a:r>
            <a:endParaRPr lang="en-GB" sz="1400" dirty="0">
              <a:effectLst/>
              <a:ea typeface="宋体"/>
              <a:cs typeface="Times New Roman"/>
            </a:endParaRPr>
          </a:p>
        </p:txBody>
      </p:sp>
      <p:sp>
        <p:nvSpPr>
          <p:cNvPr id="23" name="上箭头 22"/>
          <p:cNvSpPr/>
          <p:nvPr/>
        </p:nvSpPr>
        <p:spPr>
          <a:xfrm>
            <a:off x="4305935" y="5293360"/>
            <a:ext cx="577850" cy="9118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zh-CN" sz="1400" dirty="0">
                <a:effectLst/>
                <a:ea typeface="宋体"/>
                <a:cs typeface="Times New Roman"/>
              </a:rPr>
              <a:t>支撑</a:t>
            </a:r>
            <a:endParaRPr lang="en-GB" sz="1400" dirty="0">
              <a:effectLst/>
              <a:ea typeface="宋体"/>
              <a:cs typeface="Times New Roman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5" name="椭圆 24"/>
          <p:cNvSpPr/>
          <p:nvPr/>
        </p:nvSpPr>
        <p:spPr>
          <a:xfrm>
            <a:off x="1187450" y="4062412"/>
            <a:ext cx="1870710" cy="1056005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椭圆 25"/>
          <p:cNvSpPr/>
          <p:nvPr/>
        </p:nvSpPr>
        <p:spPr>
          <a:xfrm>
            <a:off x="2435225" y="6037262"/>
            <a:ext cx="1870710" cy="592138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椭圆 26"/>
          <p:cNvSpPr/>
          <p:nvPr/>
        </p:nvSpPr>
        <p:spPr>
          <a:xfrm>
            <a:off x="5088890" y="1828800"/>
            <a:ext cx="1870710" cy="672624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22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航天应用软件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卫星导航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遥感数据处理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天基网通信控制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914" y="1773011"/>
            <a:ext cx="3657600" cy="2941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7" y="2788944"/>
            <a:ext cx="2808514" cy="21750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08" y="4305300"/>
            <a:ext cx="3164291" cy="200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小结</a:t>
            </a:r>
            <a:endParaRPr lang="zh-CN" altLang="en-US" sz="4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介绍了课程内容与考核方法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介绍了航天型号软件系统分类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介绍了航天软件工程化的思路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介绍了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航天支撑软件工程实践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简要介绍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了航天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应用软件情况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spcBef>
                <a:spcPct val="20000"/>
              </a:spcBef>
              <a:buClr>
                <a:schemeClr val="hlink"/>
              </a:buClr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82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47087" y="2908300"/>
            <a:ext cx="235352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r>
              <a:rPr lang="en-US" altLang="zh-CN" sz="7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!</a:t>
            </a:r>
            <a:endParaRPr lang="zh-CN" altLang="en-US" sz="7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航天型号软件</a:t>
            </a:r>
            <a:r>
              <a:rPr lang="zh-CN" altLang="en-US" sz="4000" dirty="0"/>
              <a:t>分类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航天型号系统软件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作为航天型号系统一部分发挥作用的软件产品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航天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工程支撑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软件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支撑航天产品研制、生产和管理的各类软件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航天应用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系统软件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发挥航天产品效能的应用软件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</a:pP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055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2971800"/>
            <a:ext cx="7924800" cy="14478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5400" b="1" dirty="0">
                <a:latin typeface="微软雅黑" pitchFamily="34" charset="-122"/>
                <a:ea typeface="微软雅黑" pitchFamily="34" charset="-122"/>
              </a:rPr>
              <a:t>航天</a:t>
            </a:r>
            <a:r>
              <a:rPr lang="zh-CN" altLang="en-US" sz="5400" b="1" dirty="0" smtClean="0">
                <a:latin typeface="微软雅黑" pitchFamily="34" charset="-122"/>
                <a:ea typeface="微软雅黑" pitchFamily="34" charset="-122"/>
              </a:rPr>
              <a:t>型号系统软件</a:t>
            </a:r>
            <a:endParaRPr lang="en-US" altLang="zh-CN" sz="5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4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53"/>
            <a:ext cx="9072594" cy="1143000"/>
          </a:xfrm>
        </p:spPr>
        <p:txBody>
          <a:bodyPr/>
          <a:lstStyle/>
          <a:p>
            <a:r>
              <a:rPr lang="zh-CN" altLang="en-US" sz="4000" dirty="0" smtClean="0"/>
              <a:t>航天型号系统软件</a:t>
            </a:r>
            <a:r>
              <a:rPr lang="zh-CN" altLang="en-US" sz="4000" dirty="0"/>
              <a:t>要求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7325"/>
            <a:ext cx="8001000" cy="4867275"/>
          </a:xfrm>
        </p:spPr>
        <p:txBody>
          <a:bodyPr>
            <a:normAutofit/>
          </a:bodyPr>
          <a:lstStyle/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  <a:p>
            <a:endParaRPr lang="en-US" altLang="zh-CN" sz="3600" dirty="0" smtClean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软件在给定的时间内和规定的环境条件下，按规格说明的规定成功地运行的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概率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规定的条件下，在规定的时间内，软件不引起系统失效的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概率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571500" indent="-571500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规定的时间周期内，在所述条件下程序执行所要求的功能的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能力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ok">
  <a:themeElements>
    <a:clrScheme name="Book">
      <a:dk1>
        <a:sysClr val="windowText" lastClr="000000"/>
      </a:dk1>
      <a:lt1>
        <a:sysClr val="window" lastClr="FFFFFF"/>
      </a:lt1>
      <a:dk2>
        <a:srgbClr val="000082"/>
      </a:dk2>
      <a:lt2>
        <a:srgbClr val="F3F3FF"/>
      </a:lt2>
      <a:accent1>
        <a:srgbClr val="828200"/>
      </a:accent1>
      <a:accent2>
        <a:srgbClr val="1B582B"/>
      </a:accent2>
      <a:accent3>
        <a:srgbClr val="009FEC"/>
      </a:accent3>
      <a:accent4>
        <a:srgbClr val="00BDBD"/>
      </a:accent4>
      <a:accent5>
        <a:srgbClr val="7C5BAE"/>
      </a:accent5>
      <a:accent6>
        <a:srgbClr val="0055AA"/>
      </a:accent6>
      <a:hlink>
        <a:srgbClr val="FC9658"/>
      </a:hlink>
      <a:folHlink>
        <a:srgbClr val="E800E8"/>
      </a:folHlink>
    </a:clrScheme>
    <a:fontScheme name="Book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方正舒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ook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80000">
              <a:schemeClr val="phClr">
                <a:tint val="7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7200000" scaled="1"/>
        </a:gra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50000"/>
                <a:hueMod val="100000"/>
                <a:satMod val="100000"/>
              </a:schemeClr>
            </a:gs>
          </a:gsLst>
          <a:lin ang="180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>
              <a:rot lat="0" lon="0" rev="0"/>
            </a:camera>
            <a:lightRig rig="morning" dir="bl"/>
          </a:scene3d>
          <a:sp3d extrusionH="222250" contourW="25400" prstMaterial="matte">
            <a:bevelT w="38100" h="38100" prst="softRound"/>
            <a:bevelB/>
            <a:extrusionClr>
              <a:srgbClr val="FF0000"/>
            </a:extrusionClr>
            <a:contourClr>
              <a:schemeClr val="accent3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soft" dir="bl">
              <a:rot lat="0" lon="0" rev="0"/>
            </a:lightRig>
          </a:scene3d>
          <a:sp3d prstMaterial="plastic">
            <a:bevelT w="38100" h="381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80000">
              <a:schemeClr val="phClr">
                <a:tint val="9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180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9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TC010220296[[fn=博大精深]]</Template>
  <TotalTime>12530</TotalTime>
  <Words>2240</Words>
  <Application>Microsoft Office PowerPoint</Application>
  <PresentationFormat>全屏显示(4:3)</PresentationFormat>
  <Paragraphs>621</Paragraphs>
  <Slides>62</Slides>
  <Notes>61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4" baseType="lpstr">
      <vt:lpstr>Book</vt:lpstr>
      <vt:lpstr>剪辑</vt:lpstr>
      <vt:lpstr>航天型号软件工程</vt:lpstr>
      <vt:lpstr>课程目的</vt:lpstr>
      <vt:lpstr>课程内容</vt:lpstr>
      <vt:lpstr>课程形式</vt:lpstr>
      <vt:lpstr>什么是软件</vt:lpstr>
      <vt:lpstr>航天软件组成关系</vt:lpstr>
      <vt:lpstr>航天型号软件分类</vt:lpstr>
      <vt:lpstr>航天型号系统软件</vt:lpstr>
      <vt:lpstr>航天型号系统软件要求</vt:lpstr>
      <vt:lpstr>航天型号系统软件特点</vt:lpstr>
      <vt:lpstr>航天型号系统软件关键程度分级</vt:lpstr>
      <vt:lpstr>示例</vt:lpstr>
      <vt:lpstr>软件质量影响因素</vt:lpstr>
      <vt:lpstr>十六字方针</vt:lpstr>
      <vt:lpstr>航天型号软件研制工程化</vt:lpstr>
      <vt:lpstr>软件工程定义</vt:lpstr>
      <vt:lpstr>航天型号软件研制工程化</vt:lpstr>
      <vt:lpstr>航天型号软件工程化工作内容</vt:lpstr>
      <vt:lpstr>计划管理</vt:lpstr>
      <vt:lpstr>阶段评审</vt:lpstr>
      <vt:lpstr>配置管理</vt:lpstr>
      <vt:lpstr>文档编写与审查</vt:lpstr>
      <vt:lpstr>开发方法</vt:lpstr>
      <vt:lpstr>开发组织与不断改进</vt:lpstr>
      <vt:lpstr>软件成熟度</vt:lpstr>
      <vt:lpstr>航天型号软件研制过程模型</vt:lpstr>
      <vt:lpstr>航天型号软件研制过程</vt:lpstr>
      <vt:lpstr>航天型号软件研制过程（续）</vt:lpstr>
      <vt:lpstr>系统需求分析和设计</vt:lpstr>
      <vt:lpstr>软件需求分析</vt:lpstr>
      <vt:lpstr>概要设计</vt:lpstr>
      <vt:lpstr>详细设计</vt:lpstr>
      <vt:lpstr>软件实现</vt:lpstr>
      <vt:lpstr>测试过程</vt:lpstr>
      <vt:lpstr>系统联调</vt:lpstr>
      <vt:lpstr>研制阶段划分</vt:lpstr>
      <vt:lpstr>特点是什么</vt:lpstr>
      <vt:lpstr>最主要阶段</vt:lpstr>
      <vt:lpstr>共同任务</vt:lpstr>
      <vt:lpstr>示例</vt:lpstr>
      <vt:lpstr>航天型号软件研制队伍</vt:lpstr>
      <vt:lpstr>航天型号支撑软件技术</vt:lpstr>
      <vt:lpstr>航天工程支撑软件</vt:lpstr>
      <vt:lpstr>基础支撑平台AVIDM</vt:lpstr>
      <vt:lpstr>AVIDM发展历程</vt:lpstr>
      <vt:lpstr>AVIDM发展历程</vt:lpstr>
      <vt:lpstr>解决航天产品研制难题</vt:lpstr>
      <vt:lpstr>图文档全生命周期管理</vt:lpstr>
      <vt:lpstr>产品结构管理</vt:lpstr>
      <vt:lpstr>配置管理</vt:lpstr>
      <vt:lpstr>基线管理</vt:lpstr>
      <vt:lpstr>配置控制</vt:lpstr>
      <vt:lpstr>权限管理</vt:lpstr>
      <vt:lpstr>审计管理</vt:lpstr>
      <vt:lpstr>项目管理</vt:lpstr>
      <vt:lpstr>航天产品项目管理特点</vt:lpstr>
      <vt:lpstr>航天产品项目管理特点</vt:lpstr>
      <vt:lpstr>OSCAR</vt:lpstr>
      <vt:lpstr>航天型号应用软件技术</vt:lpstr>
      <vt:lpstr>航天应用软件</vt:lpstr>
      <vt:lpstr>小结</vt:lpstr>
      <vt:lpstr>PowerPoint 演示文稿</vt:lpstr>
    </vt:vector>
  </TitlesOfParts>
  <Company>Guilddesign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申报书答辩材料</dc:title>
  <dc:creator>李超</dc:creator>
  <cp:lastModifiedBy>wahaha</cp:lastModifiedBy>
  <cp:revision>1344</cp:revision>
  <dcterms:created xsi:type="dcterms:W3CDTF">2004-08-26T06:30:40Z</dcterms:created>
  <dcterms:modified xsi:type="dcterms:W3CDTF">2019-11-02T11:22:30Z</dcterms:modified>
</cp:coreProperties>
</file>