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65"/>
  </p:notesMasterIdLst>
  <p:handoutMasterIdLst>
    <p:handoutMasterId r:id="rId66"/>
  </p:handoutMasterIdLst>
  <p:sldIdLst>
    <p:sldId id="256" r:id="rId2"/>
    <p:sldId id="804" r:id="rId3"/>
    <p:sldId id="829" r:id="rId4"/>
    <p:sldId id="831" r:id="rId5"/>
    <p:sldId id="830" r:id="rId6"/>
    <p:sldId id="841" r:id="rId7"/>
    <p:sldId id="832" r:id="rId8"/>
    <p:sldId id="833" r:id="rId9"/>
    <p:sldId id="834" r:id="rId10"/>
    <p:sldId id="835" r:id="rId11"/>
    <p:sldId id="836" r:id="rId12"/>
    <p:sldId id="837" r:id="rId13"/>
    <p:sldId id="898" r:id="rId14"/>
    <p:sldId id="838" r:id="rId15"/>
    <p:sldId id="887" r:id="rId16"/>
    <p:sldId id="899" r:id="rId17"/>
    <p:sldId id="839" r:id="rId18"/>
    <p:sldId id="840" r:id="rId19"/>
    <p:sldId id="848" r:id="rId20"/>
    <p:sldId id="842" r:id="rId21"/>
    <p:sldId id="843" r:id="rId22"/>
    <p:sldId id="846" r:id="rId23"/>
    <p:sldId id="844" r:id="rId24"/>
    <p:sldId id="845" r:id="rId25"/>
    <p:sldId id="847" r:id="rId26"/>
    <p:sldId id="849" r:id="rId27"/>
    <p:sldId id="850" r:id="rId28"/>
    <p:sldId id="851" r:id="rId29"/>
    <p:sldId id="852" r:id="rId30"/>
    <p:sldId id="853" r:id="rId31"/>
    <p:sldId id="854" r:id="rId32"/>
    <p:sldId id="855" r:id="rId33"/>
    <p:sldId id="856" r:id="rId34"/>
    <p:sldId id="857" r:id="rId35"/>
    <p:sldId id="858" r:id="rId36"/>
    <p:sldId id="859" r:id="rId37"/>
    <p:sldId id="860" r:id="rId38"/>
    <p:sldId id="861" r:id="rId39"/>
    <p:sldId id="862" r:id="rId40"/>
    <p:sldId id="863" r:id="rId41"/>
    <p:sldId id="864" r:id="rId42"/>
    <p:sldId id="865" r:id="rId43"/>
    <p:sldId id="866" r:id="rId44"/>
    <p:sldId id="897"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79" r:id="rId58"/>
    <p:sldId id="880" r:id="rId59"/>
    <p:sldId id="881" r:id="rId60"/>
    <p:sldId id="882" r:id="rId61"/>
    <p:sldId id="884" r:id="rId62"/>
    <p:sldId id="885" r:id="rId63"/>
    <p:sldId id="661" r:id="rId64"/>
  </p:sldIdLst>
  <p:sldSz cx="9144000" cy="6858000" type="screen4x3"/>
  <p:notesSz cx="7102475" cy="89916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D1DBEB"/>
    <a:srgbClr val="808080"/>
    <a:srgbClr val="AAC1DA"/>
    <a:srgbClr val="84A5CA"/>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8" autoAdjust="0"/>
    <p:restoredTop sz="83113" autoAdjust="0"/>
  </p:normalViewPr>
  <p:slideViewPr>
    <p:cSldViewPr>
      <p:cViewPr>
        <p:scale>
          <a:sx n="75" d="100"/>
          <a:sy n="75" d="100"/>
        </p:scale>
        <p:origin x="-105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notesViewPr>
    <p:cSldViewPr>
      <p:cViewPr varScale="1">
        <p:scale>
          <a:sx n="52" d="100"/>
          <a:sy n="52" d="100"/>
        </p:scale>
        <p:origin x="-2850" y="-10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mn-ea"/>
              </a:defRPr>
            </a:lvl1pPr>
          </a:lstStyle>
          <a:p>
            <a:pPr>
              <a:defRPr/>
            </a:pPr>
            <a:endParaRPr lang="en-US" altLang="zh-CN"/>
          </a:p>
        </p:txBody>
      </p:sp>
      <p:sp>
        <p:nvSpPr>
          <p:cNvPr id="112643"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112644"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mn-ea"/>
              </a:defRPr>
            </a:lvl1pPr>
          </a:lstStyle>
          <a:p>
            <a:pPr>
              <a:defRPr/>
            </a:pPr>
            <a:endParaRPr lang="en-US" altLang="zh-CN"/>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11AE9ABD-BB0E-47A7-8709-10D081EE11F2}" type="slidenum">
              <a:rPr lang="en-US" altLang="zh-CN"/>
              <a:pPr>
                <a:defRPr/>
              </a:pPr>
              <a:t>‹#›</a:t>
            </a:fld>
            <a:endParaRPr lang="en-US" altLang="zh-CN"/>
          </a:p>
        </p:txBody>
      </p:sp>
    </p:spTree>
    <p:extLst>
      <p:ext uri="{BB962C8B-B14F-4D97-AF65-F5344CB8AC3E}">
        <p14:creationId xmlns:p14="http://schemas.microsoft.com/office/powerpoint/2010/main" val="1261849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atin typeface="Arial" charset="0"/>
                <a:ea typeface="+mn-ea"/>
              </a:defRPr>
            </a:lvl1pPr>
          </a:lstStyle>
          <a:p>
            <a:pPr>
              <a:defRPr/>
            </a:pPr>
            <a:fld id="{6B44503E-5565-4C97-A430-9AC0A7D0418D}" type="datetimeFigureOut">
              <a:rPr lang="zh-CN" altLang="en-US"/>
              <a:pPr>
                <a:defRPr/>
              </a:pPr>
              <a:t>2012-09-27</a:t>
            </a:fld>
            <a:endParaRPr lang="zh-CN" altLang="en-US"/>
          </a:p>
        </p:txBody>
      </p:sp>
      <p:sp>
        <p:nvSpPr>
          <p:cNvPr id="4" name="幻灯片图像占位符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atin typeface="Arial" charset="0"/>
                <a:ea typeface="+mn-ea"/>
              </a:defRPr>
            </a:lvl1pPr>
          </a:lstStyle>
          <a:p>
            <a:pPr>
              <a:defRPr/>
            </a:pPr>
            <a:fld id="{C2A38401-83DD-4075-9EA5-1C4F21FDE3F1}" type="slidenum">
              <a:rPr lang="zh-CN" altLang="en-US"/>
              <a:pPr>
                <a:defRPr/>
              </a:pPr>
              <a:t>‹#›</a:t>
            </a:fld>
            <a:endParaRPr lang="zh-CN" altLang="en-US"/>
          </a:p>
        </p:txBody>
      </p:sp>
    </p:spTree>
    <p:extLst>
      <p:ext uri="{BB962C8B-B14F-4D97-AF65-F5344CB8AC3E}">
        <p14:creationId xmlns:p14="http://schemas.microsoft.com/office/powerpoint/2010/main" val="4173194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a:t>
            </a:fld>
            <a:endParaRPr lang="zh-CN" altLang="en-US"/>
          </a:p>
        </p:txBody>
      </p:sp>
    </p:spTree>
    <p:extLst>
      <p:ext uri="{BB962C8B-B14F-4D97-AF65-F5344CB8AC3E}">
        <p14:creationId xmlns:p14="http://schemas.microsoft.com/office/powerpoint/2010/main" val="124685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Tapstry+Hibernate</a:t>
            </a:r>
            <a:endParaRPr lang="en-US" altLang="zh-CN" dirty="0" smtClean="0"/>
          </a:p>
          <a:p>
            <a:r>
              <a:rPr lang="en-US" altLang="zh-CN" dirty="0" smtClean="0"/>
              <a:t>If</a:t>
            </a:r>
            <a:r>
              <a:rPr lang="zh-CN" altLang="en-US" dirty="0" smtClean="0"/>
              <a:t>后面不加括号</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关键在于不期望事件要求，结合</a:t>
            </a:r>
            <a:r>
              <a:rPr lang="en-US" altLang="zh-CN" dirty="0" smtClean="0"/>
              <a:t>Assert</a:t>
            </a:r>
            <a:r>
              <a:rPr lang="zh-CN" altLang="en-US" dirty="0" smtClean="0"/>
              <a:t>语句举例</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关键在于不期望事件要求，结合</a:t>
            </a:r>
            <a:r>
              <a:rPr lang="en-US" altLang="zh-CN" dirty="0" smtClean="0"/>
              <a:t>Assert</a:t>
            </a:r>
            <a:r>
              <a:rPr lang="zh-CN" altLang="en-US" dirty="0" smtClean="0"/>
              <a:t>语句举例</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平时做到了吗？</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后墙不倒</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性能包括响应时间</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a:t>
            </a:fld>
            <a:endParaRPr lang="zh-CN" altLang="en-US"/>
          </a:p>
        </p:txBody>
      </p:sp>
    </p:spTree>
    <p:extLst>
      <p:ext uri="{BB962C8B-B14F-4D97-AF65-F5344CB8AC3E}">
        <p14:creationId xmlns:p14="http://schemas.microsoft.com/office/powerpoint/2010/main" val="1246852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为什么我们做不到？是因为什么原因？和配置管理有关</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VC++ Debug/Release</a:t>
            </a:r>
            <a:r>
              <a:rPr lang="zh-CN" altLang="en-US" dirty="0" smtClean="0"/>
              <a:t>的区别，什么情况下</a:t>
            </a:r>
            <a:r>
              <a:rPr lang="en-US" altLang="zh-CN" dirty="0" smtClean="0"/>
              <a:t>Debug</a:t>
            </a:r>
            <a:r>
              <a:rPr lang="zh-CN" altLang="en-US" dirty="0" smtClean="0"/>
              <a:t>不出错，</a:t>
            </a:r>
            <a:r>
              <a:rPr lang="en-US" altLang="zh-CN" dirty="0" smtClean="0"/>
              <a:t>Release</a:t>
            </a:r>
            <a:r>
              <a:rPr lang="zh-CN" altLang="en-US" dirty="0" smtClean="0"/>
              <a:t>出错？多余变量，数组越界</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为什么强调复用性</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为什么强调复用性</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60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正确反映用户需求是很困难的，目前也没有更好的办法来保证</a:t>
            </a:r>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62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grpSp>
        <p:nvGrpSpPr>
          <p:cNvPr id="15" name="组合 14"/>
          <p:cNvGrpSpPr/>
          <p:nvPr/>
        </p:nvGrpSpPr>
        <p:grpSpPr>
          <a:xfrm>
            <a:off x="0" y="2928934"/>
            <a:ext cx="9144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3" name="矩形 12"/>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ctrTitle"/>
          </p:nvPr>
        </p:nvSpPr>
        <p:spPr>
          <a:xfrm>
            <a:off x="685800" y="1454136"/>
            <a:ext cx="77724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9007"/>
            <a:ext cx="64008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1800000" cy="360000"/>
          </a:xfrm>
        </p:spPr>
        <p:txBody>
          <a:bodyPr vert="horz"/>
          <a:lstStyle>
            <a:lvl1pPr algn="l">
              <a:defRPr/>
            </a:lvl1p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a:xfrm>
            <a:off x="6264000" y="6498000"/>
            <a:ext cx="2880000" cy="360000"/>
          </a:xfrm>
        </p:spPr>
        <p:txBody>
          <a:bodyPr vert="horz"/>
          <a:lstStyle/>
          <a:p>
            <a:endParaRPr lang="en-GB"/>
          </a:p>
        </p:txBody>
      </p:sp>
      <p:sp>
        <p:nvSpPr>
          <p:cNvPr id="6" name="灯片编号占位符 5"/>
          <p:cNvSpPr>
            <a:spLocks noGrp="1"/>
          </p:cNvSpPr>
          <p:nvPr>
            <p:ph type="sldNum" sz="quarter" idx="12"/>
          </p:nvPr>
        </p:nvSpPr>
        <p:spPr>
          <a:xfrm>
            <a:off x="8334000" y="2928934"/>
            <a:ext cx="810000" cy="285752"/>
          </a:xfrm>
        </p:spPr>
        <p:txBody>
          <a:bodyPr/>
          <a:lstStyle/>
          <a:p>
            <a:pPr>
              <a:defRPr/>
            </a:pPr>
            <a:fld id="{D920C4C6-866C-4096-BB05-40ACC5D6B789}"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smtClean="0"/>
          </a:p>
          <a:p>
            <a:pPr>
              <a:defRPr/>
            </a:pPr>
            <a:endParaRPr lang="en-US" altLang="zh-CN"/>
          </a:p>
        </p:txBody>
      </p:sp>
      <p:sp>
        <p:nvSpPr>
          <p:cNvPr id="5" name="页脚占位符 4"/>
          <p:cNvSpPr>
            <a:spLocks noGrp="1"/>
          </p:cNvSpPr>
          <p:nvPr>
            <p:ph type="ftr" sz="quarter" idx="11"/>
          </p:nvPr>
        </p:nvSpPr>
        <p:spPr/>
        <p:txBody>
          <a:body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p:txBody>
          <a:bodyPr/>
          <a:lstStyle/>
          <a:p>
            <a:pPr>
              <a:defRPr/>
            </a:pPr>
            <a:fld id="{CD661B32-6FDB-4C1E-BF98-01032BB14C0C}"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7" name="组合 6"/>
          <p:cNvGrpSpPr/>
          <p:nvPr/>
        </p:nvGrpSpPr>
        <p:grpSpPr>
          <a:xfrm>
            <a:off x="0" y="6286520"/>
            <a:ext cx="9144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竖排标题 1"/>
          <p:cNvSpPr>
            <a:spLocks noGrp="1"/>
          </p:cNvSpPr>
          <p:nvPr>
            <p:ph type="title" orient="vert"/>
          </p:nvPr>
        </p:nvSpPr>
        <p:spPr>
          <a:xfrm>
            <a:off x="7643802" y="285728"/>
            <a:ext cx="1500198"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42994" y="285730"/>
            <a:ext cx="6657964"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a:xfrm>
            <a:off x="0" y="6286520"/>
            <a:ext cx="810000" cy="285752"/>
          </a:xfrm>
        </p:spPr>
        <p:txBody>
          <a:bodyPr/>
          <a:lstStyle/>
          <a:p>
            <a:pPr>
              <a:defRPr/>
            </a:pPr>
            <a:fld id="{0A899450-966A-4748-A193-C43542AF1E3A}"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28910" cy="18288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pPr>
              <a:defRPr/>
            </a:pPr>
            <a:fld id="{A2A62AB3-922F-49C9-87F5-A499AB8B7467}"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grpSp>
        <p:nvGrpSpPr>
          <p:cNvPr id="11" name="组合 10"/>
          <p:cNvGrpSpPr/>
          <p:nvPr/>
        </p:nvGrpSpPr>
        <p:grpSpPr>
          <a:xfrm>
            <a:off x="0" y="2928934"/>
            <a:ext cx="9144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title"/>
          </p:nvPr>
        </p:nvSpPr>
        <p:spPr>
          <a:xfrm>
            <a:off x="685800" y="3217345"/>
            <a:ext cx="77724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71600" y="1426089"/>
            <a:ext cx="64008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1800000" cy="360000"/>
          </a:xfrm>
        </p:spPr>
        <p:txBody>
          <a:bodyPr vert="horz"/>
          <a:lstStyle/>
          <a:p>
            <a:pPr>
              <a:defRPr/>
            </a:pPr>
            <a:r>
              <a:rPr lang="zh-CN" altLang="en-US" smtClean="0"/>
              <a:t>智慧城市（一期）</a:t>
            </a:r>
            <a:endParaRPr lang="en-US" altLang="zh-CN"/>
          </a:p>
        </p:txBody>
      </p:sp>
      <p:sp>
        <p:nvSpPr>
          <p:cNvPr id="5" name="页脚占位符 4"/>
          <p:cNvSpPr>
            <a:spLocks noGrp="1"/>
          </p:cNvSpPr>
          <p:nvPr>
            <p:ph type="ftr" sz="quarter" idx="11"/>
          </p:nvPr>
        </p:nvSpPr>
        <p:spPr>
          <a:xfrm>
            <a:off x="6264000" y="6498000"/>
            <a:ext cx="2880000" cy="360000"/>
          </a:xfrm>
        </p:spPr>
        <p:txBody>
          <a:bodyPr vert="horz"/>
          <a:lstStyle>
            <a:lvl1pPr algn="r">
              <a:defRPr/>
            </a:lvl1p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a:xfrm>
            <a:off x="8334000" y="2928934"/>
            <a:ext cx="810000" cy="285752"/>
          </a:xfrm>
        </p:spPr>
        <p:txBody>
          <a:bodyPr/>
          <a:lstStyle/>
          <a:p>
            <a:pPr>
              <a:defRPr/>
            </a:pPr>
            <a:fld id="{7A38E6C7-599B-4095-A36A-65D98983670B}"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842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033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1F408932-88E1-450B-9758-2ECA4B1C4507}"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842994" y="1717668"/>
            <a:ext cx="4040188"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842994" y="2357433"/>
            <a:ext cx="4040188"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5030819" y="1717668"/>
            <a:ext cx="4041775"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5030820" y="2357430"/>
            <a:ext cx="4041775"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r>
              <a:rPr lang="zh-CN" altLang="en-US" smtClean="0"/>
              <a:t>智慧城市（一期）</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name</a:t>
            </a:r>
            <a:endParaRPr lang="en-US" altLang="zh-CN"/>
          </a:p>
        </p:txBody>
      </p:sp>
      <p:sp>
        <p:nvSpPr>
          <p:cNvPr id="9" name="灯片编号占位符 8"/>
          <p:cNvSpPr>
            <a:spLocks noGrp="1"/>
          </p:cNvSpPr>
          <p:nvPr>
            <p:ph type="sldNum" sz="quarter" idx="12"/>
          </p:nvPr>
        </p:nvSpPr>
        <p:spPr/>
        <p:txBody>
          <a:bodyPr/>
          <a:lstStyle/>
          <a:p>
            <a:pPr>
              <a:defRPr/>
            </a:pPr>
            <a:fld id="{24121538-0D84-413E-89BD-591B46D64892}"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9144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r>
              <a:rPr lang="zh-CN" altLang="en-US" smtClean="0"/>
              <a:t>智慧城市（一期）</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name</a:t>
            </a:r>
            <a:endParaRPr lang="en-US" altLang="zh-CN"/>
          </a:p>
        </p:txBody>
      </p:sp>
      <p:sp>
        <p:nvSpPr>
          <p:cNvPr id="5" name="灯片编号占位符 4"/>
          <p:cNvSpPr>
            <a:spLocks noGrp="1"/>
          </p:cNvSpPr>
          <p:nvPr>
            <p:ph type="sldNum" sz="quarter" idx="12"/>
          </p:nvPr>
        </p:nvSpPr>
        <p:spPr/>
        <p:txBody>
          <a:bodyPr/>
          <a:lstStyle/>
          <a:p>
            <a:pPr>
              <a:defRPr/>
            </a:pPr>
            <a:fld id="{940CEF64-0C09-4B68-A372-E8EB771947E4}"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9144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日期占位符 1"/>
          <p:cNvSpPr>
            <a:spLocks noGrp="1"/>
          </p:cNvSpPr>
          <p:nvPr>
            <p:ph type="dt" sz="half" idx="10"/>
          </p:nvPr>
        </p:nvSpPr>
        <p:spPr/>
        <p:txBody>
          <a:bodyPr/>
          <a:lstStyle/>
          <a:p>
            <a:pPr>
              <a:defRPr/>
            </a:pPr>
            <a:r>
              <a:rPr lang="zh-CN" altLang="en-US" smtClean="0"/>
              <a:t>智慧城市（一期）</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name</a:t>
            </a:r>
            <a:endParaRPr lang="en-US" altLang="zh-CN"/>
          </a:p>
        </p:txBody>
      </p:sp>
      <p:sp>
        <p:nvSpPr>
          <p:cNvPr id="4" name="灯片编号占位符 3"/>
          <p:cNvSpPr>
            <a:spLocks noGrp="1"/>
          </p:cNvSpPr>
          <p:nvPr>
            <p:ph type="sldNum" sz="quarter" idx="12"/>
          </p:nvPr>
        </p:nvSpPr>
        <p:spPr>
          <a:xfrm>
            <a:off x="0" y="6286520"/>
            <a:ext cx="810000" cy="285752"/>
          </a:xfrm>
        </p:spPr>
        <p:txBody>
          <a:bodyPr/>
          <a:lstStyle/>
          <a:p>
            <a:pPr>
              <a:defRPr/>
            </a:pPr>
            <a:fld id="{4DD1962F-D196-479C-A8F9-F5568A56D1F7}"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57226" y="285728"/>
            <a:ext cx="3286146" cy="1143008"/>
          </a:xfrm>
        </p:spPr>
        <p:txBody>
          <a:bodyPr anchor="t"/>
          <a:lstStyle>
            <a:lvl1pPr algn="l">
              <a:defRPr sz="2000" b="1">
                <a:effectLst/>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a:xfrm>
            <a:off x="857224" y="1717341"/>
            <a:ext cx="8215338"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214810" y="285728"/>
            <a:ext cx="4857752"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5DAD3827-B93C-419F-9E96-F4DAE846BFEF}"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6203" y="1718046"/>
            <a:ext cx="734214"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915372" y="1790268"/>
            <a:ext cx="8091100"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842994" y="285728"/>
            <a:ext cx="82296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A88EFCC4-CB19-4C89-B2D5-53BDD8FFC645}"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4" cstate="print"/>
          <a:srcRect/>
          <a:stretch>
            <a:fillRect/>
          </a:stretch>
        </p:blipFill>
        <p:spPr bwMode="auto">
          <a:xfrm>
            <a:off x="0" y="0"/>
            <a:ext cx="9128910" cy="1573601"/>
          </a:xfrm>
          <a:prstGeom prst="rect">
            <a:avLst/>
          </a:prstGeom>
          <a:noFill/>
          <a:ln w="9525">
            <a:noFill/>
            <a:miter lim="800000"/>
            <a:headEnd/>
            <a:tailEnd/>
          </a:ln>
        </p:spPr>
      </p:pic>
      <p:grpSp>
        <p:nvGrpSpPr>
          <p:cNvPr id="13" name="组合 12"/>
          <p:cNvGrpSpPr/>
          <p:nvPr/>
        </p:nvGrpSpPr>
        <p:grpSpPr>
          <a:xfrm>
            <a:off x="0" y="1428736"/>
            <a:ext cx="9144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3" name="文本占位符 2"/>
          <p:cNvSpPr>
            <a:spLocks noGrp="1"/>
          </p:cNvSpPr>
          <p:nvPr>
            <p:ph type="body" idx="1"/>
          </p:nvPr>
        </p:nvSpPr>
        <p:spPr>
          <a:xfrm>
            <a:off x="842994" y="1716711"/>
            <a:ext cx="8229600" cy="4838735"/>
          </a:xfrm>
          <a:prstGeom prst="rect">
            <a:avLst/>
          </a:prstGeom>
          <a:noFill/>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0" y="6572272"/>
            <a:ext cx="18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r>
              <a:rPr lang="zh-CN" altLang="en-US" smtClean="0"/>
              <a:t>智慧城市（一期）</a:t>
            </a:r>
            <a:endParaRPr lang="en-US" altLang="zh-CN"/>
          </a:p>
        </p:txBody>
      </p:sp>
      <p:sp>
        <p:nvSpPr>
          <p:cNvPr id="5" name="页脚占位符 4"/>
          <p:cNvSpPr>
            <a:spLocks noGrp="1"/>
          </p:cNvSpPr>
          <p:nvPr>
            <p:ph type="ftr" sz="quarter" idx="3"/>
          </p:nvPr>
        </p:nvSpPr>
        <p:spPr>
          <a:xfrm>
            <a:off x="6264000" y="6572272"/>
            <a:ext cx="288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en-GB"/>
          </a:p>
        </p:txBody>
      </p:sp>
      <p:sp>
        <p:nvSpPr>
          <p:cNvPr id="6" name="灯片编号占位符 5"/>
          <p:cNvSpPr>
            <a:spLocks noGrp="1"/>
          </p:cNvSpPr>
          <p:nvPr>
            <p:ph type="sldNum" sz="quarter" idx="4"/>
          </p:nvPr>
        </p:nvSpPr>
        <p:spPr>
          <a:xfrm>
            <a:off x="0" y="1428736"/>
            <a:ext cx="810000" cy="285752"/>
          </a:xfrm>
          <a:prstGeom prst="rect">
            <a:avLst/>
          </a:prstGeom>
        </p:spPr>
        <p:txBody>
          <a:bodyPr vert="horz" rtlCol="0" anchor="ctr"/>
          <a:lstStyle>
            <a:lvl1pPr algn="ctr" eaLnBrk="1" latinLnBrk="0" hangingPunct="1">
              <a:defRPr kumimoji="0" sz="1200">
                <a:solidFill>
                  <a:schemeClr val="tx1">
                    <a:tint val="50000"/>
                  </a:schemeClr>
                </a:solidFill>
              </a:defRPr>
            </a:lvl1pPr>
          </a:lstStyle>
          <a:p>
            <a:pPr>
              <a:defRPr/>
            </a:pPr>
            <a:fld id="{D920C4C6-866C-4096-BB05-40ACC5D6B789}" type="slidenum">
              <a:rPr lang="en-US" altLang="zh-CN" smtClean="0"/>
              <a:pPr>
                <a:defRPr/>
              </a:pPr>
              <a:t>‹#›</a:t>
            </a:fld>
            <a:endParaRPr lang="en-US" altLang="zh-CN"/>
          </a:p>
        </p:txBody>
      </p:sp>
      <p:sp>
        <p:nvSpPr>
          <p:cNvPr id="2" name="标题占位符 1"/>
          <p:cNvSpPr>
            <a:spLocks noGrp="1"/>
          </p:cNvSpPr>
          <p:nvPr>
            <p:ph type="title"/>
          </p:nvPr>
        </p:nvSpPr>
        <p:spPr>
          <a:xfrm>
            <a:off x="842994" y="283053"/>
            <a:ext cx="8229600" cy="1143000"/>
          </a:xfrm>
          <a:prstGeom prst="rect">
            <a:avLst/>
          </a:prstGeom>
          <a:noFill/>
        </p:spPr>
        <p:txBody>
          <a:bodyPr vert="horz" rtlCol="0" anchor="ctr">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sldNum="0" hdr="0"/>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104900" y="2311400"/>
            <a:ext cx="6934200" cy="1447800"/>
          </a:xfrm>
        </p:spPr>
        <p:txBody>
          <a:bodyPr>
            <a:normAutofit/>
          </a:bodyPr>
          <a:lstStyle/>
          <a:p>
            <a:pPr eaLnBrk="1" hangingPunct="1"/>
            <a:r>
              <a:rPr lang="zh-CN" altLang="en-US" sz="6000" b="1" i="0" dirty="0" smtClean="0">
                <a:solidFill>
                  <a:schemeClr val="tx1"/>
                </a:solidFill>
                <a:latin typeface="微软雅黑" pitchFamily="34" charset="-122"/>
                <a:ea typeface="微软雅黑" pitchFamily="34" charset="-122"/>
              </a:rPr>
              <a:t>航天型号软件工程</a:t>
            </a:r>
            <a:endParaRPr lang="en-US" altLang="zh-CN" sz="6000" b="1" i="0" dirty="0" smtClean="0">
              <a:solidFill>
                <a:schemeClr val="tx1"/>
              </a:solidFill>
              <a:latin typeface="微软雅黑" pitchFamily="34" charset="-122"/>
              <a:ea typeface="微软雅黑" pitchFamily="34" charset="-122"/>
            </a:endParaRPr>
          </a:p>
        </p:txBody>
      </p:sp>
      <p:sp>
        <p:nvSpPr>
          <p:cNvPr id="6" name="副标题 6"/>
          <p:cNvSpPr txBox="1">
            <a:spLocks/>
          </p:cNvSpPr>
          <p:nvPr/>
        </p:nvSpPr>
        <p:spPr bwMode="auto">
          <a:xfrm>
            <a:off x="1066800" y="3733800"/>
            <a:ext cx="7010400" cy="2133600"/>
          </a:xfrm>
          <a:prstGeom prst="rect">
            <a:avLst/>
          </a:prstGeom>
          <a:noFill/>
          <a:ln w="9525">
            <a:noFill/>
            <a:miter lim="800000"/>
            <a:headEnd/>
            <a:tailEnd/>
          </a:ln>
          <a:effectLst/>
        </p:spPr>
        <p:txBody>
          <a:bodyPr/>
          <a:lstStyle/>
          <a:p>
            <a:pPr algn="ctr">
              <a:spcBef>
                <a:spcPct val="20000"/>
              </a:spcBef>
              <a:buClr>
                <a:schemeClr val="hlink"/>
              </a:buClr>
              <a:defRPr/>
            </a:pPr>
            <a:r>
              <a:rPr lang="zh-CN" altLang="en-US" sz="2200" kern="0" dirty="0" smtClean="0">
                <a:latin typeface="楷体" pitchFamily="49" charset="-122"/>
                <a:ea typeface="楷体" pitchFamily="49" charset="-122"/>
              </a:rPr>
              <a:t>荣文戈</a:t>
            </a:r>
            <a:endParaRPr lang="en-US" altLang="zh-CN" sz="2200" kern="0" dirty="0" smtClean="0">
              <a:latin typeface="楷体" pitchFamily="49" charset="-122"/>
              <a:ea typeface="楷体" pitchFamily="49" charset="-122"/>
            </a:endParaRPr>
          </a:p>
          <a:p>
            <a:pPr algn="ctr">
              <a:spcBef>
                <a:spcPct val="20000"/>
              </a:spcBef>
              <a:buClr>
                <a:schemeClr val="hlink"/>
              </a:buClr>
              <a:defRPr/>
            </a:pPr>
            <a:r>
              <a:rPr lang="zh-CN" altLang="en-US" sz="2200" kern="0" dirty="0" smtClean="0">
                <a:latin typeface="楷体" pitchFamily="49" charset="-122"/>
                <a:ea typeface="楷体" pitchFamily="49" charset="-122"/>
              </a:rPr>
              <a:t>计算机学院</a:t>
            </a:r>
            <a:endParaRPr lang="en-US" altLang="zh-CN" sz="2200" kern="0" dirty="0" smtClean="0">
              <a:latin typeface="楷体" pitchFamily="49" charset="-122"/>
              <a:ea typeface="楷体" pitchFamily="49" charset="-122"/>
            </a:endParaRPr>
          </a:p>
          <a:p>
            <a:pPr algn="ctr">
              <a:spcBef>
                <a:spcPct val="20000"/>
              </a:spcBef>
              <a:buClr>
                <a:schemeClr val="hlink"/>
              </a:buClr>
              <a:defRPr/>
            </a:pPr>
            <a:r>
              <a:rPr lang="en-US" altLang="zh-CN" sz="2200" kern="0" dirty="0" smtClean="0">
                <a:latin typeface="楷体" pitchFamily="49" charset="-122"/>
                <a:ea typeface="楷体" pitchFamily="49" charset="-122"/>
              </a:rPr>
              <a:t>w.rong@buaa.edu.cn</a:t>
            </a:r>
          </a:p>
          <a:p>
            <a:pPr algn="ctr">
              <a:spcBef>
                <a:spcPct val="20000"/>
              </a:spcBef>
              <a:buClr>
                <a:schemeClr val="hlink"/>
              </a:buClr>
              <a:defRPr/>
            </a:pPr>
            <a:r>
              <a:rPr lang="en-US" altLang="zh-CN" sz="2200" kern="0" dirty="0" smtClean="0">
                <a:latin typeface="楷体" pitchFamily="49" charset="-122"/>
                <a:ea typeface="楷体" pitchFamily="49" charset="-122"/>
              </a:rPr>
              <a:t>13683392072</a:t>
            </a:r>
          </a:p>
          <a:p>
            <a:pPr algn="ctr">
              <a:spcBef>
                <a:spcPct val="20000"/>
              </a:spcBef>
              <a:buClr>
                <a:schemeClr val="hlink"/>
              </a:buClr>
              <a:defRPr/>
            </a:pPr>
            <a:fld id="{4136B37F-B35A-42CF-B529-FE2E2AEF7FBF}" type="datetime2">
              <a:rPr lang="zh-CN" altLang="en-US" sz="2200" kern="0" smtClean="0">
                <a:latin typeface="楷体" pitchFamily="49" charset="-122"/>
                <a:ea typeface="楷体" pitchFamily="49" charset="-122"/>
              </a:rPr>
              <a:pPr algn="ctr">
                <a:spcBef>
                  <a:spcPct val="20000"/>
                </a:spcBef>
                <a:buClr>
                  <a:schemeClr val="hlink"/>
                </a:buClr>
                <a:defRPr/>
              </a:pPr>
              <a:t>2012-09-27</a:t>
            </a:fld>
            <a:endParaRPr lang="en-US" sz="2200" kern="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a:t>
            </a:r>
            <a:r>
              <a:rPr lang="zh-CN" altLang="en-US" sz="4000" dirty="0" smtClean="0"/>
              <a:t>要求（续）</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技术要求</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功能：分条描述所有功能、工作模式、容错要求、特殊要求（意外的适应能力）及应急措施</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性能：描述精度、速度、实时性、占用空间及余量的指标要求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输入：列出所有输入量，包括格式，方式，时序，值域，精度等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输出：同输入</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数据处理要求：计算公式和条件等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接口与固件：各种接口关系及固话安装要求等</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109567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a:t>
            </a:r>
            <a:r>
              <a:rPr lang="zh-CN" altLang="en-US" sz="4000" dirty="0" smtClean="0"/>
              <a:t>要求（续）</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设计约束</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规定的数学模型，计算公式</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规则和参数</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编程语言和限制</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开发工具和环境</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测试工具和环境</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28694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a:t>
            </a:r>
            <a:r>
              <a:rPr lang="zh-CN" altLang="en-US" sz="4000" dirty="0" smtClean="0"/>
              <a:t>要求（续）</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可靠性、安全性和维护性要求</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安全关键等级、可靠性指标</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运行</a:t>
            </a:r>
            <a:r>
              <a:rPr lang="zh-CN" altLang="en-US" sz="2800" dirty="0" smtClean="0">
                <a:latin typeface="微软雅黑" pitchFamily="34" charset="-122"/>
                <a:ea typeface="微软雅黑" pitchFamily="34" charset="-122"/>
              </a:rPr>
              <a:t>寿命</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安全性</a:t>
            </a:r>
            <a:r>
              <a:rPr lang="zh-CN" altLang="en-US" sz="2800" dirty="0" smtClean="0">
                <a:latin typeface="微软雅黑" pitchFamily="34" charset="-122"/>
                <a:ea typeface="微软雅黑" pitchFamily="34" charset="-122"/>
              </a:rPr>
              <a:t>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健壮性</a:t>
            </a:r>
            <a:r>
              <a:rPr lang="zh-CN" altLang="en-US" sz="2800" dirty="0" smtClean="0">
                <a:latin typeface="微软雅黑" pitchFamily="34" charset="-122"/>
                <a:ea typeface="微软雅黑" pitchFamily="34" charset="-122"/>
              </a:rPr>
              <a:t>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不期望</a:t>
            </a:r>
            <a:r>
              <a:rPr lang="zh-CN" altLang="en-US" sz="2800" dirty="0" smtClean="0">
                <a:latin typeface="微软雅黑" pitchFamily="34" charset="-122"/>
                <a:ea typeface="微软雅黑" pitchFamily="34" charset="-122"/>
              </a:rPr>
              <a:t>事件要求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故障模型</a:t>
            </a:r>
            <a:r>
              <a:rPr lang="zh-CN" altLang="en-US" sz="2800" dirty="0" smtClean="0">
                <a:latin typeface="微软雅黑" pitchFamily="34" charset="-122"/>
                <a:ea typeface="微软雅黑" pitchFamily="34" charset="-122"/>
              </a:rPr>
              <a:t>和应对对策</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维护性要求</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16381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不</a:t>
            </a:r>
            <a:r>
              <a:rPr lang="zh-CN" altLang="en-US" sz="4000" dirty="0" smtClean="0"/>
              <a:t>期望事件示例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2010</a:t>
            </a:r>
            <a:r>
              <a:rPr lang="zh-CN" altLang="en-US" sz="3600" dirty="0" smtClean="0">
                <a:latin typeface="微软雅黑" pitchFamily="34" charset="-122"/>
                <a:ea typeface="微软雅黑" pitchFamily="34" charset="-122"/>
              </a:rPr>
              <a:t>年</a:t>
            </a:r>
            <a:r>
              <a:rPr lang="en-US" altLang="zh-CN" sz="3600" dirty="0" smtClean="0">
                <a:latin typeface="微软雅黑" pitchFamily="34" charset="-122"/>
                <a:ea typeface="微软雅黑" pitchFamily="34" charset="-122"/>
              </a:rPr>
              <a:t>12</a:t>
            </a:r>
            <a:r>
              <a:rPr lang="zh-CN" altLang="en-US" sz="3600" dirty="0" smtClean="0">
                <a:latin typeface="微软雅黑" pitchFamily="34" charset="-122"/>
                <a:ea typeface="微软雅黑" pitchFamily="34" charset="-122"/>
              </a:rPr>
              <a:t>月俄罗斯质子火箭未能正常入轨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火箭箭载计算机程序错误，为启动发动机，却进行了一次额外推进</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卫星被送入错误轨道</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4338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维护示例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2004</a:t>
            </a:r>
            <a:r>
              <a:rPr lang="zh-CN" altLang="en-US" sz="3600" dirty="0" smtClean="0">
                <a:latin typeface="微软雅黑" pitchFamily="34" charset="-122"/>
                <a:ea typeface="微软雅黑" pitchFamily="34" charset="-122"/>
              </a:rPr>
              <a:t>年</a:t>
            </a:r>
            <a:r>
              <a:rPr lang="en-US" altLang="zh-CN" sz="3600" dirty="0" smtClean="0">
                <a:latin typeface="微软雅黑" pitchFamily="34" charset="-122"/>
                <a:ea typeface="微软雅黑" pitchFamily="34" charset="-122"/>
              </a:rPr>
              <a:t>1</a:t>
            </a:r>
            <a:r>
              <a:rPr lang="zh-CN" altLang="en-US" sz="3600" dirty="0" smtClean="0">
                <a:latin typeface="微软雅黑" pitchFamily="34" charset="-122"/>
                <a:ea typeface="微软雅黑" pitchFamily="34" charset="-122"/>
              </a:rPr>
              <a:t>月</a:t>
            </a:r>
            <a:r>
              <a:rPr lang="en-US" altLang="zh-CN" sz="3600" dirty="0" smtClean="0">
                <a:latin typeface="微软雅黑" pitchFamily="34" charset="-122"/>
                <a:ea typeface="微软雅黑" pitchFamily="34" charset="-122"/>
              </a:rPr>
              <a:t>21</a:t>
            </a:r>
            <a:r>
              <a:rPr lang="zh-CN" altLang="en-US" sz="3600" dirty="0" smtClean="0">
                <a:latin typeface="微软雅黑" pitchFamily="34" charset="-122"/>
                <a:ea typeface="微软雅黑" pitchFamily="34" charset="-122"/>
              </a:rPr>
              <a:t>日，勇气号火星车瘫痪</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删除存储的过量文件</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格式化闪存</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安装</a:t>
            </a:r>
            <a:r>
              <a:rPr lang="zh-CN" altLang="en-US" sz="2800" dirty="0" smtClean="0">
                <a:latin typeface="微软雅黑" pitchFamily="34" charset="-122"/>
                <a:ea typeface="微软雅黑" pitchFamily="34" charset="-122"/>
              </a:rPr>
              <a:t>新版本软件</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轨道高度</a:t>
            </a:r>
            <a:r>
              <a:rPr lang="en-US" altLang="zh-CN" sz="2800" dirty="0" smtClean="0">
                <a:latin typeface="微软雅黑" pitchFamily="34" charset="-122"/>
                <a:ea typeface="微软雅黑" pitchFamily="34" charset="-122"/>
              </a:rPr>
              <a:t>1.7</a:t>
            </a:r>
            <a:r>
              <a:rPr lang="zh-CN" altLang="en-US" sz="2800" dirty="0" smtClean="0">
                <a:latin typeface="微软雅黑" pitchFamily="34" charset="-122"/>
                <a:ea typeface="微软雅黑" pitchFamily="34" charset="-122"/>
              </a:rPr>
              <a:t>亿公里</a:t>
            </a:r>
            <a:r>
              <a:rPr lang="en-US" altLang="zh-CN" sz="2800" dirty="0" smtClean="0">
                <a:latin typeface="微软雅黑" pitchFamily="34" charset="-122"/>
                <a:ea typeface="微软雅黑" pitchFamily="34" charset="-122"/>
              </a:rPr>
              <a:t>-3.2</a:t>
            </a:r>
            <a:r>
              <a:rPr lang="zh-CN" altLang="en-US" sz="2800" dirty="0" smtClean="0">
                <a:latin typeface="微软雅黑" pitchFamily="34" charset="-122"/>
                <a:ea typeface="微软雅黑" pitchFamily="34" charset="-122"/>
              </a:rPr>
              <a:t>亿公里</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2004</a:t>
            </a:r>
            <a:r>
              <a:rPr lang="zh-CN" altLang="en-US" sz="2800" dirty="0" smtClean="0">
                <a:latin typeface="微软雅黑" pitchFamily="34" charset="-122"/>
                <a:ea typeface="微软雅黑" pitchFamily="34" charset="-122"/>
              </a:rPr>
              <a:t>年</a:t>
            </a: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月</a:t>
            </a: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日维修完毕</a:t>
            </a:r>
            <a:endParaRPr lang="en-US" altLang="zh-CN" sz="2800" dirty="0">
              <a:latin typeface="微软雅黑" pitchFamily="34" charset="-122"/>
              <a:ea typeface="微软雅黑" pitchFamily="34" charset="-122"/>
            </a:endParaRPr>
          </a:p>
          <a:p>
            <a:pPr lvl="1" eaLnBrk="0" hangingPunct="0">
              <a:spcBef>
                <a:spcPct val="20000"/>
              </a:spcBef>
              <a:buClr>
                <a:schemeClr val="hlink"/>
              </a:buCl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12576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示例</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2011</a:t>
            </a:r>
            <a:r>
              <a:rPr lang="zh-CN" altLang="en-US" sz="3600" dirty="0" smtClean="0">
                <a:latin typeface="微软雅黑" pitchFamily="34" charset="-122"/>
                <a:ea typeface="微软雅黑" pitchFamily="34" charset="-122"/>
              </a:rPr>
              <a:t>年，俄罗斯火星探测器坠落</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软件故障无法修复</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耗资</a:t>
            </a:r>
            <a:r>
              <a:rPr lang="en-US" altLang="zh-CN" sz="2800" dirty="0" smtClean="0">
                <a:latin typeface="微软雅黑" pitchFamily="34" charset="-122"/>
                <a:ea typeface="微软雅黑" pitchFamily="34" charset="-122"/>
              </a:rPr>
              <a:t>50</a:t>
            </a:r>
            <a:r>
              <a:rPr lang="zh-CN" altLang="en-US" sz="2800" dirty="0" smtClean="0">
                <a:latin typeface="微软雅黑" pitchFamily="34" charset="-122"/>
                <a:ea typeface="微软雅黑" pitchFamily="34" charset="-122"/>
              </a:rPr>
              <a:t>亿卢布</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4090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故障保障示例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2009</a:t>
            </a:r>
            <a:r>
              <a:rPr lang="zh-CN" altLang="en-US" sz="3600" dirty="0" smtClean="0">
                <a:latin typeface="微软雅黑" pitchFamily="34" charset="-122"/>
                <a:ea typeface="微软雅黑" pitchFamily="34" charset="-122"/>
              </a:rPr>
              <a:t>年，韩国罗老号火箭第七次推迟发射</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测压软件故障</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根据保障条例进行了修复</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22867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a:t>
            </a:r>
            <a:r>
              <a:rPr lang="zh-CN" altLang="en-US" sz="4000" dirty="0" smtClean="0"/>
              <a:t>要求（续）</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质量保证</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关键功能</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开发测试遵循的标准规范</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开发测试文档清单和评审要求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配置管理要求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必要时规定</a:t>
            </a:r>
            <a:r>
              <a:rPr lang="zh-CN" altLang="en-US" sz="2800" dirty="0" smtClean="0">
                <a:latin typeface="微软雅黑" pitchFamily="34" charset="-122"/>
                <a:ea typeface="微软雅黑" pitchFamily="34" charset="-122"/>
              </a:rPr>
              <a:t>分包单位要求</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36214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a:t>
            </a:r>
            <a:r>
              <a:rPr lang="zh-CN" altLang="en-US" sz="4000" dirty="0" smtClean="0"/>
              <a:t>要求（续）</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验收和交付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验收程序和验收环境</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交付形式和数量</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文档交付清单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版本保护要求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进度和控制节点</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列出进度控制和控制节点</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53112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1883228"/>
            <a:ext cx="2667000" cy="457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制定软件任务书</a:t>
            </a:r>
            <a:endParaRPr lang="en-GB" dirty="0">
              <a:solidFill>
                <a:schemeClr val="tx1"/>
              </a:solidFill>
              <a:latin typeface="宋体" pitchFamily="2" charset="-122"/>
              <a:ea typeface="宋体" pitchFamily="2" charset="-122"/>
            </a:endParaRPr>
          </a:p>
        </p:txBody>
      </p:sp>
      <p:sp>
        <p:nvSpPr>
          <p:cNvPr id="4" name="矩形 3"/>
          <p:cNvSpPr/>
          <p:nvPr/>
        </p:nvSpPr>
        <p:spPr>
          <a:xfrm>
            <a:off x="3048000" y="2819400"/>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需求信息的获取和记录</a:t>
            </a:r>
            <a:endParaRPr lang="en-GB" dirty="0">
              <a:solidFill>
                <a:schemeClr val="tx1"/>
              </a:solidFill>
              <a:latin typeface="宋体" pitchFamily="2" charset="-122"/>
              <a:ea typeface="宋体" pitchFamily="2" charset="-122"/>
            </a:endParaRPr>
          </a:p>
        </p:txBody>
      </p:sp>
      <p:cxnSp>
        <p:nvCxnSpPr>
          <p:cNvPr id="7" name="直接箭头连接符 6"/>
          <p:cNvCxnSpPr/>
          <p:nvPr/>
        </p:nvCxnSpPr>
        <p:spPr>
          <a:xfrm>
            <a:off x="3733800" y="2340428"/>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矩形 11"/>
          <p:cNvSpPr/>
          <p:nvPr/>
        </p:nvSpPr>
        <p:spPr>
          <a:xfrm>
            <a:off x="3048000" y="3762828"/>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需求规格说明书的编写</a:t>
            </a:r>
            <a:endParaRPr lang="en-GB" dirty="0">
              <a:solidFill>
                <a:schemeClr val="tx1"/>
              </a:solidFill>
              <a:latin typeface="宋体" pitchFamily="2" charset="-122"/>
              <a:ea typeface="宋体" pitchFamily="2" charset="-122"/>
            </a:endParaRPr>
          </a:p>
        </p:txBody>
      </p:sp>
      <p:cxnSp>
        <p:nvCxnSpPr>
          <p:cNvPr id="13" name="直接箭头连接符 12"/>
          <p:cNvCxnSpPr/>
          <p:nvPr/>
        </p:nvCxnSpPr>
        <p:spPr>
          <a:xfrm>
            <a:off x="3733800" y="3283856"/>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矩形 13"/>
          <p:cNvSpPr/>
          <p:nvPr/>
        </p:nvSpPr>
        <p:spPr>
          <a:xfrm>
            <a:off x="3048000" y="4691742"/>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需求规格说明书的审查</a:t>
            </a:r>
            <a:endParaRPr lang="en-GB" dirty="0">
              <a:solidFill>
                <a:schemeClr val="tx1"/>
              </a:solidFill>
              <a:latin typeface="宋体" pitchFamily="2" charset="-122"/>
              <a:ea typeface="宋体" pitchFamily="2" charset="-122"/>
            </a:endParaRPr>
          </a:p>
        </p:txBody>
      </p:sp>
      <p:cxnSp>
        <p:nvCxnSpPr>
          <p:cNvPr id="15" name="直接箭头连接符 14"/>
          <p:cNvCxnSpPr/>
          <p:nvPr/>
        </p:nvCxnSpPr>
        <p:spPr>
          <a:xfrm>
            <a:off x="3733800" y="4212770"/>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矩形 15"/>
          <p:cNvSpPr/>
          <p:nvPr/>
        </p:nvSpPr>
        <p:spPr>
          <a:xfrm>
            <a:off x="3048000" y="5635171"/>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itchFamily="2" charset="-122"/>
                <a:ea typeface="宋体" pitchFamily="2" charset="-122"/>
              </a:rPr>
              <a:t>需求评审</a:t>
            </a:r>
            <a:endParaRPr lang="en-GB" dirty="0">
              <a:solidFill>
                <a:schemeClr val="tx1"/>
              </a:solidFill>
              <a:latin typeface="宋体" pitchFamily="2" charset="-122"/>
              <a:ea typeface="宋体" pitchFamily="2" charset="-122"/>
            </a:endParaRPr>
          </a:p>
        </p:txBody>
      </p:sp>
      <p:cxnSp>
        <p:nvCxnSpPr>
          <p:cNvPr id="17" name="直接箭头连接符 16"/>
          <p:cNvCxnSpPr/>
          <p:nvPr/>
        </p:nvCxnSpPr>
        <p:spPr>
          <a:xfrm>
            <a:off x="3733800" y="5156199"/>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a:off x="4392386" y="6092371"/>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直接箭头连接符 18"/>
          <p:cNvCxnSpPr/>
          <p:nvPr/>
        </p:nvCxnSpPr>
        <p:spPr>
          <a:xfrm>
            <a:off x="5029200" y="5156199"/>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0" name="直接箭头连接符 19"/>
          <p:cNvCxnSpPr/>
          <p:nvPr/>
        </p:nvCxnSpPr>
        <p:spPr>
          <a:xfrm>
            <a:off x="5029200" y="4220028"/>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a:off x="5029200" y="3301999"/>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2" name="直接箭头连接符 21"/>
          <p:cNvCxnSpPr/>
          <p:nvPr/>
        </p:nvCxnSpPr>
        <p:spPr>
          <a:xfrm>
            <a:off x="5029200" y="2579914"/>
            <a:ext cx="0" cy="2394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5029200" y="2579914"/>
            <a:ext cx="1600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642100" y="2461986"/>
            <a:ext cx="1828800" cy="117202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交办方</a:t>
            </a:r>
            <a:endParaRPr lang="en-US" altLang="zh-CN" dirty="0" smtClean="0">
              <a:solidFill>
                <a:schemeClr val="tx1"/>
              </a:solidFill>
              <a:latin typeface="宋体" pitchFamily="2" charset="-122"/>
              <a:ea typeface="宋体" pitchFamily="2" charset="-122"/>
            </a:endParaRPr>
          </a:p>
          <a:p>
            <a:pPr algn="ctr"/>
            <a:r>
              <a:rPr lang="zh-CN" altLang="en-US" dirty="0" smtClean="0">
                <a:solidFill>
                  <a:schemeClr val="tx1"/>
                </a:solidFill>
                <a:latin typeface="宋体" pitchFamily="2" charset="-122"/>
                <a:ea typeface="宋体" pitchFamily="2" charset="-122"/>
              </a:rPr>
              <a:t>总体</a:t>
            </a:r>
            <a:endParaRPr lang="en-US" altLang="zh-CN" dirty="0" smtClean="0">
              <a:solidFill>
                <a:schemeClr val="tx1"/>
              </a:solidFill>
              <a:latin typeface="宋体" pitchFamily="2" charset="-122"/>
              <a:ea typeface="宋体" pitchFamily="2" charset="-122"/>
            </a:endParaRPr>
          </a:p>
          <a:p>
            <a:pPr algn="ctr"/>
            <a:r>
              <a:rPr lang="zh-CN" altLang="en-US" dirty="0" smtClean="0">
                <a:solidFill>
                  <a:schemeClr val="tx1"/>
                </a:solidFill>
                <a:latin typeface="宋体" pitchFamily="2" charset="-122"/>
                <a:ea typeface="宋体" pitchFamily="2" charset="-122"/>
              </a:rPr>
              <a:t>硬件设计人员</a:t>
            </a:r>
            <a:endParaRPr lang="en-US" altLang="zh-CN" dirty="0" smtClean="0">
              <a:solidFill>
                <a:schemeClr val="tx1"/>
              </a:solidFill>
              <a:latin typeface="宋体" pitchFamily="2" charset="-122"/>
              <a:ea typeface="宋体" pitchFamily="2" charset="-122"/>
            </a:endParaRPr>
          </a:p>
          <a:p>
            <a:pPr algn="ctr"/>
            <a:r>
              <a:rPr lang="zh-CN" altLang="en-US" dirty="0">
                <a:solidFill>
                  <a:schemeClr val="tx1"/>
                </a:solidFill>
                <a:latin typeface="宋体" pitchFamily="2" charset="-122"/>
                <a:ea typeface="宋体" pitchFamily="2" charset="-122"/>
              </a:rPr>
              <a:t>用户</a:t>
            </a:r>
            <a:endParaRPr lang="en-GB" dirty="0">
              <a:solidFill>
                <a:schemeClr val="tx1"/>
              </a:solidFill>
              <a:latin typeface="宋体" pitchFamily="2" charset="-122"/>
              <a:ea typeface="宋体" pitchFamily="2" charset="-122"/>
            </a:endParaRPr>
          </a:p>
        </p:txBody>
      </p:sp>
      <p:sp>
        <p:nvSpPr>
          <p:cNvPr id="27" name="矩形 26"/>
          <p:cNvSpPr/>
          <p:nvPr/>
        </p:nvSpPr>
        <p:spPr>
          <a:xfrm>
            <a:off x="6642100" y="1870530"/>
            <a:ext cx="1828800" cy="47897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需求分析员</a:t>
            </a:r>
            <a:endParaRPr lang="en-US" altLang="zh-CN" dirty="0" smtClean="0">
              <a:solidFill>
                <a:schemeClr val="tx1"/>
              </a:solidFill>
              <a:latin typeface="宋体" pitchFamily="2" charset="-122"/>
              <a:ea typeface="宋体" pitchFamily="2" charset="-122"/>
            </a:endParaRPr>
          </a:p>
        </p:txBody>
      </p:sp>
      <p:cxnSp>
        <p:nvCxnSpPr>
          <p:cNvPr id="29" name="直接箭头连接符 28"/>
          <p:cNvCxnSpPr>
            <a:stCxn id="27" idx="1"/>
            <a:endCxn id="2" idx="3"/>
          </p:cNvCxnSpPr>
          <p:nvPr/>
        </p:nvCxnSpPr>
        <p:spPr>
          <a:xfrm flipH="1">
            <a:off x="5715000" y="2110015"/>
            <a:ext cx="927100" cy="18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943600" y="1752600"/>
            <a:ext cx="646331" cy="369332"/>
          </a:xfrm>
          <a:prstGeom prst="rect">
            <a:avLst/>
          </a:prstGeom>
          <a:noFill/>
        </p:spPr>
        <p:txBody>
          <a:bodyPr wrap="none" rtlCol="0">
            <a:spAutoFit/>
          </a:bodyPr>
          <a:lstStyle/>
          <a:p>
            <a:r>
              <a:rPr lang="zh-CN" altLang="en-US" dirty="0"/>
              <a:t>参与</a:t>
            </a:r>
            <a:endParaRPr lang="en-GB" dirty="0"/>
          </a:p>
        </p:txBody>
      </p:sp>
      <p:sp>
        <p:nvSpPr>
          <p:cNvPr id="32" name="TextBox 31"/>
          <p:cNvSpPr txBox="1"/>
          <p:nvPr/>
        </p:nvSpPr>
        <p:spPr>
          <a:xfrm>
            <a:off x="5943600" y="2634734"/>
            <a:ext cx="646331" cy="369332"/>
          </a:xfrm>
          <a:prstGeom prst="rect">
            <a:avLst/>
          </a:prstGeom>
          <a:noFill/>
        </p:spPr>
        <p:txBody>
          <a:bodyPr wrap="none" rtlCol="0">
            <a:spAutoFit/>
          </a:bodyPr>
          <a:lstStyle/>
          <a:p>
            <a:r>
              <a:rPr lang="zh-CN" altLang="en-US" dirty="0" smtClean="0"/>
              <a:t>讨论</a:t>
            </a:r>
            <a:endParaRPr lang="en-GB" dirty="0"/>
          </a:p>
        </p:txBody>
      </p:sp>
      <p:sp>
        <p:nvSpPr>
          <p:cNvPr id="33" name="流程图: 文档 32"/>
          <p:cNvSpPr/>
          <p:nvPr/>
        </p:nvSpPr>
        <p:spPr>
          <a:xfrm>
            <a:off x="1066800" y="1905000"/>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软件任务书</a:t>
            </a:r>
            <a:endParaRPr lang="en-GB" dirty="0">
              <a:solidFill>
                <a:schemeClr val="tx1"/>
              </a:solidFill>
              <a:latin typeface="微软雅黑" pitchFamily="34" charset="-122"/>
              <a:ea typeface="微软雅黑" pitchFamily="34" charset="-122"/>
            </a:endParaRPr>
          </a:p>
        </p:txBody>
      </p:sp>
      <p:sp>
        <p:nvSpPr>
          <p:cNvPr id="34" name="流程图: 文档 33"/>
          <p:cNvSpPr/>
          <p:nvPr/>
        </p:nvSpPr>
        <p:spPr>
          <a:xfrm>
            <a:off x="1066800" y="2832101"/>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系统、硬件、接口与通讯等</a:t>
            </a:r>
            <a:endParaRPr lang="en-GB" dirty="0">
              <a:solidFill>
                <a:schemeClr val="tx1"/>
              </a:solidFill>
              <a:latin typeface="微软雅黑" pitchFamily="34" charset="-122"/>
              <a:ea typeface="微软雅黑" pitchFamily="34" charset="-122"/>
            </a:endParaRPr>
          </a:p>
        </p:txBody>
      </p:sp>
      <p:sp>
        <p:nvSpPr>
          <p:cNvPr id="35" name="流程图: 文档 34"/>
          <p:cNvSpPr/>
          <p:nvPr/>
        </p:nvSpPr>
        <p:spPr>
          <a:xfrm>
            <a:off x="1066800" y="4104822"/>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软件需求规格说明书初稿</a:t>
            </a:r>
            <a:endParaRPr lang="en-GB" dirty="0">
              <a:solidFill>
                <a:schemeClr val="tx1"/>
              </a:solidFill>
              <a:latin typeface="微软雅黑" pitchFamily="34" charset="-122"/>
              <a:ea typeface="微软雅黑" pitchFamily="34" charset="-122"/>
            </a:endParaRPr>
          </a:p>
        </p:txBody>
      </p:sp>
      <p:sp>
        <p:nvSpPr>
          <p:cNvPr id="36" name="流程图: 文档 35"/>
          <p:cNvSpPr/>
          <p:nvPr/>
        </p:nvSpPr>
        <p:spPr>
          <a:xfrm>
            <a:off x="1066800" y="5123542"/>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软件需求规格说明书</a:t>
            </a:r>
            <a:endParaRPr lang="en-GB" dirty="0">
              <a:solidFill>
                <a:schemeClr val="tx1"/>
              </a:solidFill>
              <a:latin typeface="微软雅黑" pitchFamily="34" charset="-122"/>
              <a:ea typeface="微软雅黑" pitchFamily="34" charset="-122"/>
            </a:endParaRPr>
          </a:p>
        </p:txBody>
      </p:sp>
      <p:cxnSp>
        <p:nvCxnSpPr>
          <p:cNvPr id="38" name="直接箭头连接符 37"/>
          <p:cNvCxnSpPr/>
          <p:nvPr/>
        </p:nvCxnSpPr>
        <p:spPr>
          <a:xfrm flipH="1">
            <a:off x="2667000" y="2461986"/>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4" idx="1"/>
          </p:cNvCxnSpPr>
          <p:nvPr/>
        </p:nvCxnSpPr>
        <p:spPr>
          <a:xfrm>
            <a:off x="2654300" y="3048000"/>
            <a:ext cx="393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2667000" y="4419600"/>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2667000" y="5395685"/>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itle 1"/>
          <p:cNvSpPr>
            <a:spLocks noGrp="1"/>
          </p:cNvSpPr>
          <p:nvPr>
            <p:ph type="title"/>
          </p:nvPr>
        </p:nvSpPr>
        <p:spPr>
          <a:xfrm>
            <a:off x="0" y="283053"/>
            <a:ext cx="9072594" cy="1143000"/>
          </a:xfrm>
        </p:spPr>
        <p:txBody>
          <a:bodyPr/>
          <a:lstStyle/>
          <a:p>
            <a:r>
              <a:rPr lang="zh-CN" altLang="en-US" sz="4000" dirty="0" smtClean="0"/>
              <a:t>需求分析阶段的工作过程</a:t>
            </a:r>
            <a:endParaRPr lang="zh-CN" altLang="en-US" sz="4000" dirty="0"/>
          </a:p>
        </p:txBody>
      </p:sp>
      <p:sp>
        <p:nvSpPr>
          <p:cNvPr id="45" name="椭圆 44"/>
          <p:cNvSpPr/>
          <p:nvPr/>
        </p:nvSpPr>
        <p:spPr>
          <a:xfrm>
            <a:off x="2971800" y="1752600"/>
            <a:ext cx="2857500" cy="709386"/>
          </a:xfrm>
          <a:prstGeom prst="ellipse">
            <a:avLst/>
          </a:prstGeom>
          <a:solidFill>
            <a:schemeClr val="tx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rgbClr val="FF0000"/>
                </a:solidFill>
                <a:latin typeface="微软雅黑" pitchFamily="34" charset="-122"/>
                <a:ea typeface="微软雅黑" pitchFamily="34" charset="-122"/>
              </a:rPr>
              <a:t>Ready</a:t>
            </a:r>
            <a:endParaRPr lang="en-GB" sz="4800" dirty="0">
              <a:solidFill>
                <a:srgbClr val="FF0000"/>
              </a:solidFill>
              <a:latin typeface="微软雅黑" pitchFamily="34" charset="-122"/>
              <a:ea typeface="微软雅黑" pitchFamily="34" charset="-122"/>
            </a:endParaRPr>
          </a:p>
        </p:txBody>
      </p:sp>
      <p:sp>
        <p:nvSpPr>
          <p:cNvPr id="46" name="椭圆 45"/>
          <p:cNvSpPr/>
          <p:nvPr/>
        </p:nvSpPr>
        <p:spPr>
          <a:xfrm>
            <a:off x="2971800" y="3634014"/>
            <a:ext cx="2857500" cy="709386"/>
          </a:xfrm>
          <a:prstGeom prst="ellipse">
            <a:avLst/>
          </a:prstGeom>
          <a:solidFill>
            <a:schemeClr val="accent1">
              <a:tint val="100000"/>
              <a:shade val="100000"/>
              <a:hueMod val="100000"/>
              <a:satMod val="10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210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52400" y="2971800"/>
            <a:ext cx="8839200" cy="1447800"/>
          </a:xfrm>
        </p:spPr>
        <p:txBody>
          <a:bodyPr>
            <a:noAutofit/>
          </a:bodyPr>
          <a:lstStyle/>
          <a:p>
            <a:pPr eaLnBrk="1" hangingPunct="1"/>
            <a:r>
              <a:rPr lang="zh-CN" altLang="en-US" sz="5400" b="1" dirty="0">
                <a:latin typeface="微软雅黑" pitchFamily="34" charset="-122"/>
                <a:ea typeface="微软雅黑" pitchFamily="34" charset="-122"/>
              </a:rPr>
              <a:t>航天</a:t>
            </a:r>
            <a:r>
              <a:rPr lang="zh-CN" altLang="en-US" sz="5400" b="1" dirty="0" smtClean="0">
                <a:latin typeface="微软雅黑" pitchFamily="34" charset="-122"/>
                <a:ea typeface="微软雅黑" pitchFamily="34" charset="-122"/>
              </a:rPr>
              <a:t>型号系统软件需求分析</a:t>
            </a:r>
            <a:endParaRPr lang="en-US" altLang="zh-CN" sz="5400" b="1" dirty="0">
              <a:latin typeface="微软雅黑" pitchFamily="34" charset="-122"/>
              <a:ea typeface="微软雅黑" pitchFamily="34" charset="-122"/>
            </a:endParaRPr>
          </a:p>
        </p:txBody>
      </p:sp>
    </p:spTree>
    <p:extLst>
      <p:ext uri="{BB962C8B-B14F-4D97-AF65-F5344CB8AC3E}">
        <p14:creationId xmlns:p14="http://schemas.microsoft.com/office/powerpoint/2010/main" val="116247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型号</a:t>
            </a:r>
            <a:r>
              <a:rPr lang="zh-CN" altLang="en-US" sz="4000" dirty="0" smtClean="0"/>
              <a:t>软件需求规格说明书</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686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功能需求：</a:t>
            </a:r>
            <a:r>
              <a:rPr lang="zh-CN" altLang="en-US" sz="2800" dirty="0" smtClean="0">
                <a:latin typeface="微软雅黑" pitchFamily="34" charset="-122"/>
                <a:ea typeface="微软雅黑" pitchFamily="34" charset="-122"/>
              </a:rPr>
              <a:t>做什么</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非功能需求</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性能：响应时间、执行速度、恢复时间</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接口：硬件</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软件</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人员接口</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属性：可靠性、安全性、可维护性、可移植性</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设计约束：</a:t>
            </a:r>
            <a:r>
              <a:rPr lang="zh-CN" altLang="en-US" sz="2800" dirty="0" smtClean="0">
                <a:latin typeface="微软雅黑" pitchFamily="34" charset="-122"/>
                <a:ea typeface="微软雅黑" pitchFamily="34" charset="-122"/>
              </a:rPr>
              <a:t>如何做</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背景情况：</a:t>
            </a:r>
            <a:r>
              <a:rPr lang="zh-CN" altLang="en-US" sz="2800" dirty="0" smtClean="0">
                <a:latin typeface="微软雅黑" pitchFamily="34" charset="-122"/>
                <a:ea typeface="微软雅黑" pitchFamily="34" charset="-122"/>
              </a:rPr>
              <a:t>用途、参考资料、术语等</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服务性内容：</a:t>
            </a:r>
            <a:r>
              <a:rPr lang="zh-CN" altLang="en-US" sz="2800" dirty="0" smtClean="0">
                <a:latin typeface="微软雅黑" pitchFamily="34" charset="-122"/>
                <a:ea typeface="微软雅黑" pitchFamily="34" charset="-122"/>
              </a:rPr>
              <a:t>名称、编写者、日期、修改记录</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40130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IEEE STD-830</a:t>
            </a:r>
          </a:p>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ISO/IEEE 12207</a:t>
            </a: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美国军标：</a:t>
            </a:r>
            <a:r>
              <a:rPr lang="en-US" altLang="zh-CN" sz="3600" dirty="0" smtClean="0">
                <a:latin typeface="微软雅黑" pitchFamily="34" charset="-122"/>
                <a:ea typeface="微软雅黑" pitchFamily="34" charset="-122"/>
              </a:rPr>
              <a:t>DOD-STD-2167A/MIL-STD-498</a:t>
            </a: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欧空</a:t>
            </a:r>
            <a:r>
              <a:rPr lang="zh-CN" altLang="en-US" sz="3600" dirty="0" smtClean="0">
                <a:latin typeface="微软雅黑" pitchFamily="34" charset="-122"/>
                <a:ea typeface="微软雅黑" pitchFamily="34" charset="-122"/>
              </a:rPr>
              <a:t>局：</a:t>
            </a:r>
            <a:r>
              <a:rPr lang="en-US" altLang="zh-CN" sz="3600" dirty="0" smtClean="0">
                <a:latin typeface="微软雅黑" pitchFamily="34" charset="-122"/>
                <a:ea typeface="微软雅黑" pitchFamily="34" charset="-122"/>
              </a:rPr>
              <a:t>ESAPSS-05-03</a:t>
            </a: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国军标：</a:t>
            </a:r>
            <a:r>
              <a:rPr lang="en-US" altLang="zh-CN" sz="3600" dirty="0" smtClean="0">
                <a:latin typeface="微软雅黑" pitchFamily="34" charset="-122"/>
                <a:ea typeface="微软雅黑" pitchFamily="34" charset="-122"/>
              </a:rPr>
              <a:t>GJB438A《</a:t>
            </a:r>
            <a:r>
              <a:rPr lang="zh-CN" altLang="en-US" sz="3600" dirty="0" smtClean="0">
                <a:latin typeface="微软雅黑" pitchFamily="34" charset="-122"/>
                <a:ea typeface="微软雅黑" pitchFamily="34" charset="-122"/>
              </a:rPr>
              <a:t>武器系统软件开发文档</a:t>
            </a:r>
            <a:r>
              <a:rPr lang="en-US" altLang="zh-CN" sz="3600" dirty="0" smtClean="0">
                <a:latin typeface="微软雅黑" pitchFamily="34" charset="-122"/>
                <a:ea typeface="微软雅黑" pitchFamily="34" charset="-122"/>
              </a:rPr>
              <a:t>》</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60809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160735949"/>
              </p:ext>
            </p:extLst>
          </p:nvPr>
        </p:nvGraphicFramePr>
        <p:xfrm>
          <a:off x="1978974" y="2129135"/>
          <a:ext cx="5641026" cy="3907630"/>
        </p:xfrm>
        <a:graphic>
          <a:graphicData uri="http://schemas.openxmlformats.org/drawingml/2006/table">
            <a:tbl>
              <a:tblPr>
                <a:tableStyleId>{5C22544A-7EE6-4342-B048-85BDC9FD1C3A}</a:tableStyleId>
              </a:tblPr>
              <a:tblGrid>
                <a:gridCol w="2115040"/>
                <a:gridCol w="3525986"/>
              </a:tblGrid>
              <a:tr h="484417">
                <a:tc>
                  <a:txBody>
                    <a:bodyPr/>
                    <a:lstStyle/>
                    <a:p>
                      <a:pPr indent="127000" algn="r">
                        <a:lnSpc>
                          <a:spcPts val="1200"/>
                        </a:lnSpc>
                        <a:spcBef>
                          <a:spcPts val="600"/>
                        </a:spcBef>
                        <a:spcAft>
                          <a:spcPts val="0"/>
                        </a:spcAft>
                      </a:pPr>
                      <a:r>
                        <a:rPr lang="zh-CN" sz="2400" kern="100" dirty="0">
                          <a:effectLst/>
                          <a:latin typeface="微软雅黑" pitchFamily="34" charset="-122"/>
                          <a:ea typeface="微软雅黑" pitchFamily="34" charset="-122"/>
                        </a:rPr>
                        <a:t>记录号：</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r>
                        <a:rPr lang="en-US" sz="2400" kern="100" dirty="0">
                          <a:effectLst/>
                          <a:latin typeface="微软雅黑" pitchFamily="34" charset="-122"/>
                          <a:ea typeface="微软雅黑" pitchFamily="34" charset="-122"/>
                        </a:rPr>
                        <a:t> </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r h="516711">
                <a:tc>
                  <a:txBody>
                    <a:bodyPr/>
                    <a:lstStyle/>
                    <a:p>
                      <a:pPr indent="127000" algn="r">
                        <a:lnSpc>
                          <a:spcPts val="1200"/>
                        </a:lnSpc>
                        <a:spcBef>
                          <a:spcPts val="600"/>
                        </a:spcBef>
                        <a:spcAft>
                          <a:spcPts val="0"/>
                        </a:spcAft>
                      </a:pPr>
                      <a:r>
                        <a:rPr lang="zh-CN" sz="2400" kern="100" dirty="0">
                          <a:effectLst/>
                          <a:latin typeface="微软雅黑" pitchFamily="34" charset="-122"/>
                          <a:ea typeface="微软雅黑" pitchFamily="34" charset="-122"/>
                        </a:rPr>
                        <a:t>作者：</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r>
                        <a:rPr lang="en-US" sz="2400" kern="100" dirty="0">
                          <a:effectLst/>
                          <a:latin typeface="微软雅黑" pitchFamily="34" charset="-122"/>
                          <a:ea typeface="微软雅黑" pitchFamily="34" charset="-122"/>
                        </a:rPr>
                        <a:t> </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600"/>
                        </a:spcBef>
                        <a:spcAft>
                          <a:spcPts val="0"/>
                        </a:spcAft>
                      </a:pPr>
                      <a:r>
                        <a:rPr lang="zh-CN" sz="2400" kern="100">
                          <a:effectLst/>
                          <a:latin typeface="微软雅黑" pitchFamily="34" charset="-122"/>
                          <a:ea typeface="微软雅黑" pitchFamily="34" charset="-122"/>
                        </a:rPr>
                        <a:t>校对：</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endParaRPr lang="en-US" sz="2400" kern="100" dirty="0">
                        <a:solidFill>
                          <a:srgbClr val="003366"/>
                        </a:solidFill>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600"/>
                        </a:spcBef>
                        <a:spcAft>
                          <a:spcPts val="0"/>
                        </a:spcAft>
                      </a:pPr>
                      <a:r>
                        <a:rPr lang="zh-CN" sz="2400" kern="100">
                          <a:effectLst/>
                          <a:latin typeface="微软雅黑" pitchFamily="34" charset="-122"/>
                          <a:ea typeface="微软雅黑" pitchFamily="34" charset="-122"/>
                        </a:rPr>
                        <a:t>审核：</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endParaRPr lang="en-US" sz="2400" kern="100" dirty="0">
                        <a:solidFill>
                          <a:srgbClr val="003366"/>
                        </a:solidFill>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600"/>
                        </a:spcBef>
                        <a:spcAft>
                          <a:spcPts val="0"/>
                        </a:spcAft>
                      </a:pPr>
                      <a:r>
                        <a:rPr lang="zh-CN" sz="2400" kern="100">
                          <a:effectLst/>
                          <a:latin typeface="微软雅黑" pitchFamily="34" charset="-122"/>
                          <a:ea typeface="微软雅黑" pitchFamily="34" charset="-122"/>
                        </a:rPr>
                        <a:t>批准：</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r>
                        <a:rPr lang="en-US" sz="2400" kern="100" dirty="0">
                          <a:effectLst/>
                          <a:latin typeface="微软雅黑" pitchFamily="34" charset="-122"/>
                          <a:ea typeface="微软雅黑" pitchFamily="34" charset="-122"/>
                        </a:rPr>
                        <a:t> </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600"/>
                        </a:spcBef>
                        <a:spcAft>
                          <a:spcPts val="0"/>
                        </a:spcAft>
                      </a:pPr>
                      <a:r>
                        <a:rPr lang="en-US" sz="2400" kern="100">
                          <a:effectLst/>
                          <a:latin typeface="微软雅黑" pitchFamily="34" charset="-122"/>
                          <a:ea typeface="微软雅黑" pitchFamily="34" charset="-122"/>
                        </a:rPr>
                        <a:t>PPQA</a:t>
                      </a:r>
                      <a:r>
                        <a:rPr lang="zh-CN" sz="2400" kern="100">
                          <a:effectLst/>
                          <a:latin typeface="微软雅黑" pitchFamily="34" charset="-122"/>
                          <a:ea typeface="微软雅黑" pitchFamily="34" charset="-122"/>
                        </a:rPr>
                        <a:t>：</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60960" algn="just">
                        <a:lnSpc>
                          <a:spcPts val="1200"/>
                        </a:lnSpc>
                        <a:spcAft>
                          <a:spcPts val="0"/>
                        </a:spcAft>
                      </a:pPr>
                      <a:r>
                        <a:rPr lang="en-US" sz="2400" kern="100" dirty="0">
                          <a:effectLst/>
                          <a:latin typeface="微软雅黑" pitchFamily="34" charset="-122"/>
                          <a:ea typeface="微软雅黑" pitchFamily="34" charset="-122"/>
                        </a:rPr>
                        <a:t> </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1800"/>
                        </a:spcBef>
                        <a:spcAft>
                          <a:spcPts val="0"/>
                        </a:spcAft>
                      </a:pPr>
                      <a:r>
                        <a:rPr lang="zh-CN" sz="2400" kern="100">
                          <a:effectLst/>
                          <a:latin typeface="微软雅黑" pitchFamily="34" charset="-122"/>
                          <a:ea typeface="微软雅黑" pitchFamily="34" charset="-122"/>
                        </a:rPr>
                        <a:t>起始日期：</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518160" algn="just">
                        <a:lnSpc>
                          <a:spcPts val="1200"/>
                        </a:lnSpc>
                        <a:spcAft>
                          <a:spcPts val="0"/>
                        </a:spcAft>
                      </a:pPr>
                      <a:r>
                        <a:rPr lang="zh-CN" sz="2400" kern="100" dirty="0">
                          <a:effectLst/>
                          <a:latin typeface="微软雅黑" pitchFamily="34" charset="-122"/>
                          <a:ea typeface="微软雅黑" pitchFamily="34" charset="-122"/>
                        </a:rPr>
                        <a:t>年</a:t>
                      </a:r>
                      <a:r>
                        <a:rPr lang="en-US" sz="2400" kern="100" dirty="0">
                          <a:effectLst/>
                          <a:latin typeface="微软雅黑" pitchFamily="34" charset="-122"/>
                          <a:ea typeface="微软雅黑" pitchFamily="34" charset="-122"/>
                        </a:rPr>
                        <a:t>   </a:t>
                      </a:r>
                      <a:r>
                        <a:rPr lang="zh-CN" sz="2400" kern="100" dirty="0">
                          <a:effectLst/>
                          <a:latin typeface="微软雅黑" pitchFamily="34" charset="-122"/>
                          <a:ea typeface="微软雅黑" pitchFamily="34" charset="-122"/>
                        </a:rPr>
                        <a:t>月</a:t>
                      </a:r>
                      <a:r>
                        <a:rPr lang="en-US" sz="2400" kern="100" dirty="0">
                          <a:effectLst/>
                          <a:latin typeface="微软雅黑" pitchFamily="34" charset="-122"/>
                          <a:ea typeface="微软雅黑" pitchFamily="34" charset="-122"/>
                        </a:rPr>
                        <a:t>   </a:t>
                      </a:r>
                      <a:r>
                        <a:rPr lang="zh-CN" sz="2400" kern="100" dirty="0">
                          <a:effectLst/>
                          <a:latin typeface="微软雅黑" pitchFamily="34" charset="-122"/>
                          <a:ea typeface="微软雅黑" pitchFamily="34" charset="-122"/>
                        </a:rPr>
                        <a:t>日</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r h="484417">
                <a:tc>
                  <a:txBody>
                    <a:bodyPr/>
                    <a:lstStyle/>
                    <a:p>
                      <a:pPr indent="127000" algn="r">
                        <a:lnSpc>
                          <a:spcPts val="1200"/>
                        </a:lnSpc>
                        <a:spcBef>
                          <a:spcPts val="600"/>
                        </a:spcBef>
                        <a:spcAft>
                          <a:spcPts val="0"/>
                        </a:spcAft>
                      </a:pPr>
                      <a:r>
                        <a:rPr lang="zh-CN" sz="2400" kern="100">
                          <a:effectLst/>
                          <a:latin typeface="微软雅黑" pitchFamily="34" charset="-122"/>
                          <a:ea typeface="微软雅黑" pitchFamily="34" charset="-122"/>
                        </a:rPr>
                        <a:t>结束日期：</a:t>
                      </a:r>
                      <a:endParaRPr lang="en-GB" sz="2400" kern="100">
                        <a:effectLst/>
                        <a:latin typeface="微软雅黑" pitchFamily="34" charset="-122"/>
                        <a:ea typeface="微软雅黑" pitchFamily="34" charset="-122"/>
                      </a:endParaRPr>
                    </a:p>
                  </a:txBody>
                  <a:tcPr marL="68580" marR="68580" marT="0" marB="0" anchor="b">
                    <a:solidFill>
                      <a:schemeClr val="accent1">
                        <a:tint val="20000"/>
                      </a:schemeClr>
                    </a:solidFill>
                  </a:tcPr>
                </a:tc>
                <a:tc>
                  <a:txBody>
                    <a:bodyPr/>
                    <a:lstStyle/>
                    <a:p>
                      <a:pPr indent="518160" algn="just">
                        <a:lnSpc>
                          <a:spcPts val="1200"/>
                        </a:lnSpc>
                        <a:spcAft>
                          <a:spcPts val="0"/>
                        </a:spcAft>
                      </a:pPr>
                      <a:r>
                        <a:rPr lang="zh-CN" sz="2400" kern="100" dirty="0">
                          <a:effectLst/>
                          <a:latin typeface="微软雅黑" pitchFamily="34" charset="-122"/>
                          <a:ea typeface="微软雅黑" pitchFamily="34" charset="-122"/>
                        </a:rPr>
                        <a:t>年</a:t>
                      </a:r>
                      <a:r>
                        <a:rPr lang="en-US" sz="2400" kern="100" dirty="0">
                          <a:effectLst/>
                          <a:latin typeface="微软雅黑" pitchFamily="34" charset="-122"/>
                          <a:ea typeface="微软雅黑" pitchFamily="34" charset="-122"/>
                        </a:rPr>
                        <a:t>   </a:t>
                      </a:r>
                      <a:r>
                        <a:rPr lang="zh-CN" sz="2400" kern="100" dirty="0">
                          <a:effectLst/>
                          <a:latin typeface="微软雅黑" pitchFamily="34" charset="-122"/>
                          <a:ea typeface="微软雅黑" pitchFamily="34" charset="-122"/>
                        </a:rPr>
                        <a:t>月</a:t>
                      </a:r>
                      <a:r>
                        <a:rPr lang="en-US" sz="2400" kern="100" dirty="0">
                          <a:effectLst/>
                          <a:latin typeface="微软雅黑" pitchFamily="34" charset="-122"/>
                          <a:ea typeface="微软雅黑" pitchFamily="34" charset="-122"/>
                        </a:rPr>
                        <a:t>   </a:t>
                      </a:r>
                      <a:r>
                        <a:rPr lang="zh-CN" sz="2400" kern="100" dirty="0">
                          <a:effectLst/>
                          <a:latin typeface="微软雅黑" pitchFamily="34" charset="-122"/>
                          <a:ea typeface="微软雅黑" pitchFamily="34" charset="-122"/>
                        </a:rPr>
                        <a:t>日</a:t>
                      </a:r>
                      <a:endParaRPr lang="en-GB" sz="2400" kern="100" dirty="0">
                        <a:effectLst/>
                        <a:latin typeface="微软雅黑" pitchFamily="34" charset="-122"/>
                        <a:ea typeface="微软雅黑" pitchFamily="34" charset="-122"/>
                      </a:endParaRPr>
                    </a:p>
                  </a:txBody>
                  <a:tcPr marL="68580" marR="68580" marT="0" marB="0" anchor="b">
                    <a:solidFill>
                      <a:schemeClr val="accent1">
                        <a:tint val="20000"/>
                      </a:schemeClr>
                    </a:solidFill>
                  </a:tcPr>
                </a:tc>
              </a:tr>
            </a:tbl>
          </a:graphicData>
        </a:graphic>
      </p:graphicFrame>
      <p:sp>
        <p:nvSpPr>
          <p:cNvPr id="6" name="矩形 5"/>
          <p:cNvSpPr/>
          <p:nvPr/>
        </p:nvSpPr>
        <p:spPr bwMode="auto">
          <a:xfrm>
            <a:off x="1638300" y="31369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latin typeface="微软雅黑" pitchFamily="34" charset="-122"/>
                <a:ea typeface="微软雅黑" pitchFamily="34" charset="-122"/>
              </a:rPr>
              <a:t>编写</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7" name="矩形 6"/>
          <p:cNvSpPr/>
          <p:nvPr/>
        </p:nvSpPr>
        <p:spPr bwMode="auto">
          <a:xfrm>
            <a:off x="3771900" y="31369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rPr>
              <a:t>校对</a:t>
            </a:r>
          </a:p>
        </p:txBody>
      </p:sp>
      <p:cxnSp>
        <p:nvCxnSpPr>
          <p:cNvPr id="8" name="直接箭头连接符 7"/>
          <p:cNvCxnSpPr>
            <a:stCxn id="6" idx="3"/>
            <a:endCxn id="7" idx="1"/>
          </p:cNvCxnSpPr>
          <p:nvPr/>
        </p:nvCxnSpPr>
        <p:spPr>
          <a:xfrm>
            <a:off x="2857500" y="33655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5905500" y="31496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rPr>
              <a:t>审核</a:t>
            </a:r>
          </a:p>
        </p:txBody>
      </p:sp>
      <p:cxnSp>
        <p:nvCxnSpPr>
          <p:cNvPr id="10" name="直接箭头连接符 9"/>
          <p:cNvCxnSpPr>
            <a:endCxn id="9" idx="1"/>
          </p:cNvCxnSpPr>
          <p:nvPr/>
        </p:nvCxnSpPr>
        <p:spPr>
          <a:xfrm>
            <a:off x="4991100" y="3378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auto">
          <a:xfrm>
            <a:off x="1524000" y="43053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rPr>
              <a:t>会签</a:t>
            </a:r>
          </a:p>
        </p:txBody>
      </p:sp>
      <p:cxnSp>
        <p:nvCxnSpPr>
          <p:cNvPr id="12" name="直接箭头连接符 11"/>
          <p:cNvCxnSpPr>
            <a:stCxn id="11" idx="3"/>
          </p:cNvCxnSpPr>
          <p:nvPr/>
        </p:nvCxnSpPr>
        <p:spPr>
          <a:xfrm flipV="1">
            <a:off x="2743200" y="4521200"/>
            <a:ext cx="9652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bwMode="auto">
          <a:xfrm>
            <a:off x="3708400" y="42926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rPr>
              <a:t>批准</a:t>
            </a:r>
          </a:p>
        </p:txBody>
      </p:sp>
      <p:cxnSp>
        <p:nvCxnSpPr>
          <p:cNvPr id="14" name="肘形连接符 13"/>
          <p:cNvCxnSpPr>
            <a:stCxn id="9" idx="3"/>
            <a:endCxn id="11" idx="1"/>
          </p:cNvCxnSpPr>
          <p:nvPr/>
        </p:nvCxnSpPr>
        <p:spPr>
          <a:xfrm flipH="1">
            <a:off x="1524000" y="3378200"/>
            <a:ext cx="5600700" cy="1155700"/>
          </a:xfrm>
          <a:prstGeom prst="bentConnector5">
            <a:avLst>
              <a:gd name="adj1" fmla="val -4082"/>
              <a:gd name="adj2" fmla="val 50000"/>
              <a:gd name="adj3" fmla="val 10408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28600" y="1777752"/>
            <a:ext cx="2155150" cy="1342170"/>
            <a:chOff x="228600" y="1777752"/>
            <a:chExt cx="2155150" cy="1342170"/>
          </a:xfrm>
        </p:grpSpPr>
        <p:sp>
          <p:nvSpPr>
            <p:cNvPr id="16" name="TextBox 15"/>
            <p:cNvSpPr txBox="1"/>
            <p:nvPr/>
          </p:nvSpPr>
          <p:spPr>
            <a:xfrm>
              <a:off x="228600" y="1777752"/>
              <a:ext cx="2155150" cy="702766"/>
            </a:xfrm>
            <a:prstGeom prst="cloud">
              <a:avLst/>
            </a:prstGeom>
            <a:noFill/>
            <a:ln>
              <a:solidFill>
                <a:schemeClr val="accent1">
                  <a:shade val="50000"/>
                </a:schemeClr>
              </a:solidFill>
            </a:ln>
          </p:spPr>
          <p:txBody>
            <a:bodyPr wrap="none" rtlCol="0">
              <a:spAutoFit/>
            </a:bodyPr>
            <a:lstStyle/>
            <a:p>
              <a:r>
                <a:rPr lang="zh-CN" altLang="en-US" sz="2400" dirty="0" smtClean="0"/>
                <a:t>文档编制</a:t>
              </a:r>
              <a:endParaRPr lang="en-GB" sz="2400" dirty="0"/>
            </a:p>
          </p:txBody>
        </p:sp>
        <p:sp>
          <p:nvSpPr>
            <p:cNvPr id="17" name="下箭头 16"/>
            <p:cNvSpPr/>
            <p:nvPr/>
          </p:nvSpPr>
          <p:spPr>
            <a:xfrm rot="19320085">
              <a:off x="1362367" y="2431550"/>
              <a:ext cx="457200" cy="688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组合 17"/>
          <p:cNvGrpSpPr/>
          <p:nvPr/>
        </p:nvGrpSpPr>
        <p:grpSpPr>
          <a:xfrm>
            <a:off x="3928451" y="4792015"/>
            <a:ext cx="2155150" cy="1244751"/>
            <a:chOff x="6125551" y="4792015"/>
            <a:chExt cx="2155150" cy="1244751"/>
          </a:xfrm>
        </p:grpSpPr>
        <p:sp>
          <p:nvSpPr>
            <p:cNvPr id="19" name="TextBox 18"/>
            <p:cNvSpPr txBox="1"/>
            <p:nvPr/>
          </p:nvSpPr>
          <p:spPr>
            <a:xfrm>
              <a:off x="6125551" y="5334000"/>
              <a:ext cx="2155150" cy="702766"/>
            </a:xfrm>
            <a:prstGeom prst="cloud">
              <a:avLst/>
            </a:prstGeom>
            <a:noFill/>
            <a:ln>
              <a:solidFill>
                <a:schemeClr val="accent1">
                  <a:shade val="50000"/>
                </a:schemeClr>
              </a:solidFill>
            </a:ln>
          </p:spPr>
          <p:txBody>
            <a:bodyPr wrap="none" rtlCol="0">
              <a:spAutoFit/>
            </a:bodyPr>
            <a:lstStyle/>
            <a:p>
              <a:r>
                <a:rPr lang="zh-CN" altLang="en-US" sz="2400" dirty="0" smtClean="0"/>
                <a:t>配置管理</a:t>
              </a:r>
              <a:endParaRPr lang="en-GB" sz="2400" dirty="0"/>
            </a:p>
          </p:txBody>
        </p:sp>
        <p:sp>
          <p:nvSpPr>
            <p:cNvPr id="20" name="下箭头 19"/>
            <p:cNvSpPr/>
            <p:nvPr/>
          </p:nvSpPr>
          <p:spPr>
            <a:xfrm rot="7991181">
              <a:off x="6693905" y="4676429"/>
              <a:ext cx="457200" cy="688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组合 20"/>
          <p:cNvGrpSpPr/>
          <p:nvPr/>
        </p:nvGrpSpPr>
        <p:grpSpPr>
          <a:xfrm>
            <a:off x="1977367" y="1777752"/>
            <a:ext cx="6328433" cy="1773659"/>
            <a:chOff x="1977367" y="1777752"/>
            <a:chExt cx="6328433" cy="1773659"/>
          </a:xfrm>
        </p:grpSpPr>
        <p:sp>
          <p:nvSpPr>
            <p:cNvPr id="22" name="TextBox 21"/>
            <p:cNvSpPr txBox="1"/>
            <p:nvPr/>
          </p:nvSpPr>
          <p:spPr>
            <a:xfrm>
              <a:off x="6150650" y="1777752"/>
              <a:ext cx="2155150" cy="702766"/>
            </a:xfrm>
            <a:prstGeom prst="cloud">
              <a:avLst/>
            </a:prstGeom>
            <a:noFill/>
            <a:ln>
              <a:solidFill>
                <a:schemeClr val="accent1">
                  <a:shade val="50000"/>
                </a:schemeClr>
              </a:solidFill>
            </a:ln>
          </p:spPr>
          <p:txBody>
            <a:bodyPr wrap="none" rtlCol="0">
              <a:spAutoFit/>
            </a:bodyPr>
            <a:lstStyle/>
            <a:p>
              <a:r>
                <a:rPr lang="zh-CN" altLang="en-US" sz="2400" dirty="0" smtClean="0"/>
                <a:t>评审审查</a:t>
              </a:r>
              <a:endParaRPr lang="en-GB" sz="2400" dirty="0"/>
            </a:p>
          </p:txBody>
        </p:sp>
        <p:sp>
          <p:nvSpPr>
            <p:cNvPr id="23" name="下箭头 22"/>
            <p:cNvSpPr/>
            <p:nvPr/>
          </p:nvSpPr>
          <p:spPr>
            <a:xfrm rot="1737702">
              <a:off x="6607850" y="2466531"/>
              <a:ext cx="457200" cy="688372"/>
            </a:xfrm>
            <a:prstGeom prst="downArrow">
              <a:avLst/>
            </a:prstGeom>
            <a:solidFill>
              <a:schemeClr val="accent1">
                <a:tint val="100000"/>
                <a:shade val="100000"/>
                <a:hueMod val="100000"/>
                <a:satMod val="10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下箭头 23"/>
            <p:cNvSpPr/>
            <p:nvPr/>
          </p:nvSpPr>
          <p:spPr>
            <a:xfrm rot="4022709">
              <a:off x="4041157" y="1030421"/>
              <a:ext cx="457200" cy="4584780"/>
            </a:xfrm>
            <a:prstGeom prst="downArrow">
              <a:avLst/>
            </a:prstGeom>
            <a:solidFill>
              <a:schemeClr val="accent1">
                <a:tint val="100000"/>
                <a:shade val="100000"/>
                <a:hueMod val="100000"/>
                <a:satMod val="10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3488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22" presetClass="exit" presetSubtype="4" fill="hold" nodeType="withEffect">
                                  <p:stCondLst>
                                    <p:cond delay="0"/>
                                  </p:stCondLst>
                                  <p:childTnLst>
                                    <p:animEffect transition="out" filter="wipe(down)">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6" presetClass="exit" presetSubtype="21" fill="hold" grpId="0" nodeType="withEffect">
                                  <p:stCondLst>
                                    <p:cond delay="0"/>
                                  </p:stCondLst>
                                  <p:childTnLst>
                                    <p:animEffect transition="out" filter="barn(inVertic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6" presetClass="exit" presetSubtype="21" fill="hold" nodeType="with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6" presetClass="exit" presetSubtype="21" fill="hold" grpId="0" nodeType="withEffect">
                                  <p:stCondLst>
                                    <p:cond delay="0"/>
                                  </p:stCondLst>
                                  <p:childTnLst>
                                    <p:animEffect transition="out" filter="barn(inVertical)">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6" presetClass="exit" presetSubtype="21" fill="hold" nodeType="withEffect">
                                  <p:stCondLst>
                                    <p:cond delay="0"/>
                                  </p:stCondLst>
                                  <p:childTnLst>
                                    <p:animEffect transition="out" filter="barn(inVertical)">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6" presetClass="exit" presetSubtype="21" fill="hold" nodeType="withEffect">
                                  <p:stCondLst>
                                    <p:cond delay="0"/>
                                  </p:stCondLst>
                                  <p:childTnLst>
                                    <p:animEffect transition="out" filter="barn(inVertical)">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16" presetClass="exit" presetSubtype="21" fill="hold" grpId="0" nodeType="withEffect">
                                  <p:stCondLst>
                                    <p:cond delay="0"/>
                                  </p:stCondLst>
                                  <p:childTnLst>
                                    <p:animEffect transition="out" filter="barn(inVertical)">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6" presetClass="exit" presetSubtype="21" fill="hold" nodeType="withEffect">
                                  <p:stCondLst>
                                    <p:cond delay="0"/>
                                  </p:stCondLst>
                                  <p:childTnLst>
                                    <p:animEffect transition="out" filter="barn(inVertic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6" presetClass="exit" presetSubtype="21" fill="hold" grpId="0" nodeType="withEffect">
                                  <p:stCondLst>
                                    <p:cond delay="0"/>
                                  </p:stCondLst>
                                  <p:childTnLst>
                                    <p:animEffect transition="out" filter="barn(inVertical)">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inVertic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修改记录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每一</a:t>
            </a:r>
            <a:r>
              <a:rPr lang="zh-CN" altLang="en-US" sz="2800" dirty="0" smtClean="0">
                <a:latin typeface="微软雅黑" pitchFamily="34" charset="-122"/>
                <a:ea typeface="微软雅黑" pitchFamily="34" charset="-122"/>
              </a:rPr>
              <a:t>个文档正文前，都需要一个说明修改历史的记录，每一个版本中都执行此记录</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1120720495"/>
              </p:ext>
            </p:extLst>
          </p:nvPr>
        </p:nvGraphicFramePr>
        <p:xfrm>
          <a:off x="647700" y="3429000"/>
          <a:ext cx="8077200" cy="2552881"/>
        </p:xfrm>
        <a:graphic>
          <a:graphicData uri="http://schemas.openxmlformats.org/drawingml/2006/table">
            <a:tbl>
              <a:tblPr firstRow="1" firstCol="1" lastRow="1" lastCol="1" bandRow="1" bandCol="1">
                <a:tableStyleId>{5C22544A-7EE6-4342-B048-85BDC9FD1C3A}</a:tableStyleId>
              </a:tblPr>
              <a:tblGrid>
                <a:gridCol w="1981200"/>
                <a:gridCol w="903515"/>
                <a:gridCol w="791882"/>
                <a:gridCol w="3110966"/>
                <a:gridCol w="1289637"/>
              </a:tblGrid>
              <a:tr h="334191">
                <a:tc>
                  <a:txBody>
                    <a:bodyPr/>
                    <a:lstStyle/>
                    <a:p>
                      <a:pPr indent="127000" algn="ctr">
                        <a:lnSpc>
                          <a:spcPts val="1200"/>
                        </a:lnSpc>
                        <a:spcAft>
                          <a:spcPts val="0"/>
                        </a:spcAft>
                      </a:pPr>
                      <a:r>
                        <a:rPr lang="zh-CN" sz="1800" dirty="0">
                          <a:effectLst/>
                          <a:latin typeface="微软雅黑" pitchFamily="34" charset="-122"/>
                          <a:ea typeface="微软雅黑" pitchFamily="34" charset="-122"/>
                        </a:rPr>
                        <a:t>日期</a:t>
                      </a:r>
                      <a:endParaRPr lang="en-GB" sz="1800" b="1" dirty="0">
                        <a:effectLst/>
                        <a:latin typeface="微软雅黑" pitchFamily="34" charset="-122"/>
                        <a:ea typeface="微软雅黑" pitchFamily="34" charset="-122"/>
                        <a:cs typeface="宋体"/>
                      </a:endParaRPr>
                    </a:p>
                  </a:txBody>
                  <a:tcPr marL="68580" marR="68580" marT="0" marB="0" anchor="ctr"/>
                </a:tc>
                <a:tc>
                  <a:txBody>
                    <a:bodyPr/>
                    <a:lstStyle/>
                    <a:p>
                      <a:pPr indent="127000" algn="ctr">
                        <a:lnSpc>
                          <a:spcPts val="1200"/>
                        </a:lnSpc>
                        <a:spcAft>
                          <a:spcPts val="0"/>
                        </a:spcAft>
                      </a:pPr>
                      <a:r>
                        <a:rPr lang="zh-CN" sz="1800" dirty="0">
                          <a:effectLst/>
                          <a:latin typeface="微软雅黑" pitchFamily="34" charset="-122"/>
                          <a:ea typeface="微软雅黑" pitchFamily="34" charset="-122"/>
                        </a:rPr>
                        <a:t>版本</a:t>
                      </a:r>
                      <a:endParaRPr lang="en-GB" sz="1800" b="1" dirty="0">
                        <a:effectLst/>
                        <a:latin typeface="微软雅黑" pitchFamily="34" charset="-122"/>
                        <a:ea typeface="微软雅黑" pitchFamily="34" charset="-122"/>
                        <a:cs typeface="宋体"/>
                      </a:endParaRPr>
                    </a:p>
                  </a:txBody>
                  <a:tcPr marL="68580" marR="68580" marT="0" marB="0" anchor="ctr"/>
                </a:tc>
                <a:tc>
                  <a:txBody>
                    <a:bodyPr/>
                    <a:lstStyle/>
                    <a:p>
                      <a:pPr indent="127000" algn="ctr">
                        <a:lnSpc>
                          <a:spcPts val="1200"/>
                        </a:lnSpc>
                        <a:spcAft>
                          <a:spcPts val="0"/>
                        </a:spcAft>
                      </a:pPr>
                      <a:r>
                        <a:rPr lang="zh-CN" sz="1800" dirty="0">
                          <a:effectLst/>
                          <a:latin typeface="微软雅黑" pitchFamily="34" charset="-122"/>
                          <a:ea typeface="微软雅黑" pitchFamily="34" charset="-122"/>
                        </a:rPr>
                        <a:t>状态</a:t>
                      </a:r>
                      <a:endParaRPr lang="en-GB" sz="1800" b="1" dirty="0">
                        <a:effectLst/>
                        <a:latin typeface="微软雅黑" pitchFamily="34" charset="-122"/>
                        <a:ea typeface="微软雅黑" pitchFamily="34" charset="-122"/>
                        <a:cs typeface="宋体"/>
                      </a:endParaRPr>
                    </a:p>
                  </a:txBody>
                  <a:tcPr marL="68580" marR="68580" marT="0" marB="0" anchor="ctr"/>
                </a:tc>
                <a:tc>
                  <a:txBody>
                    <a:bodyPr/>
                    <a:lstStyle/>
                    <a:p>
                      <a:pPr indent="255270" algn="ctr">
                        <a:lnSpc>
                          <a:spcPts val="1200"/>
                        </a:lnSpc>
                        <a:spcAft>
                          <a:spcPts val="0"/>
                        </a:spcAft>
                      </a:pPr>
                      <a:r>
                        <a:rPr lang="zh-CN" sz="1800" dirty="0">
                          <a:effectLst/>
                          <a:latin typeface="微软雅黑" pitchFamily="34" charset="-122"/>
                          <a:ea typeface="微软雅黑" pitchFamily="34" charset="-122"/>
                        </a:rPr>
                        <a:t>说明</a:t>
                      </a:r>
                      <a:endParaRPr lang="en-GB" sz="1800" b="1" dirty="0">
                        <a:effectLst/>
                        <a:latin typeface="微软雅黑" pitchFamily="34" charset="-122"/>
                        <a:ea typeface="微软雅黑" pitchFamily="34" charset="-122"/>
                        <a:cs typeface="宋体"/>
                      </a:endParaRPr>
                    </a:p>
                  </a:txBody>
                  <a:tcPr marL="68580" marR="68580" marT="0" marB="0" anchor="ctr"/>
                </a:tc>
                <a:tc>
                  <a:txBody>
                    <a:bodyPr/>
                    <a:lstStyle/>
                    <a:p>
                      <a:pPr indent="127000" algn="ctr">
                        <a:lnSpc>
                          <a:spcPts val="1200"/>
                        </a:lnSpc>
                        <a:spcAft>
                          <a:spcPts val="0"/>
                        </a:spcAft>
                      </a:pPr>
                      <a:r>
                        <a:rPr lang="zh-CN" sz="1800" dirty="0">
                          <a:effectLst/>
                          <a:latin typeface="微软雅黑" pitchFamily="34" charset="-122"/>
                          <a:ea typeface="微软雅黑" pitchFamily="34" charset="-122"/>
                        </a:rPr>
                        <a:t>作者</a:t>
                      </a:r>
                      <a:endParaRPr lang="en-GB" sz="1800" b="1" dirty="0">
                        <a:effectLst/>
                        <a:latin typeface="微软雅黑" pitchFamily="34" charset="-122"/>
                        <a:ea typeface="微软雅黑" pitchFamily="34" charset="-122"/>
                        <a:cs typeface="宋体"/>
                      </a:endParaRPr>
                    </a:p>
                  </a:txBody>
                  <a:tcPr marL="68580" marR="68580" marT="0" marB="0" anchor="ctr"/>
                </a:tc>
              </a:tr>
              <a:tr h="389890">
                <a:tc>
                  <a:txBody>
                    <a:bodyPr/>
                    <a:lstStyle/>
                    <a:p>
                      <a:pPr algn="ctr">
                        <a:lnSpc>
                          <a:spcPts val="1200"/>
                        </a:lnSpc>
                        <a:spcAft>
                          <a:spcPts val="600"/>
                        </a:spcAft>
                      </a:pPr>
                      <a:r>
                        <a:rPr lang="en-US" sz="1800">
                          <a:effectLst/>
                          <a:latin typeface="微软雅黑" pitchFamily="34" charset="-122"/>
                          <a:ea typeface="微软雅黑" pitchFamily="34" charset="-122"/>
                        </a:rPr>
                        <a:t>2003</a:t>
                      </a:r>
                      <a:r>
                        <a:rPr lang="zh-CN" sz="1800">
                          <a:effectLst/>
                          <a:latin typeface="微软雅黑" pitchFamily="34" charset="-122"/>
                          <a:ea typeface="微软雅黑" pitchFamily="34" charset="-122"/>
                        </a:rPr>
                        <a:t>年</a:t>
                      </a:r>
                      <a:r>
                        <a:rPr lang="en-US" sz="1800">
                          <a:effectLst/>
                          <a:latin typeface="微软雅黑" pitchFamily="34" charset="-122"/>
                          <a:ea typeface="微软雅黑" pitchFamily="34" charset="-122"/>
                        </a:rPr>
                        <a:t>09</a:t>
                      </a:r>
                      <a:r>
                        <a:rPr lang="zh-CN" sz="1800">
                          <a:effectLst/>
                          <a:latin typeface="微软雅黑" pitchFamily="34" charset="-122"/>
                          <a:ea typeface="微软雅黑" pitchFamily="34" charset="-122"/>
                        </a:rPr>
                        <a:t>月</a:t>
                      </a:r>
                      <a:r>
                        <a:rPr lang="en-US" sz="1800">
                          <a:effectLst/>
                          <a:latin typeface="微软雅黑" pitchFamily="34" charset="-122"/>
                          <a:ea typeface="微软雅黑" pitchFamily="34" charset="-122"/>
                        </a:rPr>
                        <a:t>16</a:t>
                      </a:r>
                      <a:r>
                        <a:rPr lang="zh-CN" sz="1800">
                          <a:effectLst/>
                          <a:latin typeface="微软雅黑" pitchFamily="34" charset="-122"/>
                          <a:ea typeface="微软雅黑" pitchFamily="34" charset="-122"/>
                        </a:rPr>
                        <a:t>日</a:t>
                      </a:r>
                      <a:endParaRPr lang="en-GB" sz="1800">
                        <a:effectLst/>
                        <a:latin typeface="微软雅黑" pitchFamily="34" charset="-122"/>
                        <a:ea typeface="微软雅黑" pitchFamily="34" charset="-122"/>
                        <a:cs typeface="宋体"/>
                      </a:endParaRPr>
                    </a:p>
                  </a:txBody>
                  <a:tcPr marL="68580" marR="68580" marT="0" marB="0" anchor="ctr"/>
                </a:tc>
                <a:tc>
                  <a:txBody>
                    <a:bodyPr/>
                    <a:lstStyle/>
                    <a:p>
                      <a:pPr algn="ctr">
                        <a:lnSpc>
                          <a:spcPts val="1200"/>
                        </a:lnSpc>
                        <a:spcAft>
                          <a:spcPts val="600"/>
                        </a:spcAft>
                      </a:pPr>
                      <a:r>
                        <a:rPr lang="en-US" sz="1800">
                          <a:effectLst/>
                          <a:latin typeface="微软雅黑" pitchFamily="34" charset="-122"/>
                          <a:ea typeface="微软雅黑" pitchFamily="34" charset="-122"/>
                        </a:rPr>
                        <a:t>V1.0</a:t>
                      </a:r>
                      <a:endParaRPr lang="en-GB" sz="1800">
                        <a:effectLst/>
                        <a:latin typeface="微软雅黑" pitchFamily="34" charset="-122"/>
                        <a:ea typeface="微软雅黑" pitchFamily="34" charset="-122"/>
                        <a:cs typeface="宋体"/>
                      </a:endParaRPr>
                    </a:p>
                  </a:txBody>
                  <a:tcPr marL="68580" marR="68580" marT="0" marB="0" anchor="ctr"/>
                </a:tc>
                <a:tc>
                  <a:txBody>
                    <a:bodyPr/>
                    <a:lstStyle/>
                    <a:p>
                      <a:pPr algn="just">
                        <a:lnSpc>
                          <a:spcPts val="1200"/>
                        </a:lnSpc>
                        <a:spcAft>
                          <a:spcPts val="600"/>
                        </a:spcAft>
                      </a:pPr>
                      <a:r>
                        <a:rPr lang="zh-CN" sz="1800" dirty="0">
                          <a:effectLst/>
                          <a:latin typeface="微软雅黑" pitchFamily="34" charset="-122"/>
                          <a:ea typeface="微软雅黑" pitchFamily="34" charset="-122"/>
                        </a:rPr>
                        <a:t>创建</a:t>
                      </a:r>
                      <a:endParaRPr lang="en-GB" sz="1800" dirty="0">
                        <a:effectLst/>
                        <a:latin typeface="微软雅黑" pitchFamily="34" charset="-122"/>
                        <a:ea typeface="微软雅黑" pitchFamily="34" charset="-122"/>
                        <a:cs typeface="宋体"/>
                      </a:endParaRPr>
                    </a:p>
                  </a:txBody>
                  <a:tcPr marL="68580" marR="68580" marT="0" marB="0" anchor="ctr"/>
                </a:tc>
                <a:tc>
                  <a:txBody>
                    <a:bodyPr/>
                    <a:lstStyle/>
                    <a:p>
                      <a:pPr algn="just">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宋体"/>
                      </a:endParaRPr>
                    </a:p>
                  </a:txBody>
                  <a:tcPr marL="68580" marR="68580" marT="0" marB="0" anchor="ctr"/>
                </a:tc>
                <a:tc>
                  <a:txBody>
                    <a:bodyPr/>
                    <a:lstStyle/>
                    <a:p>
                      <a:pPr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宋体"/>
                      </a:endParaRPr>
                    </a:p>
                  </a:txBody>
                  <a:tcPr marL="68580" marR="68580" marT="0" marB="0" anchor="ctr"/>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r h="149210">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a:effectLst/>
                          <a:latin typeface="微软雅黑" pitchFamily="34" charset="-122"/>
                          <a:ea typeface="微软雅黑" pitchFamily="34" charset="-122"/>
                        </a:rPr>
                        <a:t> </a:t>
                      </a:r>
                      <a:endParaRPr lang="en-GB" sz="1800">
                        <a:effectLst/>
                        <a:latin typeface="微软雅黑" pitchFamily="34" charset="-122"/>
                        <a:ea typeface="微软雅黑" pitchFamily="34" charset="-122"/>
                        <a:cs typeface="Times New Roman"/>
                      </a:endParaRPr>
                    </a:p>
                  </a:txBody>
                  <a:tcPr marL="68580" marR="68580" marT="0" marB="0"/>
                </a:tc>
                <a:tc>
                  <a:txBody>
                    <a:bodyPr/>
                    <a:lstStyle/>
                    <a:p>
                      <a:pPr indent="127000" algn="just">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c>
                  <a:txBody>
                    <a:bodyPr/>
                    <a:lstStyle/>
                    <a:p>
                      <a:pPr indent="127000" algn="ctr">
                        <a:lnSpc>
                          <a:spcPts val="1200"/>
                        </a:lnSpc>
                        <a:spcAft>
                          <a:spcPts val="600"/>
                        </a:spcAft>
                      </a:pPr>
                      <a:r>
                        <a:rPr lang="en-US" sz="1800" dirty="0">
                          <a:effectLst/>
                          <a:latin typeface="微软雅黑" pitchFamily="34" charset="-122"/>
                          <a:ea typeface="微软雅黑" pitchFamily="34" charset="-122"/>
                        </a:rPr>
                        <a:t> </a:t>
                      </a:r>
                      <a:endParaRPr lang="en-GB" sz="1800" dirty="0">
                        <a:effectLst/>
                        <a:latin typeface="微软雅黑" pitchFamily="34" charset="-122"/>
                        <a:ea typeface="微软雅黑" pitchFamily="34"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406124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编写</a:t>
            </a:r>
            <a:r>
              <a:rPr lang="zh-CN" altLang="en-US" sz="3600" dirty="0" smtClean="0">
                <a:latin typeface="微软雅黑" pitchFamily="34" charset="-122"/>
                <a:ea typeface="微软雅黑" pitchFamily="34" charset="-122"/>
              </a:rPr>
              <a:t>目的</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确定</a:t>
            </a:r>
            <a:r>
              <a:rPr lang="zh-CN" altLang="en-US" sz="2800" dirty="0">
                <a:latin typeface="微软雅黑" pitchFamily="34" charset="-122"/>
                <a:ea typeface="微软雅黑" pitchFamily="34" charset="-122"/>
              </a:rPr>
              <a:t>此软件构架文档在整个项目文档中的作用或目的，并对此文档的结构进行简要</a:t>
            </a:r>
            <a:r>
              <a:rPr lang="zh-CN" altLang="en-US" sz="2800" dirty="0" smtClean="0">
                <a:latin typeface="微软雅黑" pitchFamily="34" charset="-122"/>
                <a:ea typeface="微软雅黑" pitchFamily="34" charset="-122"/>
              </a:rPr>
              <a:t>说明</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应</a:t>
            </a:r>
            <a:r>
              <a:rPr lang="zh-CN" altLang="en-US" sz="2800" dirty="0">
                <a:latin typeface="微软雅黑" pitchFamily="34" charset="-122"/>
                <a:ea typeface="微软雅黑" pitchFamily="34" charset="-122"/>
              </a:rPr>
              <a:t>确定此文档的特定读者，并指出他们应该如何使用此</a:t>
            </a:r>
            <a:r>
              <a:rPr lang="zh-CN" altLang="en-US" sz="2800" dirty="0" smtClean="0">
                <a:latin typeface="微软雅黑" pitchFamily="34" charset="-122"/>
                <a:ea typeface="微软雅黑" pitchFamily="34" charset="-122"/>
              </a:rPr>
              <a:t>文档，包括承制方、交办方、设计方和测试方</a:t>
            </a:r>
            <a:endParaRPr lang="en-US" altLang="zh-CN" sz="2800" dirty="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7884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背景</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待</a:t>
            </a:r>
            <a:r>
              <a:rPr lang="zh-CN" altLang="en-US" sz="2800" dirty="0">
                <a:latin typeface="微软雅黑" pitchFamily="34" charset="-122"/>
                <a:ea typeface="微软雅黑" pitchFamily="34" charset="-122"/>
              </a:rPr>
              <a:t>开发的软件系统的</a:t>
            </a:r>
            <a:r>
              <a:rPr lang="zh-CN" altLang="en-US" sz="2800" dirty="0" smtClean="0">
                <a:latin typeface="微软雅黑" pitchFamily="34" charset="-122"/>
                <a:ea typeface="微软雅黑" pitchFamily="34" charset="-122"/>
              </a:rPr>
              <a:t>名称</a:t>
            </a:r>
            <a:endParaRPr lang="en-GB"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本</a:t>
            </a:r>
            <a:r>
              <a:rPr lang="zh-CN" altLang="en-US" sz="2800" dirty="0">
                <a:latin typeface="微软雅黑" pitchFamily="34" charset="-122"/>
                <a:ea typeface="微软雅黑" pitchFamily="34" charset="-122"/>
              </a:rPr>
              <a:t>项目的任务提出者、开发者、用户及实现该软件的计算中心或</a:t>
            </a:r>
            <a:r>
              <a:rPr lang="zh-CN" altLang="en-US" sz="2800" dirty="0" smtClean="0">
                <a:latin typeface="微软雅黑" pitchFamily="34" charset="-122"/>
                <a:ea typeface="微软雅黑" pitchFamily="34" charset="-122"/>
              </a:rPr>
              <a:t>计算机网络</a:t>
            </a:r>
            <a:endParaRPr lang="en-GB"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该</a:t>
            </a:r>
            <a:r>
              <a:rPr lang="zh-CN" altLang="en-US" sz="2800" dirty="0">
                <a:latin typeface="微软雅黑" pitchFamily="34" charset="-122"/>
                <a:ea typeface="微软雅黑" pitchFamily="34" charset="-122"/>
              </a:rPr>
              <a:t>软件系统同其他系统或其他机构的基本的相互来往</a:t>
            </a:r>
            <a:r>
              <a:rPr lang="zh-CN" altLang="en-US" sz="2800" dirty="0" smtClean="0">
                <a:latin typeface="微软雅黑" pitchFamily="34" charset="-122"/>
                <a:ea typeface="微软雅黑" pitchFamily="34" charset="-122"/>
              </a:rPr>
              <a:t>关系</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该</a:t>
            </a:r>
            <a:r>
              <a:rPr lang="zh-CN" altLang="en-US" sz="2800" dirty="0" smtClean="0">
                <a:latin typeface="微软雅黑" pitchFamily="34" charset="-122"/>
                <a:ea typeface="微软雅黑" pitchFamily="34" charset="-122"/>
              </a:rPr>
              <a:t>软件对于其他软件的继承性</a:t>
            </a:r>
            <a:endParaRPr lang="en-US" altLang="zh-CN" sz="28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还记得</a:t>
            </a:r>
            <a:r>
              <a:rPr lang="zh-CN" altLang="en-US" sz="2200" dirty="0" smtClean="0">
                <a:latin typeface="微软雅黑" pitchFamily="34" charset="-122"/>
                <a:ea typeface="微软雅黑" pitchFamily="34" charset="-122"/>
              </a:rPr>
              <a:t>阿里亚娜</a:t>
            </a:r>
            <a:r>
              <a:rPr lang="en-US" altLang="zh-CN" sz="2200" dirty="0">
                <a:latin typeface="微软雅黑" pitchFamily="34" charset="-122"/>
                <a:ea typeface="微软雅黑" pitchFamily="34" charset="-122"/>
              </a:rPr>
              <a:t>V</a:t>
            </a:r>
            <a:r>
              <a:rPr lang="zh-CN" altLang="en-US" sz="2200" dirty="0">
                <a:latin typeface="微软雅黑" pitchFamily="34" charset="-122"/>
                <a:ea typeface="微软雅黑" pitchFamily="34" charset="-122"/>
              </a:rPr>
              <a:t>火箭的惨案吗</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en-US" altLang="zh-CN" sz="2200" dirty="0" smtClean="0">
                <a:latin typeface="微软雅黑" pitchFamily="34" charset="-122"/>
                <a:ea typeface="微软雅黑" pitchFamily="34" charset="-122"/>
              </a:rPr>
              <a:t>1971</a:t>
            </a:r>
            <a:r>
              <a:rPr lang="zh-CN" altLang="en-US" sz="2200" dirty="0" smtClean="0">
                <a:latin typeface="微软雅黑" pitchFamily="34" charset="-122"/>
                <a:ea typeface="微软雅黑" pitchFamily="34" charset="-122"/>
              </a:rPr>
              <a:t>年东风</a:t>
            </a:r>
            <a:r>
              <a:rPr lang="en-US" altLang="zh-CN" sz="2200" dirty="0" smtClean="0">
                <a:latin typeface="微软雅黑" pitchFamily="34" charset="-122"/>
                <a:ea typeface="微软雅黑" pitchFamily="34" charset="-122"/>
              </a:rPr>
              <a:t>5</a:t>
            </a:r>
            <a:r>
              <a:rPr lang="zh-CN" altLang="en-US" sz="2200" dirty="0" smtClean="0">
                <a:latin typeface="微软雅黑" pitchFamily="34" charset="-122"/>
                <a:ea typeface="微软雅黑" pitchFamily="34" charset="-122"/>
              </a:rPr>
              <a:t>，错误的使用低伸弹道</a:t>
            </a:r>
            <a:endParaRPr lang="zh-CN" altLang="en-US" sz="2200" dirty="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42615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术语与缩写词定义</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提供</a:t>
            </a:r>
            <a:r>
              <a:rPr lang="zh-CN" altLang="en-US" sz="2800" dirty="0">
                <a:latin typeface="微软雅黑" pitchFamily="34" charset="-122"/>
                <a:ea typeface="微软雅黑" pitchFamily="34" charset="-122"/>
              </a:rPr>
              <a:t>正确理解此软件构架文档所需的全部术语的定义、首字母缩写词和</a:t>
            </a:r>
            <a:r>
              <a:rPr lang="zh-CN" altLang="en-US" sz="2800" dirty="0" smtClean="0">
                <a:latin typeface="微软雅黑" pitchFamily="34" charset="-122"/>
                <a:ea typeface="微软雅黑" pitchFamily="34" charset="-122"/>
              </a:rPr>
              <a:t>缩略语， </a:t>
            </a:r>
            <a:r>
              <a:rPr lang="zh-CN" altLang="en-US" sz="2800" dirty="0">
                <a:latin typeface="微软雅黑" pitchFamily="34" charset="-122"/>
                <a:ea typeface="微软雅黑" pitchFamily="34" charset="-122"/>
              </a:rPr>
              <a:t>这些信息可以通过引用项目词汇表来</a:t>
            </a:r>
            <a:r>
              <a:rPr lang="zh-CN" altLang="en-US" sz="2800" dirty="0" smtClean="0">
                <a:latin typeface="微软雅黑" pitchFamily="34" charset="-122"/>
                <a:ea typeface="微软雅黑" pitchFamily="34" charset="-122"/>
              </a:rPr>
              <a:t>提供</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参考资料</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软件说明书、上级机关的批文</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属于</a:t>
            </a:r>
            <a:r>
              <a:rPr lang="zh-CN" altLang="en-US" sz="2800" dirty="0">
                <a:latin typeface="微软雅黑" pitchFamily="34" charset="-122"/>
                <a:ea typeface="微软雅黑" pitchFamily="34" charset="-122"/>
              </a:rPr>
              <a:t>本项目的其他已发表的</a:t>
            </a:r>
            <a:r>
              <a:rPr lang="zh-CN" altLang="en-US" sz="2800" dirty="0" smtClean="0">
                <a:latin typeface="微软雅黑" pitchFamily="34" charset="-122"/>
                <a:ea typeface="微软雅黑" pitchFamily="34" charset="-122"/>
              </a:rPr>
              <a:t>文件</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各处</a:t>
            </a:r>
            <a:r>
              <a:rPr lang="zh-CN" altLang="en-US" sz="2800" dirty="0">
                <a:latin typeface="微软雅黑" pitchFamily="34" charset="-122"/>
                <a:ea typeface="微软雅黑" pitchFamily="34" charset="-122"/>
              </a:rPr>
              <a:t>引用的文件、资料、包括所要用到的软件开发标准。 列出这些文件资料的标题、文件编号、发表日期和出版</a:t>
            </a:r>
            <a:r>
              <a:rPr lang="zh-CN" altLang="en-US" sz="2800" dirty="0" smtClean="0">
                <a:latin typeface="微软雅黑" pitchFamily="34" charset="-122"/>
                <a:ea typeface="微软雅黑" pitchFamily="34" charset="-122"/>
              </a:rPr>
              <a:t>单位</a:t>
            </a:r>
            <a:endParaRPr lang="en-GB"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zh-CN" altLang="en-US" sz="2800" dirty="0"/>
          </a:p>
          <a:p>
            <a:pPr marL="1485900" lvl="2" indent="-571500" eaLnBrk="0" hangingPunct="0">
              <a:spcBef>
                <a:spcPct val="20000"/>
              </a:spcBef>
              <a:buClr>
                <a:schemeClr val="hlink"/>
              </a:buClr>
              <a:buFont typeface="Arial" pitchFamily="34" charset="0"/>
              <a:buChar cha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25560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项目背景</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提供了对项目的整体描述。如果此项目是一个更大的项目的一个构件，那么就提供同更大项目或系统的关系和这个项目会提供的功能</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假设是开发一个新的系统，需要提及旧的系统是什么样的，它有什么缺点，新提出的系统是如何来解决这些问题的</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如果开发对象是产品，需要陈述当前市场上同类产品的状况，以及其各自的特点，提出产品如何在同类产品中的保持竞争优势</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220737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571500" indent="-571500" eaLnBrk="0" hangingPunct="0">
              <a:spcBef>
                <a:spcPct val="20000"/>
              </a:spcBef>
              <a:buClr>
                <a:schemeClr val="hlink"/>
              </a:buClr>
              <a:buFont typeface="Wingdings" pitchFamily="2" charset="2"/>
              <a:buChar char="v"/>
            </a:pPr>
            <a:r>
              <a:rPr lang="zh-CN" altLang="en-US" sz="3900" dirty="0">
                <a:latin typeface="微软雅黑" pitchFamily="34" charset="-122"/>
                <a:ea typeface="微软雅黑" pitchFamily="34" charset="-122"/>
              </a:rPr>
              <a:t>用户特点</a:t>
            </a:r>
          </a:p>
          <a:p>
            <a:pPr marL="1028700" lvl="1" indent="-571500" eaLnBrk="0" hangingPunct="0">
              <a:spcBef>
                <a:spcPct val="20000"/>
              </a:spcBef>
              <a:buClr>
                <a:schemeClr val="hlink"/>
              </a:buClr>
              <a:buFont typeface="Wingdings" pitchFamily="2" charset="2"/>
              <a:buChar char="§"/>
            </a:pPr>
            <a:r>
              <a:rPr lang="zh-CN" altLang="en-US" sz="3000" dirty="0">
                <a:latin typeface="微软雅黑" pitchFamily="34" charset="-122"/>
                <a:ea typeface="微软雅黑" pitchFamily="34" charset="-122"/>
              </a:rPr>
              <a:t>充分说明最终用户的特点</a:t>
            </a:r>
            <a:endParaRPr lang="en-US" altLang="zh-CN" sz="30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900" dirty="0">
                <a:latin typeface="微软雅黑" pitchFamily="34" charset="-122"/>
                <a:ea typeface="微软雅黑" pitchFamily="34" charset="-122"/>
              </a:rPr>
              <a:t>假定与约束</a:t>
            </a:r>
            <a:endParaRPr lang="en-US" altLang="zh-CN" sz="39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3000" dirty="0">
                <a:latin typeface="微软雅黑" pitchFamily="34" charset="-122"/>
                <a:ea typeface="微软雅黑" pitchFamily="34" charset="-122"/>
              </a:rPr>
              <a:t>明确在准备项目时所做的假设</a:t>
            </a:r>
            <a:endParaRPr lang="en-US" altLang="zh-CN" sz="30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3000" dirty="0">
                <a:latin typeface="微软雅黑" pitchFamily="34" charset="-122"/>
                <a:ea typeface="微软雅黑" pitchFamily="34" charset="-122"/>
              </a:rPr>
              <a:t>如果有多个组同时参与此项目的执行或模块的开发或产品功能的增强，那各组之间的依赖关系和特别物件的所有权也要在这里提及</a:t>
            </a:r>
            <a:endParaRPr lang="en-GB" altLang="zh-CN" sz="30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3000" dirty="0">
                <a:latin typeface="微软雅黑" pitchFamily="34" charset="-122"/>
                <a:ea typeface="微软雅黑" pitchFamily="34" charset="-122"/>
              </a:rPr>
              <a:t>当执行项目的软件、子模块或整个软件和硬件构件的开发中，明确必须被考虑的限制</a:t>
            </a:r>
            <a:endParaRPr lang="en-US" altLang="zh-CN" sz="30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3000" dirty="0">
                <a:latin typeface="微软雅黑" pitchFamily="34" charset="-122"/>
                <a:ea typeface="微软雅黑" pitchFamily="34" charset="-122"/>
              </a:rPr>
              <a:t>明确最终用户应该会关心的外部风险，如：第三方供应的软件和硬件应该准时送到。</a:t>
            </a:r>
            <a:endParaRPr lang="en-GB" sz="30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p:txBody>
      </p:sp>
    </p:spTree>
    <p:extLst>
      <p:ext uri="{BB962C8B-B14F-4D97-AF65-F5344CB8AC3E}">
        <p14:creationId xmlns:p14="http://schemas.microsoft.com/office/powerpoint/2010/main" val="30011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安全等级</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明确软件安全性关键</a:t>
            </a:r>
            <a:r>
              <a:rPr lang="zh-CN" altLang="en-US" sz="2800" dirty="0" smtClean="0">
                <a:latin typeface="微软雅黑" pitchFamily="34" charset="-122"/>
                <a:ea typeface="微软雅黑" pitchFamily="34" charset="-122"/>
              </a:rPr>
              <a:t>等级</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工作模式</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smtClean="0">
                <a:latin typeface="微软雅黑" pitchFamily="34" charset="-122"/>
                <a:ea typeface="微软雅黑" pitchFamily="34" charset="-122"/>
              </a:rPr>
              <a:t>工作模式的总体描述，如：地面测试</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训练</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正常</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应急</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a:latin typeface="微软雅黑" pitchFamily="34" charset="-122"/>
                <a:ea typeface="微软雅黑" pitchFamily="34" charset="-122"/>
              </a:rPr>
              <a:t>各个模式的主要</a:t>
            </a:r>
            <a:r>
              <a:rPr lang="zh-CN" altLang="en-US" sz="2800" dirty="0" smtClean="0">
                <a:latin typeface="微软雅黑" pitchFamily="34" charset="-122"/>
                <a:ea typeface="微软雅黑" pitchFamily="34" charset="-122"/>
              </a:rPr>
              <a:t>内容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a:latin typeface="微软雅黑" pitchFamily="34" charset="-122"/>
                <a:ea typeface="微软雅黑" pitchFamily="34" charset="-122"/>
              </a:rPr>
              <a:t>模式</a:t>
            </a:r>
            <a:r>
              <a:rPr lang="zh-CN" altLang="en-US" sz="2800" dirty="0" smtClean="0">
                <a:latin typeface="微软雅黑" pitchFamily="34" charset="-122"/>
                <a:ea typeface="微软雅黑" pitchFamily="34" charset="-122"/>
              </a:rPr>
              <a:t>间转换条件</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57340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需求分析的目的和任务</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目的</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通过分析和编写过程全面了解真实需求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用</a:t>
            </a:r>
            <a:r>
              <a:rPr lang="zh-CN" altLang="en-US" sz="2800" dirty="0">
                <a:latin typeface="微软雅黑" pitchFamily="34" charset="-122"/>
                <a:ea typeface="微软雅黑" pitchFamily="34" charset="-122"/>
              </a:rPr>
              <a:t>规范化</a:t>
            </a:r>
            <a:r>
              <a:rPr lang="zh-CN" altLang="en-US" sz="2800" dirty="0" smtClean="0">
                <a:latin typeface="微软雅黑" pitchFamily="34" charset="-122"/>
                <a:ea typeface="微软雅黑" pitchFamily="34" charset="-122"/>
              </a:rPr>
              <a:t>的格式清晰无误进行记录表达</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任务</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编写“软件需求规格说明书”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编写“软件开发计划”</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编写“软件产品保证计划”</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编写初步的“软件确认测试计划”</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
        <p:nvSpPr>
          <p:cNvPr id="7" name="圆角矩形 6"/>
          <p:cNvSpPr/>
          <p:nvPr/>
        </p:nvSpPr>
        <p:spPr>
          <a:xfrm>
            <a:off x="990600" y="5715000"/>
            <a:ext cx="6172200" cy="990600"/>
          </a:xfrm>
          <a:prstGeom prst="roundRect">
            <a:avLst/>
          </a:prstGeom>
          <a:solidFill>
            <a:schemeClr val="accent1">
              <a:tint val="100000"/>
              <a:shade val="100000"/>
              <a:hueMod val="100000"/>
              <a:satMod val="10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3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对功能的规定</a:t>
            </a:r>
            <a:endParaRPr lang="zh-CN" altLang="en-US"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通过</a:t>
            </a:r>
            <a:r>
              <a:rPr lang="zh-CN" altLang="en-US" sz="2800" dirty="0">
                <a:latin typeface="微软雅黑" pitchFamily="34" charset="-122"/>
                <a:ea typeface="微软雅黑" pitchFamily="34" charset="-122"/>
              </a:rPr>
              <a:t>功能的结构来组织功能性需求。如果得到客户的同意，可以使用</a:t>
            </a:r>
            <a:r>
              <a:rPr lang="zh-CN" altLang="en-US" sz="2800" dirty="0" smtClean="0">
                <a:latin typeface="微软雅黑" pitchFamily="34" charset="-122"/>
                <a:ea typeface="微软雅黑" pitchFamily="34" charset="-122"/>
              </a:rPr>
              <a:t>带有注释的</a:t>
            </a:r>
            <a:r>
              <a:rPr lang="zh-CN" altLang="en-US" sz="2800" dirty="0">
                <a:latin typeface="微软雅黑" pitchFamily="34" charset="-122"/>
                <a:ea typeface="微软雅黑" pitchFamily="34" charset="-122"/>
              </a:rPr>
              <a:t>用例图来描述各种需求的实施</a:t>
            </a:r>
            <a:r>
              <a:rPr lang="zh-CN" altLang="en-US" sz="2800" dirty="0" smtClean="0">
                <a:latin typeface="微软雅黑" pitchFamily="34" charset="-122"/>
                <a:ea typeface="微软雅黑" pitchFamily="34" charset="-122"/>
              </a:rPr>
              <a:t>优先级</a:t>
            </a:r>
            <a:endParaRPr lang="zh-CN" altLang="en-US"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假设此文档涉及到一个有多个阶段的解决方案的项目的需求，那就要为每个功能性需求提供附件信息来说明在那个阶段中，提供这个</a:t>
            </a:r>
            <a:r>
              <a:rPr lang="zh-CN" altLang="en-US" sz="2800" dirty="0" smtClean="0">
                <a:latin typeface="微软雅黑" pitchFamily="34" charset="-122"/>
                <a:ea typeface="微软雅黑" pitchFamily="34" charset="-122"/>
              </a:rPr>
              <a:t>功能</a:t>
            </a:r>
            <a:endParaRPr lang="zh-CN" altLang="en-US"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如果</a:t>
            </a:r>
            <a:r>
              <a:rPr lang="zh-CN" altLang="en-US" sz="2800" dirty="0" smtClean="0">
                <a:latin typeface="微软雅黑" pitchFamily="34" charset="-122"/>
                <a:ea typeface="微软雅黑" pitchFamily="34" charset="-122"/>
              </a:rPr>
              <a:t>此项目涉及</a:t>
            </a:r>
            <a:r>
              <a:rPr lang="zh-CN" altLang="en-US" sz="2800" dirty="0">
                <a:latin typeface="微软雅黑" pitchFamily="34" charset="-122"/>
                <a:ea typeface="微软雅黑" pitchFamily="34" charset="-122"/>
              </a:rPr>
              <a:t>到对已有产品的增强，那就有可能提及除了功能性需求以外的增强要求来源</a:t>
            </a: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27034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对性能的规定</a:t>
            </a:r>
            <a:endParaRPr lang="zh-CN" altLang="en-US"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精度</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数据</a:t>
            </a:r>
            <a:r>
              <a:rPr lang="zh-CN" altLang="en-US" sz="2800" dirty="0">
                <a:latin typeface="微软雅黑" pitchFamily="34" charset="-122"/>
                <a:ea typeface="微软雅黑" pitchFamily="34" charset="-122"/>
              </a:rPr>
              <a:t>容量</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时间</a:t>
            </a:r>
            <a:r>
              <a:rPr lang="zh-CN" altLang="en-US" sz="2800" dirty="0">
                <a:latin typeface="微软雅黑" pitchFamily="34" charset="-122"/>
                <a:ea typeface="微软雅黑" pitchFamily="34" charset="-122"/>
              </a:rPr>
              <a:t>特性</a:t>
            </a:r>
            <a:r>
              <a:rPr lang="zh-CN" altLang="en-US" sz="2800" dirty="0" smtClean="0">
                <a:latin typeface="微软雅黑" pitchFamily="34" charset="-122"/>
                <a:ea typeface="微软雅黑" pitchFamily="34" charset="-122"/>
              </a:rPr>
              <a:t>要求（响应时间</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更新时间等）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灵活性（操作方式，运行环境，精度变化，进度的变化等）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吞吐量</a:t>
            </a:r>
            <a:r>
              <a:rPr lang="zh-CN" altLang="en-US" sz="2800" dirty="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并发能力）</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复用</a:t>
            </a:r>
            <a:r>
              <a:rPr lang="zh-CN" altLang="en-US" sz="2800" dirty="0" smtClean="0">
                <a:latin typeface="微软雅黑" pitchFamily="34" charset="-122"/>
                <a:ea typeface="微软雅黑" pitchFamily="34" charset="-122"/>
              </a:rPr>
              <a:t>性</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2181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可靠性</a:t>
            </a:r>
            <a:endParaRPr lang="zh-CN" altLang="en-US"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落实任务书中的可靠性要求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落实</a:t>
            </a:r>
            <a:r>
              <a:rPr lang="zh-CN" altLang="en-US" sz="2800" dirty="0" smtClean="0">
                <a:latin typeface="微软雅黑" pitchFamily="34" charset="-122"/>
                <a:ea typeface="微软雅黑" pitchFamily="34" charset="-122"/>
              </a:rPr>
              <a:t>开发和测试过程的要求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提出可靠性的具体</a:t>
            </a:r>
            <a:r>
              <a:rPr lang="zh-CN" altLang="en-US" sz="2800" dirty="0" smtClean="0">
                <a:latin typeface="微软雅黑" pitchFamily="34" charset="-122"/>
                <a:ea typeface="微软雅黑" pitchFamily="34" charset="-122"/>
              </a:rPr>
              <a:t>要求</a:t>
            </a:r>
            <a:endParaRPr lang="en-US" altLang="zh-CN" sz="28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重要</a:t>
            </a:r>
            <a:r>
              <a:rPr lang="zh-CN" altLang="en-US" sz="2200" dirty="0" smtClean="0">
                <a:latin typeface="微软雅黑" pitchFamily="34" charset="-122"/>
                <a:ea typeface="微软雅黑" pitchFamily="34" charset="-122"/>
              </a:rPr>
              <a:t>数据的错误检测与保护</a:t>
            </a:r>
            <a:endParaRPr lang="en-US" altLang="zh-CN" sz="22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自动重</a:t>
            </a:r>
            <a:r>
              <a:rPr lang="zh-CN" altLang="en-US" sz="2200" dirty="0" smtClean="0">
                <a:latin typeface="微软雅黑" pitchFamily="34" charset="-122"/>
                <a:ea typeface="微软雅黑" pitchFamily="34" charset="-122"/>
              </a:rPr>
              <a:t>启功能</a:t>
            </a:r>
            <a:endParaRPr lang="en-US" altLang="zh-CN" sz="22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指标的验证</a:t>
            </a:r>
            <a:r>
              <a:rPr lang="zh-CN" altLang="en-US" sz="2200" dirty="0" smtClean="0">
                <a:latin typeface="微软雅黑" pitchFamily="34" charset="-122"/>
                <a:ea typeface="微软雅黑" pitchFamily="34" charset="-122"/>
              </a:rPr>
              <a:t>方法</a:t>
            </a:r>
            <a:endParaRPr lang="en-US" altLang="zh-CN" sz="22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可</a:t>
            </a:r>
            <a:r>
              <a:rPr lang="zh-CN" altLang="en-US" sz="2200" dirty="0" smtClean="0">
                <a:latin typeface="微软雅黑" pitchFamily="34" charset="-122"/>
                <a:ea typeface="微软雅黑" pitchFamily="34" charset="-122"/>
              </a:rPr>
              <a:t>持续运行小时数</a:t>
            </a:r>
            <a:endParaRPr lang="en-US" altLang="zh-CN" sz="2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703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安全性</a:t>
            </a:r>
            <a:endParaRPr lang="zh-CN" altLang="en-US"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落实任务书对安全性的要求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明确指出哪些功能需求是安全关键性需求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明确指出不得发生的行为</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Ø"/>
            </a:pPr>
            <a:r>
              <a:rPr lang="zh-CN" altLang="en-US" sz="2800" dirty="0">
                <a:solidFill>
                  <a:srgbClr val="FF0000"/>
                </a:solidFill>
                <a:latin typeface="微软雅黑" pitchFamily="34" charset="-122"/>
                <a:ea typeface="微软雅黑" pitchFamily="34" charset="-122"/>
              </a:rPr>
              <a:t>可靠性和安全性的</a:t>
            </a:r>
            <a:r>
              <a:rPr lang="zh-CN" altLang="en-US" sz="2800" dirty="0" smtClean="0">
                <a:solidFill>
                  <a:srgbClr val="FF0000"/>
                </a:solidFill>
                <a:latin typeface="微软雅黑" pitchFamily="34" charset="-122"/>
                <a:ea typeface="微软雅黑" pitchFamily="34" charset="-122"/>
              </a:rPr>
              <a:t>区别？</a:t>
            </a:r>
            <a:endParaRPr lang="en-US" altLang="zh-CN" sz="2800" dirty="0" smtClean="0">
              <a:solidFill>
                <a:srgbClr val="FF0000"/>
              </a:solidFill>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安全性是针对严重事故提出的</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可靠性是针对任何故障</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057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可维护性</a:t>
            </a:r>
            <a:endParaRPr lang="zh-CN" altLang="en-US"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描述可能需要维护的功能、数据</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描述可能需要的维护方法（在轨，运行时维护、关机维护）</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给出维护的定量</a:t>
            </a:r>
            <a:r>
              <a:rPr lang="zh-CN" altLang="en-US" sz="2800" dirty="0" smtClean="0">
                <a:latin typeface="微软雅黑" pitchFamily="34" charset="-122"/>
                <a:ea typeface="微软雅黑" pitchFamily="34" charset="-122"/>
              </a:rPr>
              <a:t>指标</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是否</a:t>
            </a:r>
            <a:r>
              <a:rPr lang="zh-CN" altLang="en-US" sz="2800" dirty="0">
                <a:latin typeface="微软雅黑" pitchFamily="34" charset="-122"/>
                <a:ea typeface="微软雅黑" pitchFamily="34" charset="-122"/>
              </a:rPr>
              <a:t>有将由一个模块的变动所引起的波纹效应最小化的需求</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8607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可测试性</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描述</a:t>
            </a:r>
            <a:r>
              <a:rPr lang="zh-CN" altLang="en-US" sz="2800" dirty="0">
                <a:latin typeface="微软雅黑" pitchFamily="34" charset="-122"/>
                <a:ea typeface="微软雅黑" pitchFamily="34" charset="-122"/>
              </a:rPr>
              <a:t>可能</a:t>
            </a:r>
            <a:r>
              <a:rPr lang="zh-CN" altLang="en-US" sz="2800" dirty="0" smtClean="0">
                <a:latin typeface="微软雅黑" pitchFamily="34" charset="-122"/>
                <a:ea typeface="微软雅黑" pitchFamily="34" charset="-122"/>
              </a:rPr>
              <a:t>的测试方案</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可移植性</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软件出了现有的环境外可以被移植到其它环境中运行的</a:t>
            </a:r>
            <a:r>
              <a:rPr lang="zh-CN" altLang="en-US" sz="2800" dirty="0" smtClean="0">
                <a:latin typeface="微软雅黑" pitchFamily="34" charset="-122"/>
                <a:ea typeface="微软雅黑" pitchFamily="34" charset="-122"/>
              </a:rPr>
              <a:t>能力</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保密性</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落实符合保密的原则</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12020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运行环境</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硬件资源：处理器、</a:t>
            </a:r>
            <a:r>
              <a:rPr lang="en-US" altLang="zh-CN" sz="2800" dirty="0"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支撑</a:t>
            </a:r>
            <a:r>
              <a:rPr lang="zh-CN" altLang="en-US" sz="2800" dirty="0" smtClean="0">
                <a:latin typeface="微软雅黑" pitchFamily="34" charset="-122"/>
                <a:ea typeface="微软雅黑" pitchFamily="34" charset="-122"/>
              </a:rPr>
              <a:t>软件：操作系统，数据库等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接口：与硬件接口，通讯协议等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运行控制：运行方法和控制信号</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84687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数据说明</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对输入输出数据进行详细规范的描述</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对</a:t>
            </a:r>
            <a:r>
              <a:rPr lang="zh-CN" altLang="en-US" sz="2800" dirty="0" smtClean="0">
                <a:latin typeface="微软雅黑" pitchFamily="34" charset="-122"/>
                <a:ea typeface="微软雅黑" pitchFamily="34" charset="-122"/>
              </a:rPr>
              <a:t>数据项进行描述</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对数据的</a:t>
            </a:r>
            <a:r>
              <a:rPr lang="zh-CN" altLang="en-US" sz="2800" dirty="0" smtClean="0">
                <a:latin typeface="微软雅黑" pitchFamily="34" charset="-122"/>
                <a:ea typeface="微软雅黑" pitchFamily="34" charset="-122"/>
              </a:rPr>
              <a:t>属性进行描述</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数据项的名称必须是经过定义的专用名词</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27124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航天型号软件需求规格说明书格式</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软件需求与任务书跟踪表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给出任务书与需求文档中需求项的对应关系</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r>
              <a:rPr lang="zh-CN" altLang="en-US" sz="3600" dirty="0">
                <a:latin typeface="微软雅黑" pitchFamily="34" charset="-122"/>
                <a:ea typeface="微软雅黑" pitchFamily="34" charset="-122"/>
              </a:rPr>
              <a:t>项目的交付形式</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项目的交付方式的说明，</a:t>
            </a:r>
            <a:r>
              <a:rPr lang="zh-CN" altLang="en-US" sz="2800" dirty="0" smtClean="0">
                <a:latin typeface="微软雅黑" pitchFamily="34" charset="-122"/>
                <a:ea typeface="微软雅黑" pitchFamily="34" charset="-122"/>
              </a:rPr>
              <a:t>包含产品</a:t>
            </a:r>
            <a:r>
              <a:rPr lang="zh-CN" altLang="en-US" sz="2800" dirty="0">
                <a:latin typeface="微软雅黑" pitchFamily="34" charset="-122"/>
                <a:ea typeface="微软雅黑" pitchFamily="34" charset="-122"/>
              </a:rPr>
              <a:t>以及</a:t>
            </a:r>
            <a:r>
              <a:rPr lang="zh-CN" altLang="en-US" sz="2800" dirty="0" smtClean="0">
                <a:latin typeface="微软雅黑" pitchFamily="34" charset="-122"/>
                <a:ea typeface="微软雅黑" pitchFamily="34" charset="-122"/>
              </a:rPr>
              <a:t>文档</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zh-CN" altLang="en-US"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r>
              <a:rPr lang="zh-CN" altLang="en-US" sz="3600" dirty="0" smtClean="0">
                <a:latin typeface="微软雅黑" pitchFamily="34" charset="-122"/>
                <a:ea typeface="微软雅黑" pitchFamily="34" charset="-122"/>
              </a:rPr>
              <a:t>维护</a:t>
            </a:r>
            <a:r>
              <a:rPr lang="zh-CN" altLang="en-US" sz="3600" dirty="0">
                <a:latin typeface="微软雅黑" pitchFamily="34" charset="-122"/>
                <a:ea typeface="微软雅黑" pitchFamily="34" charset="-122"/>
              </a:rPr>
              <a:t>服务</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对软件的维护以及服务方面的说明，包含维护方式和提供服务的方式，以及服务的质量要求，时间要求等</a:t>
            </a: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234453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软件需求规格说明书质量要求</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solidFill>
                  <a:srgbClr val="FF0000"/>
                </a:solidFill>
                <a:latin typeface="微软雅黑" pitchFamily="34" charset="-122"/>
                <a:ea typeface="微软雅黑" pitchFamily="34" charset="-122"/>
              </a:rPr>
              <a:t>正确的：</a:t>
            </a:r>
            <a:r>
              <a:rPr lang="zh-CN" altLang="en-US" sz="2800" dirty="0" smtClean="0">
                <a:solidFill>
                  <a:srgbClr val="FF0000"/>
                </a:solidFill>
                <a:latin typeface="微软雅黑" pitchFamily="34" charset="-122"/>
                <a:ea typeface="微软雅黑" pitchFamily="34" charset="-122"/>
              </a:rPr>
              <a:t>正确反映用户的真实需求</a:t>
            </a:r>
            <a:endParaRPr lang="en-US" altLang="zh-CN" sz="2800" dirty="0" smtClean="0">
              <a:solidFill>
                <a:srgbClr val="FF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无歧义的：</a:t>
            </a:r>
            <a:r>
              <a:rPr lang="zh-CN" altLang="en-US" sz="2800" dirty="0" smtClean="0">
                <a:latin typeface="微软雅黑" pitchFamily="34" charset="-122"/>
                <a:ea typeface="微软雅黑" pitchFamily="34" charset="-122"/>
              </a:rPr>
              <a:t>名词术语均有定义</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完整</a:t>
            </a:r>
            <a:r>
              <a:rPr lang="zh-CN" altLang="en-US" sz="3600" dirty="0" smtClean="0">
                <a:latin typeface="微软雅黑" pitchFamily="34" charset="-122"/>
                <a:ea typeface="微软雅黑" pitchFamily="34" charset="-122"/>
              </a:rPr>
              <a:t>的：</a:t>
            </a:r>
            <a:r>
              <a:rPr lang="zh-CN" altLang="en-US" sz="2800" dirty="0">
                <a:latin typeface="微软雅黑" pitchFamily="34" charset="-122"/>
                <a:ea typeface="微软雅黑" pitchFamily="34" charset="-122"/>
              </a:rPr>
              <a:t>没有缺漏的部分</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一致</a:t>
            </a:r>
            <a:r>
              <a:rPr lang="zh-CN" altLang="en-US" sz="3600" dirty="0" smtClean="0">
                <a:latin typeface="微软雅黑" pitchFamily="34" charset="-122"/>
                <a:ea typeface="微软雅黑" pitchFamily="34" charset="-122"/>
              </a:rPr>
              <a:t>的：</a:t>
            </a:r>
            <a:r>
              <a:rPr lang="zh-CN" altLang="en-US" sz="2800" dirty="0">
                <a:latin typeface="微软雅黑" pitchFamily="34" charset="-122"/>
                <a:ea typeface="微软雅黑" pitchFamily="34" charset="-122"/>
              </a:rPr>
              <a:t>文档各个部分没有冲突</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按重要性分级</a:t>
            </a:r>
            <a:r>
              <a:rPr lang="zh-CN" altLang="en-US" sz="3600" dirty="0" smtClean="0">
                <a:latin typeface="微软雅黑" pitchFamily="34" charset="-122"/>
                <a:ea typeface="微软雅黑" pitchFamily="34" charset="-122"/>
              </a:rPr>
              <a:t>的：</a:t>
            </a:r>
            <a:r>
              <a:rPr lang="zh-CN" altLang="en-US" sz="2800" dirty="0">
                <a:latin typeface="微软雅黑" pitchFamily="34" charset="-122"/>
                <a:ea typeface="微软雅黑" pitchFamily="34" charset="-122"/>
              </a:rPr>
              <a:t>内容有轻有重</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可验证的：</a:t>
            </a:r>
            <a:r>
              <a:rPr lang="zh-CN" altLang="en-US" sz="2800" dirty="0">
                <a:latin typeface="微软雅黑" pitchFamily="34" charset="-122"/>
                <a:ea typeface="微软雅黑" pitchFamily="34" charset="-122"/>
              </a:rPr>
              <a:t>可测试，演示和检查</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可修改的：</a:t>
            </a:r>
            <a:r>
              <a:rPr lang="zh-CN" altLang="en-US" sz="2800" dirty="0">
                <a:latin typeface="微软雅黑" pitchFamily="34" charset="-122"/>
                <a:ea typeface="微软雅黑" pitchFamily="34" charset="-122"/>
              </a:rPr>
              <a:t>修改时不易出错</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可跟踪的：</a:t>
            </a:r>
            <a:r>
              <a:rPr lang="zh-CN" altLang="en-US" sz="2800" dirty="0">
                <a:latin typeface="微软雅黑" pitchFamily="34" charset="-122"/>
                <a:ea typeface="微软雅黑" pitchFamily="34" charset="-122"/>
              </a:rPr>
              <a:t>对用户需求建立对应和查找关系</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55418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需求分析的重要性</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软件开发过程多方涉及</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承制方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交办方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测试方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维护方</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正确性保障困难</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缺少</a:t>
            </a:r>
            <a:r>
              <a:rPr lang="zh-CN" altLang="en-US" sz="2800" dirty="0" smtClean="0">
                <a:latin typeface="微软雅黑" pitchFamily="34" charset="-122"/>
                <a:ea typeface="微软雅黑" pitchFamily="34" charset="-122"/>
              </a:rPr>
              <a:t>工具的保障，主要靠人工交流检查</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后果严重</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需求阶段后错误代价是之前的</a:t>
            </a:r>
            <a:r>
              <a:rPr lang="en-US" altLang="zh-CN" sz="2800" dirty="0" smtClean="0">
                <a:latin typeface="微软雅黑" pitchFamily="34" charset="-122"/>
                <a:ea typeface="微软雅黑" pitchFamily="34" charset="-122"/>
              </a:rPr>
              <a:t>100</a:t>
            </a:r>
            <a:r>
              <a:rPr lang="zh-CN" altLang="en-US" sz="2800" dirty="0" smtClean="0">
                <a:latin typeface="微软雅黑" pitchFamily="34" charset="-122"/>
                <a:ea typeface="微软雅黑" pitchFamily="34" charset="-122"/>
              </a:rPr>
              <a:t>倍（</a:t>
            </a:r>
            <a:r>
              <a:rPr lang="en-US" altLang="zh-CN" sz="2800" dirty="0" smtClean="0">
                <a:latin typeface="微软雅黑" pitchFamily="34" charset="-122"/>
                <a:ea typeface="微软雅黑" pitchFamily="34" charset="-122"/>
              </a:rPr>
              <a:t>IBM</a:t>
            </a:r>
            <a:r>
              <a:rPr lang="zh-CN" altLang="en-US" sz="2800" dirty="0" smtClean="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99670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软件需求规格说明书编写要点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功能需求</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正确的对功能进行分解，利用结构化，层次化的方法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按</a:t>
            </a:r>
            <a:r>
              <a:rPr lang="zh-CN" altLang="en-US" sz="2800" dirty="0" smtClean="0">
                <a:latin typeface="微软雅黑" pitchFamily="34" charset="-122"/>
                <a:ea typeface="微软雅黑" pitchFamily="34" charset="-122"/>
              </a:rPr>
              <a:t>功能，工作模式，外部激励等方法（</a:t>
            </a:r>
            <a:r>
              <a:rPr lang="en-US" altLang="zh-CN" sz="2800" dirty="0" smtClean="0">
                <a:latin typeface="微软雅黑" pitchFamily="34" charset="-122"/>
                <a:ea typeface="微软雅黑" pitchFamily="34" charset="-122"/>
              </a:rPr>
              <a:t>IEEE</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lvl="1" eaLnBrk="0" hangingPunct="0">
              <a:spcBef>
                <a:spcPct val="20000"/>
              </a:spcBef>
              <a:buClr>
                <a:schemeClr val="hlink"/>
              </a:buClr>
            </a:pPr>
            <a:r>
              <a:rPr lang="zh-CN" altLang="en-US" sz="2800" dirty="0" smtClean="0">
                <a:solidFill>
                  <a:srgbClr val="FF0000"/>
                </a:solidFill>
                <a:latin typeface="微软雅黑" pitchFamily="34" charset="-122"/>
                <a:ea typeface="微软雅黑" pitchFamily="34" charset="-122"/>
              </a:rPr>
              <a:t>示例：</a:t>
            </a:r>
            <a:endParaRPr lang="en-US" altLang="zh-CN" sz="2800" dirty="0" smtClean="0">
              <a:solidFill>
                <a:srgbClr val="FF0000"/>
              </a:solidFill>
              <a:latin typeface="微软雅黑" pitchFamily="34" charset="-122"/>
              <a:ea typeface="微软雅黑" pitchFamily="34" charset="-122"/>
            </a:endParaRPr>
          </a:p>
          <a:p>
            <a:pPr marL="914400" lvl="1" indent="-4572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加电自检模式</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正常工作模式</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故障保护模式</a:t>
            </a:r>
            <a:endParaRPr lang="en-US" altLang="zh-CN" sz="2800" dirty="0" smtClean="0">
              <a:latin typeface="微软雅黑" pitchFamily="34" charset="-122"/>
              <a:ea typeface="微软雅黑" pitchFamily="34" charset="-122"/>
            </a:endParaRPr>
          </a:p>
          <a:p>
            <a:pPr marL="914400" lvl="1" indent="-4572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VC++ Debug/VC++ Release</a:t>
            </a:r>
          </a:p>
        </p:txBody>
      </p:sp>
    </p:spTree>
    <p:extLst>
      <p:ext uri="{BB962C8B-B14F-4D97-AF65-F5344CB8AC3E}">
        <p14:creationId xmlns:p14="http://schemas.microsoft.com/office/powerpoint/2010/main" val="115994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软件需求规格说明书编写要点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功能分解的完善程度</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solidFill>
                  <a:srgbClr val="FF0000"/>
                </a:solidFill>
                <a:latin typeface="微软雅黑" pitchFamily="34" charset="-122"/>
                <a:ea typeface="微软雅黑" pitchFamily="34" charset="-122"/>
              </a:rPr>
              <a:t>每个功能是单一的，确定的</a:t>
            </a:r>
            <a:endParaRPr lang="en-US" altLang="zh-CN" sz="2800" dirty="0" smtClean="0">
              <a:solidFill>
                <a:srgbClr val="FF0000"/>
              </a:solidFill>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不同抽象的</a:t>
            </a:r>
            <a:r>
              <a:rPr lang="zh-CN" altLang="en-US" sz="2800" dirty="0" smtClean="0">
                <a:latin typeface="微软雅黑" pitchFamily="34" charset="-122"/>
                <a:ea typeface="微软雅黑" pitchFamily="34" charset="-122"/>
              </a:rPr>
              <a:t>功能应出现在不同的层次上</a:t>
            </a:r>
            <a:endParaRPr lang="en-US" altLang="zh-CN" sz="28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zh-CN" altLang="en-US" sz="2200" dirty="0">
                <a:latin typeface="微软雅黑" pitchFamily="34" charset="-122"/>
                <a:ea typeface="微软雅黑" pitchFamily="34" charset="-122"/>
              </a:rPr>
              <a:t>计算机校验 </a:t>
            </a:r>
            <a:r>
              <a:rPr lang="en-US" altLang="zh-CN" sz="2200" dirty="0">
                <a:latin typeface="微软雅黑" pitchFamily="34" charset="-122"/>
                <a:ea typeface="微软雅黑" pitchFamily="34" charset="-122"/>
              </a:rPr>
              <a:t>vs. </a:t>
            </a:r>
            <a:r>
              <a:rPr lang="zh-CN" altLang="en-US" sz="2200" dirty="0">
                <a:latin typeface="微软雅黑" pitchFamily="34" charset="-122"/>
                <a:ea typeface="微软雅黑" pitchFamily="34" charset="-122"/>
              </a:rPr>
              <a:t>验证遥控指令</a:t>
            </a:r>
            <a:endParaRPr lang="en-US" altLang="zh-CN" sz="22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尽量减少</a:t>
            </a:r>
            <a:r>
              <a:rPr lang="zh-CN" altLang="en-US" sz="2800" dirty="0" smtClean="0">
                <a:latin typeface="微软雅黑" pitchFamily="34" charset="-122"/>
                <a:ea typeface="微软雅黑" pitchFamily="34" charset="-122"/>
              </a:rPr>
              <a:t>单一功能的接口</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每一个功能</a:t>
            </a:r>
            <a:r>
              <a:rPr lang="zh-CN" altLang="en-US" sz="2800" dirty="0" smtClean="0">
                <a:latin typeface="微软雅黑" pitchFamily="34" charset="-122"/>
                <a:ea typeface="微软雅黑" pitchFamily="34" charset="-122"/>
              </a:rPr>
              <a:t>不应该分解多于</a:t>
            </a: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个子功能</a:t>
            </a:r>
            <a:endParaRPr lang="en-US" altLang="zh-CN" sz="2800" dirty="0" smtClean="0">
              <a:latin typeface="微软雅黑" pitchFamily="34" charset="-122"/>
              <a:ea typeface="微软雅黑" pitchFamily="34" charset="-122"/>
            </a:endParaRPr>
          </a:p>
          <a:p>
            <a:pPr marL="1485900" lvl="2" indent="-571500" eaLnBrk="0" hangingPunct="0">
              <a:spcBef>
                <a:spcPct val="20000"/>
              </a:spcBef>
              <a:buClr>
                <a:schemeClr val="hlink"/>
              </a:buClr>
              <a:buFont typeface="Arial" pitchFamily="34" charset="0"/>
              <a:buChar char="•"/>
            </a:pPr>
            <a:r>
              <a:rPr lang="en-US" altLang="zh-CN" sz="2200" dirty="0">
                <a:latin typeface="微软雅黑" pitchFamily="34" charset="-122"/>
                <a:ea typeface="微软雅黑" pitchFamily="34" charset="-122"/>
              </a:rPr>
              <a:t>7</a:t>
            </a:r>
            <a:r>
              <a:rPr lang="zh-CN" altLang="en-US" sz="2200" dirty="0">
                <a:latin typeface="微软雅黑" pitchFamily="34" charset="-122"/>
                <a:ea typeface="微软雅黑" pitchFamily="34" charset="-122"/>
              </a:rPr>
              <a:t>是一个</a:t>
            </a:r>
            <a:r>
              <a:rPr lang="en-US" altLang="zh-CN" sz="2200" dirty="0">
                <a:latin typeface="微软雅黑" pitchFamily="34" charset="-122"/>
                <a:ea typeface="微软雅黑" pitchFamily="34" charset="-122"/>
              </a:rPr>
              <a:t>Magic Number</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不</a:t>
            </a:r>
            <a:r>
              <a:rPr lang="zh-CN" altLang="en-US" sz="2800" dirty="0" smtClean="0">
                <a:latin typeface="微软雅黑" pitchFamily="34" charset="-122"/>
                <a:ea typeface="微软雅黑" pitchFamily="34" charset="-122"/>
              </a:rPr>
              <a:t>使用软件实现的术语（文件，目录等）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给出每一</a:t>
            </a:r>
            <a:r>
              <a:rPr lang="zh-CN" altLang="en-US" sz="2800" dirty="0" smtClean="0">
                <a:latin typeface="微软雅黑" pitchFamily="34" charset="-122"/>
                <a:ea typeface="微软雅黑" pitchFamily="34" charset="-122"/>
              </a:rPr>
              <a:t>个功能的性能属性</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814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软件需求规格说明书编写要点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功能分解的完善程度（续）</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对关键性功能给出标识</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功能</a:t>
            </a:r>
            <a:r>
              <a:rPr lang="zh-CN" altLang="en-US" sz="2800" dirty="0">
                <a:latin typeface="微软雅黑" pitchFamily="34" charset="-122"/>
                <a:ea typeface="微软雅黑" pitchFamily="34" charset="-122"/>
              </a:rPr>
              <a:t>名字反映</a:t>
            </a:r>
            <a:r>
              <a:rPr lang="zh-CN" altLang="en-US" sz="2800" dirty="0" smtClean="0">
                <a:latin typeface="微软雅黑" pitchFamily="34" charset="-122"/>
                <a:ea typeface="微软雅黑" pitchFamily="34" charset="-122"/>
              </a:rPr>
              <a:t>用途，即做什么，而不是怎么做</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功能名字具有动宾结构</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r>
              <a:rPr lang="zh-CN" altLang="en-US" sz="2800" dirty="0">
                <a:solidFill>
                  <a:srgbClr val="FF0000"/>
                </a:solidFill>
                <a:latin typeface="微软雅黑" pitchFamily="34" charset="-122"/>
                <a:ea typeface="微软雅黑" pitchFamily="34" charset="-122"/>
              </a:rPr>
              <a:t>怎么验证功能已经分得足够细了？</a:t>
            </a:r>
            <a:endParaRPr lang="en-US" altLang="zh-CN" sz="2800" dirty="0">
              <a:solidFill>
                <a:srgbClr val="FF0000"/>
              </a:solidFill>
              <a:latin typeface="微软雅黑" pitchFamily="34" charset="-122"/>
              <a:ea typeface="微软雅黑" pitchFamily="34" charset="-122"/>
            </a:endParaRPr>
          </a:p>
          <a:p>
            <a:pPr lvl="2" indent="-4572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看看用几个测试用例能验证一个需求的功能？</a:t>
            </a: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2599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常见的问题</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一般问题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需求概述没有描绘出一个清晰的背景，文档应该独立成章，不应过多依赖其他文档</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需求</a:t>
            </a:r>
            <a:r>
              <a:rPr lang="zh-CN" altLang="en-US" sz="2800" dirty="0" smtClean="0">
                <a:latin typeface="微软雅黑" pitchFamily="34" charset="-122"/>
                <a:ea typeface="微软雅黑" pitchFamily="34" charset="-122"/>
              </a:rPr>
              <a:t>文档对任务书内容响应有遗漏</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4539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功能一：</a:t>
            </a:r>
            <a:r>
              <a:rPr lang="zh-CN" altLang="en-US" sz="3600" dirty="0">
                <a:latin typeface="微软雅黑" pitchFamily="34" charset="-122"/>
                <a:ea typeface="微软雅黑" pitchFamily="34" charset="-122"/>
              </a:rPr>
              <a:t>战斗</a:t>
            </a:r>
            <a:r>
              <a:rPr lang="zh-CN" altLang="en-US" sz="3600" dirty="0" smtClean="0">
                <a:latin typeface="微软雅黑" pitchFamily="34" charset="-122"/>
                <a:ea typeface="微软雅黑" pitchFamily="34" charset="-122"/>
              </a:rPr>
              <a:t>部能同时跟踪多个目标</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977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常见的问题</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软件功能方面的问题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功能内容有遗漏</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功能需求不具体</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给出设计中的功能</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缺乏可读性</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数学表达式与文字描述关系不清</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功能运行</a:t>
            </a:r>
            <a:r>
              <a:rPr lang="zh-CN" altLang="en-US" sz="2800" dirty="0" smtClean="0">
                <a:latin typeface="微软雅黑" pitchFamily="34" charset="-122"/>
                <a:ea typeface="微软雅黑" pitchFamily="34" charset="-122"/>
              </a:rPr>
              <a:t>特征不明确</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5915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功能二：对接收到的温度信息进行滤波处理</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功能三：该模块对输入值进行加法处理</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7748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常见的问题</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需求</a:t>
            </a:r>
            <a:r>
              <a:rPr lang="zh-CN" altLang="en-US" sz="3600" dirty="0" smtClean="0">
                <a:latin typeface="微软雅黑" pitchFamily="34" charset="-122"/>
                <a:ea typeface="微软雅黑" pitchFamily="34" charset="-122"/>
              </a:rPr>
              <a:t>方面实体的问题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实体指数据、外部接口或设备</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一个</a:t>
            </a:r>
            <a:r>
              <a:rPr lang="zh-CN" altLang="en-US" sz="2800" dirty="0" smtClean="0">
                <a:latin typeface="微软雅黑" pitchFamily="34" charset="-122"/>
                <a:ea typeface="微软雅黑" pitchFamily="34" charset="-122"/>
              </a:rPr>
              <a:t>实体出现多个表述方法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某些数据没有</a:t>
            </a:r>
            <a:r>
              <a:rPr lang="zh-CN" altLang="en-US" sz="2800" dirty="0" smtClean="0">
                <a:latin typeface="微软雅黑" pitchFamily="34" charset="-122"/>
                <a:ea typeface="微软雅黑" pitchFamily="34" charset="-122"/>
              </a:rPr>
              <a:t>定义</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某些数据</a:t>
            </a:r>
            <a:r>
              <a:rPr lang="zh-CN" altLang="en-US" sz="2800" dirty="0" smtClean="0">
                <a:latin typeface="微软雅黑" pitchFamily="34" charset="-122"/>
                <a:ea typeface="微软雅黑" pitchFamily="34" charset="-122"/>
              </a:rPr>
              <a:t>没有被使用</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2597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功能四：接收遥测数据，并将接收到的遥测量进行备份</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083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常见的问题</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性能需求的问题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将系统的性能当作软件的性能</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用局部</a:t>
            </a:r>
            <a:r>
              <a:rPr lang="zh-CN" altLang="en-US" sz="2800" dirty="0" smtClean="0">
                <a:latin typeface="微软雅黑" pitchFamily="34" charset="-122"/>
                <a:ea typeface="微软雅黑" pitchFamily="34" charset="-122"/>
              </a:rPr>
              <a:t>性能代替整体性能</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2984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需求分析的重要性</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几乎所有与软件相关的航空航天事故都与软件需求缺陷以及对软件需求的错误理解有关</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r>
              <a:rPr lang="en-US" altLang="zh-CN" sz="2800" dirty="0" smtClean="0">
                <a:latin typeface="微软雅黑" pitchFamily="34" charset="-122"/>
                <a:ea typeface="微软雅黑" pitchFamily="34" charset="-122"/>
              </a:rPr>
              <a:t>                                        --- Prof. Nancy Leveson</a:t>
            </a:r>
          </a:p>
          <a:p>
            <a:pPr eaLnBrk="0" hangingPunct="0">
              <a:spcBef>
                <a:spcPct val="20000"/>
              </a:spcBef>
              <a:buClr>
                <a:schemeClr val="hlink"/>
              </a:buClr>
            </a:pP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4038600"/>
            <a:ext cx="1909427" cy="2618941"/>
          </a:xfrm>
          <a:prstGeom prst="rect">
            <a:avLst/>
          </a:prstGeom>
        </p:spPr>
      </p:pic>
    </p:spTree>
    <p:extLst>
      <p:ext uri="{BB962C8B-B14F-4D97-AF65-F5344CB8AC3E}">
        <p14:creationId xmlns:p14="http://schemas.microsoft.com/office/powerpoint/2010/main" val="659181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功能五：目标测距误差应小于３０米</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smtClean="0">
                <a:latin typeface="微软雅黑" pitchFamily="34" charset="-122"/>
                <a:ea typeface="微软雅黑" pitchFamily="34" charset="-122"/>
              </a:rPr>
              <a:t>功能六：</a:t>
            </a:r>
            <a:r>
              <a:rPr lang="zh-CN" altLang="en-US" sz="3600" dirty="0" smtClean="0">
                <a:latin typeface="微软雅黑" pitchFamily="34" charset="-122"/>
                <a:ea typeface="微软雅黑" pitchFamily="34" charset="-122"/>
              </a:rPr>
              <a:t>软件精度应采用双精度浮点数</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4880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需求规格说明的检查和验证</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人工检查</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目前</a:t>
            </a:r>
            <a:r>
              <a:rPr lang="zh-CN" altLang="en-US" sz="2800" dirty="0" smtClean="0">
                <a:latin typeface="微软雅黑" pitchFamily="34" charset="-122"/>
                <a:ea typeface="微软雅黑" pitchFamily="34" charset="-122"/>
              </a:rPr>
              <a:t>最常用的检查方法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建模检查</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结构化</a:t>
            </a:r>
            <a:r>
              <a:rPr lang="zh-CN" altLang="en-US" sz="2800" dirty="0" smtClean="0">
                <a:latin typeface="微软雅黑" pitchFamily="34" charset="-122"/>
                <a:ea typeface="微软雅黑" pitchFamily="34" charset="-122"/>
              </a:rPr>
              <a:t>方法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仿真模型</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形式化方法　</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378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人工检查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重点检查内容</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编制依据</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编制过程</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术语</a:t>
            </a:r>
            <a:r>
              <a:rPr lang="zh-CN" altLang="en-US" sz="2800" dirty="0" smtClean="0">
                <a:latin typeface="微软雅黑" pitchFamily="34" charset="-122"/>
                <a:ea typeface="微软雅黑" pitchFamily="34" charset="-122"/>
              </a:rPr>
              <a:t>一致性</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对功能需求的</a:t>
            </a:r>
            <a:r>
              <a:rPr lang="zh-CN" altLang="en-US" sz="2800" dirty="0" smtClean="0">
                <a:latin typeface="微软雅黑" pitchFamily="34" charset="-122"/>
                <a:ea typeface="微软雅黑" pitchFamily="34" charset="-122"/>
              </a:rPr>
              <a:t>描述</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非功能的</a:t>
            </a:r>
            <a:r>
              <a:rPr lang="zh-CN" altLang="en-US" sz="2800" dirty="0" smtClean="0">
                <a:latin typeface="微软雅黑" pitchFamily="34" charset="-122"/>
                <a:ea typeface="微软雅黑" pitchFamily="34" charset="-122"/>
              </a:rPr>
              <a:t>需求</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软件任务</a:t>
            </a:r>
            <a:r>
              <a:rPr lang="zh-CN" altLang="en-US" sz="2800" dirty="0" smtClean="0">
                <a:latin typeface="微软雅黑" pitchFamily="34" charset="-122"/>
                <a:ea typeface="微软雅黑" pitchFamily="34" charset="-122"/>
              </a:rPr>
              <a:t>书的需求是否都落实</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数据流图等图例是否符合业界规范（ＵＭＬ）</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是否</a:t>
            </a:r>
            <a:r>
              <a:rPr lang="zh-CN" altLang="en-US" sz="2800" dirty="0" smtClean="0">
                <a:latin typeface="微软雅黑" pitchFamily="34" charset="-122"/>
                <a:ea typeface="微软雅黑" pitchFamily="34" charset="-122"/>
              </a:rPr>
              <a:t>有重复的内容</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0843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编制过程的检查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交办方是否认可</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测试</a:t>
            </a:r>
            <a:r>
              <a:rPr lang="zh-CN" altLang="en-US" sz="3600" dirty="0" smtClean="0">
                <a:latin typeface="微软雅黑" pitchFamily="34" charset="-122"/>
                <a:ea typeface="微软雅黑" pitchFamily="34" charset="-122"/>
              </a:rPr>
              <a:t>方是否认可并拟定了确认测试计划</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设计者是否认可</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校对审核责任是否明确</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编写和</a:t>
            </a:r>
            <a:r>
              <a:rPr lang="zh-CN" altLang="en-US" sz="3600" dirty="0" smtClean="0">
                <a:latin typeface="微软雅黑" pitchFamily="34" charset="-122"/>
                <a:ea typeface="微软雅黑" pitchFamily="34" charset="-122"/>
              </a:rPr>
              <a:t>修改是否进行管理</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是否有</a:t>
            </a:r>
            <a:r>
              <a:rPr lang="zh-CN" altLang="en-US" sz="3600" dirty="0" smtClean="0">
                <a:latin typeface="微软雅黑" pitchFamily="34" charset="-122"/>
                <a:ea typeface="微软雅黑" pitchFamily="34" charset="-122"/>
              </a:rPr>
              <a:t>版本管理</a:t>
            </a:r>
            <a:r>
              <a:rPr lang="zh-CN" altLang="en-US" sz="3600" dirty="0">
                <a:latin typeface="微软雅黑" pitchFamily="34" charset="-122"/>
                <a:ea typeface="微软雅黑" pitchFamily="34" charset="-122"/>
              </a:rPr>
              <a:t>并</a:t>
            </a:r>
            <a:r>
              <a:rPr lang="zh-CN" altLang="en-US" sz="3600" dirty="0" smtClean="0">
                <a:latin typeface="微软雅黑" pitchFamily="34" charset="-122"/>
                <a:ea typeface="微软雅黑" pitchFamily="34" charset="-122"/>
              </a:rPr>
              <a:t>详细记录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是否纳入配置管理中</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429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功能描述</a:t>
            </a:r>
            <a:r>
              <a:rPr lang="zh-CN" altLang="en-US" sz="4000" dirty="0" smtClean="0"/>
              <a:t>的检查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功能是否按层次分解</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最底层</a:t>
            </a:r>
            <a:r>
              <a:rPr lang="zh-CN" altLang="en-US" sz="3600" dirty="0" smtClean="0">
                <a:latin typeface="微软雅黑" pitchFamily="34" charset="-122"/>
                <a:ea typeface="微软雅黑" pitchFamily="34" charset="-122"/>
              </a:rPr>
              <a:t>功能是否单一</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各级功能是否一致</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输入，输出和接口是否明确</a:t>
            </a: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345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非功能</a:t>
            </a:r>
            <a:r>
              <a:rPr lang="zh-CN" altLang="en-US" sz="4000" dirty="0"/>
              <a:t>描述</a:t>
            </a:r>
            <a:r>
              <a:rPr lang="zh-CN" altLang="en-US" sz="4000" dirty="0" smtClean="0"/>
              <a:t>的检查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是否有性能需求</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是否有意外处理和故障处理需求</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安全关键性需求是否明确</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可靠性约束是否明确</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可测试性需求是否明确</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可移植性需求是否明确</a:t>
            </a:r>
            <a:endParaRPr lang="en-US" altLang="zh-CN" sz="3600" dirty="0" smtClean="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5701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需求文档不应该包括的内容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开发计划中的内容</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人员安排、工作计划、配置管理等</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设计文档中的内容</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要充分认识需求和设计的分界线</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需求是做什么</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做到</a:t>
            </a:r>
            <a:r>
              <a:rPr lang="zh-CN" altLang="en-US" sz="2800" dirty="0" smtClean="0">
                <a:latin typeface="微软雅黑" pitchFamily="34" charset="-122"/>
                <a:ea typeface="微软雅黑" pitchFamily="34" charset="-122"/>
              </a:rPr>
              <a:t>什么程度</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不可测试和验证的需求</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61176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结构化方法检查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从结构化编程而来</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采用</a:t>
            </a:r>
            <a:r>
              <a:rPr lang="zh-CN" altLang="en-US" sz="3600" dirty="0" smtClean="0">
                <a:latin typeface="微软雅黑" pitchFamily="34" charset="-122"/>
                <a:ea typeface="微软雅黑" pitchFamily="34" charset="-122"/>
              </a:rPr>
              <a:t>数据流图</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en-US" altLang="zh-CN" sz="3600" dirty="0" err="1" smtClean="0">
                <a:latin typeface="微软雅黑" pitchFamily="34" charset="-122"/>
                <a:ea typeface="微软雅黑" pitchFamily="34" charset="-122"/>
              </a:rPr>
              <a:t>DeMarco</a:t>
            </a:r>
            <a:r>
              <a:rPr lang="en-US" altLang="zh-CN" sz="3600" dirty="0" smtClean="0">
                <a:latin typeface="微软雅黑" pitchFamily="34" charset="-122"/>
                <a:ea typeface="微软雅黑" pitchFamily="34" charset="-122"/>
              </a:rPr>
              <a:t>, Structured Systems Analysis and Designed Methodology</a:t>
            </a:r>
          </a:p>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Ward/Mellor, </a:t>
            </a:r>
            <a:r>
              <a:rPr lang="en-US" altLang="zh-CN" sz="3600" dirty="0" err="1" smtClean="0">
                <a:latin typeface="微软雅黑" pitchFamily="34" charset="-122"/>
                <a:ea typeface="微软雅黑" pitchFamily="34" charset="-122"/>
              </a:rPr>
              <a:t>Hateley</a:t>
            </a:r>
            <a:r>
              <a:rPr lang="en-US" altLang="zh-CN" sz="3600" dirty="0" smtClean="0">
                <a:latin typeface="微软雅黑" pitchFamily="34" charset="-122"/>
                <a:ea typeface="微软雅黑" pitchFamily="34" charset="-122"/>
              </a:rPr>
              <a:t>/</a:t>
            </a:r>
            <a:r>
              <a:rPr lang="en-US" altLang="zh-CN" sz="3600" dirty="0" err="1" smtClean="0">
                <a:latin typeface="微软雅黑" pitchFamily="34" charset="-122"/>
                <a:ea typeface="微软雅黑" pitchFamily="34" charset="-122"/>
              </a:rPr>
              <a:t>Pirbhai</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5836390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仿真</a:t>
            </a:r>
            <a:r>
              <a:rPr lang="zh-CN" altLang="en-US" sz="4000" dirty="0" smtClean="0"/>
              <a:t>方法检查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复杂</a:t>
            </a:r>
            <a:r>
              <a:rPr lang="zh-CN" altLang="en-US" sz="3600" dirty="0" smtClean="0">
                <a:latin typeface="微软雅黑" pitchFamily="34" charset="-122"/>
                <a:ea typeface="微软雅黑" pitchFamily="34" charset="-122"/>
              </a:rPr>
              <a:t>的需求可以采用仿真的办法进行验证</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主要用于飞行</a:t>
            </a:r>
            <a:r>
              <a:rPr lang="zh-CN" altLang="en-US" sz="3600" dirty="0" smtClean="0">
                <a:latin typeface="微软雅黑" pitchFamily="34" charset="-122"/>
                <a:ea typeface="微软雅黑" pitchFamily="34" charset="-122"/>
              </a:rPr>
              <a:t>控制和武器指挥系统</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en-US" altLang="zh-CN" sz="3600" dirty="0" err="1" smtClean="0">
                <a:latin typeface="微软雅黑" pitchFamily="34" charset="-122"/>
                <a:ea typeface="微软雅黑" pitchFamily="34" charset="-122"/>
              </a:rPr>
              <a:t>MATRIXx</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en-US" altLang="zh-CN" sz="3600" dirty="0" err="1" smtClean="0">
                <a:latin typeface="微软雅黑" pitchFamily="34" charset="-122"/>
                <a:ea typeface="微软雅黑" pitchFamily="34" charset="-122"/>
              </a:rPr>
              <a:t>MatLab</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自制仿真工具等</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444397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形式化方法检查</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基于离散数学和数理逻辑</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检查最为严格</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对人员要求高</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有</a:t>
            </a:r>
            <a:r>
              <a:rPr lang="zh-CN" altLang="en-US" sz="3600" dirty="0" smtClean="0">
                <a:latin typeface="微软雅黑" pitchFamily="34" charset="-122"/>
                <a:ea typeface="微软雅黑" pitchFamily="34" charset="-122"/>
              </a:rPr>
              <a:t>空间爆炸的问题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分析能力</a:t>
            </a:r>
            <a:r>
              <a:rPr lang="zh-CN" altLang="en-US" sz="2800" dirty="0" smtClean="0">
                <a:latin typeface="微软雅黑" pitchFamily="34" charset="-122"/>
                <a:ea typeface="微软雅黑" pitchFamily="34" charset="-122"/>
              </a:rPr>
              <a:t>有限，检查状态组合空间要求太大</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r>
              <a:rPr lang="en-US" altLang="zh-CN" sz="3600" dirty="0" smtClean="0">
                <a:latin typeface="微软雅黑" pitchFamily="34" charset="-122"/>
                <a:ea typeface="微软雅黑" pitchFamily="34" charset="-122"/>
              </a:rPr>
              <a:t>B</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Z</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PVS</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Spin</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SCR</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RAISE</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VDM</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30776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1883228"/>
            <a:ext cx="2667000" cy="457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制定软件任务书</a:t>
            </a:r>
            <a:endParaRPr lang="en-GB" dirty="0">
              <a:solidFill>
                <a:schemeClr val="tx1"/>
              </a:solidFill>
              <a:latin typeface="宋体" pitchFamily="2" charset="-122"/>
              <a:ea typeface="宋体" pitchFamily="2" charset="-122"/>
            </a:endParaRPr>
          </a:p>
        </p:txBody>
      </p:sp>
      <p:sp>
        <p:nvSpPr>
          <p:cNvPr id="4" name="矩形 3"/>
          <p:cNvSpPr/>
          <p:nvPr/>
        </p:nvSpPr>
        <p:spPr>
          <a:xfrm>
            <a:off x="3048000" y="2819400"/>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需求信息的获取和记录</a:t>
            </a:r>
            <a:endParaRPr lang="en-GB" dirty="0">
              <a:solidFill>
                <a:schemeClr val="tx1"/>
              </a:solidFill>
              <a:latin typeface="宋体" pitchFamily="2" charset="-122"/>
              <a:ea typeface="宋体" pitchFamily="2" charset="-122"/>
            </a:endParaRPr>
          </a:p>
        </p:txBody>
      </p:sp>
      <p:cxnSp>
        <p:nvCxnSpPr>
          <p:cNvPr id="7" name="直接箭头连接符 6"/>
          <p:cNvCxnSpPr/>
          <p:nvPr/>
        </p:nvCxnSpPr>
        <p:spPr>
          <a:xfrm>
            <a:off x="3733800" y="2340428"/>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矩形 11"/>
          <p:cNvSpPr/>
          <p:nvPr/>
        </p:nvSpPr>
        <p:spPr>
          <a:xfrm>
            <a:off x="3048000" y="3762828"/>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需求规格说明书的编写</a:t>
            </a:r>
            <a:endParaRPr lang="en-GB" dirty="0">
              <a:solidFill>
                <a:schemeClr val="tx1"/>
              </a:solidFill>
              <a:latin typeface="宋体" pitchFamily="2" charset="-122"/>
              <a:ea typeface="宋体" pitchFamily="2" charset="-122"/>
            </a:endParaRPr>
          </a:p>
        </p:txBody>
      </p:sp>
      <p:cxnSp>
        <p:nvCxnSpPr>
          <p:cNvPr id="13" name="直接箭头连接符 12"/>
          <p:cNvCxnSpPr/>
          <p:nvPr/>
        </p:nvCxnSpPr>
        <p:spPr>
          <a:xfrm>
            <a:off x="3733800" y="3283856"/>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矩形 13"/>
          <p:cNvSpPr/>
          <p:nvPr/>
        </p:nvSpPr>
        <p:spPr>
          <a:xfrm>
            <a:off x="3048000" y="4691742"/>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需求规格说明书的审查</a:t>
            </a:r>
            <a:endParaRPr lang="en-GB" dirty="0">
              <a:solidFill>
                <a:schemeClr val="tx1"/>
              </a:solidFill>
              <a:latin typeface="宋体" pitchFamily="2" charset="-122"/>
              <a:ea typeface="宋体" pitchFamily="2" charset="-122"/>
            </a:endParaRPr>
          </a:p>
        </p:txBody>
      </p:sp>
      <p:cxnSp>
        <p:nvCxnSpPr>
          <p:cNvPr id="15" name="直接箭头连接符 14"/>
          <p:cNvCxnSpPr/>
          <p:nvPr/>
        </p:nvCxnSpPr>
        <p:spPr>
          <a:xfrm>
            <a:off x="3733800" y="4212770"/>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矩形 15"/>
          <p:cNvSpPr/>
          <p:nvPr/>
        </p:nvSpPr>
        <p:spPr>
          <a:xfrm>
            <a:off x="3048000" y="5635171"/>
            <a:ext cx="26670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itchFamily="2" charset="-122"/>
                <a:ea typeface="宋体" pitchFamily="2" charset="-122"/>
              </a:rPr>
              <a:t>需求评审</a:t>
            </a:r>
            <a:endParaRPr lang="en-GB" dirty="0">
              <a:solidFill>
                <a:schemeClr val="tx1"/>
              </a:solidFill>
              <a:latin typeface="宋体" pitchFamily="2" charset="-122"/>
              <a:ea typeface="宋体" pitchFamily="2" charset="-122"/>
            </a:endParaRPr>
          </a:p>
        </p:txBody>
      </p:sp>
      <p:cxnSp>
        <p:nvCxnSpPr>
          <p:cNvPr id="17" name="直接箭头连接符 16"/>
          <p:cNvCxnSpPr/>
          <p:nvPr/>
        </p:nvCxnSpPr>
        <p:spPr>
          <a:xfrm>
            <a:off x="3733800" y="5156199"/>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a:off x="4392386" y="6092371"/>
            <a:ext cx="0" cy="478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直接箭头连接符 18"/>
          <p:cNvCxnSpPr/>
          <p:nvPr/>
        </p:nvCxnSpPr>
        <p:spPr>
          <a:xfrm>
            <a:off x="5029200" y="5156199"/>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0" name="直接箭头连接符 19"/>
          <p:cNvCxnSpPr/>
          <p:nvPr/>
        </p:nvCxnSpPr>
        <p:spPr>
          <a:xfrm>
            <a:off x="5029200" y="4220028"/>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a:off x="5029200" y="3301999"/>
            <a:ext cx="0" cy="47897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2" name="直接箭头连接符 21"/>
          <p:cNvCxnSpPr/>
          <p:nvPr/>
        </p:nvCxnSpPr>
        <p:spPr>
          <a:xfrm>
            <a:off x="5029200" y="2579914"/>
            <a:ext cx="0" cy="2394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5029200" y="2579914"/>
            <a:ext cx="1600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642100" y="2461986"/>
            <a:ext cx="1828800" cy="117202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交办方</a:t>
            </a:r>
            <a:endParaRPr lang="en-US" altLang="zh-CN" dirty="0" smtClean="0">
              <a:solidFill>
                <a:schemeClr val="tx1"/>
              </a:solidFill>
              <a:latin typeface="宋体" pitchFamily="2" charset="-122"/>
              <a:ea typeface="宋体" pitchFamily="2" charset="-122"/>
            </a:endParaRPr>
          </a:p>
          <a:p>
            <a:pPr algn="ctr"/>
            <a:r>
              <a:rPr lang="zh-CN" altLang="en-US" dirty="0" smtClean="0">
                <a:solidFill>
                  <a:schemeClr val="tx1"/>
                </a:solidFill>
                <a:latin typeface="宋体" pitchFamily="2" charset="-122"/>
                <a:ea typeface="宋体" pitchFamily="2" charset="-122"/>
              </a:rPr>
              <a:t>总体</a:t>
            </a:r>
            <a:endParaRPr lang="en-US" altLang="zh-CN" dirty="0" smtClean="0">
              <a:solidFill>
                <a:schemeClr val="tx1"/>
              </a:solidFill>
              <a:latin typeface="宋体" pitchFamily="2" charset="-122"/>
              <a:ea typeface="宋体" pitchFamily="2" charset="-122"/>
            </a:endParaRPr>
          </a:p>
          <a:p>
            <a:pPr algn="ctr"/>
            <a:r>
              <a:rPr lang="zh-CN" altLang="en-US" dirty="0" smtClean="0">
                <a:solidFill>
                  <a:schemeClr val="tx1"/>
                </a:solidFill>
                <a:latin typeface="宋体" pitchFamily="2" charset="-122"/>
                <a:ea typeface="宋体" pitchFamily="2" charset="-122"/>
              </a:rPr>
              <a:t>硬件设计人员</a:t>
            </a:r>
            <a:endParaRPr lang="en-US" altLang="zh-CN" dirty="0" smtClean="0">
              <a:solidFill>
                <a:schemeClr val="tx1"/>
              </a:solidFill>
              <a:latin typeface="宋体" pitchFamily="2" charset="-122"/>
              <a:ea typeface="宋体" pitchFamily="2" charset="-122"/>
            </a:endParaRPr>
          </a:p>
          <a:p>
            <a:pPr algn="ctr"/>
            <a:r>
              <a:rPr lang="zh-CN" altLang="en-US" dirty="0">
                <a:solidFill>
                  <a:schemeClr val="tx1"/>
                </a:solidFill>
                <a:latin typeface="宋体" pitchFamily="2" charset="-122"/>
                <a:ea typeface="宋体" pitchFamily="2" charset="-122"/>
              </a:rPr>
              <a:t>用户</a:t>
            </a:r>
            <a:endParaRPr lang="en-GB" dirty="0">
              <a:solidFill>
                <a:schemeClr val="tx1"/>
              </a:solidFill>
              <a:latin typeface="宋体" pitchFamily="2" charset="-122"/>
              <a:ea typeface="宋体" pitchFamily="2" charset="-122"/>
            </a:endParaRPr>
          </a:p>
        </p:txBody>
      </p:sp>
      <p:sp>
        <p:nvSpPr>
          <p:cNvPr id="27" name="矩形 26"/>
          <p:cNvSpPr/>
          <p:nvPr/>
        </p:nvSpPr>
        <p:spPr>
          <a:xfrm>
            <a:off x="6642100" y="1870530"/>
            <a:ext cx="1828800" cy="47897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需求分析员</a:t>
            </a:r>
            <a:endParaRPr lang="en-US" altLang="zh-CN" dirty="0" smtClean="0">
              <a:solidFill>
                <a:schemeClr val="tx1"/>
              </a:solidFill>
              <a:latin typeface="宋体" pitchFamily="2" charset="-122"/>
              <a:ea typeface="宋体" pitchFamily="2" charset="-122"/>
            </a:endParaRPr>
          </a:p>
        </p:txBody>
      </p:sp>
      <p:cxnSp>
        <p:nvCxnSpPr>
          <p:cNvPr id="29" name="直接箭头连接符 28"/>
          <p:cNvCxnSpPr>
            <a:stCxn id="27" idx="1"/>
            <a:endCxn id="2" idx="3"/>
          </p:cNvCxnSpPr>
          <p:nvPr/>
        </p:nvCxnSpPr>
        <p:spPr>
          <a:xfrm flipH="1">
            <a:off x="5715000" y="2110015"/>
            <a:ext cx="927100" cy="18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943600" y="1752600"/>
            <a:ext cx="646331" cy="369332"/>
          </a:xfrm>
          <a:prstGeom prst="rect">
            <a:avLst/>
          </a:prstGeom>
          <a:noFill/>
        </p:spPr>
        <p:txBody>
          <a:bodyPr wrap="none" rtlCol="0">
            <a:spAutoFit/>
          </a:bodyPr>
          <a:lstStyle/>
          <a:p>
            <a:r>
              <a:rPr lang="zh-CN" altLang="en-US" dirty="0"/>
              <a:t>参与</a:t>
            </a:r>
            <a:endParaRPr lang="en-GB" dirty="0"/>
          </a:p>
        </p:txBody>
      </p:sp>
      <p:sp>
        <p:nvSpPr>
          <p:cNvPr id="32" name="TextBox 31"/>
          <p:cNvSpPr txBox="1"/>
          <p:nvPr/>
        </p:nvSpPr>
        <p:spPr>
          <a:xfrm>
            <a:off x="5943600" y="2634734"/>
            <a:ext cx="646331" cy="369332"/>
          </a:xfrm>
          <a:prstGeom prst="rect">
            <a:avLst/>
          </a:prstGeom>
          <a:noFill/>
        </p:spPr>
        <p:txBody>
          <a:bodyPr wrap="none" rtlCol="0">
            <a:spAutoFit/>
          </a:bodyPr>
          <a:lstStyle/>
          <a:p>
            <a:r>
              <a:rPr lang="zh-CN" altLang="en-US" dirty="0" smtClean="0"/>
              <a:t>讨论</a:t>
            </a:r>
            <a:endParaRPr lang="en-GB" dirty="0"/>
          </a:p>
        </p:txBody>
      </p:sp>
      <p:sp>
        <p:nvSpPr>
          <p:cNvPr id="33" name="流程图: 文档 32"/>
          <p:cNvSpPr/>
          <p:nvPr/>
        </p:nvSpPr>
        <p:spPr>
          <a:xfrm>
            <a:off x="1066800" y="1905000"/>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软件任务书</a:t>
            </a:r>
            <a:endParaRPr lang="en-GB" dirty="0">
              <a:solidFill>
                <a:schemeClr val="tx1"/>
              </a:solidFill>
              <a:latin typeface="微软雅黑" pitchFamily="34" charset="-122"/>
              <a:ea typeface="微软雅黑" pitchFamily="34" charset="-122"/>
            </a:endParaRPr>
          </a:p>
        </p:txBody>
      </p:sp>
      <p:sp>
        <p:nvSpPr>
          <p:cNvPr id="34" name="流程图: 文档 33"/>
          <p:cNvSpPr/>
          <p:nvPr/>
        </p:nvSpPr>
        <p:spPr>
          <a:xfrm>
            <a:off x="1066800" y="2832101"/>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系统、硬件、接口与通讯等</a:t>
            </a:r>
            <a:endParaRPr lang="en-GB" dirty="0">
              <a:solidFill>
                <a:schemeClr val="tx1"/>
              </a:solidFill>
              <a:latin typeface="微软雅黑" pitchFamily="34" charset="-122"/>
              <a:ea typeface="微软雅黑" pitchFamily="34" charset="-122"/>
            </a:endParaRPr>
          </a:p>
        </p:txBody>
      </p:sp>
      <p:sp>
        <p:nvSpPr>
          <p:cNvPr id="35" name="流程图: 文档 34"/>
          <p:cNvSpPr/>
          <p:nvPr/>
        </p:nvSpPr>
        <p:spPr>
          <a:xfrm>
            <a:off x="1066800" y="4104822"/>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软件需求规格说明书初稿</a:t>
            </a:r>
            <a:endParaRPr lang="en-GB" dirty="0">
              <a:solidFill>
                <a:schemeClr val="tx1"/>
              </a:solidFill>
              <a:latin typeface="微软雅黑" pitchFamily="34" charset="-122"/>
              <a:ea typeface="微软雅黑" pitchFamily="34" charset="-122"/>
            </a:endParaRPr>
          </a:p>
        </p:txBody>
      </p:sp>
      <p:sp>
        <p:nvSpPr>
          <p:cNvPr id="36" name="流程图: 文档 35"/>
          <p:cNvSpPr/>
          <p:nvPr/>
        </p:nvSpPr>
        <p:spPr>
          <a:xfrm>
            <a:off x="1066800" y="5123542"/>
            <a:ext cx="1600200" cy="70938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软件需求规格说明书</a:t>
            </a:r>
            <a:endParaRPr lang="en-GB" dirty="0">
              <a:solidFill>
                <a:schemeClr val="tx1"/>
              </a:solidFill>
              <a:latin typeface="微软雅黑" pitchFamily="34" charset="-122"/>
              <a:ea typeface="微软雅黑" pitchFamily="34" charset="-122"/>
            </a:endParaRPr>
          </a:p>
        </p:txBody>
      </p:sp>
      <p:cxnSp>
        <p:nvCxnSpPr>
          <p:cNvPr id="38" name="直接箭头连接符 37"/>
          <p:cNvCxnSpPr/>
          <p:nvPr/>
        </p:nvCxnSpPr>
        <p:spPr>
          <a:xfrm flipH="1">
            <a:off x="2667000" y="2461986"/>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4" idx="1"/>
          </p:cNvCxnSpPr>
          <p:nvPr/>
        </p:nvCxnSpPr>
        <p:spPr>
          <a:xfrm>
            <a:off x="2654300" y="3048000"/>
            <a:ext cx="393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2667000" y="4419600"/>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2667000" y="5395685"/>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itle 1"/>
          <p:cNvSpPr>
            <a:spLocks noGrp="1"/>
          </p:cNvSpPr>
          <p:nvPr>
            <p:ph type="title"/>
          </p:nvPr>
        </p:nvSpPr>
        <p:spPr>
          <a:xfrm>
            <a:off x="0" y="283053"/>
            <a:ext cx="9072594" cy="1143000"/>
          </a:xfrm>
        </p:spPr>
        <p:txBody>
          <a:bodyPr/>
          <a:lstStyle/>
          <a:p>
            <a:r>
              <a:rPr lang="zh-CN" altLang="en-US" sz="4000" dirty="0" smtClean="0"/>
              <a:t>需求分析阶段的工作过程</a:t>
            </a:r>
            <a:endParaRPr lang="zh-CN" altLang="en-US" sz="4000" dirty="0"/>
          </a:p>
        </p:txBody>
      </p:sp>
      <p:sp>
        <p:nvSpPr>
          <p:cNvPr id="45" name="椭圆 44"/>
          <p:cNvSpPr/>
          <p:nvPr/>
        </p:nvSpPr>
        <p:spPr>
          <a:xfrm>
            <a:off x="2971800" y="1752600"/>
            <a:ext cx="2857500" cy="709386"/>
          </a:xfrm>
          <a:prstGeom prst="ellipse">
            <a:avLst/>
          </a:prstGeom>
          <a:solidFill>
            <a:schemeClr val="accent1">
              <a:tint val="100000"/>
              <a:shade val="100000"/>
              <a:hueMod val="100000"/>
              <a:satMod val="10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椭圆 45"/>
          <p:cNvSpPr/>
          <p:nvPr/>
        </p:nvSpPr>
        <p:spPr>
          <a:xfrm>
            <a:off x="2971800" y="3634014"/>
            <a:ext cx="2857500" cy="709386"/>
          </a:xfrm>
          <a:prstGeom prst="ellipse">
            <a:avLst/>
          </a:prstGeom>
          <a:solidFill>
            <a:schemeClr val="accent1">
              <a:tint val="100000"/>
              <a:shade val="100000"/>
              <a:hueMod val="100000"/>
              <a:satMod val="10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00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小结</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介绍了需求分析的目的和任务</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阐述</a:t>
            </a:r>
            <a:r>
              <a:rPr lang="zh-CN" altLang="en-US" sz="3600" dirty="0" smtClean="0">
                <a:latin typeface="微软雅黑" pitchFamily="34" charset="-122"/>
                <a:ea typeface="微软雅黑" pitchFamily="34" charset="-122"/>
              </a:rPr>
              <a:t>了软件任务书的基本要求和内容</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描述</a:t>
            </a:r>
            <a:r>
              <a:rPr lang="zh-CN" altLang="en-US" sz="3600" dirty="0" smtClean="0">
                <a:latin typeface="微软雅黑" pitchFamily="34" charset="-122"/>
                <a:ea typeface="微软雅黑" pitchFamily="34" charset="-122"/>
              </a:rPr>
              <a:t>了需求分析的工作过程</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详细介绍了需求规格说明书的内容</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阐述了需求分析的质量要求和要点</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介绍</a:t>
            </a:r>
            <a:r>
              <a:rPr lang="zh-CN" altLang="en-US" sz="3600" dirty="0" smtClean="0">
                <a:latin typeface="微软雅黑" pitchFamily="34" charset="-122"/>
                <a:ea typeface="微软雅黑" pitchFamily="34" charset="-122"/>
              </a:rPr>
              <a:t>了需求分析的检查和验证方法</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4301555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大作业</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目的</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根据大作业进一步了解的型号软件需求分析内容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为未来进行软件相关工作打下基础</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为研究生科研工作准备素材</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8004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大作业</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内容</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完成一篇任选项目的可行性分析报告</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3000</a:t>
            </a:r>
            <a:r>
              <a:rPr lang="zh-CN" altLang="en-US" sz="2800" dirty="0" smtClean="0">
                <a:latin typeface="微软雅黑" pitchFamily="34" charset="-122"/>
                <a:ea typeface="微软雅黑" pitchFamily="34" charset="-122"/>
              </a:rPr>
              <a:t>字</a:t>
            </a:r>
            <a:r>
              <a:rPr lang="en-US" altLang="zh-CN" sz="2800" dirty="0" smtClean="0">
                <a:latin typeface="微软雅黑" pitchFamily="34" charset="-122"/>
                <a:ea typeface="微软雅黑" pitchFamily="34" charset="-122"/>
              </a:rPr>
              <a:t>-5000</a:t>
            </a:r>
            <a:r>
              <a:rPr lang="zh-CN" altLang="en-US" sz="2800" dirty="0" smtClean="0">
                <a:latin typeface="微软雅黑" pitchFamily="34" charset="-122"/>
                <a:ea typeface="微软雅黑" pitchFamily="34" charset="-122"/>
              </a:rPr>
              <a:t>字</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建议选择导师方向</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458576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7087" y="2908300"/>
            <a:ext cx="2353529" cy="1200329"/>
          </a:xfrm>
          <a:prstGeom prst="rect">
            <a:avLst/>
          </a:prstGeom>
        </p:spPr>
        <p:txBody>
          <a:bodyPr wrap="none">
            <a:spAutoFit/>
          </a:bodyPr>
          <a:lstStyle/>
          <a:p>
            <a:pPr algn="ctr"/>
            <a:r>
              <a:rPr lang="zh-CN" altLang="en-US" sz="7200" b="1" dirty="0" smtClean="0">
                <a:solidFill>
                  <a:srgbClr val="FF0000"/>
                </a:solidFill>
                <a:latin typeface="微软雅黑" pitchFamily="34" charset="-122"/>
                <a:ea typeface="微软雅黑" pitchFamily="34" charset="-122"/>
              </a:rPr>
              <a:t>谢谢</a:t>
            </a:r>
            <a:r>
              <a:rPr lang="en-US" altLang="zh-CN" sz="7200" b="1" dirty="0" smtClean="0">
                <a:solidFill>
                  <a:srgbClr val="FF0000"/>
                </a:solidFill>
                <a:latin typeface="微软雅黑" pitchFamily="34" charset="-122"/>
                <a:ea typeface="微软雅黑" pitchFamily="34" charset="-122"/>
              </a:rPr>
              <a:t>!</a:t>
            </a:r>
            <a:endParaRPr lang="zh-CN" altLang="en-US" sz="7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软件任务书的编写</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是需求分析与设计阶段的输出物</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分析分系统和设备组成</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分析软硬件功能</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性能指标</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定义配置项</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软件任务书需要纳入配置管理</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必须经过评审</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需求分析</a:t>
            </a:r>
            <a:r>
              <a:rPr lang="en-US" altLang="zh-CN" sz="2800" dirty="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设计人员</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测试人员</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质量保障人员</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配置管理人员</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建立功能基线</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109473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软件任务书基本要求</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严格分阶段</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针对摸样、初样、试样和定性阶段非别下达不同的软件任务书定义配置项</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重视软件系统设计</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做好整个系统的软件顶层设计</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优先</a:t>
            </a:r>
            <a:r>
              <a:rPr lang="zh-CN" altLang="en-US" sz="3600" dirty="0" smtClean="0">
                <a:latin typeface="微软雅黑" pitchFamily="34" charset="-122"/>
                <a:ea typeface="微软雅黑" pitchFamily="34" charset="-122"/>
              </a:rPr>
              <a:t>考虑</a:t>
            </a:r>
            <a:r>
              <a:rPr lang="zh-CN" altLang="en-US" sz="3600" dirty="0">
                <a:latin typeface="微软雅黑" pitchFamily="34" charset="-122"/>
                <a:ea typeface="微软雅黑" pitchFamily="34" charset="-122"/>
              </a:rPr>
              <a:t>故障情况</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提出故障模型和对策要求</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重视软件和系统的对应</a:t>
            </a:r>
            <a:r>
              <a:rPr lang="zh-CN" altLang="en-US" sz="3600" dirty="0" smtClean="0">
                <a:latin typeface="微软雅黑" pitchFamily="34" charset="-122"/>
                <a:ea typeface="微软雅黑" pitchFamily="34" charset="-122"/>
              </a:rPr>
              <a:t>关系</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重视需求跟踪，审查覆盖性</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322215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软件任务书</a:t>
            </a:r>
            <a:r>
              <a:rPr lang="zh-CN" altLang="en-US" sz="4000" dirty="0"/>
              <a:t>内容要求</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前言</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阐明软件来源、目的和用途</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依据文件</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列出所依据的文件代号和名称</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运行环境要求</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描述系统组成、通讯及操作系统要求</a:t>
            </a:r>
            <a:endParaRPr lang="en-US" altLang="zh-CN" sz="2800" dirty="0" smtClean="0">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endParaRPr kumimoji="0" lang="en-US" altLang="zh-CN" sz="3600" b="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36614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TC010220296[[fn=博大精深]]</Template>
  <TotalTime>12994</TotalTime>
  <Words>3250</Words>
  <Application>Microsoft Office PowerPoint</Application>
  <PresentationFormat>全屏显示(4:3)</PresentationFormat>
  <Paragraphs>625</Paragraphs>
  <Slides>63</Slides>
  <Notes>60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Book</vt:lpstr>
      <vt:lpstr>航天型号软件工程</vt:lpstr>
      <vt:lpstr>航天型号系统软件需求分析</vt:lpstr>
      <vt:lpstr>需求分析的目的和任务</vt:lpstr>
      <vt:lpstr>需求分析的重要性</vt:lpstr>
      <vt:lpstr>需求分析的重要性</vt:lpstr>
      <vt:lpstr>需求分析阶段的工作过程</vt:lpstr>
      <vt:lpstr>软件任务书的编写</vt:lpstr>
      <vt:lpstr>软件任务书基本要求</vt:lpstr>
      <vt:lpstr>软件任务书内容要求</vt:lpstr>
      <vt:lpstr>软件任务书内容要求（续）</vt:lpstr>
      <vt:lpstr>软件任务书内容要求（续）</vt:lpstr>
      <vt:lpstr>软件任务书内容要求（续）</vt:lpstr>
      <vt:lpstr>不期望事件示例</vt:lpstr>
      <vt:lpstr>维护示例</vt:lpstr>
      <vt:lpstr>示例</vt:lpstr>
      <vt:lpstr>故障保障示例</vt:lpstr>
      <vt:lpstr>软件任务书内容要求（续）</vt:lpstr>
      <vt:lpstr>软件任务书内容要求（续）</vt:lpstr>
      <vt:lpstr>需求分析阶段的工作过程</vt:lpstr>
      <vt:lpstr>型号软件需求规格说明书</vt:lpstr>
      <vt:lpstr>需求规格说明书格式</vt:lpstr>
      <vt:lpstr>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航天型号软件需求规格说明书格式</vt:lpstr>
      <vt:lpstr>软件需求规格说明书质量要求</vt:lpstr>
      <vt:lpstr>软件需求规格说明书编写要点</vt:lpstr>
      <vt:lpstr>软件需求规格说明书编写要点</vt:lpstr>
      <vt:lpstr>软件需求规格说明书编写要点</vt:lpstr>
      <vt:lpstr>常见的问题</vt:lpstr>
      <vt:lpstr>示例</vt:lpstr>
      <vt:lpstr>常见的问题</vt:lpstr>
      <vt:lpstr>示例</vt:lpstr>
      <vt:lpstr>常见的问题</vt:lpstr>
      <vt:lpstr>示例</vt:lpstr>
      <vt:lpstr>常见的问题</vt:lpstr>
      <vt:lpstr>示例</vt:lpstr>
      <vt:lpstr>需求规格说明的检查和验证</vt:lpstr>
      <vt:lpstr>人工检查</vt:lpstr>
      <vt:lpstr>编制过程的检查</vt:lpstr>
      <vt:lpstr>功能描述的检查</vt:lpstr>
      <vt:lpstr>非功能描述的检查</vt:lpstr>
      <vt:lpstr>需求文档不应该包括的内容</vt:lpstr>
      <vt:lpstr>结构化方法检查</vt:lpstr>
      <vt:lpstr>仿真方法检查</vt:lpstr>
      <vt:lpstr>形式化方法检查</vt:lpstr>
      <vt:lpstr>小结</vt:lpstr>
      <vt:lpstr>大作业</vt:lpstr>
      <vt:lpstr>大作业</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申报书答辩材料</dc:title>
  <dc:creator>李超</dc:creator>
  <cp:lastModifiedBy>USER</cp:lastModifiedBy>
  <cp:revision>1441</cp:revision>
  <dcterms:created xsi:type="dcterms:W3CDTF">2004-08-26T06:30:40Z</dcterms:created>
  <dcterms:modified xsi:type="dcterms:W3CDTF">2012-09-27T05:21:43Z</dcterms:modified>
</cp:coreProperties>
</file>