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8" r:id="rId1"/>
  </p:sldMasterIdLst>
  <p:notesMasterIdLst>
    <p:notesMasterId r:id="rId55"/>
  </p:notesMasterIdLst>
  <p:handoutMasterIdLst>
    <p:handoutMasterId r:id="rId56"/>
  </p:handoutMasterIdLst>
  <p:sldIdLst>
    <p:sldId id="256" r:id="rId2"/>
    <p:sldId id="886" r:id="rId3"/>
    <p:sldId id="888" r:id="rId4"/>
    <p:sldId id="897" r:id="rId5"/>
    <p:sldId id="889" r:id="rId6"/>
    <p:sldId id="899" r:id="rId7"/>
    <p:sldId id="900" r:id="rId8"/>
    <p:sldId id="890" r:id="rId9"/>
    <p:sldId id="891" r:id="rId10"/>
    <p:sldId id="892" r:id="rId11"/>
    <p:sldId id="893" r:id="rId12"/>
    <p:sldId id="894" r:id="rId13"/>
    <p:sldId id="901" r:id="rId14"/>
    <p:sldId id="895" r:id="rId15"/>
    <p:sldId id="904" r:id="rId16"/>
    <p:sldId id="896" r:id="rId17"/>
    <p:sldId id="903" r:id="rId18"/>
    <p:sldId id="905" r:id="rId19"/>
    <p:sldId id="906" r:id="rId20"/>
    <p:sldId id="907" r:id="rId21"/>
    <p:sldId id="908" r:id="rId22"/>
    <p:sldId id="911" r:id="rId23"/>
    <p:sldId id="909" r:id="rId24"/>
    <p:sldId id="912" r:id="rId25"/>
    <p:sldId id="913" r:id="rId26"/>
    <p:sldId id="914" r:id="rId27"/>
    <p:sldId id="915" r:id="rId28"/>
    <p:sldId id="916" r:id="rId29"/>
    <p:sldId id="917" r:id="rId30"/>
    <p:sldId id="910" r:id="rId31"/>
    <p:sldId id="918" r:id="rId32"/>
    <p:sldId id="919" r:id="rId33"/>
    <p:sldId id="920" r:id="rId34"/>
    <p:sldId id="921" r:id="rId35"/>
    <p:sldId id="922" r:id="rId36"/>
    <p:sldId id="923" r:id="rId37"/>
    <p:sldId id="924" r:id="rId38"/>
    <p:sldId id="926" r:id="rId39"/>
    <p:sldId id="925" r:id="rId40"/>
    <p:sldId id="927" r:id="rId41"/>
    <p:sldId id="928" r:id="rId42"/>
    <p:sldId id="929" r:id="rId43"/>
    <p:sldId id="930" r:id="rId44"/>
    <p:sldId id="931" r:id="rId45"/>
    <p:sldId id="932" r:id="rId46"/>
    <p:sldId id="933" r:id="rId47"/>
    <p:sldId id="934" r:id="rId48"/>
    <p:sldId id="935" r:id="rId49"/>
    <p:sldId id="936" r:id="rId50"/>
    <p:sldId id="937" r:id="rId51"/>
    <p:sldId id="938" r:id="rId52"/>
    <p:sldId id="939" r:id="rId53"/>
    <p:sldId id="661" r:id="rId54"/>
  </p:sldIdLst>
  <p:sldSz cx="9144000" cy="6858000" type="screen4x3"/>
  <p:notesSz cx="7102475" cy="8991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D1DBEB"/>
    <a:srgbClr val="808080"/>
    <a:srgbClr val="AAC1DA"/>
    <a:srgbClr val="84A5CA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8" autoAdjust="0"/>
    <p:restoredTop sz="83113" autoAdjust="0"/>
  </p:normalViewPr>
  <p:slideViewPr>
    <p:cSldViewPr>
      <p:cViewPr>
        <p:scale>
          <a:sx n="75" d="100"/>
          <a:sy n="75" d="100"/>
        </p:scale>
        <p:origin x="-1056" y="4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90"/>
    </p:cViewPr>
  </p:sorterViewPr>
  <p:notesViewPr>
    <p:cSldViewPr>
      <p:cViewPr varScale="1">
        <p:scale>
          <a:sx n="52" d="100"/>
          <a:sy n="52" d="100"/>
        </p:scale>
        <p:origin x="-2850" y="-108"/>
      </p:cViewPr>
      <p:guideLst>
        <p:guide orient="horz" pos="2832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11AE9ABD-BB0E-47A7-8709-10D081EE11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849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6B44503E-5565-4C97-A430-9AC0A7D0418D}" type="datetimeFigureOut">
              <a:rPr lang="zh-CN" altLang="en-US"/>
              <a:pPr>
                <a:defRPr/>
              </a:pPr>
              <a:t>2012-09-28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5800" cy="3371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270375"/>
            <a:ext cx="5683250" cy="404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2725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C2A38401-83DD-4075-9EA5-1C4F21FDE3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194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52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那种比较好？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那种比较好？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那种比较好？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不是唯一的怎么理解，对于战斗部和支撑软件，响应时间和数据可靠的区别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那种比较好？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那种比较好？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那种比较好？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那种比较好？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52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概要设计只考虑顶级组成部分，详细设计确定所有组成部份（对概要设计不能分解的软件部分，到详细设计阶段都叫软件单元）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529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不使用</a:t>
            </a:r>
            <a:r>
              <a:rPr lang="en-US" altLang="zh-CN" dirty="0" smtClean="0"/>
              <a:t>Go To</a:t>
            </a:r>
            <a:r>
              <a:rPr lang="zh-CN" altLang="en-US" dirty="0" smtClean="0"/>
              <a:t>使功能模糊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不使用</a:t>
            </a:r>
            <a:r>
              <a:rPr lang="en-US" altLang="zh-CN" dirty="0" smtClean="0"/>
              <a:t>Go To</a:t>
            </a:r>
            <a:r>
              <a:rPr lang="zh-CN" altLang="en-US" dirty="0" smtClean="0"/>
              <a:t>使功能模糊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不使用</a:t>
            </a:r>
            <a:r>
              <a:rPr lang="en-US" altLang="zh-CN" dirty="0" smtClean="0"/>
              <a:t>Go To</a:t>
            </a:r>
            <a:r>
              <a:rPr lang="zh-CN" altLang="en-US" dirty="0" smtClean="0"/>
              <a:t>使功能模糊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不使用</a:t>
            </a:r>
            <a:r>
              <a:rPr lang="en-US" altLang="zh-CN" dirty="0" smtClean="0"/>
              <a:t>Go To</a:t>
            </a:r>
            <a:r>
              <a:rPr lang="zh-CN" altLang="en-US" dirty="0" smtClean="0"/>
              <a:t>使功能模糊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不使用</a:t>
            </a:r>
            <a:r>
              <a:rPr lang="en-US" altLang="zh-CN" dirty="0" smtClean="0"/>
              <a:t>Go To</a:t>
            </a:r>
            <a:r>
              <a:rPr lang="zh-CN" altLang="en-US" dirty="0" smtClean="0"/>
              <a:t>使功能模糊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不使用</a:t>
            </a:r>
            <a:r>
              <a:rPr lang="en-US" altLang="zh-CN" dirty="0" smtClean="0"/>
              <a:t>Go To</a:t>
            </a:r>
            <a:r>
              <a:rPr lang="zh-CN" altLang="en-US" dirty="0" smtClean="0"/>
              <a:t>使功能模糊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不使用</a:t>
            </a:r>
            <a:r>
              <a:rPr lang="en-US" altLang="zh-CN" dirty="0" smtClean="0"/>
              <a:t>Go To</a:t>
            </a:r>
            <a:r>
              <a:rPr lang="zh-CN" altLang="en-US" dirty="0" smtClean="0"/>
              <a:t>使功能模糊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不使用</a:t>
            </a:r>
            <a:r>
              <a:rPr lang="en-US" altLang="zh-CN" dirty="0" smtClean="0"/>
              <a:t>Go To</a:t>
            </a:r>
            <a:r>
              <a:rPr lang="zh-CN" altLang="en-US" dirty="0" smtClean="0"/>
              <a:t>使功能模糊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不使用</a:t>
            </a:r>
            <a:r>
              <a:rPr lang="en-US" altLang="zh-CN" dirty="0" smtClean="0"/>
              <a:t>Go To</a:t>
            </a:r>
            <a:r>
              <a:rPr lang="zh-CN" altLang="en-US" dirty="0" smtClean="0"/>
              <a:t>使功能模糊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不使用</a:t>
            </a:r>
            <a:r>
              <a:rPr lang="en-US" altLang="zh-CN" dirty="0" smtClean="0"/>
              <a:t>Go To</a:t>
            </a:r>
            <a:r>
              <a:rPr lang="zh-CN" altLang="en-US" dirty="0" smtClean="0"/>
              <a:t>使功能模糊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不使用</a:t>
            </a:r>
            <a:r>
              <a:rPr lang="en-US" altLang="zh-CN" dirty="0" smtClean="0"/>
              <a:t>Go To</a:t>
            </a:r>
            <a:r>
              <a:rPr lang="zh-CN" altLang="en-US" dirty="0" smtClean="0"/>
              <a:t>使功能模糊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不使用</a:t>
            </a:r>
            <a:r>
              <a:rPr lang="en-US" altLang="zh-CN" dirty="0" smtClean="0"/>
              <a:t>Go To</a:t>
            </a:r>
            <a:r>
              <a:rPr lang="zh-CN" altLang="en-US" dirty="0" smtClean="0"/>
              <a:t>使功能模糊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不使用</a:t>
            </a:r>
            <a:r>
              <a:rPr lang="en-US" altLang="zh-CN" dirty="0" smtClean="0"/>
              <a:t>Go To</a:t>
            </a:r>
            <a:r>
              <a:rPr lang="zh-CN" altLang="en-US" dirty="0" smtClean="0"/>
              <a:t>使功能模糊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不使用</a:t>
            </a:r>
            <a:r>
              <a:rPr lang="en-US" altLang="zh-CN" dirty="0" smtClean="0"/>
              <a:t>Go To</a:t>
            </a:r>
            <a:r>
              <a:rPr lang="zh-CN" altLang="en-US" dirty="0" smtClean="0"/>
              <a:t>使功能模糊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那种比较好？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那种比较好？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2928934"/>
            <a:ext cx="9144000" cy="285752"/>
            <a:chOff x="0" y="2928934"/>
            <a:chExt cx="9144000" cy="285752"/>
          </a:xfrm>
        </p:grpSpPr>
        <p:sp>
          <p:nvSpPr>
            <p:cNvPr id="12" name="矩形 11"/>
            <p:cNvSpPr/>
            <p:nvPr userDrawn="1"/>
          </p:nvSpPr>
          <p:spPr>
            <a:xfrm flipH="1">
              <a:off x="0" y="2928934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 flipH="1">
              <a:off x="8334000" y="2963384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4" name="矩形 13"/>
            <p:cNvSpPr/>
            <p:nvPr userDrawn="1"/>
          </p:nvSpPr>
          <p:spPr>
            <a:xfrm flipH="1">
              <a:off x="0" y="2966642"/>
              <a:ext cx="8286776" cy="214314"/>
            </a:xfrm>
            <a:prstGeom prst="rect">
              <a:avLst/>
            </a:prstGeom>
            <a:solidFill>
              <a:schemeClr val="accent5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54136"/>
            <a:ext cx="7772400" cy="1470025"/>
          </a:xfrm>
          <a:noFill/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16200000" scaled="1"/>
                  <a:tileRect/>
                </a:gradFill>
                <a:effectLst>
                  <a:outerShdw blurRad="50800" dist="50800" dir="18900000" algn="tl" rotWithShape="0">
                    <a:schemeClr val="accent5">
                      <a:tint val="2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9007"/>
            <a:ext cx="6400800" cy="1752600"/>
          </a:xfrm>
          <a:noFill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98000"/>
            <a:ext cx="1800000" cy="360000"/>
          </a:xfrm>
        </p:spPr>
        <p:txBody>
          <a:bodyPr vert="horz"/>
          <a:lstStyle>
            <a:lvl1pPr algn="l">
              <a:defRPr/>
            </a:lvl1pPr>
          </a:lstStyle>
          <a:p>
            <a:pPr>
              <a:defRPr/>
            </a:pPr>
            <a:r>
              <a:rPr lang="zh-CN" altLang="en-US" smtClean="0"/>
              <a:t>智慧城市（一期）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264000" y="6498000"/>
            <a:ext cx="2880000" cy="360000"/>
          </a:xfrm>
        </p:spPr>
        <p:txBody>
          <a:bodyPr vert="horz"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34000" y="2928934"/>
            <a:ext cx="810000" cy="285752"/>
          </a:xfrm>
        </p:spPr>
        <p:txBody>
          <a:bodyPr/>
          <a:lstStyle/>
          <a:p>
            <a:pPr>
              <a:defRPr/>
            </a:pPr>
            <a:fld id="{D920C4C6-866C-4096-BB05-40ACC5D6B78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智慧城市（一期）</a:t>
            </a:r>
            <a:endParaRPr lang="en-US" altLang="zh-CN" smtClean="0"/>
          </a:p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Company name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661B32-6FDB-4C1E-BF98-01032BB14C0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6286520"/>
            <a:ext cx="9144000" cy="285752"/>
            <a:chOff x="0" y="1428736"/>
            <a:chExt cx="9144000" cy="285752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43802" y="285728"/>
            <a:ext cx="1500198" cy="6000791"/>
          </a:xfrm>
          <a:noFill/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>
                  <a:outerShdw blurRad="50800" dist="50800" dir="13500000" algn="tl" rotWithShape="0">
                    <a:schemeClr val="tx2"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42994" y="285730"/>
            <a:ext cx="6657964" cy="6000791"/>
          </a:xfrm>
          <a:noFill/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智慧城市（一期）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Company name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6286520"/>
            <a:ext cx="810000" cy="285752"/>
          </a:xfrm>
        </p:spPr>
        <p:txBody>
          <a:bodyPr/>
          <a:lstStyle/>
          <a:p>
            <a:pPr>
              <a:defRPr/>
            </a:pPr>
            <a:fld id="{0A899450-966A-4748-A193-C43542AF1E3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2891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智慧城市（一期）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62AB3-922F-49C9-87F5-A499AB8B746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2928934"/>
            <a:ext cx="9144000" cy="285752"/>
            <a:chOff x="0" y="2928934"/>
            <a:chExt cx="9144000" cy="285752"/>
          </a:xfrm>
        </p:grpSpPr>
        <p:sp>
          <p:nvSpPr>
            <p:cNvPr id="8" name="矩形 7"/>
            <p:cNvSpPr/>
            <p:nvPr userDrawn="1"/>
          </p:nvSpPr>
          <p:spPr>
            <a:xfrm flipH="1">
              <a:off x="0" y="2928934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8334000" y="2963384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 flipH="1">
              <a:off x="0" y="2966642"/>
              <a:ext cx="8286776" cy="214314"/>
            </a:xfrm>
            <a:prstGeom prst="rect">
              <a:avLst/>
            </a:prstGeom>
            <a:solidFill>
              <a:schemeClr val="accent5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217345"/>
            <a:ext cx="7772400" cy="1362075"/>
          </a:xfrm>
          <a:noFill/>
        </p:spPr>
        <p:txBody>
          <a:bodyPr anchor="t"/>
          <a:lstStyle>
            <a:lvl1pPr algn="ctr">
              <a:defRPr sz="4000" b="1" cap="all">
                <a:gradFill flip="none"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16200000" scaled="1"/>
                  <a:tileRect/>
                </a:gradFill>
                <a:effectLst>
                  <a:outerShdw blurRad="50800" dist="50800" dir="18900000" algn="tl" rotWithShape="0">
                    <a:schemeClr val="accent5">
                      <a:tint val="2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1426089"/>
            <a:ext cx="6400800" cy="1500187"/>
          </a:xfrm>
          <a:noFill/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98000"/>
            <a:ext cx="1800000" cy="360000"/>
          </a:xfrm>
        </p:spPr>
        <p:txBody>
          <a:bodyPr vert="horz"/>
          <a:lstStyle/>
          <a:p>
            <a:pPr>
              <a:defRPr/>
            </a:pPr>
            <a:r>
              <a:rPr lang="zh-CN" altLang="en-US" smtClean="0"/>
              <a:t>智慧城市（一期）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264000" y="6498000"/>
            <a:ext cx="2880000" cy="360000"/>
          </a:xfrm>
        </p:spPr>
        <p:txBody>
          <a:bodyPr vert="horz"/>
          <a:lstStyle>
            <a:lvl1pPr algn="r">
              <a:defRPr/>
            </a:lvl1pPr>
          </a:lstStyle>
          <a:p>
            <a:pPr>
              <a:defRPr/>
            </a:pPr>
            <a:r>
              <a:rPr lang="en-US" altLang="zh-CN" smtClean="0"/>
              <a:t>Company name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34000" y="2928934"/>
            <a:ext cx="810000" cy="285752"/>
          </a:xfrm>
        </p:spPr>
        <p:txBody>
          <a:bodyPr/>
          <a:lstStyle/>
          <a:p>
            <a:pPr>
              <a:defRPr/>
            </a:pPr>
            <a:fld id="{7A38E6C7-599B-4095-A36A-65D98983670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2994" y="1717110"/>
            <a:ext cx="4038600" cy="48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3994" y="1717110"/>
            <a:ext cx="4038600" cy="48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智慧城市（一期）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Company name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408932-88E1-450B-9758-2ECA4B1C450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2994" y="1717668"/>
            <a:ext cx="4040188" cy="639762"/>
          </a:xfrm>
          <a:solidFill>
            <a:srgbClr val="FF9900">
              <a:alpha val="10196"/>
            </a:srgb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2994" y="2357433"/>
            <a:ext cx="4040188" cy="41960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0819" y="1717668"/>
            <a:ext cx="4041775" cy="639762"/>
          </a:xfrm>
          <a:solidFill>
            <a:srgbClr val="FF9900">
              <a:alpha val="10196"/>
            </a:srgb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0820" y="2357430"/>
            <a:ext cx="4041775" cy="4197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智慧城市（一期）</a:t>
            </a: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Company name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21538-0D84-413E-89BD-591B46D6489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428736"/>
            <a:ext cx="9144000" cy="285752"/>
            <a:chOff x="0" y="1428736"/>
            <a:chExt cx="9144000" cy="285752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智慧城市（一期）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Company name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0CEF64-0C09-4B68-A372-E8EB771947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6286520"/>
            <a:ext cx="9144000" cy="285752"/>
            <a:chOff x="0" y="1428736"/>
            <a:chExt cx="9144000" cy="285752"/>
          </a:xfrm>
        </p:grpSpPr>
        <p:sp>
          <p:nvSpPr>
            <p:cNvPr id="6" name="矩形 5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智慧城市（一期）</a:t>
            </a: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Company name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86520"/>
            <a:ext cx="810000" cy="285752"/>
          </a:xfrm>
        </p:spPr>
        <p:txBody>
          <a:bodyPr/>
          <a:lstStyle/>
          <a:p>
            <a:pPr>
              <a:defRPr/>
            </a:pPr>
            <a:fld id="{4DD1962F-D196-479C-A8F9-F5568A56D1F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6" y="285728"/>
            <a:ext cx="3286146" cy="1143008"/>
          </a:xfrm>
        </p:spPr>
        <p:txBody>
          <a:bodyPr anchor="t"/>
          <a:lstStyle>
            <a:lvl1pPr algn="l">
              <a:defRPr sz="2000" b="1">
                <a:effectLst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224" y="1717341"/>
            <a:ext cx="8215338" cy="48386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214810" y="285728"/>
            <a:ext cx="4857752" cy="1144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智慧城市（一期）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Company name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AD3827-B93C-419F-9E96-F4DAE846BFE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3" y="1718046"/>
            <a:ext cx="734214" cy="4834842"/>
          </a:xfrm>
          <a:noFill/>
        </p:spPr>
        <p:txBody>
          <a:bodyPr vert="eaVert" anchor="ctr"/>
          <a:lstStyle>
            <a:lvl1pPr algn="ctr">
              <a:defRPr sz="2000" b="1"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15372" y="1790268"/>
            <a:ext cx="8091100" cy="4710569"/>
          </a:xfrm>
          <a:effectLst>
            <a:glow rad="101600">
              <a:schemeClr val="accent1">
                <a:alpha val="6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2994" y="285728"/>
            <a:ext cx="8229600" cy="1144800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智慧城市（一期）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Company name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EFCC4-CB19-4C89-B2D5-53BDD8FFC64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28910" cy="157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组合 12"/>
          <p:cNvGrpSpPr/>
          <p:nvPr/>
        </p:nvGrpSpPr>
        <p:grpSpPr>
          <a:xfrm>
            <a:off x="0" y="1428736"/>
            <a:ext cx="9144000" cy="285752"/>
            <a:chOff x="0" y="1428736"/>
            <a:chExt cx="9144000" cy="285752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5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2994" y="1716711"/>
            <a:ext cx="8229600" cy="4838735"/>
          </a:xfrm>
          <a:prstGeom prst="rect">
            <a:avLst/>
          </a:prstGeom>
          <a:noFill/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0" y="6572272"/>
            <a:ext cx="1800000" cy="285728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智慧城市（一期）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64000" y="6572272"/>
            <a:ext cx="2880000" cy="285728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0" y="1428736"/>
            <a:ext cx="8100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50000"/>
                  </a:schemeClr>
                </a:solidFill>
              </a:defRPr>
            </a:lvl1pPr>
          </a:lstStyle>
          <a:p>
            <a:pPr>
              <a:defRPr/>
            </a:pPr>
            <a:fld id="{D920C4C6-866C-4096-BB05-40ACC5D6B78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  <p:sldLayoutId id="2147484110" r:id="rId12"/>
  </p:sldLayoutIdLst>
  <p:hf sldNum="0" hdr="0"/>
  <p:txStyles>
    <p:titleStyle>
      <a:lvl1pPr algn="ctr" rtl="0" eaLnBrk="1" latinLnBrk="0" hangingPunct="1">
        <a:spcBef>
          <a:spcPct val="0"/>
        </a:spcBef>
        <a:buNone/>
        <a:defRPr kumimoji="0" sz="4400" kern="1200"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1"/>
            <a:tileRect/>
          </a:gradFill>
          <a:effectLst>
            <a:outerShdw blurRad="50800" dist="50800" dir="18900000" algn="tl" rotWithShape="0">
              <a:schemeClr val="tx2">
                <a:alpha val="43000"/>
              </a:scheme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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"/>
        <a:buChar char="Ø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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"/>
        <a:buChar char="Ø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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04900" y="2311400"/>
            <a:ext cx="6934200" cy="14478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6000" b="1" i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航天型号软件工程</a:t>
            </a:r>
            <a:endParaRPr lang="en-US" altLang="zh-CN" sz="6000" b="1" i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副标题 6"/>
          <p:cNvSpPr txBox="1">
            <a:spLocks/>
          </p:cNvSpPr>
          <p:nvPr/>
        </p:nvSpPr>
        <p:spPr bwMode="auto">
          <a:xfrm>
            <a:off x="1066800" y="3733800"/>
            <a:ext cx="7010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defRPr/>
            </a:pPr>
            <a:r>
              <a:rPr lang="zh-CN" altLang="en-US" sz="2200" kern="0" dirty="0" smtClean="0">
                <a:latin typeface="楷体" pitchFamily="49" charset="-122"/>
                <a:ea typeface="楷体" pitchFamily="49" charset="-122"/>
              </a:rPr>
              <a:t>荣文戈</a:t>
            </a:r>
            <a:endParaRPr lang="en-US" altLang="zh-CN" sz="2200" kern="0" dirty="0" smtClean="0">
              <a:latin typeface="楷体" pitchFamily="49" charset="-122"/>
              <a:ea typeface="楷体" pitchFamily="49" charset="-122"/>
            </a:endParaRPr>
          </a:p>
          <a:p>
            <a:pPr algn="ctr">
              <a:spcBef>
                <a:spcPct val="20000"/>
              </a:spcBef>
              <a:buClr>
                <a:schemeClr val="hlink"/>
              </a:buClr>
              <a:defRPr/>
            </a:pPr>
            <a:r>
              <a:rPr lang="zh-CN" altLang="en-US" sz="2200" kern="0" dirty="0" smtClean="0">
                <a:latin typeface="楷体" pitchFamily="49" charset="-122"/>
                <a:ea typeface="楷体" pitchFamily="49" charset="-122"/>
              </a:rPr>
              <a:t>计算机学院</a:t>
            </a:r>
            <a:endParaRPr lang="en-US" altLang="zh-CN" sz="2200" kern="0" dirty="0" smtClean="0">
              <a:latin typeface="楷体" pitchFamily="49" charset="-122"/>
              <a:ea typeface="楷体" pitchFamily="49" charset="-122"/>
            </a:endParaRPr>
          </a:p>
          <a:p>
            <a:pPr algn="ctr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200" kern="0" dirty="0" smtClean="0">
                <a:latin typeface="楷体" pitchFamily="49" charset="-122"/>
                <a:ea typeface="楷体" pitchFamily="49" charset="-122"/>
              </a:rPr>
              <a:t>w.rong@buaa.edu.cn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200" kern="0" dirty="0" smtClean="0">
                <a:latin typeface="楷体" pitchFamily="49" charset="-122"/>
                <a:ea typeface="楷体" pitchFamily="49" charset="-122"/>
              </a:rPr>
              <a:t>13683392072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defRPr/>
            </a:pPr>
            <a:fld id="{4136B37F-B35A-42CF-B529-FE2E2AEF7FBF}" type="datetime2">
              <a:rPr lang="zh-CN" altLang="en-US" sz="2200" kern="0" smtClean="0">
                <a:latin typeface="楷体" pitchFamily="49" charset="-122"/>
                <a:ea typeface="楷体" pitchFamily="49" charset="-122"/>
              </a:rPr>
              <a:pPr algn="ctr">
                <a:spcBef>
                  <a:spcPct val="20000"/>
                </a:spcBef>
                <a:buClr>
                  <a:schemeClr val="hlink"/>
                </a:buClr>
                <a:defRPr/>
              </a:pPr>
              <a:t>2012-09-28</a:t>
            </a:fld>
            <a:endParaRPr lang="en-US" sz="2200" kern="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程序模块的结构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深度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小规模为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5-7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层，中规模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层，其他大规模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宽度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同一层次的模块总数，体现系统的复杂度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扇出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直接控制的下层模块数（还记得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Magic Number 7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吗）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扇入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直接控制模块的上层模块数量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847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概要设计的阶段划分</a:t>
            </a:r>
            <a:endParaRPr lang="zh-CN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1155700" y="1752600"/>
            <a:ext cx="1016000" cy="13716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理解需求规格说明书</a:t>
            </a:r>
            <a:endParaRPr lang="en-GB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28900" y="2667000"/>
            <a:ext cx="1016000" cy="13716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建立</a:t>
            </a:r>
            <a:endParaRPr lang="en-US" altLang="zh-CN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模型</a:t>
            </a:r>
            <a:endParaRPr lang="en-GB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7" name="肘形连接符 16"/>
          <p:cNvCxnSpPr>
            <a:stCxn id="5" idx="3"/>
            <a:endCxn id="15" idx="1"/>
          </p:cNvCxnSpPr>
          <p:nvPr/>
        </p:nvCxnSpPr>
        <p:spPr>
          <a:xfrm>
            <a:off x="2171700" y="2438400"/>
            <a:ext cx="457200" cy="914400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089400" y="3606800"/>
            <a:ext cx="1016000" cy="13716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确定</a:t>
            </a:r>
            <a:endParaRPr lang="en-US" altLang="zh-CN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设计</a:t>
            </a:r>
            <a:endParaRPr lang="en-GB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9" name="肘形连接符 18"/>
          <p:cNvCxnSpPr>
            <a:endCxn id="18" idx="1"/>
          </p:cNvCxnSpPr>
          <p:nvPr/>
        </p:nvCxnSpPr>
        <p:spPr>
          <a:xfrm>
            <a:off x="3632200" y="3378200"/>
            <a:ext cx="457200" cy="914400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562600" y="4508500"/>
            <a:ext cx="1016000" cy="13716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编写测试计划</a:t>
            </a:r>
            <a:endParaRPr lang="en-GB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1" name="肘形连接符 20"/>
          <p:cNvCxnSpPr>
            <a:endCxn id="20" idx="1"/>
          </p:cNvCxnSpPr>
          <p:nvPr/>
        </p:nvCxnSpPr>
        <p:spPr>
          <a:xfrm>
            <a:off x="5105400" y="4279900"/>
            <a:ext cx="457200" cy="914400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023100" y="5422900"/>
            <a:ext cx="1016000" cy="13716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概要设计阶段评审</a:t>
            </a:r>
            <a:endParaRPr lang="en-GB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3" name="肘形连接符 22"/>
          <p:cNvCxnSpPr>
            <a:endCxn id="22" idx="1"/>
          </p:cNvCxnSpPr>
          <p:nvPr/>
        </p:nvCxnSpPr>
        <p:spPr>
          <a:xfrm>
            <a:off x="6565900" y="5194300"/>
            <a:ext cx="457200" cy="914400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>
            <a:off x="5105400" y="4546600"/>
            <a:ext cx="1917700" cy="1816100"/>
          </a:xfrm>
          <a:prstGeom prst="bentConnector3">
            <a:avLst>
              <a:gd name="adj1" fmla="val 496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endCxn id="18" idx="2"/>
          </p:cNvCxnSpPr>
          <p:nvPr/>
        </p:nvCxnSpPr>
        <p:spPr>
          <a:xfrm rot="10800000">
            <a:off x="4597400" y="4978400"/>
            <a:ext cx="2425700" cy="16510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4597399" y="5454650"/>
            <a:ext cx="96520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5" idx="1"/>
          </p:cNvCxnSpPr>
          <p:nvPr/>
        </p:nvCxnSpPr>
        <p:spPr>
          <a:xfrm>
            <a:off x="457200" y="2438400"/>
            <a:ext cx="6985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2" idx="3"/>
          </p:cNvCxnSpPr>
          <p:nvPr/>
        </p:nvCxnSpPr>
        <p:spPr>
          <a:xfrm>
            <a:off x="8039100" y="6108700"/>
            <a:ext cx="4953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30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概要设计的输入文档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需求规格说明书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项目管理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计划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验证与确认计划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质量保证计划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配置管理计划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35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概要设计的一般要求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设计结构的适应性影响必须评估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逻辑模型将软件自顶向下分解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为详细设计阶段提供一个设计框架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定义软件个部分的接口关系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检查每一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个分解模块应对的需求规格说明书的内容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性能、功能、安全、保密、移植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设计不应该是唯一的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38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概要设计的</a:t>
            </a:r>
            <a:r>
              <a:rPr lang="zh-CN" altLang="en-US" sz="4000" dirty="0"/>
              <a:t>一般方法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结构化设计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HIPO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图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结构图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状态转移表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面向数据流的设计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变换流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数据流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面向对象的设计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784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概要设计</a:t>
            </a:r>
            <a:r>
              <a:rPr lang="zh-CN" altLang="en-US" sz="4000" dirty="0"/>
              <a:t>输出配置项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编写概要设计说明书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编写组装测试初步计划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进行概要设计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评审，纳入配置项管理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概要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说明书、软件验证和确认组装测试时一个迭代过程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评审还应考虑用户的隐式需求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15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概要设计的质量要求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从软件内部和开发者角度评价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功能性</a:t>
            </a:r>
            <a:endParaRPr lang="en-US" altLang="zh-CN" sz="3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可靠性</a:t>
            </a:r>
            <a:endParaRPr lang="en-US" altLang="zh-CN" sz="3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易用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性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效率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可维护性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可移植性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73500" y="3048000"/>
            <a:ext cx="4724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虽然产品质量在细节上可以由代码，评审和测试进行改进，但总体质量基本性质不会改变，除非进行重新设计</a:t>
            </a:r>
            <a:endParaRPr lang="en-GB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60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概要设计的</a:t>
            </a:r>
            <a:r>
              <a:rPr lang="zh-CN" altLang="en-US" sz="4000" dirty="0"/>
              <a:t>安全性保障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293039"/>
              </p:ext>
            </p:extLst>
          </p:nvPr>
        </p:nvGraphicFramePr>
        <p:xfrm>
          <a:off x="152400" y="1981200"/>
          <a:ext cx="876300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1905000"/>
                <a:gridCol w="1981200"/>
                <a:gridCol w="1981200"/>
              </a:tblGrid>
              <a:tr h="579536">
                <a:tc rowSpan="2">
                  <a:txBody>
                    <a:bodyPr/>
                    <a:lstStyle/>
                    <a:p>
                      <a:pPr algn="ctr"/>
                      <a:r>
                        <a:rPr kumimoji="0" lang="zh-CN" altLang="en-US" sz="280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活动</a:t>
                      </a:r>
                      <a:endParaRPr kumimoji="0" lang="en-GB" sz="2800" b="1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0" lang="zh-CN" altLang="en-US" sz="280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安全性工作级别</a:t>
                      </a:r>
                      <a:endParaRPr kumimoji="0" lang="en-GB" sz="2800" b="1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579536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280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最低限度</a:t>
                      </a:r>
                      <a:endParaRPr kumimoji="0" lang="en-GB" sz="2800" b="1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280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适中</a:t>
                      </a:r>
                      <a:endParaRPr kumimoji="0" lang="en-GB" sz="2800" b="1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280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完整</a:t>
                      </a:r>
                      <a:endParaRPr kumimoji="0" lang="en-GB" sz="2800" b="1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561384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280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关键性分析复核</a:t>
                      </a:r>
                      <a:endParaRPr kumimoji="0" lang="en-GB" sz="2800" b="1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NR</a:t>
                      </a:r>
                      <a:endParaRPr kumimoji="0" lang="en-GB" sz="28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R</a:t>
                      </a:r>
                      <a:endParaRPr kumimoji="0" lang="en-GB" sz="28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HR</a:t>
                      </a:r>
                      <a:endParaRPr kumimoji="0" lang="en-GB" sz="28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79536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280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危险风险评估</a:t>
                      </a:r>
                      <a:endParaRPr kumimoji="0" lang="en-GB" sz="2800" b="1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R</a:t>
                      </a:r>
                      <a:endParaRPr kumimoji="0" lang="en-GB" sz="28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HR</a:t>
                      </a:r>
                      <a:endParaRPr kumimoji="0" lang="en-GB" sz="28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M</a:t>
                      </a:r>
                      <a:endParaRPr kumimoji="0" lang="en-GB" sz="28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79536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280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结构设计分析</a:t>
                      </a:r>
                      <a:endParaRPr kumimoji="0" lang="en-GB" sz="2800" b="1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HR</a:t>
                      </a:r>
                      <a:endParaRPr kumimoji="0" lang="en-GB" sz="28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M</a:t>
                      </a:r>
                      <a:endParaRPr kumimoji="0" lang="en-GB" sz="28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M</a:t>
                      </a:r>
                      <a:endParaRPr kumimoji="0" lang="en-GB" sz="28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79536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280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相关性分析</a:t>
                      </a:r>
                      <a:endParaRPr kumimoji="0" lang="en-GB" sz="2800" b="1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R</a:t>
                      </a:r>
                      <a:endParaRPr kumimoji="0" lang="en-GB" sz="28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HR</a:t>
                      </a:r>
                      <a:endParaRPr kumimoji="0" lang="en-GB" sz="28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M</a:t>
                      </a:r>
                      <a:endParaRPr kumimoji="0" lang="en-GB" sz="28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79536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280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独立性分析</a:t>
                      </a:r>
                      <a:endParaRPr kumimoji="0" lang="en-GB" sz="2800" b="1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HR</a:t>
                      </a:r>
                      <a:endParaRPr kumimoji="0" lang="en-GB" sz="28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M</a:t>
                      </a:r>
                      <a:endParaRPr kumimoji="0" lang="en-GB" sz="28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M</a:t>
                      </a:r>
                      <a:endParaRPr kumimoji="0" lang="en-GB" sz="28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61722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强制；</a:t>
            </a:r>
            <a:r>
              <a:rPr lang="en-US" altLang="zh-CN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R-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推荐；</a:t>
            </a:r>
            <a:r>
              <a:rPr lang="en-US" altLang="zh-CN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NR-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不推荐</a:t>
            </a:r>
            <a:endParaRPr lang="en-GB" sz="28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12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概要设计的</a:t>
            </a:r>
            <a:r>
              <a:rPr lang="zh-CN" altLang="en-US" sz="4000" dirty="0"/>
              <a:t>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标识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系统概述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神舟飞船数管系统，在远置单元中采集和转发数据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安全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关键等级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文档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还记得独立性的要求吗？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缩略语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定义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180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概要设计的</a:t>
            </a:r>
            <a:r>
              <a:rPr lang="zh-CN" altLang="en-US" sz="4000" dirty="0"/>
              <a:t>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基线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输入依据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引用文件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设计决策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设计约束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依赖因素（对操作系统的依赖，大小字节等）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划分任务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影响域分析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65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2971800"/>
            <a:ext cx="8839200" cy="144780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5400" b="1" dirty="0">
                <a:latin typeface="微软雅黑" pitchFamily="34" charset="-122"/>
                <a:ea typeface="微软雅黑" pitchFamily="34" charset="-122"/>
              </a:rPr>
              <a:t>航天</a:t>
            </a:r>
            <a:r>
              <a:rPr lang="zh-CN" altLang="en-US" sz="5400" b="1" dirty="0" smtClean="0">
                <a:latin typeface="微软雅黑" pitchFamily="34" charset="-122"/>
                <a:ea typeface="微软雅黑" pitchFamily="34" charset="-122"/>
              </a:rPr>
              <a:t>型号系统软件设计</a:t>
            </a:r>
            <a:endParaRPr lang="en-US" altLang="zh-CN" sz="5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424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概要设计的</a:t>
            </a:r>
            <a:r>
              <a:rPr lang="zh-CN" altLang="en-US" sz="4000" dirty="0"/>
              <a:t>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体系结构设计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模块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层次结构、接口设计等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的追踪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用于检查设计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与需求的一致性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可靠性和安全性设计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示例：资源竞争导致的死锁、故障恢复条件等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可维护性设计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533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详细设计的概念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确定模块的内部特征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实现“怎么做”的需求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与概要设计的区别在哪？</a:t>
            </a: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详细设计方法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飞行软件常用的结构化方法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支撑软件常用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的面向对象方法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详细设计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的工具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确立单元测试计划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03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详细设计的工作过程</a:t>
            </a:r>
            <a:endParaRPr lang="zh-CN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1714500" y="2204354"/>
            <a:ext cx="1600200" cy="4572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理解概要设计</a:t>
            </a:r>
            <a:endParaRPr lang="en-GB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" name="直接箭头连接符 5"/>
          <p:cNvCxnSpPr>
            <a:stCxn id="5" idx="2"/>
          </p:cNvCxnSpPr>
          <p:nvPr/>
        </p:nvCxnSpPr>
        <p:spPr>
          <a:xfrm>
            <a:off x="2514600" y="2661554"/>
            <a:ext cx="0" cy="629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714500" y="3291108"/>
            <a:ext cx="1600200" cy="4572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详细设计</a:t>
            </a:r>
            <a:endParaRPr lang="en-GB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0" name="直接箭头连接符 9"/>
          <p:cNvCxnSpPr>
            <a:stCxn id="9" idx="2"/>
          </p:cNvCxnSpPr>
          <p:nvPr/>
        </p:nvCxnSpPr>
        <p:spPr>
          <a:xfrm>
            <a:off x="2514600" y="3748308"/>
            <a:ext cx="0" cy="629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714500" y="4377862"/>
            <a:ext cx="1600200" cy="4572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编写单元测试</a:t>
            </a:r>
            <a:endParaRPr lang="en-GB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2" name="直接箭头连接符 11"/>
          <p:cNvCxnSpPr>
            <a:stCxn id="11" idx="2"/>
          </p:cNvCxnSpPr>
          <p:nvPr/>
        </p:nvCxnSpPr>
        <p:spPr>
          <a:xfrm>
            <a:off x="2514600" y="4835062"/>
            <a:ext cx="0" cy="629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714500" y="5464616"/>
            <a:ext cx="1600200" cy="4572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详细设计评审</a:t>
            </a:r>
            <a:endParaRPr lang="en-GB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30800" y="1975754"/>
            <a:ext cx="3276600" cy="4572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细化软件部件，形成软件单元</a:t>
            </a:r>
            <a:endParaRPr lang="en-GB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30800" y="2623454"/>
            <a:ext cx="3276600" cy="4572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规定软件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单元间接口</a:t>
            </a:r>
            <a:endParaRPr lang="en-GB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30800" y="3309254"/>
            <a:ext cx="3276600" cy="4572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设计算法和细节</a:t>
            </a:r>
            <a:endParaRPr lang="en-GB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30800" y="3953316"/>
            <a:ext cx="3276600" cy="4572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进行过程描述</a:t>
            </a:r>
            <a:endParaRPr lang="en-GB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30800" y="4624608"/>
            <a:ext cx="3276600" cy="4572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可靠性安全设计</a:t>
            </a:r>
            <a:endParaRPr lang="en-GB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30800" y="5254162"/>
            <a:ext cx="3276600" cy="4572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编写详细设计说明</a:t>
            </a:r>
            <a:endParaRPr lang="en-GB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30800" y="5885546"/>
            <a:ext cx="3276600" cy="4572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建立并填写开发卷宗</a:t>
            </a:r>
            <a:endParaRPr lang="en-GB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4" name="直接连接符 23"/>
          <p:cNvCxnSpPr>
            <a:stCxn id="16" idx="1"/>
          </p:cNvCxnSpPr>
          <p:nvPr/>
        </p:nvCxnSpPr>
        <p:spPr>
          <a:xfrm flipH="1">
            <a:off x="4724400" y="2204354"/>
            <a:ext cx="406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4724400" y="5490016"/>
            <a:ext cx="406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724400" y="2204354"/>
            <a:ext cx="0" cy="32856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9" idx="3"/>
          </p:cNvCxnSpPr>
          <p:nvPr/>
        </p:nvCxnSpPr>
        <p:spPr>
          <a:xfrm>
            <a:off x="3314700" y="3519708"/>
            <a:ext cx="14097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2" idx="1"/>
          </p:cNvCxnSpPr>
          <p:nvPr/>
        </p:nvCxnSpPr>
        <p:spPr>
          <a:xfrm>
            <a:off x="3314700" y="4606462"/>
            <a:ext cx="1816100" cy="15076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62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详细设计的</a:t>
            </a:r>
            <a:r>
              <a:rPr lang="zh-CN" altLang="en-US" sz="4000" dirty="0"/>
              <a:t>任务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描述软件部件的工作过程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数据结构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细化成一系列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的软件单元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规定软件单元间的接口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确定软件单元间的数据流和控制流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符号命名规则和使用规则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可靠性分析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确定关键软件单元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099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细化的评价指标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软件的单元大小适中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实现的代码量在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50-100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行之间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的复杂程度不大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圈复杂度小于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10</a:t>
            </a: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内聚度高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避免时间内聚、逻辑内聚、偶然内聚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耦合度低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避免内容耦合、共用耦合、外部耦合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181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可靠性分析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必须进行危险性分析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确定安全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关键软件单元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参考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GJB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关于安全性设计准则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对于安全编程建议需写入详细设计说明中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223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详细设计评审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逐级验收详细设计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一般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采用口述程序过程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687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详细设计工具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图形描述工具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流程图</a:t>
            </a: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PAD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图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盒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图（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N-S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图）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语言描述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工具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PDL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判定树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判定表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094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程序流程图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510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优点：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使用广泛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直观清晰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易于掌握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缺点：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符号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规范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灵活性太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大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严格规范：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使用确切的符号和图形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639937" y="2170786"/>
            <a:ext cx="1828800" cy="6858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832816" y="2337256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/>
              <a:t>起始终点</a:t>
            </a:r>
            <a:endParaRPr lang="en-GB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4686300" y="3403600"/>
            <a:ext cx="18774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/>
              <a:t>数据输入输出</a:t>
            </a:r>
            <a:endParaRPr lang="en-GB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5114944" y="4331156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/>
              <a:t>处理</a:t>
            </a:r>
            <a:endParaRPr lang="en-GB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4657367" y="5383887"/>
            <a:ext cx="18774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/>
              <a:t>准备或预处理</a:t>
            </a:r>
            <a:endParaRPr lang="en-GB" sz="2200" dirty="0"/>
          </a:p>
        </p:txBody>
      </p:sp>
      <p:sp>
        <p:nvSpPr>
          <p:cNvPr id="10" name="平行四边形 9"/>
          <p:cNvSpPr/>
          <p:nvPr/>
        </p:nvSpPr>
        <p:spPr>
          <a:xfrm>
            <a:off x="6639937" y="3200400"/>
            <a:ext cx="1828800" cy="6858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矩形 10"/>
          <p:cNvSpPr/>
          <p:nvPr/>
        </p:nvSpPr>
        <p:spPr>
          <a:xfrm>
            <a:off x="6705600" y="4331156"/>
            <a:ext cx="1763137" cy="621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六边形 11"/>
          <p:cNvSpPr/>
          <p:nvPr/>
        </p:nvSpPr>
        <p:spPr>
          <a:xfrm>
            <a:off x="6705600" y="5383887"/>
            <a:ext cx="1905000" cy="635913"/>
          </a:xfrm>
          <a:prstGeom prst="hexagon">
            <a:avLst>
              <a:gd name="adj" fmla="val 54957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20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en-US" altLang="zh-CN" sz="4000" dirty="0" smtClean="0"/>
              <a:t>PDL</a:t>
            </a:r>
            <a:r>
              <a:rPr lang="zh-CN" altLang="en-US" sz="4000" dirty="0" smtClean="0"/>
              <a:t>语言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510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1975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年提出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具有严格关键字外部语法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与自然语言接近，易于理解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与高级语言类似，容易转换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形象直观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lvl="3" eaLnBrk="0" hangingPunct="0">
              <a:spcBef>
                <a:spcPct val="20000"/>
              </a:spcBef>
              <a:buClr>
                <a:schemeClr val="hlink"/>
              </a:buClr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Execute process a</a:t>
            </a:r>
          </a:p>
          <a:p>
            <a:pPr lvl="3" eaLnBrk="0" hangingPunct="0">
              <a:spcBef>
                <a:spcPct val="20000"/>
              </a:spcBef>
              <a:buClr>
                <a:schemeClr val="hlink"/>
              </a:buClr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  REPEAT UNTIL condition x6</a:t>
            </a:r>
          </a:p>
          <a:p>
            <a:pPr lvl="3" eaLnBrk="0" hangingPunct="0">
              <a:spcBef>
                <a:spcPct val="20000"/>
              </a:spcBef>
              <a:buClr>
                <a:schemeClr val="hlink"/>
              </a:buClr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      execute process b</a:t>
            </a: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56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航天型号系统软件设计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设计是高质量软件的关键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过程需要很强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的经验知识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概要设计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总体设计阶段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详细设计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是一个独立的软件研制阶段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845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详细设计的质量要求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合理的程序复杂度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只使用简单的逻辑结构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圈复杂度小于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10</a:t>
            </a: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采用规定的工具描述软件单元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输入、输出、处理和接口定义明确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统一的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符号命名规则并按规定使用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符合可靠性设计准则</a:t>
            </a:r>
            <a:endParaRPr lang="en-US" altLang="zh-CN" sz="3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与软件需求可追踪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412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详细设计的</a:t>
            </a:r>
            <a:r>
              <a:rPr lang="zh-CN" altLang="en-US" sz="4000" dirty="0"/>
              <a:t>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编写目的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背景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定义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依据文件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721" y="5181600"/>
            <a:ext cx="6853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保证程序</a:t>
            </a:r>
            <a:r>
              <a:rPr lang="zh-CN" altLang="en-US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的独立完整与可读性</a:t>
            </a:r>
            <a:endParaRPr lang="en-GB" sz="4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266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详细设计的</a:t>
            </a:r>
            <a:r>
              <a:rPr lang="zh-CN" altLang="en-US" sz="4000" dirty="0"/>
              <a:t>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程序系统的组织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结构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程序单元的设计说明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程序描述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功能，性能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输出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逻辑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接口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存储要求和其他限制条件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测试计划等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473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2971800"/>
            <a:ext cx="8839200" cy="144780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5400" b="1" dirty="0">
                <a:latin typeface="微软雅黑" pitchFamily="34" charset="-122"/>
                <a:ea typeface="微软雅黑" pitchFamily="34" charset="-122"/>
              </a:rPr>
              <a:t>航天</a:t>
            </a:r>
            <a:r>
              <a:rPr lang="zh-CN" altLang="en-US" sz="5400" b="1" dirty="0" smtClean="0">
                <a:latin typeface="微软雅黑" pitchFamily="34" charset="-122"/>
                <a:ea typeface="微软雅黑" pitchFamily="34" charset="-122"/>
              </a:rPr>
              <a:t>型号系统软件实现</a:t>
            </a:r>
            <a:endParaRPr lang="en-US" altLang="zh-CN" sz="5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63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实现的条件和内容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条件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2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详细说明评审通过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2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详细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说明进入配置管理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对软件单元编程实现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对源程序进行静态分析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补充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完善单元测试计划，进行单元测试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分析测试结果，编写单元测试报告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573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软件实现过程</a:t>
            </a:r>
            <a:endParaRPr lang="zh-CN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1066800" y="1718116"/>
            <a:ext cx="1600200" cy="4572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理解详细设计</a:t>
            </a:r>
            <a:endParaRPr lang="en-GB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54200" y="2362200"/>
            <a:ext cx="1600200" cy="4572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编程</a:t>
            </a:r>
            <a:endParaRPr lang="en-GB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54300" y="2971800"/>
            <a:ext cx="1600200" cy="4572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编译</a:t>
            </a:r>
            <a:endParaRPr lang="en-GB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54400" y="3581400"/>
            <a:ext cx="1600200" cy="4572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静态分析</a:t>
            </a:r>
            <a:endParaRPr lang="en-GB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41800" y="4191000"/>
            <a:ext cx="1600200" cy="6096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开发单元测试用例</a:t>
            </a:r>
            <a:endParaRPr lang="en-GB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67300" y="4953000"/>
            <a:ext cx="1600200" cy="4572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单元测试</a:t>
            </a:r>
            <a:endParaRPr lang="en-GB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842000" y="5638800"/>
            <a:ext cx="1600200" cy="4572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关键单元检查</a:t>
            </a:r>
            <a:endParaRPr lang="en-GB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642100" y="6248400"/>
            <a:ext cx="1600200" cy="4572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评审</a:t>
            </a:r>
            <a:endParaRPr lang="en-GB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" name="肘形连接符 3"/>
          <p:cNvCxnSpPr>
            <a:stCxn id="5" idx="3"/>
          </p:cNvCxnSpPr>
          <p:nvPr/>
        </p:nvCxnSpPr>
        <p:spPr>
          <a:xfrm>
            <a:off x="2667000" y="1946716"/>
            <a:ext cx="228600" cy="415484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9" idx="3"/>
          </p:cNvCxnSpPr>
          <p:nvPr/>
        </p:nvCxnSpPr>
        <p:spPr>
          <a:xfrm>
            <a:off x="3454400" y="2590800"/>
            <a:ext cx="355600" cy="3810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1" idx="3"/>
          </p:cNvCxnSpPr>
          <p:nvPr/>
        </p:nvCxnSpPr>
        <p:spPr>
          <a:xfrm>
            <a:off x="4254500" y="3200400"/>
            <a:ext cx="317500" cy="3810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>
            <a:off x="5041900" y="3810000"/>
            <a:ext cx="317500" cy="3810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>
            <a:off x="5842000" y="4559300"/>
            <a:ext cx="317500" cy="3810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/>
          <p:nvPr/>
        </p:nvCxnSpPr>
        <p:spPr>
          <a:xfrm>
            <a:off x="6680200" y="5219700"/>
            <a:ext cx="317500" cy="3810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/>
          <p:nvPr/>
        </p:nvCxnSpPr>
        <p:spPr>
          <a:xfrm>
            <a:off x="7454900" y="5867400"/>
            <a:ext cx="317500" cy="3810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517650" y="2971800"/>
            <a:ext cx="698500" cy="4572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调试</a:t>
            </a:r>
            <a:endParaRPr lang="en-GB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8" name="直接箭头连接符 37"/>
          <p:cNvCxnSpPr>
            <a:stCxn id="11" idx="1"/>
            <a:endCxn id="36" idx="3"/>
          </p:cNvCxnSpPr>
          <p:nvPr/>
        </p:nvCxnSpPr>
        <p:spPr>
          <a:xfrm flipH="1">
            <a:off x="2216150" y="3200400"/>
            <a:ext cx="438150" cy="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36" idx="1"/>
            <a:endCxn id="9" idx="1"/>
          </p:cNvCxnSpPr>
          <p:nvPr/>
        </p:nvCxnSpPr>
        <p:spPr>
          <a:xfrm rot="10800000" flipH="1">
            <a:off x="1517650" y="2590800"/>
            <a:ext cx="336550" cy="609600"/>
          </a:xfrm>
          <a:prstGeom prst="bentConnector3">
            <a:avLst>
              <a:gd name="adj1" fmla="val -67925"/>
            </a:avLst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31" idx="1"/>
            <a:endCxn id="5" idx="1"/>
          </p:cNvCxnSpPr>
          <p:nvPr/>
        </p:nvCxnSpPr>
        <p:spPr>
          <a:xfrm rot="10800000">
            <a:off x="1066800" y="1946716"/>
            <a:ext cx="5575300" cy="4530284"/>
          </a:xfrm>
          <a:prstGeom prst="bentConnector3">
            <a:avLst>
              <a:gd name="adj1" fmla="val 104100"/>
            </a:avLst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6159500" y="6096000"/>
            <a:ext cx="0" cy="381001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6" idx="1"/>
          </p:cNvCxnSpPr>
          <p:nvPr/>
        </p:nvCxnSpPr>
        <p:spPr>
          <a:xfrm flipH="1">
            <a:off x="838200" y="5181600"/>
            <a:ext cx="4229100" cy="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/>
          <p:nvPr/>
        </p:nvCxnSpPr>
        <p:spPr>
          <a:xfrm rot="5400000" flipH="1" flipV="1">
            <a:off x="2774950" y="4997450"/>
            <a:ext cx="2159000" cy="800100"/>
          </a:xfrm>
          <a:prstGeom prst="bentConnector3">
            <a:avLst>
              <a:gd name="adj1" fmla="val 100001"/>
            </a:avLst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/>
          <p:nvPr/>
        </p:nvCxnSpPr>
        <p:spPr>
          <a:xfrm rot="5400000" flipH="1" flipV="1">
            <a:off x="3781424" y="4721225"/>
            <a:ext cx="533400" cy="387351"/>
          </a:xfrm>
          <a:prstGeom prst="bentConnector3">
            <a:avLst>
              <a:gd name="adj1" fmla="val 100000"/>
            </a:avLst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838200" y="2438400"/>
            <a:ext cx="1028700" cy="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3" idx="1"/>
          </p:cNvCxnSpPr>
          <p:nvPr/>
        </p:nvCxnSpPr>
        <p:spPr>
          <a:xfrm flipH="1">
            <a:off x="838200" y="3810000"/>
            <a:ext cx="2616200" cy="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5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编程、编译和调试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是实现中最重要的部分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必须依据详细设计说明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必须按照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指定的编程环境和语言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必须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符合可靠性的设计要求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需要大量的经验和技巧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强行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排错、回溯排错、归纳排错、演绎排错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809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分析、测试与关键单元审查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静态分析必须在单元测试前完成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代码走查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编程风格，编程准则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单元测试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设计测试用例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开发辅助工具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关键单元检查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上天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软件必须语句和分支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100%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全覆盖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932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编程原则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尽可能使用简单的控制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逻辑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控制结构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只能有一个入口和一个出口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语句应组织成容易识别的块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严格使用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Go To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程序设计语言中没有的控制结构，前后的使用必须一致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136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/>
              <a:t>示例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3999" y="3262699"/>
            <a:ext cx="26789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(</a:t>
            </a:r>
            <a:r>
              <a:rPr lang="en-US" sz="2400" dirty="0" err="1" smtClean="0"/>
              <a:t>i</a:t>
            </a:r>
            <a:r>
              <a:rPr lang="en-US" sz="2400" dirty="0" smtClean="0"/>
              <a:t> &gt; 1 &amp;&amp; </a:t>
            </a:r>
            <a:r>
              <a:rPr lang="en-US" sz="2400" dirty="0" err="1" smtClean="0"/>
              <a:t>i</a:t>
            </a:r>
            <a:r>
              <a:rPr lang="en-US" sz="2400" dirty="0" smtClean="0"/>
              <a:t>&lt; 10)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 (“right”);</a:t>
            </a:r>
          </a:p>
          <a:p>
            <a:r>
              <a:rPr lang="en-US" sz="2400" dirty="0"/>
              <a:t>}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3124200"/>
            <a:ext cx="27286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(</a:t>
            </a:r>
            <a:r>
              <a:rPr lang="en-US" sz="2400" dirty="0" err="1" smtClean="0"/>
              <a:t>i</a:t>
            </a:r>
            <a:r>
              <a:rPr lang="en-US" sz="2400" dirty="0" smtClean="0"/>
              <a:t> &gt; 1 )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if( </a:t>
            </a:r>
            <a:r>
              <a:rPr lang="en-US" altLang="zh-CN" sz="2400" dirty="0" err="1" smtClean="0"/>
              <a:t>i</a:t>
            </a:r>
            <a:r>
              <a:rPr lang="en-US" sz="2400" dirty="0" smtClean="0"/>
              <a:t> &lt; 10)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 (“right”);</a:t>
            </a:r>
          </a:p>
          <a:p>
            <a:r>
              <a:rPr lang="en-US" altLang="zh-CN" sz="2400" dirty="0" smtClean="0"/>
              <a:t>    }</a:t>
            </a:r>
            <a:endParaRPr lang="en-US" sz="2400" dirty="0" smtClean="0"/>
          </a:p>
          <a:p>
            <a:r>
              <a:rPr lang="en-US" sz="2400" dirty="0"/>
              <a:t>}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687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什么是概要设计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的总体设计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分析模型到物理模型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需要深厚的背景知识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制定质量评价原则和标准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334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航天型号软件编程规范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追踪性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每个软件单元源自详细设计分解的单元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每个单元代码对应设计时的定义，有相同的控制逻辑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658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航天型号软件编程规范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预防数据二义性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采用合适的变量使用和命名规则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485900" lvl="2" indent="-5715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匈牙利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变量名中不能出现数字（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O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相似）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关键字和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保留字不作为数据名或其中的一部分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740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航天型号软件编程规范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确保数据一致性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所有数据必须在说明块中给出说明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所有变量均须在说明出加注释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所有变量均需显示初始化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485900" lvl="2" indent="-5715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语言中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memset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的使用等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缺省值必须定义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避免使用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全局数据，尽可能使用参数传递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同一表达式使用变量类型不混用，必须使用时必须显示转换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024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航天型号软件编程规范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处理规则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禁止对代码进行动态修改（配置管理）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小心使用所谓编程“诀窍”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使用特殊结构，必须进行说明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算数表达式使用括号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对路径和分支的使用应设法减少，采用高效率语句如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Case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控制结构必须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完整，每个判定点和处理均需定义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充分考虑不可能情况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977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航天型号软件编程规范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处理规则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循环变量不允许在循环体内进行处理和修改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与循环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无关的计算放在循环体外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不在循环体内对常数求值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清楚无效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的可执行代码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明确数值的上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下溢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840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航天型号软件编程规范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调用规则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在一个单元中有固定值的量不作为可变参数传递给被调用的单元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控制参数由调用者定义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输入数据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调用者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定义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输出数据由调用者定义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任何调用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都测试被调用者返回的状态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现场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保护与恢复机制由调用者负责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114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航天型号软件编程规范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注释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规则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绪言性注释出现的模块的首部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485900" lvl="2" indent="-5715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模块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名注释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1485900" lvl="2" indent="-5715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功能注释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1485900" lvl="2" indent="-5715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参数注释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1485900" lvl="2" indent="-5715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调用注释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1485900" lvl="2" indent="-5715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限制注释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1485900" lvl="2" indent="-5715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方法注释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1485900" lvl="2" indent="-5715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环境和资源注释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1485900" lvl="2" indent="-5715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安全性注释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913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航天型号软件编程规范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注释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规则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对分支语句，需要指出执行动作的理由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循环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语句，需要说明执行动作的理由及出口条件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输出语句，需要指出文件和记录的性质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语句，说明调用的理由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注释不是对语句的重复，而是程序本身难以得到的信息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204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航天型号软件编程规范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语句构造规则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一个语句一行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重复使用的表达式定义为公共函数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括号避免二义性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判定相关动作紧跟判定条件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不对浮点数进行相等比较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使用复杂的条件判断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避免循环嵌套和条件嵌套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所有变量必须初始化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097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航天型号软件编程规范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语句构造规则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清晰第一，效率第二（除非有效率的特殊要求）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避免不比要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Go To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转移</a:t>
            </a:r>
            <a:endParaRPr lang="en-US" altLang="zh-CN" sz="28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避免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使用</a:t>
            </a:r>
            <a:r>
              <a:rPr lang="en-US" altLang="zh-CN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Else Return</a:t>
            </a:r>
            <a:endParaRPr lang="en-US" altLang="zh-CN" sz="28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不使用空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Else</a:t>
            </a:r>
            <a:r>
              <a:rPr lang="zh-CN" altLang="en-US" sz="280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语句语句</a:t>
            </a:r>
            <a:endParaRPr lang="en-US" altLang="zh-CN" sz="28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用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逻辑表达式代替嵌套</a:t>
            </a:r>
            <a:endParaRPr lang="en-US" altLang="zh-CN" sz="28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14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设计的概念和原则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抽象与细化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模块化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与信息隐藏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有效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地模块设计，强调独立性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采用合适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的体系结构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采用适当的程序结构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197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航天型号软件编程规范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效率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处理器时间和存储器容量两个方面</a:t>
            </a:r>
            <a:endParaRPr lang="en-US" altLang="zh-CN" sz="28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需求分析确定效率的要求</a:t>
            </a:r>
            <a:endParaRPr lang="en-US" altLang="zh-CN" sz="28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设计阶段设计高效率的程序结构</a:t>
            </a:r>
            <a:endParaRPr lang="en-US" altLang="zh-CN" sz="28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实现阶段尽量简单完成</a:t>
            </a:r>
            <a:endParaRPr lang="en-US" altLang="zh-CN" sz="28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避免使用多维数组</a:t>
            </a:r>
            <a:endParaRPr lang="en-US" altLang="zh-CN" sz="28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不混合使用不同的数据类型</a:t>
            </a:r>
            <a:endParaRPr lang="en-US" altLang="zh-CN" sz="28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尽量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使用</a:t>
            </a:r>
            <a:r>
              <a:rPr lang="zh-CN" altLang="en-US" sz="28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整数运算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和布尔表达式</a:t>
            </a:r>
            <a:endParaRPr lang="en-US" altLang="zh-CN" sz="28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2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航天型号软件编程规范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程序格式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zh-CN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QJ 2950-97《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Ｃ语言编程格式约定</a:t>
            </a:r>
            <a:r>
              <a:rPr lang="en-US" altLang="zh-CN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》</a:t>
            </a: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zh-CN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QJ 2548-93《Ada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语言编程格式约定</a:t>
            </a:r>
            <a:r>
              <a:rPr lang="en-US" altLang="zh-CN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328892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航天型号软件编程质量要求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结构性和良好设计风格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可读性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可测试性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可维护性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16415" y="4648200"/>
            <a:ext cx="557978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程序质量除了设计保证，也需要程序开发人员的能力保证</a:t>
            </a:r>
            <a:endParaRPr lang="en-US" altLang="zh-CN" sz="3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15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47087" y="2908300"/>
            <a:ext cx="23535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r>
              <a:rPr lang="en-US" altLang="zh-CN" sz="7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!</a:t>
            </a:r>
            <a:endParaRPr lang="zh-CN" altLang="en-US" sz="7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抽象的设计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3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Fred George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的架构师之选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擅长沟通与团队管理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对新技术快速掌握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逻辑思维和抽象能力强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驾驭概念的技能，是最高的潜力</a:t>
            </a:r>
            <a:endParaRPr lang="en-US" altLang="zh-CN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90800"/>
            <a:ext cx="25400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8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划分模块的原则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降低系统复杂度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利用设计构件组装新系统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每一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个模块是独立的可理解的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系统需求的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修改只涉及单个模块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模块内的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修改不影响其他模块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>
              <a:spcBef>
                <a:spcPct val="20000"/>
              </a:spcBef>
              <a:buClr>
                <a:schemeClr val="hlink"/>
              </a:buClr>
            </a:pPr>
            <a:r>
              <a:rPr lang="zh-CN" altLang="en-US" sz="3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模块的独立性</a:t>
            </a:r>
            <a:endParaRPr lang="en-US" altLang="zh-CN" sz="3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779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怎样做到模块独立（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模块内聚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偶然型：无关联元素组合在一起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逻辑型：逻辑相似的元素组合在一起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时间型：经典内聚，时间段执行放在一起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过程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型：模块内组成部分一个操作转移另一个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通信型：各成分使用相同输入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输出数据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顺序型：模块内功能互相依存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功能型：功能不可再分的模块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114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怎样做到模块独立（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耦合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内容型：模块的内容与其他模块有联系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共用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型：需要访问公共数据环境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外部型：与外部环境的配置有关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控制型：模块之间传递控制标记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标记型：模块间以数据结构形式传递消息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数据型：模块通过显示数据参数相连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非直接型：模块之间不关联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052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">
  <a:themeElements>
    <a:clrScheme name="Book">
      <a:dk1>
        <a:sysClr val="windowText" lastClr="000000"/>
      </a:dk1>
      <a:lt1>
        <a:sysClr val="window" lastClr="FFFFFF"/>
      </a:lt1>
      <a:dk2>
        <a:srgbClr val="000082"/>
      </a:dk2>
      <a:lt2>
        <a:srgbClr val="F3F3FF"/>
      </a:lt2>
      <a:accent1>
        <a:srgbClr val="828200"/>
      </a:accent1>
      <a:accent2>
        <a:srgbClr val="1B582B"/>
      </a:accent2>
      <a:accent3>
        <a:srgbClr val="009FEC"/>
      </a:accent3>
      <a:accent4>
        <a:srgbClr val="00BDBD"/>
      </a:accent4>
      <a:accent5>
        <a:srgbClr val="7C5BAE"/>
      </a:accent5>
      <a:accent6>
        <a:srgbClr val="0055AA"/>
      </a:accent6>
      <a:hlink>
        <a:srgbClr val="FC9658"/>
      </a:hlink>
      <a:folHlink>
        <a:srgbClr val="E800E8"/>
      </a:folHlink>
    </a:clrScheme>
    <a:fontScheme name="Book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方正舒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80000">
              <a:schemeClr val="phClr">
                <a:tint val="9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180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9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TC010220296[[fn=博大精深]]</Template>
  <TotalTime>13500</TotalTime>
  <Words>2178</Words>
  <Application>Microsoft Office PowerPoint</Application>
  <PresentationFormat>全屏显示(4:3)</PresentationFormat>
  <Paragraphs>515</Paragraphs>
  <Slides>53</Slides>
  <Notes>52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Book</vt:lpstr>
      <vt:lpstr>航天型号软件工程</vt:lpstr>
      <vt:lpstr>航天型号系统软件设计</vt:lpstr>
      <vt:lpstr>航天型号系统软件设计</vt:lpstr>
      <vt:lpstr>什么是概要设计</vt:lpstr>
      <vt:lpstr>设计的概念和原则</vt:lpstr>
      <vt:lpstr>抽象的设计</vt:lpstr>
      <vt:lpstr>划分模块的原则</vt:lpstr>
      <vt:lpstr>怎样做到模块独立（1）</vt:lpstr>
      <vt:lpstr>怎样做到模块独立（2）</vt:lpstr>
      <vt:lpstr>程序模块的结构</vt:lpstr>
      <vt:lpstr>概要设计的阶段划分</vt:lpstr>
      <vt:lpstr>概要设计的输入文档</vt:lpstr>
      <vt:lpstr>概要设计的一般要求</vt:lpstr>
      <vt:lpstr>概要设计的一般方法</vt:lpstr>
      <vt:lpstr>概要设计输出配置项</vt:lpstr>
      <vt:lpstr>概要设计的质量要求</vt:lpstr>
      <vt:lpstr>概要设计的安全性保障</vt:lpstr>
      <vt:lpstr>概要设计的内容</vt:lpstr>
      <vt:lpstr>概要设计的内容</vt:lpstr>
      <vt:lpstr>概要设计的内容</vt:lpstr>
      <vt:lpstr>详细设计的概念</vt:lpstr>
      <vt:lpstr>详细设计的工作过程</vt:lpstr>
      <vt:lpstr>详细设计的任务</vt:lpstr>
      <vt:lpstr>细化的评价指标</vt:lpstr>
      <vt:lpstr>可靠性分析</vt:lpstr>
      <vt:lpstr>详细设计评审</vt:lpstr>
      <vt:lpstr>详细设计工具</vt:lpstr>
      <vt:lpstr>程序流程图</vt:lpstr>
      <vt:lpstr>PDL语言</vt:lpstr>
      <vt:lpstr>详细设计的质量要求</vt:lpstr>
      <vt:lpstr>详细设计的内容</vt:lpstr>
      <vt:lpstr>详细设计的内容</vt:lpstr>
      <vt:lpstr>航天型号系统软件实现</vt:lpstr>
      <vt:lpstr>实现的条件和内容</vt:lpstr>
      <vt:lpstr>软件实现过程</vt:lpstr>
      <vt:lpstr>编程、编译和调试</vt:lpstr>
      <vt:lpstr>分析、测试与关键单元审查</vt:lpstr>
      <vt:lpstr>编程原则</vt:lpstr>
      <vt:lpstr>示例</vt:lpstr>
      <vt:lpstr>航天型号软件编程规范</vt:lpstr>
      <vt:lpstr>航天型号软件编程规范</vt:lpstr>
      <vt:lpstr>航天型号软件编程规范</vt:lpstr>
      <vt:lpstr>航天型号软件编程规范</vt:lpstr>
      <vt:lpstr>航天型号软件编程规范</vt:lpstr>
      <vt:lpstr>航天型号软件编程规范</vt:lpstr>
      <vt:lpstr>航天型号软件编程规范</vt:lpstr>
      <vt:lpstr>航天型号软件编程规范</vt:lpstr>
      <vt:lpstr>航天型号软件编程规范</vt:lpstr>
      <vt:lpstr>航天型号软件编程规范</vt:lpstr>
      <vt:lpstr>航天型号软件编程规范</vt:lpstr>
      <vt:lpstr>航天型号软件编程规范</vt:lpstr>
      <vt:lpstr>航天型号软件编程质量要求</vt:lpstr>
      <vt:lpstr>PowerPoint 演示文稿</vt:lpstr>
    </vt:vector>
  </TitlesOfParts>
  <Company>Guilddesign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申报书答辩材料</dc:title>
  <dc:creator>李超</dc:creator>
  <cp:lastModifiedBy>USER</cp:lastModifiedBy>
  <cp:revision>1518</cp:revision>
  <dcterms:created xsi:type="dcterms:W3CDTF">2004-08-26T06:30:40Z</dcterms:created>
  <dcterms:modified xsi:type="dcterms:W3CDTF">2012-09-28T01:02:31Z</dcterms:modified>
</cp:coreProperties>
</file>