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8" r:id="rId1"/>
  </p:sldMasterIdLst>
  <p:notesMasterIdLst>
    <p:notesMasterId r:id="rId47"/>
  </p:notesMasterIdLst>
  <p:handoutMasterIdLst>
    <p:handoutMasterId r:id="rId48"/>
  </p:handoutMasterIdLst>
  <p:sldIdLst>
    <p:sldId id="256" r:id="rId2"/>
    <p:sldId id="886" r:id="rId3"/>
    <p:sldId id="888" r:id="rId4"/>
    <p:sldId id="897" r:id="rId5"/>
    <p:sldId id="940" r:id="rId6"/>
    <p:sldId id="941" r:id="rId7"/>
    <p:sldId id="978" r:id="rId8"/>
    <p:sldId id="942" r:id="rId9"/>
    <p:sldId id="944" r:id="rId10"/>
    <p:sldId id="943" r:id="rId11"/>
    <p:sldId id="945" r:id="rId12"/>
    <p:sldId id="946" r:id="rId13"/>
    <p:sldId id="979" r:id="rId14"/>
    <p:sldId id="947" r:id="rId15"/>
    <p:sldId id="948" r:id="rId16"/>
    <p:sldId id="949" r:id="rId17"/>
    <p:sldId id="950" r:id="rId18"/>
    <p:sldId id="951" r:id="rId19"/>
    <p:sldId id="952" r:id="rId20"/>
    <p:sldId id="953" r:id="rId21"/>
    <p:sldId id="954" r:id="rId22"/>
    <p:sldId id="955" r:id="rId23"/>
    <p:sldId id="956" r:id="rId24"/>
    <p:sldId id="957" r:id="rId25"/>
    <p:sldId id="958" r:id="rId26"/>
    <p:sldId id="959" r:id="rId27"/>
    <p:sldId id="960" r:id="rId28"/>
    <p:sldId id="961" r:id="rId29"/>
    <p:sldId id="962" r:id="rId30"/>
    <p:sldId id="963" r:id="rId31"/>
    <p:sldId id="964" r:id="rId32"/>
    <p:sldId id="965" r:id="rId33"/>
    <p:sldId id="966" r:id="rId34"/>
    <p:sldId id="967" r:id="rId35"/>
    <p:sldId id="968" r:id="rId36"/>
    <p:sldId id="969" r:id="rId37"/>
    <p:sldId id="971" r:id="rId38"/>
    <p:sldId id="970" r:id="rId39"/>
    <p:sldId id="972" r:id="rId40"/>
    <p:sldId id="973" r:id="rId41"/>
    <p:sldId id="974" r:id="rId42"/>
    <p:sldId id="975" r:id="rId43"/>
    <p:sldId id="976" r:id="rId44"/>
    <p:sldId id="977" r:id="rId45"/>
    <p:sldId id="661" r:id="rId46"/>
  </p:sldIdLst>
  <p:sldSz cx="9144000" cy="6858000" type="screen4x3"/>
  <p:notesSz cx="7102475" cy="8991600"/>
  <p:defaultTex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D1DBEB"/>
    <a:srgbClr val="808080"/>
    <a:srgbClr val="AAC1DA"/>
    <a:srgbClr val="84A5CA"/>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38" autoAdjust="0"/>
    <p:restoredTop sz="83113" autoAdjust="0"/>
  </p:normalViewPr>
  <p:slideViewPr>
    <p:cSldViewPr>
      <p:cViewPr>
        <p:scale>
          <a:sx n="75" d="100"/>
          <a:sy n="75" d="100"/>
        </p:scale>
        <p:origin x="-1044" y="3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90"/>
    </p:cViewPr>
  </p:sorterViewPr>
  <p:notesViewPr>
    <p:cSldViewPr>
      <p:cViewPr varScale="1">
        <p:scale>
          <a:sx n="52" d="100"/>
          <a:sy n="52" d="100"/>
        </p:scale>
        <p:origin x="-2850" y="-108"/>
      </p:cViewPr>
      <p:guideLst>
        <p:guide orient="horz" pos="2832"/>
        <p:guide pos="223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3078163"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ea typeface="+mn-ea"/>
              </a:defRPr>
            </a:lvl1pPr>
          </a:lstStyle>
          <a:p>
            <a:pPr>
              <a:defRPr/>
            </a:pPr>
            <a:endParaRPr lang="en-US" altLang="zh-CN"/>
          </a:p>
        </p:txBody>
      </p:sp>
      <p:sp>
        <p:nvSpPr>
          <p:cNvPr id="112643" name="Rectangle 3"/>
          <p:cNvSpPr>
            <a:spLocks noGrp="1" noChangeArrowheads="1"/>
          </p:cNvSpPr>
          <p:nvPr>
            <p:ph type="dt" sz="quarter" idx="1"/>
          </p:nvPr>
        </p:nvSpPr>
        <p:spPr bwMode="auto">
          <a:xfrm>
            <a:off x="4022725" y="0"/>
            <a:ext cx="3078163"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en-US" altLang="zh-CN"/>
          </a:p>
        </p:txBody>
      </p:sp>
      <p:sp>
        <p:nvSpPr>
          <p:cNvPr id="112644" name="Rectangle 4"/>
          <p:cNvSpPr>
            <a:spLocks noGrp="1" noChangeArrowheads="1"/>
          </p:cNvSpPr>
          <p:nvPr>
            <p:ph type="ftr" sz="quarter" idx="2"/>
          </p:nvPr>
        </p:nvSpPr>
        <p:spPr bwMode="auto">
          <a:xfrm>
            <a:off x="0" y="8540750"/>
            <a:ext cx="3078163" cy="4492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ea typeface="+mn-ea"/>
              </a:defRPr>
            </a:lvl1pPr>
          </a:lstStyle>
          <a:p>
            <a:pPr>
              <a:defRPr/>
            </a:pPr>
            <a:endParaRPr lang="en-US" altLang="zh-CN"/>
          </a:p>
        </p:txBody>
      </p:sp>
      <p:sp>
        <p:nvSpPr>
          <p:cNvPr id="112645" name="Rectangle 5"/>
          <p:cNvSpPr>
            <a:spLocks noGrp="1" noChangeArrowheads="1"/>
          </p:cNvSpPr>
          <p:nvPr>
            <p:ph type="sldNum" sz="quarter" idx="3"/>
          </p:nvPr>
        </p:nvSpPr>
        <p:spPr bwMode="auto">
          <a:xfrm>
            <a:off x="4022725" y="8540750"/>
            <a:ext cx="3078163" cy="4492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mn-ea"/>
              </a:defRPr>
            </a:lvl1pPr>
          </a:lstStyle>
          <a:p>
            <a:pPr>
              <a:defRPr/>
            </a:pPr>
            <a:fld id="{11AE9ABD-BB0E-47A7-8709-10D081EE11F2}" type="slidenum">
              <a:rPr lang="en-US" altLang="zh-CN"/>
              <a:pPr>
                <a:defRPr/>
              </a:pPr>
              <a:t>‹#›</a:t>
            </a:fld>
            <a:endParaRPr lang="en-US" altLang="zh-CN"/>
          </a:p>
        </p:txBody>
      </p:sp>
    </p:spTree>
    <p:extLst>
      <p:ext uri="{BB962C8B-B14F-4D97-AF65-F5344CB8AC3E}">
        <p14:creationId xmlns:p14="http://schemas.microsoft.com/office/powerpoint/2010/main" val="12618494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449263"/>
          </a:xfrm>
          <a:prstGeom prst="rect">
            <a:avLst/>
          </a:prstGeom>
        </p:spPr>
        <p:txBody>
          <a:bodyPr vert="horz" lIns="91440" tIns="45720" rIns="91440" bIns="45720" rtlCol="0"/>
          <a:lstStyle>
            <a:lvl1pPr algn="l">
              <a:defRPr sz="1200">
                <a:latin typeface="Arial" charset="0"/>
                <a:ea typeface="+mn-ea"/>
              </a:defRPr>
            </a:lvl1pPr>
          </a:lstStyle>
          <a:p>
            <a:pPr>
              <a:defRPr/>
            </a:pPr>
            <a:endParaRPr lang="zh-CN" altLang="en-US"/>
          </a:p>
        </p:txBody>
      </p:sp>
      <p:sp>
        <p:nvSpPr>
          <p:cNvPr id="3" name="日期占位符 2"/>
          <p:cNvSpPr>
            <a:spLocks noGrp="1"/>
          </p:cNvSpPr>
          <p:nvPr>
            <p:ph type="dt" idx="1"/>
          </p:nvPr>
        </p:nvSpPr>
        <p:spPr>
          <a:xfrm>
            <a:off x="4022725" y="0"/>
            <a:ext cx="3078163" cy="449263"/>
          </a:xfrm>
          <a:prstGeom prst="rect">
            <a:avLst/>
          </a:prstGeom>
        </p:spPr>
        <p:txBody>
          <a:bodyPr vert="horz" lIns="91440" tIns="45720" rIns="91440" bIns="45720" rtlCol="0"/>
          <a:lstStyle>
            <a:lvl1pPr algn="r">
              <a:defRPr sz="1200">
                <a:latin typeface="Arial" charset="0"/>
                <a:ea typeface="+mn-ea"/>
              </a:defRPr>
            </a:lvl1pPr>
          </a:lstStyle>
          <a:p>
            <a:pPr>
              <a:defRPr/>
            </a:pPr>
            <a:fld id="{6B44503E-5565-4C97-A430-9AC0A7D0418D}" type="datetimeFigureOut">
              <a:rPr lang="zh-CN" altLang="en-US"/>
              <a:pPr>
                <a:defRPr/>
              </a:pPr>
              <a:t>2012-10-11</a:t>
            </a:fld>
            <a:endParaRPr lang="zh-CN" altLang="en-US"/>
          </a:p>
        </p:txBody>
      </p:sp>
      <p:sp>
        <p:nvSpPr>
          <p:cNvPr id="4" name="幻灯片图像占位符 3"/>
          <p:cNvSpPr>
            <a:spLocks noGrp="1" noRot="1" noChangeAspect="1"/>
          </p:cNvSpPr>
          <p:nvPr>
            <p:ph type="sldImg" idx="2"/>
          </p:nvPr>
        </p:nvSpPr>
        <p:spPr>
          <a:xfrm>
            <a:off x="1303338" y="674688"/>
            <a:ext cx="4495800" cy="337185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709613" y="4270375"/>
            <a:ext cx="5683250" cy="4046538"/>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540750"/>
            <a:ext cx="3078163" cy="449263"/>
          </a:xfrm>
          <a:prstGeom prst="rect">
            <a:avLst/>
          </a:prstGeom>
        </p:spPr>
        <p:txBody>
          <a:bodyPr vert="horz" lIns="91440" tIns="45720" rIns="91440" bIns="45720" rtlCol="0" anchor="b"/>
          <a:lstStyle>
            <a:lvl1pPr algn="l">
              <a:defRPr sz="1200">
                <a:latin typeface="Arial" charset="0"/>
                <a:ea typeface="+mn-ea"/>
              </a:defRPr>
            </a:lvl1pPr>
          </a:lstStyle>
          <a:p>
            <a:pPr>
              <a:defRPr/>
            </a:pPr>
            <a:endParaRPr lang="zh-CN" altLang="en-US"/>
          </a:p>
        </p:txBody>
      </p:sp>
      <p:sp>
        <p:nvSpPr>
          <p:cNvPr id="7" name="灯片编号占位符 6"/>
          <p:cNvSpPr>
            <a:spLocks noGrp="1"/>
          </p:cNvSpPr>
          <p:nvPr>
            <p:ph type="sldNum" sz="quarter" idx="5"/>
          </p:nvPr>
        </p:nvSpPr>
        <p:spPr>
          <a:xfrm>
            <a:off x="4022725" y="8540750"/>
            <a:ext cx="3078163" cy="449263"/>
          </a:xfrm>
          <a:prstGeom prst="rect">
            <a:avLst/>
          </a:prstGeom>
        </p:spPr>
        <p:txBody>
          <a:bodyPr vert="horz" lIns="91440" tIns="45720" rIns="91440" bIns="45720" rtlCol="0" anchor="b"/>
          <a:lstStyle>
            <a:lvl1pPr algn="r">
              <a:defRPr sz="1200">
                <a:latin typeface="Arial" charset="0"/>
                <a:ea typeface="+mn-ea"/>
              </a:defRPr>
            </a:lvl1pPr>
          </a:lstStyle>
          <a:p>
            <a:pPr>
              <a:defRPr/>
            </a:pPr>
            <a:fld id="{C2A38401-83DD-4075-9EA5-1C4F21FDE3F1}" type="slidenum">
              <a:rPr lang="zh-CN" altLang="en-US"/>
              <a:pPr>
                <a:defRPr/>
              </a:pPr>
              <a:t>‹#›</a:t>
            </a:fld>
            <a:endParaRPr lang="zh-CN" altLang="en-US"/>
          </a:p>
        </p:txBody>
      </p:sp>
    </p:spTree>
    <p:extLst>
      <p:ext uri="{BB962C8B-B14F-4D97-AF65-F5344CB8AC3E}">
        <p14:creationId xmlns:p14="http://schemas.microsoft.com/office/powerpoint/2010/main" val="41731945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1</a:t>
            </a:fld>
            <a:endParaRPr lang="zh-CN" altLang="en-US"/>
          </a:p>
        </p:txBody>
      </p:sp>
    </p:spTree>
    <p:extLst>
      <p:ext uri="{BB962C8B-B14F-4D97-AF65-F5344CB8AC3E}">
        <p14:creationId xmlns:p14="http://schemas.microsoft.com/office/powerpoint/2010/main" val="1246852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2</a:t>
            </a:fld>
            <a:endParaRPr lang="zh-CN" altLang="en-US"/>
          </a:p>
        </p:txBody>
      </p:sp>
    </p:spTree>
    <p:extLst>
      <p:ext uri="{BB962C8B-B14F-4D97-AF65-F5344CB8AC3E}">
        <p14:creationId xmlns:p14="http://schemas.microsoft.com/office/powerpoint/2010/main" val="12468529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37</a:t>
            </a:fld>
            <a:endParaRPr lang="zh-CN" altLang="en-US"/>
          </a:p>
        </p:txBody>
      </p:sp>
    </p:spTree>
    <p:extLst>
      <p:ext uri="{BB962C8B-B14F-4D97-AF65-F5344CB8AC3E}">
        <p14:creationId xmlns:p14="http://schemas.microsoft.com/office/powerpoint/2010/main" val="12468529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44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A38401-83DD-4075-9EA5-1C4F21FDE3F1}" type="slidenum">
              <a:rPr lang="zh-CN" altLang="en-US" smtClean="0"/>
              <a:pPr>
                <a:defRPr/>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grpSp>
        <p:nvGrpSpPr>
          <p:cNvPr id="15" name="组合 14"/>
          <p:cNvGrpSpPr/>
          <p:nvPr/>
        </p:nvGrpSpPr>
        <p:grpSpPr>
          <a:xfrm>
            <a:off x="0" y="2928934"/>
            <a:ext cx="9144000" cy="285752"/>
            <a:chOff x="0" y="2928934"/>
            <a:chExt cx="9144000" cy="285752"/>
          </a:xfrm>
        </p:grpSpPr>
        <p:sp>
          <p:nvSpPr>
            <p:cNvPr id="12" name="矩形 11"/>
            <p:cNvSpPr/>
            <p:nvPr userDrawn="1"/>
          </p:nvSpPr>
          <p:spPr>
            <a:xfrm flipH="1">
              <a:off x="0" y="2928934"/>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a:p>
          </p:txBody>
        </p:sp>
        <p:sp>
          <p:nvSpPr>
            <p:cNvPr id="13" name="矩形 12"/>
            <p:cNvSpPr/>
            <p:nvPr userDrawn="1"/>
          </p:nvSpPr>
          <p:spPr>
            <a:xfrm flipH="1">
              <a:off x="8334000" y="2963384"/>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a:p>
          </p:txBody>
        </p:sp>
        <p:sp>
          <p:nvSpPr>
            <p:cNvPr id="14" name="矩形 13"/>
            <p:cNvSpPr/>
            <p:nvPr userDrawn="1"/>
          </p:nvSpPr>
          <p:spPr>
            <a:xfrm flipH="1">
              <a:off x="0" y="2966642"/>
              <a:ext cx="8286776" cy="214314"/>
            </a:xfrm>
            <a:prstGeom prst="rect">
              <a:avLst/>
            </a:prstGeom>
            <a:solidFill>
              <a:schemeClr val="accent5"/>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dirty="0"/>
            </a:p>
          </p:txBody>
        </p:sp>
      </p:grpSp>
      <p:sp>
        <p:nvSpPr>
          <p:cNvPr id="2" name="标题 1"/>
          <p:cNvSpPr>
            <a:spLocks noGrp="1"/>
          </p:cNvSpPr>
          <p:nvPr>
            <p:ph type="ctrTitle"/>
          </p:nvPr>
        </p:nvSpPr>
        <p:spPr>
          <a:xfrm>
            <a:off x="685800" y="1454136"/>
            <a:ext cx="7772400" cy="1470025"/>
          </a:xfrm>
          <a:noFill/>
        </p:spPr>
        <p:txBody>
          <a:bodyPr/>
          <a:lstStyle>
            <a:lvl1pPr>
              <a:defRPr>
                <a:gradFill flip="none" rotWithShape="1">
                  <a:gsLst>
                    <a:gs pos="0">
                      <a:srgbClr val="03D4A8"/>
                    </a:gs>
                    <a:gs pos="25000">
                      <a:srgbClr val="21D6E0"/>
                    </a:gs>
                    <a:gs pos="75000">
                      <a:srgbClr val="0087E6"/>
                    </a:gs>
                    <a:gs pos="100000">
                      <a:srgbClr val="005CBF"/>
                    </a:gs>
                  </a:gsLst>
                  <a:lin ang="16200000" scaled="1"/>
                  <a:tileRect/>
                </a:gradFill>
                <a:effectLst>
                  <a:outerShdw blurRad="50800" dist="50800" dir="18900000" algn="tl" rotWithShape="0">
                    <a:schemeClr val="accent5">
                      <a:tint val="20000"/>
                      <a:alpha val="43000"/>
                    </a:schemeClr>
                  </a:outerShdw>
                </a:effectLst>
              </a:defRPr>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9007"/>
            <a:ext cx="6400800" cy="1752600"/>
          </a:xfrm>
          <a:noFill/>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a:xfrm>
            <a:off x="0" y="6498000"/>
            <a:ext cx="1800000" cy="360000"/>
          </a:xfrm>
        </p:spPr>
        <p:txBody>
          <a:bodyPr vert="horz"/>
          <a:lstStyle>
            <a:lvl1pPr algn="l">
              <a:defRPr/>
            </a:lvl1pPr>
          </a:lstStyle>
          <a:p>
            <a:pPr>
              <a:defRPr/>
            </a:pPr>
            <a:r>
              <a:rPr lang="zh-CN" altLang="en-US" smtClean="0"/>
              <a:t>智慧城市（一期）</a:t>
            </a:r>
            <a:endParaRPr lang="en-US" altLang="zh-CN"/>
          </a:p>
        </p:txBody>
      </p:sp>
      <p:sp>
        <p:nvSpPr>
          <p:cNvPr id="5" name="页脚占位符 4"/>
          <p:cNvSpPr>
            <a:spLocks noGrp="1"/>
          </p:cNvSpPr>
          <p:nvPr>
            <p:ph type="ftr" sz="quarter" idx="11"/>
          </p:nvPr>
        </p:nvSpPr>
        <p:spPr>
          <a:xfrm>
            <a:off x="6264000" y="6498000"/>
            <a:ext cx="2880000" cy="360000"/>
          </a:xfrm>
        </p:spPr>
        <p:txBody>
          <a:bodyPr vert="horz"/>
          <a:lstStyle/>
          <a:p>
            <a:endParaRPr lang="en-GB"/>
          </a:p>
        </p:txBody>
      </p:sp>
      <p:sp>
        <p:nvSpPr>
          <p:cNvPr id="6" name="灯片编号占位符 5"/>
          <p:cNvSpPr>
            <a:spLocks noGrp="1"/>
          </p:cNvSpPr>
          <p:nvPr>
            <p:ph type="sldNum" sz="quarter" idx="12"/>
          </p:nvPr>
        </p:nvSpPr>
        <p:spPr>
          <a:xfrm>
            <a:off x="8334000" y="2928934"/>
            <a:ext cx="810000" cy="285752"/>
          </a:xfrm>
        </p:spPr>
        <p:txBody>
          <a:bodyPr/>
          <a:lstStyle/>
          <a:p>
            <a:pPr>
              <a:defRPr/>
            </a:pPr>
            <a:fld id="{D920C4C6-866C-4096-BB05-40ACC5D6B789}" type="slidenum">
              <a:rPr lang="en-US" altLang="zh-CN" smtClean="0"/>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hf sldNum="0"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r>
              <a:rPr lang="zh-CN" altLang="en-US" smtClean="0"/>
              <a:t>智慧城市（一期）</a:t>
            </a:r>
            <a:endParaRPr lang="en-US" altLang="zh-CN" smtClean="0"/>
          </a:p>
          <a:p>
            <a:pPr>
              <a:defRPr/>
            </a:pPr>
            <a:endParaRPr lang="en-US" altLang="zh-CN"/>
          </a:p>
        </p:txBody>
      </p:sp>
      <p:sp>
        <p:nvSpPr>
          <p:cNvPr id="5" name="页脚占位符 4"/>
          <p:cNvSpPr>
            <a:spLocks noGrp="1"/>
          </p:cNvSpPr>
          <p:nvPr>
            <p:ph type="ftr" sz="quarter" idx="11"/>
          </p:nvPr>
        </p:nvSpPr>
        <p:spPr/>
        <p:txBody>
          <a:bodyPr/>
          <a:lstStyle/>
          <a:p>
            <a:pPr>
              <a:defRPr/>
            </a:pPr>
            <a:r>
              <a:rPr lang="en-US" altLang="zh-CN" smtClean="0"/>
              <a:t>Company name</a:t>
            </a:r>
            <a:endParaRPr lang="en-US" altLang="zh-CN"/>
          </a:p>
        </p:txBody>
      </p:sp>
      <p:sp>
        <p:nvSpPr>
          <p:cNvPr id="6" name="灯片编号占位符 5"/>
          <p:cNvSpPr>
            <a:spLocks noGrp="1"/>
          </p:cNvSpPr>
          <p:nvPr>
            <p:ph type="sldNum" sz="quarter" idx="12"/>
          </p:nvPr>
        </p:nvSpPr>
        <p:spPr/>
        <p:txBody>
          <a:bodyPr/>
          <a:lstStyle/>
          <a:p>
            <a:pPr>
              <a:defRPr/>
            </a:pPr>
            <a:fld id="{CD661B32-6FDB-4C1E-BF98-01032BB14C0C}"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grpSp>
        <p:nvGrpSpPr>
          <p:cNvPr id="7" name="组合 6"/>
          <p:cNvGrpSpPr/>
          <p:nvPr/>
        </p:nvGrpSpPr>
        <p:grpSpPr>
          <a:xfrm>
            <a:off x="0" y="6286520"/>
            <a:ext cx="9144000" cy="285752"/>
            <a:chOff x="0" y="1428736"/>
            <a:chExt cx="9144000" cy="285752"/>
          </a:xfrm>
        </p:grpSpPr>
        <p:sp>
          <p:nvSpPr>
            <p:cNvPr id="8" name="矩形 7"/>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a:p>
          </p:txBody>
        </p:sp>
        <p:sp>
          <p:nvSpPr>
            <p:cNvPr id="9" name="矩形 8"/>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a:p>
          </p:txBody>
        </p:sp>
        <p:sp>
          <p:nvSpPr>
            <p:cNvPr id="10" name="矩形 9"/>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dirty="0"/>
            </a:p>
          </p:txBody>
        </p:sp>
      </p:grpSp>
      <p:sp>
        <p:nvSpPr>
          <p:cNvPr id="2" name="竖排标题 1"/>
          <p:cNvSpPr>
            <a:spLocks noGrp="1"/>
          </p:cNvSpPr>
          <p:nvPr>
            <p:ph type="title" orient="vert"/>
          </p:nvPr>
        </p:nvSpPr>
        <p:spPr>
          <a:xfrm>
            <a:off x="7643802" y="285728"/>
            <a:ext cx="1500198" cy="6000791"/>
          </a:xfrm>
          <a:noFill/>
        </p:spPr>
        <p:txBody>
          <a:bodyPr vert="eaVert"/>
          <a:lstStyle>
            <a:lvl1pPr>
              <a:defRPr>
                <a:gradFill flip="none" rotWithShape="1">
                  <a:gsLst>
                    <a:gs pos="0">
                      <a:srgbClr val="000000"/>
                    </a:gs>
                    <a:gs pos="20000">
                      <a:srgbClr val="000040"/>
                    </a:gs>
                    <a:gs pos="50000">
                      <a:srgbClr val="400040"/>
                    </a:gs>
                    <a:gs pos="75000">
                      <a:srgbClr val="8F0040"/>
                    </a:gs>
                    <a:gs pos="89999">
                      <a:srgbClr val="F27300"/>
                    </a:gs>
                    <a:gs pos="100000">
                      <a:srgbClr val="FFBF00"/>
                    </a:gs>
                  </a:gsLst>
                  <a:lin ang="16200000" scaled="1"/>
                  <a:tileRect/>
                </a:gradFill>
                <a:effectLst>
                  <a:outerShdw blurRad="50800" dist="50800" dir="13500000" algn="tl" rotWithShape="0">
                    <a:schemeClr val="tx2">
                      <a:alpha val="43000"/>
                    </a:scheme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842994" y="285730"/>
            <a:ext cx="6657964" cy="6000791"/>
          </a:xfrm>
          <a:noFill/>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r>
              <a:rPr lang="zh-CN" altLang="en-US" smtClean="0"/>
              <a:t>智慧城市（一期）</a:t>
            </a:r>
            <a:endParaRPr lang="en-US" altLang="zh-CN"/>
          </a:p>
        </p:txBody>
      </p:sp>
      <p:sp>
        <p:nvSpPr>
          <p:cNvPr id="5" name="页脚占位符 4"/>
          <p:cNvSpPr>
            <a:spLocks noGrp="1"/>
          </p:cNvSpPr>
          <p:nvPr>
            <p:ph type="ftr" sz="quarter" idx="11"/>
          </p:nvPr>
        </p:nvSpPr>
        <p:spPr/>
        <p:txBody>
          <a:bodyPr/>
          <a:lstStyle/>
          <a:p>
            <a:pPr>
              <a:defRPr/>
            </a:pPr>
            <a:r>
              <a:rPr lang="en-US" altLang="zh-CN" smtClean="0"/>
              <a:t>Company name</a:t>
            </a:r>
            <a:endParaRPr lang="en-US" altLang="zh-CN"/>
          </a:p>
        </p:txBody>
      </p:sp>
      <p:sp>
        <p:nvSpPr>
          <p:cNvPr id="6" name="灯片编号占位符 5"/>
          <p:cNvSpPr>
            <a:spLocks noGrp="1"/>
          </p:cNvSpPr>
          <p:nvPr>
            <p:ph type="sldNum" sz="quarter" idx="12"/>
          </p:nvPr>
        </p:nvSpPr>
        <p:spPr>
          <a:xfrm>
            <a:off x="0" y="6286520"/>
            <a:ext cx="810000" cy="285752"/>
          </a:xfrm>
        </p:spPr>
        <p:txBody>
          <a:bodyPr/>
          <a:lstStyle/>
          <a:p>
            <a:pPr>
              <a:defRPr/>
            </a:pPr>
            <a:fld id="{0A899450-966A-4748-A193-C43542AF1E3A}" type="slidenum">
              <a:rPr lang="en-US" altLang="zh-CN" smtClean="0"/>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cstate="print"/>
          <a:srcRect/>
          <a:stretch>
            <a:fillRect/>
          </a:stretch>
        </p:blipFill>
        <p:spPr bwMode="auto">
          <a:xfrm>
            <a:off x="0" y="0"/>
            <a:ext cx="9128910" cy="18288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r>
              <a:rPr lang="zh-CN" altLang="en-US" smtClean="0"/>
              <a:t>智慧城市（一期）</a:t>
            </a:r>
            <a:endParaRPr lang="en-US" altLang="zh-CN"/>
          </a:p>
        </p:txBody>
      </p:sp>
      <p:sp>
        <p:nvSpPr>
          <p:cNvPr id="5" name="页脚占位符 4"/>
          <p:cNvSpPr>
            <a:spLocks noGrp="1"/>
          </p:cNvSpPr>
          <p:nvPr>
            <p:ph type="ftr" sz="quarter" idx="11"/>
          </p:nvPr>
        </p:nvSpPr>
        <p:spPr/>
        <p:txBody>
          <a:bodyPr/>
          <a:lstStyle/>
          <a:p>
            <a:endParaRPr lang="en-GB"/>
          </a:p>
        </p:txBody>
      </p:sp>
      <p:sp>
        <p:nvSpPr>
          <p:cNvPr id="6" name="灯片编号占位符 5"/>
          <p:cNvSpPr>
            <a:spLocks noGrp="1"/>
          </p:cNvSpPr>
          <p:nvPr>
            <p:ph type="sldNum" sz="quarter" idx="12"/>
          </p:nvPr>
        </p:nvSpPr>
        <p:spPr/>
        <p:txBody>
          <a:bodyPr/>
          <a:lstStyle/>
          <a:p>
            <a:pPr>
              <a:defRPr/>
            </a:pPr>
            <a:fld id="{A2A62AB3-922F-49C9-87F5-A499AB8B7467}"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grpSp>
        <p:nvGrpSpPr>
          <p:cNvPr id="11" name="组合 10"/>
          <p:cNvGrpSpPr/>
          <p:nvPr/>
        </p:nvGrpSpPr>
        <p:grpSpPr>
          <a:xfrm>
            <a:off x="0" y="2928934"/>
            <a:ext cx="9144000" cy="285752"/>
            <a:chOff x="0" y="2928934"/>
            <a:chExt cx="9144000" cy="285752"/>
          </a:xfrm>
        </p:grpSpPr>
        <p:sp>
          <p:nvSpPr>
            <p:cNvPr id="8" name="矩形 7"/>
            <p:cNvSpPr/>
            <p:nvPr userDrawn="1"/>
          </p:nvSpPr>
          <p:spPr>
            <a:xfrm flipH="1">
              <a:off x="0" y="2928934"/>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a:p>
          </p:txBody>
        </p:sp>
        <p:sp>
          <p:nvSpPr>
            <p:cNvPr id="9" name="矩形 8"/>
            <p:cNvSpPr/>
            <p:nvPr userDrawn="1"/>
          </p:nvSpPr>
          <p:spPr>
            <a:xfrm flipH="1">
              <a:off x="8334000" y="2963384"/>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a:p>
          </p:txBody>
        </p:sp>
        <p:sp>
          <p:nvSpPr>
            <p:cNvPr id="10" name="矩形 9"/>
            <p:cNvSpPr/>
            <p:nvPr userDrawn="1"/>
          </p:nvSpPr>
          <p:spPr>
            <a:xfrm flipH="1">
              <a:off x="0" y="2966642"/>
              <a:ext cx="8286776" cy="214314"/>
            </a:xfrm>
            <a:prstGeom prst="rect">
              <a:avLst/>
            </a:prstGeom>
            <a:solidFill>
              <a:schemeClr val="accent5"/>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dirty="0"/>
            </a:p>
          </p:txBody>
        </p:sp>
      </p:grpSp>
      <p:sp>
        <p:nvSpPr>
          <p:cNvPr id="2" name="标题 1"/>
          <p:cNvSpPr>
            <a:spLocks noGrp="1"/>
          </p:cNvSpPr>
          <p:nvPr>
            <p:ph type="title"/>
          </p:nvPr>
        </p:nvSpPr>
        <p:spPr>
          <a:xfrm>
            <a:off x="685800" y="3217345"/>
            <a:ext cx="7772400" cy="1362075"/>
          </a:xfrm>
          <a:noFill/>
        </p:spPr>
        <p:txBody>
          <a:bodyPr anchor="t"/>
          <a:lstStyle>
            <a:lvl1pPr algn="ctr">
              <a:defRPr sz="4000" b="1" cap="all">
                <a:gradFill flip="none" rotWithShape="1">
                  <a:gsLst>
                    <a:gs pos="0">
                      <a:srgbClr val="03D4A8"/>
                    </a:gs>
                    <a:gs pos="25000">
                      <a:srgbClr val="21D6E0"/>
                    </a:gs>
                    <a:gs pos="75000">
                      <a:srgbClr val="0087E6"/>
                    </a:gs>
                    <a:gs pos="100000">
                      <a:srgbClr val="005CBF"/>
                    </a:gs>
                  </a:gsLst>
                  <a:lin ang="16200000" scaled="1"/>
                  <a:tileRect/>
                </a:gradFill>
                <a:effectLst>
                  <a:outerShdw blurRad="50800" dist="50800" dir="18900000" algn="tl" rotWithShape="0">
                    <a:schemeClr val="accent5">
                      <a:tint val="20000"/>
                      <a:alpha val="43000"/>
                    </a:scheme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371600" y="1426089"/>
            <a:ext cx="6400800" cy="1500187"/>
          </a:xfrm>
          <a:noFill/>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0" y="6498000"/>
            <a:ext cx="1800000" cy="360000"/>
          </a:xfrm>
        </p:spPr>
        <p:txBody>
          <a:bodyPr vert="horz"/>
          <a:lstStyle/>
          <a:p>
            <a:pPr>
              <a:defRPr/>
            </a:pPr>
            <a:r>
              <a:rPr lang="zh-CN" altLang="en-US" smtClean="0"/>
              <a:t>智慧城市（一期）</a:t>
            </a:r>
            <a:endParaRPr lang="en-US" altLang="zh-CN"/>
          </a:p>
        </p:txBody>
      </p:sp>
      <p:sp>
        <p:nvSpPr>
          <p:cNvPr id="5" name="页脚占位符 4"/>
          <p:cNvSpPr>
            <a:spLocks noGrp="1"/>
          </p:cNvSpPr>
          <p:nvPr>
            <p:ph type="ftr" sz="quarter" idx="11"/>
          </p:nvPr>
        </p:nvSpPr>
        <p:spPr>
          <a:xfrm>
            <a:off x="6264000" y="6498000"/>
            <a:ext cx="2880000" cy="360000"/>
          </a:xfrm>
        </p:spPr>
        <p:txBody>
          <a:bodyPr vert="horz"/>
          <a:lstStyle>
            <a:lvl1pPr algn="r">
              <a:defRPr/>
            </a:lvl1pPr>
          </a:lstStyle>
          <a:p>
            <a:pPr>
              <a:defRPr/>
            </a:pPr>
            <a:r>
              <a:rPr lang="en-US" altLang="zh-CN" smtClean="0"/>
              <a:t>Company name</a:t>
            </a:r>
            <a:endParaRPr lang="en-US" altLang="zh-CN"/>
          </a:p>
        </p:txBody>
      </p:sp>
      <p:sp>
        <p:nvSpPr>
          <p:cNvPr id="6" name="灯片编号占位符 5"/>
          <p:cNvSpPr>
            <a:spLocks noGrp="1"/>
          </p:cNvSpPr>
          <p:nvPr>
            <p:ph type="sldNum" sz="quarter" idx="12"/>
          </p:nvPr>
        </p:nvSpPr>
        <p:spPr>
          <a:xfrm>
            <a:off x="8334000" y="2928934"/>
            <a:ext cx="810000" cy="285752"/>
          </a:xfrm>
        </p:spPr>
        <p:txBody>
          <a:bodyPr/>
          <a:lstStyle/>
          <a:p>
            <a:pPr>
              <a:defRPr/>
            </a:pPr>
            <a:fld id="{7A38E6C7-599B-4095-A36A-65D98983670B}" type="slidenum">
              <a:rPr lang="en-US" altLang="zh-CN" smtClean="0"/>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842994" y="1717110"/>
            <a:ext cx="4038600" cy="48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033994" y="1717110"/>
            <a:ext cx="4038600" cy="48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r>
              <a:rPr lang="zh-CN" altLang="en-US" smtClean="0"/>
              <a:t>智慧城市（一期）</a:t>
            </a:r>
            <a:endParaRPr lang="en-US" altLang="zh-CN"/>
          </a:p>
        </p:txBody>
      </p:sp>
      <p:sp>
        <p:nvSpPr>
          <p:cNvPr id="6" name="页脚占位符 5"/>
          <p:cNvSpPr>
            <a:spLocks noGrp="1"/>
          </p:cNvSpPr>
          <p:nvPr>
            <p:ph type="ftr" sz="quarter" idx="11"/>
          </p:nvPr>
        </p:nvSpPr>
        <p:spPr/>
        <p:txBody>
          <a:bodyPr/>
          <a:lstStyle/>
          <a:p>
            <a:pPr>
              <a:defRPr/>
            </a:pPr>
            <a:r>
              <a:rPr lang="en-US" altLang="zh-CN" smtClean="0"/>
              <a:t>Company name</a:t>
            </a:r>
            <a:endParaRPr lang="en-US" altLang="zh-CN"/>
          </a:p>
        </p:txBody>
      </p:sp>
      <p:sp>
        <p:nvSpPr>
          <p:cNvPr id="7" name="灯片编号占位符 6"/>
          <p:cNvSpPr>
            <a:spLocks noGrp="1"/>
          </p:cNvSpPr>
          <p:nvPr>
            <p:ph type="sldNum" sz="quarter" idx="12"/>
          </p:nvPr>
        </p:nvSpPr>
        <p:spPr/>
        <p:txBody>
          <a:bodyPr/>
          <a:lstStyle/>
          <a:p>
            <a:pPr>
              <a:defRPr/>
            </a:pPr>
            <a:fld id="{1F408932-88E1-450B-9758-2ECA4B1C4507}" type="slidenum">
              <a:rPr lang="en-US" altLang="zh-CN" smtClean="0"/>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842994" y="1717668"/>
            <a:ext cx="4040188" cy="639762"/>
          </a:xfrm>
          <a:solidFill>
            <a:srgbClr val="FF9900">
              <a:alpha val="10196"/>
            </a:srgbClr>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842994" y="2357433"/>
            <a:ext cx="4040188" cy="41960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5030819" y="1717668"/>
            <a:ext cx="4041775" cy="639762"/>
          </a:xfrm>
          <a:solidFill>
            <a:srgbClr val="FF9900">
              <a:alpha val="10196"/>
            </a:srgbClr>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5030820" y="2357430"/>
            <a:ext cx="4041775" cy="4197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a:defRPr/>
            </a:pPr>
            <a:r>
              <a:rPr lang="zh-CN" altLang="en-US" smtClean="0"/>
              <a:t>智慧城市（一期）</a:t>
            </a:r>
            <a:endParaRPr lang="en-US" altLang="zh-CN"/>
          </a:p>
        </p:txBody>
      </p:sp>
      <p:sp>
        <p:nvSpPr>
          <p:cNvPr id="8" name="页脚占位符 7"/>
          <p:cNvSpPr>
            <a:spLocks noGrp="1"/>
          </p:cNvSpPr>
          <p:nvPr>
            <p:ph type="ftr" sz="quarter" idx="11"/>
          </p:nvPr>
        </p:nvSpPr>
        <p:spPr/>
        <p:txBody>
          <a:bodyPr/>
          <a:lstStyle/>
          <a:p>
            <a:pPr>
              <a:defRPr/>
            </a:pPr>
            <a:r>
              <a:rPr lang="en-US" altLang="zh-CN" smtClean="0"/>
              <a:t>Company name</a:t>
            </a:r>
            <a:endParaRPr lang="en-US" altLang="zh-CN"/>
          </a:p>
        </p:txBody>
      </p:sp>
      <p:sp>
        <p:nvSpPr>
          <p:cNvPr id="9" name="灯片编号占位符 8"/>
          <p:cNvSpPr>
            <a:spLocks noGrp="1"/>
          </p:cNvSpPr>
          <p:nvPr>
            <p:ph type="sldNum" sz="quarter" idx="12"/>
          </p:nvPr>
        </p:nvSpPr>
        <p:spPr/>
        <p:txBody>
          <a:bodyPr/>
          <a:lstStyle/>
          <a:p>
            <a:pPr>
              <a:defRPr/>
            </a:pPr>
            <a:fld id="{24121538-0D84-413E-89BD-591B46D64892}" type="slidenum">
              <a:rPr lang="en-US" altLang="zh-CN" smtClean="0"/>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grpSp>
        <p:nvGrpSpPr>
          <p:cNvPr id="10" name="组合 9"/>
          <p:cNvGrpSpPr/>
          <p:nvPr/>
        </p:nvGrpSpPr>
        <p:grpSpPr>
          <a:xfrm>
            <a:off x="0" y="1428736"/>
            <a:ext cx="9144000" cy="285752"/>
            <a:chOff x="0" y="1428736"/>
            <a:chExt cx="9144000" cy="285752"/>
          </a:xfrm>
        </p:grpSpPr>
        <p:sp>
          <p:nvSpPr>
            <p:cNvPr id="7" name="矩形 6"/>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a:p>
          </p:txBody>
        </p:sp>
        <p:sp>
          <p:nvSpPr>
            <p:cNvPr id="8" name="矩形 7"/>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a:p>
          </p:txBody>
        </p:sp>
        <p:sp>
          <p:nvSpPr>
            <p:cNvPr id="9" name="矩形 8"/>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dirty="0"/>
            </a:p>
          </p:txBody>
        </p:sp>
      </p:grpSp>
      <p:sp>
        <p:nvSpPr>
          <p:cNvPr id="2" name="标题 1"/>
          <p:cNvSpPr>
            <a:spLocks noGrp="1"/>
          </p:cNvSpPr>
          <p:nvPr>
            <p:ph type="title"/>
          </p:nvPr>
        </p:nvSpPr>
        <p:spPr>
          <a:noFill/>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a:defRPr/>
            </a:pPr>
            <a:r>
              <a:rPr lang="zh-CN" altLang="en-US" smtClean="0"/>
              <a:t>智慧城市（一期）</a:t>
            </a:r>
            <a:endParaRPr lang="en-US" altLang="zh-CN"/>
          </a:p>
        </p:txBody>
      </p:sp>
      <p:sp>
        <p:nvSpPr>
          <p:cNvPr id="4" name="页脚占位符 3"/>
          <p:cNvSpPr>
            <a:spLocks noGrp="1"/>
          </p:cNvSpPr>
          <p:nvPr>
            <p:ph type="ftr" sz="quarter" idx="11"/>
          </p:nvPr>
        </p:nvSpPr>
        <p:spPr/>
        <p:txBody>
          <a:bodyPr/>
          <a:lstStyle/>
          <a:p>
            <a:pPr>
              <a:defRPr/>
            </a:pPr>
            <a:r>
              <a:rPr lang="en-US" altLang="zh-CN" smtClean="0"/>
              <a:t>Company name</a:t>
            </a:r>
            <a:endParaRPr lang="en-US" altLang="zh-CN"/>
          </a:p>
        </p:txBody>
      </p:sp>
      <p:sp>
        <p:nvSpPr>
          <p:cNvPr id="5" name="灯片编号占位符 4"/>
          <p:cNvSpPr>
            <a:spLocks noGrp="1"/>
          </p:cNvSpPr>
          <p:nvPr>
            <p:ph type="sldNum" sz="quarter" idx="12"/>
          </p:nvPr>
        </p:nvSpPr>
        <p:spPr/>
        <p:txBody>
          <a:bodyPr/>
          <a:lstStyle/>
          <a:p>
            <a:pPr>
              <a:defRPr/>
            </a:pPr>
            <a:fld id="{940CEF64-0C09-4B68-A372-E8EB771947E4}" type="slidenum">
              <a:rPr lang="en-US" altLang="zh-CN" smtClean="0"/>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5" name="组合 4"/>
          <p:cNvGrpSpPr/>
          <p:nvPr/>
        </p:nvGrpSpPr>
        <p:grpSpPr>
          <a:xfrm>
            <a:off x="0" y="6286520"/>
            <a:ext cx="9144000" cy="285752"/>
            <a:chOff x="0" y="1428736"/>
            <a:chExt cx="9144000" cy="285752"/>
          </a:xfrm>
        </p:grpSpPr>
        <p:sp>
          <p:nvSpPr>
            <p:cNvPr id="6" name="矩形 5"/>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a:p>
          </p:txBody>
        </p:sp>
        <p:sp>
          <p:nvSpPr>
            <p:cNvPr id="7" name="矩形 6"/>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a:p>
          </p:txBody>
        </p:sp>
        <p:sp>
          <p:nvSpPr>
            <p:cNvPr id="8" name="矩形 7"/>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dirty="0"/>
            </a:p>
          </p:txBody>
        </p:sp>
      </p:grpSp>
      <p:sp>
        <p:nvSpPr>
          <p:cNvPr id="2" name="日期占位符 1"/>
          <p:cNvSpPr>
            <a:spLocks noGrp="1"/>
          </p:cNvSpPr>
          <p:nvPr>
            <p:ph type="dt" sz="half" idx="10"/>
          </p:nvPr>
        </p:nvSpPr>
        <p:spPr/>
        <p:txBody>
          <a:bodyPr/>
          <a:lstStyle/>
          <a:p>
            <a:pPr>
              <a:defRPr/>
            </a:pPr>
            <a:r>
              <a:rPr lang="zh-CN" altLang="en-US" smtClean="0"/>
              <a:t>智慧城市（一期）</a:t>
            </a:r>
            <a:endParaRPr lang="en-US" altLang="zh-CN"/>
          </a:p>
        </p:txBody>
      </p:sp>
      <p:sp>
        <p:nvSpPr>
          <p:cNvPr id="3" name="页脚占位符 2"/>
          <p:cNvSpPr>
            <a:spLocks noGrp="1"/>
          </p:cNvSpPr>
          <p:nvPr>
            <p:ph type="ftr" sz="quarter" idx="11"/>
          </p:nvPr>
        </p:nvSpPr>
        <p:spPr/>
        <p:txBody>
          <a:bodyPr/>
          <a:lstStyle/>
          <a:p>
            <a:pPr>
              <a:defRPr/>
            </a:pPr>
            <a:r>
              <a:rPr lang="en-US" altLang="zh-CN" smtClean="0"/>
              <a:t>Company name</a:t>
            </a:r>
            <a:endParaRPr lang="en-US" altLang="zh-CN"/>
          </a:p>
        </p:txBody>
      </p:sp>
      <p:sp>
        <p:nvSpPr>
          <p:cNvPr id="4" name="灯片编号占位符 3"/>
          <p:cNvSpPr>
            <a:spLocks noGrp="1"/>
          </p:cNvSpPr>
          <p:nvPr>
            <p:ph type="sldNum" sz="quarter" idx="12"/>
          </p:nvPr>
        </p:nvSpPr>
        <p:spPr>
          <a:xfrm>
            <a:off x="0" y="6286520"/>
            <a:ext cx="810000" cy="285752"/>
          </a:xfrm>
        </p:spPr>
        <p:txBody>
          <a:bodyPr/>
          <a:lstStyle/>
          <a:p>
            <a:pPr>
              <a:defRPr/>
            </a:pPr>
            <a:fld id="{4DD1962F-D196-479C-A8F9-F5568A56D1F7}" type="slidenum">
              <a:rPr lang="en-US" altLang="zh-CN" smtClean="0"/>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57226" y="285728"/>
            <a:ext cx="3286146" cy="1143008"/>
          </a:xfrm>
        </p:spPr>
        <p:txBody>
          <a:bodyPr anchor="t"/>
          <a:lstStyle>
            <a:lvl1pPr algn="l">
              <a:defRPr sz="2000" b="1">
                <a:effectLst/>
              </a:defRPr>
            </a:lvl1pPr>
          </a:lstStyle>
          <a:p>
            <a:r>
              <a:rPr kumimoji="0" lang="zh-CN" altLang="en-US" dirty="0" smtClean="0"/>
              <a:t>单击此处编辑母版标题样式</a:t>
            </a:r>
            <a:endParaRPr kumimoji="0" lang="en-US" dirty="0"/>
          </a:p>
        </p:txBody>
      </p:sp>
      <p:sp>
        <p:nvSpPr>
          <p:cNvPr id="3" name="内容占位符 2"/>
          <p:cNvSpPr>
            <a:spLocks noGrp="1"/>
          </p:cNvSpPr>
          <p:nvPr>
            <p:ph idx="1"/>
          </p:nvPr>
        </p:nvSpPr>
        <p:spPr>
          <a:xfrm>
            <a:off x="857224" y="1717341"/>
            <a:ext cx="8215338" cy="483860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214810" y="285728"/>
            <a:ext cx="4857752" cy="1144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r>
              <a:rPr lang="zh-CN" altLang="en-US" smtClean="0"/>
              <a:t>智慧城市（一期）</a:t>
            </a:r>
            <a:endParaRPr lang="en-US" altLang="zh-CN"/>
          </a:p>
        </p:txBody>
      </p:sp>
      <p:sp>
        <p:nvSpPr>
          <p:cNvPr id="6" name="页脚占位符 5"/>
          <p:cNvSpPr>
            <a:spLocks noGrp="1"/>
          </p:cNvSpPr>
          <p:nvPr>
            <p:ph type="ftr" sz="quarter" idx="11"/>
          </p:nvPr>
        </p:nvSpPr>
        <p:spPr/>
        <p:txBody>
          <a:bodyPr/>
          <a:lstStyle/>
          <a:p>
            <a:pPr>
              <a:defRPr/>
            </a:pPr>
            <a:r>
              <a:rPr lang="en-US" altLang="zh-CN" smtClean="0"/>
              <a:t>Company name</a:t>
            </a:r>
            <a:endParaRPr lang="en-US" altLang="zh-CN"/>
          </a:p>
        </p:txBody>
      </p:sp>
      <p:sp>
        <p:nvSpPr>
          <p:cNvPr id="7" name="灯片编号占位符 6"/>
          <p:cNvSpPr>
            <a:spLocks noGrp="1"/>
          </p:cNvSpPr>
          <p:nvPr>
            <p:ph type="sldNum" sz="quarter" idx="12"/>
          </p:nvPr>
        </p:nvSpPr>
        <p:spPr/>
        <p:txBody>
          <a:bodyPr/>
          <a:lstStyle/>
          <a:p>
            <a:pPr>
              <a:defRPr/>
            </a:pPr>
            <a:fld id="{5DAD3827-B93C-419F-9E96-F4DAE846BFEF}" type="slidenum">
              <a:rPr lang="en-US" altLang="zh-CN" smtClean="0"/>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76203" y="1718046"/>
            <a:ext cx="734214" cy="4834842"/>
          </a:xfrm>
          <a:noFill/>
        </p:spPr>
        <p:txBody>
          <a:bodyPr vert="eaVert" anchor="ctr"/>
          <a:lstStyle>
            <a:lvl1pPr algn="ctr">
              <a:defRPr sz="2000" b="1">
                <a:gradFill flip="none" rotWithShape="1">
                  <a:gsLst>
                    <a:gs pos="0">
                      <a:srgbClr val="000000"/>
                    </a:gs>
                    <a:gs pos="20000">
                      <a:srgbClr val="000040"/>
                    </a:gs>
                    <a:gs pos="50000">
                      <a:srgbClr val="400040"/>
                    </a:gs>
                    <a:gs pos="75000">
                      <a:srgbClr val="8F0040"/>
                    </a:gs>
                    <a:gs pos="89999">
                      <a:srgbClr val="F27300"/>
                    </a:gs>
                    <a:gs pos="100000">
                      <a:srgbClr val="FFBF00"/>
                    </a:gs>
                  </a:gsLst>
                  <a:lin ang="16200000" scaled="1"/>
                  <a:tileRect/>
                </a:gradFill>
                <a:effectLst/>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915372" y="1790268"/>
            <a:ext cx="8091100" cy="4710569"/>
          </a:xfrm>
          <a:effectLst>
            <a:glow rad="101600">
              <a:schemeClr val="accent1">
                <a:alpha val="60000"/>
              </a:schemeClr>
            </a:glow>
          </a:effectLst>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842994" y="285728"/>
            <a:ext cx="8229600" cy="1144800"/>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r>
              <a:rPr lang="zh-CN" altLang="en-US" smtClean="0"/>
              <a:t>智慧城市（一期）</a:t>
            </a:r>
            <a:endParaRPr lang="en-US" altLang="zh-CN"/>
          </a:p>
        </p:txBody>
      </p:sp>
      <p:sp>
        <p:nvSpPr>
          <p:cNvPr id="6" name="页脚占位符 5"/>
          <p:cNvSpPr>
            <a:spLocks noGrp="1"/>
          </p:cNvSpPr>
          <p:nvPr>
            <p:ph type="ftr" sz="quarter" idx="11"/>
          </p:nvPr>
        </p:nvSpPr>
        <p:spPr/>
        <p:txBody>
          <a:bodyPr/>
          <a:lstStyle/>
          <a:p>
            <a:pPr>
              <a:defRPr/>
            </a:pPr>
            <a:r>
              <a:rPr lang="en-US" altLang="zh-CN" smtClean="0"/>
              <a:t>Company name</a:t>
            </a:r>
            <a:endParaRPr lang="en-US" altLang="zh-CN"/>
          </a:p>
        </p:txBody>
      </p:sp>
      <p:sp>
        <p:nvSpPr>
          <p:cNvPr id="7" name="灯片编号占位符 6"/>
          <p:cNvSpPr>
            <a:spLocks noGrp="1"/>
          </p:cNvSpPr>
          <p:nvPr>
            <p:ph type="sldNum" sz="quarter" idx="12"/>
          </p:nvPr>
        </p:nvSpPr>
        <p:spPr/>
        <p:txBody>
          <a:bodyPr/>
          <a:lstStyle/>
          <a:p>
            <a:pPr>
              <a:defRPr/>
            </a:pPr>
            <a:fld id="{A88EFCC4-CB19-4C89-B2D5-53BDD8FFC645}" type="slidenum">
              <a:rPr lang="en-US" altLang="zh-CN" smtClean="0"/>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2" name="Picture 2"/>
          <p:cNvPicPr>
            <a:picLocks noChangeAspect="1" noChangeArrowheads="1"/>
          </p:cNvPicPr>
          <p:nvPr userDrawn="1"/>
        </p:nvPicPr>
        <p:blipFill>
          <a:blip r:embed="rId14" cstate="print"/>
          <a:srcRect/>
          <a:stretch>
            <a:fillRect/>
          </a:stretch>
        </p:blipFill>
        <p:spPr bwMode="auto">
          <a:xfrm>
            <a:off x="0" y="0"/>
            <a:ext cx="9128910" cy="1573601"/>
          </a:xfrm>
          <a:prstGeom prst="rect">
            <a:avLst/>
          </a:prstGeom>
          <a:noFill/>
          <a:ln w="9525">
            <a:noFill/>
            <a:miter lim="800000"/>
            <a:headEnd/>
            <a:tailEnd/>
          </a:ln>
        </p:spPr>
      </p:pic>
      <p:grpSp>
        <p:nvGrpSpPr>
          <p:cNvPr id="13" name="组合 12"/>
          <p:cNvGrpSpPr/>
          <p:nvPr/>
        </p:nvGrpSpPr>
        <p:grpSpPr>
          <a:xfrm>
            <a:off x="0" y="1428736"/>
            <a:ext cx="9144000" cy="285752"/>
            <a:chOff x="0" y="1428736"/>
            <a:chExt cx="9144000" cy="285752"/>
          </a:xfrm>
        </p:grpSpPr>
        <p:sp>
          <p:nvSpPr>
            <p:cNvPr id="7" name="矩形 6"/>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a:p>
          </p:txBody>
        </p:sp>
        <p:sp>
          <p:nvSpPr>
            <p:cNvPr id="9" name="矩形 8"/>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a:p>
          </p:txBody>
        </p:sp>
        <p:sp>
          <p:nvSpPr>
            <p:cNvPr id="8" name="矩形 7"/>
            <p:cNvSpPr/>
            <p:nvPr userDrawn="1"/>
          </p:nvSpPr>
          <p:spPr>
            <a:xfrm>
              <a:off x="857224" y="1466444"/>
              <a:ext cx="8286776" cy="214314"/>
            </a:xfrm>
            <a:prstGeom prst="rect">
              <a:avLst/>
            </a:prstGeom>
            <a:solidFill>
              <a:schemeClr val="accent5">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dirty="0"/>
            </a:p>
          </p:txBody>
        </p:sp>
      </p:grpSp>
      <p:sp>
        <p:nvSpPr>
          <p:cNvPr id="3" name="文本占位符 2"/>
          <p:cNvSpPr>
            <a:spLocks noGrp="1"/>
          </p:cNvSpPr>
          <p:nvPr>
            <p:ph type="body" idx="1"/>
          </p:nvPr>
        </p:nvSpPr>
        <p:spPr>
          <a:xfrm>
            <a:off x="842994" y="1716711"/>
            <a:ext cx="8229600" cy="4838735"/>
          </a:xfrm>
          <a:prstGeom prst="rect">
            <a:avLst/>
          </a:prstGeom>
          <a:noFill/>
        </p:spPr>
        <p:txBody>
          <a:bodyPr vert="horz" rtlCol="0">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4" name="日期占位符 3"/>
          <p:cNvSpPr>
            <a:spLocks noGrp="1"/>
          </p:cNvSpPr>
          <p:nvPr>
            <p:ph type="dt" sz="half" idx="2"/>
          </p:nvPr>
        </p:nvSpPr>
        <p:spPr>
          <a:xfrm>
            <a:off x="0" y="6572272"/>
            <a:ext cx="1800000" cy="285728"/>
          </a:xfrm>
          <a:prstGeom prst="rect">
            <a:avLst/>
          </a:prstGeom>
        </p:spPr>
        <p:txBody>
          <a:bodyPr vert="horz" rtlCol="0" anchor="ctr"/>
          <a:lstStyle>
            <a:lvl1pPr algn="l" eaLnBrk="1" latinLnBrk="0" hangingPunct="1">
              <a:defRPr kumimoji="0" sz="1200">
                <a:solidFill>
                  <a:schemeClr val="tx1">
                    <a:tint val="75000"/>
                  </a:schemeClr>
                </a:solidFill>
              </a:defRPr>
            </a:lvl1pPr>
          </a:lstStyle>
          <a:p>
            <a:pPr>
              <a:defRPr/>
            </a:pPr>
            <a:r>
              <a:rPr lang="zh-CN" altLang="en-US" smtClean="0"/>
              <a:t>智慧城市（一期）</a:t>
            </a:r>
            <a:endParaRPr lang="en-US" altLang="zh-CN"/>
          </a:p>
        </p:txBody>
      </p:sp>
      <p:sp>
        <p:nvSpPr>
          <p:cNvPr id="5" name="页脚占位符 4"/>
          <p:cNvSpPr>
            <a:spLocks noGrp="1"/>
          </p:cNvSpPr>
          <p:nvPr>
            <p:ph type="ftr" sz="quarter" idx="3"/>
          </p:nvPr>
        </p:nvSpPr>
        <p:spPr>
          <a:xfrm>
            <a:off x="6264000" y="6572272"/>
            <a:ext cx="2880000" cy="285728"/>
          </a:xfrm>
          <a:prstGeom prst="rect">
            <a:avLst/>
          </a:prstGeom>
        </p:spPr>
        <p:txBody>
          <a:bodyPr vert="horz" rtlCol="0" anchor="ctr"/>
          <a:lstStyle>
            <a:lvl1pPr algn="r" eaLnBrk="1" latinLnBrk="0" hangingPunct="1">
              <a:defRPr kumimoji="0" sz="1200">
                <a:solidFill>
                  <a:schemeClr val="tx1">
                    <a:tint val="75000"/>
                  </a:schemeClr>
                </a:solidFill>
              </a:defRPr>
            </a:lvl1pPr>
          </a:lstStyle>
          <a:p>
            <a:endParaRPr lang="en-GB"/>
          </a:p>
        </p:txBody>
      </p:sp>
      <p:sp>
        <p:nvSpPr>
          <p:cNvPr id="6" name="灯片编号占位符 5"/>
          <p:cNvSpPr>
            <a:spLocks noGrp="1"/>
          </p:cNvSpPr>
          <p:nvPr>
            <p:ph type="sldNum" sz="quarter" idx="4"/>
          </p:nvPr>
        </p:nvSpPr>
        <p:spPr>
          <a:xfrm>
            <a:off x="0" y="1428736"/>
            <a:ext cx="810000" cy="285752"/>
          </a:xfrm>
          <a:prstGeom prst="rect">
            <a:avLst/>
          </a:prstGeom>
        </p:spPr>
        <p:txBody>
          <a:bodyPr vert="horz" rtlCol="0" anchor="ctr"/>
          <a:lstStyle>
            <a:lvl1pPr algn="ctr" eaLnBrk="1" latinLnBrk="0" hangingPunct="1">
              <a:defRPr kumimoji="0" sz="1200">
                <a:solidFill>
                  <a:schemeClr val="tx1">
                    <a:tint val="50000"/>
                  </a:schemeClr>
                </a:solidFill>
              </a:defRPr>
            </a:lvl1pPr>
          </a:lstStyle>
          <a:p>
            <a:pPr>
              <a:defRPr/>
            </a:pPr>
            <a:fld id="{D920C4C6-866C-4096-BB05-40ACC5D6B789}" type="slidenum">
              <a:rPr lang="en-US" altLang="zh-CN" smtClean="0"/>
              <a:pPr>
                <a:defRPr/>
              </a:pPr>
              <a:t>‹#›</a:t>
            </a:fld>
            <a:endParaRPr lang="en-US" altLang="zh-CN"/>
          </a:p>
        </p:txBody>
      </p:sp>
      <p:sp>
        <p:nvSpPr>
          <p:cNvPr id="2" name="标题占位符 1"/>
          <p:cNvSpPr>
            <a:spLocks noGrp="1"/>
          </p:cNvSpPr>
          <p:nvPr>
            <p:ph type="title"/>
          </p:nvPr>
        </p:nvSpPr>
        <p:spPr>
          <a:xfrm>
            <a:off x="842994" y="283053"/>
            <a:ext cx="8229600" cy="1143000"/>
          </a:xfrm>
          <a:prstGeom prst="rect">
            <a:avLst/>
          </a:prstGeom>
          <a:noFill/>
        </p:spPr>
        <p:txBody>
          <a:bodyPr vert="horz" rtlCol="0" anchor="ctr">
            <a:normAutofit/>
          </a:bodyPr>
          <a:lstStyle/>
          <a:p>
            <a:r>
              <a:rPr kumimoji="0" lang="zh-CN" altLang="en-US" smtClean="0"/>
              <a:t>单击此处编辑母版标题样式</a:t>
            </a:r>
            <a:endParaRPr kumimoji="0" lang="en-US"/>
          </a:p>
        </p:txBody>
      </p:sp>
    </p:spTree>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 id="2147484106" r:id="rId8"/>
    <p:sldLayoutId id="2147484107" r:id="rId9"/>
    <p:sldLayoutId id="2147484108" r:id="rId10"/>
    <p:sldLayoutId id="2147484109" r:id="rId11"/>
    <p:sldLayoutId id="2147484110" r:id="rId12"/>
  </p:sldLayoutIdLst>
  <p:hf sldNum="0" hdr="0"/>
  <p:txStyles>
    <p:titleStyle>
      <a:lvl1pPr algn="ctr" rtl="0" eaLnBrk="1" latinLnBrk="0" hangingPunct="1">
        <a:spcBef>
          <a:spcPct val="0"/>
        </a:spcBef>
        <a:buNone/>
        <a:defRPr kumimoji="0" sz="4400" kern="1200">
          <a:gradFill flip="none" rotWithShape="1">
            <a:gsLst>
              <a:gs pos="0">
                <a:srgbClr val="000000"/>
              </a:gs>
              <a:gs pos="20000">
                <a:srgbClr val="000040"/>
              </a:gs>
              <a:gs pos="50000">
                <a:srgbClr val="400040"/>
              </a:gs>
              <a:gs pos="75000">
                <a:srgbClr val="8F0040"/>
              </a:gs>
              <a:gs pos="89999">
                <a:srgbClr val="F27300"/>
              </a:gs>
              <a:gs pos="100000">
                <a:srgbClr val="FFBF00"/>
              </a:gs>
            </a:gsLst>
            <a:lin ang="5400000" scaled="1"/>
            <a:tileRect/>
          </a:gradFill>
          <a:effectLst>
            <a:outerShdw blurRad="50800" dist="50800" dir="18900000" algn="tl" rotWithShape="0">
              <a:schemeClr val="tx2">
                <a:alpha val="43000"/>
              </a:scheme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idx="4294967295"/>
          </p:nvPr>
        </p:nvSpPr>
        <p:spPr>
          <a:xfrm>
            <a:off x="1104900" y="2311400"/>
            <a:ext cx="6934200" cy="1447800"/>
          </a:xfrm>
        </p:spPr>
        <p:txBody>
          <a:bodyPr>
            <a:normAutofit/>
          </a:bodyPr>
          <a:lstStyle/>
          <a:p>
            <a:pPr eaLnBrk="1" hangingPunct="1"/>
            <a:r>
              <a:rPr lang="zh-CN" altLang="en-US" sz="6000" b="1" i="0" dirty="0" smtClean="0">
                <a:solidFill>
                  <a:schemeClr val="tx1"/>
                </a:solidFill>
                <a:latin typeface="微软雅黑" pitchFamily="34" charset="-122"/>
                <a:ea typeface="微软雅黑" pitchFamily="34" charset="-122"/>
              </a:rPr>
              <a:t>航天型号软件工程</a:t>
            </a:r>
            <a:endParaRPr lang="en-US" altLang="zh-CN" sz="6000" b="1" i="0" dirty="0" smtClean="0">
              <a:solidFill>
                <a:schemeClr val="tx1"/>
              </a:solidFill>
              <a:latin typeface="微软雅黑" pitchFamily="34" charset="-122"/>
              <a:ea typeface="微软雅黑" pitchFamily="34" charset="-122"/>
            </a:endParaRPr>
          </a:p>
        </p:txBody>
      </p:sp>
      <p:sp>
        <p:nvSpPr>
          <p:cNvPr id="6" name="副标题 6"/>
          <p:cNvSpPr txBox="1">
            <a:spLocks/>
          </p:cNvSpPr>
          <p:nvPr/>
        </p:nvSpPr>
        <p:spPr bwMode="auto">
          <a:xfrm>
            <a:off x="1066800" y="3733800"/>
            <a:ext cx="7010400" cy="2133600"/>
          </a:xfrm>
          <a:prstGeom prst="rect">
            <a:avLst/>
          </a:prstGeom>
          <a:noFill/>
          <a:ln w="9525">
            <a:noFill/>
            <a:miter lim="800000"/>
            <a:headEnd/>
            <a:tailEnd/>
          </a:ln>
          <a:effectLst/>
        </p:spPr>
        <p:txBody>
          <a:bodyPr/>
          <a:lstStyle/>
          <a:p>
            <a:pPr algn="ctr">
              <a:spcBef>
                <a:spcPct val="20000"/>
              </a:spcBef>
              <a:buClr>
                <a:schemeClr val="hlink"/>
              </a:buClr>
              <a:defRPr/>
            </a:pPr>
            <a:r>
              <a:rPr lang="zh-CN" altLang="en-US" sz="2200" kern="0" dirty="0" smtClean="0">
                <a:latin typeface="楷体" pitchFamily="49" charset="-122"/>
                <a:ea typeface="楷体" pitchFamily="49" charset="-122"/>
              </a:rPr>
              <a:t>荣文戈</a:t>
            </a:r>
            <a:endParaRPr lang="en-US" altLang="zh-CN" sz="2200" kern="0" dirty="0" smtClean="0">
              <a:latin typeface="楷体" pitchFamily="49" charset="-122"/>
              <a:ea typeface="楷体" pitchFamily="49" charset="-122"/>
            </a:endParaRPr>
          </a:p>
          <a:p>
            <a:pPr algn="ctr">
              <a:spcBef>
                <a:spcPct val="20000"/>
              </a:spcBef>
              <a:buClr>
                <a:schemeClr val="hlink"/>
              </a:buClr>
              <a:defRPr/>
            </a:pPr>
            <a:r>
              <a:rPr lang="zh-CN" altLang="en-US" sz="2200" kern="0" dirty="0" smtClean="0">
                <a:latin typeface="楷体" pitchFamily="49" charset="-122"/>
                <a:ea typeface="楷体" pitchFamily="49" charset="-122"/>
              </a:rPr>
              <a:t>计算机学院</a:t>
            </a:r>
            <a:endParaRPr lang="en-US" altLang="zh-CN" sz="2200" kern="0" dirty="0" smtClean="0">
              <a:latin typeface="楷体" pitchFamily="49" charset="-122"/>
              <a:ea typeface="楷体" pitchFamily="49" charset="-122"/>
            </a:endParaRPr>
          </a:p>
          <a:p>
            <a:pPr algn="ctr">
              <a:spcBef>
                <a:spcPct val="20000"/>
              </a:spcBef>
              <a:buClr>
                <a:schemeClr val="hlink"/>
              </a:buClr>
              <a:defRPr/>
            </a:pPr>
            <a:r>
              <a:rPr lang="en-US" altLang="zh-CN" sz="2200" kern="0" dirty="0" smtClean="0">
                <a:latin typeface="楷体" pitchFamily="49" charset="-122"/>
                <a:ea typeface="楷体" pitchFamily="49" charset="-122"/>
              </a:rPr>
              <a:t>w.rong@buaa.edu.cn</a:t>
            </a:r>
          </a:p>
          <a:p>
            <a:pPr algn="ctr">
              <a:spcBef>
                <a:spcPct val="20000"/>
              </a:spcBef>
              <a:buClr>
                <a:schemeClr val="hlink"/>
              </a:buClr>
              <a:defRPr/>
            </a:pPr>
            <a:r>
              <a:rPr lang="en-US" altLang="zh-CN" sz="2200" kern="0" dirty="0" smtClean="0">
                <a:latin typeface="楷体" pitchFamily="49" charset="-122"/>
                <a:ea typeface="楷体" pitchFamily="49" charset="-122"/>
              </a:rPr>
              <a:t>13683392072</a:t>
            </a:r>
          </a:p>
          <a:p>
            <a:pPr algn="ctr">
              <a:spcBef>
                <a:spcPct val="20000"/>
              </a:spcBef>
              <a:buClr>
                <a:schemeClr val="hlink"/>
              </a:buClr>
              <a:defRPr/>
            </a:pPr>
            <a:fld id="{4136B37F-B35A-42CF-B529-FE2E2AEF7FBF}" type="datetime2">
              <a:rPr lang="zh-CN" altLang="en-US" sz="2200" kern="0" smtClean="0">
                <a:latin typeface="楷体" pitchFamily="49" charset="-122"/>
                <a:ea typeface="楷体" pitchFamily="49" charset="-122"/>
              </a:rPr>
              <a:pPr algn="ctr">
                <a:spcBef>
                  <a:spcPct val="20000"/>
                </a:spcBef>
                <a:buClr>
                  <a:schemeClr val="hlink"/>
                </a:buClr>
                <a:defRPr/>
              </a:pPr>
              <a:t>2012-10-11</a:t>
            </a:fld>
            <a:endParaRPr lang="en-US" sz="2200" kern="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型号软件测试的基本活动</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测试用例设计</a:t>
            </a: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是重要的控制因素</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是</a:t>
            </a:r>
            <a:r>
              <a:rPr lang="zh-CN" altLang="en-US" sz="2800" dirty="0" smtClean="0">
                <a:latin typeface="微软雅黑" pitchFamily="34" charset="-122"/>
                <a:ea typeface="微软雅黑" pitchFamily="34" charset="-122"/>
              </a:rPr>
              <a:t>软件工程重要的研究成果之一</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必须设计正常和异常的情况</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必须测试不同负载的性能</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测试环境搭建</a:t>
            </a: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怎么用就怎么测</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注意搭建异常测试环境</a:t>
            </a: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675066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
                                            <p:txEl>
                                              <p:pRg st="7" end="7"/>
                                            </p:txEl>
                                          </p:spTgt>
                                        </p:tgtEl>
                                        <p:attrNameLst>
                                          <p:attrName>style.visibility</p:attrName>
                                        </p:attrNameLst>
                                      </p:cBhvr>
                                      <p:to>
                                        <p:strVal val="visible"/>
                                      </p:to>
                                    </p:set>
                                    <p:animEffect transition="in" filter="fade">
                                      <p:cBhvr>
                                        <p:cTn id="56" dur="1000"/>
                                        <p:tgtEl>
                                          <p:spTgt spid="4">
                                            <p:txEl>
                                              <p:pRg st="7" end="7"/>
                                            </p:txEl>
                                          </p:spTgt>
                                        </p:tgtEl>
                                      </p:cBhvr>
                                    </p:animEffect>
                                    <p:anim calcmode="lin" valueType="num">
                                      <p:cBhvr>
                                        <p:cTn id="5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型号软件测试的基本活动</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生成测试软件</a:t>
            </a: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依据测试用例说明生成测试代码</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solidFill>
                  <a:srgbClr val="FF0000"/>
                </a:solidFill>
                <a:latin typeface="微软雅黑" pitchFamily="34" charset="-122"/>
                <a:ea typeface="微软雅黑" pitchFamily="34" charset="-122"/>
              </a:rPr>
              <a:t>测试</a:t>
            </a:r>
            <a:r>
              <a:rPr lang="zh-CN" altLang="en-US" sz="2800" dirty="0" smtClean="0">
                <a:solidFill>
                  <a:srgbClr val="FF0000"/>
                </a:solidFill>
                <a:latin typeface="微软雅黑" pitchFamily="34" charset="-122"/>
                <a:ea typeface="微软雅黑" pitchFamily="34" charset="-122"/>
              </a:rPr>
              <a:t>代码本身有错怎么办？</a:t>
            </a:r>
            <a:endParaRPr lang="en-US" altLang="zh-CN" sz="2800" dirty="0" smtClean="0">
              <a:solidFill>
                <a:srgbClr val="FF0000"/>
              </a:solidFill>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测试执行</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检查测试结果，错误提示，性能信息</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确保不是测试过程引起测试异常</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测试分析</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出现重大缺陷时进行测试结果分析</a:t>
            </a: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158891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
                                            <p:txEl>
                                              <p:pRg st="7" end="7"/>
                                            </p:txEl>
                                          </p:spTgt>
                                        </p:tgtEl>
                                        <p:attrNameLst>
                                          <p:attrName>style.visibility</p:attrName>
                                        </p:attrNameLst>
                                      </p:cBhvr>
                                      <p:to>
                                        <p:strVal val="visible"/>
                                      </p:to>
                                    </p:set>
                                    <p:animEffect transition="in" filter="fade">
                                      <p:cBhvr>
                                        <p:cTn id="56" dur="1000"/>
                                        <p:tgtEl>
                                          <p:spTgt spid="4">
                                            <p:txEl>
                                              <p:pRg st="7" end="7"/>
                                            </p:txEl>
                                          </p:spTgt>
                                        </p:tgtEl>
                                      </p:cBhvr>
                                    </p:animEffect>
                                    <p:anim calcmode="lin" valueType="num">
                                      <p:cBhvr>
                                        <p:cTn id="5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型号软件测试的基本活动</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测试过程评估</a:t>
            </a: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比对测试目标的完成情况</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补充测试，调整测试环境等</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报告编制和总结</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为软件缺陷提供纠错的依据</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只反应事实，不进行推断</a:t>
            </a: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64100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型号</a:t>
            </a:r>
            <a:r>
              <a:rPr lang="zh-CN" altLang="en-US" sz="4000" dirty="0" smtClean="0"/>
              <a:t>软件</a:t>
            </a:r>
            <a:r>
              <a:rPr lang="zh-CN" altLang="en-US" sz="4000" dirty="0"/>
              <a:t>测试的基本活动</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Tree>
    <p:extLst>
      <p:ext uri="{BB962C8B-B14F-4D97-AF65-F5344CB8AC3E}">
        <p14:creationId xmlns:p14="http://schemas.microsoft.com/office/powerpoint/2010/main" val="42109045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型号软件的单元测试</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验证软件与详细说明的一致性</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一般采用白盒法</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技术要求</a:t>
            </a: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语句覆盖度</a:t>
            </a:r>
            <a:r>
              <a:rPr lang="en-US" altLang="zh-CN" sz="2800" dirty="0" smtClean="0">
                <a:latin typeface="微软雅黑" pitchFamily="34" charset="-122"/>
                <a:ea typeface="微软雅黑" pitchFamily="34" charset="-122"/>
              </a:rPr>
              <a:t>100%</a:t>
            </a: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分支覆盖</a:t>
            </a:r>
            <a:r>
              <a:rPr lang="zh-CN" altLang="en-US" sz="2800" dirty="0" smtClean="0">
                <a:latin typeface="微软雅黑" pitchFamily="34" charset="-122"/>
                <a:ea typeface="微软雅黑" pitchFamily="34" charset="-122"/>
              </a:rPr>
              <a:t>度</a:t>
            </a:r>
            <a:r>
              <a:rPr lang="en-US" altLang="zh-CN" sz="2800" dirty="0" smtClean="0">
                <a:latin typeface="微软雅黑" pitchFamily="34" charset="-122"/>
                <a:ea typeface="微软雅黑" pitchFamily="34" charset="-122"/>
              </a:rPr>
              <a:t>100%</a:t>
            </a: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错误</a:t>
            </a:r>
            <a:r>
              <a:rPr lang="zh-CN" altLang="en-US" sz="2800" dirty="0">
                <a:latin typeface="微软雅黑" pitchFamily="34" charset="-122"/>
                <a:ea typeface="微软雅黑" pitchFamily="34" charset="-122"/>
              </a:rPr>
              <a:t>处理</a:t>
            </a:r>
            <a:r>
              <a:rPr lang="zh-CN" altLang="en-US" sz="2800" dirty="0" smtClean="0">
                <a:latin typeface="微软雅黑" pitchFamily="34" charset="-122"/>
                <a:ea typeface="微软雅黑" pitchFamily="34" charset="-122"/>
              </a:rPr>
              <a:t>路径覆盖</a:t>
            </a:r>
            <a:r>
              <a:rPr lang="en-US" altLang="zh-CN" sz="2800" dirty="0" smtClean="0">
                <a:latin typeface="微软雅黑" pitchFamily="34" charset="-122"/>
                <a:ea typeface="微软雅黑" pitchFamily="34" charset="-122"/>
              </a:rPr>
              <a:t>100%</a:t>
            </a: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覆盖</a:t>
            </a:r>
            <a:r>
              <a:rPr lang="zh-CN" altLang="en-US" sz="2800" dirty="0">
                <a:latin typeface="微软雅黑" pitchFamily="34" charset="-122"/>
                <a:ea typeface="微软雅黑" pitchFamily="34" charset="-122"/>
              </a:rPr>
              <a:t>软件</a:t>
            </a:r>
            <a:r>
              <a:rPr lang="zh-CN" altLang="en-US" sz="2800" dirty="0" smtClean="0">
                <a:latin typeface="微软雅黑" pitchFamily="34" charset="-122"/>
                <a:ea typeface="微软雅黑" pitchFamily="34" charset="-122"/>
              </a:rPr>
              <a:t>的</a:t>
            </a:r>
            <a:r>
              <a:rPr lang="zh-CN" altLang="en-US" sz="2800" dirty="0">
                <a:latin typeface="微软雅黑" pitchFamily="34" charset="-122"/>
                <a:ea typeface="微软雅黑" pitchFamily="34" charset="-122"/>
              </a:rPr>
              <a:t>所有</a:t>
            </a:r>
            <a:r>
              <a:rPr lang="zh-CN" altLang="en-US" sz="2800" dirty="0" smtClean="0">
                <a:latin typeface="微软雅黑" pitchFamily="34" charset="-122"/>
                <a:ea typeface="微软雅黑" pitchFamily="34" charset="-122"/>
              </a:rPr>
              <a:t>特性</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使用额定数据、异常数据、边界数据</a:t>
            </a: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1545873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1000"/>
                                        <p:tgtEl>
                                          <p:spTgt spid="4">
                                            <p:txEl>
                                              <p:pRg st="4" end="4"/>
                                            </p:txEl>
                                          </p:spTgt>
                                        </p:tgtEl>
                                      </p:cBhvr>
                                    </p:animEffect>
                                    <p:anim calcmode="lin" valueType="num">
                                      <p:cBhvr>
                                        <p:cTn id="2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fade">
                                      <p:cBhvr>
                                        <p:cTn id="35" dur="1000"/>
                                        <p:tgtEl>
                                          <p:spTgt spid="4">
                                            <p:txEl>
                                              <p:pRg st="5" end="5"/>
                                            </p:txEl>
                                          </p:spTgt>
                                        </p:tgtEl>
                                      </p:cBhvr>
                                    </p:animEffect>
                                    <p:anim calcmode="lin" valueType="num">
                                      <p:cBhvr>
                                        <p:cTn id="36"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1000"/>
                                        <p:tgtEl>
                                          <p:spTgt spid="4">
                                            <p:txEl>
                                              <p:pRg st="6" end="6"/>
                                            </p:txEl>
                                          </p:spTgt>
                                        </p:tgtEl>
                                      </p:cBhvr>
                                    </p:animEffect>
                                    <p:anim calcmode="lin" valueType="num">
                                      <p:cBhvr>
                                        <p:cTn id="4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Effect transition="in" filter="fade">
                                      <p:cBhvr>
                                        <p:cTn id="49" dur="1000"/>
                                        <p:tgtEl>
                                          <p:spTgt spid="4">
                                            <p:txEl>
                                              <p:pRg st="7" end="7"/>
                                            </p:txEl>
                                          </p:spTgt>
                                        </p:tgtEl>
                                      </p:cBhvr>
                                    </p:animEffect>
                                    <p:anim calcmode="lin" valueType="num">
                                      <p:cBhvr>
                                        <p:cTn id="50"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
                                            <p:txEl>
                                              <p:pRg st="0" end="0"/>
                                            </p:txEl>
                                          </p:spTgt>
                                        </p:tgtEl>
                                        <p:attrNameLst>
                                          <p:attrName>style.visibility</p:attrName>
                                        </p:attrNameLst>
                                      </p:cBhvr>
                                      <p:to>
                                        <p:strVal val="visible"/>
                                      </p:to>
                                    </p:set>
                                    <p:animEffect transition="in" filter="fade">
                                      <p:cBhvr>
                                        <p:cTn id="56" dur="1000"/>
                                        <p:tgtEl>
                                          <p:spTgt spid="4">
                                            <p:txEl>
                                              <p:pRg st="0" end="0"/>
                                            </p:txEl>
                                          </p:spTgt>
                                        </p:tgtEl>
                                      </p:cBhvr>
                                    </p:animEffect>
                                    <p:anim calcmode="lin" valueType="num">
                                      <p:cBhvr>
                                        <p:cTn id="57"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示例</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1028700" lvl="1" indent="-571500" eaLnBrk="0" hangingPunct="0">
              <a:spcBef>
                <a:spcPct val="20000"/>
              </a:spcBef>
              <a:buClr>
                <a:schemeClr val="hlink"/>
              </a:buClr>
              <a:buFont typeface="Wingdings" pitchFamily="2" charset="2"/>
              <a:buChar char="§"/>
            </a:pPr>
            <a:r>
              <a:rPr lang="en-US" altLang="zh-CN" sz="2800" dirty="0" smtClean="0">
                <a:latin typeface="微软雅黑" pitchFamily="34" charset="-122"/>
                <a:ea typeface="微软雅黑" pitchFamily="34" charset="-122"/>
              </a:rPr>
              <a:t>if (x &gt; 0 &amp;&amp; x &lt; 0)</a:t>
            </a:r>
          </a:p>
          <a:p>
            <a:pPr marL="1028700" lvl="1" indent="-571500" eaLnBrk="0" hangingPunct="0">
              <a:spcBef>
                <a:spcPct val="20000"/>
              </a:spcBef>
              <a:buClr>
                <a:schemeClr val="hlink"/>
              </a:buClr>
              <a:buFont typeface="Wingdings" pitchFamily="2" charset="2"/>
              <a:buChar char="§"/>
            </a:pPr>
            <a:r>
              <a:rPr lang="en-US" altLang="zh-CN" sz="2800" dirty="0" smtClean="0">
                <a:latin typeface="微软雅黑" pitchFamily="34" charset="-122"/>
                <a:ea typeface="微软雅黑" pitchFamily="34" charset="-122"/>
              </a:rPr>
              <a:t>{</a:t>
            </a:r>
          </a:p>
          <a:p>
            <a:pPr marL="1028700" lvl="1" indent="-571500" eaLnBrk="0" hangingPunct="0">
              <a:spcBef>
                <a:spcPct val="20000"/>
              </a:spcBef>
              <a:buClr>
                <a:schemeClr val="hlink"/>
              </a:buClr>
              <a:buFont typeface="Wingdings" pitchFamily="2" charset="2"/>
              <a:buChar char="§"/>
            </a:pPr>
            <a:r>
              <a:rPr lang="en-US" altLang="zh-CN" sz="2800" dirty="0">
                <a:latin typeface="微软雅黑" pitchFamily="34" charset="-122"/>
                <a:ea typeface="微软雅黑" pitchFamily="34" charset="-122"/>
              </a:rPr>
              <a:t> </a:t>
            </a:r>
            <a:r>
              <a:rPr lang="en-US" altLang="zh-CN" sz="2800" dirty="0" smtClean="0">
                <a:latin typeface="微软雅黑" pitchFamily="34" charset="-122"/>
                <a:ea typeface="微软雅黑" pitchFamily="34" charset="-122"/>
              </a:rPr>
              <a:t>   </a:t>
            </a:r>
            <a:r>
              <a:rPr lang="en-US" altLang="zh-CN" sz="2800" dirty="0" err="1" smtClean="0">
                <a:latin typeface="微软雅黑" pitchFamily="34" charset="-122"/>
                <a:ea typeface="微软雅黑" pitchFamily="34" charset="-122"/>
              </a:rPr>
              <a:t>int</a:t>
            </a:r>
            <a:r>
              <a:rPr lang="en-US" altLang="zh-CN" sz="2800" dirty="0" smtClean="0">
                <a:latin typeface="微软雅黑" pitchFamily="34" charset="-122"/>
                <a:ea typeface="微软雅黑" pitchFamily="34" charset="-122"/>
              </a:rPr>
              <a:t> n = 0;</a:t>
            </a:r>
          </a:p>
          <a:p>
            <a:pPr marL="1028700" lvl="1" indent="-571500" eaLnBrk="0" hangingPunct="0">
              <a:spcBef>
                <a:spcPct val="20000"/>
              </a:spcBef>
              <a:buClr>
                <a:schemeClr val="hlink"/>
              </a:buClr>
              <a:buFont typeface="Wingdings" pitchFamily="2" charset="2"/>
              <a:buChar char="§"/>
            </a:pPr>
            <a:r>
              <a:rPr lang="en-US" altLang="zh-CN" sz="2800" dirty="0">
                <a:latin typeface="微软雅黑" pitchFamily="34" charset="-122"/>
                <a:ea typeface="微软雅黑" pitchFamily="34" charset="-122"/>
              </a:rPr>
              <a:t>}</a:t>
            </a: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驱动模块和</a:t>
            </a:r>
            <a:r>
              <a:rPr lang="zh-CN" altLang="en-US" sz="2800" dirty="0" smtClean="0">
                <a:latin typeface="微软雅黑" pitchFamily="34" charset="-122"/>
                <a:ea typeface="微软雅黑" pitchFamily="34" charset="-122"/>
              </a:rPr>
              <a:t>桩模块的概念？</a:t>
            </a: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13174324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a:t>接口测试</a:t>
            </a:r>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实参和形参数目相等</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实参和</a:t>
            </a:r>
            <a:r>
              <a:rPr lang="zh-CN" altLang="en-US" sz="3600" dirty="0" smtClean="0">
                <a:latin typeface="微软雅黑" pitchFamily="34" charset="-122"/>
                <a:ea typeface="微软雅黑" pitchFamily="34" charset="-122"/>
              </a:rPr>
              <a:t>形参属性匹配</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实参和形参单位</a:t>
            </a:r>
            <a:r>
              <a:rPr lang="zh-CN" altLang="en-US" sz="3600" dirty="0" smtClean="0">
                <a:latin typeface="微软雅黑" pitchFamily="34" charset="-122"/>
                <a:ea typeface="微软雅黑" pitchFamily="34" charset="-122"/>
              </a:rPr>
              <a:t>一致</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还记得</a:t>
            </a:r>
            <a:r>
              <a:rPr lang="en-US" altLang="zh-CN" sz="2800" dirty="0">
                <a:latin typeface="微软雅黑" pitchFamily="34" charset="-122"/>
                <a:ea typeface="微软雅黑" pitchFamily="34" charset="-122"/>
              </a:rPr>
              <a:t>1999</a:t>
            </a:r>
            <a:r>
              <a:rPr lang="zh-CN" altLang="en-US" sz="2800" dirty="0">
                <a:latin typeface="微软雅黑" pitchFamily="34" charset="-122"/>
                <a:ea typeface="微软雅黑" pitchFamily="34" charset="-122"/>
              </a:rPr>
              <a:t>年，美国火星气候轨道器</a:t>
            </a:r>
            <a:r>
              <a:rPr lang="zh-CN" altLang="en-US" sz="2800" dirty="0" smtClean="0">
                <a:latin typeface="微软雅黑" pitchFamily="34" charset="-122"/>
                <a:ea typeface="微软雅黑" pitchFamily="34" charset="-122"/>
              </a:rPr>
              <a:t>失败吗？</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实参和</a:t>
            </a:r>
            <a:r>
              <a:rPr lang="zh-CN" altLang="en-US" sz="3600" dirty="0" smtClean="0">
                <a:latin typeface="微软雅黑" pitchFamily="34" charset="-122"/>
                <a:ea typeface="微软雅黑" pitchFamily="34" charset="-122"/>
              </a:rPr>
              <a:t>形参次序是否一致</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不同模块的全局变量定义是否一致</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a:t>
            </a: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v"/>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127963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a:t>其他</a:t>
            </a:r>
            <a:r>
              <a:rPr lang="zh-CN" altLang="en-US" sz="4000" dirty="0" smtClean="0"/>
              <a:t>测试内容</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逐一验证完成了详细设计的功能</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重要</a:t>
            </a:r>
            <a:r>
              <a:rPr lang="zh-CN" altLang="en-US" sz="3600" dirty="0" smtClean="0">
                <a:latin typeface="微软雅黑" pitchFamily="34" charset="-122"/>
                <a:ea typeface="微软雅黑" pitchFamily="34" charset="-122"/>
              </a:rPr>
              <a:t>执行</a:t>
            </a:r>
            <a:r>
              <a:rPr lang="zh-CN" altLang="en-US" sz="3600" dirty="0">
                <a:latin typeface="微软雅黑" pitchFamily="34" charset="-122"/>
                <a:ea typeface="微软雅黑" pitchFamily="34" charset="-122"/>
              </a:rPr>
              <a:t>路径的</a:t>
            </a:r>
            <a:r>
              <a:rPr lang="zh-CN" altLang="en-US" sz="3600" dirty="0" smtClean="0">
                <a:latin typeface="微软雅黑" pitchFamily="34" charset="-122"/>
                <a:ea typeface="微软雅黑" pitchFamily="34" charset="-122"/>
              </a:rPr>
              <a:t>测试</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错误</a:t>
            </a:r>
            <a:r>
              <a:rPr lang="zh-CN" altLang="en-US" sz="2800" dirty="0" smtClean="0">
                <a:latin typeface="微软雅黑" pitchFamily="34" charset="-122"/>
                <a:ea typeface="微软雅黑" pitchFamily="34" charset="-122"/>
              </a:rPr>
              <a:t>使用运算符的优先次序</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错误</a:t>
            </a:r>
            <a:r>
              <a:rPr lang="zh-CN" altLang="en-US" sz="2800" dirty="0" smtClean="0">
                <a:latin typeface="微软雅黑" pitchFamily="34" charset="-122"/>
                <a:ea typeface="微软雅黑" pitchFamily="34" charset="-122"/>
              </a:rPr>
              <a:t>使用不一致的计算精度</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初始化不正确</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局部数据结构的</a:t>
            </a:r>
            <a:r>
              <a:rPr lang="zh-CN" altLang="en-US" sz="3600" dirty="0" smtClean="0">
                <a:latin typeface="微软雅黑" pitchFamily="34" charset="-122"/>
                <a:ea typeface="微软雅黑" pitchFamily="34" charset="-122"/>
              </a:rPr>
              <a:t>测试</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不正确的变量</a:t>
            </a:r>
            <a:r>
              <a:rPr lang="zh-CN" altLang="en-US" sz="2800" dirty="0" smtClean="0">
                <a:latin typeface="微软雅黑" pitchFamily="34" charset="-122"/>
                <a:ea typeface="微软雅黑" pitchFamily="34" charset="-122"/>
              </a:rPr>
              <a:t>名</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上</a:t>
            </a:r>
            <a:r>
              <a:rPr lang="zh-CN" altLang="en-US" sz="2800" dirty="0" smtClean="0">
                <a:latin typeface="微软雅黑" pitchFamily="34" charset="-122"/>
                <a:ea typeface="微软雅黑" pitchFamily="34" charset="-122"/>
              </a:rPr>
              <a:t>溢</a:t>
            </a:r>
            <a:r>
              <a:rPr lang="en-US" altLang="zh-CN" sz="2800" dirty="0" smtClean="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下溢引起的错误等</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v"/>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1594855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
                                            <p:txEl>
                                              <p:pRg st="7" end="7"/>
                                            </p:txEl>
                                          </p:spTgt>
                                        </p:tgtEl>
                                        <p:attrNameLst>
                                          <p:attrName>style.visibility</p:attrName>
                                        </p:attrNameLst>
                                      </p:cBhvr>
                                      <p:to>
                                        <p:strVal val="visible"/>
                                      </p:to>
                                    </p:set>
                                    <p:animEffect transition="in" filter="fade">
                                      <p:cBhvr>
                                        <p:cTn id="56" dur="1000"/>
                                        <p:tgtEl>
                                          <p:spTgt spid="4">
                                            <p:txEl>
                                              <p:pRg st="7" end="7"/>
                                            </p:txEl>
                                          </p:spTgt>
                                        </p:tgtEl>
                                      </p:cBhvr>
                                    </p:animEffect>
                                    <p:anim calcmode="lin" valueType="num">
                                      <p:cBhvr>
                                        <p:cTn id="5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测试陷阱</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每一行代码都是重要的</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错误</a:t>
            </a:r>
            <a:r>
              <a:rPr lang="zh-CN" altLang="en-US" sz="3600" dirty="0" smtClean="0">
                <a:latin typeface="微软雅黑" pitchFamily="34" charset="-122"/>
                <a:ea typeface="微软雅黑" pitchFamily="34" charset="-122"/>
              </a:rPr>
              <a:t>发生概率再小也必须测试</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指出的错误必须</a:t>
            </a:r>
            <a:r>
              <a:rPr lang="zh-CN" altLang="en-US" sz="3600" dirty="0" smtClean="0">
                <a:latin typeface="微软雅黑" pitchFamily="34" charset="-122"/>
                <a:ea typeface="微软雅黑" pitchFamily="34" charset="-122"/>
              </a:rPr>
              <a:t>是真实遇到的错误</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出错</a:t>
            </a:r>
            <a:r>
              <a:rPr lang="zh-CN" altLang="en-US" sz="3600" dirty="0" smtClean="0">
                <a:latin typeface="微软雅黑" pitchFamily="34" charset="-122"/>
                <a:ea typeface="微软雅黑" pitchFamily="34" charset="-122"/>
              </a:rPr>
              <a:t>时必须进行出错处理</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做好边界测试</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v"/>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8471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组装测试</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集成过程中进行的测试</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检验单元之间接口是否正确</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还</a:t>
            </a:r>
            <a:r>
              <a:rPr lang="zh-CN" altLang="en-US" sz="2800" dirty="0" smtClean="0">
                <a:latin typeface="微软雅黑" pitchFamily="34" charset="-122"/>
                <a:ea typeface="微软雅黑" pitchFamily="34" charset="-122"/>
              </a:rPr>
              <a:t>记得阿丽亚娜</a:t>
            </a:r>
            <a:r>
              <a:rPr lang="en-US" altLang="zh-CN" sz="2800" dirty="0" smtClean="0">
                <a:latin typeface="微软雅黑" pitchFamily="34" charset="-122"/>
                <a:ea typeface="微软雅黑" pitchFamily="34" charset="-122"/>
              </a:rPr>
              <a:t>5</a:t>
            </a:r>
            <a:r>
              <a:rPr lang="zh-CN" altLang="en-US" sz="2800" dirty="0" smtClean="0">
                <a:latin typeface="微软雅黑" pitchFamily="34" charset="-122"/>
                <a:ea typeface="微软雅黑" pitchFamily="34" charset="-122"/>
              </a:rPr>
              <a:t>的失败吗</a:t>
            </a:r>
            <a:r>
              <a:rPr lang="zh-CN" altLang="en-US" sz="2800" dirty="0">
                <a:latin typeface="微软雅黑" pitchFamily="34" charset="-122"/>
                <a:ea typeface="微软雅黑" pitchFamily="34" charset="-122"/>
              </a:rPr>
              <a:t>？</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需要逐一与概要设计对应</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测试</a:t>
            </a:r>
            <a:r>
              <a:rPr lang="zh-CN" altLang="en-US" sz="3600" dirty="0" smtClean="0">
                <a:latin typeface="微软雅黑" pitchFamily="34" charset="-122"/>
                <a:ea typeface="微软雅黑" pitchFamily="34" charset="-122"/>
              </a:rPr>
              <a:t>全局数据接口</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模块</a:t>
            </a:r>
            <a:r>
              <a:rPr lang="zh-CN" altLang="en-US" sz="3600" dirty="0" smtClean="0">
                <a:latin typeface="微软雅黑" pitchFamily="34" charset="-122"/>
                <a:ea typeface="微软雅黑" pitchFamily="34" charset="-122"/>
              </a:rPr>
              <a:t>的功能和性能</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v"/>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126657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idx="4294967295"/>
          </p:nvPr>
        </p:nvSpPr>
        <p:spPr>
          <a:xfrm>
            <a:off x="152400" y="2971800"/>
            <a:ext cx="8839200" cy="1447800"/>
          </a:xfrm>
        </p:spPr>
        <p:txBody>
          <a:bodyPr>
            <a:noAutofit/>
          </a:bodyPr>
          <a:lstStyle/>
          <a:p>
            <a:pPr eaLnBrk="1" hangingPunct="1"/>
            <a:r>
              <a:rPr lang="zh-CN" altLang="en-US" sz="5400" b="1" dirty="0">
                <a:latin typeface="微软雅黑" pitchFamily="34" charset="-122"/>
                <a:ea typeface="微软雅黑" pitchFamily="34" charset="-122"/>
              </a:rPr>
              <a:t>航天</a:t>
            </a:r>
            <a:r>
              <a:rPr lang="zh-CN" altLang="en-US" sz="5400" b="1" dirty="0" smtClean="0">
                <a:latin typeface="微软雅黑" pitchFamily="34" charset="-122"/>
                <a:ea typeface="微软雅黑" pitchFamily="34" charset="-122"/>
              </a:rPr>
              <a:t>型号系统</a:t>
            </a:r>
            <a:r>
              <a:rPr lang="zh-CN" altLang="en-US" sz="5400" b="1" dirty="0">
                <a:latin typeface="微软雅黑" pitchFamily="34" charset="-122"/>
                <a:ea typeface="微软雅黑" pitchFamily="34" charset="-122"/>
              </a:rPr>
              <a:t>软件</a:t>
            </a:r>
            <a:r>
              <a:rPr lang="zh-CN" altLang="en-US" sz="5400" b="1" dirty="0" smtClean="0">
                <a:latin typeface="微软雅黑" pitchFamily="34" charset="-122"/>
                <a:ea typeface="微软雅黑" pitchFamily="34" charset="-122"/>
              </a:rPr>
              <a:t>测试</a:t>
            </a:r>
            <a:endParaRPr lang="en-US" altLang="zh-CN" sz="5400" b="1" dirty="0">
              <a:latin typeface="微软雅黑" pitchFamily="34" charset="-122"/>
              <a:ea typeface="微软雅黑" pitchFamily="34" charset="-122"/>
            </a:endParaRPr>
          </a:p>
        </p:txBody>
      </p:sp>
    </p:spTree>
    <p:extLst>
      <p:ext uri="{BB962C8B-B14F-4D97-AF65-F5344CB8AC3E}">
        <p14:creationId xmlns:p14="http://schemas.microsoft.com/office/powerpoint/2010/main" val="18542427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组装测试</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集成过程中进行的测试</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检验单元之间接口是否正确</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还</a:t>
            </a:r>
            <a:r>
              <a:rPr lang="zh-CN" altLang="en-US" sz="2800" dirty="0" smtClean="0">
                <a:latin typeface="微软雅黑" pitchFamily="34" charset="-122"/>
                <a:ea typeface="微软雅黑" pitchFamily="34" charset="-122"/>
              </a:rPr>
              <a:t>记得阿丽亚娜</a:t>
            </a:r>
            <a:r>
              <a:rPr lang="en-US" altLang="zh-CN" sz="2800" dirty="0" smtClean="0">
                <a:latin typeface="微软雅黑" pitchFamily="34" charset="-122"/>
                <a:ea typeface="微软雅黑" pitchFamily="34" charset="-122"/>
              </a:rPr>
              <a:t>5</a:t>
            </a:r>
            <a:r>
              <a:rPr lang="zh-CN" altLang="en-US" sz="2800" dirty="0" smtClean="0">
                <a:latin typeface="微软雅黑" pitchFamily="34" charset="-122"/>
                <a:ea typeface="微软雅黑" pitchFamily="34" charset="-122"/>
              </a:rPr>
              <a:t>的失败吗</a:t>
            </a:r>
            <a:r>
              <a:rPr lang="zh-CN" altLang="en-US" sz="2800" dirty="0">
                <a:latin typeface="微软雅黑" pitchFamily="34" charset="-122"/>
                <a:ea typeface="微软雅黑" pitchFamily="34" charset="-122"/>
              </a:rPr>
              <a:t>？</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需要逐一与概要设计对应</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测试</a:t>
            </a:r>
            <a:r>
              <a:rPr lang="zh-CN" altLang="en-US" sz="3600" dirty="0" smtClean="0">
                <a:latin typeface="微软雅黑" pitchFamily="34" charset="-122"/>
                <a:ea typeface="微软雅黑" pitchFamily="34" charset="-122"/>
              </a:rPr>
              <a:t>全局数据接口</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模块</a:t>
            </a:r>
            <a:r>
              <a:rPr lang="zh-CN" altLang="en-US" sz="3600" dirty="0" smtClean="0">
                <a:latin typeface="微软雅黑" pitchFamily="34" charset="-122"/>
                <a:ea typeface="微软雅黑" pitchFamily="34" charset="-122"/>
              </a:rPr>
              <a:t>的功能和性能</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v"/>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6946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a:t>确认</a:t>
            </a:r>
            <a:r>
              <a:rPr lang="zh-CN" altLang="en-US" sz="4000" dirty="0" smtClean="0"/>
              <a:t>测试</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确认需求规格说明书中的要求</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检查软件的功能，性能，约束与限制</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确认软件与硬件系统的</a:t>
            </a:r>
            <a:r>
              <a:rPr lang="zh-CN" altLang="en-US" sz="3600" dirty="0" smtClean="0">
                <a:latin typeface="微软雅黑" pitchFamily="34" charset="-122"/>
                <a:ea typeface="微软雅黑" pitchFamily="34" charset="-122"/>
              </a:rPr>
              <a:t>连接</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进行强度</a:t>
            </a:r>
            <a:r>
              <a:rPr lang="zh-CN" altLang="en-US" sz="3600" dirty="0" smtClean="0">
                <a:latin typeface="微软雅黑" pitchFamily="34" charset="-122"/>
                <a:ea typeface="微软雅黑" pitchFamily="34" charset="-122"/>
              </a:rPr>
              <a:t>测试</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进行安全性测试</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对降级能力进行测试</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v"/>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626552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a:t>第三方</a:t>
            </a:r>
            <a:r>
              <a:rPr lang="zh-CN" altLang="en-US" sz="4000" dirty="0" smtClean="0"/>
              <a:t>测试</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航天型号软件必须进行第三方测试</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美国</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en-US" altLang="zh-CN" sz="2800" dirty="0" smtClean="0">
                <a:latin typeface="微软雅黑" pitchFamily="34" charset="-122"/>
                <a:ea typeface="微软雅黑" pitchFamily="34" charset="-122"/>
              </a:rPr>
              <a:t>IV&amp;V</a:t>
            </a:r>
          </a:p>
          <a:p>
            <a:pPr marL="1028700" lvl="1" indent="-571500" eaLnBrk="0" hangingPunct="0">
              <a:spcBef>
                <a:spcPct val="20000"/>
              </a:spcBef>
              <a:buClr>
                <a:schemeClr val="hlink"/>
              </a:buClr>
              <a:buFont typeface="Wingdings" pitchFamily="2" charset="2"/>
              <a:buChar char="§"/>
            </a:pPr>
            <a:r>
              <a:rPr lang="en-US" altLang="zh-CN" sz="2800" dirty="0" smtClean="0">
                <a:latin typeface="微软雅黑" pitchFamily="34" charset="-122"/>
                <a:ea typeface="微软雅黑" pitchFamily="34" charset="-122"/>
              </a:rPr>
              <a:t>ITO</a:t>
            </a: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行政，经费，人员，技术独立</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航天</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七</a:t>
            </a:r>
            <a:r>
              <a:rPr lang="zh-CN" altLang="en-US" sz="2800" dirty="0" smtClean="0">
                <a:latin typeface="微软雅黑" pitchFamily="34" charset="-122"/>
                <a:ea typeface="微软雅黑" pitchFamily="34" charset="-122"/>
              </a:rPr>
              <a:t>大测试中心</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v"/>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847116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a:t>系</a:t>
            </a:r>
            <a:r>
              <a:rPr lang="zh-CN" altLang="en-US" sz="4000" dirty="0" smtClean="0"/>
              <a:t>统联试</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是真实运行环境逼真模拟</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不容易生成测试用例</a:t>
            </a:r>
            <a:endParaRPr lang="en-US" altLang="zh-CN" sz="3600" dirty="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对系统研制任务数进行确认</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v"/>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480744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a:t>回归</a:t>
            </a:r>
            <a:r>
              <a:rPr lang="zh-CN" altLang="en-US" sz="4000" dirty="0" smtClean="0"/>
              <a:t>联试</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验证软件修改后的正确性</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对原有功能</a:t>
            </a:r>
            <a:r>
              <a:rPr lang="zh-CN" altLang="en-US" sz="3600" dirty="0" smtClean="0">
                <a:latin typeface="微软雅黑" pitchFamily="34" charset="-122"/>
                <a:ea typeface="微软雅黑" pitchFamily="34" charset="-122"/>
              </a:rPr>
              <a:t>，</a:t>
            </a:r>
            <a:r>
              <a:rPr lang="zh-CN" altLang="en-US" sz="3600" dirty="0">
                <a:latin typeface="微软雅黑" pitchFamily="34" charset="-122"/>
                <a:ea typeface="微软雅黑" pitchFamily="34" charset="-122"/>
              </a:rPr>
              <a:t>性能</a:t>
            </a:r>
            <a:r>
              <a:rPr lang="zh-CN" altLang="en-US" sz="3600" dirty="0" smtClean="0">
                <a:latin typeface="微软雅黑" pitchFamily="34" charset="-122"/>
                <a:ea typeface="微软雅黑" pitchFamily="34" charset="-122"/>
              </a:rPr>
              <a:t>的不损害性</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决定哪些测试必须重复</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重复之前所有的测试</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运行基准测试集</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重复</a:t>
            </a:r>
            <a:r>
              <a:rPr lang="zh-CN" altLang="en-US" sz="2800" dirty="0" smtClean="0">
                <a:latin typeface="微软雅黑" pitchFamily="34" charset="-122"/>
                <a:ea typeface="微软雅黑" pitchFamily="34" charset="-122"/>
              </a:rPr>
              <a:t>系统级功能测试</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测试修改的部分</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v"/>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597353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a:t>航天型号软件</a:t>
            </a:r>
            <a:r>
              <a:rPr lang="zh-CN" altLang="en-US" sz="4000" dirty="0" smtClean="0"/>
              <a:t>的</a:t>
            </a:r>
            <a:r>
              <a:rPr lang="zh-CN" altLang="en-US" sz="4000" dirty="0"/>
              <a:t>测试</a:t>
            </a:r>
            <a:r>
              <a:rPr lang="zh-CN" altLang="en-US" sz="4000" dirty="0" smtClean="0"/>
              <a:t>内容</a:t>
            </a:r>
            <a:r>
              <a:rPr lang="en-US" altLang="zh-CN" sz="4000" dirty="0" smtClean="0"/>
              <a:t>	</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功能测试</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单元测试阶段</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正确</a:t>
            </a:r>
            <a:r>
              <a:rPr lang="zh-CN" altLang="en-US" sz="2800" dirty="0" smtClean="0">
                <a:latin typeface="微软雅黑" pitchFamily="34" charset="-122"/>
                <a:ea typeface="微软雅黑" pitchFamily="34" charset="-122"/>
              </a:rPr>
              <a:t>区分软件</a:t>
            </a:r>
            <a:r>
              <a:rPr lang="zh-CN" altLang="en-US" sz="2800" dirty="0">
                <a:latin typeface="微软雅黑" pitchFamily="34" charset="-122"/>
                <a:ea typeface="微软雅黑" pitchFamily="34" charset="-122"/>
              </a:rPr>
              <a:t>调试</a:t>
            </a:r>
            <a:r>
              <a:rPr lang="zh-CN" altLang="en-US" sz="2800" dirty="0" smtClean="0">
                <a:latin typeface="微软雅黑" pitchFamily="34" charset="-122"/>
                <a:ea typeface="微软雅黑" pitchFamily="34" charset="-122"/>
              </a:rPr>
              <a:t>和测试</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测试用例需要重视输入条件和结果的匹配</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不能因为</a:t>
            </a:r>
            <a:r>
              <a:rPr lang="zh-CN" altLang="en-US" sz="2800" dirty="0" smtClean="0">
                <a:latin typeface="微软雅黑" pitchFamily="34" charset="-122"/>
                <a:ea typeface="微软雅黑" pitchFamily="34" charset="-122"/>
              </a:rPr>
              <a:t>强调覆盖率忽视了正确性检查</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组装测试阶段</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v"/>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84954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边界测试</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考核软件功能和性能在边界条件下的运行正确性</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solidFill>
                  <a:srgbClr val="FF0000"/>
                </a:solidFill>
                <a:latin typeface="微软雅黑" pitchFamily="34" charset="-122"/>
                <a:ea typeface="微软雅黑" pitchFamily="34" charset="-122"/>
              </a:rPr>
              <a:t>边界测试是否是功能测试或性能测试的特例呢？</a:t>
            </a:r>
            <a:endParaRPr lang="en-US" altLang="zh-CN" sz="2800" dirty="0" smtClean="0">
              <a:solidFill>
                <a:srgbClr val="FF0000"/>
              </a:solidFill>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余量测试</a:t>
            </a: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检测软件留有的雨量如</a:t>
            </a:r>
            <a:r>
              <a:rPr lang="en-US" altLang="zh-CN" sz="2800" dirty="0" smtClean="0">
                <a:latin typeface="微软雅黑" pitchFamily="34" charset="-122"/>
                <a:ea typeface="微软雅黑" pitchFamily="34" charset="-122"/>
              </a:rPr>
              <a:t>RAM</a:t>
            </a:r>
            <a:r>
              <a:rPr lang="zh-CN" altLang="en-US" sz="2800" dirty="0">
                <a:latin typeface="微软雅黑" pitchFamily="34" charset="-122"/>
                <a:ea typeface="微软雅黑" pitchFamily="34" charset="-122"/>
              </a:rPr>
              <a:t>余量等</a:t>
            </a: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v"/>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998690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a:t>强度</a:t>
            </a:r>
            <a:r>
              <a:rPr lang="zh-CN" altLang="en-US" sz="4000" dirty="0" smtClean="0"/>
              <a:t>测试</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在规定时间内对软件进行超出一定设计能力状态下没有功能和性能错误</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solidFill>
                  <a:srgbClr val="FF0000"/>
                </a:solidFill>
                <a:latin typeface="微软雅黑" pitchFamily="34" charset="-122"/>
                <a:ea typeface="微软雅黑" pitchFamily="34" charset="-122"/>
              </a:rPr>
              <a:t>数据量超过额定值</a:t>
            </a:r>
            <a:endParaRPr lang="en-US" altLang="zh-CN" sz="2800" dirty="0" smtClean="0">
              <a:solidFill>
                <a:srgbClr val="FF0000"/>
              </a:solidFill>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solidFill>
                  <a:srgbClr val="FF0000"/>
                </a:solidFill>
                <a:latin typeface="微软雅黑" pitchFamily="34" charset="-122"/>
                <a:ea typeface="微软雅黑" pitchFamily="34" charset="-122"/>
              </a:rPr>
              <a:t>计算机硬件失效降级处理能力</a:t>
            </a:r>
            <a:endParaRPr lang="en-US" altLang="zh-CN" sz="2800" dirty="0" smtClean="0">
              <a:solidFill>
                <a:srgbClr val="FF0000"/>
              </a:solidFill>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solidFill>
                  <a:srgbClr val="FF0000"/>
                </a:solidFill>
                <a:latin typeface="微软雅黑" pitchFamily="34" charset="-122"/>
                <a:ea typeface="微软雅黑" pitchFamily="34" charset="-122"/>
              </a:rPr>
              <a:t>。。。</a:t>
            </a:r>
            <a:endParaRPr lang="en-US" altLang="zh-CN" sz="2800" dirty="0" smtClean="0">
              <a:solidFill>
                <a:srgbClr val="FF0000"/>
              </a:solidFill>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余量测试</a:t>
            </a: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检测软件留有的雨量如</a:t>
            </a:r>
            <a:r>
              <a:rPr lang="en-US" altLang="zh-CN" sz="2800" dirty="0" smtClean="0">
                <a:latin typeface="微软雅黑" pitchFamily="34" charset="-122"/>
                <a:ea typeface="微软雅黑" pitchFamily="34" charset="-122"/>
              </a:rPr>
              <a:t>RAM</a:t>
            </a:r>
            <a:r>
              <a:rPr lang="zh-CN" altLang="en-US" sz="2800" dirty="0">
                <a:latin typeface="微软雅黑" pitchFamily="34" charset="-122"/>
                <a:ea typeface="微软雅黑" pitchFamily="34" charset="-122"/>
              </a:rPr>
              <a:t>余量等</a:t>
            </a: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v"/>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210106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a:t>可靠性和安全性</a:t>
            </a:r>
            <a:r>
              <a:rPr lang="zh-CN" altLang="en-US" sz="4000" dirty="0" smtClean="0"/>
              <a:t>测试</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对可靠性和安全性措施进行验证</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检验软件防止灾难性事故的能力</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检验软件容错</a:t>
            </a:r>
            <a:r>
              <a:rPr lang="zh-CN" altLang="en-US" sz="3600" dirty="0" smtClean="0">
                <a:latin typeface="微软雅黑" pitchFamily="34" charset="-122"/>
                <a:ea typeface="微软雅黑" pitchFamily="34" charset="-122"/>
              </a:rPr>
              <a:t>能力</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根据</a:t>
            </a:r>
            <a:r>
              <a:rPr lang="zh-CN" altLang="en-US" sz="3600" dirty="0" smtClean="0">
                <a:latin typeface="微软雅黑" pitchFamily="34" charset="-122"/>
                <a:ea typeface="微软雅黑" pitchFamily="34" charset="-122"/>
              </a:rPr>
              <a:t>经验设计认为已知故障</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在系统最坏情况下进行</a:t>
            </a:r>
            <a:r>
              <a:rPr lang="zh-CN" altLang="en-US" sz="3600" dirty="0" smtClean="0">
                <a:latin typeface="微软雅黑" pitchFamily="34" charset="-122"/>
                <a:ea typeface="微软雅黑" pitchFamily="34" charset="-122"/>
              </a:rPr>
              <a:t>测试</a:t>
            </a:r>
            <a:endParaRPr lang="en-US" altLang="zh-CN" sz="3600" dirty="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在错误情况下进行测试</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v"/>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107126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静态测试技术</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solidFill>
                  <a:srgbClr val="C00000"/>
                </a:solidFill>
                <a:latin typeface="微软雅黑" pitchFamily="34" charset="-122"/>
                <a:ea typeface="微软雅黑" pitchFamily="34" charset="-122"/>
              </a:rPr>
              <a:t>和动态测试技术的主要区别？</a:t>
            </a:r>
            <a:endParaRPr lang="en-US" altLang="zh-CN" sz="3600" dirty="0" smtClean="0">
              <a:solidFill>
                <a:srgbClr val="C00000"/>
              </a:solidFill>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endParaRPr lang="en-US" altLang="zh-CN" sz="3600" dirty="0" smtClean="0">
              <a:solidFill>
                <a:srgbClr val="C00000"/>
              </a:solidFill>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利用人的主观能动性</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易于开展</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取决于经验和素质</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方法</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v"/>
            </a:pPr>
            <a:r>
              <a:rPr lang="zh-CN" altLang="en-US" sz="2800" dirty="0" smtClean="0">
                <a:latin typeface="微软雅黑" pitchFamily="34" charset="-122"/>
                <a:ea typeface="微软雅黑" pitchFamily="34" charset="-122"/>
              </a:rPr>
              <a:t>桌面检查、审查、走查、形式化度量</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v"/>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17748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1000"/>
                                        <p:tgtEl>
                                          <p:spTgt spid="4">
                                            <p:txEl>
                                              <p:pRg st="4" end="4"/>
                                            </p:txEl>
                                          </p:spTgt>
                                        </p:tgtEl>
                                      </p:cBhvr>
                                    </p:animEffect>
                                    <p:anim calcmode="lin" valueType="num">
                                      <p:cBhvr>
                                        <p:cTn id="2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fade">
                                      <p:cBhvr>
                                        <p:cTn id="35" dur="1000"/>
                                        <p:tgtEl>
                                          <p:spTgt spid="4">
                                            <p:txEl>
                                              <p:pRg st="5" end="5"/>
                                            </p:txEl>
                                          </p:spTgt>
                                        </p:tgtEl>
                                      </p:cBhvr>
                                    </p:animEffect>
                                    <p:anim calcmode="lin" valueType="num">
                                      <p:cBhvr>
                                        <p:cTn id="36"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1000"/>
                                        <p:tgtEl>
                                          <p:spTgt spid="4">
                                            <p:txEl>
                                              <p:pRg st="6" end="6"/>
                                            </p:txEl>
                                          </p:spTgt>
                                        </p:tgtEl>
                                      </p:cBhvr>
                                    </p:animEffect>
                                    <p:anim calcmode="lin" valueType="num">
                                      <p:cBhvr>
                                        <p:cTn id="4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什么是型号系统软件测试</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验证软件是否满足</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研制任务书</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需求规格说明书</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概要设计</a:t>
            </a:r>
            <a:r>
              <a:rPr lang="zh-CN" altLang="en-US" sz="2800" dirty="0" smtClean="0">
                <a:latin typeface="微软雅黑" pitchFamily="34" charset="-122"/>
                <a:ea typeface="微软雅黑" pitchFamily="34" charset="-122"/>
              </a:rPr>
              <a:t>文档</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详细设计文档</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尽早尽可能多的发现软件缺陷</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便于软件可靠性、安全性评价</a:t>
            </a:r>
            <a:endParaRPr lang="en-US" altLang="zh-CN" sz="3600" dirty="0">
              <a:latin typeface="微软雅黑" pitchFamily="34" charset="-122"/>
              <a:ea typeface="微软雅黑" pitchFamily="34" charset="-122"/>
            </a:endParaRPr>
          </a:p>
          <a:p>
            <a:pPr eaLnBrk="0" hangingPunct="0">
              <a:spcBef>
                <a:spcPct val="20000"/>
              </a:spcBef>
              <a:buClr>
                <a:schemeClr val="hlink"/>
              </a:buClr>
            </a:pP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83845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测试用例设计技术</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5" name="椭圆 4"/>
          <p:cNvSpPr/>
          <p:nvPr/>
        </p:nvSpPr>
        <p:spPr>
          <a:xfrm>
            <a:off x="1752600" y="2438400"/>
            <a:ext cx="2971800" cy="2971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椭圆 5"/>
          <p:cNvSpPr/>
          <p:nvPr/>
        </p:nvSpPr>
        <p:spPr>
          <a:xfrm>
            <a:off x="3886200" y="2438400"/>
            <a:ext cx="2971800" cy="2971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椭圆 6"/>
          <p:cNvSpPr/>
          <p:nvPr/>
        </p:nvSpPr>
        <p:spPr>
          <a:xfrm>
            <a:off x="2895600" y="3733800"/>
            <a:ext cx="2971800" cy="2971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2133600" y="2971800"/>
            <a:ext cx="1107996" cy="369332"/>
          </a:xfrm>
          <a:prstGeom prst="rect">
            <a:avLst/>
          </a:prstGeom>
          <a:noFill/>
        </p:spPr>
        <p:txBody>
          <a:bodyPr wrap="none" rtlCol="0">
            <a:spAutoFit/>
          </a:bodyPr>
          <a:lstStyle/>
          <a:p>
            <a:r>
              <a:rPr lang="zh-CN" altLang="en-US" dirty="0" smtClean="0"/>
              <a:t>规格说明</a:t>
            </a:r>
            <a:endParaRPr lang="en-GB" dirty="0"/>
          </a:p>
        </p:txBody>
      </p:sp>
      <p:sp>
        <p:nvSpPr>
          <p:cNvPr id="9" name="TextBox 8"/>
          <p:cNvSpPr txBox="1"/>
          <p:nvPr/>
        </p:nvSpPr>
        <p:spPr>
          <a:xfrm>
            <a:off x="5181600" y="2971800"/>
            <a:ext cx="646331" cy="369332"/>
          </a:xfrm>
          <a:prstGeom prst="rect">
            <a:avLst/>
          </a:prstGeom>
          <a:noFill/>
        </p:spPr>
        <p:txBody>
          <a:bodyPr wrap="none" rtlCol="0">
            <a:spAutoFit/>
          </a:bodyPr>
          <a:lstStyle/>
          <a:p>
            <a:r>
              <a:rPr lang="zh-CN" altLang="en-US" dirty="0" smtClean="0"/>
              <a:t>程序</a:t>
            </a:r>
            <a:endParaRPr lang="en-GB" dirty="0"/>
          </a:p>
        </p:txBody>
      </p:sp>
      <p:sp>
        <p:nvSpPr>
          <p:cNvPr id="10" name="TextBox 9"/>
          <p:cNvSpPr txBox="1"/>
          <p:nvPr/>
        </p:nvSpPr>
        <p:spPr>
          <a:xfrm>
            <a:off x="3886200" y="6172200"/>
            <a:ext cx="1107996" cy="369332"/>
          </a:xfrm>
          <a:prstGeom prst="rect">
            <a:avLst/>
          </a:prstGeom>
          <a:noFill/>
        </p:spPr>
        <p:txBody>
          <a:bodyPr wrap="none" rtlCol="0">
            <a:spAutoFit/>
          </a:bodyPr>
          <a:lstStyle/>
          <a:p>
            <a:r>
              <a:rPr lang="zh-CN" altLang="en-US" dirty="0" smtClean="0"/>
              <a:t>测试用例</a:t>
            </a:r>
            <a:endParaRPr lang="en-GB" dirty="0"/>
          </a:p>
        </p:txBody>
      </p:sp>
      <p:sp>
        <p:nvSpPr>
          <p:cNvPr id="11" name="TextBox 10"/>
          <p:cNvSpPr txBox="1"/>
          <p:nvPr/>
        </p:nvSpPr>
        <p:spPr>
          <a:xfrm>
            <a:off x="2654508" y="3721100"/>
            <a:ext cx="312906" cy="369332"/>
          </a:xfrm>
          <a:prstGeom prst="rect">
            <a:avLst/>
          </a:prstGeom>
          <a:noFill/>
        </p:spPr>
        <p:txBody>
          <a:bodyPr wrap="none" rtlCol="0">
            <a:spAutoFit/>
          </a:bodyPr>
          <a:lstStyle/>
          <a:p>
            <a:r>
              <a:rPr lang="en-US" altLang="zh-CN" dirty="0" smtClean="0"/>
              <a:t>5</a:t>
            </a:r>
            <a:endParaRPr lang="en-GB" dirty="0"/>
          </a:p>
        </p:txBody>
      </p:sp>
      <p:sp>
        <p:nvSpPr>
          <p:cNvPr id="12" name="TextBox 11"/>
          <p:cNvSpPr txBox="1"/>
          <p:nvPr/>
        </p:nvSpPr>
        <p:spPr>
          <a:xfrm>
            <a:off x="5827931" y="3708400"/>
            <a:ext cx="312906" cy="369332"/>
          </a:xfrm>
          <a:prstGeom prst="rect">
            <a:avLst/>
          </a:prstGeom>
          <a:noFill/>
        </p:spPr>
        <p:txBody>
          <a:bodyPr wrap="none" rtlCol="0">
            <a:spAutoFit/>
          </a:bodyPr>
          <a:lstStyle/>
          <a:p>
            <a:r>
              <a:rPr lang="en-US" altLang="zh-CN" dirty="0" smtClean="0"/>
              <a:t>6</a:t>
            </a:r>
            <a:endParaRPr lang="en-GB" dirty="0"/>
          </a:p>
        </p:txBody>
      </p:sp>
      <p:sp>
        <p:nvSpPr>
          <p:cNvPr id="13" name="TextBox 12"/>
          <p:cNvSpPr txBox="1"/>
          <p:nvPr/>
        </p:nvSpPr>
        <p:spPr>
          <a:xfrm>
            <a:off x="4127292" y="3169166"/>
            <a:ext cx="312906" cy="369332"/>
          </a:xfrm>
          <a:prstGeom prst="rect">
            <a:avLst/>
          </a:prstGeom>
          <a:noFill/>
        </p:spPr>
        <p:txBody>
          <a:bodyPr wrap="none" rtlCol="0">
            <a:spAutoFit/>
          </a:bodyPr>
          <a:lstStyle/>
          <a:p>
            <a:r>
              <a:rPr lang="en-US" altLang="zh-CN" dirty="0" smtClean="0"/>
              <a:t>2</a:t>
            </a:r>
            <a:endParaRPr lang="en-GB" dirty="0"/>
          </a:p>
        </p:txBody>
      </p:sp>
      <p:sp>
        <p:nvSpPr>
          <p:cNvPr id="14" name="TextBox 13"/>
          <p:cNvSpPr txBox="1"/>
          <p:nvPr/>
        </p:nvSpPr>
        <p:spPr>
          <a:xfrm>
            <a:off x="4127292" y="4267200"/>
            <a:ext cx="312906" cy="369332"/>
          </a:xfrm>
          <a:prstGeom prst="rect">
            <a:avLst/>
          </a:prstGeom>
          <a:noFill/>
        </p:spPr>
        <p:txBody>
          <a:bodyPr wrap="none" rtlCol="0">
            <a:spAutoFit/>
          </a:bodyPr>
          <a:lstStyle/>
          <a:p>
            <a:r>
              <a:rPr lang="en-US" altLang="zh-CN" dirty="0" smtClean="0"/>
              <a:t>1</a:t>
            </a:r>
            <a:endParaRPr lang="en-GB" dirty="0"/>
          </a:p>
        </p:txBody>
      </p:sp>
      <p:sp>
        <p:nvSpPr>
          <p:cNvPr id="15" name="TextBox 14"/>
          <p:cNvSpPr txBox="1"/>
          <p:nvPr/>
        </p:nvSpPr>
        <p:spPr>
          <a:xfrm>
            <a:off x="3352800" y="4724400"/>
            <a:ext cx="312906" cy="369332"/>
          </a:xfrm>
          <a:prstGeom prst="rect">
            <a:avLst/>
          </a:prstGeom>
          <a:noFill/>
        </p:spPr>
        <p:txBody>
          <a:bodyPr wrap="none" rtlCol="0">
            <a:spAutoFit/>
          </a:bodyPr>
          <a:lstStyle/>
          <a:p>
            <a:r>
              <a:rPr lang="en-US" altLang="zh-CN" dirty="0" smtClean="0"/>
              <a:t>4</a:t>
            </a:r>
            <a:endParaRPr lang="en-GB" dirty="0"/>
          </a:p>
        </p:txBody>
      </p:sp>
      <p:sp>
        <p:nvSpPr>
          <p:cNvPr id="16" name="TextBox 15"/>
          <p:cNvSpPr txBox="1"/>
          <p:nvPr/>
        </p:nvSpPr>
        <p:spPr>
          <a:xfrm>
            <a:off x="5059194" y="4737100"/>
            <a:ext cx="312906" cy="369332"/>
          </a:xfrm>
          <a:prstGeom prst="rect">
            <a:avLst/>
          </a:prstGeom>
          <a:noFill/>
        </p:spPr>
        <p:txBody>
          <a:bodyPr wrap="none" rtlCol="0">
            <a:spAutoFit/>
          </a:bodyPr>
          <a:lstStyle/>
          <a:p>
            <a:r>
              <a:rPr lang="en-US" altLang="zh-CN" dirty="0" smtClean="0"/>
              <a:t>3</a:t>
            </a:r>
            <a:endParaRPr lang="en-GB" dirty="0"/>
          </a:p>
        </p:txBody>
      </p:sp>
      <p:sp>
        <p:nvSpPr>
          <p:cNvPr id="17" name="TextBox 16"/>
          <p:cNvSpPr txBox="1"/>
          <p:nvPr/>
        </p:nvSpPr>
        <p:spPr>
          <a:xfrm>
            <a:off x="4224839" y="5410200"/>
            <a:ext cx="312906" cy="369332"/>
          </a:xfrm>
          <a:prstGeom prst="rect">
            <a:avLst/>
          </a:prstGeom>
          <a:noFill/>
        </p:spPr>
        <p:txBody>
          <a:bodyPr wrap="none" rtlCol="0">
            <a:spAutoFit/>
          </a:bodyPr>
          <a:lstStyle/>
          <a:p>
            <a:r>
              <a:rPr lang="en-US" altLang="zh-CN" dirty="0" smtClean="0"/>
              <a:t>7</a:t>
            </a:r>
            <a:endParaRPr lang="en-GB" dirty="0"/>
          </a:p>
        </p:txBody>
      </p:sp>
      <p:sp>
        <p:nvSpPr>
          <p:cNvPr id="18"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b="1" dirty="0" smtClean="0">
                <a:latin typeface="微软雅黑" pitchFamily="34" charset="-122"/>
                <a:ea typeface="微软雅黑" pitchFamily="34" charset="-122"/>
              </a:rPr>
              <a:t>测试的软件行为集合关系</a:t>
            </a:r>
            <a:endParaRPr lang="en-US" altLang="zh-CN" sz="3600" b="1"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40629617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软件测试集合关系</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存在区域</a:t>
            </a:r>
            <a:r>
              <a:rPr lang="en-US" altLang="zh-CN" sz="3600" dirty="0" smtClean="0">
                <a:latin typeface="微软雅黑" pitchFamily="34" charset="-122"/>
                <a:ea typeface="微软雅黑" pitchFamily="34" charset="-122"/>
              </a:rPr>
              <a:t>2</a:t>
            </a:r>
            <a:r>
              <a:rPr lang="zh-CN" altLang="en-US" sz="3600" dirty="0" smtClean="0">
                <a:latin typeface="微软雅黑" pitchFamily="34" charset="-122"/>
                <a:ea typeface="微软雅黑" pitchFamily="34" charset="-122"/>
              </a:rPr>
              <a:t>和</a:t>
            </a:r>
            <a:r>
              <a:rPr lang="en-US" altLang="zh-CN" sz="3600" dirty="0" smtClean="0">
                <a:latin typeface="微软雅黑" pitchFamily="34" charset="-122"/>
                <a:ea typeface="微软雅黑" pitchFamily="34" charset="-122"/>
              </a:rPr>
              <a:t>5</a:t>
            </a: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测试是不完备的</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存在</a:t>
            </a:r>
            <a:r>
              <a:rPr lang="zh-CN" altLang="en-US" sz="3600" dirty="0" smtClean="0">
                <a:latin typeface="微软雅黑" pitchFamily="34" charset="-122"/>
                <a:ea typeface="微软雅黑" pitchFamily="34" charset="-122"/>
              </a:rPr>
              <a:t>区域</a:t>
            </a:r>
            <a:r>
              <a:rPr lang="en-US" altLang="zh-CN" sz="3600" dirty="0" smtClean="0">
                <a:latin typeface="微软雅黑" pitchFamily="34" charset="-122"/>
                <a:ea typeface="微软雅黑" pitchFamily="34" charset="-122"/>
              </a:rPr>
              <a:t>3</a:t>
            </a:r>
            <a:r>
              <a:rPr lang="zh-CN" altLang="en-US" sz="3600" dirty="0" smtClean="0">
                <a:latin typeface="微软雅黑" pitchFamily="34" charset="-122"/>
                <a:ea typeface="微软雅黑" pitchFamily="34" charset="-122"/>
              </a:rPr>
              <a:t>和</a:t>
            </a:r>
            <a:r>
              <a:rPr lang="en-US" altLang="zh-CN" sz="3600" dirty="0" smtClean="0">
                <a:latin typeface="微软雅黑" pitchFamily="34" charset="-122"/>
                <a:ea typeface="微软雅黑" pitchFamily="34" charset="-122"/>
              </a:rPr>
              <a:t>7</a:t>
            </a: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测试用例不正确，或</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规格说明不正确</a:t>
            </a:r>
            <a:endParaRPr lang="en-US" altLang="zh-CN" sz="2800" dirty="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存在</a:t>
            </a:r>
            <a:r>
              <a:rPr lang="zh-CN" altLang="en-US" sz="3600" dirty="0" smtClean="0">
                <a:latin typeface="微软雅黑" pitchFamily="34" charset="-122"/>
                <a:ea typeface="微软雅黑" pitchFamily="34" charset="-122"/>
              </a:rPr>
              <a:t>区域</a:t>
            </a:r>
            <a:r>
              <a:rPr lang="en-US" altLang="zh-CN" sz="3600" dirty="0" smtClean="0">
                <a:latin typeface="微软雅黑" pitchFamily="34" charset="-122"/>
                <a:ea typeface="微软雅黑" pitchFamily="34" charset="-122"/>
              </a:rPr>
              <a:t>6</a:t>
            </a: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程序实现了隐式需求，或（测试不完备）</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程序</a:t>
            </a:r>
            <a:r>
              <a:rPr lang="zh-CN" altLang="en-US" sz="2800" dirty="0">
                <a:latin typeface="微软雅黑" pitchFamily="34" charset="-122"/>
                <a:ea typeface="微软雅黑" pitchFamily="34" charset="-122"/>
              </a:rPr>
              <a:t>实现</a:t>
            </a:r>
            <a:r>
              <a:rPr lang="zh-CN" altLang="en-US" sz="2800" dirty="0" smtClean="0">
                <a:latin typeface="微软雅黑" pitchFamily="34" charset="-122"/>
                <a:ea typeface="微软雅黑" pitchFamily="34" charset="-122"/>
              </a:rPr>
              <a:t>了多余的功能（设计有缺陷）</a:t>
            </a: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v"/>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11991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
                                            <p:txEl>
                                              <p:pRg st="7" end="7"/>
                                            </p:txEl>
                                          </p:spTgt>
                                        </p:tgtEl>
                                        <p:attrNameLst>
                                          <p:attrName>style.visibility</p:attrName>
                                        </p:attrNameLst>
                                      </p:cBhvr>
                                      <p:to>
                                        <p:strVal val="visible"/>
                                      </p:to>
                                    </p:set>
                                    <p:animEffect transition="in" filter="fade">
                                      <p:cBhvr>
                                        <p:cTn id="56" dur="1000"/>
                                        <p:tgtEl>
                                          <p:spTgt spid="4">
                                            <p:txEl>
                                              <p:pRg st="7" end="7"/>
                                            </p:txEl>
                                          </p:spTgt>
                                        </p:tgtEl>
                                      </p:cBhvr>
                                    </p:animEffect>
                                    <p:anim calcmode="lin" valueType="num">
                                      <p:cBhvr>
                                        <p:cTn id="5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a:off x="3860800" y="3732042"/>
            <a:ext cx="865272" cy="1208258"/>
          </a:xfrm>
          <a:custGeom>
            <a:avLst/>
            <a:gdLst>
              <a:gd name="connsiteX0" fmla="*/ 38100 w 865272"/>
              <a:gd name="connsiteY0" fmla="*/ 77958 h 1208258"/>
              <a:gd name="connsiteX1" fmla="*/ 355600 w 865272"/>
              <a:gd name="connsiteY1" fmla="*/ 65258 h 1208258"/>
              <a:gd name="connsiteX2" fmla="*/ 431800 w 865272"/>
              <a:gd name="connsiteY2" fmla="*/ 39858 h 1208258"/>
              <a:gd name="connsiteX3" fmla="*/ 469900 w 865272"/>
              <a:gd name="connsiteY3" fmla="*/ 27158 h 1208258"/>
              <a:gd name="connsiteX4" fmla="*/ 812800 w 865272"/>
              <a:gd name="connsiteY4" fmla="*/ 52558 h 1208258"/>
              <a:gd name="connsiteX5" fmla="*/ 850900 w 865272"/>
              <a:gd name="connsiteY5" fmla="*/ 65258 h 1208258"/>
              <a:gd name="connsiteX6" fmla="*/ 850900 w 865272"/>
              <a:gd name="connsiteY6" fmla="*/ 217658 h 1208258"/>
              <a:gd name="connsiteX7" fmla="*/ 838200 w 865272"/>
              <a:gd name="connsiteY7" fmla="*/ 420858 h 1208258"/>
              <a:gd name="connsiteX8" fmla="*/ 825500 w 865272"/>
              <a:gd name="connsiteY8" fmla="*/ 471658 h 1208258"/>
              <a:gd name="connsiteX9" fmla="*/ 812800 w 865272"/>
              <a:gd name="connsiteY9" fmla="*/ 547858 h 1208258"/>
              <a:gd name="connsiteX10" fmla="*/ 800100 w 865272"/>
              <a:gd name="connsiteY10" fmla="*/ 598658 h 1208258"/>
              <a:gd name="connsiteX11" fmla="*/ 774700 w 865272"/>
              <a:gd name="connsiteY11" fmla="*/ 674858 h 1208258"/>
              <a:gd name="connsiteX12" fmla="*/ 762000 w 865272"/>
              <a:gd name="connsiteY12" fmla="*/ 738358 h 1208258"/>
              <a:gd name="connsiteX13" fmla="*/ 698500 w 865272"/>
              <a:gd name="connsiteY13" fmla="*/ 852658 h 1208258"/>
              <a:gd name="connsiteX14" fmla="*/ 698500 w 865272"/>
              <a:gd name="connsiteY14" fmla="*/ 852658 h 1208258"/>
              <a:gd name="connsiteX15" fmla="*/ 685800 w 865272"/>
              <a:gd name="connsiteY15" fmla="*/ 890758 h 1208258"/>
              <a:gd name="connsiteX16" fmla="*/ 596900 w 865272"/>
              <a:gd name="connsiteY16" fmla="*/ 1005058 h 1208258"/>
              <a:gd name="connsiteX17" fmla="*/ 558800 w 865272"/>
              <a:gd name="connsiteY17" fmla="*/ 1030458 h 1208258"/>
              <a:gd name="connsiteX18" fmla="*/ 508000 w 865272"/>
              <a:gd name="connsiteY18" fmla="*/ 1106658 h 1208258"/>
              <a:gd name="connsiteX19" fmla="*/ 419100 w 865272"/>
              <a:gd name="connsiteY19" fmla="*/ 1208258 h 1208258"/>
              <a:gd name="connsiteX20" fmla="*/ 393700 w 865272"/>
              <a:gd name="connsiteY20" fmla="*/ 1170158 h 1208258"/>
              <a:gd name="connsiteX21" fmla="*/ 368300 w 865272"/>
              <a:gd name="connsiteY21" fmla="*/ 1093958 h 1208258"/>
              <a:gd name="connsiteX22" fmla="*/ 330200 w 865272"/>
              <a:gd name="connsiteY22" fmla="*/ 1055858 h 1208258"/>
              <a:gd name="connsiteX23" fmla="*/ 292100 w 865272"/>
              <a:gd name="connsiteY23" fmla="*/ 979658 h 1208258"/>
              <a:gd name="connsiteX24" fmla="*/ 254000 w 865272"/>
              <a:gd name="connsiteY24" fmla="*/ 903458 h 1208258"/>
              <a:gd name="connsiteX25" fmla="*/ 177800 w 865272"/>
              <a:gd name="connsiteY25" fmla="*/ 852658 h 1208258"/>
              <a:gd name="connsiteX26" fmla="*/ 165100 w 865272"/>
              <a:gd name="connsiteY26" fmla="*/ 814558 h 1208258"/>
              <a:gd name="connsiteX27" fmla="*/ 127000 w 865272"/>
              <a:gd name="connsiteY27" fmla="*/ 738358 h 1208258"/>
              <a:gd name="connsiteX28" fmla="*/ 114300 w 865272"/>
              <a:gd name="connsiteY28" fmla="*/ 662158 h 1208258"/>
              <a:gd name="connsiteX29" fmla="*/ 101600 w 865272"/>
              <a:gd name="connsiteY29" fmla="*/ 624058 h 1208258"/>
              <a:gd name="connsiteX30" fmla="*/ 88900 w 865272"/>
              <a:gd name="connsiteY30" fmla="*/ 560558 h 1208258"/>
              <a:gd name="connsiteX31" fmla="*/ 50800 w 865272"/>
              <a:gd name="connsiteY31" fmla="*/ 446258 h 1208258"/>
              <a:gd name="connsiteX32" fmla="*/ 38100 w 865272"/>
              <a:gd name="connsiteY32" fmla="*/ 408158 h 1208258"/>
              <a:gd name="connsiteX33" fmla="*/ 25400 w 865272"/>
              <a:gd name="connsiteY33" fmla="*/ 204958 h 1208258"/>
              <a:gd name="connsiteX34" fmla="*/ 0 w 865272"/>
              <a:gd name="connsiteY34" fmla="*/ 128758 h 1208258"/>
              <a:gd name="connsiteX35" fmla="*/ 76200 w 865272"/>
              <a:gd name="connsiteY35" fmla="*/ 77958 h 1208258"/>
              <a:gd name="connsiteX36" fmla="*/ 127000 w 865272"/>
              <a:gd name="connsiteY36" fmla="*/ 65258 h 1208258"/>
              <a:gd name="connsiteX37" fmla="*/ 165100 w 865272"/>
              <a:gd name="connsiteY37" fmla="*/ 52558 h 1208258"/>
              <a:gd name="connsiteX38" fmla="*/ 469900 w 865272"/>
              <a:gd name="connsiteY38" fmla="*/ 39858 h 1208258"/>
              <a:gd name="connsiteX39" fmla="*/ 444500 w 865272"/>
              <a:gd name="connsiteY39" fmla="*/ 1758 h 1208258"/>
              <a:gd name="connsiteX40" fmla="*/ 342900 w 865272"/>
              <a:gd name="connsiteY40" fmla="*/ 14458 h 1208258"/>
              <a:gd name="connsiteX41" fmla="*/ 203200 w 865272"/>
              <a:gd name="connsiteY41" fmla="*/ 52558 h 1208258"/>
              <a:gd name="connsiteX42" fmla="*/ 177800 w 865272"/>
              <a:gd name="connsiteY42" fmla="*/ 65258 h 1208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65272" h="1208258">
                <a:moveTo>
                  <a:pt x="38100" y="77958"/>
                </a:moveTo>
                <a:cubicBezTo>
                  <a:pt x="143933" y="73725"/>
                  <a:pt x="250175" y="75460"/>
                  <a:pt x="355600" y="65258"/>
                </a:cubicBezTo>
                <a:cubicBezTo>
                  <a:pt x="382249" y="62679"/>
                  <a:pt x="406400" y="48325"/>
                  <a:pt x="431800" y="39858"/>
                </a:cubicBezTo>
                <a:lnTo>
                  <a:pt x="469900" y="27158"/>
                </a:lnTo>
                <a:cubicBezTo>
                  <a:pt x="567351" y="32031"/>
                  <a:pt x="705816" y="31161"/>
                  <a:pt x="812800" y="52558"/>
                </a:cubicBezTo>
                <a:cubicBezTo>
                  <a:pt x="825927" y="55183"/>
                  <a:pt x="838200" y="61025"/>
                  <a:pt x="850900" y="65258"/>
                </a:cubicBezTo>
                <a:cubicBezTo>
                  <a:pt x="876840" y="143079"/>
                  <a:pt x="861877" y="80448"/>
                  <a:pt x="850900" y="217658"/>
                </a:cubicBezTo>
                <a:cubicBezTo>
                  <a:pt x="845488" y="285307"/>
                  <a:pt x="844953" y="353329"/>
                  <a:pt x="838200" y="420858"/>
                </a:cubicBezTo>
                <a:cubicBezTo>
                  <a:pt x="836463" y="438226"/>
                  <a:pt x="828923" y="454542"/>
                  <a:pt x="825500" y="471658"/>
                </a:cubicBezTo>
                <a:cubicBezTo>
                  <a:pt x="820450" y="496908"/>
                  <a:pt x="817850" y="522608"/>
                  <a:pt x="812800" y="547858"/>
                </a:cubicBezTo>
                <a:cubicBezTo>
                  <a:pt x="809377" y="564974"/>
                  <a:pt x="805116" y="581940"/>
                  <a:pt x="800100" y="598658"/>
                </a:cubicBezTo>
                <a:cubicBezTo>
                  <a:pt x="792407" y="624303"/>
                  <a:pt x="779951" y="648604"/>
                  <a:pt x="774700" y="674858"/>
                </a:cubicBezTo>
                <a:cubicBezTo>
                  <a:pt x="770467" y="696025"/>
                  <a:pt x="767235" y="717417"/>
                  <a:pt x="762000" y="738358"/>
                </a:cubicBezTo>
                <a:cubicBezTo>
                  <a:pt x="748588" y="792006"/>
                  <a:pt x="736336" y="795904"/>
                  <a:pt x="698500" y="852658"/>
                </a:cubicBezTo>
                <a:lnTo>
                  <a:pt x="698500" y="852658"/>
                </a:lnTo>
                <a:cubicBezTo>
                  <a:pt x="694267" y="865358"/>
                  <a:pt x="692301" y="879056"/>
                  <a:pt x="685800" y="890758"/>
                </a:cubicBezTo>
                <a:cubicBezTo>
                  <a:pt x="661385" y="934704"/>
                  <a:pt x="635200" y="973141"/>
                  <a:pt x="596900" y="1005058"/>
                </a:cubicBezTo>
                <a:cubicBezTo>
                  <a:pt x="585174" y="1014829"/>
                  <a:pt x="571500" y="1021991"/>
                  <a:pt x="558800" y="1030458"/>
                </a:cubicBezTo>
                <a:cubicBezTo>
                  <a:pt x="534511" y="1103324"/>
                  <a:pt x="563494" y="1035309"/>
                  <a:pt x="508000" y="1106658"/>
                </a:cubicBezTo>
                <a:cubicBezTo>
                  <a:pt x="428218" y="1209235"/>
                  <a:pt x="492858" y="1159086"/>
                  <a:pt x="419100" y="1208258"/>
                </a:cubicBezTo>
                <a:cubicBezTo>
                  <a:pt x="410633" y="1195558"/>
                  <a:pt x="399899" y="1184106"/>
                  <a:pt x="393700" y="1170158"/>
                </a:cubicBezTo>
                <a:cubicBezTo>
                  <a:pt x="382826" y="1145692"/>
                  <a:pt x="387232" y="1112890"/>
                  <a:pt x="368300" y="1093958"/>
                </a:cubicBezTo>
                <a:lnTo>
                  <a:pt x="330200" y="1055858"/>
                </a:lnTo>
                <a:cubicBezTo>
                  <a:pt x="298278" y="960093"/>
                  <a:pt x="341339" y="1078135"/>
                  <a:pt x="292100" y="979658"/>
                </a:cubicBezTo>
                <a:cubicBezTo>
                  <a:pt x="274988" y="945435"/>
                  <a:pt x="286352" y="931766"/>
                  <a:pt x="254000" y="903458"/>
                </a:cubicBezTo>
                <a:cubicBezTo>
                  <a:pt x="231026" y="883356"/>
                  <a:pt x="177800" y="852658"/>
                  <a:pt x="177800" y="852658"/>
                </a:cubicBezTo>
                <a:cubicBezTo>
                  <a:pt x="173567" y="839958"/>
                  <a:pt x="171087" y="826532"/>
                  <a:pt x="165100" y="814558"/>
                </a:cubicBezTo>
                <a:cubicBezTo>
                  <a:pt x="137699" y="759756"/>
                  <a:pt x="139769" y="795817"/>
                  <a:pt x="127000" y="738358"/>
                </a:cubicBezTo>
                <a:cubicBezTo>
                  <a:pt x="121414" y="713221"/>
                  <a:pt x="119886" y="687295"/>
                  <a:pt x="114300" y="662158"/>
                </a:cubicBezTo>
                <a:cubicBezTo>
                  <a:pt x="111396" y="649090"/>
                  <a:pt x="104847" y="637045"/>
                  <a:pt x="101600" y="624058"/>
                </a:cubicBezTo>
                <a:cubicBezTo>
                  <a:pt x="96365" y="603117"/>
                  <a:pt x="94580" y="581383"/>
                  <a:pt x="88900" y="560558"/>
                </a:cubicBezTo>
                <a:lnTo>
                  <a:pt x="50800" y="446258"/>
                </a:lnTo>
                <a:lnTo>
                  <a:pt x="38100" y="408158"/>
                </a:lnTo>
                <a:cubicBezTo>
                  <a:pt x="33867" y="340425"/>
                  <a:pt x="34570" y="272201"/>
                  <a:pt x="25400" y="204958"/>
                </a:cubicBezTo>
                <a:cubicBezTo>
                  <a:pt x="21782" y="178430"/>
                  <a:pt x="0" y="128758"/>
                  <a:pt x="0" y="128758"/>
                </a:cubicBezTo>
                <a:cubicBezTo>
                  <a:pt x="25400" y="111825"/>
                  <a:pt x="46584" y="85362"/>
                  <a:pt x="76200" y="77958"/>
                </a:cubicBezTo>
                <a:cubicBezTo>
                  <a:pt x="93133" y="73725"/>
                  <a:pt x="110217" y="70053"/>
                  <a:pt x="127000" y="65258"/>
                </a:cubicBezTo>
                <a:cubicBezTo>
                  <a:pt x="139872" y="61580"/>
                  <a:pt x="151750" y="53547"/>
                  <a:pt x="165100" y="52558"/>
                </a:cubicBezTo>
                <a:cubicBezTo>
                  <a:pt x="266510" y="45046"/>
                  <a:pt x="368300" y="44091"/>
                  <a:pt x="469900" y="39858"/>
                </a:cubicBezTo>
                <a:cubicBezTo>
                  <a:pt x="461433" y="27158"/>
                  <a:pt x="459467" y="4751"/>
                  <a:pt x="444500" y="1758"/>
                </a:cubicBezTo>
                <a:cubicBezTo>
                  <a:pt x="411033" y="-4935"/>
                  <a:pt x="376633" y="9268"/>
                  <a:pt x="342900" y="14458"/>
                </a:cubicBezTo>
                <a:cubicBezTo>
                  <a:pt x="302642" y="20652"/>
                  <a:pt x="238486" y="34915"/>
                  <a:pt x="203200" y="52558"/>
                </a:cubicBezTo>
                <a:lnTo>
                  <a:pt x="177800" y="65258"/>
                </a:lnTo>
              </a:path>
            </a:pathLst>
          </a:cu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0" y="283053"/>
            <a:ext cx="9072594" cy="1143000"/>
          </a:xfrm>
        </p:spPr>
        <p:txBody>
          <a:bodyPr/>
          <a:lstStyle/>
          <a:p>
            <a:r>
              <a:rPr lang="zh-CN" altLang="en-US" sz="4000" dirty="0" smtClean="0"/>
              <a:t>软件测试的目的</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5" name="椭圆 4"/>
          <p:cNvSpPr/>
          <p:nvPr/>
        </p:nvSpPr>
        <p:spPr>
          <a:xfrm>
            <a:off x="1752600" y="2438400"/>
            <a:ext cx="2971800" cy="2971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椭圆 5"/>
          <p:cNvSpPr/>
          <p:nvPr/>
        </p:nvSpPr>
        <p:spPr>
          <a:xfrm>
            <a:off x="3886200" y="2438400"/>
            <a:ext cx="2971800" cy="2971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椭圆 6"/>
          <p:cNvSpPr/>
          <p:nvPr/>
        </p:nvSpPr>
        <p:spPr>
          <a:xfrm>
            <a:off x="2895600" y="3733800"/>
            <a:ext cx="2971800" cy="2971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2133600" y="2971800"/>
            <a:ext cx="1107996" cy="369332"/>
          </a:xfrm>
          <a:prstGeom prst="rect">
            <a:avLst/>
          </a:prstGeom>
          <a:noFill/>
        </p:spPr>
        <p:txBody>
          <a:bodyPr wrap="none" rtlCol="0">
            <a:spAutoFit/>
          </a:bodyPr>
          <a:lstStyle/>
          <a:p>
            <a:r>
              <a:rPr lang="zh-CN" altLang="en-US" dirty="0" smtClean="0"/>
              <a:t>规格说明</a:t>
            </a:r>
            <a:endParaRPr lang="en-GB" dirty="0"/>
          </a:p>
        </p:txBody>
      </p:sp>
      <p:sp>
        <p:nvSpPr>
          <p:cNvPr id="9" name="TextBox 8"/>
          <p:cNvSpPr txBox="1"/>
          <p:nvPr/>
        </p:nvSpPr>
        <p:spPr>
          <a:xfrm>
            <a:off x="5181600" y="2971800"/>
            <a:ext cx="646331" cy="369332"/>
          </a:xfrm>
          <a:prstGeom prst="rect">
            <a:avLst/>
          </a:prstGeom>
          <a:noFill/>
        </p:spPr>
        <p:txBody>
          <a:bodyPr wrap="none" rtlCol="0">
            <a:spAutoFit/>
          </a:bodyPr>
          <a:lstStyle/>
          <a:p>
            <a:r>
              <a:rPr lang="zh-CN" altLang="en-US" dirty="0" smtClean="0"/>
              <a:t>程序</a:t>
            </a:r>
            <a:endParaRPr lang="en-GB" dirty="0"/>
          </a:p>
        </p:txBody>
      </p:sp>
      <p:sp>
        <p:nvSpPr>
          <p:cNvPr id="10" name="TextBox 9"/>
          <p:cNvSpPr txBox="1"/>
          <p:nvPr/>
        </p:nvSpPr>
        <p:spPr>
          <a:xfrm>
            <a:off x="3886200" y="6172200"/>
            <a:ext cx="1107996" cy="369332"/>
          </a:xfrm>
          <a:prstGeom prst="rect">
            <a:avLst/>
          </a:prstGeom>
          <a:noFill/>
        </p:spPr>
        <p:txBody>
          <a:bodyPr wrap="none" rtlCol="0">
            <a:spAutoFit/>
          </a:bodyPr>
          <a:lstStyle/>
          <a:p>
            <a:r>
              <a:rPr lang="zh-CN" altLang="en-US" dirty="0" smtClean="0"/>
              <a:t>测试用例</a:t>
            </a:r>
            <a:endParaRPr lang="en-GB" dirty="0"/>
          </a:p>
        </p:txBody>
      </p:sp>
      <p:sp>
        <p:nvSpPr>
          <p:cNvPr id="11" name="TextBox 10"/>
          <p:cNvSpPr txBox="1"/>
          <p:nvPr/>
        </p:nvSpPr>
        <p:spPr>
          <a:xfrm>
            <a:off x="2654508" y="3721100"/>
            <a:ext cx="312906" cy="369332"/>
          </a:xfrm>
          <a:prstGeom prst="rect">
            <a:avLst/>
          </a:prstGeom>
          <a:noFill/>
        </p:spPr>
        <p:txBody>
          <a:bodyPr wrap="none" rtlCol="0">
            <a:spAutoFit/>
          </a:bodyPr>
          <a:lstStyle/>
          <a:p>
            <a:r>
              <a:rPr lang="en-US" altLang="zh-CN" dirty="0" smtClean="0"/>
              <a:t>5</a:t>
            </a:r>
            <a:endParaRPr lang="en-GB" dirty="0"/>
          </a:p>
        </p:txBody>
      </p:sp>
      <p:sp>
        <p:nvSpPr>
          <p:cNvPr id="12" name="TextBox 11"/>
          <p:cNvSpPr txBox="1"/>
          <p:nvPr/>
        </p:nvSpPr>
        <p:spPr>
          <a:xfrm>
            <a:off x="5827931" y="3708400"/>
            <a:ext cx="312906" cy="369332"/>
          </a:xfrm>
          <a:prstGeom prst="rect">
            <a:avLst/>
          </a:prstGeom>
          <a:noFill/>
        </p:spPr>
        <p:txBody>
          <a:bodyPr wrap="none" rtlCol="0">
            <a:spAutoFit/>
          </a:bodyPr>
          <a:lstStyle/>
          <a:p>
            <a:r>
              <a:rPr lang="en-US" altLang="zh-CN" dirty="0" smtClean="0"/>
              <a:t>6</a:t>
            </a:r>
            <a:endParaRPr lang="en-GB" dirty="0"/>
          </a:p>
        </p:txBody>
      </p:sp>
      <p:sp>
        <p:nvSpPr>
          <p:cNvPr id="13" name="TextBox 12"/>
          <p:cNvSpPr txBox="1"/>
          <p:nvPr/>
        </p:nvSpPr>
        <p:spPr>
          <a:xfrm>
            <a:off x="4127292" y="3169166"/>
            <a:ext cx="312906" cy="369332"/>
          </a:xfrm>
          <a:prstGeom prst="rect">
            <a:avLst/>
          </a:prstGeom>
          <a:noFill/>
        </p:spPr>
        <p:txBody>
          <a:bodyPr wrap="none" rtlCol="0">
            <a:spAutoFit/>
          </a:bodyPr>
          <a:lstStyle/>
          <a:p>
            <a:r>
              <a:rPr lang="en-US" altLang="zh-CN" dirty="0" smtClean="0"/>
              <a:t>2</a:t>
            </a:r>
            <a:endParaRPr lang="en-GB" dirty="0"/>
          </a:p>
        </p:txBody>
      </p:sp>
      <p:sp>
        <p:nvSpPr>
          <p:cNvPr id="14" name="TextBox 13"/>
          <p:cNvSpPr txBox="1"/>
          <p:nvPr/>
        </p:nvSpPr>
        <p:spPr>
          <a:xfrm>
            <a:off x="4127292" y="4267200"/>
            <a:ext cx="312906" cy="369332"/>
          </a:xfrm>
          <a:prstGeom prst="rect">
            <a:avLst/>
          </a:prstGeom>
          <a:noFill/>
        </p:spPr>
        <p:txBody>
          <a:bodyPr wrap="none" rtlCol="0">
            <a:spAutoFit/>
          </a:bodyPr>
          <a:lstStyle/>
          <a:p>
            <a:r>
              <a:rPr lang="en-US" altLang="zh-CN" dirty="0" smtClean="0"/>
              <a:t>1</a:t>
            </a:r>
            <a:endParaRPr lang="en-GB" dirty="0"/>
          </a:p>
        </p:txBody>
      </p:sp>
      <p:sp>
        <p:nvSpPr>
          <p:cNvPr id="15" name="TextBox 14"/>
          <p:cNvSpPr txBox="1"/>
          <p:nvPr/>
        </p:nvSpPr>
        <p:spPr>
          <a:xfrm>
            <a:off x="3352800" y="4724400"/>
            <a:ext cx="312906" cy="369332"/>
          </a:xfrm>
          <a:prstGeom prst="rect">
            <a:avLst/>
          </a:prstGeom>
          <a:noFill/>
        </p:spPr>
        <p:txBody>
          <a:bodyPr wrap="none" rtlCol="0">
            <a:spAutoFit/>
          </a:bodyPr>
          <a:lstStyle/>
          <a:p>
            <a:r>
              <a:rPr lang="en-US" altLang="zh-CN" dirty="0" smtClean="0"/>
              <a:t>4</a:t>
            </a:r>
            <a:endParaRPr lang="en-GB" dirty="0"/>
          </a:p>
        </p:txBody>
      </p:sp>
      <p:sp>
        <p:nvSpPr>
          <p:cNvPr id="16" name="TextBox 15"/>
          <p:cNvSpPr txBox="1"/>
          <p:nvPr/>
        </p:nvSpPr>
        <p:spPr>
          <a:xfrm>
            <a:off x="5059194" y="4737100"/>
            <a:ext cx="312906" cy="369332"/>
          </a:xfrm>
          <a:prstGeom prst="rect">
            <a:avLst/>
          </a:prstGeom>
          <a:noFill/>
        </p:spPr>
        <p:txBody>
          <a:bodyPr wrap="none" rtlCol="0">
            <a:spAutoFit/>
          </a:bodyPr>
          <a:lstStyle/>
          <a:p>
            <a:r>
              <a:rPr lang="en-US" altLang="zh-CN" dirty="0" smtClean="0"/>
              <a:t>3</a:t>
            </a:r>
            <a:endParaRPr lang="en-GB" dirty="0"/>
          </a:p>
        </p:txBody>
      </p:sp>
      <p:sp>
        <p:nvSpPr>
          <p:cNvPr id="17" name="TextBox 16"/>
          <p:cNvSpPr txBox="1"/>
          <p:nvPr/>
        </p:nvSpPr>
        <p:spPr>
          <a:xfrm>
            <a:off x="4224839" y="5410200"/>
            <a:ext cx="312906" cy="369332"/>
          </a:xfrm>
          <a:prstGeom prst="rect">
            <a:avLst/>
          </a:prstGeom>
          <a:noFill/>
        </p:spPr>
        <p:txBody>
          <a:bodyPr wrap="none" rtlCol="0">
            <a:spAutoFit/>
          </a:bodyPr>
          <a:lstStyle/>
          <a:p>
            <a:r>
              <a:rPr lang="en-US" altLang="zh-CN" dirty="0" smtClean="0"/>
              <a:t>7</a:t>
            </a:r>
            <a:endParaRPr lang="en-GB" dirty="0"/>
          </a:p>
        </p:txBody>
      </p:sp>
    </p:spTree>
    <p:extLst>
      <p:ext uri="{BB962C8B-B14F-4D97-AF65-F5344CB8AC3E}">
        <p14:creationId xmlns:p14="http://schemas.microsoft.com/office/powerpoint/2010/main" val="24900734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软件测试</a:t>
            </a:r>
            <a:r>
              <a:rPr lang="zh-CN" altLang="en-US" sz="4000" dirty="0"/>
              <a:t>用例的设计技术</a:t>
            </a:r>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基于功能分解</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分别为一系列功能单元分别测试</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基于等价类划分</a:t>
            </a: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示例：输入必须在</a:t>
            </a:r>
            <a:r>
              <a:rPr lang="en-US" altLang="zh-CN" sz="2800" dirty="0" smtClean="0">
                <a:latin typeface="微软雅黑" pitchFamily="34" charset="-122"/>
                <a:ea typeface="微软雅黑" pitchFamily="34" charset="-122"/>
              </a:rPr>
              <a:t>10</a:t>
            </a:r>
            <a:r>
              <a:rPr lang="zh-CN" altLang="en-US" sz="2800" dirty="0" smtClean="0">
                <a:latin typeface="微软雅黑" pitchFamily="34" charset="-122"/>
                <a:ea typeface="微软雅黑" pitchFamily="34" charset="-122"/>
              </a:rPr>
              <a:t>到</a:t>
            </a:r>
            <a:r>
              <a:rPr lang="en-US" altLang="zh-CN" sz="2800" dirty="0" smtClean="0">
                <a:latin typeface="微软雅黑" pitchFamily="34" charset="-122"/>
                <a:ea typeface="微软雅黑" pitchFamily="34" charset="-122"/>
              </a:rPr>
              <a:t>100</a:t>
            </a:r>
            <a:r>
              <a:rPr lang="zh-CN" altLang="en-US" sz="2800" dirty="0" smtClean="0">
                <a:latin typeface="微软雅黑" pitchFamily="34" charset="-122"/>
                <a:ea typeface="微软雅黑" pitchFamily="34" charset="-122"/>
              </a:rPr>
              <a:t>之间，三个等价类</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en-US" altLang="zh-CN" sz="2800" dirty="0" smtClean="0">
                <a:latin typeface="微软雅黑" pitchFamily="34" charset="-122"/>
                <a:ea typeface="微软雅黑" pitchFamily="34" charset="-122"/>
              </a:rPr>
              <a:t>1</a:t>
            </a:r>
            <a:r>
              <a:rPr lang="zh-CN" altLang="en-US" sz="2800" dirty="0" smtClean="0">
                <a:latin typeface="微软雅黑" pitchFamily="34" charset="-122"/>
                <a:ea typeface="微软雅黑" pitchFamily="34" charset="-122"/>
              </a:rPr>
              <a:t>，</a:t>
            </a:r>
            <a:r>
              <a:rPr lang="en-US" altLang="zh-CN" sz="2800" dirty="0" smtClean="0">
                <a:latin typeface="微软雅黑" pitchFamily="34" charset="-122"/>
                <a:ea typeface="微软雅黑" pitchFamily="34" charset="-122"/>
              </a:rPr>
              <a:t>20</a:t>
            </a:r>
            <a:r>
              <a:rPr lang="zh-CN" altLang="en-US" sz="2800" dirty="0" smtClean="0">
                <a:latin typeface="微软雅黑" pitchFamily="34" charset="-122"/>
                <a:ea typeface="微软雅黑" pitchFamily="34" charset="-122"/>
              </a:rPr>
              <a:t>，</a:t>
            </a:r>
            <a:r>
              <a:rPr lang="en-US" altLang="zh-CN" sz="2800" dirty="0" smtClean="0">
                <a:latin typeface="微软雅黑" pitchFamily="34" charset="-122"/>
                <a:ea typeface="微软雅黑" pitchFamily="34" charset="-122"/>
              </a:rPr>
              <a:t>120</a:t>
            </a: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基于边界值分析</a:t>
            </a: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示例：输入必须在</a:t>
            </a:r>
            <a:r>
              <a:rPr lang="en-US" altLang="zh-CN" sz="2800" dirty="0" smtClean="0">
                <a:latin typeface="微软雅黑" pitchFamily="34" charset="-122"/>
                <a:ea typeface="微软雅黑" pitchFamily="34" charset="-122"/>
              </a:rPr>
              <a:t>10</a:t>
            </a:r>
            <a:r>
              <a:rPr lang="zh-CN" altLang="en-US" sz="2800" dirty="0" smtClean="0">
                <a:latin typeface="微软雅黑" pitchFamily="34" charset="-122"/>
                <a:ea typeface="微软雅黑" pitchFamily="34" charset="-122"/>
              </a:rPr>
              <a:t>到</a:t>
            </a:r>
            <a:r>
              <a:rPr lang="en-US" altLang="zh-CN" sz="2800" dirty="0" smtClean="0">
                <a:latin typeface="微软雅黑" pitchFamily="34" charset="-122"/>
                <a:ea typeface="微软雅黑" pitchFamily="34" charset="-122"/>
              </a:rPr>
              <a:t>100</a:t>
            </a:r>
            <a:r>
              <a:rPr lang="zh-CN" altLang="en-US" sz="2800" dirty="0" smtClean="0">
                <a:latin typeface="微软雅黑" pitchFamily="34" charset="-122"/>
                <a:ea typeface="微软雅黑" pitchFamily="34" charset="-122"/>
              </a:rPr>
              <a:t>之间，应包含</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en-US" altLang="zh-CN" sz="2800" dirty="0" smtClean="0">
                <a:latin typeface="微软雅黑" pitchFamily="34" charset="-122"/>
                <a:ea typeface="微软雅黑" pitchFamily="34" charset="-122"/>
              </a:rPr>
              <a:t>9</a:t>
            </a:r>
            <a:r>
              <a:rPr lang="zh-CN" altLang="en-US" sz="2800" dirty="0" smtClean="0">
                <a:latin typeface="微软雅黑" pitchFamily="34" charset="-122"/>
                <a:ea typeface="微软雅黑" pitchFamily="34" charset="-122"/>
              </a:rPr>
              <a:t>，</a:t>
            </a:r>
            <a:r>
              <a:rPr lang="en-US" altLang="zh-CN" sz="2800" dirty="0" smtClean="0">
                <a:latin typeface="微软雅黑" pitchFamily="34" charset="-122"/>
                <a:ea typeface="微软雅黑" pitchFamily="34" charset="-122"/>
              </a:rPr>
              <a:t>10</a:t>
            </a:r>
            <a:r>
              <a:rPr lang="zh-CN" altLang="en-US" sz="2800" dirty="0" smtClean="0">
                <a:latin typeface="微软雅黑" pitchFamily="34" charset="-122"/>
                <a:ea typeface="微软雅黑" pitchFamily="34" charset="-122"/>
              </a:rPr>
              <a:t>，</a:t>
            </a:r>
            <a:r>
              <a:rPr lang="en-US" altLang="zh-CN" sz="2800" dirty="0" smtClean="0">
                <a:latin typeface="微软雅黑" pitchFamily="34" charset="-122"/>
                <a:ea typeface="微软雅黑" pitchFamily="34" charset="-122"/>
              </a:rPr>
              <a:t>100</a:t>
            </a:r>
            <a:r>
              <a:rPr lang="zh-CN" altLang="en-US" sz="2800" dirty="0" smtClean="0">
                <a:latin typeface="微软雅黑" pitchFamily="34" charset="-122"/>
                <a:ea typeface="微软雅黑" pitchFamily="34" charset="-122"/>
              </a:rPr>
              <a:t>，</a:t>
            </a:r>
            <a:r>
              <a:rPr lang="en-US" altLang="zh-CN" sz="2800" dirty="0" smtClean="0">
                <a:latin typeface="微软雅黑" pitchFamily="34" charset="-122"/>
                <a:ea typeface="微软雅黑" pitchFamily="34" charset="-122"/>
              </a:rPr>
              <a:t>101</a:t>
            </a:r>
          </a:p>
          <a:p>
            <a:pPr marL="571500" indent="-571500" eaLnBrk="0" hangingPunct="0">
              <a:spcBef>
                <a:spcPct val="20000"/>
              </a:spcBef>
              <a:buClr>
                <a:schemeClr val="hlink"/>
              </a:buClr>
              <a:buFont typeface="Wingdings" pitchFamily="2" charset="2"/>
              <a:buChar char="v"/>
            </a:pP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v"/>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146843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
                                            <p:txEl>
                                              <p:pRg st="7" end="7"/>
                                            </p:txEl>
                                          </p:spTgt>
                                        </p:tgtEl>
                                        <p:attrNameLst>
                                          <p:attrName>style.visibility</p:attrName>
                                        </p:attrNameLst>
                                      </p:cBhvr>
                                      <p:to>
                                        <p:strVal val="visible"/>
                                      </p:to>
                                    </p:set>
                                    <p:animEffect transition="in" filter="fade">
                                      <p:cBhvr>
                                        <p:cTn id="56" dur="1000"/>
                                        <p:tgtEl>
                                          <p:spTgt spid="4">
                                            <p:txEl>
                                              <p:pRg st="7" end="7"/>
                                            </p:txEl>
                                          </p:spTgt>
                                        </p:tgtEl>
                                      </p:cBhvr>
                                    </p:animEffect>
                                    <p:anim calcmode="lin" valueType="num">
                                      <p:cBhvr>
                                        <p:cTn id="5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软件测试覆盖率分析技术</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程序逻辑级</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源代码级</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可</a:t>
            </a:r>
            <a:r>
              <a:rPr lang="zh-CN" altLang="en-US" sz="3600" dirty="0" smtClean="0">
                <a:latin typeface="微软雅黑" pitchFamily="34" charset="-122"/>
                <a:ea typeface="微软雅黑" pitchFamily="34" charset="-122"/>
              </a:rPr>
              <a:t>执行码级</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示例</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v"/>
            </a:pPr>
            <a:r>
              <a:rPr lang="en-US" altLang="zh-CN" sz="3600" dirty="0" smtClean="0">
                <a:latin typeface="微软雅黑" pitchFamily="34" charset="-122"/>
                <a:ea typeface="微软雅黑" pitchFamily="34" charset="-122"/>
              </a:rPr>
              <a:t>if (A and (B or C)) then D</a:t>
            </a:r>
          </a:p>
          <a:p>
            <a:pPr marL="1028700" lvl="1" indent="-571500" eaLnBrk="0" hangingPunct="0">
              <a:spcBef>
                <a:spcPct val="20000"/>
              </a:spcBef>
              <a:buClr>
                <a:schemeClr val="hlink"/>
              </a:buClr>
              <a:buFont typeface="Wingdings" pitchFamily="2" charset="2"/>
              <a:buChar char="v"/>
            </a:pPr>
            <a:r>
              <a:rPr lang="en-US" altLang="zh-CN" sz="3600" dirty="0" smtClean="0">
                <a:latin typeface="微软雅黑" pitchFamily="34" charset="-122"/>
                <a:ea typeface="微软雅黑" pitchFamily="34" charset="-122"/>
              </a:rPr>
              <a:t>else E;</a:t>
            </a:r>
          </a:p>
          <a:p>
            <a:pPr marL="571500" indent="-571500" eaLnBrk="0" hangingPunct="0">
              <a:spcBef>
                <a:spcPct val="20000"/>
              </a:spcBef>
              <a:buClr>
                <a:schemeClr val="hlink"/>
              </a:buClr>
              <a:buFont typeface="Wingdings" pitchFamily="2" charset="2"/>
              <a:buChar char="v"/>
            </a:pP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v"/>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66821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1000"/>
                                        <p:tgtEl>
                                          <p:spTgt spid="4">
                                            <p:txEl>
                                              <p:pRg st="4" end="4"/>
                                            </p:txEl>
                                          </p:spTgt>
                                        </p:tgtEl>
                                      </p:cBhvr>
                                    </p:animEffect>
                                    <p:anim calcmode="lin" valueType="num">
                                      <p:cBhvr>
                                        <p:cTn id="2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fade">
                                      <p:cBhvr>
                                        <p:cTn id="35" dur="1000"/>
                                        <p:tgtEl>
                                          <p:spTgt spid="4">
                                            <p:txEl>
                                              <p:pRg st="5" end="5"/>
                                            </p:txEl>
                                          </p:spTgt>
                                        </p:tgtEl>
                                      </p:cBhvr>
                                    </p:animEffect>
                                    <p:anim calcmode="lin" valueType="num">
                                      <p:cBhvr>
                                        <p:cTn id="36"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1000"/>
                                        <p:tgtEl>
                                          <p:spTgt spid="4">
                                            <p:txEl>
                                              <p:pRg st="6" end="6"/>
                                            </p:txEl>
                                          </p:spTgt>
                                        </p:tgtEl>
                                      </p:cBhvr>
                                    </p:animEffect>
                                    <p:anim calcmode="lin" valueType="num">
                                      <p:cBhvr>
                                        <p:cTn id="4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a:t>测试全集</a:t>
            </a:r>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882835531"/>
              </p:ext>
            </p:extLst>
          </p:nvPr>
        </p:nvGraphicFramePr>
        <p:xfrm>
          <a:off x="457200" y="1828800"/>
          <a:ext cx="8305800" cy="4648203"/>
        </p:xfrm>
        <a:graphic>
          <a:graphicData uri="http://schemas.openxmlformats.org/drawingml/2006/table">
            <a:tbl>
              <a:tblPr firstRow="1" bandRow="1">
                <a:tableStyleId>{5C22544A-7EE6-4342-B048-85BDC9FD1C3A}</a:tableStyleId>
              </a:tblPr>
              <a:tblGrid>
                <a:gridCol w="1384300"/>
                <a:gridCol w="1384300"/>
                <a:gridCol w="1384300"/>
                <a:gridCol w="1384300"/>
                <a:gridCol w="1384300"/>
                <a:gridCol w="1384300"/>
              </a:tblGrid>
              <a:tr h="516467">
                <a:tc>
                  <a:txBody>
                    <a:bodyPr/>
                    <a:lstStyle/>
                    <a:p>
                      <a:pPr algn="ctr"/>
                      <a:r>
                        <a:rPr lang="zh-CN" altLang="en-US" dirty="0" smtClean="0">
                          <a:latin typeface="Times New Roman" pitchFamily="18" charset="0"/>
                          <a:ea typeface="微软雅黑" pitchFamily="34" charset="-122"/>
                          <a:cs typeface="Times New Roman" pitchFamily="18" charset="0"/>
                        </a:rPr>
                        <a:t>用例编号</a:t>
                      </a:r>
                      <a:endParaRPr lang="en-GB" dirty="0">
                        <a:latin typeface="Times New Roman" pitchFamily="18" charset="0"/>
                        <a:ea typeface="微软雅黑" pitchFamily="34" charset="-122"/>
                        <a:cs typeface="Times New Roman" pitchFamily="18" charset="0"/>
                      </a:endParaRPr>
                    </a:p>
                  </a:txBody>
                  <a:tcPr anchor="ctr"/>
                </a:tc>
                <a:tc>
                  <a:txBody>
                    <a:bodyPr/>
                    <a:lstStyle/>
                    <a:p>
                      <a:pPr algn="ctr"/>
                      <a:r>
                        <a:rPr lang="en-US" altLang="zh-CN" dirty="0" smtClean="0">
                          <a:latin typeface="Times New Roman" pitchFamily="18" charset="0"/>
                          <a:ea typeface="微软雅黑" pitchFamily="34" charset="-122"/>
                          <a:cs typeface="Times New Roman" pitchFamily="18" charset="0"/>
                        </a:rPr>
                        <a:t>A</a:t>
                      </a:r>
                      <a:endParaRPr lang="en-GB" dirty="0">
                        <a:latin typeface="Times New Roman" pitchFamily="18" charset="0"/>
                        <a:ea typeface="微软雅黑" pitchFamily="34" charset="-122"/>
                        <a:cs typeface="Times New Roman" pitchFamily="18" charset="0"/>
                      </a:endParaRPr>
                    </a:p>
                  </a:txBody>
                  <a:tcPr anchor="ctr"/>
                </a:tc>
                <a:tc>
                  <a:txBody>
                    <a:bodyPr/>
                    <a:lstStyle/>
                    <a:p>
                      <a:pPr algn="ctr"/>
                      <a:r>
                        <a:rPr lang="en-US" altLang="zh-CN" dirty="0" smtClean="0">
                          <a:latin typeface="Times New Roman" pitchFamily="18" charset="0"/>
                          <a:ea typeface="微软雅黑" pitchFamily="34" charset="-122"/>
                          <a:cs typeface="Times New Roman" pitchFamily="18" charset="0"/>
                        </a:rPr>
                        <a:t>B</a:t>
                      </a:r>
                      <a:endParaRPr lang="en-GB" dirty="0">
                        <a:latin typeface="Times New Roman" pitchFamily="18" charset="0"/>
                        <a:ea typeface="微软雅黑" pitchFamily="34" charset="-122"/>
                        <a:cs typeface="Times New Roman" pitchFamily="18" charset="0"/>
                      </a:endParaRPr>
                    </a:p>
                  </a:txBody>
                  <a:tcPr anchor="ctr"/>
                </a:tc>
                <a:tc>
                  <a:txBody>
                    <a:bodyPr/>
                    <a:lstStyle/>
                    <a:p>
                      <a:pPr algn="ctr"/>
                      <a:r>
                        <a:rPr lang="en-US" altLang="zh-CN" dirty="0" smtClean="0">
                          <a:latin typeface="Times New Roman" pitchFamily="18" charset="0"/>
                          <a:ea typeface="微软雅黑" pitchFamily="34" charset="-122"/>
                          <a:cs typeface="Times New Roman" pitchFamily="18" charset="0"/>
                        </a:rPr>
                        <a:t>C</a:t>
                      </a:r>
                      <a:endParaRPr lang="en-GB" dirty="0">
                        <a:latin typeface="Times New Roman" pitchFamily="18" charset="0"/>
                        <a:ea typeface="微软雅黑" pitchFamily="34" charset="-122"/>
                        <a:cs typeface="Times New Roman" pitchFamily="18" charset="0"/>
                      </a:endParaRPr>
                    </a:p>
                  </a:txBody>
                  <a:tcPr anchor="ctr"/>
                </a:tc>
                <a:tc>
                  <a:txBody>
                    <a:bodyPr/>
                    <a:lstStyle/>
                    <a:p>
                      <a:pPr algn="ctr"/>
                      <a:r>
                        <a:rPr lang="en-US" dirty="0" smtClean="0">
                          <a:latin typeface="Times New Roman" pitchFamily="18" charset="0"/>
                          <a:ea typeface="微软雅黑" pitchFamily="34" charset="-122"/>
                          <a:cs typeface="Times New Roman" pitchFamily="18" charset="0"/>
                        </a:rPr>
                        <a:t>D</a:t>
                      </a:r>
                      <a:endParaRPr lang="en-GB" dirty="0">
                        <a:latin typeface="Times New Roman" pitchFamily="18" charset="0"/>
                        <a:ea typeface="微软雅黑" pitchFamily="34" charset="-122"/>
                        <a:cs typeface="Times New Roman" pitchFamily="18" charset="0"/>
                      </a:endParaRPr>
                    </a:p>
                  </a:txBody>
                  <a:tcPr anchor="ctr"/>
                </a:tc>
                <a:tc>
                  <a:txBody>
                    <a:bodyPr/>
                    <a:lstStyle/>
                    <a:p>
                      <a:pPr algn="ctr"/>
                      <a:r>
                        <a:rPr lang="en-US" dirty="0" smtClean="0">
                          <a:latin typeface="Times New Roman" pitchFamily="18" charset="0"/>
                          <a:ea typeface="微软雅黑" pitchFamily="34" charset="-122"/>
                          <a:cs typeface="Times New Roman" pitchFamily="18" charset="0"/>
                        </a:rPr>
                        <a:t>E</a:t>
                      </a:r>
                      <a:endParaRPr lang="en-GB" dirty="0">
                        <a:latin typeface="Times New Roman" pitchFamily="18" charset="0"/>
                        <a:ea typeface="微软雅黑" pitchFamily="34" charset="-122"/>
                        <a:cs typeface="Times New Roman" pitchFamily="18" charset="0"/>
                      </a:endParaRPr>
                    </a:p>
                  </a:txBody>
                  <a:tcPr anchor="ctr"/>
                </a:tc>
              </a:tr>
              <a:tr h="516467">
                <a:tc>
                  <a:txBody>
                    <a:bodyPr/>
                    <a:lstStyle/>
                    <a:p>
                      <a:pPr algn="ctr"/>
                      <a:r>
                        <a:rPr lang="en-US" dirty="0" smtClean="0">
                          <a:latin typeface="Times New Roman" pitchFamily="18" charset="0"/>
                          <a:ea typeface="微软雅黑" pitchFamily="34" charset="-122"/>
                          <a:cs typeface="Times New Roman" pitchFamily="18" charset="0"/>
                        </a:rPr>
                        <a:t>1</a:t>
                      </a:r>
                      <a:endParaRPr lang="en-GB" dirty="0">
                        <a:latin typeface="Times New Roman" pitchFamily="18" charset="0"/>
                        <a:ea typeface="微软雅黑" pitchFamily="34" charset="-122"/>
                        <a:cs typeface="Times New Roman" pitchFamily="18" charset="0"/>
                      </a:endParaRPr>
                    </a:p>
                  </a:txBody>
                  <a:tcPr anchor="ctr"/>
                </a:tc>
                <a:tc>
                  <a:txBody>
                    <a:bodyPr/>
                    <a:lstStyle/>
                    <a:p>
                      <a:pPr algn="ctr"/>
                      <a:r>
                        <a:rPr lang="en-US" dirty="0" smtClean="0">
                          <a:latin typeface="Times New Roman" pitchFamily="18" charset="0"/>
                          <a:ea typeface="微软雅黑" pitchFamily="34" charset="-122"/>
                          <a:cs typeface="Times New Roman" pitchFamily="18" charset="0"/>
                        </a:rPr>
                        <a:t>T</a:t>
                      </a:r>
                      <a:endParaRPr lang="en-GB" dirty="0">
                        <a:latin typeface="Times New Roman" pitchFamily="18" charset="0"/>
                        <a:ea typeface="微软雅黑" pitchFamily="34" charset="-122"/>
                        <a:cs typeface="Times New Roman" pitchFamily="18" charset="0"/>
                      </a:endParaRPr>
                    </a:p>
                  </a:txBody>
                  <a:tcPr anchor="ctr"/>
                </a:tc>
                <a:tc>
                  <a:txBody>
                    <a:bodyPr/>
                    <a:lstStyle/>
                    <a:p>
                      <a:pPr algn="ctr"/>
                      <a:r>
                        <a:rPr lang="en-US" dirty="0" smtClean="0">
                          <a:latin typeface="Times New Roman" pitchFamily="18" charset="0"/>
                          <a:ea typeface="微软雅黑" pitchFamily="34" charset="-122"/>
                          <a:cs typeface="Times New Roman" pitchFamily="18" charset="0"/>
                        </a:rPr>
                        <a:t>T</a:t>
                      </a:r>
                      <a:endParaRPr lang="en-GB" dirty="0">
                        <a:latin typeface="Times New Roman" pitchFamily="18" charset="0"/>
                        <a:ea typeface="微软雅黑" pitchFamily="34" charset="-122"/>
                        <a:cs typeface="Times New Roman" pitchFamily="18" charset="0"/>
                      </a:endParaRPr>
                    </a:p>
                  </a:txBody>
                  <a:tcPr anchor="ctr"/>
                </a:tc>
                <a:tc>
                  <a:txBody>
                    <a:bodyPr/>
                    <a:lstStyle/>
                    <a:p>
                      <a:pPr algn="ctr"/>
                      <a:r>
                        <a:rPr lang="en-US" dirty="0" smtClean="0">
                          <a:latin typeface="Times New Roman" pitchFamily="18" charset="0"/>
                          <a:ea typeface="微软雅黑" pitchFamily="34" charset="-122"/>
                          <a:cs typeface="Times New Roman" pitchFamily="18" charset="0"/>
                        </a:rPr>
                        <a:t>T</a:t>
                      </a:r>
                      <a:endParaRPr lang="en-GB" dirty="0">
                        <a:latin typeface="Times New Roman" pitchFamily="18" charset="0"/>
                        <a:ea typeface="微软雅黑" pitchFamily="34" charset="-122"/>
                        <a:cs typeface="Times New Roman" pitchFamily="18" charset="0"/>
                      </a:endParaRPr>
                    </a:p>
                  </a:txBody>
                  <a:tcPr anchor="ctr"/>
                </a:tc>
                <a:tc>
                  <a:txBody>
                    <a:bodyPr/>
                    <a:lstStyle/>
                    <a:p>
                      <a:pPr algn="ctr"/>
                      <a:r>
                        <a:rPr lang="en-US" dirty="0" smtClean="0">
                          <a:latin typeface="Times New Roman" pitchFamily="18" charset="0"/>
                          <a:ea typeface="微软雅黑" pitchFamily="34" charset="-122"/>
                          <a:cs typeface="Times New Roman" pitchFamily="18" charset="0"/>
                        </a:rPr>
                        <a:t>T</a:t>
                      </a:r>
                      <a:endParaRPr lang="en-GB" dirty="0">
                        <a:latin typeface="Times New Roman" pitchFamily="18" charset="0"/>
                        <a:ea typeface="微软雅黑" pitchFamily="34" charset="-122"/>
                        <a:cs typeface="Times New Roman" pitchFamily="18" charset="0"/>
                      </a:endParaRPr>
                    </a:p>
                  </a:txBody>
                  <a:tcPr anchor="ctr"/>
                </a:tc>
                <a:tc>
                  <a:txBody>
                    <a:bodyPr/>
                    <a:lstStyle/>
                    <a:p>
                      <a:pPr algn="ctr"/>
                      <a:r>
                        <a:rPr lang="en-US" dirty="0" smtClean="0">
                          <a:latin typeface="Times New Roman" pitchFamily="18" charset="0"/>
                          <a:ea typeface="微软雅黑" pitchFamily="34" charset="-122"/>
                          <a:cs typeface="Times New Roman" pitchFamily="18" charset="0"/>
                        </a:rPr>
                        <a:t>D</a:t>
                      </a:r>
                      <a:endParaRPr lang="en-GB" dirty="0">
                        <a:latin typeface="Times New Roman" pitchFamily="18" charset="0"/>
                        <a:ea typeface="微软雅黑" pitchFamily="34" charset="-122"/>
                        <a:cs typeface="Times New Roman" pitchFamily="18" charset="0"/>
                      </a:endParaRPr>
                    </a:p>
                  </a:txBody>
                  <a:tcPr anchor="ctr"/>
                </a:tc>
              </a:tr>
              <a:tr h="516467">
                <a:tc>
                  <a:txBody>
                    <a:bodyPr/>
                    <a:lstStyle/>
                    <a:p>
                      <a:pPr algn="ctr"/>
                      <a:r>
                        <a:rPr lang="en-US" dirty="0" smtClean="0">
                          <a:latin typeface="Times New Roman" pitchFamily="18" charset="0"/>
                          <a:ea typeface="微软雅黑" pitchFamily="34" charset="-122"/>
                          <a:cs typeface="Times New Roman" pitchFamily="18" charset="0"/>
                        </a:rPr>
                        <a:t>2</a:t>
                      </a:r>
                      <a:endParaRPr lang="en-GB" dirty="0">
                        <a:latin typeface="Times New Roman" pitchFamily="18" charset="0"/>
                        <a:ea typeface="微软雅黑" pitchFamily="34" charset="-122"/>
                        <a:cs typeface="Times New Roman" pitchFamily="18" charset="0"/>
                      </a:endParaRPr>
                    </a:p>
                  </a:txBody>
                  <a:tcPr anchor="ctr"/>
                </a:tc>
                <a:tc>
                  <a:txBody>
                    <a:bodyPr/>
                    <a:lstStyle/>
                    <a:p>
                      <a:pPr algn="ctr"/>
                      <a:r>
                        <a:rPr lang="en-US" dirty="0" smtClean="0">
                          <a:latin typeface="Times New Roman" pitchFamily="18" charset="0"/>
                          <a:ea typeface="微软雅黑" pitchFamily="34" charset="-122"/>
                          <a:cs typeface="Times New Roman" pitchFamily="18" charset="0"/>
                        </a:rPr>
                        <a:t>T</a:t>
                      </a:r>
                      <a:endParaRPr lang="en-GB" dirty="0">
                        <a:latin typeface="Times New Roman" pitchFamily="18" charset="0"/>
                        <a:ea typeface="微软雅黑" pitchFamily="34" charset="-122"/>
                        <a:cs typeface="Times New Roman" pitchFamily="18" charset="0"/>
                      </a:endParaRPr>
                    </a:p>
                  </a:txBody>
                  <a:tcPr anchor="ctr"/>
                </a:tc>
                <a:tc>
                  <a:txBody>
                    <a:bodyPr/>
                    <a:lstStyle/>
                    <a:p>
                      <a:pPr algn="ctr"/>
                      <a:r>
                        <a:rPr lang="en-US" dirty="0" smtClean="0">
                          <a:latin typeface="Times New Roman" pitchFamily="18" charset="0"/>
                          <a:ea typeface="微软雅黑" pitchFamily="34" charset="-122"/>
                          <a:cs typeface="Times New Roman" pitchFamily="18" charset="0"/>
                        </a:rPr>
                        <a:t>T</a:t>
                      </a:r>
                      <a:endParaRPr lang="en-GB" dirty="0">
                        <a:latin typeface="Times New Roman" pitchFamily="18" charset="0"/>
                        <a:ea typeface="微软雅黑" pitchFamily="34" charset="-122"/>
                        <a:cs typeface="Times New Roman" pitchFamily="18" charset="0"/>
                      </a:endParaRPr>
                    </a:p>
                  </a:txBody>
                  <a:tcPr anchor="ctr"/>
                </a:tc>
                <a:tc>
                  <a:txBody>
                    <a:bodyPr/>
                    <a:lstStyle/>
                    <a:p>
                      <a:pPr algn="ctr"/>
                      <a:r>
                        <a:rPr lang="en-US" dirty="0" smtClean="0">
                          <a:latin typeface="Times New Roman" pitchFamily="18" charset="0"/>
                          <a:ea typeface="微软雅黑" pitchFamily="34" charset="-122"/>
                          <a:cs typeface="Times New Roman" pitchFamily="18" charset="0"/>
                        </a:rPr>
                        <a:t>F</a:t>
                      </a:r>
                      <a:endParaRPr lang="en-GB" dirty="0">
                        <a:latin typeface="Times New Roman" pitchFamily="18" charset="0"/>
                        <a:ea typeface="微软雅黑" pitchFamily="34" charset="-122"/>
                        <a:cs typeface="Times New Roman" pitchFamily="18" charset="0"/>
                      </a:endParaRPr>
                    </a:p>
                  </a:txBody>
                  <a:tcPr anchor="ctr"/>
                </a:tc>
                <a:tc>
                  <a:txBody>
                    <a:bodyPr/>
                    <a:lstStyle/>
                    <a:p>
                      <a:pPr algn="ctr"/>
                      <a:r>
                        <a:rPr lang="en-US" dirty="0" smtClean="0">
                          <a:latin typeface="Times New Roman" pitchFamily="18" charset="0"/>
                          <a:ea typeface="微软雅黑" pitchFamily="34" charset="-122"/>
                          <a:cs typeface="Times New Roman" pitchFamily="18" charset="0"/>
                        </a:rPr>
                        <a:t>T</a:t>
                      </a:r>
                      <a:endParaRPr lang="en-GB" dirty="0">
                        <a:latin typeface="Times New Roman" pitchFamily="18" charset="0"/>
                        <a:ea typeface="微软雅黑" pitchFamily="34" charset="-122"/>
                        <a:cs typeface="Times New Roman" pitchFamily="18" charset="0"/>
                      </a:endParaRPr>
                    </a:p>
                  </a:txBody>
                  <a:tcPr anchor="ctr"/>
                </a:tc>
                <a:tc>
                  <a:txBody>
                    <a:bodyPr/>
                    <a:lstStyle/>
                    <a:p>
                      <a:pPr algn="ctr"/>
                      <a:r>
                        <a:rPr lang="en-US" dirty="0" smtClean="0">
                          <a:latin typeface="Times New Roman" pitchFamily="18" charset="0"/>
                          <a:ea typeface="微软雅黑" pitchFamily="34" charset="-122"/>
                          <a:cs typeface="Times New Roman" pitchFamily="18" charset="0"/>
                        </a:rPr>
                        <a:t>D</a:t>
                      </a:r>
                      <a:endParaRPr lang="en-GB" dirty="0">
                        <a:latin typeface="Times New Roman" pitchFamily="18" charset="0"/>
                        <a:ea typeface="微软雅黑" pitchFamily="34" charset="-122"/>
                        <a:cs typeface="Times New Roman" pitchFamily="18" charset="0"/>
                      </a:endParaRPr>
                    </a:p>
                  </a:txBody>
                  <a:tcPr anchor="ctr"/>
                </a:tc>
              </a:tr>
              <a:tr h="516467">
                <a:tc>
                  <a:txBody>
                    <a:bodyPr/>
                    <a:lstStyle/>
                    <a:p>
                      <a:pPr algn="ctr"/>
                      <a:r>
                        <a:rPr lang="en-US" dirty="0" smtClean="0">
                          <a:latin typeface="Times New Roman" pitchFamily="18" charset="0"/>
                          <a:ea typeface="微软雅黑" pitchFamily="34" charset="-122"/>
                          <a:cs typeface="Times New Roman" pitchFamily="18" charset="0"/>
                        </a:rPr>
                        <a:t>3</a:t>
                      </a:r>
                      <a:endParaRPr lang="en-GB" dirty="0">
                        <a:latin typeface="Times New Roman" pitchFamily="18" charset="0"/>
                        <a:ea typeface="微软雅黑" pitchFamily="34" charset="-122"/>
                        <a:cs typeface="Times New Roman" pitchFamily="18" charset="0"/>
                      </a:endParaRPr>
                    </a:p>
                  </a:txBody>
                  <a:tcPr anchor="ctr"/>
                </a:tc>
                <a:tc>
                  <a:txBody>
                    <a:bodyPr/>
                    <a:lstStyle/>
                    <a:p>
                      <a:pPr algn="ctr"/>
                      <a:r>
                        <a:rPr lang="en-US" dirty="0" smtClean="0">
                          <a:latin typeface="Times New Roman" pitchFamily="18" charset="0"/>
                          <a:ea typeface="微软雅黑" pitchFamily="34" charset="-122"/>
                          <a:cs typeface="Times New Roman" pitchFamily="18" charset="0"/>
                        </a:rPr>
                        <a:t>T</a:t>
                      </a:r>
                      <a:endParaRPr lang="en-GB" dirty="0">
                        <a:latin typeface="Times New Roman" pitchFamily="18" charset="0"/>
                        <a:ea typeface="微软雅黑" pitchFamily="34" charset="-122"/>
                        <a:cs typeface="Times New Roman" pitchFamily="18" charset="0"/>
                      </a:endParaRPr>
                    </a:p>
                  </a:txBody>
                  <a:tcPr anchor="ctr"/>
                </a:tc>
                <a:tc>
                  <a:txBody>
                    <a:bodyPr/>
                    <a:lstStyle/>
                    <a:p>
                      <a:pPr algn="ctr"/>
                      <a:r>
                        <a:rPr lang="en-US" dirty="0" smtClean="0">
                          <a:latin typeface="Times New Roman" pitchFamily="18" charset="0"/>
                          <a:ea typeface="微软雅黑" pitchFamily="34" charset="-122"/>
                          <a:cs typeface="Times New Roman" pitchFamily="18" charset="0"/>
                        </a:rPr>
                        <a:t>F</a:t>
                      </a:r>
                      <a:endParaRPr lang="en-GB" dirty="0">
                        <a:latin typeface="Times New Roman" pitchFamily="18" charset="0"/>
                        <a:ea typeface="微软雅黑" pitchFamily="34" charset="-122"/>
                        <a:cs typeface="Times New Roman" pitchFamily="18" charset="0"/>
                      </a:endParaRPr>
                    </a:p>
                  </a:txBody>
                  <a:tcPr anchor="ctr"/>
                </a:tc>
                <a:tc>
                  <a:txBody>
                    <a:bodyPr/>
                    <a:lstStyle/>
                    <a:p>
                      <a:pPr algn="ctr"/>
                      <a:r>
                        <a:rPr lang="en-US" dirty="0" smtClean="0">
                          <a:latin typeface="Times New Roman" pitchFamily="18" charset="0"/>
                          <a:ea typeface="微软雅黑" pitchFamily="34" charset="-122"/>
                          <a:cs typeface="Times New Roman" pitchFamily="18" charset="0"/>
                        </a:rPr>
                        <a:t>T</a:t>
                      </a:r>
                      <a:endParaRPr lang="en-GB" dirty="0">
                        <a:latin typeface="Times New Roman" pitchFamily="18" charset="0"/>
                        <a:ea typeface="微软雅黑" pitchFamily="34" charset="-122"/>
                        <a:cs typeface="Times New Roman" pitchFamily="18" charset="0"/>
                      </a:endParaRPr>
                    </a:p>
                  </a:txBody>
                  <a:tcPr anchor="ctr"/>
                </a:tc>
                <a:tc>
                  <a:txBody>
                    <a:bodyPr/>
                    <a:lstStyle/>
                    <a:p>
                      <a:pPr algn="ctr"/>
                      <a:r>
                        <a:rPr lang="en-US" dirty="0" smtClean="0">
                          <a:latin typeface="Times New Roman" pitchFamily="18" charset="0"/>
                          <a:ea typeface="微软雅黑" pitchFamily="34" charset="-122"/>
                          <a:cs typeface="Times New Roman" pitchFamily="18" charset="0"/>
                        </a:rPr>
                        <a:t>T</a:t>
                      </a:r>
                      <a:endParaRPr lang="en-GB" dirty="0">
                        <a:latin typeface="Times New Roman" pitchFamily="18" charset="0"/>
                        <a:ea typeface="微软雅黑" pitchFamily="34" charset="-122"/>
                        <a:cs typeface="Times New Roman" pitchFamily="18" charset="0"/>
                      </a:endParaRPr>
                    </a:p>
                  </a:txBody>
                  <a:tcPr anchor="ctr"/>
                </a:tc>
                <a:tc>
                  <a:txBody>
                    <a:bodyPr/>
                    <a:lstStyle/>
                    <a:p>
                      <a:pPr algn="ctr"/>
                      <a:r>
                        <a:rPr lang="en-US" dirty="0" smtClean="0">
                          <a:latin typeface="Times New Roman" pitchFamily="18" charset="0"/>
                          <a:ea typeface="微软雅黑" pitchFamily="34" charset="-122"/>
                          <a:cs typeface="Times New Roman" pitchFamily="18" charset="0"/>
                        </a:rPr>
                        <a:t>D</a:t>
                      </a:r>
                      <a:endParaRPr lang="en-GB" dirty="0">
                        <a:latin typeface="Times New Roman" pitchFamily="18" charset="0"/>
                        <a:ea typeface="微软雅黑" pitchFamily="34" charset="-122"/>
                        <a:cs typeface="Times New Roman" pitchFamily="18" charset="0"/>
                      </a:endParaRPr>
                    </a:p>
                  </a:txBody>
                  <a:tcPr anchor="ctr"/>
                </a:tc>
              </a:tr>
              <a:tr h="516467">
                <a:tc>
                  <a:txBody>
                    <a:bodyPr/>
                    <a:lstStyle/>
                    <a:p>
                      <a:pPr algn="ctr"/>
                      <a:r>
                        <a:rPr lang="en-US" dirty="0" smtClean="0">
                          <a:latin typeface="Times New Roman" pitchFamily="18" charset="0"/>
                          <a:ea typeface="微软雅黑" pitchFamily="34" charset="-122"/>
                          <a:cs typeface="Times New Roman" pitchFamily="18" charset="0"/>
                        </a:rPr>
                        <a:t>4</a:t>
                      </a:r>
                      <a:endParaRPr lang="en-GB" dirty="0">
                        <a:latin typeface="Times New Roman" pitchFamily="18" charset="0"/>
                        <a:ea typeface="微软雅黑" pitchFamily="34" charset="-122"/>
                        <a:cs typeface="Times New Roman" pitchFamily="18" charset="0"/>
                      </a:endParaRPr>
                    </a:p>
                  </a:txBody>
                  <a:tcPr anchor="ctr"/>
                </a:tc>
                <a:tc>
                  <a:txBody>
                    <a:bodyPr/>
                    <a:lstStyle/>
                    <a:p>
                      <a:pPr algn="ctr"/>
                      <a:r>
                        <a:rPr lang="en-US" dirty="0" smtClean="0">
                          <a:latin typeface="Times New Roman" pitchFamily="18" charset="0"/>
                          <a:ea typeface="微软雅黑" pitchFamily="34" charset="-122"/>
                          <a:cs typeface="Times New Roman" pitchFamily="18" charset="0"/>
                        </a:rPr>
                        <a:t>T</a:t>
                      </a:r>
                      <a:endParaRPr lang="en-GB" dirty="0">
                        <a:latin typeface="Times New Roman" pitchFamily="18" charset="0"/>
                        <a:ea typeface="微软雅黑" pitchFamily="34" charset="-122"/>
                        <a:cs typeface="Times New Roman" pitchFamily="18" charset="0"/>
                      </a:endParaRPr>
                    </a:p>
                  </a:txBody>
                  <a:tcPr anchor="ctr"/>
                </a:tc>
                <a:tc>
                  <a:txBody>
                    <a:bodyPr/>
                    <a:lstStyle/>
                    <a:p>
                      <a:pPr algn="ctr"/>
                      <a:r>
                        <a:rPr lang="en-US" dirty="0" smtClean="0">
                          <a:latin typeface="Times New Roman" pitchFamily="18" charset="0"/>
                          <a:ea typeface="微软雅黑" pitchFamily="34" charset="-122"/>
                          <a:cs typeface="Times New Roman" pitchFamily="18" charset="0"/>
                        </a:rPr>
                        <a:t>F</a:t>
                      </a:r>
                      <a:endParaRPr lang="en-GB" dirty="0">
                        <a:latin typeface="Times New Roman" pitchFamily="18" charset="0"/>
                        <a:ea typeface="微软雅黑" pitchFamily="34" charset="-122"/>
                        <a:cs typeface="Times New Roman" pitchFamily="18" charset="0"/>
                      </a:endParaRPr>
                    </a:p>
                  </a:txBody>
                  <a:tcPr anchor="ctr"/>
                </a:tc>
                <a:tc>
                  <a:txBody>
                    <a:bodyPr/>
                    <a:lstStyle/>
                    <a:p>
                      <a:pPr algn="ctr"/>
                      <a:r>
                        <a:rPr lang="en-US" dirty="0" smtClean="0">
                          <a:latin typeface="Times New Roman" pitchFamily="18" charset="0"/>
                          <a:ea typeface="微软雅黑" pitchFamily="34" charset="-122"/>
                          <a:cs typeface="Times New Roman" pitchFamily="18" charset="0"/>
                        </a:rPr>
                        <a:t>F</a:t>
                      </a:r>
                      <a:endParaRPr lang="en-GB" dirty="0">
                        <a:latin typeface="Times New Roman" pitchFamily="18" charset="0"/>
                        <a:ea typeface="微软雅黑" pitchFamily="34" charset="-122"/>
                        <a:cs typeface="Times New Roman" pitchFamily="18" charset="0"/>
                      </a:endParaRPr>
                    </a:p>
                  </a:txBody>
                  <a:tcPr anchor="ctr"/>
                </a:tc>
                <a:tc>
                  <a:txBody>
                    <a:bodyPr/>
                    <a:lstStyle/>
                    <a:p>
                      <a:pPr algn="ctr"/>
                      <a:r>
                        <a:rPr lang="en-US" dirty="0" smtClean="0">
                          <a:latin typeface="Times New Roman" pitchFamily="18" charset="0"/>
                          <a:ea typeface="微软雅黑" pitchFamily="34" charset="-122"/>
                          <a:cs typeface="Times New Roman" pitchFamily="18" charset="0"/>
                        </a:rPr>
                        <a:t>F</a:t>
                      </a:r>
                      <a:endParaRPr lang="en-GB" dirty="0">
                        <a:latin typeface="Times New Roman" pitchFamily="18" charset="0"/>
                        <a:ea typeface="微软雅黑" pitchFamily="34" charset="-122"/>
                        <a:cs typeface="Times New Roman" pitchFamily="18" charset="0"/>
                      </a:endParaRPr>
                    </a:p>
                  </a:txBody>
                  <a:tcPr anchor="ctr"/>
                </a:tc>
                <a:tc>
                  <a:txBody>
                    <a:bodyPr/>
                    <a:lstStyle/>
                    <a:p>
                      <a:pPr algn="ctr"/>
                      <a:r>
                        <a:rPr lang="en-US" dirty="0" smtClean="0">
                          <a:latin typeface="Times New Roman" pitchFamily="18" charset="0"/>
                          <a:ea typeface="微软雅黑" pitchFamily="34" charset="-122"/>
                          <a:cs typeface="Times New Roman" pitchFamily="18" charset="0"/>
                        </a:rPr>
                        <a:t>E</a:t>
                      </a:r>
                      <a:endParaRPr lang="en-GB" dirty="0">
                        <a:latin typeface="Times New Roman" pitchFamily="18" charset="0"/>
                        <a:ea typeface="微软雅黑" pitchFamily="34" charset="-122"/>
                        <a:cs typeface="Times New Roman" pitchFamily="18" charset="0"/>
                      </a:endParaRPr>
                    </a:p>
                  </a:txBody>
                  <a:tcPr anchor="ctr"/>
                </a:tc>
              </a:tr>
              <a:tr h="516467">
                <a:tc>
                  <a:txBody>
                    <a:bodyPr/>
                    <a:lstStyle/>
                    <a:p>
                      <a:pPr algn="ctr"/>
                      <a:r>
                        <a:rPr lang="en-US" dirty="0" smtClean="0">
                          <a:latin typeface="Times New Roman" pitchFamily="18" charset="0"/>
                          <a:ea typeface="微软雅黑" pitchFamily="34" charset="-122"/>
                          <a:cs typeface="Times New Roman" pitchFamily="18" charset="0"/>
                        </a:rPr>
                        <a:t>5</a:t>
                      </a:r>
                      <a:endParaRPr lang="en-GB" dirty="0">
                        <a:latin typeface="Times New Roman" pitchFamily="18" charset="0"/>
                        <a:ea typeface="微软雅黑" pitchFamily="34" charset="-122"/>
                        <a:cs typeface="Times New Roman" pitchFamily="18" charset="0"/>
                      </a:endParaRPr>
                    </a:p>
                  </a:txBody>
                  <a:tcPr anchor="ctr"/>
                </a:tc>
                <a:tc>
                  <a:txBody>
                    <a:bodyPr/>
                    <a:lstStyle/>
                    <a:p>
                      <a:pPr algn="ctr"/>
                      <a:r>
                        <a:rPr lang="en-US" dirty="0" smtClean="0">
                          <a:latin typeface="Times New Roman" pitchFamily="18" charset="0"/>
                          <a:ea typeface="微软雅黑" pitchFamily="34" charset="-122"/>
                          <a:cs typeface="Times New Roman" pitchFamily="18" charset="0"/>
                        </a:rPr>
                        <a:t>F</a:t>
                      </a:r>
                      <a:endParaRPr lang="en-GB" dirty="0">
                        <a:latin typeface="Times New Roman" pitchFamily="18" charset="0"/>
                        <a:ea typeface="微软雅黑" pitchFamily="34" charset="-122"/>
                        <a:cs typeface="Times New Roman" pitchFamily="18" charset="0"/>
                      </a:endParaRPr>
                    </a:p>
                  </a:txBody>
                  <a:tcPr anchor="ctr"/>
                </a:tc>
                <a:tc>
                  <a:txBody>
                    <a:bodyPr/>
                    <a:lstStyle/>
                    <a:p>
                      <a:pPr algn="ctr"/>
                      <a:r>
                        <a:rPr lang="en-US" dirty="0" smtClean="0">
                          <a:latin typeface="Times New Roman" pitchFamily="18" charset="0"/>
                          <a:ea typeface="微软雅黑" pitchFamily="34" charset="-122"/>
                          <a:cs typeface="Times New Roman" pitchFamily="18" charset="0"/>
                        </a:rPr>
                        <a:t>T</a:t>
                      </a:r>
                      <a:endParaRPr lang="en-GB" dirty="0">
                        <a:latin typeface="Times New Roman" pitchFamily="18" charset="0"/>
                        <a:ea typeface="微软雅黑" pitchFamily="34" charset="-122"/>
                        <a:cs typeface="Times New Roman" pitchFamily="18" charset="0"/>
                      </a:endParaRPr>
                    </a:p>
                  </a:txBody>
                  <a:tcPr anchor="ctr"/>
                </a:tc>
                <a:tc>
                  <a:txBody>
                    <a:bodyPr/>
                    <a:lstStyle/>
                    <a:p>
                      <a:pPr algn="ctr"/>
                      <a:r>
                        <a:rPr lang="en-US" dirty="0" smtClean="0">
                          <a:latin typeface="Times New Roman" pitchFamily="18" charset="0"/>
                          <a:ea typeface="微软雅黑" pitchFamily="34" charset="-122"/>
                          <a:cs typeface="Times New Roman" pitchFamily="18" charset="0"/>
                        </a:rPr>
                        <a:t>T</a:t>
                      </a:r>
                      <a:endParaRPr lang="en-GB" dirty="0">
                        <a:latin typeface="Times New Roman" pitchFamily="18" charset="0"/>
                        <a:ea typeface="微软雅黑" pitchFamily="34" charset="-122"/>
                        <a:cs typeface="Times New Roman" pitchFamily="18" charset="0"/>
                      </a:endParaRPr>
                    </a:p>
                  </a:txBody>
                  <a:tcPr anchor="ctr"/>
                </a:tc>
                <a:tc>
                  <a:txBody>
                    <a:bodyPr/>
                    <a:lstStyle/>
                    <a:p>
                      <a:pPr algn="ctr"/>
                      <a:r>
                        <a:rPr lang="en-US" dirty="0" smtClean="0">
                          <a:latin typeface="Times New Roman" pitchFamily="18" charset="0"/>
                          <a:ea typeface="微软雅黑" pitchFamily="34" charset="-122"/>
                          <a:cs typeface="Times New Roman" pitchFamily="18" charset="0"/>
                        </a:rPr>
                        <a:t>F</a:t>
                      </a:r>
                      <a:endParaRPr lang="en-GB" dirty="0">
                        <a:latin typeface="Times New Roman" pitchFamily="18" charset="0"/>
                        <a:ea typeface="微软雅黑" pitchFamily="34" charset="-122"/>
                        <a:cs typeface="Times New Roman" pitchFamily="18" charset="0"/>
                      </a:endParaRPr>
                    </a:p>
                  </a:txBody>
                  <a:tcPr anchor="ctr"/>
                </a:tc>
                <a:tc>
                  <a:txBody>
                    <a:bodyPr/>
                    <a:lstStyle/>
                    <a:p>
                      <a:pPr algn="ctr"/>
                      <a:r>
                        <a:rPr lang="en-US" dirty="0" smtClean="0">
                          <a:latin typeface="Times New Roman" pitchFamily="18" charset="0"/>
                          <a:ea typeface="微软雅黑" pitchFamily="34" charset="-122"/>
                          <a:cs typeface="Times New Roman" pitchFamily="18" charset="0"/>
                        </a:rPr>
                        <a:t>E</a:t>
                      </a:r>
                      <a:endParaRPr lang="en-GB" dirty="0">
                        <a:latin typeface="Times New Roman" pitchFamily="18" charset="0"/>
                        <a:ea typeface="微软雅黑" pitchFamily="34" charset="-122"/>
                        <a:cs typeface="Times New Roman" pitchFamily="18" charset="0"/>
                      </a:endParaRPr>
                    </a:p>
                  </a:txBody>
                  <a:tcPr anchor="ctr"/>
                </a:tc>
              </a:tr>
              <a:tr h="516467">
                <a:tc>
                  <a:txBody>
                    <a:bodyPr/>
                    <a:lstStyle/>
                    <a:p>
                      <a:pPr algn="ctr"/>
                      <a:r>
                        <a:rPr lang="en-US" dirty="0" smtClean="0">
                          <a:latin typeface="Times New Roman" pitchFamily="18" charset="0"/>
                          <a:ea typeface="微软雅黑" pitchFamily="34" charset="-122"/>
                          <a:cs typeface="Times New Roman" pitchFamily="18" charset="0"/>
                        </a:rPr>
                        <a:t>6</a:t>
                      </a:r>
                      <a:endParaRPr lang="en-GB" dirty="0">
                        <a:latin typeface="Times New Roman" pitchFamily="18" charset="0"/>
                        <a:ea typeface="微软雅黑" pitchFamily="34" charset="-122"/>
                        <a:cs typeface="Times New Roman" pitchFamily="18" charset="0"/>
                      </a:endParaRPr>
                    </a:p>
                  </a:txBody>
                  <a:tcPr anchor="ctr"/>
                </a:tc>
                <a:tc>
                  <a:txBody>
                    <a:bodyPr/>
                    <a:lstStyle/>
                    <a:p>
                      <a:pPr algn="ctr"/>
                      <a:r>
                        <a:rPr lang="en-US" dirty="0" smtClean="0">
                          <a:latin typeface="Times New Roman" pitchFamily="18" charset="0"/>
                          <a:ea typeface="微软雅黑" pitchFamily="34" charset="-122"/>
                          <a:cs typeface="Times New Roman" pitchFamily="18" charset="0"/>
                        </a:rPr>
                        <a:t>F</a:t>
                      </a:r>
                      <a:endParaRPr lang="en-GB" dirty="0">
                        <a:latin typeface="Times New Roman" pitchFamily="18" charset="0"/>
                        <a:ea typeface="微软雅黑" pitchFamily="34" charset="-122"/>
                        <a:cs typeface="Times New Roman" pitchFamily="18" charset="0"/>
                      </a:endParaRPr>
                    </a:p>
                  </a:txBody>
                  <a:tcPr anchor="ctr"/>
                </a:tc>
                <a:tc>
                  <a:txBody>
                    <a:bodyPr/>
                    <a:lstStyle/>
                    <a:p>
                      <a:pPr algn="ctr"/>
                      <a:r>
                        <a:rPr lang="en-US" dirty="0" smtClean="0">
                          <a:latin typeface="Times New Roman" pitchFamily="18" charset="0"/>
                          <a:ea typeface="微软雅黑" pitchFamily="34" charset="-122"/>
                          <a:cs typeface="Times New Roman" pitchFamily="18" charset="0"/>
                        </a:rPr>
                        <a:t>T</a:t>
                      </a:r>
                      <a:endParaRPr lang="en-GB" dirty="0">
                        <a:latin typeface="Times New Roman" pitchFamily="18" charset="0"/>
                        <a:ea typeface="微软雅黑" pitchFamily="34" charset="-122"/>
                        <a:cs typeface="Times New Roman" pitchFamily="18" charset="0"/>
                      </a:endParaRPr>
                    </a:p>
                  </a:txBody>
                  <a:tcPr anchor="ctr"/>
                </a:tc>
                <a:tc>
                  <a:txBody>
                    <a:bodyPr/>
                    <a:lstStyle/>
                    <a:p>
                      <a:pPr algn="ctr"/>
                      <a:r>
                        <a:rPr lang="en-US" dirty="0" smtClean="0">
                          <a:latin typeface="Times New Roman" pitchFamily="18" charset="0"/>
                          <a:ea typeface="微软雅黑" pitchFamily="34" charset="-122"/>
                          <a:cs typeface="Times New Roman" pitchFamily="18" charset="0"/>
                        </a:rPr>
                        <a:t>F</a:t>
                      </a:r>
                      <a:endParaRPr lang="en-GB" dirty="0">
                        <a:latin typeface="Times New Roman" pitchFamily="18" charset="0"/>
                        <a:ea typeface="微软雅黑" pitchFamily="34" charset="-122"/>
                        <a:cs typeface="Times New Roman" pitchFamily="18" charset="0"/>
                      </a:endParaRPr>
                    </a:p>
                  </a:txBody>
                  <a:tcPr anchor="ctr"/>
                </a:tc>
                <a:tc>
                  <a:txBody>
                    <a:bodyPr/>
                    <a:lstStyle/>
                    <a:p>
                      <a:pPr algn="ctr"/>
                      <a:r>
                        <a:rPr lang="en-US" dirty="0" smtClean="0">
                          <a:latin typeface="Times New Roman" pitchFamily="18" charset="0"/>
                          <a:ea typeface="微软雅黑" pitchFamily="34" charset="-122"/>
                          <a:cs typeface="Times New Roman" pitchFamily="18" charset="0"/>
                        </a:rPr>
                        <a:t>F</a:t>
                      </a:r>
                      <a:endParaRPr lang="en-GB" dirty="0">
                        <a:latin typeface="Times New Roman" pitchFamily="18" charset="0"/>
                        <a:ea typeface="微软雅黑" pitchFamily="34" charset="-122"/>
                        <a:cs typeface="Times New Roman" pitchFamily="18" charset="0"/>
                      </a:endParaRPr>
                    </a:p>
                  </a:txBody>
                  <a:tcPr anchor="ctr"/>
                </a:tc>
                <a:tc>
                  <a:txBody>
                    <a:bodyPr/>
                    <a:lstStyle/>
                    <a:p>
                      <a:pPr algn="ctr"/>
                      <a:r>
                        <a:rPr lang="en-US" dirty="0" smtClean="0">
                          <a:latin typeface="Times New Roman" pitchFamily="18" charset="0"/>
                          <a:ea typeface="微软雅黑" pitchFamily="34" charset="-122"/>
                          <a:cs typeface="Times New Roman" pitchFamily="18" charset="0"/>
                        </a:rPr>
                        <a:t>E</a:t>
                      </a:r>
                      <a:endParaRPr lang="en-GB" dirty="0">
                        <a:latin typeface="Times New Roman" pitchFamily="18" charset="0"/>
                        <a:ea typeface="微软雅黑" pitchFamily="34" charset="-122"/>
                        <a:cs typeface="Times New Roman" pitchFamily="18" charset="0"/>
                      </a:endParaRPr>
                    </a:p>
                  </a:txBody>
                  <a:tcPr anchor="ctr"/>
                </a:tc>
              </a:tr>
              <a:tr h="516467">
                <a:tc>
                  <a:txBody>
                    <a:bodyPr/>
                    <a:lstStyle/>
                    <a:p>
                      <a:pPr algn="ctr"/>
                      <a:r>
                        <a:rPr lang="en-US" dirty="0" smtClean="0">
                          <a:latin typeface="Times New Roman" pitchFamily="18" charset="0"/>
                          <a:ea typeface="微软雅黑" pitchFamily="34" charset="-122"/>
                          <a:cs typeface="Times New Roman" pitchFamily="18" charset="0"/>
                        </a:rPr>
                        <a:t>7</a:t>
                      </a:r>
                      <a:endParaRPr lang="en-GB" dirty="0">
                        <a:latin typeface="Times New Roman" pitchFamily="18" charset="0"/>
                        <a:ea typeface="微软雅黑" pitchFamily="34" charset="-122"/>
                        <a:cs typeface="Times New Roman" pitchFamily="18" charset="0"/>
                      </a:endParaRPr>
                    </a:p>
                  </a:txBody>
                  <a:tcPr anchor="ctr"/>
                </a:tc>
                <a:tc>
                  <a:txBody>
                    <a:bodyPr/>
                    <a:lstStyle/>
                    <a:p>
                      <a:pPr algn="ctr"/>
                      <a:r>
                        <a:rPr lang="en-US" dirty="0" smtClean="0">
                          <a:latin typeface="Times New Roman" pitchFamily="18" charset="0"/>
                          <a:ea typeface="微软雅黑" pitchFamily="34" charset="-122"/>
                          <a:cs typeface="Times New Roman" pitchFamily="18" charset="0"/>
                        </a:rPr>
                        <a:t>F</a:t>
                      </a:r>
                      <a:endParaRPr lang="en-GB" dirty="0">
                        <a:latin typeface="Times New Roman" pitchFamily="18" charset="0"/>
                        <a:ea typeface="微软雅黑" pitchFamily="34" charset="-122"/>
                        <a:cs typeface="Times New Roman" pitchFamily="18" charset="0"/>
                      </a:endParaRPr>
                    </a:p>
                  </a:txBody>
                  <a:tcPr anchor="ctr"/>
                </a:tc>
                <a:tc>
                  <a:txBody>
                    <a:bodyPr/>
                    <a:lstStyle/>
                    <a:p>
                      <a:pPr algn="ctr"/>
                      <a:r>
                        <a:rPr lang="en-US" dirty="0" smtClean="0">
                          <a:latin typeface="Times New Roman" pitchFamily="18" charset="0"/>
                          <a:ea typeface="微软雅黑" pitchFamily="34" charset="-122"/>
                          <a:cs typeface="Times New Roman" pitchFamily="18" charset="0"/>
                        </a:rPr>
                        <a:t>F</a:t>
                      </a:r>
                      <a:endParaRPr lang="en-GB" dirty="0">
                        <a:latin typeface="Times New Roman" pitchFamily="18" charset="0"/>
                        <a:ea typeface="微软雅黑" pitchFamily="34" charset="-122"/>
                        <a:cs typeface="Times New Roman" pitchFamily="18" charset="0"/>
                      </a:endParaRPr>
                    </a:p>
                  </a:txBody>
                  <a:tcPr anchor="ctr"/>
                </a:tc>
                <a:tc>
                  <a:txBody>
                    <a:bodyPr/>
                    <a:lstStyle/>
                    <a:p>
                      <a:pPr algn="ctr"/>
                      <a:r>
                        <a:rPr lang="en-US" dirty="0" smtClean="0">
                          <a:latin typeface="Times New Roman" pitchFamily="18" charset="0"/>
                          <a:ea typeface="微软雅黑" pitchFamily="34" charset="-122"/>
                          <a:cs typeface="Times New Roman" pitchFamily="18" charset="0"/>
                        </a:rPr>
                        <a:t>T</a:t>
                      </a:r>
                      <a:endParaRPr lang="en-GB" dirty="0">
                        <a:latin typeface="Times New Roman" pitchFamily="18" charset="0"/>
                        <a:ea typeface="微软雅黑" pitchFamily="34" charset="-122"/>
                        <a:cs typeface="Times New Roman" pitchFamily="18" charset="0"/>
                      </a:endParaRPr>
                    </a:p>
                  </a:txBody>
                  <a:tcPr anchor="ctr"/>
                </a:tc>
                <a:tc>
                  <a:txBody>
                    <a:bodyPr/>
                    <a:lstStyle/>
                    <a:p>
                      <a:pPr algn="ctr"/>
                      <a:r>
                        <a:rPr lang="en-US" dirty="0" smtClean="0">
                          <a:latin typeface="Times New Roman" pitchFamily="18" charset="0"/>
                          <a:ea typeface="微软雅黑" pitchFamily="34" charset="-122"/>
                          <a:cs typeface="Times New Roman" pitchFamily="18" charset="0"/>
                        </a:rPr>
                        <a:t>F</a:t>
                      </a:r>
                      <a:endParaRPr lang="en-GB" dirty="0">
                        <a:latin typeface="Times New Roman" pitchFamily="18" charset="0"/>
                        <a:ea typeface="微软雅黑" pitchFamily="34" charset="-122"/>
                        <a:cs typeface="Times New Roman" pitchFamily="18" charset="0"/>
                      </a:endParaRPr>
                    </a:p>
                  </a:txBody>
                  <a:tcPr anchor="ctr"/>
                </a:tc>
                <a:tc>
                  <a:txBody>
                    <a:bodyPr/>
                    <a:lstStyle/>
                    <a:p>
                      <a:pPr algn="ctr"/>
                      <a:r>
                        <a:rPr lang="en-US" dirty="0" smtClean="0">
                          <a:latin typeface="Times New Roman" pitchFamily="18" charset="0"/>
                          <a:ea typeface="微软雅黑" pitchFamily="34" charset="-122"/>
                          <a:cs typeface="Times New Roman" pitchFamily="18" charset="0"/>
                        </a:rPr>
                        <a:t>E</a:t>
                      </a:r>
                      <a:endParaRPr lang="en-GB" dirty="0">
                        <a:latin typeface="Times New Roman" pitchFamily="18" charset="0"/>
                        <a:ea typeface="微软雅黑" pitchFamily="34" charset="-122"/>
                        <a:cs typeface="Times New Roman" pitchFamily="18" charset="0"/>
                      </a:endParaRPr>
                    </a:p>
                  </a:txBody>
                  <a:tcPr anchor="ctr"/>
                </a:tc>
              </a:tr>
              <a:tr h="516467">
                <a:tc>
                  <a:txBody>
                    <a:bodyPr/>
                    <a:lstStyle/>
                    <a:p>
                      <a:pPr algn="ctr"/>
                      <a:r>
                        <a:rPr lang="en-US" dirty="0" smtClean="0">
                          <a:latin typeface="Times New Roman" pitchFamily="18" charset="0"/>
                          <a:ea typeface="微软雅黑" pitchFamily="34" charset="-122"/>
                          <a:cs typeface="Times New Roman" pitchFamily="18" charset="0"/>
                        </a:rPr>
                        <a:t>8</a:t>
                      </a:r>
                      <a:endParaRPr lang="en-GB" dirty="0">
                        <a:latin typeface="Times New Roman" pitchFamily="18" charset="0"/>
                        <a:ea typeface="微软雅黑" pitchFamily="34" charset="-122"/>
                        <a:cs typeface="Times New Roman" pitchFamily="18" charset="0"/>
                      </a:endParaRPr>
                    </a:p>
                  </a:txBody>
                  <a:tcPr anchor="ctr"/>
                </a:tc>
                <a:tc>
                  <a:txBody>
                    <a:bodyPr/>
                    <a:lstStyle/>
                    <a:p>
                      <a:pPr algn="ctr"/>
                      <a:r>
                        <a:rPr lang="en-US" dirty="0" smtClean="0">
                          <a:latin typeface="Times New Roman" pitchFamily="18" charset="0"/>
                          <a:ea typeface="微软雅黑" pitchFamily="34" charset="-122"/>
                          <a:cs typeface="Times New Roman" pitchFamily="18" charset="0"/>
                        </a:rPr>
                        <a:t>F</a:t>
                      </a:r>
                      <a:endParaRPr lang="en-GB" dirty="0">
                        <a:latin typeface="Times New Roman" pitchFamily="18" charset="0"/>
                        <a:ea typeface="微软雅黑" pitchFamily="34" charset="-122"/>
                        <a:cs typeface="Times New Roman" pitchFamily="18" charset="0"/>
                      </a:endParaRPr>
                    </a:p>
                  </a:txBody>
                  <a:tcPr anchor="ctr"/>
                </a:tc>
                <a:tc>
                  <a:txBody>
                    <a:bodyPr/>
                    <a:lstStyle/>
                    <a:p>
                      <a:pPr algn="ctr"/>
                      <a:r>
                        <a:rPr lang="en-US" dirty="0" smtClean="0">
                          <a:latin typeface="Times New Roman" pitchFamily="18" charset="0"/>
                          <a:ea typeface="微软雅黑" pitchFamily="34" charset="-122"/>
                          <a:cs typeface="Times New Roman" pitchFamily="18" charset="0"/>
                        </a:rPr>
                        <a:t>F</a:t>
                      </a:r>
                      <a:endParaRPr lang="en-GB" dirty="0">
                        <a:latin typeface="Times New Roman" pitchFamily="18" charset="0"/>
                        <a:ea typeface="微软雅黑" pitchFamily="34" charset="-122"/>
                        <a:cs typeface="Times New Roman" pitchFamily="18" charset="0"/>
                      </a:endParaRPr>
                    </a:p>
                  </a:txBody>
                  <a:tcPr anchor="ctr"/>
                </a:tc>
                <a:tc>
                  <a:txBody>
                    <a:bodyPr/>
                    <a:lstStyle/>
                    <a:p>
                      <a:pPr algn="ctr"/>
                      <a:r>
                        <a:rPr lang="en-US" dirty="0" smtClean="0">
                          <a:latin typeface="Times New Roman" pitchFamily="18" charset="0"/>
                          <a:ea typeface="微软雅黑" pitchFamily="34" charset="-122"/>
                          <a:cs typeface="Times New Roman" pitchFamily="18" charset="0"/>
                        </a:rPr>
                        <a:t>F</a:t>
                      </a:r>
                      <a:endParaRPr lang="en-GB" dirty="0">
                        <a:latin typeface="Times New Roman" pitchFamily="18" charset="0"/>
                        <a:ea typeface="微软雅黑" pitchFamily="34" charset="-122"/>
                        <a:cs typeface="Times New Roman" pitchFamily="18" charset="0"/>
                      </a:endParaRPr>
                    </a:p>
                  </a:txBody>
                  <a:tcPr anchor="ctr"/>
                </a:tc>
                <a:tc>
                  <a:txBody>
                    <a:bodyPr/>
                    <a:lstStyle/>
                    <a:p>
                      <a:pPr algn="ctr"/>
                      <a:r>
                        <a:rPr lang="en-US" dirty="0" smtClean="0">
                          <a:latin typeface="Times New Roman" pitchFamily="18" charset="0"/>
                          <a:ea typeface="微软雅黑" pitchFamily="34" charset="-122"/>
                          <a:cs typeface="Times New Roman" pitchFamily="18" charset="0"/>
                        </a:rPr>
                        <a:t>F</a:t>
                      </a:r>
                      <a:endParaRPr lang="en-GB" dirty="0">
                        <a:latin typeface="Times New Roman" pitchFamily="18" charset="0"/>
                        <a:ea typeface="微软雅黑" pitchFamily="34" charset="-122"/>
                        <a:cs typeface="Times New Roman" pitchFamily="18" charset="0"/>
                      </a:endParaRPr>
                    </a:p>
                  </a:txBody>
                  <a:tcPr anchor="ctr"/>
                </a:tc>
                <a:tc>
                  <a:txBody>
                    <a:bodyPr/>
                    <a:lstStyle/>
                    <a:p>
                      <a:pPr algn="ctr"/>
                      <a:r>
                        <a:rPr lang="en-US" dirty="0" smtClean="0">
                          <a:latin typeface="Times New Roman" pitchFamily="18" charset="0"/>
                          <a:ea typeface="微软雅黑" pitchFamily="34" charset="-122"/>
                          <a:cs typeface="Times New Roman" pitchFamily="18" charset="0"/>
                        </a:rPr>
                        <a:t>E</a:t>
                      </a:r>
                      <a:endParaRPr lang="en-GB" dirty="0">
                        <a:latin typeface="Times New Roman" pitchFamily="18" charset="0"/>
                        <a:ea typeface="微软雅黑" pitchFamily="34" charset="-122"/>
                        <a:cs typeface="Times New Roman" pitchFamily="18" charset="0"/>
                      </a:endParaRPr>
                    </a:p>
                  </a:txBody>
                  <a:tcPr anchor="ctr"/>
                </a:tc>
              </a:tr>
            </a:tbl>
          </a:graphicData>
        </a:graphic>
      </p:graphicFrame>
    </p:spTree>
    <p:extLst>
      <p:ext uri="{BB962C8B-B14F-4D97-AF65-F5344CB8AC3E}">
        <p14:creationId xmlns:p14="http://schemas.microsoft.com/office/powerpoint/2010/main" val="42339821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软件测试覆盖率分析技术</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语句</a:t>
            </a:r>
            <a:r>
              <a:rPr lang="zh-CN" altLang="en-US" sz="3600" dirty="0" smtClean="0">
                <a:latin typeface="微软雅黑" pitchFamily="34" charset="-122"/>
                <a:ea typeface="微软雅黑" pitchFamily="34" charset="-122"/>
              </a:rPr>
              <a:t>覆盖</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en-US" altLang="zh-CN" sz="2800" dirty="0" smtClean="0">
                <a:latin typeface="微软雅黑" pitchFamily="34" charset="-122"/>
                <a:ea typeface="微软雅黑" pitchFamily="34" charset="-122"/>
              </a:rPr>
              <a:t>{1</a:t>
            </a:r>
            <a:r>
              <a:rPr lang="zh-CN" altLang="en-US" sz="2800" dirty="0" smtClean="0">
                <a:latin typeface="微软雅黑" pitchFamily="34" charset="-122"/>
                <a:ea typeface="微软雅黑" pitchFamily="34" charset="-122"/>
              </a:rPr>
              <a:t>，</a:t>
            </a:r>
            <a:r>
              <a:rPr lang="en-US" altLang="zh-CN" sz="2800" dirty="0" smtClean="0">
                <a:latin typeface="微软雅黑" pitchFamily="34" charset="-122"/>
                <a:ea typeface="微软雅黑" pitchFamily="34" charset="-122"/>
              </a:rPr>
              <a:t>2</a:t>
            </a:r>
            <a:r>
              <a:rPr lang="zh-CN" altLang="en-US" sz="2800" dirty="0" smtClean="0">
                <a:latin typeface="微软雅黑" pitchFamily="34" charset="-122"/>
                <a:ea typeface="微软雅黑" pitchFamily="34" charset="-122"/>
              </a:rPr>
              <a:t>，</a:t>
            </a:r>
            <a:r>
              <a:rPr lang="en-US" altLang="zh-CN" sz="2800" dirty="0" smtClean="0">
                <a:latin typeface="微软雅黑" pitchFamily="34" charset="-122"/>
                <a:ea typeface="微软雅黑" pitchFamily="34" charset="-122"/>
              </a:rPr>
              <a:t>3} +{4, 5, 6, 7, 8}</a:t>
            </a: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分支覆盖</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每一个分支判断取</a:t>
            </a:r>
            <a:r>
              <a:rPr lang="en-US" altLang="zh-CN" sz="2800" dirty="0" smtClean="0">
                <a:latin typeface="微软雅黑" pitchFamily="34" charset="-122"/>
                <a:ea typeface="微软雅黑" pitchFamily="34" charset="-122"/>
              </a:rPr>
              <a:t>T/F</a:t>
            </a:r>
            <a:r>
              <a:rPr lang="zh-CN" altLang="en-US" sz="2800" dirty="0" smtClean="0">
                <a:latin typeface="微软雅黑" pitchFamily="34" charset="-122"/>
                <a:ea typeface="微软雅黑" pitchFamily="34" charset="-122"/>
              </a:rPr>
              <a:t>分支至少一次</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条件覆盖</a:t>
            </a: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每一个判断中每一个条件可能取值执行一遍</a:t>
            </a:r>
            <a:endParaRPr lang="en-US" altLang="zh-CN" sz="2800" dirty="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v"/>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154216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idx="4294967295"/>
          </p:nvPr>
        </p:nvSpPr>
        <p:spPr>
          <a:xfrm>
            <a:off x="152400" y="2971800"/>
            <a:ext cx="8839200" cy="1447800"/>
          </a:xfrm>
        </p:spPr>
        <p:txBody>
          <a:bodyPr>
            <a:noAutofit/>
          </a:bodyPr>
          <a:lstStyle/>
          <a:p>
            <a:pPr eaLnBrk="1" hangingPunct="1"/>
            <a:r>
              <a:rPr lang="zh-CN" altLang="en-US" sz="5400" b="1" dirty="0">
                <a:latin typeface="微软雅黑" pitchFamily="34" charset="-122"/>
                <a:ea typeface="微软雅黑" pitchFamily="34" charset="-122"/>
              </a:rPr>
              <a:t>航天</a:t>
            </a:r>
            <a:r>
              <a:rPr lang="zh-CN" altLang="en-US" sz="5400" b="1" dirty="0" smtClean="0">
                <a:latin typeface="微软雅黑" pitchFamily="34" charset="-122"/>
                <a:ea typeface="微软雅黑" pitchFamily="34" charset="-122"/>
              </a:rPr>
              <a:t>型号系统软件维护</a:t>
            </a:r>
            <a:endParaRPr lang="en-US" altLang="zh-CN" sz="5400" b="1" dirty="0">
              <a:latin typeface="微软雅黑" pitchFamily="34" charset="-122"/>
              <a:ea typeface="微软雅黑" pitchFamily="34" charset="-122"/>
            </a:endParaRPr>
          </a:p>
        </p:txBody>
      </p:sp>
    </p:spTree>
    <p:extLst>
      <p:ext uri="{BB962C8B-B14F-4D97-AF65-F5344CB8AC3E}">
        <p14:creationId xmlns:p14="http://schemas.microsoft.com/office/powerpoint/2010/main" val="18437949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软件维护与配置管理</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定义</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在软件交付后进行修改以纠正故障</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a:p>
            <a:pPr eaLnBrk="0" hangingPunct="0">
              <a:spcBef>
                <a:spcPct val="20000"/>
              </a:spcBef>
              <a:buClr>
                <a:schemeClr val="hlink"/>
              </a:buClr>
            </a:pPr>
            <a:r>
              <a:rPr lang="zh-CN" altLang="en-US" sz="3600" dirty="0" smtClean="0">
                <a:solidFill>
                  <a:srgbClr val="FF0000"/>
                </a:solidFill>
                <a:latin typeface="微软雅黑" pitchFamily="34" charset="-122"/>
                <a:ea typeface="微软雅黑" pitchFamily="34" charset="-122"/>
              </a:rPr>
              <a:t>维护者必须实施配置管理过程以管理对现有系统的修改</a:t>
            </a:r>
            <a:r>
              <a:rPr lang="en-US" altLang="zh-CN" sz="3600" dirty="0">
                <a:solidFill>
                  <a:srgbClr val="FF0000"/>
                </a:solidFill>
                <a:latin typeface="微软雅黑" pitchFamily="34" charset="-122"/>
                <a:ea typeface="微软雅黑" pitchFamily="34" charset="-122"/>
              </a:rPr>
              <a:t> </a:t>
            </a:r>
            <a:endParaRPr lang="en-US" altLang="zh-CN" sz="3600" dirty="0" smtClean="0">
              <a:solidFill>
                <a:srgbClr val="FF0000"/>
              </a:solidFill>
              <a:latin typeface="微软雅黑" pitchFamily="34" charset="-122"/>
              <a:ea typeface="微软雅黑" pitchFamily="34" charset="-122"/>
            </a:endParaRPr>
          </a:p>
          <a:p>
            <a:pPr eaLnBrk="0" hangingPunct="0">
              <a:spcBef>
                <a:spcPct val="20000"/>
              </a:spcBef>
              <a:buClr>
                <a:schemeClr val="hlink"/>
              </a:buClr>
            </a:pPr>
            <a:r>
              <a:rPr lang="en-US" altLang="zh-CN" sz="3600" dirty="0">
                <a:solidFill>
                  <a:srgbClr val="FF0000"/>
                </a:solidFill>
                <a:latin typeface="微软雅黑" pitchFamily="34" charset="-122"/>
                <a:ea typeface="微软雅黑" pitchFamily="34" charset="-122"/>
              </a:rPr>
              <a:t> </a:t>
            </a:r>
            <a:r>
              <a:rPr lang="en-US" altLang="zh-CN" sz="3600" dirty="0" smtClean="0">
                <a:solidFill>
                  <a:srgbClr val="FF0000"/>
                </a:solidFill>
                <a:latin typeface="微软雅黑" pitchFamily="34" charset="-122"/>
                <a:ea typeface="微软雅黑" pitchFamily="34" charset="-122"/>
              </a:rPr>
              <a:t>                   </a:t>
            </a:r>
            <a:r>
              <a:rPr lang="en-US" altLang="zh-CN" sz="3600" dirty="0" smtClean="0">
                <a:latin typeface="微软雅黑" pitchFamily="34" charset="-122"/>
                <a:ea typeface="微软雅黑" pitchFamily="34" charset="-122"/>
              </a:rPr>
              <a:t>--- GB/T 8567-2006</a:t>
            </a:r>
            <a:endParaRPr lang="en-US" altLang="zh-CN" sz="3600" dirty="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v"/>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650571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1000"/>
                                        <p:tgtEl>
                                          <p:spTgt spid="4">
                                            <p:txEl>
                                              <p:pRg st="4" end="4"/>
                                            </p:txEl>
                                          </p:spTgt>
                                        </p:tgtEl>
                                      </p:cBhvr>
                                    </p:animEffect>
                                    <p:anim calcmode="lin" valueType="num">
                                      <p:cBhvr>
                                        <p:cTn id="2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软件维护的种类</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适应性维护</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适应运行环境</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完善性维护</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改善性能（精度，存储空间）等的维护</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改正性维护</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改正程序中的错误</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预防性维护</a:t>
            </a: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代码结构调整，优化，增加注释和文档</a:t>
            </a: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v"/>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
        <p:nvSpPr>
          <p:cNvPr id="6" name="TextBox 5"/>
          <p:cNvSpPr txBox="1"/>
          <p:nvPr/>
        </p:nvSpPr>
        <p:spPr>
          <a:xfrm>
            <a:off x="5105400" y="4158734"/>
            <a:ext cx="646331" cy="369332"/>
          </a:xfrm>
          <a:prstGeom prst="rect">
            <a:avLst/>
          </a:prstGeom>
          <a:noFill/>
        </p:spPr>
        <p:txBody>
          <a:bodyPr wrap="none" rtlCol="0">
            <a:spAutoFit/>
          </a:bodyPr>
          <a:lstStyle/>
          <a:p>
            <a:r>
              <a:rPr lang="en-US" dirty="0" smtClean="0"/>
              <a:t>25%</a:t>
            </a:r>
            <a:endParaRPr lang="en-GB" dirty="0"/>
          </a:p>
        </p:txBody>
      </p:sp>
      <p:sp>
        <p:nvSpPr>
          <p:cNvPr id="7" name="TextBox 6"/>
          <p:cNvSpPr txBox="1"/>
          <p:nvPr/>
        </p:nvSpPr>
        <p:spPr>
          <a:xfrm>
            <a:off x="5118100" y="3009900"/>
            <a:ext cx="646331" cy="369332"/>
          </a:xfrm>
          <a:prstGeom prst="rect">
            <a:avLst/>
          </a:prstGeom>
          <a:noFill/>
        </p:spPr>
        <p:txBody>
          <a:bodyPr wrap="none" rtlCol="0">
            <a:spAutoFit/>
          </a:bodyPr>
          <a:lstStyle/>
          <a:p>
            <a:r>
              <a:rPr lang="en-US" dirty="0" smtClean="0"/>
              <a:t>50%</a:t>
            </a:r>
            <a:endParaRPr lang="en-GB" dirty="0"/>
          </a:p>
        </p:txBody>
      </p:sp>
      <p:sp>
        <p:nvSpPr>
          <p:cNvPr id="8" name="TextBox 7"/>
          <p:cNvSpPr txBox="1"/>
          <p:nvPr/>
        </p:nvSpPr>
        <p:spPr>
          <a:xfrm>
            <a:off x="5118100" y="1905000"/>
            <a:ext cx="646331" cy="369332"/>
          </a:xfrm>
          <a:prstGeom prst="rect">
            <a:avLst/>
          </a:prstGeom>
          <a:noFill/>
        </p:spPr>
        <p:txBody>
          <a:bodyPr wrap="none" rtlCol="0">
            <a:spAutoFit/>
          </a:bodyPr>
          <a:lstStyle/>
          <a:p>
            <a:r>
              <a:rPr lang="en-US" dirty="0" smtClean="0"/>
              <a:t>20%</a:t>
            </a:r>
            <a:endParaRPr lang="en-GB" dirty="0"/>
          </a:p>
        </p:txBody>
      </p:sp>
      <p:sp>
        <p:nvSpPr>
          <p:cNvPr id="9" name="TextBox 8"/>
          <p:cNvSpPr txBox="1"/>
          <p:nvPr/>
        </p:nvSpPr>
        <p:spPr>
          <a:xfrm>
            <a:off x="5092700" y="5334000"/>
            <a:ext cx="518091" cy="369332"/>
          </a:xfrm>
          <a:prstGeom prst="rect">
            <a:avLst/>
          </a:prstGeom>
          <a:noFill/>
        </p:spPr>
        <p:txBody>
          <a:bodyPr wrap="none" rtlCol="0">
            <a:spAutoFit/>
          </a:bodyPr>
          <a:lstStyle/>
          <a:p>
            <a:r>
              <a:rPr lang="en-US" dirty="0" smtClean="0"/>
              <a:t>5%</a:t>
            </a:r>
            <a:endParaRPr lang="en-GB" dirty="0"/>
          </a:p>
        </p:txBody>
      </p:sp>
    </p:spTree>
    <p:extLst>
      <p:ext uri="{BB962C8B-B14F-4D97-AF65-F5344CB8AC3E}">
        <p14:creationId xmlns:p14="http://schemas.microsoft.com/office/powerpoint/2010/main" val="389377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
                                            <p:txEl>
                                              <p:pRg st="7" end="7"/>
                                            </p:txEl>
                                          </p:spTgt>
                                        </p:tgtEl>
                                        <p:attrNameLst>
                                          <p:attrName>style.visibility</p:attrName>
                                        </p:attrNameLst>
                                      </p:cBhvr>
                                      <p:to>
                                        <p:strVal val="visible"/>
                                      </p:to>
                                    </p:set>
                                    <p:animEffect transition="in" filter="fade">
                                      <p:cBhvr>
                                        <p:cTn id="56" dur="1000"/>
                                        <p:tgtEl>
                                          <p:spTgt spid="4">
                                            <p:txEl>
                                              <p:pRg st="7" end="7"/>
                                            </p:txEl>
                                          </p:spTgt>
                                        </p:tgtEl>
                                      </p:cBhvr>
                                    </p:animEffect>
                                    <p:anim calcmode="lin" valueType="num">
                                      <p:cBhvr>
                                        <p:cTn id="5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p:cTn id="63" dur="1000" fill="hold"/>
                                        <p:tgtEl>
                                          <p:spTgt spid="8"/>
                                        </p:tgtEl>
                                        <p:attrNameLst>
                                          <p:attrName>ppt_w</p:attrName>
                                        </p:attrNameLst>
                                      </p:cBhvr>
                                      <p:tavLst>
                                        <p:tav tm="0">
                                          <p:val>
                                            <p:fltVal val="0"/>
                                          </p:val>
                                        </p:tav>
                                        <p:tav tm="100000">
                                          <p:val>
                                            <p:strVal val="#ppt_w"/>
                                          </p:val>
                                        </p:tav>
                                      </p:tavLst>
                                    </p:anim>
                                    <p:anim calcmode="lin" valueType="num">
                                      <p:cBhvr>
                                        <p:cTn id="64" dur="1000" fill="hold"/>
                                        <p:tgtEl>
                                          <p:spTgt spid="8"/>
                                        </p:tgtEl>
                                        <p:attrNameLst>
                                          <p:attrName>ppt_h</p:attrName>
                                        </p:attrNameLst>
                                      </p:cBhvr>
                                      <p:tavLst>
                                        <p:tav tm="0">
                                          <p:val>
                                            <p:fltVal val="0"/>
                                          </p:val>
                                        </p:tav>
                                        <p:tav tm="100000">
                                          <p:val>
                                            <p:strVal val="#ppt_h"/>
                                          </p:val>
                                        </p:tav>
                                      </p:tavLst>
                                    </p:anim>
                                    <p:anim calcmode="lin" valueType="num">
                                      <p:cBhvr>
                                        <p:cTn id="65" dur="1000" fill="hold"/>
                                        <p:tgtEl>
                                          <p:spTgt spid="8"/>
                                        </p:tgtEl>
                                        <p:attrNameLst>
                                          <p:attrName>style.rotation</p:attrName>
                                        </p:attrNameLst>
                                      </p:cBhvr>
                                      <p:tavLst>
                                        <p:tav tm="0">
                                          <p:val>
                                            <p:fltVal val="90"/>
                                          </p:val>
                                        </p:tav>
                                        <p:tav tm="100000">
                                          <p:val>
                                            <p:fltVal val="0"/>
                                          </p:val>
                                        </p:tav>
                                      </p:tavLst>
                                    </p:anim>
                                    <p:animEffect transition="in" filter="fade">
                                      <p:cBhvr>
                                        <p:cTn id="66" dur="1000"/>
                                        <p:tgtEl>
                                          <p:spTgt spid="8"/>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7"/>
                                        </p:tgtEl>
                                        <p:attrNameLst>
                                          <p:attrName>style.visibility</p:attrName>
                                        </p:attrNameLst>
                                      </p:cBhvr>
                                      <p:to>
                                        <p:strVal val="visible"/>
                                      </p:to>
                                    </p:set>
                                    <p:anim calcmode="lin" valueType="num">
                                      <p:cBhvr>
                                        <p:cTn id="69" dur="1000" fill="hold"/>
                                        <p:tgtEl>
                                          <p:spTgt spid="7"/>
                                        </p:tgtEl>
                                        <p:attrNameLst>
                                          <p:attrName>ppt_w</p:attrName>
                                        </p:attrNameLst>
                                      </p:cBhvr>
                                      <p:tavLst>
                                        <p:tav tm="0">
                                          <p:val>
                                            <p:fltVal val="0"/>
                                          </p:val>
                                        </p:tav>
                                        <p:tav tm="100000">
                                          <p:val>
                                            <p:strVal val="#ppt_w"/>
                                          </p:val>
                                        </p:tav>
                                      </p:tavLst>
                                    </p:anim>
                                    <p:anim calcmode="lin" valueType="num">
                                      <p:cBhvr>
                                        <p:cTn id="70" dur="1000" fill="hold"/>
                                        <p:tgtEl>
                                          <p:spTgt spid="7"/>
                                        </p:tgtEl>
                                        <p:attrNameLst>
                                          <p:attrName>ppt_h</p:attrName>
                                        </p:attrNameLst>
                                      </p:cBhvr>
                                      <p:tavLst>
                                        <p:tav tm="0">
                                          <p:val>
                                            <p:fltVal val="0"/>
                                          </p:val>
                                        </p:tav>
                                        <p:tav tm="100000">
                                          <p:val>
                                            <p:strVal val="#ppt_h"/>
                                          </p:val>
                                        </p:tav>
                                      </p:tavLst>
                                    </p:anim>
                                    <p:anim calcmode="lin" valueType="num">
                                      <p:cBhvr>
                                        <p:cTn id="71" dur="1000" fill="hold"/>
                                        <p:tgtEl>
                                          <p:spTgt spid="7"/>
                                        </p:tgtEl>
                                        <p:attrNameLst>
                                          <p:attrName>style.rotation</p:attrName>
                                        </p:attrNameLst>
                                      </p:cBhvr>
                                      <p:tavLst>
                                        <p:tav tm="0">
                                          <p:val>
                                            <p:fltVal val="90"/>
                                          </p:val>
                                        </p:tav>
                                        <p:tav tm="100000">
                                          <p:val>
                                            <p:fltVal val="0"/>
                                          </p:val>
                                        </p:tav>
                                      </p:tavLst>
                                    </p:anim>
                                    <p:animEffect transition="in" filter="fade">
                                      <p:cBhvr>
                                        <p:cTn id="72" dur="1000"/>
                                        <p:tgtEl>
                                          <p:spTgt spid="7"/>
                                        </p:tgtEl>
                                      </p:cBhvr>
                                    </p:animEffect>
                                  </p:childTnLst>
                                </p:cTn>
                              </p:par>
                              <p:par>
                                <p:cTn id="73" presetID="31" presetClass="entr" presetSubtype="0" fill="hold" grpId="0" nodeType="withEffect">
                                  <p:stCondLst>
                                    <p:cond delay="0"/>
                                  </p:stCondLst>
                                  <p:childTnLst>
                                    <p:set>
                                      <p:cBhvr>
                                        <p:cTn id="74" dur="1" fill="hold">
                                          <p:stCondLst>
                                            <p:cond delay="0"/>
                                          </p:stCondLst>
                                        </p:cTn>
                                        <p:tgtEl>
                                          <p:spTgt spid="6"/>
                                        </p:tgtEl>
                                        <p:attrNameLst>
                                          <p:attrName>style.visibility</p:attrName>
                                        </p:attrNameLst>
                                      </p:cBhvr>
                                      <p:to>
                                        <p:strVal val="visible"/>
                                      </p:to>
                                    </p:set>
                                    <p:anim calcmode="lin" valueType="num">
                                      <p:cBhvr>
                                        <p:cTn id="75" dur="1000" fill="hold"/>
                                        <p:tgtEl>
                                          <p:spTgt spid="6"/>
                                        </p:tgtEl>
                                        <p:attrNameLst>
                                          <p:attrName>ppt_w</p:attrName>
                                        </p:attrNameLst>
                                      </p:cBhvr>
                                      <p:tavLst>
                                        <p:tav tm="0">
                                          <p:val>
                                            <p:fltVal val="0"/>
                                          </p:val>
                                        </p:tav>
                                        <p:tav tm="100000">
                                          <p:val>
                                            <p:strVal val="#ppt_w"/>
                                          </p:val>
                                        </p:tav>
                                      </p:tavLst>
                                    </p:anim>
                                    <p:anim calcmode="lin" valueType="num">
                                      <p:cBhvr>
                                        <p:cTn id="76" dur="1000" fill="hold"/>
                                        <p:tgtEl>
                                          <p:spTgt spid="6"/>
                                        </p:tgtEl>
                                        <p:attrNameLst>
                                          <p:attrName>ppt_h</p:attrName>
                                        </p:attrNameLst>
                                      </p:cBhvr>
                                      <p:tavLst>
                                        <p:tav tm="0">
                                          <p:val>
                                            <p:fltVal val="0"/>
                                          </p:val>
                                        </p:tav>
                                        <p:tav tm="100000">
                                          <p:val>
                                            <p:strVal val="#ppt_h"/>
                                          </p:val>
                                        </p:tav>
                                      </p:tavLst>
                                    </p:anim>
                                    <p:anim calcmode="lin" valueType="num">
                                      <p:cBhvr>
                                        <p:cTn id="77" dur="1000" fill="hold"/>
                                        <p:tgtEl>
                                          <p:spTgt spid="6"/>
                                        </p:tgtEl>
                                        <p:attrNameLst>
                                          <p:attrName>style.rotation</p:attrName>
                                        </p:attrNameLst>
                                      </p:cBhvr>
                                      <p:tavLst>
                                        <p:tav tm="0">
                                          <p:val>
                                            <p:fltVal val="90"/>
                                          </p:val>
                                        </p:tav>
                                        <p:tav tm="100000">
                                          <p:val>
                                            <p:fltVal val="0"/>
                                          </p:val>
                                        </p:tav>
                                      </p:tavLst>
                                    </p:anim>
                                    <p:animEffect transition="in" filter="fade">
                                      <p:cBhvr>
                                        <p:cTn id="78" dur="1000"/>
                                        <p:tgtEl>
                                          <p:spTgt spid="6"/>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9"/>
                                        </p:tgtEl>
                                        <p:attrNameLst>
                                          <p:attrName>style.visibility</p:attrName>
                                        </p:attrNameLst>
                                      </p:cBhvr>
                                      <p:to>
                                        <p:strVal val="visible"/>
                                      </p:to>
                                    </p:set>
                                    <p:anim calcmode="lin" valueType="num">
                                      <p:cBhvr>
                                        <p:cTn id="81" dur="1000" fill="hold"/>
                                        <p:tgtEl>
                                          <p:spTgt spid="9"/>
                                        </p:tgtEl>
                                        <p:attrNameLst>
                                          <p:attrName>ppt_w</p:attrName>
                                        </p:attrNameLst>
                                      </p:cBhvr>
                                      <p:tavLst>
                                        <p:tav tm="0">
                                          <p:val>
                                            <p:fltVal val="0"/>
                                          </p:val>
                                        </p:tav>
                                        <p:tav tm="100000">
                                          <p:val>
                                            <p:strVal val="#ppt_w"/>
                                          </p:val>
                                        </p:tav>
                                      </p:tavLst>
                                    </p:anim>
                                    <p:anim calcmode="lin" valueType="num">
                                      <p:cBhvr>
                                        <p:cTn id="82" dur="1000" fill="hold"/>
                                        <p:tgtEl>
                                          <p:spTgt spid="9"/>
                                        </p:tgtEl>
                                        <p:attrNameLst>
                                          <p:attrName>ppt_h</p:attrName>
                                        </p:attrNameLst>
                                      </p:cBhvr>
                                      <p:tavLst>
                                        <p:tav tm="0">
                                          <p:val>
                                            <p:fltVal val="0"/>
                                          </p:val>
                                        </p:tav>
                                        <p:tav tm="100000">
                                          <p:val>
                                            <p:strVal val="#ppt_h"/>
                                          </p:val>
                                        </p:tav>
                                      </p:tavLst>
                                    </p:anim>
                                    <p:anim calcmode="lin" valueType="num">
                                      <p:cBhvr>
                                        <p:cTn id="83" dur="1000" fill="hold"/>
                                        <p:tgtEl>
                                          <p:spTgt spid="9"/>
                                        </p:tgtEl>
                                        <p:attrNameLst>
                                          <p:attrName>style.rotation</p:attrName>
                                        </p:attrNameLst>
                                      </p:cBhvr>
                                      <p:tavLst>
                                        <p:tav tm="0">
                                          <p:val>
                                            <p:fltVal val="90"/>
                                          </p:val>
                                        </p:tav>
                                        <p:tav tm="100000">
                                          <p:val>
                                            <p:fltVal val="0"/>
                                          </p:val>
                                        </p:tav>
                                      </p:tavLst>
                                    </p:anim>
                                    <p:animEffect transition="in" filter="fade">
                                      <p:cBhvr>
                                        <p:cTn id="84"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型号软件测试术语定义</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测试用例</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为具体目标开发的输入</a:t>
            </a:r>
            <a:r>
              <a:rPr lang="en-US" altLang="zh-CN" sz="2800" dirty="0" smtClean="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执行条件</a:t>
            </a:r>
            <a:r>
              <a:rPr lang="en-US" altLang="zh-CN" sz="2800" dirty="0" smtClean="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预料结果</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测试规程</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给定测试用例的详细指令及相关文档</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测试</a:t>
            </a:r>
            <a:r>
              <a:rPr lang="zh-CN" altLang="en-US" sz="3600" dirty="0" smtClean="0">
                <a:latin typeface="微软雅黑" pitchFamily="34" charset="-122"/>
                <a:ea typeface="微软雅黑" pitchFamily="34" charset="-122"/>
              </a:rPr>
              <a:t>覆盖</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v"/>
            </a:pPr>
            <a:r>
              <a:rPr lang="zh-CN" altLang="en-US" sz="2800" dirty="0">
                <a:latin typeface="微软雅黑" pitchFamily="34" charset="-122"/>
                <a:ea typeface="微软雅黑" pitchFamily="34" charset="-122"/>
              </a:rPr>
              <a:t>规定的系统</a:t>
            </a:r>
            <a:r>
              <a:rPr lang="zh-CN" altLang="en-US" sz="2800" dirty="0" smtClean="0">
                <a:latin typeface="微软雅黑" pitchFamily="34" charset="-122"/>
                <a:ea typeface="微软雅黑" pitchFamily="34" charset="-122"/>
              </a:rPr>
              <a:t>部件实现规定需求的程度</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测试</a:t>
            </a:r>
            <a:r>
              <a:rPr lang="zh-CN" altLang="en-US" sz="3600" dirty="0" smtClean="0">
                <a:latin typeface="微软雅黑" pitchFamily="34" charset="-122"/>
                <a:ea typeface="微软雅黑" pitchFamily="34" charset="-122"/>
              </a:rPr>
              <a:t>准则</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v"/>
            </a:pPr>
            <a:r>
              <a:rPr lang="zh-CN" altLang="en-US" sz="2800" dirty="0" smtClean="0">
                <a:latin typeface="微软雅黑" pitchFamily="34" charset="-122"/>
                <a:ea typeface="微软雅黑" pitchFamily="34" charset="-122"/>
              </a:rPr>
              <a:t>通过测试必须满足的准则</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可测试性</a:t>
            </a:r>
            <a:endParaRPr lang="en-US" altLang="zh-CN" sz="3600" dirty="0">
              <a:latin typeface="微软雅黑" pitchFamily="34" charset="-122"/>
              <a:ea typeface="微软雅黑" pitchFamily="34" charset="-122"/>
            </a:endParaRPr>
          </a:p>
          <a:p>
            <a:pPr eaLnBrk="0" hangingPunct="0">
              <a:spcBef>
                <a:spcPct val="20000"/>
              </a:spcBef>
              <a:buClr>
                <a:schemeClr val="hlink"/>
              </a:buClr>
            </a:pP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58334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软件维护的特点</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必须在已有框架下修改</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不得不遵循原有的约束，时间越长越难维护</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生命周期阶段漫长</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维护阶段比开发阶段时间长得多</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成本高</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生存周期</a:t>
            </a:r>
            <a:r>
              <a:rPr lang="en-US" altLang="zh-CN" sz="2800" dirty="0" smtClean="0">
                <a:latin typeface="微软雅黑" pitchFamily="34" charset="-122"/>
                <a:ea typeface="微软雅黑" pitchFamily="34" charset="-122"/>
              </a:rPr>
              <a:t>70%</a:t>
            </a:r>
            <a:r>
              <a:rPr lang="zh-CN" altLang="en-US" sz="2800" dirty="0" smtClean="0">
                <a:latin typeface="微软雅黑" pitchFamily="34" charset="-122"/>
                <a:ea typeface="微软雅黑" pitchFamily="34" charset="-122"/>
              </a:rPr>
              <a:t>以上费用</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与人为因素有关</a:t>
            </a: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需要有经验的设计人员</a:t>
            </a: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v"/>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15036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
                                            <p:txEl>
                                              <p:pRg st="7" end="7"/>
                                            </p:txEl>
                                          </p:spTgt>
                                        </p:tgtEl>
                                        <p:attrNameLst>
                                          <p:attrName>style.visibility</p:attrName>
                                        </p:attrNameLst>
                                      </p:cBhvr>
                                      <p:to>
                                        <p:strVal val="visible"/>
                                      </p:to>
                                    </p:set>
                                    <p:animEffect transition="in" filter="fade">
                                      <p:cBhvr>
                                        <p:cTn id="56" dur="1000"/>
                                        <p:tgtEl>
                                          <p:spTgt spid="4">
                                            <p:txEl>
                                              <p:pRg st="7" end="7"/>
                                            </p:txEl>
                                          </p:spTgt>
                                        </p:tgtEl>
                                      </p:cBhvr>
                                    </p:animEffect>
                                    <p:anim calcmode="lin" valueType="num">
                                      <p:cBhvr>
                                        <p:cTn id="5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航天软件软件维护的要求</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改正性维护</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更改单控制</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回归测试</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评审后发放为新的版本</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适应性</a:t>
            </a:r>
            <a:r>
              <a:rPr lang="en-US" altLang="zh-CN" sz="3600" dirty="0" smtClean="0">
                <a:latin typeface="微软雅黑" pitchFamily="34" charset="-122"/>
                <a:ea typeface="微软雅黑" pitchFamily="34" charset="-122"/>
              </a:rPr>
              <a:t>/</a:t>
            </a:r>
            <a:r>
              <a:rPr lang="zh-CN" altLang="en-US" sz="3600" dirty="0" smtClean="0">
                <a:latin typeface="微软雅黑" pitchFamily="34" charset="-122"/>
                <a:ea typeface="微软雅黑" pitchFamily="34" charset="-122"/>
              </a:rPr>
              <a:t>改善型维护</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依据修改后的软件任务书启动（全部）开发过程</a:t>
            </a: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v"/>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692636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航天软件软件维护的要求</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易分析型</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模块化，详细的文档，注释，变成风格</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易改变形</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耦合，内聚，局部化</a:t>
            </a:r>
            <a:endParaRPr lang="en-US" altLang="zh-CN" sz="2800" dirty="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稳定性</a:t>
            </a: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避免由于修改造成意外的能力</a:t>
            </a:r>
            <a:endParaRPr lang="en-US" altLang="zh-CN" sz="2800" dirty="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易测试性</a:t>
            </a: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便于测试准则的建立</a:t>
            </a: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v"/>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437183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
                                            <p:txEl>
                                              <p:pRg st="7" end="7"/>
                                            </p:txEl>
                                          </p:spTgt>
                                        </p:tgtEl>
                                        <p:attrNameLst>
                                          <p:attrName>style.visibility</p:attrName>
                                        </p:attrNameLst>
                                      </p:cBhvr>
                                      <p:to>
                                        <p:strVal val="visible"/>
                                      </p:to>
                                    </p:set>
                                    <p:animEffect transition="in" filter="fade">
                                      <p:cBhvr>
                                        <p:cTn id="56" dur="1000"/>
                                        <p:tgtEl>
                                          <p:spTgt spid="4">
                                            <p:txEl>
                                              <p:pRg st="7" end="7"/>
                                            </p:txEl>
                                          </p:spTgt>
                                        </p:tgtEl>
                                      </p:cBhvr>
                                    </p:animEffect>
                                    <p:anim calcmode="lin" valueType="num">
                                      <p:cBhvr>
                                        <p:cTn id="5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如何提高可维护性</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需求阶段</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必须详尽描述软件功能，性能，接口</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设计阶段</a:t>
            </a: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严格按照需求规格说明</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本阶段</a:t>
            </a:r>
            <a:r>
              <a:rPr lang="zh-CN" altLang="en-US" sz="2800" dirty="0" smtClean="0">
                <a:latin typeface="微软雅黑" pitchFamily="34" charset="-122"/>
                <a:ea typeface="微软雅黑" pitchFamily="34" charset="-122"/>
              </a:rPr>
              <a:t>对可维护性影响极大（减少复杂度）</a:t>
            </a:r>
            <a:endParaRPr lang="en-US" altLang="zh-CN" sz="2800" dirty="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编码阶段</a:t>
            </a: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养成良好的编程习惯</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不要为了效率牺牲清晰度</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尽量将代码和数据分开</a:t>
            </a: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v"/>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
        <p:nvSpPr>
          <p:cNvPr id="5" name="TextBox 4"/>
          <p:cNvSpPr txBox="1"/>
          <p:nvPr/>
        </p:nvSpPr>
        <p:spPr>
          <a:xfrm>
            <a:off x="5638800" y="4876800"/>
            <a:ext cx="2895599" cy="1107996"/>
          </a:xfrm>
          <a:prstGeom prst="rect">
            <a:avLst/>
          </a:prstGeom>
          <a:noFill/>
        </p:spPr>
        <p:txBody>
          <a:bodyPr wrap="square" rtlCol="0">
            <a:spAutoFit/>
          </a:bodyPr>
          <a:lstStyle/>
          <a:p>
            <a:r>
              <a:rPr lang="zh-CN" altLang="en-US" sz="2200" dirty="0" smtClean="0">
                <a:solidFill>
                  <a:srgbClr val="FF0000"/>
                </a:solidFill>
                <a:latin typeface="微软雅黑" pitchFamily="34" charset="-122"/>
                <a:ea typeface="微软雅黑" pitchFamily="34" charset="-122"/>
              </a:rPr>
              <a:t>强调效率的程序包含的错误比强调清晰度的程序错误多</a:t>
            </a:r>
            <a:r>
              <a:rPr lang="en-US" altLang="zh-CN" sz="2200" dirty="0" smtClean="0">
                <a:solidFill>
                  <a:srgbClr val="FF0000"/>
                </a:solidFill>
                <a:latin typeface="微软雅黑" pitchFamily="34" charset="-122"/>
                <a:ea typeface="微软雅黑" pitchFamily="34" charset="-122"/>
              </a:rPr>
              <a:t>10</a:t>
            </a:r>
            <a:r>
              <a:rPr lang="zh-CN" altLang="en-US" sz="2200" dirty="0" smtClean="0">
                <a:solidFill>
                  <a:srgbClr val="FF0000"/>
                </a:solidFill>
                <a:latin typeface="微软雅黑" pitchFamily="34" charset="-122"/>
                <a:ea typeface="微软雅黑" pitchFamily="34" charset="-122"/>
              </a:rPr>
              <a:t>倍</a:t>
            </a:r>
            <a:endParaRPr lang="en-GB" sz="22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379023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
                                            <p:txEl>
                                              <p:pRg st="7" end="7"/>
                                            </p:txEl>
                                          </p:spTgt>
                                        </p:tgtEl>
                                        <p:attrNameLst>
                                          <p:attrName>style.visibility</p:attrName>
                                        </p:attrNameLst>
                                      </p:cBhvr>
                                      <p:to>
                                        <p:strVal val="visible"/>
                                      </p:to>
                                    </p:set>
                                    <p:animEffect transition="in" filter="fade">
                                      <p:cBhvr>
                                        <p:cTn id="56" dur="1000"/>
                                        <p:tgtEl>
                                          <p:spTgt spid="4">
                                            <p:txEl>
                                              <p:pRg st="7" end="7"/>
                                            </p:txEl>
                                          </p:spTgt>
                                        </p:tgtEl>
                                      </p:cBhvr>
                                    </p:animEffect>
                                    <p:anim calcmode="lin" valueType="num">
                                      <p:cBhvr>
                                        <p:cTn id="5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4">
                                            <p:txEl>
                                              <p:pRg st="8" end="8"/>
                                            </p:txEl>
                                          </p:spTgt>
                                        </p:tgtEl>
                                        <p:attrNameLst>
                                          <p:attrName>style.visibility</p:attrName>
                                        </p:attrNameLst>
                                      </p:cBhvr>
                                      <p:to>
                                        <p:strVal val="visible"/>
                                      </p:to>
                                    </p:set>
                                    <p:animEffect transition="in" filter="fade">
                                      <p:cBhvr>
                                        <p:cTn id="63" dur="1000"/>
                                        <p:tgtEl>
                                          <p:spTgt spid="4">
                                            <p:txEl>
                                              <p:pRg st="8" end="8"/>
                                            </p:txEl>
                                          </p:spTgt>
                                        </p:tgtEl>
                                      </p:cBhvr>
                                    </p:animEffect>
                                    <p:anim calcmode="lin" valueType="num">
                                      <p:cBhvr>
                                        <p:cTn id="64"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31" presetClass="entr" presetSubtype="0" fill="hold" grpId="0" nodeType="clickEffect">
                                  <p:stCondLst>
                                    <p:cond delay="0"/>
                                  </p:stCondLst>
                                  <p:childTnLst>
                                    <p:set>
                                      <p:cBhvr>
                                        <p:cTn id="69" dur="1" fill="hold">
                                          <p:stCondLst>
                                            <p:cond delay="0"/>
                                          </p:stCondLst>
                                        </p:cTn>
                                        <p:tgtEl>
                                          <p:spTgt spid="5"/>
                                        </p:tgtEl>
                                        <p:attrNameLst>
                                          <p:attrName>style.visibility</p:attrName>
                                        </p:attrNameLst>
                                      </p:cBhvr>
                                      <p:to>
                                        <p:strVal val="visible"/>
                                      </p:to>
                                    </p:set>
                                    <p:anim calcmode="lin" valueType="num">
                                      <p:cBhvr>
                                        <p:cTn id="70" dur="1000" fill="hold"/>
                                        <p:tgtEl>
                                          <p:spTgt spid="5"/>
                                        </p:tgtEl>
                                        <p:attrNameLst>
                                          <p:attrName>ppt_w</p:attrName>
                                        </p:attrNameLst>
                                      </p:cBhvr>
                                      <p:tavLst>
                                        <p:tav tm="0">
                                          <p:val>
                                            <p:fltVal val="0"/>
                                          </p:val>
                                        </p:tav>
                                        <p:tav tm="100000">
                                          <p:val>
                                            <p:strVal val="#ppt_w"/>
                                          </p:val>
                                        </p:tav>
                                      </p:tavLst>
                                    </p:anim>
                                    <p:anim calcmode="lin" valueType="num">
                                      <p:cBhvr>
                                        <p:cTn id="71" dur="1000" fill="hold"/>
                                        <p:tgtEl>
                                          <p:spTgt spid="5"/>
                                        </p:tgtEl>
                                        <p:attrNameLst>
                                          <p:attrName>ppt_h</p:attrName>
                                        </p:attrNameLst>
                                      </p:cBhvr>
                                      <p:tavLst>
                                        <p:tav tm="0">
                                          <p:val>
                                            <p:fltVal val="0"/>
                                          </p:val>
                                        </p:tav>
                                        <p:tav tm="100000">
                                          <p:val>
                                            <p:strVal val="#ppt_h"/>
                                          </p:val>
                                        </p:tav>
                                      </p:tavLst>
                                    </p:anim>
                                    <p:anim calcmode="lin" valueType="num">
                                      <p:cBhvr>
                                        <p:cTn id="72" dur="1000" fill="hold"/>
                                        <p:tgtEl>
                                          <p:spTgt spid="5"/>
                                        </p:tgtEl>
                                        <p:attrNameLst>
                                          <p:attrName>style.rotation</p:attrName>
                                        </p:attrNameLst>
                                      </p:cBhvr>
                                      <p:tavLst>
                                        <p:tav tm="0">
                                          <p:val>
                                            <p:fltVal val="90"/>
                                          </p:val>
                                        </p:tav>
                                        <p:tav tm="100000">
                                          <p:val>
                                            <p:fltVal val="0"/>
                                          </p:val>
                                        </p:tav>
                                      </p:tavLst>
                                    </p:anim>
                                    <p:animEffect transition="in" filter="fade">
                                      <p:cBhvr>
                                        <p:cTn id="7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a:t>在</a:t>
            </a:r>
            <a:r>
              <a:rPr lang="zh-CN" altLang="en-US" sz="4000" dirty="0" smtClean="0"/>
              <a:t>轨软件的维护</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en-US" altLang="zh-CN" sz="3600" dirty="0" smtClean="0">
                <a:latin typeface="微软雅黑" pitchFamily="34" charset="-122"/>
                <a:ea typeface="微软雅黑" pitchFamily="34" charset="-122"/>
              </a:rPr>
              <a:t>2004</a:t>
            </a:r>
            <a:r>
              <a:rPr lang="zh-CN" altLang="en-US" sz="3600" dirty="0" smtClean="0">
                <a:latin typeface="微软雅黑" pitchFamily="34" charset="-122"/>
                <a:ea typeface="微软雅黑" pitchFamily="34" charset="-122"/>
              </a:rPr>
              <a:t>年，勇气号火星车闪存失效</a:t>
            </a:r>
            <a:endParaRPr lang="en-US" altLang="zh-CN" sz="36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维护方法</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删除闪存文件</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重新格式化闪存</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对我们的启示？</a:t>
            </a:r>
            <a:endParaRPr lang="en-US" altLang="zh-CN" sz="3600" dirty="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设计之初要考虑维护的环境</a:t>
            </a:r>
            <a:endParaRPr lang="en-US" altLang="zh-CN" sz="2800" dirty="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43646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47087" y="2908300"/>
            <a:ext cx="2353529" cy="1200329"/>
          </a:xfrm>
          <a:prstGeom prst="rect">
            <a:avLst/>
          </a:prstGeom>
        </p:spPr>
        <p:txBody>
          <a:bodyPr wrap="none">
            <a:spAutoFit/>
          </a:bodyPr>
          <a:lstStyle/>
          <a:p>
            <a:pPr algn="ctr"/>
            <a:r>
              <a:rPr lang="zh-CN" altLang="en-US" sz="7200" b="1" dirty="0" smtClean="0">
                <a:solidFill>
                  <a:srgbClr val="FF0000"/>
                </a:solidFill>
                <a:latin typeface="微软雅黑" pitchFamily="34" charset="-122"/>
                <a:ea typeface="微软雅黑" pitchFamily="34" charset="-122"/>
              </a:rPr>
              <a:t>谢谢</a:t>
            </a:r>
            <a:r>
              <a:rPr lang="en-US" altLang="zh-CN" sz="7200" b="1" dirty="0" smtClean="0">
                <a:solidFill>
                  <a:srgbClr val="FF0000"/>
                </a:solidFill>
                <a:latin typeface="微软雅黑" pitchFamily="34" charset="-122"/>
                <a:ea typeface="微软雅黑" pitchFamily="34" charset="-122"/>
              </a:rPr>
              <a:t>!</a:t>
            </a:r>
            <a:endParaRPr lang="zh-CN" altLang="en-US" sz="7200" b="1" dirty="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型号系统软件测试的基本原则</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必须</a:t>
            </a:r>
            <a:r>
              <a:rPr lang="zh-CN" altLang="en-US" sz="3600" dirty="0" smtClean="0">
                <a:latin typeface="微软雅黑" pitchFamily="34" charset="-122"/>
                <a:ea typeface="微软雅黑" pitchFamily="34" charset="-122"/>
              </a:rPr>
              <a:t>独立</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必须不是软件的设计人员</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尽早介入</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在需求模型确定就开始</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可追溯</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一旦发现</a:t>
            </a:r>
            <a:r>
              <a:rPr lang="zh-CN" altLang="en-US" sz="2800" dirty="0" smtClean="0">
                <a:latin typeface="微软雅黑" pitchFamily="34" charset="-122"/>
                <a:ea typeface="微软雅黑" pitchFamily="34" charset="-122"/>
              </a:rPr>
              <a:t>错误，必须定位所有软件配置项</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632366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型号系统软件测试的基本原则</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可复现</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必须用规范的方式复现</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有序化</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从</a:t>
            </a:r>
            <a:r>
              <a:rPr lang="zh-CN" altLang="en-US" sz="2800" dirty="0" smtClean="0">
                <a:latin typeface="微软雅黑" pitchFamily="34" charset="-122"/>
                <a:ea typeface="微软雅黑" pitchFamily="34" charset="-122"/>
              </a:rPr>
              <a:t>小规模</a:t>
            </a:r>
            <a:r>
              <a:rPr lang="en-US" altLang="zh-CN" sz="2800" dirty="0" smtClean="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大规模</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测不全</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再好的测试也不能穷举所有路径，所以要控制软件模块的规模</a:t>
            </a:r>
            <a:endParaRPr lang="en-US" altLang="zh-CN" sz="2800" dirty="0">
              <a:latin typeface="微软雅黑" pitchFamily="34" charset="-122"/>
              <a:ea typeface="微软雅黑" pitchFamily="34" charset="-122"/>
            </a:endParaRPr>
          </a:p>
          <a:p>
            <a:pPr eaLnBrk="0" hangingPunct="0">
              <a:spcBef>
                <a:spcPct val="20000"/>
              </a:spcBef>
              <a:buClr>
                <a:schemeClr val="hlink"/>
              </a:buClr>
            </a:pP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31283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型号系统软件</a:t>
            </a:r>
            <a:r>
              <a:rPr lang="zh-CN" altLang="en-US" sz="4000" dirty="0" smtClean="0"/>
              <a:t>测试活动</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5" name="椭圆 4"/>
          <p:cNvSpPr/>
          <p:nvPr/>
        </p:nvSpPr>
        <p:spPr>
          <a:xfrm>
            <a:off x="990600" y="2971800"/>
            <a:ext cx="2438400" cy="2209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itchFamily="34" charset="-122"/>
                <a:ea typeface="微软雅黑" pitchFamily="34" charset="-122"/>
              </a:rPr>
              <a:t>设计缺陷导致软件缺陷</a:t>
            </a:r>
            <a:endParaRPr lang="en-GB" sz="2800" dirty="0">
              <a:latin typeface="微软雅黑" pitchFamily="34" charset="-122"/>
              <a:ea typeface="微软雅黑" pitchFamily="34" charset="-122"/>
            </a:endParaRPr>
          </a:p>
        </p:txBody>
      </p:sp>
      <p:sp>
        <p:nvSpPr>
          <p:cNvPr id="6" name="椭圆 5"/>
          <p:cNvSpPr/>
          <p:nvPr/>
        </p:nvSpPr>
        <p:spPr>
          <a:xfrm>
            <a:off x="5943600" y="2971800"/>
            <a:ext cx="2438400" cy="2209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itchFamily="34" charset="-122"/>
                <a:ea typeface="微软雅黑" pitchFamily="34" charset="-122"/>
              </a:rPr>
              <a:t>测试</a:t>
            </a:r>
            <a:r>
              <a:rPr lang="zh-CN" altLang="en-US" sz="2800" dirty="0" smtClean="0">
                <a:latin typeface="微软雅黑" pitchFamily="34" charset="-122"/>
                <a:ea typeface="微软雅黑" pitchFamily="34" charset="-122"/>
              </a:rPr>
              <a:t>发现缺陷再来消除缺陷</a:t>
            </a:r>
            <a:endParaRPr lang="en-GB" sz="2800" dirty="0">
              <a:latin typeface="微软雅黑" pitchFamily="34" charset="-122"/>
              <a:ea typeface="微软雅黑" pitchFamily="34" charset="-122"/>
            </a:endParaRPr>
          </a:p>
        </p:txBody>
      </p:sp>
      <p:cxnSp>
        <p:nvCxnSpPr>
          <p:cNvPr id="8" name="曲线连接符 7"/>
          <p:cNvCxnSpPr>
            <a:stCxn id="5" idx="0"/>
            <a:endCxn id="6" idx="0"/>
          </p:cNvCxnSpPr>
          <p:nvPr/>
        </p:nvCxnSpPr>
        <p:spPr>
          <a:xfrm rot="5400000" flipH="1" flipV="1">
            <a:off x="4686300" y="495300"/>
            <a:ext cx="12700" cy="4953000"/>
          </a:xfrm>
          <a:prstGeom prst="curvedConnector3">
            <a:avLst>
              <a:gd name="adj1" fmla="val 5900000"/>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 name="曲线连接符 10"/>
          <p:cNvCxnSpPr>
            <a:stCxn id="6" idx="4"/>
            <a:endCxn id="5" idx="4"/>
          </p:cNvCxnSpPr>
          <p:nvPr/>
        </p:nvCxnSpPr>
        <p:spPr>
          <a:xfrm rot="5400000">
            <a:off x="4686300" y="2705100"/>
            <a:ext cx="12700" cy="4953000"/>
          </a:xfrm>
          <a:prstGeom prst="curvedConnector3">
            <a:avLst>
              <a:gd name="adj1" fmla="val 4500000"/>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22347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测试的</a:t>
            </a:r>
            <a:r>
              <a:rPr lang="zh-CN" altLang="en-US" sz="4000" dirty="0"/>
              <a:t>重要性和局限性</a:t>
            </a:r>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a:solidFill>
                  <a:srgbClr val="FF0000"/>
                </a:solidFill>
                <a:latin typeface="微软雅黑" pitchFamily="34" charset="-122"/>
                <a:ea typeface="微软雅黑" pitchFamily="34" charset="-122"/>
              </a:rPr>
              <a:t>是</a:t>
            </a:r>
            <a:r>
              <a:rPr lang="zh-CN" altLang="en-US" sz="3600" dirty="0" smtClean="0">
                <a:solidFill>
                  <a:srgbClr val="FF0000"/>
                </a:solidFill>
                <a:latin typeface="微软雅黑" pitchFamily="34" charset="-122"/>
                <a:ea typeface="微软雅黑" pitchFamily="34" charset="-122"/>
              </a:rPr>
              <a:t>质量的重要保证</a:t>
            </a:r>
            <a:endParaRPr lang="en-US" altLang="zh-CN" sz="3600" dirty="0" smtClean="0">
              <a:solidFill>
                <a:srgbClr val="FF0000"/>
              </a:solidFill>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solidFill>
                  <a:srgbClr val="FF0000"/>
                </a:solidFill>
                <a:latin typeface="微软雅黑" pitchFamily="34" charset="-122"/>
                <a:ea typeface="微软雅黑" pitchFamily="34" charset="-122"/>
              </a:rPr>
              <a:t>内在</a:t>
            </a:r>
            <a:r>
              <a:rPr lang="zh-CN" altLang="en-US" sz="2800" dirty="0" smtClean="0">
                <a:solidFill>
                  <a:srgbClr val="FF0000"/>
                </a:solidFill>
                <a:latin typeface="微软雅黑" pitchFamily="34" charset="-122"/>
                <a:ea typeface="微软雅黑" pitchFamily="34" charset="-122"/>
              </a:rPr>
              <a:t>质量决定外在质量</a:t>
            </a:r>
            <a:endParaRPr lang="en-US" altLang="zh-CN" sz="2800" dirty="0" smtClean="0">
              <a:solidFill>
                <a:srgbClr val="FF0000"/>
              </a:solidFill>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提高设计者的思维素质</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帮助设计软院提升设计能力</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再好的</a:t>
            </a:r>
            <a:r>
              <a:rPr lang="zh-CN" altLang="en-US" sz="3600" dirty="0" smtClean="0">
                <a:latin typeface="微软雅黑" pitchFamily="34" charset="-122"/>
                <a:ea typeface="微软雅黑" pitchFamily="34" charset="-122"/>
              </a:rPr>
              <a:t>测试也不能完全</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测不全导致始终存在的潜在缺陷</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a:latin typeface="微软雅黑" pitchFamily="34" charset="-122"/>
                <a:ea typeface="微软雅黑" pitchFamily="34" charset="-122"/>
              </a:rPr>
              <a:t>通过</a:t>
            </a:r>
            <a:r>
              <a:rPr lang="zh-CN" altLang="en-US" sz="3600" dirty="0" smtClean="0">
                <a:latin typeface="微软雅黑" pitchFamily="34" charset="-122"/>
                <a:ea typeface="微软雅黑" pitchFamily="34" charset="-122"/>
              </a:rPr>
              <a:t>测试不意味着交付使用</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a:latin typeface="微软雅黑" pitchFamily="34" charset="-122"/>
                <a:ea typeface="微软雅黑" pitchFamily="34" charset="-122"/>
              </a:rPr>
              <a:t>必须通过严格的</a:t>
            </a:r>
            <a:r>
              <a:rPr lang="zh-CN" altLang="en-US" sz="2800" dirty="0" smtClean="0">
                <a:latin typeface="微软雅黑" pitchFamily="34" charset="-122"/>
                <a:ea typeface="微软雅黑" pitchFamily="34" charset="-122"/>
              </a:rPr>
              <a:t>系统联试</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1625597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animEffect transition="in" filter="fade">
                                      <p:cBhvr>
                                        <p:cTn id="14" dur="1000"/>
                                        <p:tgtEl>
                                          <p:spTgt spid="4">
                                            <p:txEl>
                                              <p:pRg st="3" end="3"/>
                                            </p:txEl>
                                          </p:spTgt>
                                        </p:tgtEl>
                                      </p:cBhvr>
                                    </p:animEffect>
                                    <p:anim calcmode="lin" valueType="num">
                                      <p:cBhvr>
                                        <p:cTn id="1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1000"/>
                                        <p:tgtEl>
                                          <p:spTgt spid="4">
                                            <p:txEl>
                                              <p:pRg st="5" end="5"/>
                                            </p:txEl>
                                          </p:spTgt>
                                        </p:tgtEl>
                                      </p:cBhvr>
                                    </p:animEffect>
                                    <p:anim calcmode="lin" valueType="num">
                                      <p:cBhvr>
                                        <p:cTn id="29"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1000"/>
                                        <p:tgtEl>
                                          <p:spTgt spid="4">
                                            <p:txEl>
                                              <p:pRg st="6" end="6"/>
                                            </p:txEl>
                                          </p:spTgt>
                                        </p:tgtEl>
                                      </p:cBhvr>
                                    </p:animEffect>
                                    <p:anim calcmode="lin" valueType="num">
                                      <p:cBhvr>
                                        <p:cTn id="36"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1000"/>
                                        <p:tgtEl>
                                          <p:spTgt spid="4">
                                            <p:txEl>
                                              <p:pRg st="7" end="7"/>
                                            </p:txEl>
                                          </p:spTgt>
                                        </p:tgtEl>
                                      </p:cBhvr>
                                    </p:animEffect>
                                    <p:anim calcmode="lin" valueType="num">
                                      <p:cBhvr>
                                        <p:cTn id="43"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0" end="0"/>
                                            </p:txEl>
                                          </p:spTgt>
                                        </p:tgtEl>
                                        <p:attrNameLst>
                                          <p:attrName>style.visibility</p:attrName>
                                        </p:attrNameLst>
                                      </p:cBhvr>
                                      <p:to>
                                        <p:strVal val="visible"/>
                                      </p:to>
                                    </p:set>
                                    <p:animEffect transition="in" filter="fade">
                                      <p:cBhvr>
                                        <p:cTn id="49" dur="1000"/>
                                        <p:tgtEl>
                                          <p:spTgt spid="4">
                                            <p:txEl>
                                              <p:pRg st="0" end="0"/>
                                            </p:txEl>
                                          </p:spTgt>
                                        </p:tgtEl>
                                      </p:cBhvr>
                                    </p:animEffect>
                                    <p:anim calcmode="lin" valueType="num">
                                      <p:cBhvr>
                                        <p:cTn id="5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
                                            <p:txEl>
                                              <p:pRg st="1" end="1"/>
                                            </p:txEl>
                                          </p:spTgt>
                                        </p:tgtEl>
                                        <p:attrNameLst>
                                          <p:attrName>style.visibility</p:attrName>
                                        </p:attrNameLst>
                                      </p:cBhvr>
                                      <p:to>
                                        <p:strVal val="visible"/>
                                      </p:to>
                                    </p:set>
                                    <p:animEffect transition="in" filter="fade">
                                      <p:cBhvr>
                                        <p:cTn id="56" dur="1000"/>
                                        <p:tgtEl>
                                          <p:spTgt spid="4">
                                            <p:txEl>
                                              <p:pRg st="1" end="1"/>
                                            </p:txEl>
                                          </p:spTgt>
                                        </p:tgtEl>
                                      </p:cBhvr>
                                    </p:animEffect>
                                    <p:anim calcmode="lin" valueType="num">
                                      <p:cBhvr>
                                        <p:cTn id="57"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053"/>
            <a:ext cx="9072594" cy="1143000"/>
          </a:xfrm>
        </p:spPr>
        <p:txBody>
          <a:bodyPr/>
          <a:lstStyle/>
          <a:p>
            <a:r>
              <a:rPr lang="zh-CN" altLang="en-US" sz="4000" dirty="0" smtClean="0"/>
              <a:t>型号软件测试的基本活动</a:t>
            </a:r>
            <a:endParaRPr lang="zh-CN" altLang="en-US" sz="4000" dirty="0"/>
          </a:p>
        </p:txBody>
      </p:sp>
      <p:sp>
        <p:nvSpPr>
          <p:cNvPr id="3" name="Content Placeholder 2"/>
          <p:cNvSpPr>
            <a:spLocks noGrp="1"/>
          </p:cNvSpPr>
          <p:nvPr>
            <p:ph idx="1"/>
          </p:nvPr>
        </p:nvSpPr>
        <p:spPr>
          <a:xfrm>
            <a:off x="457200" y="1457325"/>
            <a:ext cx="8001000" cy="4867275"/>
          </a:xfrm>
        </p:spPr>
        <p:txBody>
          <a:bodyPr>
            <a:normAutofit/>
          </a:bodyPr>
          <a:lstStyle/>
          <a:p>
            <a:endParaRPr lang="en-US" altLang="zh-CN" sz="3600" dirty="0" smtClean="0">
              <a:latin typeface="楷体" pitchFamily="49" charset="-122"/>
              <a:ea typeface="楷体" pitchFamily="49" charset="-122"/>
            </a:endParaRPr>
          </a:p>
          <a:p>
            <a:endParaRPr lang="en-US" altLang="zh-CN" sz="3600" dirty="0" smtClean="0">
              <a:latin typeface="楷体" pitchFamily="49" charset="-122"/>
              <a:ea typeface="楷体" pitchFamily="49" charset="-122"/>
            </a:endParaRPr>
          </a:p>
        </p:txBody>
      </p:sp>
      <p:sp>
        <p:nvSpPr>
          <p:cNvPr id="4" name="Content Placeholder 2"/>
          <p:cNvSpPr txBox="1">
            <a:spLocks/>
          </p:cNvSpPr>
          <p:nvPr/>
        </p:nvSpPr>
        <p:spPr bwMode="auto">
          <a:xfrm>
            <a:off x="457200" y="16764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制定测试计划</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是项目启动后的第一个技术活动</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包括测试范围，测试方法，测试进度，终止条件、资源需求等</a:t>
            </a:r>
            <a:endParaRPr lang="en-US" altLang="zh-CN" sz="2800" dirty="0" smtClean="0">
              <a:latin typeface="微软雅黑" pitchFamily="34" charset="-122"/>
              <a:ea typeface="微软雅黑" pitchFamily="34" charset="-122"/>
            </a:endParaRPr>
          </a:p>
          <a:p>
            <a:pPr marL="571500" indent="-571500" eaLnBrk="0" hangingPunct="0">
              <a:spcBef>
                <a:spcPct val="20000"/>
              </a:spcBef>
              <a:buClr>
                <a:schemeClr val="hlink"/>
              </a:buClr>
              <a:buFont typeface="Wingdings" pitchFamily="2" charset="2"/>
              <a:buChar char="v"/>
            </a:pPr>
            <a:r>
              <a:rPr lang="zh-CN" altLang="en-US" sz="3600" dirty="0" smtClean="0">
                <a:latin typeface="微软雅黑" pitchFamily="34" charset="-122"/>
                <a:ea typeface="微软雅黑" pitchFamily="34" charset="-122"/>
              </a:rPr>
              <a:t>测试需求分析</a:t>
            </a:r>
            <a:endParaRPr lang="en-US" altLang="zh-CN" sz="36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需求规格说明书是确认测试的依据</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r>
              <a:rPr lang="zh-CN" altLang="en-US" sz="2800" dirty="0" smtClean="0">
                <a:latin typeface="微软雅黑" pitchFamily="34" charset="-122"/>
                <a:ea typeface="微软雅黑" pitchFamily="34" charset="-122"/>
              </a:rPr>
              <a:t>被测软件功能性能必须符合需求规格说明书</a:t>
            </a:r>
            <a:endParaRPr lang="en-US" altLang="zh-CN" sz="2800" dirty="0" smtClean="0">
              <a:latin typeface="微软雅黑" pitchFamily="34" charset="-122"/>
              <a:ea typeface="微软雅黑" pitchFamily="34" charset="-122"/>
            </a:endParaRPr>
          </a:p>
          <a:p>
            <a:pPr marL="1028700" lvl="1" indent="-571500" eaLnBrk="0" hangingPunct="0">
              <a:spcBef>
                <a:spcPct val="20000"/>
              </a:spcBef>
              <a:buClr>
                <a:schemeClr val="hlink"/>
              </a:buClr>
              <a:buFont typeface="Wingdings" pitchFamily="2" charset="2"/>
              <a:buChar char="§"/>
            </a:pPr>
            <a:endParaRPr lang="en-US" altLang="zh-CN"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21630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
  <a:themeElements>
    <a:clrScheme name="Book">
      <a:dk1>
        <a:sysClr val="windowText" lastClr="000000"/>
      </a:dk1>
      <a:lt1>
        <a:sysClr val="window" lastClr="FFFFFF"/>
      </a:lt1>
      <a:dk2>
        <a:srgbClr val="000082"/>
      </a:dk2>
      <a:lt2>
        <a:srgbClr val="F3F3FF"/>
      </a:lt2>
      <a:accent1>
        <a:srgbClr val="828200"/>
      </a:accent1>
      <a:accent2>
        <a:srgbClr val="1B582B"/>
      </a:accent2>
      <a:accent3>
        <a:srgbClr val="009FEC"/>
      </a:accent3>
      <a:accent4>
        <a:srgbClr val="00BDBD"/>
      </a:accent4>
      <a:accent5>
        <a:srgbClr val="7C5BAE"/>
      </a:accent5>
      <a:accent6>
        <a:srgbClr val="0055AA"/>
      </a:accent6>
      <a:hlink>
        <a:srgbClr val="FC9658"/>
      </a:hlink>
      <a:folHlink>
        <a:srgbClr val="E800E8"/>
      </a:folHlink>
    </a:clrScheme>
    <a:fontScheme name="Book">
      <a:majorFont>
        <a:latin typeface="Calibri"/>
        <a:ea typeface=""/>
        <a:cs typeface=""/>
        <a:font script="Jpan" typeface="ＭＳ Ｐゴシック"/>
        <a:font script="Hang" typeface="맑은 고딕"/>
        <a:font script="Hans" typeface="黑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方正舒体"/>
        <a:font script="Hant" typeface="標楷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ook">
      <a:fillStyleLst>
        <a:solidFill>
          <a:schemeClr val="phClr">
            <a:tint val="100000"/>
            <a:shade val="100000"/>
            <a:hueMod val="100000"/>
            <a:satMod val="100000"/>
          </a:schemeClr>
        </a:solidFill>
        <a:gradFill rotWithShape="1">
          <a:gsLst>
            <a:gs pos="0">
              <a:schemeClr val="phClr">
                <a:tint val="30000"/>
                <a:shade val="100000"/>
                <a:hueMod val="100000"/>
                <a:satMod val="100000"/>
              </a:schemeClr>
            </a:gs>
            <a:gs pos="80000">
              <a:schemeClr val="phClr">
                <a:tint val="70000"/>
                <a:shade val="100000"/>
                <a:hueMod val="100000"/>
                <a:satMod val="100000"/>
              </a:schemeClr>
            </a:gs>
            <a:gs pos="100000">
              <a:schemeClr val="phClr">
                <a:tint val="100000"/>
                <a:shade val="100000"/>
                <a:hueMod val="100000"/>
                <a:satMod val="100000"/>
              </a:schemeClr>
            </a:gs>
          </a:gsLst>
          <a:lin ang="7200000" scaled="1"/>
        </a:gradFill>
        <a:gradFill rotWithShape="1">
          <a:gsLst>
            <a:gs pos="0">
              <a:schemeClr val="phClr">
                <a:tint val="80000"/>
                <a:shade val="100000"/>
                <a:hueMod val="100000"/>
                <a:satMod val="100000"/>
              </a:schemeClr>
            </a:gs>
            <a:gs pos="30000">
              <a:schemeClr val="phClr">
                <a:tint val="100000"/>
                <a:shade val="100000"/>
                <a:hueMod val="100000"/>
                <a:satMod val="100000"/>
              </a:schemeClr>
            </a:gs>
            <a:gs pos="100000">
              <a:schemeClr val="phClr">
                <a:tint val="100000"/>
                <a:shade val="50000"/>
                <a:hueMod val="100000"/>
                <a:satMod val="100000"/>
              </a:schemeClr>
            </a:gs>
          </a:gsLst>
          <a:lin ang="18000000" scaled="1"/>
        </a:gradFill>
      </a:fillStyleLst>
      <a:lnStyleLst>
        <a:ln w="12700"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a:rot lat="0" lon="0" rev="0"/>
            </a:camera>
            <a:lightRig rig="morning" dir="bl"/>
          </a:scene3d>
          <a:sp3d extrusionH="222250" contourW="25400" prstMaterial="matte">
            <a:bevelT w="38100" h="38100" prst="softRound"/>
            <a:bevelB/>
            <a:extrusionClr>
              <a:srgbClr val="FF0000"/>
            </a:extrusionClr>
            <a:contourClr>
              <a:schemeClr val="accent3">
                <a:tint val="100000"/>
                <a:shade val="100000"/>
                <a:hueMod val="100000"/>
                <a:satMod val="100000"/>
              </a:schemeClr>
            </a:contourClr>
          </a:sp3d>
        </a:effectStyle>
        <a:effectStyle>
          <a:effectLst>
            <a:glow>
              <a:schemeClr val="phClr">
                <a:tint val="100000"/>
                <a:shade val="100000"/>
                <a:hueMod val="100000"/>
                <a:satMod val="100000"/>
              </a:schemeClr>
            </a:glow>
          </a:effectLst>
          <a:scene3d>
            <a:camera prst="orthographicFront" fov="0">
              <a:rot lat="0" lon="0" rev="0"/>
            </a:camera>
            <a:lightRig rig="soft" dir="bl">
              <a:rot lat="0" lon="0" rev="0"/>
            </a:lightRig>
          </a:scene3d>
          <a:sp3d prstMaterial="plastic">
            <a:bevelT w="38100" h="3810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phClr">
                <a:tint val="100000"/>
                <a:shade val="60000"/>
                <a:hueMod val="100000"/>
                <a:satMod val="100000"/>
              </a:schemeClr>
            </a:gs>
            <a:gs pos="80000">
              <a:schemeClr val="phClr">
                <a:tint val="90000"/>
                <a:shade val="100000"/>
                <a:hueMod val="100000"/>
                <a:satMod val="100000"/>
              </a:schemeClr>
            </a:gs>
            <a:gs pos="100000">
              <a:schemeClr val="phClr">
                <a:tint val="80000"/>
                <a:shade val="100000"/>
                <a:hueMod val="100000"/>
                <a:satMod val="100000"/>
              </a:schemeClr>
            </a:gs>
          </a:gsLst>
          <a:lin ang="18000000" scaled="1"/>
        </a:gradFill>
        <a:blipFill>
          <a:blip xmlns:r="http://schemas.openxmlformats.org/officeDocument/2006/relationships" r:embed="rId1">
            <a:duotone>
              <a:schemeClr val="phClr">
                <a:tint val="100000"/>
                <a:shade val="50000"/>
                <a:hueMod val="100000"/>
                <a:satMod val="100000"/>
              </a:schemeClr>
              <a:schemeClr val="phClr">
                <a:tint val="95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TC010220296[[fn=博大精深]]</Template>
  <TotalTime>13729</TotalTime>
  <Words>1618</Words>
  <Application>Microsoft Office PowerPoint</Application>
  <PresentationFormat>全屏显示(4:3)</PresentationFormat>
  <Paragraphs>498</Paragraphs>
  <Slides>45</Slides>
  <Notes>44</Notes>
  <HiddenSlides>0</HiddenSlides>
  <MMClips>0</MMClips>
  <ScaleCrop>false</ScaleCrop>
  <HeadingPairs>
    <vt:vector size="4" baseType="variant">
      <vt:variant>
        <vt:lpstr>主题</vt:lpstr>
      </vt:variant>
      <vt:variant>
        <vt:i4>1</vt:i4>
      </vt:variant>
      <vt:variant>
        <vt:lpstr>幻灯片标题</vt:lpstr>
      </vt:variant>
      <vt:variant>
        <vt:i4>45</vt:i4>
      </vt:variant>
    </vt:vector>
  </HeadingPairs>
  <TitlesOfParts>
    <vt:vector size="46" baseType="lpstr">
      <vt:lpstr>Book</vt:lpstr>
      <vt:lpstr>航天型号软件工程</vt:lpstr>
      <vt:lpstr>航天型号系统软件测试</vt:lpstr>
      <vt:lpstr>什么是型号系统软件测试</vt:lpstr>
      <vt:lpstr>型号软件测试术语定义</vt:lpstr>
      <vt:lpstr>型号系统软件测试的基本原则</vt:lpstr>
      <vt:lpstr>型号系统软件测试的基本原则</vt:lpstr>
      <vt:lpstr>型号系统软件测试活动</vt:lpstr>
      <vt:lpstr>测试的重要性和局限性</vt:lpstr>
      <vt:lpstr>型号软件测试的基本活动</vt:lpstr>
      <vt:lpstr>型号软件测试的基本活动</vt:lpstr>
      <vt:lpstr>型号软件测试的基本活动</vt:lpstr>
      <vt:lpstr>型号软件测试的基本活动</vt:lpstr>
      <vt:lpstr>型号软件测试的基本活动</vt:lpstr>
      <vt:lpstr>型号软件的单元测试</vt:lpstr>
      <vt:lpstr>示例</vt:lpstr>
      <vt:lpstr>接口测试</vt:lpstr>
      <vt:lpstr>其他测试内容</vt:lpstr>
      <vt:lpstr>测试陷阱</vt:lpstr>
      <vt:lpstr>组装测试</vt:lpstr>
      <vt:lpstr>组装测试</vt:lpstr>
      <vt:lpstr>确认测试</vt:lpstr>
      <vt:lpstr>第三方测试</vt:lpstr>
      <vt:lpstr>系统联试</vt:lpstr>
      <vt:lpstr>回归联试</vt:lpstr>
      <vt:lpstr>航天型号软件的测试内容 </vt:lpstr>
      <vt:lpstr>边界测试</vt:lpstr>
      <vt:lpstr>强度测试</vt:lpstr>
      <vt:lpstr>可靠性和安全性测试</vt:lpstr>
      <vt:lpstr>静态测试技术</vt:lpstr>
      <vt:lpstr>测试用例设计技术</vt:lpstr>
      <vt:lpstr>软件测试集合关系</vt:lpstr>
      <vt:lpstr>软件测试的目的</vt:lpstr>
      <vt:lpstr>软件测试用例的设计技术</vt:lpstr>
      <vt:lpstr>软件测试覆盖率分析技术</vt:lpstr>
      <vt:lpstr>测试全集</vt:lpstr>
      <vt:lpstr>软件测试覆盖率分析技术</vt:lpstr>
      <vt:lpstr>航天型号系统软件维护</vt:lpstr>
      <vt:lpstr>软件维护与配置管理</vt:lpstr>
      <vt:lpstr>软件维护的种类</vt:lpstr>
      <vt:lpstr>软件维护的特点</vt:lpstr>
      <vt:lpstr>航天软件软件维护的要求</vt:lpstr>
      <vt:lpstr>航天软件软件维护的要求</vt:lpstr>
      <vt:lpstr>如何提高可维护性</vt:lpstr>
      <vt:lpstr>在轨软件的维护</vt:lpstr>
      <vt:lpstr>PowerPoint 演示文稿</vt:lpstr>
    </vt:vector>
  </TitlesOfParts>
  <Company>Guilddesign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申报书答辩材料</dc:title>
  <dc:creator>李超</dc:creator>
  <cp:lastModifiedBy>USER</cp:lastModifiedBy>
  <cp:revision>1556</cp:revision>
  <dcterms:created xsi:type="dcterms:W3CDTF">2004-08-26T06:30:40Z</dcterms:created>
  <dcterms:modified xsi:type="dcterms:W3CDTF">2012-10-11T11:32:12Z</dcterms:modified>
</cp:coreProperties>
</file>