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304" r:id="rId12"/>
    <p:sldId id="277" r:id="rId13"/>
    <p:sldId id="279" r:id="rId14"/>
    <p:sldId id="282" r:id="rId15"/>
    <p:sldId id="284" r:id="rId16"/>
    <p:sldId id="287" r:id="rId17"/>
    <p:sldId id="289" r:id="rId18"/>
    <p:sldId id="29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4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8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5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CC0-8C5E-48D7-813F-6AA6728E8736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52F1-C9F9-44BF-B7BF-BF70F4488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16／9  浅灰.jp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91FCC0-8C5E-48D7-813F-6AA6728E8736}" type="datetimeFigureOut">
              <a:rPr lang="zh-CN" altLang="en-US" smtClean="0"/>
              <a:pPr/>
              <a:t>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C152F1-C9F9-44BF-B7BF-BF70F44889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743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Official 24_Set 3</a:t>
            </a:r>
          </a:p>
          <a:p>
            <a:r>
              <a:rPr kumimoji="1" lang="en-US" altLang="zh-CN" b="1" dirty="0"/>
              <a:t>Modern Dance</a:t>
            </a: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40209" y="1006521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11135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73377" y="497494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327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MD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47578" y="1054957"/>
            <a:ext cx="213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radical?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music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freer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51638" y="2176250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skirt</a:t>
            </a:r>
            <a:r>
              <a:rPr kumimoji="1" lang="zh-CN" altLang="en-US" dirty="0" smtClean="0"/>
              <a:t>         </a:t>
            </a:r>
            <a:r>
              <a:rPr lang="zh-CN" altLang="en-US" dirty="0" smtClean="0">
                <a:ea typeface="幼圆" panose="02010509060101010101" pitchFamily="49" charset="-122"/>
              </a:rPr>
              <a:t>☆ </a:t>
            </a:r>
            <a:r>
              <a:rPr lang="en-US" altLang="zh-CN" dirty="0">
                <a:ea typeface="幼圆" panose="02010509060101010101" pitchFamily="49" charset="-122"/>
              </a:rPr>
              <a:t>loose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lang="zh-CN" altLang="en-US" dirty="0" smtClean="0">
                <a:ea typeface="幼圆" panose="02010509060101010101" pitchFamily="49" charset="-122"/>
              </a:rPr>
              <a:t>☆ </a:t>
            </a:r>
            <a:r>
              <a:rPr kumimoji="1" lang="en-US" altLang="zh-CN" dirty="0">
                <a:ea typeface="幼圆" panose="02010509060101010101" pitchFamily="49" charset="-122"/>
              </a:rPr>
              <a:t>barefoot</a:t>
            </a:r>
            <a:r>
              <a:rPr kumimoji="1" lang="zh-CN" altLang="en-US" dirty="0">
                <a:ea typeface="幼圆" panose="02010509060101010101" pitchFamily="49" charset="-122"/>
              </a:rPr>
              <a:t>       </a:t>
            </a:r>
            <a:r>
              <a:rPr kumimoji="1" lang="en-US" altLang="zh-CN" dirty="0">
                <a:ea typeface="幼圆" panose="02010509060101010101" pitchFamily="49" charset="-122"/>
              </a:rPr>
              <a:t>×</a:t>
            </a:r>
            <a:r>
              <a:rPr kumimoji="1" lang="zh-CN" altLang="en-US" dirty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seen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43164" y="5064032"/>
            <a:ext cx="396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against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AP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rivalry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52595" y="348788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552471"/>
            <a:ext cx="278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Berlin</a:t>
            </a:r>
          </a:p>
          <a:p>
            <a:r>
              <a:rPr kumimoji="1" lang="en-US" altLang="zh-CN" dirty="0" smtClean="0"/>
              <a:t>Russia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</a:t>
            </a:r>
          </a:p>
          <a:p>
            <a:r>
              <a:rPr kumimoji="1" lang="zh-CN" altLang="zh-CN" dirty="0"/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D</a:t>
            </a:r>
            <a:r>
              <a:rPr kumimoji="1" lang="zh-CN" altLang="en-US" dirty="0">
                <a:ea typeface="幼圆" panose="02010509060101010101" pitchFamily="49" charset="-122"/>
              </a:rPr>
              <a:t>→ </a:t>
            </a:r>
            <a:r>
              <a:rPr lang="en-US" altLang="zh-CN" dirty="0"/>
              <a:t>×</a:t>
            </a:r>
            <a:r>
              <a:rPr lang="zh-CN" altLang="en-US" dirty="0"/>
              <a:t> </a:t>
            </a:r>
            <a:r>
              <a:rPr lang="en-US" altLang="zh-CN" dirty="0"/>
              <a:t>ballet</a:t>
            </a:r>
          </a:p>
          <a:p>
            <a:r>
              <a:rPr kumimoji="1" lang="zh-CN" altLang="en-US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lang="zh-CN" altLang="en-US" dirty="0" smtClean="0"/>
              <a:t> </a:t>
            </a:r>
            <a:r>
              <a:rPr lang="zh-CN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>
                <a:ea typeface="幼圆" panose="02010509060101010101" pitchFamily="49" charset="-122"/>
              </a:rPr>
              <a:t>☆</a:t>
            </a:r>
            <a:r>
              <a:rPr lang="en-US" altLang="zh-CN" dirty="0" smtClean="0">
                <a:ea typeface="幼圆" panose="02010509060101010101" pitchFamily="49" charset="-122"/>
              </a:rPr>
              <a:t> Russia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56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221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43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</a:t>
            </a:r>
            <a:r>
              <a:rPr kumimoji="1" lang="en-US" altLang="zh-CN" b="1" dirty="0"/>
              <a:t>5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Theodor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Seuss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Geisel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8884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84146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365883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347869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TSG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880155"/>
            <a:ext cx="332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lit-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school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teacher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←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comic</a:t>
            </a:r>
          </a:p>
          <a:p>
            <a:r>
              <a:rPr kumimoji="1" lang="zh-CN" altLang="en-US" dirty="0" smtClean="0"/>
              <a:t>          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163184" y="1835527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award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PL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1984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3722670"/>
            <a:ext cx="291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r>
              <a:rPr lang="zh-CN" altLang="en-US" dirty="0"/>
              <a:t> </a:t>
            </a:r>
            <a:r>
              <a:rPr lang="en-US" altLang="zh-CN" dirty="0"/>
              <a:t>illustrator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human:</a:t>
            </a:r>
            <a:r>
              <a:rPr lang="zh-CN" altLang="en-US" dirty="0"/>
              <a:t> </a:t>
            </a:r>
            <a:r>
              <a:rPr lang="zh-CN" altLang="en-US" dirty="0">
                <a:ea typeface="幼圆" panose="02010509060101010101" pitchFamily="49" charset="-122"/>
              </a:rPr>
              <a:t>☆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face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land-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zh-CN" altLang="en-US" dirty="0">
                <a:ea typeface="幼圆" panose="02010509060101010101" pitchFamily="49" charset="-122"/>
              </a:rPr>
              <a:t>☆ </a:t>
            </a:r>
            <a:r>
              <a:rPr lang="en-US" altLang="zh-CN" dirty="0"/>
              <a:t>clever</a:t>
            </a:r>
            <a:endParaRPr lang="zh-CN" altLang="en-US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268531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2708393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ym-</a:t>
            </a:r>
            <a:r>
              <a:rPr kumimoji="1" lang="zh-CN" altLang="en-US" dirty="0" smtClean="0"/>
              <a:t>   </a:t>
            </a:r>
            <a:r>
              <a:rPr kumimoji="1"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↳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poem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03299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009492"/>
            <a:ext cx="241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hat</a:t>
            </a:r>
            <a:r>
              <a:rPr kumimoji="1" lang="zh-CN" altLang="en-US" dirty="0" smtClean="0"/>
              <a:t> </a:t>
            </a:r>
            <a:r>
              <a:rPr lang="zh-CN" altLang="en-US" dirty="0">
                <a:ea typeface="幼圆" panose="02010509060101010101" pitchFamily="49" charset="-122"/>
              </a:rPr>
              <a:t>☆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↑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JH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DC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</a:p>
          <a:p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</p:txBody>
      </p:sp>
      <p:sp>
        <p:nvSpPr>
          <p:cNvPr id="19" name="左大括号 18"/>
          <p:cNvSpPr/>
          <p:nvPr/>
        </p:nvSpPr>
        <p:spPr>
          <a:xfrm>
            <a:off x="4256419" y="4092703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5998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6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Official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29</a:t>
            </a:r>
            <a:r>
              <a:rPr kumimoji="1" lang="zh-CN" altLang="en-US" b="1" dirty="0"/>
              <a:t>_</a:t>
            </a:r>
            <a:r>
              <a:rPr kumimoji="1" lang="en-US" altLang="zh-CN" b="1" dirty="0"/>
              <a:t>Set2</a:t>
            </a:r>
            <a:endParaRPr kumimoji="1" lang="zh-CN" altLang="zh-CN" b="1" dirty="0"/>
          </a:p>
          <a:p>
            <a:r>
              <a:rPr kumimoji="1" lang="en-US" altLang="zh-CN" b="1" dirty="0" err="1"/>
              <a:t>Pedodiversity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14883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01309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42981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</a:p>
          <a:p>
            <a:r>
              <a:rPr kumimoji="1" lang="en-US" altLang="zh-CN" dirty="0"/>
              <a:t>  soil</a:t>
            </a:r>
            <a:r>
              <a:rPr kumimoji="1" lang="zh-CN" altLang="en-US" dirty="0"/>
              <a:t>→</a:t>
            </a:r>
            <a:r>
              <a:rPr kumimoji="1" lang="en-US" altLang="zh-CN" dirty="0"/>
              <a:t>forest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1171045"/>
            <a:ext cx="29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diver-</a:t>
            </a:r>
            <a:r>
              <a:rPr lang="zh-CN" altLang="en-US" dirty="0"/>
              <a:t> 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/>
              <a:t>forest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</a:t>
            </a:r>
            <a:r>
              <a:rPr lang="zh-CN" altLang="zh-CN" dirty="0" smtClean="0"/>
              <a:t> 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63184" y="2098693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幼圆" panose="02010509060101010101" pitchFamily="49" charset="-122"/>
              </a:rPr>
              <a:t>1</a:t>
            </a:r>
            <a:r>
              <a:rPr lang="zh-CN" altLang="en-US" dirty="0" smtClean="0">
                <a:ea typeface="幼圆" panose="02010509060101010101" pitchFamily="49" charset="-122"/>
              </a:rPr>
              <a:t>. </a:t>
            </a:r>
            <a:r>
              <a:rPr lang="en-US" altLang="zh-CN" dirty="0" smtClean="0">
                <a:ea typeface="幼圆" panose="02010509060101010101" pitchFamily="49" charset="-122"/>
              </a:rPr>
              <a:t>tree</a:t>
            </a:r>
            <a:r>
              <a:rPr lang="zh-CN" altLang="en-US" dirty="0" smtClean="0"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species</a:t>
            </a:r>
            <a:endParaRPr kumimoji="1" lang="en-US" altLang="zh-CN" dirty="0">
              <a:ea typeface="幼圆" panose="02010509060101010101" pitchFamily="49" charset="-122"/>
            </a:endParaRPr>
          </a:p>
          <a:p>
            <a:r>
              <a:rPr kumimoji="1" lang="zh-CN" altLang="zh-CN" dirty="0" smtClean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pine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acid</a:t>
            </a:r>
            <a:endParaRPr kumimoji="1" lang="en-US" altLang="zh-CN" dirty="0"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4710" y="4472042"/>
            <a:ext cx="29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uproot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22004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244405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zh-CN" altLang="zh-CN" dirty="0"/>
              <a:t> </a:t>
            </a:r>
            <a:r>
              <a:rPr kumimoji="1" lang="zh-CN" altLang="en-US" dirty="0"/>
              <a:t>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adiation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↑</a:t>
            </a:r>
            <a:endParaRPr kumimoji="1" lang="en-US" altLang="zh-CN" dirty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272358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334612"/>
            <a:ext cx="24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mange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soil</a:t>
            </a:r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article</a:t>
            </a:r>
            <a:endParaRPr kumimoji="1" lang="en-US" altLang="zh-CN" dirty="0"/>
          </a:p>
          <a:p>
            <a:r>
              <a:rPr kumimoji="1" lang="zh-CN" altLang="en-US" dirty="0" smtClean="0"/>
              <a:t>     相互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12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275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24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Set6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Shield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Volcanoes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Venus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0916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12751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392636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clouds?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1113835"/>
            <a:ext cx="296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幼圆" panose="02010509060101010101" pitchFamily="49" charset="-122"/>
              </a:rPr>
              <a:t>pass</a:t>
            </a:r>
            <a:r>
              <a:rPr lang="zh-CN" altLang="en-US" dirty="0">
                <a:ea typeface="幼圆" panose="02010509060101010101" pitchFamily="49" charset="-122"/>
              </a:rPr>
              <a:t> </a:t>
            </a:r>
            <a:r>
              <a:rPr lang="en-US" altLang="zh-CN" dirty="0">
                <a:ea typeface="幼圆" panose="02010509060101010101" pitchFamily="49" charset="-122"/>
              </a:rPr>
              <a:t>clouds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>
                <a:ea typeface="幼圆" panose="02010509060101010101" pitchFamily="49" charset="-122"/>
              </a:rPr>
              <a:t>     </a:t>
            </a:r>
            <a:r>
              <a:rPr kumimoji="1" lang="en-US" altLang="zh-CN" dirty="0">
                <a:ea typeface="幼圆" panose="02010509060101010101" pitchFamily="49" charset="-122"/>
              </a:rPr>
              <a:t>S</a:t>
            </a:r>
            <a:r>
              <a:rPr kumimoji="1" lang="zh-CN" altLang="en-US" dirty="0">
                <a:ea typeface="幼圆" panose="02010509060101010101" pitchFamily="49" charset="-122"/>
              </a:rPr>
              <a:t> </a:t>
            </a:r>
            <a:r>
              <a:rPr kumimoji="1" lang="en-US" altLang="zh-CN" dirty="0">
                <a:ea typeface="幼圆" panose="02010509060101010101" pitchFamily="49" charset="-122"/>
              </a:rPr>
              <a:t>module</a:t>
            </a:r>
          </a:p>
          <a:p>
            <a:r>
              <a:rPr kumimoji="1" lang="zh-CN" altLang="en-US" dirty="0">
                <a:ea typeface="幼圆" panose="02010509060101010101" pitchFamily="49" charset="-122"/>
              </a:rPr>
              <a:t>      </a:t>
            </a:r>
            <a:r>
              <a:rPr kumimoji="1" lang="en-US" altLang="zh-CN" dirty="0">
                <a:ea typeface="幼圆" panose="02010509060101010101" pitchFamily="49" charset="-122"/>
              </a:rPr>
              <a:t>radar</a:t>
            </a:r>
            <a:endParaRPr kumimoji="1"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4163184" y="2133019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幼圆" panose="02010509060101010101" pitchFamily="49" charset="-122"/>
              </a:rPr>
              <a:t>w</a:t>
            </a:r>
            <a:r>
              <a:rPr lang="en-US" altLang="zh-CN" dirty="0" smtClean="0">
                <a:ea typeface="幼圆" panose="02010509060101010101" pitchFamily="49" charset="-122"/>
              </a:rPr>
              <a:t>hat</a:t>
            </a:r>
            <a:r>
              <a:rPr lang="zh-CN" altLang="en-US" dirty="0" smtClean="0"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learn?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SV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3934268"/>
            <a:ext cx="291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                   </a:t>
            </a:r>
            <a:r>
              <a:rPr lang="en-US" altLang="zh-CN" dirty="0"/>
              <a:t>Earth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 err="1"/>
              <a:t>tect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?         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 smtClean="0"/>
              <a:t>water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eg.</a:t>
            </a:r>
            <a:r>
              <a:rPr lang="zh-CN" altLang="en-US" dirty="0" smtClean="0"/>
              <a:t> </a:t>
            </a:r>
            <a:r>
              <a:rPr lang="en-US" altLang="zh-CN" dirty="0" smtClean="0"/>
              <a:t>HI</a:t>
            </a:r>
            <a:endParaRPr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002648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084217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earth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×SV,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←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tec</a:t>
            </a:r>
            <a:r>
              <a:rPr kumimoji="1" lang="en-US" altLang="zh-CN" dirty="0" smtClean="0"/>
              <a:t>-</a:t>
            </a:r>
          </a:p>
          <a:p>
            <a:r>
              <a:rPr kumimoji="1" lang="en-US" altLang="zh-CN" dirty="0" smtClean="0"/>
              <a:t>V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×cluster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tec</a:t>
            </a:r>
            <a:r>
              <a:rPr kumimoji="1" lang="en-US" altLang="zh-CN" dirty="0" smtClean="0"/>
              <a:t>-</a:t>
            </a: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22978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277402"/>
            <a:ext cx="241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active?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fluc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←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SV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radio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</a:t>
            </a:r>
            <a:endParaRPr kumimoji="1" lang="en-US" altLang="zh-CN" dirty="0"/>
          </a:p>
        </p:txBody>
      </p:sp>
      <p:sp>
        <p:nvSpPr>
          <p:cNvPr id="19" name="左大括号 18"/>
          <p:cNvSpPr/>
          <p:nvPr/>
        </p:nvSpPr>
        <p:spPr>
          <a:xfrm>
            <a:off x="4262020" y="1489725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4277126" y="5646796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852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46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Set6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Copper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Penny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0916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60593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Py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cheap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59122" y="1113835"/>
            <a:ext cx="371728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C+Z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Py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Ni</a:t>
            </a:r>
          </a:p>
          <a:p>
            <a:r>
              <a:rPr lang="zh-CN" altLang="en-US" dirty="0" smtClean="0"/>
              <a:t>           </a:t>
            </a:r>
            <a:r>
              <a:rPr lang="en-US" altLang="zh-CN" dirty="0" smtClean="0"/>
              <a:t>-</a:t>
            </a:r>
            <a:r>
              <a:rPr lang="en-US" altLang="zh-CN" dirty="0"/>
              <a:t>SN: Nickel &gt;  </a:t>
            </a:r>
            <a:r>
              <a:rPr lang="en-US" altLang="zh-CN" dirty="0" smtClean="0"/>
              <a:t>P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↑</a:t>
            </a:r>
            <a:r>
              <a:rPr lang="zh-CN" altLang="en-US" dirty="0" smtClean="0"/>
              <a:t>   </a:t>
            </a:r>
            <a:r>
              <a:rPr kumimoji="1"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↳</a:t>
            </a:r>
            <a:r>
              <a:rPr lang="zh-CN" altLang="en-US" dirty="0" smtClean="0"/>
              <a:t>方便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×</a:t>
            </a:r>
            <a:r>
              <a:rPr lang="zh-CN" altLang="en-US" dirty="0" smtClean="0"/>
              <a:t>   </a:t>
            </a:r>
            <a:r>
              <a:rPr kumimoji="1"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↳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4548210"/>
            <a:ext cx="291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green</a:t>
            </a:r>
            <a:endParaRPr kumimoji="1" lang="en-US" altLang="zh-CN" dirty="0"/>
          </a:p>
          <a:p>
            <a:r>
              <a:rPr kumimoji="1" lang="en-US" altLang="zh-CN" dirty="0"/>
              <a:t>      </a:t>
            </a:r>
            <a:r>
              <a:rPr kumimoji="1" lang="en-US" altLang="zh-CN" dirty="0" smtClean="0"/>
              <a:t>patina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corro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en-US" dirty="0" smtClean="0"/>
              <a:t>                 </a:t>
            </a:r>
            <a:r>
              <a:rPr kumimoji="1" lang="en-US" altLang="zh-CN" dirty="0" smtClean="0"/>
              <a:t>↓</a:t>
            </a:r>
          </a:p>
          <a:p>
            <a:r>
              <a:rPr kumimoji="1" lang="zh-CN" altLang="en-US" dirty="0" smtClean="0"/>
              <a:t>            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ship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290661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2852693"/>
            <a:ext cx="27871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shape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lang="zh-CN" altLang="en-US" dirty="0" smtClean="0">
                <a:ea typeface="幼圆" panose="02010509060101010101" pitchFamily="49" charset="-122"/>
              </a:rPr>
              <a:t>电</a:t>
            </a:r>
            <a:endParaRPr lang="en-US" altLang="zh-CN" dirty="0" smtClean="0">
              <a:ea typeface="幼圆" panose="02010509060101010101" pitchFamily="49" charset="-122"/>
            </a:endParaRPr>
          </a:p>
          <a:p>
            <a:r>
              <a:rPr kumimoji="1" lang="zh-CN" altLang="en-US" dirty="0" smtClean="0">
                <a:ea typeface="幼圆" panose="02010509060101010101" pitchFamily="49" charset="-122"/>
              </a:rPr>
              <a:t>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alloy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brass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&amp;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TPT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×rust</a:t>
            </a:r>
            <a:endParaRPr kumimoji="1" lang="en-US" altLang="zh-CN" dirty="0" smtClean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71031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724512"/>
            <a:ext cx="24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desalt</a:t>
            </a:r>
          </a:p>
        </p:txBody>
      </p:sp>
    </p:spTree>
    <p:extLst>
      <p:ext uri="{BB962C8B-B14F-4D97-AF65-F5344CB8AC3E}">
        <p14:creationId xmlns:p14="http://schemas.microsoft.com/office/powerpoint/2010/main" val="205933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248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40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Formal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Analysis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Art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0916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84146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370359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paper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59122" y="1113835"/>
            <a:ext cx="29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careful,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1835527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幼圆" panose="02010509060101010101" pitchFamily="49" charset="-122"/>
              </a:rPr>
              <a:t>f</a:t>
            </a:r>
            <a:r>
              <a:rPr lang="en-US" altLang="zh-CN" dirty="0" smtClean="0">
                <a:ea typeface="幼圆" panose="02010509060101010101" pitchFamily="49" charset="-122"/>
              </a:rPr>
              <a:t>ormal</a:t>
            </a:r>
            <a:r>
              <a:rPr lang="zh-CN" altLang="en-US" dirty="0" smtClean="0"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A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English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poem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3746130"/>
            <a:ext cx="291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eye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273951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2741293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summary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subject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13103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145232"/>
            <a:ext cx="24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beyond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eg</a:t>
            </a:r>
            <a:r>
              <a:rPr kumimoji="1" lang="zh-CN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little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boy</a:t>
            </a:r>
            <a:r>
              <a:rPr kumimoji="1" lang="zh-CN" altLang="zh-CN" dirty="0" smtClean="0"/>
              <a:t>,</a:t>
            </a:r>
            <a:r>
              <a:rPr kumimoji="1" lang="en-US" altLang="zh-CN" dirty="0" smtClean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51666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235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50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</a:p>
          <a:p>
            <a:r>
              <a:rPr kumimoji="1" lang="en-US" altLang="zh-CN" b="1" dirty="0" smtClean="0"/>
              <a:t>Ancient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Egyptian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Glass</a:t>
            </a:r>
            <a:endParaRPr kumimoji="1" lang="zh-CN" altLang="zh-CN" b="1" dirty="0" smtClean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73514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48498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399323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30713" y="319707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glass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59122" y="757355"/>
            <a:ext cx="29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import?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objects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glass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1479047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prim-: raw</a:t>
            </a:r>
          </a:p>
          <a:p>
            <a:r>
              <a:rPr lang="en-US" altLang="zh-CN" dirty="0"/>
              <a:t>sec-:</a:t>
            </a:r>
            <a:r>
              <a:rPr lang="zh-CN" altLang="en-US" dirty="0"/>
              <a:t> </a:t>
            </a:r>
            <a:r>
              <a:rPr lang="en-US" altLang="zh-CN" dirty="0" err="1"/>
              <a:t>obj</a:t>
            </a:r>
            <a:r>
              <a:rPr lang="en-US" altLang="zh-CN" dirty="0" smtClean="0"/>
              <a:t>-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3068" y="2309085"/>
            <a:ext cx="29107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 crush</a:t>
            </a:r>
          </a:p>
          <a:p>
            <a:r>
              <a:rPr lang="en-US" altLang="zh-CN" dirty="0" smtClean="0"/>
              <a:t>ash</a:t>
            </a:r>
            <a:endParaRPr lang="en-US" altLang="zh-CN" dirty="0"/>
          </a:p>
          <a:p>
            <a:r>
              <a:rPr lang="en-US" altLang="zh-CN" dirty="0" smtClean="0"/>
              <a:t>low </a:t>
            </a:r>
            <a:r>
              <a:rPr lang="en-US" altLang="zh-CN" dirty="0"/>
              <a:t>heat</a:t>
            </a:r>
          </a:p>
          <a:p>
            <a:r>
              <a:rPr lang="en-US" altLang="zh-CN" dirty="0" smtClean="0"/>
              <a:t>powder</a:t>
            </a:r>
            <a:r>
              <a:rPr lang="en-US" altLang="zh-CN" dirty="0"/>
              <a:t>, color</a:t>
            </a:r>
          </a:p>
          <a:p>
            <a:r>
              <a:rPr lang="en-US" altLang="zh-CN" dirty="0" smtClean="0"/>
              <a:t>high </a:t>
            </a:r>
            <a:r>
              <a:rPr lang="en-US" altLang="zh-CN" dirty="0"/>
              <a:t>heat</a:t>
            </a:r>
          </a:p>
          <a:p>
            <a:r>
              <a:rPr lang="en-US" altLang="zh-CN" dirty="0" smtClean="0"/>
              <a:t>cool</a:t>
            </a:r>
            <a:endParaRPr lang="en-US" altLang="zh-CN" dirty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493051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4978132"/>
            <a:ext cx="241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red,</a:t>
            </a:r>
            <a:r>
              <a:rPr kumimoji="1" lang="zh-CN" altLang="en-US" dirty="0" smtClean="0"/>
              <a:t> 贵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power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friends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trad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color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4876179" y="5351663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6200000" flipH="1">
            <a:off x="5091176" y="1858231"/>
            <a:ext cx="655053" cy="267370"/>
          </a:xfrm>
          <a:prstGeom prst="bentConnector3">
            <a:avLst>
              <a:gd name="adj1" fmla="val 102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>
            <a:off x="3966056" y="1622055"/>
            <a:ext cx="269552" cy="427683"/>
          </a:xfrm>
          <a:prstGeom prst="leftBrac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54640" y="3960842"/>
            <a:ext cx="24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object?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bead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vessel</a:t>
            </a:r>
          </a:p>
        </p:txBody>
      </p:sp>
    </p:spTree>
    <p:extLst>
      <p:ext uri="{BB962C8B-B14F-4D97-AF65-F5344CB8AC3E}">
        <p14:creationId xmlns:p14="http://schemas.microsoft.com/office/powerpoint/2010/main" val="12200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97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25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</a:p>
          <a:p>
            <a:r>
              <a:rPr kumimoji="1" lang="en-US" altLang="zh-CN" b="1" dirty="0" smtClean="0"/>
              <a:t>Assisted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Migration</a:t>
            </a: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54576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07540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163749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AM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567975"/>
            <a:ext cx="296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natural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frag-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habitat</a:t>
            </a:r>
          </a:p>
          <a:p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↑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 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human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2024907"/>
            <a:ext cx="3223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ea typeface="幼圆" panose="02010509060101010101" pitchFamily="49" charset="-122"/>
              </a:rPr>
              <a:t>risk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x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work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for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any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</a:t>
            </a:r>
            <a:r>
              <a:rPr kumimoji="1" lang="en-US" altLang="zh-CN" dirty="0">
                <a:ea typeface="幼圆" panose="02010509060101010101" pitchFamily="49" charset="-122"/>
              </a:rPr>
              <a:t>d</a:t>
            </a:r>
            <a:r>
              <a:rPr kumimoji="1" lang="en-US" altLang="zh-CN" dirty="0" smtClean="0">
                <a:ea typeface="幼圆" panose="02010509060101010101" pitchFamily="49" charset="-122"/>
              </a:rPr>
              <a:t>ie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out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invasive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   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>
                <a:ea typeface="幼圆" panose="02010509060101010101" pitchFamily="49" charset="-122"/>
              </a:rPr>
              <a:t>p</a:t>
            </a:r>
            <a:r>
              <a:rPr kumimoji="1" lang="en-US" altLang="zh-CN" dirty="0" smtClean="0">
                <a:ea typeface="幼圆" panose="02010509060101010101" pitchFamily="49" charset="-122"/>
              </a:rPr>
              <a:t>lant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         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animal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             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CT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366389" y="3980070"/>
            <a:ext cx="291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nterd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network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clear</a:t>
            </a:r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403175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4064924" y="516445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145232"/>
            <a:ext cx="24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AM?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govern-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× policy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</p:txBody>
      </p:sp>
      <p:sp>
        <p:nvSpPr>
          <p:cNvPr id="18" name="左大括号 17"/>
          <p:cNvSpPr/>
          <p:nvPr/>
        </p:nvSpPr>
        <p:spPr>
          <a:xfrm>
            <a:off x="5113539" y="2684711"/>
            <a:ext cx="264596" cy="4428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直线连接符 18"/>
          <p:cNvCxnSpPr/>
          <p:nvPr/>
        </p:nvCxnSpPr>
        <p:spPr>
          <a:xfrm flipH="1">
            <a:off x="4061356" y="610778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65780" y="6032865"/>
            <a:ext cx="383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FT</a:t>
            </a:r>
          </a:p>
          <a:p>
            <a:r>
              <a:rPr lang="en-US" altLang="zh-CN" dirty="0" err="1"/>
              <a:t>uninted</a:t>
            </a:r>
            <a:r>
              <a:rPr lang="zh-CN" altLang="en-US" dirty="0"/>
              <a:t> </a:t>
            </a:r>
            <a:r>
              <a:rPr lang="en-US" altLang="zh-CN" dirty="0" err="1"/>
              <a:t>conseq</a:t>
            </a:r>
            <a:r>
              <a:rPr lang="en-US" altLang="zh-CN" dirty="0"/>
              <a:t>- </a:t>
            </a:r>
            <a:r>
              <a:rPr lang="zh-CN" altLang="en-US" dirty="0"/>
              <a:t>→ </a:t>
            </a:r>
            <a:r>
              <a:rPr lang="en-US" altLang="zh-CN" dirty="0" smtClean="0"/>
              <a:t>watch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14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6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49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</a:t>
            </a:r>
            <a:r>
              <a:rPr kumimoji="1" lang="en-US" altLang="zh-CN" b="1" dirty="0"/>
              <a:t>3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Montessori</a:t>
            </a: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759808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990215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54423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59122" y="759133"/>
            <a:ext cx="296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ifferent?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furni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1949941"/>
            <a:ext cx="379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chaos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respect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avti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equip-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teach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self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3076118"/>
            <a:ext cx="2910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do?</a:t>
            </a:r>
            <a:endParaRPr kumimoji="1" lang="en-US" altLang="zh-CN" dirty="0"/>
          </a:p>
          <a:p>
            <a:r>
              <a:rPr kumimoji="1" lang="en-US" altLang="zh-CN" dirty="0"/>
              <a:t>      </a:t>
            </a:r>
            <a:r>
              <a:rPr kumimoji="1" lang="en-US" altLang="zh-CN" dirty="0" smtClean="0"/>
              <a:t>demonstrate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observe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×interfere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direct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indep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learner</a:t>
            </a:r>
            <a:r>
              <a:rPr lang="zh-CN" altLang="en-US" dirty="0"/>
              <a:t> </a:t>
            </a:r>
            <a:r>
              <a:rPr lang="zh-CN" altLang="en-US" dirty="0">
                <a:ea typeface="幼圆" panose="02010509060101010101" pitchFamily="49" charset="-122"/>
              </a:rPr>
              <a:t>☆ </a:t>
            </a:r>
            <a:endParaRPr lang="en-US" altLang="zh-CN" dirty="0" smtClean="0">
              <a:ea typeface="幼圆" panose="02010509060101010101" pitchFamily="49" charset="-122"/>
            </a:endParaRPr>
          </a:p>
          <a:p>
            <a:r>
              <a:rPr kumimoji="1" lang="en-US" altLang="zh-CN" dirty="0" smtClean="0">
                <a:ea typeface="幼圆" panose="02010509060101010101" pitchFamily="49" charset="-122"/>
              </a:rPr>
              <a:t>not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easy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1056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4053483" y="6007833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50" y="5952474"/>
            <a:ext cx="361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creativity?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err="1"/>
              <a:t>creati</a:t>
            </a:r>
            <a:r>
              <a:rPr kumimoji="1" lang="en-US" altLang="zh-CN" dirty="0"/>
              <a:t>-  </a:t>
            </a:r>
            <a:r>
              <a:rPr kumimoji="1" lang="en-US" altLang="zh-CN" dirty="0" smtClean="0"/>
              <a:t>← </a:t>
            </a:r>
            <a:r>
              <a:rPr kumimoji="1" lang="en-US" altLang="zh-CN" dirty="0"/>
              <a:t>intend </a:t>
            </a:r>
            <a:r>
              <a:rPr kumimoji="1" lang="en-US" altLang="zh-CN" dirty="0" smtClean="0"/>
              <a:t>purpose</a:t>
            </a:r>
            <a:endParaRPr kumimoji="1"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184455" y="4503003"/>
            <a:ext cx="241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equip-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brown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stair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lang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motor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skill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PL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002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6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41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Desert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Plant</a:t>
            </a: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24448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631908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561683"/>
            <a:ext cx="22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esert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adap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1266689"/>
            <a:ext cx="29680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water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root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retain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water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wax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leaves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few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leaves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4685582"/>
            <a:ext cx="291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drought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grow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12756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105205"/>
            <a:ext cx="278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</a:t>
            </a:r>
            <a:r>
              <a:rPr lang="en-US" altLang="zh-CN" dirty="0"/>
              <a:t>-T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eg.</a:t>
            </a:r>
            <a:r>
              <a:rPr lang="zh-CN" altLang="en-US" dirty="0"/>
              <a:t> </a:t>
            </a:r>
            <a:r>
              <a:rPr lang="en-US" altLang="zh-CN" dirty="0" smtClean="0"/>
              <a:t>bear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zh-CN" altLang="en-US" dirty="0">
                <a:ea typeface="幼圆" panose="02010509060101010101" pitchFamily="49" charset="-122"/>
              </a:rPr>
              <a:t>☆</a:t>
            </a:r>
            <a:r>
              <a:rPr lang="en-US" altLang="zh-CN" dirty="0" smtClean="0"/>
              <a:t>root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water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SP×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74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2199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33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6</a:t>
            </a:r>
            <a:endParaRPr kumimoji="1" lang="en-US" altLang="zh-CN" b="1" dirty="0"/>
          </a:p>
          <a:p>
            <a:r>
              <a:rPr kumimoji="1" lang="en-US" altLang="zh-CN" b="1" dirty="0" smtClean="0"/>
              <a:t>Renaissance Garden</a:t>
            </a: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38752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27298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55930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327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garden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inspi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Rain-?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=Roman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14590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author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2291700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幼圆" panose="02010509060101010101" pitchFamily="49" charset="-122"/>
              </a:rPr>
              <a:t>☆</a:t>
            </a:r>
            <a:r>
              <a:rPr kumimoji="1" lang="en-US" altLang="zh-CN" dirty="0" smtClean="0"/>
              <a:t>Hero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RG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example?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vessel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4625312"/>
            <a:ext cx="396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tricks?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birds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popu</a:t>
            </a:r>
            <a:r>
              <a:rPr kumimoji="1" lang="en-US" altLang="zh-CN" dirty="0" smtClean="0"/>
              <a:t>-</a:t>
            </a:r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37242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471649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impress?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yes</a:t>
            </a:r>
            <a:endParaRPr kumimoji="1" lang="en-US" altLang="zh-CN" dirty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position</a:t>
            </a: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52594" y="5681521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57019" y="5655165"/>
            <a:ext cx="396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book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Roman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54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21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Geocentric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&amp;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Heliocentric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Theory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544767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600957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5091093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089" y="566070"/>
            <a:ext cx="327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eg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astro</a:t>
            </a:r>
            <a:r>
              <a:rPr kumimoji="1" lang="en-US" altLang="zh-CN" dirty="0"/>
              <a:t>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/>
              <a:t> 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endParaRPr kumimoji="1"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195410" y="1531621"/>
            <a:ext cx="2102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revolve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earth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phil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163184" y="2620612"/>
            <a:ext cx="34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幼圆" panose="02010509060101010101" pitchFamily="49" charset="-122"/>
              </a:rPr>
              <a:t>☆  </a:t>
            </a:r>
            <a:r>
              <a:rPr lang="en-US" altLang="zh-CN" dirty="0" smtClean="0">
                <a:ea typeface="幼圆" panose="02010509060101010101" pitchFamily="49" charset="-122"/>
              </a:rPr>
              <a:t>×G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explain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in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G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67040" y="5134076"/>
            <a:ext cx="396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/>
              <a:t>.</a:t>
            </a:r>
            <a:r>
              <a:rPr kumimoji="1" lang="en-US" altLang="zh-CN" dirty="0" smtClean="0"/>
              <a:t>wind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</a:t>
            </a:r>
          </a:p>
          <a:p>
            <a:r>
              <a:rPr kumimoji="1" lang="en-US" altLang="zh-CN" dirty="0" smtClean="0"/>
              <a:t>2.×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gravity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Sun</a:t>
            </a:r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420729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4246270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larger</a:t>
            </a: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13825" y="3395053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左大括号 4"/>
          <p:cNvSpPr/>
          <p:nvPr/>
        </p:nvSpPr>
        <p:spPr>
          <a:xfrm>
            <a:off x="4148667" y="1923144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2120" y="3414119"/>
            <a:ext cx="28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backward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Epi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19" name="左大括号 18"/>
          <p:cNvSpPr/>
          <p:nvPr/>
        </p:nvSpPr>
        <p:spPr>
          <a:xfrm>
            <a:off x="3906484" y="5256423"/>
            <a:ext cx="310622" cy="6861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5994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223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6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29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</a:t>
            </a:r>
            <a:r>
              <a:rPr kumimoji="1" lang="en-US" altLang="zh-CN" b="1" dirty="0"/>
              <a:t>3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Reverberation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2348505" y="114094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2349147" y="207572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2323945" y="3868885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26653" y="162249"/>
            <a:ext cx="3640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sound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design 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acoustic/sound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32782" y="1089177"/>
            <a:ext cx="211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scien</a:t>
            </a:r>
            <a:r>
              <a:rPr kumimoji="1" lang="en-US" altLang="zh-CN" dirty="0" smtClean="0"/>
              <a:t>-</a:t>
            </a:r>
          </a:p>
          <a:p>
            <a:r>
              <a:rPr kumimoji="1" lang="en-US" altLang="zh-CN" dirty="0" smtClean="0"/>
              <a:t>Sab→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RV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lang="zh-CN" altLang="en-US" dirty="0">
                <a:ea typeface="幼圆" panose="02010509060101010101" pitchFamily="49" charset="-122"/>
              </a:rPr>
              <a:t>☆</a:t>
            </a:r>
            <a:r>
              <a:rPr kumimoji="1" lang="en-US" altLang="zh-CN" dirty="0" smtClean="0"/>
              <a:t>time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36844" y="2032791"/>
            <a:ext cx="278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幼圆" panose="02010509060101010101" pitchFamily="49" charset="-122"/>
              </a:rPr>
              <a:t>long</a:t>
            </a:r>
            <a:r>
              <a:rPr lang="zh-CN" altLang="en-US" dirty="0" smtClean="0"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?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new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+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old</a:t>
            </a:r>
          </a:p>
          <a:p>
            <a:r>
              <a:rPr kumimoji="1" lang="en-US" altLang="zh-CN" dirty="0" smtClean="0">
                <a:ea typeface="幼圆" panose="02010509060101010101" pitchFamily="49" charset="-122"/>
              </a:rPr>
              <a:t>Short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?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dead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428370" y="3823927"/>
            <a:ext cx="396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music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short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piano</a:t>
            </a:r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2349345" y="323681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27608" y="3200411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esign?</a:t>
            </a:r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size→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2326254" y="5065071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30680" y="5038715"/>
            <a:ext cx="396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Jazz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size: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short</a:t>
            </a:r>
          </a:p>
        </p:txBody>
      </p:sp>
      <p:cxnSp>
        <p:nvCxnSpPr>
          <p:cNvPr id="18" name="直线连接符 17"/>
          <p:cNvCxnSpPr/>
          <p:nvPr/>
        </p:nvCxnSpPr>
        <p:spPr>
          <a:xfrm flipH="1">
            <a:off x="2329115" y="568240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22781" y="5659616"/>
            <a:ext cx="275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shape:</a:t>
            </a:r>
            <a:r>
              <a:rPr kumimoji="1" lang="zh-CN" altLang="en-US" dirty="0" smtClean="0"/>
              <a:t> 平行</a:t>
            </a:r>
            <a:r>
              <a:rPr kumimoji="1" lang="en-US" altLang="zh-CN" dirty="0" smtClean="0"/>
              <a:t>wall</a:t>
            </a:r>
          </a:p>
          <a:p>
            <a:r>
              <a:rPr kumimoji="1" lang="en-US" altLang="zh-CN" dirty="0" err="1" smtClean="0"/>
              <a:t>Rect</a:t>
            </a:r>
            <a:r>
              <a:rPr kumimoji="1" lang="en-US" altLang="zh-CN" dirty="0" smtClean="0"/>
              <a:t>- hall?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dec</a:t>
            </a:r>
            <a:r>
              <a:rPr kumimoji="1" lang="en-US" altLang="zh-CN" dirty="0"/>
              <a:t>-→ all </a:t>
            </a:r>
            <a:r>
              <a:rPr kumimoji="1" lang="en-US" altLang="zh-CN" dirty="0" err="1"/>
              <a:t>direc</a:t>
            </a:r>
            <a:r>
              <a:rPr kumimoji="1" lang="en-US" altLang="zh-CN" dirty="0" smtClean="0"/>
              <a:t>-</a:t>
            </a:r>
            <a:endParaRPr kumimoji="1"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6878951" y="157735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7228842" y="373060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39667" y="455499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Material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6458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734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22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State Formation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86970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75516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3523673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tate?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805610"/>
            <a:ext cx="296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nviron-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pop-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manage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pop-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1749224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幼圆" panose="02010509060101010101" pitchFamily="49" charset="-122"/>
              </a:rPr>
              <a:t>band</a:t>
            </a:r>
            <a:r>
              <a:rPr lang="zh-CN" altLang="en-US" dirty="0" smtClean="0">
                <a:ea typeface="幼圆" panose="02010509060101010101" pitchFamily="49" charset="-122"/>
              </a:rPr>
              <a:t>  </a:t>
            </a:r>
            <a:r>
              <a:rPr lang="en-US" altLang="zh-CN" dirty="0" smtClean="0">
                <a:ea typeface="幼圆" panose="02010509060101010101" pitchFamily="49" charset="-122"/>
              </a:rPr>
              <a:t>meet</a:t>
            </a:r>
            <a:r>
              <a:rPr lang="zh-CN" altLang="en-US" dirty="0" smtClean="0"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need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nature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←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nomadic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3528031"/>
            <a:ext cx="239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prob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←</a:t>
            </a:r>
            <a:r>
              <a:rPr kumimoji="1" lang="zh-CN" altLang="en-US" dirty="0"/>
              <a:t>  </a:t>
            </a:r>
            <a:r>
              <a:rPr kumimoji="1" lang="en-US" altLang="zh-CN" dirty="0" smtClean="0"/>
              <a:t>compete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maker</a:t>
            </a:r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254638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2534645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Large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tech-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4411635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4434595"/>
            <a:ext cx="24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HRC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</a:p>
        </p:txBody>
      </p:sp>
      <p:cxnSp>
        <p:nvCxnSpPr>
          <p:cNvPr id="19" name="直线连接符 18"/>
          <p:cNvCxnSpPr/>
          <p:nvPr/>
        </p:nvCxnSpPr>
        <p:spPr>
          <a:xfrm flipH="1">
            <a:off x="4044694" y="524212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61450" y="5252761"/>
            <a:ext cx="24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eak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Egypt</a:t>
            </a:r>
          </a:p>
        </p:txBody>
      </p:sp>
    </p:spTree>
    <p:extLst>
      <p:ext uri="{BB962C8B-B14F-4D97-AF65-F5344CB8AC3E}">
        <p14:creationId xmlns:p14="http://schemas.microsoft.com/office/powerpoint/2010/main" val="6400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734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20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</a:t>
            </a:r>
            <a:r>
              <a:rPr kumimoji="1" lang="en-US" altLang="zh-CN" b="1" dirty="0"/>
              <a:t>5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Folktales</a:t>
            </a:r>
            <a:endParaRPr kumimoji="1" lang="en-US" altLang="zh-CN" b="1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4075487" y="175516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509992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285539"/>
            <a:ext cx="2295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FL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zh-CN" altLang="en-US" dirty="0">
                <a:ea typeface="幼圆" panose="02010509060101010101" pitchFamily="49" charset="-122"/>
              </a:rPr>
              <a:t>☆</a:t>
            </a:r>
            <a:r>
              <a:rPr kumimoji="1" lang="en-US" altLang="zh-CN" dirty="0" smtClean="0"/>
              <a:t>real history</a:t>
            </a:r>
          </a:p>
          <a:p>
            <a:r>
              <a:rPr kumimoji="1" lang="en-US" altLang="zh-CN" dirty="0" smtClean="0"/>
              <a:t>FT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imag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63184" y="1823198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幼圆" panose="02010509060101010101" pitchFamily="49" charset="-122"/>
              </a:rPr>
              <a:t>1.animal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feature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eg.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Fox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&amp;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bear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/>
              <a:t>→</a:t>
            </a:r>
            <a:r>
              <a:rPr kumimoji="1" lang="zh-CN" altLang="en-US" dirty="0" smtClean="0">
                <a:ea typeface="幼圆" panose="02010509060101010101" pitchFamily="49" charset="-122"/>
              </a:rPr>
              <a:t>  </a:t>
            </a:r>
            <a:r>
              <a:rPr kumimoji="1" lang="en-US" altLang="zh-CN" dirty="0" smtClean="0">
                <a:ea typeface="幼圆" panose="02010509060101010101" pitchFamily="49" charset="-122"/>
              </a:rPr>
              <a:t>tail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2854611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2953831"/>
            <a:ext cx="2787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2.supern-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transf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moon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</a:t>
            </a:r>
            <a:r>
              <a:rPr lang="zh-CN" altLang="en-US" dirty="0" smtClean="0"/>
              <a:t>↓</a:t>
            </a:r>
            <a:endParaRPr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common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69349" y="4545556"/>
            <a:ext cx="24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3.comic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playful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</a:p>
        </p:txBody>
      </p:sp>
      <p:cxnSp>
        <p:nvCxnSpPr>
          <p:cNvPr id="19" name="直线连接符 18"/>
          <p:cNvCxnSpPr/>
          <p:nvPr/>
        </p:nvCxnSpPr>
        <p:spPr>
          <a:xfrm flipH="1">
            <a:off x="4044694" y="5414735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61450" y="5536328"/>
            <a:ext cx="24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Romantic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FT</a:t>
            </a:r>
            <a:r>
              <a:rPr kumimoji="1" lang="zh-CN" altLang="en-US" dirty="0" smtClean="0"/>
              <a:t> </a:t>
            </a:r>
            <a:r>
              <a:rPr lang="zh-CN" altLang="en-US" dirty="0" smtClean="0">
                <a:ea typeface="幼圆" panose="02010509060101010101" pitchFamily="49" charset="-122"/>
              </a:rPr>
              <a:t>☆ </a:t>
            </a:r>
            <a:r>
              <a:rPr kumimoji="1" lang="en-US" altLang="zh-CN" dirty="0" smtClean="0"/>
              <a:t>NWG</a:t>
            </a:r>
          </a:p>
        </p:txBody>
      </p:sp>
    </p:spTree>
    <p:extLst>
      <p:ext uri="{BB962C8B-B14F-4D97-AF65-F5344CB8AC3E}">
        <p14:creationId xmlns:p14="http://schemas.microsoft.com/office/powerpoint/2010/main" val="364854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6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27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Coral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Reef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0916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84146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34971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protect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1113835"/>
            <a:ext cx="29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bleach</a:t>
            </a:r>
            <a:r>
              <a:rPr kumimoji="1" lang="zh-CN" altLang="en-US" dirty="0" smtClean="0"/>
              <a:t>  </a:t>
            </a:r>
            <a:r>
              <a:rPr kumimoji="1" lang="en-US" altLang="zh-CN" dirty="0">
                <a:ea typeface="幼圆" panose="02010509060101010101" pitchFamily="49" charset="-122"/>
              </a:rPr>
              <a:t>←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temp-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1835527"/>
            <a:ext cx="278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幼圆" panose="02010509060101010101" pitchFamily="49" charset="-122"/>
              </a:rPr>
              <a:t>t</a:t>
            </a:r>
            <a:r>
              <a:rPr lang="en-US" altLang="zh-CN" dirty="0" err="1" smtClean="0">
                <a:ea typeface="幼圆" panose="02010509060101010101" pitchFamily="49" charset="-122"/>
              </a:rPr>
              <a:t>ransp</a:t>
            </a:r>
            <a:r>
              <a:rPr lang="en-US" altLang="zh-CN" dirty="0" smtClean="0">
                <a:ea typeface="幼圆" panose="02010509060101010101" pitchFamily="49" charset="-122"/>
              </a:rPr>
              <a:t>-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</a:t>
            </a:r>
            <a:r>
              <a:rPr kumimoji="1" lang="en-US" altLang="zh-CN" dirty="0" err="1" smtClean="0">
                <a:ea typeface="幼圆" panose="02010509060101010101" pitchFamily="49" charset="-122"/>
              </a:rPr>
              <a:t>prob</a:t>
            </a:r>
            <a:r>
              <a:rPr kumimoji="1" lang="en-US" altLang="zh-CN" dirty="0" smtClean="0">
                <a:ea typeface="幼圆" panose="02010509060101010101" pitchFamily="49" charset="-122"/>
              </a:rPr>
              <a:t>-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cost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×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</a:rPr>
              <a:t>root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4403390"/>
            <a:ext cx="29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surrounding</a:t>
            </a:r>
          </a:p>
          <a:p>
            <a:r>
              <a:rPr kumimoji="1" lang="en-US" altLang="zh-CN" dirty="0"/>
              <a:t>      eg. M Forest &amp; sea </a:t>
            </a:r>
            <a:r>
              <a:rPr kumimoji="1" lang="en-US" altLang="zh-CN" dirty="0" smtClean="0"/>
              <a:t>grass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16283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175753"/>
            <a:ext cx="278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efugia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lower,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deeper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lang="zh-CN" altLang="en-US" dirty="0">
                <a:ea typeface="幼圆" panose="02010509060101010101" pitchFamily="49" charset="-122"/>
              </a:rPr>
              <a:t>☆</a:t>
            </a:r>
            <a:r>
              <a:rPr kumimoji="1" lang="en-US" altLang="zh-CN" dirty="0" smtClean="0"/>
              <a:t>→</a:t>
            </a:r>
            <a:r>
              <a:rPr kumimoji="1" lang="zh-CN" altLang="en-US" dirty="0" smtClean="0"/>
              <a:t> 抗</a:t>
            </a:r>
            <a:endParaRPr kumimoji="1" lang="en-US" altLang="zh-CN" dirty="0" smtClean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28699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334612"/>
            <a:ext cx="24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verfish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lob↓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C↓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SU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↓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C↓</a:t>
            </a:r>
            <a:endParaRPr kumimoji="1" lang="en-US" altLang="zh-CN" dirty="0" smtClean="0"/>
          </a:p>
        </p:txBody>
      </p:sp>
      <p:sp>
        <p:nvSpPr>
          <p:cNvPr id="18" name="左大括号 17"/>
          <p:cNvSpPr/>
          <p:nvPr/>
        </p:nvSpPr>
        <p:spPr>
          <a:xfrm>
            <a:off x="4876179" y="5708143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656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197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33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Set2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Great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Pyramid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109162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206498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49195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408829"/>
            <a:ext cx="22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block?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1113835"/>
            <a:ext cx="296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HRD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crane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prob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2140327"/>
            <a:ext cx="27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ramp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prob</a:t>
            </a:r>
            <a:r>
              <a:rPr kumimoji="1" lang="en-US" altLang="zh-CN" dirty="0" smtClean="0"/>
              <a:t>-: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4565950"/>
            <a:ext cx="291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amp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inside: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ramp-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bottom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ramp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00027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135113"/>
            <a:ext cx="391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ount-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→ ramp around</a:t>
            </a:r>
          </a:p>
          <a:p>
            <a:r>
              <a:rPr lang="zh-CN" altLang="en-US" dirty="0" smtClean="0">
                <a:ea typeface="幼圆" panose="02010509060101010101" pitchFamily="49" charset="-122"/>
              </a:rPr>
              <a:t>                         </a:t>
            </a:r>
            <a:r>
              <a:rPr lang="en-US" altLang="zh-CN" dirty="0" err="1" smtClean="0">
                <a:ea typeface="幼圆" panose="02010509060101010101" pitchFamily="49" charset="-122"/>
              </a:rPr>
              <a:t>prob</a:t>
            </a:r>
            <a:r>
              <a:rPr lang="en-US" altLang="zh-CN" dirty="0">
                <a:ea typeface="幼圆" panose="02010509060101010101" pitchFamily="49" charset="-122"/>
              </a:rPr>
              <a:t>-</a:t>
            </a:r>
            <a:r>
              <a:rPr lang="zh-CN" altLang="en-US" dirty="0">
                <a:ea typeface="幼圆" panose="02010509060101010101" pitchFamily="49" charset="-122"/>
              </a:rPr>
              <a:t> </a:t>
            </a:r>
            <a:r>
              <a:rPr lang="en-US" altLang="zh-CN" dirty="0">
                <a:ea typeface="幼圆" panose="02010509060101010101" pitchFamily="49" charset="-122"/>
              </a:rPr>
              <a:t>: </a:t>
            </a:r>
            <a:r>
              <a:rPr lang="zh-CN" altLang="en-US" dirty="0">
                <a:ea typeface="幼圆" panose="02010509060101010101" pitchFamily="49" charset="-122"/>
              </a:rPr>
              <a:t> ☆</a:t>
            </a:r>
            <a:r>
              <a:rPr lang="en-US" altLang="zh-CN" dirty="0">
                <a:ea typeface="幼圆" panose="02010509060101010101" pitchFamily="49" charset="-122"/>
              </a:rPr>
              <a:t>accurate</a:t>
            </a:r>
          </a:p>
          <a:p>
            <a:r>
              <a:rPr lang="en-US" altLang="zh-CN" dirty="0">
                <a:ea typeface="幼圆" panose="02010509060101010101" pitchFamily="49" charset="-122"/>
              </a:rPr>
              <a:t>                  </a:t>
            </a:r>
            <a:r>
              <a:rPr lang="en-US" altLang="en-US" dirty="0"/>
              <a:t>   </a:t>
            </a:r>
            <a:r>
              <a:rPr lang="zh-CN" altLang="en-US" dirty="0" smtClean="0"/>
              <a:t>                           </a:t>
            </a:r>
            <a:r>
              <a:rPr lang="en-US" altLang="zh-CN" dirty="0" smtClean="0"/>
              <a:t>↑</a:t>
            </a:r>
            <a:endParaRPr lang="en-US" altLang="en-US" dirty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zh-CN" altLang="en-US" dirty="0">
                <a:ea typeface="幼圆" panose="02010509060101010101" pitchFamily="49" charset="-122"/>
              </a:rPr>
              <a:t>               </a:t>
            </a:r>
            <a:r>
              <a:rPr lang="zh-CN" altLang="en-US" dirty="0" smtClean="0">
                <a:ea typeface="幼圆" panose="02010509060101010101" pitchFamily="49" charset="-122"/>
              </a:rPr>
              <a:t>                   </a:t>
            </a:r>
            <a:r>
              <a:rPr lang="en-US" altLang="zh-CN" dirty="0" smtClean="0">
                <a:ea typeface="幼圆" panose="02010509060101010101" pitchFamily="49" charset="-122"/>
              </a:rPr>
              <a:t>corner</a:t>
            </a:r>
            <a:r>
              <a:rPr lang="zh-CN" altLang="en-US" dirty="0" smtClean="0"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ea typeface="幼圆" panose="02010509060101010101" pitchFamily="49" charset="-122"/>
              </a:rPr>
              <a:t>buried</a:t>
            </a:r>
            <a:endParaRPr lang="en-US" altLang="zh-CN" dirty="0">
              <a:ea typeface="幼圆" panose="02010509060101010101" pitchFamily="49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53083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9989" y="5547972"/>
            <a:ext cx="24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est?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MG</a:t>
            </a:r>
          </a:p>
        </p:txBody>
      </p:sp>
      <p:cxnSp>
        <p:nvCxnSpPr>
          <p:cNvPr id="10" name="肘形连接符 9"/>
          <p:cNvCxnSpPr/>
          <p:nvPr/>
        </p:nvCxnSpPr>
        <p:spPr>
          <a:xfrm rot="16200000" flipV="1">
            <a:off x="3972560" y="5273040"/>
            <a:ext cx="1046480" cy="457200"/>
          </a:xfrm>
          <a:prstGeom prst="bentConnector3">
            <a:avLst>
              <a:gd name="adj1" fmla="val -145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8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8572" y="153282"/>
            <a:ext cx="4849978" cy="6536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7065" y="153282"/>
            <a:ext cx="2434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Official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42</a:t>
            </a:r>
            <a:r>
              <a:rPr kumimoji="1" lang="zh-CN" altLang="en-US" b="1" dirty="0" smtClean="0"/>
              <a:t>_</a:t>
            </a:r>
            <a:r>
              <a:rPr kumimoji="1" lang="en-US" altLang="zh-CN" b="1" dirty="0" smtClean="0"/>
              <a:t>Set3</a:t>
            </a:r>
            <a:endParaRPr kumimoji="1" lang="zh-CN" altLang="zh-CN" b="1" dirty="0" smtClean="0"/>
          </a:p>
          <a:p>
            <a:r>
              <a:rPr kumimoji="1" lang="en-US" altLang="zh-CN" b="1" dirty="0" smtClean="0"/>
              <a:t>Distribution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Galaxies</a:t>
            </a:r>
            <a:endParaRPr kumimoji="1" lang="en-US" altLang="zh-CN" b="1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074845" y="84778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075487" y="1973549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050285" y="429891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2994" y="388509"/>
            <a:ext cx="22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distri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9122" y="981755"/>
            <a:ext cx="296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lang="zh-CN" altLang="en-US" dirty="0" smtClean="0">
                <a:ea typeface="幼圆" panose="02010509060101010101" pitchFamily="49" charset="-122"/>
              </a:rPr>
              <a:t>☆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uniform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3184" y="1998087"/>
            <a:ext cx="278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幼圆" panose="02010509060101010101" pitchFamily="49" charset="-122"/>
              </a:rPr>
              <a:t>GA</a:t>
            </a: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</a:t>
            </a:r>
            <a:r>
              <a:rPr kumimoji="1" lang="en-US" altLang="zh-CN" dirty="0" smtClean="0">
                <a:ea typeface="幼圆" panose="02010509060101010101" pitchFamily="49" charset="-122"/>
              </a:rPr>
              <a:t>2700+</a:t>
            </a:r>
            <a:r>
              <a:rPr kumimoji="1" lang="zh-CN" altLang="en-US" dirty="0" smtClean="0">
                <a:ea typeface="幼圆" panose="02010509060101010101" pitchFamily="49" charset="-122"/>
              </a:rPr>
              <a:t>  </a:t>
            </a:r>
            <a:r>
              <a:rPr kumimoji="1" lang="en-US" altLang="zh-CN" dirty="0" smtClean="0">
                <a:ea typeface="幼圆" panose="02010509060101010101" pitchFamily="49" charset="-122"/>
              </a:rPr>
              <a:t>cluster</a:t>
            </a:r>
            <a:r>
              <a:rPr kumimoji="1" lang="zh-CN" altLang="en-US" dirty="0" smtClean="0">
                <a:ea typeface="幼圆" panose="02010509060101010101" pitchFamily="49" charset="-122"/>
              </a:rPr>
              <a:t> </a:t>
            </a:r>
            <a:r>
              <a:rPr lang="zh-CN" altLang="en-US" dirty="0">
                <a:ea typeface="幼圆" panose="02010509060101010101" pitchFamily="49" charset="-122"/>
              </a:rPr>
              <a:t>☆</a:t>
            </a:r>
            <a:endParaRPr kumimoji="1" lang="en-US" altLang="zh-CN" dirty="0" smtClean="0">
              <a:ea typeface="幼圆" panose="02010509060101010101" pitchFamily="49" charset="-122"/>
            </a:endParaRPr>
          </a:p>
          <a:p>
            <a:r>
              <a:rPr kumimoji="1" lang="zh-CN" altLang="zh-CN" dirty="0">
                <a:ea typeface="幼圆" panose="02010509060101010101" pitchFamily="49" charset="-122"/>
              </a:rPr>
              <a:t> </a:t>
            </a:r>
            <a:r>
              <a:rPr kumimoji="1" lang="zh-CN" altLang="en-US" dirty="0" smtClean="0">
                <a:ea typeface="幼圆" panose="02010509060101010101" pitchFamily="49" charset="-122"/>
              </a:rPr>
              <a:t>     分类</a:t>
            </a:r>
            <a:endParaRPr kumimoji="1" lang="en-US" altLang="zh-CN" dirty="0" smtClean="0">
              <a:ea typeface="幼圆" panose="02010509060101010101" pitchFamily="49" charset="-122"/>
            </a:endParaRPr>
          </a:p>
          <a:p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4710" y="4342430"/>
            <a:ext cx="29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shape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cluster,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galaxy?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eg.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Virgo   </a:t>
            </a:r>
            <a:endParaRPr kumimoji="1" lang="en-US" altLang="zh-CN" dirty="0"/>
          </a:p>
        </p:txBody>
      </p:sp>
      <p:cxnSp>
        <p:nvCxnSpPr>
          <p:cNvPr id="33" name="直线连接符 32"/>
          <p:cNvCxnSpPr/>
          <p:nvPr/>
        </p:nvCxnSpPr>
        <p:spPr>
          <a:xfrm flipH="1">
            <a:off x="4075685" y="3030756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53948" y="3053833"/>
            <a:ext cx="278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rich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sym-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density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shape</a:t>
            </a:r>
          </a:p>
          <a:p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↓</a:t>
            </a:r>
          </a:p>
          <a:p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reg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 </a:t>
            </a:r>
            <a:r>
              <a:rPr kumimoji="1" lang="en-US" altLang="zh-CN" dirty="0"/>
              <a:t>irr</a:t>
            </a:r>
            <a:r>
              <a:rPr kumimoji="1" lang="en-US" altLang="zh-CN" dirty="0" smtClean="0"/>
              <a:t>-</a:t>
            </a:r>
            <a:endParaRPr kumimoji="1" lang="en-US" altLang="zh-CN" dirty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064924" y="5154914"/>
            <a:ext cx="40398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9349" y="5161892"/>
            <a:ext cx="241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ga</a:t>
            </a:r>
            <a:r>
              <a:rPr kumimoji="1" lang="en-US" altLang="zh-CN" dirty="0" smtClean="0"/>
              <a:t>-?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50+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MPS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√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bright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4266579" y="1359663"/>
            <a:ext cx="290286" cy="4717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5100320" y="2743200"/>
            <a:ext cx="15544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6644640" y="2509520"/>
            <a:ext cx="0" cy="233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6268720" y="2499360"/>
            <a:ext cx="386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7869</TotalTime>
  <Words>1073</Words>
  <Application>Microsoft Macintosh PowerPoint</Application>
  <PresentationFormat>自定义</PresentationFormat>
  <Paragraphs>345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Neworiental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 Liu</dc:creator>
  <cp:lastModifiedBy>梵洪 丁</cp:lastModifiedBy>
  <cp:revision>503</cp:revision>
  <dcterms:created xsi:type="dcterms:W3CDTF">2017-04-25T07:38:59Z</dcterms:created>
  <dcterms:modified xsi:type="dcterms:W3CDTF">2018-05-11T05:53:17Z</dcterms:modified>
</cp:coreProperties>
</file>