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69" r:id="rId2"/>
    <p:sldMasterId id="2147483673" r:id="rId3"/>
  </p:sldMasterIdLst>
  <p:notesMasterIdLst>
    <p:notesMasterId r:id="rId57"/>
  </p:notesMasterIdLst>
  <p:sldIdLst>
    <p:sldId id="592" r:id="rId4"/>
    <p:sldId id="612" r:id="rId5"/>
    <p:sldId id="645" r:id="rId6"/>
    <p:sldId id="646" r:id="rId7"/>
    <p:sldId id="647" r:id="rId8"/>
    <p:sldId id="649" r:id="rId9"/>
    <p:sldId id="699" r:id="rId10"/>
    <p:sldId id="719" r:id="rId11"/>
    <p:sldId id="650" r:id="rId12"/>
    <p:sldId id="700" r:id="rId13"/>
    <p:sldId id="701" r:id="rId14"/>
    <p:sldId id="702" r:id="rId15"/>
    <p:sldId id="651" r:id="rId16"/>
    <p:sldId id="652" r:id="rId17"/>
    <p:sldId id="703" r:id="rId18"/>
    <p:sldId id="653" r:id="rId19"/>
    <p:sldId id="654" r:id="rId20"/>
    <p:sldId id="655" r:id="rId21"/>
    <p:sldId id="656" r:id="rId22"/>
    <p:sldId id="657" r:id="rId23"/>
    <p:sldId id="658" r:id="rId24"/>
    <p:sldId id="659" r:id="rId25"/>
    <p:sldId id="660" r:id="rId26"/>
    <p:sldId id="661" r:id="rId27"/>
    <p:sldId id="662" r:id="rId28"/>
    <p:sldId id="705" r:id="rId29"/>
    <p:sldId id="706" r:id="rId30"/>
    <p:sldId id="707" r:id="rId31"/>
    <p:sldId id="708" r:id="rId32"/>
    <p:sldId id="709" r:id="rId33"/>
    <p:sldId id="663" r:id="rId34"/>
    <p:sldId id="710" r:id="rId35"/>
    <p:sldId id="678" r:id="rId36"/>
    <p:sldId id="687" r:id="rId37"/>
    <p:sldId id="679" r:id="rId38"/>
    <p:sldId id="711" r:id="rId39"/>
    <p:sldId id="712" r:id="rId40"/>
    <p:sldId id="713" r:id="rId41"/>
    <p:sldId id="715" r:id="rId42"/>
    <p:sldId id="716" r:id="rId43"/>
    <p:sldId id="717" r:id="rId44"/>
    <p:sldId id="718" r:id="rId45"/>
    <p:sldId id="688" r:id="rId46"/>
    <p:sldId id="689" r:id="rId47"/>
    <p:sldId id="690" r:id="rId48"/>
    <p:sldId id="691" r:id="rId49"/>
    <p:sldId id="692" r:id="rId50"/>
    <p:sldId id="693" r:id="rId51"/>
    <p:sldId id="694" r:id="rId52"/>
    <p:sldId id="695" r:id="rId53"/>
    <p:sldId id="696" r:id="rId54"/>
    <p:sldId id="697" r:id="rId55"/>
    <p:sldId id="594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688"/>
    <a:srgbClr val="548123"/>
    <a:srgbClr val="FF6600"/>
    <a:srgbClr val="679D2B"/>
    <a:srgbClr val="FF7C80"/>
    <a:srgbClr val="8A69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02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tableStyles" Target="tableStyle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40DB3-857C-448C-82FE-67CF5276B70B}" type="datetimeFigureOut">
              <a:rPr lang="zh-CN" altLang="en-US" smtClean="0"/>
              <a:pPr/>
              <a:t>2020/5/8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DA87E-DB0F-4267-B99E-C076C79E4D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154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923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947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248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AE1012-CB73-4126-A50E-993556FB026F}" type="datetime9">
              <a:rPr lang="zh-CN" altLang="en-US">
                <a:solidFill>
                  <a:srgbClr val="FFFFFF"/>
                </a:solidFill>
              </a:rPr>
              <a:pPr>
                <a:defRPr/>
              </a:pPr>
              <a:t>2020年5月8日星期五5时11分52秒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CDBDB-43D8-4372-B6C0-3966BAA10C41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线"/>
          <p:cNvGrpSpPr/>
          <p:nvPr/>
        </p:nvGrpSpPr>
        <p:grpSpPr bwMode="invGray">
          <a:xfrm>
            <a:off x="1585309" y="4724400"/>
            <a:ext cx="8634184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5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6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7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8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9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0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1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2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3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4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5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6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7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8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9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20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21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22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23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24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25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26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27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28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29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30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31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32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33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34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35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36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37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38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39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40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41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42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43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44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45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46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47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48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49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50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51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52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53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54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55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56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57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58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59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60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61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62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63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64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65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66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67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68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69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70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71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72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73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74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75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76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77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78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79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80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81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82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83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84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85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86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87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88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89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90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91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92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93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94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95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96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97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98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99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00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01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02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03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04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05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06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07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08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09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10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11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12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13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14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15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16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17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18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19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20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21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22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23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24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25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26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27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1" cy="2667000"/>
          </a:xfrm>
        </p:spPr>
        <p:txBody>
          <a:bodyPr>
            <a:noAutofit/>
          </a:bodyPr>
          <a:lstStyle>
            <a:lvl1pPr algn="l" latinLnBrk="0">
              <a:defRPr lang="zh-CN" sz="3301" b="0" cap="none" baseline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810" y="5102527"/>
            <a:ext cx="9146381" cy="1069675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1pPr>
            <a:lvl2pPr marL="342991" indent="0" latinLnBrk="0">
              <a:buNone/>
              <a:defRPr lang="zh-CN"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 latinLnBrk="0">
              <a:buNone/>
              <a:defRPr lang="zh-CN"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24735-DFD5-425E-B12B-800B272C3ED9}" type="datetimeFigureOut">
              <a:rPr lang="zh-CN" altLang="en-US"/>
              <a:pPr>
                <a:defRPr/>
              </a:pPr>
              <a:t>2020/5/8</a:t>
            </a:fld>
            <a:endParaRPr/>
          </a:p>
        </p:txBody>
      </p:sp>
      <p:sp>
        <p:nvSpPr>
          <p:cNvPr id="12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30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BD520-FA00-44DF-91A4-EFE2CDA99347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31609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1" cy="4267200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500"/>
            </a:lvl2pPr>
            <a:lvl3pPr latinLnBrk="0">
              <a:defRPr lang="zh-CN" sz="1350"/>
            </a:lvl3pPr>
            <a:lvl4pPr latinLnBrk="0">
              <a:defRPr lang="zh-CN" sz="1200"/>
            </a:lvl4pPr>
            <a:lvl5pPr latinLnBrk="0">
              <a:defRPr lang="zh-CN" sz="1200"/>
            </a:lvl5pPr>
            <a:lvl6pPr marL="1468003" latinLnBrk="0">
              <a:defRPr lang="zh-CN" sz="1200"/>
            </a:lvl6pPr>
            <a:lvl7pPr marL="1468003" latinLnBrk="0">
              <a:defRPr lang="zh-CN" sz="1200" baseline="0"/>
            </a:lvl7pPr>
            <a:lvl8pPr marL="1468003" latinLnBrk="0">
              <a:defRPr lang="zh-CN" sz="1200" baseline="0"/>
            </a:lvl8pPr>
            <a:lvl9pPr marL="1468003" latinLnBrk="0">
              <a:defRPr lang="zh-CN" sz="1200" baseline="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8443" y="1905000"/>
            <a:ext cx="4420749" cy="4267200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500"/>
            </a:lvl2pPr>
            <a:lvl3pPr latinLnBrk="0">
              <a:defRPr lang="zh-CN" sz="1350"/>
            </a:lvl3pPr>
            <a:lvl4pPr latinLnBrk="0">
              <a:defRPr lang="zh-CN" sz="1200"/>
            </a:lvl4pPr>
            <a:lvl5pPr latinLnBrk="0">
              <a:defRPr lang="zh-CN" sz="1200"/>
            </a:lvl5pPr>
            <a:lvl6pPr marL="1468003" latinLnBrk="0">
              <a:defRPr lang="zh-CN" sz="1200"/>
            </a:lvl6pPr>
            <a:lvl7pPr marL="1468003" latinLnBrk="0">
              <a:defRPr lang="zh-CN" sz="1200"/>
            </a:lvl7pPr>
            <a:lvl8pPr marL="1468003" latinLnBrk="0">
              <a:defRPr lang="zh-CN" sz="1200" baseline="0"/>
            </a:lvl8pPr>
            <a:lvl9pPr marL="1468003" latinLnBrk="0">
              <a:defRPr lang="zh-CN" sz="1200" baseline="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8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022C3-3A37-46A3-9661-C60D91E2223F}" type="datetimeFigureOut">
              <a:rPr lang="zh-CN" altLang="en-US"/>
              <a:pPr>
                <a:defRPr/>
              </a:pPr>
              <a:t>2020/5/8</a:t>
            </a:fld>
            <a:endParaRPr/>
          </a:p>
        </p:txBody>
      </p:sp>
      <p:sp>
        <p:nvSpPr>
          <p:cNvPr id="8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2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917842-4383-44CB-B3CB-D77BF6DF6D7E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36234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78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A347F3-C398-4370-9405-E63479E7D95C}" type="datetimeFigureOut">
              <a:rPr lang="zh-CN" altLang="en-US"/>
              <a:pPr>
                <a:defRPr/>
              </a:pPr>
              <a:t>2020/5/8</a:t>
            </a:fld>
            <a:endParaRPr/>
          </a:p>
        </p:txBody>
      </p:sp>
      <p:sp>
        <p:nvSpPr>
          <p:cNvPr id="79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0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D3C1D-678A-4B68-91BC-3B3F0B8C6BB7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43364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828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endParaRPr lang="zh-CN" altLang="en-US" sz="1800">
              <a:solidFill>
                <a:srgbClr val="080808"/>
              </a:solidFill>
              <a:ea typeface="宋体" pitchFamily="2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3200" y="381000"/>
            <a:ext cx="9118600" cy="3365500"/>
            <a:chOff x="0" y="0"/>
            <a:chExt cx="4308" cy="2120"/>
          </a:xfrm>
        </p:grpSpPr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79" y="94"/>
              <a:ext cx="1267" cy="1938"/>
            </a:xfrm>
            <a:custGeom>
              <a:avLst/>
              <a:gdLst>
                <a:gd name="T0" fmla="*/ 87 w 1692"/>
                <a:gd name="T1" fmla="*/ 193 h 2586"/>
                <a:gd name="T2" fmla="*/ 240 w 1692"/>
                <a:gd name="T3" fmla="*/ 157 h 2586"/>
                <a:gd name="T4" fmla="*/ 325 w 1692"/>
                <a:gd name="T5" fmla="*/ 180 h 2586"/>
                <a:gd name="T6" fmla="*/ 312 w 1692"/>
                <a:gd name="T7" fmla="*/ 333 h 2586"/>
                <a:gd name="T8" fmla="*/ 204 w 1692"/>
                <a:gd name="T9" fmla="*/ 436 h 2586"/>
                <a:gd name="T10" fmla="*/ 163 w 1692"/>
                <a:gd name="T11" fmla="*/ 535 h 2586"/>
                <a:gd name="T12" fmla="*/ 213 w 1692"/>
                <a:gd name="T13" fmla="*/ 722 h 2586"/>
                <a:gd name="T14" fmla="*/ 237 w 1692"/>
                <a:gd name="T15" fmla="*/ 719 h 2586"/>
                <a:gd name="T16" fmla="*/ 246 w 1692"/>
                <a:gd name="T17" fmla="*/ 679 h 2586"/>
                <a:gd name="T18" fmla="*/ 358 w 1692"/>
                <a:gd name="T19" fmla="*/ 865 h 2586"/>
                <a:gd name="T20" fmla="*/ 487 w 1692"/>
                <a:gd name="T21" fmla="*/ 899 h 2586"/>
                <a:gd name="T22" fmla="*/ 595 w 1692"/>
                <a:gd name="T23" fmla="*/ 1012 h 2586"/>
                <a:gd name="T24" fmla="*/ 639 w 1692"/>
                <a:gd name="T25" fmla="*/ 1066 h 2586"/>
                <a:gd name="T26" fmla="*/ 577 w 1692"/>
                <a:gd name="T27" fmla="*/ 1205 h 2586"/>
                <a:gd name="T28" fmla="*/ 686 w 1692"/>
                <a:gd name="T29" fmla="*/ 1335 h 2586"/>
                <a:gd name="T30" fmla="*/ 774 w 1692"/>
                <a:gd name="T31" fmla="*/ 1515 h 2586"/>
                <a:gd name="T32" fmla="*/ 819 w 1692"/>
                <a:gd name="T33" fmla="*/ 1731 h 2586"/>
                <a:gd name="T34" fmla="*/ 894 w 1692"/>
                <a:gd name="T35" fmla="*/ 1904 h 2586"/>
                <a:gd name="T36" fmla="*/ 958 w 1692"/>
                <a:gd name="T37" fmla="*/ 1889 h 2586"/>
                <a:gd name="T38" fmla="*/ 932 w 1692"/>
                <a:gd name="T39" fmla="*/ 1794 h 2586"/>
                <a:gd name="T40" fmla="*/ 964 w 1692"/>
                <a:gd name="T41" fmla="*/ 1728 h 2586"/>
                <a:gd name="T42" fmla="*/ 1024 w 1692"/>
                <a:gd name="T43" fmla="*/ 1670 h 2586"/>
                <a:gd name="T44" fmla="*/ 1084 w 1692"/>
                <a:gd name="T45" fmla="*/ 1556 h 2586"/>
                <a:gd name="T46" fmla="*/ 1174 w 1692"/>
                <a:gd name="T47" fmla="*/ 1461 h 2586"/>
                <a:gd name="T48" fmla="*/ 1215 w 1692"/>
                <a:gd name="T49" fmla="*/ 1308 h 2586"/>
                <a:gd name="T50" fmla="*/ 1162 w 1692"/>
                <a:gd name="T51" fmla="*/ 1153 h 2586"/>
                <a:gd name="T52" fmla="*/ 1030 w 1692"/>
                <a:gd name="T53" fmla="*/ 1057 h 2586"/>
                <a:gd name="T54" fmla="*/ 827 w 1692"/>
                <a:gd name="T55" fmla="*/ 959 h 2586"/>
                <a:gd name="T56" fmla="*/ 729 w 1692"/>
                <a:gd name="T57" fmla="*/ 944 h 2586"/>
                <a:gd name="T58" fmla="*/ 677 w 1692"/>
                <a:gd name="T59" fmla="*/ 950 h 2586"/>
                <a:gd name="T60" fmla="*/ 595 w 1692"/>
                <a:gd name="T61" fmla="*/ 980 h 2586"/>
                <a:gd name="T62" fmla="*/ 568 w 1692"/>
                <a:gd name="T63" fmla="*/ 880 h 2586"/>
                <a:gd name="T64" fmla="*/ 551 w 1692"/>
                <a:gd name="T65" fmla="*/ 796 h 2586"/>
                <a:gd name="T66" fmla="*/ 473 w 1692"/>
                <a:gd name="T67" fmla="*/ 827 h 2586"/>
                <a:gd name="T68" fmla="*/ 425 w 1692"/>
                <a:gd name="T69" fmla="*/ 712 h 2586"/>
                <a:gd name="T70" fmla="*/ 554 w 1692"/>
                <a:gd name="T71" fmla="*/ 683 h 2586"/>
                <a:gd name="T72" fmla="*/ 631 w 1692"/>
                <a:gd name="T73" fmla="*/ 679 h 2586"/>
                <a:gd name="T74" fmla="*/ 671 w 1692"/>
                <a:gd name="T75" fmla="*/ 674 h 2586"/>
                <a:gd name="T76" fmla="*/ 792 w 1692"/>
                <a:gd name="T77" fmla="*/ 562 h 2586"/>
                <a:gd name="T78" fmla="*/ 887 w 1692"/>
                <a:gd name="T79" fmla="*/ 508 h 2586"/>
                <a:gd name="T80" fmla="*/ 957 w 1692"/>
                <a:gd name="T81" fmla="*/ 477 h 2586"/>
                <a:gd name="T82" fmla="*/ 1003 w 1692"/>
                <a:gd name="T83" fmla="*/ 403 h 2586"/>
                <a:gd name="T84" fmla="*/ 964 w 1692"/>
                <a:gd name="T85" fmla="*/ 384 h 2586"/>
                <a:gd name="T86" fmla="*/ 1143 w 1692"/>
                <a:gd name="T87" fmla="*/ 342 h 2586"/>
                <a:gd name="T88" fmla="*/ 1053 w 1692"/>
                <a:gd name="T89" fmla="*/ 256 h 2586"/>
                <a:gd name="T90" fmla="*/ 994 w 1692"/>
                <a:gd name="T91" fmla="*/ 198 h 2586"/>
                <a:gd name="T92" fmla="*/ 915 w 1692"/>
                <a:gd name="T93" fmla="*/ 273 h 2586"/>
                <a:gd name="T94" fmla="*/ 831 w 1692"/>
                <a:gd name="T95" fmla="*/ 333 h 2586"/>
                <a:gd name="T96" fmla="*/ 765 w 1692"/>
                <a:gd name="T97" fmla="*/ 228 h 2586"/>
                <a:gd name="T98" fmla="*/ 908 w 1692"/>
                <a:gd name="T99" fmla="*/ 180 h 2586"/>
                <a:gd name="T100" fmla="*/ 948 w 1692"/>
                <a:gd name="T101" fmla="*/ 148 h 2586"/>
                <a:gd name="T102" fmla="*/ 994 w 1692"/>
                <a:gd name="T103" fmla="*/ 129 h 2586"/>
                <a:gd name="T104" fmla="*/ 963 w 1692"/>
                <a:gd name="T105" fmla="*/ 108 h 2586"/>
                <a:gd name="T106" fmla="*/ 945 w 1692"/>
                <a:gd name="T107" fmla="*/ 90 h 2586"/>
                <a:gd name="T108" fmla="*/ 900 w 1692"/>
                <a:gd name="T109" fmla="*/ 76 h 2586"/>
                <a:gd name="T110" fmla="*/ 828 w 1692"/>
                <a:gd name="T111" fmla="*/ 102 h 2586"/>
                <a:gd name="T112" fmla="*/ 711 w 1692"/>
                <a:gd name="T113" fmla="*/ 90 h 2586"/>
                <a:gd name="T114" fmla="*/ 412 w 1692"/>
                <a:gd name="T115" fmla="*/ 0 h 2586"/>
                <a:gd name="T116" fmla="*/ 258 w 1692"/>
                <a:gd name="T117" fmla="*/ 24 h 2586"/>
                <a:gd name="T118" fmla="*/ 217 w 1692"/>
                <a:gd name="T119" fmla="*/ 76 h 2586"/>
                <a:gd name="T120" fmla="*/ 96 w 1692"/>
                <a:gd name="T121" fmla="*/ 130 h 2586"/>
                <a:gd name="T122" fmla="*/ 96 w 1692"/>
                <a:gd name="T123" fmla="*/ 162 h 2586"/>
                <a:gd name="T124" fmla="*/ 1 w 1692"/>
                <a:gd name="T125" fmla="*/ 189 h 25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9" y="279"/>
              <a:ext cx="34" cy="28"/>
            </a:xfrm>
            <a:custGeom>
              <a:avLst/>
              <a:gdLst>
                <a:gd name="T0" fmla="*/ 12 w 46"/>
                <a:gd name="T1" fmla="*/ 3 h 38"/>
                <a:gd name="T2" fmla="*/ 0 w 46"/>
                <a:gd name="T3" fmla="*/ 16 h 38"/>
                <a:gd name="T4" fmla="*/ 16 w 46"/>
                <a:gd name="T5" fmla="*/ 28 h 38"/>
                <a:gd name="T6" fmla="*/ 34 w 46"/>
                <a:gd name="T7" fmla="*/ 19 h 38"/>
                <a:gd name="T8" fmla="*/ 22 w 46"/>
                <a:gd name="T9" fmla="*/ 0 h 38"/>
                <a:gd name="T10" fmla="*/ 12 w 46"/>
                <a:gd name="T11" fmla="*/ 3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46" y="402"/>
              <a:ext cx="39" cy="32"/>
            </a:xfrm>
            <a:custGeom>
              <a:avLst/>
              <a:gdLst>
                <a:gd name="T0" fmla="*/ 9 w 52"/>
                <a:gd name="T1" fmla="*/ 0 h 44"/>
                <a:gd name="T2" fmla="*/ 20 w 52"/>
                <a:gd name="T3" fmla="*/ 32 h 44"/>
                <a:gd name="T4" fmla="*/ 32 w 52"/>
                <a:gd name="T5" fmla="*/ 31 h 44"/>
                <a:gd name="T6" fmla="*/ 29 w 52"/>
                <a:gd name="T7" fmla="*/ 12 h 44"/>
                <a:gd name="T8" fmla="*/ 20 w 52"/>
                <a:gd name="T9" fmla="*/ 1 h 44"/>
                <a:gd name="T10" fmla="*/ 9 w 52"/>
                <a:gd name="T11" fmla="*/ 0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1128" y="458"/>
              <a:ext cx="98" cy="74"/>
            </a:xfrm>
            <a:custGeom>
              <a:avLst/>
              <a:gdLst>
                <a:gd name="T0" fmla="*/ 73 w 131"/>
                <a:gd name="T1" fmla="*/ 0 h 98"/>
                <a:gd name="T2" fmla="*/ 59 w 131"/>
                <a:gd name="T3" fmla="*/ 6 h 98"/>
                <a:gd name="T4" fmla="*/ 40 w 131"/>
                <a:gd name="T5" fmla="*/ 18 h 98"/>
                <a:gd name="T6" fmla="*/ 29 w 131"/>
                <a:gd name="T7" fmla="*/ 30 h 98"/>
                <a:gd name="T8" fmla="*/ 16 w 131"/>
                <a:gd name="T9" fmla="*/ 39 h 98"/>
                <a:gd name="T10" fmla="*/ 47 w 131"/>
                <a:gd name="T11" fmla="*/ 62 h 98"/>
                <a:gd name="T12" fmla="*/ 59 w 131"/>
                <a:gd name="T13" fmla="*/ 71 h 98"/>
                <a:gd name="T14" fmla="*/ 64 w 131"/>
                <a:gd name="T15" fmla="*/ 69 h 98"/>
                <a:gd name="T16" fmla="*/ 67 w 131"/>
                <a:gd name="T17" fmla="*/ 65 h 98"/>
                <a:gd name="T18" fmla="*/ 73 w 131"/>
                <a:gd name="T19" fmla="*/ 74 h 98"/>
                <a:gd name="T20" fmla="*/ 92 w 131"/>
                <a:gd name="T21" fmla="*/ 65 h 98"/>
                <a:gd name="T22" fmla="*/ 97 w 131"/>
                <a:gd name="T23" fmla="*/ 56 h 98"/>
                <a:gd name="T24" fmla="*/ 76 w 131"/>
                <a:gd name="T25" fmla="*/ 30 h 98"/>
                <a:gd name="T26" fmla="*/ 86 w 131"/>
                <a:gd name="T27" fmla="*/ 18 h 98"/>
                <a:gd name="T28" fmla="*/ 83 w 131"/>
                <a:gd name="T29" fmla="*/ 3 h 98"/>
                <a:gd name="T30" fmla="*/ 73 w 131"/>
                <a:gd name="T31" fmla="*/ 0 h 9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54" y="842"/>
              <a:ext cx="158" cy="84"/>
            </a:xfrm>
            <a:custGeom>
              <a:avLst/>
              <a:gdLst>
                <a:gd name="T0" fmla="*/ 35 w 212"/>
                <a:gd name="T1" fmla="*/ 9 h 112"/>
                <a:gd name="T2" fmla="*/ 13 w 212"/>
                <a:gd name="T3" fmla="*/ 9 h 112"/>
                <a:gd name="T4" fmla="*/ 4 w 212"/>
                <a:gd name="T5" fmla="*/ 12 h 112"/>
                <a:gd name="T6" fmla="*/ 19 w 212"/>
                <a:gd name="T7" fmla="*/ 39 h 112"/>
                <a:gd name="T8" fmla="*/ 38 w 212"/>
                <a:gd name="T9" fmla="*/ 33 h 112"/>
                <a:gd name="T10" fmla="*/ 69 w 212"/>
                <a:gd name="T11" fmla="*/ 41 h 112"/>
                <a:gd name="T12" fmla="*/ 83 w 212"/>
                <a:gd name="T13" fmla="*/ 45 h 112"/>
                <a:gd name="T14" fmla="*/ 99 w 212"/>
                <a:gd name="T15" fmla="*/ 66 h 112"/>
                <a:gd name="T16" fmla="*/ 105 w 212"/>
                <a:gd name="T17" fmla="*/ 84 h 112"/>
                <a:gd name="T18" fmla="*/ 117 w 212"/>
                <a:gd name="T19" fmla="*/ 75 h 112"/>
                <a:gd name="T20" fmla="*/ 126 w 212"/>
                <a:gd name="T21" fmla="*/ 72 h 112"/>
                <a:gd name="T22" fmla="*/ 139 w 212"/>
                <a:gd name="T23" fmla="*/ 77 h 112"/>
                <a:gd name="T24" fmla="*/ 145 w 212"/>
                <a:gd name="T25" fmla="*/ 60 h 112"/>
                <a:gd name="T26" fmla="*/ 114 w 212"/>
                <a:gd name="T27" fmla="*/ 41 h 112"/>
                <a:gd name="T28" fmla="*/ 78 w 212"/>
                <a:gd name="T29" fmla="*/ 15 h 112"/>
                <a:gd name="T30" fmla="*/ 40 w 212"/>
                <a:gd name="T31" fmla="*/ 20 h 112"/>
                <a:gd name="T32" fmla="*/ 35 w 212"/>
                <a:gd name="T33" fmla="*/ 9 h 1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784" y="906"/>
              <a:ext cx="99" cy="41"/>
            </a:xfrm>
            <a:custGeom>
              <a:avLst/>
              <a:gdLst>
                <a:gd name="T0" fmla="*/ 42 w 133"/>
                <a:gd name="T1" fmla="*/ 0 h 54"/>
                <a:gd name="T2" fmla="*/ 32 w 133"/>
                <a:gd name="T3" fmla="*/ 5 h 54"/>
                <a:gd name="T4" fmla="*/ 23 w 133"/>
                <a:gd name="T5" fmla="*/ 23 h 54"/>
                <a:gd name="T6" fmla="*/ 11 w 133"/>
                <a:gd name="T7" fmla="*/ 26 h 54"/>
                <a:gd name="T8" fmla="*/ 2 w 133"/>
                <a:gd name="T9" fmla="*/ 32 h 54"/>
                <a:gd name="T10" fmla="*/ 10 w 133"/>
                <a:gd name="T11" fmla="*/ 41 h 54"/>
                <a:gd name="T12" fmla="*/ 99 w 133"/>
                <a:gd name="T13" fmla="*/ 26 h 54"/>
                <a:gd name="T14" fmla="*/ 92 w 133"/>
                <a:gd name="T15" fmla="*/ 12 h 54"/>
                <a:gd name="T16" fmla="*/ 78 w 133"/>
                <a:gd name="T17" fmla="*/ 6 h 54"/>
                <a:gd name="T18" fmla="*/ 75 w 133"/>
                <a:gd name="T19" fmla="*/ 18 h 54"/>
                <a:gd name="T20" fmla="*/ 66 w 133"/>
                <a:gd name="T21" fmla="*/ 14 h 54"/>
                <a:gd name="T22" fmla="*/ 50 w 133"/>
                <a:gd name="T23" fmla="*/ 11 h 54"/>
                <a:gd name="T24" fmla="*/ 42 w 133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889" y="932"/>
              <a:ext cx="38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0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945" y="935"/>
              <a:ext cx="12" cy="25"/>
            </a:xfrm>
            <a:custGeom>
              <a:avLst/>
              <a:gdLst>
                <a:gd name="T0" fmla="*/ 11 w 16"/>
                <a:gd name="T1" fmla="*/ 0 h 34"/>
                <a:gd name="T2" fmla="*/ 0 w 16"/>
                <a:gd name="T3" fmla="*/ 10 h 34"/>
                <a:gd name="T4" fmla="*/ 12 w 16"/>
                <a:gd name="T5" fmla="*/ 25 h 34"/>
                <a:gd name="T6" fmla="*/ 9 w 16"/>
                <a:gd name="T7" fmla="*/ 13 h 34"/>
                <a:gd name="T8" fmla="*/ 12 w 16"/>
                <a:gd name="T9" fmla="*/ 4 h 34"/>
                <a:gd name="T10" fmla="*/ 11 w 16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62" y="89"/>
              <a:ext cx="180" cy="88"/>
            </a:xfrm>
            <a:custGeom>
              <a:avLst/>
              <a:gdLst>
                <a:gd name="T0" fmla="*/ 48 w 240"/>
                <a:gd name="T1" fmla="*/ 1 h 117"/>
                <a:gd name="T2" fmla="*/ 18 w 240"/>
                <a:gd name="T3" fmla="*/ 23 h 117"/>
                <a:gd name="T4" fmla="*/ 5 w 240"/>
                <a:gd name="T5" fmla="*/ 28 h 117"/>
                <a:gd name="T6" fmla="*/ 0 w 240"/>
                <a:gd name="T7" fmla="*/ 29 h 117"/>
                <a:gd name="T8" fmla="*/ 20 w 240"/>
                <a:gd name="T9" fmla="*/ 44 h 117"/>
                <a:gd name="T10" fmla="*/ 29 w 240"/>
                <a:gd name="T11" fmla="*/ 47 h 117"/>
                <a:gd name="T12" fmla="*/ 51 w 240"/>
                <a:gd name="T13" fmla="*/ 35 h 117"/>
                <a:gd name="T14" fmla="*/ 60 w 240"/>
                <a:gd name="T15" fmla="*/ 32 h 117"/>
                <a:gd name="T16" fmla="*/ 62 w 240"/>
                <a:gd name="T17" fmla="*/ 41 h 117"/>
                <a:gd name="T18" fmla="*/ 48 w 240"/>
                <a:gd name="T19" fmla="*/ 46 h 117"/>
                <a:gd name="T20" fmla="*/ 54 w 240"/>
                <a:gd name="T21" fmla="*/ 55 h 117"/>
                <a:gd name="T22" fmla="*/ 30 w 240"/>
                <a:gd name="T23" fmla="*/ 65 h 117"/>
                <a:gd name="T24" fmla="*/ 53 w 240"/>
                <a:gd name="T25" fmla="*/ 82 h 117"/>
                <a:gd name="T26" fmla="*/ 62 w 240"/>
                <a:gd name="T27" fmla="*/ 85 h 117"/>
                <a:gd name="T28" fmla="*/ 89 w 240"/>
                <a:gd name="T29" fmla="*/ 77 h 117"/>
                <a:gd name="T30" fmla="*/ 113 w 240"/>
                <a:gd name="T31" fmla="*/ 79 h 117"/>
                <a:gd name="T32" fmla="*/ 126 w 240"/>
                <a:gd name="T33" fmla="*/ 88 h 117"/>
                <a:gd name="T34" fmla="*/ 153 w 240"/>
                <a:gd name="T35" fmla="*/ 82 h 117"/>
                <a:gd name="T36" fmla="*/ 168 w 240"/>
                <a:gd name="T37" fmla="*/ 77 h 117"/>
                <a:gd name="T38" fmla="*/ 167 w 240"/>
                <a:gd name="T39" fmla="*/ 58 h 117"/>
                <a:gd name="T40" fmla="*/ 176 w 240"/>
                <a:gd name="T41" fmla="*/ 52 h 117"/>
                <a:gd name="T42" fmla="*/ 179 w 240"/>
                <a:gd name="T43" fmla="*/ 35 h 117"/>
                <a:gd name="T44" fmla="*/ 158 w 240"/>
                <a:gd name="T45" fmla="*/ 43 h 117"/>
                <a:gd name="T46" fmla="*/ 150 w 240"/>
                <a:gd name="T47" fmla="*/ 32 h 117"/>
                <a:gd name="T48" fmla="*/ 129 w 240"/>
                <a:gd name="T49" fmla="*/ 34 h 117"/>
                <a:gd name="T50" fmla="*/ 101 w 240"/>
                <a:gd name="T51" fmla="*/ 7 h 117"/>
                <a:gd name="T52" fmla="*/ 71 w 240"/>
                <a:gd name="T53" fmla="*/ 8 h 117"/>
                <a:gd name="T54" fmla="*/ 62 w 240"/>
                <a:gd name="T55" fmla="*/ 1 h 117"/>
                <a:gd name="T56" fmla="*/ 48 w 240"/>
                <a:gd name="T57" fmla="*/ 1 h 11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42" y="48"/>
              <a:ext cx="146" cy="60"/>
            </a:xfrm>
            <a:custGeom>
              <a:avLst/>
              <a:gdLst>
                <a:gd name="T0" fmla="*/ 73 w 194"/>
                <a:gd name="T1" fmla="*/ 8 h 80"/>
                <a:gd name="T2" fmla="*/ 10 w 194"/>
                <a:gd name="T3" fmla="*/ 18 h 80"/>
                <a:gd name="T4" fmla="*/ 7 w 194"/>
                <a:gd name="T5" fmla="*/ 26 h 80"/>
                <a:gd name="T6" fmla="*/ 43 w 194"/>
                <a:gd name="T7" fmla="*/ 39 h 80"/>
                <a:gd name="T8" fmla="*/ 102 w 194"/>
                <a:gd name="T9" fmla="*/ 56 h 80"/>
                <a:gd name="T10" fmla="*/ 132 w 194"/>
                <a:gd name="T11" fmla="*/ 51 h 80"/>
                <a:gd name="T12" fmla="*/ 141 w 194"/>
                <a:gd name="T13" fmla="*/ 48 h 80"/>
                <a:gd name="T14" fmla="*/ 132 w 194"/>
                <a:gd name="T15" fmla="*/ 33 h 80"/>
                <a:gd name="T16" fmla="*/ 123 w 194"/>
                <a:gd name="T17" fmla="*/ 27 h 80"/>
                <a:gd name="T18" fmla="*/ 97 w 194"/>
                <a:gd name="T19" fmla="*/ 20 h 80"/>
                <a:gd name="T20" fmla="*/ 73 w 194"/>
                <a:gd name="T21" fmla="*/ 8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1047" y="118"/>
              <a:ext cx="233" cy="190"/>
            </a:xfrm>
            <a:custGeom>
              <a:avLst/>
              <a:gdLst>
                <a:gd name="T0" fmla="*/ 50 w 310"/>
                <a:gd name="T1" fmla="*/ 7 h 254"/>
                <a:gd name="T2" fmla="*/ 38 w 310"/>
                <a:gd name="T3" fmla="*/ 17 h 254"/>
                <a:gd name="T4" fmla="*/ 16 w 310"/>
                <a:gd name="T5" fmla="*/ 29 h 254"/>
                <a:gd name="T6" fmla="*/ 40 w 310"/>
                <a:gd name="T7" fmla="*/ 58 h 254"/>
                <a:gd name="T8" fmla="*/ 59 w 310"/>
                <a:gd name="T9" fmla="*/ 64 h 254"/>
                <a:gd name="T10" fmla="*/ 77 w 310"/>
                <a:gd name="T11" fmla="*/ 74 h 254"/>
                <a:gd name="T12" fmla="*/ 95 w 310"/>
                <a:gd name="T13" fmla="*/ 64 h 254"/>
                <a:gd name="T14" fmla="*/ 107 w 310"/>
                <a:gd name="T15" fmla="*/ 76 h 254"/>
                <a:gd name="T16" fmla="*/ 112 w 310"/>
                <a:gd name="T17" fmla="*/ 95 h 254"/>
                <a:gd name="T18" fmla="*/ 86 w 310"/>
                <a:gd name="T19" fmla="*/ 113 h 254"/>
                <a:gd name="T20" fmla="*/ 67 w 310"/>
                <a:gd name="T21" fmla="*/ 129 h 254"/>
                <a:gd name="T22" fmla="*/ 52 w 310"/>
                <a:gd name="T23" fmla="*/ 126 h 254"/>
                <a:gd name="T24" fmla="*/ 43 w 310"/>
                <a:gd name="T25" fmla="*/ 123 h 254"/>
                <a:gd name="T26" fmla="*/ 32 w 310"/>
                <a:gd name="T27" fmla="*/ 140 h 254"/>
                <a:gd name="T28" fmla="*/ 29 w 310"/>
                <a:gd name="T29" fmla="*/ 149 h 254"/>
                <a:gd name="T30" fmla="*/ 55 w 310"/>
                <a:gd name="T31" fmla="*/ 153 h 254"/>
                <a:gd name="T32" fmla="*/ 71 w 310"/>
                <a:gd name="T33" fmla="*/ 152 h 254"/>
                <a:gd name="T34" fmla="*/ 86 w 310"/>
                <a:gd name="T35" fmla="*/ 173 h 254"/>
                <a:gd name="T36" fmla="*/ 95 w 310"/>
                <a:gd name="T37" fmla="*/ 176 h 254"/>
                <a:gd name="T38" fmla="*/ 104 w 310"/>
                <a:gd name="T39" fmla="*/ 179 h 254"/>
                <a:gd name="T40" fmla="*/ 117 w 310"/>
                <a:gd name="T41" fmla="*/ 188 h 254"/>
                <a:gd name="T42" fmla="*/ 136 w 310"/>
                <a:gd name="T43" fmla="*/ 177 h 254"/>
                <a:gd name="T44" fmla="*/ 153 w 310"/>
                <a:gd name="T45" fmla="*/ 176 h 254"/>
                <a:gd name="T46" fmla="*/ 172 w 310"/>
                <a:gd name="T47" fmla="*/ 159 h 254"/>
                <a:gd name="T48" fmla="*/ 169 w 310"/>
                <a:gd name="T49" fmla="*/ 138 h 254"/>
                <a:gd name="T50" fmla="*/ 163 w 310"/>
                <a:gd name="T51" fmla="*/ 129 h 254"/>
                <a:gd name="T52" fmla="*/ 175 w 310"/>
                <a:gd name="T53" fmla="*/ 125 h 254"/>
                <a:gd name="T54" fmla="*/ 184 w 310"/>
                <a:gd name="T55" fmla="*/ 137 h 254"/>
                <a:gd name="T56" fmla="*/ 186 w 310"/>
                <a:gd name="T57" fmla="*/ 147 h 254"/>
                <a:gd name="T58" fmla="*/ 196 w 310"/>
                <a:gd name="T59" fmla="*/ 144 h 254"/>
                <a:gd name="T60" fmla="*/ 228 w 310"/>
                <a:gd name="T61" fmla="*/ 126 h 254"/>
                <a:gd name="T62" fmla="*/ 220 w 310"/>
                <a:gd name="T63" fmla="*/ 110 h 254"/>
                <a:gd name="T64" fmla="*/ 195 w 310"/>
                <a:gd name="T65" fmla="*/ 92 h 254"/>
                <a:gd name="T66" fmla="*/ 199 w 310"/>
                <a:gd name="T67" fmla="*/ 80 h 254"/>
                <a:gd name="T68" fmla="*/ 208 w 310"/>
                <a:gd name="T69" fmla="*/ 77 h 254"/>
                <a:gd name="T70" fmla="*/ 190 w 310"/>
                <a:gd name="T71" fmla="*/ 47 h 254"/>
                <a:gd name="T72" fmla="*/ 175 w 310"/>
                <a:gd name="T73" fmla="*/ 44 h 254"/>
                <a:gd name="T74" fmla="*/ 166 w 310"/>
                <a:gd name="T75" fmla="*/ 41 h 254"/>
                <a:gd name="T76" fmla="*/ 151 w 310"/>
                <a:gd name="T77" fmla="*/ 25 h 254"/>
                <a:gd name="T78" fmla="*/ 117 w 310"/>
                <a:gd name="T79" fmla="*/ 34 h 254"/>
                <a:gd name="T80" fmla="*/ 126 w 310"/>
                <a:gd name="T81" fmla="*/ 19 h 254"/>
                <a:gd name="T82" fmla="*/ 104 w 310"/>
                <a:gd name="T83" fmla="*/ 13 h 254"/>
                <a:gd name="T84" fmla="*/ 89 w 310"/>
                <a:gd name="T85" fmla="*/ 14 h 254"/>
                <a:gd name="T86" fmla="*/ 50 w 310"/>
                <a:gd name="T87" fmla="*/ 7 h 25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1045" y="36"/>
              <a:ext cx="44" cy="37"/>
            </a:xfrm>
            <a:custGeom>
              <a:avLst/>
              <a:gdLst>
                <a:gd name="T0" fmla="*/ 19 w 59"/>
                <a:gd name="T1" fmla="*/ 0 h 50"/>
                <a:gd name="T2" fmla="*/ 0 w 59"/>
                <a:gd name="T3" fmla="*/ 7 h 50"/>
                <a:gd name="T4" fmla="*/ 22 w 59"/>
                <a:gd name="T5" fmla="*/ 30 h 50"/>
                <a:gd name="T6" fmla="*/ 36 w 59"/>
                <a:gd name="T7" fmla="*/ 37 h 50"/>
                <a:gd name="T8" fmla="*/ 43 w 59"/>
                <a:gd name="T9" fmla="*/ 21 h 50"/>
                <a:gd name="T10" fmla="*/ 33 w 59"/>
                <a:gd name="T11" fmla="*/ 6 h 50"/>
                <a:gd name="T12" fmla="*/ 19 w 59"/>
                <a:gd name="T13" fmla="*/ 0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961" y="106"/>
              <a:ext cx="65" cy="42"/>
            </a:xfrm>
            <a:custGeom>
              <a:avLst/>
              <a:gdLst>
                <a:gd name="T0" fmla="*/ 33 w 86"/>
                <a:gd name="T1" fmla="*/ 5 h 57"/>
                <a:gd name="T2" fmla="*/ 18 w 86"/>
                <a:gd name="T3" fmla="*/ 18 h 57"/>
                <a:gd name="T4" fmla="*/ 3 w 86"/>
                <a:gd name="T5" fmla="*/ 20 h 57"/>
                <a:gd name="T6" fmla="*/ 12 w 86"/>
                <a:gd name="T7" fmla="*/ 42 h 57"/>
                <a:gd name="T8" fmla="*/ 56 w 86"/>
                <a:gd name="T9" fmla="*/ 26 h 57"/>
                <a:gd name="T10" fmla="*/ 65 w 86"/>
                <a:gd name="T11" fmla="*/ 13 h 57"/>
                <a:gd name="T12" fmla="*/ 42 w 86"/>
                <a:gd name="T13" fmla="*/ 5 h 57"/>
                <a:gd name="T14" fmla="*/ 33 w 86"/>
                <a:gd name="T15" fmla="*/ 5 h 5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1029" y="114"/>
              <a:ext cx="54" cy="25"/>
            </a:xfrm>
            <a:custGeom>
              <a:avLst/>
              <a:gdLst>
                <a:gd name="T0" fmla="*/ 30 w 73"/>
                <a:gd name="T1" fmla="*/ 0 h 34"/>
                <a:gd name="T2" fmla="*/ 7 w 73"/>
                <a:gd name="T3" fmla="*/ 12 h 34"/>
                <a:gd name="T4" fmla="*/ 18 w 73"/>
                <a:gd name="T5" fmla="*/ 25 h 34"/>
                <a:gd name="T6" fmla="*/ 38 w 73"/>
                <a:gd name="T7" fmla="*/ 21 h 34"/>
                <a:gd name="T8" fmla="*/ 47 w 73"/>
                <a:gd name="T9" fmla="*/ 15 h 34"/>
                <a:gd name="T10" fmla="*/ 30 w 73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1000" y="78"/>
              <a:ext cx="64" cy="34"/>
            </a:xfrm>
            <a:custGeom>
              <a:avLst/>
              <a:gdLst>
                <a:gd name="T0" fmla="*/ 44 w 85"/>
                <a:gd name="T1" fmla="*/ 8 h 45"/>
                <a:gd name="T2" fmla="*/ 21 w 85"/>
                <a:gd name="T3" fmla="*/ 3 h 45"/>
                <a:gd name="T4" fmla="*/ 0 w 85"/>
                <a:gd name="T5" fmla="*/ 14 h 45"/>
                <a:gd name="T6" fmla="*/ 30 w 85"/>
                <a:gd name="T7" fmla="*/ 24 h 45"/>
                <a:gd name="T8" fmla="*/ 48 w 85"/>
                <a:gd name="T9" fmla="*/ 30 h 45"/>
                <a:gd name="T10" fmla="*/ 63 w 85"/>
                <a:gd name="T11" fmla="*/ 14 h 45"/>
                <a:gd name="T12" fmla="*/ 62 w 85"/>
                <a:gd name="T13" fmla="*/ 5 h 45"/>
                <a:gd name="T14" fmla="*/ 48 w 85"/>
                <a:gd name="T15" fmla="*/ 0 h 45"/>
                <a:gd name="T16" fmla="*/ 44 w 85"/>
                <a:gd name="T17" fmla="*/ 8 h 4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973" y="46"/>
              <a:ext cx="44" cy="24"/>
            </a:xfrm>
            <a:custGeom>
              <a:avLst/>
              <a:gdLst>
                <a:gd name="T0" fmla="*/ 12 w 58"/>
                <a:gd name="T1" fmla="*/ 3 h 31"/>
                <a:gd name="T2" fmla="*/ 0 w 58"/>
                <a:gd name="T3" fmla="*/ 14 h 31"/>
                <a:gd name="T4" fmla="*/ 15 w 58"/>
                <a:gd name="T5" fmla="*/ 22 h 31"/>
                <a:gd name="T6" fmla="*/ 21 w 58"/>
                <a:gd name="T7" fmla="*/ 15 h 31"/>
                <a:gd name="T8" fmla="*/ 39 w 58"/>
                <a:gd name="T9" fmla="*/ 9 h 31"/>
                <a:gd name="T10" fmla="*/ 33 w 58"/>
                <a:gd name="T11" fmla="*/ 0 h 31"/>
                <a:gd name="T12" fmla="*/ 12 w 58"/>
                <a:gd name="T13" fmla="*/ 3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1087" y="49"/>
              <a:ext cx="114" cy="77"/>
            </a:xfrm>
            <a:custGeom>
              <a:avLst/>
              <a:gdLst>
                <a:gd name="T0" fmla="*/ 29 w 152"/>
                <a:gd name="T1" fmla="*/ 0 h 102"/>
                <a:gd name="T2" fmla="*/ 11 w 152"/>
                <a:gd name="T3" fmla="*/ 5 h 102"/>
                <a:gd name="T4" fmla="*/ 3 w 152"/>
                <a:gd name="T5" fmla="*/ 29 h 102"/>
                <a:gd name="T6" fmla="*/ 9 w 152"/>
                <a:gd name="T7" fmla="*/ 42 h 102"/>
                <a:gd name="T8" fmla="*/ 0 w 152"/>
                <a:gd name="T9" fmla="*/ 54 h 102"/>
                <a:gd name="T10" fmla="*/ 42 w 152"/>
                <a:gd name="T11" fmla="*/ 65 h 102"/>
                <a:gd name="T12" fmla="*/ 62 w 152"/>
                <a:gd name="T13" fmla="*/ 69 h 102"/>
                <a:gd name="T14" fmla="*/ 114 w 152"/>
                <a:gd name="T15" fmla="*/ 65 h 102"/>
                <a:gd name="T16" fmla="*/ 57 w 152"/>
                <a:gd name="T17" fmla="*/ 53 h 102"/>
                <a:gd name="T18" fmla="*/ 41 w 152"/>
                <a:gd name="T19" fmla="*/ 47 h 102"/>
                <a:gd name="T20" fmla="*/ 33 w 152"/>
                <a:gd name="T21" fmla="*/ 39 h 102"/>
                <a:gd name="T22" fmla="*/ 38 w 152"/>
                <a:gd name="T23" fmla="*/ 26 h 102"/>
                <a:gd name="T24" fmla="*/ 29 w 152"/>
                <a:gd name="T25" fmla="*/ 0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0" y="294"/>
              <a:ext cx="25" cy="15"/>
            </a:xfrm>
            <a:custGeom>
              <a:avLst/>
              <a:gdLst>
                <a:gd name="T0" fmla="*/ 25 w 34"/>
                <a:gd name="T1" fmla="*/ 0 h 20"/>
                <a:gd name="T2" fmla="*/ 18 w 34"/>
                <a:gd name="T3" fmla="*/ 15 h 20"/>
                <a:gd name="T4" fmla="*/ 3 w 34"/>
                <a:gd name="T5" fmla="*/ 14 h 20"/>
                <a:gd name="T6" fmla="*/ 3 w 34"/>
                <a:gd name="T7" fmla="*/ 5 h 20"/>
                <a:gd name="T8" fmla="*/ 25 w 34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57" y="805"/>
              <a:ext cx="16" cy="12"/>
            </a:xfrm>
            <a:custGeom>
              <a:avLst/>
              <a:gdLst>
                <a:gd name="T0" fmla="*/ 2 w 21"/>
                <a:gd name="T1" fmla="*/ 0 h 16"/>
                <a:gd name="T2" fmla="*/ 10 w 21"/>
                <a:gd name="T3" fmla="*/ 12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760" y="830"/>
              <a:ext cx="16" cy="12"/>
            </a:xfrm>
            <a:custGeom>
              <a:avLst/>
              <a:gdLst>
                <a:gd name="T0" fmla="*/ 2 w 21"/>
                <a:gd name="T1" fmla="*/ 0 h 16"/>
                <a:gd name="T2" fmla="*/ 10 w 21"/>
                <a:gd name="T3" fmla="*/ 12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964" y="962"/>
              <a:ext cx="15" cy="12"/>
            </a:xfrm>
            <a:custGeom>
              <a:avLst/>
              <a:gdLst>
                <a:gd name="T0" fmla="*/ 2 w 21"/>
                <a:gd name="T1" fmla="*/ 0 h 16"/>
                <a:gd name="T2" fmla="*/ 9 w 21"/>
                <a:gd name="T3" fmla="*/ 12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1088" y="478"/>
              <a:ext cx="38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0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988" y="273"/>
              <a:ext cx="38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0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1053" y="94"/>
              <a:ext cx="39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1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1116" y="202"/>
              <a:ext cx="38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0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1132" y="0"/>
              <a:ext cx="696" cy="346"/>
            </a:xfrm>
            <a:custGeom>
              <a:avLst/>
              <a:gdLst>
                <a:gd name="T0" fmla="*/ 21 w 929"/>
                <a:gd name="T1" fmla="*/ 42 h 462"/>
                <a:gd name="T2" fmla="*/ 4 w 929"/>
                <a:gd name="T3" fmla="*/ 69 h 462"/>
                <a:gd name="T4" fmla="*/ 27 w 929"/>
                <a:gd name="T5" fmla="*/ 75 h 462"/>
                <a:gd name="T6" fmla="*/ 12 w 929"/>
                <a:gd name="T7" fmla="*/ 87 h 462"/>
                <a:gd name="T8" fmla="*/ 78 w 929"/>
                <a:gd name="T9" fmla="*/ 102 h 462"/>
                <a:gd name="T10" fmla="*/ 106 w 929"/>
                <a:gd name="T11" fmla="*/ 97 h 462"/>
                <a:gd name="T12" fmla="*/ 187 w 929"/>
                <a:gd name="T13" fmla="*/ 58 h 462"/>
                <a:gd name="T14" fmla="*/ 225 w 929"/>
                <a:gd name="T15" fmla="*/ 49 h 462"/>
                <a:gd name="T16" fmla="*/ 243 w 929"/>
                <a:gd name="T17" fmla="*/ 60 h 462"/>
                <a:gd name="T18" fmla="*/ 204 w 929"/>
                <a:gd name="T19" fmla="*/ 66 h 462"/>
                <a:gd name="T20" fmla="*/ 181 w 929"/>
                <a:gd name="T21" fmla="*/ 84 h 462"/>
                <a:gd name="T22" fmla="*/ 190 w 929"/>
                <a:gd name="T23" fmla="*/ 90 h 462"/>
                <a:gd name="T24" fmla="*/ 195 w 929"/>
                <a:gd name="T25" fmla="*/ 118 h 462"/>
                <a:gd name="T26" fmla="*/ 262 w 929"/>
                <a:gd name="T27" fmla="*/ 144 h 462"/>
                <a:gd name="T28" fmla="*/ 252 w 929"/>
                <a:gd name="T29" fmla="*/ 157 h 462"/>
                <a:gd name="T30" fmla="*/ 276 w 929"/>
                <a:gd name="T31" fmla="*/ 184 h 462"/>
                <a:gd name="T32" fmla="*/ 261 w 929"/>
                <a:gd name="T33" fmla="*/ 199 h 462"/>
                <a:gd name="T34" fmla="*/ 243 w 929"/>
                <a:gd name="T35" fmla="*/ 220 h 462"/>
                <a:gd name="T36" fmla="*/ 220 w 929"/>
                <a:gd name="T37" fmla="*/ 243 h 462"/>
                <a:gd name="T38" fmla="*/ 219 w 929"/>
                <a:gd name="T39" fmla="*/ 315 h 462"/>
                <a:gd name="T40" fmla="*/ 249 w 929"/>
                <a:gd name="T41" fmla="*/ 334 h 462"/>
                <a:gd name="T42" fmla="*/ 291 w 929"/>
                <a:gd name="T43" fmla="*/ 336 h 462"/>
                <a:gd name="T44" fmla="*/ 309 w 929"/>
                <a:gd name="T45" fmla="*/ 316 h 462"/>
                <a:gd name="T46" fmla="*/ 379 w 929"/>
                <a:gd name="T47" fmla="*/ 267 h 462"/>
                <a:gd name="T48" fmla="*/ 429 w 929"/>
                <a:gd name="T49" fmla="*/ 250 h 462"/>
                <a:gd name="T50" fmla="*/ 484 w 929"/>
                <a:gd name="T51" fmla="*/ 231 h 462"/>
                <a:gd name="T52" fmla="*/ 539 w 929"/>
                <a:gd name="T53" fmla="*/ 217 h 462"/>
                <a:gd name="T54" fmla="*/ 571 w 929"/>
                <a:gd name="T55" fmla="*/ 195 h 462"/>
                <a:gd name="T56" fmla="*/ 599 w 929"/>
                <a:gd name="T57" fmla="*/ 150 h 462"/>
                <a:gd name="T58" fmla="*/ 601 w 929"/>
                <a:gd name="T59" fmla="*/ 115 h 462"/>
                <a:gd name="T60" fmla="*/ 601 w 929"/>
                <a:gd name="T61" fmla="*/ 93 h 462"/>
                <a:gd name="T62" fmla="*/ 623 w 929"/>
                <a:gd name="T63" fmla="*/ 67 h 462"/>
                <a:gd name="T64" fmla="*/ 656 w 929"/>
                <a:gd name="T65" fmla="*/ 70 h 462"/>
                <a:gd name="T66" fmla="*/ 691 w 929"/>
                <a:gd name="T67" fmla="*/ 39 h 462"/>
                <a:gd name="T68" fmla="*/ 665 w 929"/>
                <a:gd name="T69" fmla="*/ 42 h 462"/>
                <a:gd name="T70" fmla="*/ 635 w 929"/>
                <a:gd name="T71" fmla="*/ 34 h 462"/>
                <a:gd name="T72" fmla="*/ 595 w 929"/>
                <a:gd name="T73" fmla="*/ 16 h 462"/>
                <a:gd name="T74" fmla="*/ 481 w 929"/>
                <a:gd name="T75" fmla="*/ 19 h 462"/>
                <a:gd name="T76" fmla="*/ 438 w 929"/>
                <a:gd name="T77" fmla="*/ 28 h 462"/>
                <a:gd name="T78" fmla="*/ 417 w 929"/>
                <a:gd name="T79" fmla="*/ 28 h 462"/>
                <a:gd name="T80" fmla="*/ 387 w 929"/>
                <a:gd name="T81" fmla="*/ 40 h 462"/>
                <a:gd name="T82" fmla="*/ 358 w 929"/>
                <a:gd name="T83" fmla="*/ 22 h 462"/>
                <a:gd name="T84" fmla="*/ 324 w 929"/>
                <a:gd name="T85" fmla="*/ 30 h 462"/>
                <a:gd name="T86" fmla="*/ 274 w 929"/>
                <a:gd name="T87" fmla="*/ 39 h 462"/>
                <a:gd name="T88" fmla="*/ 307 w 929"/>
                <a:gd name="T89" fmla="*/ 28 h 462"/>
                <a:gd name="T90" fmla="*/ 264 w 929"/>
                <a:gd name="T91" fmla="*/ 6 h 462"/>
                <a:gd name="T92" fmla="*/ 250 w 929"/>
                <a:gd name="T93" fmla="*/ 1 h 462"/>
                <a:gd name="T94" fmla="*/ 235 w 929"/>
                <a:gd name="T95" fmla="*/ 6 h 462"/>
                <a:gd name="T96" fmla="*/ 180 w 929"/>
                <a:gd name="T97" fmla="*/ 12 h 462"/>
                <a:gd name="T98" fmla="*/ 120 w 929"/>
                <a:gd name="T99" fmla="*/ 21 h 462"/>
                <a:gd name="T100" fmla="*/ 81 w 929"/>
                <a:gd name="T101" fmla="*/ 19 h 462"/>
                <a:gd name="T102" fmla="*/ 85 w 929"/>
                <a:gd name="T103" fmla="*/ 51 h 462"/>
                <a:gd name="T104" fmla="*/ 78 w 929"/>
                <a:gd name="T105" fmla="*/ 39 h 462"/>
                <a:gd name="T106" fmla="*/ 45 w 929"/>
                <a:gd name="T107" fmla="*/ 31 h 4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1345" y="184"/>
              <a:ext cx="39" cy="24"/>
            </a:xfrm>
            <a:custGeom>
              <a:avLst/>
              <a:gdLst>
                <a:gd name="T0" fmla="*/ 26 w 52"/>
                <a:gd name="T1" fmla="*/ 0 h 32"/>
                <a:gd name="T2" fmla="*/ 6 w 52"/>
                <a:gd name="T3" fmla="*/ 15 h 32"/>
                <a:gd name="T4" fmla="*/ 18 w 52"/>
                <a:gd name="T5" fmla="*/ 24 h 32"/>
                <a:gd name="T6" fmla="*/ 32 w 52"/>
                <a:gd name="T7" fmla="*/ 23 h 32"/>
                <a:gd name="T8" fmla="*/ 26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1628" y="250"/>
              <a:ext cx="128" cy="54"/>
            </a:xfrm>
            <a:custGeom>
              <a:avLst/>
              <a:gdLst>
                <a:gd name="T0" fmla="*/ 76 w 172"/>
                <a:gd name="T1" fmla="*/ 6 h 72"/>
                <a:gd name="T2" fmla="*/ 49 w 172"/>
                <a:gd name="T3" fmla="*/ 3 h 72"/>
                <a:gd name="T4" fmla="*/ 40 w 172"/>
                <a:gd name="T5" fmla="*/ 0 h 72"/>
                <a:gd name="T6" fmla="*/ 0 w 172"/>
                <a:gd name="T7" fmla="*/ 21 h 72"/>
                <a:gd name="T8" fmla="*/ 21 w 172"/>
                <a:gd name="T9" fmla="*/ 30 h 72"/>
                <a:gd name="T10" fmla="*/ 31 w 172"/>
                <a:gd name="T11" fmla="*/ 45 h 72"/>
                <a:gd name="T12" fmla="*/ 49 w 172"/>
                <a:gd name="T13" fmla="*/ 51 h 72"/>
                <a:gd name="T14" fmla="*/ 58 w 172"/>
                <a:gd name="T15" fmla="*/ 54 h 72"/>
                <a:gd name="T16" fmla="*/ 97 w 172"/>
                <a:gd name="T17" fmla="*/ 45 h 72"/>
                <a:gd name="T18" fmla="*/ 128 w 172"/>
                <a:gd name="T19" fmla="*/ 33 h 72"/>
                <a:gd name="T20" fmla="*/ 110 w 172"/>
                <a:gd name="T21" fmla="*/ 14 h 72"/>
                <a:gd name="T22" fmla="*/ 101 w 172"/>
                <a:gd name="T23" fmla="*/ 3 h 72"/>
                <a:gd name="T24" fmla="*/ 76 w 172"/>
                <a:gd name="T25" fmla="*/ 6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1729" y="87"/>
              <a:ext cx="39" cy="24"/>
            </a:xfrm>
            <a:custGeom>
              <a:avLst/>
              <a:gdLst>
                <a:gd name="T0" fmla="*/ 26 w 52"/>
                <a:gd name="T1" fmla="*/ 0 h 32"/>
                <a:gd name="T2" fmla="*/ 6 w 52"/>
                <a:gd name="T3" fmla="*/ 15 h 32"/>
                <a:gd name="T4" fmla="*/ 18 w 52"/>
                <a:gd name="T5" fmla="*/ 24 h 32"/>
                <a:gd name="T6" fmla="*/ 32 w 52"/>
                <a:gd name="T7" fmla="*/ 23 h 32"/>
                <a:gd name="T8" fmla="*/ 26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1998" y="55"/>
              <a:ext cx="155" cy="63"/>
            </a:xfrm>
            <a:custGeom>
              <a:avLst/>
              <a:gdLst>
                <a:gd name="T0" fmla="*/ 144 w 206"/>
                <a:gd name="T1" fmla="*/ 5 h 85"/>
                <a:gd name="T2" fmla="*/ 78 w 206"/>
                <a:gd name="T3" fmla="*/ 7 h 85"/>
                <a:gd name="T4" fmla="*/ 82 w 206"/>
                <a:gd name="T5" fmla="*/ 19 h 85"/>
                <a:gd name="T6" fmla="*/ 81 w 206"/>
                <a:gd name="T7" fmla="*/ 24 h 85"/>
                <a:gd name="T8" fmla="*/ 67 w 206"/>
                <a:gd name="T9" fmla="*/ 20 h 85"/>
                <a:gd name="T10" fmla="*/ 58 w 206"/>
                <a:gd name="T11" fmla="*/ 14 h 85"/>
                <a:gd name="T12" fmla="*/ 17 w 206"/>
                <a:gd name="T13" fmla="*/ 20 h 85"/>
                <a:gd name="T14" fmla="*/ 23 w 206"/>
                <a:gd name="T15" fmla="*/ 36 h 85"/>
                <a:gd name="T16" fmla="*/ 41 w 206"/>
                <a:gd name="T17" fmla="*/ 39 h 85"/>
                <a:gd name="T18" fmla="*/ 56 w 206"/>
                <a:gd name="T19" fmla="*/ 54 h 85"/>
                <a:gd name="T20" fmla="*/ 67 w 206"/>
                <a:gd name="T21" fmla="*/ 63 h 85"/>
                <a:gd name="T22" fmla="*/ 82 w 206"/>
                <a:gd name="T23" fmla="*/ 50 h 85"/>
                <a:gd name="T24" fmla="*/ 91 w 206"/>
                <a:gd name="T25" fmla="*/ 44 h 85"/>
                <a:gd name="T26" fmla="*/ 96 w 206"/>
                <a:gd name="T27" fmla="*/ 35 h 85"/>
                <a:gd name="T28" fmla="*/ 126 w 206"/>
                <a:gd name="T29" fmla="*/ 26 h 85"/>
                <a:gd name="T30" fmla="*/ 141 w 206"/>
                <a:gd name="T31" fmla="*/ 23 h 85"/>
                <a:gd name="T32" fmla="*/ 150 w 206"/>
                <a:gd name="T33" fmla="*/ 20 h 85"/>
                <a:gd name="T34" fmla="*/ 144 w 206"/>
                <a:gd name="T35" fmla="*/ 5 h 8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095" y="88"/>
              <a:ext cx="48" cy="21"/>
            </a:xfrm>
            <a:custGeom>
              <a:avLst/>
              <a:gdLst>
                <a:gd name="T0" fmla="*/ 27 w 64"/>
                <a:gd name="T1" fmla="*/ 5 h 28"/>
                <a:gd name="T2" fmla="*/ 6 w 64"/>
                <a:gd name="T3" fmla="*/ 3 h 28"/>
                <a:gd name="T4" fmla="*/ 18 w 64"/>
                <a:gd name="T5" fmla="*/ 21 h 28"/>
                <a:gd name="T6" fmla="*/ 41 w 64"/>
                <a:gd name="T7" fmla="*/ 11 h 28"/>
                <a:gd name="T8" fmla="*/ 27 w 64"/>
                <a:gd name="T9" fmla="*/ 5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1803" y="360"/>
              <a:ext cx="109" cy="132"/>
            </a:xfrm>
            <a:custGeom>
              <a:avLst/>
              <a:gdLst>
                <a:gd name="T0" fmla="*/ 18 w 146"/>
                <a:gd name="T1" fmla="*/ 14 h 176"/>
                <a:gd name="T2" fmla="*/ 0 w 146"/>
                <a:gd name="T3" fmla="*/ 19 h 176"/>
                <a:gd name="T4" fmla="*/ 10 w 146"/>
                <a:gd name="T5" fmla="*/ 32 h 176"/>
                <a:gd name="T6" fmla="*/ 25 w 146"/>
                <a:gd name="T7" fmla="*/ 65 h 176"/>
                <a:gd name="T8" fmla="*/ 39 w 146"/>
                <a:gd name="T9" fmla="*/ 68 h 176"/>
                <a:gd name="T10" fmla="*/ 37 w 146"/>
                <a:gd name="T11" fmla="*/ 80 h 176"/>
                <a:gd name="T12" fmla="*/ 21 w 146"/>
                <a:gd name="T13" fmla="*/ 85 h 176"/>
                <a:gd name="T14" fmla="*/ 12 w 146"/>
                <a:gd name="T15" fmla="*/ 98 h 176"/>
                <a:gd name="T16" fmla="*/ 13 w 146"/>
                <a:gd name="T17" fmla="*/ 103 h 176"/>
                <a:gd name="T18" fmla="*/ 22 w 146"/>
                <a:gd name="T19" fmla="*/ 106 h 176"/>
                <a:gd name="T20" fmla="*/ 13 w 146"/>
                <a:gd name="T21" fmla="*/ 127 h 176"/>
                <a:gd name="T22" fmla="*/ 15 w 146"/>
                <a:gd name="T23" fmla="*/ 131 h 176"/>
                <a:gd name="T24" fmla="*/ 25 w 146"/>
                <a:gd name="T25" fmla="*/ 128 h 176"/>
                <a:gd name="T26" fmla="*/ 43 w 146"/>
                <a:gd name="T27" fmla="*/ 127 h 176"/>
                <a:gd name="T28" fmla="*/ 69 w 146"/>
                <a:gd name="T29" fmla="*/ 128 h 176"/>
                <a:gd name="T30" fmla="*/ 82 w 146"/>
                <a:gd name="T31" fmla="*/ 127 h 176"/>
                <a:gd name="T32" fmla="*/ 91 w 146"/>
                <a:gd name="T33" fmla="*/ 124 h 176"/>
                <a:gd name="T34" fmla="*/ 96 w 146"/>
                <a:gd name="T35" fmla="*/ 106 h 176"/>
                <a:gd name="T36" fmla="*/ 109 w 146"/>
                <a:gd name="T37" fmla="*/ 100 h 176"/>
                <a:gd name="T38" fmla="*/ 82 w 146"/>
                <a:gd name="T39" fmla="*/ 82 h 176"/>
                <a:gd name="T40" fmla="*/ 66 w 146"/>
                <a:gd name="T41" fmla="*/ 62 h 176"/>
                <a:gd name="T42" fmla="*/ 61 w 146"/>
                <a:gd name="T43" fmla="*/ 52 h 176"/>
                <a:gd name="T44" fmla="*/ 48 w 146"/>
                <a:gd name="T45" fmla="*/ 46 h 176"/>
                <a:gd name="T46" fmla="*/ 64 w 146"/>
                <a:gd name="T47" fmla="*/ 34 h 176"/>
                <a:gd name="T48" fmla="*/ 48 w 146"/>
                <a:gd name="T49" fmla="*/ 23 h 176"/>
                <a:gd name="T50" fmla="*/ 52 w 146"/>
                <a:gd name="T51" fmla="*/ 10 h 176"/>
                <a:gd name="T52" fmla="*/ 34 w 146"/>
                <a:gd name="T53" fmla="*/ 1 h 176"/>
                <a:gd name="T54" fmla="*/ 22 w 146"/>
                <a:gd name="T55" fmla="*/ 7 h 176"/>
                <a:gd name="T56" fmla="*/ 18 w 146"/>
                <a:gd name="T57" fmla="*/ 14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1749" y="408"/>
              <a:ext cx="69" cy="68"/>
            </a:xfrm>
            <a:custGeom>
              <a:avLst/>
              <a:gdLst>
                <a:gd name="T0" fmla="*/ 44 w 92"/>
                <a:gd name="T1" fmla="*/ 4 h 92"/>
                <a:gd name="T2" fmla="*/ 62 w 92"/>
                <a:gd name="T3" fmla="*/ 6 h 92"/>
                <a:gd name="T4" fmla="*/ 69 w 92"/>
                <a:gd name="T5" fmla="*/ 19 h 92"/>
                <a:gd name="T6" fmla="*/ 59 w 92"/>
                <a:gd name="T7" fmla="*/ 35 h 92"/>
                <a:gd name="T8" fmla="*/ 35 w 92"/>
                <a:gd name="T9" fmla="*/ 56 h 92"/>
                <a:gd name="T10" fmla="*/ 14 w 92"/>
                <a:gd name="T11" fmla="*/ 68 h 92"/>
                <a:gd name="T12" fmla="*/ 6 w 92"/>
                <a:gd name="T13" fmla="*/ 53 h 92"/>
                <a:gd name="T14" fmla="*/ 15 w 92"/>
                <a:gd name="T15" fmla="*/ 47 h 92"/>
                <a:gd name="T16" fmla="*/ 11 w 92"/>
                <a:gd name="T17" fmla="*/ 34 h 92"/>
                <a:gd name="T18" fmla="*/ 30 w 92"/>
                <a:gd name="T19" fmla="*/ 21 h 92"/>
                <a:gd name="T20" fmla="*/ 44 w 92"/>
                <a:gd name="T21" fmla="*/ 4 h 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3435" y="1551"/>
              <a:ext cx="474" cy="495"/>
            </a:xfrm>
            <a:custGeom>
              <a:avLst/>
              <a:gdLst>
                <a:gd name="T0" fmla="*/ 159 w 633"/>
                <a:gd name="T1" fmla="*/ 8 h 660"/>
                <a:gd name="T2" fmla="*/ 132 w 633"/>
                <a:gd name="T3" fmla="*/ 14 h 660"/>
                <a:gd name="T4" fmla="*/ 108 w 633"/>
                <a:gd name="T5" fmla="*/ 38 h 660"/>
                <a:gd name="T6" fmla="*/ 78 w 633"/>
                <a:gd name="T7" fmla="*/ 44 h 660"/>
                <a:gd name="T8" fmla="*/ 63 w 633"/>
                <a:gd name="T9" fmla="*/ 56 h 660"/>
                <a:gd name="T10" fmla="*/ 51 w 633"/>
                <a:gd name="T11" fmla="*/ 86 h 660"/>
                <a:gd name="T12" fmla="*/ 27 w 633"/>
                <a:gd name="T13" fmla="*/ 125 h 660"/>
                <a:gd name="T14" fmla="*/ 0 w 633"/>
                <a:gd name="T15" fmla="*/ 134 h 660"/>
                <a:gd name="T16" fmla="*/ 54 w 633"/>
                <a:gd name="T17" fmla="*/ 242 h 660"/>
                <a:gd name="T18" fmla="*/ 90 w 633"/>
                <a:gd name="T19" fmla="*/ 320 h 660"/>
                <a:gd name="T20" fmla="*/ 108 w 633"/>
                <a:gd name="T21" fmla="*/ 332 h 660"/>
                <a:gd name="T22" fmla="*/ 126 w 633"/>
                <a:gd name="T23" fmla="*/ 338 h 660"/>
                <a:gd name="T24" fmla="*/ 171 w 633"/>
                <a:gd name="T25" fmla="*/ 323 h 660"/>
                <a:gd name="T26" fmla="*/ 189 w 633"/>
                <a:gd name="T27" fmla="*/ 317 h 660"/>
                <a:gd name="T28" fmla="*/ 225 w 633"/>
                <a:gd name="T29" fmla="*/ 338 h 660"/>
                <a:gd name="T30" fmla="*/ 243 w 633"/>
                <a:gd name="T31" fmla="*/ 395 h 660"/>
                <a:gd name="T32" fmla="*/ 252 w 633"/>
                <a:gd name="T33" fmla="*/ 392 h 660"/>
                <a:gd name="T34" fmla="*/ 258 w 633"/>
                <a:gd name="T35" fmla="*/ 383 h 660"/>
                <a:gd name="T36" fmla="*/ 276 w 633"/>
                <a:gd name="T37" fmla="*/ 410 h 660"/>
                <a:gd name="T38" fmla="*/ 303 w 633"/>
                <a:gd name="T39" fmla="*/ 428 h 660"/>
                <a:gd name="T40" fmla="*/ 326 w 633"/>
                <a:gd name="T41" fmla="*/ 452 h 660"/>
                <a:gd name="T42" fmla="*/ 332 w 633"/>
                <a:gd name="T43" fmla="*/ 461 h 660"/>
                <a:gd name="T44" fmla="*/ 341 w 633"/>
                <a:gd name="T45" fmla="*/ 467 h 660"/>
                <a:gd name="T46" fmla="*/ 362 w 633"/>
                <a:gd name="T47" fmla="*/ 491 h 660"/>
                <a:gd name="T48" fmla="*/ 368 w 633"/>
                <a:gd name="T49" fmla="*/ 473 h 660"/>
                <a:gd name="T50" fmla="*/ 404 w 633"/>
                <a:gd name="T51" fmla="*/ 494 h 660"/>
                <a:gd name="T52" fmla="*/ 440 w 633"/>
                <a:gd name="T53" fmla="*/ 491 h 660"/>
                <a:gd name="T54" fmla="*/ 461 w 633"/>
                <a:gd name="T55" fmla="*/ 398 h 660"/>
                <a:gd name="T56" fmla="*/ 473 w 633"/>
                <a:gd name="T57" fmla="*/ 347 h 660"/>
                <a:gd name="T58" fmla="*/ 464 w 633"/>
                <a:gd name="T59" fmla="*/ 275 h 660"/>
                <a:gd name="T60" fmla="*/ 401 w 633"/>
                <a:gd name="T61" fmla="*/ 203 h 660"/>
                <a:gd name="T62" fmla="*/ 395 w 633"/>
                <a:gd name="T63" fmla="*/ 176 h 660"/>
                <a:gd name="T64" fmla="*/ 344 w 633"/>
                <a:gd name="T65" fmla="*/ 134 h 660"/>
                <a:gd name="T66" fmla="*/ 353 w 633"/>
                <a:gd name="T67" fmla="*/ 116 h 660"/>
                <a:gd name="T68" fmla="*/ 341 w 633"/>
                <a:gd name="T69" fmla="*/ 98 h 660"/>
                <a:gd name="T70" fmla="*/ 312 w 633"/>
                <a:gd name="T71" fmla="*/ 59 h 660"/>
                <a:gd name="T72" fmla="*/ 294 w 633"/>
                <a:gd name="T73" fmla="*/ 23 h 660"/>
                <a:gd name="T74" fmla="*/ 291 w 633"/>
                <a:gd name="T75" fmla="*/ 14 h 660"/>
                <a:gd name="T76" fmla="*/ 273 w 633"/>
                <a:gd name="T77" fmla="*/ 113 h 660"/>
                <a:gd name="T78" fmla="*/ 243 w 633"/>
                <a:gd name="T79" fmla="*/ 86 h 660"/>
                <a:gd name="T80" fmla="*/ 219 w 633"/>
                <a:gd name="T81" fmla="*/ 83 h 660"/>
                <a:gd name="T82" fmla="*/ 204 w 633"/>
                <a:gd name="T83" fmla="*/ 65 h 660"/>
                <a:gd name="T84" fmla="*/ 198 w 633"/>
                <a:gd name="T85" fmla="*/ 47 h 660"/>
                <a:gd name="T86" fmla="*/ 207 w 633"/>
                <a:gd name="T87" fmla="*/ 41 h 660"/>
                <a:gd name="T88" fmla="*/ 180 w 633"/>
                <a:gd name="T89" fmla="*/ 14 h 660"/>
                <a:gd name="T90" fmla="*/ 162 w 633"/>
                <a:gd name="T91" fmla="*/ 8 h 660"/>
                <a:gd name="T92" fmla="*/ 153 w 633"/>
                <a:gd name="T93" fmla="*/ 5 h 660"/>
                <a:gd name="T94" fmla="*/ 159 w 633"/>
                <a:gd name="T95" fmla="*/ 8 h 66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582" y="1290"/>
              <a:ext cx="319" cy="210"/>
            </a:xfrm>
            <a:custGeom>
              <a:avLst/>
              <a:gdLst>
                <a:gd name="T0" fmla="*/ 63 w 426"/>
                <a:gd name="T1" fmla="*/ 45 h 280"/>
                <a:gd name="T2" fmla="*/ 51 w 426"/>
                <a:gd name="T3" fmla="*/ 27 h 280"/>
                <a:gd name="T4" fmla="*/ 48 w 426"/>
                <a:gd name="T5" fmla="*/ 12 h 280"/>
                <a:gd name="T6" fmla="*/ 39 w 426"/>
                <a:gd name="T7" fmla="*/ 9 h 280"/>
                <a:gd name="T8" fmla="*/ 12 w 426"/>
                <a:gd name="T9" fmla="*/ 12 h 280"/>
                <a:gd name="T10" fmla="*/ 33 w 426"/>
                <a:gd name="T11" fmla="*/ 30 h 280"/>
                <a:gd name="T12" fmla="*/ 36 w 426"/>
                <a:gd name="T13" fmla="*/ 39 h 280"/>
                <a:gd name="T14" fmla="*/ 18 w 426"/>
                <a:gd name="T15" fmla="*/ 51 h 280"/>
                <a:gd name="T16" fmla="*/ 66 w 426"/>
                <a:gd name="T17" fmla="*/ 69 h 280"/>
                <a:gd name="T18" fmla="*/ 93 w 426"/>
                <a:gd name="T19" fmla="*/ 84 h 280"/>
                <a:gd name="T20" fmla="*/ 96 w 426"/>
                <a:gd name="T21" fmla="*/ 93 h 280"/>
                <a:gd name="T22" fmla="*/ 105 w 426"/>
                <a:gd name="T23" fmla="*/ 99 h 280"/>
                <a:gd name="T24" fmla="*/ 111 w 426"/>
                <a:gd name="T25" fmla="*/ 117 h 280"/>
                <a:gd name="T26" fmla="*/ 99 w 426"/>
                <a:gd name="T27" fmla="*/ 147 h 280"/>
                <a:gd name="T28" fmla="*/ 135 w 426"/>
                <a:gd name="T29" fmla="*/ 141 h 280"/>
                <a:gd name="T30" fmla="*/ 144 w 426"/>
                <a:gd name="T31" fmla="*/ 162 h 280"/>
                <a:gd name="T32" fmla="*/ 162 w 426"/>
                <a:gd name="T33" fmla="*/ 168 h 280"/>
                <a:gd name="T34" fmla="*/ 171 w 426"/>
                <a:gd name="T35" fmla="*/ 171 h 280"/>
                <a:gd name="T36" fmla="*/ 189 w 426"/>
                <a:gd name="T37" fmla="*/ 168 h 280"/>
                <a:gd name="T38" fmla="*/ 207 w 426"/>
                <a:gd name="T39" fmla="*/ 147 h 280"/>
                <a:gd name="T40" fmla="*/ 252 w 426"/>
                <a:gd name="T41" fmla="*/ 189 h 280"/>
                <a:gd name="T42" fmla="*/ 273 w 426"/>
                <a:gd name="T43" fmla="*/ 210 h 280"/>
                <a:gd name="T44" fmla="*/ 270 w 426"/>
                <a:gd name="T45" fmla="*/ 168 h 280"/>
                <a:gd name="T46" fmla="*/ 252 w 426"/>
                <a:gd name="T47" fmla="*/ 150 h 280"/>
                <a:gd name="T48" fmla="*/ 279 w 426"/>
                <a:gd name="T49" fmla="*/ 126 h 280"/>
                <a:gd name="T50" fmla="*/ 306 w 426"/>
                <a:gd name="T51" fmla="*/ 117 h 280"/>
                <a:gd name="T52" fmla="*/ 315 w 426"/>
                <a:gd name="T53" fmla="*/ 114 h 280"/>
                <a:gd name="T54" fmla="*/ 318 w 426"/>
                <a:gd name="T55" fmla="*/ 105 h 280"/>
                <a:gd name="T56" fmla="*/ 267 w 426"/>
                <a:gd name="T57" fmla="*/ 111 h 280"/>
                <a:gd name="T58" fmla="*/ 228 w 426"/>
                <a:gd name="T59" fmla="*/ 105 h 280"/>
                <a:gd name="T60" fmla="*/ 225 w 426"/>
                <a:gd name="T61" fmla="*/ 96 h 280"/>
                <a:gd name="T62" fmla="*/ 219 w 426"/>
                <a:gd name="T63" fmla="*/ 87 h 280"/>
                <a:gd name="T64" fmla="*/ 165 w 426"/>
                <a:gd name="T65" fmla="*/ 60 h 280"/>
                <a:gd name="T66" fmla="*/ 120 w 426"/>
                <a:gd name="T67" fmla="*/ 45 h 280"/>
                <a:gd name="T68" fmla="*/ 102 w 426"/>
                <a:gd name="T69" fmla="*/ 39 h 280"/>
                <a:gd name="T70" fmla="*/ 60 w 426"/>
                <a:gd name="T71" fmla="*/ 39 h 280"/>
                <a:gd name="T72" fmla="*/ 51 w 426"/>
                <a:gd name="T73" fmla="*/ 24 h 280"/>
                <a:gd name="T74" fmla="*/ 51 w 426"/>
                <a:gd name="T75" fmla="*/ 0 h 2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3591" y="1292"/>
              <a:ext cx="311" cy="211"/>
            </a:xfrm>
            <a:custGeom>
              <a:avLst/>
              <a:gdLst>
                <a:gd name="T0" fmla="*/ 0 w 416"/>
                <a:gd name="T1" fmla="*/ 1 h 282"/>
                <a:gd name="T2" fmla="*/ 15 w 416"/>
                <a:gd name="T3" fmla="*/ 28 h 282"/>
                <a:gd name="T4" fmla="*/ 21 w 416"/>
                <a:gd name="T5" fmla="*/ 37 h 282"/>
                <a:gd name="T6" fmla="*/ 63 w 416"/>
                <a:gd name="T7" fmla="*/ 67 h 282"/>
                <a:gd name="T8" fmla="*/ 90 w 416"/>
                <a:gd name="T9" fmla="*/ 85 h 282"/>
                <a:gd name="T10" fmla="*/ 99 w 416"/>
                <a:gd name="T11" fmla="*/ 91 h 282"/>
                <a:gd name="T12" fmla="*/ 102 w 416"/>
                <a:gd name="T13" fmla="*/ 126 h 282"/>
                <a:gd name="T14" fmla="*/ 87 w 416"/>
                <a:gd name="T15" fmla="*/ 150 h 282"/>
                <a:gd name="T16" fmla="*/ 102 w 416"/>
                <a:gd name="T17" fmla="*/ 147 h 282"/>
                <a:gd name="T18" fmla="*/ 111 w 416"/>
                <a:gd name="T19" fmla="*/ 141 h 282"/>
                <a:gd name="T20" fmla="*/ 120 w 416"/>
                <a:gd name="T21" fmla="*/ 150 h 282"/>
                <a:gd name="T22" fmla="*/ 138 w 416"/>
                <a:gd name="T23" fmla="*/ 162 h 282"/>
                <a:gd name="T24" fmla="*/ 156 w 416"/>
                <a:gd name="T25" fmla="*/ 174 h 282"/>
                <a:gd name="T26" fmla="*/ 179 w 416"/>
                <a:gd name="T27" fmla="*/ 165 h 282"/>
                <a:gd name="T28" fmla="*/ 185 w 416"/>
                <a:gd name="T29" fmla="*/ 147 h 282"/>
                <a:gd name="T30" fmla="*/ 200 w 416"/>
                <a:gd name="T31" fmla="*/ 150 h 282"/>
                <a:gd name="T32" fmla="*/ 218 w 416"/>
                <a:gd name="T33" fmla="*/ 156 h 282"/>
                <a:gd name="T34" fmla="*/ 254 w 416"/>
                <a:gd name="T35" fmla="*/ 210 h 282"/>
                <a:gd name="T36" fmla="*/ 266 w 416"/>
                <a:gd name="T37" fmla="*/ 207 h 282"/>
                <a:gd name="T38" fmla="*/ 263 w 416"/>
                <a:gd name="T39" fmla="*/ 189 h 282"/>
                <a:gd name="T40" fmla="*/ 236 w 416"/>
                <a:gd name="T41" fmla="*/ 147 h 282"/>
                <a:gd name="T42" fmla="*/ 269 w 416"/>
                <a:gd name="T43" fmla="*/ 129 h 282"/>
                <a:gd name="T44" fmla="*/ 305 w 416"/>
                <a:gd name="T45" fmla="*/ 108 h 282"/>
                <a:gd name="T46" fmla="*/ 306 w 416"/>
                <a:gd name="T47" fmla="*/ 90 h 282"/>
                <a:gd name="T48" fmla="*/ 274 w 416"/>
                <a:gd name="T49" fmla="*/ 103 h 282"/>
                <a:gd name="T50" fmla="*/ 230 w 416"/>
                <a:gd name="T51" fmla="*/ 103 h 282"/>
                <a:gd name="T52" fmla="*/ 197 w 416"/>
                <a:gd name="T53" fmla="*/ 73 h 282"/>
                <a:gd name="T54" fmla="*/ 135 w 416"/>
                <a:gd name="T55" fmla="*/ 46 h 282"/>
                <a:gd name="T56" fmla="*/ 99 w 416"/>
                <a:gd name="T57" fmla="*/ 25 h 282"/>
                <a:gd name="T58" fmla="*/ 69 w 416"/>
                <a:gd name="T59" fmla="*/ 31 h 282"/>
                <a:gd name="T60" fmla="*/ 57 w 416"/>
                <a:gd name="T61" fmla="*/ 43 h 282"/>
                <a:gd name="T62" fmla="*/ 42 w 416"/>
                <a:gd name="T63" fmla="*/ 13 h 282"/>
                <a:gd name="T64" fmla="*/ 0 w 416"/>
                <a:gd name="T65" fmla="*/ 1 h 2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3821" y="2062"/>
              <a:ext cx="45" cy="58"/>
            </a:xfrm>
            <a:custGeom>
              <a:avLst/>
              <a:gdLst>
                <a:gd name="T0" fmla="*/ 24 w 60"/>
                <a:gd name="T1" fmla="*/ 13 h 78"/>
                <a:gd name="T2" fmla="*/ 0 w 60"/>
                <a:gd name="T3" fmla="*/ 13 h 78"/>
                <a:gd name="T4" fmla="*/ 15 w 60"/>
                <a:gd name="T5" fmla="*/ 31 h 78"/>
                <a:gd name="T6" fmla="*/ 21 w 60"/>
                <a:gd name="T7" fmla="*/ 49 h 78"/>
                <a:gd name="T8" fmla="*/ 24 w 60"/>
                <a:gd name="T9" fmla="*/ 58 h 78"/>
                <a:gd name="T10" fmla="*/ 45 w 60"/>
                <a:gd name="T11" fmla="*/ 37 h 78"/>
                <a:gd name="T12" fmla="*/ 24 w 60"/>
                <a:gd name="T13" fmla="*/ 13 h 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957" y="1972"/>
              <a:ext cx="164" cy="85"/>
            </a:xfrm>
            <a:custGeom>
              <a:avLst/>
              <a:gdLst>
                <a:gd name="T0" fmla="*/ 35 w 219"/>
                <a:gd name="T1" fmla="*/ 55 h 113"/>
                <a:gd name="T2" fmla="*/ 29 w 219"/>
                <a:gd name="T3" fmla="*/ 46 h 113"/>
                <a:gd name="T4" fmla="*/ 11 w 219"/>
                <a:gd name="T5" fmla="*/ 52 h 113"/>
                <a:gd name="T6" fmla="*/ 29 w 219"/>
                <a:gd name="T7" fmla="*/ 85 h 113"/>
                <a:gd name="T8" fmla="*/ 92 w 219"/>
                <a:gd name="T9" fmla="*/ 67 h 113"/>
                <a:gd name="T10" fmla="*/ 110 w 219"/>
                <a:gd name="T11" fmla="*/ 55 h 113"/>
                <a:gd name="T12" fmla="*/ 128 w 219"/>
                <a:gd name="T13" fmla="*/ 49 h 113"/>
                <a:gd name="T14" fmla="*/ 164 w 219"/>
                <a:gd name="T15" fmla="*/ 14 h 113"/>
                <a:gd name="T16" fmla="*/ 157 w 219"/>
                <a:gd name="T17" fmla="*/ 0 h 113"/>
                <a:gd name="T18" fmla="*/ 134 w 219"/>
                <a:gd name="T19" fmla="*/ 13 h 113"/>
                <a:gd name="T20" fmla="*/ 80 w 219"/>
                <a:gd name="T21" fmla="*/ 31 h 113"/>
                <a:gd name="T22" fmla="*/ 62 w 219"/>
                <a:gd name="T23" fmla="*/ 34 h 113"/>
                <a:gd name="T24" fmla="*/ 44 w 219"/>
                <a:gd name="T25" fmla="*/ 40 h 113"/>
                <a:gd name="T26" fmla="*/ 35 w 219"/>
                <a:gd name="T27" fmla="*/ 55 h 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4127" y="1922"/>
              <a:ext cx="104" cy="92"/>
            </a:xfrm>
            <a:custGeom>
              <a:avLst/>
              <a:gdLst>
                <a:gd name="T0" fmla="*/ 9 w 139"/>
                <a:gd name="T1" fmla="*/ 45 h 122"/>
                <a:gd name="T2" fmla="*/ 6 w 139"/>
                <a:gd name="T3" fmla="*/ 63 h 122"/>
                <a:gd name="T4" fmla="*/ 0 w 139"/>
                <a:gd name="T5" fmla="*/ 81 h 122"/>
                <a:gd name="T6" fmla="*/ 27 w 139"/>
                <a:gd name="T7" fmla="*/ 87 h 122"/>
                <a:gd name="T8" fmla="*/ 39 w 139"/>
                <a:gd name="T9" fmla="*/ 72 h 122"/>
                <a:gd name="T10" fmla="*/ 93 w 139"/>
                <a:gd name="T11" fmla="*/ 51 h 122"/>
                <a:gd name="T12" fmla="*/ 102 w 139"/>
                <a:gd name="T13" fmla="*/ 33 h 122"/>
                <a:gd name="T14" fmla="*/ 84 w 139"/>
                <a:gd name="T15" fmla="*/ 21 h 122"/>
                <a:gd name="T16" fmla="*/ 75 w 139"/>
                <a:gd name="T17" fmla="*/ 15 h 122"/>
                <a:gd name="T18" fmla="*/ 48 w 139"/>
                <a:gd name="T19" fmla="*/ 9 h 122"/>
                <a:gd name="T20" fmla="*/ 39 w 139"/>
                <a:gd name="T21" fmla="*/ 27 h 122"/>
                <a:gd name="T22" fmla="*/ 9 w 139"/>
                <a:gd name="T23" fmla="*/ 45 h 1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4182" y="1881"/>
              <a:ext cx="37" cy="26"/>
            </a:xfrm>
            <a:custGeom>
              <a:avLst/>
              <a:gdLst>
                <a:gd name="T0" fmla="*/ 22 w 49"/>
                <a:gd name="T1" fmla="*/ 0 h 35"/>
                <a:gd name="T2" fmla="*/ 6 w 49"/>
                <a:gd name="T3" fmla="*/ 8 h 35"/>
                <a:gd name="T4" fmla="*/ 18 w 49"/>
                <a:gd name="T5" fmla="*/ 26 h 35"/>
                <a:gd name="T6" fmla="*/ 29 w 49"/>
                <a:gd name="T7" fmla="*/ 19 h 35"/>
                <a:gd name="T8" fmla="*/ 22 w 49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2459" y="1395"/>
              <a:ext cx="123" cy="201"/>
            </a:xfrm>
            <a:custGeom>
              <a:avLst/>
              <a:gdLst>
                <a:gd name="T0" fmla="*/ 96 w 164"/>
                <a:gd name="T1" fmla="*/ 0 h 268"/>
                <a:gd name="T2" fmla="*/ 78 w 164"/>
                <a:gd name="T3" fmla="*/ 21 h 268"/>
                <a:gd name="T4" fmla="*/ 66 w 164"/>
                <a:gd name="T5" fmla="*/ 48 h 268"/>
                <a:gd name="T6" fmla="*/ 27 w 164"/>
                <a:gd name="T7" fmla="*/ 63 h 268"/>
                <a:gd name="T8" fmla="*/ 21 w 164"/>
                <a:gd name="T9" fmla="*/ 72 h 268"/>
                <a:gd name="T10" fmla="*/ 12 w 164"/>
                <a:gd name="T11" fmla="*/ 75 h 268"/>
                <a:gd name="T12" fmla="*/ 15 w 164"/>
                <a:gd name="T13" fmla="*/ 99 h 268"/>
                <a:gd name="T14" fmla="*/ 21 w 164"/>
                <a:gd name="T15" fmla="*/ 117 h 268"/>
                <a:gd name="T16" fmla="*/ 0 w 164"/>
                <a:gd name="T17" fmla="*/ 150 h 268"/>
                <a:gd name="T18" fmla="*/ 21 w 164"/>
                <a:gd name="T19" fmla="*/ 195 h 268"/>
                <a:gd name="T20" fmla="*/ 39 w 164"/>
                <a:gd name="T21" fmla="*/ 201 h 268"/>
                <a:gd name="T22" fmla="*/ 66 w 164"/>
                <a:gd name="T23" fmla="*/ 162 h 268"/>
                <a:gd name="T24" fmla="*/ 78 w 164"/>
                <a:gd name="T25" fmla="*/ 144 h 268"/>
                <a:gd name="T26" fmla="*/ 96 w 164"/>
                <a:gd name="T27" fmla="*/ 87 h 268"/>
                <a:gd name="T28" fmla="*/ 105 w 164"/>
                <a:gd name="T29" fmla="*/ 57 h 268"/>
                <a:gd name="T30" fmla="*/ 123 w 164"/>
                <a:gd name="T31" fmla="*/ 54 h 268"/>
                <a:gd name="T32" fmla="*/ 96 w 164"/>
                <a:gd name="T33" fmla="*/ 0 h 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2991" y="1083"/>
              <a:ext cx="49" cy="61"/>
            </a:xfrm>
            <a:custGeom>
              <a:avLst/>
              <a:gdLst>
                <a:gd name="T0" fmla="*/ 22 w 66"/>
                <a:gd name="T1" fmla="*/ 0 h 81"/>
                <a:gd name="T2" fmla="*/ 19 w 66"/>
                <a:gd name="T3" fmla="*/ 45 h 81"/>
                <a:gd name="T4" fmla="*/ 22 w 66"/>
                <a:gd name="T5" fmla="*/ 57 h 81"/>
                <a:gd name="T6" fmla="*/ 30 w 66"/>
                <a:gd name="T7" fmla="*/ 60 h 81"/>
                <a:gd name="T8" fmla="*/ 42 w 66"/>
                <a:gd name="T9" fmla="*/ 57 h 81"/>
                <a:gd name="T10" fmla="*/ 22 w 66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324" y="1149"/>
              <a:ext cx="111" cy="183"/>
            </a:xfrm>
            <a:custGeom>
              <a:avLst/>
              <a:gdLst>
                <a:gd name="T0" fmla="*/ 72 w 148"/>
                <a:gd name="T1" fmla="*/ 0 h 244"/>
                <a:gd name="T2" fmla="*/ 45 w 148"/>
                <a:gd name="T3" fmla="*/ 63 h 244"/>
                <a:gd name="T4" fmla="*/ 27 w 148"/>
                <a:gd name="T5" fmla="*/ 69 h 244"/>
                <a:gd name="T6" fmla="*/ 9 w 148"/>
                <a:gd name="T7" fmla="*/ 81 h 244"/>
                <a:gd name="T8" fmla="*/ 30 w 148"/>
                <a:gd name="T9" fmla="*/ 141 h 244"/>
                <a:gd name="T10" fmla="*/ 39 w 148"/>
                <a:gd name="T11" fmla="*/ 168 h 244"/>
                <a:gd name="T12" fmla="*/ 45 w 148"/>
                <a:gd name="T13" fmla="*/ 177 h 244"/>
                <a:gd name="T14" fmla="*/ 63 w 148"/>
                <a:gd name="T15" fmla="*/ 183 h 244"/>
                <a:gd name="T16" fmla="*/ 72 w 148"/>
                <a:gd name="T17" fmla="*/ 147 h 244"/>
                <a:gd name="T18" fmla="*/ 93 w 148"/>
                <a:gd name="T19" fmla="*/ 126 h 244"/>
                <a:gd name="T20" fmla="*/ 84 w 148"/>
                <a:gd name="T21" fmla="*/ 51 h 244"/>
                <a:gd name="T22" fmla="*/ 105 w 148"/>
                <a:gd name="T23" fmla="*/ 36 h 244"/>
                <a:gd name="T24" fmla="*/ 84 w 148"/>
                <a:gd name="T25" fmla="*/ 15 h 244"/>
                <a:gd name="T26" fmla="*/ 72 w 148"/>
                <a:gd name="T27" fmla="*/ 0 h 2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3230" y="1092"/>
              <a:ext cx="72" cy="137"/>
            </a:xfrm>
            <a:custGeom>
              <a:avLst/>
              <a:gdLst>
                <a:gd name="T0" fmla="*/ 36 w 96"/>
                <a:gd name="T1" fmla="*/ 1 h 183"/>
                <a:gd name="T2" fmla="*/ 38 w 96"/>
                <a:gd name="T3" fmla="*/ 26 h 183"/>
                <a:gd name="T4" fmla="*/ 45 w 96"/>
                <a:gd name="T5" fmla="*/ 46 h 183"/>
                <a:gd name="T6" fmla="*/ 47 w 96"/>
                <a:gd name="T7" fmla="*/ 69 h 183"/>
                <a:gd name="T8" fmla="*/ 51 w 96"/>
                <a:gd name="T9" fmla="*/ 79 h 183"/>
                <a:gd name="T10" fmla="*/ 53 w 96"/>
                <a:gd name="T11" fmla="*/ 94 h 183"/>
                <a:gd name="T12" fmla="*/ 43 w 96"/>
                <a:gd name="T13" fmla="*/ 70 h 183"/>
                <a:gd name="T14" fmla="*/ 26 w 96"/>
                <a:gd name="T15" fmla="*/ 58 h 183"/>
                <a:gd name="T16" fmla="*/ 4 w 96"/>
                <a:gd name="T17" fmla="*/ 62 h 183"/>
                <a:gd name="T18" fmla="*/ 6 w 96"/>
                <a:gd name="T19" fmla="*/ 76 h 183"/>
                <a:gd name="T20" fmla="*/ 31 w 96"/>
                <a:gd name="T21" fmla="*/ 85 h 183"/>
                <a:gd name="T22" fmla="*/ 43 w 96"/>
                <a:gd name="T23" fmla="*/ 101 h 183"/>
                <a:gd name="T24" fmla="*/ 53 w 96"/>
                <a:gd name="T25" fmla="*/ 101 h 183"/>
                <a:gd name="T26" fmla="*/ 59 w 96"/>
                <a:gd name="T27" fmla="*/ 112 h 183"/>
                <a:gd name="T28" fmla="*/ 72 w 96"/>
                <a:gd name="T29" fmla="*/ 134 h 183"/>
                <a:gd name="T30" fmla="*/ 61 w 96"/>
                <a:gd name="T31" fmla="*/ 94 h 183"/>
                <a:gd name="T32" fmla="*/ 60 w 96"/>
                <a:gd name="T33" fmla="*/ 70 h 183"/>
                <a:gd name="T34" fmla="*/ 53 w 96"/>
                <a:gd name="T35" fmla="*/ 47 h 183"/>
                <a:gd name="T36" fmla="*/ 47 w 96"/>
                <a:gd name="T37" fmla="*/ 31 h 183"/>
                <a:gd name="T38" fmla="*/ 43 w 96"/>
                <a:gd name="T39" fmla="*/ 15 h 183"/>
                <a:gd name="T40" fmla="*/ 36 w 96"/>
                <a:gd name="T41" fmla="*/ 1 h 18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3279" y="1202"/>
              <a:ext cx="40" cy="131"/>
            </a:xfrm>
            <a:custGeom>
              <a:avLst/>
              <a:gdLst>
                <a:gd name="T0" fmla="*/ 4 w 54"/>
                <a:gd name="T1" fmla="*/ 0 h 175"/>
                <a:gd name="T2" fmla="*/ 0 w 54"/>
                <a:gd name="T3" fmla="*/ 19 h 175"/>
                <a:gd name="T4" fmla="*/ 7 w 54"/>
                <a:gd name="T5" fmla="*/ 40 h 175"/>
                <a:gd name="T6" fmla="*/ 13 w 54"/>
                <a:gd name="T7" fmla="*/ 70 h 175"/>
                <a:gd name="T8" fmla="*/ 25 w 54"/>
                <a:gd name="T9" fmla="*/ 97 h 175"/>
                <a:gd name="T10" fmla="*/ 40 w 54"/>
                <a:gd name="T11" fmla="*/ 131 h 175"/>
                <a:gd name="T12" fmla="*/ 30 w 54"/>
                <a:gd name="T13" fmla="*/ 86 h 175"/>
                <a:gd name="T14" fmla="*/ 25 w 54"/>
                <a:gd name="T15" fmla="*/ 70 h 175"/>
                <a:gd name="T16" fmla="*/ 21 w 54"/>
                <a:gd name="T17" fmla="*/ 46 h 175"/>
                <a:gd name="T18" fmla="*/ 19 w 54"/>
                <a:gd name="T19" fmla="*/ 34 h 175"/>
                <a:gd name="T20" fmla="*/ 12 w 54"/>
                <a:gd name="T21" fmla="*/ 28 h 175"/>
                <a:gd name="T22" fmla="*/ 4 w 54"/>
                <a:gd name="T23" fmla="*/ 0 h 1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324" y="1339"/>
              <a:ext cx="65" cy="54"/>
            </a:xfrm>
            <a:custGeom>
              <a:avLst/>
              <a:gdLst>
                <a:gd name="T0" fmla="*/ 2 w 86"/>
                <a:gd name="T1" fmla="*/ 0 h 73"/>
                <a:gd name="T2" fmla="*/ 6 w 86"/>
                <a:gd name="T3" fmla="*/ 25 h 73"/>
                <a:gd name="T4" fmla="*/ 17 w 86"/>
                <a:gd name="T5" fmla="*/ 32 h 73"/>
                <a:gd name="T6" fmla="*/ 36 w 86"/>
                <a:gd name="T7" fmla="*/ 36 h 73"/>
                <a:gd name="T8" fmla="*/ 47 w 86"/>
                <a:gd name="T9" fmla="*/ 42 h 73"/>
                <a:gd name="T10" fmla="*/ 56 w 86"/>
                <a:gd name="T11" fmla="*/ 49 h 73"/>
                <a:gd name="T12" fmla="*/ 65 w 86"/>
                <a:gd name="T13" fmla="*/ 51 h 73"/>
                <a:gd name="T14" fmla="*/ 54 w 86"/>
                <a:gd name="T15" fmla="*/ 29 h 73"/>
                <a:gd name="T16" fmla="*/ 48 w 86"/>
                <a:gd name="T17" fmla="*/ 16 h 73"/>
                <a:gd name="T18" fmla="*/ 27 w 86"/>
                <a:gd name="T19" fmla="*/ 18 h 73"/>
                <a:gd name="T20" fmla="*/ 18 w 86"/>
                <a:gd name="T21" fmla="*/ 14 h 73"/>
                <a:gd name="T22" fmla="*/ 5 w 86"/>
                <a:gd name="T23" fmla="*/ 0 h 73"/>
                <a:gd name="T24" fmla="*/ 2 w 86"/>
                <a:gd name="T25" fmla="*/ 0 h 7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428" y="1244"/>
              <a:ext cx="83" cy="117"/>
            </a:xfrm>
            <a:custGeom>
              <a:avLst/>
              <a:gdLst>
                <a:gd name="T0" fmla="*/ 73 w 111"/>
                <a:gd name="T1" fmla="*/ 0 h 156"/>
                <a:gd name="T2" fmla="*/ 56 w 111"/>
                <a:gd name="T3" fmla="*/ 8 h 156"/>
                <a:gd name="T4" fmla="*/ 17 w 111"/>
                <a:gd name="T5" fmla="*/ 11 h 156"/>
                <a:gd name="T6" fmla="*/ 10 w 111"/>
                <a:gd name="T7" fmla="*/ 25 h 156"/>
                <a:gd name="T8" fmla="*/ 8 w 111"/>
                <a:gd name="T9" fmla="*/ 46 h 156"/>
                <a:gd name="T10" fmla="*/ 10 w 111"/>
                <a:gd name="T11" fmla="*/ 56 h 156"/>
                <a:gd name="T12" fmla="*/ 2 w 111"/>
                <a:gd name="T13" fmla="*/ 66 h 156"/>
                <a:gd name="T14" fmla="*/ 10 w 111"/>
                <a:gd name="T15" fmla="*/ 82 h 156"/>
                <a:gd name="T16" fmla="*/ 17 w 111"/>
                <a:gd name="T17" fmla="*/ 93 h 156"/>
                <a:gd name="T18" fmla="*/ 11 w 111"/>
                <a:gd name="T19" fmla="*/ 108 h 156"/>
                <a:gd name="T20" fmla="*/ 18 w 111"/>
                <a:gd name="T21" fmla="*/ 117 h 156"/>
                <a:gd name="T22" fmla="*/ 31 w 111"/>
                <a:gd name="T23" fmla="*/ 108 h 156"/>
                <a:gd name="T24" fmla="*/ 37 w 111"/>
                <a:gd name="T25" fmla="*/ 70 h 156"/>
                <a:gd name="T26" fmla="*/ 42 w 111"/>
                <a:gd name="T27" fmla="*/ 95 h 156"/>
                <a:gd name="T28" fmla="*/ 49 w 111"/>
                <a:gd name="T29" fmla="*/ 109 h 156"/>
                <a:gd name="T30" fmla="*/ 46 w 111"/>
                <a:gd name="T31" fmla="*/ 84 h 156"/>
                <a:gd name="T32" fmla="*/ 54 w 111"/>
                <a:gd name="T33" fmla="*/ 55 h 156"/>
                <a:gd name="T34" fmla="*/ 52 w 111"/>
                <a:gd name="T35" fmla="*/ 38 h 156"/>
                <a:gd name="T36" fmla="*/ 40 w 111"/>
                <a:gd name="T37" fmla="*/ 45 h 156"/>
                <a:gd name="T38" fmla="*/ 26 w 111"/>
                <a:gd name="T39" fmla="*/ 41 h 156"/>
                <a:gd name="T40" fmla="*/ 31 w 111"/>
                <a:gd name="T41" fmla="*/ 27 h 156"/>
                <a:gd name="T42" fmla="*/ 46 w 111"/>
                <a:gd name="T43" fmla="*/ 26 h 156"/>
                <a:gd name="T44" fmla="*/ 58 w 111"/>
                <a:gd name="T45" fmla="*/ 29 h 156"/>
                <a:gd name="T46" fmla="*/ 73 w 111"/>
                <a:gd name="T47" fmla="*/ 23 h 156"/>
                <a:gd name="T48" fmla="*/ 83 w 111"/>
                <a:gd name="T49" fmla="*/ 10 h 156"/>
                <a:gd name="T50" fmla="*/ 73 w 111"/>
                <a:gd name="T51" fmla="*/ 0 h 1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3400" y="826"/>
              <a:ext cx="22" cy="71"/>
            </a:xfrm>
            <a:custGeom>
              <a:avLst/>
              <a:gdLst>
                <a:gd name="T0" fmla="*/ 9 w 30"/>
                <a:gd name="T1" fmla="*/ 0 h 94"/>
                <a:gd name="T2" fmla="*/ 0 w 30"/>
                <a:gd name="T3" fmla="*/ 12 h 94"/>
                <a:gd name="T4" fmla="*/ 4 w 30"/>
                <a:gd name="T5" fmla="*/ 28 h 94"/>
                <a:gd name="T6" fmla="*/ 1 w 30"/>
                <a:gd name="T7" fmla="*/ 46 h 94"/>
                <a:gd name="T8" fmla="*/ 12 w 30"/>
                <a:gd name="T9" fmla="*/ 71 h 94"/>
                <a:gd name="T10" fmla="*/ 22 w 30"/>
                <a:gd name="T11" fmla="*/ 62 h 94"/>
                <a:gd name="T12" fmla="*/ 16 w 30"/>
                <a:gd name="T13" fmla="*/ 46 h 94"/>
                <a:gd name="T14" fmla="*/ 9 w 30"/>
                <a:gd name="T15" fmla="*/ 0 h 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3414" y="945"/>
              <a:ext cx="61" cy="118"/>
            </a:xfrm>
            <a:custGeom>
              <a:avLst/>
              <a:gdLst>
                <a:gd name="T0" fmla="*/ 9 w 81"/>
                <a:gd name="T1" fmla="*/ 1 h 158"/>
                <a:gd name="T2" fmla="*/ 0 w 81"/>
                <a:gd name="T3" fmla="*/ 15 h 158"/>
                <a:gd name="T4" fmla="*/ 6 w 81"/>
                <a:gd name="T5" fmla="*/ 37 h 158"/>
                <a:gd name="T6" fmla="*/ 5 w 81"/>
                <a:gd name="T7" fmla="*/ 80 h 158"/>
                <a:gd name="T8" fmla="*/ 13 w 81"/>
                <a:gd name="T9" fmla="*/ 77 h 158"/>
                <a:gd name="T10" fmla="*/ 15 w 81"/>
                <a:gd name="T11" fmla="*/ 86 h 158"/>
                <a:gd name="T12" fmla="*/ 22 w 81"/>
                <a:gd name="T13" fmla="*/ 91 h 158"/>
                <a:gd name="T14" fmla="*/ 29 w 81"/>
                <a:gd name="T15" fmla="*/ 105 h 158"/>
                <a:gd name="T16" fmla="*/ 36 w 81"/>
                <a:gd name="T17" fmla="*/ 96 h 158"/>
                <a:gd name="T18" fmla="*/ 49 w 81"/>
                <a:gd name="T19" fmla="*/ 100 h 158"/>
                <a:gd name="T20" fmla="*/ 47 w 81"/>
                <a:gd name="T21" fmla="*/ 81 h 158"/>
                <a:gd name="T22" fmla="*/ 36 w 81"/>
                <a:gd name="T23" fmla="*/ 78 h 158"/>
                <a:gd name="T24" fmla="*/ 29 w 81"/>
                <a:gd name="T25" fmla="*/ 68 h 158"/>
                <a:gd name="T26" fmla="*/ 25 w 81"/>
                <a:gd name="T27" fmla="*/ 55 h 158"/>
                <a:gd name="T28" fmla="*/ 31 w 81"/>
                <a:gd name="T29" fmla="*/ 40 h 158"/>
                <a:gd name="T30" fmla="*/ 26 w 81"/>
                <a:gd name="T31" fmla="*/ 26 h 158"/>
                <a:gd name="T32" fmla="*/ 32 w 81"/>
                <a:gd name="T33" fmla="*/ 15 h 158"/>
                <a:gd name="T34" fmla="*/ 22 w 81"/>
                <a:gd name="T35" fmla="*/ 3 h 158"/>
                <a:gd name="T36" fmla="*/ 14 w 81"/>
                <a:gd name="T37" fmla="*/ 5 h 158"/>
                <a:gd name="T38" fmla="*/ 9 w 81"/>
                <a:gd name="T39" fmla="*/ 1 h 1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3457" y="1101"/>
              <a:ext cx="64" cy="79"/>
            </a:xfrm>
            <a:custGeom>
              <a:avLst/>
              <a:gdLst>
                <a:gd name="T0" fmla="*/ 39 w 85"/>
                <a:gd name="T1" fmla="*/ 0 h 105"/>
                <a:gd name="T2" fmla="*/ 33 w 85"/>
                <a:gd name="T3" fmla="*/ 14 h 105"/>
                <a:gd name="T4" fmla="*/ 24 w 85"/>
                <a:gd name="T5" fmla="*/ 23 h 105"/>
                <a:gd name="T6" fmla="*/ 12 w 85"/>
                <a:gd name="T7" fmla="*/ 26 h 105"/>
                <a:gd name="T8" fmla="*/ 6 w 85"/>
                <a:gd name="T9" fmla="*/ 36 h 105"/>
                <a:gd name="T10" fmla="*/ 3 w 85"/>
                <a:gd name="T11" fmla="*/ 56 h 105"/>
                <a:gd name="T12" fmla="*/ 10 w 85"/>
                <a:gd name="T13" fmla="*/ 53 h 105"/>
                <a:gd name="T14" fmla="*/ 19 w 85"/>
                <a:gd name="T15" fmla="*/ 47 h 105"/>
                <a:gd name="T16" fmla="*/ 26 w 85"/>
                <a:gd name="T17" fmla="*/ 52 h 105"/>
                <a:gd name="T18" fmla="*/ 44 w 85"/>
                <a:gd name="T19" fmla="*/ 74 h 105"/>
                <a:gd name="T20" fmla="*/ 53 w 85"/>
                <a:gd name="T21" fmla="*/ 54 h 105"/>
                <a:gd name="T22" fmla="*/ 64 w 85"/>
                <a:gd name="T23" fmla="*/ 51 h 105"/>
                <a:gd name="T24" fmla="*/ 56 w 85"/>
                <a:gd name="T25" fmla="*/ 29 h 105"/>
                <a:gd name="T26" fmla="*/ 39 w 85"/>
                <a:gd name="T27" fmla="*/ 0 h 10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56" name="Freeform 54"/>
            <p:cNvSpPr>
              <a:spLocks/>
            </p:cNvSpPr>
            <p:nvPr/>
          </p:nvSpPr>
          <p:spPr bwMode="auto">
            <a:xfrm>
              <a:off x="3533" y="1242"/>
              <a:ext cx="29" cy="49"/>
            </a:xfrm>
            <a:custGeom>
              <a:avLst/>
              <a:gdLst>
                <a:gd name="T0" fmla="*/ 5 w 38"/>
                <a:gd name="T1" fmla="*/ 20 h 66"/>
                <a:gd name="T2" fmla="*/ 20 w 38"/>
                <a:gd name="T3" fmla="*/ 49 h 66"/>
                <a:gd name="T4" fmla="*/ 23 w 38"/>
                <a:gd name="T5" fmla="*/ 39 h 66"/>
                <a:gd name="T6" fmla="*/ 29 w 38"/>
                <a:gd name="T7" fmla="*/ 30 h 66"/>
                <a:gd name="T8" fmla="*/ 23 w 38"/>
                <a:gd name="T9" fmla="*/ 19 h 66"/>
                <a:gd name="T10" fmla="*/ 15 w 38"/>
                <a:gd name="T11" fmla="*/ 10 h 66"/>
                <a:gd name="T12" fmla="*/ 8 w 38"/>
                <a:gd name="T13" fmla="*/ 1 h 66"/>
                <a:gd name="T14" fmla="*/ 2 w 38"/>
                <a:gd name="T15" fmla="*/ 9 h 66"/>
                <a:gd name="T16" fmla="*/ 5 w 38"/>
                <a:gd name="T17" fmla="*/ 20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57" name="Freeform 55"/>
            <p:cNvSpPr>
              <a:spLocks/>
            </p:cNvSpPr>
            <p:nvPr/>
          </p:nvSpPr>
          <p:spPr bwMode="auto">
            <a:xfrm>
              <a:off x="3517" y="1324"/>
              <a:ext cx="18" cy="17"/>
            </a:xfrm>
            <a:custGeom>
              <a:avLst/>
              <a:gdLst>
                <a:gd name="T0" fmla="*/ 0 w 24"/>
                <a:gd name="T1" fmla="*/ 0 h 23"/>
                <a:gd name="T2" fmla="*/ 5 w 24"/>
                <a:gd name="T3" fmla="*/ 17 h 23"/>
                <a:gd name="T4" fmla="*/ 18 w 24"/>
                <a:gd name="T5" fmla="*/ 8 h 23"/>
                <a:gd name="T6" fmla="*/ 0 w 24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58" name="Freeform 56"/>
            <p:cNvSpPr>
              <a:spLocks/>
            </p:cNvSpPr>
            <p:nvPr/>
          </p:nvSpPr>
          <p:spPr bwMode="auto">
            <a:xfrm>
              <a:off x="3544" y="1314"/>
              <a:ext cx="45" cy="37"/>
            </a:xfrm>
            <a:custGeom>
              <a:avLst/>
              <a:gdLst>
                <a:gd name="T0" fmla="*/ 7 w 60"/>
                <a:gd name="T1" fmla="*/ 0 h 49"/>
                <a:gd name="T2" fmla="*/ 0 w 60"/>
                <a:gd name="T3" fmla="*/ 14 h 49"/>
                <a:gd name="T4" fmla="*/ 21 w 60"/>
                <a:gd name="T5" fmla="*/ 25 h 49"/>
                <a:gd name="T6" fmla="*/ 32 w 60"/>
                <a:gd name="T7" fmla="*/ 35 h 49"/>
                <a:gd name="T8" fmla="*/ 45 w 60"/>
                <a:gd name="T9" fmla="*/ 32 h 49"/>
                <a:gd name="T10" fmla="*/ 37 w 60"/>
                <a:gd name="T11" fmla="*/ 18 h 49"/>
                <a:gd name="T12" fmla="*/ 21 w 60"/>
                <a:gd name="T13" fmla="*/ 2 h 49"/>
                <a:gd name="T14" fmla="*/ 14 w 60"/>
                <a:gd name="T15" fmla="*/ 12 h 49"/>
                <a:gd name="T16" fmla="*/ 7 w 60"/>
                <a:gd name="T17" fmla="*/ 0 h 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59" name="Freeform 57"/>
            <p:cNvSpPr>
              <a:spLocks/>
            </p:cNvSpPr>
            <p:nvPr/>
          </p:nvSpPr>
          <p:spPr bwMode="auto">
            <a:xfrm>
              <a:off x="3613" y="1384"/>
              <a:ext cx="24" cy="33"/>
            </a:xfrm>
            <a:custGeom>
              <a:avLst/>
              <a:gdLst>
                <a:gd name="T0" fmla="*/ 21 w 32"/>
                <a:gd name="T1" fmla="*/ 0 h 44"/>
                <a:gd name="T2" fmla="*/ 8 w 32"/>
                <a:gd name="T3" fmla="*/ 8 h 44"/>
                <a:gd name="T4" fmla="*/ 9 w 32"/>
                <a:gd name="T5" fmla="*/ 24 h 44"/>
                <a:gd name="T6" fmla="*/ 18 w 32"/>
                <a:gd name="T7" fmla="*/ 27 h 44"/>
                <a:gd name="T8" fmla="*/ 21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3880" y="1342"/>
              <a:ext cx="46" cy="47"/>
            </a:xfrm>
            <a:custGeom>
              <a:avLst/>
              <a:gdLst>
                <a:gd name="T0" fmla="*/ 5 w 61"/>
                <a:gd name="T1" fmla="*/ 0 h 63"/>
                <a:gd name="T2" fmla="*/ 0 w 61"/>
                <a:gd name="T3" fmla="*/ 10 h 63"/>
                <a:gd name="T4" fmla="*/ 18 w 61"/>
                <a:gd name="T5" fmla="*/ 26 h 63"/>
                <a:gd name="T6" fmla="*/ 27 w 61"/>
                <a:gd name="T7" fmla="*/ 40 h 63"/>
                <a:gd name="T8" fmla="*/ 35 w 61"/>
                <a:gd name="T9" fmla="*/ 47 h 63"/>
                <a:gd name="T10" fmla="*/ 46 w 61"/>
                <a:gd name="T11" fmla="*/ 42 h 63"/>
                <a:gd name="T12" fmla="*/ 25 w 61"/>
                <a:gd name="T13" fmla="*/ 13 h 63"/>
                <a:gd name="T14" fmla="*/ 5 w 61"/>
                <a:gd name="T15" fmla="*/ 0 h 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61" name="Freeform 59"/>
            <p:cNvSpPr>
              <a:spLocks/>
            </p:cNvSpPr>
            <p:nvPr/>
          </p:nvSpPr>
          <p:spPr bwMode="auto">
            <a:xfrm>
              <a:off x="3483" y="1401"/>
              <a:ext cx="46" cy="50"/>
            </a:xfrm>
            <a:custGeom>
              <a:avLst/>
              <a:gdLst>
                <a:gd name="T0" fmla="*/ 21 w 61"/>
                <a:gd name="T1" fmla="*/ 5 h 67"/>
                <a:gd name="T2" fmla="*/ 23 w 61"/>
                <a:gd name="T3" fmla="*/ 25 h 67"/>
                <a:gd name="T4" fmla="*/ 12 w 61"/>
                <a:gd name="T5" fmla="*/ 32 h 67"/>
                <a:gd name="T6" fmla="*/ 17 w 61"/>
                <a:gd name="T7" fmla="*/ 50 h 67"/>
                <a:gd name="T8" fmla="*/ 36 w 61"/>
                <a:gd name="T9" fmla="*/ 43 h 67"/>
                <a:gd name="T10" fmla="*/ 45 w 61"/>
                <a:gd name="T11" fmla="*/ 35 h 67"/>
                <a:gd name="T12" fmla="*/ 38 w 61"/>
                <a:gd name="T13" fmla="*/ 21 h 67"/>
                <a:gd name="T14" fmla="*/ 43 w 61"/>
                <a:gd name="T15" fmla="*/ 10 h 67"/>
                <a:gd name="T16" fmla="*/ 41 w 61"/>
                <a:gd name="T17" fmla="*/ 1 h 67"/>
                <a:gd name="T18" fmla="*/ 35 w 61"/>
                <a:gd name="T19" fmla="*/ 3 h 67"/>
                <a:gd name="T20" fmla="*/ 38 w 61"/>
                <a:gd name="T21" fmla="*/ 4 h 67"/>
                <a:gd name="T22" fmla="*/ 37 w 61"/>
                <a:gd name="T23" fmla="*/ 12 h 67"/>
                <a:gd name="T24" fmla="*/ 32 w 61"/>
                <a:gd name="T25" fmla="*/ 17 h 67"/>
                <a:gd name="T26" fmla="*/ 21 w 61"/>
                <a:gd name="T27" fmla="*/ 5 h 6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62" name="Freeform 60"/>
            <p:cNvSpPr>
              <a:spLocks/>
            </p:cNvSpPr>
            <p:nvPr/>
          </p:nvSpPr>
          <p:spPr bwMode="auto">
            <a:xfrm>
              <a:off x="3434" y="1420"/>
              <a:ext cx="32" cy="27"/>
            </a:xfrm>
            <a:custGeom>
              <a:avLst/>
              <a:gdLst>
                <a:gd name="T0" fmla="*/ 16 w 43"/>
                <a:gd name="T1" fmla="*/ 2 h 36"/>
                <a:gd name="T2" fmla="*/ 4 w 43"/>
                <a:gd name="T3" fmla="*/ 5 h 36"/>
                <a:gd name="T4" fmla="*/ 25 w 43"/>
                <a:gd name="T5" fmla="*/ 27 h 36"/>
                <a:gd name="T6" fmla="*/ 31 w 43"/>
                <a:gd name="T7" fmla="*/ 23 h 36"/>
                <a:gd name="T8" fmla="*/ 16 w 43"/>
                <a:gd name="T9" fmla="*/ 2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63" name="Freeform 61"/>
            <p:cNvSpPr>
              <a:spLocks/>
            </p:cNvSpPr>
            <p:nvPr/>
          </p:nvSpPr>
          <p:spPr bwMode="auto">
            <a:xfrm>
              <a:off x="3413" y="1391"/>
              <a:ext cx="24" cy="31"/>
            </a:xfrm>
            <a:custGeom>
              <a:avLst/>
              <a:gdLst>
                <a:gd name="T0" fmla="*/ 16 w 32"/>
                <a:gd name="T1" fmla="*/ 0 h 41"/>
                <a:gd name="T2" fmla="*/ 0 w 32"/>
                <a:gd name="T3" fmla="*/ 20 h 41"/>
                <a:gd name="T4" fmla="*/ 12 w 32"/>
                <a:gd name="T5" fmla="*/ 18 h 41"/>
                <a:gd name="T6" fmla="*/ 14 w 32"/>
                <a:gd name="T7" fmla="*/ 22 h 41"/>
                <a:gd name="T8" fmla="*/ 12 w 32"/>
                <a:gd name="T9" fmla="*/ 26 h 41"/>
                <a:gd name="T10" fmla="*/ 23 w 32"/>
                <a:gd name="T11" fmla="*/ 16 h 41"/>
                <a:gd name="T12" fmla="*/ 18 w 32"/>
                <a:gd name="T13" fmla="*/ 7 h 41"/>
                <a:gd name="T14" fmla="*/ 16 w 32"/>
                <a:gd name="T15" fmla="*/ 0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64" name="Freeform 62"/>
            <p:cNvSpPr>
              <a:spLocks/>
            </p:cNvSpPr>
            <p:nvPr/>
          </p:nvSpPr>
          <p:spPr bwMode="auto">
            <a:xfrm>
              <a:off x="3447" y="1402"/>
              <a:ext cx="34" cy="24"/>
            </a:xfrm>
            <a:custGeom>
              <a:avLst/>
              <a:gdLst>
                <a:gd name="T0" fmla="*/ 16 w 45"/>
                <a:gd name="T1" fmla="*/ 0 h 32"/>
                <a:gd name="T2" fmla="*/ 0 w 45"/>
                <a:gd name="T3" fmla="*/ 5 h 32"/>
                <a:gd name="T4" fmla="*/ 20 w 45"/>
                <a:gd name="T5" fmla="*/ 23 h 32"/>
                <a:gd name="T6" fmla="*/ 34 w 45"/>
                <a:gd name="T7" fmla="*/ 18 h 32"/>
                <a:gd name="T8" fmla="*/ 17 w 45"/>
                <a:gd name="T9" fmla="*/ 8 h 32"/>
                <a:gd name="T10" fmla="*/ 16 w 45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65" name="Freeform 63"/>
            <p:cNvSpPr>
              <a:spLocks/>
            </p:cNvSpPr>
            <p:nvPr/>
          </p:nvSpPr>
          <p:spPr bwMode="auto">
            <a:xfrm>
              <a:off x="3398" y="1070"/>
              <a:ext cx="27" cy="55"/>
            </a:xfrm>
            <a:custGeom>
              <a:avLst/>
              <a:gdLst>
                <a:gd name="T0" fmla="*/ 23 w 35"/>
                <a:gd name="T1" fmla="*/ 0 h 74"/>
                <a:gd name="T2" fmla="*/ 16 w 35"/>
                <a:gd name="T3" fmla="*/ 11 h 74"/>
                <a:gd name="T4" fmla="*/ 7 w 35"/>
                <a:gd name="T5" fmla="*/ 27 h 74"/>
                <a:gd name="T6" fmla="*/ 0 w 35"/>
                <a:gd name="T7" fmla="*/ 44 h 74"/>
                <a:gd name="T8" fmla="*/ 6 w 35"/>
                <a:gd name="T9" fmla="*/ 55 h 74"/>
                <a:gd name="T10" fmla="*/ 15 w 35"/>
                <a:gd name="T11" fmla="*/ 44 h 74"/>
                <a:gd name="T12" fmla="*/ 27 w 35"/>
                <a:gd name="T13" fmla="*/ 24 h 74"/>
                <a:gd name="T14" fmla="*/ 23 w 35"/>
                <a:gd name="T15" fmla="*/ 0 h 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66" name="Freeform 64"/>
            <p:cNvSpPr>
              <a:spLocks/>
            </p:cNvSpPr>
            <p:nvPr/>
          </p:nvSpPr>
          <p:spPr bwMode="auto">
            <a:xfrm>
              <a:off x="3449" y="1061"/>
              <a:ext cx="19" cy="55"/>
            </a:xfrm>
            <a:custGeom>
              <a:avLst/>
              <a:gdLst>
                <a:gd name="T0" fmla="*/ 10 w 25"/>
                <a:gd name="T1" fmla="*/ 5 h 73"/>
                <a:gd name="T2" fmla="*/ 3 w 25"/>
                <a:gd name="T3" fmla="*/ 6 h 73"/>
                <a:gd name="T4" fmla="*/ 0 w 25"/>
                <a:gd name="T5" fmla="*/ 17 h 73"/>
                <a:gd name="T6" fmla="*/ 11 w 25"/>
                <a:gd name="T7" fmla="*/ 31 h 73"/>
                <a:gd name="T8" fmla="*/ 19 w 25"/>
                <a:gd name="T9" fmla="*/ 42 h 73"/>
                <a:gd name="T10" fmla="*/ 12 w 25"/>
                <a:gd name="T11" fmla="*/ 15 h 73"/>
                <a:gd name="T12" fmla="*/ 10 w 25"/>
                <a:gd name="T13" fmla="*/ 5 h 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67" name="Freeform 65"/>
            <p:cNvSpPr>
              <a:spLocks/>
            </p:cNvSpPr>
            <p:nvPr/>
          </p:nvSpPr>
          <p:spPr bwMode="auto">
            <a:xfrm>
              <a:off x="3471" y="1044"/>
              <a:ext cx="10" cy="25"/>
            </a:xfrm>
            <a:custGeom>
              <a:avLst/>
              <a:gdLst>
                <a:gd name="T0" fmla="*/ 8 w 14"/>
                <a:gd name="T1" fmla="*/ 0 h 33"/>
                <a:gd name="T2" fmla="*/ 1 w 14"/>
                <a:gd name="T3" fmla="*/ 8 h 33"/>
                <a:gd name="T4" fmla="*/ 8 w 14"/>
                <a:gd name="T5" fmla="*/ 19 h 33"/>
                <a:gd name="T6" fmla="*/ 8 w 14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68" name="Freeform 66"/>
            <p:cNvSpPr>
              <a:spLocks/>
            </p:cNvSpPr>
            <p:nvPr/>
          </p:nvSpPr>
          <p:spPr bwMode="auto">
            <a:xfrm>
              <a:off x="3481" y="1056"/>
              <a:ext cx="21" cy="48"/>
            </a:xfrm>
            <a:custGeom>
              <a:avLst/>
              <a:gdLst>
                <a:gd name="T0" fmla="*/ 4 w 28"/>
                <a:gd name="T1" fmla="*/ 0 h 64"/>
                <a:gd name="T2" fmla="*/ 8 w 28"/>
                <a:gd name="T3" fmla="*/ 11 h 64"/>
                <a:gd name="T4" fmla="*/ 15 w 28"/>
                <a:gd name="T5" fmla="*/ 16 h 64"/>
                <a:gd name="T6" fmla="*/ 6 w 28"/>
                <a:gd name="T7" fmla="*/ 29 h 64"/>
                <a:gd name="T8" fmla="*/ 0 w 28"/>
                <a:gd name="T9" fmla="*/ 42 h 64"/>
                <a:gd name="T10" fmla="*/ 8 w 28"/>
                <a:gd name="T11" fmla="*/ 43 h 64"/>
                <a:gd name="T12" fmla="*/ 20 w 28"/>
                <a:gd name="T13" fmla="*/ 20 h 64"/>
                <a:gd name="T14" fmla="*/ 4 w 28"/>
                <a:gd name="T15" fmla="*/ 0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69" name="Freeform 67"/>
            <p:cNvSpPr>
              <a:spLocks/>
            </p:cNvSpPr>
            <p:nvPr/>
          </p:nvSpPr>
          <p:spPr bwMode="auto">
            <a:xfrm>
              <a:off x="3212" y="1125"/>
              <a:ext cx="12" cy="27"/>
            </a:xfrm>
            <a:custGeom>
              <a:avLst/>
              <a:gdLst>
                <a:gd name="T0" fmla="*/ 11 w 16"/>
                <a:gd name="T1" fmla="*/ 2 h 36"/>
                <a:gd name="T2" fmla="*/ 0 w 16"/>
                <a:gd name="T3" fmla="*/ 5 h 36"/>
                <a:gd name="T4" fmla="*/ 6 w 16"/>
                <a:gd name="T5" fmla="*/ 17 h 36"/>
                <a:gd name="T6" fmla="*/ 11 w 16"/>
                <a:gd name="T7" fmla="*/ 2 h 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70" name="Freeform 68"/>
            <p:cNvSpPr>
              <a:spLocks/>
            </p:cNvSpPr>
            <p:nvPr/>
          </p:nvSpPr>
          <p:spPr bwMode="auto">
            <a:xfrm>
              <a:off x="3202" y="1102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71" name="Freeform 69"/>
            <p:cNvSpPr>
              <a:spLocks/>
            </p:cNvSpPr>
            <p:nvPr/>
          </p:nvSpPr>
          <p:spPr bwMode="auto">
            <a:xfrm>
              <a:off x="3198" y="1084"/>
              <a:ext cx="12" cy="14"/>
            </a:xfrm>
            <a:custGeom>
              <a:avLst/>
              <a:gdLst>
                <a:gd name="T0" fmla="*/ 8 w 16"/>
                <a:gd name="T1" fmla="*/ 4 h 19"/>
                <a:gd name="T2" fmla="*/ 0 w 16"/>
                <a:gd name="T3" fmla="*/ 7 h 19"/>
                <a:gd name="T4" fmla="*/ 9 w 16"/>
                <a:gd name="T5" fmla="*/ 14 h 19"/>
                <a:gd name="T6" fmla="*/ 8 w 16"/>
                <a:gd name="T7" fmla="*/ 4 h 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72" name="Freeform 70"/>
            <p:cNvSpPr>
              <a:spLocks/>
            </p:cNvSpPr>
            <p:nvPr/>
          </p:nvSpPr>
          <p:spPr bwMode="auto">
            <a:xfrm>
              <a:off x="3186" y="1044"/>
              <a:ext cx="11" cy="19"/>
            </a:xfrm>
            <a:custGeom>
              <a:avLst/>
              <a:gdLst>
                <a:gd name="T0" fmla="*/ 5 w 14"/>
                <a:gd name="T1" fmla="*/ 0 h 25"/>
                <a:gd name="T2" fmla="*/ 0 w 14"/>
                <a:gd name="T3" fmla="*/ 10 h 25"/>
                <a:gd name="T4" fmla="*/ 9 w 14"/>
                <a:gd name="T5" fmla="*/ 18 h 25"/>
                <a:gd name="T6" fmla="*/ 5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73" name="Freeform 71"/>
            <p:cNvSpPr>
              <a:spLocks/>
            </p:cNvSpPr>
            <p:nvPr/>
          </p:nvSpPr>
          <p:spPr bwMode="auto">
            <a:xfrm>
              <a:off x="3188" y="1069"/>
              <a:ext cx="16" cy="13"/>
            </a:xfrm>
            <a:custGeom>
              <a:avLst/>
              <a:gdLst>
                <a:gd name="T0" fmla="*/ 9 w 22"/>
                <a:gd name="T1" fmla="*/ 0 h 18"/>
                <a:gd name="T2" fmla="*/ 14 w 22"/>
                <a:gd name="T3" fmla="*/ 13 h 18"/>
                <a:gd name="T4" fmla="*/ 10 w 22"/>
                <a:gd name="T5" fmla="*/ 4 h 18"/>
                <a:gd name="T6" fmla="*/ 9 w 22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74" name="Freeform 72"/>
            <p:cNvSpPr>
              <a:spLocks/>
            </p:cNvSpPr>
            <p:nvPr/>
          </p:nvSpPr>
          <p:spPr bwMode="auto">
            <a:xfrm>
              <a:off x="4024" y="1692"/>
              <a:ext cx="45" cy="60"/>
            </a:xfrm>
            <a:custGeom>
              <a:avLst/>
              <a:gdLst>
                <a:gd name="T0" fmla="*/ 8 w 60"/>
                <a:gd name="T1" fmla="*/ 5 h 81"/>
                <a:gd name="T2" fmla="*/ 2 w 60"/>
                <a:gd name="T3" fmla="*/ 13 h 81"/>
                <a:gd name="T4" fmla="*/ 11 w 60"/>
                <a:gd name="T5" fmla="*/ 29 h 81"/>
                <a:gd name="T6" fmla="*/ 20 w 60"/>
                <a:gd name="T7" fmla="*/ 40 h 81"/>
                <a:gd name="T8" fmla="*/ 30 w 60"/>
                <a:gd name="T9" fmla="*/ 47 h 81"/>
                <a:gd name="T10" fmla="*/ 38 w 60"/>
                <a:gd name="T11" fmla="*/ 60 h 81"/>
                <a:gd name="T12" fmla="*/ 39 w 60"/>
                <a:gd name="T13" fmla="*/ 42 h 81"/>
                <a:gd name="T14" fmla="*/ 32 w 60"/>
                <a:gd name="T15" fmla="*/ 27 h 81"/>
                <a:gd name="T16" fmla="*/ 19 w 60"/>
                <a:gd name="T17" fmla="*/ 13 h 81"/>
                <a:gd name="T18" fmla="*/ 8 w 60"/>
                <a:gd name="T19" fmla="*/ 5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75" name="Freeform 73"/>
            <p:cNvSpPr>
              <a:spLocks/>
            </p:cNvSpPr>
            <p:nvPr/>
          </p:nvSpPr>
          <p:spPr bwMode="auto">
            <a:xfrm>
              <a:off x="4255" y="1643"/>
              <a:ext cx="53" cy="46"/>
            </a:xfrm>
            <a:custGeom>
              <a:avLst/>
              <a:gdLst>
                <a:gd name="T0" fmla="*/ 21 w 71"/>
                <a:gd name="T1" fmla="*/ 17 h 61"/>
                <a:gd name="T2" fmla="*/ 10 w 71"/>
                <a:gd name="T3" fmla="*/ 24 h 61"/>
                <a:gd name="T4" fmla="*/ 1 w 71"/>
                <a:gd name="T5" fmla="*/ 33 h 61"/>
                <a:gd name="T6" fmla="*/ 10 w 71"/>
                <a:gd name="T7" fmla="*/ 44 h 61"/>
                <a:gd name="T8" fmla="*/ 21 w 71"/>
                <a:gd name="T9" fmla="*/ 33 h 61"/>
                <a:gd name="T10" fmla="*/ 30 w 71"/>
                <a:gd name="T11" fmla="*/ 17 h 61"/>
                <a:gd name="T12" fmla="*/ 41 w 71"/>
                <a:gd name="T13" fmla="*/ 0 h 61"/>
                <a:gd name="T14" fmla="*/ 53 w 71"/>
                <a:gd name="T15" fmla="*/ 8 h 61"/>
                <a:gd name="T16" fmla="*/ 26 w 71"/>
                <a:gd name="T17" fmla="*/ 17 h 61"/>
                <a:gd name="T18" fmla="*/ 21 w 71"/>
                <a:gd name="T19" fmla="*/ 17 h 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76" name="Freeform 74"/>
            <p:cNvSpPr>
              <a:spLocks/>
            </p:cNvSpPr>
            <p:nvPr/>
          </p:nvSpPr>
          <p:spPr bwMode="auto">
            <a:xfrm>
              <a:off x="4095" y="1618"/>
              <a:ext cx="17" cy="23"/>
            </a:xfrm>
            <a:custGeom>
              <a:avLst/>
              <a:gdLst>
                <a:gd name="T0" fmla="*/ 7 w 23"/>
                <a:gd name="T1" fmla="*/ 0 h 30"/>
                <a:gd name="T2" fmla="*/ 0 w 23"/>
                <a:gd name="T3" fmla="*/ 11 h 30"/>
                <a:gd name="T4" fmla="*/ 9 w 23"/>
                <a:gd name="T5" fmla="*/ 23 h 30"/>
                <a:gd name="T6" fmla="*/ 7 w 23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77" name="Freeform 75"/>
            <p:cNvSpPr>
              <a:spLocks/>
            </p:cNvSpPr>
            <p:nvPr/>
          </p:nvSpPr>
          <p:spPr bwMode="auto">
            <a:xfrm>
              <a:off x="4087" y="1596"/>
              <a:ext cx="20" cy="17"/>
            </a:xfrm>
            <a:custGeom>
              <a:avLst/>
              <a:gdLst>
                <a:gd name="T0" fmla="*/ 15 w 26"/>
                <a:gd name="T1" fmla="*/ 0 h 23"/>
                <a:gd name="T2" fmla="*/ 0 w 26"/>
                <a:gd name="T3" fmla="*/ 10 h 23"/>
                <a:gd name="T4" fmla="*/ 16 w 26"/>
                <a:gd name="T5" fmla="*/ 15 h 23"/>
                <a:gd name="T6" fmla="*/ 15 w 26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78" name="Freeform 76"/>
            <p:cNvSpPr>
              <a:spLocks/>
            </p:cNvSpPr>
            <p:nvPr/>
          </p:nvSpPr>
          <p:spPr bwMode="auto">
            <a:xfrm>
              <a:off x="3934" y="1402"/>
              <a:ext cx="24" cy="33"/>
            </a:xfrm>
            <a:custGeom>
              <a:avLst/>
              <a:gdLst>
                <a:gd name="T0" fmla="*/ 21 w 32"/>
                <a:gd name="T1" fmla="*/ 0 h 44"/>
                <a:gd name="T2" fmla="*/ 8 w 32"/>
                <a:gd name="T3" fmla="*/ 8 h 44"/>
                <a:gd name="T4" fmla="*/ 9 w 32"/>
                <a:gd name="T5" fmla="*/ 24 h 44"/>
                <a:gd name="T6" fmla="*/ 18 w 32"/>
                <a:gd name="T7" fmla="*/ 27 h 44"/>
                <a:gd name="T8" fmla="*/ 21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79" name="Freeform 77"/>
            <p:cNvSpPr>
              <a:spLocks/>
            </p:cNvSpPr>
            <p:nvPr/>
          </p:nvSpPr>
          <p:spPr bwMode="auto">
            <a:xfrm>
              <a:off x="3968" y="1445"/>
              <a:ext cx="26" cy="33"/>
            </a:xfrm>
            <a:custGeom>
              <a:avLst/>
              <a:gdLst>
                <a:gd name="T0" fmla="*/ 23 w 34"/>
                <a:gd name="T1" fmla="*/ 0 h 44"/>
                <a:gd name="T2" fmla="*/ 8 w 34"/>
                <a:gd name="T3" fmla="*/ 7 h 44"/>
                <a:gd name="T4" fmla="*/ 11 w 34"/>
                <a:gd name="T5" fmla="*/ 24 h 44"/>
                <a:gd name="T6" fmla="*/ 20 w 34"/>
                <a:gd name="T7" fmla="*/ 27 h 44"/>
                <a:gd name="T8" fmla="*/ 23 w 3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80" name="Freeform 78"/>
            <p:cNvSpPr>
              <a:spLocks/>
            </p:cNvSpPr>
            <p:nvPr/>
          </p:nvSpPr>
          <p:spPr bwMode="auto">
            <a:xfrm>
              <a:off x="3995" y="1508"/>
              <a:ext cx="28" cy="28"/>
            </a:xfrm>
            <a:custGeom>
              <a:avLst/>
              <a:gdLst>
                <a:gd name="T0" fmla="*/ 25 w 38"/>
                <a:gd name="T1" fmla="*/ 2 h 37"/>
                <a:gd name="T2" fmla="*/ 7 w 38"/>
                <a:gd name="T3" fmla="*/ 2 h 37"/>
                <a:gd name="T4" fmla="*/ 10 w 38"/>
                <a:gd name="T5" fmla="*/ 19 h 37"/>
                <a:gd name="T6" fmla="*/ 19 w 38"/>
                <a:gd name="T7" fmla="*/ 22 h 37"/>
                <a:gd name="T8" fmla="*/ 25 w 38"/>
                <a:gd name="T9" fmla="*/ 2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81" name="Freeform 79"/>
            <p:cNvSpPr>
              <a:spLocks/>
            </p:cNvSpPr>
            <p:nvPr/>
          </p:nvSpPr>
          <p:spPr bwMode="auto">
            <a:xfrm>
              <a:off x="4029" y="1498"/>
              <a:ext cx="28" cy="26"/>
            </a:xfrm>
            <a:custGeom>
              <a:avLst/>
              <a:gdLst>
                <a:gd name="T0" fmla="*/ 25 w 38"/>
                <a:gd name="T1" fmla="*/ 2 h 34"/>
                <a:gd name="T2" fmla="*/ 7 w 38"/>
                <a:gd name="T3" fmla="*/ 2 h 34"/>
                <a:gd name="T4" fmla="*/ 12 w 38"/>
                <a:gd name="T5" fmla="*/ 17 h 34"/>
                <a:gd name="T6" fmla="*/ 20 w 38"/>
                <a:gd name="T7" fmla="*/ 17 h 34"/>
                <a:gd name="T8" fmla="*/ 25 w 38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82" name="Freeform 80"/>
            <p:cNvSpPr>
              <a:spLocks/>
            </p:cNvSpPr>
            <p:nvPr/>
          </p:nvSpPr>
          <p:spPr bwMode="auto">
            <a:xfrm>
              <a:off x="4019" y="1462"/>
              <a:ext cx="26" cy="20"/>
            </a:xfrm>
            <a:custGeom>
              <a:avLst/>
              <a:gdLst>
                <a:gd name="T0" fmla="*/ 23 w 35"/>
                <a:gd name="T1" fmla="*/ 1 h 27"/>
                <a:gd name="T2" fmla="*/ 7 w 35"/>
                <a:gd name="T3" fmla="*/ 1 h 27"/>
                <a:gd name="T4" fmla="*/ 10 w 35"/>
                <a:gd name="T5" fmla="*/ 11 h 27"/>
                <a:gd name="T6" fmla="*/ 19 w 35"/>
                <a:gd name="T7" fmla="*/ 14 h 27"/>
                <a:gd name="T8" fmla="*/ 23 w 35"/>
                <a:gd name="T9" fmla="*/ 1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83" name="Freeform 81"/>
            <p:cNvSpPr>
              <a:spLocks/>
            </p:cNvSpPr>
            <p:nvPr/>
          </p:nvSpPr>
          <p:spPr bwMode="auto">
            <a:xfrm>
              <a:off x="3993" y="1437"/>
              <a:ext cx="26" cy="35"/>
            </a:xfrm>
            <a:custGeom>
              <a:avLst/>
              <a:gdLst>
                <a:gd name="T0" fmla="*/ 21 w 35"/>
                <a:gd name="T1" fmla="*/ 12 h 47"/>
                <a:gd name="T2" fmla="*/ 14 w 35"/>
                <a:gd name="T3" fmla="*/ 1 h 47"/>
                <a:gd name="T4" fmla="*/ 7 w 35"/>
                <a:gd name="T5" fmla="*/ 19 h 47"/>
                <a:gd name="T6" fmla="*/ 14 w 35"/>
                <a:gd name="T7" fmla="*/ 26 h 47"/>
                <a:gd name="T8" fmla="*/ 20 w 35"/>
                <a:gd name="T9" fmla="*/ 22 h 47"/>
                <a:gd name="T10" fmla="*/ 21 w 35"/>
                <a:gd name="T11" fmla="*/ 12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84" name="Freeform 82"/>
            <p:cNvSpPr>
              <a:spLocks/>
            </p:cNvSpPr>
            <p:nvPr/>
          </p:nvSpPr>
          <p:spPr bwMode="auto">
            <a:xfrm>
              <a:off x="3961" y="1421"/>
              <a:ext cx="24" cy="26"/>
            </a:xfrm>
            <a:custGeom>
              <a:avLst/>
              <a:gdLst>
                <a:gd name="T0" fmla="*/ 17 w 32"/>
                <a:gd name="T1" fmla="*/ 7 h 35"/>
                <a:gd name="T2" fmla="*/ 8 w 32"/>
                <a:gd name="T3" fmla="*/ 1 h 35"/>
                <a:gd name="T4" fmla="*/ 9 w 32"/>
                <a:gd name="T5" fmla="*/ 17 h 35"/>
                <a:gd name="T6" fmla="*/ 18 w 32"/>
                <a:gd name="T7" fmla="*/ 20 h 35"/>
                <a:gd name="T8" fmla="*/ 17 w 32"/>
                <a:gd name="T9" fmla="*/ 7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85" name="Freeform 83"/>
            <p:cNvSpPr>
              <a:spLocks/>
            </p:cNvSpPr>
            <p:nvPr/>
          </p:nvSpPr>
          <p:spPr bwMode="auto">
            <a:xfrm>
              <a:off x="4001" y="1474"/>
              <a:ext cx="24" cy="26"/>
            </a:xfrm>
            <a:custGeom>
              <a:avLst/>
              <a:gdLst>
                <a:gd name="T0" fmla="*/ 17 w 32"/>
                <a:gd name="T1" fmla="*/ 7 h 35"/>
                <a:gd name="T2" fmla="*/ 8 w 32"/>
                <a:gd name="T3" fmla="*/ 1 h 35"/>
                <a:gd name="T4" fmla="*/ 9 w 32"/>
                <a:gd name="T5" fmla="*/ 17 h 35"/>
                <a:gd name="T6" fmla="*/ 18 w 32"/>
                <a:gd name="T7" fmla="*/ 20 h 35"/>
                <a:gd name="T8" fmla="*/ 17 w 32"/>
                <a:gd name="T9" fmla="*/ 7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86" name="Freeform 84"/>
            <p:cNvSpPr>
              <a:spLocks/>
            </p:cNvSpPr>
            <p:nvPr/>
          </p:nvSpPr>
          <p:spPr bwMode="auto">
            <a:xfrm>
              <a:off x="2391" y="100"/>
              <a:ext cx="141" cy="108"/>
            </a:xfrm>
            <a:custGeom>
              <a:avLst/>
              <a:gdLst>
                <a:gd name="T0" fmla="*/ 128 w 189"/>
                <a:gd name="T1" fmla="*/ 3 h 144"/>
                <a:gd name="T2" fmla="*/ 138 w 189"/>
                <a:gd name="T3" fmla="*/ 3 h 144"/>
                <a:gd name="T4" fmla="*/ 141 w 189"/>
                <a:gd name="T5" fmla="*/ 12 h 144"/>
                <a:gd name="T6" fmla="*/ 140 w 189"/>
                <a:gd name="T7" fmla="*/ 18 h 144"/>
                <a:gd name="T8" fmla="*/ 98 w 189"/>
                <a:gd name="T9" fmla="*/ 33 h 144"/>
                <a:gd name="T10" fmla="*/ 81 w 189"/>
                <a:gd name="T11" fmla="*/ 44 h 144"/>
                <a:gd name="T12" fmla="*/ 72 w 189"/>
                <a:gd name="T13" fmla="*/ 47 h 144"/>
                <a:gd name="T14" fmla="*/ 53 w 189"/>
                <a:gd name="T15" fmla="*/ 62 h 144"/>
                <a:gd name="T16" fmla="*/ 56 w 189"/>
                <a:gd name="T17" fmla="*/ 69 h 144"/>
                <a:gd name="T18" fmla="*/ 62 w 189"/>
                <a:gd name="T19" fmla="*/ 87 h 144"/>
                <a:gd name="T20" fmla="*/ 80 w 189"/>
                <a:gd name="T21" fmla="*/ 95 h 144"/>
                <a:gd name="T22" fmla="*/ 69 w 189"/>
                <a:gd name="T23" fmla="*/ 105 h 144"/>
                <a:gd name="T24" fmla="*/ 62 w 189"/>
                <a:gd name="T25" fmla="*/ 98 h 144"/>
                <a:gd name="T26" fmla="*/ 53 w 189"/>
                <a:gd name="T27" fmla="*/ 101 h 144"/>
                <a:gd name="T28" fmla="*/ 16 w 189"/>
                <a:gd name="T29" fmla="*/ 92 h 144"/>
                <a:gd name="T30" fmla="*/ 14 w 189"/>
                <a:gd name="T31" fmla="*/ 80 h 144"/>
                <a:gd name="T32" fmla="*/ 35 w 189"/>
                <a:gd name="T33" fmla="*/ 68 h 144"/>
                <a:gd name="T34" fmla="*/ 38 w 189"/>
                <a:gd name="T35" fmla="*/ 57 h 144"/>
                <a:gd name="T36" fmla="*/ 35 w 189"/>
                <a:gd name="T37" fmla="*/ 48 h 144"/>
                <a:gd name="T38" fmla="*/ 54 w 189"/>
                <a:gd name="T39" fmla="*/ 35 h 144"/>
                <a:gd name="T40" fmla="*/ 72 w 189"/>
                <a:gd name="T41" fmla="*/ 27 h 144"/>
                <a:gd name="T42" fmla="*/ 84 w 189"/>
                <a:gd name="T43" fmla="*/ 18 h 144"/>
                <a:gd name="T44" fmla="*/ 128 w 189"/>
                <a:gd name="T45" fmla="*/ 3 h 1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87" name="Freeform 85"/>
            <p:cNvSpPr>
              <a:spLocks/>
            </p:cNvSpPr>
            <p:nvPr/>
          </p:nvSpPr>
          <p:spPr bwMode="auto">
            <a:xfrm>
              <a:off x="2475" y="204"/>
              <a:ext cx="40" cy="12"/>
            </a:xfrm>
            <a:custGeom>
              <a:avLst/>
              <a:gdLst>
                <a:gd name="T0" fmla="*/ 18 w 53"/>
                <a:gd name="T1" fmla="*/ 0 h 17"/>
                <a:gd name="T2" fmla="*/ 9 w 53"/>
                <a:gd name="T3" fmla="*/ 1 h 17"/>
                <a:gd name="T4" fmla="*/ 24 w 53"/>
                <a:gd name="T5" fmla="*/ 11 h 17"/>
                <a:gd name="T6" fmla="*/ 33 w 53"/>
                <a:gd name="T7" fmla="*/ 10 h 17"/>
                <a:gd name="T8" fmla="*/ 18 w 53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88" name="Freeform 86"/>
            <p:cNvSpPr>
              <a:spLocks/>
            </p:cNvSpPr>
            <p:nvPr/>
          </p:nvSpPr>
          <p:spPr bwMode="auto">
            <a:xfrm>
              <a:off x="2680" y="48"/>
              <a:ext cx="42" cy="28"/>
            </a:xfrm>
            <a:custGeom>
              <a:avLst/>
              <a:gdLst>
                <a:gd name="T0" fmla="*/ 42 w 57"/>
                <a:gd name="T1" fmla="*/ 3 h 37"/>
                <a:gd name="T2" fmla="*/ 18 w 57"/>
                <a:gd name="T3" fmla="*/ 18 h 37"/>
                <a:gd name="T4" fmla="*/ 8 w 57"/>
                <a:gd name="T5" fmla="*/ 26 h 37"/>
                <a:gd name="T6" fmla="*/ 7 w 57"/>
                <a:gd name="T7" fmla="*/ 3 h 37"/>
                <a:gd name="T8" fmla="*/ 15 w 57"/>
                <a:gd name="T9" fmla="*/ 0 h 37"/>
                <a:gd name="T10" fmla="*/ 42 w 57"/>
                <a:gd name="T11" fmla="*/ 3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89" name="Freeform 87"/>
            <p:cNvSpPr>
              <a:spLocks/>
            </p:cNvSpPr>
            <p:nvPr/>
          </p:nvSpPr>
          <p:spPr bwMode="auto">
            <a:xfrm>
              <a:off x="2710" y="61"/>
              <a:ext cx="50" cy="20"/>
            </a:xfrm>
            <a:custGeom>
              <a:avLst/>
              <a:gdLst>
                <a:gd name="T0" fmla="*/ 21 w 68"/>
                <a:gd name="T1" fmla="*/ 0 h 26"/>
                <a:gd name="T2" fmla="*/ 8 w 68"/>
                <a:gd name="T3" fmla="*/ 5 h 26"/>
                <a:gd name="T4" fmla="*/ 42 w 68"/>
                <a:gd name="T5" fmla="*/ 20 h 26"/>
                <a:gd name="T6" fmla="*/ 46 w 68"/>
                <a:gd name="T7" fmla="*/ 18 h 26"/>
                <a:gd name="T8" fmla="*/ 21 w 68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90" name="Freeform 88"/>
            <p:cNvSpPr>
              <a:spLocks/>
            </p:cNvSpPr>
            <p:nvPr/>
          </p:nvSpPr>
          <p:spPr bwMode="auto">
            <a:xfrm>
              <a:off x="2764" y="64"/>
              <a:ext cx="50" cy="32"/>
            </a:xfrm>
            <a:custGeom>
              <a:avLst/>
              <a:gdLst>
                <a:gd name="T0" fmla="*/ 38 w 66"/>
                <a:gd name="T1" fmla="*/ 7 h 43"/>
                <a:gd name="T2" fmla="*/ 20 w 66"/>
                <a:gd name="T3" fmla="*/ 7 h 43"/>
                <a:gd name="T4" fmla="*/ 8 w 66"/>
                <a:gd name="T5" fmla="*/ 7 h 43"/>
                <a:gd name="T6" fmla="*/ 6 w 66"/>
                <a:gd name="T7" fmla="*/ 26 h 43"/>
                <a:gd name="T8" fmla="*/ 24 w 66"/>
                <a:gd name="T9" fmla="*/ 32 h 43"/>
                <a:gd name="T10" fmla="*/ 47 w 66"/>
                <a:gd name="T11" fmla="*/ 20 h 43"/>
                <a:gd name="T12" fmla="*/ 38 w 66"/>
                <a:gd name="T13" fmla="*/ 7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91" name="Freeform 89"/>
            <p:cNvSpPr>
              <a:spLocks/>
            </p:cNvSpPr>
            <p:nvPr/>
          </p:nvSpPr>
          <p:spPr bwMode="auto">
            <a:xfrm>
              <a:off x="3113" y="91"/>
              <a:ext cx="88" cy="31"/>
            </a:xfrm>
            <a:custGeom>
              <a:avLst/>
              <a:gdLst>
                <a:gd name="T0" fmla="*/ 11 w 117"/>
                <a:gd name="T1" fmla="*/ 0 h 41"/>
                <a:gd name="T2" fmla="*/ 6 w 117"/>
                <a:gd name="T3" fmla="*/ 12 h 41"/>
                <a:gd name="T4" fmla="*/ 38 w 117"/>
                <a:gd name="T5" fmla="*/ 23 h 41"/>
                <a:gd name="T6" fmla="*/ 57 w 117"/>
                <a:gd name="T7" fmla="*/ 27 h 41"/>
                <a:gd name="T8" fmla="*/ 84 w 117"/>
                <a:gd name="T9" fmla="*/ 17 h 41"/>
                <a:gd name="T10" fmla="*/ 59 w 117"/>
                <a:gd name="T11" fmla="*/ 3 h 41"/>
                <a:gd name="T12" fmla="*/ 11 w 117"/>
                <a:gd name="T13" fmla="*/ 0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92" name="Freeform 90"/>
            <p:cNvSpPr>
              <a:spLocks/>
            </p:cNvSpPr>
            <p:nvPr/>
          </p:nvSpPr>
          <p:spPr bwMode="auto">
            <a:xfrm>
              <a:off x="3203" y="90"/>
              <a:ext cx="46" cy="24"/>
            </a:xfrm>
            <a:custGeom>
              <a:avLst/>
              <a:gdLst>
                <a:gd name="T0" fmla="*/ 24 w 62"/>
                <a:gd name="T1" fmla="*/ 3 h 32"/>
                <a:gd name="T2" fmla="*/ 46 w 62"/>
                <a:gd name="T3" fmla="*/ 8 h 32"/>
                <a:gd name="T4" fmla="*/ 22 w 62"/>
                <a:gd name="T5" fmla="*/ 24 h 32"/>
                <a:gd name="T6" fmla="*/ 4 w 62"/>
                <a:gd name="T7" fmla="*/ 17 h 32"/>
                <a:gd name="T8" fmla="*/ 24 w 62"/>
                <a:gd name="T9" fmla="*/ 3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93" name="Freeform 91"/>
            <p:cNvSpPr>
              <a:spLocks/>
            </p:cNvSpPr>
            <p:nvPr/>
          </p:nvSpPr>
          <p:spPr bwMode="auto">
            <a:xfrm>
              <a:off x="3182" y="119"/>
              <a:ext cx="37" cy="17"/>
            </a:xfrm>
            <a:custGeom>
              <a:avLst/>
              <a:gdLst>
                <a:gd name="T0" fmla="*/ 15 w 49"/>
                <a:gd name="T1" fmla="*/ 1 h 23"/>
                <a:gd name="T2" fmla="*/ 5 w 49"/>
                <a:gd name="T3" fmla="*/ 4 h 23"/>
                <a:gd name="T4" fmla="*/ 29 w 49"/>
                <a:gd name="T5" fmla="*/ 17 h 23"/>
                <a:gd name="T6" fmla="*/ 15 w 49"/>
                <a:gd name="T7" fmla="*/ 1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94" name="Freeform 92"/>
            <p:cNvSpPr>
              <a:spLocks/>
            </p:cNvSpPr>
            <p:nvPr/>
          </p:nvSpPr>
          <p:spPr bwMode="auto">
            <a:xfrm>
              <a:off x="3434" y="343"/>
              <a:ext cx="76" cy="114"/>
            </a:xfrm>
            <a:custGeom>
              <a:avLst/>
              <a:gdLst>
                <a:gd name="T0" fmla="*/ 4 w 102"/>
                <a:gd name="T1" fmla="*/ 0 h 152"/>
                <a:gd name="T2" fmla="*/ 0 w 102"/>
                <a:gd name="T3" fmla="*/ 14 h 152"/>
                <a:gd name="T4" fmla="*/ 10 w 102"/>
                <a:gd name="T5" fmla="*/ 32 h 152"/>
                <a:gd name="T6" fmla="*/ 24 w 102"/>
                <a:gd name="T7" fmla="*/ 54 h 152"/>
                <a:gd name="T8" fmla="*/ 27 w 102"/>
                <a:gd name="T9" fmla="*/ 78 h 152"/>
                <a:gd name="T10" fmla="*/ 60 w 102"/>
                <a:gd name="T11" fmla="*/ 114 h 152"/>
                <a:gd name="T12" fmla="*/ 64 w 102"/>
                <a:gd name="T13" fmla="*/ 93 h 152"/>
                <a:gd name="T14" fmla="*/ 55 w 102"/>
                <a:gd name="T15" fmla="*/ 77 h 152"/>
                <a:gd name="T16" fmla="*/ 46 w 102"/>
                <a:gd name="T17" fmla="*/ 69 h 152"/>
                <a:gd name="T18" fmla="*/ 39 w 102"/>
                <a:gd name="T19" fmla="*/ 56 h 152"/>
                <a:gd name="T20" fmla="*/ 31 w 102"/>
                <a:gd name="T21" fmla="*/ 33 h 152"/>
                <a:gd name="T22" fmla="*/ 3 w 102"/>
                <a:gd name="T23" fmla="*/ 9 h 152"/>
                <a:gd name="T24" fmla="*/ 4 w 102"/>
                <a:gd name="T25" fmla="*/ 0 h 1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95" name="Freeform 93"/>
            <p:cNvSpPr>
              <a:spLocks/>
            </p:cNvSpPr>
            <p:nvPr/>
          </p:nvSpPr>
          <p:spPr bwMode="auto">
            <a:xfrm>
              <a:off x="3495" y="461"/>
              <a:ext cx="55" cy="78"/>
            </a:xfrm>
            <a:custGeom>
              <a:avLst/>
              <a:gdLst>
                <a:gd name="T0" fmla="*/ 48 w 74"/>
                <a:gd name="T1" fmla="*/ 17 h 103"/>
                <a:gd name="T2" fmla="*/ 55 w 74"/>
                <a:gd name="T3" fmla="*/ 30 h 103"/>
                <a:gd name="T4" fmla="*/ 22 w 74"/>
                <a:gd name="T5" fmla="*/ 64 h 103"/>
                <a:gd name="T6" fmla="*/ 24 w 74"/>
                <a:gd name="T7" fmla="*/ 76 h 103"/>
                <a:gd name="T8" fmla="*/ 15 w 74"/>
                <a:gd name="T9" fmla="*/ 71 h 103"/>
                <a:gd name="T10" fmla="*/ 4 w 74"/>
                <a:gd name="T11" fmla="*/ 64 h 103"/>
                <a:gd name="T12" fmla="*/ 0 w 74"/>
                <a:gd name="T13" fmla="*/ 62 h 103"/>
                <a:gd name="T14" fmla="*/ 7 w 74"/>
                <a:gd name="T15" fmla="*/ 44 h 103"/>
                <a:gd name="T16" fmla="*/ 9 w 74"/>
                <a:gd name="T17" fmla="*/ 39 h 103"/>
                <a:gd name="T18" fmla="*/ 1 w 74"/>
                <a:gd name="T19" fmla="*/ 18 h 103"/>
                <a:gd name="T20" fmla="*/ 3 w 74"/>
                <a:gd name="T21" fmla="*/ 11 h 103"/>
                <a:gd name="T22" fmla="*/ 19 w 74"/>
                <a:gd name="T23" fmla="*/ 17 h 103"/>
                <a:gd name="T24" fmla="*/ 27 w 74"/>
                <a:gd name="T25" fmla="*/ 27 h 103"/>
                <a:gd name="T26" fmla="*/ 48 w 74"/>
                <a:gd name="T27" fmla="*/ 17 h 10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96" name="Freeform 94"/>
            <p:cNvSpPr>
              <a:spLocks/>
            </p:cNvSpPr>
            <p:nvPr/>
          </p:nvSpPr>
          <p:spPr bwMode="auto">
            <a:xfrm>
              <a:off x="3459" y="541"/>
              <a:ext cx="109" cy="189"/>
            </a:xfrm>
            <a:custGeom>
              <a:avLst/>
              <a:gdLst>
                <a:gd name="T0" fmla="*/ 61 w 146"/>
                <a:gd name="T1" fmla="*/ 75 h 252"/>
                <a:gd name="T2" fmla="*/ 49 w 146"/>
                <a:gd name="T3" fmla="*/ 80 h 252"/>
                <a:gd name="T4" fmla="*/ 48 w 146"/>
                <a:gd name="T5" fmla="*/ 99 h 252"/>
                <a:gd name="T6" fmla="*/ 16 w 146"/>
                <a:gd name="T7" fmla="*/ 110 h 252"/>
                <a:gd name="T8" fmla="*/ 6 w 146"/>
                <a:gd name="T9" fmla="*/ 126 h 252"/>
                <a:gd name="T10" fmla="*/ 15 w 146"/>
                <a:gd name="T11" fmla="*/ 137 h 252"/>
                <a:gd name="T12" fmla="*/ 6 w 146"/>
                <a:gd name="T13" fmla="*/ 149 h 252"/>
                <a:gd name="T14" fmla="*/ 18 w 146"/>
                <a:gd name="T15" fmla="*/ 189 h 252"/>
                <a:gd name="T16" fmla="*/ 21 w 146"/>
                <a:gd name="T17" fmla="*/ 161 h 252"/>
                <a:gd name="T18" fmla="*/ 16 w 146"/>
                <a:gd name="T19" fmla="*/ 144 h 252"/>
                <a:gd name="T20" fmla="*/ 31 w 146"/>
                <a:gd name="T21" fmla="*/ 132 h 252"/>
                <a:gd name="T22" fmla="*/ 39 w 146"/>
                <a:gd name="T23" fmla="*/ 119 h 252"/>
                <a:gd name="T24" fmla="*/ 49 w 146"/>
                <a:gd name="T25" fmla="*/ 131 h 252"/>
                <a:gd name="T26" fmla="*/ 33 w 146"/>
                <a:gd name="T27" fmla="*/ 143 h 252"/>
                <a:gd name="T28" fmla="*/ 42 w 146"/>
                <a:gd name="T29" fmla="*/ 150 h 252"/>
                <a:gd name="T30" fmla="*/ 51 w 146"/>
                <a:gd name="T31" fmla="*/ 134 h 252"/>
                <a:gd name="T32" fmla="*/ 63 w 146"/>
                <a:gd name="T33" fmla="*/ 138 h 252"/>
                <a:gd name="T34" fmla="*/ 78 w 146"/>
                <a:gd name="T35" fmla="*/ 111 h 252"/>
                <a:gd name="T36" fmla="*/ 85 w 146"/>
                <a:gd name="T37" fmla="*/ 117 h 252"/>
                <a:gd name="T38" fmla="*/ 102 w 146"/>
                <a:gd name="T39" fmla="*/ 111 h 252"/>
                <a:gd name="T40" fmla="*/ 109 w 146"/>
                <a:gd name="T41" fmla="*/ 98 h 252"/>
                <a:gd name="T42" fmla="*/ 106 w 146"/>
                <a:gd name="T43" fmla="*/ 83 h 252"/>
                <a:gd name="T44" fmla="*/ 100 w 146"/>
                <a:gd name="T45" fmla="*/ 74 h 252"/>
                <a:gd name="T46" fmla="*/ 91 w 146"/>
                <a:gd name="T47" fmla="*/ 30 h 252"/>
                <a:gd name="T48" fmla="*/ 70 w 146"/>
                <a:gd name="T49" fmla="*/ 0 h 252"/>
                <a:gd name="T50" fmla="*/ 58 w 146"/>
                <a:gd name="T51" fmla="*/ 9 h 252"/>
                <a:gd name="T52" fmla="*/ 72 w 146"/>
                <a:gd name="T53" fmla="*/ 26 h 252"/>
                <a:gd name="T54" fmla="*/ 72 w 146"/>
                <a:gd name="T55" fmla="*/ 48 h 252"/>
                <a:gd name="T56" fmla="*/ 61 w 146"/>
                <a:gd name="T57" fmla="*/ 75 h 2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97" name="Freeform 95"/>
            <p:cNvSpPr>
              <a:spLocks/>
            </p:cNvSpPr>
            <p:nvPr/>
          </p:nvSpPr>
          <p:spPr bwMode="auto">
            <a:xfrm>
              <a:off x="2398" y="37"/>
              <a:ext cx="52" cy="30"/>
            </a:xfrm>
            <a:custGeom>
              <a:avLst/>
              <a:gdLst>
                <a:gd name="T0" fmla="*/ 44 w 70"/>
                <a:gd name="T1" fmla="*/ 0 h 40"/>
                <a:gd name="T2" fmla="*/ 48 w 70"/>
                <a:gd name="T3" fmla="*/ 15 h 40"/>
                <a:gd name="T4" fmla="*/ 30 w 70"/>
                <a:gd name="T5" fmla="*/ 18 h 40"/>
                <a:gd name="T6" fmla="*/ 23 w 70"/>
                <a:gd name="T7" fmla="*/ 30 h 40"/>
                <a:gd name="T8" fmla="*/ 5 w 70"/>
                <a:gd name="T9" fmla="*/ 29 h 40"/>
                <a:gd name="T10" fmla="*/ 1 w 70"/>
                <a:gd name="T11" fmla="*/ 27 h 40"/>
                <a:gd name="T12" fmla="*/ 25 w 70"/>
                <a:gd name="T13" fmla="*/ 15 h 40"/>
                <a:gd name="T14" fmla="*/ 44 w 70"/>
                <a:gd name="T15" fmla="*/ 0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98" name="Freeform 96"/>
            <p:cNvSpPr>
              <a:spLocks/>
            </p:cNvSpPr>
            <p:nvPr/>
          </p:nvSpPr>
          <p:spPr bwMode="auto">
            <a:xfrm>
              <a:off x="2291" y="46"/>
              <a:ext cx="19" cy="22"/>
            </a:xfrm>
            <a:custGeom>
              <a:avLst/>
              <a:gdLst>
                <a:gd name="T0" fmla="*/ 13 w 26"/>
                <a:gd name="T1" fmla="*/ 0 h 29"/>
                <a:gd name="T2" fmla="*/ 0 w 26"/>
                <a:gd name="T3" fmla="*/ 14 h 29"/>
                <a:gd name="T4" fmla="*/ 13 w 26"/>
                <a:gd name="T5" fmla="*/ 20 h 29"/>
                <a:gd name="T6" fmla="*/ 13 w 26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99" name="Freeform 97"/>
            <p:cNvSpPr>
              <a:spLocks/>
            </p:cNvSpPr>
            <p:nvPr/>
          </p:nvSpPr>
          <p:spPr bwMode="auto">
            <a:xfrm>
              <a:off x="2315" y="45"/>
              <a:ext cx="37" cy="27"/>
            </a:xfrm>
            <a:custGeom>
              <a:avLst/>
              <a:gdLst>
                <a:gd name="T0" fmla="*/ 11 w 49"/>
                <a:gd name="T1" fmla="*/ 5 h 36"/>
                <a:gd name="T2" fmla="*/ 0 w 49"/>
                <a:gd name="T3" fmla="*/ 14 h 36"/>
                <a:gd name="T4" fmla="*/ 5 w 49"/>
                <a:gd name="T5" fmla="*/ 24 h 36"/>
                <a:gd name="T6" fmla="*/ 14 w 49"/>
                <a:gd name="T7" fmla="*/ 27 h 36"/>
                <a:gd name="T8" fmla="*/ 30 w 49"/>
                <a:gd name="T9" fmla="*/ 20 h 36"/>
                <a:gd name="T10" fmla="*/ 11 w 49"/>
                <a:gd name="T11" fmla="*/ 5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00" name="Freeform 98"/>
            <p:cNvSpPr>
              <a:spLocks/>
            </p:cNvSpPr>
            <p:nvPr/>
          </p:nvSpPr>
          <p:spPr bwMode="auto">
            <a:xfrm>
              <a:off x="2376" y="36"/>
              <a:ext cx="20" cy="16"/>
            </a:xfrm>
            <a:custGeom>
              <a:avLst/>
              <a:gdLst>
                <a:gd name="T0" fmla="*/ 8 w 27"/>
                <a:gd name="T1" fmla="*/ 0 h 22"/>
                <a:gd name="T2" fmla="*/ 2 w 27"/>
                <a:gd name="T3" fmla="*/ 9 h 22"/>
                <a:gd name="T4" fmla="*/ 14 w 27"/>
                <a:gd name="T5" fmla="*/ 16 h 22"/>
                <a:gd name="T6" fmla="*/ 8 w 27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01" name="Freeform 99"/>
            <p:cNvSpPr>
              <a:spLocks/>
            </p:cNvSpPr>
            <p:nvPr/>
          </p:nvSpPr>
          <p:spPr bwMode="auto">
            <a:xfrm>
              <a:off x="2358" y="54"/>
              <a:ext cx="15" cy="13"/>
            </a:xfrm>
            <a:custGeom>
              <a:avLst/>
              <a:gdLst>
                <a:gd name="T0" fmla="*/ 8 w 20"/>
                <a:gd name="T1" fmla="*/ 0 h 18"/>
                <a:gd name="T2" fmla="*/ 7 w 20"/>
                <a:gd name="T3" fmla="*/ 13 h 18"/>
                <a:gd name="T4" fmla="*/ 8 w 20"/>
                <a:gd name="T5" fmla="*/ 0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02" name="Freeform 100"/>
            <p:cNvSpPr>
              <a:spLocks/>
            </p:cNvSpPr>
            <p:nvPr/>
          </p:nvSpPr>
          <p:spPr bwMode="auto">
            <a:xfrm>
              <a:off x="3498" y="70"/>
              <a:ext cx="18" cy="33"/>
            </a:xfrm>
            <a:custGeom>
              <a:avLst/>
              <a:gdLst>
                <a:gd name="T0" fmla="*/ 18 w 24"/>
                <a:gd name="T1" fmla="*/ 0 h 44"/>
                <a:gd name="T2" fmla="*/ 6 w 24"/>
                <a:gd name="T3" fmla="*/ 12 h 44"/>
                <a:gd name="T4" fmla="*/ 0 w 24"/>
                <a:gd name="T5" fmla="*/ 26 h 44"/>
                <a:gd name="T6" fmla="*/ 12 w 24"/>
                <a:gd name="T7" fmla="*/ 30 h 44"/>
                <a:gd name="T8" fmla="*/ 18 w 2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03" name="Freeform 101"/>
            <p:cNvSpPr>
              <a:spLocks/>
            </p:cNvSpPr>
            <p:nvPr/>
          </p:nvSpPr>
          <p:spPr bwMode="auto">
            <a:xfrm>
              <a:off x="2614" y="1522"/>
              <a:ext cx="31" cy="18"/>
            </a:xfrm>
            <a:custGeom>
              <a:avLst/>
              <a:gdLst>
                <a:gd name="T0" fmla="*/ 23 w 41"/>
                <a:gd name="T1" fmla="*/ 0 h 24"/>
                <a:gd name="T2" fmla="*/ 20 w 41"/>
                <a:gd name="T3" fmla="*/ 18 h 24"/>
                <a:gd name="T4" fmla="*/ 23 w 41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04" name="Freeform 102"/>
            <p:cNvSpPr>
              <a:spLocks/>
            </p:cNvSpPr>
            <p:nvPr/>
          </p:nvSpPr>
          <p:spPr bwMode="auto">
            <a:xfrm>
              <a:off x="2654" y="1515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05" name="Freeform 103"/>
            <p:cNvSpPr>
              <a:spLocks/>
            </p:cNvSpPr>
            <p:nvPr/>
          </p:nvSpPr>
          <p:spPr bwMode="auto">
            <a:xfrm>
              <a:off x="2587" y="1361"/>
              <a:ext cx="9" cy="15"/>
            </a:xfrm>
            <a:custGeom>
              <a:avLst/>
              <a:gdLst>
                <a:gd name="T0" fmla="*/ 7 w 13"/>
                <a:gd name="T1" fmla="*/ 4 h 20"/>
                <a:gd name="T2" fmla="*/ 1 w 13"/>
                <a:gd name="T3" fmla="*/ 8 h 20"/>
                <a:gd name="T4" fmla="*/ 6 w 13"/>
                <a:gd name="T5" fmla="*/ 15 h 20"/>
                <a:gd name="T6" fmla="*/ 7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06" name="Freeform 104"/>
            <p:cNvSpPr>
              <a:spLocks/>
            </p:cNvSpPr>
            <p:nvPr/>
          </p:nvSpPr>
          <p:spPr bwMode="auto">
            <a:xfrm>
              <a:off x="2647" y="1288"/>
              <a:ext cx="11" cy="19"/>
            </a:xfrm>
            <a:custGeom>
              <a:avLst/>
              <a:gdLst>
                <a:gd name="T0" fmla="*/ 5 w 14"/>
                <a:gd name="T1" fmla="*/ 0 h 25"/>
                <a:gd name="T2" fmla="*/ 0 w 14"/>
                <a:gd name="T3" fmla="*/ 10 h 25"/>
                <a:gd name="T4" fmla="*/ 9 w 14"/>
                <a:gd name="T5" fmla="*/ 18 h 25"/>
                <a:gd name="T6" fmla="*/ 5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07" name="Freeform 105"/>
            <p:cNvSpPr>
              <a:spLocks/>
            </p:cNvSpPr>
            <p:nvPr/>
          </p:nvSpPr>
          <p:spPr bwMode="auto">
            <a:xfrm>
              <a:off x="2623" y="1287"/>
              <a:ext cx="11" cy="19"/>
            </a:xfrm>
            <a:custGeom>
              <a:avLst/>
              <a:gdLst>
                <a:gd name="T0" fmla="*/ 5 w 14"/>
                <a:gd name="T1" fmla="*/ 0 h 25"/>
                <a:gd name="T2" fmla="*/ 0 w 14"/>
                <a:gd name="T3" fmla="*/ 10 h 25"/>
                <a:gd name="T4" fmla="*/ 9 w 14"/>
                <a:gd name="T5" fmla="*/ 18 h 25"/>
                <a:gd name="T6" fmla="*/ 5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08" name="Freeform 106"/>
            <p:cNvSpPr>
              <a:spLocks/>
            </p:cNvSpPr>
            <p:nvPr/>
          </p:nvSpPr>
          <p:spPr bwMode="auto">
            <a:xfrm>
              <a:off x="2612" y="1309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09" name="Freeform 107"/>
            <p:cNvSpPr>
              <a:spLocks/>
            </p:cNvSpPr>
            <p:nvPr/>
          </p:nvSpPr>
          <p:spPr bwMode="auto">
            <a:xfrm>
              <a:off x="2587" y="1343"/>
              <a:ext cx="9" cy="15"/>
            </a:xfrm>
            <a:custGeom>
              <a:avLst/>
              <a:gdLst>
                <a:gd name="T0" fmla="*/ 7 w 13"/>
                <a:gd name="T1" fmla="*/ 4 h 20"/>
                <a:gd name="T2" fmla="*/ 1 w 13"/>
                <a:gd name="T3" fmla="*/ 8 h 20"/>
                <a:gd name="T4" fmla="*/ 6 w 13"/>
                <a:gd name="T5" fmla="*/ 15 h 20"/>
                <a:gd name="T6" fmla="*/ 7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10" name="Freeform 108"/>
            <p:cNvSpPr>
              <a:spLocks/>
            </p:cNvSpPr>
            <p:nvPr/>
          </p:nvSpPr>
          <p:spPr bwMode="auto">
            <a:xfrm>
              <a:off x="2606" y="1330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11" name="Freeform 109"/>
            <p:cNvSpPr>
              <a:spLocks/>
            </p:cNvSpPr>
            <p:nvPr/>
          </p:nvSpPr>
          <p:spPr bwMode="auto">
            <a:xfrm>
              <a:off x="1873" y="342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12" name="Freeform 110"/>
            <p:cNvSpPr>
              <a:spLocks/>
            </p:cNvSpPr>
            <p:nvPr/>
          </p:nvSpPr>
          <p:spPr bwMode="auto">
            <a:xfrm>
              <a:off x="1812" y="308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13" name="Freeform 111"/>
            <p:cNvSpPr>
              <a:spLocks/>
            </p:cNvSpPr>
            <p:nvPr/>
          </p:nvSpPr>
          <p:spPr bwMode="auto">
            <a:xfrm>
              <a:off x="1574" y="91"/>
              <a:ext cx="2060" cy="1644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</p:grpSp>
      <p:pic>
        <p:nvPicPr>
          <p:cNvPr id="114" name="Picture 115" descr="artplus_nature_naturalcity42_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93933" y="3167063"/>
            <a:ext cx="5901267" cy="298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" name="Picture 116" descr="artplus_nature_naturalcity42_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75234" y="3352800"/>
            <a:ext cx="2205567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" name="Picture 117" descr="artplus_nature_naturalcity42_c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395200" y="2895601"/>
            <a:ext cx="1483784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7" name="Picture 118" descr="artplus_nature_naturalcity42_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59034" y="4594226"/>
            <a:ext cx="6548967" cy="188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" name="Text Box 121"/>
          <p:cNvSpPr txBox="1">
            <a:spLocks noChangeArrowheads="1"/>
          </p:cNvSpPr>
          <p:nvPr/>
        </p:nvSpPr>
        <p:spPr bwMode="auto">
          <a:xfrm>
            <a:off x="11265525" y="152400"/>
            <a:ext cx="7232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IDC</a:t>
            </a:r>
          </a:p>
        </p:txBody>
      </p:sp>
      <p:pic>
        <p:nvPicPr>
          <p:cNvPr id="119" name="Picture 122" descr="artplus_nature_naturalcity42_b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27851" y="3097213"/>
            <a:ext cx="3962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0" name="Picture 123" descr="artplus_nature_naturalcity42_e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924801" y="1993900"/>
            <a:ext cx="2061633" cy="16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1" name="Picture 124" descr="artplus_nature_naturalcity42_d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01467" y="2862264"/>
            <a:ext cx="831851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91" name="Rectangle 119"/>
          <p:cNvSpPr>
            <a:spLocks noGrp="1" noChangeArrowheads="1"/>
          </p:cNvSpPr>
          <p:nvPr>
            <p:ph type="ctrTitle"/>
          </p:nvPr>
        </p:nvSpPr>
        <p:spPr>
          <a:xfrm>
            <a:off x="406400" y="4419600"/>
            <a:ext cx="8534400" cy="1143000"/>
          </a:xfrm>
        </p:spPr>
        <p:txBody>
          <a:bodyPr/>
          <a:lstStyle>
            <a:lvl1pPr algn="l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192" name="Rectangle 120"/>
          <p:cNvSpPr>
            <a:spLocks noGrp="1" noChangeArrowheads="1"/>
          </p:cNvSpPr>
          <p:nvPr>
            <p:ph type="subTitle" idx="1"/>
          </p:nvPr>
        </p:nvSpPr>
        <p:spPr>
          <a:xfrm>
            <a:off x="406400" y="5715000"/>
            <a:ext cx="85344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 b="1" i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22" name="Rectangle 1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06400" y="6477001"/>
            <a:ext cx="2844800" cy="1682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31044-29DC-4BAC-896E-004DF0B8B01C}" type="datetime9">
              <a:rPr lang="zh-CN" altLang="en-US">
                <a:solidFill>
                  <a:srgbClr val="FFFFFF"/>
                </a:solidFill>
              </a:rPr>
              <a:pPr>
                <a:defRPr/>
              </a:pPr>
              <a:t>2020年5月8日星期五5时11分52秒</a:t>
            </a:fld>
            <a:r>
              <a:rPr lang="en-US">
                <a:solidFill>
                  <a:srgbClr val="FFFFFF"/>
                </a:solidFill>
              </a:rPr>
              <a:t>2010-10-11</a:t>
            </a:r>
          </a:p>
        </p:txBody>
      </p:sp>
      <p:sp>
        <p:nvSpPr>
          <p:cNvPr id="123" name="Rectangle 11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8940800" y="6477001"/>
            <a:ext cx="3048000" cy="16827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IDC</a:t>
            </a:r>
            <a:r>
              <a:rPr lang="zh-CN" altLang="en-US">
                <a:solidFill>
                  <a:srgbClr val="FFFFFF"/>
                </a:solidFill>
              </a:rPr>
              <a:t>研究室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4" name="Rectangle 11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76800" y="6477001"/>
            <a:ext cx="2844800" cy="168275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fld id="{C33EAEEB-5857-4A87-9049-F1120F6CF943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37743E-6 L -0.21076 0.0478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010000" y="24000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828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endParaRPr lang="zh-CN" altLang="en-US" sz="1800">
              <a:solidFill>
                <a:srgbClr val="080808"/>
              </a:solidFill>
              <a:ea typeface="宋体" pitchFamily="2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3200" y="381000"/>
            <a:ext cx="9118600" cy="3365500"/>
            <a:chOff x="0" y="0"/>
            <a:chExt cx="4308" cy="2120"/>
          </a:xfrm>
        </p:grpSpPr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79" y="94"/>
              <a:ext cx="1267" cy="1938"/>
            </a:xfrm>
            <a:custGeom>
              <a:avLst/>
              <a:gdLst>
                <a:gd name="T0" fmla="*/ 87 w 1692"/>
                <a:gd name="T1" fmla="*/ 193 h 2586"/>
                <a:gd name="T2" fmla="*/ 240 w 1692"/>
                <a:gd name="T3" fmla="*/ 157 h 2586"/>
                <a:gd name="T4" fmla="*/ 325 w 1692"/>
                <a:gd name="T5" fmla="*/ 180 h 2586"/>
                <a:gd name="T6" fmla="*/ 312 w 1692"/>
                <a:gd name="T7" fmla="*/ 333 h 2586"/>
                <a:gd name="T8" fmla="*/ 204 w 1692"/>
                <a:gd name="T9" fmla="*/ 436 h 2586"/>
                <a:gd name="T10" fmla="*/ 163 w 1692"/>
                <a:gd name="T11" fmla="*/ 535 h 2586"/>
                <a:gd name="T12" fmla="*/ 213 w 1692"/>
                <a:gd name="T13" fmla="*/ 722 h 2586"/>
                <a:gd name="T14" fmla="*/ 237 w 1692"/>
                <a:gd name="T15" fmla="*/ 719 h 2586"/>
                <a:gd name="T16" fmla="*/ 246 w 1692"/>
                <a:gd name="T17" fmla="*/ 679 h 2586"/>
                <a:gd name="T18" fmla="*/ 358 w 1692"/>
                <a:gd name="T19" fmla="*/ 865 h 2586"/>
                <a:gd name="T20" fmla="*/ 487 w 1692"/>
                <a:gd name="T21" fmla="*/ 899 h 2586"/>
                <a:gd name="T22" fmla="*/ 595 w 1692"/>
                <a:gd name="T23" fmla="*/ 1012 h 2586"/>
                <a:gd name="T24" fmla="*/ 639 w 1692"/>
                <a:gd name="T25" fmla="*/ 1066 h 2586"/>
                <a:gd name="T26" fmla="*/ 577 w 1692"/>
                <a:gd name="T27" fmla="*/ 1205 h 2586"/>
                <a:gd name="T28" fmla="*/ 686 w 1692"/>
                <a:gd name="T29" fmla="*/ 1335 h 2586"/>
                <a:gd name="T30" fmla="*/ 774 w 1692"/>
                <a:gd name="T31" fmla="*/ 1515 h 2586"/>
                <a:gd name="T32" fmla="*/ 819 w 1692"/>
                <a:gd name="T33" fmla="*/ 1731 h 2586"/>
                <a:gd name="T34" fmla="*/ 894 w 1692"/>
                <a:gd name="T35" fmla="*/ 1904 h 2586"/>
                <a:gd name="T36" fmla="*/ 958 w 1692"/>
                <a:gd name="T37" fmla="*/ 1889 h 2586"/>
                <a:gd name="T38" fmla="*/ 932 w 1692"/>
                <a:gd name="T39" fmla="*/ 1794 h 2586"/>
                <a:gd name="T40" fmla="*/ 964 w 1692"/>
                <a:gd name="T41" fmla="*/ 1728 h 2586"/>
                <a:gd name="T42" fmla="*/ 1024 w 1692"/>
                <a:gd name="T43" fmla="*/ 1670 h 2586"/>
                <a:gd name="T44" fmla="*/ 1084 w 1692"/>
                <a:gd name="T45" fmla="*/ 1556 h 2586"/>
                <a:gd name="T46" fmla="*/ 1174 w 1692"/>
                <a:gd name="T47" fmla="*/ 1461 h 2586"/>
                <a:gd name="T48" fmla="*/ 1215 w 1692"/>
                <a:gd name="T49" fmla="*/ 1308 h 2586"/>
                <a:gd name="T50" fmla="*/ 1162 w 1692"/>
                <a:gd name="T51" fmla="*/ 1153 h 2586"/>
                <a:gd name="T52" fmla="*/ 1030 w 1692"/>
                <a:gd name="T53" fmla="*/ 1057 h 2586"/>
                <a:gd name="T54" fmla="*/ 827 w 1692"/>
                <a:gd name="T55" fmla="*/ 959 h 2586"/>
                <a:gd name="T56" fmla="*/ 729 w 1692"/>
                <a:gd name="T57" fmla="*/ 944 h 2586"/>
                <a:gd name="T58" fmla="*/ 677 w 1692"/>
                <a:gd name="T59" fmla="*/ 950 h 2586"/>
                <a:gd name="T60" fmla="*/ 595 w 1692"/>
                <a:gd name="T61" fmla="*/ 980 h 2586"/>
                <a:gd name="T62" fmla="*/ 568 w 1692"/>
                <a:gd name="T63" fmla="*/ 880 h 2586"/>
                <a:gd name="T64" fmla="*/ 551 w 1692"/>
                <a:gd name="T65" fmla="*/ 796 h 2586"/>
                <a:gd name="T66" fmla="*/ 473 w 1692"/>
                <a:gd name="T67" fmla="*/ 827 h 2586"/>
                <a:gd name="T68" fmla="*/ 425 w 1692"/>
                <a:gd name="T69" fmla="*/ 712 h 2586"/>
                <a:gd name="T70" fmla="*/ 554 w 1692"/>
                <a:gd name="T71" fmla="*/ 683 h 2586"/>
                <a:gd name="T72" fmla="*/ 631 w 1692"/>
                <a:gd name="T73" fmla="*/ 679 h 2586"/>
                <a:gd name="T74" fmla="*/ 671 w 1692"/>
                <a:gd name="T75" fmla="*/ 674 h 2586"/>
                <a:gd name="T76" fmla="*/ 792 w 1692"/>
                <a:gd name="T77" fmla="*/ 562 h 2586"/>
                <a:gd name="T78" fmla="*/ 887 w 1692"/>
                <a:gd name="T79" fmla="*/ 508 h 2586"/>
                <a:gd name="T80" fmla="*/ 957 w 1692"/>
                <a:gd name="T81" fmla="*/ 477 h 2586"/>
                <a:gd name="T82" fmla="*/ 1003 w 1692"/>
                <a:gd name="T83" fmla="*/ 403 h 2586"/>
                <a:gd name="T84" fmla="*/ 964 w 1692"/>
                <a:gd name="T85" fmla="*/ 384 h 2586"/>
                <a:gd name="T86" fmla="*/ 1143 w 1692"/>
                <a:gd name="T87" fmla="*/ 342 h 2586"/>
                <a:gd name="T88" fmla="*/ 1053 w 1692"/>
                <a:gd name="T89" fmla="*/ 256 h 2586"/>
                <a:gd name="T90" fmla="*/ 994 w 1692"/>
                <a:gd name="T91" fmla="*/ 198 h 2586"/>
                <a:gd name="T92" fmla="*/ 915 w 1692"/>
                <a:gd name="T93" fmla="*/ 273 h 2586"/>
                <a:gd name="T94" fmla="*/ 831 w 1692"/>
                <a:gd name="T95" fmla="*/ 333 h 2586"/>
                <a:gd name="T96" fmla="*/ 765 w 1692"/>
                <a:gd name="T97" fmla="*/ 228 h 2586"/>
                <a:gd name="T98" fmla="*/ 908 w 1692"/>
                <a:gd name="T99" fmla="*/ 180 h 2586"/>
                <a:gd name="T100" fmla="*/ 948 w 1692"/>
                <a:gd name="T101" fmla="*/ 148 h 2586"/>
                <a:gd name="T102" fmla="*/ 994 w 1692"/>
                <a:gd name="T103" fmla="*/ 129 h 2586"/>
                <a:gd name="T104" fmla="*/ 963 w 1692"/>
                <a:gd name="T105" fmla="*/ 108 h 2586"/>
                <a:gd name="T106" fmla="*/ 945 w 1692"/>
                <a:gd name="T107" fmla="*/ 90 h 2586"/>
                <a:gd name="T108" fmla="*/ 900 w 1692"/>
                <a:gd name="T109" fmla="*/ 76 h 2586"/>
                <a:gd name="T110" fmla="*/ 828 w 1692"/>
                <a:gd name="T111" fmla="*/ 102 h 2586"/>
                <a:gd name="T112" fmla="*/ 711 w 1692"/>
                <a:gd name="T113" fmla="*/ 90 h 2586"/>
                <a:gd name="T114" fmla="*/ 412 w 1692"/>
                <a:gd name="T115" fmla="*/ 0 h 2586"/>
                <a:gd name="T116" fmla="*/ 258 w 1692"/>
                <a:gd name="T117" fmla="*/ 24 h 2586"/>
                <a:gd name="T118" fmla="*/ 217 w 1692"/>
                <a:gd name="T119" fmla="*/ 76 h 2586"/>
                <a:gd name="T120" fmla="*/ 96 w 1692"/>
                <a:gd name="T121" fmla="*/ 130 h 2586"/>
                <a:gd name="T122" fmla="*/ 96 w 1692"/>
                <a:gd name="T123" fmla="*/ 162 h 2586"/>
                <a:gd name="T124" fmla="*/ 1 w 1692"/>
                <a:gd name="T125" fmla="*/ 189 h 25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9" y="279"/>
              <a:ext cx="34" cy="28"/>
            </a:xfrm>
            <a:custGeom>
              <a:avLst/>
              <a:gdLst>
                <a:gd name="T0" fmla="*/ 12 w 46"/>
                <a:gd name="T1" fmla="*/ 3 h 38"/>
                <a:gd name="T2" fmla="*/ 0 w 46"/>
                <a:gd name="T3" fmla="*/ 16 h 38"/>
                <a:gd name="T4" fmla="*/ 16 w 46"/>
                <a:gd name="T5" fmla="*/ 28 h 38"/>
                <a:gd name="T6" fmla="*/ 34 w 46"/>
                <a:gd name="T7" fmla="*/ 19 h 38"/>
                <a:gd name="T8" fmla="*/ 22 w 46"/>
                <a:gd name="T9" fmla="*/ 0 h 38"/>
                <a:gd name="T10" fmla="*/ 12 w 46"/>
                <a:gd name="T11" fmla="*/ 3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46" y="402"/>
              <a:ext cx="39" cy="32"/>
            </a:xfrm>
            <a:custGeom>
              <a:avLst/>
              <a:gdLst>
                <a:gd name="T0" fmla="*/ 9 w 52"/>
                <a:gd name="T1" fmla="*/ 0 h 44"/>
                <a:gd name="T2" fmla="*/ 20 w 52"/>
                <a:gd name="T3" fmla="*/ 32 h 44"/>
                <a:gd name="T4" fmla="*/ 32 w 52"/>
                <a:gd name="T5" fmla="*/ 31 h 44"/>
                <a:gd name="T6" fmla="*/ 29 w 52"/>
                <a:gd name="T7" fmla="*/ 12 h 44"/>
                <a:gd name="T8" fmla="*/ 20 w 52"/>
                <a:gd name="T9" fmla="*/ 1 h 44"/>
                <a:gd name="T10" fmla="*/ 9 w 52"/>
                <a:gd name="T11" fmla="*/ 0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1128" y="458"/>
              <a:ext cx="98" cy="74"/>
            </a:xfrm>
            <a:custGeom>
              <a:avLst/>
              <a:gdLst>
                <a:gd name="T0" fmla="*/ 73 w 131"/>
                <a:gd name="T1" fmla="*/ 0 h 98"/>
                <a:gd name="T2" fmla="*/ 59 w 131"/>
                <a:gd name="T3" fmla="*/ 6 h 98"/>
                <a:gd name="T4" fmla="*/ 40 w 131"/>
                <a:gd name="T5" fmla="*/ 18 h 98"/>
                <a:gd name="T6" fmla="*/ 29 w 131"/>
                <a:gd name="T7" fmla="*/ 30 h 98"/>
                <a:gd name="T8" fmla="*/ 16 w 131"/>
                <a:gd name="T9" fmla="*/ 39 h 98"/>
                <a:gd name="T10" fmla="*/ 47 w 131"/>
                <a:gd name="T11" fmla="*/ 62 h 98"/>
                <a:gd name="T12" fmla="*/ 59 w 131"/>
                <a:gd name="T13" fmla="*/ 71 h 98"/>
                <a:gd name="T14" fmla="*/ 64 w 131"/>
                <a:gd name="T15" fmla="*/ 69 h 98"/>
                <a:gd name="T16" fmla="*/ 67 w 131"/>
                <a:gd name="T17" fmla="*/ 65 h 98"/>
                <a:gd name="T18" fmla="*/ 73 w 131"/>
                <a:gd name="T19" fmla="*/ 74 h 98"/>
                <a:gd name="T20" fmla="*/ 92 w 131"/>
                <a:gd name="T21" fmla="*/ 65 h 98"/>
                <a:gd name="T22" fmla="*/ 97 w 131"/>
                <a:gd name="T23" fmla="*/ 56 h 98"/>
                <a:gd name="T24" fmla="*/ 76 w 131"/>
                <a:gd name="T25" fmla="*/ 30 h 98"/>
                <a:gd name="T26" fmla="*/ 86 w 131"/>
                <a:gd name="T27" fmla="*/ 18 h 98"/>
                <a:gd name="T28" fmla="*/ 83 w 131"/>
                <a:gd name="T29" fmla="*/ 3 h 98"/>
                <a:gd name="T30" fmla="*/ 73 w 131"/>
                <a:gd name="T31" fmla="*/ 0 h 9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54" y="842"/>
              <a:ext cx="158" cy="84"/>
            </a:xfrm>
            <a:custGeom>
              <a:avLst/>
              <a:gdLst>
                <a:gd name="T0" fmla="*/ 35 w 212"/>
                <a:gd name="T1" fmla="*/ 9 h 112"/>
                <a:gd name="T2" fmla="*/ 13 w 212"/>
                <a:gd name="T3" fmla="*/ 9 h 112"/>
                <a:gd name="T4" fmla="*/ 4 w 212"/>
                <a:gd name="T5" fmla="*/ 12 h 112"/>
                <a:gd name="T6" fmla="*/ 19 w 212"/>
                <a:gd name="T7" fmla="*/ 39 h 112"/>
                <a:gd name="T8" fmla="*/ 38 w 212"/>
                <a:gd name="T9" fmla="*/ 33 h 112"/>
                <a:gd name="T10" fmla="*/ 69 w 212"/>
                <a:gd name="T11" fmla="*/ 41 h 112"/>
                <a:gd name="T12" fmla="*/ 83 w 212"/>
                <a:gd name="T13" fmla="*/ 45 h 112"/>
                <a:gd name="T14" fmla="*/ 99 w 212"/>
                <a:gd name="T15" fmla="*/ 66 h 112"/>
                <a:gd name="T16" fmla="*/ 105 w 212"/>
                <a:gd name="T17" fmla="*/ 84 h 112"/>
                <a:gd name="T18" fmla="*/ 117 w 212"/>
                <a:gd name="T19" fmla="*/ 75 h 112"/>
                <a:gd name="T20" fmla="*/ 126 w 212"/>
                <a:gd name="T21" fmla="*/ 72 h 112"/>
                <a:gd name="T22" fmla="*/ 139 w 212"/>
                <a:gd name="T23" fmla="*/ 77 h 112"/>
                <a:gd name="T24" fmla="*/ 145 w 212"/>
                <a:gd name="T25" fmla="*/ 60 h 112"/>
                <a:gd name="T26" fmla="*/ 114 w 212"/>
                <a:gd name="T27" fmla="*/ 41 h 112"/>
                <a:gd name="T28" fmla="*/ 78 w 212"/>
                <a:gd name="T29" fmla="*/ 15 h 112"/>
                <a:gd name="T30" fmla="*/ 40 w 212"/>
                <a:gd name="T31" fmla="*/ 20 h 112"/>
                <a:gd name="T32" fmla="*/ 35 w 212"/>
                <a:gd name="T33" fmla="*/ 9 h 1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784" y="906"/>
              <a:ext cx="99" cy="41"/>
            </a:xfrm>
            <a:custGeom>
              <a:avLst/>
              <a:gdLst>
                <a:gd name="T0" fmla="*/ 42 w 133"/>
                <a:gd name="T1" fmla="*/ 0 h 54"/>
                <a:gd name="T2" fmla="*/ 32 w 133"/>
                <a:gd name="T3" fmla="*/ 5 h 54"/>
                <a:gd name="T4" fmla="*/ 23 w 133"/>
                <a:gd name="T5" fmla="*/ 23 h 54"/>
                <a:gd name="T6" fmla="*/ 11 w 133"/>
                <a:gd name="T7" fmla="*/ 26 h 54"/>
                <a:gd name="T8" fmla="*/ 2 w 133"/>
                <a:gd name="T9" fmla="*/ 32 h 54"/>
                <a:gd name="T10" fmla="*/ 10 w 133"/>
                <a:gd name="T11" fmla="*/ 41 h 54"/>
                <a:gd name="T12" fmla="*/ 99 w 133"/>
                <a:gd name="T13" fmla="*/ 26 h 54"/>
                <a:gd name="T14" fmla="*/ 92 w 133"/>
                <a:gd name="T15" fmla="*/ 12 h 54"/>
                <a:gd name="T16" fmla="*/ 78 w 133"/>
                <a:gd name="T17" fmla="*/ 6 h 54"/>
                <a:gd name="T18" fmla="*/ 75 w 133"/>
                <a:gd name="T19" fmla="*/ 18 h 54"/>
                <a:gd name="T20" fmla="*/ 66 w 133"/>
                <a:gd name="T21" fmla="*/ 14 h 54"/>
                <a:gd name="T22" fmla="*/ 50 w 133"/>
                <a:gd name="T23" fmla="*/ 11 h 54"/>
                <a:gd name="T24" fmla="*/ 42 w 133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889" y="932"/>
              <a:ext cx="38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0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945" y="935"/>
              <a:ext cx="12" cy="25"/>
            </a:xfrm>
            <a:custGeom>
              <a:avLst/>
              <a:gdLst>
                <a:gd name="T0" fmla="*/ 11 w 16"/>
                <a:gd name="T1" fmla="*/ 0 h 34"/>
                <a:gd name="T2" fmla="*/ 0 w 16"/>
                <a:gd name="T3" fmla="*/ 10 h 34"/>
                <a:gd name="T4" fmla="*/ 12 w 16"/>
                <a:gd name="T5" fmla="*/ 25 h 34"/>
                <a:gd name="T6" fmla="*/ 9 w 16"/>
                <a:gd name="T7" fmla="*/ 13 h 34"/>
                <a:gd name="T8" fmla="*/ 12 w 16"/>
                <a:gd name="T9" fmla="*/ 4 h 34"/>
                <a:gd name="T10" fmla="*/ 11 w 16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62" y="89"/>
              <a:ext cx="180" cy="88"/>
            </a:xfrm>
            <a:custGeom>
              <a:avLst/>
              <a:gdLst>
                <a:gd name="T0" fmla="*/ 48 w 240"/>
                <a:gd name="T1" fmla="*/ 1 h 117"/>
                <a:gd name="T2" fmla="*/ 18 w 240"/>
                <a:gd name="T3" fmla="*/ 23 h 117"/>
                <a:gd name="T4" fmla="*/ 5 w 240"/>
                <a:gd name="T5" fmla="*/ 28 h 117"/>
                <a:gd name="T6" fmla="*/ 0 w 240"/>
                <a:gd name="T7" fmla="*/ 29 h 117"/>
                <a:gd name="T8" fmla="*/ 20 w 240"/>
                <a:gd name="T9" fmla="*/ 44 h 117"/>
                <a:gd name="T10" fmla="*/ 29 w 240"/>
                <a:gd name="T11" fmla="*/ 47 h 117"/>
                <a:gd name="T12" fmla="*/ 51 w 240"/>
                <a:gd name="T13" fmla="*/ 35 h 117"/>
                <a:gd name="T14" fmla="*/ 60 w 240"/>
                <a:gd name="T15" fmla="*/ 32 h 117"/>
                <a:gd name="T16" fmla="*/ 62 w 240"/>
                <a:gd name="T17" fmla="*/ 41 h 117"/>
                <a:gd name="T18" fmla="*/ 48 w 240"/>
                <a:gd name="T19" fmla="*/ 46 h 117"/>
                <a:gd name="T20" fmla="*/ 54 w 240"/>
                <a:gd name="T21" fmla="*/ 55 h 117"/>
                <a:gd name="T22" fmla="*/ 30 w 240"/>
                <a:gd name="T23" fmla="*/ 65 h 117"/>
                <a:gd name="T24" fmla="*/ 53 w 240"/>
                <a:gd name="T25" fmla="*/ 82 h 117"/>
                <a:gd name="T26" fmla="*/ 62 w 240"/>
                <a:gd name="T27" fmla="*/ 85 h 117"/>
                <a:gd name="T28" fmla="*/ 89 w 240"/>
                <a:gd name="T29" fmla="*/ 77 h 117"/>
                <a:gd name="T30" fmla="*/ 113 w 240"/>
                <a:gd name="T31" fmla="*/ 79 h 117"/>
                <a:gd name="T32" fmla="*/ 126 w 240"/>
                <a:gd name="T33" fmla="*/ 88 h 117"/>
                <a:gd name="T34" fmla="*/ 153 w 240"/>
                <a:gd name="T35" fmla="*/ 82 h 117"/>
                <a:gd name="T36" fmla="*/ 168 w 240"/>
                <a:gd name="T37" fmla="*/ 77 h 117"/>
                <a:gd name="T38" fmla="*/ 167 w 240"/>
                <a:gd name="T39" fmla="*/ 58 h 117"/>
                <a:gd name="T40" fmla="*/ 176 w 240"/>
                <a:gd name="T41" fmla="*/ 52 h 117"/>
                <a:gd name="T42" fmla="*/ 179 w 240"/>
                <a:gd name="T43" fmla="*/ 35 h 117"/>
                <a:gd name="T44" fmla="*/ 158 w 240"/>
                <a:gd name="T45" fmla="*/ 43 h 117"/>
                <a:gd name="T46" fmla="*/ 150 w 240"/>
                <a:gd name="T47" fmla="*/ 32 h 117"/>
                <a:gd name="T48" fmla="*/ 129 w 240"/>
                <a:gd name="T49" fmla="*/ 34 h 117"/>
                <a:gd name="T50" fmla="*/ 101 w 240"/>
                <a:gd name="T51" fmla="*/ 7 h 117"/>
                <a:gd name="T52" fmla="*/ 71 w 240"/>
                <a:gd name="T53" fmla="*/ 8 h 117"/>
                <a:gd name="T54" fmla="*/ 62 w 240"/>
                <a:gd name="T55" fmla="*/ 1 h 117"/>
                <a:gd name="T56" fmla="*/ 48 w 240"/>
                <a:gd name="T57" fmla="*/ 1 h 11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42" y="48"/>
              <a:ext cx="146" cy="60"/>
            </a:xfrm>
            <a:custGeom>
              <a:avLst/>
              <a:gdLst>
                <a:gd name="T0" fmla="*/ 73 w 194"/>
                <a:gd name="T1" fmla="*/ 8 h 80"/>
                <a:gd name="T2" fmla="*/ 10 w 194"/>
                <a:gd name="T3" fmla="*/ 18 h 80"/>
                <a:gd name="T4" fmla="*/ 7 w 194"/>
                <a:gd name="T5" fmla="*/ 26 h 80"/>
                <a:gd name="T6" fmla="*/ 43 w 194"/>
                <a:gd name="T7" fmla="*/ 39 h 80"/>
                <a:gd name="T8" fmla="*/ 102 w 194"/>
                <a:gd name="T9" fmla="*/ 56 h 80"/>
                <a:gd name="T10" fmla="*/ 132 w 194"/>
                <a:gd name="T11" fmla="*/ 51 h 80"/>
                <a:gd name="T12" fmla="*/ 141 w 194"/>
                <a:gd name="T13" fmla="*/ 48 h 80"/>
                <a:gd name="T14" fmla="*/ 132 w 194"/>
                <a:gd name="T15" fmla="*/ 33 h 80"/>
                <a:gd name="T16" fmla="*/ 123 w 194"/>
                <a:gd name="T17" fmla="*/ 27 h 80"/>
                <a:gd name="T18" fmla="*/ 97 w 194"/>
                <a:gd name="T19" fmla="*/ 20 h 80"/>
                <a:gd name="T20" fmla="*/ 73 w 194"/>
                <a:gd name="T21" fmla="*/ 8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1047" y="118"/>
              <a:ext cx="233" cy="190"/>
            </a:xfrm>
            <a:custGeom>
              <a:avLst/>
              <a:gdLst>
                <a:gd name="T0" fmla="*/ 50 w 310"/>
                <a:gd name="T1" fmla="*/ 7 h 254"/>
                <a:gd name="T2" fmla="*/ 38 w 310"/>
                <a:gd name="T3" fmla="*/ 17 h 254"/>
                <a:gd name="T4" fmla="*/ 16 w 310"/>
                <a:gd name="T5" fmla="*/ 29 h 254"/>
                <a:gd name="T6" fmla="*/ 40 w 310"/>
                <a:gd name="T7" fmla="*/ 58 h 254"/>
                <a:gd name="T8" fmla="*/ 59 w 310"/>
                <a:gd name="T9" fmla="*/ 64 h 254"/>
                <a:gd name="T10" fmla="*/ 77 w 310"/>
                <a:gd name="T11" fmla="*/ 74 h 254"/>
                <a:gd name="T12" fmla="*/ 95 w 310"/>
                <a:gd name="T13" fmla="*/ 64 h 254"/>
                <a:gd name="T14" fmla="*/ 107 w 310"/>
                <a:gd name="T15" fmla="*/ 76 h 254"/>
                <a:gd name="T16" fmla="*/ 112 w 310"/>
                <a:gd name="T17" fmla="*/ 95 h 254"/>
                <a:gd name="T18" fmla="*/ 86 w 310"/>
                <a:gd name="T19" fmla="*/ 113 h 254"/>
                <a:gd name="T20" fmla="*/ 67 w 310"/>
                <a:gd name="T21" fmla="*/ 129 h 254"/>
                <a:gd name="T22" fmla="*/ 52 w 310"/>
                <a:gd name="T23" fmla="*/ 126 h 254"/>
                <a:gd name="T24" fmla="*/ 43 w 310"/>
                <a:gd name="T25" fmla="*/ 123 h 254"/>
                <a:gd name="T26" fmla="*/ 32 w 310"/>
                <a:gd name="T27" fmla="*/ 140 h 254"/>
                <a:gd name="T28" fmla="*/ 29 w 310"/>
                <a:gd name="T29" fmla="*/ 149 h 254"/>
                <a:gd name="T30" fmla="*/ 55 w 310"/>
                <a:gd name="T31" fmla="*/ 153 h 254"/>
                <a:gd name="T32" fmla="*/ 71 w 310"/>
                <a:gd name="T33" fmla="*/ 152 h 254"/>
                <a:gd name="T34" fmla="*/ 86 w 310"/>
                <a:gd name="T35" fmla="*/ 173 h 254"/>
                <a:gd name="T36" fmla="*/ 95 w 310"/>
                <a:gd name="T37" fmla="*/ 176 h 254"/>
                <a:gd name="T38" fmla="*/ 104 w 310"/>
                <a:gd name="T39" fmla="*/ 179 h 254"/>
                <a:gd name="T40" fmla="*/ 117 w 310"/>
                <a:gd name="T41" fmla="*/ 188 h 254"/>
                <a:gd name="T42" fmla="*/ 136 w 310"/>
                <a:gd name="T43" fmla="*/ 177 h 254"/>
                <a:gd name="T44" fmla="*/ 153 w 310"/>
                <a:gd name="T45" fmla="*/ 176 h 254"/>
                <a:gd name="T46" fmla="*/ 172 w 310"/>
                <a:gd name="T47" fmla="*/ 159 h 254"/>
                <a:gd name="T48" fmla="*/ 169 w 310"/>
                <a:gd name="T49" fmla="*/ 138 h 254"/>
                <a:gd name="T50" fmla="*/ 163 w 310"/>
                <a:gd name="T51" fmla="*/ 129 h 254"/>
                <a:gd name="T52" fmla="*/ 175 w 310"/>
                <a:gd name="T53" fmla="*/ 125 h 254"/>
                <a:gd name="T54" fmla="*/ 184 w 310"/>
                <a:gd name="T55" fmla="*/ 137 h 254"/>
                <a:gd name="T56" fmla="*/ 186 w 310"/>
                <a:gd name="T57" fmla="*/ 147 h 254"/>
                <a:gd name="T58" fmla="*/ 196 w 310"/>
                <a:gd name="T59" fmla="*/ 144 h 254"/>
                <a:gd name="T60" fmla="*/ 228 w 310"/>
                <a:gd name="T61" fmla="*/ 126 h 254"/>
                <a:gd name="T62" fmla="*/ 220 w 310"/>
                <a:gd name="T63" fmla="*/ 110 h 254"/>
                <a:gd name="T64" fmla="*/ 195 w 310"/>
                <a:gd name="T65" fmla="*/ 92 h 254"/>
                <a:gd name="T66" fmla="*/ 199 w 310"/>
                <a:gd name="T67" fmla="*/ 80 h 254"/>
                <a:gd name="T68" fmla="*/ 208 w 310"/>
                <a:gd name="T69" fmla="*/ 77 h 254"/>
                <a:gd name="T70" fmla="*/ 190 w 310"/>
                <a:gd name="T71" fmla="*/ 47 h 254"/>
                <a:gd name="T72" fmla="*/ 175 w 310"/>
                <a:gd name="T73" fmla="*/ 44 h 254"/>
                <a:gd name="T74" fmla="*/ 166 w 310"/>
                <a:gd name="T75" fmla="*/ 41 h 254"/>
                <a:gd name="T76" fmla="*/ 151 w 310"/>
                <a:gd name="T77" fmla="*/ 25 h 254"/>
                <a:gd name="T78" fmla="*/ 117 w 310"/>
                <a:gd name="T79" fmla="*/ 34 h 254"/>
                <a:gd name="T80" fmla="*/ 126 w 310"/>
                <a:gd name="T81" fmla="*/ 19 h 254"/>
                <a:gd name="T82" fmla="*/ 104 w 310"/>
                <a:gd name="T83" fmla="*/ 13 h 254"/>
                <a:gd name="T84" fmla="*/ 89 w 310"/>
                <a:gd name="T85" fmla="*/ 14 h 254"/>
                <a:gd name="T86" fmla="*/ 50 w 310"/>
                <a:gd name="T87" fmla="*/ 7 h 25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1045" y="36"/>
              <a:ext cx="44" cy="37"/>
            </a:xfrm>
            <a:custGeom>
              <a:avLst/>
              <a:gdLst>
                <a:gd name="T0" fmla="*/ 19 w 59"/>
                <a:gd name="T1" fmla="*/ 0 h 50"/>
                <a:gd name="T2" fmla="*/ 0 w 59"/>
                <a:gd name="T3" fmla="*/ 7 h 50"/>
                <a:gd name="T4" fmla="*/ 22 w 59"/>
                <a:gd name="T5" fmla="*/ 30 h 50"/>
                <a:gd name="T6" fmla="*/ 36 w 59"/>
                <a:gd name="T7" fmla="*/ 37 h 50"/>
                <a:gd name="T8" fmla="*/ 43 w 59"/>
                <a:gd name="T9" fmla="*/ 21 h 50"/>
                <a:gd name="T10" fmla="*/ 33 w 59"/>
                <a:gd name="T11" fmla="*/ 6 h 50"/>
                <a:gd name="T12" fmla="*/ 19 w 59"/>
                <a:gd name="T13" fmla="*/ 0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961" y="106"/>
              <a:ext cx="65" cy="42"/>
            </a:xfrm>
            <a:custGeom>
              <a:avLst/>
              <a:gdLst>
                <a:gd name="T0" fmla="*/ 33 w 86"/>
                <a:gd name="T1" fmla="*/ 5 h 57"/>
                <a:gd name="T2" fmla="*/ 18 w 86"/>
                <a:gd name="T3" fmla="*/ 18 h 57"/>
                <a:gd name="T4" fmla="*/ 3 w 86"/>
                <a:gd name="T5" fmla="*/ 20 h 57"/>
                <a:gd name="T6" fmla="*/ 12 w 86"/>
                <a:gd name="T7" fmla="*/ 42 h 57"/>
                <a:gd name="T8" fmla="*/ 56 w 86"/>
                <a:gd name="T9" fmla="*/ 26 h 57"/>
                <a:gd name="T10" fmla="*/ 65 w 86"/>
                <a:gd name="T11" fmla="*/ 13 h 57"/>
                <a:gd name="T12" fmla="*/ 42 w 86"/>
                <a:gd name="T13" fmla="*/ 5 h 57"/>
                <a:gd name="T14" fmla="*/ 33 w 86"/>
                <a:gd name="T15" fmla="*/ 5 h 5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1029" y="114"/>
              <a:ext cx="54" cy="25"/>
            </a:xfrm>
            <a:custGeom>
              <a:avLst/>
              <a:gdLst>
                <a:gd name="T0" fmla="*/ 30 w 73"/>
                <a:gd name="T1" fmla="*/ 0 h 34"/>
                <a:gd name="T2" fmla="*/ 7 w 73"/>
                <a:gd name="T3" fmla="*/ 12 h 34"/>
                <a:gd name="T4" fmla="*/ 18 w 73"/>
                <a:gd name="T5" fmla="*/ 25 h 34"/>
                <a:gd name="T6" fmla="*/ 38 w 73"/>
                <a:gd name="T7" fmla="*/ 21 h 34"/>
                <a:gd name="T8" fmla="*/ 47 w 73"/>
                <a:gd name="T9" fmla="*/ 15 h 34"/>
                <a:gd name="T10" fmla="*/ 30 w 73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1000" y="78"/>
              <a:ext cx="64" cy="34"/>
            </a:xfrm>
            <a:custGeom>
              <a:avLst/>
              <a:gdLst>
                <a:gd name="T0" fmla="*/ 44 w 85"/>
                <a:gd name="T1" fmla="*/ 8 h 45"/>
                <a:gd name="T2" fmla="*/ 21 w 85"/>
                <a:gd name="T3" fmla="*/ 3 h 45"/>
                <a:gd name="T4" fmla="*/ 0 w 85"/>
                <a:gd name="T5" fmla="*/ 14 h 45"/>
                <a:gd name="T6" fmla="*/ 30 w 85"/>
                <a:gd name="T7" fmla="*/ 24 h 45"/>
                <a:gd name="T8" fmla="*/ 48 w 85"/>
                <a:gd name="T9" fmla="*/ 30 h 45"/>
                <a:gd name="T10" fmla="*/ 63 w 85"/>
                <a:gd name="T11" fmla="*/ 14 h 45"/>
                <a:gd name="T12" fmla="*/ 62 w 85"/>
                <a:gd name="T13" fmla="*/ 5 h 45"/>
                <a:gd name="T14" fmla="*/ 48 w 85"/>
                <a:gd name="T15" fmla="*/ 0 h 45"/>
                <a:gd name="T16" fmla="*/ 44 w 85"/>
                <a:gd name="T17" fmla="*/ 8 h 4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973" y="46"/>
              <a:ext cx="44" cy="24"/>
            </a:xfrm>
            <a:custGeom>
              <a:avLst/>
              <a:gdLst>
                <a:gd name="T0" fmla="*/ 12 w 58"/>
                <a:gd name="T1" fmla="*/ 3 h 31"/>
                <a:gd name="T2" fmla="*/ 0 w 58"/>
                <a:gd name="T3" fmla="*/ 14 h 31"/>
                <a:gd name="T4" fmla="*/ 15 w 58"/>
                <a:gd name="T5" fmla="*/ 22 h 31"/>
                <a:gd name="T6" fmla="*/ 21 w 58"/>
                <a:gd name="T7" fmla="*/ 15 h 31"/>
                <a:gd name="T8" fmla="*/ 39 w 58"/>
                <a:gd name="T9" fmla="*/ 9 h 31"/>
                <a:gd name="T10" fmla="*/ 33 w 58"/>
                <a:gd name="T11" fmla="*/ 0 h 31"/>
                <a:gd name="T12" fmla="*/ 12 w 58"/>
                <a:gd name="T13" fmla="*/ 3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1087" y="49"/>
              <a:ext cx="114" cy="77"/>
            </a:xfrm>
            <a:custGeom>
              <a:avLst/>
              <a:gdLst>
                <a:gd name="T0" fmla="*/ 29 w 152"/>
                <a:gd name="T1" fmla="*/ 0 h 102"/>
                <a:gd name="T2" fmla="*/ 11 w 152"/>
                <a:gd name="T3" fmla="*/ 5 h 102"/>
                <a:gd name="T4" fmla="*/ 3 w 152"/>
                <a:gd name="T5" fmla="*/ 29 h 102"/>
                <a:gd name="T6" fmla="*/ 9 w 152"/>
                <a:gd name="T7" fmla="*/ 42 h 102"/>
                <a:gd name="T8" fmla="*/ 0 w 152"/>
                <a:gd name="T9" fmla="*/ 54 h 102"/>
                <a:gd name="T10" fmla="*/ 42 w 152"/>
                <a:gd name="T11" fmla="*/ 65 h 102"/>
                <a:gd name="T12" fmla="*/ 62 w 152"/>
                <a:gd name="T13" fmla="*/ 69 h 102"/>
                <a:gd name="T14" fmla="*/ 114 w 152"/>
                <a:gd name="T15" fmla="*/ 65 h 102"/>
                <a:gd name="T16" fmla="*/ 57 w 152"/>
                <a:gd name="T17" fmla="*/ 53 h 102"/>
                <a:gd name="T18" fmla="*/ 41 w 152"/>
                <a:gd name="T19" fmla="*/ 47 h 102"/>
                <a:gd name="T20" fmla="*/ 33 w 152"/>
                <a:gd name="T21" fmla="*/ 39 h 102"/>
                <a:gd name="T22" fmla="*/ 38 w 152"/>
                <a:gd name="T23" fmla="*/ 26 h 102"/>
                <a:gd name="T24" fmla="*/ 29 w 152"/>
                <a:gd name="T25" fmla="*/ 0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0" y="294"/>
              <a:ext cx="25" cy="15"/>
            </a:xfrm>
            <a:custGeom>
              <a:avLst/>
              <a:gdLst>
                <a:gd name="T0" fmla="*/ 25 w 34"/>
                <a:gd name="T1" fmla="*/ 0 h 20"/>
                <a:gd name="T2" fmla="*/ 18 w 34"/>
                <a:gd name="T3" fmla="*/ 15 h 20"/>
                <a:gd name="T4" fmla="*/ 3 w 34"/>
                <a:gd name="T5" fmla="*/ 14 h 20"/>
                <a:gd name="T6" fmla="*/ 3 w 34"/>
                <a:gd name="T7" fmla="*/ 5 h 20"/>
                <a:gd name="T8" fmla="*/ 25 w 34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57" y="805"/>
              <a:ext cx="16" cy="12"/>
            </a:xfrm>
            <a:custGeom>
              <a:avLst/>
              <a:gdLst>
                <a:gd name="T0" fmla="*/ 2 w 21"/>
                <a:gd name="T1" fmla="*/ 0 h 16"/>
                <a:gd name="T2" fmla="*/ 10 w 21"/>
                <a:gd name="T3" fmla="*/ 12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760" y="830"/>
              <a:ext cx="16" cy="12"/>
            </a:xfrm>
            <a:custGeom>
              <a:avLst/>
              <a:gdLst>
                <a:gd name="T0" fmla="*/ 2 w 21"/>
                <a:gd name="T1" fmla="*/ 0 h 16"/>
                <a:gd name="T2" fmla="*/ 10 w 21"/>
                <a:gd name="T3" fmla="*/ 12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964" y="962"/>
              <a:ext cx="15" cy="12"/>
            </a:xfrm>
            <a:custGeom>
              <a:avLst/>
              <a:gdLst>
                <a:gd name="T0" fmla="*/ 2 w 21"/>
                <a:gd name="T1" fmla="*/ 0 h 16"/>
                <a:gd name="T2" fmla="*/ 9 w 21"/>
                <a:gd name="T3" fmla="*/ 12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1088" y="478"/>
              <a:ext cx="38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0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988" y="273"/>
              <a:ext cx="38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0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1053" y="94"/>
              <a:ext cx="39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1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1116" y="202"/>
              <a:ext cx="38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0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1132" y="0"/>
              <a:ext cx="696" cy="346"/>
            </a:xfrm>
            <a:custGeom>
              <a:avLst/>
              <a:gdLst>
                <a:gd name="T0" fmla="*/ 21 w 929"/>
                <a:gd name="T1" fmla="*/ 42 h 462"/>
                <a:gd name="T2" fmla="*/ 4 w 929"/>
                <a:gd name="T3" fmla="*/ 69 h 462"/>
                <a:gd name="T4" fmla="*/ 27 w 929"/>
                <a:gd name="T5" fmla="*/ 75 h 462"/>
                <a:gd name="T6" fmla="*/ 12 w 929"/>
                <a:gd name="T7" fmla="*/ 87 h 462"/>
                <a:gd name="T8" fmla="*/ 78 w 929"/>
                <a:gd name="T9" fmla="*/ 102 h 462"/>
                <a:gd name="T10" fmla="*/ 106 w 929"/>
                <a:gd name="T11" fmla="*/ 97 h 462"/>
                <a:gd name="T12" fmla="*/ 187 w 929"/>
                <a:gd name="T13" fmla="*/ 58 h 462"/>
                <a:gd name="T14" fmla="*/ 225 w 929"/>
                <a:gd name="T15" fmla="*/ 49 h 462"/>
                <a:gd name="T16" fmla="*/ 243 w 929"/>
                <a:gd name="T17" fmla="*/ 60 h 462"/>
                <a:gd name="T18" fmla="*/ 204 w 929"/>
                <a:gd name="T19" fmla="*/ 66 h 462"/>
                <a:gd name="T20" fmla="*/ 181 w 929"/>
                <a:gd name="T21" fmla="*/ 84 h 462"/>
                <a:gd name="T22" fmla="*/ 190 w 929"/>
                <a:gd name="T23" fmla="*/ 90 h 462"/>
                <a:gd name="T24" fmla="*/ 195 w 929"/>
                <a:gd name="T25" fmla="*/ 118 h 462"/>
                <a:gd name="T26" fmla="*/ 262 w 929"/>
                <a:gd name="T27" fmla="*/ 144 h 462"/>
                <a:gd name="T28" fmla="*/ 252 w 929"/>
                <a:gd name="T29" fmla="*/ 157 h 462"/>
                <a:gd name="T30" fmla="*/ 276 w 929"/>
                <a:gd name="T31" fmla="*/ 184 h 462"/>
                <a:gd name="T32" fmla="*/ 261 w 929"/>
                <a:gd name="T33" fmla="*/ 199 h 462"/>
                <a:gd name="T34" fmla="*/ 243 w 929"/>
                <a:gd name="T35" fmla="*/ 220 h 462"/>
                <a:gd name="T36" fmla="*/ 220 w 929"/>
                <a:gd name="T37" fmla="*/ 243 h 462"/>
                <a:gd name="T38" fmla="*/ 219 w 929"/>
                <a:gd name="T39" fmla="*/ 315 h 462"/>
                <a:gd name="T40" fmla="*/ 249 w 929"/>
                <a:gd name="T41" fmla="*/ 334 h 462"/>
                <a:gd name="T42" fmla="*/ 291 w 929"/>
                <a:gd name="T43" fmla="*/ 336 h 462"/>
                <a:gd name="T44" fmla="*/ 309 w 929"/>
                <a:gd name="T45" fmla="*/ 316 h 462"/>
                <a:gd name="T46" fmla="*/ 379 w 929"/>
                <a:gd name="T47" fmla="*/ 267 h 462"/>
                <a:gd name="T48" fmla="*/ 429 w 929"/>
                <a:gd name="T49" fmla="*/ 250 h 462"/>
                <a:gd name="T50" fmla="*/ 484 w 929"/>
                <a:gd name="T51" fmla="*/ 231 h 462"/>
                <a:gd name="T52" fmla="*/ 539 w 929"/>
                <a:gd name="T53" fmla="*/ 217 h 462"/>
                <a:gd name="T54" fmla="*/ 571 w 929"/>
                <a:gd name="T55" fmla="*/ 195 h 462"/>
                <a:gd name="T56" fmla="*/ 599 w 929"/>
                <a:gd name="T57" fmla="*/ 150 h 462"/>
                <a:gd name="T58" fmla="*/ 601 w 929"/>
                <a:gd name="T59" fmla="*/ 115 h 462"/>
                <a:gd name="T60" fmla="*/ 601 w 929"/>
                <a:gd name="T61" fmla="*/ 93 h 462"/>
                <a:gd name="T62" fmla="*/ 623 w 929"/>
                <a:gd name="T63" fmla="*/ 67 h 462"/>
                <a:gd name="T64" fmla="*/ 656 w 929"/>
                <a:gd name="T65" fmla="*/ 70 h 462"/>
                <a:gd name="T66" fmla="*/ 691 w 929"/>
                <a:gd name="T67" fmla="*/ 39 h 462"/>
                <a:gd name="T68" fmla="*/ 665 w 929"/>
                <a:gd name="T69" fmla="*/ 42 h 462"/>
                <a:gd name="T70" fmla="*/ 635 w 929"/>
                <a:gd name="T71" fmla="*/ 34 h 462"/>
                <a:gd name="T72" fmla="*/ 595 w 929"/>
                <a:gd name="T73" fmla="*/ 16 h 462"/>
                <a:gd name="T74" fmla="*/ 481 w 929"/>
                <a:gd name="T75" fmla="*/ 19 h 462"/>
                <a:gd name="T76" fmla="*/ 438 w 929"/>
                <a:gd name="T77" fmla="*/ 28 h 462"/>
                <a:gd name="T78" fmla="*/ 417 w 929"/>
                <a:gd name="T79" fmla="*/ 28 h 462"/>
                <a:gd name="T80" fmla="*/ 387 w 929"/>
                <a:gd name="T81" fmla="*/ 40 h 462"/>
                <a:gd name="T82" fmla="*/ 358 w 929"/>
                <a:gd name="T83" fmla="*/ 22 h 462"/>
                <a:gd name="T84" fmla="*/ 324 w 929"/>
                <a:gd name="T85" fmla="*/ 30 h 462"/>
                <a:gd name="T86" fmla="*/ 274 w 929"/>
                <a:gd name="T87" fmla="*/ 39 h 462"/>
                <a:gd name="T88" fmla="*/ 307 w 929"/>
                <a:gd name="T89" fmla="*/ 28 h 462"/>
                <a:gd name="T90" fmla="*/ 264 w 929"/>
                <a:gd name="T91" fmla="*/ 6 h 462"/>
                <a:gd name="T92" fmla="*/ 250 w 929"/>
                <a:gd name="T93" fmla="*/ 1 h 462"/>
                <a:gd name="T94" fmla="*/ 235 w 929"/>
                <a:gd name="T95" fmla="*/ 6 h 462"/>
                <a:gd name="T96" fmla="*/ 180 w 929"/>
                <a:gd name="T97" fmla="*/ 12 h 462"/>
                <a:gd name="T98" fmla="*/ 120 w 929"/>
                <a:gd name="T99" fmla="*/ 21 h 462"/>
                <a:gd name="T100" fmla="*/ 81 w 929"/>
                <a:gd name="T101" fmla="*/ 19 h 462"/>
                <a:gd name="T102" fmla="*/ 85 w 929"/>
                <a:gd name="T103" fmla="*/ 51 h 462"/>
                <a:gd name="T104" fmla="*/ 78 w 929"/>
                <a:gd name="T105" fmla="*/ 39 h 462"/>
                <a:gd name="T106" fmla="*/ 45 w 929"/>
                <a:gd name="T107" fmla="*/ 31 h 4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1345" y="184"/>
              <a:ext cx="39" cy="24"/>
            </a:xfrm>
            <a:custGeom>
              <a:avLst/>
              <a:gdLst>
                <a:gd name="T0" fmla="*/ 26 w 52"/>
                <a:gd name="T1" fmla="*/ 0 h 32"/>
                <a:gd name="T2" fmla="*/ 6 w 52"/>
                <a:gd name="T3" fmla="*/ 15 h 32"/>
                <a:gd name="T4" fmla="*/ 18 w 52"/>
                <a:gd name="T5" fmla="*/ 24 h 32"/>
                <a:gd name="T6" fmla="*/ 32 w 52"/>
                <a:gd name="T7" fmla="*/ 23 h 32"/>
                <a:gd name="T8" fmla="*/ 26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1628" y="250"/>
              <a:ext cx="128" cy="54"/>
            </a:xfrm>
            <a:custGeom>
              <a:avLst/>
              <a:gdLst>
                <a:gd name="T0" fmla="*/ 76 w 172"/>
                <a:gd name="T1" fmla="*/ 6 h 72"/>
                <a:gd name="T2" fmla="*/ 49 w 172"/>
                <a:gd name="T3" fmla="*/ 3 h 72"/>
                <a:gd name="T4" fmla="*/ 40 w 172"/>
                <a:gd name="T5" fmla="*/ 0 h 72"/>
                <a:gd name="T6" fmla="*/ 0 w 172"/>
                <a:gd name="T7" fmla="*/ 21 h 72"/>
                <a:gd name="T8" fmla="*/ 21 w 172"/>
                <a:gd name="T9" fmla="*/ 30 h 72"/>
                <a:gd name="T10" fmla="*/ 31 w 172"/>
                <a:gd name="T11" fmla="*/ 45 h 72"/>
                <a:gd name="T12" fmla="*/ 49 w 172"/>
                <a:gd name="T13" fmla="*/ 51 h 72"/>
                <a:gd name="T14" fmla="*/ 58 w 172"/>
                <a:gd name="T15" fmla="*/ 54 h 72"/>
                <a:gd name="T16" fmla="*/ 97 w 172"/>
                <a:gd name="T17" fmla="*/ 45 h 72"/>
                <a:gd name="T18" fmla="*/ 128 w 172"/>
                <a:gd name="T19" fmla="*/ 33 h 72"/>
                <a:gd name="T20" fmla="*/ 110 w 172"/>
                <a:gd name="T21" fmla="*/ 14 h 72"/>
                <a:gd name="T22" fmla="*/ 101 w 172"/>
                <a:gd name="T23" fmla="*/ 3 h 72"/>
                <a:gd name="T24" fmla="*/ 76 w 172"/>
                <a:gd name="T25" fmla="*/ 6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1729" y="87"/>
              <a:ext cx="39" cy="24"/>
            </a:xfrm>
            <a:custGeom>
              <a:avLst/>
              <a:gdLst>
                <a:gd name="T0" fmla="*/ 26 w 52"/>
                <a:gd name="T1" fmla="*/ 0 h 32"/>
                <a:gd name="T2" fmla="*/ 6 w 52"/>
                <a:gd name="T3" fmla="*/ 15 h 32"/>
                <a:gd name="T4" fmla="*/ 18 w 52"/>
                <a:gd name="T5" fmla="*/ 24 h 32"/>
                <a:gd name="T6" fmla="*/ 32 w 52"/>
                <a:gd name="T7" fmla="*/ 23 h 32"/>
                <a:gd name="T8" fmla="*/ 26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1998" y="55"/>
              <a:ext cx="155" cy="63"/>
            </a:xfrm>
            <a:custGeom>
              <a:avLst/>
              <a:gdLst>
                <a:gd name="T0" fmla="*/ 144 w 206"/>
                <a:gd name="T1" fmla="*/ 5 h 85"/>
                <a:gd name="T2" fmla="*/ 78 w 206"/>
                <a:gd name="T3" fmla="*/ 7 h 85"/>
                <a:gd name="T4" fmla="*/ 82 w 206"/>
                <a:gd name="T5" fmla="*/ 19 h 85"/>
                <a:gd name="T6" fmla="*/ 81 w 206"/>
                <a:gd name="T7" fmla="*/ 24 h 85"/>
                <a:gd name="T8" fmla="*/ 67 w 206"/>
                <a:gd name="T9" fmla="*/ 20 h 85"/>
                <a:gd name="T10" fmla="*/ 58 w 206"/>
                <a:gd name="T11" fmla="*/ 14 h 85"/>
                <a:gd name="T12" fmla="*/ 17 w 206"/>
                <a:gd name="T13" fmla="*/ 20 h 85"/>
                <a:gd name="T14" fmla="*/ 23 w 206"/>
                <a:gd name="T15" fmla="*/ 36 h 85"/>
                <a:gd name="T16" fmla="*/ 41 w 206"/>
                <a:gd name="T17" fmla="*/ 39 h 85"/>
                <a:gd name="T18" fmla="*/ 56 w 206"/>
                <a:gd name="T19" fmla="*/ 54 h 85"/>
                <a:gd name="T20" fmla="*/ 67 w 206"/>
                <a:gd name="T21" fmla="*/ 63 h 85"/>
                <a:gd name="T22" fmla="*/ 82 w 206"/>
                <a:gd name="T23" fmla="*/ 50 h 85"/>
                <a:gd name="T24" fmla="*/ 91 w 206"/>
                <a:gd name="T25" fmla="*/ 44 h 85"/>
                <a:gd name="T26" fmla="*/ 96 w 206"/>
                <a:gd name="T27" fmla="*/ 35 h 85"/>
                <a:gd name="T28" fmla="*/ 126 w 206"/>
                <a:gd name="T29" fmla="*/ 26 h 85"/>
                <a:gd name="T30" fmla="*/ 141 w 206"/>
                <a:gd name="T31" fmla="*/ 23 h 85"/>
                <a:gd name="T32" fmla="*/ 150 w 206"/>
                <a:gd name="T33" fmla="*/ 20 h 85"/>
                <a:gd name="T34" fmla="*/ 144 w 206"/>
                <a:gd name="T35" fmla="*/ 5 h 8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095" y="88"/>
              <a:ext cx="48" cy="21"/>
            </a:xfrm>
            <a:custGeom>
              <a:avLst/>
              <a:gdLst>
                <a:gd name="T0" fmla="*/ 27 w 64"/>
                <a:gd name="T1" fmla="*/ 5 h 28"/>
                <a:gd name="T2" fmla="*/ 6 w 64"/>
                <a:gd name="T3" fmla="*/ 3 h 28"/>
                <a:gd name="T4" fmla="*/ 18 w 64"/>
                <a:gd name="T5" fmla="*/ 21 h 28"/>
                <a:gd name="T6" fmla="*/ 41 w 64"/>
                <a:gd name="T7" fmla="*/ 11 h 28"/>
                <a:gd name="T8" fmla="*/ 27 w 64"/>
                <a:gd name="T9" fmla="*/ 5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1803" y="360"/>
              <a:ext cx="109" cy="132"/>
            </a:xfrm>
            <a:custGeom>
              <a:avLst/>
              <a:gdLst>
                <a:gd name="T0" fmla="*/ 18 w 146"/>
                <a:gd name="T1" fmla="*/ 14 h 176"/>
                <a:gd name="T2" fmla="*/ 0 w 146"/>
                <a:gd name="T3" fmla="*/ 19 h 176"/>
                <a:gd name="T4" fmla="*/ 10 w 146"/>
                <a:gd name="T5" fmla="*/ 32 h 176"/>
                <a:gd name="T6" fmla="*/ 25 w 146"/>
                <a:gd name="T7" fmla="*/ 65 h 176"/>
                <a:gd name="T8" fmla="*/ 39 w 146"/>
                <a:gd name="T9" fmla="*/ 68 h 176"/>
                <a:gd name="T10" fmla="*/ 37 w 146"/>
                <a:gd name="T11" fmla="*/ 80 h 176"/>
                <a:gd name="T12" fmla="*/ 21 w 146"/>
                <a:gd name="T13" fmla="*/ 85 h 176"/>
                <a:gd name="T14" fmla="*/ 12 w 146"/>
                <a:gd name="T15" fmla="*/ 98 h 176"/>
                <a:gd name="T16" fmla="*/ 13 w 146"/>
                <a:gd name="T17" fmla="*/ 103 h 176"/>
                <a:gd name="T18" fmla="*/ 22 w 146"/>
                <a:gd name="T19" fmla="*/ 106 h 176"/>
                <a:gd name="T20" fmla="*/ 13 w 146"/>
                <a:gd name="T21" fmla="*/ 127 h 176"/>
                <a:gd name="T22" fmla="*/ 15 w 146"/>
                <a:gd name="T23" fmla="*/ 131 h 176"/>
                <a:gd name="T24" fmla="*/ 25 w 146"/>
                <a:gd name="T25" fmla="*/ 128 h 176"/>
                <a:gd name="T26" fmla="*/ 43 w 146"/>
                <a:gd name="T27" fmla="*/ 127 h 176"/>
                <a:gd name="T28" fmla="*/ 69 w 146"/>
                <a:gd name="T29" fmla="*/ 128 h 176"/>
                <a:gd name="T30" fmla="*/ 82 w 146"/>
                <a:gd name="T31" fmla="*/ 127 h 176"/>
                <a:gd name="T32" fmla="*/ 91 w 146"/>
                <a:gd name="T33" fmla="*/ 124 h 176"/>
                <a:gd name="T34" fmla="*/ 96 w 146"/>
                <a:gd name="T35" fmla="*/ 106 h 176"/>
                <a:gd name="T36" fmla="*/ 109 w 146"/>
                <a:gd name="T37" fmla="*/ 100 h 176"/>
                <a:gd name="T38" fmla="*/ 82 w 146"/>
                <a:gd name="T39" fmla="*/ 82 h 176"/>
                <a:gd name="T40" fmla="*/ 66 w 146"/>
                <a:gd name="T41" fmla="*/ 62 h 176"/>
                <a:gd name="T42" fmla="*/ 61 w 146"/>
                <a:gd name="T43" fmla="*/ 52 h 176"/>
                <a:gd name="T44" fmla="*/ 48 w 146"/>
                <a:gd name="T45" fmla="*/ 46 h 176"/>
                <a:gd name="T46" fmla="*/ 64 w 146"/>
                <a:gd name="T47" fmla="*/ 34 h 176"/>
                <a:gd name="T48" fmla="*/ 48 w 146"/>
                <a:gd name="T49" fmla="*/ 23 h 176"/>
                <a:gd name="T50" fmla="*/ 52 w 146"/>
                <a:gd name="T51" fmla="*/ 10 h 176"/>
                <a:gd name="T52" fmla="*/ 34 w 146"/>
                <a:gd name="T53" fmla="*/ 1 h 176"/>
                <a:gd name="T54" fmla="*/ 22 w 146"/>
                <a:gd name="T55" fmla="*/ 7 h 176"/>
                <a:gd name="T56" fmla="*/ 18 w 146"/>
                <a:gd name="T57" fmla="*/ 14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1749" y="408"/>
              <a:ext cx="69" cy="68"/>
            </a:xfrm>
            <a:custGeom>
              <a:avLst/>
              <a:gdLst>
                <a:gd name="T0" fmla="*/ 44 w 92"/>
                <a:gd name="T1" fmla="*/ 4 h 92"/>
                <a:gd name="T2" fmla="*/ 62 w 92"/>
                <a:gd name="T3" fmla="*/ 6 h 92"/>
                <a:gd name="T4" fmla="*/ 69 w 92"/>
                <a:gd name="T5" fmla="*/ 19 h 92"/>
                <a:gd name="T6" fmla="*/ 59 w 92"/>
                <a:gd name="T7" fmla="*/ 35 h 92"/>
                <a:gd name="T8" fmla="*/ 35 w 92"/>
                <a:gd name="T9" fmla="*/ 56 h 92"/>
                <a:gd name="T10" fmla="*/ 14 w 92"/>
                <a:gd name="T11" fmla="*/ 68 h 92"/>
                <a:gd name="T12" fmla="*/ 6 w 92"/>
                <a:gd name="T13" fmla="*/ 53 h 92"/>
                <a:gd name="T14" fmla="*/ 15 w 92"/>
                <a:gd name="T15" fmla="*/ 47 h 92"/>
                <a:gd name="T16" fmla="*/ 11 w 92"/>
                <a:gd name="T17" fmla="*/ 34 h 92"/>
                <a:gd name="T18" fmla="*/ 30 w 92"/>
                <a:gd name="T19" fmla="*/ 21 h 92"/>
                <a:gd name="T20" fmla="*/ 44 w 92"/>
                <a:gd name="T21" fmla="*/ 4 h 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3435" y="1551"/>
              <a:ext cx="474" cy="495"/>
            </a:xfrm>
            <a:custGeom>
              <a:avLst/>
              <a:gdLst>
                <a:gd name="T0" fmla="*/ 159 w 633"/>
                <a:gd name="T1" fmla="*/ 8 h 660"/>
                <a:gd name="T2" fmla="*/ 132 w 633"/>
                <a:gd name="T3" fmla="*/ 14 h 660"/>
                <a:gd name="T4" fmla="*/ 108 w 633"/>
                <a:gd name="T5" fmla="*/ 38 h 660"/>
                <a:gd name="T6" fmla="*/ 78 w 633"/>
                <a:gd name="T7" fmla="*/ 44 h 660"/>
                <a:gd name="T8" fmla="*/ 63 w 633"/>
                <a:gd name="T9" fmla="*/ 56 h 660"/>
                <a:gd name="T10" fmla="*/ 51 w 633"/>
                <a:gd name="T11" fmla="*/ 86 h 660"/>
                <a:gd name="T12" fmla="*/ 27 w 633"/>
                <a:gd name="T13" fmla="*/ 125 h 660"/>
                <a:gd name="T14" fmla="*/ 0 w 633"/>
                <a:gd name="T15" fmla="*/ 134 h 660"/>
                <a:gd name="T16" fmla="*/ 54 w 633"/>
                <a:gd name="T17" fmla="*/ 242 h 660"/>
                <a:gd name="T18" fmla="*/ 90 w 633"/>
                <a:gd name="T19" fmla="*/ 320 h 660"/>
                <a:gd name="T20" fmla="*/ 108 w 633"/>
                <a:gd name="T21" fmla="*/ 332 h 660"/>
                <a:gd name="T22" fmla="*/ 126 w 633"/>
                <a:gd name="T23" fmla="*/ 338 h 660"/>
                <a:gd name="T24" fmla="*/ 171 w 633"/>
                <a:gd name="T25" fmla="*/ 323 h 660"/>
                <a:gd name="T26" fmla="*/ 189 w 633"/>
                <a:gd name="T27" fmla="*/ 317 h 660"/>
                <a:gd name="T28" fmla="*/ 225 w 633"/>
                <a:gd name="T29" fmla="*/ 338 h 660"/>
                <a:gd name="T30" fmla="*/ 243 w 633"/>
                <a:gd name="T31" fmla="*/ 395 h 660"/>
                <a:gd name="T32" fmla="*/ 252 w 633"/>
                <a:gd name="T33" fmla="*/ 392 h 660"/>
                <a:gd name="T34" fmla="*/ 258 w 633"/>
                <a:gd name="T35" fmla="*/ 383 h 660"/>
                <a:gd name="T36" fmla="*/ 276 w 633"/>
                <a:gd name="T37" fmla="*/ 410 h 660"/>
                <a:gd name="T38" fmla="*/ 303 w 633"/>
                <a:gd name="T39" fmla="*/ 428 h 660"/>
                <a:gd name="T40" fmla="*/ 326 w 633"/>
                <a:gd name="T41" fmla="*/ 452 h 660"/>
                <a:gd name="T42" fmla="*/ 332 w 633"/>
                <a:gd name="T43" fmla="*/ 461 h 660"/>
                <a:gd name="T44" fmla="*/ 341 w 633"/>
                <a:gd name="T45" fmla="*/ 467 h 660"/>
                <a:gd name="T46" fmla="*/ 362 w 633"/>
                <a:gd name="T47" fmla="*/ 491 h 660"/>
                <a:gd name="T48" fmla="*/ 368 w 633"/>
                <a:gd name="T49" fmla="*/ 473 h 660"/>
                <a:gd name="T50" fmla="*/ 404 w 633"/>
                <a:gd name="T51" fmla="*/ 494 h 660"/>
                <a:gd name="T52" fmla="*/ 440 w 633"/>
                <a:gd name="T53" fmla="*/ 491 h 660"/>
                <a:gd name="T54" fmla="*/ 461 w 633"/>
                <a:gd name="T55" fmla="*/ 398 h 660"/>
                <a:gd name="T56" fmla="*/ 473 w 633"/>
                <a:gd name="T57" fmla="*/ 347 h 660"/>
                <a:gd name="T58" fmla="*/ 464 w 633"/>
                <a:gd name="T59" fmla="*/ 275 h 660"/>
                <a:gd name="T60" fmla="*/ 401 w 633"/>
                <a:gd name="T61" fmla="*/ 203 h 660"/>
                <a:gd name="T62" fmla="*/ 395 w 633"/>
                <a:gd name="T63" fmla="*/ 176 h 660"/>
                <a:gd name="T64" fmla="*/ 344 w 633"/>
                <a:gd name="T65" fmla="*/ 134 h 660"/>
                <a:gd name="T66" fmla="*/ 353 w 633"/>
                <a:gd name="T67" fmla="*/ 116 h 660"/>
                <a:gd name="T68" fmla="*/ 341 w 633"/>
                <a:gd name="T69" fmla="*/ 98 h 660"/>
                <a:gd name="T70" fmla="*/ 312 w 633"/>
                <a:gd name="T71" fmla="*/ 59 h 660"/>
                <a:gd name="T72" fmla="*/ 294 w 633"/>
                <a:gd name="T73" fmla="*/ 23 h 660"/>
                <a:gd name="T74" fmla="*/ 291 w 633"/>
                <a:gd name="T75" fmla="*/ 14 h 660"/>
                <a:gd name="T76" fmla="*/ 273 w 633"/>
                <a:gd name="T77" fmla="*/ 113 h 660"/>
                <a:gd name="T78" fmla="*/ 243 w 633"/>
                <a:gd name="T79" fmla="*/ 86 h 660"/>
                <a:gd name="T80" fmla="*/ 219 w 633"/>
                <a:gd name="T81" fmla="*/ 83 h 660"/>
                <a:gd name="T82" fmla="*/ 204 w 633"/>
                <a:gd name="T83" fmla="*/ 65 h 660"/>
                <a:gd name="T84" fmla="*/ 198 w 633"/>
                <a:gd name="T85" fmla="*/ 47 h 660"/>
                <a:gd name="T86" fmla="*/ 207 w 633"/>
                <a:gd name="T87" fmla="*/ 41 h 660"/>
                <a:gd name="T88" fmla="*/ 180 w 633"/>
                <a:gd name="T89" fmla="*/ 14 h 660"/>
                <a:gd name="T90" fmla="*/ 162 w 633"/>
                <a:gd name="T91" fmla="*/ 8 h 660"/>
                <a:gd name="T92" fmla="*/ 153 w 633"/>
                <a:gd name="T93" fmla="*/ 5 h 660"/>
                <a:gd name="T94" fmla="*/ 159 w 633"/>
                <a:gd name="T95" fmla="*/ 8 h 66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582" y="1290"/>
              <a:ext cx="319" cy="210"/>
            </a:xfrm>
            <a:custGeom>
              <a:avLst/>
              <a:gdLst>
                <a:gd name="T0" fmla="*/ 63 w 426"/>
                <a:gd name="T1" fmla="*/ 45 h 280"/>
                <a:gd name="T2" fmla="*/ 51 w 426"/>
                <a:gd name="T3" fmla="*/ 27 h 280"/>
                <a:gd name="T4" fmla="*/ 48 w 426"/>
                <a:gd name="T5" fmla="*/ 12 h 280"/>
                <a:gd name="T6" fmla="*/ 39 w 426"/>
                <a:gd name="T7" fmla="*/ 9 h 280"/>
                <a:gd name="T8" fmla="*/ 12 w 426"/>
                <a:gd name="T9" fmla="*/ 12 h 280"/>
                <a:gd name="T10" fmla="*/ 33 w 426"/>
                <a:gd name="T11" fmla="*/ 30 h 280"/>
                <a:gd name="T12" fmla="*/ 36 w 426"/>
                <a:gd name="T13" fmla="*/ 39 h 280"/>
                <a:gd name="T14" fmla="*/ 18 w 426"/>
                <a:gd name="T15" fmla="*/ 51 h 280"/>
                <a:gd name="T16" fmla="*/ 66 w 426"/>
                <a:gd name="T17" fmla="*/ 69 h 280"/>
                <a:gd name="T18" fmla="*/ 93 w 426"/>
                <a:gd name="T19" fmla="*/ 84 h 280"/>
                <a:gd name="T20" fmla="*/ 96 w 426"/>
                <a:gd name="T21" fmla="*/ 93 h 280"/>
                <a:gd name="T22" fmla="*/ 105 w 426"/>
                <a:gd name="T23" fmla="*/ 99 h 280"/>
                <a:gd name="T24" fmla="*/ 111 w 426"/>
                <a:gd name="T25" fmla="*/ 117 h 280"/>
                <a:gd name="T26" fmla="*/ 99 w 426"/>
                <a:gd name="T27" fmla="*/ 147 h 280"/>
                <a:gd name="T28" fmla="*/ 135 w 426"/>
                <a:gd name="T29" fmla="*/ 141 h 280"/>
                <a:gd name="T30" fmla="*/ 144 w 426"/>
                <a:gd name="T31" fmla="*/ 162 h 280"/>
                <a:gd name="T32" fmla="*/ 162 w 426"/>
                <a:gd name="T33" fmla="*/ 168 h 280"/>
                <a:gd name="T34" fmla="*/ 171 w 426"/>
                <a:gd name="T35" fmla="*/ 171 h 280"/>
                <a:gd name="T36" fmla="*/ 189 w 426"/>
                <a:gd name="T37" fmla="*/ 168 h 280"/>
                <a:gd name="T38" fmla="*/ 207 w 426"/>
                <a:gd name="T39" fmla="*/ 147 h 280"/>
                <a:gd name="T40" fmla="*/ 252 w 426"/>
                <a:gd name="T41" fmla="*/ 189 h 280"/>
                <a:gd name="T42" fmla="*/ 273 w 426"/>
                <a:gd name="T43" fmla="*/ 210 h 280"/>
                <a:gd name="T44" fmla="*/ 270 w 426"/>
                <a:gd name="T45" fmla="*/ 168 h 280"/>
                <a:gd name="T46" fmla="*/ 252 w 426"/>
                <a:gd name="T47" fmla="*/ 150 h 280"/>
                <a:gd name="T48" fmla="*/ 279 w 426"/>
                <a:gd name="T49" fmla="*/ 126 h 280"/>
                <a:gd name="T50" fmla="*/ 306 w 426"/>
                <a:gd name="T51" fmla="*/ 117 h 280"/>
                <a:gd name="T52" fmla="*/ 315 w 426"/>
                <a:gd name="T53" fmla="*/ 114 h 280"/>
                <a:gd name="T54" fmla="*/ 318 w 426"/>
                <a:gd name="T55" fmla="*/ 105 h 280"/>
                <a:gd name="T56" fmla="*/ 267 w 426"/>
                <a:gd name="T57" fmla="*/ 111 h 280"/>
                <a:gd name="T58" fmla="*/ 228 w 426"/>
                <a:gd name="T59" fmla="*/ 105 h 280"/>
                <a:gd name="T60" fmla="*/ 225 w 426"/>
                <a:gd name="T61" fmla="*/ 96 h 280"/>
                <a:gd name="T62" fmla="*/ 219 w 426"/>
                <a:gd name="T63" fmla="*/ 87 h 280"/>
                <a:gd name="T64" fmla="*/ 165 w 426"/>
                <a:gd name="T65" fmla="*/ 60 h 280"/>
                <a:gd name="T66" fmla="*/ 120 w 426"/>
                <a:gd name="T67" fmla="*/ 45 h 280"/>
                <a:gd name="T68" fmla="*/ 102 w 426"/>
                <a:gd name="T69" fmla="*/ 39 h 280"/>
                <a:gd name="T70" fmla="*/ 60 w 426"/>
                <a:gd name="T71" fmla="*/ 39 h 280"/>
                <a:gd name="T72" fmla="*/ 51 w 426"/>
                <a:gd name="T73" fmla="*/ 24 h 280"/>
                <a:gd name="T74" fmla="*/ 51 w 426"/>
                <a:gd name="T75" fmla="*/ 0 h 2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3591" y="1292"/>
              <a:ext cx="311" cy="211"/>
            </a:xfrm>
            <a:custGeom>
              <a:avLst/>
              <a:gdLst>
                <a:gd name="T0" fmla="*/ 0 w 416"/>
                <a:gd name="T1" fmla="*/ 1 h 282"/>
                <a:gd name="T2" fmla="*/ 15 w 416"/>
                <a:gd name="T3" fmla="*/ 28 h 282"/>
                <a:gd name="T4" fmla="*/ 21 w 416"/>
                <a:gd name="T5" fmla="*/ 37 h 282"/>
                <a:gd name="T6" fmla="*/ 63 w 416"/>
                <a:gd name="T7" fmla="*/ 67 h 282"/>
                <a:gd name="T8" fmla="*/ 90 w 416"/>
                <a:gd name="T9" fmla="*/ 85 h 282"/>
                <a:gd name="T10" fmla="*/ 99 w 416"/>
                <a:gd name="T11" fmla="*/ 91 h 282"/>
                <a:gd name="T12" fmla="*/ 102 w 416"/>
                <a:gd name="T13" fmla="*/ 126 h 282"/>
                <a:gd name="T14" fmla="*/ 87 w 416"/>
                <a:gd name="T15" fmla="*/ 150 h 282"/>
                <a:gd name="T16" fmla="*/ 102 w 416"/>
                <a:gd name="T17" fmla="*/ 147 h 282"/>
                <a:gd name="T18" fmla="*/ 111 w 416"/>
                <a:gd name="T19" fmla="*/ 141 h 282"/>
                <a:gd name="T20" fmla="*/ 120 w 416"/>
                <a:gd name="T21" fmla="*/ 150 h 282"/>
                <a:gd name="T22" fmla="*/ 138 w 416"/>
                <a:gd name="T23" fmla="*/ 162 h 282"/>
                <a:gd name="T24" fmla="*/ 156 w 416"/>
                <a:gd name="T25" fmla="*/ 174 h 282"/>
                <a:gd name="T26" fmla="*/ 179 w 416"/>
                <a:gd name="T27" fmla="*/ 165 h 282"/>
                <a:gd name="T28" fmla="*/ 185 w 416"/>
                <a:gd name="T29" fmla="*/ 147 h 282"/>
                <a:gd name="T30" fmla="*/ 200 w 416"/>
                <a:gd name="T31" fmla="*/ 150 h 282"/>
                <a:gd name="T32" fmla="*/ 218 w 416"/>
                <a:gd name="T33" fmla="*/ 156 h 282"/>
                <a:gd name="T34" fmla="*/ 254 w 416"/>
                <a:gd name="T35" fmla="*/ 210 h 282"/>
                <a:gd name="T36" fmla="*/ 266 w 416"/>
                <a:gd name="T37" fmla="*/ 207 h 282"/>
                <a:gd name="T38" fmla="*/ 263 w 416"/>
                <a:gd name="T39" fmla="*/ 189 h 282"/>
                <a:gd name="T40" fmla="*/ 236 w 416"/>
                <a:gd name="T41" fmla="*/ 147 h 282"/>
                <a:gd name="T42" fmla="*/ 269 w 416"/>
                <a:gd name="T43" fmla="*/ 129 h 282"/>
                <a:gd name="T44" fmla="*/ 305 w 416"/>
                <a:gd name="T45" fmla="*/ 108 h 282"/>
                <a:gd name="T46" fmla="*/ 306 w 416"/>
                <a:gd name="T47" fmla="*/ 90 h 282"/>
                <a:gd name="T48" fmla="*/ 274 w 416"/>
                <a:gd name="T49" fmla="*/ 103 h 282"/>
                <a:gd name="T50" fmla="*/ 230 w 416"/>
                <a:gd name="T51" fmla="*/ 103 h 282"/>
                <a:gd name="T52" fmla="*/ 197 w 416"/>
                <a:gd name="T53" fmla="*/ 73 h 282"/>
                <a:gd name="T54" fmla="*/ 135 w 416"/>
                <a:gd name="T55" fmla="*/ 46 h 282"/>
                <a:gd name="T56" fmla="*/ 99 w 416"/>
                <a:gd name="T57" fmla="*/ 25 h 282"/>
                <a:gd name="T58" fmla="*/ 69 w 416"/>
                <a:gd name="T59" fmla="*/ 31 h 282"/>
                <a:gd name="T60" fmla="*/ 57 w 416"/>
                <a:gd name="T61" fmla="*/ 43 h 282"/>
                <a:gd name="T62" fmla="*/ 42 w 416"/>
                <a:gd name="T63" fmla="*/ 13 h 282"/>
                <a:gd name="T64" fmla="*/ 0 w 416"/>
                <a:gd name="T65" fmla="*/ 1 h 2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3821" y="2062"/>
              <a:ext cx="45" cy="58"/>
            </a:xfrm>
            <a:custGeom>
              <a:avLst/>
              <a:gdLst>
                <a:gd name="T0" fmla="*/ 24 w 60"/>
                <a:gd name="T1" fmla="*/ 13 h 78"/>
                <a:gd name="T2" fmla="*/ 0 w 60"/>
                <a:gd name="T3" fmla="*/ 13 h 78"/>
                <a:gd name="T4" fmla="*/ 15 w 60"/>
                <a:gd name="T5" fmla="*/ 31 h 78"/>
                <a:gd name="T6" fmla="*/ 21 w 60"/>
                <a:gd name="T7" fmla="*/ 49 h 78"/>
                <a:gd name="T8" fmla="*/ 24 w 60"/>
                <a:gd name="T9" fmla="*/ 58 h 78"/>
                <a:gd name="T10" fmla="*/ 45 w 60"/>
                <a:gd name="T11" fmla="*/ 37 h 78"/>
                <a:gd name="T12" fmla="*/ 24 w 60"/>
                <a:gd name="T13" fmla="*/ 13 h 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957" y="1972"/>
              <a:ext cx="164" cy="85"/>
            </a:xfrm>
            <a:custGeom>
              <a:avLst/>
              <a:gdLst>
                <a:gd name="T0" fmla="*/ 35 w 219"/>
                <a:gd name="T1" fmla="*/ 55 h 113"/>
                <a:gd name="T2" fmla="*/ 29 w 219"/>
                <a:gd name="T3" fmla="*/ 46 h 113"/>
                <a:gd name="T4" fmla="*/ 11 w 219"/>
                <a:gd name="T5" fmla="*/ 52 h 113"/>
                <a:gd name="T6" fmla="*/ 29 w 219"/>
                <a:gd name="T7" fmla="*/ 85 h 113"/>
                <a:gd name="T8" fmla="*/ 92 w 219"/>
                <a:gd name="T9" fmla="*/ 67 h 113"/>
                <a:gd name="T10" fmla="*/ 110 w 219"/>
                <a:gd name="T11" fmla="*/ 55 h 113"/>
                <a:gd name="T12" fmla="*/ 128 w 219"/>
                <a:gd name="T13" fmla="*/ 49 h 113"/>
                <a:gd name="T14" fmla="*/ 164 w 219"/>
                <a:gd name="T15" fmla="*/ 14 h 113"/>
                <a:gd name="T16" fmla="*/ 157 w 219"/>
                <a:gd name="T17" fmla="*/ 0 h 113"/>
                <a:gd name="T18" fmla="*/ 134 w 219"/>
                <a:gd name="T19" fmla="*/ 13 h 113"/>
                <a:gd name="T20" fmla="*/ 80 w 219"/>
                <a:gd name="T21" fmla="*/ 31 h 113"/>
                <a:gd name="T22" fmla="*/ 62 w 219"/>
                <a:gd name="T23" fmla="*/ 34 h 113"/>
                <a:gd name="T24" fmla="*/ 44 w 219"/>
                <a:gd name="T25" fmla="*/ 40 h 113"/>
                <a:gd name="T26" fmla="*/ 35 w 219"/>
                <a:gd name="T27" fmla="*/ 55 h 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4127" y="1922"/>
              <a:ext cx="104" cy="92"/>
            </a:xfrm>
            <a:custGeom>
              <a:avLst/>
              <a:gdLst>
                <a:gd name="T0" fmla="*/ 9 w 139"/>
                <a:gd name="T1" fmla="*/ 45 h 122"/>
                <a:gd name="T2" fmla="*/ 6 w 139"/>
                <a:gd name="T3" fmla="*/ 63 h 122"/>
                <a:gd name="T4" fmla="*/ 0 w 139"/>
                <a:gd name="T5" fmla="*/ 81 h 122"/>
                <a:gd name="T6" fmla="*/ 27 w 139"/>
                <a:gd name="T7" fmla="*/ 87 h 122"/>
                <a:gd name="T8" fmla="*/ 39 w 139"/>
                <a:gd name="T9" fmla="*/ 72 h 122"/>
                <a:gd name="T10" fmla="*/ 93 w 139"/>
                <a:gd name="T11" fmla="*/ 51 h 122"/>
                <a:gd name="T12" fmla="*/ 102 w 139"/>
                <a:gd name="T13" fmla="*/ 33 h 122"/>
                <a:gd name="T14" fmla="*/ 84 w 139"/>
                <a:gd name="T15" fmla="*/ 21 h 122"/>
                <a:gd name="T16" fmla="*/ 75 w 139"/>
                <a:gd name="T17" fmla="*/ 15 h 122"/>
                <a:gd name="T18" fmla="*/ 48 w 139"/>
                <a:gd name="T19" fmla="*/ 9 h 122"/>
                <a:gd name="T20" fmla="*/ 39 w 139"/>
                <a:gd name="T21" fmla="*/ 27 h 122"/>
                <a:gd name="T22" fmla="*/ 9 w 139"/>
                <a:gd name="T23" fmla="*/ 45 h 1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4182" y="1881"/>
              <a:ext cx="37" cy="26"/>
            </a:xfrm>
            <a:custGeom>
              <a:avLst/>
              <a:gdLst>
                <a:gd name="T0" fmla="*/ 22 w 49"/>
                <a:gd name="T1" fmla="*/ 0 h 35"/>
                <a:gd name="T2" fmla="*/ 6 w 49"/>
                <a:gd name="T3" fmla="*/ 8 h 35"/>
                <a:gd name="T4" fmla="*/ 18 w 49"/>
                <a:gd name="T5" fmla="*/ 26 h 35"/>
                <a:gd name="T6" fmla="*/ 29 w 49"/>
                <a:gd name="T7" fmla="*/ 19 h 35"/>
                <a:gd name="T8" fmla="*/ 22 w 49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2459" y="1395"/>
              <a:ext cx="123" cy="201"/>
            </a:xfrm>
            <a:custGeom>
              <a:avLst/>
              <a:gdLst>
                <a:gd name="T0" fmla="*/ 96 w 164"/>
                <a:gd name="T1" fmla="*/ 0 h 268"/>
                <a:gd name="T2" fmla="*/ 78 w 164"/>
                <a:gd name="T3" fmla="*/ 21 h 268"/>
                <a:gd name="T4" fmla="*/ 66 w 164"/>
                <a:gd name="T5" fmla="*/ 48 h 268"/>
                <a:gd name="T6" fmla="*/ 27 w 164"/>
                <a:gd name="T7" fmla="*/ 63 h 268"/>
                <a:gd name="T8" fmla="*/ 21 w 164"/>
                <a:gd name="T9" fmla="*/ 72 h 268"/>
                <a:gd name="T10" fmla="*/ 12 w 164"/>
                <a:gd name="T11" fmla="*/ 75 h 268"/>
                <a:gd name="T12" fmla="*/ 15 w 164"/>
                <a:gd name="T13" fmla="*/ 99 h 268"/>
                <a:gd name="T14" fmla="*/ 21 w 164"/>
                <a:gd name="T15" fmla="*/ 117 h 268"/>
                <a:gd name="T16" fmla="*/ 0 w 164"/>
                <a:gd name="T17" fmla="*/ 150 h 268"/>
                <a:gd name="T18" fmla="*/ 21 w 164"/>
                <a:gd name="T19" fmla="*/ 195 h 268"/>
                <a:gd name="T20" fmla="*/ 39 w 164"/>
                <a:gd name="T21" fmla="*/ 201 h 268"/>
                <a:gd name="T22" fmla="*/ 66 w 164"/>
                <a:gd name="T23" fmla="*/ 162 h 268"/>
                <a:gd name="T24" fmla="*/ 78 w 164"/>
                <a:gd name="T25" fmla="*/ 144 h 268"/>
                <a:gd name="T26" fmla="*/ 96 w 164"/>
                <a:gd name="T27" fmla="*/ 87 h 268"/>
                <a:gd name="T28" fmla="*/ 105 w 164"/>
                <a:gd name="T29" fmla="*/ 57 h 268"/>
                <a:gd name="T30" fmla="*/ 123 w 164"/>
                <a:gd name="T31" fmla="*/ 54 h 268"/>
                <a:gd name="T32" fmla="*/ 96 w 164"/>
                <a:gd name="T33" fmla="*/ 0 h 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2991" y="1083"/>
              <a:ext cx="49" cy="61"/>
            </a:xfrm>
            <a:custGeom>
              <a:avLst/>
              <a:gdLst>
                <a:gd name="T0" fmla="*/ 22 w 66"/>
                <a:gd name="T1" fmla="*/ 0 h 81"/>
                <a:gd name="T2" fmla="*/ 19 w 66"/>
                <a:gd name="T3" fmla="*/ 45 h 81"/>
                <a:gd name="T4" fmla="*/ 22 w 66"/>
                <a:gd name="T5" fmla="*/ 57 h 81"/>
                <a:gd name="T6" fmla="*/ 30 w 66"/>
                <a:gd name="T7" fmla="*/ 60 h 81"/>
                <a:gd name="T8" fmla="*/ 42 w 66"/>
                <a:gd name="T9" fmla="*/ 57 h 81"/>
                <a:gd name="T10" fmla="*/ 22 w 66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324" y="1149"/>
              <a:ext cx="111" cy="183"/>
            </a:xfrm>
            <a:custGeom>
              <a:avLst/>
              <a:gdLst>
                <a:gd name="T0" fmla="*/ 72 w 148"/>
                <a:gd name="T1" fmla="*/ 0 h 244"/>
                <a:gd name="T2" fmla="*/ 45 w 148"/>
                <a:gd name="T3" fmla="*/ 63 h 244"/>
                <a:gd name="T4" fmla="*/ 27 w 148"/>
                <a:gd name="T5" fmla="*/ 69 h 244"/>
                <a:gd name="T6" fmla="*/ 9 w 148"/>
                <a:gd name="T7" fmla="*/ 81 h 244"/>
                <a:gd name="T8" fmla="*/ 30 w 148"/>
                <a:gd name="T9" fmla="*/ 141 h 244"/>
                <a:gd name="T10" fmla="*/ 39 w 148"/>
                <a:gd name="T11" fmla="*/ 168 h 244"/>
                <a:gd name="T12" fmla="*/ 45 w 148"/>
                <a:gd name="T13" fmla="*/ 177 h 244"/>
                <a:gd name="T14" fmla="*/ 63 w 148"/>
                <a:gd name="T15" fmla="*/ 183 h 244"/>
                <a:gd name="T16" fmla="*/ 72 w 148"/>
                <a:gd name="T17" fmla="*/ 147 h 244"/>
                <a:gd name="T18" fmla="*/ 93 w 148"/>
                <a:gd name="T19" fmla="*/ 126 h 244"/>
                <a:gd name="T20" fmla="*/ 84 w 148"/>
                <a:gd name="T21" fmla="*/ 51 h 244"/>
                <a:gd name="T22" fmla="*/ 105 w 148"/>
                <a:gd name="T23" fmla="*/ 36 h 244"/>
                <a:gd name="T24" fmla="*/ 84 w 148"/>
                <a:gd name="T25" fmla="*/ 15 h 244"/>
                <a:gd name="T26" fmla="*/ 72 w 148"/>
                <a:gd name="T27" fmla="*/ 0 h 2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3230" y="1092"/>
              <a:ext cx="72" cy="137"/>
            </a:xfrm>
            <a:custGeom>
              <a:avLst/>
              <a:gdLst>
                <a:gd name="T0" fmla="*/ 36 w 96"/>
                <a:gd name="T1" fmla="*/ 1 h 183"/>
                <a:gd name="T2" fmla="*/ 38 w 96"/>
                <a:gd name="T3" fmla="*/ 26 h 183"/>
                <a:gd name="T4" fmla="*/ 45 w 96"/>
                <a:gd name="T5" fmla="*/ 46 h 183"/>
                <a:gd name="T6" fmla="*/ 47 w 96"/>
                <a:gd name="T7" fmla="*/ 69 h 183"/>
                <a:gd name="T8" fmla="*/ 51 w 96"/>
                <a:gd name="T9" fmla="*/ 79 h 183"/>
                <a:gd name="T10" fmla="*/ 53 w 96"/>
                <a:gd name="T11" fmla="*/ 94 h 183"/>
                <a:gd name="T12" fmla="*/ 43 w 96"/>
                <a:gd name="T13" fmla="*/ 70 h 183"/>
                <a:gd name="T14" fmla="*/ 26 w 96"/>
                <a:gd name="T15" fmla="*/ 58 h 183"/>
                <a:gd name="T16" fmla="*/ 4 w 96"/>
                <a:gd name="T17" fmla="*/ 62 h 183"/>
                <a:gd name="T18" fmla="*/ 6 w 96"/>
                <a:gd name="T19" fmla="*/ 76 h 183"/>
                <a:gd name="T20" fmla="*/ 31 w 96"/>
                <a:gd name="T21" fmla="*/ 85 h 183"/>
                <a:gd name="T22" fmla="*/ 43 w 96"/>
                <a:gd name="T23" fmla="*/ 101 h 183"/>
                <a:gd name="T24" fmla="*/ 53 w 96"/>
                <a:gd name="T25" fmla="*/ 101 h 183"/>
                <a:gd name="T26" fmla="*/ 59 w 96"/>
                <a:gd name="T27" fmla="*/ 112 h 183"/>
                <a:gd name="T28" fmla="*/ 72 w 96"/>
                <a:gd name="T29" fmla="*/ 134 h 183"/>
                <a:gd name="T30" fmla="*/ 61 w 96"/>
                <a:gd name="T31" fmla="*/ 94 h 183"/>
                <a:gd name="T32" fmla="*/ 60 w 96"/>
                <a:gd name="T33" fmla="*/ 70 h 183"/>
                <a:gd name="T34" fmla="*/ 53 w 96"/>
                <a:gd name="T35" fmla="*/ 47 h 183"/>
                <a:gd name="T36" fmla="*/ 47 w 96"/>
                <a:gd name="T37" fmla="*/ 31 h 183"/>
                <a:gd name="T38" fmla="*/ 43 w 96"/>
                <a:gd name="T39" fmla="*/ 15 h 183"/>
                <a:gd name="T40" fmla="*/ 36 w 96"/>
                <a:gd name="T41" fmla="*/ 1 h 18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3279" y="1202"/>
              <a:ext cx="40" cy="131"/>
            </a:xfrm>
            <a:custGeom>
              <a:avLst/>
              <a:gdLst>
                <a:gd name="T0" fmla="*/ 4 w 54"/>
                <a:gd name="T1" fmla="*/ 0 h 175"/>
                <a:gd name="T2" fmla="*/ 0 w 54"/>
                <a:gd name="T3" fmla="*/ 19 h 175"/>
                <a:gd name="T4" fmla="*/ 7 w 54"/>
                <a:gd name="T5" fmla="*/ 40 h 175"/>
                <a:gd name="T6" fmla="*/ 13 w 54"/>
                <a:gd name="T7" fmla="*/ 70 h 175"/>
                <a:gd name="T8" fmla="*/ 25 w 54"/>
                <a:gd name="T9" fmla="*/ 97 h 175"/>
                <a:gd name="T10" fmla="*/ 40 w 54"/>
                <a:gd name="T11" fmla="*/ 131 h 175"/>
                <a:gd name="T12" fmla="*/ 30 w 54"/>
                <a:gd name="T13" fmla="*/ 86 h 175"/>
                <a:gd name="T14" fmla="*/ 25 w 54"/>
                <a:gd name="T15" fmla="*/ 70 h 175"/>
                <a:gd name="T16" fmla="*/ 21 w 54"/>
                <a:gd name="T17" fmla="*/ 46 h 175"/>
                <a:gd name="T18" fmla="*/ 19 w 54"/>
                <a:gd name="T19" fmla="*/ 34 h 175"/>
                <a:gd name="T20" fmla="*/ 12 w 54"/>
                <a:gd name="T21" fmla="*/ 28 h 175"/>
                <a:gd name="T22" fmla="*/ 4 w 54"/>
                <a:gd name="T23" fmla="*/ 0 h 1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324" y="1339"/>
              <a:ext cx="65" cy="54"/>
            </a:xfrm>
            <a:custGeom>
              <a:avLst/>
              <a:gdLst>
                <a:gd name="T0" fmla="*/ 2 w 86"/>
                <a:gd name="T1" fmla="*/ 0 h 73"/>
                <a:gd name="T2" fmla="*/ 6 w 86"/>
                <a:gd name="T3" fmla="*/ 25 h 73"/>
                <a:gd name="T4" fmla="*/ 17 w 86"/>
                <a:gd name="T5" fmla="*/ 32 h 73"/>
                <a:gd name="T6" fmla="*/ 36 w 86"/>
                <a:gd name="T7" fmla="*/ 36 h 73"/>
                <a:gd name="T8" fmla="*/ 47 w 86"/>
                <a:gd name="T9" fmla="*/ 42 h 73"/>
                <a:gd name="T10" fmla="*/ 56 w 86"/>
                <a:gd name="T11" fmla="*/ 49 h 73"/>
                <a:gd name="T12" fmla="*/ 65 w 86"/>
                <a:gd name="T13" fmla="*/ 51 h 73"/>
                <a:gd name="T14" fmla="*/ 54 w 86"/>
                <a:gd name="T15" fmla="*/ 29 h 73"/>
                <a:gd name="T16" fmla="*/ 48 w 86"/>
                <a:gd name="T17" fmla="*/ 16 h 73"/>
                <a:gd name="T18" fmla="*/ 27 w 86"/>
                <a:gd name="T19" fmla="*/ 18 h 73"/>
                <a:gd name="T20" fmla="*/ 18 w 86"/>
                <a:gd name="T21" fmla="*/ 14 h 73"/>
                <a:gd name="T22" fmla="*/ 5 w 86"/>
                <a:gd name="T23" fmla="*/ 0 h 73"/>
                <a:gd name="T24" fmla="*/ 2 w 86"/>
                <a:gd name="T25" fmla="*/ 0 h 7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428" y="1244"/>
              <a:ext cx="83" cy="117"/>
            </a:xfrm>
            <a:custGeom>
              <a:avLst/>
              <a:gdLst>
                <a:gd name="T0" fmla="*/ 73 w 111"/>
                <a:gd name="T1" fmla="*/ 0 h 156"/>
                <a:gd name="T2" fmla="*/ 56 w 111"/>
                <a:gd name="T3" fmla="*/ 8 h 156"/>
                <a:gd name="T4" fmla="*/ 17 w 111"/>
                <a:gd name="T5" fmla="*/ 11 h 156"/>
                <a:gd name="T6" fmla="*/ 10 w 111"/>
                <a:gd name="T7" fmla="*/ 25 h 156"/>
                <a:gd name="T8" fmla="*/ 8 w 111"/>
                <a:gd name="T9" fmla="*/ 46 h 156"/>
                <a:gd name="T10" fmla="*/ 10 w 111"/>
                <a:gd name="T11" fmla="*/ 56 h 156"/>
                <a:gd name="T12" fmla="*/ 2 w 111"/>
                <a:gd name="T13" fmla="*/ 66 h 156"/>
                <a:gd name="T14" fmla="*/ 10 w 111"/>
                <a:gd name="T15" fmla="*/ 82 h 156"/>
                <a:gd name="T16" fmla="*/ 17 w 111"/>
                <a:gd name="T17" fmla="*/ 93 h 156"/>
                <a:gd name="T18" fmla="*/ 11 w 111"/>
                <a:gd name="T19" fmla="*/ 108 h 156"/>
                <a:gd name="T20" fmla="*/ 18 w 111"/>
                <a:gd name="T21" fmla="*/ 117 h 156"/>
                <a:gd name="T22" fmla="*/ 31 w 111"/>
                <a:gd name="T23" fmla="*/ 108 h 156"/>
                <a:gd name="T24" fmla="*/ 37 w 111"/>
                <a:gd name="T25" fmla="*/ 70 h 156"/>
                <a:gd name="T26" fmla="*/ 42 w 111"/>
                <a:gd name="T27" fmla="*/ 95 h 156"/>
                <a:gd name="T28" fmla="*/ 49 w 111"/>
                <a:gd name="T29" fmla="*/ 109 h 156"/>
                <a:gd name="T30" fmla="*/ 46 w 111"/>
                <a:gd name="T31" fmla="*/ 84 h 156"/>
                <a:gd name="T32" fmla="*/ 54 w 111"/>
                <a:gd name="T33" fmla="*/ 55 h 156"/>
                <a:gd name="T34" fmla="*/ 52 w 111"/>
                <a:gd name="T35" fmla="*/ 38 h 156"/>
                <a:gd name="T36" fmla="*/ 40 w 111"/>
                <a:gd name="T37" fmla="*/ 45 h 156"/>
                <a:gd name="T38" fmla="*/ 26 w 111"/>
                <a:gd name="T39" fmla="*/ 41 h 156"/>
                <a:gd name="T40" fmla="*/ 31 w 111"/>
                <a:gd name="T41" fmla="*/ 27 h 156"/>
                <a:gd name="T42" fmla="*/ 46 w 111"/>
                <a:gd name="T43" fmla="*/ 26 h 156"/>
                <a:gd name="T44" fmla="*/ 58 w 111"/>
                <a:gd name="T45" fmla="*/ 29 h 156"/>
                <a:gd name="T46" fmla="*/ 73 w 111"/>
                <a:gd name="T47" fmla="*/ 23 h 156"/>
                <a:gd name="T48" fmla="*/ 83 w 111"/>
                <a:gd name="T49" fmla="*/ 10 h 156"/>
                <a:gd name="T50" fmla="*/ 73 w 111"/>
                <a:gd name="T51" fmla="*/ 0 h 1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3400" y="826"/>
              <a:ext cx="22" cy="71"/>
            </a:xfrm>
            <a:custGeom>
              <a:avLst/>
              <a:gdLst>
                <a:gd name="T0" fmla="*/ 9 w 30"/>
                <a:gd name="T1" fmla="*/ 0 h 94"/>
                <a:gd name="T2" fmla="*/ 0 w 30"/>
                <a:gd name="T3" fmla="*/ 12 h 94"/>
                <a:gd name="T4" fmla="*/ 4 w 30"/>
                <a:gd name="T5" fmla="*/ 28 h 94"/>
                <a:gd name="T6" fmla="*/ 1 w 30"/>
                <a:gd name="T7" fmla="*/ 46 h 94"/>
                <a:gd name="T8" fmla="*/ 12 w 30"/>
                <a:gd name="T9" fmla="*/ 71 h 94"/>
                <a:gd name="T10" fmla="*/ 22 w 30"/>
                <a:gd name="T11" fmla="*/ 62 h 94"/>
                <a:gd name="T12" fmla="*/ 16 w 30"/>
                <a:gd name="T13" fmla="*/ 46 h 94"/>
                <a:gd name="T14" fmla="*/ 9 w 30"/>
                <a:gd name="T15" fmla="*/ 0 h 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3414" y="945"/>
              <a:ext cx="61" cy="118"/>
            </a:xfrm>
            <a:custGeom>
              <a:avLst/>
              <a:gdLst>
                <a:gd name="T0" fmla="*/ 9 w 81"/>
                <a:gd name="T1" fmla="*/ 1 h 158"/>
                <a:gd name="T2" fmla="*/ 0 w 81"/>
                <a:gd name="T3" fmla="*/ 15 h 158"/>
                <a:gd name="T4" fmla="*/ 6 w 81"/>
                <a:gd name="T5" fmla="*/ 37 h 158"/>
                <a:gd name="T6" fmla="*/ 5 w 81"/>
                <a:gd name="T7" fmla="*/ 80 h 158"/>
                <a:gd name="T8" fmla="*/ 13 w 81"/>
                <a:gd name="T9" fmla="*/ 77 h 158"/>
                <a:gd name="T10" fmla="*/ 15 w 81"/>
                <a:gd name="T11" fmla="*/ 86 h 158"/>
                <a:gd name="T12" fmla="*/ 22 w 81"/>
                <a:gd name="T13" fmla="*/ 91 h 158"/>
                <a:gd name="T14" fmla="*/ 29 w 81"/>
                <a:gd name="T15" fmla="*/ 105 h 158"/>
                <a:gd name="T16" fmla="*/ 36 w 81"/>
                <a:gd name="T17" fmla="*/ 96 h 158"/>
                <a:gd name="T18" fmla="*/ 49 w 81"/>
                <a:gd name="T19" fmla="*/ 100 h 158"/>
                <a:gd name="T20" fmla="*/ 47 w 81"/>
                <a:gd name="T21" fmla="*/ 81 h 158"/>
                <a:gd name="T22" fmla="*/ 36 w 81"/>
                <a:gd name="T23" fmla="*/ 78 h 158"/>
                <a:gd name="T24" fmla="*/ 29 w 81"/>
                <a:gd name="T25" fmla="*/ 68 h 158"/>
                <a:gd name="T26" fmla="*/ 25 w 81"/>
                <a:gd name="T27" fmla="*/ 55 h 158"/>
                <a:gd name="T28" fmla="*/ 31 w 81"/>
                <a:gd name="T29" fmla="*/ 40 h 158"/>
                <a:gd name="T30" fmla="*/ 26 w 81"/>
                <a:gd name="T31" fmla="*/ 26 h 158"/>
                <a:gd name="T32" fmla="*/ 32 w 81"/>
                <a:gd name="T33" fmla="*/ 15 h 158"/>
                <a:gd name="T34" fmla="*/ 22 w 81"/>
                <a:gd name="T35" fmla="*/ 3 h 158"/>
                <a:gd name="T36" fmla="*/ 14 w 81"/>
                <a:gd name="T37" fmla="*/ 5 h 158"/>
                <a:gd name="T38" fmla="*/ 9 w 81"/>
                <a:gd name="T39" fmla="*/ 1 h 1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3457" y="1101"/>
              <a:ext cx="64" cy="79"/>
            </a:xfrm>
            <a:custGeom>
              <a:avLst/>
              <a:gdLst>
                <a:gd name="T0" fmla="*/ 39 w 85"/>
                <a:gd name="T1" fmla="*/ 0 h 105"/>
                <a:gd name="T2" fmla="*/ 33 w 85"/>
                <a:gd name="T3" fmla="*/ 14 h 105"/>
                <a:gd name="T4" fmla="*/ 24 w 85"/>
                <a:gd name="T5" fmla="*/ 23 h 105"/>
                <a:gd name="T6" fmla="*/ 12 w 85"/>
                <a:gd name="T7" fmla="*/ 26 h 105"/>
                <a:gd name="T8" fmla="*/ 6 w 85"/>
                <a:gd name="T9" fmla="*/ 36 h 105"/>
                <a:gd name="T10" fmla="*/ 3 w 85"/>
                <a:gd name="T11" fmla="*/ 56 h 105"/>
                <a:gd name="T12" fmla="*/ 10 w 85"/>
                <a:gd name="T13" fmla="*/ 53 h 105"/>
                <a:gd name="T14" fmla="*/ 19 w 85"/>
                <a:gd name="T15" fmla="*/ 47 h 105"/>
                <a:gd name="T16" fmla="*/ 26 w 85"/>
                <a:gd name="T17" fmla="*/ 52 h 105"/>
                <a:gd name="T18" fmla="*/ 44 w 85"/>
                <a:gd name="T19" fmla="*/ 74 h 105"/>
                <a:gd name="T20" fmla="*/ 53 w 85"/>
                <a:gd name="T21" fmla="*/ 54 h 105"/>
                <a:gd name="T22" fmla="*/ 64 w 85"/>
                <a:gd name="T23" fmla="*/ 51 h 105"/>
                <a:gd name="T24" fmla="*/ 56 w 85"/>
                <a:gd name="T25" fmla="*/ 29 h 105"/>
                <a:gd name="T26" fmla="*/ 39 w 85"/>
                <a:gd name="T27" fmla="*/ 0 h 10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56" name="Freeform 54"/>
            <p:cNvSpPr>
              <a:spLocks/>
            </p:cNvSpPr>
            <p:nvPr/>
          </p:nvSpPr>
          <p:spPr bwMode="auto">
            <a:xfrm>
              <a:off x="3533" y="1242"/>
              <a:ext cx="29" cy="49"/>
            </a:xfrm>
            <a:custGeom>
              <a:avLst/>
              <a:gdLst>
                <a:gd name="T0" fmla="*/ 5 w 38"/>
                <a:gd name="T1" fmla="*/ 20 h 66"/>
                <a:gd name="T2" fmla="*/ 20 w 38"/>
                <a:gd name="T3" fmla="*/ 49 h 66"/>
                <a:gd name="T4" fmla="*/ 23 w 38"/>
                <a:gd name="T5" fmla="*/ 39 h 66"/>
                <a:gd name="T6" fmla="*/ 29 w 38"/>
                <a:gd name="T7" fmla="*/ 30 h 66"/>
                <a:gd name="T8" fmla="*/ 23 w 38"/>
                <a:gd name="T9" fmla="*/ 19 h 66"/>
                <a:gd name="T10" fmla="*/ 15 w 38"/>
                <a:gd name="T11" fmla="*/ 10 h 66"/>
                <a:gd name="T12" fmla="*/ 8 w 38"/>
                <a:gd name="T13" fmla="*/ 1 h 66"/>
                <a:gd name="T14" fmla="*/ 2 w 38"/>
                <a:gd name="T15" fmla="*/ 9 h 66"/>
                <a:gd name="T16" fmla="*/ 5 w 38"/>
                <a:gd name="T17" fmla="*/ 20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57" name="Freeform 55"/>
            <p:cNvSpPr>
              <a:spLocks/>
            </p:cNvSpPr>
            <p:nvPr/>
          </p:nvSpPr>
          <p:spPr bwMode="auto">
            <a:xfrm>
              <a:off x="3517" y="1324"/>
              <a:ext cx="18" cy="17"/>
            </a:xfrm>
            <a:custGeom>
              <a:avLst/>
              <a:gdLst>
                <a:gd name="T0" fmla="*/ 0 w 24"/>
                <a:gd name="T1" fmla="*/ 0 h 23"/>
                <a:gd name="T2" fmla="*/ 5 w 24"/>
                <a:gd name="T3" fmla="*/ 17 h 23"/>
                <a:gd name="T4" fmla="*/ 18 w 24"/>
                <a:gd name="T5" fmla="*/ 8 h 23"/>
                <a:gd name="T6" fmla="*/ 0 w 24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58" name="Freeform 56"/>
            <p:cNvSpPr>
              <a:spLocks/>
            </p:cNvSpPr>
            <p:nvPr/>
          </p:nvSpPr>
          <p:spPr bwMode="auto">
            <a:xfrm>
              <a:off x="3544" y="1314"/>
              <a:ext cx="45" cy="37"/>
            </a:xfrm>
            <a:custGeom>
              <a:avLst/>
              <a:gdLst>
                <a:gd name="T0" fmla="*/ 7 w 60"/>
                <a:gd name="T1" fmla="*/ 0 h 49"/>
                <a:gd name="T2" fmla="*/ 0 w 60"/>
                <a:gd name="T3" fmla="*/ 14 h 49"/>
                <a:gd name="T4" fmla="*/ 21 w 60"/>
                <a:gd name="T5" fmla="*/ 25 h 49"/>
                <a:gd name="T6" fmla="*/ 32 w 60"/>
                <a:gd name="T7" fmla="*/ 35 h 49"/>
                <a:gd name="T8" fmla="*/ 45 w 60"/>
                <a:gd name="T9" fmla="*/ 32 h 49"/>
                <a:gd name="T10" fmla="*/ 37 w 60"/>
                <a:gd name="T11" fmla="*/ 18 h 49"/>
                <a:gd name="T12" fmla="*/ 21 w 60"/>
                <a:gd name="T13" fmla="*/ 2 h 49"/>
                <a:gd name="T14" fmla="*/ 14 w 60"/>
                <a:gd name="T15" fmla="*/ 12 h 49"/>
                <a:gd name="T16" fmla="*/ 7 w 60"/>
                <a:gd name="T17" fmla="*/ 0 h 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59" name="Freeform 57"/>
            <p:cNvSpPr>
              <a:spLocks/>
            </p:cNvSpPr>
            <p:nvPr/>
          </p:nvSpPr>
          <p:spPr bwMode="auto">
            <a:xfrm>
              <a:off x="3613" y="1384"/>
              <a:ext cx="24" cy="33"/>
            </a:xfrm>
            <a:custGeom>
              <a:avLst/>
              <a:gdLst>
                <a:gd name="T0" fmla="*/ 21 w 32"/>
                <a:gd name="T1" fmla="*/ 0 h 44"/>
                <a:gd name="T2" fmla="*/ 8 w 32"/>
                <a:gd name="T3" fmla="*/ 8 h 44"/>
                <a:gd name="T4" fmla="*/ 9 w 32"/>
                <a:gd name="T5" fmla="*/ 24 h 44"/>
                <a:gd name="T6" fmla="*/ 18 w 32"/>
                <a:gd name="T7" fmla="*/ 27 h 44"/>
                <a:gd name="T8" fmla="*/ 21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3880" y="1342"/>
              <a:ext cx="46" cy="47"/>
            </a:xfrm>
            <a:custGeom>
              <a:avLst/>
              <a:gdLst>
                <a:gd name="T0" fmla="*/ 5 w 61"/>
                <a:gd name="T1" fmla="*/ 0 h 63"/>
                <a:gd name="T2" fmla="*/ 0 w 61"/>
                <a:gd name="T3" fmla="*/ 10 h 63"/>
                <a:gd name="T4" fmla="*/ 18 w 61"/>
                <a:gd name="T5" fmla="*/ 26 h 63"/>
                <a:gd name="T6" fmla="*/ 27 w 61"/>
                <a:gd name="T7" fmla="*/ 40 h 63"/>
                <a:gd name="T8" fmla="*/ 35 w 61"/>
                <a:gd name="T9" fmla="*/ 47 h 63"/>
                <a:gd name="T10" fmla="*/ 46 w 61"/>
                <a:gd name="T11" fmla="*/ 42 h 63"/>
                <a:gd name="T12" fmla="*/ 25 w 61"/>
                <a:gd name="T13" fmla="*/ 13 h 63"/>
                <a:gd name="T14" fmla="*/ 5 w 61"/>
                <a:gd name="T15" fmla="*/ 0 h 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61" name="Freeform 59"/>
            <p:cNvSpPr>
              <a:spLocks/>
            </p:cNvSpPr>
            <p:nvPr/>
          </p:nvSpPr>
          <p:spPr bwMode="auto">
            <a:xfrm>
              <a:off x="3483" y="1401"/>
              <a:ext cx="46" cy="50"/>
            </a:xfrm>
            <a:custGeom>
              <a:avLst/>
              <a:gdLst>
                <a:gd name="T0" fmla="*/ 21 w 61"/>
                <a:gd name="T1" fmla="*/ 5 h 67"/>
                <a:gd name="T2" fmla="*/ 23 w 61"/>
                <a:gd name="T3" fmla="*/ 25 h 67"/>
                <a:gd name="T4" fmla="*/ 12 w 61"/>
                <a:gd name="T5" fmla="*/ 32 h 67"/>
                <a:gd name="T6" fmla="*/ 17 w 61"/>
                <a:gd name="T7" fmla="*/ 50 h 67"/>
                <a:gd name="T8" fmla="*/ 36 w 61"/>
                <a:gd name="T9" fmla="*/ 43 h 67"/>
                <a:gd name="T10" fmla="*/ 45 w 61"/>
                <a:gd name="T11" fmla="*/ 35 h 67"/>
                <a:gd name="T12" fmla="*/ 38 w 61"/>
                <a:gd name="T13" fmla="*/ 21 h 67"/>
                <a:gd name="T14" fmla="*/ 43 w 61"/>
                <a:gd name="T15" fmla="*/ 10 h 67"/>
                <a:gd name="T16" fmla="*/ 41 w 61"/>
                <a:gd name="T17" fmla="*/ 1 h 67"/>
                <a:gd name="T18" fmla="*/ 35 w 61"/>
                <a:gd name="T19" fmla="*/ 3 h 67"/>
                <a:gd name="T20" fmla="*/ 38 w 61"/>
                <a:gd name="T21" fmla="*/ 4 h 67"/>
                <a:gd name="T22" fmla="*/ 37 w 61"/>
                <a:gd name="T23" fmla="*/ 12 h 67"/>
                <a:gd name="T24" fmla="*/ 32 w 61"/>
                <a:gd name="T25" fmla="*/ 17 h 67"/>
                <a:gd name="T26" fmla="*/ 21 w 61"/>
                <a:gd name="T27" fmla="*/ 5 h 6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62" name="Freeform 60"/>
            <p:cNvSpPr>
              <a:spLocks/>
            </p:cNvSpPr>
            <p:nvPr/>
          </p:nvSpPr>
          <p:spPr bwMode="auto">
            <a:xfrm>
              <a:off x="3434" y="1420"/>
              <a:ext cx="32" cy="27"/>
            </a:xfrm>
            <a:custGeom>
              <a:avLst/>
              <a:gdLst>
                <a:gd name="T0" fmla="*/ 16 w 43"/>
                <a:gd name="T1" fmla="*/ 2 h 36"/>
                <a:gd name="T2" fmla="*/ 4 w 43"/>
                <a:gd name="T3" fmla="*/ 5 h 36"/>
                <a:gd name="T4" fmla="*/ 25 w 43"/>
                <a:gd name="T5" fmla="*/ 27 h 36"/>
                <a:gd name="T6" fmla="*/ 31 w 43"/>
                <a:gd name="T7" fmla="*/ 23 h 36"/>
                <a:gd name="T8" fmla="*/ 16 w 43"/>
                <a:gd name="T9" fmla="*/ 2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63" name="Freeform 61"/>
            <p:cNvSpPr>
              <a:spLocks/>
            </p:cNvSpPr>
            <p:nvPr/>
          </p:nvSpPr>
          <p:spPr bwMode="auto">
            <a:xfrm>
              <a:off x="3413" y="1391"/>
              <a:ext cx="24" cy="31"/>
            </a:xfrm>
            <a:custGeom>
              <a:avLst/>
              <a:gdLst>
                <a:gd name="T0" fmla="*/ 16 w 32"/>
                <a:gd name="T1" fmla="*/ 0 h 41"/>
                <a:gd name="T2" fmla="*/ 0 w 32"/>
                <a:gd name="T3" fmla="*/ 20 h 41"/>
                <a:gd name="T4" fmla="*/ 12 w 32"/>
                <a:gd name="T5" fmla="*/ 18 h 41"/>
                <a:gd name="T6" fmla="*/ 14 w 32"/>
                <a:gd name="T7" fmla="*/ 22 h 41"/>
                <a:gd name="T8" fmla="*/ 12 w 32"/>
                <a:gd name="T9" fmla="*/ 26 h 41"/>
                <a:gd name="T10" fmla="*/ 23 w 32"/>
                <a:gd name="T11" fmla="*/ 16 h 41"/>
                <a:gd name="T12" fmla="*/ 18 w 32"/>
                <a:gd name="T13" fmla="*/ 7 h 41"/>
                <a:gd name="T14" fmla="*/ 16 w 32"/>
                <a:gd name="T15" fmla="*/ 0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64" name="Freeform 62"/>
            <p:cNvSpPr>
              <a:spLocks/>
            </p:cNvSpPr>
            <p:nvPr/>
          </p:nvSpPr>
          <p:spPr bwMode="auto">
            <a:xfrm>
              <a:off x="3447" y="1402"/>
              <a:ext cx="34" cy="24"/>
            </a:xfrm>
            <a:custGeom>
              <a:avLst/>
              <a:gdLst>
                <a:gd name="T0" fmla="*/ 16 w 45"/>
                <a:gd name="T1" fmla="*/ 0 h 32"/>
                <a:gd name="T2" fmla="*/ 0 w 45"/>
                <a:gd name="T3" fmla="*/ 5 h 32"/>
                <a:gd name="T4" fmla="*/ 20 w 45"/>
                <a:gd name="T5" fmla="*/ 23 h 32"/>
                <a:gd name="T6" fmla="*/ 34 w 45"/>
                <a:gd name="T7" fmla="*/ 18 h 32"/>
                <a:gd name="T8" fmla="*/ 17 w 45"/>
                <a:gd name="T9" fmla="*/ 8 h 32"/>
                <a:gd name="T10" fmla="*/ 16 w 45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65" name="Freeform 63"/>
            <p:cNvSpPr>
              <a:spLocks/>
            </p:cNvSpPr>
            <p:nvPr/>
          </p:nvSpPr>
          <p:spPr bwMode="auto">
            <a:xfrm>
              <a:off x="3398" y="1070"/>
              <a:ext cx="27" cy="55"/>
            </a:xfrm>
            <a:custGeom>
              <a:avLst/>
              <a:gdLst>
                <a:gd name="T0" fmla="*/ 23 w 35"/>
                <a:gd name="T1" fmla="*/ 0 h 74"/>
                <a:gd name="T2" fmla="*/ 16 w 35"/>
                <a:gd name="T3" fmla="*/ 11 h 74"/>
                <a:gd name="T4" fmla="*/ 7 w 35"/>
                <a:gd name="T5" fmla="*/ 27 h 74"/>
                <a:gd name="T6" fmla="*/ 0 w 35"/>
                <a:gd name="T7" fmla="*/ 44 h 74"/>
                <a:gd name="T8" fmla="*/ 6 w 35"/>
                <a:gd name="T9" fmla="*/ 55 h 74"/>
                <a:gd name="T10" fmla="*/ 15 w 35"/>
                <a:gd name="T11" fmla="*/ 44 h 74"/>
                <a:gd name="T12" fmla="*/ 27 w 35"/>
                <a:gd name="T13" fmla="*/ 24 h 74"/>
                <a:gd name="T14" fmla="*/ 23 w 35"/>
                <a:gd name="T15" fmla="*/ 0 h 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66" name="Freeform 64"/>
            <p:cNvSpPr>
              <a:spLocks/>
            </p:cNvSpPr>
            <p:nvPr/>
          </p:nvSpPr>
          <p:spPr bwMode="auto">
            <a:xfrm>
              <a:off x="3449" y="1061"/>
              <a:ext cx="19" cy="55"/>
            </a:xfrm>
            <a:custGeom>
              <a:avLst/>
              <a:gdLst>
                <a:gd name="T0" fmla="*/ 10 w 25"/>
                <a:gd name="T1" fmla="*/ 5 h 73"/>
                <a:gd name="T2" fmla="*/ 3 w 25"/>
                <a:gd name="T3" fmla="*/ 6 h 73"/>
                <a:gd name="T4" fmla="*/ 0 w 25"/>
                <a:gd name="T5" fmla="*/ 17 h 73"/>
                <a:gd name="T6" fmla="*/ 11 w 25"/>
                <a:gd name="T7" fmla="*/ 31 h 73"/>
                <a:gd name="T8" fmla="*/ 19 w 25"/>
                <a:gd name="T9" fmla="*/ 42 h 73"/>
                <a:gd name="T10" fmla="*/ 12 w 25"/>
                <a:gd name="T11" fmla="*/ 15 h 73"/>
                <a:gd name="T12" fmla="*/ 10 w 25"/>
                <a:gd name="T13" fmla="*/ 5 h 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67" name="Freeform 65"/>
            <p:cNvSpPr>
              <a:spLocks/>
            </p:cNvSpPr>
            <p:nvPr/>
          </p:nvSpPr>
          <p:spPr bwMode="auto">
            <a:xfrm>
              <a:off x="3471" y="1044"/>
              <a:ext cx="10" cy="25"/>
            </a:xfrm>
            <a:custGeom>
              <a:avLst/>
              <a:gdLst>
                <a:gd name="T0" fmla="*/ 8 w 14"/>
                <a:gd name="T1" fmla="*/ 0 h 33"/>
                <a:gd name="T2" fmla="*/ 1 w 14"/>
                <a:gd name="T3" fmla="*/ 8 h 33"/>
                <a:gd name="T4" fmla="*/ 8 w 14"/>
                <a:gd name="T5" fmla="*/ 19 h 33"/>
                <a:gd name="T6" fmla="*/ 8 w 14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68" name="Freeform 66"/>
            <p:cNvSpPr>
              <a:spLocks/>
            </p:cNvSpPr>
            <p:nvPr/>
          </p:nvSpPr>
          <p:spPr bwMode="auto">
            <a:xfrm>
              <a:off x="3481" y="1056"/>
              <a:ext cx="21" cy="48"/>
            </a:xfrm>
            <a:custGeom>
              <a:avLst/>
              <a:gdLst>
                <a:gd name="T0" fmla="*/ 4 w 28"/>
                <a:gd name="T1" fmla="*/ 0 h 64"/>
                <a:gd name="T2" fmla="*/ 8 w 28"/>
                <a:gd name="T3" fmla="*/ 11 h 64"/>
                <a:gd name="T4" fmla="*/ 15 w 28"/>
                <a:gd name="T5" fmla="*/ 16 h 64"/>
                <a:gd name="T6" fmla="*/ 6 w 28"/>
                <a:gd name="T7" fmla="*/ 29 h 64"/>
                <a:gd name="T8" fmla="*/ 0 w 28"/>
                <a:gd name="T9" fmla="*/ 42 h 64"/>
                <a:gd name="T10" fmla="*/ 8 w 28"/>
                <a:gd name="T11" fmla="*/ 43 h 64"/>
                <a:gd name="T12" fmla="*/ 20 w 28"/>
                <a:gd name="T13" fmla="*/ 20 h 64"/>
                <a:gd name="T14" fmla="*/ 4 w 28"/>
                <a:gd name="T15" fmla="*/ 0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69" name="Freeform 67"/>
            <p:cNvSpPr>
              <a:spLocks/>
            </p:cNvSpPr>
            <p:nvPr/>
          </p:nvSpPr>
          <p:spPr bwMode="auto">
            <a:xfrm>
              <a:off x="3212" y="1125"/>
              <a:ext cx="12" cy="27"/>
            </a:xfrm>
            <a:custGeom>
              <a:avLst/>
              <a:gdLst>
                <a:gd name="T0" fmla="*/ 11 w 16"/>
                <a:gd name="T1" fmla="*/ 2 h 36"/>
                <a:gd name="T2" fmla="*/ 0 w 16"/>
                <a:gd name="T3" fmla="*/ 5 h 36"/>
                <a:gd name="T4" fmla="*/ 6 w 16"/>
                <a:gd name="T5" fmla="*/ 17 h 36"/>
                <a:gd name="T6" fmla="*/ 11 w 16"/>
                <a:gd name="T7" fmla="*/ 2 h 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70" name="Freeform 68"/>
            <p:cNvSpPr>
              <a:spLocks/>
            </p:cNvSpPr>
            <p:nvPr/>
          </p:nvSpPr>
          <p:spPr bwMode="auto">
            <a:xfrm>
              <a:off x="3202" y="1102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71" name="Freeform 69"/>
            <p:cNvSpPr>
              <a:spLocks/>
            </p:cNvSpPr>
            <p:nvPr/>
          </p:nvSpPr>
          <p:spPr bwMode="auto">
            <a:xfrm>
              <a:off x="3198" y="1084"/>
              <a:ext cx="12" cy="14"/>
            </a:xfrm>
            <a:custGeom>
              <a:avLst/>
              <a:gdLst>
                <a:gd name="T0" fmla="*/ 8 w 16"/>
                <a:gd name="T1" fmla="*/ 4 h 19"/>
                <a:gd name="T2" fmla="*/ 0 w 16"/>
                <a:gd name="T3" fmla="*/ 7 h 19"/>
                <a:gd name="T4" fmla="*/ 9 w 16"/>
                <a:gd name="T5" fmla="*/ 14 h 19"/>
                <a:gd name="T6" fmla="*/ 8 w 16"/>
                <a:gd name="T7" fmla="*/ 4 h 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72" name="Freeform 70"/>
            <p:cNvSpPr>
              <a:spLocks/>
            </p:cNvSpPr>
            <p:nvPr/>
          </p:nvSpPr>
          <p:spPr bwMode="auto">
            <a:xfrm>
              <a:off x="3186" y="1044"/>
              <a:ext cx="11" cy="19"/>
            </a:xfrm>
            <a:custGeom>
              <a:avLst/>
              <a:gdLst>
                <a:gd name="T0" fmla="*/ 5 w 14"/>
                <a:gd name="T1" fmla="*/ 0 h 25"/>
                <a:gd name="T2" fmla="*/ 0 w 14"/>
                <a:gd name="T3" fmla="*/ 10 h 25"/>
                <a:gd name="T4" fmla="*/ 9 w 14"/>
                <a:gd name="T5" fmla="*/ 18 h 25"/>
                <a:gd name="T6" fmla="*/ 5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73" name="Freeform 71"/>
            <p:cNvSpPr>
              <a:spLocks/>
            </p:cNvSpPr>
            <p:nvPr/>
          </p:nvSpPr>
          <p:spPr bwMode="auto">
            <a:xfrm>
              <a:off x="3188" y="1069"/>
              <a:ext cx="16" cy="13"/>
            </a:xfrm>
            <a:custGeom>
              <a:avLst/>
              <a:gdLst>
                <a:gd name="T0" fmla="*/ 9 w 22"/>
                <a:gd name="T1" fmla="*/ 0 h 18"/>
                <a:gd name="T2" fmla="*/ 14 w 22"/>
                <a:gd name="T3" fmla="*/ 13 h 18"/>
                <a:gd name="T4" fmla="*/ 10 w 22"/>
                <a:gd name="T5" fmla="*/ 4 h 18"/>
                <a:gd name="T6" fmla="*/ 9 w 22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74" name="Freeform 72"/>
            <p:cNvSpPr>
              <a:spLocks/>
            </p:cNvSpPr>
            <p:nvPr/>
          </p:nvSpPr>
          <p:spPr bwMode="auto">
            <a:xfrm>
              <a:off x="4024" y="1692"/>
              <a:ext cx="45" cy="60"/>
            </a:xfrm>
            <a:custGeom>
              <a:avLst/>
              <a:gdLst>
                <a:gd name="T0" fmla="*/ 8 w 60"/>
                <a:gd name="T1" fmla="*/ 5 h 81"/>
                <a:gd name="T2" fmla="*/ 2 w 60"/>
                <a:gd name="T3" fmla="*/ 13 h 81"/>
                <a:gd name="T4" fmla="*/ 11 w 60"/>
                <a:gd name="T5" fmla="*/ 29 h 81"/>
                <a:gd name="T6" fmla="*/ 20 w 60"/>
                <a:gd name="T7" fmla="*/ 40 h 81"/>
                <a:gd name="T8" fmla="*/ 30 w 60"/>
                <a:gd name="T9" fmla="*/ 47 h 81"/>
                <a:gd name="T10" fmla="*/ 38 w 60"/>
                <a:gd name="T11" fmla="*/ 60 h 81"/>
                <a:gd name="T12" fmla="*/ 39 w 60"/>
                <a:gd name="T13" fmla="*/ 42 h 81"/>
                <a:gd name="T14" fmla="*/ 32 w 60"/>
                <a:gd name="T15" fmla="*/ 27 h 81"/>
                <a:gd name="T16" fmla="*/ 19 w 60"/>
                <a:gd name="T17" fmla="*/ 13 h 81"/>
                <a:gd name="T18" fmla="*/ 8 w 60"/>
                <a:gd name="T19" fmla="*/ 5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75" name="Freeform 73"/>
            <p:cNvSpPr>
              <a:spLocks/>
            </p:cNvSpPr>
            <p:nvPr/>
          </p:nvSpPr>
          <p:spPr bwMode="auto">
            <a:xfrm>
              <a:off x="4255" y="1643"/>
              <a:ext cx="53" cy="46"/>
            </a:xfrm>
            <a:custGeom>
              <a:avLst/>
              <a:gdLst>
                <a:gd name="T0" fmla="*/ 21 w 71"/>
                <a:gd name="T1" fmla="*/ 17 h 61"/>
                <a:gd name="T2" fmla="*/ 10 w 71"/>
                <a:gd name="T3" fmla="*/ 24 h 61"/>
                <a:gd name="T4" fmla="*/ 1 w 71"/>
                <a:gd name="T5" fmla="*/ 33 h 61"/>
                <a:gd name="T6" fmla="*/ 10 w 71"/>
                <a:gd name="T7" fmla="*/ 44 h 61"/>
                <a:gd name="T8" fmla="*/ 21 w 71"/>
                <a:gd name="T9" fmla="*/ 33 h 61"/>
                <a:gd name="T10" fmla="*/ 30 w 71"/>
                <a:gd name="T11" fmla="*/ 17 h 61"/>
                <a:gd name="T12" fmla="*/ 41 w 71"/>
                <a:gd name="T13" fmla="*/ 0 h 61"/>
                <a:gd name="T14" fmla="*/ 53 w 71"/>
                <a:gd name="T15" fmla="*/ 8 h 61"/>
                <a:gd name="T16" fmla="*/ 26 w 71"/>
                <a:gd name="T17" fmla="*/ 17 h 61"/>
                <a:gd name="T18" fmla="*/ 21 w 71"/>
                <a:gd name="T19" fmla="*/ 17 h 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76" name="Freeform 74"/>
            <p:cNvSpPr>
              <a:spLocks/>
            </p:cNvSpPr>
            <p:nvPr/>
          </p:nvSpPr>
          <p:spPr bwMode="auto">
            <a:xfrm>
              <a:off x="4095" y="1618"/>
              <a:ext cx="17" cy="23"/>
            </a:xfrm>
            <a:custGeom>
              <a:avLst/>
              <a:gdLst>
                <a:gd name="T0" fmla="*/ 7 w 23"/>
                <a:gd name="T1" fmla="*/ 0 h 30"/>
                <a:gd name="T2" fmla="*/ 0 w 23"/>
                <a:gd name="T3" fmla="*/ 11 h 30"/>
                <a:gd name="T4" fmla="*/ 9 w 23"/>
                <a:gd name="T5" fmla="*/ 23 h 30"/>
                <a:gd name="T6" fmla="*/ 7 w 23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77" name="Freeform 75"/>
            <p:cNvSpPr>
              <a:spLocks/>
            </p:cNvSpPr>
            <p:nvPr/>
          </p:nvSpPr>
          <p:spPr bwMode="auto">
            <a:xfrm>
              <a:off x="4087" y="1596"/>
              <a:ext cx="20" cy="17"/>
            </a:xfrm>
            <a:custGeom>
              <a:avLst/>
              <a:gdLst>
                <a:gd name="T0" fmla="*/ 15 w 26"/>
                <a:gd name="T1" fmla="*/ 0 h 23"/>
                <a:gd name="T2" fmla="*/ 0 w 26"/>
                <a:gd name="T3" fmla="*/ 10 h 23"/>
                <a:gd name="T4" fmla="*/ 16 w 26"/>
                <a:gd name="T5" fmla="*/ 15 h 23"/>
                <a:gd name="T6" fmla="*/ 15 w 26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78" name="Freeform 76"/>
            <p:cNvSpPr>
              <a:spLocks/>
            </p:cNvSpPr>
            <p:nvPr/>
          </p:nvSpPr>
          <p:spPr bwMode="auto">
            <a:xfrm>
              <a:off x="3934" y="1402"/>
              <a:ext cx="24" cy="33"/>
            </a:xfrm>
            <a:custGeom>
              <a:avLst/>
              <a:gdLst>
                <a:gd name="T0" fmla="*/ 21 w 32"/>
                <a:gd name="T1" fmla="*/ 0 h 44"/>
                <a:gd name="T2" fmla="*/ 8 w 32"/>
                <a:gd name="T3" fmla="*/ 8 h 44"/>
                <a:gd name="T4" fmla="*/ 9 w 32"/>
                <a:gd name="T5" fmla="*/ 24 h 44"/>
                <a:gd name="T6" fmla="*/ 18 w 32"/>
                <a:gd name="T7" fmla="*/ 27 h 44"/>
                <a:gd name="T8" fmla="*/ 21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79" name="Freeform 77"/>
            <p:cNvSpPr>
              <a:spLocks/>
            </p:cNvSpPr>
            <p:nvPr/>
          </p:nvSpPr>
          <p:spPr bwMode="auto">
            <a:xfrm>
              <a:off x="3968" y="1445"/>
              <a:ext cx="26" cy="33"/>
            </a:xfrm>
            <a:custGeom>
              <a:avLst/>
              <a:gdLst>
                <a:gd name="T0" fmla="*/ 23 w 34"/>
                <a:gd name="T1" fmla="*/ 0 h 44"/>
                <a:gd name="T2" fmla="*/ 8 w 34"/>
                <a:gd name="T3" fmla="*/ 7 h 44"/>
                <a:gd name="T4" fmla="*/ 11 w 34"/>
                <a:gd name="T5" fmla="*/ 24 h 44"/>
                <a:gd name="T6" fmla="*/ 20 w 34"/>
                <a:gd name="T7" fmla="*/ 27 h 44"/>
                <a:gd name="T8" fmla="*/ 23 w 3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80" name="Freeform 78"/>
            <p:cNvSpPr>
              <a:spLocks/>
            </p:cNvSpPr>
            <p:nvPr/>
          </p:nvSpPr>
          <p:spPr bwMode="auto">
            <a:xfrm>
              <a:off x="3995" y="1508"/>
              <a:ext cx="28" cy="28"/>
            </a:xfrm>
            <a:custGeom>
              <a:avLst/>
              <a:gdLst>
                <a:gd name="T0" fmla="*/ 25 w 38"/>
                <a:gd name="T1" fmla="*/ 2 h 37"/>
                <a:gd name="T2" fmla="*/ 7 w 38"/>
                <a:gd name="T3" fmla="*/ 2 h 37"/>
                <a:gd name="T4" fmla="*/ 10 w 38"/>
                <a:gd name="T5" fmla="*/ 19 h 37"/>
                <a:gd name="T6" fmla="*/ 19 w 38"/>
                <a:gd name="T7" fmla="*/ 22 h 37"/>
                <a:gd name="T8" fmla="*/ 25 w 38"/>
                <a:gd name="T9" fmla="*/ 2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81" name="Freeform 79"/>
            <p:cNvSpPr>
              <a:spLocks/>
            </p:cNvSpPr>
            <p:nvPr/>
          </p:nvSpPr>
          <p:spPr bwMode="auto">
            <a:xfrm>
              <a:off x="4029" y="1498"/>
              <a:ext cx="28" cy="26"/>
            </a:xfrm>
            <a:custGeom>
              <a:avLst/>
              <a:gdLst>
                <a:gd name="T0" fmla="*/ 25 w 38"/>
                <a:gd name="T1" fmla="*/ 2 h 34"/>
                <a:gd name="T2" fmla="*/ 7 w 38"/>
                <a:gd name="T3" fmla="*/ 2 h 34"/>
                <a:gd name="T4" fmla="*/ 12 w 38"/>
                <a:gd name="T5" fmla="*/ 17 h 34"/>
                <a:gd name="T6" fmla="*/ 20 w 38"/>
                <a:gd name="T7" fmla="*/ 17 h 34"/>
                <a:gd name="T8" fmla="*/ 25 w 38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82" name="Freeform 80"/>
            <p:cNvSpPr>
              <a:spLocks/>
            </p:cNvSpPr>
            <p:nvPr/>
          </p:nvSpPr>
          <p:spPr bwMode="auto">
            <a:xfrm>
              <a:off x="4019" y="1462"/>
              <a:ext cx="26" cy="20"/>
            </a:xfrm>
            <a:custGeom>
              <a:avLst/>
              <a:gdLst>
                <a:gd name="T0" fmla="*/ 23 w 35"/>
                <a:gd name="T1" fmla="*/ 1 h 27"/>
                <a:gd name="T2" fmla="*/ 7 w 35"/>
                <a:gd name="T3" fmla="*/ 1 h 27"/>
                <a:gd name="T4" fmla="*/ 10 w 35"/>
                <a:gd name="T5" fmla="*/ 11 h 27"/>
                <a:gd name="T6" fmla="*/ 19 w 35"/>
                <a:gd name="T7" fmla="*/ 14 h 27"/>
                <a:gd name="T8" fmla="*/ 23 w 35"/>
                <a:gd name="T9" fmla="*/ 1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83" name="Freeform 81"/>
            <p:cNvSpPr>
              <a:spLocks/>
            </p:cNvSpPr>
            <p:nvPr/>
          </p:nvSpPr>
          <p:spPr bwMode="auto">
            <a:xfrm>
              <a:off x="3993" y="1437"/>
              <a:ext cx="26" cy="35"/>
            </a:xfrm>
            <a:custGeom>
              <a:avLst/>
              <a:gdLst>
                <a:gd name="T0" fmla="*/ 21 w 35"/>
                <a:gd name="T1" fmla="*/ 12 h 47"/>
                <a:gd name="T2" fmla="*/ 14 w 35"/>
                <a:gd name="T3" fmla="*/ 1 h 47"/>
                <a:gd name="T4" fmla="*/ 7 w 35"/>
                <a:gd name="T5" fmla="*/ 19 h 47"/>
                <a:gd name="T6" fmla="*/ 14 w 35"/>
                <a:gd name="T7" fmla="*/ 26 h 47"/>
                <a:gd name="T8" fmla="*/ 20 w 35"/>
                <a:gd name="T9" fmla="*/ 22 h 47"/>
                <a:gd name="T10" fmla="*/ 21 w 35"/>
                <a:gd name="T11" fmla="*/ 12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84" name="Freeform 82"/>
            <p:cNvSpPr>
              <a:spLocks/>
            </p:cNvSpPr>
            <p:nvPr/>
          </p:nvSpPr>
          <p:spPr bwMode="auto">
            <a:xfrm>
              <a:off x="3961" y="1421"/>
              <a:ext cx="24" cy="26"/>
            </a:xfrm>
            <a:custGeom>
              <a:avLst/>
              <a:gdLst>
                <a:gd name="T0" fmla="*/ 17 w 32"/>
                <a:gd name="T1" fmla="*/ 7 h 35"/>
                <a:gd name="T2" fmla="*/ 8 w 32"/>
                <a:gd name="T3" fmla="*/ 1 h 35"/>
                <a:gd name="T4" fmla="*/ 9 w 32"/>
                <a:gd name="T5" fmla="*/ 17 h 35"/>
                <a:gd name="T6" fmla="*/ 18 w 32"/>
                <a:gd name="T7" fmla="*/ 20 h 35"/>
                <a:gd name="T8" fmla="*/ 17 w 32"/>
                <a:gd name="T9" fmla="*/ 7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85" name="Freeform 83"/>
            <p:cNvSpPr>
              <a:spLocks/>
            </p:cNvSpPr>
            <p:nvPr/>
          </p:nvSpPr>
          <p:spPr bwMode="auto">
            <a:xfrm>
              <a:off x="4001" y="1474"/>
              <a:ext cx="24" cy="26"/>
            </a:xfrm>
            <a:custGeom>
              <a:avLst/>
              <a:gdLst>
                <a:gd name="T0" fmla="*/ 17 w 32"/>
                <a:gd name="T1" fmla="*/ 7 h 35"/>
                <a:gd name="T2" fmla="*/ 8 w 32"/>
                <a:gd name="T3" fmla="*/ 1 h 35"/>
                <a:gd name="T4" fmla="*/ 9 w 32"/>
                <a:gd name="T5" fmla="*/ 17 h 35"/>
                <a:gd name="T6" fmla="*/ 18 w 32"/>
                <a:gd name="T7" fmla="*/ 20 h 35"/>
                <a:gd name="T8" fmla="*/ 17 w 32"/>
                <a:gd name="T9" fmla="*/ 7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86" name="Freeform 84"/>
            <p:cNvSpPr>
              <a:spLocks/>
            </p:cNvSpPr>
            <p:nvPr/>
          </p:nvSpPr>
          <p:spPr bwMode="auto">
            <a:xfrm>
              <a:off x="2391" y="100"/>
              <a:ext cx="141" cy="108"/>
            </a:xfrm>
            <a:custGeom>
              <a:avLst/>
              <a:gdLst>
                <a:gd name="T0" fmla="*/ 128 w 189"/>
                <a:gd name="T1" fmla="*/ 3 h 144"/>
                <a:gd name="T2" fmla="*/ 138 w 189"/>
                <a:gd name="T3" fmla="*/ 3 h 144"/>
                <a:gd name="T4" fmla="*/ 141 w 189"/>
                <a:gd name="T5" fmla="*/ 12 h 144"/>
                <a:gd name="T6" fmla="*/ 140 w 189"/>
                <a:gd name="T7" fmla="*/ 18 h 144"/>
                <a:gd name="T8" fmla="*/ 98 w 189"/>
                <a:gd name="T9" fmla="*/ 33 h 144"/>
                <a:gd name="T10" fmla="*/ 81 w 189"/>
                <a:gd name="T11" fmla="*/ 44 h 144"/>
                <a:gd name="T12" fmla="*/ 72 w 189"/>
                <a:gd name="T13" fmla="*/ 47 h 144"/>
                <a:gd name="T14" fmla="*/ 53 w 189"/>
                <a:gd name="T15" fmla="*/ 62 h 144"/>
                <a:gd name="T16" fmla="*/ 56 w 189"/>
                <a:gd name="T17" fmla="*/ 69 h 144"/>
                <a:gd name="T18" fmla="*/ 62 w 189"/>
                <a:gd name="T19" fmla="*/ 87 h 144"/>
                <a:gd name="T20" fmla="*/ 80 w 189"/>
                <a:gd name="T21" fmla="*/ 95 h 144"/>
                <a:gd name="T22" fmla="*/ 69 w 189"/>
                <a:gd name="T23" fmla="*/ 105 h 144"/>
                <a:gd name="T24" fmla="*/ 62 w 189"/>
                <a:gd name="T25" fmla="*/ 98 h 144"/>
                <a:gd name="T26" fmla="*/ 53 w 189"/>
                <a:gd name="T27" fmla="*/ 101 h 144"/>
                <a:gd name="T28" fmla="*/ 16 w 189"/>
                <a:gd name="T29" fmla="*/ 92 h 144"/>
                <a:gd name="T30" fmla="*/ 14 w 189"/>
                <a:gd name="T31" fmla="*/ 80 h 144"/>
                <a:gd name="T32" fmla="*/ 35 w 189"/>
                <a:gd name="T33" fmla="*/ 68 h 144"/>
                <a:gd name="T34" fmla="*/ 38 w 189"/>
                <a:gd name="T35" fmla="*/ 57 h 144"/>
                <a:gd name="T36" fmla="*/ 35 w 189"/>
                <a:gd name="T37" fmla="*/ 48 h 144"/>
                <a:gd name="T38" fmla="*/ 54 w 189"/>
                <a:gd name="T39" fmla="*/ 35 h 144"/>
                <a:gd name="T40" fmla="*/ 72 w 189"/>
                <a:gd name="T41" fmla="*/ 27 h 144"/>
                <a:gd name="T42" fmla="*/ 84 w 189"/>
                <a:gd name="T43" fmla="*/ 18 h 144"/>
                <a:gd name="T44" fmla="*/ 128 w 189"/>
                <a:gd name="T45" fmla="*/ 3 h 1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87" name="Freeform 85"/>
            <p:cNvSpPr>
              <a:spLocks/>
            </p:cNvSpPr>
            <p:nvPr/>
          </p:nvSpPr>
          <p:spPr bwMode="auto">
            <a:xfrm>
              <a:off x="2475" y="204"/>
              <a:ext cx="40" cy="12"/>
            </a:xfrm>
            <a:custGeom>
              <a:avLst/>
              <a:gdLst>
                <a:gd name="T0" fmla="*/ 18 w 53"/>
                <a:gd name="T1" fmla="*/ 0 h 17"/>
                <a:gd name="T2" fmla="*/ 9 w 53"/>
                <a:gd name="T3" fmla="*/ 1 h 17"/>
                <a:gd name="T4" fmla="*/ 24 w 53"/>
                <a:gd name="T5" fmla="*/ 11 h 17"/>
                <a:gd name="T6" fmla="*/ 33 w 53"/>
                <a:gd name="T7" fmla="*/ 10 h 17"/>
                <a:gd name="T8" fmla="*/ 18 w 53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88" name="Freeform 86"/>
            <p:cNvSpPr>
              <a:spLocks/>
            </p:cNvSpPr>
            <p:nvPr/>
          </p:nvSpPr>
          <p:spPr bwMode="auto">
            <a:xfrm>
              <a:off x="2680" y="48"/>
              <a:ext cx="42" cy="28"/>
            </a:xfrm>
            <a:custGeom>
              <a:avLst/>
              <a:gdLst>
                <a:gd name="T0" fmla="*/ 42 w 57"/>
                <a:gd name="T1" fmla="*/ 3 h 37"/>
                <a:gd name="T2" fmla="*/ 18 w 57"/>
                <a:gd name="T3" fmla="*/ 18 h 37"/>
                <a:gd name="T4" fmla="*/ 8 w 57"/>
                <a:gd name="T5" fmla="*/ 26 h 37"/>
                <a:gd name="T6" fmla="*/ 7 w 57"/>
                <a:gd name="T7" fmla="*/ 3 h 37"/>
                <a:gd name="T8" fmla="*/ 15 w 57"/>
                <a:gd name="T9" fmla="*/ 0 h 37"/>
                <a:gd name="T10" fmla="*/ 42 w 57"/>
                <a:gd name="T11" fmla="*/ 3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89" name="Freeform 87"/>
            <p:cNvSpPr>
              <a:spLocks/>
            </p:cNvSpPr>
            <p:nvPr/>
          </p:nvSpPr>
          <p:spPr bwMode="auto">
            <a:xfrm>
              <a:off x="2710" y="61"/>
              <a:ext cx="50" cy="20"/>
            </a:xfrm>
            <a:custGeom>
              <a:avLst/>
              <a:gdLst>
                <a:gd name="T0" fmla="*/ 21 w 68"/>
                <a:gd name="T1" fmla="*/ 0 h 26"/>
                <a:gd name="T2" fmla="*/ 8 w 68"/>
                <a:gd name="T3" fmla="*/ 5 h 26"/>
                <a:gd name="T4" fmla="*/ 42 w 68"/>
                <a:gd name="T5" fmla="*/ 20 h 26"/>
                <a:gd name="T6" fmla="*/ 46 w 68"/>
                <a:gd name="T7" fmla="*/ 18 h 26"/>
                <a:gd name="T8" fmla="*/ 21 w 68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90" name="Freeform 88"/>
            <p:cNvSpPr>
              <a:spLocks/>
            </p:cNvSpPr>
            <p:nvPr/>
          </p:nvSpPr>
          <p:spPr bwMode="auto">
            <a:xfrm>
              <a:off x="2764" y="64"/>
              <a:ext cx="50" cy="32"/>
            </a:xfrm>
            <a:custGeom>
              <a:avLst/>
              <a:gdLst>
                <a:gd name="T0" fmla="*/ 38 w 66"/>
                <a:gd name="T1" fmla="*/ 7 h 43"/>
                <a:gd name="T2" fmla="*/ 20 w 66"/>
                <a:gd name="T3" fmla="*/ 7 h 43"/>
                <a:gd name="T4" fmla="*/ 8 w 66"/>
                <a:gd name="T5" fmla="*/ 7 h 43"/>
                <a:gd name="T6" fmla="*/ 6 w 66"/>
                <a:gd name="T7" fmla="*/ 26 h 43"/>
                <a:gd name="T8" fmla="*/ 24 w 66"/>
                <a:gd name="T9" fmla="*/ 32 h 43"/>
                <a:gd name="T10" fmla="*/ 47 w 66"/>
                <a:gd name="T11" fmla="*/ 20 h 43"/>
                <a:gd name="T12" fmla="*/ 38 w 66"/>
                <a:gd name="T13" fmla="*/ 7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91" name="Freeform 89"/>
            <p:cNvSpPr>
              <a:spLocks/>
            </p:cNvSpPr>
            <p:nvPr/>
          </p:nvSpPr>
          <p:spPr bwMode="auto">
            <a:xfrm>
              <a:off x="3113" y="91"/>
              <a:ext cx="88" cy="31"/>
            </a:xfrm>
            <a:custGeom>
              <a:avLst/>
              <a:gdLst>
                <a:gd name="T0" fmla="*/ 11 w 117"/>
                <a:gd name="T1" fmla="*/ 0 h 41"/>
                <a:gd name="T2" fmla="*/ 6 w 117"/>
                <a:gd name="T3" fmla="*/ 12 h 41"/>
                <a:gd name="T4" fmla="*/ 38 w 117"/>
                <a:gd name="T5" fmla="*/ 23 h 41"/>
                <a:gd name="T6" fmla="*/ 57 w 117"/>
                <a:gd name="T7" fmla="*/ 27 h 41"/>
                <a:gd name="T8" fmla="*/ 84 w 117"/>
                <a:gd name="T9" fmla="*/ 17 h 41"/>
                <a:gd name="T10" fmla="*/ 59 w 117"/>
                <a:gd name="T11" fmla="*/ 3 h 41"/>
                <a:gd name="T12" fmla="*/ 11 w 117"/>
                <a:gd name="T13" fmla="*/ 0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92" name="Freeform 90"/>
            <p:cNvSpPr>
              <a:spLocks/>
            </p:cNvSpPr>
            <p:nvPr/>
          </p:nvSpPr>
          <p:spPr bwMode="auto">
            <a:xfrm>
              <a:off x="3203" y="90"/>
              <a:ext cx="46" cy="24"/>
            </a:xfrm>
            <a:custGeom>
              <a:avLst/>
              <a:gdLst>
                <a:gd name="T0" fmla="*/ 24 w 62"/>
                <a:gd name="T1" fmla="*/ 3 h 32"/>
                <a:gd name="T2" fmla="*/ 46 w 62"/>
                <a:gd name="T3" fmla="*/ 8 h 32"/>
                <a:gd name="T4" fmla="*/ 22 w 62"/>
                <a:gd name="T5" fmla="*/ 24 h 32"/>
                <a:gd name="T6" fmla="*/ 4 w 62"/>
                <a:gd name="T7" fmla="*/ 17 h 32"/>
                <a:gd name="T8" fmla="*/ 24 w 62"/>
                <a:gd name="T9" fmla="*/ 3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93" name="Freeform 91"/>
            <p:cNvSpPr>
              <a:spLocks/>
            </p:cNvSpPr>
            <p:nvPr/>
          </p:nvSpPr>
          <p:spPr bwMode="auto">
            <a:xfrm>
              <a:off x="3182" y="119"/>
              <a:ext cx="37" cy="17"/>
            </a:xfrm>
            <a:custGeom>
              <a:avLst/>
              <a:gdLst>
                <a:gd name="T0" fmla="*/ 15 w 49"/>
                <a:gd name="T1" fmla="*/ 1 h 23"/>
                <a:gd name="T2" fmla="*/ 5 w 49"/>
                <a:gd name="T3" fmla="*/ 4 h 23"/>
                <a:gd name="T4" fmla="*/ 29 w 49"/>
                <a:gd name="T5" fmla="*/ 17 h 23"/>
                <a:gd name="T6" fmla="*/ 15 w 49"/>
                <a:gd name="T7" fmla="*/ 1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94" name="Freeform 92"/>
            <p:cNvSpPr>
              <a:spLocks/>
            </p:cNvSpPr>
            <p:nvPr/>
          </p:nvSpPr>
          <p:spPr bwMode="auto">
            <a:xfrm>
              <a:off x="3434" y="343"/>
              <a:ext cx="76" cy="114"/>
            </a:xfrm>
            <a:custGeom>
              <a:avLst/>
              <a:gdLst>
                <a:gd name="T0" fmla="*/ 4 w 102"/>
                <a:gd name="T1" fmla="*/ 0 h 152"/>
                <a:gd name="T2" fmla="*/ 0 w 102"/>
                <a:gd name="T3" fmla="*/ 14 h 152"/>
                <a:gd name="T4" fmla="*/ 10 w 102"/>
                <a:gd name="T5" fmla="*/ 32 h 152"/>
                <a:gd name="T6" fmla="*/ 24 w 102"/>
                <a:gd name="T7" fmla="*/ 54 h 152"/>
                <a:gd name="T8" fmla="*/ 27 w 102"/>
                <a:gd name="T9" fmla="*/ 78 h 152"/>
                <a:gd name="T10" fmla="*/ 60 w 102"/>
                <a:gd name="T11" fmla="*/ 114 h 152"/>
                <a:gd name="T12" fmla="*/ 64 w 102"/>
                <a:gd name="T13" fmla="*/ 93 h 152"/>
                <a:gd name="T14" fmla="*/ 55 w 102"/>
                <a:gd name="T15" fmla="*/ 77 h 152"/>
                <a:gd name="T16" fmla="*/ 46 w 102"/>
                <a:gd name="T17" fmla="*/ 69 h 152"/>
                <a:gd name="T18" fmla="*/ 39 w 102"/>
                <a:gd name="T19" fmla="*/ 56 h 152"/>
                <a:gd name="T20" fmla="*/ 31 w 102"/>
                <a:gd name="T21" fmla="*/ 33 h 152"/>
                <a:gd name="T22" fmla="*/ 3 w 102"/>
                <a:gd name="T23" fmla="*/ 9 h 152"/>
                <a:gd name="T24" fmla="*/ 4 w 102"/>
                <a:gd name="T25" fmla="*/ 0 h 1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95" name="Freeform 93"/>
            <p:cNvSpPr>
              <a:spLocks/>
            </p:cNvSpPr>
            <p:nvPr/>
          </p:nvSpPr>
          <p:spPr bwMode="auto">
            <a:xfrm>
              <a:off x="3495" y="461"/>
              <a:ext cx="55" cy="78"/>
            </a:xfrm>
            <a:custGeom>
              <a:avLst/>
              <a:gdLst>
                <a:gd name="T0" fmla="*/ 48 w 74"/>
                <a:gd name="T1" fmla="*/ 17 h 103"/>
                <a:gd name="T2" fmla="*/ 55 w 74"/>
                <a:gd name="T3" fmla="*/ 30 h 103"/>
                <a:gd name="T4" fmla="*/ 22 w 74"/>
                <a:gd name="T5" fmla="*/ 64 h 103"/>
                <a:gd name="T6" fmla="*/ 24 w 74"/>
                <a:gd name="T7" fmla="*/ 76 h 103"/>
                <a:gd name="T8" fmla="*/ 15 w 74"/>
                <a:gd name="T9" fmla="*/ 71 h 103"/>
                <a:gd name="T10" fmla="*/ 4 w 74"/>
                <a:gd name="T11" fmla="*/ 64 h 103"/>
                <a:gd name="T12" fmla="*/ 0 w 74"/>
                <a:gd name="T13" fmla="*/ 62 h 103"/>
                <a:gd name="T14" fmla="*/ 7 w 74"/>
                <a:gd name="T15" fmla="*/ 44 h 103"/>
                <a:gd name="T16" fmla="*/ 9 w 74"/>
                <a:gd name="T17" fmla="*/ 39 h 103"/>
                <a:gd name="T18" fmla="*/ 1 w 74"/>
                <a:gd name="T19" fmla="*/ 18 h 103"/>
                <a:gd name="T20" fmla="*/ 3 w 74"/>
                <a:gd name="T21" fmla="*/ 11 h 103"/>
                <a:gd name="T22" fmla="*/ 19 w 74"/>
                <a:gd name="T23" fmla="*/ 17 h 103"/>
                <a:gd name="T24" fmla="*/ 27 w 74"/>
                <a:gd name="T25" fmla="*/ 27 h 103"/>
                <a:gd name="T26" fmla="*/ 48 w 74"/>
                <a:gd name="T27" fmla="*/ 17 h 10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96" name="Freeform 94"/>
            <p:cNvSpPr>
              <a:spLocks/>
            </p:cNvSpPr>
            <p:nvPr/>
          </p:nvSpPr>
          <p:spPr bwMode="auto">
            <a:xfrm>
              <a:off x="3459" y="541"/>
              <a:ext cx="109" cy="189"/>
            </a:xfrm>
            <a:custGeom>
              <a:avLst/>
              <a:gdLst>
                <a:gd name="T0" fmla="*/ 61 w 146"/>
                <a:gd name="T1" fmla="*/ 75 h 252"/>
                <a:gd name="T2" fmla="*/ 49 w 146"/>
                <a:gd name="T3" fmla="*/ 80 h 252"/>
                <a:gd name="T4" fmla="*/ 48 w 146"/>
                <a:gd name="T5" fmla="*/ 99 h 252"/>
                <a:gd name="T6" fmla="*/ 16 w 146"/>
                <a:gd name="T7" fmla="*/ 110 h 252"/>
                <a:gd name="T8" fmla="*/ 6 w 146"/>
                <a:gd name="T9" fmla="*/ 126 h 252"/>
                <a:gd name="T10" fmla="*/ 15 w 146"/>
                <a:gd name="T11" fmla="*/ 137 h 252"/>
                <a:gd name="T12" fmla="*/ 6 w 146"/>
                <a:gd name="T13" fmla="*/ 149 h 252"/>
                <a:gd name="T14" fmla="*/ 18 w 146"/>
                <a:gd name="T15" fmla="*/ 189 h 252"/>
                <a:gd name="T16" fmla="*/ 21 w 146"/>
                <a:gd name="T17" fmla="*/ 161 h 252"/>
                <a:gd name="T18" fmla="*/ 16 w 146"/>
                <a:gd name="T19" fmla="*/ 144 h 252"/>
                <a:gd name="T20" fmla="*/ 31 w 146"/>
                <a:gd name="T21" fmla="*/ 132 h 252"/>
                <a:gd name="T22" fmla="*/ 39 w 146"/>
                <a:gd name="T23" fmla="*/ 119 h 252"/>
                <a:gd name="T24" fmla="*/ 49 w 146"/>
                <a:gd name="T25" fmla="*/ 131 h 252"/>
                <a:gd name="T26" fmla="*/ 33 w 146"/>
                <a:gd name="T27" fmla="*/ 143 h 252"/>
                <a:gd name="T28" fmla="*/ 42 w 146"/>
                <a:gd name="T29" fmla="*/ 150 h 252"/>
                <a:gd name="T30" fmla="*/ 51 w 146"/>
                <a:gd name="T31" fmla="*/ 134 h 252"/>
                <a:gd name="T32" fmla="*/ 63 w 146"/>
                <a:gd name="T33" fmla="*/ 138 h 252"/>
                <a:gd name="T34" fmla="*/ 78 w 146"/>
                <a:gd name="T35" fmla="*/ 111 h 252"/>
                <a:gd name="T36" fmla="*/ 85 w 146"/>
                <a:gd name="T37" fmla="*/ 117 h 252"/>
                <a:gd name="T38" fmla="*/ 102 w 146"/>
                <a:gd name="T39" fmla="*/ 111 h 252"/>
                <a:gd name="T40" fmla="*/ 109 w 146"/>
                <a:gd name="T41" fmla="*/ 98 h 252"/>
                <a:gd name="T42" fmla="*/ 106 w 146"/>
                <a:gd name="T43" fmla="*/ 83 h 252"/>
                <a:gd name="T44" fmla="*/ 100 w 146"/>
                <a:gd name="T45" fmla="*/ 74 h 252"/>
                <a:gd name="T46" fmla="*/ 91 w 146"/>
                <a:gd name="T47" fmla="*/ 30 h 252"/>
                <a:gd name="T48" fmla="*/ 70 w 146"/>
                <a:gd name="T49" fmla="*/ 0 h 252"/>
                <a:gd name="T50" fmla="*/ 58 w 146"/>
                <a:gd name="T51" fmla="*/ 9 h 252"/>
                <a:gd name="T52" fmla="*/ 72 w 146"/>
                <a:gd name="T53" fmla="*/ 26 h 252"/>
                <a:gd name="T54" fmla="*/ 72 w 146"/>
                <a:gd name="T55" fmla="*/ 48 h 252"/>
                <a:gd name="T56" fmla="*/ 61 w 146"/>
                <a:gd name="T57" fmla="*/ 75 h 2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97" name="Freeform 95"/>
            <p:cNvSpPr>
              <a:spLocks/>
            </p:cNvSpPr>
            <p:nvPr/>
          </p:nvSpPr>
          <p:spPr bwMode="auto">
            <a:xfrm>
              <a:off x="2398" y="37"/>
              <a:ext cx="52" cy="30"/>
            </a:xfrm>
            <a:custGeom>
              <a:avLst/>
              <a:gdLst>
                <a:gd name="T0" fmla="*/ 44 w 70"/>
                <a:gd name="T1" fmla="*/ 0 h 40"/>
                <a:gd name="T2" fmla="*/ 48 w 70"/>
                <a:gd name="T3" fmla="*/ 15 h 40"/>
                <a:gd name="T4" fmla="*/ 30 w 70"/>
                <a:gd name="T5" fmla="*/ 18 h 40"/>
                <a:gd name="T6" fmla="*/ 23 w 70"/>
                <a:gd name="T7" fmla="*/ 30 h 40"/>
                <a:gd name="T8" fmla="*/ 5 w 70"/>
                <a:gd name="T9" fmla="*/ 29 h 40"/>
                <a:gd name="T10" fmla="*/ 1 w 70"/>
                <a:gd name="T11" fmla="*/ 27 h 40"/>
                <a:gd name="T12" fmla="*/ 25 w 70"/>
                <a:gd name="T13" fmla="*/ 15 h 40"/>
                <a:gd name="T14" fmla="*/ 44 w 70"/>
                <a:gd name="T15" fmla="*/ 0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98" name="Freeform 96"/>
            <p:cNvSpPr>
              <a:spLocks/>
            </p:cNvSpPr>
            <p:nvPr/>
          </p:nvSpPr>
          <p:spPr bwMode="auto">
            <a:xfrm>
              <a:off x="2291" y="46"/>
              <a:ext cx="19" cy="22"/>
            </a:xfrm>
            <a:custGeom>
              <a:avLst/>
              <a:gdLst>
                <a:gd name="T0" fmla="*/ 13 w 26"/>
                <a:gd name="T1" fmla="*/ 0 h 29"/>
                <a:gd name="T2" fmla="*/ 0 w 26"/>
                <a:gd name="T3" fmla="*/ 14 h 29"/>
                <a:gd name="T4" fmla="*/ 13 w 26"/>
                <a:gd name="T5" fmla="*/ 20 h 29"/>
                <a:gd name="T6" fmla="*/ 13 w 26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99" name="Freeform 97"/>
            <p:cNvSpPr>
              <a:spLocks/>
            </p:cNvSpPr>
            <p:nvPr/>
          </p:nvSpPr>
          <p:spPr bwMode="auto">
            <a:xfrm>
              <a:off x="2315" y="45"/>
              <a:ext cx="37" cy="27"/>
            </a:xfrm>
            <a:custGeom>
              <a:avLst/>
              <a:gdLst>
                <a:gd name="T0" fmla="*/ 11 w 49"/>
                <a:gd name="T1" fmla="*/ 5 h 36"/>
                <a:gd name="T2" fmla="*/ 0 w 49"/>
                <a:gd name="T3" fmla="*/ 14 h 36"/>
                <a:gd name="T4" fmla="*/ 5 w 49"/>
                <a:gd name="T5" fmla="*/ 24 h 36"/>
                <a:gd name="T6" fmla="*/ 14 w 49"/>
                <a:gd name="T7" fmla="*/ 27 h 36"/>
                <a:gd name="T8" fmla="*/ 30 w 49"/>
                <a:gd name="T9" fmla="*/ 20 h 36"/>
                <a:gd name="T10" fmla="*/ 11 w 49"/>
                <a:gd name="T11" fmla="*/ 5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00" name="Freeform 98"/>
            <p:cNvSpPr>
              <a:spLocks/>
            </p:cNvSpPr>
            <p:nvPr/>
          </p:nvSpPr>
          <p:spPr bwMode="auto">
            <a:xfrm>
              <a:off x="2376" y="36"/>
              <a:ext cx="20" cy="16"/>
            </a:xfrm>
            <a:custGeom>
              <a:avLst/>
              <a:gdLst>
                <a:gd name="T0" fmla="*/ 8 w 27"/>
                <a:gd name="T1" fmla="*/ 0 h 22"/>
                <a:gd name="T2" fmla="*/ 2 w 27"/>
                <a:gd name="T3" fmla="*/ 9 h 22"/>
                <a:gd name="T4" fmla="*/ 14 w 27"/>
                <a:gd name="T5" fmla="*/ 16 h 22"/>
                <a:gd name="T6" fmla="*/ 8 w 27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01" name="Freeform 99"/>
            <p:cNvSpPr>
              <a:spLocks/>
            </p:cNvSpPr>
            <p:nvPr/>
          </p:nvSpPr>
          <p:spPr bwMode="auto">
            <a:xfrm>
              <a:off x="2358" y="54"/>
              <a:ext cx="15" cy="13"/>
            </a:xfrm>
            <a:custGeom>
              <a:avLst/>
              <a:gdLst>
                <a:gd name="T0" fmla="*/ 8 w 20"/>
                <a:gd name="T1" fmla="*/ 0 h 18"/>
                <a:gd name="T2" fmla="*/ 7 w 20"/>
                <a:gd name="T3" fmla="*/ 13 h 18"/>
                <a:gd name="T4" fmla="*/ 8 w 20"/>
                <a:gd name="T5" fmla="*/ 0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02" name="Freeform 100"/>
            <p:cNvSpPr>
              <a:spLocks/>
            </p:cNvSpPr>
            <p:nvPr/>
          </p:nvSpPr>
          <p:spPr bwMode="auto">
            <a:xfrm>
              <a:off x="3498" y="70"/>
              <a:ext cx="18" cy="33"/>
            </a:xfrm>
            <a:custGeom>
              <a:avLst/>
              <a:gdLst>
                <a:gd name="T0" fmla="*/ 18 w 24"/>
                <a:gd name="T1" fmla="*/ 0 h 44"/>
                <a:gd name="T2" fmla="*/ 6 w 24"/>
                <a:gd name="T3" fmla="*/ 12 h 44"/>
                <a:gd name="T4" fmla="*/ 0 w 24"/>
                <a:gd name="T5" fmla="*/ 26 h 44"/>
                <a:gd name="T6" fmla="*/ 12 w 24"/>
                <a:gd name="T7" fmla="*/ 30 h 44"/>
                <a:gd name="T8" fmla="*/ 18 w 2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03" name="Freeform 101"/>
            <p:cNvSpPr>
              <a:spLocks/>
            </p:cNvSpPr>
            <p:nvPr/>
          </p:nvSpPr>
          <p:spPr bwMode="auto">
            <a:xfrm>
              <a:off x="2614" y="1522"/>
              <a:ext cx="31" cy="18"/>
            </a:xfrm>
            <a:custGeom>
              <a:avLst/>
              <a:gdLst>
                <a:gd name="T0" fmla="*/ 23 w 41"/>
                <a:gd name="T1" fmla="*/ 0 h 24"/>
                <a:gd name="T2" fmla="*/ 20 w 41"/>
                <a:gd name="T3" fmla="*/ 18 h 24"/>
                <a:gd name="T4" fmla="*/ 23 w 41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04" name="Freeform 102"/>
            <p:cNvSpPr>
              <a:spLocks/>
            </p:cNvSpPr>
            <p:nvPr/>
          </p:nvSpPr>
          <p:spPr bwMode="auto">
            <a:xfrm>
              <a:off x="2654" y="1515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05" name="Freeform 103"/>
            <p:cNvSpPr>
              <a:spLocks/>
            </p:cNvSpPr>
            <p:nvPr/>
          </p:nvSpPr>
          <p:spPr bwMode="auto">
            <a:xfrm>
              <a:off x="2587" y="1361"/>
              <a:ext cx="9" cy="15"/>
            </a:xfrm>
            <a:custGeom>
              <a:avLst/>
              <a:gdLst>
                <a:gd name="T0" fmla="*/ 7 w 13"/>
                <a:gd name="T1" fmla="*/ 4 h 20"/>
                <a:gd name="T2" fmla="*/ 1 w 13"/>
                <a:gd name="T3" fmla="*/ 8 h 20"/>
                <a:gd name="T4" fmla="*/ 6 w 13"/>
                <a:gd name="T5" fmla="*/ 15 h 20"/>
                <a:gd name="T6" fmla="*/ 7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06" name="Freeform 104"/>
            <p:cNvSpPr>
              <a:spLocks/>
            </p:cNvSpPr>
            <p:nvPr/>
          </p:nvSpPr>
          <p:spPr bwMode="auto">
            <a:xfrm>
              <a:off x="2647" y="1288"/>
              <a:ext cx="11" cy="19"/>
            </a:xfrm>
            <a:custGeom>
              <a:avLst/>
              <a:gdLst>
                <a:gd name="T0" fmla="*/ 5 w 14"/>
                <a:gd name="T1" fmla="*/ 0 h 25"/>
                <a:gd name="T2" fmla="*/ 0 w 14"/>
                <a:gd name="T3" fmla="*/ 10 h 25"/>
                <a:gd name="T4" fmla="*/ 9 w 14"/>
                <a:gd name="T5" fmla="*/ 18 h 25"/>
                <a:gd name="T6" fmla="*/ 5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07" name="Freeform 105"/>
            <p:cNvSpPr>
              <a:spLocks/>
            </p:cNvSpPr>
            <p:nvPr/>
          </p:nvSpPr>
          <p:spPr bwMode="auto">
            <a:xfrm>
              <a:off x="2623" y="1287"/>
              <a:ext cx="11" cy="19"/>
            </a:xfrm>
            <a:custGeom>
              <a:avLst/>
              <a:gdLst>
                <a:gd name="T0" fmla="*/ 5 w 14"/>
                <a:gd name="T1" fmla="*/ 0 h 25"/>
                <a:gd name="T2" fmla="*/ 0 w 14"/>
                <a:gd name="T3" fmla="*/ 10 h 25"/>
                <a:gd name="T4" fmla="*/ 9 w 14"/>
                <a:gd name="T5" fmla="*/ 18 h 25"/>
                <a:gd name="T6" fmla="*/ 5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08" name="Freeform 106"/>
            <p:cNvSpPr>
              <a:spLocks/>
            </p:cNvSpPr>
            <p:nvPr/>
          </p:nvSpPr>
          <p:spPr bwMode="auto">
            <a:xfrm>
              <a:off x="2612" y="1309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09" name="Freeform 107"/>
            <p:cNvSpPr>
              <a:spLocks/>
            </p:cNvSpPr>
            <p:nvPr/>
          </p:nvSpPr>
          <p:spPr bwMode="auto">
            <a:xfrm>
              <a:off x="2587" y="1343"/>
              <a:ext cx="9" cy="15"/>
            </a:xfrm>
            <a:custGeom>
              <a:avLst/>
              <a:gdLst>
                <a:gd name="T0" fmla="*/ 7 w 13"/>
                <a:gd name="T1" fmla="*/ 4 h 20"/>
                <a:gd name="T2" fmla="*/ 1 w 13"/>
                <a:gd name="T3" fmla="*/ 8 h 20"/>
                <a:gd name="T4" fmla="*/ 6 w 13"/>
                <a:gd name="T5" fmla="*/ 15 h 20"/>
                <a:gd name="T6" fmla="*/ 7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10" name="Freeform 108"/>
            <p:cNvSpPr>
              <a:spLocks/>
            </p:cNvSpPr>
            <p:nvPr/>
          </p:nvSpPr>
          <p:spPr bwMode="auto">
            <a:xfrm>
              <a:off x="2606" y="1330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11" name="Freeform 109"/>
            <p:cNvSpPr>
              <a:spLocks/>
            </p:cNvSpPr>
            <p:nvPr/>
          </p:nvSpPr>
          <p:spPr bwMode="auto">
            <a:xfrm>
              <a:off x="1873" y="342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12" name="Freeform 110"/>
            <p:cNvSpPr>
              <a:spLocks/>
            </p:cNvSpPr>
            <p:nvPr/>
          </p:nvSpPr>
          <p:spPr bwMode="auto">
            <a:xfrm>
              <a:off x="1812" y="308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13" name="Freeform 111"/>
            <p:cNvSpPr>
              <a:spLocks/>
            </p:cNvSpPr>
            <p:nvPr/>
          </p:nvSpPr>
          <p:spPr bwMode="auto">
            <a:xfrm>
              <a:off x="1574" y="91"/>
              <a:ext cx="2060" cy="1644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</p:grpSp>
      <p:pic>
        <p:nvPicPr>
          <p:cNvPr id="114" name="Picture 115" descr="artplus_nature_naturalcity42_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93933" y="3167063"/>
            <a:ext cx="5901267" cy="298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" name="Picture 116" descr="artplus_nature_naturalcity42_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75234" y="3352800"/>
            <a:ext cx="2205567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" name="Picture 117" descr="artplus_nature_naturalcity42_c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395200" y="2895601"/>
            <a:ext cx="1483784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7" name="Picture 118" descr="artplus_nature_naturalcity42_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59034" y="4594226"/>
            <a:ext cx="6548967" cy="188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" name="Text Box 121"/>
          <p:cNvSpPr txBox="1">
            <a:spLocks noChangeArrowheads="1"/>
          </p:cNvSpPr>
          <p:nvPr/>
        </p:nvSpPr>
        <p:spPr bwMode="auto">
          <a:xfrm>
            <a:off x="11265525" y="152400"/>
            <a:ext cx="7232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IDC</a:t>
            </a:r>
          </a:p>
        </p:txBody>
      </p:sp>
      <p:pic>
        <p:nvPicPr>
          <p:cNvPr id="119" name="Picture 122" descr="artplus_nature_naturalcity42_b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27851" y="3097213"/>
            <a:ext cx="3962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0" name="Picture 123" descr="artplus_nature_naturalcity42_e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924801" y="1993900"/>
            <a:ext cx="2061633" cy="16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1" name="Picture 124" descr="artplus_nature_naturalcity42_d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01467" y="2862264"/>
            <a:ext cx="831851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91" name="Rectangle 119"/>
          <p:cNvSpPr>
            <a:spLocks noGrp="1" noChangeArrowheads="1"/>
          </p:cNvSpPr>
          <p:nvPr>
            <p:ph type="ctrTitle"/>
          </p:nvPr>
        </p:nvSpPr>
        <p:spPr>
          <a:xfrm>
            <a:off x="406400" y="4419600"/>
            <a:ext cx="8534400" cy="1143000"/>
          </a:xfrm>
        </p:spPr>
        <p:txBody>
          <a:bodyPr/>
          <a:lstStyle>
            <a:lvl1pPr algn="l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192" name="Rectangle 120"/>
          <p:cNvSpPr>
            <a:spLocks noGrp="1" noChangeArrowheads="1"/>
          </p:cNvSpPr>
          <p:nvPr>
            <p:ph type="subTitle" idx="1"/>
          </p:nvPr>
        </p:nvSpPr>
        <p:spPr>
          <a:xfrm>
            <a:off x="406400" y="5715000"/>
            <a:ext cx="85344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 b="1" i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22" name="Rectangle 1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06400" y="6477001"/>
            <a:ext cx="2844800" cy="1682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66F35-9C20-480B-AC6F-E538A5A35D82}" type="datetime9">
              <a:rPr lang="zh-CN" altLang="en-US">
                <a:solidFill>
                  <a:srgbClr val="FFFFFF"/>
                </a:solidFill>
              </a:rPr>
              <a:pPr>
                <a:defRPr/>
              </a:pPr>
              <a:t>2020年5月8日星期五5时11分52秒</a:t>
            </a:fld>
            <a:r>
              <a:rPr lang="en-US">
                <a:solidFill>
                  <a:srgbClr val="FFFFFF"/>
                </a:solidFill>
              </a:rPr>
              <a:t>2010-10-11</a:t>
            </a:r>
          </a:p>
        </p:txBody>
      </p:sp>
      <p:sp>
        <p:nvSpPr>
          <p:cNvPr id="123" name="Rectangle 11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8940800" y="6477001"/>
            <a:ext cx="3048000" cy="16827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IDC</a:t>
            </a:r>
            <a:r>
              <a:rPr lang="zh-CN" altLang="en-US">
                <a:solidFill>
                  <a:srgbClr val="FFFFFF"/>
                </a:solidFill>
              </a:rPr>
              <a:t>研究室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4" name="Rectangle 11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76800" y="6477001"/>
            <a:ext cx="2844800" cy="168275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fld id="{4DC13DC9-91BE-4BC7-8472-756294A4A5CB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37743E-6 L -0.21076 0.0478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010000" y="24000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1"/>
          <p:cNvPicPr>
            <a:picLocks noChangeAspect="1" noChangeArrowheads="1"/>
          </p:cNvPicPr>
          <p:nvPr/>
        </p:nvPicPr>
        <p:blipFill>
          <a:blip r:embed="rId7" cstate="print"/>
          <a:srcRect b="38461"/>
          <a:stretch>
            <a:fillRect/>
          </a:stretch>
        </p:blipFill>
        <p:spPr bwMode="auto">
          <a:xfrm>
            <a:off x="0" y="6324601"/>
            <a:ext cx="121920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219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endParaRPr lang="zh-CN" altLang="en-US" sz="1800">
              <a:solidFill>
                <a:srgbClr val="080808"/>
              </a:solidFill>
              <a:ea typeface="宋体" pitchFamily="2" charset="-122"/>
            </a:endParaRP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10972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3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1" y="6537326"/>
            <a:ext cx="36449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 sz="12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C37CCF-5AB3-41EE-B0D5-14B6C843F04E}" type="datetime9">
              <a:rPr lang="zh-CN" altLang="en-US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2020年5月8日星期五5时11分52秒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054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8351" y="6537326"/>
            <a:ext cx="327236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charset="0"/>
              <a:buNone/>
              <a:defRPr sz="12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55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373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solidFill>
                  <a:schemeClr val="bg1"/>
                </a:solidFill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75C052-7CD1-4483-9F69-42E69A874FAE}" type="slidenum">
              <a:rPr lang="zh-CN" altLang="en-US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37896" name="Picture 8" descr="artplus_nature_naturalcity42_a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521951" y="5935664"/>
            <a:ext cx="1646767" cy="83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7" name="Picture 9" descr="artplus_nature_naturalcity42_b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642601" y="5916613"/>
            <a:ext cx="110490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8" name="Picture 10" descr="artplus_nature_naturalcity42_e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881784" y="5608638"/>
            <a:ext cx="573616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9" name="Picture 11" descr="artplus_nature_naturalcity42_d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803467" y="5849939"/>
            <a:ext cx="230717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900" name="Picture 12" descr="artplus_nature_naturalcity42_i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1292418" y="5969001"/>
            <a:ext cx="615949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901" name="Picture 13" descr="artplus_nature_naturalcity42_c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417301" y="5943600"/>
            <a:ext cx="412751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2" name="Picture 14" descr="artplus_nature_naturalcity42_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568517" y="6334126"/>
            <a:ext cx="182668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3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1"/>
            <a:ext cx="1097280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5" r:id="rId3"/>
    <p:sldLayoutId id="2147483676" r:id="rId4"/>
    <p:sldLayoutId id="2147483679" r:id="rId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3" grpId="0" autoUpdateAnimBg="0"/>
    </p:bld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1"/>
          <p:cNvPicPr>
            <a:picLocks noChangeAspect="1" noChangeArrowheads="1"/>
          </p:cNvPicPr>
          <p:nvPr/>
        </p:nvPicPr>
        <p:blipFill>
          <a:blip r:embed="rId3" cstate="print"/>
          <a:srcRect b="38461"/>
          <a:stretch>
            <a:fillRect/>
          </a:stretch>
        </p:blipFill>
        <p:spPr bwMode="auto">
          <a:xfrm>
            <a:off x="0" y="6324601"/>
            <a:ext cx="121920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219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endParaRPr lang="zh-CN" altLang="en-US" sz="1800">
              <a:solidFill>
                <a:srgbClr val="080808"/>
              </a:solidFill>
              <a:ea typeface="宋体" pitchFamily="2" charset="-122"/>
            </a:endParaRP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10972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3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1" y="6537326"/>
            <a:ext cx="36449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 sz="12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A7D86E-D9BB-44E4-A1C1-DB70CC4E0A28}" type="datetime9">
              <a:rPr lang="zh-CN" altLang="en-US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2020年5月8日星期五5时11分52秒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054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8351" y="6537326"/>
            <a:ext cx="327236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charset="0"/>
              <a:buNone/>
              <a:defRPr sz="12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55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373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 smtClean="0">
                <a:solidFill>
                  <a:schemeClr val="bg1"/>
                </a:solidFill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6CF163-6253-41F9-9A84-C9B9CE140059}" type="slidenum">
              <a:rPr lang="zh-CN" altLang="en-US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34824" name="Picture 8" descr="artplus_nature_naturalcity42_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21951" y="5935664"/>
            <a:ext cx="1646767" cy="83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5" name="Picture 9" descr="artplus_nature_naturalcity42_b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42601" y="5916613"/>
            <a:ext cx="110490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6" name="Picture 10" descr="artplus_nature_naturalcity42_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881784" y="5608638"/>
            <a:ext cx="573616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7" name="Picture 11" descr="artplus_nature_naturalcity42_d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803467" y="5849939"/>
            <a:ext cx="230717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8" name="Picture 12" descr="artplus_nature_naturalcity42_i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292418" y="5969001"/>
            <a:ext cx="615949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9" name="Picture 13" descr="artplus_nature_naturalcity42_c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417301" y="5943600"/>
            <a:ext cx="412751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2" name="Picture 14" descr="artplus_nature_naturalcity42_f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568517" y="6334126"/>
            <a:ext cx="182668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3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1"/>
            <a:ext cx="1097280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3" grpId="0" autoUpdateAnimBg="0"/>
    </p:bld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1"/>
          <p:cNvPicPr>
            <a:picLocks noChangeAspect="1" noChangeArrowheads="1"/>
          </p:cNvPicPr>
          <p:nvPr/>
        </p:nvPicPr>
        <p:blipFill>
          <a:blip r:embed="rId3" cstate="print"/>
          <a:srcRect b="38461"/>
          <a:stretch>
            <a:fillRect/>
          </a:stretch>
        </p:blipFill>
        <p:spPr bwMode="auto">
          <a:xfrm>
            <a:off x="0" y="6324601"/>
            <a:ext cx="121920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219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endParaRPr lang="zh-CN" altLang="en-US" sz="1800">
              <a:solidFill>
                <a:srgbClr val="080808"/>
              </a:solidFill>
              <a:ea typeface="宋体" pitchFamily="2" charset="-122"/>
            </a:endParaRP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10972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3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1" y="6537326"/>
            <a:ext cx="36449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 sz="12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52CCF0-E5D8-4F95-8D52-8B927323655A}" type="datetime9">
              <a:rPr lang="zh-CN" altLang="en-US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2020年5月8日星期五5时11分52秒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054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8351" y="6537326"/>
            <a:ext cx="327236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charset="0"/>
              <a:buNone/>
              <a:defRPr sz="12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55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373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 smtClean="0">
                <a:solidFill>
                  <a:schemeClr val="bg1"/>
                </a:solidFill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08A241-D85F-41EB-8B63-1485A931F390}" type="slidenum">
              <a:rPr lang="zh-CN" altLang="en-US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34824" name="Picture 8" descr="artplus_nature_naturalcity42_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21951" y="5935664"/>
            <a:ext cx="1646767" cy="83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5" name="Picture 9" descr="artplus_nature_naturalcity42_b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42601" y="5916613"/>
            <a:ext cx="110490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6" name="Picture 10" descr="artplus_nature_naturalcity42_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881784" y="5608638"/>
            <a:ext cx="573616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7" name="Picture 11" descr="artplus_nature_naturalcity42_d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803467" y="5849939"/>
            <a:ext cx="230717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8" name="Picture 12" descr="artplus_nature_naturalcity42_i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292418" y="5969001"/>
            <a:ext cx="615949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9" name="Picture 13" descr="artplus_nature_naturalcity42_c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417301" y="5943600"/>
            <a:ext cx="412751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2" name="Picture 14" descr="artplus_nature_naturalcity42_f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568517" y="6334126"/>
            <a:ext cx="182668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3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1"/>
            <a:ext cx="1097280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3" grpId="0" autoUpdateAnimBg="0"/>
    </p:bld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Text Box 2"/>
          <p:cNvSpPr txBox="1">
            <a:spLocks noChangeArrowheads="1"/>
          </p:cNvSpPr>
          <p:nvPr/>
        </p:nvSpPr>
        <p:spPr bwMode="auto">
          <a:xfrm>
            <a:off x="1752600" y="914400"/>
            <a:ext cx="8602662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en-US" altLang="zh-CN" sz="6600" dirty="0">
                <a:solidFill>
                  <a:schemeClr val="bg1"/>
                </a:solidFill>
              </a:rPr>
              <a:t>Artificial Intelligence</a:t>
            </a:r>
            <a:endParaRPr lang="zh-CN" altLang="en-US" sz="6600" b="1" i="1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36869" name="Text Box 3"/>
          <p:cNvSpPr txBox="1">
            <a:spLocks noChangeArrowheads="1"/>
          </p:cNvSpPr>
          <p:nvPr/>
        </p:nvSpPr>
        <p:spPr bwMode="auto">
          <a:xfrm>
            <a:off x="228600" y="4260358"/>
            <a:ext cx="77724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ea typeface="宋体" charset="-122"/>
              </a:rPr>
              <a:t>School of computer science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  <a:ea typeface="宋体" charset="-122"/>
              </a:rPr>
              <a:t>Huazhong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ea typeface="宋体" charset="-122"/>
              </a:rPr>
              <a:t> university of science and technology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endParaRPr lang="en-US" altLang="zh-CN" sz="2800" b="1" dirty="0">
              <a:solidFill>
                <a:schemeClr val="bg1">
                  <a:lumMod val="95000"/>
                </a:schemeClr>
              </a:solidFill>
              <a:ea typeface="宋体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chemeClr val="bg1">
                    <a:lumMod val="95000"/>
                  </a:schemeClr>
                </a:solidFill>
                <a:ea typeface="宋体" charset="-122"/>
              </a:rPr>
              <a:t>冯琪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ea typeface="宋体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endParaRPr lang="zh-CN" altLang="en-US" sz="2800" b="1" dirty="0">
              <a:solidFill>
                <a:schemeClr val="bg1">
                  <a:lumMod val="95000"/>
                </a:schemeClr>
              </a:solidFill>
              <a:ea typeface="宋体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problem 2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 </a:t>
            </a:r>
            <a:r>
              <a:rPr lang="en-US" altLang="zh-CN" dirty="0"/>
              <a:t>8-puzzle</a:t>
            </a:r>
            <a:endParaRPr 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2002356"/>
            <a:ext cx="2088232" cy="302433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2002356"/>
            <a:ext cx="2133972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problem 3</a:t>
            </a:r>
            <a:r>
              <a:rPr lang="zh-CN" altLang="en-US" dirty="0" smtClean="0"/>
              <a:t>：</a:t>
            </a:r>
            <a:r>
              <a:rPr lang="en-US" altLang="zh-CN" dirty="0"/>
              <a:t>the vacuum world</a:t>
            </a:r>
            <a:endParaRPr 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295400"/>
            <a:ext cx="7752953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0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problem 4</a:t>
            </a:r>
            <a:r>
              <a:rPr lang="zh-CN" altLang="en-US" dirty="0" smtClean="0"/>
              <a:t>：</a:t>
            </a:r>
            <a:r>
              <a:rPr lang="en-US" altLang="zh-CN" dirty="0"/>
              <a:t> 8-queens problem </a:t>
            </a:r>
            <a:endParaRPr 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50" y="1371600"/>
            <a:ext cx="45339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7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Solving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graph search</a:t>
            </a:r>
            <a:endParaRPr 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99356" y="2154726"/>
            <a:ext cx="55086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the problem is described in a graph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searching the graph 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to find the path 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from initial node 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to goal node 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by using some searching algorithm 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8164879" y="1611914"/>
            <a:ext cx="648072" cy="576064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Arad </a:t>
            </a:r>
            <a:endParaRPr lang="zh-CN" altLang="en-US" sz="1600" dirty="0"/>
          </a:p>
        </p:txBody>
      </p:sp>
      <p:sp>
        <p:nvSpPr>
          <p:cNvPr id="6" name="椭圆 5"/>
          <p:cNvSpPr/>
          <p:nvPr/>
        </p:nvSpPr>
        <p:spPr>
          <a:xfrm>
            <a:off x="7151703" y="4500670"/>
            <a:ext cx="1345477" cy="389421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Bucharest</a:t>
            </a:r>
            <a:endParaRPr lang="zh-CN" altLang="en-US" sz="1600" dirty="0"/>
          </a:p>
        </p:txBody>
      </p:sp>
      <p:sp>
        <p:nvSpPr>
          <p:cNvPr id="7" name="椭圆 6"/>
          <p:cNvSpPr/>
          <p:nvPr/>
        </p:nvSpPr>
        <p:spPr>
          <a:xfrm>
            <a:off x="9431006" y="2326196"/>
            <a:ext cx="864096" cy="39091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err="1"/>
              <a:t>timiso</a:t>
            </a:r>
            <a:r>
              <a:rPr lang="en-US" altLang="zh-CN" sz="1600" dirty="0"/>
              <a:t> </a:t>
            </a:r>
            <a:endParaRPr lang="zh-CN" altLang="en-US" sz="1600" dirty="0"/>
          </a:p>
        </p:txBody>
      </p:sp>
      <p:sp>
        <p:nvSpPr>
          <p:cNvPr id="8" name="椭圆 7"/>
          <p:cNvSpPr/>
          <p:nvPr/>
        </p:nvSpPr>
        <p:spPr>
          <a:xfrm>
            <a:off x="8203876" y="2378204"/>
            <a:ext cx="648072" cy="369587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err="1"/>
              <a:t>sibiu</a:t>
            </a:r>
            <a:endParaRPr lang="zh-CN" altLang="en-US" sz="1600" dirty="0"/>
          </a:p>
        </p:txBody>
      </p:sp>
      <p:sp>
        <p:nvSpPr>
          <p:cNvPr id="9" name="椭圆 8"/>
          <p:cNvSpPr/>
          <p:nvPr/>
        </p:nvSpPr>
        <p:spPr>
          <a:xfrm>
            <a:off x="8412384" y="3818916"/>
            <a:ext cx="902466" cy="397057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err="1"/>
              <a:t>pitests</a:t>
            </a:r>
            <a:endParaRPr lang="zh-CN" altLang="en-US" sz="1600" dirty="0"/>
          </a:p>
        </p:txBody>
      </p:sp>
      <p:sp>
        <p:nvSpPr>
          <p:cNvPr id="10" name="椭圆 9"/>
          <p:cNvSpPr/>
          <p:nvPr/>
        </p:nvSpPr>
        <p:spPr>
          <a:xfrm>
            <a:off x="10363982" y="3116909"/>
            <a:ext cx="822188" cy="439602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err="1"/>
              <a:t>Lugoj</a:t>
            </a:r>
            <a:r>
              <a:rPr lang="en-US" altLang="zh-CN" sz="1600" dirty="0"/>
              <a:t> </a:t>
            </a:r>
            <a:endParaRPr lang="zh-CN" altLang="en-US" sz="1600" dirty="0"/>
          </a:p>
        </p:txBody>
      </p:sp>
      <p:sp>
        <p:nvSpPr>
          <p:cNvPr id="11" name="椭圆 10"/>
          <p:cNvSpPr/>
          <p:nvPr/>
        </p:nvSpPr>
        <p:spPr>
          <a:xfrm>
            <a:off x="8702708" y="3114163"/>
            <a:ext cx="1102758" cy="402672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err="1"/>
              <a:t>Rimnicu</a:t>
            </a:r>
            <a:r>
              <a:rPr lang="en-US" altLang="zh-CN" sz="1600" dirty="0"/>
              <a:t> </a:t>
            </a:r>
            <a:endParaRPr lang="zh-CN" altLang="en-US" sz="1600" dirty="0"/>
          </a:p>
        </p:txBody>
      </p:sp>
      <p:sp>
        <p:nvSpPr>
          <p:cNvPr id="12" name="椭圆 11"/>
          <p:cNvSpPr/>
          <p:nvPr/>
        </p:nvSpPr>
        <p:spPr>
          <a:xfrm>
            <a:off x="7455887" y="3141710"/>
            <a:ext cx="1041292" cy="414434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err="1"/>
              <a:t>fagaras</a:t>
            </a:r>
            <a:endParaRPr lang="zh-CN" altLang="en-US" sz="1600" dirty="0"/>
          </a:p>
        </p:txBody>
      </p:sp>
      <p:sp>
        <p:nvSpPr>
          <p:cNvPr id="13" name="椭圆 12"/>
          <p:cNvSpPr/>
          <p:nvPr/>
        </p:nvSpPr>
        <p:spPr>
          <a:xfrm>
            <a:off x="6252019" y="3131541"/>
            <a:ext cx="1029072" cy="454089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err="1"/>
              <a:t>oradea</a:t>
            </a:r>
            <a:endParaRPr lang="zh-CN" altLang="en-US" sz="1600" dirty="0"/>
          </a:p>
        </p:txBody>
      </p:sp>
      <p:sp>
        <p:nvSpPr>
          <p:cNvPr id="14" name="椭圆 13"/>
          <p:cNvSpPr/>
          <p:nvPr/>
        </p:nvSpPr>
        <p:spPr>
          <a:xfrm>
            <a:off x="6812402" y="2285242"/>
            <a:ext cx="910952" cy="431865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err="1"/>
              <a:t>Zerind</a:t>
            </a:r>
            <a:r>
              <a:rPr lang="en-US" altLang="zh-CN" sz="1600" dirty="0"/>
              <a:t>  </a:t>
            </a:r>
            <a:endParaRPr lang="zh-CN" altLang="en-US" sz="1600" dirty="0"/>
          </a:p>
        </p:txBody>
      </p:sp>
      <p:cxnSp>
        <p:nvCxnSpPr>
          <p:cNvPr id="16" name="直接箭头连接符 15"/>
          <p:cNvCxnSpPr>
            <a:stCxn id="5" idx="4"/>
            <a:endCxn id="14" idx="0"/>
          </p:cNvCxnSpPr>
          <p:nvPr/>
        </p:nvCxnSpPr>
        <p:spPr>
          <a:xfrm flipH="1">
            <a:off x="7267879" y="2187979"/>
            <a:ext cx="1221037" cy="97263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4"/>
            <a:endCxn id="8" idx="0"/>
          </p:cNvCxnSpPr>
          <p:nvPr/>
        </p:nvCxnSpPr>
        <p:spPr>
          <a:xfrm>
            <a:off x="8488916" y="2187979"/>
            <a:ext cx="38997" cy="190225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5" idx="4"/>
            <a:endCxn id="7" idx="0"/>
          </p:cNvCxnSpPr>
          <p:nvPr/>
        </p:nvCxnSpPr>
        <p:spPr>
          <a:xfrm>
            <a:off x="8488916" y="2187978"/>
            <a:ext cx="1374139" cy="138218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4" idx="4"/>
            <a:endCxn id="13" idx="0"/>
          </p:cNvCxnSpPr>
          <p:nvPr/>
        </p:nvCxnSpPr>
        <p:spPr>
          <a:xfrm flipH="1">
            <a:off x="6766556" y="2717106"/>
            <a:ext cx="501323" cy="414434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8" idx="4"/>
            <a:endCxn id="13" idx="0"/>
          </p:cNvCxnSpPr>
          <p:nvPr/>
        </p:nvCxnSpPr>
        <p:spPr>
          <a:xfrm flipH="1">
            <a:off x="6766556" y="2747790"/>
            <a:ext cx="1761357" cy="38375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8" idx="4"/>
            <a:endCxn id="12" idx="0"/>
          </p:cNvCxnSpPr>
          <p:nvPr/>
        </p:nvCxnSpPr>
        <p:spPr>
          <a:xfrm flipH="1">
            <a:off x="7976534" y="2747790"/>
            <a:ext cx="551379" cy="39392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8" idx="4"/>
            <a:endCxn id="11" idx="0"/>
          </p:cNvCxnSpPr>
          <p:nvPr/>
        </p:nvCxnSpPr>
        <p:spPr>
          <a:xfrm>
            <a:off x="8527913" y="2747791"/>
            <a:ext cx="726175" cy="366373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7" idx="4"/>
            <a:endCxn id="10" idx="0"/>
          </p:cNvCxnSpPr>
          <p:nvPr/>
        </p:nvCxnSpPr>
        <p:spPr>
          <a:xfrm>
            <a:off x="9863054" y="2717107"/>
            <a:ext cx="912022" cy="399803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2" idx="4"/>
            <a:endCxn id="6" idx="0"/>
          </p:cNvCxnSpPr>
          <p:nvPr/>
        </p:nvCxnSpPr>
        <p:spPr>
          <a:xfrm flipH="1">
            <a:off x="7824441" y="3556145"/>
            <a:ext cx="152092" cy="944525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10309660" y="4389999"/>
            <a:ext cx="1140860" cy="385839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err="1"/>
              <a:t>drobeta</a:t>
            </a:r>
            <a:endParaRPr lang="zh-CN" altLang="en-US" sz="1600" dirty="0"/>
          </a:p>
        </p:txBody>
      </p:sp>
      <p:sp>
        <p:nvSpPr>
          <p:cNvPr id="37" name="椭圆 36"/>
          <p:cNvSpPr/>
          <p:nvPr/>
        </p:nvSpPr>
        <p:spPr>
          <a:xfrm>
            <a:off x="7585830" y="5131012"/>
            <a:ext cx="1097827" cy="440034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err="1"/>
              <a:t>urziceni</a:t>
            </a:r>
            <a:endParaRPr lang="zh-CN" altLang="en-US" sz="1600" dirty="0"/>
          </a:p>
        </p:txBody>
      </p:sp>
      <p:sp>
        <p:nvSpPr>
          <p:cNvPr id="38" name="椭圆 37"/>
          <p:cNvSpPr/>
          <p:nvPr/>
        </p:nvSpPr>
        <p:spPr>
          <a:xfrm>
            <a:off x="7095877" y="5674413"/>
            <a:ext cx="1000147" cy="43319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err="1"/>
              <a:t>hirsova</a:t>
            </a:r>
            <a:endParaRPr lang="zh-CN" altLang="en-US" sz="1600" dirty="0"/>
          </a:p>
        </p:txBody>
      </p:sp>
      <p:sp>
        <p:nvSpPr>
          <p:cNvPr id="39" name="椭圆 38"/>
          <p:cNvSpPr/>
          <p:nvPr/>
        </p:nvSpPr>
        <p:spPr>
          <a:xfrm>
            <a:off x="6558083" y="6210976"/>
            <a:ext cx="952999" cy="405277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err="1"/>
              <a:t>eforie</a:t>
            </a:r>
            <a:endParaRPr lang="zh-CN" altLang="en-US" sz="1600" dirty="0"/>
          </a:p>
        </p:txBody>
      </p:sp>
      <p:sp>
        <p:nvSpPr>
          <p:cNvPr id="40" name="椭圆 39"/>
          <p:cNvSpPr/>
          <p:nvPr/>
        </p:nvSpPr>
        <p:spPr>
          <a:xfrm>
            <a:off x="6233184" y="5069232"/>
            <a:ext cx="1166043" cy="35021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err="1"/>
              <a:t>giurgiu</a:t>
            </a:r>
            <a:endParaRPr lang="zh-CN" altLang="en-US" sz="1600" dirty="0"/>
          </a:p>
        </p:txBody>
      </p:sp>
      <p:sp>
        <p:nvSpPr>
          <p:cNvPr id="41" name="椭圆 40"/>
          <p:cNvSpPr/>
          <p:nvPr/>
        </p:nvSpPr>
        <p:spPr>
          <a:xfrm>
            <a:off x="9928244" y="5244337"/>
            <a:ext cx="984270" cy="432048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err="1"/>
              <a:t>craiova</a:t>
            </a:r>
            <a:endParaRPr lang="zh-CN" altLang="en-US" sz="1600" dirty="0"/>
          </a:p>
        </p:txBody>
      </p:sp>
      <p:sp>
        <p:nvSpPr>
          <p:cNvPr id="42" name="椭圆 41"/>
          <p:cNvSpPr/>
          <p:nvPr/>
        </p:nvSpPr>
        <p:spPr>
          <a:xfrm>
            <a:off x="10240432" y="3783189"/>
            <a:ext cx="1250572" cy="37207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err="1"/>
              <a:t>mehadia</a:t>
            </a:r>
            <a:endParaRPr lang="zh-CN" altLang="en-US" sz="1600" dirty="0"/>
          </a:p>
        </p:txBody>
      </p:sp>
      <p:cxnSp>
        <p:nvCxnSpPr>
          <p:cNvPr id="44" name="直接箭头连接符 43"/>
          <p:cNvCxnSpPr>
            <a:stCxn id="11" idx="4"/>
            <a:endCxn id="9" idx="0"/>
          </p:cNvCxnSpPr>
          <p:nvPr/>
        </p:nvCxnSpPr>
        <p:spPr>
          <a:xfrm flipH="1">
            <a:off x="8863617" y="3516835"/>
            <a:ext cx="390470" cy="30208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1" idx="4"/>
            <a:endCxn id="41" idx="0"/>
          </p:cNvCxnSpPr>
          <p:nvPr/>
        </p:nvCxnSpPr>
        <p:spPr>
          <a:xfrm>
            <a:off x="9254087" y="3516835"/>
            <a:ext cx="1166292" cy="1727502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0" idx="4"/>
            <a:endCxn id="42" idx="0"/>
          </p:cNvCxnSpPr>
          <p:nvPr/>
        </p:nvCxnSpPr>
        <p:spPr>
          <a:xfrm>
            <a:off x="10775076" y="3556511"/>
            <a:ext cx="90642" cy="226678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2" idx="4"/>
            <a:endCxn id="36" idx="0"/>
          </p:cNvCxnSpPr>
          <p:nvPr/>
        </p:nvCxnSpPr>
        <p:spPr>
          <a:xfrm>
            <a:off x="10865718" y="4155260"/>
            <a:ext cx="14372" cy="234739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36" idx="4"/>
            <a:endCxn id="41" idx="0"/>
          </p:cNvCxnSpPr>
          <p:nvPr/>
        </p:nvCxnSpPr>
        <p:spPr>
          <a:xfrm flipH="1">
            <a:off x="10420380" y="4775837"/>
            <a:ext cx="459711" cy="46850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6" idx="4"/>
            <a:endCxn id="40" idx="0"/>
          </p:cNvCxnSpPr>
          <p:nvPr/>
        </p:nvCxnSpPr>
        <p:spPr>
          <a:xfrm flipH="1">
            <a:off x="6816205" y="4890090"/>
            <a:ext cx="1008236" cy="179142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9" idx="4"/>
            <a:endCxn id="6" idx="0"/>
          </p:cNvCxnSpPr>
          <p:nvPr/>
        </p:nvCxnSpPr>
        <p:spPr>
          <a:xfrm flipH="1">
            <a:off x="7824441" y="4215973"/>
            <a:ext cx="1039176" cy="284697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6" idx="4"/>
            <a:endCxn id="37" idx="0"/>
          </p:cNvCxnSpPr>
          <p:nvPr/>
        </p:nvCxnSpPr>
        <p:spPr>
          <a:xfrm>
            <a:off x="7824441" y="4890090"/>
            <a:ext cx="310302" cy="240922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>
            <a:stCxn id="41" idx="0"/>
            <a:endCxn id="9" idx="4"/>
          </p:cNvCxnSpPr>
          <p:nvPr/>
        </p:nvCxnSpPr>
        <p:spPr>
          <a:xfrm flipH="1" flipV="1">
            <a:off x="8863617" y="4215973"/>
            <a:ext cx="1556762" cy="1028365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>
            <a:stCxn id="37" idx="4"/>
            <a:endCxn id="38" idx="0"/>
          </p:cNvCxnSpPr>
          <p:nvPr/>
        </p:nvCxnSpPr>
        <p:spPr>
          <a:xfrm flipH="1">
            <a:off x="7595951" y="5571046"/>
            <a:ext cx="538793" cy="103367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>
            <a:stCxn id="38" idx="4"/>
            <a:endCxn id="39" idx="0"/>
          </p:cNvCxnSpPr>
          <p:nvPr/>
        </p:nvCxnSpPr>
        <p:spPr>
          <a:xfrm flipH="1">
            <a:off x="7034583" y="6107609"/>
            <a:ext cx="561368" cy="103367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椭圆 160"/>
          <p:cNvSpPr/>
          <p:nvPr/>
        </p:nvSpPr>
        <p:spPr>
          <a:xfrm>
            <a:off x="8881313" y="5671671"/>
            <a:ext cx="952999" cy="405277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err="1"/>
              <a:t>vaslui</a:t>
            </a:r>
            <a:endParaRPr lang="zh-CN" altLang="en-US" sz="1600" dirty="0"/>
          </a:p>
        </p:txBody>
      </p:sp>
      <p:cxnSp>
        <p:nvCxnSpPr>
          <p:cNvPr id="163" name="直接箭头连接符 162"/>
          <p:cNvCxnSpPr>
            <a:stCxn id="37" idx="4"/>
            <a:endCxn id="161" idx="0"/>
          </p:cNvCxnSpPr>
          <p:nvPr/>
        </p:nvCxnSpPr>
        <p:spPr>
          <a:xfrm>
            <a:off x="8134744" y="5571046"/>
            <a:ext cx="1223069" cy="100624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/>
          <p:cNvSpPr/>
          <p:nvPr/>
        </p:nvSpPr>
        <p:spPr>
          <a:xfrm>
            <a:off x="8067668" y="6228416"/>
            <a:ext cx="952999" cy="405277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Iasi</a:t>
            </a:r>
            <a:endParaRPr lang="zh-CN" altLang="en-US" sz="1600" dirty="0"/>
          </a:p>
        </p:txBody>
      </p:sp>
      <p:cxnSp>
        <p:nvCxnSpPr>
          <p:cNvPr id="168" name="直接箭头连接符 167"/>
          <p:cNvCxnSpPr>
            <a:stCxn id="161" idx="4"/>
            <a:endCxn id="164" idx="0"/>
          </p:cNvCxnSpPr>
          <p:nvPr/>
        </p:nvCxnSpPr>
        <p:spPr>
          <a:xfrm flipH="1">
            <a:off x="8544168" y="6076948"/>
            <a:ext cx="813645" cy="151468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椭圆 168"/>
          <p:cNvSpPr/>
          <p:nvPr/>
        </p:nvSpPr>
        <p:spPr>
          <a:xfrm>
            <a:off x="9641998" y="6136216"/>
            <a:ext cx="952999" cy="405277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err="1"/>
              <a:t>neamt</a:t>
            </a:r>
            <a:endParaRPr lang="zh-CN" altLang="en-US" sz="1600" dirty="0"/>
          </a:p>
        </p:txBody>
      </p:sp>
      <p:cxnSp>
        <p:nvCxnSpPr>
          <p:cNvPr id="171" name="直接箭头连接符 170"/>
          <p:cNvCxnSpPr>
            <a:stCxn id="161" idx="4"/>
            <a:endCxn id="169" idx="0"/>
          </p:cNvCxnSpPr>
          <p:nvPr/>
        </p:nvCxnSpPr>
        <p:spPr>
          <a:xfrm>
            <a:off x="9357813" y="6076948"/>
            <a:ext cx="760685" cy="59268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7809945" y="1556239"/>
            <a:ext cx="352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51" name="矩形 50"/>
          <p:cNvSpPr/>
          <p:nvPr/>
        </p:nvSpPr>
        <p:spPr>
          <a:xfrm>
            <a:off x="6858092" y="4358321"/>
            <a:ext cx="352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201636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Searching method</a:t>
            </a:r>
            <a:endParaRPr lang="zh-CN" sz="4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11882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9673"/>
            <a:ext cx="10972800" cy="868363"/>
          </a:xfrm>
        </p:spPr>
        <p:txBody>
          <a:bodyPr/>
          <a:lstStyle/>
          <a:p>
            <a:r>
              <a:rPr lang="en-US" altLang="zh-CN" dirty="0" smtClean="0"/>
              <a:t>Search Strategies</a:t>
            </a:r>
            <a:endParaRPr lang="zh-CN" dirty="0"/>
          </a:p>
        </p:txBody>
      </p:sp>
      <p:sp>
        <p:nvSpPr>
          <p:cNvPr id="8" name="内容占位符 13"/>
          <p:cNvSpPr txBox="1">
            <a:spLocks/>
          </p:cNvSpPr>
          <p:nvPr/>
        </p:nvSpPr>
        <p:spPr>
          <a:xfrm>
            <a:off x="152400" y="988036"/>
            <a:ext cx="12115800" cy="5334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kern="0" dirty="0"/>
              <a:t>uninformed search </a:t>
            </a:r>
            <a:r>
              <a:rPr lang="en-US" altLang="zh-CN" sz="2800" b="1" kern="0" dirty="0" smtClean="0"/>
              <a:t>(blind </a:t>
            </a:r>
            <a:r>
              <a:rPr lang="en-US" altLang="zh-CN" sz="2800" b="1" kern="0" dirty="0"/>
              <a:t>search</a:t>
            </a:r>
            <a:r>
              <a:rPr lang="en-US" altLang="zh-CN" sz="2800" b="1" kern="0" dirty="0" smtClean="0"/>
              <a:t>)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200" kern="0" dirty="0" smtClean="0"/>
              <a:t>the </a:t>
            </a:r>
            <a:r>
              <a:rPr lang="en-US" altLang="zh-CN" sz="2200" kern="0" dirty="0"/>
              <a:t>strategies have no </a:t>
            </a:r>
            <a:r>
              <a:rPr lang="en-US" altLang="zh-CN" sz="2200" kern="0" dirty="0" smtClean="0"/>
              <a:t>additional information </a:t>
            </a:r>
            <a:r>
              <a:rPr lang="en-US" altLang="zh-CN" sz="2200" kern="0" dirty="0"/>
              <a:t>about states beyond that provided in the problem deﬁnition. </a:t>
            </a:r>
            <a:endParaRPr lang="en-US" altLang="zh-CN" sz="2200" kern="0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200" kern="0" dirty="0" smtClean="0"/>
              <a:t>All </a:t>
            </a:r>
            <a:r>
              <a:rPr lang="en-US" altLang="zh-CN" sz="2200" kern="0" dirty="0"/>
              <a:t>they can do is generate successors and distinguish a goal state from a non-goal state</a:t>
            </a:r>
            <a:r>
              <a:rPr lang="en-US" altLang="zh-CN" sz="2200" kern="0" dirty="0" smtClean="0"/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altLang="zh-CN" sz="2800" b="1" kern="0" dirty="0"/>
              <a:t>informed search (heuristic search)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200" kern="0" dirty="0"/>
              <a:t>The strategies use problem-specific knowledge beyond the definition of the problem itself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200" kern="0" dirty="0"/>
              <a:t>they know whether one non-goal state is “more promising” than another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200" kern="0" dirty="0"/>
              <a:t>They can find solutions more efficiently than an uninformed strategy.</a:t>
            </a:r>
          </a:p>
        </p:txBody>
      </p:sp>
    </p:spTree>
    <p:extLst>
      <p:ext uri="{BB962C8B-B14F-4D97-AF65-F5344CB8AC3E}">
        <p14:creationId xmlns:p14="http://schemas.microsoft.com/office/powerpoint/2010/main" val="57456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239964" y="2475416"/>
            <a:ext cx="3048000" cy="403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28601"/>
            <a:ext cx="12192000" cy="868363"/>
          </a:xfrm>
        </p:spPr>
        <p:txBody>
          <a:bodyPr/>
          <a:lstStyle/>
          <a:p>
            <a:r>
              <a:rPr lang="en-US" altLang="zh-CN" sz="4400" dirty="0"/>
              <a:t>blind</a:t>
            </a:r>
            <a:r>
              <a:rPr lang="en-US" altLang="zh-CN" sz="4400" dirty="0" smtClean="0"/>
              <a:t> </a:t>
            </a:r>
            <a:r>
              <a:rPr lang="en-US" altLang="zh-CN" sz="4400" dirty="0"/>
              <a:t>search </a:t>
            </a:r>
            <a:r>
              <a:rPr lang="zh-CN" altLang="en-US" sz="4400" dirty="0" smtClean="0"/>
              <a:t>： </a:t>
            </a:r>
            <a:r>
              <a:rPr lang="en-US" altLang="zh-CN" dirty="0" smtClean="0"/>
              <a:t>Breadth </a:t>
            </a:r>
            <a:r>
              <a:rPr lang="en-US" altLang="zh-CN" dirty="0"/>
              <a:t>First Search</a:t>
            </a:r>
            <a:endParaRPr 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63352" y="2636912"/>
            <a:ext cx="165618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Open: </a:t>
            </a:r>
            <a:r>
              <a:rPr lang="en-US" altLang="zh-CN" sz="2400" dirty="0">
                <a:solidFill>
                  <a:srgbClr val="FFC000"/>
                </a:solidFill>
              </a:rPr>
              <a:t>Arad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07568" y="2636912"/>
            <a:ext cx="165618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Close: 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28" y="1929291"/>
            <a:ext cx="578800" cy="55819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810000" y="3124200"/>
            <a:ext cx="6363915" cy="305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v"/>
            </a:pPr>
            <a:r>
              <a:rPr lang="en-US" altLang="zh-CN" sz="2400" dirty="0"/>
              <a:t>Create two </a:t>
            </a:r>
            <a:r>
              <a:rPr lang="en-US" altLang="zh-CN" sz="2400" dirty="0" smtClean="0"/>
              <a:t>table</a:t>
            </a:r>
            <a:r>
              <a:rPr lang="en-US" altLang="zh-CN" sz="2400" kern="0" dirty="0" smtClean="0"/>
              <a:t> </a:t>
            </a:r>
            <a:endParaRPr lang="en-US" altLang="zh-CN" sz="2400" kern="0" dirty="0"/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</a:pPr>
            <a:r>
              <a:rPr lang="en-US" altLang="zh-CN" sz="2200" kern="0" dirty="0"/>
              <a:t>Open table: </a:t>
            </a:r>
            <a:r>
              <a:rPr lang="en-US" altLang="zh-CN" sz="2200" kern="0" dirty="0" smtClean="0"/>
              <a:t>for nodes to be expanded</a:t>
            </a:r>
            <a:endParaRPr lang="en-US" altLang="zh-CN" sz="2200" kern="0" dirty="0"/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</a:pPr>
            <a:r>
              <a:rPr lang="en-US" altLang="zh-CN" sz="2200" kern="0" dirty="0"/>
              <a:t>Close table</a:t>
            </a:r>
            <a:r>
              <a:rPr lang="en-US" altLang="zh-CN" sz="2200" kern="0" dirty="0" smtClean="0"/>
              <a:t>: for nodes expanded 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v"/>
            </a:pPr>
            <a:r>
              <a:rPr lang="en-US" altLang="zh-CN" sz="2400" dirty="0"/>
              <a:t>Initial </a:t>
            </a:r>
            <a:r>
              <a:rPr lang="en-US" altLang="zh-CN" sz="2400" dirty="0" smtClean="0"/>
              <a:t>step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</a:pPr>
            <a:r>
              <a:rPr lang="en-US" altLang="zh-CN" sz="2200" kern="0" dirty="0"/>
              <a:t>Expand initial node</a:t>
            </a:r>
          </a:p>
        </p:txBody>
      </p:sp>
      <p:cxnSp>
        <p:nvCxnSpPr>
          <p:cNvPr id="9" name="直接连接符 8"/>
          <p:cNvCxnSpPr>
            <a:stCxn id="6" idx="0"/>
            <a:endCxn id="6" idx="2"/>
          </p:cNvCxnSpPr>
          <p:nvPr/>
        </p:nvCxnSpPr>
        <p:spPr bwMode="auto">
          <a:xfrm>
            <a:off x="1763964" y="2475416"/>
            <a:ext cx="0" cy="403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3033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146508" y="2286000"/>
            <a:ext cx="3206291" cy="403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28601"/>
            <a:ext cx="12192000" cy="868363"/>
          </a:xfrm>
        </p:spPr>
        <p:txBody>
          <a:bodyPr/>
          <a:lstStyle/>
          <a:p>
            <a:r>
              <a:rPr lang="en-US" altLang="zh-CN" sz="4400" dirty="0"/>
              <a:t>blind</a:t>
            </a:r>
            <a:r>
              <a:rPr lang="en-US" altLang="zh-CN" sz="4400" dirty="0" smtClean="0"/>
              <a:t> </a:t>
            </a:r>
            <a:r>
              <a:rPr lang="en-US" altLang="zh-CN" sz="4400" dirty="0"/>
              <a:t>search </a:t>
            </a:r>
            <a:r>
              <a:rPr lang="zh-CN" altLang="en-US" sz="4400" dirty="0"/>
              <a:t>： </a:t>
            </a:r>
            <a:r>
              <a:rPr lang="en-US" altLang="zh-CN" dirty="0" smtClean="0"/>
              <a:t>Breadth </a:t>
            </a:r>
            <a:r>
              <a:rPr lang="en-US" altLang="zh-CN" dirty="0"/>
              <a:t>First Search</a:t>
            </a:r>
            <a:endParaRPr 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27014" y="2402199"/>
            <a:ext cx="172819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Open: </a:t>
            </a:r>
          </a:p>
          <a:p>
            <a:pPr>
              <a:lnSpc>
                <a:spcPct val="90000"/>
              </a:lnSpc>
            </a:pPr>
            <a:r>
              <a:rPr lang="en-US" altLang="zh-CN" sz="2400" dirty="0" err="1">
                <a:solidFill>
                  <a:srgbClr val="FFC000"/>
                </a:solidFill>
              </a:rPr>
              <a:t>Zerind</a:t>
            </a:r>
            <a:r>
              <a:rPr lang="en-US" altLang="zh-CN" sz="2400" dirty="0">
                <a:solidFill>
                  <a:srgbClr val="FFC000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C000"/>
                </a:solidFill>
              </a:rPr>
              <a:t>Sibiu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C000"/>
                </a:solidFill>
              </a:rPr>
              <a:t>Timisoara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67355" y="2420888"/>
            <a:ext cx="122413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Close: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C000"/>
                </a:solidFill>
              </a:rPr>
              <a:t>Arad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52799" y="4038600"/>
            <a:ext cx="7848601" cy="2425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v"/>
            </a:pPr>
            <a:r>
              <a:rPr lang="en-US" altLang="zh-CN" sz="2400" dirty="0" smtClean="0"/>
              <a:t>Goal test the first node in Open table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</a:pPr>
            <a:r>
              <a:rPr lang="en-US" altLang="zh-CN" sz="2200" kern="0" dirty="0" smtClean="0"/>
              <a:t>if </a:t>
            </a:r>
            <a:r>
              <a:rPr lang="en-US" altLang="zh-CN" sz="2200" kern="0" dirty="0"/>
              <a:t>it </a:t>
            </a:r>
            <a:r>
              <a:rPr lang="en-US" altLang="zh-CN" sz="2200" kern="0" dirty="0" smtClean="0"/>
              <a:t>is </a:t>
            </a:r>
            <a:r>
              <a:rPr lang="en-US" altLang="zh-CN" sz="2200" kern="0" dirty="0"/>
              <a:t>the </a:t>
            </a:r>
            <a:r>
              <a:rPr lang="en-US" altLang="zh-CN" sz="2200" kern="0" dirty="0" smtClean="0"/>
              <a:t>goal, </a:t>
            </a:r>
            <a:r>
              <a:rPr lang="en-US" altLang="zh-CN" sz="2200" kern="0" dirty="0"/>
              <a:t>then the algorithm should be </a:t>
            </a:r>
            <a:r>
              <a:rPr lang="en-US" altLang="zh-CN" sz="2000" dirty="0"/>
              <a:t>terminated</a:t>
            </a:r>
            <a:endParaRPr lang="en-US" altLang="zh-CN" sz="2200" kern="0" dirty="0"/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v"/>
            </a:pPr>
            <a:r>
              <a:rPr lang="en-US" altLang="zh-CN" sz="2400" dirty="0" smtClean="0"/>
              <a:t>Expand it and then move </a:t>
            </a:r>
            <a:r>
              <a:rPr lang="en-US" altLang="zh-CN" sz="2400" dirty="0"/>
              <a:t>from Open to </a:t>
            </a:r>
            <a:r>
              <a:rPr lang="en-US" altLang="zh-CN" sz="2400" dirty="0" smtClean="0"/>
              <a:t>Close.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</a:pPr>
            <a:r>
              <a:rPr lang="en-US" altLang="zh-CN" sz="2200" kern="0" dirty="0" smtClean="0"/>
              <a:t>Put </a:t>
            </a:r>
            <a:r>
              <a:rPr lang="en-US" altLang="zh-CN" sz="2200" kern="0" dirty="0"/>
              <a:t>it’s </a:t>
            </a:r>
            <a:r>
              <a:rPr lang="en-US" altLang="zh-CN" sz="2200" kern="0" dirty="0" err="1" smtClean="0"/>
              <a:t>descendents</a:t>
            </a:r>
            <a:r>
              <a:rPr lang="en-US" altLang="zh-CN" sz="2200" kern="0" dirty="0" smtClean="0"/>
              <a:t> into open table</a:t>
            </a:r>
            <a:endParaRPr lang="en-US" altLang="zh-CN" sz="2200" kern="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201" y="1935025"/>
            <a:ext cx="3850117" cy="1889102"/>
          </a:xfrm>
          <a:prstGeom prst="rect">
            <a:avLst/>
          </a:prstGeom>
        </p:spPr>
      </p:pic>
      <p:cxnSp>
        <p:nvCxnSpPr>
          <p:cNvPr id="6" name="直接连接符 5"/>
          <p:cNvCxnSpPr>
            <a:stCxn id="9" idx="0"/>
            <a:endCxn id="9" idx="2"/>
          </p:cNvCxnSpPr>
          <p:nvPr/>
        </p:nvCxnSpPr>
        <p:spPr bwMode="auto">
          <a:xfrm>
            <a:off x="1749654" y="2286000"/>
            <a:ext cx="0" cy="403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7199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228600" y="2323609"/>
            <a:ext cx="3048000" cy="403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28601"/>
            <a:ext cx="12192000" cy="868363"/>
          </a:xfrm>
        </p:spPr>
        <p:txBody>
          <a:bodyPr/>
          <a:lstStyle/>
          <a:p>
            <a:r>
              <a:rPr lang="en-US" altLang="zh-CN" sz="4400" dirty="0"/>
              <a:t>blind</a:t>
            </a:r>
            <a:r>
              <a:rPr lang="en-US" altLang="zh-CN" sz="4400" dirty="0" smtClean="0"/>
              <a:t> </a:t>
            </a:r>
            <a:r>
              <a:rPr lang="en-US" altLang="zh-CN" sz="4400" dirty="0"/>
              <a:t>search </a:t>
            </a:r>
            <a:r>
              <a:rPr lang="zh-CN" altLang="en-US" sz="4400" dirty="0"/>
              <a:t>： </a:t>
            </a:r>
            <a:r>
              <a:rPr lang="en-US" altLang="zh-CN" dirty="0" smtClean="0"/>
              <a:t>Breadth </a:t>
            </a:r>
            <a:r>
              <a:rPr lang="en-US" altLang="zh-CN" dirty="0"/>
              <a:t>First Search</a:t>
            </a:r>
            <a:endParaRPr 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63352" y="2376760"/>
            <a:ext cx="172819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Open: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C000"/>
                </a:solidFill>
              </a:rPr>
              <a:t>Sibiu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C000"/>
                </a:solidFill>
              </a:rPr>
              <a:t>Timisoara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C000"/>
                </a:solidFill>
              </a:rPr>
              <a:t>Oradea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91544" y="2420889"/>
            <a:ext cx="171753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Close: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C000"/>
                </a:solidFill>
              </a:rPr>
              <a:t>Arad </a:t>
            </a:r>
          </a:p>
          <a:p>
            <a:pPr>
              <a:lnSpc>
                <a:spcPct val="90000"/>
              </a:lnSpc>
            </a:pPr>
            <a:r>
              <a:rPr lang="en-US" altLang="zh-CN" sz="2400" dirty="0" err="1">
                <a:solidFill>
                  <a:srgbClr val="FFC000"/>
                </a:solidFill>
              </a:rPr>
              <a:t>Zerind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29000" y="4518662"/>
            <a:ext cx="678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v"/>
            </a:pPr>
            <a:r>
              <a:rPr lang="en-US" altLang="zh-CN" sz="2400" dirty="0"/>
              <a:t>In </a:t>
            </a:r>
            <a:r>
              <a:rPr lang="en-US" altLang="zh-CN" sz="2400" dirty="0" smtClean="0"/>
              <a:t>the same level of </a:t>
            </a:r>
            <a:r>
              <a:rPr lang="en-US" altLang="zh-CN" sz="2400" dirty="0"/>
              <a:t>a tree</a:t>
            </a:r>
            <a:r>
              <a:rPr lang="zh-CN" altLang="en-US" sz="2400" dirty="0"/>
              <a:t>，</a:t>
            </a:r>
            <a:r>
              <a:rPr lang="en-US" altLang="zh-CN" sz="2400" dirty="0"/>
              <a:t>we expand </a:t>
            </a:r>
            <a:r>
              <a:rPr lang="en-US" altLang="zh-CN" sz="2400" dirty="0" smtClean="0"/>
              <a:t>nodes in </a:t>
            </a:r>
            <a:r>
              <a:rPr lang="en-US" altLang="zh-CN" sz="2400" dirty="0"/>
              <a:t>order from left to </a:t>
            </a:r>
            <a:r>
              <a:rPr lang="en-US" altLang="zh-CN" sz="2400" dirty="0" smtClean="0"/>
              <a:t>right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690" y="2191878"/>
            <a:ext cx="3490886" cy="2101218"/>
          </a:xfrm>
          <a:prstGeom prst="rect">
            <a:avLst/>
          </a:prstGeom>
        </p:spPr>
      </p:pic>
      <p:cxnSp>
        <p:nvCxnSpPr>
          <p:cNvPr id="6" name="直接连接符 5"/>
          <p:cNvCxnSpPr>
            <a:stCxn id="9" idx="0"/>
            <a:endCxn id="9" idx="2"/>
          </p:cNvCxnSpPr>
          <p:nvPr/>
        </p:nvCxnSpPr>
        <p:spPr bwMode="auto">
          <a:xfrm>
            <a:off x="1752600" y="2323609"/>
            <a:ext cx="0" cy="403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0992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239964" y="2362200"/>
            <a:ext cx="3048000" cy="403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blind search </a:t>
            </a:r>
            <a:r>
              <a:rPr lang="zh-CN" altLang="en-US" sz="4400" dirty="0"/>
              <a:t>： </a:t>
            </a:r>
            <a:r>
              <a:rPr lang="en-US" altLang="zh-CN" dirty="0" smtClean="0"/>
              <a:t>Breadth </a:t>
            </a:r>
            <a:r>
              <a:rPr lang="en-US" altLang="zh-CN" dirty="0"/>
              <a:t>First Search</a:t>
            </a:r>
            <a:endParaRPr 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91344" y="2665190"/>
            <a:ext cx="20162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Open: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C000"/>
                </a:solidFill>
              </a:rPr>
              <a:t>Timisoara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C000"/>
                </a:solidFill>
              </a:rPr>
              <a:t>Oradea </a:t>
            </a:r>
          </a:p>
          <a:p>
            <a:pPr>
              <a:lnSpc>
                <a:spcPct val="90000"/>
              </a:lnSpc>
            </a:pPr>
            <a:r>
              <a:rPr lang="en-US" altLang="zh-CN" sz="2400" dirty="0" err="1">
                <a:solidFill>
                  <a:srgbClr val="FFC000"/>
                </a:solidFill>
              </a:rPr>
              <a:t>Fagras</a:t>
            </a:r>
            <a:r>
              <a:rPr lang="en-US" altLang="zh-CN" sz="2400" dirty="0">
                <a:solidFill>
                  <a:srgbClr val="FFC000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400" dirty="0" err="1">
                <a:solidFill>
                  <a:srgbClr val="FFC000"/>
                </a:solidFill>
              </a:rPr>
              <a:t>Rimnicu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91820" y="2667000"/>
            <a:ext cx="1296144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Close: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C000"/>
                </a:solidFill>
              </a:rPr>
              <a:t>Arad </a:t>
            </a:r>
          </a:p>
          <a:p>
            <a:pPr>
              <a:lnSpc>
                <a:spcPct val="90000"/>
              </a:lnSpc>
            </a:pPr>
            <a:r>
              <a:rPr lang="en-US" altLang="zh-CN" sz="2400" dirty="0" err="1">
                <a:solidFill>
                  <a:srgbClr val="FFC000"/>
                </a:solidFill>
              </a:rPr>
              <a:t>Zerind</a:t>
            </a:r>
            <a:r>
              <a:rPr lang="en-US" altLang="zh-CN" sz="2400" dirty="0">
                <a:solidFill>
                  <a:srgbClr val="FFC000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C000"/>
                </a:solidFill>
              </a:rPr>
              <a:t>Sibiu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161" y="2117703"/>
            <a:ext cx="4055407" cy="2441012"/>
          </a:xfrm>
          <a:prstGeom prst="rect">
            <a:avLst/>
          </a:prstGeom>
        </p:spPr>
      </p:pic>
      <p:cxnSp>
        <p:nvCxnSpPr>
          <p:cNvPr id="7" name="直接连接符 6"/>
          <p:cNvCxnSpPr>
            <a:stCxn id="6" idx="0"/>
            <a:endCxn id="6" idx="2"/>
          </p:cNvCxnSpPr>
          <p:nvPr/>
        </p:nvCxnSpPr>
        <p:spPr bwMode="auto">
          <a:xfrm>
            <a:off x="1763964" y="2362200"/>
            <a:ext cx="0" cy="403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文本框 7"/>
          <p:cNvSpPr txBox="1"/>
          <p:nvPr/>
        </p:nvSpPr>
        <p:spPr>
          <a:xfrm>
            <a:off x="3352800" y="4743271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v"/>
            </a:pPr>
            <a:r>
              <a:rPr lang="en-US" altLang="zh-CN" sz="2400" dirty="0" smtClean="0"/>
              <a:t>When a node meets a new parent node, it needs to determine whether to change it’s parent node</a:t>
            </a:r>
          </a:p>
        </p:txBody>
      </p:sp>
    </p:spTree>
    <p:extLst>
      <p:ext uri="{BB962C8B-B14F-4D97-AF65-F5344CB8AC3E}">
        <p14:creationId xmlns:p14="http://schemas.microsoft.com/office/powerpoint/2010/main" val="195590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Lecture </a:t>
            </a:r>
            <a:r>
              <a:rPr lang="en-US" altLang="zh-CN" dirty="0" smtClean="0"/>
              <a:t>2 </a:t>
            </a:r>
            <a:r>
              <a:rPr lang="en-US" altLang="zh-CN" dirty="0"/>
              <a:t>Problem </a:t>
            </a:r>
            <a:r>
              <a:rPr lang="en-US" altLang="zh-CN" dirty="0" smtClean="0"/>
              <a:t>Solving by searching  </a:t>
            </a:r>
            <a:endParaRPr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239964" y="2475416"/>
            <a:ext cx="3265236" cy="403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blind search </a:t>
            </a:r>
            <a:r>
              <a:rPr lang="zh-CN" altLang="en-US" sz="4400" dirty="0"/>
              <a:t>： </a:t>
            </a:r>
            <a:r>
              <a:rPr lang="en-US" altLang="zh-CN" dirty="0" smtClean="0"/>
              <a:t>Breadth </a:t>
            </a:r>
            <a:r>
              <a:rPr lang="en-US" altLang="zh-CN" dirty="0"/>
              <a:t>First Search</a:t>
            </a:r>
            <a:endParaRPr 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60934" y="2564904"/>
            <a:ext cx="19082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Open: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C000"/>
                </a:solidFill>
              </a:rPr>
              <a:t>Oradea </a:t>
            </a:r>
          </a:p>
          <a:p>
            <a:pPr>
              <a:lnSpc>
                <a:spcPct val="90000"/>
              </a:lnSpc>
            </a:pPr>
            <a:r>
              <a:rPr lang="en-US" altLang="zh-CN" sz="2400" dirty="0" err="1">
                <a:solidFill>
                  <a:srgbClr val="FFC000"/>
                </a:solidFill>
              </a:rPr>
              <a:t>Fagras</a:t>
            </a:r>
            <a:r>
              <a:rPr lang="en-US" altLang="zh-CN" sz="2400" dirty="0">
                <a:solidFill>
                  <a:srgbClr val="FFC000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400" dirty="0" err="1">
                <a:solidFill>
                  <a:srgbClr val="FFC000"/>
                </a:solidFill>
              </a:rPr>
              <a:t>Rimnicu</a:t>
            </a:r>
            <a:r>
              <a:rPr lang="en-US" altLang="zh-CN" sz="2400" dirty="0">
                <a:solidFill>
                  <a:srgbClr val="FFC000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400" dirty="0" err="1">
                <a:solidFill>
                  <a:srgbClr val="FFC000"/>
                </a:solidFill>
              </a:rPr>
              <a:t>Lugoj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29408" y="2573628"/>
            <a:ext cx="1728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Close: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C000"/>
                </a:solidFill>
              </a:rPr>
              <a:t>Arad </a:t>
            </a:r>
          </a:p>
          <a:p>
            <a:pPr>
              <a:lnSpc>
                <a:spcPct val="90000"/>
              </a:lnSpc>
            </a:pPr>
            <a:r>
              <a:rPr lang="en-US" altLang="zh-CN" sz="2400" dirty="0" err="1">
                <a:solidFill>
                  <a:srgbClr val="FFC000"/>
                </a:solidFill>
              </a:rPr>
              <a:t>Zerind</a:t>
            </a:r>
            <a:r>
              <a:rPr lang="en-US" altLang="zh-CN" sz="2400" dirty="0">
                <a:solidFill>
                  <a:srgbClr val="FFC000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C000"/>
                </a:solidFill>
              </a:rPr>
              <a:t>Sibiu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C000"/>
                </a:solidFill>
              </a:rPr>
              <a:t>Timisoara  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048" y="1988840"/>
            <a:ext cx="5209614" cy="3047166"/>
          </a:xfrm>
          <a:prstGeom prst="rect">
            <a:avLst/>
          </a:prstGeom>
        </p:spPr>
      </p:pic>
      <p:cxnSp>
        <p:nvCxnSpPr>
          <p:cNvPr id="7" name="直接连接符 6"/>
          <p:cNvCxnSpPr>
            <a:stCxn id="6" idx="0"/>
            <a:endCxn id="6" idx="2"/>
          </p:cNvCxnSpPr>
          <p:nvPr/>
        </p:nvCxnSpPr>
        <p:spPr bwMode="auto">
          <a:xfrm>
            <a:off x="1872582" y="2475416"/>
            <a:ext cx="0" cy="403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2434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239964" y="2475416"/>
            <a:ext cx="3570036" cy="39253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blind search </a:t>
            </a:r>
            <a:r>
              <a:rPr lang="zh-CN" altLang="en-US" sz="4400" dirty="0"/>
              <a:t>： </a:t>
            </a:r>
            <a:r>
              <a:rPr lang="en-US" altLang="zh-CN" dirty="0" smtClean="0"/>
              <a:t>Breadth </a:t>
            </a:r>
            <a:r>
              <a:rPr lang="en-US" altLang="zh-CN" dirty="0"/>
              <a:t>First Search</a:t>
            </a:r>
            <a:endParaRPr 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60934" y="2492896"/>
            <a:ext cx="1872208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Open: </a:t>
            </a:r>
          </a:p>
          <a:p>
            <a:pPr>
              <a:lnSpc>
                <a:spcPct val="90000"/>
              </a:lnSpc>
            </a:pPr>
            <a:r>
              <a:rPr lang="en-US" altLang="zh-CN" sz="2400" dirty="0" err="1">
                <a:solidFill>
                  <a:srgbClr val="FFC000"/>
                </a:solidFill>
              </a:rPr>
              <a:t>Fagras</a:t>
            </a:r>
            <a:r>
              <a:rPr lang="en-US" altLang="zh-CN" sz="2400" dirty="0">
                <a:solidFill>
                  <a:srgbClr val="FFC000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400" dirty="0" err="1">
                <a:solidFill>
                  <a:srgbClr val="FFC000"/>
                </a:solidFill>
              </a:rPr>
              <a:t>Rimnicu</a:t>
            </a:r>
            <a:r>
              <a:rPr lang="en-US" altLang="zh-CN" sz="2400" dirty="0">
                <a:solidFill>
                  <a:srgbClr val="FFC000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400" dirty="0" err="1">
                <a:solidFill>
                  <a:srgbClr val="FFC000"/>
                </a:solidFill>
              </a:rPr>
              <a:t>Lugoj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33142" y="2492896"/>
            <a:ext cx="1905458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Close: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C000"/>
                </a:solidFill>
              </a:rPr>
              <a:t>Arad </a:t>
            </a:r>
          </a:p>
          <a:p>
            <a:pPr>
              <a:lnSpc>
                <a:spcPct val="90000"/>
              </a:lnSpc>
            </a:pPr>
            <a:r>
              <a:rPr lang="en-US" altLang="zh-CN" sz="2400" dirty="0" err="1">
                <a:solidFill>
                  <a:srgbClr val="FFC000"/>
                </a:solidFill>
              </a:rPr>
              <a:t>Zerind</a:t>
            </a:r>
            <a:r>
              <a:rPr lang="en-US" altLang="zh-CN" sz="2400" dirty="0">
                <a:solidFill>
                  <a:srgbClr val="FFC000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C000"/>
                </a:solidFill>
              </a:rPr>
              <a:t>Sibiu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C000"/>
                </a:solidFill>
              </a:rPr>
              <a:t>Timisoara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C000"/>
                </a:solidFill>
              </a:rPr>
              <a:t>Oradea  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049" y="1988841"/>
            <a:ext cx="5177621" cy="3028453"/>
          </a:xfrm>
          <a:prstGeom prst="rect">
            <a:avLst/>
          </a:prstGeom>
        </p:spPr>
      </p:pic>
      <p:cxnSp>
        <p:nvCxnSpPr>
          <p:cNvPr id="8" name="直接连接符 7"/>
          <p:cNvCxnSpPr>
            <a:stCxn id="6" idx="0"/>
            <a:endCxn id="6" idx="2"/>
          </p:cNvCxnSpPr>
          <p:nvPr/>
        </p:nvCxnSpPr>
        <p:spPr bwMode="auto">
          <a:xfrm>
            <a:off x="2024982" y="2475416"/>
            <a:ext cx="0" cy="39253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7263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239964" y="2475416"/>
            <a:ext cx="3417636" cy="403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blind search </a:t>
            </a:r>
            <a:r>
              <a:rPr lang="zh-CN" altLang="en-US" sz="4400" dirty="0"/>
              <a:t>： </a:t>
            </a:r>
            <a:r>
              <a:rPr lang="en-US" altLang="zh-CN" dirty="0" smtClean="0"/>
              <a:t>Breadth </a:t>
            </a:r>
            <a:r>
              <a:rPr lang="en-US" altLang="zh-CN" dirty="0"/>
              <a:t>First Search</a:t>
            </a:r>
            <a:endParaRPr 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27348" y="2479925"/>
            <a:ext cx="190821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Open: </a:t>
            </a:r>
          </a:p>
          <a:p>
            <a:pPr>
              <a:lnSpc>
                <a:spcPct val="90000"/>
              </a:lnSpc>
            </a:pPr>
            <a:r>
              <a:rPr lang="en-US" altLang="zh-CN" sz="2400" dirty="0" err="1">
                <a:solidFill>
                  <a:srgbClr val="FFC000"/>
                </a:solidFill>
              </a:rPr>
              <a:t>Rimnicu</a:t>
            </a:r>
            <a:r>
              <a:rPr lang="en-US" altLang="zh-CN" sz="2400" dirty="0">
                <a:solidFill>
                  <a:srgbClr val="FFC000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400" dirty="0" err="1">
                <a:solidFill>
                  <a:srgbClr val="FFC000"/>
                </a:solidFill>
              </a:rPr>
              <a:t>Lugoj</a:t>
            </a:r>
            <a:r>
              <a:rPr lang="en-US" altLang="zh-CN" sz="2400" dirty="0">
                <a:solidFill>
                  <a:srgbClr val="FFC000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C000"/>
                </a:solidFill>
              </a:rPr>
              <a:t>Bucharest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57400" y="2475416"/>
            <a:ext cx="1600200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Close: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C000"/>
                </a:solidFill>
              </a:rPr>
              <a:t>Arad </a:t>
            </a:r>
          </a:p>
          <a:p>
            <a:pPr>
              <a:lnSpc>
                <a:spcPct val="90000"/>
              </a:lnSpc>
            </a:pPr>
            <a:r>
              <a:rPr lang="en-US" altLang="zh-CN" sz="2400" dirty="0" err="1">
                <a:solidFill>
                  <a:srgbClr val="FFC000"/>
                </a:solidFill>
              </a:rPr>
              <a:t>Zerind</a:t>
            </a:r>
            <a:r>
              <a:rPr lang="en-US" altLang="zh-CN" sz="2400" dirty="0">
                <a:solidFill>
                  <a:srgbClr val="FFC000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C000"/>
                </a:solidFill>
              </a:rPr>
              <a:t>Sibiu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C000"/>
                </a:solidFill>
              </a:rPr>
              <a:t>Timisoara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C000"/>
                </a:solidFill>
              </a:rPr>
              <a:t>Oradea </a:t>
            </a:r>
          </a:p>
          <a:p>
            <a:pPr>
              <a:lnSpc>
                <a:spcPct val="90000"/>
              </a:lnSpc>
            </a:pPr>
            <a:r>
              <a:rPr lang="en-US" altLang="zh-CN" sz="2400" dirty="0" err="1">
                <a:solidFill>
                  <a:srgbClr val="FFC000"/>
                </a:solidFill>
              </a:rPr>
              <a:t>Fagras</a:t>
            </a:r>
            <a:r>
              <a:rPr lang="en-US" altLang="zh-CN" sz="2400" dirty="0">
                <a:solidFill>
                  <a:srgbClr val="FFC000"/>
                </a:solidFill>
              </a:rPr>
              <a:t>  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144" y="2132856"/>
            <a:ext cx="4032448" cy="3387034"/>
          </a:xfrm>
          <a:prstGeom prst="rect">
            <a:avLst/>
          </a:prstGeom>
        </p:spPr>
      </p:pic>
      <p:cxnSp>
        <p:nvCxnSpPr>
          <p:cNvPr id="8" name="直接连接符 7"/>
          <p:cNvCxnSpPr>
            <a:endCxn id="7" idx="2"/>
          </p:cNvCxnSpPr>
          <p:nvPr/>
        </p:nvCxnSpPr>
        <p:spPr bwMode="auto">
          <a:xfrm>
            <a:off x="1905000" y="2475416"/>
            <a:ext cx="43782" cy="403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8736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239964" y="2475416"/>
            <a:ext cx="3417636" cy="403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blind search </a:t>
            </a:r>
            <a:r>
              <a:rPr lang="zh-CN" altLang="en-US" sz="4400" dirty="0"/>
              <a:t>：</a:t>
            </a:r>
            <a:r>
              <a:rPr lang="en-US" altLang="zh-CN" sz="4400" dirty="0" smtClean="0"/>
              <a:t> </a:t>
            </a:r>
            <a:r>
              <a:rPr lang="en-US" altLang="zh-CN" dirty="0" smtClean="0"/>
              <a:t>Breadth </a:t>
            </a:r>
            <a:r>
              <a:rPr lang="en-US" altLang="zh-CN" dirty="0"/>
              <a:t>First Search</a:t>
            </a:r>
            <a:endParaRPr 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48362" y="2492896"/>
            <a:ext cx="1728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Open: </a:t>
            </a:r>
          </a:p>
          <a:p>
            <a:pPr>
              <a:lnSpc>
                <a:spcPct val="90000"/>
              </a:lnSpc>
            </a:pPr>
            <a:r>
              <a:rPr lang="en-US" altLang="zh-CN" sz="2400" dirty="0" err="1">
                <a:solidFill>
                  <a:srgbClr val="FFC000"/>
                </a:solidFill>
              </a:rPr>
              <a:t>Lugoj</a:t>
            </a:r>
            <a:r>
              <a:rPr lang="en-US" altLang="zh-CN" sz="2400" dirty="0">
                <a:solidFill>
                  <a:srgbClr val="FFC000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C000"/>
                </a:solidFill>
              </a:rPr>
              <a:t>Bucharest </a:t>
            </a:r>
          </a:p>
          <a:p>
            <a:pPr>
              <a:lnSpc>
                <a:spcPct val="90000"/>
              </a:lnSpc>
            </a:pPr>
            <a:r>
              <a:rPr lang="en-US" altLang="zh-CN" sz="2400" dirty="0" err="1">
                <a:solidFill>
                  <a:srgbClr val="FFC000"/>
                </a:solidFill>
              </a:rPr>
              <a:t>Pitesi</a:t>
            </a:r>
            <a:r>
              <a:rPr lang="en-US" altLang="zh-CN" sz="2400" dirty="0">
                <a:solidFill>
                  <a:srgbClr val="FFC000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C000"/>
                </a:solidFill>
              </a:rPr>
              <a:t>Craiova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33600" y="2455583"/>
            <a:ext cx="1524000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Close: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C000"/>
                </a:solidFill>
              </a:rPr>
              <a:t>Arad </a:t>
            </a:r>
          </a:p>
          <a:p>
            <a:pPr>
              <a:lnSpc>
                <a:spcPct val="90000"/>
              </a:lnSpc>
            </a:pPr>
            <a:r>
              <a:rPr lang="en-US" altLang="zh-CN" sz="2400" dirty="0" err="1">
                <a:solidFill>
                  <a:srgbClr val="FFC000"/>
                </a:solidFill>
              </a:rPr>
              <a:t>Zerind</a:t>
            </a:r>
            <a:r>
              <a:rPr lang="en-US" altLang="zh-CN" sz="2400" dirty="0">
                <a:solidFill>
                  <a:srgbClr val="FFC000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C000"/>
                </a:solidFill>
              </a:rPr>
              <a:t>Sibiu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C000"/>
                </a:solidFill>
              </a:rPr>
              <a:t>Timisoara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C000"/>
                </a:solidFill>
              </a:rPr>
              <a:t>Oradea </a:t>
            </a:r>
          </a:p>
          <a:p>
            <a:pPr>
              <a:lnSpc>
                <a:spcPct val="90000"/>
              </a:lnSpc>
            </a:pPr>
            <a:r>
              <a:rPr lang="en-US" altLang="zh-CN" sz="2400" dirty="0" err="1">
                <a:solidFill>
                  <a:srgbClr val="FFC000"/>
                </a:solidFill>
              </a:rPr>
              <a:t>Fagras</a:t>
            </a:r>
            <a:r>
              <a:rPr lang="en-US" altLang="zh-CN" sz="2400" dirty="0">
                <a:solidFill>
                  <a:srgbClr val="FFC000"/>
                </a:solidFill>
              </a:rPr>
              <a:t>  </a:t>
            </a:r>
          </a:p>
          <a:p>
            <a:pPr>
              <a:lnSpc>
                <a:spcPct val="90000"/>
              </a:lnSpc>
            </a:pPr>
            <a:r>
              <a:rPr lang="en-US" altLang="zh-CN" sz="2400" dirty="0" err="1">
                <a:solidFill>
                  <a:srgbClr val="FFC000"/>
                </a:solidFill>
              </a:rPr>
              <a:t>Rimnicu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152" y="2132856"/>
            <a:ext cx="4032448" cy="3387034"/>
          </a:xfrm>
          <a:prstGeom prst="rect">
            <a:avLst/>
          </a:prstGeom>
        </p:spPr>
      </p:pic>
      <p:cxnSp>
        <p:nvCxnSpPr>
          <p:cNvPr id="8" name="直接连接符 7"/>
          <p:cNvCxnSpPr>
            <a:stCxn id="6" idx="0"/>
            <a:endCxn id="6" idx="2"/>
          </p:cNvCxnSpPr>
          <p:nvPr/>
        </p:nvCxnSpPr>
        <p:spPr bwMode="auto">
          <a:xfrm>
            <a:off x="1948782" y="2475416"/>
            <a:ext cx="0" cy="403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9245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239964" y="2475416"/>
            <a:ext cx="3570036" cy="403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blind search </a:t>
            </a:r>
            <a:r>
              <a:rPr lang="zh-CN" altLang="en-US" sz="4400" dirty="0"/>
              <a:t>： </a:t>
            </a:r>
            <a:r>
              <a:rPr lang="en-US" altLang="zh-CN" dirty="0" smtClean="0"/>
              <a:t>Breadth </a:t>
            </a:r>
            <a:r>
              <a:rPr lang="en-US" altLang="zh-CN" dirty="0"/>
              <a:t>First Search</a:t>
            </a:r>
            <a:endParaRPr 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63352" y="2492896"/>
            <a:ext cx="16561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Open: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C000"/>
                </a:solidFill>
              </a:rPr>
              <a:t>Bucharest </a:t>
            </a:r>
          </a:p>
          <a:p>
            <a:pPr>
              <a:lnSpc>
                <a:spcPct val="90000"/>
              </a:lnSpc>
            </a:pPr>
            <a:r>
              <a:rPr lang="en-US" altLang="zh-CN" sz="2400" dirty="0" err="1">
                <a:solidFill>
                  <a:srgbClr val="FFC000"/>
                </a:solidFill>
              </a:rPr>
              <a:t>Pitesi</a:t>
            </a:r>
            <a:r>
              <a:rPr lang="en-US" altLang="zh-CN" sz="2400" dirty="0">
                <a:solidFill>
                  <a:srgbClr val="FFC000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C000"/>
                </a:solidFill>
              </a:rPr>
              <a:t>Craiova </a:t>
            </a:r>
          </a:p>
          <a:p>
            <a:pPr>
              <a:lnSpc>
                <a:spcPct val="90000"/>
              </a:lnSpc>
            </a:pPr>
            <a:r>
              <a:rPr lang="en-US" altLang="zh-CN" sz="2400" dirty="0" err="1">
                <a:solidFill>
                  <a:srgbClr val="FFC000"/>
                </a:solidFill>
              </a:rPr>
              <a:t>Mehadia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28431" y="2492897"/>
            <a:ext cx="1733970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Close: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C000"/>
                </a:solidFill>
              </a:rPr>
              <a:t>Arad </a:t>
            </a:r>
          </a:p>
          <a:p>
            <a:pPr>
              <a:lnSpc>
                <a:spcPct val="90000"/>
              </a:lnSpc>
            </a:pPr>
            <a:r>
              <a:rPr lang="en-US" altLang="zh-CN" sz="2400" dirty="0" err="1">
                <a:solidFill>
                  <a:srgbClr val="FFC000"/>
                </a:solidFill>
              </a:rPr>
              <a:t>Zerind</a:t>
            </a:r>
            <a:r>
              <a:rPr lang="en-US" altLang="zh-CN" sz="2400" dirty="0">
                <a:solidFill>
                  <a:srgbClr val="FFC000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C000"/>
                </a:solidFill>
              </a:rPr>
              <a:t>Sibiu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C000"/>
                </a:solidFill>
              </a:rPr>
              <a:t>Timisoara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C000"/>
                </a:solidFill>
              </a:rPr>
              <a:t>Oradea </a:t>
            </a:r>
          </a:p>
          <a:p>
            <a:pPr>
              <a:lnSpc>
                <a:spcPct val="90000"/>
              </a:lnSpc>
            </a:pPr>
            <a:r>
              <a:rPr lang="en-US" altLang="zh-CN" sz="2400" dirty="0" err="1">
                <a:solidFill>
                  <a:srgbClr val="FFC000"/>
                </a:solidFill>
              </a:rPr>
              <a:t>Fagras</a:t>
            </a:r>
            <a:r>
              <a:rPr lang="en-US" altLang="zh-CN" sz="2400" dirty="0">
                <a:solidFill>
                  <a:srgbClr val="FFC000"/>
                </a:solidFill>
              </a:rPr>
              <a:t>  </a:t>
            </a:r>
          </a:p>
          <a:p>
            <a:pPr>
              <a:lnSpc>
                <a:spcPct val="90000"/>
              </a:lnSpc>
            </a:pPr>
            <a:r>
              <a:rPr lang="en-US" altLang="zh-CN" sz="2400" dirty="0" err="1">
                <a:solidFill>
                  <a:srgbClr val="FFC000"/>
                </a:solidFill>
              </a:rPr>
              <a:t>Rimnicu</a:t>
            </a:r>
            <a:r>
              <a:rPr lang="en-US" altLang="zh-CN" sz="2400" dirty="0">
                <a:solidFill>
                  <a:srgbClr val="FFC000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400" dirty="0" err="1">
                <a:solidFill>
                  <a:srgbClr val="FFC000"/>
                </a:solidFill>
              </a:rPr>
              <a:t>Lugoi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081" y="2420888"/>
            <a:ext cx="4916943" cy="3312368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9192344" y="1700577"/>
            <a:ext cx="864096" cy="754474"/>
          </a:xfrm>
          <a:prstGeom prst="ellipse">
            <a:avLst/>
          </a:prstGeom>
          <a:solidFill>
            <a:srgbClr val="7030A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Arad</a:t>
            </a:r>
            <a:endParaRPr lang="zh-CN" altLang="en-US" sz="1600" dirty="0"/>
          </a:p>
        </p:txBody>
      </p:sp>
      <p:cxnSp>
        <p:nvCxnSpPr>
          <p:cNvPr id="8" name="直接连接符 7"/>
          <p:cNvCxnSpPr>
            <a:stCxn id="7" idx="0"/>
            <a:endCxn id="7" idx="2"/>
          </p:cNvCxnSpPr>
          <p:nvPr/>
        </p:nvCxnSpPr>
        <p:spPr bwMode="auto">
          <a:xfrm>
            <a:off x="2024982" y="2475416"/>
            <a:ext cx="0" cy="403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9279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239964" y="2475416"/>
            <a:ext cx="3493836" cy="403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blind search </a:t>
            </a:r>
            <a:r>
              <a:rPr lang="zh-CN" altLang="en-US" sz="4400" dirty="0"/>
              <a:t>： </a:t>
            </a:r>
            <a:r>
              <a:rPr lang="en-US" altLang="zh-CN" dirty="0" smtClean="0"/>
              <a:t>Breadth </a:t>
            </a:r>
            <a:r>
              <a:rPr lang="en-US" altLang="zh-CN" dirty="0"/>
              <a:t>First Search</a:t>
            </a:r>
            <a:endParaRPr 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89086" y="2492896"/>
            <a:ext cx="17744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Open: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C000"/>
                </a:solidFill>
              </a:rPr>
              <a:t>Bucharest </a:t>
            </a:r>
          </a:p>
          <a:p>
            <a:pPr>
              <a:lnSpc>
                <a:spcPct val="90000"/>
              </a:lnSpc>
            </a:pPr>
            <a:r>
              <a:rPr lang="en-US" altLang="zh-CN" sz="2400" dirty="0" err="1">
                <a:solidFill>
                  <a:srgbClr val="FFC000"/>
                </a:solidFill>
              </a:rPr>
              <a:t>Pitesi</a:t>
            </a:r>
            <a:r>
              <a:rPr lang="en-US" altLang="zh-CN" sz="2400" dirty="0">
                <a:solidFill>
                  <a:srgbClr val="FFC000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C000"/>
                </a:solidFill>
              </a:rPr>
              <a:t>Craiova </a:t>
            </a:r>
          </a:p>
          <a:p>
            <a:pPr>
              <a:lnSpc>
                <a:spcPct val="90000"/>
              </a:lnSpc>
            </a:pPr>
            <a:r>
              <a:rPr lang="en-US" altLang="zh-CN" sz="2400" dirty="0" err="1">
                <a:solidFill>
                  <a:srgbClr val="FFC000"/>
                </a:solidFill>
              </a:rPr>
              <a:t>Mehadia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01130" y="2451408"/>
            <a:ext cx="1556470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Close: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C000"/>
                </a:solidFill>
              </a:rPr>
              <a:t>Arad </a:t>
            </a:r>
          </a:p>
          <a:p>
            <a:pPr>
              <a:lnSpc>
                <a:spcPct val="90000"/>
              </a:lnSpc>
            </a:pPr>
            <a:r>
              <a:rPr lang="en-US" altLang="zh-CN" sz="2400" dirty="0" err="1">
                <a:solidFill>
                  <a:srgbClr val="FFC000"/>
                </a:solidFill>
              </a:rPr>
              <a:t>Zerind</a:t>
            </a:r>
            <a:r>
              <a:rPr lang="en-US" altLang="zh-CN" sz="2400" dirty="0">
                <a:solidFill>
                  <a:srgbClr val="FFC000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C000"/>
                </a:solidFill>
              </a:rPr>
              <a:t>Sibiu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C000"/>
                </a:solidFill>
              </a:rPr>
              <a:t>Timisoara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C000"/>
                </a:solidFill>
              </a:rPr>
              <a:t>Oradea </a:t>
            </a:r>
          </a:p>
          <a:p>
            <a:pPr>
              <a:lnSpc>
                <a:spcPct val="90000"/>
              </a:lnSpc>
            </a:pPr>
            <a:r>
              <a:rPr lang="en-US" altLang="zh-CN" sz="2400" dirty="0" err="1">
                <a:solidFill>
                  <a:srgbClr val="FFC000"/>
                </a:solidFill>
              </a:rPr>
              <a:t>Fagras</a:t>
            </a:r>
            <a:r>
              <a:rPr lang="en-US" altLang="zh-CN" sz="2400" dirty="0">
                <a:solidFill>
                  <a:srgbClr val="FFC000"/>
                </a:solidFill>
              </a:rPr>
              <a:t>  </a:t>
            </a:r>
          </a:p>
          <a:p>
            <a:pPr>
              <a:lnSpc>
                <a:spcPct val="90000"/>
              </a:lnSpc>
            </a:pPr>
            <a:r>
              <a:rPr lang="en-US" altLang="zh-CN" sz="2400" dirty="0" err="1">
                <a:solidFill>
                  <a:srgbClr val="FFC000"/>
                </a:solidFill>
              </a:rPr>
              <a:t>Rimnicu</a:t>
            </a:r>
            <a:r>
              <a:rPr lang="en-US" altLang="zh-CN" sz="2400" dirty="0">
                <a:solidFill>
                  <a:srgbClr val="FFC000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400" dirty="0" err="1">
                <a:solidFill>
                  <a:srgbClr val="FFC000"/>
                </a:solidFill>
              </a:rPr>
              <a:t>Lugoi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304" y="1752600"/>
            <a:ext cx="4464496" cy="3587771"/>
          </a:xfrm>
          <a:prstGeom prst="rect">
            <a:avLst/>
          </a:prstGeom>
        </p:spPr>
      </p:pic>
      <p:cxnSp>
        <p:nvCxnSpPr>
          <p:cNvPr id="8" name="直接连接符 7"/>
          <p:cNvCxnSpPr>
            <a:stCxn id="6" idx="0"/>
            <a:endCxn id="6" idx="2"/>
          </p:cNvCxnSpPr>
          <p:nvPr/>
        </p:nvCxnSpPr>
        <p:spPr bwMode="auto">
          <a:xfrm>
            <a:off x="1986882" y="2475416"/>
            <a:ext cx="0" cy="403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文本框 8"/>
          <p:cNvSpPr txBox="1"/>
          <p:nvPr/>
        </p:nvSpPr>
        <p:spPr>
          <a:xfrm>
            <a:off x="3684679" y="4458182"/>
            <a:ext cx="4163921" cy="177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v"/>
            </a:pPr>
            <a:r>
              <a:rPr lang="en-US" altLang="zh-CN" sz="2400" dirty="0" smtClean="0"/>
              <a:t>Now, the node </a:t>
            </a:r>
            <a:r>
              <a:rPr lang="en-US" altLang="zh-CN" sz="2400" dirty="0" smtClean="0">
                <a:solidFill>
                  <a:srgbClr val="FF0000"/>
                </a:solidFill>
              </a:rPr>
              <a:t>Bucharest</a:t>
            </a:r>
            <a:r>
              <a:rPr lang="en-US" altLang="zh-CN" sz="2400" dirty="0" smtClean="0">
                <a:solidFill>
                  <a:srgbClr val="FFC000"/>
                </a:solidFill>
              </a:rPr>
              <a:t> </a:t>
            </a:r>
            <a:r>
              <a:rPr lang="en-US" altLang="zh-CN" sz="2400" dirty="0" smtClean="0"/>
              <a:t>is goal node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</a:pPr>
            <a:r>
              <a:rPr lang="en-US" altLang="zh-CN" sz="2200" kern="0" dirty="0" smtClean="0"/>
              <a:t>the </a:t>
            </a:r>
            <a:r>
              <a:rPr lang="en-US" altLang="zh-CN" sz="2200" kern="0" dirty="0"/>
              <a:t>algorithm </a:t>
            </a:r>
            <a:r>
              <a:rPr lang="en-US" altLang="zh-CN" sz="2200" kern="0" dirty="0" smtClean="0"/>
              <a:t>is </a:t>
            </a:r>
            <a:r>
              <a:rPr lang="en-US" altLang="zh-CN" sz="2000" dirty="0" smtClean="0"/>
              <a:t>terminated</a:t>
            </a:r>
            <a:endParaRPr lang="en-US" altLang="zh-CN" sz="2200" kern="0" dirty="0"/>
          </a:p>
        </p:txBody>
      </p:sp>
    </p:spTree>
    <p:extLst>
      <p:ext uri="{BB962C8B-B14F-4D97-AF65-F5344CB8AC3E}">
        <p14:creationId xmlns:p14="http://schemas.microsoft.com/office/powerpoint/2010/main" val="154638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9673"/>
            <a:ext cx="10972800" cy="868363"/>
          </a:xfrm>
        </p:spPr>
        <p:txBody>
          <a:bodyPr/>
          <a:lstStyle/>
          <a:p>
            <a:r>
              <a:rPr lang="en-US" altLang="zh-CN" sz="4400" dirty="0"/>
              <a:t>blind search </a:t>
            </a:r>
            <a:r>
              <a:rPr lang="zh-CN" altLang="en-US" sz="4400" dirty="0"/>
              <a:t>： </a:t>
            </a:r>
            <a:r>
              <a:rPr lang="en-US" altLang="zh-CN" dirty="0" smtClean="0"/>
              <a:t>some else</a:t>
            </a:r>
            <a:endParaRPr lang="zh-CN" dirty="0"/>
          </a:p>
        </p:txBody>
      </p:sp>
      <p:sp>
        <p:nvSpPr>
          <p:cNvPr id="8" name="内容占位符 13"/>
          <p:cNvSpPr txBox="1">
            <a:spLocks/>
          </p:cNvSpPr>
          <p:nvPr/>
        </p:nvSpPr>
        <p:spPr>
          <a:xfrm>
            <a:off x="3339059" y="2050128"/>
            <a:ext cx="4218159" cy="221707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altLang="zh-CN" sz="2400" dirty="0" smtClean="0"/>
              <a:t>all </a:t>
            </a:r>
            <a:r>
              <a:rPr lang="en-US" altLang="zh-CN" sz="2400" dirty="0"/>
              <a:t>step costs are </a:t>
            </a:r>
            <a:r>
              <a:rPr lang="en-US" altLang="zh-CN" sz="2400" dirty="0" smtClean="0"/>
              <a:t>equal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breadth-first search is optimal</a:t>
            </a:r>
            <a:r>
              <a:rPr lang="en-US" altLang="zh-CN" sz="2400" kern="0" dirty="0" smtClean="0"/>
              <a:t> </a:t>
            </a:r>
            <a:endParaRPr lang="en-US" altLang="zh-CN" sz="2400" kern="0" dirty="0"/>
          </a:p>
          <a:p>
            <a:pPr lvl="1">
              <a:lnSpc>
                <a:spcPct val="150000"/>
              </a:lnSpc>
            </a:pPr>
            <a:endParaRPr lang="en-US" altLang="zh-CN" sz="2400" kern="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304" y="1600200"/>
            <a:ext cx="4464496" cy="35877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385104" y="3117086"/>
            <a:ext cx="1524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g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403904" y="2133600"/>
            <a:ext cx="1524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g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775504" y="2133599"/>
            <a:ext cx="1524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g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37104" y="3048000"/>
            <a:ext cx="1524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g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403904" y="3022763"/>
            <a:ext cx="1524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g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682490" y="3204982"/>
            <a:ext cx="1524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g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022904" y="4038600"/>
            <a:ext cx="1524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g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435059" y="4177099"/>
            <a:ext cx="1524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g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937304" y="4114800"/>
            <a:ext cx="1524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g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689904" y="4114799"/>
            <a:ext cx="1524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g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0" y="2362200"/>
            <a:ext cx="3570036" cy="403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04800" y="2388733"/>
            <a:ext cx="16561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Open: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C000"/>
                </a:solidFill>
              </a:rPr>
              <a:t>Bucharest </a:t>
            </a:r>
          </a:p>
          <a:p>
            <a:pPr>
              <a:lnSpc>
                <a:spcPct val="90000"/>
              </a:lnSpc>
            </a:pPr>
            <a:r>
              <a:rPr lang="en-US" altLang="zh-CN" sz="2400" dirty="0" err="1">
                <a:solidFill>
                  <a:srgbClr val="FFC000"/>
                </a:solidFill>
              </a:rPr>
              <a:t>Pitesi</a:t>
            </a:r>
            <a:r>
              <a:rPr lang="en-US" altLang="zh-CN" sz="2400" dirty="0">
                <a:solidFill>
                  <a:srgbClr val="FFC000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C000"/>
                </a:solidFill>
              </a:rPr>
              <a:t>Craiova </a:t>
            </a:r>
          </a:p>
          <a:p>
            <a:pPr>
              <a:lnSpc>
                <a:spcPct val="90000"/>
              </a:lnSpc>
            </a:pPr>
            <a:r>
              <a:rPr lang="en-US" altLang="zh-CN" sz="2400" dirty="0" err="1">
                <a:solidFill>
                  <a:srgbClr val="FFC000"/>
                </a:solidFill>
              </a:rPr>
              <a:t>Mehadia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988467" y="2379681"/>
            <a:ext cx="1733970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Close: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C000"/>
                </a:solidFill>
              </a:rPr>
              <a:t>Arad </a:t>
            </a:r>
          </a:p>
          <a:p>
            <a:pPr>
              <a:lnSpc>
                <a:spcPct val="90000"/>
              </a:lnSpc>
            </a:pPr>
            <a:r>
              <a:rPr lang="en-US" altLang="zh-CN" sz="2400" dirty="0" err="1">
                <a:solidFill>
                  <a:srgbClr val="FFC000"/>
                </a:solidFill>
              </a:rPr>
              <a:t>Zerind</a:t>
            </a:r>
            <a:r>
              <a:rPr lang="en-US" altLang="zh-CN" sz="2400" dirty="0">
                <a:solidFill>
                  <a:srgbClr val="FFC000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C000"/>
                </a:solidFill>
              </a:rPr>
              <a:t>Sibiu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C000"/>
                </a:solidFill>
              </a:rPr>
              <a:t>Timisoara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C000"/>
                </a:solidFill>
              </a:rPr>
              <a:t>Oradea </a:t>
            </a:r>
          </a:p>
          <a:p>
            <a:pPr>
              <a:lnSpc>
                <a:spcPct val="90000"/>
              </a:lnSpc>
            </a:pPr>
            <a:r>
              <a:rPr lang="en-US" altLang="zh-CN" sz="2400" dirty="0" err="1">
                <a:solidFill>
                  <a:srgbClr val="FFC000"/>
                </a:solidFill>
              </a:rPr>
              <a:t>Fagras</a:t>
            </a:r>
            <a:r>
              <a:rPr lang="en-US" altLang="zh-CN" sz="2400" dirty="0">
                <a:solidFill>
                  <a:srgbClr val="FFC000"/>
                </a:solidFill>
              </a:rPr>
              <a:t>  </a:t>
            </a:r>
          </a:p>
          <a:p>
            <a:pPr>
              <a:lnSpc>
                <a:spcPct val="90000"/>
              </a:lnSpc>
            </a:pPr>
            <a:r>
              <a:rPr lang="en-US" altLang="zh-CN" sz="2400" dirty="0" err="1">
                <a:solidFill>
                  <a:srgbClr val="FFC000"/>
                </a:solidFill>
              </a:rPr>
              <a:t>Rimnicu</a:t>
            </a:r>
            <a:r>
              <a:rPr lang="en-US" altLang="zh-CN" sz="2400" dirty="0">
                <a:solidFill>
                  <a:srgbClr val="FFC000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400" dirty="0" err="1">
                <a:solidFill>
                  <a:srgbClr val="FFC000"/>
                </a:solidFill>
              </a:rPr>
              <a:t>Lugoi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cxnSp>
        <p:nvCxnSpPr>
          <p:cNvPr id="19" name="直接连接符 18"/>
          <p:cNvCxnSpPr>
            <a:stCxn id="16" idx="0"/>
            <a:endCxn id="16" idx="2"/>
          </p:cNvCxnSpPr>
          <p:nvPr/>
        </p:nvCxnSpPr>
        <p:spPr bwMode="auto">
          <a:xfrm>
            <a:off x="1785018" y="2362200"/>
            <a:ext cx="0" cy="403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文本框 19"/>
          <p:cNvSpPr txBox="1"/>
          <p:nvPr/>
        </p:nvSpPr>
        <p:spPr>
          <a:xfrm>
            <a:off x="76200" y="2745764"/>
            <a:ext cx="1524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g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6716" y="3082532"/>
            <a:ext cx="1524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g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2459" y="3419300"/>
            <a:ext cx="1524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g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5292" y="3743095"/>
            <a:ext cx="1524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g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4" name="内容占位符 13"/>
          <p:cNvSpPr txBox="1">
            <a:spLocks/>
          </p:cNvSpPr>
          <p:nvPr/>
        </p:nvSpPr>
        <p:spPr>
          <a:xfrm>
            <a:off x="750996" y="1197516"/>
            <a:ext cx="4430604" cy="80042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b="1" kern="0" dirty="0"/>
              <a:t>Uniform-cost </a:t>
            </a:r>
            <a:r>
              <a:rPr lang="en-US" altLang="zh-CN" sz="2800" b="1" kern="0" dirty="0" smtClean="0"/>
              <a:t>search </a:t>
            </a:r>
          </a:p>
        </p:txBody>
      </p:sp>
    </p:spTree>
    <p:extLst>
      <p:ext uri="{BB962C8B-B14F-4D97-AF65-F5344CB8AC3E}">
        <p14:creationId xmlns:p14="http://schemas.microsoft.com/office/powerpoint/2010/main" val="82658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9673"/>
            <a:ext cx="10972800" cy="868363"/>
          </a:xfrm>
        </p:spPr>
        <p:txBody>
          <a:bodyPr/>
          <a:lstStyle/>
          <a:p>
            <a:r>
              <a:rPr lang="en-US" altLang="zh-CN" sz="4400" dirty="0"/>
              <a:t>blind search </a:t>
            </a:r>
            <a:r>
              <a:rPr lang="zh-CN" altLang="en-US" sz="4400" dirty="0"/>
              <a:t>： </a:t>
            </a:r>
            <a:r>
              <a:rPr lang="en-US" altLang="zh-CN" dirty="0" smtClean="0"/>
              <a:t>some else</a:t>
            </a:r>
            <a:endParaRPr lang="zh-CN" dirty="0"/>
          </a:p>
        </p:txBody>
      </p:sp>
      <p:sp>
        <p:nvSpPr>
          <p:cNvPr id="8" name="内容占位符 13"/>
          <p:cNvSpPr txBox="1">
            <a:spLocks/>
          </p:cNvSpPr>
          <p:nvPr/>
        </p:nvSpPr>
        <p:spPr>
          <a:xfrm>
            <a:off x="3339059" y="2050128"/>
            <a:ext cx="4218159" cy="221707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altLang="zh-CN" sz="2400" dirty="0" smtClean="0"/>
              <a:t>it </a:t>
            </a:r>
            <a:r>
              <a:rPr lang="en-US" altLang="zh-CN" sz="2400" dirty="0"/>
              <a:t>always expands </a:t>
            </a:r>
            <a:r>
              <a:rPr lang="en-US" altLang="zh-CN" sz="2400" dirty="0" smtClean="0"/>
              <a:t>the </a:t>
            </a:r>
            <a:r>
              <a:rPr lang="en-US" altLang="zh-CN" sz="2400" i="1" dirty="0"/>
              <a:t>deepest </a:t>
            </a:r>
            <a:r>
              <a:rPr lang="en-US" altLang="zh-CN" sz="2400" dirty="0"/>
              <a:t>node in the current frontier of the search </a:t>
            </a:r>
            <a:r>
              <a:rPr lang="en-US" altLang="zh-CN" sz="2400" dirty="0" smtClean="0"/>
              <a:t>tree</a:t>
            </a:r>
          </a:p>
        </p:txBody>
      </p:sp>
      <p:sp>
        <p:nvSpPr>
          <p:cNvPr id="16" name="矩形 15"/>
          <p:cNvSpPr/>
          <p:nvPr/>
        </p:nvSpPr>
        <p:spPr bwMode="auto">
          <a:xfrm>
            <a:off x="0" y="2362200"/>
            <a:ext cx="3570036" cy="403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04800" y="2388733"/>
            <a:ext cx="1656184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Open: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C000"/>
                </a:solidFill>
              </a:rPr>
              <a:t>Bucharest </a:t>
            </a:r>
            <a:r>
              <a:rPr lang="en-US" altLang="zh-CN" sz="2400" dirty="0" smtClean="0">
                <a:solidFill>
                  <a:srgbClr val="FFC000"/>
                </a:solidFill>
              </a:rPr>
              <a:t> </a:t>
            </a:r>
            <a:endParaRPr lang="en-US" altLang="zh-CN" sz="2400" dirty="0">
              <a:solidFill>
                <a:srgbClr val="FFC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 err="1" smtClean="0">
                <a:solidFill>
                  <a:srgbClr val="FFC000"/>
                </a:solidFill>
              </a:rPr>
              <a:t>Rimnicu</a:t>
            </a:r>
            <a:endParaRPr lang="en-US" altLang="zh-CN" sz="2400" dirty="0" smtClean="0">
              <a:solidFill>
                <a:srgbClr val="FFC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solidFill>
                  <a:srgbClr val="FFC000"/>
                </a:solidFill>
              </a:rPr>
              <a:t>Timisoara </a:t>
            </a:r>
            <a:endParaRPr lang="en-US" altLang="zh-CN" sz="2400" dirty="0">
              <a:solidFill>
                <a:srgbClr val="FFC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988467" y="2379681"/>
            <a:ext cx="1733970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Close: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C000"/>
                </a:solidFill>
              </a:rPr>
              <a:t>Arad </a:t>
            </a:r>
          </a:p>
          <a:p>
            <a:pPr>
              <a:lnSpc>
                <a:spcPct val="90000"/>
              </a:lnSpc>
            </a:pPr>
            <a:r>
              <a:rPr lang="en-US" altLang="zh-CN" sz="2400" dirty="0" err="1">
                <a:solidFill>
                  <a:srgbClr val="FFC000"/>
                </a:solidFill>
              </a:rPr>
              <a:t>Zerind</a:t>
            </a:r>
            <a:r>
              <a:rPr lang="en-US" altLang="zh-CN" sz="2400" dirty="0">
                <a:solidFill>
                  <a:srgbClr val="FFC000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C000"/>
                </a:solidFill>
              </a:rPr>
              <a:t>Sibiu 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solidFill>
                  <a:srgbClr val="FFC000"/>
                </a:solidFill>
              </a:rPr>
              <a:t>Oradea </a:t>
            </a:r>
            <a:endParaRPr lang="en-US" altLang="zh-CN" sz="2400" dirty="0">
              <a:solidFill>
                <a:srgbClr val="FFC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 err="1">
                <a:solidFill>
                  <a:srgbClr val="FFC000"/>
                </a:solidFill>
              </a:rPr>
              <a:t>Fagras</a:t>
            </a:r>
            <a:r>
              <a:rPr lang="en-US" altLang="zh-CN" sz="2400" dirty="0">
                <a:solidFill>
                  <a:srgbClr val="FFC000"/>
                </a:solidFill>
              </a:rPr>
              <a:t>  </a:t>
            </a:r>
          </a:p>
        </p:txBody>
      </p:sp>
      <p:cxnSp>
        <p:nvCxnSpPr>
          <p:cNvPr id="19" name="直接连接符 18"/>
          <p:cNvCxnSpPr>
            <a:stCxn id="16" idx="0"/>
            <a:endCxn id="16" idx="2"/>
          </p:cNvCxnSpPr>
          <p:nvPr/>
        </p:nvCxnSpPr>
        <p:spPr bwMode="auto">
          <a:xfrm>
            <a:off x="1785018" y="2362200"/>
            <a:ext cx="0" cy="403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内容占位符 13"/>
          <p:cNvSpPr txBox="1">
            <a:spLocks/>
          </p:cNvSpPr>
          <p:nvPr/>
        </p:nvSpPr>
        <p:spPr>
          <a:xfrm>
            <a:off x="750996" y="1197516"/>
            <a:ext cx="4430604" cy="80042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b="1" kern="0" dirty="0"/>
              <a:t>Depth-ﬁrst </a:t>
            </a:r>
            <a:r>
              <a:rPr lang="en-US" altLang="zh-CN" sz="2800" b="1" kern="0" dirty="0" smtClean="0"/>
              <a:t>search </a:t>
            </a:r>
          </a:p>
        </p:txBody>
      </p:sp>
      <p:sp>
        <p:nvSpPr>
          <p:cNvPr id="5" name="椭圆 4"/>
          <p:cNvSpPr/>
          <p:nvPr/>
        </p:nvSpPr>
        <p:spPr bwMode="auto">
          <a:xfrm>
            <a:off x="9372600" y="1534826"/>
            <a:ext cx="762000" cy="681092"/>
          </a:xfrm>
          <a:prstGeom prst="ellipse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Arad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10668000" y="2477572"/>
            <a:ext cx="762000" cy="6810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Timisoara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 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8229600" y="2446001"/>
            <a:ext cx="762000" cy="681092"/>
          </a:xfrm>
          <a:prstGeom prst="ellipse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Zerind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9409568" y="2462015"/>
            <a:ext cx="762000" cy="681092"/>
          </a:xfrm>
          <a:prstGeom prst="ellipse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Sibiu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 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7361593" y="3429000"/>
            <a:ext cx="762000" cy="681092"/>
          </a:xfrm>
          <a:prstGeom prst="ellipse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Oradea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9683819" y="3505200"/>
            <a:ext cx="762000" cy="6810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Rimnicu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8534400" y="3461967"/>
            <a:ext cx="762000" cy="681092"/>
          </a:xfrm>
          <a:prstGeom prst="ellipse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Fagaras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2" name="椭圆 31"/>
          <p:cNvSpPr/>
          <p:nvPr/>
        </p:nvSpPr>
        <p:spPr bwMode="auto">
          <a:xfrm>
            <a:off x="8085870" y="4585058"/>
            <a:ext cx="762000" cy="6810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Bucharest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 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34" name="直接连接符 33"/>
          <p:cNvCxnSpPr>
            <a:stCxn id="5" idx="3"/>
          </p:cNvCxnSpPr>
          <p:nvPr/>
        </p:nvCxnSpPr>
        <p:spPr bwMode="auto">
          <a:xfrm flipH="1">
            <a:off x="8751961" y="2116174"/>
            <a:ext cx="732231" cy="3613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接连接符 36"/>
          <p:cNvCxnSpPr>
            <a:stCxn id="5" idx="4"/>
            <a:endCxn id="28" idx="0"/>
          </p:cNvCxnSpPr>
          <p:nvPr/>
        </p:nvCxnSpPr>
        <p:spPr bwMode="auto">
          <a:xfrm>
            <a:off x="9753600" y="2215918"/>
            <a:ext cx="36968" cy="2460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接连接符 38"/>
          <p:cNvCxnSpPr>
            <a:stCxn id="5" idx="5"/>
            <a:endCxn id="25" idx="1"/>
          </p:cNvCxnSpPr>
          <p:nvPr/>
        </p:nvCxnSpPr>
        <p:spPr bwMode="auto">
          <a:xfrm>
            <a:off x="10023008" y="2116174"/>
            <a:ext cx="756584" cy="4611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连接符 41"/>
          <p:cNvCxnSpPr>
            <a:stCxn id="26" idx="3"/>
            <a:endCxn id="29" idx="0"/>
          </p:cNvCxnSpPr>
          <p:nvPr/>
        </p:nvCxnSpPr>
        <p:spPr bwMode="auto">
          <a:xfrm flipH="1">
            <a:off x="7742593" y="3027349"/>
            <a:ext cx="598599" cy="4016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直接连接符 44"/>
          <p:cNvCxnSpPr>
            <a:stCxn id="28" idx="3"/>
            <a:endCxn id="29" idx="0"/>
          </p:cNvCxnSpPr>
          <p:nvPr/>
        </p:nvCxnSpPr>
        <p:spPr bwMode="auto">
          <a:xfrm flipH="1">
            <a:off x="7742593" y="3043363"/>
            <a:ext cx="1778567" cy="3856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28" idx="4"/>
            <a:endCxn id="31" idx="7"/>
          </p:cNvCxnSpPr>
          <p:nvPr/>
        </p:nvCxnSpPr>
        <p:spPr bwMode="auto">
          <a:xfrm flipH="1">
            <a:off x="9184808" y="3143107"/>
            <a:ext cx="605760" cy="4186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直接连接符 48"/>
          <p:cNvCxnSpPr>
            <a:stCxn id="28" idx="4"/>
            <a:endCxn id="30" idx="0"/>
          </p:cNvCxnSpPr>
          <p:nvPr/>
        </p:nvCxnSpPr>
        <p:spPr bwMode="auto">
          <a:xfrm>
            <a:off x="9790568" y="3143107"/>
            <a:ext cx="274251" cy="3620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直接连接符 50"/>
          <p:cNvCxnSpPr>
            <a:stCxn id="31" idx="4"/>
          </p:cNvCxnSpPr>
          <p:nvPr/>
        </p:nvCxnSpPr>
        <p:spPr bwMode="auto">
          <a:xfrm flipH="1">
            <a:off x="8610600" y="4143059"/>
            <a:ext cx="304800" cy="4883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6148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9673"/>
            <a:ext cx="10972800" cy="868363"/>
          </a:xfrm>
        </p:spPr>
        <p:txBody>
          <a:bodyPr/>
          <a:lstStyle/>
          <a:p>
            <a:r>
              <a:rPr lang="en-US" altLang="zh-CN" sz="4400" dirty="0"/>
              <a:t>blind search </a:t>
            </a:r>
            <a:r>
              <a:rPr lang="zh-CN" altLang="en-US" sz="4400" dirty="0"/>
              <a:t>： </a:t>
            </a:r>
            <a:r>
              <a:rPr lang="en-US" altLang="zh-CN" dirty="0" smtClean="0"/>
              <a:t>some else</a:t>
            </a:r>
            <a:endParaRPr lang="zh-CN" dirty="0"/>
          </a:p>
        </p:txBody>
      </p:sp>
      <p:sp>
        <p:nvSpPr>
          <p:cNvPr id="8" name="内容占位符 13"/>
          <p:cNvSpPr txBox="1">
            <a:spLocks/>
          </p:cNvSpPr>
          <p:nvPr/>
        </p:nvSpPr>
        <p:spPr>
          <a:xfrm>
            <a:off x="3178146" y="2107995"/>
            <a:ext cx="4218159" cy="221707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altLang="zh-CN" sz="2400" dirty="0" smtClean="0"/>
              <a:t>it avoids </a:t>
            </a:r>
            <a:r>
              <a:rPr lang="en-US" altLang="zh-CN" sz="2400" dirty="0"/>
              <a:t>infinite </a:t>
            </a:r>
            <a:r>
              <a:rPr lang="en-US" altLang="zh-CN" sz="2400" i="1" dirty="0" smtClean="0"/>
              <a:t>depth in a branch 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smtClean="0"/>
              <a:t>need to predetermine a depth </a:t>
            </a:r>
            <a:r>
              <a:rPr lang="en-US" altLang="zh-CN" sz="2400" dirty="0"/>
              <a:t>limit .</a:t>
            </a:r>
            <a:endParaRPr lang="en-US" altLang="zh-CN" sz="2400" dirty="0" smtClean="0"/>
          </a:p>
        </p:txBody>
      </p:sp>
      <p:sp>
        <p:nvSpPr>
          <p:cNvPr id="16" name="矩形 15"/>
          <p:cNvSpPr/>
          <p:nvPr/>
        </p:nvSpPr>
        <p:spPr bwMode="auto">
          <a:xfrm>
            <a:off x="0" y="2362200"/>
            <a:ext cx="3570036" cy="403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04800" y="2388733"/>
            <a:ext cx="1656184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Open: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C000"/>
                </a:solidFill>
              </a:rPr>
              <a:t>Bucharest </a:t>
            </a:r>
            <a:r>
              <a:rPr lang="en-US" altLang="zh-CN" sz="2400" dirty="0" smtClean="0">
                <a:solidFill>
                  <a:srgbClr val="FFC000"/>
                </a:solidFill>
              </a:rPr>
              <a:t> </a:t>
            </a:r>
            <a:endParaRPr lang="en-US" altLang="zh-CN" sz="2400" dirty="0">
              <a:solidFill>
                <a:srgbClr val="FFC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 err="1" smtClean="0">
                <a:solidFill>
                  <a:srgbClr val="FFC000"/>
                </a:solidFill>
              </a:rPr>
              <a:t>Rimnicu</a:t>
            </a:r>
            <a:endParaRPr lang="en-US" altLang="zh-CN" sz="2400" dirty="0" smtClean="0">
              <a:solidFill>
                <a:srgbClr val="FFC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solidFill>
                  <a:srgbClr val="FFC000"/>
                </a:solidFill>
              </a:rPr>
              <a:t>Timisoara </a:t>
            </a:r>
            <a:endParaRPr lang="en-US" altLang="zh-CN" sz="2400" dirty="0">
              <a:solidFill>
                <a:srgbClr val="FFC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988467" y="2379681"/>
            <a:ext cx="1733970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Close: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C000"/>
                </a:solidFill>
              </a:rPr>
              <a:t>Arad </a:t>
            </a:r>
          </a:p>
          <a:p>
            <a:pPr>
              <a:lnSpc>
                <a:spcPct val="90000"/>
              </a:lnSpc>
            </a:pPr>
            <a:r>
              <a:rPr lang="en-US" altLang="zh-CN" sz="2400" dirty="0" err="1">
                <a:solidFill>
                  <a:srgbClr val="FFC000"/>
                </a:solidFill>
              </a:rPr>
              <a:t>Zerind</a:t>
            </a:r>
            <a:r>
              <a:rPr lang="en-US" altLang="zh-CN" sz="2400" dirty="0">
                <a:solidFill>
                  <a:srgbClr val="FFC000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C000"/>
                </a:solidFill>
              </a:rPr>
              <a:t>Sibiu 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solidFill>
                  <a:srgbClr val="FFC000"/>
                </a:solidFill>
              </a:rPr>
              <a:t>Oradea </a:t>
            </a:r>
            <a:endParaRPr lang="en-US" altLang="zh-CN" sz="2400" dirty="0">
              <a:solidFill>
                <a:srgbClr val="FFC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 err="1">
                <a:solidFill>
                  <a:srgbClr val="FFC000"/>
                </a:solidFill>
              </a:rPr>
              <a:t>Fagras</a:t>
            </a:r>
            <a:r>
              <a:rPr lang="en-US" altLang="zh-CN" sz="2400" dirty="0">
                <a:solidFill>
                  <a:srgbClr val="FFC000"/>
                </a:solidFill>
              </a:rPr>
              <a:t>  </a:t>
            </a:r>
          </a:p>
        </p:txBody>
      </p:sp>
      <p:cxnSp>
        <p:nvCxnSpPr>
          <p:cNvPr id="19" name="直接连接符 18"/>
          <p:cNvCxnSpPr>
            <a:stCxn id="16" idx="0"/>
            <a:endCxn id="16" idx="2"/>
          </p:cNvCxnSpPr>
          <p:nvPr/>
        </p:nvCxnSpPr>
        <p:spPr bwMode="auto">
          <a:xfrm>
            <a:off x="1785018" y="2362200"/>
            <a:ext cx="0" cy="403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内容占位符 13"/>
          <p:cNvSpPr txBox="1">
            <a:spLocks/>
          </p:cNvSpPr>
          <p:nvPr/>
        </p:nvSpPr>
        <p:spPr>
          <a:xfrm>
            <a:off x="750996" y="1197516"/>
            <a:ext cx="4430604" cy="80042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b="1" kern="0" dirty="0"/>
              <a:t>Depth-limited</a:t>
            </a:r>
            <a:r>
              <a:rPr lang="en-US" altLang="zh-CN" sz="2800" b="1" kern="0" dirty="0" smtClean="0"/>
              <a:t> search </a:t>
            </a:r>
          </a:p>
        </p:txBody>
      </p:sp>
      <p:sp>
        <p:nvSpPr>
          <p:cNvPr id="5" name="椭圆 4"/>
          <p:cNvSpPr/>
          <p:nvPr/>
        </p:nvSpPr>
        <p:spPr bwMode="auto">
          <a:xfrm>
            <a:off x="9372600" y="1534826"/>
            <a:ext cx="762000" cy="681092"/>
          </a:xfrm>
          <a:prstGeom prst="ellipse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Arad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10668000" y="2477572"/>
            <a:ext cx="762000" cy="6810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Timisoara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 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8229600" y="2446001"/>
            <a:ext cx="762000" cy="681092"/>
          </a:xfrm>
          <a:prstGeom prst="ellipse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Zerind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9409568" y="2462015"/>
            <a:ext cx="762000" cy="681092"/>
          </a:xfrm>
          <a:prstGeom prst="ellipse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Sibiu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 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7361593" y="3429000"/>
            <a:ext cx="762000" cy="681092"/>
          </a:xfrm>
          <a:prstGeom prst="ellipse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Oradea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9683819" y="3505200"/>
            <a:ext cx="762000" cy="6810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Rimnicu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8534400" y="3461967"/>
            <a:ext cx="762000" cy="681092"/>
          </a:xfrm>
          <a:prstGeom prst="ellipse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Fagaras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2" name="椭圆 31"/>
          <p:cNvSpPr/>
          <p:nvPr/>
        </p:nvSpPr>
        <p:spPr bwMode="auto">
          <a:xfrm>
            <a:off x="8085870" y="4585058"/>
            <a:ext cx="762000" cy="6810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Bucharest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 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34" name="直接连接符 33"/>
          <p:cNvCxnSpPr>
            <a:stCxn id="5" idx="3"/>
          </p:cNvCxnSpPr>
          <p:nvPr/>
        </p:nvCxnSpPr>
        <p:spPr bwMode="auto">
          <a:xfrm flipH="1">
            <a:off x="8751961" y="2116174"/>
            <a:ext cx="732231" cy="3613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接连接符 36"/>
          <p:cNvCxnSpPr>
            <a:stCxn id="5" idx="4"/>
            <a:endCxn id="28" idx="0"/>
          </p:cNvCxnSpPr>
          <p:nvPr/>
        </p:nvCxnSpPr>
        <p:spPr bwMode="auto">
          <a:xfrm>
            <a:off x="9753600" y="2215918"/>
            <a:ext cx="36968" cy="2460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接连接符 38"/>
          <p:cNvCxnSpPr>
            <a:stCxn id="5" idx="5"/>
            <a:endCxn id="25" idx="1"/>
          </p:cNvCxnSpPr>
          <p:nvPr/>
        </p:nvCxnSpPr>
        <p:spPr bwMode="auto">
          <a:xfrm>
            <a:off x="10023008" y="2116174"/>
            <a:ext cx="756584" cy="4611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连接符 41"/>
          <p:cNvCxnSpPr>
            <a:stCxn id="26" idx="3"/>
            <a:endCxn id="29" idx="0"/>
          </p:cNvCxnSpPr>
          <p:nvPr/>
        </p:nvCxnSpPr>
        <p:spPr bwMode="auto">
          <a:xfrm flipH="1">
            <a:off x="7742593" y="3027349"/>
            <a:ext cx="598599" cy="4016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直接连接符 44"/>
          <p:cNvCxnSpPr>
            <a:stCxn id="28" idx="3"/>
            <a:endCxn id="29" idx="0"/>
          </p:cNvCxnSpPr>
          <p:nvPr/>
        </p:nvCxnSpPr>
        <p:spPr bwMode="auto">
          <a:xfrm flipH="1">
            <a:off x="7742593" y="3043363"/>
            <a:ext cx="1778567" cy="3856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28" idx="4"/>
            <a:endCxn id="31" idx="7"/>
          </p:cNvCxnSpPr>
          <p:nvPr/>
        </p:nvCxnSpPr>
        <p:spPr bwMode="auto">
          <a:xfrm flipH="1">
            <a:off x="9184808" y="3143107"/>
            <a:ext cx="605760" cy="4186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直接连接符 48"/>
          <p:cNvCxnSpPr>
            <a:stCxn id="28" idx="4"/>
            <a:endCxn id="30" idx="0"/>
          </p:cNvCxnSpPr>
          <p:nvPr/>
        </p:nvCxnSpPr>
        <p:spPr bwMode="auto">
          <a:xfrm>
            <a:off x="9790568" y="3143107"/>
            <a:ext cx="274251" cy="3620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直接连接符 50"/>
          <p:cNvCxnSpPr>
            <a:stCxn id="31" idx="4"/>
          </p:cNvCxnSpPr>
          <p:nvPr/>
        </p:nvCxnSpPr>
        <p:spPr bwMode="auto">
          <a:xfrm flipH="1">
            <a:off x="8610600" y="4143059"/>
            <a:ext cx="304800" cy="4883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4959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9673"/>
            <a:ext cx="10972800" cy="868363"/>
          </a:xfrm>
        </p:spPr>
        <p:txBody>
          <a:bodyPr/>
          <a:lstStyle/>
          <a:p>
            <a:r>
              <a:rPr lang="en-US" altLang="zh-CN" sz="4400" dirty="0"/>
              <a:t>blind search </a:t>
            </a:r>
            <a:r>
              <a:rPr lang="zh-CN" altLang="en-US" sz="4400" dirty="0"/>
              <a:t>： </a:t>
            </a:r>
            <a:r>
              <a:rPr lang="en-US" altLang="zh-CN" dirty="0" smtClean="0"/>
              <a:t>some else</a:t>
            </a:r>
            <a:endParaRPr lang="zh-CN" dirty="0"/>
          </a:p>
        </p:txBody>
      </p:sp>
      <p:sp>
        <p:nvSpPr>
          <p:cNvPr id="8" name="内容占位符 13"/>
          <p:cNvSpPr txBox="1">
            <a:spLocks/>
          </p:cNvSpPr>
          <p:nvPr/>
        </p:nvSpPr>
        <p:spPr>
          <a:xfrm>
            <a:off x="3108820" y="2164428"/>
            <a:ext cx="5293921" cy="22170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altLang="zh-CN" sz="2200" dirty="0"/>
              <a:t>It uses depth-limited search</a:t>
            </a:r>
          </a:p>
          <a:p>
            <a:pPr lvl="1">
              <a:lnSpc>
                <a:spcPct val="150000"/>
              </a:lnSpc>
            </a:pPr>
            <a:r>
              <a:rPr lang="en-US" altLang="zh-CN" sz="2200" dirty="0"/>
              <a:t>it wants to find the best depth limit  </a:t>
            </a:r>
          </a:p>
          <a:p>
            <a:pPr lvl="1">
              <a:lnSpc>
                <a:spcPct val="150000"/>
              </a:lnSpc>
            </a:pPr>
            <a:r>
              <a:rPr lang="en-US" altLang="zh-CN" sz="2200" dirty="0"/>
              <a:t>It does this by </a:t>
            </a:r>
            <a:r>
              <a:rPr lang="en-US" altLang="zh-CN" sz="2200" dirty="0" smtClean="0"/>
              <a:t>gradually </a:t>
            </a:r>
            <a:r>
              <a:rPr lang="en-US" altLang="zh-CN" sz="2200" dirty="0"/>
              <a:t>creasing the </a:t>
            </a:r>
            <a:r>
              <a:rPr lang="en-US" altLang="zh-CN" sz="2200" dirty="0" smtClean="0"/>
              <a:t>limit</a:t>
            </a:r>
          </a:p>
        </p:txBody>
      </p:sp>
      <p:sp>
        <p:nvSpPr>
          <p:cNvPr id="16" name="矩形 15"/>
          <p:cNvSpPr/>
          <p:nvPr/>
        </p:nvSpPr>
        <p:spPr bwMode="auto">
          <a:xfrm>
            <a:off x="0" y="2362200"/>
            <a:ext cx="3570036" cy="403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04800" y="2388733"/>
            <a:ext cx="1656184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Open: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C000"/>
                </a:solidFill>
              </a:rPr>
              <a:t>Bucharest </a:t>
            </a:r>
            <a:r>
              <a:rPr lang="en-US" altLang="zh-CN" sz="2400" dirty="0" smtClean="0">
                <a:solidFill>
                  <a:srgbClr val="FFC000"/>
                </a:solidFill>
              </a:rPr>
              <a:t> </a:t>
            </a:r>
            <a:endParaRPr lang="en-US" altLang="zh-CN" sz="2400" dirty="0">
              <a:solidFill>
                <a:srgbClr val="FFC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 err="1" smtClean="0">
                <a:solidFill>
                  <a:srgbClr val="FFC000"/>
                </a:solidFill>
              </a:rPr>
              <a:t>Rimnicu</a:t>
            </a:r>
            <a:endParaRPr lang="en-US" altLang="zh-CN" sz="2400" dirty="0" smtClean="0">
              <a:solidFill>
                <a:srgbClr val="FFC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solidFill>
                  <a:srgbClr val="FFC000"/>
                </a:solidFill>
              </a:rPr>
              <a:t>Timisoara </a:t>
            </a:r>
            <a:endParaRPr lang="en-US" altLang="zh-CN" sz="2400" dirty="0">
              <a:solidFill>
                <a:srgbClr val="FFC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988467" y="2379681"/>
            <a:ext cx="1733970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Close: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C000"/>
                </a:solidFill>
              </a:rPr>
              <a:t>Arad </a:t>
            </a:r>
          </a:p>
          <a:p>
            <a:pPr>
              <a:lnSpc>
                <a:spcPct val="90000"/>
              </a:lnSpc>
            </a:pPr>
            <a:r>
              <a:rPr lang="en-US" altLang="zh-CN" sz="2400" dirty="0" err="1">
                <a:solidFill>
                  <a:srgbClr val="FFC000"/>
                </a:solidFill>
              </a:rPr>
              <a:t>Zerind</a:t>
            </a:r>
            <a:r>
              <a:rPr lang="en-US" altLang="zh-CN" sz="2400" dirty="0">
                <a:solidFill>
                  <a:srgbClr val="FFC000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C000"/>
                </a:solidFill>
              </a:rPr>
              <a:t>Sibiu 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solidFill>
                  <a:srgbClr val="FFC000"/>
                </a:solidFill>
              </a:rPr>
              <a:t>Oradea </a:t>
            </a:r>
            <a:endParaRPr lang="en-US" altLang="zh-CN" sz="2400" dirty="0">
              <a:solidFill>
                <a:srgbClr val="FFC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 err="1">
                <a:solidFill>
                  <a:srgbClr val="FFC000"/>
                </a:solidFill>
              </a:rPr>
              <a:t>Fagras</a:t>
            </a:r>
            <a:r>
              <a:rPr lang="en-US" altLang="zh-CN" sz="2400" dirty="0">
                <a:solidFill>
                  <a:srgbClr val="FFC000"/>
                </a:solidFill>
              </a:rPr>
              <a:t>  </a:t>
            </a:r>
          </a:p>
        </p:txBody>
      </p:sp>
      <p:cxnSp>
        <p:nvCxnSpPr>
          <p:cNvPr id="19" name="直接连接符 18"/>
          <p:cNvCxnSpPr>
            <a:stCxn id="16" idx="0"/>
            <a:endCxn id="16" idx="2"/>
          </p:cNvCxnSpPr>
          <p:nvPr/>
        </p:nvCxnSpPr>
        <p:spPr bwMode="auto">
          <a:xfrm>
            <a:off x="1785018" y="2362200"/>
            <a:ext cx="0" cy="403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内容占位符 13"/>
          <p:cNvSpPr txBox="1">
            <a:spLocks/>
          </p:cNvSpPr>
          <p:nvPr/>
        </p:nvSpPr>
        <p:spPr>
          <a:xfrm>
            <a:off x="381000" y="1197516"/>
            <a:ext cx="7250004" cy="80042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b="1" kern="0" dirty="0"/>
              <a:t>Iterative deepening depth-ﬁrst search </a:t>
            </a:r>
            <a:endParaRPr lang="en-US" altLang="zh-CN" sz="2800" b="1" kern="0" dirty="0" smtClean="0"/>
          </a:p>
        </p:txBody>
      </p:sp>
      <p:sp>
        <p:nvSpPr>
          <p:cNvPr id="5" name="椭圆 4"/>
          <p:cNvSpPr/>
          <p:nvPr/>
        </p:nvSpPr>
        <p:spPr bwMode="auto">
          <a:xfrm>
            <a:off x="9829800" y="1983676"/>
            <a:ext cx="762000" cy="681092"/>
          </a:xfrm>
          <a:prstGeom prst="ellipse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Arad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11125200" y="2926422"/>
            <a:ext cx="762000" cy="6810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Timisoara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 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8686800" y="2894851"/>
            <a:ext cx="762000" cy="681092"/>
          </a:xfrm>
          <a:prstGeom prst="ellipse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Zerind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9866768" y="2910865"/>
            <a:ext cx="762000" cy="681092"/>
          </a:xfrm>
          <a:prstGeom prst="ellipse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Sibiu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 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7818793" y="3877850"/>
            <a:ext cx="762000" cy="681092"/>
          </a:xfrm>
          <a:prstGeom prst="ellipse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Oradea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10141019" y="3954050"/>
            <a:ext cx="762000" cy="6810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Rimnicu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8991600" y="3910817"/>
            <a:ext cx="762000" cy="681092"/>
          </a:xfrm>
          <a:prstGeom prst="ellipse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Fagaras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2" name="椭圆 31"/>
          <p:cNvSpPr/>
          <p:nvPr/>
        </p:nvSpPr>
        <p:spPr bwMode="auto">
          <a:xfrm>
            <a:off x="8543070" y="5033908"/>
            <a:ext cx="762000" cy="6810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Bucharest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 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34" name="直接连接符 33"/>
          <p:cNvCxnSpPr>
            <a:stCxn id="5" idx="3"/>
          </p:cNvCxnSpPr>
          <p:nvPr/>
        </p:nvCxnSpPr>
        <p:spPr bwMode="auto">
          <a:xfrm flipH="1">
            <a:off x="9209161" y="2565024"/>
            <a:ext cx="732231" cy="3613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接连接符 36"/>
          <p:cNvCxnSpPr>
            <a:stCxn id="5" idx="4"/>
            <a:endCxn id="28" idx="0"/>
          </p:cNvCxnSpPr>
          <p:nvPr/>
        </p:nvCxnSpPr>
        <p:spPr bwMode="auto">
          <a:xfrm>
            <a:off x="10210800" y="2664768"/>
            <a:ext cx="36968" cy="2460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接连接符 38"/>
          <p:cNvCxnSpPr>
            <a:stCxn id="5" idx="5"/>
            <a:endCxn id="25" idx="1"/>
          </p:cNvCxnSpPr>
          <p:nvPr/>
        </p:nvCxnSpPr>
        <p:spPr bwMode="auto">
          <a:xfrm>
            <a:off x="10480208" y="2565024"/>
            <a:ext cx="756584" cy="4611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连接符 41"/>
          <p:cNvCxnSpPr>
            <a:stCxn id="26" idx="3"/>
            <a:endCxn id="29" idx="0"/>
          </p:cNvCxnSpPr>
          <p:nvPr/>
        </p:nvCxnSpPr>
        <p:spPr bwMode="auto">
          <a:xfrm flipH="1">
            <a:off x="8199793" y="3476199"/>
            <a:ext cx="598599" cy="4016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直接连接符 44"/>
          <p:cNvCxnSpPr>
            <a:stCxn id="28" idx="3"/>
            <a:endCxn id="29" idx="0"/>
          </p:cNvCxnSpPr>
          <p:nvPr/>
        </p:nvCxnSpPr>
        <p:spPr bwMode="auto">
          <a:xfrm flipH="1">
            <a:off x="8199793" y="3492213"/>
            <a:ext cx="1778567" cy="3856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28" idx="4"/>
            <a:endCxn id="31" idx="7"/>
          </p:cNvCxnSpPr>
          <p:nvPr/>
        </p:nvCxnSpPr>
        <p:spPr bwMode="auto">
          <a:xfrm flipH="1">
            <a:off x="9642008" y="3591957"/>
            <a:ext cx="605760" cy="4186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直接连接符 48"/>
          <p:cNvCxnSpPr>
            <a:stCxn id="28" idx="4"/>
            <a:endCxn id="30" idx="0"/>
          </p:cNvCxnSpPr>
          <p:nvPr/>
        </p:nvCxnSpPr>
        <p:spPr bwMode="auto">
          <a:xfrm>
            <a:off x="10247768" y="3591957"/>
            <a:ext cx="274251" cy="3620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直接连接符 50"/>
          <p:cNvCxnSpPr>
            <a:stCxn id="31" idx="4"/>
          </p:cNvCxnSpPr>
          <p:nvPr/>
        </p:nvCxnSpPr>
        <p:spPr bwMode="auto">
          <a:xfrm flipH="1">
            <a:off x="9067800" y="4591909"/>
            <a:ext cx="304800" cy="4883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8736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 - Lecture 02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Problem Solving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Search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Graph Search - Review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Heuristic Search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State Space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Discussion: Where is the intelligence in searching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9673"/>
            <a:ext cx="10972800" cy="868363"/>
          </a:xfrm>
        </p:spPr>
        <p:txBody>
          <a:bodyPr/>
          <a:lstStyle/>
          <a:p>
            <a:r>
              <a:rPr lang="en-US" altLang="zh-CN" sz="4400" dirty="0"/>
              <a:t>blind search </a:t>
            </a:r>
            <a:r>
              <a:rPr lang="zh-CN" altLang="en-US" sz="4400" dirty="0"/>
              <a:t>： </a:t>
            </a:r>
            <a:r>
              <a:rPr lang="en-US" altLang="zh-CN" dirty="0" smtClean="0"/>
              <a:t>some else</a:t>
            </a:r>
            <a:endParaRPr lang="zh-CN" dirty="0"/>
          </a:p>
        </p:txBody>
      </p:sp>
      <p:sp>
        <p:nvSpPr>
          <p:cNvPr id="24" name="内容占位符 13"/>
          <p:cNvSpPr txBox="1">
            <a:spLocks/>
          </p:cNvSpPr>
          <p:nvPr/>
        </p:nvSpPr>
        <p:spPr>
          <a:xfrm>
            <a:off x="381000" y="1197516"/>
            <a:ext cx="6019800" cy="451748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b="1" dirty="0"/>
              <a:t>Bidirectional </a:t>
            </a:r>
            <a:r>
              <a:rPr lang="en-US" altLang="zh-CN" sz="2800" b="1" dirty="0" smtClean="0"/>
              <a:t>search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smtClean="0"/>
              <a:t>to </a:t>
            </a:r>
            <a:r>
              <a:rPr lang="en-US" altLang="zh-CN" sz="2400" dirty="0"/>
              <a:t>run two simultaneous </a:t>
            </a:r>
            <a:r>
              <a:rPr lang="en-US" altLang="zh-CN" sz="2400" dirty="0" smtClean="0"/>
              <a:t>searches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smtClean="0"/>
              <a:t>one </a:t>
            </a:r>
            <a:r>
              <a:rPr lang="en-US" altLang="zh-CN" sz="2400" dirty="0"/>
              <a:t>forward </a:t>
            </a:r>
            <a:r>
              <a:rPr lang="en-US" altLang="zh-CN" sz="2400" dirty="0" smtClean="0"/>
              <a:t>from the </a:t>
            </a:r>
            <a:r>
              <a:rPr lang="en-US" altLang="zh-CN" sz="2400" dirty="0"/>
              <a:t>initial </a:t>
            </a:r>
            <a:r>
              <a:rPr lang="en-US" altLang="zh-CN" sz="2400" dirty="0" smtClean="0"/>
              <a:t>state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smtClean="0"/>
              <a:t>the </a:t>
            </a:r>
            <a:r>
              <a:rPr lang="en-US" altLang="zh-CN" sz="2400" dirty="0"/>
              <a:t>other backward from the </a:t>
            </a:r>
            <a:r>
              <a:rPr lang="en-US" altLang="zh-CN" sz="2400" dirty="0" smtClean="0"/>
              <a:t>goal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smtClean="0"/>
              <a:t>the </a:t>
            </a:r>
            <a:r>
              <a:rPr lang="en-US" altLang="zh-CN" sz="2400" dirty="0"/>
              <a:t>two searches meet </a:t>
            </a:r>
            <a:r>
              <a:rPr lang="en-US" altLang="zh-CN" sz="2400" dirty="0" smtClean="0"/>
              <a:t>in the middle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1600200"/>
            <a:ext cx="5614987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7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77678"/>
            <a:ext cx="11811000" cy="868363"/>
          </a:xfrm>
        </p:spPr>
        <p:txBody>
          <a:bodyPr/>
          <a:lstStyle/>
          <a:p>
            <a:r>
              <a:rPr lang="en-US" altLang="zh-CN" dirty="0" smtClean="0"/>
              <a:t>Heuristic Search: </a:t>
            </a:r>
            <a:r>
              <a:rPr lang="en-US" altLang="zh-CN" b="0" i="0" dirty="0"/>
              <a:t>The general approach</a:t>
            </a:r>
            <a:endParaRPr lang="zh-CN" dirty="0"/>
          </a:p>
        </p:txBody>
      </p:sp>
      <p:sp>
        <p:nvSpPr>
          <p:cNvPr id="8" name="AutoShape 2" descr="f(n)"/>
          <p:cNvSpPr>
            <a:spLocks noChangeAspect="1" noChangeArrowheads="1"/>
          </p:cNvSpPr>
          <p:nvPr/>
        </p:nvSpPr>
        <p:spPr bwMode="auto">
          <a:xfrm>
            <a:off x="2752726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4" descr="f(n)"/>
          <p:cNvSpPr>
            <a:spLocks noChangeAspect="1" noChangeArrowheads="1"/>
          </p:cNvSpPr>
          <p:nvPr/>
        </p:nvSpPr>
        <p:spPr bwMode="auto">
          <a:xfrm>
            <a:off x="2905126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14400" y="1015781"/>
            <a:ext cx="11058526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v"/>
            </a:pPr>
            <a:r>
              <a:rPr lang="en-US" altLang="zh-CN" sz="2400" b="1" dirty="0"/>
              <a:t>best-first search </a:t>
            </a:r>
            <a:endParaRPr lang="en-US" altLang="zh-CN" sz="2400" b="1" kern="0" dirty="0"/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</a:pPr>
            <a:r>
              <a:rPr lang="en-US" altLang="zh-CN" sz="2000" dirty="0" smtClean="0"/>
              <a:t>a </a:t>
            </a:r>
            <a:r>
              <a:rPr lang="en-US" altLang="zh-CN" sz="2000" dirty="0"/>
              <a:t>node </a:t>
            </a:r>
            <a:r>
              <a:rPr lang="en-US" altLang="zh-CN" sz="2000" dirty="0" smtClean="0"/>
              <a:t>is selected </a:t>
            </a:r>
            <a:r>
              <a:rPr lang="en-US" altLang="zh-CN" sz="2000" dirty="0"/>
              <a:t>for expansion based on an </a:t>
            </a:r>
            <a:r>
              <a:rPr lang="en-US" altLang="zh-CN" sz="2000" b="1" dirty="0">
                <a:solidFill>
                  <a:srgbClr val="FF0000"/>
                </a:solidFill>
              </a:rPr>
              <a:t>evaluation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function</a:t>
            </a:r>
            <a:r>
              <a:rPr lang="en-US" altLang="zh-CN" sz="2000" dirty="0" smtClean="0"/>
              <a:t> </a:t>
            </a:r>
            <a:r>
              <a:rPr lang="en-US" altLang="zh-CN" sz="2000" b="1" dirty="0"/>
              <a:t>f(n</a:t>
            </a:r>
            <a:r>
              <a:rPr lang="en-US" altLang="zh-CN" sz="2000" b="1" dirty="0" smtClean="0"/>
              <a:t>)</a:t>
            </a:r>
          </a:p>
          <a:p>
            <a:pPr marL="1200150" lvl="2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</a:pPr>
            <a:r>
              <a:rPr lang="en-US" altLang="zh-CN" sz="2000" b="1" dirty="0"/>
              <a:t>f(n)</a:t>
            </a:r>
            <a:r>
              <a:rPr lang="en-US" altLang="zh-CN" sz="2000" dirty="0" smtClean="0"/>
              <a:t> is construed </a:t>
            </a:r>
            <a:r>
              <a:rPr lang="en-US" altLang="zh-CN" sz="2000" dirty="0"/>
              <a:t>as a </a:t>
            </a:r>
            <a:r>
              <a:rPr lang="en-US" altLang="zh-CN" sz="2000" dirty="0">
                <a:solidFill>
                  <a:srgbClr val="FF0000"/>
                </a:solidFill>
              </a:rPr>
              <a:t>cost </a:t>
            </a:r>
            <a:r>
              <a:rPr lang="en-US" altLang="zh-CN" sz="2000" dirty="0" smtClean="0">
                <a:solidFill>
                  <a:srgbClr val="FF0000"/>
                </a:solidFill>
              </a:rPr>
              <a:t>estimate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</a:pPr>
            <a:r>
              <a:rPr lang="en-US" altLang="zh-CN" sz="2000" dirty="0" smtClean="0"/>
              <a:t>the </a:t>
            </a:r>
            <a:r>
              <a:rPr lang="en-US" altLang="zh-CN" sz="2000" dirty="0"/>
              <a:t>node with the lowest evaluation is expanded </a:t>
            </a:r>
            <a:r>
              <a:rPr lang="en-US" altLang="zh-CN" sz="2000" dirty="0" smtClean="0"/>
              <a:t>first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</a:pPr>
            <a:r>
              <a:rPr lang="en-US" altLang="zh-CN" sz="2000" dirty="0" smtClean="0"/>
              <a:t>Open table uses evaluation function f to order the priority queue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</a:pPr>
            <a:r>
              <a:rPr lang="en-US" altLang="zh-CN" sz="2000" dirty="0" smtClean="0"/>
              <a:t>Additional information is expressed by a </a:t>
            </a:r>
            <a:r>
              <a:rPr lang="en-US" altLang="zh-CN" sz="2000" b="1" dirty="0"/>
              <a:t>heuristic </a:t>
            </a:r>
            <a:r>
              <a:rPr lang="en-US" altLang="zh-CN" sz="2000" b="1" dirty="0" smtClean="0"/>
              <a:t>function h(n)</a:t>
            </a:r>
          </a:p>
          <a:p>
            <a:pPr marL="1200150" lvl="2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</a:pPr>
            <a:r>
              <a:rPr lang="en-US" altLang="zh-CN" sz="2000" dirty="0"/>
              <a:t>h(n) = estimated cost of the cheapest path from the state at node </a:t>
            </a:r>
            <a:r>
              <a:rPr lang="en-US" altLang="zh-CN" sz="2000" i="1" dirty="0"/>
              <a:t>n </a:t>
            </a:r>
            <a:r>
              <a:rPr lang="en-US" altLang="zh-CN" sz="2000" dirty="0"/>
              <a:t>to a goal state</a:t>
            </a:r>
            <a:endParaRPr lang="en-US" altLang="zh-CN" sz="2000" b="1" dirty="0" smtClean="0"/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</a:pPr>
            <a:r>
              <a:rPr lang="en-US" altLang="zh-CN" sz="2000" dirty="0" smtClean="0"/>
              <a:t>f(n) of most </a:t>
            </a:r>
            <a:r>
              <a:rPr lang="en-US" altLang="zh-CN" sz="2000" dirty="0"/>
              <a:t>best-first algorithms </a:t>
            </a:r>
            <a:r>
              <a:rPr lang="en-US" altLang="zh-CN" sz="2000" dirty="0" smtClean="0"/>
              <a:t>include </a:t>
            </a:r>
            <a:r>
              <a:rPr lang="en-US" altLang="zh-CN" sz="2000" b="1" dirty="0"/>
              <a:t>h(n)</a:t>
            </a:r>
            <a:r>
              <a:rPr lang="en-US" altLang="zh-CN" sz="2000" dirty="0"/>
              <a:t> as </a:t>
            </a:r>
            <a:r>
              <a:rPr lang="en-US" altLang="zh-CN" sz="2000" dirty="0" smtClean="0"/>
              <a:t>a component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7452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9" y="69000"/>
            <a:ext cx="12190411" cy="868363"/>
          </a:xfrm>
        </p:spPr>
        <p:txBody>
          <a:bodyPr/>
          <a:lstStyle/>
          <a:p>
            <a:r>
              <a:rPr lang="en-US" altLang="zh-CN" sz="4400" dirty="0"/>
              <a:t>Heuristic Search: </a:t>
            </a:r>
            <a:r>
              <a:rPr lang="en-US" altLang="zh-CN" i="0" dirty="0" smtClean="0"/>
              <a:t>Greedy </a:t>
            </a:r>
            <a:r>
              <a:rPr lang="en-US" altLang="zh-CN" i="0" dirty="0"/>
              <a:t>best-first search</a:t>
            </a:r>
            <a:endParaRPr lang="zh-CN" dirty="0"/>
          </a:p>
        </p:txBody>
      </p:sp>
      <p:sp>
        <p:nvSpPr>
          <p:cNvPr id="8" name="AutoShape 2" descr="f(n)"/>
          <p:cNvSpPr>
            <a:spLocks noChangeAspect="1" noChangeArrowheads="1"/>
          </p:cNvSpPr>
          <p:nvPr/>
        </p:nvSpPr>
        <p:spPr bwMode="auto">
          <a:xfrm>
            <a:off x="2752726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4" descr="f(n)"/>
          <p:cNvSpPr>
            <a:spLocks noChangeAspect="1" noChangeArrowheads="1"/>
          </p:cNvSpPr>
          <p:nvPr/>
        </p:nvSpPr>
        <p:spPr bwMode="auto">
          <a:xfrm>
            <a:off x="2905126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52399" y="1371600"/>
            <a:ext cx="7162801" cy="169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v"/>
            </a:pPr>
            <a:r>
              <a:rPr lang="en-US" altLang="zh-CN" sz="2200" dirty="0" smtClean="0"/>
              <a:t>It tries </a:t>
            </a:r>
            <a:r>
              <a:rPr lang="en-US" altLang="zh-CN" sz="2200" dirty="0"/>
              <a:t>to expand the node that is closest to the </a:t>
            </a:r>
            <a:r>
              <a:rPr lang="en-US" altLang="zh-CN" sz="2200" dirty="0" smtClean="0"/>
              <a:t>goal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v"/>
            </a:pPr>
            <a:r>
              <a:rPr lang="en-US" altLang="zh-CN" sz="2200" dirty="0" smtClean="0"/>
              <a:t>it </a:t>
            </a:r>
            <a:r>
              <a:rPr lang="en-US" altLang="zh-CN" sz="2200" dirty="0"/>
              <a:t>evaluates nodes by using just </a:t>
            </a:r>
            <a:r>
              <a:rPr lang="en-US" altLang="zh-CN" sz="2200" dirty="0" smtClean="0"/>
              <a:t>the heuristic function</a:t>
            </a:r>
            <a:endParaRPr lang="en-US" altLang="zh-CN" sz="2200" dirty="0" smtClean="0">
              <a:solidFill>
                <a:srgbClr val="FF0000"/>
              </a:solidFill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</a:pPr>
            <a:r>
              <a:rPr lang="en-US" altLang="zh-CN" sz="2000" dirty="0"/>
              <a:t>f(n) = h(n</a:t>
            </a:r>
            <a:r>
              <a:rPr lang="en-US" altLang="zh-CN" sz="2000" dirty="0" smtClean="0"/>
              <a:t>)</a:t>
            </a:r>
            <a:endParaRPr lang="en-US" altLang="zh-CN" sz="2000" b="1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524000"/>
            <a:ext cx="4686590" cy="4876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6" y="3019425"/>
            <a:ext cx="7146924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5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Heuristic Search: </a:t>
            </a:r>
            <a:r>
              <a:rPr lang="en-US" altLang="zh-CN" dirty="0" smtClean="0"/>
              <a:t>A </a:t>
            </a:r>
            <a:r>
              <a:rPr lang="en-US" altLang="zh-CN" dirty="0"/>
              <a:t>Search</a:t>
            </a:r>
            <a:endParaRPr 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442" y="4800600"/>
            <a:ext cx="7129558" cy="129614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81000" y="1371600"/>
            <a:ext cx="9753601" cy="2310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v"/>
            </a:pPr>
            <a:r>
              <a:rPr lang="en-US" altLang="zh-CN" sz="2400" dirty="0" smtClean="0"/>
              <a:t>It </a:t>
            </a:r>
            <a:r>
              <a:rPr lang="en-US" altLang="zh-CN" sz="2400" dirty="0"/>
              <a:t>evaluates nodes by combining g(n</a:t>
            </a:r>
            <a:r>
              <a:rPr lang="en-US" altLang="zh-CN" sz="2400" dirty="0" smtClean="0"/>
              <a:t>) </a:t>
            </a:r>
            <a:r>
              <a:rPr lang="en-US" altLang="zh-CN" sz="2400" dirty="0"/>
              <a:t>and h(n</a:t>
            </a:r>
            <a:r>
              <a:rPr lang="en-US" altLang="zh-CN" sz="2400" dirty="0" smtClean="0"/>
              <a:t>)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</a:pPr>
            <a:r>
              <a:rPr lang="en-US" altLang="zh-CN" sz="2200" dirty="0"/>
              <a:t>f(n) = g(n</a:t>
            </a:r>
            <a:r>
              <a:rPr lang="en-US" altLang="zh-CN" sz="2200" dirty="0" smtClean="0"/>
              <a:t>)+h(n)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</a:pPr>
            <a:r>
              <a:rPr lang="en-US" altLang="zh-CN" sz="2200" dirty="0"/>
              <a:t>g(n</a:t>
            </a:r>
            <a:r>
              <a:rPr lang="en-US" altLang="zh-CN" sz="2200" dirty="0" smtClean="0"/>
              <a:t>): </a:t>
            </a:r>
            <a:r>
              <a:rPr lang="en-US" altLang="zh-CN" sz="2200" dirty="0"/>
              <a:t>the cost to reach the </a:t>
            </a:r>
            <a:r>
              <a:rPr lang="en-US" altLang="zh-CN" sz="2200" dirty="0" smtClean="0"/>
              <a:t>node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</a:pPr>
            <a:r>
              <a:rPr lang="en-US" altLang="zh-CN" sz="2200" dirty="0" smtClean="0"/>
              <a:t>h(n): the </a:t>
            </a:r>
            <a:r>
              <a:rPr lang="en-US" altLang="zh-CN" sz="2200" dirty="0" smtClean="0">
                <a:solidFill>
                  <a:srgbClr val="FF0000"/>
                </a:solidFill>
              </a:rPr>
              <a:t>estimated cost </a:t>
            </a:r>
            <a:r>
              <a:rPr lang="en-US" altLang="zh-CN" sz="2200" dirty="0" smtClean="0"/>
              <a:t>from </a:t>
            </a:r>
            <a:r>
              <a:rPr lang="en-US" altLang="zh-CN" sz="2200" dirty="0"/>
              <a:t>the node to the </a:t>
            </a:r>
            <a:r>
              <a:rPr lang="en-US" altLang="zh-CN" sz="2200" dirty="0" smtClean="0"/>
              <a:t>goal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27221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Heuristic Search: </a:t>
            </a:r>
            <a:r>
              <a:rPr lang="en-US" altLang="zh-CN" dirty="0" smtClean="0"/>
              <a:t>A* </a:t>
            </a:r>
            <a:r>
              <a:rPr lang="en-US" altLang="zh-CN" dirty="0"/>
              <a:t>Search</a:t>
            </a:r>
            <a:endParaRPr 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52400" y="1676400"/>
            <a:ext cx="11506200" cy="4204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v"/>
            </a:pPr>
            <a:r>
              <a:rPr lang="en-US" altLang="zh-CN" sz="2400" dirty="0"/>
              <a:t>Given f*(n) </a:t>
            </a:r>
            <a:r>
              <a:rPr lang="en-US" altLang="zh-CN" sz="2400" dirty="0" smtClean="0"/>
              <a:t>= g</a:t>
            </a:r>
            <a:r>
              <a:rPr lang="en-US" altLang="zh-CN" sz="2400" dirty="0"/>
              <a:t>*(n</a:t>
            </a:r>
            <a:r>
              <a:rPr lang="en-US" altLang="zh-CN" sz="2400" dirty="0" smtClean="0"/>
              <a:t>)+</a:t>
            </a:r>
            <a:r>
              <a:rPr lang="en-US" altLang="zh-CN" sz="2400" dirty="0"/>
              <a:t> h*(n</a:t>
            </a:r>
            <a:r>
              <a:rPr lang="en-US" altLang="zh-CN" sz="2400" dirty="0" smtClean="0"/>
              <a:t>), is </a:t>
            </a:r>
            <a:r>
              <a:rPr lang="en-US" altLang="zh-CN" sz="2400" dirty="0"/>
              <a:t>cost minimum from initial node to goal </a:t>
            </a:r>
            <a:r>
              <a:rPr lang="en-US" altLang="zh-CN" sz="2400" dirty="0" smtClean="0"/>
              <a:t>node, where</a:t>
            </a:r>
            <a:endParaRPr lang="en-US" altLang="zh-CN" sz="2400" dirty="0"/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</a:pPr>
            <a:r>
              <a:rPr lang="en-US" altLang="zh-CN" sz="2200" dirty="0"/>
              <a:t>g*(n) is cost minimum from initial node to node n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</a:pPr>
            <a:r>
              <a:rPr lang="en-US" altLang="zh-CN" sz="2200" dirty="0"/>
              <a:t>h*(n) is cost minimum from node n to goal node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v"/>
            </a:pPr>
            <a:r>
              <a:rPr lang="en-US" altLang="zh-CN" sz="2400" dirty="0"/>
              <a:t>If the evaluation function f = g + h  in A search satisfy: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</a:pPr>
            <a:r>
              <a:rPr lang="en-US" altLang="zh-CN" sz="2200" dirty="0"/>
              <a:t>g(n)  &gt;0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</a:pPr>
            <a:r>
              <a:rPr lang="en-US" altLang="zh-CN" sz="2200" dirty="0"/>
              <a:t>h(n) is estimated value to h*(n) and h(n)</a:t>
            </a:r>
            <a:r>
              <a:rPr lang="zh-CN" altLang="en-US" sz="2200" dirty="0"/>
              <a:t>≦</a:t>
            </a:r>
            <a:r>
              <a:rPr lang="en-US" altLang="zh-CN" sz="2200" dirty="0"/>
              <a:t>h*(n</a:t>
            </a:r>
            <a:r>
              <a:rPr lang="en-US" altLang="zh-CN" sz="2200" dirty="0" smtClean="0"/>
              <a:t>)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v"/>
            </a:pPr>
            <a:r>
              <a:rPr lang="en-US" altLang="zh-CN" sz="2400" dirty="0"/>
              <a:t>The most widely known form of best-first search</a:t>
            </a:r>
          </a:p>
        </p:txBody>
      </p:sp>
    </p:spTree>
    <p:extLst>
      <p:ext uri="{BB962C8B-B14F-4D97-AF65-F5344CB8AC3E}">
        <p14:creationId xmlns:p14="http://schemas.microsoft.com/office/powerpoint/2010/main" val="107857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Example</a:t>
            </a:r>
            <a:r>
              <a:rPr lang="en-US" altLang="zh-CN" sz="4400" dirty="0"/>
              <a:t>: </a:t>
            </a:r>
            <a:r>
              <a:rPr lang="en-US" altLang="zh-CN" dirty="0" smtClean="0"/>
              <a:t>A* </a:t>
            </a:r>
            <a:r>
              <a:rPr lang="en-US" altLang="zh-CN" dirty="0"/>
              <a:t>Search</a:t>
            </a:r>
            <a:endParaRPr 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295400"/>
            <a:ext cx="894397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4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9673"/>
            <a:ext cx="10972800" cy="868363"/>
          </a:xfrm>
        </p:spPr>
        <p:txBody>
          <a:bodyPr/>
          <a:lstStyle/>
          <a:p>
            <a:r>
              <a:rPr lang="en-US" altLang="zh-CN" sz="4400" dirty="0"/>
              <a:t>Example: A* Search</a:t>
            </a:r>
            <a:endParaRPr lang="zh-CN" dirty="0"/>
          </a:p>
        </p:txBody>
      </p:sp>
      <p:sp>
        <p:nvSpPr>
          <p:cNvPr id="8" name="内容占位符 13"/>
          <p:cNvSpPr txBox="1">
            <a:spLocks/>
          </p:cNvSpPr>
          <p:nvPr/>
        </p:nvSpPr>
        <p:spPr>
          <a:xfrm>
            <a:off x="3646236" y="2388733"/>
            <a:ext cx="5293921" cy="22170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altLang="zh-CN" sz="2200" dirty="0" smtClean="0"/>
              <a:t>Put initial node Arad to open table with g(0)+h(0)</a:t>
            </a:r>
            <a:endParaRPr lang="en-US" altLang="zh-CN" sz="2200" dirty="0"/>
          </a:p>
        </p:txBody>
      </p:sp>
      <p:sp>
        <p:nvSpPr>
          <p:cNvPr id="16" name="矩形 15"/>
          <p:cNvSpPr/>
          <p:nvPr/>
        </p:nvSpPr>
        <p:spPr bwMode="auto">
          <a:xfrm>
            <a:off x="0" y="2362200"/>
            <a:ext cx="3570036" cy="403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6200" y="2388733"/>
            <a:ext cx="170881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Open: 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rgbClr val="FFC000"/>
                </a:solidFill>
              </a:rPr>
              <a:t>Arad(0+366)</a:t>
            </a:r>
            <a:endParaRPr lang="zh-CN" altLang="en-US" sz="2200" dirty="0">
              <a:solidFill>
                <a:srgbClr val="FFC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solidFill>
                  <a:srgbClr val="FFC000"/>
                </a:solidFill>
              </a:rPr>
              <a:t>  </a:t>
            </a:r>
            <a:endParaRPr lang="en-US" altLang="zh-CN" sz="2400" dirty="0">
              <a:solidFill>
                <a:srgbClr val="FFC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988467" y="2379681"/>
            <a:ext cx="151673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Close: </a:t>
            </a:r>
          </a:p>
        </p:txBody>
      </p:sp>
      <p:cxnSp>
        <p:nvCxnSpPr>
          <p:cNvPr id="19" name="直接连接符 18"/>
          <p:cNvCxnSpPr>
            <a:stCxn id="16" idx="0"/>
            <a:endCxn id="16" idx="2"/>
          </p:cNvCxnSpPr>
          <p:nvPr/>
        </p:nvCxnSpPr>
        <p:spPr bwMode="auto">
          <a:xfrm>
            <a:off x="1785018" y="2362200"/>
            <a:ext cx="0" cy="403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椭圆 24"/>
          <p:cNvSpPr/>
          <p:nvPr/>
        </p:nvSpPr>
        <p:spPr bwMode="auto">
          <a:xfrm>
            <a:off x="9601200" y="1981200"/>
            <a:ext cx="762000" cy="6810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Arad 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705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9673"/>
            <a:ext cx="10972800" cy="868363"/>
          </a:xfrm>
        </p:spPr>
        <p:txBody>
          <a:bodyPr/>
          <a:lstStyle/>
          <a:p>
            <a:r>
              <a:rPr lang="en-US" altLang="zh-CN" sz="4400" dirty="0"/>
              <a:t>Example: A* Search</a:t>
            </a:r>
            <a:endParaRPr lang="zh-CN" dirty="0"/>
          </a:p>
        </p:txBody>
      </p:sp>
      <p:sp>
        <p:nvSpPr>
          <p:cNvPr id="8" name="内容占位符 13"/>
          <p:cNvSpPr txBox="1">
            <a:spLocks/>
          </p:cNvSpPr>
          <p:nvPr/>
        </p:nvSpPr>
        <p:spPr>
          <a:xfrm>
            <a:off x="4876800" y="4503410"/>
            <a:ext cx="7273662" cy="13788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altLang="zh-CN" sz="2200" dirty="0" smtClean="0"/>
              <a:t>Expand Arad and put </a:t>
            </a:r>
            <a:r>
              <a:rPr lang="en-US" altLang="zh-CN" sz="2200" dirty="0"/>
              <a:t>it’s </a:t>
            </a:r>
            <a:r>
              <a:rPr lang="en-US" altLang="zh-CN" sz="2200" dirty="0" smtClean="0"/>
              <a:t>descendent to  open table</a:t>
            </a:r>
            <a:endParaRPr lang="en-US" altLang="zh-CN" sz="2200" dirty="0"/>
          </a:p>
          <a:p>
            <a:pPr lvl="1">
              <a:lnSpc>
                <a:spcPct val="150000"/>
              </a:lnSpc>
            </a:pPr>
            <a:r>
              <a:rPr lang="en-US" altLang="zh-CN" sz="2200" dirty="0" smtClean="0"/>
              <a:t>Reorder them by g(n)+h(n)  </a:t>
            </a:r>
            <a:endParaRPr lang="en-US" altLang="zh-CN" sz="2200" dirty="0"/>
          </a:p>
        </p:txBody>
      </p:sp>
      <p:sp>
        <p:nvSpPr>
          <p:cNvPr id="16" name="矩形 15"/>
          <p:cNvSpPr/>
          <p:nvPr/>
        </p:nvSpPr>
        <p:spPr bwMode="auto">
          <a:xfrm>
            <a:off x="0" y="2362200"/>
            <a:ext cx="5181600" cy="403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5266" y="2398302"/>
            <a:ext cx="2978894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Open: 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FFC000"/>
                </a:solidFill>
              </a:rPr>
              <a:t>Sibiu(393=140+253)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FFC000"/>
                </a:solidFill>
              </a:rPr>
              <a:t>Timisoara(447=118+329) </a:t>
            </a:r>
          </a:p>
          <a:p>
            <a:pPr>
              <a:lnSpc>
                <a:spcPct val="90000"/>
              </a:lnSpc>
            </a:pPr>
            <a:r>
              <a:rPr lang="en-US" altLang="zh-CN" sz="2000" dirty="0" err="1" smtClean="0">
                <a:solidFill>
                  <a:srgbClr val="FFC000"/>
                </a:solidFill>
              </a:rPr>
              <a:t>Zerind</a:t>
            </a:r>
            <a:r>
              <a:rPr lang="en-US" altLang="zh-CN" sz="2000" dirty="0" smtClean="0">
                <a:solidFill>
                  <a:srgbClr val="FFC000"/>
                </a:solidFill>
              </a:rPr>
              <a:t>(449=75+374</a:t>
            </a:r>
            <a:r>
              <a:rPr lang="en-US" altLang="zh-CN" sz="2000" dirty="0">
                <a:solidFill>
                  <a:srgbClr val="FFC000"/>
                </a:solidFill>
              </a:rPr>
              <a:t>)</a:t>
            </a:r>
            <a:r>
              <a:rPr lang="en-US" altLang="zh-CN" sz="2000" dirty="0" smtClean="0">
                <a:solidFill>
                  <a:srgbClr val="FFC000"/>
                </a:solidFill>
              </a:rPr>
              <a:t>  </a:t>
            </a:r>
            <a:endParaRPr lang="en-US" altLang="zh-CN" sz="2000" dirty="0">
              <a:solidFill>
                <a:srgbClr val="FFC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276600" y="2445982"/>
            <a:ext cx="1733970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Close: 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FFC000"/>
                </a:solidFill>
              </a:rPr>
              <a:t>Arad 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solidFill>
                  <a:srgbClr val="FFC000"/>
                </a:solidFill>
              </a:rPr>
              <a:t> </a:t>
            </a:r>
            <a:endParaRPr lang="en-US" altLang="zh-CN" sz="2400" dirty="0">
              <a:solidFill>
                <a:srgbClr val="FFC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solidFill>
                  <a:srgbClr val="FFC000"/>
                </a:solidFill>
              </a:rPr>
              <a:t> </a:t>
            </a:r>
            <a:endParaRPr lang="en-US" altLang="zh-CN" sz="2400" dirty="0">
              <a:solidFill>
                <a:srgbClr val="FFC000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 bwMode="auto">
          <a:xfrm>
            <a:off x="3091785" y="2362200"/>
            <a:ext cx="0" cy="403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内容占位符 13"/>
          <p:cNvSpPr txBox="1">
            <a:spLocks/>
          </p:cNvSpPr>
          <p:nvPr/>
        </p:nvSpPr>
        <p:spPr>
          <a:xfrm>
            <a:off x="381000" y="1197516"/>
            <a:ext cx="7250004" cy="80042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b="1" kern="0" dirty="0"/>
              <a:t>Iterative deepening depth-ﬁrst search </a:t>
            </a:r>
            <a:endParaRPr lang="en-US" altLang="zh-CN" sz="2800" b="1" kern="0" dirty="0" smtClean="0"/>
          </a:p>
        </p:txBody>
      </p:sp>
      <p:sp>
        <p:nvSpPr>
          <p:cNvPr id="5" name="椭圆 4"/>
          <p:cNvSpPr/>
          <p:nvPr/>
        </p:nvSpPr>
        <p:spPr bwMode="auto">
          <a:xfrm>
            <a:off x="9829800" y="1983676"/>
            <a:ext cx="762000" cy="681092"/>
          </a:xfrm>
          <a:prstGeom prst="ellipse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Arad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11125200" y="2926422"/>
            <a:ext cx="762000" cy="6810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Timisoara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 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8686800" y="2894851"/>
            <a:ext cx="762000" cy="6810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Zerind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9866768" y="2910865"/>
            <a:ext cx="762000" cy="6810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Sibiu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 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34" name="直接连接符 33"/>
          <p:cNvCxnSpPr>
            <a:stCxn id="5" idx="3"/>
          </p:cNvCxnSpPr>
          <p:nvPr/>
        </p:nvCxnSpPr>
        <p:spPr bwMode="auto">
          <a:xfrm flipH="1">
            <a:off x="9209161" y="2565024"/>
            <a:ext cx="732231" cy="3613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接连接符 36"/>
          <p:cNvCxnSpPr>
            <a:stCxn id="5" idx="4"/>
            <a:endCxn id="28" idx="0"/>
          </p:cNvCxnSpPr>
          <p:nvPr/>
        </p:nvCxnSpPr>
        <p:spPr bwMode="auto">
          <a:xfrm>
            <a:off x="10210800" y="2664768"/>
            <a:ext cx="36968" cy="2460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接连接符 38"/>
          <p:cNvCxnSpPr>
            <a:stCxn id="5" idx="5"/>
            <a:endCxn id="25" idx="1"/>
          </p:cNvCxnSpPr>
          <p:nvPr/>
        </p:nvCxnSpPr>
        <p:spPr bwMode="auto">
          <a:xfrm>
            <a:off x="10480208" y="2565024"/>
            <a:ext cx="756584" cy="4611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1118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9673"/>
            <a:ext cx="10972800" cy="868363"/>
          </a:xfrm>
        </p:spPr>
        <p:txBody>
          <a:bodyPr/>
          <a:lstStyle/>
          <a:p>
            <a:r>
              <a:rPr lang="en-US" altLang="zh-CN" sz="4400" dirty="0"/>
              <a:t>Example: A* Search</a:t>
            </a:r>
            <a:endParaRPr lang="zh-CN" dirty="0"/>
          </a:p>
        </p:txBody>
      </p:sp>
      <p:sp>
        <p:nvSpPr>
          <p:cNvPr id="16" name="矩形 15"/>
          <p:cNvSpPr/>
          <p:nvPr/>
        </p:nvSpPr>
        <p:spPr bwMode="auto">
          <a:xfrm>
            <a:off x="0" y="2324222"/>
            <a:ext cx="4648200" cy="403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6200" y="2388733"/>
            <a:ext cx="2971800" cy="1809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Open: </a:t>
            </a:r>
          </a:p>
          <a:p>
            <a:pPr>
              <a:lnSpc>
                <a:spcPct val="90000"/>
              </a:lnSpc>
            </a:pPr>
            <a:r>
              <a:rPr lang="en-US" altLang="zh-CN" sz="2000" dirty="0" err="1">
                <a:solidFill>
                  <a:srgbClr val="FFC000"/>
                </a:solidFill>
              </a:rPr>
              <a:t>Rimnicu</a:t>
            </a:r>
            <a:r>
              <a:rPr lang="en-US" altLang="zh-CN" sz="2000" dirty="0">
                <a:solidFill>
                  <a:srgbClr val="FFC000"/>
                </a:solidFill>
              </a:rPr>
              <a:t>(413=220+193) </a:t>
            </a:r>
          </a:p>
          <a:p>
            <a:pPr>
              <a:lnSpc>
                <a:spcPct val="90000"/>
              </a:lnSpc>
            </a:pPr>
            <a:r>
              <a:rPr lang="en-US" altLang="zh-CN" sz="2000" dirty="0" err="1">
                <a:solidFill>
                  <a:srgbClr val="FFC000"/>
                </a:solidFill>
              </a:rPr>
              <a:t>Fagras</a:t>
            </a:r>
            <a:r>
              <a:rPr lang="en-US" altLang="zh-CN" sz="2000" dirty="0">
                <a:solidFill>
                  <a:srgbClr val="FFC000"/>
                </a:solidFill>
              </a:rPr>
              <a:t>(415=239+176)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solidFill>
                  <a:srgbClr val="FFC000"/>
                </a:solidFill>
              </a:rPr>
              <a:t>Timisoara(447=118+329</a:t>
            </a:r>
            <a:r>
              <a:rPr lang="en-US" altLang="zh-CN" sz="2000" dirty="0">
                <a:solidFill>
                  <a:srgbClr val="FFC000"/>
                </a:solidFill>
              </a:rPr>
              <a:t>) </a:t>
            </a:r>
          </a:p>
          <a:p>
            <a:pPr>
              <a:lnSpc>
                <a:spcPct val="90000"/>
              </a:lnSpc>
            </a:pPr>
            <a:r>
              <a:rPr lang="en-US" altLang="zh-CN" sz="2000" dirty="0" err="1">
                <a:solidFill>
                  <a:srgbClr val="FFC000"/>
                </a:solidFill>
              </a:rPr>
              <a:t>Zerind</a:t>
            </a:r>
            <a:r>
              <a:rPr lang="en-US" altLang="zh-CN" sz="2000" dirty="0">
                <a:solidFill>
                  <a:srgbClr val="FFC000"/>
                </a:solidFill>
              </a:rPr>
              <a:t>(449=75+374)  </a:t>
            </a:r>
            <a:endParaRPr lang="en-US" altLang="zh-CN" sz="2000" dirty="0" smtClean="0">
              <a:solidFill>
                <a:srgbClr val="FFC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solidFill>
                  <a:srgbClr val="FFC000"/>
                </a:solidFill>
              </a:rPr>
              <a:t>Oradea(</a:t>
            </a:r>
            <a:r>
              <a:rPr lang="en-US" altLang="zh-CN" sz="2000" dirty="0">
                <a:solidFill>
                  <a:srgbClr val="FFC000"/>
                </a:solidFill>
              </a:rPr>
              <a:t>671=291+380</a:t>
            </a:r>
            <a:r>
              <a:rPr lang="en-US" altLang="zh-CN" sz="2000" dirty="0" smtClean="0">
                <a:solidFill>
                  <a:srgbClr val="FFC000"/>
                </a:solidFill>
              </a:rPr>
              <a:t>)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204533" y="2388733"/>
            <a:ext cx="14101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Close: 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FFC000"/>
                </a:solidFill>
              </a:rPr>
              <a:t>Arad</a:t>
            </a:r>
            <a:r>
              <a:rPr lang="en-US" altLang="zh-CN" sz="2400" dirty="0">
                <a:solidFill>
                  <a:srgbClr val="FFC000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solidFill>
                  <a:srgbClr val="FFC000"/>
                </a:solidFill>
              </a:rPr>
              <a:t>Sibiu</a:t>
            </a:r>
            <a:endParaRPr lang="en-US" altLang="zh-CN" sz="2000" dirty="0">
              <a:solidFill>
                <a:srgbClr val="FFC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solidFill>
                  <a:srgbClr val="FFC000"/>
                </a:solidFill>
              </a:rPr>
              <a:t> </a:t>
            </a:r>
            <a:endParaRPr lang="en-US" altLang="zh-CN" sz="2400" dirty="0">
              <a:solidFill>
                <a:srgbClr val="FFC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solidFill>
                  <a:srgbClr val="FFC000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solidFill>
                  <a:srgbClr val="FFC000"/>
                </a:solidFill>
              </a:rPr>
              <a:t> </a:t>
            </a:r>
            <a:endParaRPr lang="en-US" altLang="zh-CN" sz="2400" dirty="0">
              <a:solidFill>
                <a:srgbClr val="FFC000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 bwMode="auto">
          <a:xfrm>
            <a:off x="3048000" y="2324222"/>
            <a:ext cx="0" cy="403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内容占位符 13"/>
          <p:cNvSpPr txBox="1">
            <a:spLocks/>
          </p:cNvSpPr>
          <p:nvPr/>
        </p:nvSpPr>
        <p:spPr>
          <a:xfrm>
            <a:off x="381000" y="1197516"/>
            <a:ext cx="7250004" cy="80042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b="1" kern="0" dirty="0"/>
              <a:t>Iterative deepening depth-ﬁrst search </a:t>
            </a:r>
            <a:endParaRPr lang="en-US" altLang="zh-CN" sz="2800" b="1" kern="0" dirty="0" smtClean="0"/>
          </a:p>
        </p:txBody>
      </p:sp>
      <p:sp>
        <p:nvSpPr>
          <p:cNvPr id="5" name="椭圆 4"/>
          <p:cNvSpPr/>
          <p:nvPr/>
        </p:nvSpPr>
        <p:spPr bwMode="auto">
          <a:xfrm>
            <a:off x="9829800" y="1983676"/>
            <a:ext cx="762000" cy="681092"/>
          </a:xfrm>
          <a:prstGeom prst="ellipse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Arad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11125200" y="2926422"/>
            <a:ext cx="762000" cy="6810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Timisoara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 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8686800" y="2894851"/>
            <a:ext cx="762000" cy="6810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Zerind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9866768" y="2910865"/>
            <a:ext cx="762000" cy="681092"/>
          </a:xfrm>
          <a:prstGeom prst="ellipse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Sibiu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 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7818793" y="3877850"/>
            <a:ext cx="762000" cy="6810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Oradea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10141019" y="3954050"/>
            <a:ext cx="762000" cy="6810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Rimnicu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8991600" y="3910817"/>
            <a:ext cx="762000" cy="6810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Fagaras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34" name="直接连接符 33"/>
          <p:cNvCxnSpPr>
            <a:stCxn id="5" idx="3"/>
          </p:cNvCxnSpPr>
          <p:nvPr/>
        </p:nvCxnSpPr>
        <p:spPr bwMode="auto">
          <a:xfrm flipH="1">
            <a:off x="9209161" y="2565024"/>
            <a:ext cx="732231" cy="3613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接连接符 36"/>
          <p:cNvCxnSpPr>
            <a:stCxn id="5" idx="4"/>
            <a:endCxn id="28" idx="0"/>
          </p:cNvCxnSpPr>
          <p:nvPr/>
        </p:nvCxnSpPr>
        <p:spPr bwMode="auto">
          <a:xfrm>
            <a:off x="10210800" y="2664768"/>
            <a:ext cx="36968" cy="2460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接连接符 38"/>
          <p:cNvCxnSpPr>
            <a:stCxn id="5" idx="5"/>
            <a:endCxn id="25" idx="1"/>
          </p:cNvCxnSpPr>
          <p:nvPr/>
        </p:nvCxnSpPr>
        <p:spPr bwMode="auto">
          <a:xfrm>
            <a:off x="10480208" y="2565024"/>
            <a:ext cx="756584" cy="4611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直接连接符 44"/>
          <p:cNvCxnSpPr>
            <a:stCxn id="28" idx="3"/>
            <a:endCxn id="29" idx="0"/>
          </p:cNvCxnSpPr>
          <p:nvPr/>
        </p:nvCxnSpPr>
        <p:spPr bwMode="auto">
          <a:xfrm flipH="1">
            <a:off x="8199793" y="3492213"/>
            <a:ext cx="1778567" cy="3856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28" idx="4"/>
            <a:endCxn id="31" idx="7"/>
          </p:cNvCxnSpPr>
          <p:nvPr/>
        </p:nvCxnSpPr>
        <p:spPr bwMode="auto">
          <a:xfrm flipH="1">
            <a:off x="9642008" y="3591957"/>
            <a:ext cx="605760" cy="4186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直接连接符 48"/>
          <p:cNvCxnSpPr>
            <a:stCxn id="28" idx="4"/>
            <a:endCxn id="30" idx="0"/>
          </p:cNvCxnSpPr>
          <p:nvPr/>
        </p:nvCxnSpPr>
        <p:spPr bwMode="auto">
          <a:xfrm>
            <a:off x="10247768" y="3591957"/>
            <a:ext cx="274251" cy="3620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内容占位符 13"/>
          <p:cNvSpPr txBox="1">
            <a:spLocks/>
          </p:cNvSpPr>
          <p:nvPr/>
        </p:nvSpPr>
        <p:spPr>
          <a:xfrm>
            <a:off x="4876800" y="4717262"/>
            <a:ext cx="7273662" cy="13788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altLang="zh-CN" sz="2200" dirty="0" smtClean="0"/>
              <a:t>Expand Sibiu and put </a:t>
            </a:r>
            <a:r>
              <a:rPr lang="en-US" altLang="zh-CN" sz="2200" dirty="0"/>
              <a:t>it’s </a:t>
            </a:r>
            <a:r>
              <a:rPr lang="en-US" altLang="zh-CN" sz="2200" dirty="0" smtClean="0"/>
              <a:t>descendent to open table</a:t>
            </a:r>
            <a:endParaRPr lang="en-US" altLang="zh-CN" sz="2200" dirty="0"/>
          </a:p>
          <a:p>
            <a:pPr lvl="1">
              <a:lnSpc>
                <a:spcPct val="150000"/>
              </a:lnSpc>
            </a:pPr>
            <a:r>
              <a:rPr lang="en-US" altLang="zh-CN" sz="2200" dirty="0" smtClean="0"/>
              <a:t>Reorder them by g(n)+h(n)  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82513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9673"/>
            <a:ext cx="10972800" cy="868363"/>
          </a:xfrm>
        </p:spPr>
        <p:txBody>
          <a:bodyPr/>
          <a:lstStyle/>
          <a:p>
            <a:r>
              <a:rPr lang="en-US" altLang="zh-CN" sz="4400" dirty="0"/>
              <a:t>Example: A* Search</a:t>
            </a:r>
            <a:endParaRPr lang="zh-CN" dirty="0"/>
          </a:p>
        </p:txBody>
      </p:sp>
      <p:sp>
        <p:nvSpPr>
          <p:cNvPr id="16" name="矩形 15"/>
          <p:cNvSpPr/>
          <p:nvPr/>
        </p:nvSpPr>
        <p:spPr bwMode="auto">
          <a:xfrm>
            <a:off x="120623" y="3682886"/>
            <a:ext cx="4648200" cy="27049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79359" y="3703094"/>
            <a:ext cx="2971800" cy="2363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Open: </a:t>
            </a:r>
          </a:p>
          <a:p>
            <a:pPr>
              <a:lnSpc>
                <a:spcPct val="90000"/>
              </a:lnSpc>
            </a:pPr>
            <a:r>
              <a:rPr lang="en-US" altLang="zh-CN" sz="2000" dirty="0" err="1" smtClean="0">
                <a:solidFill>
                  <a:srgbClr val="FFC000"/>
                </a:solidFill>
              </a:rPr>
              <a:t>Fagras</a:t>
            </a:r>
            <a:r>
              <a:rPr lang="en-US" altLang="zh-CN" sz="2000" dirty="0" smtClean="0">
                <a:solidFill>
                  <a:srgbClr val="FFC000"/>
                </a:solidFill>
              </a:rPr>
              <a:t>(415=239+176</a:t>
            </a:r>
            <a:r>
              <a:rPr lang="en-US" altLang="zh-CN" sz="2000" dirty="0">
                <a:solidFill>
                  <a:srgbClr val="FFC000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FFC000"/>
                </a:solidFill>
              </a:rPr>
              <a:t>Pitesti(417=317+100)</a:t>
            </a:r>
            <a:endParaRPr lang="zh-CN" altLang="en-US" sz="2000" dirty="0">
              <a:solidFill>
                <a:srgbClr val="FFC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solidFill>
                  <a:srgbClr val="FFC000"/>
                </a:solidFill>
              </a:rPr>
              <a:t>Timisoara(447=118+329</a:t>
            </a:r>
            <a:r>
              <a:rPr lang="en-US" altLang="zh-CN" sz="2000" dirty="0">
                <a:solidFill>
                  <a:srgbClr val="FFC000"/>
                </a:solidFill>
              </a:rPr>
              <a:t>) </a:t>
            </a:r>
          </a:p>
          <a:p>
            <a:pPr>
              <a:lnSpc>
                <a:spcPct val="90000"/>
              </a:lnSpc>
            </a:pPr>
            <a:r>
              <a:rPr lang="en-US" altLang="zh-CN" sz="2000" dirty="0" err="1">
                <a:solidFill>
                  <a:srgbClr val="FFC000"/>
                </a:solidFill>
              </a:rPr>
              <a:t>Zerind</a:t>
            </a:r>
            <a:r>
              <a:rPr lang="en-US" altLang="zh-CN" sz="2000" dirty="0">
                <a:solidFill>
                  <a:srgbClr val="FFC000"/>
                </a:solidFill>
              </a:rPr>
              <a:t>(449=75+374)  </a:t>
            </a:r>
            <a:endParaRPr lang="en-US" altLang="zh-CN" sz="2000" dirty="0" smtClean="0">
              <a:solidFill>
                <a:srgbClr val="FFC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FFC000"/>
                </a:solidFill>
              </a:rPr>
              <a:t>Craiova(526=366+160)</a:t>
            </a:r>
            <a:endParaRPr lang="zh-CN" altLang="en-US" sz="2000" dirty="0">
              <a:solidFill>
                <a:srgbClr val="FFC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solidFill>
                  <a:srgbClr val="FFC000"/>
                </a:solidFill>
              </a:rPr>
              <a:t>Oradea(671=291+380)</a:t>
            </a:r>
          </a:p>
          <a:p>
            <a:pPr>
              <a:lnSpc>
                <a:spcPct val="90000"/>
              </a:lnSpc>
            </a:pPr>
            <a:endParaRPr lang="en-US" altLang="zh-CN" sz="2000" dirty="0" smtClean="0">
              <a:solidFill>
                <a:srgbClr val="FFC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317409" y="3801259"/>
            <a:ext cx="1410125" cy="2363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Close: 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FFC000"/>
                </a:solidFill>
              </a:rPr>
              <a:t>Arad</a:t>
            </a:r>
            <a:r>
              <a:rPr lang="en-US" altLang="zh-CN" sz="2400" dirty="0">
                <a:solidFill>
                  <a:srgbClr val="FFC000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solidFill>
                  <a:srgbClr val="FFC000"/>
                </a:solidFill>
              </a:rPr>
              <a:t>Sibiu</a:t>
            </a:r>
            <a:endParaRPr lang="en-US" altLang="zh-CN" sz="2000" dirty="0">
              <a:solidFill>
                <a:srgbClr val="FFC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err="1" smtClean="0">
                <a:solidFill>
                  <a:srgbClr val="FFC000"/>
                </a:solidFill>
              </a:rPr>
              <a:t>Rimnicu</a:t>
            </a:r>
            <a:endParaRPr lang="en-US" altLang="zh-CN" sz="2000" dirty="0">
              <a:solidFill>
                <a:srgbClr val="FFC000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rgbClr val="FFC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solidFill>
                  <a:srgbClr val="FFC000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solidFill>
                  <a:srgbClr val="FFC000"/>
                </a:solidFill>
              </a:rPr>
              <a:t> </a:t>
            </a:r>
            <a:endParaRPr lang="en-US" altLang="zh-CN" sz="2400" dirty="0">
              <a:solidFill>
                <a:srgbClr val="FFC000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 bwMode="auto">
          <a:xfrm>
            <a:off x="3048000" y="3657600"/>
            <a:ext cx="0" cy="27052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椭圆 4"/>
          <p:cNvSpPr/>
          <p:nvPr/>
        </p:nvSpPr>
        <p:spPr bwMode="auto">
          <a:xfrm>
            <a:off x="9829800" y="1983676"/>
            <a:ext cx="762000" cy="681092"/>
          </a:xfrm>
          <a:prstGeom prst="ellipse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Arad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11125200" y="2926422"/>
            <a:ext cx="762000" cy="6810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Timisoara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 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8686800" y="2894851"/>
            <a:ext cx="762000" cy="6810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Zerind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9866768" y="2910865"/>
            <a:ext cx="762000" cy="681092"/>
          </a:xfrm>
          <a:prstGeom prst="ellipse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Sibiu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 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7818793" y="3877850"/>
            <a:ext cx="762000" cy="6810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Oradea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10141019" y="3954050"/>
            <a:ext cx="762000" cy="681092"/>
          </a:xfrm>
          <a:prstGeom prst="ellipse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Rimnicu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8991600" y="3910817"/>
            <a:ext cx="762000" cy="6810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Fagaras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34" name="直接连接符 33"/>
          <p:cNvCxnSpPr>
            <a:stCxn id="5" idx="3"/>
          </p:cNvCxnSpPr>
          <p:nvPr/>
        </p:nvCxnSpPr>
        <p:spPr bwMode="auto">
          <a:xfrm flipH="1">
            <a:off x="9209161" y="2565024"/>
            <a:ext cx="732231" cy="3613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接连接符 36"/>
          <p:cNvCxnSpPr>
            <a:stCxn id="5" idx="4"/>
            <a:endCxn id="28" idx="0"/>
          </p:cNvCxnSpPr>
          <p:nvPr/>
        </p:nvCxnSpPr>
        <p:spPr bwMode="auto">
          <a:xfrm>
            <a:off x="10210800" y="2664768"/>
            <a:ext cx="36968" cy="2460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接连接符 38"/>
          <p:cNvCxnSpPr>
            <a:stCxn id="5" idx="5"/>
            <a:endCxn id="25" idx="1"/>
          </p:cNvCxnSpPr>
          <p:nvPr/>
        </p:nvCxnSpPr>
        <p:spPr bwMode="auto">
          <a:xfrm>
            <a:off x="10480208" y="2565024"/>
            <a:ext cx="756584" cy="4611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直接连接符 44"/>
          <p:cNvCxnSpPr>
            <a:stCxn id="28" idx="3"/>
            <a:endCxn id="29" idx="0"/>
          </p:cNvCxnSpPr>
          <p:nvPr/>
        </p:nvCxnSpPr>
        <p:spPr bwMode="auto">
          <a:xfrm flipH="1">
            <a:off x="8199793" y="3492213"/>
            <a:ext cx="1778567" cy="3856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28" idx="4"/>
            <a:endCxn id="31" idx="7"/>
          </p:cNvCxnSpPr>
          <p:nvPr/>
        </p:nvCxnSpPr>
        <p:spPr bwMode="auto">
          <a:xfrm flipH="1">
            <a:off x="9642008" y="3591957"/>
            <a:ext cx="605760" cy="4186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直接连接符 48"/>
          <p:cNvCxnSpPr>
            <a:stCxn id="28" idx="4"/>
            <a:endCxn id="30" idx="0"/>
          </p:cNvCxnSpPr>
          <p:nvPr/>
        </p:nvCxnSpPr>
        <p:spPr bwMode="auto">
          <a:xfrm>
            <a:off x="10247768" y="3591957"/>
            <a:ext cx="274251" cy="3620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内容占位符 13"/>
          <p:cNvSpPr txBox="1">
            <a:spLocks/>
          </p:cNvSpPr>
          <p:nvPr/>
        </p:nvSpPr>
        <p:spPr>
          <a:xfrm>
            <a:off x="0" y="1474220"/>
            <a:ext cx="7654662" cy="13788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altLang="zh-CN" sz="2200" dirty="0" smtClean="0"/>
              <a:t>Expand </a:t>
            </a:r>
            <a:r>
              <a:rPr lang="en-US" altLang="zh-CN" sz="2200" dirty="0" err="1" smtClean="0"/>
              <a:t>Rimnicu</a:t>
            </a:r>
            <a:r>
              <a:rPr lang="en-US" altLang="zh-CN" sz="2200" dirty="0" smtClean="0"/>
              <a:t> and put </a:t>
            </a:r>
            <a:r>
              <a:rPr lang="en-US" altLang="zh-CN" sz="2200" dirty="0"/>
              <a:t>it’s </a:t>
            </a:r>
            <a:r>
              <a:rPr lang="en-US" altLang="zh-CN" sz="2200" dirty="0" smtClean="0"/>
              <a:t>descendent to open table</a:t>
            </a:r>
            <a:endParaRPr lang="en-US" altLang="zh-CN" sz="2200" dirty="0"/>
          </a:p>
          <a:p>
            <a:pPr lvl="1">
              <a:lnSpc>
                <a:spcPct val="150000"/>
              </a:lnSpc>
            </a:pPr>
            <a:r>
              <a:rPr lang="en-US" altLang="zh-CN" sz="2200" dirty="0" smtClean="0"/>
              <a:t>Reorder them by g(n)+h(n)  </a:t>
            </a:r>
            <a:endParaRPr lang="en-US" altLang="zh-CN" sz="2200" dirty="0"/>
          </a:p>
        </p:txBody>
      </p:sp>
      <p:sp>
        <p:nvSpPr>
          <p:cNvPr id="23" name="椭圆 22"/>
          <p:cNvSpPr/>
          <p:nvPr/>
        </p:nvSpPr>
        <p:spPr bwMode="auto">
          <a:xfrm>
            <a:off x="10628768" y="4849251"/>
            <a:ext cx="762000" cy="6810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</a:rPr>
              <a:t>Craiova</a:t>
            </a:r>
            <a:endParaRPr kumimoji="0" lang="zh-CN" altLang="en-US" sz="16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9622893" y="4867276"/>
            <a:ext cx="762000" cy="6810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</a:rPr>
              <a:t>Pitesti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6" name="直接连接符 5"/>
          <p:cNvCxnSpPr>
            <a:stCxn id="30" idx="4"/>
            <a:endCxn id="27" idx="0"/>
          </p:cNvCxnSpPr>
          <p:nvPr/>
        </p:nvCxnSpPr>
        <p:spPr bwMode="auto">
          <a:xfrm flipH="1">
            <a:off x="10003893" y="4635142"/>
            <a:ext cx="518126" cy="2321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>
            <a:stCxn id="30" idx="4"/>
            <a:endCxn id="23" idx="0"/>
          </p:cNvCxnSpPr>
          <p:nvPr/>
        </p:nvCxnSpPr>
        <p:spPr bwMode="auto">
          <a:xfrm>
            <a:off x="10522019" y="4635142"/>
            <a:ext cx="487749" cy="2141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4288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Problem Solving</a:t>
            </a:r>
            <a:endParaRPr lang="zh-CN" sz="4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5807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9673"/>
            <a:ext cx="10972800" cy="868363"/>
          </a:xfrm>
        </p:spPr>
        <p:txBody>
          <a:bodyPr/>
          <a:lstStyle/>
          <a:p>
            <a:r>
              <a:rPr lang="en-US" altLang="zh-CN" sz="4400" dirty="0"/>
              <a:t>Example: A* Search</a:t>
            </a:r>
            <a:endParaRPr lang="zh-CN" dirty="0"/>
          </a:p>
        </p:txBody>
      </p:sp>
      <p:sp>
        <p:nvSpPr>
          <p:cNvPr id="16" name="矩形 15"/>
          <p:cNvSpPr/>
          <p:nvPr/>
        </p:nvSpPr>
        <p:spPr bwMode="auto">
          <a:xfrm>
            <a:off x="120623" y="3682886"/>
            <a:ext cx="4648200" cy="27049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6024" y="3756536"/>
            <a:ext cx="2971800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Open: 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solidFill>
                  <a:srgbClr val="FFC000"/>
                </a:solidFill>
              </a:rPr>
              <a:t>Pitesti(417=317+100</a:t>
            </a:r>
            <a:r>
              <a:rPr lang="en-US" altLang="zh-CN" sz="2000" dirty="0">
                <a:solidFill>
                  <a:srgbClr val="FFC000"/>
                </a:solidFill>
              </a:rPr>
              <a:t>)</a:t>
            </a:r>
            <a:endParaRPr lang="zh-CN" altLang="en-US" sz="2000" dirty="0">
              <a:solidFill>
                <a:srgbClr val="FFC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solidFill>
                  <a:srgbClr val="FFC000"/>
                </a:solidFill>
              </a:rPr>
              <a:t>Timisoara(447=118+329</a:t>
            </a:r>
            <a:r>
              <a:rPr lang="en-US" altLang="zh-CN" sz="2000" dirty="0">
                <a:solidFill>
                  <a:srgbClr val="FFC000"/>
                </a:solidFill>
              </a:rPr>
              <a:t>) </a:t>
            </a:r>
          </a:p>
          <a:p>
            <a:pPr>
              <a:lnSpc>
                <a:spcPct val="90000"/>
              </a:lnSpc>
            </a:pPr>
            <a:r>
              <a:rPr lang="en-US" altLang="zh-CN" sz="2000" dirty="0" err="1">
                <a:solidFill>
                  <a:srgbClr val="FFC000"/>
                </a:solidFill>
              </a:rPr>
              <a:t>Zerind</a:t>
            </a:r>
            <a:r>
              <a:rPr lang="en-US" altLang="zh-CN" sz="2000" dirty="0">
                <a:solidFill>
                  <a:srgbClr val="FFC000"/>
                </a:solidFill>
              </a:rPr>
              <a:t>(449=75+374)  </a:t>
            </a:r>
            <a:endParaRPr lang="en-US" altLang="zh-CN" sz="2000" dirty="0" smtClean="0">
              <a:solidFill>
                <a:srgbClr val="FFC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FFC000"/>
                </a:solidFill>
              </a:rPr>
              <a:t>Bucharest(450=450+0)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solidFill>
                  <a:srgbClr val="FFC000"/>
                </a:solidFill>
              </a:rPr>
              <a:t>Craiova(526=366+160</a:t>
            </a:r>
            <a:r>
              <a:rPr lang="en-US" altLang="zh-CN" sz="2000" dirty="0">
                <a:solidFill>
                  <a:srgbClr val="FFC000"/>
                </a:solidFill>
              </a:rPr>
              <a:t>)</a:t>
            </a:r>
            <a:endParaRPr lang="zh-CN" altLang="en-US" sz="2000" dirty="0">
              <a:solidFill>
                <a:srgbClr val="FFC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solidFill>
                  <a:srgbClr val="FFC000"/>
                </a:solidFill>
              </a:rPr>
              <a:t>Oradea(671=291+380)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317409" y="3801259"/>
            <a:ext cx="1410125" cy="264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Close: 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FFC000"/>
                </a:solidFill>
              </a:rPr>
              <a:t>Arad</a:t>
            </a:r>
            <a:r>
              <a:rPr lang="en-US" altLang="zh-CN" sz="2400" dirty="0">
                <a:solidFill>
                  <a:srgbClr val="FFC000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solidFill>
                  <a:srgbClr val="FFC000"/>
                </a:solidFill>
              </a:rPr>
              <a:t>Sibiu</a:t>
            </a:r>
            <a:endParaRPr lang="en-US" altLang="zh-CN" sz="2000" dirty="0">
              <a:solidFill>
                <a:srgbClr val="FFC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err="1" smtClean="0">
                <a:solidFill>
                  <a:srgbClr val="FFC000"/>
                </a:solidFill>
              </a:rPr>
              <a:t>Rimnicu</a:t>
            </a:r>
            <a:endParaRPr lang="en-US" altLang="zh-CN" sz="2000" dirty="0">
              <a:solidFill>
                <a:srgbClr val="FFC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err="1">
                <a:solidFill>
                  <a:srgbClr val="FFC000"/>
                </a:solidFill>
              </a:rPr>
              <a:t>Fagras</a:t>
            </a:r>
            <a:endParaRPr lang="en-US" altLang="zh-CN" sz="2000" dirty="0">
              <a:solidFill>
                <a:srgbClr val="FFC000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rgbClr val="FFC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solidFill>
                  <a:srgbClr val="FFC000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solidFill>
                  <a:srgbClr val="FFC000"/>
                </a:solidFill>
              </a:rPr>
              <a:t> </a:t>
            </a:r>
            <a:endParaRPr lang="en-US" altLang="zh-CN" sz="2400" dirty="0">
              <a:solidFill>
                <a:srgbClr val="FFC000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 bwMode="auto">
          <a:xfrm>
            <a:off x="3048000" y="3657600"/>
            <a:ext cx="0" cy="27052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椭圆 4"/>
          <p:cNvSpPr/>
          <p:nvPr/>
        </p:nvSpPr>
        <p:spPr bwMode="auto">
          <a:xfrm>
            <a:off x="9829800" y="1983676"/>
            <a:ext cx="762000" cy="681092"/>
          </a:xfrm>
          <a:prstGeom prst="ellipse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Arad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11125200" y="2926422"/>
            <a:ext cx="762000" cy="6810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Timisoara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 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8686800" y="2894851"/>
            <a:ext cx="762000" cy="6810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Zerind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9866768" y="2910865"/>
            <a:ext cx="762000" cy="681092"/>
          </a:xfrm>
          <a:prstGeom prst="ellipse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Sibiu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 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7818793" y="3877850"/>
            <a:ext cx="762000" cy="6810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Oradea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10141019" y="3954050"/>
            <a:ext cx="762000" cy="681092"/>
          </a:xfrm>
          <a:prstGeom prst="ellipse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Rimnicu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8991600" y="3910817"/>
            <a:ext cx="762000" cy="681092"/>
          </a:xfrm>
          <a:prstGeom prst="ellipse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Fagaras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34" name="直接连接符 33"/>
          <p:cNvCxnSpPr>
            <a:stCxn id="5" idx="3"/>
          </p:cNvCxnSpPr>
          <p:nvPr/>
        </p:nvCxnSpPr>
        <p:spPr bwMode="auto">
          <a:xfrm flipH="1">
            <a:off x="9209161" y="2565024"/>
            <a:ext cx="732231" cy="3613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接连接符 36"/>
          <p:cNvCxnSpPr>
            <a:stCxn id="5" idx="4"/>
            <a:endCxn id="28" idx="0"/>
          </p:cNvCxnSpPr>
          <p:nvPr/>
        </p:nvCxnSpPr>
        <p:spPr bwMode="auto">
          <a:xfrm>
            <a:off x="10210800" y="2664768"/>
            <a:ext cx="36968" cy="2460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接连接符 38"/>
          <p:cNvCxnSpPr>
            <a:stCxn id="5" idx="5"/>
            <a:endCxn id="25" idx="1"/>
          </p:cNvCxnSpPr>
          <p:nvPr/>
        </p:nvCxnSpPr>
        <p:spPr bwMode="auto">
          <a:xfrm>
            <a:off x="10480208" y="2565024"/>
            <a:ext cx="756584" cy="4611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直接连接符 44"/>
          <p:cNvCxnSpPr>
            <a:stCxn id="28" idx="3"/>
            <a:endCxn id="29" idx="0"/>
          </p:cNvCxnSpPr>
          <p:nvPr/>
        </p:nvCxnSpPr>
        <p:spPr bwMode="auto">
          <a:xfrm flipH="1">
            <a:off x="8199793" y="3492213"/>
            <a:ext cx="1778567" cy="3856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28" idx="4"/>
            <a:endCxn id="31" idx="7"/>
          </p:cNvCxnSpPr>
          <p:nvPr/>
        </p:nvCxnSpPr>
        <p:spPr bwMode="auto">
          <a:xfrm flipH="1">
            <a:off x="9642008" y="3591957"/>
            <a:ext cx="605760" cy="4186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直接连接符 48"/>
          <p:cNvCxnSpPr>
            <a:stCxn id="28" idx="4"/>
            <a:endCxn id="30" idx="0"/>
          </p:cNvCxnSpPr>
          <p:nvPr/>
        </p:nvCxnSpPr>
        <p:spPr bwMode="auto">
          <a:xfrm>
            <a:off x="10247768" y="3591957"/>
            <a:ext cx="274251" cy="3620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内容占位符 13"/>
          <p:cNvSpPr txBox="1">
            <a:spLocks/>
          </p:cNvSpPr>
          <p:nvPr/>
        </p:nvSpPr>
        <p:spPr>
          <a:xfrm>
            <a:off x="0" y="1474220"/>
            <a:ext cx="7654662" cy="13788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altLang="zh-CN" sz="2200" dirty="0" smtClean="0"/>
              <a:t>Expand </a:t>
            </a:r>
            <a:r>
              <a:rPr lang="en-US" altLang="zh-CN" sz="2200" dirty="0" err="1" smtClean="0"/>
              <a:t>Fagaras</a:t>
            </a:r>
            <a:r>
              <a:rPr lang="en-US" altLang="zh-CN" sz="2200" dirty="0" smtClean="0"/>
              <a:t> and put </a:t>
            </a:r>
            <a:r>
              <a:rPr lang="en-US" altLang="zh-CN" sz="2200" dirty="0"/>
              <a:t>it’s </a:t>
            </a:r>
            <a:r>
              <a:rPr lang="en-US" altLang="zh-CN" sz="2200" dirty="0" smtClean="0"/>
              <a:t>descendent to open table</a:t>
            </a:r>
            <a:endParaRPr lang="en-US" altLang="zh-CN" sz="2200" dirty="0"/>
          </a:p>
          <a:p>
            <a:pPr lvl="1">
              <a:lnSpc>
                <a:spcPct val="150000"/>
              </a:lnSpc>
            </a:pPr>
            <a:r>
              <a:rPr lang="en-US" altLang="zh-CN" sz="2200" dirty="0" smtClean="0"/>
              <a:t>Reorder them by g(n)+h(n)  </a:t>
            </a:r>
            <a:endParaRPr lang="en-US" altLang="zh-CN" sz="2200" dirty="0"/>
          </a:p>
        </p:txBody>
      </p:sp>
      <p:sp>
        <p:nvSpPr>
          <p:cNvPr id="23" name="椭圆 22"/>
          <p:cNvSpPr/>
          <p:nvPr/>
        </p:nvSpPr>
        <p:spPr bwMode="auto">
          <a:xfrm>
            <a:off x="10680607" y="5222480"/>
            <a:ext cx="762000" cy="6810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</a:rPr>
              <a:t>Craiova</a:t>
            </a:r>
            <a:endParaRPr kumimoji="0" lang="zh-CN" altLang="en-US" sz="16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9622893" y="4867276"/>
            <a:ext cx="762000" cy="6810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</a:rPr>
              <a:t>Pitesti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6" name="直接连接符 5"/>
          <p:cNvCxnSpPr>
            <a:stCxn id="30" idx="4"/>
            <a:endCxn id="27" idx="0"/>
          </p:cNvCxnSpPr>
          <p:nvPr/>
        </p:nvCxnSpPr>
        <p:spPr bwMode="auto">
          <a:xfrm flipH="1">
            <a:off x="10003893" y="4635142"/>
            <a:ext cx="518126" cy="2321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>
            <a:stCxn id="30" idx="4"/>
            <a:endCxn id="23" idx="0"/>
          </p:cNvCxnSpPr>
          <p:nvPr/>
        </p:nvCxnSpPr>
        <p:spPr bwMode="auto">
          <a:xfrm>
            <a:off x="10522019" y="4635142"/>
            <a:ext cx="539588" cy="5873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椭圆 31"/>
          <p:cNvSpPr/>
          <p:nvPr/>
        </p:nvSpPr>
        <p:spPr bwMode="auto">
          <a:xfrm>
            <a:off x="8429928" y="5226596"/>
            <a:ext cx="762000" cy="6810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bg1"/>
                </a:solidFill>
              </a:rPr>
              <a:t>Buchares</a:t>
            </a:r>
            <a:r>
              <a:rPr lang="en-US" altLang="zh-CN" sz="1400" dirty="0"/>
              <a:t>t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4" name="直接连接符 3"/>
          <p:cNvCxnSpPr>
            <a:stCxn id="31" idx="4"/>
            <a:endCxn id="32" idx="0"/>
          </p:cNvCxnSpPr>
          <p:nvPr/>
        </p:nvCxnSpPr>
        <p:spPr bwMode="auto">
          <a:xfrm flipH="1">
            <a:off x="8810928" y="4591909"/>
            <a:ext cx="561672" cy="6346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619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9673"/>
            <a:ext cx="10972800" cy="868363"/>
          </a:xfrm>
        </p:spPr>
        <p:txBody>
          <a:bodyPr/>
          <a:lstStyle/>
          <a:p>
            <a:r>
              <a:rPr lang="en-US" altLang="zh-CN" sz="4400" dirty="0"/>
              <a:t>Example: A* Search</a:t>
            </a:r>
            <a:endParaRPr lang="zh-CN" dirty="0"/>
          </a:p>
        </p:txBody>
      </p:sp>
      <p:sp>
        <p:nvSpPr>
          <p:cNvPr id="16" name="矩形 15"/>
          <p:cNvSpPr/>
          <p:nvPr/>
        </p:nvSpPr>
        <p:spPr bwMode="auto">
          <a:xfrm>
            <a:off x="120623" y="3682886"/>
            <a:ext cx="4648200" cy="27049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6024" y="3756536"/>
            <a:ext cx="2971800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Open: 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FFC000"/>
                </a:solidFill>
              </a:rPr>
              <a:t>Bucharest(450=450+0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FFC000"/>
                </a:solidFill>
              </a:rPr>
              <a:t>               ,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418=418+0</a:t>
            </a:r>
            <a:r>
              <a:rPr lang="en-US" altLang="zh-CN" sz="2000" dirty="0">
                <a:solidFill>
                  <a:srgbClr val="FFC000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solidFill>
                  <a:srgbClr val="FFC000"/>
                </a:solidFill>
              </a:rPr>
              <a:t>Timisoara(447=118+329</a:t>
            </a:r>
            <a:r>
              <a:rPr lang="en-US" altLang="zh-CN" sz="2000" dirty="0">
                <a:solidFill>
                  <a:srgbClr val="FFC000"/>
                </a:solidFill>
              </a:rPr>
              <a:t>) </a:t>
            </a:r>
          </a:p>
          <a:p>
            <a:pPr>
              <a:lnSpc>
                <a:spcPct val="90000"/>
              </a:lnSpc>
            </a:pPr>
            <a:r>
              <a:rPr lang="en-US" altLang="zh-CN" sz="2000" dirty="0" err="1">
                <a:solidFill>
                  <a:srgbClr val="FFC000"/>
                </a:solidFill>
              </a:rPr>
              <a:t>Zerind</a:t>
            </a:r>
            <a:r>
              <a:rPr lang="en-US" altLang="zh-CN" sz="2000" dirty="0">
                <a:solidFill>
                  <a:srgbClr val="FFC000"/>
                </a:solidFill>
              </a:rPr>
              <a:t>(449=75+374)  </a:t>
            </a:r>
            <a:endParaRPr lang="en-US" altLang="zh-CN" sz="2000" dirty="0" smtClean="0">
              <a:solidFill>
                <a:srgbClr val="FFC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solidFill>
                  <a:srgbClr val="FFC000"/>
                </a:solidFill>
              </a:rPr>
              <a:t>Craiova(526=366+160</a:t>
            </a:r>
            <a:r>
              <a:rPr lang="en-US" altLang="zh-CN" sz="2000" dirty="0">
                <a:solidFill>
                  <a:srgbClr val="FFC000"/>
                </a:solidFill>
              </a:rPr>
              <a:t>)</a:t>
            </a:r>
            <a:endParaRPr lang="zh-CN" altLang="en-US" sz="2000" dirty="0">
              <a:solidFill>
                <a:srgbClr val="FFC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solidFill>
                  <a:srgbClr val="FFC000"/>
                </a:solidFill>
              </a:rPr>
              <a:t>Oradea(671=291+380)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317409" y="3801259"/>
            <a:ext cx="14101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Close: 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FFC000"/>
                </a:solidFill>
              </a:rPr>
              <a:t>Arad</a:t>
            </a:r>
            <a:r>
              <a:rPr lang="en-US" altLang="zh-CN" sz="2400" dirty="0">
                <a:solidFill>
                  <a:srgbClr val="FFC000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solidFill>
                  <a:srgbClr val="FFC000"/>
                </a:solidFill>
              </a:rPr>
              <a:t>Sibiu</a:t>
            </a:r>
            <a:endParaRPr lang="en-US" altLang="zh-CN" sz="2000" dirty="0">
              <a:solidFill>
                <a:srgbClr val="FFC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err="1" smtClean="0">
                <a:solidFill>
                  <a:srgbClr val="FFC000"/>
                </a:solidFill>
              </a:rPr>
              <a:t>Rimnicu</a:t>
            </a:r>
            <a:endParaRPr lang="en-US" altLang="zh-CN" sz="2000" dirty="0">
              <a:solidFill>
                <a:srgbClr val="FFC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err="1">
                <a:solidFill>
                  <a:srgbClr val="FFC000"/>
                </a:solidFill>
              </a:rPr>
              <a:t>Fagras</a:t>
            </a:r>
            <a:endParaRPr lang="en-US" altLang="zh-CN" sz="2000" dirty="0">
              <a:solidFill>
                <a:srgbClr val="FFC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solidFill>
                  <a:srgbClr val="FFC000"/>
                </a:solidFill>
              </a:rPr>
              <a:t>Pitesti</a:t>
            </a:r>
            <a:endParaRPr lang="en-US" altLang="zh-CN" sz="2000" dirty="0">
              <a:solidFill>
                <a:srgbClr val="FFC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solidFill>
                  <a:srgbClr val="FFC000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solidFill>
                  <a:srgbClr val="FFC000"/>
                </a:solidFill>
              </a:rPr>
              <a:t> </a:t>
            </a:r>
            <a:endParaRPr lang="en-US" altLang="zh-CN" sz="2400" dirty="0">
              <a:solidFill>
                <a:srgbClr val="FFC000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 bwMode="auto">
          <a:xfrm>
            <a:off x="3048000" y="3657600"/>
            <a:ext cx="0" cy="27052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椭圆 4"/>
          <p:cNvSpPr/>
          <p:nvPr/>
        </p:nvSpPr>
        <p:spPr bwMode="auto">
          <a:xfrm>
            <a:off x="9829800" y="1983676"/>
            <a:ext cx="762000" cy="681092"/>
          </a:xfrm>
          <a:prstGeom prst="ellipse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Arad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11125200" y="2926422"/>
            <a:ext cx="762000" cy="6810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Timisoara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 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8686800" y="2894851"/>
            <a:ext cx="762000" cy="6810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Zerind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9866768" y="2910865"/>
            <a:ext cx="762000" cy="681092"/>
          </a:xfrm>
          <a:prstGeom prst="ellipse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Sibiu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 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7818793" y="3877850"/>
            <a:ext cx="762000" cy="6810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Oradea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10141019" y="3954050"/>
            <a:ext cx="762000" cy="681092"/>
          </a:xfrm>
          <a:prstGeom prst="ellipse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Rimnicu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8991600" y="3910817"/>
            <a:ext cx="762000" cy="681092"/>
          </a:xfrm>
          <a:prstGeom prst="ellipse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Fagaras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34" name="直接连接符 33"/>
          <p:cNvCxnSpPr>
            <a:stCxn id="5" idx="3"/>
          </p:cNvCxnSpPr>
          <p:nvPr/>
        </p:nvCxnSpPr>
        <p:spPr bwMode="auto">
          <a:xfrm flipH="1">
            <a:off x="9209161" y="2565024"/>
            <a:ext cx="732231" cy="3613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接连接符 36"/>
          <p:cNvCxnSpPr>
            <a:stCxn id="5" idx="4"/>
            <a:endCxn id="28" idx="0"/>
          </p:cNvCxnSpPr>
          <p:nvPr/>
        </p:nvCxnSpPr>
        <p:spPr bwMode="auto">
          <a:xfrm>
            <a:off x="10210800" y="2664768"/>
            <a:ext cx="36968" cy="2460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接连接符 38"/>
          <p:cNvCxnSpPr>
            <a:stCxn id="5" idx="5"/>
            <a:endCxn id="25" idx="1"/>
          </p:cNvCxnSpPr>
          <p:nvPr/>
        </p:nvCxnSpPr>
        <p:spPr bwMode="auto">
          <a:xfrm>
            <a:off x="10480208" y="2565024"/>
            <a:ext cx="756584" cy="4611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直接连接符 44"/>
          <p:cNvCxnSpPr>
            <a:stCxn id="28" idx="3"/>
            <a:endCxn id="29" idx="0"/>
          </p:cNvCxnSpPr>
          <p:nvPr/>
        </p:nvCxnSpPr>
        <p:spPr bwMode="auto">
          <a:xfrm flipH="1">
            <a:off x="8199793" y="3492213"/>
            <a:ext cx="1778567" cy="3856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28" idx="4"/>
            <a:endCxn id="31" idx="7"/>
          </p:cNvCxnSpPr>
          <p:nvPr/>
        </p:nvCxnSpPr>
        <p:spPr bwMode="auto">
          <a:xfrm flipH="1">
            <a:off x="9642008" y="3591957"/>
            <a:ext cx="605760" cy="4186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直接连接符 48"/>
          <p:cNvCxnSpPr>
            <a:stCxn id="28" idx="4"/>
            <a:endCxn id="30" idx="0"/>
          </p:cNvCxnSpPr>
          <p:nvPr/>
        </p:nvCxnSpPr>
        <p:spPr bwMode="auto">
          <a:xfrm>
            <a:off x="10247768" y="3591957"/>
            <a:ext cx="274251" cy="3620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内容占位符 13"/>
          <p:cNvSpPr txBox="1">
            <a:spLocks/>
          </p:cNvSpPr>
          <p:nvPr/>
        </p:nvSpPr>
        <p:spPr>
          <a:xfrm>
            <a:off x="0" y="1474219"/>
            <a:ext cx="8077200" cy="211773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altLang="zh-CN" sz="2200" dirty="0" smtClean="0"/>
              <a:t>Expand Pitesti </a:t>
            </a:r>
          </a:p>
          <a:p>
            <a:pPr lvl="1">
              <a:lnSpc>
                <a:spcPct val="150000"/>
              </a:lnSpc>
            </a:pPr>
            <a:r>
              <a:rPr lang="en-US" altLang="zh-CN" sz="2200" dirty="0" smtClean="0"/>
              <a:t>Modify paternity of it’s descendent </a:t>
            </a:r>
            <a:endParaRPr lang="en-US" altLang="zh-CN" sz="2200" dirty="0"/>
          </a:p>
          <a:p>
            <a:pPr lvl="1">
              <a:lnSpc>
                <a:spcPct val="150000"/>
              </a:lnSpc>
            </a:pPr>
            <a:r>
              <a:rPr lang="en-US" altLang="zh-CN" sz="2200" dirty="0" smtClean="0"/>
              <a:t>Reorder them by g(n)+h(n)  </a:t>
            </a:r>
            <a:endParaRPr lang="en-US" altLang="zh-CN" sz="2200" dirty="0"/>
          </a:p>
        </p:txBody>
      </p:sp>
      <p:sp>
        <p:nvSpPr>
          <p:cNvPr id="23" name="椭圆 22"/>
          <p:cNvSpPr/>
          <p:nvPr/>
        </p:nvSpPr>
        <p:spPr bwMode="auto">
          <a:xfrm>
            <a:off x="10680607" y="5222480"/>
            <a:ext cx="762000" cy="6810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</a:rPr>
              <a:t>Craiova</a:t>
            </a:r>
            <a:endParaRPr kumimoji="0" lang="zh-CN" altLang="en-US" sz="16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9622893" y="4867276"/>
            <a:ext cx="762000" cy="681092"/>
          </a:xfrm>
          <a:prstGeom prst="ellipse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</a:rPr>
              <a:t>Pitesti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6" name="直接连接符 5"/>
          <p:cNvCxnSpPr>
            <a:stCxn id="30" idx="4"/>
            <a:endCxn id="27" idx="0"/>
          </p:cNvCxnSpPr>
          <p:nvPr/>
        </p:nvCxnSpPr>
        <p:spPr bwMode="auto">
          <a:xfrm flipH="1">
            <a:off x="10003893" y="4635142"/>
            <a:ext cx="518126" cy="2321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>
            <a:stCxn id="30" idx="4"/>
            <a:endCxn id="23" idx="0"/>
          </p:cNvCxnSpPr>
          <p:nvPr/>
        </p:nvCxnSpPr>
        <p:spPr bwMode="auto">
          <a:xfrm>
            <a:off x="10522019" y="4635142"/>
            <a:ext cx="539588" cy="5873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椭圆 31"/>
          <p:cNvSpPr/>
          <p:nvPr/>
        </p:nvSpPr>
        <p:spPr bwMode="auto">
          <a:xfrm>
            <a:off x="8305800" y="5226596"/>
            <a:ext cx="886128" cy="6810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bg1"/>
                </a:solidFill>
              </a:rPr>
              <a:t>Bucharest</a:t>
            </a:r>
            <a:endParaRPr kumimoji="0" lang="zh-CN" altLang="en-US" sz="16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4" name="直接连接符 3"/>
          <p:cNvCxnSpPr>
            <a:stCxn id="31" idx="4"/>
            <a:endCxn id="32" idx="0"/>
          </p:cNvCxnSpPr>
          <p:nvPr/>
        </p:nvCxnSpPr>
        <p:spPr bwMode="auto">
          <a:xfrm flipH="1">
            <a:off x="8748864" y="4591909"/>
            <a:ext cx="623736" cy="6346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直接连接符 6"/>
          <p:cNvCxnSpPr>
            <a:stCxn id="27" idx="3"/>
            <a:endCxn id="32" idx="6"/>
          </p:cNvCxnSpPr>
          <p:nvPr/>
        </p:nvCxnSpPr>
        <p:spPr bwMode="auto">
          <a:xfrm flipH="1">
            <a:off x="9191928" y="5448624"/>
            <a:ext cx="542557" cy="1185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乘号 8"/>
          <p:cNvSpPr/>
          <p:nvPr/>
        </p:nvSpPr>
        <p:spPr bwMode="auto">
          <a:xfrm>
            <a:off x="10294377" y="5335145"/>
            <a:ext cx="381000" cy="381000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5" name="乘号 34"/>
          <p:cNvSpPr/>
          <p:nvPr/>
        </p:nvSpPr>
        <p:spPr bwMode="auto">
          <a:xfrm>
            <a:off x="8877300" y="4718752"/>
            <a:ext cx="381000" cy="381000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11" name="直接连接符 10"/>
          <p:cNvCxnSpPr>
            <a:stCxn id="27" idx="5"/>
            <a:endCxn id="23" idx="2"/>
          </p:cNvCxnSpPr>
          <p:nvPr/>
        </p:nvCxnSpPr>
        <p:spPr bwMode="auto">
          <a:xfrm>
            <a:off x="10273301" y="5448624"/>
            <a:ext cx="407306" cy="1144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882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9673"/>
            <a:ext cx="10972800" cy="868363"/>
          </a:xfrm>
        </p:spPr>
        <p:txBody>
          <a:bodyPr/>
          <a:lstStyle/>
          <a:p>
            <a:r>
              <a:rPr lang="en-US" altLang="zh-CN" sz="4400" dirty="0"/>
              <a:t>Example: A* Search</a:t>
            </a:r>
            <a:endParaRPr lang="zh-CN" dirty="0"/>
          </a:p>
        </p:txBody>
      </p:sp>
      <p:sp>
        <p:nvSpPr>
          <p:cNvPr id="16" name="矩形 15"/>
          <p:cNvSpPr/>
          <p:nvPr/>
        </p:nvSpPr>
        <p:spPr bwMode="auto">
          <a:xfrm>
            <a:off x="120623" y="3682886"/>
            <a:ext cx="4648200" cy="27049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6024" y="3756536"/>
            <a:ext cx="2971800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Open: 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FFC000"/>
                </a:solidFill>
              </a:rPr>
              <a:t>Bucharest(450=450+0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FFC000"/>
                </a:solidFill>
              </a:rPr>
              <a:t>               ,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418=418+0</a:t>
            </a:r>
            <a:r>
              <a:rPr lang="en-US" altLang="zh-CN" sz="2000" dirty="0">
                <a:solidFill>
                  <a:srgbClr val="FFC000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solidFill>
                  <a:srgbClr val="FFC000"/>
                </a:solidFill>
              </a:rPr>
              <a:t>Timisoara(447=118+329</a:t>
            </a:r>
            <a:r>
              <a:rPr lang="en-US" altLang="zh-CN" sz="2000" dirty="0">
                <a:solidFill>
                  <a:srgbClr val="FFC000"/>
                </a:solidFill>
              </a:rPr>
              <a:t>) </a:t>
            </a:r>
          </a:p>
          <a:p>
            <a:pPr>
              <a:lnSpc>
                <a:spcPct val="90000"/>
              </a:lnSpc>
            </a:pPr>
            <a:r>
              <a:rPr lang="en-US" altLang="zh-CN" sz="2000" dirty="0" err="1">
                <a:solidFill>
                  <a:srgbClr val="FFC000"/>
                </a:solidFill>
              </a:rPr>
              <a:t>Zerind</a:t>
            </a:r>
            <a:r>
              <a:rPr lang="en-US" altLang="zh-CN" sz="2000" dirty="0">
                <a:solidFill>
                  <a:srgbClr val="FFC000"/>
                </a:solidFill>
              </a:rPr>
              <a:t>(449=75+374)  </a:t>
            </a:r>
            <a:endParaRPr lang="en-US" altLang="zh-CN" sz="2000" dirty="0" smtClean="0">
              <a:solidFill>
                <a:srgbClr val="FFC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solidFill>
                  <a:srgbClr val="FFC000"/>
                </a:solidFill>
              </a:rPr>
              <a:t>Craiova(526=366+160</a:t>
            </a:r>
            <a:r>
              <a:rPr lang="en-US" altLang="zh-CN" sz="2000" dirty="0">
                <a:solidFill>
                  <a:srgbClr val="FFC000"/>
                </a:solidFill>
              </a:rPr>
              <a:t>)</a:t>
            </a:r>
            <a:endParaRPr lang="zh-CN" altLang="en-US" sz="2000" dirty="0">
              <a:solidFill>
                <a:srgbClr val="FFC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solidFill>
                  <a:srgbClr val="FFC000"/>
                </a:solidFill>
              </a:rPr>
              <a:t>Oradea(671=291+380)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317409" y="3801259"/>
            <a:ext cx="14101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Close: 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FFC000"/>
                </a:solidFill>
              </a:rPr>
              <a:t>Arad</a:t>
            </a:r>
            <a:r>
              <a:rPr lang="en-US" altLang="zh-CN" sz="2400" dirty="0">
                <a:solidFill>
                  <a:srgbClr val="FFC000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solidFill>
                  <a:srgbClr val="FFC000"/>
                </a:solidFill>
              </a:rPr>
              <a:t>Sibiu</a:t>
            </a:r>
            <a:endParaRPr lang="en-US" altLang="zh-CN" sz="2000" dirty="0">
              <a:solidFill>
                <a:srgbClr val="FFC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err="1" smtClean="0">
                <a:solidFill>
                  <a:srgbClr val="FFC000"/>
                </a:solidFill>
              </a:rPr>
              <a:t>Rimnicu</a:t>
            </a:r>
            <a:endParaRPr lang="en-US" altLang="zh-CN" sz="2000" dirty="0">
              <a:solidFill>
                <a:srgbClr val="FFC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err="1">
                <a:solidFill>
                  <a:srgbClr val="FFC000"/>
                </a:solidFill>
              </a:rPr>
              <a:t>Fagras</a:t>
            </a:r>
            <a:endParaRPr lang="en-US" altLang="zh-CN" sz="2000" dirty="0">
              <a:solidFill>
                <a:srgbClr val="FFC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solidFill>
                  <a:srgbClr val="FFC000"/>
                </a:solidFill>
              </a:rPr>
              <a:t>Pitesti</a:t>
            </a:r>
            <a:endParaRPr lang="en-US" altLang="zh-CN" sz="2000" dirty="0">
              <a:solidFill>
                <a:srgbClr val="FFC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solidFill>
                  <a:srgbClr val="FFC000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solidFill>
                  <a:srgbClr val="FFC000"/>
                </a:solidFill>
              </a:rPr>
              <a:t> </a:t>
            </a:r>
            <a:endParaRPr lang="en-US" altLang="zh-CN" sz="2400" dirty="0">
              <a:solidFill>
                <a:srgbClr val="FFC000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 bwMode="auto">
          <a:xfrm>
            <a:off x="3048000" y="3657600"/>
            <a:ext cx="0" cy="27052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椭圆 4"/>
          <p:cNvSpPr/>
          <p:nvPr/>
        </p:nvSpPr>
        <p:spPr bwMode="auto">
          <a:xfrm>
            <a:off x="9829800" y="1983676"/>
            <a:ext cx="762000" cy="681092"/>
          </a:xfrm>
          <a:prstGeom prst="ellipse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Arad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11125200" y="2926422"/>
            <a:ext cx="762000" cy="6810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Timisoara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 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8686800" y="2894851"/>
            <a:ext cx="762000" cy="6810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Zerind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9866768" y="2910865"/>
            <a:ext cx="762000" cy="681092"/>
          </a:xfrm>
          <a:prstGeom prst="ellipse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Sibiu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 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7818793" y="3877850"/>
            <a:ext cx="762000" cy="6810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Oradea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10141019" y="3954050"/>
            <a:ext cx="762000" cy="681092"/>
          </a:xfrm>
          <a:prstGeom prst="ellipse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Rimnicu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8991600" y="3910817"/>
            <a:ext cx="762000" cy="681092"/>
          </a:xfrm>
          <a:prstGeom prst="ellipse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Fagaras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34" name="直接连接符 33"/>
          <p:cNvCxnSpPr>
            <a:stCxn id="5" idx="3"/>
          </p:cNvCxnSpPr>
          <p:nvPr/>
        </p:nvCxnSpPr>
        <p:spPr bwMode="auto">
          <a:xfrm flipH="1">
            <a:off x="9209161" y="2565024"/>
            <a:ext cx="732231" cy="3613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接连接符 36"/>
          <p:cNvCxnSpPr>
            <a:stCxn id="5" idx="4"/>
            <a:endCxn id="28" idx="0"/>
          </p:cNvCxnSpPr>
          <p:nvPr/>
        </p:nvCxnSpPr>
        <p:spPr bwMode="auto">
          <a:xfrm>
            <a:off x="10210800" y="2664768"/>
            <a:ext cx="36968" cy="2460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接连接符 38"/>
          <p:cNvCxnSpPr>
            <a:stCxn id="5" idx="5"/>
            <a:endCxn id="25" idx="1"/>
          </p:cNvCxnSpPr>
          <p:nvPr/>
        </p:nvCxnSpPr>
        <p:spPr bwMode="auto">
          <a:xfrm>
            <a:off x="10480208" y="2565024"/>
            <a:ext cx="756584" cy="4611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直接连接符 44"/>
          <p:cNvCxnSpPr>
            <a:stCxn id="28" idx="3"/>
            <a:endCxn id="29" idx="0"/>
          </p:cNvCxnSpPr>
          <p:nvPr/>
        </p:nvCxnSpPr>
        <p:spPr bwMode="auto">
          <a:xfrm flipH="1">
            <a:off x="8199793" y="3492213"/>
            <a:ext cx="1778567" cy="3856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28" idx="4"/>
            <a:endCxn id="31" idx="7"/>
          </p:cNvCxnSpPr>
          <p:nvPr/>
        </p:nvCxnSpPr>
        <p:spPr bwMode="auto">
          <a:xfrm flipH="1">
            <a:off x="9642008" y="3591957"/>
            <a:ext cx="605760" cy="4186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直接连接符 48"/>
          <p:cNvCxnSpPr>
            <a:stCxn id="28" idx="4"/>
            <a:endCxn id="30" idx="0"/>
          </p:cNvCxnSpPr>
          <p:nvPr/>
        </p:nvCxnSpPr>
        <p:spPr bwMode="auto">
          <a:xfrm>
            <a:off x="10247768" y="3591957"/>
            <a:ext cx="274251" cy="3620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内容占位符 13"/>
          <p:cNvSpPr txBox="1">
            <a:spLocks/>
          </p:cNvSpPr>
          <p:nvPr/>
        </p:nvSpPr>
        <p:spPr>
          <a:xfrm>
            <a:off x="0" y="1609217"/>
            <a:ext cx="5334000" cy="134518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altLang="zh-CN" sz="2200" dirty="0" smtClean="0"/>
              <a:t>Get the goal node </a:t>
            </a:r>
          </a:p>
        </p:txBody>
      </p:sp>
      <p:sp>
        <p:nvSpPr>
          <p:cNvPr id="23" name="椭圆 22"/>
          <p:cNvSpPr/>
          <p:nvPr/>
        </p:nvSpPr>
        <p:spPr bwMode="auto">
          <a:xfrm>
            <a:off x="10680607" y="5222480"/>
            <a:ext cx="762000" cy="6810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</a:rPr>
              <a:t>Craiova</a:t>
            </a:r>
            <a:endParaRPr kumimoji="0" lang="zh-CN" altLang="en-US" sz="16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9622893" y="4867276"/>
            <a:ext cx="762000" cy="681092"/>
          </a:xfrm>
          <a:prstGeom prst="ellipse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</a:rPr>
              <a:t>Pitesti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6" name="直接连接符 5"/>
          <p:cNvCxnSpPr>
            <a:stCxn id="30" idx="4"/>
            <a:endCxn id="27" idx="0"/>
          </p:cNvCxnSpPr>
          <p:nvPr/>
        </p:nvCxnSpPr>
        <p:spPr bwMode="auto">
          <a:xfrm flipH="1">
            <a:off x="10003893" y="4635142"/>
            <a:ext cx="518126" cy="2321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>
            <a:stCxn id="30" idx="4"/>
            <a:endCxn id="23" idx="0"/>
          </p:cNvCxnSpPr>
          <p:nvPr/>
        </p:nvCxnSpPr>
        <p:spPr bwMode="auto">
          <a:xfrm>
            <a:off x="10522019" y="4635142"/>
            <a:ext cx="539588" cy="5873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椭圆 31"/>
          <p:cNvSpPr/>
          <p:nvPr/>
        </p:nvSpPr>
        <p:spPr bwMode="auto">
          <a:xfrm>
            <a:off x="8305800" y="5226596"/>
            <a:ext cx="886128" cy="6810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bg1"/>
                </a:solidFill>
              </a:rPr>
              <a:t>Bucharest</a:t>
            </a:r>
            <a:endParaRPr kumimoji="0" lang="zh-CN" altLang="en-US" sz="16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7" name="直接连接符 6"/>
          <p:cNvCxnSpPr>
            <a:stCxn id="27" idx="3"/>
            <a:endCxn id="32" idx="6"/>
          </p:cNvCxnSpPr>
          <p:nvPr/>
        </p:nvCxnSpPr>
        <p:spPr bwMode="auto">
          <a:xfrm flipH="1">
            <a:off x="9191928" y="5448624"/>
            <a:ext cx="542557" cy="1185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8351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BFS DFS A*</a:t>
            </a:r>
            <a:endParaRPr lang="zh-CN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Optimal Solution</a:t>
            </a:r>
          </a:p>
          <a:p>
            <a:pPr lvl="1"/>
            <a:r>
              <a:rPr lang="en-US" altLang="zh-CN" dirty="0"/>
              <a:t>BFS: Shortest Steps</a:t>
            </a:r>
          </a:p>
          <a:p>
            <a:pPr lvl="1"/>
            <a:r>
              <a:rPr lang="en-US" altLang="zh-CN" dirty="0"/>
              <a:t>DFS: can not guarantee</a:t>
            </a:r>
          </a:p>
          <a:p>
            <a:pPr lvl="1"/>
            <a:r>
              <a:rPr lang="en-US" altLang="zh-CN" dirty="0"/>
              <a:t>Best First Search: least cost</a:t>
            </a:r>
          </a:p>
          <a:p>
            <a:pPr lvl="1"/>
            <a:r>
              <a:rPr lang="en-US" altLang="zh-CN" dirty="0"/>
              <a:t>A*: least cost with condition</a:t>
            </a:r>
            <a:endParaRPr lang="zh-CN" dirty="0"/>
          </a:p>
          <a:p>
            <a:r>
              <a:rPr lang="en-US" altLang="zh-CN" dirty="0"/>
              <a:t>Storage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21427905"/>
              </p:ext>
            </p:extLst>
          </p:nvPr>
        </p:nvGraphicFramePr>
        <p:xfrm>
          <a:off x="6096000" y="2204865"/>
          <a:ext cx="5032176" cy="346821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773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73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773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00268">
                <a:tc>
                  <a:txBody>
                    <a:bodyPr/>
                    <a:lstStyle/>
                    <a:p>
                      <a:endParaRPr 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Optimal</a:t>
                      </a:r>
                      <a:endParaRPr 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Storage</a:t>
                      </a:r>
                      <a:endParaRPr 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026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BFS</a:t>
                      </a:r>
                      <a:endParaRPr 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baseline="30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zh-CN" baseline="30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026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DFS</a:t>
                      </a:r>
                      <a:endParaRPr 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026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Best</a:t>
                      </a:r>
                      <a:r>
                        <a:rPr lang="en-US" altLang="zh-CN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First</a:t>
                      </a:r>
                      <a:endParaRPr 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baseline="30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zh-CN" altLang="zh-CN" baseline="30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67143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A*</a:t>
                      </a:r>
                      <a:endParaRPr 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baseline="30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zh-CN" altLang="zh-CN" baseline="30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Better than Best First</a:t>
                      </a:r>
                      <a:endParaRPr lang="zh-CN" altLang="zh-CN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A* - </a:t>
            </a:r>
            <a:r>
              <a:rPr lang="en-US" altLang="zh-CN" dirty="0" smtClean="0"/>
              <a:t>question</a:t>
            </a:r>
            <a:endParaRPr lang="zh-CN" dirty="0"/>
          </a:p>
        </p:txBody>
      </p:sp>
      <p:sp>
        <p:nvSpPr>
          <p:cNvPr id="3" name="矩形 2"/>
          <p:cNvSpPr/>
          <p:nvPr/>
        </p:nvSpPr>
        <p:spPr>
          <a:xfrm>
            <a:off x="1847528" y="2060848"/>
            <a:ext cx="787094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/>
              <a:t>Does the Search </a:t>
            </a:r>
            <a:r>
              <a:rPr lang="en-US" altLang="zh-CN" sz="2800" dirty="0" err="1"/>
              <a:t>stratage</a:t>
            </a:r>
            <a:r>
              <a:rPr lang="en-US" altLang="zh-CN" sz="2800" dirty="0"/>
              <a:t> f=</a:t>
            </a:r>
            <a:r>
              <a:rPr lang="en-US" altLang="zh-CN" sz="2800" dirty="0" err="1"/>
              <a:t>g+h</a:t>
            </a:r>
            <a:r>
              <a:rPr lang="en-US" altLang="zh-CN" sz="2800" dirty="0"/>
              <a:t> always find the optimal solution ?</a:t>
            </a:r>
            <a:endParaRPr lang="zh-CN" altLang="en-US" sz="2800" dirty="0"/>
          </a:p>
          <a:p>
            <a:pPr>
              <a:spcBef>
                <a:spcPct val="50000"/>
              </a:spcBef>
            </a:pPr>
            <a:r>
              <a:rPr lang="en-US" altLang="zh-CN" sz="2800" dirty="0"/>
              <a:t>1 </a:t>
            </a:r>
            <a:r>
              <a:rPr lang="en-US" altLang="zh-CN" sz="2800" dirty="0">
                <a:solidFill>
                  <a:srgbClr val="FFC000"/>
                </a:solidFill>
              </a:rPr>
              <a:t>Yes, always</a:t>
            </a:r>
            <a:r>
              <a:rPr lang="en-US" altLang="zh-CN" sz="2800" dirty="0"/>
              <a:t>.</a:t>
            </a:r>
            <a:endParaRPr lang="zh-CN" altLang="en-US" sz="2800" dirty="0"/>
          </a:p>
          <a:p>
            <a:pPr>
              <a:spcBef>
                <a:spcPct val="50000"/>
              </a:spcBef>
            </a:pPr>
            <a:r>
              <a:rPr lang="en-US" altLang="zh-CN" sz="2800" dirty="0"/>
              <a:t>2 No, depends on problem</a:t>
            </a:r>
            <a:endParaRPr lang="zh-CN" altLang="en-US" sz="2800" dirty="0"/>
          </a:p>
          <a:p>
            <a:pPr>
              <a:spcBef>
                <a:spcPct val="50000"/>
              </a:spcBef>
            </a:pPr>
            <a:r>
              <a:rPr lang="en-US" altLang="zh-CN" sz="2800" dirty="0"/>
              <a:t>3 No, depends on h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 Space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Introduction to Artificial Intelligence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dirty="0"/>
              <a:t>a example of  Vacuum World</a:t>
            </a:r>
          </a:p>
        </p:txBody>
      </p:sp>
      <p:sp>
        <p:nvSpPr>
          <p:cNvPr id="3" name="矩形 2"/>
          <p:cNvSpPr/>
          <p:nvPr/>
        </p:nvSpPr>
        <p:spPr>
          <a:xfrm>
            <a:off x="983432" y="1916832"/>
            <a:ext cx="78709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/>
              <a:t>1, there are two rooms: A &amp; B</a:t>
            </a:r>
          </a:p>
          <a:p>
            <a:pPr>
              <a:spcBef>
                <a:spcPct val="50000"/>
              </a:spcBef>
            </a:pPr>
            <a:r>
              <a:rPr lang="en-US" altLang="zh-CN" sz="2800" dirty="0"/>
              <a:t>2, clean or dirty for each room</a:t>
            </a:r>
          </a:p>
          <a:p>
            <a:pPr>
              <a:spcBef>
                <a:spcPct val="50000"/>
              </a:spcBef>
            </a:pPr>
            <a:r>
              <a:rPr lang="en-US" altLang="zh-CN" sz="2800" dirty="0"/>
              <a:t>3, Vacuum cleaner is in A or B</a:t>
            </a:r>
          </a:p>
          <a:p>
            <a:pPr>
              <a:spcBef>
                <a:spcPct val="50000"/>
              </a:spcBef>
            </a:pPr>
            <a:r>
              <a:rPr lang="en-US" altLang="zh-CN" sz="2800" dirty="0"/>
              <a:t>4, Vacuum cleaner can move from one room to another and can suck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FFC000"/>
                </a:solidFill>
              </a:rPr>
              <a:t>How to describe the problem in  state space?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281" y="4618062"/>
            <a:ext cx="3313113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143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Describing Vacuum World in State </a:t>
            </a:r>
            <a:r>
              <a:rPr lang="en-US" altLang="zh-CN" dirty="0"/>
              <a:t>Space </a:t>
            </a:r>
            <a:endParaRPr 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04" y="2010333"/>
            <a:ext cx="8564948" cy="435926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14940" y="2204865"/>
            <a:ext cx="1938351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State Space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 8 states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Actions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 L = Left,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R= Right,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S= Suck.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Initial state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Goal state</a:t>
            </a:r>
            <a:endParaRPr lang="zh-CN" altLang="en-US" sz="2400" dirty="0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2639616" y="2996952"/>
            <a:ext cx="3672408" cy="2880320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2279576" y="5733256"/>
            <a:ext cx="4032448" cy="720080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61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/>
              <a:t>How to design heuristic function</a:t>
            </a:r>
            <a:endParaRPr lang="en-US" altLang="zh-CN" cap="small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51385" y="1772816"/>
            <a:ext cx="6192688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dirty="0"/>
              <a:t>Let’s see a example of 8 puzzle 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dirty="0"/>
              <a:t>We can design heuristic function like</a:t>
            </a:r>
          </a:p>
          <a:p>
            <a:pPr lvl="1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FFC000"/>
                </a:solidFill>
              </a:rPr>
              <a:t>1,  h1 = the number of misplaced blocks</a:t>
            </a:r>
            <a:endParaRPr lang="zh-CN" altLang="en-US" sz="2400" dirty="0">
              <a:solidFill>
                <a:srgbClr val="FFC000"/>
              </a:solidFill>
            </a:endParaRPr>
          </a:p>
          <a:p>
            <a:pPr lvl="1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FFC000"/>
                </a:solidFill>
              </a:rPr>
              <a:t>2,  h2 = the sum of distances each block have to move to the right position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dirty="0"/>
              <a:t>These two approach are A* search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12" y="1916832"/>
            <a:ext cx="2088232" cy="302433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8408" y="1973781"/>
            <a:ext cx="2133972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2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Discussion: </a:t>
            </a:r>
            <a:br>
              <a:rPr lang="en-US" altLang="zh-CN" dirty="0"/>
            </a:br>
            <a:r>
              <a:rPr lang="en-US" altLang="zh-CN" dirty="0"/>
              <a:t>where is the intelligence?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Introduction to Artificial Intelligence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9196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9673"/>
            <a:ext cx="10972800" cy="868363"/>
          </a:xfrm>
        </p:spPr>
        <p:txBody>
          <a:bodyPr/>
          <a:lstStyle/>
          <a:p>
            <a:r>
              <a:rPr lang="en-US" altLang="zh-CN" dirty="0" smtClean="0"/>
              <a:t>Deﬁnition of </a:t>
            </a:r>
            <a:r>
              <a:rPr lang="en-US" altLang="zh-CN" dirty="0"/>
              <a:t>Problem </a:t>
            </a:r>
            <a:endParaRPr lang="zh-CN" dirty="0"/>
          </a:p>
        </p:txBody>
      </p:sp>
      <p:sp>
        <p:nvSpPr>
          <p:cNvPr id="8" name="内容占位符 13"/>
          <p:cNvSpPr txBox="1">
            <a:spLocks/>
          </p:cNvSpPr>
          <p:nvPr/>
        </p:nvSpPr>
        <p:spPr>
          <a:xfrm>
            <a:off x="152400" y="838200"/>
            <a:ext cx="6485224" cy="5770746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b="1" kern="0" dirty="0"/>
              <a:t>The initial state </a:t>
            </a:r>
            <a:r>
              <a:rPr lang="zh-CN" altLang="en-US" sz="2800" kern="0" dirty="0" smtClean="0"/>
              <a:t>：</a:t>
            </a:r>
            <a:endParaRPr lang="en-US" altLang="zh-CN" sz="2800" kern="0" dirty="0" smtClean="0"/>
          </a:p>
          <a:p>
            <a:pPr lvl="1">
              <a:lnSpc>
                <a:spcPct val="150000"/>
              </a:lnSpc>
            </a:pPr>
            <a:r>
              <a:rPr lang="en-US" altLang="zh-CN" sz="2400" kern="0" dirty="0"/>
              <a:t>the agent starts in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0" dirty="0" smtClean="0"/>
              <a:t>the </a:t>
            </a:r>
            <a:r>
              <a:rPr lang="en-US" altLang="zh-CN" sz="2800" b="1" kern="0" dirty="0"/>
              <a:t>possible actions </a:t>
            </a:r>
            <a:r>
              <a:rPr lang="zh-CN" altLang="en-US" sz="2800" b="1" kern="0" dirty="0" smtClean="0"/>
              <a:t>：</a:t>
            </a:r>
            <a:endParaRPr lang="en-US" altLang="zh-CN" sz="2800" b="1" kern="0" dirty="0" smtClean="0"/>
          </a:p>
          <a:p>
            <a:pPr lvl="1">
              <a:lnSpc>
                <a:spcPct val="150000"/>
              </a:lnSpc>
            </a:pPr>
            <a:r>
              <a:rPr lang="en-US" altLang="zh-CN" sz="2400" kern="0" dirty="0"/>
              <a:t>available to the </a:t>
            </a:r>
            <a:r>
              <a:rPr lang="en-US" altLang="zh-CN" sz="2400" kern="0" dirty="0" smtClean="0"/>
              <a:t>agent</a:t>
            </a:r>
          </a:p>
          <a:p>
            <a:pPr lvl="1">
              <a:lnSpc>
                <a:spcPct val="150000"/>
              </a:lnSpc>
            </a:pPr>
            <a:r>
              <a:rPr lang="en-US" altLang="zh-CN" sz="2400" kern="0" dirty="0" smtClean="0"/>
              <a:t>transit current </a:t>
            </a:r>
            <a:r>
              <a:rPr lang="en-US" altLang="zh-CN" sz="2400" kern="0" dirty="0"/>
              <a:t>state </a:t>
            </a:r>
            <a:r>
              <a:rPr lang="en-US" altLang="zh-CN" sz="2400" kern="0" dirty="0" smtClean="0"/>
              <a:t>to a new state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0" dirty="0"/>
              <a:t>The </a:t>
            </a:r>
            <a:r>
              <a:rPr lang="en-US" altLang="zh-CN" sz="2800" b="1" kern="0" dirty="0" smtClean="0"/>
              <a:t>goal </a:t>
            </a:r>
            <a:r>
              <a:rPr lang="en-US" altLang="zh-CN" sz="2800" b="1" kern="0" dirty="0"/>
              <a:t>state </a:t>
            </a:r>
            <a:r>
              <a:rPr lang="zh-CN" altLang="en-US" sz="2800" kern="0" dirty="0"/>
              <a:t>：</a:t>
            </a:r>
            <a:endParaRPr lang="en-US" altLang="zh-CN" sz="2800" kern="0" dirty="0"/>
          </a:p>
          <a:p>
            <a:pPr lvl="1">
              <a:lnSpc>
                <a:spcPct val="150000"/>
              </a:lnSpc>
            </a:pPr>
            <a:r>
              <a:rPr lang="en-US" altLang="zh-CN" sz="2400" kern="0" dirty="0"/>
              <a:t>the agent </a:t>
            </a:r>
            <a:r>
              <a:rPr lang="en-US" altLang="zh-CN" sz="2400" kern="0" dirty="0" smtClean="0"/>
              <a:t>ends </a:t>
            </a:r>
            <a:r>
              <a:rPr lang="en-US" altLang="zh-CN" sz="2400" kern="0" dirty="0"/>
              <a:t>in</a:t>
            </a:r>
          </a:p>
          <a:p>
            <a:pPr>
              <a:lnSpc>
                <a:spcPct val="150000"/>
              </a:lnSpc>
            </a:pPr>
            <a:r>
              <a:rPr lang="en-US" altLang="zh-CN" sz="2800" kern="0" dirty="0" smtClean="0"/>
              <a:t> </a:t>
            </a:r>
            <a:r>
              <a:rPr lang="en-US" altLang="zh-CN" sz="2800" b="1" kern="0" dirty="0"/>
              <a:t>The goal </a:t>
            </a:r>
            <a:r>
              <a:rPr lang="en-US" altLang="zh-CN" sz="2800" b="1" kern="0" dirty="0" smtClean="0"/>
              <a:t>test</a:t>
            </a:r>
            <a:r>
              <a:rPr lang="en-US" altLang="zh-CN" sz="2800" kern="0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CN" sz="2400" kern="0" dirty="0" smtClean="0"/>
              <a:t>determines </a:t>
            </a:r>
            <a:r>
              <a:rPr lang="en-US" altLang="zh-CN" sz="2400" kern="0" dirty="0"/>
              <a:t>whether a given state is a goal </a:t>
            </a:r>
            <a:r>
              <a:rPr lang="en-US" altLang="zh-CN" sz="2400" kern="0" dirty="0" smtClean="0"/>
              <a:t>state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0" dirty="0"/>
              <a:t>A path </a:t>
            </a:r>
            <a:r>
              <a:rPr lang="en-US" altLang="zh-CN" sz="2800" b="1" kern="0" dirty="0" smtClean="0"/>
              <a:t>and path cost :</a:t>
            </a:r>
          </a:p>
          <a:p>
            <a:pPr lvl="1">
              <a:lnSpc>
                <a:spcPct val="150000"/>
              </a:lnSpc>
            </a:pPr>
            <a:r>
              <a:rPr lang="en-US" altLang="zh-CN" sz="2400" kern="0" dirty="0" smtClean="0"/>
              <a:t> from initial state to goal state </a:t>
            </a:r>
          </a:p>
          <a:p>
            <a:pPr lvl="1">
              <a:lnSpc>
                <a:spcPct val="150000"/>
              </a:lnSpc>
            </a:pPr>
            <a:r>
              <a:rPr lang="en-US" altLang="zh-CN" sz="2400" kern="0" dirty="0" smtClean="0"/>
              <a:t>a </a:t>
            </a:r>
            <a:r>
              <a:rPr lang="en-US" altLang="zh-CN" sz="2400" kern="0" dirty="0"/>
              <a:t>numeric cost to each </a:t>
            </a:r>
            <a:r>
              <a:rPr lang="en-US" altLang="zh-CN" sz="2400" kern="0" dirty="0" smtClean="0"/>
              <a:t>path </a:t>
            </a:r>
            <a:endParaRPr lang="en-US" altLang="zh-CN" sz="2400" kern="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752600"/>
            <a:ext cx="5804048" cy="401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1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Smart in A*</a:t>
            </a:r>
            <a:endParaRPr lang="zh-CN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03512" y="2060848"/>
            <a:ext cx="993710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Compared to blind search, A* is viewed as “intelligence”.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It can get to the goal fast.(</a:t>
            </a:r>
            <a:r>
              <a:rPr lang="en-US" altLang="zh-CN" sz="2400" dirty="0" err="1"/>
              <a:t>eg</a:t>
            </a:r>
            <a:r>
              <a:rPr lang="en-US" altLang="zh-CN" sz="2400" dirty="0"/>
              <a:t>. Compare A* with BFS or Cheapest Cost)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400" dirty="0"/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But as we see, the heuristic information h is defined by human being.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The agent does not show the ability of finding the heuristic information.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400" dirty="0"/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Is it possible that the agent can find the heuristic information?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406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9" y="260648"/>
            <a:ext cx="12188825" cy="1020762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Principle of Restraint Relaxation for finding heuristic information</a:t>
            </a:r>
            <a:endParaRPr lang="zh-CN" altLang="en-US" sz="30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67409" y="1989138"/>
            <a:ext cx="10153129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A block can move from square A to square B if (A is adjacent to B) and if (B is blank)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(to relax the restraint) </a:t>
            </a:r>
            <a:r>
              <a:rPr lang="zh-CN" altLang="en-US" sz="2400" dirty="0">
                <a:sym typeface="Wingdings" panose="05000000000000000000" pitchFamily="2" charset="2"/>
              </a:rPr>
              <a:t>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A block can move from square A to square B if (A is adjacent to B)        h2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(to relax the restraint) </a:t>
            </a:r>
            <a:r>
              <a:rPr lang="zh-CN" altLang="en-US" sz="2400" dirty="0">
                <a:sym typeface="Wingdings" panose="05000000000000000000" pitchFamily="2" charset="2"/>
              </a:rPr>
              <a:t>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A block can move from square A to square B                                          h1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400" dirty="0"/>
          </a:p>
          <a:p>
            <a:pPr algn="ctr" eaLnBrk="1" hangingPunct="1">
              <a:spcBef>
                <a:spcPct val="50000"/>
              </a:spcBef>
            </a:pPr>
            <a:r>
              <a:rPr lang="en-US" altLang="zh-CN" sz="2400" dirty="0"/>
              <a:t>h=max(h1, h2)</a:t>
            </a:r>
          </a:p>
        </p:txBody>
      </p:sp>
    </p:spTree>
    <p:extLst>
      <p:ext uri="{BB962C8B-B14F-4D97-AF65-F5344CB8AC3E}">
        <p14:creationId xmlns:p14="http://schemas.microsoft.com/office/powerpoint/2010/main" val="301636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 – Problem Solving</a:t>
            </a:r>
            <a:endParaRPr lang="zh-CN" dirty="0"/>
          </a:p>
        </p:txBody>
      </p:sp>
      <p:sp>
        <p:nvSpPr>
          <p:cNvPr id="5" name="内容占位符 13"/>
          <p:cNvSpPr txBox="1">
            <a:spLocks/>
          </p:cNvSpPr>
          <p:nvPr/>
        </p:nvSpPr>
        <p:spPr>
          <a:xfrm>
            <a:off x="1524002" y="1905000"/>
            <a:ext cx="9144000" cy="42672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lang="zh-CN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What can search do?</a:t>
            </a:r>
          </a:p>
          <a:p>
            <a:pPr lvl="1">
              <a:spcBef>
                <a:spcPct val="50000"/>
              </a:spcBef>
            </a:pPr>
            <a:r>
              <a:rPr lang="en-US" altLang="zh-CN" dirty="0"/>
              <a:t>Fully observable</a:t>
            </a:r>
            <a:endParaRPr lang="zh-CN" altLang="en-US" dirty="0"/>
          </a:p>
          <a:p>
            <a:pPr lvl="1">
              <a:spcBef>
                <a:spcPct val="50000"/>
              </a:spcBef>
            </a:pPr>
            <a:r>
              <a:rPr lang="en-US" altLang="zh-CN" dirty="0"/>
              <a:t>we have to know the exact available actions </a:t>
            </a:r>
            <a:endParaRPr lang="zh-CN" altLang="en-US" dirty="0"/>
          </a:p>
          <a:p>
            <a:pPr lvl="1">
              <a:spcBef>
                <a:spcPct val="50000"/>
              </a:spcBef>
            </a:pPr>
            <a:r>
              <a:rPr lang="en-US" altLang="zh-CN" dirty="0"/>
              <a:t>Discrete</a:t>
            </a:r>
            <a:endParaRPr lang="zh-CN" altLang="en-US" dirty="0"/>
          </a:p>
          <a:p>
            <a:pPr lvl="1">
              <a:spcBef>
                <a:spcPct val="50000"/>
              </a:spcBef>
            </a:pPr>
            <a:r>
              <a:rPr lang="en-US" altLang="zh-CN" dirty="0"/>
              <a:t>Deterministic: we have to know the result of taking an action</a:t>
            </a:r>
            <a:endParaRPr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3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12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9D19917-B54F-434F-8940-804639286C31}" type="datetime9">
              <a:rPr lang="zh-CN" altLang="en-US" smtClean="0">
                <a:solidFill>
                  <a:srgbClr val="FFFFFF"/>
                </a:solidFill>
                <a:ea typeface="宋体" charset="-122"/>
              </a:rPr>
              <a:pPr/>
              <a:t>2020年5月8日星期五5时11分53秒</a:t>
            </a:fld>
            <a:r>
              <a:rPr lang="en-US" altLang="zh-CN" smtClean="0">
                <a:solidFill>
                  <a:srgbClr val="FFFFFF"/>
                </a:solidFill>
                <a:ea typeface="宋体" charset="-122"/>
              </a:rPr>
              <a:t>2010-10-11</a:t>
            </a:r>
          </a:p>
        </p:txBody>
      </p:sp>
      <p:sp>
        <p:nvSpPr>
          <p:cNvPr id="70659" name="Rectangle 113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solidFill>
                  <a:srgbClr val="FFFFFF"/>
                </a:solidFill>
                <a:ea typeface="宋体" charset="-122"/>
              </a:rPr>
              <a:t>IDC</a:t>
            </a:r>
            <a:r>
              <a:rPr lang="zh-CN" altLang="en-US" smtClean="0">
                <a:solidFill>
                  <a:srgbClr val="FFFFFF"/>
                </a:solidFill>
                <a:ea typeface="宋体" charset="-122"/>
              </a:rPr>
              <a:t>研究室</a:t>
            </a:r>
            <a:endParaRPr lang="en-US" altLang="zh-CN" smtClean="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70660" name="WordArt 2"/>
          <p:cNvSpPr>
            <a:spLocks noChangeArrowheads="1" noChangeShapeType="1"/>
          </p:cNvSpPr>
          <p:nvPr/>
        </p:nvSpPr>
        <p:spPr bwMode="auto">
          <a:xfrm>
            <a:off x="1981200" y="4819650"/>
            <a:ext cx="44958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4AB1E4"/>
                </a:solidFill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  <a:ea typeface="宋体" charset="-122"/>
                <a:cs typeface="Arial"/>
              </a:rPr>
              <a:t>Thank You !</a:t>
            </a:r>
            <a:endParaRPr lang="zh-CN" altLang="en-US" sz="3600" b="1" kern="10">
              <a:ln w="19050">
                <a:solidFill>
                  <a:srgbClr val="FFFFFF"/>
                </a:solidFill>
                <a:round/>
                <a:headEnd/>
                <a:tailEnd/>
              </a:ln>
              <a:solidFill>
                <a:srgbClr val="4AB1E4"/>
              </a:solidFill>
              <a:effectLst>
                <a:outerShdw dist="53882" dir="2700000" algn="ctr" rotWithShape="0">
                  <a:srgbClr val="080808">
                    <a:alpha val="50000"/>
                  </a:srgbClr>
                </a:outerShdw>
              </a:effectLst>
              <a:ea typeface="宋体" charset="-122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 </a:t>
            </a:r>
            <a:r>
              <a:rPr lang="en-US" altLang="zh-CN" dirty="0" smtClean="0"/>
              <a:t>by State </a:t>
            </a:r>
            <a:r>
              <a:rPr lang="en-US" altLang="zh-CN" dirty="0"/>
              <a:t>Space method</a:t>
            </a:r>
            <a:endParaRPr lang="zh-CN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228600" y="1916833"/>
            <a:ext cx="11430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lang="zh-CN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accent2"/>
                </a:solidFill>
              </a:rPr>
              <a:t>Initial </a:t>
            </a:r>
            <a:r>
              <a:rPr lang="en-US" altLang="zh-CN" dirty="0" smtClean="0">
                <a:solidFill>
                  <a:schemeClr val="accent2"/>
                </a:solidFill>
              </a:rPr>
              <a:t>State:   			     s</a:t>
            </a:r>
            <a:r>
              <a:rPr lang="en-US" altLang="zh-CN" baseline="-25000" dirty="0" smtClean="0">
                <a:solidFill>
                  <a:schemeClr val="accent2"/>
                </a:solidFill>
              </a:rPr>
              <a:t>o</a:t>
            </a:r>
            <a:endParaRPr lang="en-US" altLang="en-US" baseline="-25000" dirty="0">
              <a:solidFill>
                <a:schemeClr val="accent2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Goal State:    			     </a:t>
            </a:r>
            <a:r>
              <a:rPr lang="en-US" altLang="zh-CN" dirty="0" err="1" smtClean="0">
                <a:solidFill>
                  <a:schemeClr val="accent2"/>
                </a:solidFill>
              </a:rPr>
              <a:t>s</a:t>
            </a:r>
            <a:r>
              <a:rPr lang="en-US" altLang="zh-CN" baseline="-25000" dirty="0" err="1" smtClean="0">
                <a:solidFill>
                  <a:schemeClr val="accent2"/>
                </a:solidFill>
              </a:rPr>
              <a:t>g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Actions </a:t>
            </a:r>
            <a:r>
              <a:rPr lang="en-US" altLang="zh-CN" dirty="0">
                <a:solidFill>
                  <a:schemeClr val="accent2"/>
                </a:solidFill>
              </a:rPr>
              <a:t>available to the </a:t>
            </a:r>
            <a:r>
              <a:rPr lang="en-US" altLang="zh-CN" dirty="0" smtClean="0">
                <a:solidFill>
                  <a:schemeClr val="accent2"/>
                </a:solidFill>
              </a:rPr>
              <a:t>agent:    ACTIONS(s</a:t>
            </a:r>
            <a:r>
              <a:rPr lang="en-US" altLang="zh-CN" dirty="0">
                <a:solidFill>
                  <a:schemeClr val="accent2"/>
                </a:solidFill>
              </a:rPr>
              <a:t>) </a:t>
            </a:r>
            <a:r>
              <a:rPr lang="en-US" altLang="zh-CN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: </a:t>
            </a:r>
            <a:r>
              <a:rPr lang="en-US" altLang="zh-CN" dirty="0">
                <a:solidFill>
                  <a:schemeClr val="accent2"/>
                </a:solidFill>
                <a:sym typeface="Wingdings" panose="05000000000000000000" pitchFamily="2" charset="2"/>
              </a:rPr>
              <a:t>{a</a:t>
            </a:r>
            <a:r>
              <a:rPr lang="en-US" altLang="zh-CN" baseline="-25000" dirty="0">
                <a:solidFill>
                  <a:schemeClr val="accent2"/>
                </a:solidFill>
                <a:sym typeface="Wingdings" panose="05000000000000000000" pitchFamily="2" charset="2"/>
              </a:rPr>
              <a:t>1</a:t>
            </a:r>
            <a:r>
              <a:rPr lang="en-US" altLang="zh-CN" dirty="0">
                <a:solidFill>
                  <a:schemeClr val="accent2"/>
                </a:solidFill>
                <a:sym typeface="Wingdings" panose="05000000000000000000" pitchFamily="2" charset="2"/>
              </a:rPr>
              <a:t>, a</a:t>
            </a:r>
            <a:r>
              <a:rPr lang="en-US" altLang="zh-CN" baseline="-25000" dirty="0">
                <a:solidFill>
                  <a:schemeClr val="accent2"/>
                </a:solidFill>
                <a:sym typeface="Wingdings" panose="05000000000000000000" pitchFamily="2" charset="2"/>
              </a:rPr>
              <a:t>2</a:t>
            </a:r>
            <a:r>
              <a:rPr lang="en-US" altLang="zh-CN" dirty="0">
                <a:solidFill>
                  <a:schemeClr val="accent2"/>
                </a:solidFill>
                <a:sym typeface="Wingdings" panose="05000000000000000000" pitchFamily="2" charset="2"/>
              </a:rPr>
              <a:t>, …}</a:t>
            </a:r>
            <a:r>
              <a:rPr lang="en-US" altLang="zh-CN" dirty="0">
                <a:solidFill>
                  <a:schemeClr val="accent2"/>
                </a:solidFill>
              </a:rPr>
              <a:t>        </a:t>
            </a:r>
            <a:r>
              <a:rPr lang="en-US" altLang="zh-CN" dirty="0" smtClean="0">
                <a:solidFill>
                  <a:schemeClr val="accent2"/>
                </a:solidFill>
              </a:rPr>
              <a:t>(</a:t>
            </a:r>
            <a:r>
              <a:rPr lang="en-US" altLang="zh-CN" dirty="0">
                <a:solidFill>
                  <a:schemeClr val="accent2"/>
                </a:solidFill>
              </a:rPr>
              <a:t>s   : state)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the transition </a:t>
            </a:r>
            <a:r>
              <a:rPr lang="en-US" altLang="zh-CN" dirty="0" smtClean="0">
                <a:solidFill>
                  <a:schemeClr val="accent2"/>
                </a:solidFill>
              </a:rPr>
              <a:t>model:                   RESULT(s</a:t>
            </a:r>
            <a:r>
              <a:rPr lang="en-US" altLang="zh-CN" dirty="0">
                <a:solidFill>
                  <a:schemeClr val="accent2"/>
                </a:solidFill>
              </a:rPr>
              <a:t>, a) </a:t>
            </a:r>
            <a:r>
              <a:rPr lang="en-US" altLang="zh-CN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en-US" altLang="zh-CN" dirty="0">
                <a:solidFill>
                  <a:schemeClr val="accent2"/>
                </a:solidFill>
              </a:rPr>
              <a:t>s’  </a:t>
            </a:r>
            <a:r>
              <a:rPr lang="en-US" altLang="zh-CN" dirty="0" smtClean="0">
                <a:solidFill>
                  <a:schemeClr val="accent2"/>
                </a:solidFill>
              </a:rPr>
              <a:t>             </a:t>
            </a:r>
            <a:r>
              <a:rPr lang="en-US" altLang="zh-CN" dirty="0">
                <a:solidFill>
                  <a:schemeClr val="accent2"/>
                </a:solidFill>
              </a:rPr>
              <a:t>(s’: new state)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The goal </a:t>
            </a:r>
            <a:r>
              <a:rPr lang="en-US" altLang="zh-CN" dirty="0" smtClean="0">
                <a:solidFill>
                  <a:schemeClr val="accent2"/>
                </a:solidFill>
              </a:rPr>
              <a:t>test:                               GOALTEST(s</a:t>
            </a:r>
            <a:r>
              <a:rPr lang="en-US" altLang="zh-CN" dirty="0">
                <a:solidFill>
                  <a:schemeClr val="accent2"/>
                </a:solidFill>
              </a:rPr>
              <a:t>) </a:t>
            </a:r>
            <a:r>
              <a:rPr lang="en-US" altLang="zh-CN" dirty="0">
                <a:solidFill>
                  <a:schemeClr val="accent2"/>
                </a:solidFill>
                <a:sym typeface="Wingdings" panose="05000000000000000000" pitchFamily="2" charset="2"/>
              </a:rPr>
              <a:t> F | </a:t>
            </a:r>
            <a:r>
              <a:rPr lang="en-US" altLang="zh-CN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T            </a:t>
            </a:r>
            <a:r>
              <a:rPr lang="en-US" altLang="zh-CN" dirty="0">
                <a:solidFill>
                  <a:schemeClr val="accent2"/>
                </a:solidFill>
              </a:rPr>
              <a:t>(s   : state</a:t>
            </a:r>
            <a:r>
              <a:rPr lang="en-US" altLang="zh-CN" dirty="0" smtClean="0">
                <a:solidFill>
                  <a:schemeClr val="accent2"/>
                </a:solidFill>
              </a:rPr>
              <a:t>)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A path cost </a:t>
            </a:r>
            <a:r>
              <a:rPr lang="en-US" altLang="zh-CN" dirty="0" smtClean="0">
                <a:solidFill>
                  <a:schemeClr val="accent2"/>
                </a:solidFill>
              </a:rPr>
              <a:t>:                                 PATHCOST(path</a:t>
            </a:r>
            <a:r>
              <a:rPr lang="en-US" altLang="zh-CN" dirty="0">
                <a:solidFill>
                  <a:schemeClr val="accent2"/>
                </a:solidFill>
              </a:rPr>
              <a:t>) </a:t>
            </a:r>
            <a:r>
              <a:rPr lang="en-US" altLang="zh-CN" dirty="0">
                <a:solidFill>
                  <a:schemeClr val="accent2"/>
                </a:solidFill>
                <a:sym typeface="Wingdings" panose="05000000000000000000" pitchFamily="2" charset="2"/>
              </a:rPr>
              <a:t> n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319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9673"/>
            <a:ext cx="10972800" cy="868363"/>
          </a:xfrm>
        </p:spPr>
        <p:txBody>
          <a:bodyPr/>
          <a:lstStyle/>
          <a:p>
            <a:r>
              <a:rPr lang="en-US" altLang="zh-CN" dirty="0" smtClean="0"/>
              <a:t>Problem  solving </a:t>
            </a:r>
            <a:endParaRPr lang="zh-CN" dirty="0"/>
          </a:p>
        </p:txBody>
      </p:sp>
      <p:sp>
        <p:nvSpPr>
          <p:cNvPr id="8" name="内容占位符 13"/>
          <p:cNvSpPr txBox="1">
            <a:spLocks/>
          </p:cNvSpPr>
          <p:nvPr/>
        </p:nvSpPr>
        <p:spPr>
          <a:xfrm>
            <a:off x="152400" y="838200"/>
            <a:ext cx="624840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kern="0" dirty="0" smtClean="0"/>
              <a:t>In the state space</a:t>
            </a:r>
          </a:p>
          <a:p>
            <a:pPr>
              <a:lnSpc>
                <a:spcPct val="150000"/>
              </a:lnSpc>
            </a:pPr>
            <a:r>
              <a:rPr lang="en-US" altLang="zh-CN" sz="2800" kern="0" dirty="0" smtClean="0"/>
              <a:t>finding a </a:t>
            </a:r>
            <a:r>
              <a:rPr lang="en-US" altLang="zh-CN" sz="2800" b="1" kern="0" dirty="0" smtClean="0"/>
              <a:t>path</a:t>
            </a:r>
          </a:p>
          <a:p>
            <a:pPr>
              <a:lnSpc>
                <a:spcPct val="150000"/>
              </a:lnSpc>
            </a:pPr>
            <a:r>
              <a:rPr lang="en-US" altLang="zh-CN" sz="2800" kern="0" dirty="0" smtClean="0"/>
              <a:t>from initial state to goal state</a:t>
            </a:r>
          </a:p>
          <a:p>
            <a:pPr>
              <a:lnSpc>
                <a:spcPct val="150000"/>
              </a:lnSpc>
            </a:pPr>
            <a:r>
              <a:rPr lang="en-US" altLang="zh-CN" sz="2800" kern="0" dirty="0" smtClean="0"/>
              <a:t>with minimum cost </a:t>
            </a:r>
            <a:r>
              <a:rPr lang="en-US" altLang="zh-CN" sz="2800" kern="0" dirty="0"/>
              <a:t>or </a:t>
            </a:r>
            <a:r>
              <a:rPr lang="en-US" altLang="zh-CN" sz="2800" kern="0" dirty="0" smtClean="0"/>
              <a:t>Satisfactory cost 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752600"/>
            <a:ext cx="5804048" cy="401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3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9673"/>
            <a:ext cx="10972800" cy="868363"/>
          </a:xfrm>
        </p:spPr>
        <p:txBody>
          <a:bodyPr/>
          <a:lstStyle/>
          <a:p>
            <a:r>
              <a:rPr lang="en-US" altLang="zh-CN" dirty="0" smtClean="0"/>
              <a:t>The feature of the Problem in this lecture</a:t>
            </a:r>
            <a:endParaRPr lang="zh-CN" dirty="0"/>
          </a:p>
        </p:txBody>
      </p:sp>
      <p:sp>
        <p:nvSpPr>
          <p:cNvPr id="8" name="内容占位符 13"/>
          <p:cNvSpPr txBox="1">
            <a:spLocks/>
          </p:cNvSpPr>
          <p:nvPr/>
        </p:nvSpPr>
        <p:spPr>
          <a:xfrm>
            <a:off x="161795" y="1066800"/>
            <a:ext cx="12039600" cy="54102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 smtClean="0"/>
              <a:t>addressed </a:t>
            </a:r>
            <a:r>
              <a:rPr lang="en-US" altLang="zh-CN" sz="2400" dirty="0"/>
              <a:t>a single category of problems: 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en-US" altLang="zh-CN" sz="2200" dirty="0" smtClean="0"/>
              <a:t>observable</a:t>
            </a:r>
            <a:r>
              <a:rPr lang="en-US" altLang="zh-CN" sz="2200" dirty="0"/>
              <a:t>, deterministic, known environments</a:t>
            </a:r>
          </a:p>
          <a:p>
            <a:pPr lvl="1">
              <a:lnSpc>
                <a:spcPct val="150000"/>
              </a:lnSpc>
            </a:pPr>
            <a:r>
              <a:rPr lang="en-US" altLang="zh-CN" sz="2200" dirty="0"/>
              <a:t>where the solution is a sequence of </a:t>
            </a:r>
            <a:r>
              <a:rPr lang="en-US" altLang="zh-CN" sz="2200" dirty="0" smtClean="0"/>
              <a:t>actions</a:t>
            </a:r>
            <a:r>
              <a:rPr lang="en-US" altLang="zh-CN" sz="2200" kern="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The </a:t>
            </a:r>
            <a:r>
              <a:rPr lang="en-US" altLang="zh-CN" sz="2400" dirty="0"/>
              <a:t>search algorithms </a:t>
            </a:r>
            <a:r>
              <a:rPr lang="en-US" altLang="zh-CN" sz="2400" dirty="0" smtClean="0"/>
              <a:t>explore </a:t>
            </a:r>
            <a:r>
              <a:rPr lang="en-US" altLang="zh-CN" sz="2400" dirty="0"/>
              <a:t>search spaces systematically.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This </a:t>
            </a:r>
            <a:r>
              <a:rPr lang="en-US" altLang="zh-CN" sz="2400" dirty="0" err="1"/>
              <a:t>systematicity</a:t>
            </a:r>
            <a:r>
              <a:rPr lang="en-US" altLang="zh-CN" sz="2400" dirty="0"/>
              <a:t> is achieved by 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en-US" altLang="zh-CN" sz="2200" dirty="0" smtClean="0"/>
              <a:t>keeping </a:t>
            </a:r>
            <a:r>
              <a:rPr lang="en-US" altLang="zh-CN" sz="2200" dirty="0"/>
              <a:t>one or more paths in memory </a:t>
            </a:r>
            <a:endParaRPr lang="en-US" altLang="zh-CN" sz="2200" dirty="0" smtClean="0"/>
          </a:p>
          <a:p>
            <a:pPr lvl="1">
              <a:lnSpc>
                <a:spcPct val="150000"/>
              </a:lnSpc>
            </a:pPr>
            <a:r>
              <a:rPr lang="en-US" altLang="zh-CN" sz="2200" dirty="0" smtClean="0"/>
              <a:t>recording </a:t>
            </a:r>
            <a:r>
              <a:rPr lang="en-US" altLang="zh-CN" sz="2200" dirty="0"/>
              <a:t>which alternatives have been explored at each point along the path. 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When </a:t>
            </a:r>
            <a:r>
              <a:rPr lang="en-US" altLang="zh-CN" sz="2400" dirty="0"/>
              <a:t>a goal </a:t>
            </a:r>
            <a:r>
              <a:rPr lang="en-US" altLang="zh-CN" sz="2400" dirty="0" smtClean="0"/>
              <a:t>is found</a:t>
            </a:r>
            <a:r>
              <a:rPr lang="en-US" altLang="zh-CN" sz="2400" dirty="0"/>
              <a:t>, the </a:t>
            </a:r>
            <a:r>
              <a:rPr lang="en-US" altLang="zh-CN" sz="2400" i="1" dirty="0"/>
              <a:t>path </a:t>
            </a:r>
            <a:r>
              <a:rPr lang="en-US" altLang="zh-CN" sz="2400" dirty="0"/>
              <a:t>to that goal also constitutes a </a:t>
            </a:r>
            <a:r>
              <a:rPr lang="en-US" altLang="zh-CN" sz="2400" i="1" dirty="0"/>
              <a:t>solution </a:t>
            </a:r>
            <a:r>
              <a:rPr lang="en-US" altLang="zh-CN" sz="2400" dirty="0"/>
              <a:t>to the problem.</a:t>
            </a:r>
            <a:endParaRPr lang="en-US" altLang="zh-CN" sz="2400" kern="0" dirty="0" smtClean="0"/>
          </a:p>
        </p:txBody>
      </p:sp>
    </p:spTree>
    <p:extLst>
      <p:ext uri="{BB962C8B-B14F-4D97-AF65-F5344CB8AC3E}">
        <p14:creationId xmlns:p14="http://schemas.microsoft.com/office/powerpoint/2010/main" val="182909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69749"/>
            <a:ext cx="12192000" cy="868363"/>
          </a:xfrm>
        </p:spPr>
        <p:txBody>
          <a:bodyPr/>
          <a:lstStyle/>
          <a:p>
            <a:r>
              <a:rPr lang="en-US" altLang="zh-CN" sz="4000" dirty="0" smtClean="0"/>
              <a:t>Example problem 1</a:t>
            </a:r>
            <a:r>
              <a:rPr lang="zh-CN" altLang="en-US" sz="4000" dirty="0" smtClean="0"/>
              <a:t>：</a:t>
            </a:r>
            <a:r>
              <a:rPr lang="en-US" altLang="zh-CN" sz="4000" dirty="0" smtClean="0"/>
              <a:t>Finding Path in map</a:t>
            </a:r>
            <a:endParaRPr lang="zh-CN" sz="4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600200"/>
            <a:ext cx="7632848" cy="46245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9356" y="2154726"/>
            <a:ext cx="187220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initial: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Arad</a:t>
            </a:r>
            <a:r>
              <a:rPr lang="en-US" altLang="zh-CN" sz="2400" dirty="0"/>
              <a:t> 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9356" y="2593320"/>
            <a:ext cx="273872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goal: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Bucharest</a:t>
            </a:r>
            <a:r>
              <a:rPr lang="en-US" altLang="zh-CN" sz="2400" dirty="0"/>
              <a:t> 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10000" y="2895600"/>
            <a:ext cx="352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</a:rPr>
              <a:t>√</a:t>
            </a:r>
          </a:p>
        </p:txBody>
      </p:sp>
      <p:sp>
        <p:nvSpPr>
          <p:cNvPr id="7" name="矩形 6"/>
          <p:cNvSpPr/>
          <p:nvPr/>
        </p:nvSpPr>
        <p:spPr>
          <a:xfrm>
            <a:off x="8077200" y="5181600"/>
            <a:ext cx="352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255613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2008最新公益系列精品PPT模板">
  <a:themeElements>
    <a:clrScheme name="2008最新公益系列精品PPT模板 3">
      <a:dk1>
        <a:srgbClr val="080808"/>
      </a:dk1>
      <a:lt1>
        <a:srgbClr val="FFFFFF"/>
      </a:lt1>
      <a:dk2>
        <a:srgbClr val="A59A55"/>
      </a:dk2>
      <a:lt2>
        <a:srgbClr val="DDDDDD"/>
      </a:lt2>
      <a:accent1>
        <a:srgbClr val="4AB1E4"/>
      </a:accent1>
      <a:accent2>
        <a:srgbClr val="8F038F"/>
      </a:accent2>
      <a:accent3>
        <a:srgbClr val="FFFFFF"/>
      </a:accent3>
      <a:accent4>
        <a:srgbClr val="060606"/>
      </a:accent4>
      <a:accent5>
        <a:srgbClr val="B1D5EF"/>
      </a:accent5>
      <a:accent6>
        <a:srgbClr val="810281"/>
      </a:accent6>
      <a:hlink>
        <a:srgbClr val="F77A1D"/>
      </a:hlink>
      <a:folHlink>
        <a:srgbClr val="5BBE4E"/>
      </a:folHlink>
    </a:clrScheme>
    <a:fontScheme name="2008最新公益系列精品PPT模板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2008最新公益系列精品PPT模板 1">
        <a:dk1>
          <a:srgbClr val="5F5F5F"/>
        </a:dk1>
        <a:lt1>
          <a:srgbClr val="FFFFFF"/>
        </a:lt1>
        <a:dk2>
          <a:srgbClr val="C36609"/>
        </a:dk2>
        <a:lt2>
          <a:srgbClr val="DDDDDD"/>
        </a:lt2>
        <a:accent1>
          <a:srgbClr val="D2B94E"/>
        </a:accent1>
        <a:accent2>
          <a:srgbClr val="2395B9"/>
        </a:accent2>
        <a:accent3>
          <a:srgbClr val="FFFFFF"/>
        </a:accent3>
        <a:accent4>
          <a:srgbClr val="505050"/>
        </a:accent4>
        <a:accent5>
          <a:srgbClr val="E5D9B2"/>
        </a:accent5>
        <a:accent6>
          <a:srgbClr val="1F87A7"/>
        </a:accent6>
        <a:hlink>
          <a:srgbClr val="5C984E"/>
        </a:hlink>
        <a:folHlink>
          <a:srgbClr val="B5C77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最新公益系列精品PPT模板 2">
        <a:dk1>
          <a:srgbClr val="5F5F5F"/>
        </a:dk1>
        <a:lt1>
          <a:srgbClr val="FFFFFF"/>
        </a:lt1>
        <a:dk2>
          <a:srgbClr val="9FC591"/>
        </a:dk2>
        <a:lt2>
          <a:srgbClr val="DDDDDD"/>
        </a:lt2>
        <a:accent1>
          <a:srgbClr val="7B82B7"/>
        </a:accent1>
        <a:accent2>
          <a:srgbClr val="8D337C"/>
        </a:accent2>
        <a:accent3>
          <a:srgbClr val="FFFFFF"/>
        </a:accent3>
        <a:accent4>
          <a:srgbClr val="505050"/>
        </a:accent4>
        <a:accent5>
          <a:srgbClr val="BFC1D8"/>
        </a:accent5>
        <a:accent6>
          <a:srgbClr val="7F2D70"/>
        </a:accent6>
        <a:hlink>
          <a:srgbClr val="CC87E1"/>
        </a:hlink>
        <a:folHlink>
          <a:srgbClr val="76C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最新公益系列精品PPT模板 3">
        <a:dk1>
          <a:srgbClr val="080808"/>
        </a:dk1>
        <a:lt1>
          <a:srgbClr val="FFFFFF"/>
        </a:lt1>
        <a:dk2>
          <a:srgbClr val="A59A55"/>
        </a:dk2>
        <a:lt2>
          <a:srgbClr val="DDDDDD"/>
        </a:lt2>
        <a:accent1>
          <a:srgbClr val="4AB1E4"/>
        </a:accent1>
        <a:accent2>
          <a:srgbClr val="8F038F"/>
        </a:accent2>
        <a:accent3>
          <a:srgbClr val="FFFFFF"/>
        </a:accent3>
        <a:accent4>
          <a:srgbClr val="060606"/>
        </a:accent4>
        <a:accent5>
          <a:srgbClr val="B1D5EF"/>
        </a:accent5>
        <a:accent6>
          <a:srgbClr val="810281"/>
        </a:accent6>
        <a:hlink>
          <a:srgbClr val="F77A1D"/>
        </a:hlink>
        <a:folHlink>
          <a:srgbClr val="5BBE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2008最新公益系列精品PPT模板">
  <a:themeElements>
    <a:clrScheme name="2008最新公益系列精品PPT模板 3">
      <a:dk1>
        <a:srgbClr val="080808"/>
      </a:dk1>
      <a:lt1>
        <a:srgbClr val="FFFFFF"/>
      </a:lt1>
      <a:dk2>
        <a:srgbClr val="A59A55"/>
      </a:dk2>
      <a:lt2>
        <a:srgbClr val="DDDDDD"/>
      </a:lt2>
      <a:accent1>
        <a:srgbClr val="4AB1E4"/>
      </a:accent1>
      <a:accent2>
        <a:srgbClr val="8F038F"/>
      </a:accent2>
      <a:accent3>
        <a:srgbClr val="FFFFFF"/>
      </a:accent3>
      <a:accent4>
        <a:srgbClr val="060606"/>
      </a:accent4>
      <a:accent5>
        <a:srgbClr val="B1D5EF"/>
      </a:accent5>
      <a:accent6>
        <a:srgbClr val="810281"/>
      </a:accent6>
      <a:hlink>
        <a:srgbClr val="F77A1D"/>
      </a:hlink>
      <a:folHlink>
        <a:srgbClr val="5BBE4E"/>
      </a:folHlink>
    </a:clrScheme>
    <a:fontScheme name="2008最新公益系列精品PPT模板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2008最新公益系列精品PPT模板 1">
        <a:dk1>
          <a:srgbClr val="5F5F5F"/>
        </a:dk1>
        <a:lt1>
          <a:srgbClr val="FFFFFF"/>
        </a:lt1>
        <a:dk2>
          <a:srgbClr val="C36609"/>
        </a:dk2>
        <a:lt2>
          <a:srgbClr val="DDDDDD"/>
        </a:lt2>
        <a:accent1>
          <a:srgbClr val="D2B94E"/>
        </a:accent1>
        <a:accent2>
          <a:srgbClr val="2395B9"/>
        </a:accent2>
        <a:accent3>
          <a:srgbClr val="FFFFFF"/>
        </a:accent3>
        <a:accent4>
          <a:srgbClr val="505050"/>
        </a:accent4>
        <a:accent5>
          <a:srgbClr val="E5D9B2"/>
        </a:accent5>
        <a:accent6>
          <a:srgbClr val="1F87A7"/>
        </a:accent6>
        <a:hlink>
          <a:srgbClr val="5C984E"/>
        </a:hlink>
        <a:folHlink>
          <a:srgbClr val="B5C77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最新公益系列精品PPT模板 2">
        <a:dk1>
          <a:srgbClr val="5F5F5F"/>
        </a:dk1>
        <a:lt1>
          <a:srgbClr val="FFFFFF"/>
        </a:lt1>
        <a:dk2>
          <a:srgbClr val="9FC591"/>
        </a:dk2>
        <a:lt2>
          <a:srgbClr val="DDDDDD"/>
        </a:lt2>
        <a:accent1>
          <a:srgbClr val="7B82B7"/>
        </a:accent1>
        <a:accent2>
          <a:srgbClr val="8D337C"/>
        </a:accent2>
        <a:accent3>
          <a:srgbClr val="FFFFFF"/>
        </a:accent3>
        <a:accent4>
          <a:srgbClr val="505050"/>
        </a:accent4>
        <a:accent5>
          <a:srgbClr val="BFC1D8"/>
        </a:accent5>
        <a:accent6>
          <a:srgbClr val="7F2D70"/>
        </a:accent6>
        <a:hlink>
          <a:srgbClr val="CC87E1"/>
        </a:hlink>
        <a:folHlink>
          <a:srgbClr val="76C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最新公益系列精品PPT模板 3">
        <a:dk1>
          <a:srgbClr val="080808"/>
        </a:dk1>
        <a:lt1>
          <a:srgbClr val="FFFFFF"/>
        </a:lt1>
        <a:dk2>
          <a:srgbClr val="A59A55"/>
        </a:dk2>
        <a:lt2>
          <a:srgbClr val="DDDDDD"/>
        </a:lt2>
        <a:accent1>
          <a:srgbClr val="4AB1E4"/>
        </a:accent1>
        <a:accent2>
          <a:srgbClr val="8F038F"/>
        </a:accent2>
        <a:accent3>
          <a:srgbClr val="FFFFFF"/>
        </a:accent3>
        <a:accent4>
          <a:srgbClr val="060606"/>
        </a:accent4>
        <a:accent5>
          <a:srgbClr val="B1D5EF"/>
        </a:accent5>
        <a:accent6>
          <a:srgbClr val="810281"/>
        </a:accent6>
        <a:hlink>
          <a:srgbClr val="F77A1D"/>
        </a:hlink>
        <a:folHlink>
          <a:srgbClr val="5BBE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2008最新公益系列精品PPT模板">
  <a:themeElements>
    <a:clrScheme name="2008最新公益系列精品PPT模板 3">
      <a:dk1>
        <a:srgbClr val="080808"/>
      </a:dk1>
      <a:lt1>
        <a:srgbClr val="FFFFFF"/>
      </a:lt1>
      <a:dk2>
        <a:srgbClr val="A59A55"/>
      </a:dk2>
      <a:lt2>
        <a:srgbClr val="DDDDDD"/>
      </a:lt2>
      <a:accent1>
        <a:srgbClr val="4AB1E4"/>
      </a:accent1>
      <a:accent2>
        <a:srgbClr val="8F038F"/>
      </a:accent2>
      <a:accent3>
        <a:srgbClr val="FFFFFF"/>
      </a:accent3>
      <a:accent4>
        <a:srgbClr val="060606"/>
      </a:accent4>
      <a:accent5>
        <a:srgbClr val="B1D5EF"/>
      </a:accent5>
      <a:accent6>
        <a:srgbClr val="810281"/>
      </a:accent6>
      <a:hlink>
        <a:srgbClr val="F77A1D"/>
      </a:hlink>
      <a:folHlink>
        <a:srgbClr val="5BBE4E"/>
      </a:folHlink>
    </a:clrScheme>
    <a:fontScheme name="2008最新公益系列精品PPT模板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2008最新公益系列精品PPT模板 1">
        <a:dk1>
          <a:srgbClr val="5F5F5F"/>
        </a:dk1>
        <a:lt1>
          <a:srgbClr val="FFFFFF"/>
        </a:lt1>
        <a:dk2>
          <a:srgbClr val="C36609"/>
        </a:dk2>
        <a:lt2>
          <a:srgbClr val="DDDDDD"/>
        </a:lt2>
        <a:accent1>
          <a:srgbClr val="D2B94E"/>
        </a:accent1>
        <a:accent2>
          <a:srgbClr val="2395B9"/>
        </a:accent2>
        <a:accent3>
          <a:srgbClr val="FFFFFF"/>
        </a:accent3>
        <a:accent4>
          <a:srgbClr val="505050"/>
        </a:accent4>
        <a:accent5>
          <a:srgbClr val="E5D9B2"/>
        </a:accent5>
        <a:accent6>
          <a:srgbClr val="1F87A7"/>
        </a:accent6>
        <a:hlink>
          <a:srgbClr val="5C984E"/>
        </a:hlink>
        <a:folHlink>
          <a:srgbClr val="B5C77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最新公益系列精品PPT模板 2">
        <a:dk1>
          <a:srgbClr val="5F5F5F"/>
        </a:dk1>
        <a:lt1>
          <a:srgbClr val="FFFFFF"/>
        </a:lt1>
        <a:dk2>
          <a:srgbClr val="9FC591"/>
        </a:dk2>
        <a:lt2>
          <a:srgbClr val="DDDDDD"/>
        </a:lt2>
        <a:accent1>
          <a:srgbClr val="7B82B7"/>
        </a:accent1>
        <a:accent2>
          <a:srgbClr val="8D337C"/>
        </a:accent2>
        <a:accent3>
          <a:srgbClr val="FFFFFF"/>
        </a:accent3>
        <a:accent4>
          <a:srgbClr val="505050"/>
        </a:accent4>
        <a:accent5>
          <a:srgbClr val="BFC1D8"/>
        </a:accent5>
        <a:accent6>
          <a:srgbClr val="7F2D70"/>
        </a:accent6>
        <a:hlink>
          <a:srgbClr val="CC87E1"/>
        </a:hlink>
        <a:folHlink>
          <a:srgbClr val="76C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最新公益系列精品PPT模板 3">
        <a:dk1>
          <a:srgbClr val="080808"/>
        </a:dk1>
        <a:lt1>
          <a:srgbClr val="FFFFFF"/>
        </a:lt1>
        <a:dk2>
          <a:srgbClr val="A59A55"/>
        </a:dk2>
        <a:lt2>
          <a:srgbClr val="DDDDDD"/>
        </a:lt2>
        <a:accent1>
          <a:srgbClr val="4AB1E4"/>
        </a:accent1>
        <a:accent2>
          <a:srgbClr val="8F038F"/>
        </a:accent2>
        <a:accent3>
          <a:srgbClr val="FFFFFF"/>
        </a:accent3>
        <a:accent4>
          <a:srgbClr val="060606"/>
        </a:accent4>
        <a:accent5>
          <a:srgbClr val="B1D5EF"/>
        </a:accent5>
        <a:accent6>
          <a:srgbClr val="810281"/>
        </a:accent6>
        <a:hlink>
          <a:srgbClr val="F77A1D"/>
        </a:hlink>
        <a:folHlink>
          <a:srgbClr val="5BBE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10179</TotalTime>
  <Words>1900</Words>
  <Application>Microsoft Office PowerPoint</Application>
  <PresentationFormat>宽屏</PresentationFormat>
  <Paragraphs>581</Paragraphs>
  <Slides>53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53</vt:i4>
      </vt:variant>
    </vt:vector>
  </HeadingPairs>
  <TitlesOfParts>
    <vt:vector size="63" baseType="lpstr">
      <vt:lpstr>宋体</vt:lpstr>
      <vt:lpstr>微软雅黑</vt:lpstr>
      <vt:lpstr>Arial</vt:lpstr>
      <vt:lpstr>Calibri</vt:lpstr>
      <vt:lpstr>Consolas</vt:lpstr>
      <vt:lpstr>Verdana</vt:lpstr>
      <vt:lpstr>Wingdings</vt:lpstr>
      <vt:lpstr>1_2008最新公益系列精品PPT模板</vt:lpstr>
      <vt:lpstr>2_2008最新公益系列精品PPT模板</vt:lpstr>
      <vt:lpstr>4_2008最新公益系列精品PPT模板</vt:lpstr>
      <vt:lpstr>PowerPoint 演示文稿</vt:lpstr>
      <vt:lpstr>Lecture 2 Problem Solving by searching  </vt:lpstr>
      <vt:lpstr>Outline - Lecture 02</vt:lpstr>
      <vt:lpstr>Problem Solving</vt:lpstr>
      <vt:lpstr>Deﬁnition of Problem </vt:lpstr>
      <vt:lpstr>Definition by State Space method</vt:lpstr>
      <vt:lpstr>Problem  solving </vt:lpstr>
      <vt:lpstr>The feature of the Problem in this lecture</vt:lpstr>
      <vt:lpstr>Example problem 1：Finding Path in map</vt:lpstr>
      <vt:lpstr>Example problem 2：  8-puzzle</vt:lpstr>
      <vt:lpstr>Example problem 3：the vacuum world</vt:lpstr>
      <vt:lpstr>Example problem 4： 8-queens problem </vt:lpstr>
      <vt:lpstr>Solving ：graph search</vt:lpstr>
      <vt:lpstr>Searching method</vt:lpstr>
      <vt:lpstr>Search Strategies</vt:lpstr>
      <vt:lpstr>blind search ： Breadth First Search</vt:lpstr>
      <vt:lpstr>blind search ： Breadth First Search</vt:lpstr>
      <vt:lpstr>blind search ： Breadth First Search</vt:lpstr>
      <vt:lpstr>blind search ： Breadth First Search</vt:lpstr>
      <vt:lpstr>blind search ： Breadth First Search</vt:lpstr>
      <vt:lpstr>blind search ： Breadth First Search</vt:lpstr>
      <vt:lpstr>blind search ： Breadth First Search</vt:lpstr>
      <vt:lpstr>blind search ： Breadth First Search</vt:lpstr>
      <vt:lpstr>blind search ： Breadth First Search</vt:lpstr>
      <vt:lpstr>blind search ： Breadth First Search</vt:lpstr>
      <vt:lpstr>blind search ： some else</vt:lpstr>
      <vt:lpstr>blind search ： some else</vt:lpstr>
      <vt:lpstr>blind search ： some else</vt:lpstr>
      <vt:lpstr>blind search ： some else</vt:lpstr>
      <vt:lpstr>blind search ： some else</vt:lpstr>
      <vt:lpstr>Heuristic Search: The general approach</vt:lpstr>
      <vt:lpstr>Heuristic Search: Greedy best-first search</vt:lpstr>
      <vt:lpstr>Heuristic Search: A Search</vt:lpstr>
      <vt:lpstr>Heuristic Search: A* Search</vt:lpstr>
      <vt:lpstr>Example: A* Search</vt:lpstr>
      <vt:lpstr>Example: A* Search</vt:lpstr>
      <vt:lpstr>Example: A* Search</vt:lpstr>
      <vt:lpstr>Example: A* Search</vt:lpstr>
      <vt:lpstr>Example: A* Search</vt:lpstr>
      <vt:lpstr>Example: A* Search</vt:lpstr>
      <vt:lpstr>Example: A* Search</vt:lpstr>
      <vt:lpstr>Example: A* Search</vt:lpstr>
      <vt:lpstr>BFS DFS A*</vt:lpstr>
      <vt:lpstr>A* - question</vt:lpstr>
      <vt:lpstr>State Space</vt:lpstr>
      <vt:lpstr>a example of  Vacuum World</vt:lpstr>
      <vt:lpstr>Describing Vacuum World in State Space </vt:lpstr>
      <vt:lpstr>How to design heuristic function</vt:lpstr>
      <vt:lpstr>Discussion:  where is the intelligence?</vt:lpstr>
      <vt:lpstr>Smart in A*</vt:lpstr>
      <vt:lpstr>Principle of Restraint Relaxation for finding heuristic information</vt:lpstr>
      <vt:lpstr>Conclusion – Problem Solving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fengqi</cp:lastModifiedBy>
  <cp:revision>180</cp:revision>
  <dcterms:created xsi:type="dcterms:W3CDTF">2006-08-16T00:00:00Z</dcterms:created>
  <dcterms:modified xsi:type="dcterms:W3CDTF">2020-05-08T09:12:45Z</dcterms:modified>
</cp:coreProperties>
</file>