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9" r:id="rId2"/>
    <p:sldMasterId id="2147483673" r:id="rId3"/>
  </p:sldMasterIdLst>
  <p:notesMasterIdLst>
    <p:notesMasterId r:id="rId89"/>
  </p:notesMasterIdLst>
  <p:sldIdLst>
    <p:sldId id="592" r:id="rId4"/>
    <p:sldId id="612" r:id="rId5"/>
    <p:sldId id="615" r:id="rId6"/>
    <p:sldId id="702" r:id="rId7"/>
    <p:sldId id="645" r:id="rId8"/>
    <p:sldId id="647" r:id="rId9"/>
    <p:sldId id="648" r:id="rId10"/>
    <p:sldId id="649" r:id="rId11"/>
    <p:sldId id="650" r:id="rId12"/>
    <p:sldId id="651" r:id="rId13"/>
    <p:sldId id="652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65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81" r:id="rId43"/>
    <p:sldId id="682" r:id="rId44"/>
    <p:sldId id="683" r:id="rId45"/>
    <p:sldId id="684" r:id="rId46"/>
    <p:sldId id="685" r:id="rId47"/>
    <p:sldId id="686" r:id="rId48"/>
    <p:sldId id="687" r:id="rId49"/>
    <p:sldId id="688" r:id="rId50"/>
    <p:sldId id="689" r:id="rId51"/>
    <p:sldId id="690" r:id="rId52"/>
    <p:sldId id="691" r:id="rId53"/>
    <p:sldId id="692" r:id="rId54"/>
    <p:sldId id="693" r:id="rId55"/>
    <p:sldId id="694" r:id="rId56"/>
    <p:sldId id="695" r:id="rId57"/>
    <p:sldId id="696" r:id="rId58"/>
    <p:sldId id="697" r:id="rId59"/>
    <p:sldId id="698" r:id="rId60"/>
    <p:sldId id="699" r:id="rId61"/>
    <p:sldId id="700" r:id="rId62"/>
    <p:sldId id="701" r:id="rId63"/>
    <p:sldId id="619" r:id="rId64"/>
    <p:sldId id="620" r:id="rId65"/>
    <p:sldId id="621" r:id="rId66"/>
    <p:sldId id="623" r:id="rId67"/>
    <p:sldId id="640" r:id="rId68"/>
    <p:sldId id="641" r:id="rId69"/>
    <p:sldId id="624" r:id="rId70"/>
    <p:sldId id="642" r:id="rId71"/>
    <p:sldId id="643" r:id="rId72"/>
    <p:sldId id="625" r:id="rId73"/>
    <p:sldId id="626" r:id="rId74"/>
    <p:sldId id="627" r:id="rId75"/>
    <p:sldId id="628" r:id="rId76"/>
    <p:sldId id="629" r:id="rId77"/>
    <p:sldId id="630" r:id="rId78"/>
    <p:sldId id="631" r:id="rId79"/>
    <p:sldId id="632" r:id="rId80"/>
    <p:sldId id="633" r:id="rId81"/>
    <p:sldId id="634" r:id="rId82"/>
    <p:sldId id="635" r:id="rId83"/>
    <p:sldId id="636" r:id="rId84"/>
    <p:sldId id="637" r:id="rId85"/>
    <p:sldId id="638" r:id="rId86"/>
    <p:sldId id="639" r:id="rId87"/>
    <p:sldId id="594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688"/>
    <a:srgbClr val="548123"/>
    <a:srgbClr val="FF6600"/>
    <a:srgbClr val="679D2B"/>
    <a:srgbClr val="FF7C80"/>
    <a:srgbClr val="8A69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40DB3-857C-448C-82FE-67CF5276B70B}" type="datetimeFigureOut">
              <a:rPr lang="zh-CN" altLang="en-US" smtClean="0"/>
              <a:pPr/>
              <a:t>2020/5/12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A87E-DB0F-4267-B99E-C076C79E4D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5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9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8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0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2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5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87E-DB0F-4267-B99E-C076C79E4D4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9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DA87E-DB0F-4267-B99E-C076C79E4D4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E1012-CB73-4126-A50E-993556FB026F}" type="datetime9">
              <a:rPr lang="zh-CN" altLang="en-US">
                <a:solidFill>
                  <a:srgbClr val="FFFFFF"/>
                </a:solidFill>
              </a:rPr>
              <a:pPr>
                <a:defRPr/>
              </a:pPr>
              <a:t>2020年5月12日星期二12时28分24秒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CDBDB-43D8-4372-B6C0-3966BAA10C4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0" y="0"/>
            <a:chExt cx="4308" cy="212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9" y="94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" y="279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6" y="402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128" y="458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54" y="842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84" y="906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889" y="93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945" y="935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62" y="89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42" y="48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047" y="118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45" y="36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61" y="106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029" y="114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000" y="78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973" y="46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87" y="49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0" y="294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57" y="805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60" y="830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64" y="962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88" y="478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8" y="27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053" y="94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16" y="20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132" y="0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345" y="184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28" y="250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729" y="87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98" y="55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095" y="88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03" y="360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749" y="408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435" y="1551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582" y="1290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591" y="1292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821" y="2062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957" y="1972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127" y="1922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182" y="1881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59" y="1395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991" y="1083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324" y="1149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230" y="1092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279" y="1202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324" y="1339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428" y="1244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400" y="826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414" y="945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57" y="1101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533" y="1242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517" y="1324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544" y="1314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613" y="1384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880" y="1342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483" y="1401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434" y="1420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413" y="1391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447" y="1402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398" y="1070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449" y="1061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471" y="1044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481" y="1056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212" y="1125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202" y="110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198" y="1084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186" y="1044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3188" y="1069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4024" y="1692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4255" y="1643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095" y="1618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4087" y="1596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934" y="1402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3968" y="1445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995" y="1508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029" y="1498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019" y="1462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993" y="1437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961" y="1421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001" y="1474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391" y="100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475" y="204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680" y="48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710" y="61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764" y="64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113" y="91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03" y="90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182" y="119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3434" y="343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3495" y="461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3459" y="541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2398" y="37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291" y="46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2315" y="45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376" y="36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58" y="54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3498" y="70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614" y="1522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2654" y="1515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587" y="1361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647" y="128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623" y="1287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612" y="130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587" y="1343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606" y="133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873" y="34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812" y="308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74" y="91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</p:grpSp>
      <p:pic>
        <p:nvPicPr>
          <p:cNvPr id="114" name="Picture 115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16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17" descr="artplus_nature_naturalcity42_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18" descr="artplus_nature_naturalcity42_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121"/>
          <p:cNvSpPr txBox="1">
            <a:spLocks noChangeArrowheads="1"/>
          </p:cNvSpPr>
          <p:nvPr/>
        </p:nvSpPr>
        <p:spPr bwMode="auto">
          <a:xfrm>
            <a:off x="11265525" y="152400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IDC</a:t>
            </a:r>
          </a:p>
        </p:txBody>
      </p:sp>
      <p:pic>
        <p:nvPicPr>
          <p:cNvPr id="119" name="Picture 122" descr="artplus_nature_naturalcity42_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123" descr="artplus_nature_naturalcity4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124" descr="artplus_nature_naturalcity42_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1" name="Rectangle 119"/>
          <p:cNvSpPr>
            <a:spLocks noGrp="1" noChangeArrowheads="1"/>
          </p:cNvSpPr>
          <p:nvPr>
            <p:ph type="ctrTitle"/>
          </p:nvPr>
        </p:nvSpPr>
        <p:spPr>
          <a:xfrm>
            <a:off x="406400" y="4419600"/>
            <a:ext cx="85344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92" name="Rectangle 120"/>
          <p:cNvSpPr>
            <a:spLocks noGrp="1" noChangeArrowheads="1"/>
          </p:cNvSpPr>
          <p:nvPr>
            <p:ph type="subTitle" idx="1"/>
          </p:nvPr>
        </p:nvSpPr>
        <p:spPr>
          <a:xfrm>
            <a:off x="406400" y="5715000"/>
            <a:ext cx="853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2" name="Rectangle 1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31044-29DC-4BAC-896E-004DF0B8B01C}" type="datetime9">
              <a:rPr lang="zh-CN" altLang="en-US">
                <a:solidFill>
                  <a:srgbClr val="FFFFFF"/>
                </a:solidFill>
              </a:rPr>
              <a:pPr>
                <a:defRPr/>
              </a:pPr>
              <a:t>2020年5月12日星期二12时28分24秒</a:t>
            </a:fld>
            <a:r>
              <a:rPr lang="en-US">
                <a:solidFill>
                  <a:srgbClr val="FFFFFF"/>
                </a:solidFill>
              </a:rPr>
              <a:t>2010-10-11</a:t>
            </a:r>
          </a:p>
        </p:txBody>
      </p:sp>
      <p:sp>
        <p:nvSpPr>
          <p:cNvPr id="123" name="Rectangle 1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940800" y="6477001"/>
            <a:ext cx="3048000" cy="1682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IDC</a:t>
            </a:r>
            <a:r>
              <a:rPr lang="zh-CN" altLang="en-US">
                <a:solidFill>
                  <a:srgbClr val="FFFFFF"/>
                </a:solidFill>
              </a:rPr>
              <a:t>研究室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 1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76800" y="6477001"/>
            <a:ext cx="2844800" cy="16827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C33EAEEB-5857-4A87-9049-F1120F6CF94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100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82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200" y="381000"/>
            <a:ext cx="9118600" cy="3365500"/>
            <a:chOff x="0" y="0"/>
            <a:chExt cx="4308" cy="2120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79" y="94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9" y="279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6" y="402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128" y="458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654" y="842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784" y="906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889" y="93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945" y="935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762" y="89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42" y="48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1047" y="118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1045" y="36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961" y="106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029" y="114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000" y="78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973" y="46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087" y="49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0" y="294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757" y="805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760" y="830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964" y="962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1088" y="478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8" y="27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053" y="94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1116" y="202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132" y="0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345" y="184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1628" y="250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1729" y="87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1998" y="55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2095" y="88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1803" y="360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1749" y="408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3435" y="1551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3582" y="1290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591" y="1292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821" y="2062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957" y="1972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127" y="1922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4182" y="1881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2459" y="1395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2991" y="1083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324" y="1149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230" y="1092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3279" y="1202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3324" y="1339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428" y="1244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400" y="826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3414" y="945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3457" y="1101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3533" y="1242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517" y="1324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544" y="1314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3613" y="1384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880" y="1342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483" y="1401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434" y="1420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3413" y="1391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3447" y="1402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398" y="1070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3449" y="1061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471" y="1044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3481" y="1056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212" y="1125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3202" y="110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3198" y="1084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186" y="1044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3188" y="1069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4024" y="1692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4255" y="1643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4095" y="1618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7" name="Freeform 75"/>
            <p:cNvSpPr>
              <a:spLocks/>
            </p:cNvSpPr>
            <p:nvPr/>
          </p:nvSpPr>
          <p:spPr bwMode="auto">
            <a:xfrm>
              <a:off x="4087" y="1596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3934" y="1402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3968" y="1445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995" y="1508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4029" y="1498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019" y="1462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993" y="1437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961" y="1421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001" y="1474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2391" y="100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7" name="Freeform 85"/>
            <p:cNvSpPr>
              <a:spLocks/>
            </p:cNvSpPr>
            <p:nvPr/>
          </p:nvSpPr>
          <p:spPr bwMode="auto">
            <a:xfrm>
              <a:off x="2475" y="204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>
              <a:off x="2680" y="48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>
              <a:off x="2710" y="61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2764" y="64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3113" y="91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2" name="Freeform 90"/>
            <p:cNvSpPr>
              <a:spLocks/>
            </p:cNvSpPr>
            <p:nvPr/>
          </p:nvSpPr>
          <p:spPr bwMode="auto">
            <a:xfrm>
              <a:off x="3203" y="90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3" name="Freeform 91"/>
            <p:cNvSpPr>
              <a:spLocks/>
            </p:cNvSpPr>
            <p:nvPr/>
          </p:nvSpPr>
          <p:spPr bwMode="auto">
            <a:xfrm>
              <a:off x="3182" y="119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4" name="Freeform 92"/>
            <p:cNvSpPr>
              <a:spLocks/>
            </p:cNvSpPr>
            <p:nvPr/>
          </p:nvSpPr>
          <p:spPr bwMode="auto">
            <a:xfrm>
              <a:off x="3434" y="343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3495" y="461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6" name="Freeform 94"/>
            <p:cNvSpPr>
              <a:spLocks/>
            </p:cNvSpPr>
            <p:nvPr/>
          </p:nvSpPr>
          <p:spPr bwMode="auto">
            <a:xfrm>
              <a:off x="3459" y="541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2398" y="37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2291" y="46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2315" y="45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0" name="Freeform 98"/>
            <p:cNvSpPr>
              <a:spLocks/>
            </p:cNvSpPr>
            <p:nvPr/>
          </p:nvSpPr>
          <p:spPr bwMode="auto">
            <a:xfrm>
              <a:off x="2376" y="36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1" name="Freeform 99"/>
            <p:cNvSpPr>
              <a:spLocks/>
            </p:cNvSpPr>
            <p:nvPr/>
          </p:nvSpPr>
          <p:spPr bwMode="auto">
            <a:xfrm>
              <a:off x="2358" y="54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2" name="Freeform 100"/>
            <p:cNvSpPr>
              <a:spLocks/>
            </p:cNvSpPr>
            <p:nvPr/>
          </p:nvSpPr>
          <p:spPr bwMode="auto">
            <a:xfrm>
              <a:off x="3498" y="70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3" name="Freeform 101"/>
            <p:cNvSpPr>
              <a:spLocks/>
            </p:cNvSpPr>
            <p:nvPr/>
          </p:nvSpPr>
          <p:spPr bwMode="auto">
            <a:xfrm>
              <a:off x="2614" y="1522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4" name="Freeform 102"/>
            <p:cNvSpPr>
              <a:spLocks/>
            </p:cNvSpPr>
            <p:nvPr/>
          </p:nvSpPr>
          <p:spPr bwMode="auto">
            <a:xfrm>
              <a:off x="2654" y="1515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5" name="Freeform 103"/>
            <p:cNvSpPr>
              <a:spLocks/>
            </p:cNvSpPr>
            <p:nvPr/>
          </p:nvSpPr>
          <p:spPr bwMode="auto">
            <a:xfrm>
              <a:off x="2587" y="1361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2647" y="128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2623" y="1287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8" name="Freeform 106"/>
            <p:cNvSpPr>
              <a:spLocks/>
            </p:cNvSpPr>
            <p:nvPr/>
          </p:nvSpPr>
          <p:spPr bwMode="auto">
            <a:xfrm>
              <a:off x="2612" y="130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09" name="Freeform 107"/>
            <p:cNvSpPr>
              <a:spLocks/>
            </p:cNvSpPr>
            <p:nvPr/>
          </p:nvSpPr>
          <p:spPr bwMode="auto">
            <a:xfrm>
              <a:off x="2587" y="1343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0" name="Freeform 108"/>
            <p:cNvSpPr>
              <a:spLocks/>
            </p:cNvSpPr>
            <p:nvPr/>
          </p:nvSpPr>
          <p:spPr bwMode="auto">
            <a:xfrm>
              <a:off x="2606" y="133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1" name="Freeform 109"/>
            <p:cNvSpPr>
              <a:spLocks/>
            </p:cNvSpPr>
            <p:nvPr/>
          </p:nvSpPr>
          <p:spPr bwMode="auto">
            <a:xfrm>
              <a:off x="1873" y="342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2" name="Freeform 110"/>
            <p:cNvSpPr>
              <a:spLocks/>
            </p:cNvSpPr>
            <p:nvPr/>
          </p:nvSpPr>
          <p:spPr bwMode="auto">
            <a:xfrm>
              <a:off x="1812" y="308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  <p:sp>
          <p:nvSpPr>
            <p:cNvPr id="113" name="Freeform 111"/>
            <p:cNvSpPr>
              <a:spLocks/>
            </p:cNvSpPr>
            <p:nvPr/>
          </p:nvSpPr>
          <p:spPr bwMode="auto">
            <a:xfrm>
              <a:off x="1574" y="91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80808"/>
                </a:solidFill>
                <a:ea typeface="宋体" pitchFamily="2" charset="-122"/>
              </a:endParaRPr>
            </a:p>
          </p:txBody>
        </p:sp>
      </p:grpSp>
      <p:pic>
        <p:nvPicPr>
          <p:cNvPr id="114" name="Picture 115" descr="artplus_nature_naturalcity42_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3933" y="3167063"/>
            <a:ext cx="5901267" cy="298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16" descr="artplus_nature_naturalcity42_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75234" y="3352800"/>
            <a:ext cx="220556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17" descr="artplus_nature_naturalcity42_c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395200" y="2895601"/>
            <a:ext cx="1483784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18" descr="artplus_nature_naturalcity42_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59034" y="4594226"/>
            <a:ext cx="6548967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Text Box 121"/>
          <p:cNvSpPr txBox="1">
            <a:spLocks noChangeArrowheads="1"/>
          </p:cNvSpPr>
          <p:nvPr/>
        </p:nvSpPr>
        <p:spPr bwMode="auto">
          <a:xfrm>
            <a:off x="11265525" y="152400"/>
            <a:ext cx="7232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latin typeface="Verdana" pitchFamily="34" charset="0"/>
                <a:ea typeface="宋体" pitchFamily="2" charset="-122"/>
              </a:rPr>
              <a:t>IDC</a:t>
            </a:r>
          </a:p>
        </p:txBody>
      </p:sp>
      <p:pic>
        <p:nvPicPr>
          <p:cNvPr id="119" name="Picture 122" descr="artplus_nature_naturalcity42_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7851" y="3097213"/>
            <a:ext cx="396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" name="Picture 123" descr="artplus_nature_naturalcity42_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24801" y="1993900"/>
            <a:ext cx="2061633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" name="Picture 124" descr="artplus_nature_naturalcity42_d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1467" y="2862264"/>
            <a:ext cx="831851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91" name="Rectangle 119"/>
          <p:cNvSpPr>
            <a:spLocks noGrp="1" noChangeArrowheads="1"/>
          </p:cNvSpPr>
          <p:nvPr>
            <p:ph type="ctrTitle"/>
          </p:nvPr>
        </p:nvSpPr>
        <p:spPr>
          <a:xfrm>
            <a:off x="406400" y="4419600"/>
            <a:ext cx="8534400" cy="1143000"/>
          </a:xfrm>
        </p:spPr>
        <p:txBody>
          <a:bodyPr/>
          <a:lstStyle>
            <a:lvl1pPr algn="l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92" name="Rectangle 120"/>
          <p:cNvSpPr>
            <a:spLocks noGrp="1" noChangeArrowheads="1"/>
          </p:cNvSpPr>
          <p:nvPr>
            <p:ph type="subTitle" idx="1"/>
          </p:nvPr>
        </p:nvSpPr>
        <p:spPr>
          <a:xfrm>
            <a:off x="406400" y="5715000"/>
            <a:ext cx="853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2" name="Rectangle 11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1"/>
            <a:ext cx="2844800" cy="168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66F35-9C20-480B-AC6F-E538A5A35D82}" type="datetime9">
              <a:rPr lang="zh-CN" altLang="en-US">
                <a:solidFill>
                  <a:srgbClr val="FFFFFF"/>
                </a:solidFill>
              </a:rPr>
              <a:pPr>
                <a:defRPr/>
              </a:pPr>
              <a:t>2020年5月12日星期二12时28分24秒</a:t>
            </a:fld>
            <a:r>
              <a:rPr lang="en-US">
                <a:solidFill>
                  <a:srgbClr val="FFFFFF"/>
                </a:solidFill>
              </a:rPr>
              <a:t>2010-10-11</a:t>
            </a:r>
          </a:p>
        </p:txBody>
      </p:sp>
      <p:sp>
        <p:nvSpPr>
          <p:cNvPr id="123" name="Rectangle 11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8940800" y="6477001"/>
            <a:ext cx="3048000" cy="1682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IDC</a:t>
            </a:r>
            <a:r>
              <a:rPr lang="zh-CN" altLang="en-US">
                <a:solidFill>
                  <a:srgbClr val="FFFFFF"/>
                </a:solidFill>
              </a:rPr>
              <a:t>研究室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4" name="Rectangle 11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76800" y="6477001"/>
            <a:ext cx="2844800" cy="16827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4DC13DC9-91BE-4BC7-8472-756294A4A5C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37743E-6 L -0.21076 0.0478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010000" y="240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线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5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3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4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5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6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7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8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9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0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1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2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3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4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5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6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7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8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29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0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1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2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3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4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5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6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7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8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39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0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1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2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3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4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5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6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7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8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49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0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1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2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3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4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5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6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7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8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59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0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1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2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3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4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5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6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7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8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69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0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1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2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3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4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5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6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7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8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79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0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1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2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3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4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5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6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7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8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89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0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1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2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3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4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5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6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7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8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99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0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1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2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3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4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5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6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7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8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09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0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1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2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3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4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5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6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7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8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19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0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1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2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3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4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5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6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  <p:sp>
          <p:nvSpPr>
            <p:cNvPr id="127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1" cy="2667000"/>
          </a:xfrm>
        </p:spPr>
        <p:txBody>
          <a:bodyPr>
            <a:noAutofit/>
          </a:bodyPr>
          <a:lstStyle>
            <a:lvl1pPr algn="l" latinLnBrk="0">
              <a:defRPr lang="zh-CN" sz="3301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10" y="5102527"/>
            <a:ext cx="9146381" cy="1069675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 latinLnBrk="0">
              <a:buNone/>
              <a:defRPr lang="zh-CN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CN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CN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4735-DFD5-425E-B12B-800B272C3ED9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1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0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BD520-FA00-44DF-91A4-EFE2CDA9934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160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1" cy="42672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8003" latinLnBrk="0">
              <a:defRPr lang="zh-CN" sz="1200"/>
            </a:lvl6pPr>
            <a:lvl7pPr marL="1468003" latinLnBrk="0">
              <a:defRPr lang="zh-CN" sz="1200" baseline="0"/>
            </a:lvl7pPr>
            <a:lvl8pPr marL="1468003" latinLnBrk="0">
              <a:defRPr lang="zh-CN" sz="1200" baseline="0"/>
            </a:lvl8pPr>
            <a:lvl9pPr marL="1468003" latinLnBrk="0">
              <a:defRPr lang="zh-CN"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43" y="1905000"/>
            <a:ext cx="4420749" cy="426720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8003" latinLnBrk="0">
              <a:defRPr lang="zh-CN" sz="1200"/>
            </a:lvl6pPr>
            <a:lvl7pPr marL="1468003" latinLnBrk="0">
              <a:defRPr lang="zh-CN" sz="1200"/>
            </a:lvl7pPr>
            <a:lvl8pPr marL="1468003" latinLnBrk="0">
              <a:defRPr lang="zh-CN" sz="1200" baseline="0"/>
            </a:lvl8pPr>
            <a:lvl9pPr marL="1468003" latinLnBrk="0">
              <a:defRPr lang="zh-CN"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8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022C3-3A37-46A3-9661-C60D91E2223F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8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2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17842-4383-44CB-B3CB-D77BF6DF6D7E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36234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框架"/>
          <p:cNvGrpSpPr>
            <a:grpSpLocks/>
          </p:cNvGrpSpPr>
          <p:nvPr/>
        </p:nvGrpSpPr>
        <p:grpSpPr bwMode="auto">
          <a:xfrm flipH="1">
            <a:off x="1448178" y="1630363"/>
            <a:ext cx="6292901" cy="4576762"/>
            <a:chOff x="4417839" y="1630821"/>
            <a:chExt cx="6291028" cy="4575885"/>
          </a:xfrm>
        </p:grpSpPr>
        <p:grpSp>
          <p:nvGrpSpPr>
            <p:cNvPr id="6" name="组 614"/>
            <p:cNvGrpSpPr>
              <a:grpSpLocks/>
            </p:cNvGrpSpPr>
            <p:nvPr/>
          </p:nvGrpSpPr>
          <p:grpSpPr bwMode="auto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58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234" name="任意多边形 23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5" name="任意多边形 23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6" name="任意多边形 23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</p:grpSp>
          <p:grpSp>
            <p:nvGrpSpPr>
              <p:cNvPr id="159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160" name="任意多边形 15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1" name="任意多边形 16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2" name="任意多边形 16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</p:grpSp>
        </p:grpSp>
        <p:grpSp>
          <p:nvGrpSpPr>
            <p:cNvPr id="7" name="Group 615"/>
            <p:cNvGrpSpPr>
              <a:grpSpLocks/>
            </p:cNvGrpSpPr>
            <p:nvPr/>
          </p:nvGrpSpPr>
          <p:grpSpPr bwMode="auto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8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" name="任意多边形 8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5" name="任意多边形 8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6" name="任意多边形 8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9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0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</p:grpSp>
          <p:grpSp>
            <p:nvGrpSpPr>
              <p:cNvPr id="9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10" name="任意多边形 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1" name="任意多边形 1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2" name="任意多边形 1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3" name="任意多边形 12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4" name="任意多边形 13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5" name="任意多边形 14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6" name="任意多边形 15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7" name="任意多边形 16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8" name="任意多边形 17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19" name="任意多边形 18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0" name="任意多边形 19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1" name="任意多边形 20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2" name="任意多边形 21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3" name="任意多边形 22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4" name="任意多边形 23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5" name="任意多边形 24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6" name="任意多边形 25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7" name="任意多边形 26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8" name="任意多边形 27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29" name="任意多边形 28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0" name="任意多边形 29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1" name="任意多边形 30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2" name="任意多边形 31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3" name="任意多边形 32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4" name="任意多边形 33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5" name="任意多边形 34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6" name="任意多边形 35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7" name="任意多边形 36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8" name="任意多边形 37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39" name="任意多边形 38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0" name="任意多边形 39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1" name="任意多边形 40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2" name="任意多边形 41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3" name="任意多边形 42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4" name="任意多边形 43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5" name="任意多边形 44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6" name="任意多边形 45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7" name="任意多边形 46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8" name="任意多边形 47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49" name="任意多边形 48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0" name="任意多边形 49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1" name="任意多边形 50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2" name="任意多边形 51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3" name="任意多边形 52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4" name="任意多边形 53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5" name="任意多边形 54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6" name="任意多边形 55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7" name="任意多边形 56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8" name="任意多边形 57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59" name="任意多边形 58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0" name="任意多边形 59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1" name="任意多边形 60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2" name="任意多边形 61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3" name="任意多边形 62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4" name="任意多边形 63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5" name="任意多边形 64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6" name="任意多边形 65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7" name="任意多边形 66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8" name="任意多边形 67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69" name="任意多边形 68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0" name="任意多边形 69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1" name="任意多边形 70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2" name="任意多边形 71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3" name="任意多边形 72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4" name="任意多边形 73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5" name="任意多边形 74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6" name="任意多边形 75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7" name="任意多边形 76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8" name="任意多边形 77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79" name="任意多边形 78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0" name="任意多边形 79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1" name="任意多边形 80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2" name="任意多边形 81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  <p:sp>
              <p:nvSpPr>
                <p:cNvPr id="83" name="任意多边形 82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latin typeface="+mn-lt"/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>
            <a:noAutofit/>
          </a:bodyPr>
          <a:lstStyle>
            <a:lvl1pPr algn="l" latinLnBrk="0">
              <a:defRPr lang="zh-CN" sz="2401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6292" y="1884311"/>
            <a:ext cx="5670757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 latinLnBrk="0">
              <a:buNone/>
              <a:defRPr lang="zh-CN" sz="1800"/>
            </a:lvl1pPr>
            <a:lvl2pPr marL="342991" indent="0" latinLnBrk="0">
              <a:buNone/>
              <a:defRPr lang="zh-CN" sz="2101"/>
            </a:lvl2pPr>
            <a:lvl3pPr marL="685983" indent="0" latinLnBrk="0">
              <a:buNone/>
              <a:defRPr lang="zh-CN" sz="1800"/>
            </a:lvl3pPr>
            <a:lvl4pPr marL="1028974" indent="0" latinLnBrk="0">
              <a:buNone/>
              <a:defRPr lang="zh-CN" sz="1500"/>
            </a:lvl4pPr>
            <a:lvl5pPr marL="1371966" indent="0" latinLnBrk="0">
              <a:buNone/>
              <a:defRPr lang="zh-CN" sz="1500"/>
            </a:lvl5pPr>
            <a:lvl6pPr marL="1714957" indent="0" latinLnBrk="0">
              <a:buNone/>
              <a:defRPr lang="zh-CN" sz="1500"/>
            </a:lvl6pPr>
            <a:lvl7pPr marL="2057949" indent="0" latinLnBrk="0">
              <a:buNone/>
              <a:defRPr lang="zh-CN" sz="1500"/>
            </a:lvl7pPr>
            <a:lvl8pPr marL="2400940" indent="0" latinLnBrk="0">
              <a:buNone/>
              <a:defRPr lang="zh-CN" sz="1500"/>
            </a:lvl8pPr>
            <a:lvl9pPr marL="2743932" indent="0" latinLnBrk="0">
              <a:buNone/>
              <a:defRPr lang="zh-CN"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8019" y="3411748"/>
            <a:ext cx="2743915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CN" sz="1200"/>
            </a:lvl1pPr>
            <a:lvl2pPr marL="342991" indent="0" latinLnBrk="0">
              <a:buNone/>
              <a:defRPr lang="zh-CN" sz="900"/>
            </a:lvl2pPr>
            <a:lvl3pPr marL="685983" indent="0" latinLnBrk="0">
              <a:buNone/>
              <a:defRPr lang="zh-CN" sz="750"/>
            </a:lvl3pPr>
            <a:lvl4pPr marL="1028974" indent="0" latinLnBrk="0">
              <a:buNone/>
              <a:defRPr lang="zh-CN" sz="675"/>
            </a:lvl4pPr>
            <a:lvl5pPr marL="1371966" indent="0" latinLnBrk="0">
              <a:buNone/>
              <a:defRPr lang="zh-CN" sz="675"/>
            </a:lvl5pPr>
            <a:lvl6pPr marL="1714957" indent="0" latinLnBrk="0">
              <a:buNone/>
              <a:defRPr lang="zh-CN" sz="675"/>
            </a:lvl6pPr>
            <a:lvl7pPr marL="2057949" indent="0" latinLnBrk="0">
              <a:buNone/>
              <a:defRPr lang="zh-CN" sz="675"/>
            </a:lvl7pPr>
            <a:lvl8pPr marL="2400940" indent="0" latinLnBrk="0">
              <a:buNone/>
              <a:defRPr lang="zh-CN" sz="675"/>
            </a:lvl8pPr>
            <a:lvl9pPr marL="2743932" indent="0" latinLnBrk="0">
              <a:buNone/>
              <a:defRPr lang="zh-CN"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BD99-C018-4D72-945D-24D0B8D7591A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30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10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36F95-E850-4D48-8D30-51E22F2DAA78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9146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>
            <a:grpSpLocks/>
          </p:cNvGrpSpPr>
          <p:nvPr/>
        </p:nvGrpSpPr>
        <p:grpSpPr bwMode="auto">
          <a:xfrm>
            <a:off x="1522811" y="1514475"/>
            <a:ext cx="10572328" cy="63500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28433 w 67"/>
                <a:gd name="T1" fmla="*/ 4924 h 6"/>
                <a:gd name="T2" fmla="*/ 28433 w 67"/>
                <a:gd name="T3" fmla="*/ 4924 h 6"/>
                <a:gd name="T4" fmla="*/ 63500 w 67"/>
                <a:gd name="T5" fmla="*/ 2462 h 6"/>
                <a:gd name="T6" fmla="*/ 36963 w 67"/>
                <a:gd name="T7" fmla="*/ 0 h 6"/>
                <a:gd name="T8" fmla="*/ 28433 w 67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1231 h 2"/>
                <a:gd name="T2" fmla="*/ 0 w 20"/>
                <a:gd name="T3" fmla="*/ 1231 h 2"/>
                <a:gd name="T4" fmla="*/ 19050 w 20"/>
                <a:gd name="T5" fmla="*/ 616 h 2"/>
                <a:gd name="T6" fmla="*/ 0 w 20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39687 w 41"/>
                <a:gd name="T1" fmla="*/ 0 h 6"/>
                <a:gd name="T2" fmla="*/ 39687 w 41"/>
                <a:gd name="T3" fmla="*/ 0 h 6"/>
                <a:gd name="T4" fmla="*/ 0 w 41"/>
                <a:gd name="T5" fmla="*/ 2052 h 6"/>
                <a:gd name="T6" fmla="*/ 18392 w 41"/>
                <a:gd name="T7" fmla="*/ 1026 h 6"/>
                <a:gd name="T8" fmla="*/ 39687 w 41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1905 w 45"/>
                <a:gd name="T1" fmla="*/ 0 h 6"/>
                <a:gd name="T2" fmla="*/ 1905 w 45"/>
                <a:gd name="T3" fmla="*/ 0 h 6"/>
                <a:gd name="T4" fmla="*/ 17145 w 45"/>
                <a:gd name="T5" fmla="*/ 4924 h 6"/>
                <a:gd name="T6" fmla="*/ 42862 w 45"/>
                <a:gd name="T7" fmla="*/ 3283 h 6"/>
                <a:gd name="T8" fmla="*/ 1905 w 4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39399 w 44"/>
                <a:gd name="T1" fmla="*/ 0 h 3"/>
                <a:gd name="T2" fmla="*/ 39399 w 44"/>
                <a:gd name="T3" fmla="*/ 0 h 3"/>
                <a:gd name="T4" fmla="*/ 0 w 44"/>
                <a:gd name="T5" fmla="*/ 2462 h 3"/>
                <a:gd name="T6" fmla="*/ 39399 w 44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3281 w 82"/>
                <a:gd name="T1" fmla="*/ 3693 h 5"/>
                <a:gd name="T2" fmla="*/ 13281 w 82"/>
                <a:gd name="T3" fmla="*/ 3693 h 5"/>
                <a:gd name="T4" fmla="*/ 77787 w 82"/>
                <a:gd name="T5" fmla="*/ 0 h 5"/>
                <a:gd name="T6" fmla="*/ 0 w 82"/>
                <a:gd name="T7" fmla="*/ 3693 h 5"/>
                <a:gd name="T8" fmla="*/ 13281 w 82"/>
                <a:gd name="T9" fmla="*/ 3693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7954 w 42"/>
                <a:gd name="T1" fmla="*/ 3939 h 5"/>
                <a:gd name="T2" fmla="*/ 17954 w 42"/>
                <a:gd name="T3" fmla="*/ 3939 h 5"/>
                <a:gd name="T4" fmla="*/ 39687 w 42"/>
                <a:gd name="T5" fmla="*/ 0 h 5"/>
                <a:gd name="T6" fmla="*/ 0 w 42"/>
                <a:gd name="T7" fmla="*/ 4924 h 5"/>
                <a:gd name="T8" fmla="*/ 17954 w 42"/>
                <a:gd name="T9" fmla="*/ 3939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76103 w 98"/>
                <a:gd name="T1" fmla="*/ 4924 h 6"/>
                <a:gd name="T2" fmla="*/ 76103 w 98"/>
                <a:gd name="T3" fmla="*/ 4924 h 6"/>
                <a:gd name="T4" fmla="*/ 70466 w 98"/>
                <a:gd name="T5" fmla="*/ 0 h 6"/>
                <a:gd name="T6" fmla="*/ 0 w 98"/>
                <a:gd name="T7" fmla="*/ 4103 h 6"/>
                <a:gd name="T8" fmla="*/ 76103 w 98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693 h 3"/>
                <a:gd name="T2" fmla="*/ 0 w 36"/>
                <a:gd name="T3" fmla="*/ 3693 h 3"/>
                <a:gd name="T4" fmla="*/ 34925 w 36"/>
                <a:gd name="T5" fmla="*/ 0 h 3"/>
                <a:gd name="T6" fmla="*/ 0 w 36"/>
                <a:gd name="T7" fmla="*/ 369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0162 w 32"/>
                <a:gd name="T1" fmla="*/ 4924 h 5"/>
                <a:gd name="T2" fmla="*/ 30162 w 32"/>
                <a:gd name="T3" fmla="*/ 4924 h 5"/>
                <a:gd name="T4" fmla="*/ 0 w 32"/>
                <a:gd name="T5" fmla="*/ 0 h 5"/>
                <a:gd name="T6" fmla="*/ 15081 w 32"/>
                <a:gd name="T7" fmla="*/ 4924 h 5"/>
                <a:gd name="T8" fmla="*/ 30162 w 32"/>
                <a:gd name="T9" fmla="*/ 492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4925 w 36"/>
                <a:gd name="T1" fmla="*/ 1231 h 1"/>
                <a:gd name="T2" fmla="*/ 34925 w 36"/>
                <a:gd name="T3" fmla="*/ 1231 h 1"/>
                <a:gd name="T4" fmla="*/ 33955 w 36"/>
                <a:gd name="T5" fmla="*/ 1231 h 1"/>
                <a:gd name="T6" fmla="*/ 0 w 36"/>
                <a:gd name="T7" fmla="*/ 0 h 1"/>
                <a:gd name="T8" fmla="*/ 34925 w 36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4762 w 5"/>
                <a:gd name="T1" fmla="*/ 4762 w 5"/>
                <a:gd name="T2" fmla="*/ 0 w 5"/>
                <a:gd name="T3" fmla="*/ 4762 w 5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T0" y="0"/>
                </a:cxn>
                <a:cxn ang="T5">
                  <a:pos x="T1" y="0"/>
                </a:cxn>
                <a:cxn ang="T6">
                  <a:pos x="T2" y="0"/>
                </a:cxn>
                <a:cxn ang="T7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1437 w 75"/>
                <a:gd name="T1" fmla="*/ 0 h 9"/>
                <a:gd name="T2" fmla="*/ 71437 w 75"/>
                <a:gd name="T3" fmla="*/ 0 h 9"/>
                <a:gd name="T4" fmla="*/ 46672 w 75"/>
                <a:gd name="T5" fmla="*/ 8617 h 9"/>
                <a:gd name="T6" fmla="*/ 71437 w 75"/>
                <a:gd name="T7" fmla="*/ 0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2770 h 4"/>
                <a:gd name="T2" fmla="*/ 0 w 47"/>
                <a:gd name="T3" fmla="*/ 2770 h 4"/>
                <a:gd name="T4" fmla="*/ 41613 w 47"/>
                <a:gd name="T5" fmla="*/ 3693 h 4"/>
                <a:gd name="T6" fmla="*/ 44450 w 47"/>
                <a:gd name="T7" fmla="*/ 0 h 4"/>
                <a:gd name="T8" fmla="*/ 0 w 47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462 h 2"/>
                <a:gd name="T2" fmla="*/ 0 w 22"/>
                <a:gd name="T3" fmla="*/ 2462 h 2"/>
                <a:gd name="T4" fmla="*/ 20637 w 22"/>
                <a:gd name="T5" fmla="*/ 0 h 2"/>
                <a:gd name="T6" fmla="*/ 4690 w 22"/>
                <a:gd name="T7" fmla="*/ 0 h 2"/>
                <a:gd name="T8" fmla="*/ 0 w 22"/>
                <a:gd name="T9" fmla="*/ 246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0008 w 90"/>
                <a:gd name="T1" fmla="*/ 0 h 4"/>
                <a:gd name="T2" fmla="*/ 60008 w 90"/>
                <a:gd name="T3" fmla="*/ 0 h 4"/>
                <a:gd name="T4" fmla="*/ 0 w 90"/>
                <a:gd name="T5" fmla="*/ 1847 h 4"/>
                <a:gd name="T6" fmla="*/ 72390 w 90"/>
                <a:gd name="T7" fmla="*/ 3693 h 4"/>
                <a:gd name="T8" fmla="*/ 60008 w 90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4762 w 5"/>
                <a:gd name="T1" fmla="*/ 0 h 1"/>
                <a:gd name="T2" fmla="*/ 4762 w 5"/>
                <a:gd name="T3" fmla="*/ 0 h 1"/>
                <a:gd name="T4" fmla="*/ 0 w 5"/>
                <a:gd name="T5" fmla="*/ 1231 h 1"/>
                <a:gd name="T6" fmla="*/ 476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3810 w 5"/>
                <a:gd name="T5" fmla="*/ 1 h 1"/>
                <a:gd name="T6" fmla="*/ 4762 w 5"/>
                <a:gd name="T7" fmla="*/ 0 h 1"/>
                <a:gd name="T8" fmla="*/ 0 w 5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5674 w 47"/>
                <a:gd name="T1" fmla="*/ 2462 h 2"/>
                <a:gd name="T2" fmla="*/ 5674 w 47"/>
                <a:gd name="T3" fmla="*/ 2462 h 2"/>
                <a:gd name="T4" fmla="*/ 44450 w 47"/>
                <a:gd name="T5" fmla="*/ 0 h 2"/>
                <a:gd name="T6" fmla="*/ 1891 w 47"/>
                <a:gd name="T7" fmla="*/ 1231 h 2"/>
                <a:gd name="T8" fmla="*/ 5674 w 47"/>
                <a:gd name="T9" fmla="*/ 246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821 h 3"/>
                <a:gd name="T2" fmla="*/ 0 w 33"/>
                <a:gd name="T3" fmla="*/ 821 h 3"/>
                <a:gd name="T4" fmla="*/ 31750 w 33"/>
                <a:gd name="T5" fmla="*/ 2462 h 3"/>
                <a:gd name="T6" fmla="*/ 0 w 33"/>
                <a:gd name="T7" fmla="*/ 821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175 w 6"/>
                <a:gd name="T1" fmla="*/ 1 h 1"/>
                <a:gd name="T2" fmla="*/ 3175 w 6"/>
                <a:gd name="T3" fmla="*/ 1 h 1"/>
                <a:gd name="T4" fmla="*/ 6350 w 6"/>
                <a:gd name="T5" fmla="*/ 1 h 1"/>
                <a:gd name="T6" fmla="*/ 3175 w 6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3044 w 31"/>
                <a:gd name="T1" fmla="*/ 0 h 3"/>
                <a:gd name="T2" fmla="*/ 23044 w 31"/>
                <a:gd name="T3" fmla="*/ 0 h 3"/>
                <a:gd name="T4" fmla="*/ 0 w 31"/>
                <a:gd name="T5" fmla="*/ 2462 h 3"/>
                <a:gd name="T6" fmla="*/ 28575 w 31"/>
                <a:gd name="T7" fmla="*/ 1641 h 3"/>
                <a:gd name="T8" fmla="*/ 23044 w 31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57246 w 198"/>
                <a:gd name="T1" fmla="*/ 23388 h 27"/>
                <a:gd name="T2" fmla="*/ 57246 w 198"/>
                <a:gd name="T3" fmla="*/ 23388 h 27"/>
                <a:gd name="T4" fmla="*/ 148840 w 198"/>
                <a:gd name="T5" fmla="*/ 20789 h 27"/>
                <a:gd name="T6" fmla="*/ 127850 w 198"/>
                <a:gd name="T7" fmla="*/ 0 h 27"/>
                <a:gd name="T8" fmla="*/ 84915 w 198"/>
                <a:gd name="T9" fmla="*/ 5197 h 27"/>
                <a:gd name="T10" fmla="*/ 142161 w 198"/>
                <a:gd name="T11" fmla="*/ 12127 h 27"/>
                <a:gd name="T12" fmla="*/ 70603 w 198"/>
                <a:gd name="T13" fmla="*/ 9528 h 27"/>
                <a:gd name="T14" fmla="*/ 12403 w 198"/>
                <a:gd name="T15" fmla="*/ 21656 h 27"/>
                <a:gd name="T16" fmla="*/ 60108 w 198"/>
                <a:gd name="T17" fmla="*/ 19923 h 27"/>
                <a:gd name="T18" fmla="*/ 57246 w 198"/>
                <a:gd name="T19" fmla="*/ 23388 h 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78105 w 100"/>
                <a:gd name="T1" fmla="*/ 4924 h 6"/>
                <a:gd name="T2" fmla="*/ 78105 w 100"/>
                <a:gd name="T3" fmla="*/ 4924 h 6"/>
                <a:gd name="T4" fmla="*/ 95250 w 100"/>
                <a:gd name="T5" fmla="*/ 4924 h 6"/>
                <a:gd name="T6" fmla="*/ 36195 w 100"/>
                <a:gd name="T7" fmla="*/ 0 h 6"/>
                <a:gd name="T8" fmla="*/ 0 w 100"/>
                <a:gd name="T9" fmla="*/ 4103 h 6"/>
                <a:gd name="T10" fmla="*/ 83820 w 100"/>
                <a:gd name="T11" fmla="*/ 4924 h 6"/>
                <a:gd name="T12" fmla="*/ 78105 w 100"/>
                <a:gd name="T13" fmla="*/ 4924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76021 w 142"/>
                <a:gd name="T1" fmla="*/ 2638 h 14"/>
                <a:gd name="T2" fmla="*/ 76021 w 142"/>
                <a:gd name="T3" fmla="*/ 2638 h 14"/>
                <a:gd name="T4" fmla="*/ 46563 w 142"/>
                <a:gd name="T5" fmla="*/ 12309 h 14"/>
                <a:gd name="T6" fmla="*/ 112131 w 142"/>
                <a:gd name="T7" fmla="*/ 7034 h 14"/>
                <a:gd name="T8" fmla="*/ 76971 w 142"/>
                <a:gd name="T9" fmla="*/ 2638 h 14"/>
                <a:gd name="T10" fmla="*/ 120683 w 142"/>
                <a:gd name="T11" fmla="*/ 1758 h 14"/>
                <a:gd name="T12" fmla="*/ 78872 w 142"/>
                <a:gd name="T13" fmla="*/ 0 h 14"/>
                <a:gd name="T14" fmla="*/ 80772 w 142"/>
                <a:gd name="T15" fmla="*/ 879 h 14"/>
                <a:gd name="T16" fmla="*/ 80772 w 142"/>
                <a:gd name="T17" fmla="*/ 879 h 14"/>
                <a:gd name="T18" fmla="*/ 80772 w 142"/>
                <a:gd name="T19" fmla="*/ 879 h 14"/>
                <a:gd name="T20" fmla="*/ 81722 w 142"/>
                <a:gd name="T21" fmla="*/ 879 h 14"/>
                <a:gd name="T22" fmla="*/ 79822 w 142"/>
                <a:gd name="T23" fmla="*/ 879 h 14"/>
                <a:gd name="T24" fmla="*/ 76021 w 142"/>
                <a:gd name="T25" fmla="*/ 2638 h 14"/>
                <a:gd name="T26" fmla="*/ 79822 w 142"/>
                <a:gd name="T27" fmla="*/ 879 h 14"/>
                <a:gd name="T28" fmla="*/ 80772 w 142"/>
                <a:gd name="T29" fmla="*/ 879 h 14"/>
                <a:gd name="T30" fmla="*/ 80772 w 142"/>
                <a:gd name="T31" fmla="*/ 879 h 14"/>
                <a:gd name="T32" fmla="*/ 0 w 142"/>
                <a:gd name="T33" fmla="*/ 2638 h 14"/>
                <a:gd name="T34" fmla="*/ 76021 w 142"/>
                <a:gd name="T35" fmla="*/ 2638 h 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9525 w 11"/>
                <a:gd name="T1" fmla="*/ 1231 h 1"/>
                <a:gd name="T2" fmla="*/ 9525 w 11"/>
                <a:gd name="T3" fmla="*/ 1231 h 1"/>
                <a:gd name="T4" fmla="*/ 6927 w 11"/>
                <a:gd name="T5" fmla="*/ 0 h 1"/>
                <a:gd name="T6" fmla="*/ 9525 w 11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6220 w 122"/>
                <a:gd name="T1" fmla="*/ 9026 h 12"/>
                <a:gd name="T2" fmla="*/ 46220 w 122"/>
                <a:gd name="T3" fmla="*/ 9026 h 12"/>
                <a:gd name="T4" fmla="*/ 76070 w 122"/>
                <a:gd name="T5" fmla="*/ 7385 h 12"/>
                <a:gd name="T6" fmla="*/ 77033 w 122"/>
                <a:gd name="T7" fmla="*/ 9847 h 12"/>
                <a:gd name="T8" fmla="*/ 80884 w 122"/>
                <a:gd name="T9" fmla="*/ 5744 h 12"/>
                <a:gd name="T10" fmla="*/ 75107 w 122"/>
                <a:gd name="T11" fmla="*/ 6565 h 12"/>
                <a:gd name="T12" fmla="*/ 5777 w 122"/>
                <a:gd name="T13" fmla="*/ 0 h 12"/>
                <a:gd name="T14" fmla="*/ 46220 w 122"/>
                <a:gd name="T15" fmla="*/ 9026 h 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66074 w 74"/>
                <a:gd name="T1" fmla="*/ 0 h 6"/>
                <a:gd name="T2" fmla="*/ 66074 w 74"/>
                <a:gd name="T3" fmla="*/ 0 h 6"/>
                <a:gd name="T4" fmla="*/ 0 w 74"/>
                <a:gd name="T5" fmla="*/ 1641 h 6"/>
                <a:gd name="T6" fmla="*/ 33981 w 74"/>
                <a:gd name="T7" fmla="*/ 4924 h 6"/>
                <a:gd name="T8" fmla="*/ 32093 w 74"/>
                <a:gd name="T9" fmla="*/ 3283 h 6"/>
                <a:gd name="T10" fmla="*/ 66074 w 74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29528 w 40"/>
                <a:gd name="T1" fmla="*/ 4396 h 7"/>
                <a:gd name="T2" fmla="*/ 29528 w 40"/>
                <a:gd name="T3" fmla="*/ 4396 h 7"/>
                <a:gd name="T4" fmla="*/ 38100 w 40"/>
                <a:gd name="T5" fmla="*/ 0 h 7"/>
                <a:gd name="T6" fmla="*/ 0 w 40"/>
                <a:gd name="T7" fmla="*/ 6155 h 7"/>
                <a:gd name="T8" fmla="*/ 29528 w 40"/>
                <a:gd name="T9" fmla="*/ 4396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19447 w 24"/>
                <a:gd name="T1" fmla="*/ 2462 h 4"/>
                <a:gd name="T2" fmla="*/ 19447 w 24"/>
                <a:gd name="T3" fmla="*/ 2462 h 4"/>
                <a:gd name="T4" fmla="*/ 22225 w 24"/>
                <a:gd name="T5" fmla="*/ 0 h 4"/>
                <a:gd name="T6" fmla="*/ 0 w 24"/>
                <a:gd name="T7" fmla="*/ 1847 h 4"/>
                <a:gd name="T8" fmla="*/ 19447 w 24"/>
                <a:gd name="T9" fmla="*/ 2462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0637 w 21"/>
                <a:gd name="T1" fmla="*/ 0 h 1"/>
                <a:gd name="T2" fmla="*/ 20637 w 21"/>
                <a:gd name="T3" fmla="*/ 0 h 1"/>
                <a:gd name="T4" fmla="*/ 0 w 21"/>
                <a:gd name="T5" fmla="*/ 1231 h 1"/>
                <a:gd name="T6" fmla="*/ 20637 w 21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5715 w 10"/>
                <a:gd name="T1" fmla="*/ 1231 h 2"/>
                <a:gd name="T2" fmla="*/ 5715 w 10"/>
                <a:gd name="T3" fmla="*/ 1231 h 2"/>
                <a:gd name="T4" fmla="*/ 9525 w 10"/>
                <a:gd name="T5" fmla="*/ 0 h 2"/>
                <a:gd name="T6" fmla="*/ 5715 w 10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1912 w 65"/>
                <a:gd name="T1" fmla="*/ 7386 h 9"/>
                <a:gd name="T2" fmla="*/ 61912 w 65"/>
                <a:gd name="T3" fmla="*/ 7386 h 9"/>
                <a:gd name="T4" fmla="*/ 3810 w 65"/>
                <a:gd name="T5" fmla="*/ 3283 h 9"/>
                <a:gd name="T6" fmla="*/ 12382 w 65"/>
                <a:gd name="T7" fmla="*/ 6565 h 9"/>
                <a:gd name="T8" fmla="*/ 61912 w 65"/>
                <a:gd name="T9" fmla="*/ 7386 h 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2770 h 4"/>
                <a:gd name="T2" fmla="*/ 0 w 29"/>
                <a:gd name="T3" fmla="*/ 2770 h 4"/>
                <a:gd name="T4" fmla="*/ 8868 w 29"/>
                <a:gd name="T5" fmla="*/ 3693 h 4"/>
                <a:gd name="T6" fmla="*/ 28575 w 29"/>
                <a:gd name="T7" fmla="*/ 0 h 4"/>
                <a:gd name="T8" fmla="*/ 0 w 29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38100 w 40"/>
                <a:gd name="T1" fmla="*/ 2462 h 3"/>
                <a:gd name="T2" fmla="*/ 38100 w 40"/>
                <a:gd name="T3" fmla="*/ 2462 h 3"/>
                <a:gd name="T4" fmla="*/ 0 w 40"/>
                <a:gd name="T5" fmla="*/ 0 h 3"/>
                <a:gd name="T6" fmla="*/ 38100 w 40"/>
                <a:gd name="T7" fmla="*/ 246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3060 w 38"/>
                <a:gd name="T1" fmla="*/ 0 h 5"/>
                <a:gd name="T2" fmla="*/ 23060 w 38"/>
                <a:gd name="T3" fmla="*/ 0 h 5"/>
                <a:gd name="T4" fmla="*/ 0 w 38"/>
                <a:gd name="T5" fmla="*/ 3693 h 5"/>
                <a:gd name="T6" fmla="*/ 23060 w 38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1912 w 65"/>
                <a:gd name="T1" fmla="*/ 2462 h 6"/>
                <a:gd name="T2" fmla="*/ 61912 w 65"/>
                <a:gd name="T3" fmla="*/ 2462 h 6"/>
                <a:gd name="T4" fmla="*/ 0 w 65"/>
                <a:gd name="T5" fmla="*/ 0 h 6"/>
                <a:gd name="T6" fmla="*/ 61912 w 65"/>
                <a:gd name="T7" fmla="*/ 2462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6329 w 21"/>
                <a:gd name="T1" fmla="*/ 0 h 2"/>
                <a:gd name="T2" fmla="*/ 16329 w 21"/>
                <a:gd name="T3" fmla="*/ 0 h 2"/>
                <a:gd name="T4" fmla="*/ 0 w 21"/>
                <a:gd name="T5" fmla="*/ 2462 h 2"/>
                <a:gd name="T6" fmla="*/ 16329 w 21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2770 h 4"/>
                <a:gd name="T2" fmla="*/ 0 w 75"/>
                <a:gd name="T3" fmla="*/ 2770 h 4"/>
                <a:gd name="T4" fmla="*/ 12382 w 75"/>
                <a:gd name="T5" fmla="*/ 3693 h 4"/>
                <a:gd name="T6" fmla="*/ 71437 w 75"/>
                <a:gd name="T7" fmla="*/ 2770 h 4"/>
                <a:gd name="T8" fmla="*/ 0 w 75"/>
                <a:gd name="T9" fmla="*/ 277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7937 w 8"/>
                <a:gd name="T1" fmla="*/ 1231 h 1"/>
                <a:gd name="T2" fmla="*/ 7937 w 8"/>
                <a:gd name="T3" fmla="*/ 1231 h 1"/>
                <a:gd name="T4" fmla="*/ 992 w 8"/>
                <a:gd name="T5" fmla="*/ 0 h 1"/>
                <a:gd name="T6" fmla="*/ 7937 w 8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231 h 1"/>
                <a:gd name="T2" fmla="*/ 0 w 36"/>
                <a:gd name="T3" fmla="*/ 1231 h 1"/>
                <a:gd name="T4" fmla="*/ 34925 w 36"/>
                <a:gd name="T5" fmla="*/ 1231 h 1"/>
                <a:gd name="T6" fmla="*/ 0 w 36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231 h 1"/>
                <a:gd name="T2" fmla="*/ 0 w 20"/>
                <a:gd name="T3" fmla="*/ 1231 h 1"/>
                <a:gd name="T4" fmla="*/ 0 w 20"/>
                <a:gd name="T5" fmla="*/ 1231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7937 w 8"/>
                <a:gd name="T1" fmla="*/ 0 h 3"/>
                <a:gd name="T2" fmla="*/ 7937 w 8"/>
                <a:gd name="T3" fmla="*/ 0 h 3"/>
                <a:gd name="T4" fmla="*/ 0 w 8"/>
                <a:gd name="T5" fmla="*/ 2462 h 3"/>
                <a:gd name="T6" fmla="*/ 7937 w 8"/>
                <a:gd name="T7" fmla="*/ 0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952 w 5"/>
                <a:gd name="T1" fmla="*/ 0 h 1"/>
                <a:gd name="T2" fmla="*/ 952 w 5"/>
                <a:gd name="T3" fmla="*/ 0 h 1"/>
                <a:gd name="T4" fmla="*/ 0 w 5"/>
                <a:gd name="T5" fmla="*/ 0 h 1"/>
                <a:gd name="T6" fmla="*/ 952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3812 w 25"/>
                <a:gd name="T1" fmla="*/ 1 h 1"/>
                <a:gd name="T2" fmla="*/ 23812 w 25"/>
                <a:gd name="T3" fmla="*/ 1 h 1"/>
                <a:gd name="T4" fmla="*/ 0 w 25"/>
                <a:gd name="T5" fmla="*/ 0 h 1"/>
                <a:gd name="T6" fmla="*/ 23812 w 25"/>
                <a:gd name="T7" fmla="*/ 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231 h 1"/>
                <a:gd name="T2" fmla="*/ 0 w 20"/>
                <a:gd name="T3" fmla="*/ 1231 h 1"/>
                <a:gd name="T4" fmla="*/ 17145 w 20"/>
                <a:gd name="T5" fmla="*/ 1231 h 1"/>
                <a:gd name="T6" fmla="*/ 0 w 20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0162 w 31"/>
                <a:gd name="T5" fmla="*/ 1231 h 1"/>
                <a:gd name="T6" fmla="*/ 26270 w 31"/>
                <a:gd name="T7" fmla="*/ 0 h 1"/>
                <a:gd name="T8" fmla="*/ 0 w 3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0637 w 23"/>
                <a:gd name="T1" fmla="*/ 0 h 2"/>
                <a:gd name="T2" fmla="*/ 20637 w 23"/>
                <a:gd name="T3" fmla="*/ 0 h 2"/>
                <a:gd name="T4" fmla="*/ 17048 w 23"/>
                <a:gd name="T5" fmla="*/ 0 h 2"/>
                <a:gd name="T6" fmla="*/ 20637 w 23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058 w 3"/>
                <a:gd name="T1" fmla="*/ 1231 h 1"/>
                <a:gd name="T2" fmla="*/ 1058 w 3"/>
                <a:gd name="T3" fmla="*/ 1231 h 1"/>
                <a:gd name="T4" fmla="*/ 3175 w 3"/>
                <a:gd name="T5" fmla="*/ 0 h 1"/>
                <a:gd name="T6" fmla="*/ 0 w 3"/>
                <a:gd name="T7" fmla="*/ 0 h 1"/>
                <a:gd name="T8" fmla="*/ 1058 w 3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4771 h 17"/>
                <a:gd name="T2" fmla="*/ 0 w 69"/>
                <a:gd name="T3" fmla="*/ 14771 h 17"/>
                <a:gd name="T4" fmla="*/ 66675 w 69"/>
                <a:gd name="T5" fmla="*/ 11295 h 17"/>
                <a:gd name="T6" fmla="*/ 44450 w 69"/>
                <a:gd name="T7" fmla="*/ 0 h 17"/>
                <a:gd name="T8" fmla="*/ 0 w 69"/>
                <a:gd name="T9" fmla="*/ 14771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110211 w 10030"/>
                <a:gd name="T1" fmla="*/ 21336 h 75"/>
                <a:gd name="T2" fmla="*/ 9046330 w 10030"/>
                <a:gd name="T3" fmla="*/ 19629 h 75"/>
                <a:gd name="T4" fmla="*/ 5013238 w 10030"/>
                <a:gd name="T5" fmla="*/ 51206 h 75"/>
                <a:gd name="T6" fmla="*/ 4359172 w 10030"/>
                <a:gd name="T7" fmla="*/ 55474 h 75"/>
                <a:gd name="T8" fmla="*/ 4656648 w 10030"/>
                <a:gd name="T9" fmla="*/ 52060 h 75"/>
                <a:gd name="T10" fmla="*/ 4854966 w 10030"/>
                <a:gd name="T11" fmla="*/ 47793 h 75"/>
                <a:gd name="T12" fmla="*/ 5015145 w 10030"/>
                <a:gd name="T13" fmla="*/ 51206 h 75"/>
                <a:gd name="T14" fmla="*/ 5301180 w 10030"/>
                <a:gd name="T15" fmla="*/ 52913 h 75"/>
                <a:gd name="T16" fmla="*/ 5726419 w 10030"/>
                <a:gd name="T17" fmla="*/ 47793 h 75"/>
                <a:gd name="T18" fmla="*/ 6014360 w 10030"/>
                <a:gd name="T19" fmla="*/ 27310 h 75"/>
                <a:gd name="T20" fmla="*/ 5977176 w 10030"/>
                <a:gd name="T21" fmla="*/ 44379 h 75"/>
                <a:gd name="T22" fmla="*/ 6354742 w 10030"/>
                <a:gd name="T23" fmla="*/ 34991 h 75"/>
                <a:gd name="T24" fmla="*/ 6489178 w 10030"/>
                <a:gd name="T25" fmla="*/ 45232 h 75"/>
                <a:gd name="T26" fmla="*/ 6868651 w 10030"/>
                <a:gd name="T27" fmla="*/ 42672 h 75"/>
                <a:gd name="T28" fmla="*/ 7136571 w 10030"/>
                <a:gd name="T29" fmla="*/ 52913 h 75"/>
                <a:gd name="T30" fmla="*/ 7310098 w 10030"/>
                <a:gd name="T31" fmla="*/ 52060 h 75"/>
                <a:gd name="T32" fmla="*/ 7550368 w 10030"/>
                <a:gd name="T33" fmla="*/ 53767 h 75"/>
                <a:gd name="T34" fmla="*/ 7798265 w 10030"/>
                <a:gd name="T35" fmla="*/ 43525 h 75"/>
                <a:gd name="T36" fmla="*/ 8009931 w 10030"/>
                <a:gd name="T37" fmla="*/ 26457 h 75"/>
                <a:gd name="T38" fmla="*/ 8287384 w 10030"/>
                <a:gd name="T39" fmla="*/ 49500 h 75"/>
                <a:gd name="T40" fmla="*/ 8661137 w 10030"/>
                <a:gd name="T41" fmla="*/ 52060 h 75"/>
                <a:gd name="T42" fmla="*/ 9055865 w 10030"/>
                <a:gd name="T43" fmla="*/ 37551 h 75"/>
                <a:gd name="T44" fmla="*/ 9219858 w 10030"/>
                <a:gd name="T45" fmla="*/ 38405 h 75"/>
                <a:gd name="T46" fmla="*/ 9417222 w 10030"/>
                <a:gd name="T47" fmla="*/ 27310 h 75"/>
                <a:gd name="T48" fmla="*/ 9281832 w 10030"/>
                <a:gd name="T49" fmla="*/ 17922 h 75"/>
                <a:gd name="T50" fmla="*/ 9187441 w 10030"/>
                <a:gd name="T51" fmla="*/ 23043 h 75"/>
                <a:gd name="T52" fmla="*/ 8857547 w 10030"/>
                <a:gd name="T53" fmla="*/ 18776 h 75"/>
                <a:gd name="T54" fmla="*/ 8102415 w 10030"/>
                <a:gd name="T55" fmla="*/ 10241 h 75"/>
                <a:gd name="T56" fmla="*/ 7531299 w 10030"/>
                <a:gd name="T57" fmla="*/ 17922 h 75"/>
                <a:gd name="T58" fmla="*/ 7412118 w 10030"/>
                <a:gd name="T59" fmla="*/ 18776 h 75"/>
                <a:gd name="T60" fmla="*/ 7144198 w 10030"/>
                <a:gd name="T61" fmla="*/ 27310 h 75"/>
                <a:gd name="T62" fmla="*/ 6855303 w 10030"/>
                <a:gd name="T63" fmla="*/ 26457 h 75"/>
                <a:gd name="T64" fmla="*/ 6119240 w 10030"/>
                <a:gd name="T65" fmla="*/ 17069 h 75"/>
                <a:gd name="T66" fmla="*/ 5957153 w 10030"/>
                <a:gd name="T67" fmla="*/ 20483 h 75"/>
                <a:gd name="T68" fmla="*/ 5551937 w 10030"/>
                <a:gd name="T69" fmla="*/ 23896 h 75"/>
                <a:gd name="T70" fmla="*/ 5169604 w 10030"/>
                <a:gd name="T71" fmla="*/ 9388 h 75"/>
                <a:gd name="T72" fmla="*/ 4695740 w 10030"/>
                <a:gd name="T73" fmla="*/ 13655 h 75"/>
                <a:gd name="T74" fmla="*/ 4109368 w 10030"/>
                <a:gd name="T75" fmla="*/ 15362 h 75"/>
                <a:gd name="T76" fmla="*/ 3278913 w 10030"/>
                <a:gd name="T77" fmla="*/ 17922 h 75"/>
                <a:gd name="T78" fmla="*/ 2612452 w 10030"/>
                <a:gd name="T79" fmla="*/ 15362 h 75"/>
                <a:gd name="T80" fmla="*/ 2476109 w 10030"/>
                <a:gd name="T81" fmla="*/ 7681 h 75"/>
                <a:gd name="T82" fmla="*/ 2256815 w 10030"/>
                <a:gd name="T83" fmla="*/ 17922 h 75"/>
                <a:gd name="T84" fmla="*/ 1493102 w 10030"/>
                <a:gd name="T85" fmla="*/ 9388 h 75"/>
                <a:gd name="T86" fmla="*/ 249804 w 10030"/>
                <a:gd name="T87" fmla="*/ 5974 h 75"/>
                <a:gd name="T88" fmla="*/ 99159 w 10030"/>
                <a:gd name="T89" fmla="*/ 35844 h 75"/>
                <a:gd name="T90" fmla="*/ 707460 w 10030"/>
                <a:gd name="T91" fmla="*/ 40112 h 75"/>
                <a:gd name="T92" fmla="*/ 1010657 w 10030"/>
                <a:gd name="T93" fmla="*/ 40112 h 75"/>
                <a:gd name="T94" fmla="*/ 1518845 w 10030"/>
                <a:gd name="T95" fmla="*/ 39258 h 75"/>
                <a:gd name="T96" fmla="*/ 1927875 w 10030"/>
                <a:gd name="T97" fmla="*/ 38405 h 75"/>
                <a:gd name="T98" fmla="*/ 2365509 w 10030"/>
                <a:gd name="T99" fmla="*/ 43525 h 75"/>
                <a:gd name="T100" fmla="*/ 2552385 w 10030"/>
                <a:gd name="T101" fmla="*/ 38405 h 75"/>
                <a:gd name="T102" fmla="*/ 2729726 w 10030"/>
                <a:gd name="T103" fmla="*/ 44379 h 75"/>
                <a:gd name="T104" fmla="*/ 3015761 w 10030"/>
                <a:gd name="T105" fmla="*/ 52913 h 75"/>
                <a:gd name="T106" fmla="*/ 3252217 w 10030"/>
                <a:gd name="T107" fmla="*/ 46086 h 75"/>
                <a:gd name="T108" fmla="*/ 3384746 w 10030"/>
                <a:gd name="T109" fmla="*/ 51206 h 75"/>
                <a:gd name="T110" fmla="*/ 3565902 w 10030"/>
                <a:gd name="T111" fmla="*/ 55474 h 75"/>
                <a:gd name="T112" fmla="*/ 4127484 w 10030"/>
                <a:gd name="T113" fmla="*/ 58034 h 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1112 w 12"/>
                <a:gd name="T1" fmla="*/ 3693 h 3"/>
                <a:gd name="T2" fmla="*/ 11112 w 12"/>
                <a:gd name="T3" fmla="*/ 3693 h 3"/>
                <a:gd name="T4" fmla="*/ 5556 w 12"/>
                <a:gd name="T5" fmla="*/ 0 h 3"/>
                <a:gd name="T6" fmla="*/ 11112 w 12"/>
                <a:gd name="T7" fmla="*/ 3693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4762 w 5"/>
                <a:gd name="T1" fmla="*/ 1231 h 1"/>
                <a:gd name="T2" fmla="*/ 4762 w 5"/>
                <a:gd name="T3" fmla="*/ 1231 h 1"/>
                <a:gd name="T4" fmla="*/ 2857 w 5"/>
                <a:gd name="T5" fmla="*/ 0 h 1"/>
                <a:gd name="T6" fmla="*/ 0 w 5"/>
                <a:gd name="T7" fmla="*/ 1231 h 1"/>
                <a:gd name="T8" fmla="*/ 4762 w 5"/>
                <a:gd name="T9" fmla="*/ 123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5400 w 27"/>
                <a:gd name="T1" fmla="*/ 2462 h 3"/>
                <a:gd name="T2" fmla="*/ 25400 w 27"/>
                <a:gd name="T3" fmla="*/ 2462 h 3"/>
                <a:gd name="T4" fmla="*/ 941 w 27"/>
                <a:gd name="T5" fmla="*/ 0 h 3"/>
                <a:gd name="T6" fmla="*/ 25400 w 27"/>
                <a:gd name="T7" fmla="*/ 2462 h 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39687 w 42"/>
                <a:gd name="T1" fmla="*/ 0 h 3"/>
                <a:gd name="T2" fmla="*/ 39687 w 42"/>
                <a:gd name="T3" fmla="*/ 0 h 3"/>
                <a:gd name="T4" fmla="*/ 0 w 42"/>
                <a:gd name="T5" fmla="*/ 821 h 3"/>
                <a:gd name="T6" fmla="*/ 35907 w 42"/>
                <a:gd name="T7" fmla="*/ 2462 h 3"/>
                <a:gd name="T8" fmla="*/ 39687 w 42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6090 w 46"/>
                <a:gd name="T1" fmla="*/ 2462 h 3"/>
                <a:gd name="T2" fmla="*/ 26090 w 46"/>
                <a:gd name="T3" fmla="*/ 2462 h 3"/>
                <a:gd name="T4" fmla="*/ 44450 w 46"/>
                <a:gd name="T5" fmla="*/ 1641 h 3"/>
                <a:gd name="T6" fmla="*/ 42517 w 46"/>
                <a:gd name="T7" fmla="*/ 0 h 3"/>
                <a:gd name="T8" fmla="*/ 26090 w 46"/>
                <a:gd name="T9" fmla="*/ 2462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2638 h 7"/>
                <a:gd name="T2" fmla="*/ 0 w 63"/>
                <a:gd name="T3" fmla="*/ 2638 h 7"/>
                <a:gd name="T4" fmla="*/ 57452 w 63"/>
                <a:gd name="T5" fmla="*/ 4396 h 7"/>
                <a:gd name="T6" fmla="*/ 51707 w 63"/>
                <a:gd name="T7" fmla="*/ 4396 h 7"/>
                <a:gd name="T8" fmla="*/ 0 w 63"/>
                <a:gd name="T9" fmla="*/ 263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1231 h 2"/>
                <a:gd name="T2" fmla="*/ 0 w 31"/>
                <a:gd name="T3" fmla="*/ 1231 h 2"/>
                <a:gd name="T4" fmla="*/ 25810 w 31"/>
                <a:gd name="T5" fmla="*/ 1231 h 2"/>
                <a:gd name="T6" fmla="*/ 0 w 31"/>
                <a:gd name="T7" fmla="*/ 1231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2894 w 109"/>
                <a:gd name="T1" fmla="*/ 7385 h 12"/>
                <a:gd name="T2" fmla="*/ 72894 w 109"/>
                <a:gd name="T3" fmla="*/ 7385 h 12"/>
                <a:gd name="T4" fmla="*/ 88987 w 109"/>
                <a:gd name="T5" fmla="*/ 4924 h 12"/>
                <a:gd name="T6" fmla="*/ 72894 w 109"/>
                <a:gd name="T7" fmla="*/ 7385 h 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6987 w 27"/>
                <a:gd name="T1" fmla="*/ 4924 h 5"/>
                <a:gd name="T2" fmla="*/ 26987 w 27"/>
                <a:gd name="T3" fmla="*/ 4924 h 5"/>
                <a:gd name="T4" fmla="*/ 15992 w 27"/>
                <a:gd name="T5" fmla="*/ 0 h 5"/>
                <a:gd name="T6" fmla="*/ 0 w 27"/>
                <a:gd name="T7" fmla="*/ 3939 h 5"/>
                <a:gd name="T8" fmla="*/ 26987 w 27"/>
                <a:gd name="T9" fmla="*/ 4924 h 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963 w 61"/>
                <a:gd name="T1" fmla="*/ 1641 h 3"/>
                <a:gd name="T2" fmla="*/ 963 w 61"/>
                <a:gd name="T3" fmla="*/ 1641 h 3"/>
                <a:gd name="T4" fmla="*/ 47182 w 61"/>
                <a:gd name="T5" fmla="*/ 2462 h 3"/>
                <a:gd name="T6" fmla="*/ 58737 w 61"/>
                <a:gd name="T7" fmla="*/ 1641 h 3"/>
                <a:gd name="T8" fmla="*/ 963 w 61"/>
                <a:gd name="T9" fmla="*/ 1641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231 h 1"/>
                <a:gd name="T2" fmla="*/ 0 w 38"/>
                <a:gd name="T3" fmla="*/ 1231 h 1"/>
                <a:gd name="T4" fmla="*/ 36512 w 38"/>
                <a:gd name="T5" fmla="*/ 0 h 1"/>
                <a:gd name="T6" fmla="*/ 0 w 38"/>
                <a:gd name="T7" fmla="*/ 1231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6037 w 47"/>
                <a:gd name="T1" fmla="*/ 1 h 1"/>
                <a:gd name="T2" fmla="*/ 46037 w 47"/>
                <a:gd name="T3" fmla="*/ 1 h 1"/>
                <a:gd name="T4" fmla="*/ 32324 w 47"/>
                <a:gd name="T5" fmla="*/ 0 h 1"/>
                <a:gd name="T6" fmla="*/ 0 w 47"/>
                <a:gd name="T7" fmla="*/ 0 h 1"/>
                <a:gd name="T8" fmla="*/ 46037 w 4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4292 w 65"/>
                <a:gd name="T1" fmla="*/ 0 h 4"/>
                <a:gd name="T2" fmla="*/ 54292 w 65"/>
                <a:gd name="T3" fmla="*/ 0 h 4"/>
                <a:gd name="T4" fmla="*/ 4762 w 65"/>
                <a:gd name="T5" fmla="*/ 923 h 4"/>
                <a:gd name="T6" fmla="*/ 31432 w 65"/>
                <a:gd name="T7" fmla="*/ 3693 h 4"/>
                <a:gd name="T8" fmla="*/ 54292 w 65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3812 w 25"/>
                <a:gd name="T1" fmla="*/ 3517 h 7"/>
                <a:gd name="T2" fmla="*/ 23812 w 25"/>
                <a:gd name="T3" fmla="*/ 3517 h 7"/>
                <a:gd name="T4" fmla="*/ 1905 w 25"/>
                <a:gd name="T5" fmla="*/ 0 h 7"/>
                <a:gd name="T6" fmla="*/ 0 w 25"/>
                <a:gd name="T7" fmla="*/ 6155 h 7"/>
                <a:gd name="T8" fmla="*/ 23812 w 25"/>
                <a:gd name="T9" fmla="*/ 351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1631 w 123"/>
                <a:gd name="T1" fmla="*/ 0 h 4"/>
                <a:gd name="T2" fmla="*/ 71631 w 123"/>
                <a:gd name="T3" fmla="*/ 0 h 4"/>
                <a:gd name="T4" fmla="*/ 63035 w 123"/>
                <a:gd name="T5" fmla="*/ 2462 h 4"/>
                <a:gd name="T6" fmla="*/ 71631 w 12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8617 h 10"/>
                <a:gd name="T2" fmla="*/ 0 w 13"/>
                <a:gd name="T3" fmla="*/ 8617 h 10"/>
                <a:gd name="T4" fmla="*/ 11112 w 13"/>
                <a:gd name="T5" fmla="*/ 8617 h 10"/>
                <a:gd name="T6" fmla="*/ 10257 w 13"/>
                <a:gd name="T7" fmla="*/ 0 h 10"/>
                <a:gd name="T8" fmla="*/ 0 w 13"/>
                <a:gd name="T9" fmla="*/ 8617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5341 w 101"/>
                <a:gd name="T1" fmla="*/ 6894 h 10"/>
                <a:gd name="T2" fmla="*/ 15341 w 101"/>
                <a:gd name="T3" fmla="*/ 6894 h 10"/>
                <a:gd name="T4" fmla="*/ 82455 w 101"/>
                <a:gd name="T5" fmla="*/ 3447 h 10"/>
                <a:gd name="T6" fmla="*/ 53692 w 101"/>
                <a:gd name="T7" fmla="*/ 0 h 10"/>
                <a:gd name="T8" fmla="*/ 15341 w 101"/>
                <a:gd name="T9" fmla="*/ 689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462 h 2"/>
                <a:gd name="T2" fmla="*/ 0 w 19"/>
                <a:gd name="T3" fmla="*/ 2462 h 2"/>
                <a:gd name="T4" fmla="*/ 17462 w 19"/>
                <a:gd name="T5" fmla="*/ 0 h 2"/>
                <a:gd name="T6" fmla="*/ 0 w 19"/>
                <a:gd name="T7" fmla="*/ 2462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8100 w 39"/>
                <a:gd name="T1" fmla="*/ 1847 h 4"/>
                <a:gd name="T2" fmla="*/ 38100 w 39"/>
                <a:gd name="T3" fmla="*/ 1847 h 4"/>
                <a:gd name="T4" fmla="*/ 0 w 39"/>
                <a:gd name="T5" fmla="*/ 0 h 4"/>
                <a:gd name="T6" fmla="*/ 24423 w 39"/>
                <a:gd name="T7" fmla="*/ 3693 h 4"/>
                <a:gd name="T8" fmla="*/ 38100 w 39"/>
                <a:gd name="T9" fmla="*/ 1847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0162 w 32"/>
                <a:gd name="T1" fmla="*/ 4924 h 6"/>
                <a:gd name="T2" fmla="*/ 30162 w 32"/>
                <a:gd name="T3" fmla="*/ 4924 h 6"/>
                <a:gd name="T4" fmla="*/ 21679 w 32"/>
                <a:gd name="T5" fmla="*/ 0 h 6"/>
                <a:gd name="T6" fmla="*/ 0 w 32"/>
                <a:gd name="T7" fmla="*/ 4103 h 6"/>
                <a:gd name="T8" fmla="*/ 30162 w 32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0396 w 34"/>
                <a:gd name="T1" fmla="*/ 3693 h 4"/>
                <a:gd name="T2" fmla="*/ 30396 w 34"/>
                <a:gd name="T3" fmla="*/ 3693 h 4"/>
                <a:gd name="T4" fmla="*/ 33337 w 34"/>
                <a:gd name="T5" fmla="*/ 1847 h 4"/>
                <a:gd name="T6" fmla="*/ 0 w 34"/>
                <a:gd name="T7" fmla="*/ 0 h 4"/>
                <a:gd name="T8" fmla="*/ 30396 w 34"/>
                <a:gd name="T9" fmla="*/ 3693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7471 w 17"/>
                <a:gd name="T1" fmla="*/ 4924 h 6"/>
                <a:gd name="T2" fmla="*/ 7471 w 17"/>
                <a:gd name="T3" fmla="*/ 4924 h 6"/>
                <a:gd name="T4" fmla="*/ 15875 w 17"/>
                <a:gd name="T5" fmla="*/ 4924 h 6"/>
                <a:gd name="T6" fmla="*/ 0 w 17"/>
                <a:gd name="T7" fmla="*/ 0 h 6"/>
                <a:gd name="T8" fmla="*/ 7471 w 17"/>
                <a:gd name="T9" fmla="*/ 492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4788 w 63"/>
                <a:gd name="T1" fmla="*/ 5386 h 8"/>
                <a:gd name="T2" fmla="*/ 4788 w 63"/>
                <a:gd name="T3" fmla="*/ 5386 h 8"/>
                <a:gd name="T4" fmla="*/ 60325 w 63"/>
                <a:gd name="T5" fmla="*/ 5386 h 8"/>
                <a:gd name="T6" fmla="*/ 4788 w 63"/>
                <a:gd name="T7" fmla="*/ 5386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3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/>
            </a:lvl1pPr>
            <a:lvl2pPr marL="342991" indent="0" latinLnBrk="0">
              <a:buNone/>
              <a:defRPr lang="zh-CN" sz="1500" b="1"/>
            </a:lvl2pPr>
            <a:lvl3pPr marL="685983" indent="0" latinLnBrk="0">
              <a:buNone/>
              <a:defRPr lang="zh-CN" sz="1350" b="1"/>
            </a:lvl3pPr>
            <a:lvl4pPr marL="1028974" indent="0" latinLnBrk="0">
              <a:buNone/>
              <a:defRPr lang="zh-CN" sz="1200" b="1"/>
            </a:lvl4pPr>
            <a:lvl5pPr marL="1371966" indent="0" latinLnBrk="0">
              <a:buNone/>
              <a:defRPr lang="zh-CN" sz="1200" b="1"/>
            </a:lvl5pPr>
            <a:lvl6pPr marL="1714957" indent="0" latinLnBrk="0">
              <a:buNone/>
              <a:defRPr lang="zh-CN" sz="1200" b="1"/>
            </a:lvl6pPr>
            <a:lvl7pPr marL="2057949" indent="0" latinLnBrk="0">
              <a:buNone/>
              <a:defRPr lang="zh-CN" sz="1200" b="1"/>
            </a:lvl7pPr>
            <a:lvl8pPr marL="2400940" indent="0" latinLnBrk="0">
              <a:buNone/>
              <a:defRPr lang="zh-CN" sz="1200" b="1"/>
            </a:lvl8pPr>
            <a:lvl9pPr marL="2743932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810" y="2819401"/>
            <a:ext cx="4417703" cy="3352801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latinLnBrk="0">
              <a:defRPr lang="zh-CN" sz="1200"/>
            </a:lvl5pPr>
            <a:lvl6pPr marL="1468003" latinLnBrk="0">
              <a:defRPr lang="zh-CN" sz="1200"/>
            </a:lvl6pPr>
            <a:lvl7pPr marL="1468003" latinLnBrk="0">
              <a:defRPr lang="zh-CN" sz="1200" baseline="0"/>
            </a:lvl7pPr>
            <a:lvl8pPr marL="1468003" latinLnBrk="0">
              <a:defRPr lang="zh-CN" sz="1200" baseline="0"/>
            </a:lvl8pPr>
            <a:lvl9pPr marL="1468003" latinLnBrk="0">
              <a:defRPr lang="zh-CN" sz="1200" baseline="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3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1800" b="0"/>
            </a:lvl1pPr>
            <a:lvl2pPr marL="342991" indent="0" latinLnBrk="0">
              <a:buNone/>
              <a:defRPr lang="zh-CN" sz="1500" b="1"/>
            </a:lvl2pPr>
            <a:lvl3pPr marL="685983" indent="0" latinLnBrk="0">
              <a:buNone/>
              <a:defRPr lang="zh-CN" sz="1350" b="1"/>
            </a:lvl3pPr>
            <a:lvl4pPr marL="1028974" indent="0" latinLnBrk="0">
              <a:buNone/>
              <a:defRPr lang="zh-CN" sz="1200" b="1"/>
            </a:lvl4pPr>
            <a:lvl5pPr marL="1371966" indent="0" latinLnBrk="0">
              <a:buNone/>
              <a:defRPr lang="zh-CN" sz="1200" b="1"/>
            </a:lvl5pPr>
            <a:lvl6pPr marL="1714957" indent="0" latinLnBrk="0">
              <a:buNone/>
              <a:defRPr lang="zh-CN" sz="1200" b="1"/>
            </a:lvl6pPr>
            <a:lvl7pPr marL="2057949" indent="0" latinLnBrk="0">
              <a:buNone/>
              <a:defRPr lang="zh-CN" sz="1200" b="1"/>
            </a:lvl7pPr>
            <a:lvl8pPr marL="2400940" indent="0" latinLnBrk="0">
              <a:buNone/>
              <a:defRPr lang="zh-CN" sz="1200" b="1"/>
            </a:lvl8pPr>
            <a:lvl9pPr marL="2743932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1489" y="2819401"/>
            <a:ext cx="4417703" cy="3352801"/>
          </a:xfrm>
        </p:spPr>
        <p:txBody>
          <a:bodyPr/>
          <a:lstStyle>
            <a:lvl1pPr latinLnBrk="0">
              <a:defRPr lang="zh-CN" sz="1800"/>
            </a:lvl1pPr>
            <a:lvl2pPr latinLnBrk="0">
              <a:defRPr lang="zh-CN" sz="1500"/>
            </a:lvl2pPr>
            <a:lvl3pPr latinLnBrk="0">
              <a:defRPr lang="zh-CN" sz="1350"/>
            </a:lvl3pPr>
            <a:lvl4pPr latinLnBrk="0">
              <a:defRPr lang="zh-CN" sz="1200"/>
            </a:lvl4pPr>
            <a:lvl5pPr marL="1468003" latinLnBrk="0">
              <a:defRPr lang="zh-CN" sz="1200"/>
            </a:lvl5pPr>
            <a:lvl6pPr marL="1468003" latinLnBrk="0">
              <a:defRPr lang="zh-CN" sz="1200"/>
            </a:lvl6pPr>
            <a:lvl7pPr marL="1468003" latinLnBrk="0">
              <a:defRPr lang="zh-CN" sz="1200"/>
            </a:lvl7pPr>
            <a:lvl8pPr marL="1468003" latinLnBrk="0">
              <a:defRPr lang="zh-CN" sz="1200"/>
            </a:lvl8pPr>
            <a:lvl9pPr marL="1468003"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8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0A51B-C49A-4767-A27B-2BC35A52EC5B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8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4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3AFFD-98F5-4D76-B7C3-25588D24DF71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34481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347F3-C398-4370-9405-E63479E7D95C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7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0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D3C1D-678A-4B68-91BC-3B3F0B8C6BB7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43364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9446-2ACA-47B7-9AEE-8BA8142B497E}" type="datetimeFigureOut">
              <a:rPr lang="zh-CN" altLang="en-US"/>
              <a:pPr>
                <a:defRPr/>
              </a:pPr>
              <a:t>2020/5/12</a:t>
            </a:fld>
            <a:endParaRPr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3ACE4-BF64-483B-AFF6-0137C7C763BB}" type="slidenum">
              <a:rPr lang="en-US" altLang="zh-CN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99779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BD8B3-2A31-4912-9B96-091CCDDB6E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54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1"/>
          <p:cNvPicPr>
            <a:picLocks noChangeAspect="1" noChangeArrowheads="1"/>
          </p:cNvPicPr>
          <p:nvPr/>
        </p:nvPicPr>
        <p:blipFill>
          <a:blip r:embed="rId11" cstate="print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37326"/>
            <a:ext cx="364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C37CCF-5AB3-41EE-B0D5-14B6C843F04E}" type="datetime9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2020年5月12日星期二12时28分24秒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8351" y="6537326"/>
            <a:ext cx="327236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75C052-7CD1-4483-9F69-42E69A874FAE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7896" name="Picture 8" descr="artplus_nature_naturalcity42_a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9" descr="artplus_nature_naturalcity42_b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artplus_nature_naturalcity42_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 descr="artplus_nature_naturalcity42_d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0" name="Picture 12" descr="artplus_nature_naturalcity42_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1" name="Picture 13" descr="artplus_nature_naturalcity42_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artplus_nature_naturalcity42_f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utoUpdateAnimBg="0"/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1"/>
          <p:cNvPicPr>
            <a:picLocks noChangeAspect="1" noChangeArrowheads="1"/>
          </p:cNvPicPr>
          <p:nvPr/>
        </p:nvPicPr>
        <p:blipFill>
          <a:blip r:embed="rId3" cstate="print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37326"/>
            <a:ext cx="364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A7D86E-D9BB-44E4-A1C1-DB70CC4E0A28}" type="datetime9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2020年5月12日星期二12时28分24秒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8351" y="6537326"/>
            <a:ext cx="327236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smtClean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6CF163-6253-41F9-9A84-C9B9CE140059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4824" name="Picture 8" descr="artplus_nature_naturalcity42_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2" descr="artplus_nature_naturalcity42_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 descr="artplus_nature_naturalcity42_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artplus_nature_naturalcity42_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utoUpdateAnimBg="0"/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1"/>
          <p:cNvPicPr>
            <a:picLocks noChangeAspect="1" noChangeArrowheads="1"/>
          </p:cNvPicPr>
          <p:nvPr/>
        </p:nvPicPr>
        <p:blipFill>
          <a:blip r:embed="rId3" cstate="print"/>
          <a:srcRect b="38461"/>
          <a:stretch>
            <a:fillRect/>
          </a:stretch>
        </p:blipFill>
        <p:spPr bwMode="auto">
          <a:xfrm>
            <a:off x="0" y="6324601"/>
            <a:ext cx="12192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zh-CN" altLang="en-US" sz="1800">
              <a:solidFill>
                <a:srgbClr val="080808"/>
              </a:solidFill>
              <a:ea typeface="宋体" pitchFamily="2" charset="-122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37326"/>
            <a:ext cx="3644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52CCF0-E5D8-4F95-8D52-8B927323655A}" type="datetime9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2020年5月12日星期二12时28分24秒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8351" y="6537326"/>
            <a:ext cx="327236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2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37326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 smtClean="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8A241-D85F-41EB-8B63-1485A931F390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4824" name="Picture 8" descr="artplus_nature_naturalcity42_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1951" y="5935664"/>
            <a:ext cx="1646767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42601" y="5916613"/>
            <a:ext cx="1104900" cy="15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81784" y="5608638"/>
            <a:ext cx="57361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803467" y="5849939"/>
            <a:ext cx="230717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2" descr="artplus_nature_naturalcity42_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292418" y="5969001"/>
            <a:ext cx="615949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3" descr="artplus_nature_naturalcity42_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17301" y="5943600"/>
            <a:ext cx="412751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 descr="artplus_nature_naturalcity42_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568517" y="6334126"/>
            <a:ext cx="182668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1"/>
            <a:ext cx="109728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utoUpdateAnimBg="0"/>
    </p:bld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6E80408-06EF-4F1D-8B12-5597077DE5CE}" type="datetime9">
              <a:rPr lang="zh-CN" altLang="en-US" smtClean="0">
                <a:solidFill>
                  <a:srgbClr val="FFFFFF"/>
                </a:solidFill>
                <a:ea typeface="宋体" charset="-122"/>
              </a:rPr>
              <a:pPr/>
              <a:t>2020年5月12日星期二12时28分24秒</a:t>
            </a:fld>
            <a:r>
              <a:rPr lang="en-US" altLang="zh-CN" smtClean="0">
                <a:solidFill>
                  <a:srgbClr val="FFFFFF"/>
                </a:solidFill>
                <a:ea typeface="宋体" charset="-122"/>
              </a:rPr>
              <a:t>2010-10-11</a:t>
            </a:r>
          </a:p>
        </p:txBody>
      </p:sp>
      <p:sp>
        <p:nvSpPr>
          <p:cNvPr id="36867" name="Rectangle 11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FFFFFF"/>
                </a:solidFill>
                <a:ea typeface="宋体" charset="-122"/>
              </a:rPr>
              <a:t>IDC</a:t>
            </a:r>
            <a:r>
              <a:rPr lang="zh-CN" altLang="en-US" smtClean="0">
                <a:solidFill>
                  <a:srgbClr val="FFFFFF"/>
                </a:solidFill>
                <a:ea typeface="宋体" charset="-122"/>
              </a:rPr>
              <a:t>研究室</a:t>
            </a:r>
            <a:endParaRPr lang="en-US" altLang="zh-CN" smtClean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36868" name="Text Box 2"/>
          <p:cNvSpPr txBox="1">
            <a:spLocks noChangeArrowheads="1"/>
          </p:cNvSpPr>
          <p:nvPr/>
        </p:nvSpPr>
        <p:spPr bwMode="auto">
          <a:xfrm>
            <a:off x="1752600" y="914400"/>
            <a:ext cx="86026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6600" dirty="0">
                <a:solidFill>
                  <a:schemeClr val="bg1"/>
                </a:solidFill>
              </a:rPr>
              <a:t>Artificial Intelligence</a:t>
            </a:r>
            <a:endParaRPr lang="zh-CN" altLang="en-US" sz="6600" b="1" i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28600" y="4260358"/>
            <a:ext cx="851376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School of computer science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Huazhong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 university of science and technology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en-US" altLang="zh-CN" sz="2800" b="1" dirty="0">
              <a:solidFill>
                <a:schemeClr val="bg1">
                  <a:lumMod val="95000"/>
                </a:schemeClr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ea typeface="宋体" charset="-122"/>
              </a:rPr>
              <a:t>冯琪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74638"/>
            <a:ext cx="11233248" cy="1020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Analysis : hill-climbing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90" y="1566356"/>
            <a:ext cx="6598467" cy="395087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600" dirty="0"/>
              <a:t>A hill-climbing algorithm </a:t>
            </a:r>
            <a:endParaRPr lang="en-US" altLang="zh-CN" sz="26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It </a:t>
            </a:r>
            <a:r>
              <a:rPr lang="en-US" altLang="zh-CN" sz="2400" i="1" dirty="0"/>
              <a:t>never </a:t>
            </a:r>
            <a:r>
              <a:rPr lang="en-US" altLang="zh-CN" sz="2400" dirty="0"/>
              <a:t>makes “downhill” moves toward states with lower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it is guaranteed </a:t>
            </a:r>
            <a:r>
              <a:rPr lang="en-US" altLang="zh-CN" sz="2400" dirty="0">
                <a:solidFill>
                  <a:srgbClr val="FF0000"/>
                </a:solidFill>
              </a:rPr>
              <a:t>to be incomplete</a:t>
            </a:r>
            <a:r>
              <a:rPr lang="en-US" altLang="zh-CN" sz="2400" dirty="0"/>
              <a:t>, because it can get stuck on a local maximum.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5" y="2420889"/>
            <a:ext cx="4510237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74638"/>
            <a:ext cx="11233248" cy="1020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Analysis : a random walk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89" y="1566356"/>
            <a:ext cx="12181270" cy="179063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a purely random walk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/>
              <a:t>It moving to a successor chosen uniformly at random from the set of successors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/>
              <a:t>It is complete but extremely inefficient.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5" y="3501009"/>
            <a:ext cx="4510237" cy="3228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00056" y="4149080"/>
            <a:ext cx="4173068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Move to any point with uniform probability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8184232" y="4398380"/>
            <a:ext cx="504056" cy="1057347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2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74638"/>
            <a:ext cx="11233248" cy="1020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combining hill climbing with a random walk 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89" y="1566356"/>
            <a:ext cx="12181270" cy="222268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It seems reasonable to try to combine hill climbing with a random walk </a:t>
            </a:r>
            <a:endParaRPr lang="en-US" altLang="zh-CN" sz="6000" baseline="300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It yields both efficiency and completeness.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Simulated annealing is such an </a:t>
            </a:r>
            <a:r>
              <a:rPr lang="en-US" altLang="zh-CN" dirty="0" err="1"/>
              <a:t>algorithem</a:t>
            </a:r>
            <a:r>
              <a:rPr lang="en-US" altLang="zh-CN" dirty="0"/>
              <a:t> </a:t>
            </a:r>
            <a:endParaRPr lang="en-US" altLang="zh-CN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274638"/>
            <a:ext cx="9324528" cy="1020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Simulated Annealing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89" y="1566356"/>
            <a:ext cx="12181270" cy="172819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annealing is the process in metallurgy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used to temper or harden metals and glass by heating them to a high temperature and then gradually cooling them, thus allowing the material to reach a low energy crystalline state. 	</a:t>
            </a:r>
            <a:endParaRPr lang="en-US" altLang="zh-CN" sz="2200" baseline="300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1" y="3429001"/>
            <a:ext cx="4510237" cy="32289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10157318" y="4439903"/>
            <a:ext cx="539552" cy="51455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68409" y="4190604"/>
            <a:ext cx="2277989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Move with a probability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1590" y="3933056"/>
            <a:ext cx="7006965" cy="194142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/>
              <a:t>Simulated annealing</a:t>
            </a:r>
            <a:endParaRPr lang="en-US" altLang="zh-CN" sz="2800"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it combines hill climbing with a random walk 	</a:t>
            </a:r>
          </a:p>
        </p:txBody>
      </p:sp>
    </p:spTree>
    <p:extLst>
      <p:ext uri="{BB962C8B-B14F-4D97-AF65-F5344CB8AC3E}">
        <p14:creationId xmlns:p14="http://schemas.microsoft.com/office/powerpoint/2010/main" val="7749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Simulated </a:t>
            </a:r>
            <a:r>
              <a:rPr lang="en-US" altLang="zh-CN" dirty="0" smtClean="0"/>
              <a:t>Annealing Algorithm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19336" y="1628800"/>
            <a:ext cx="7344816" cy="5184576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current ←MAKE-NODE(INITIAL-STATE) </a:t>
            </a:r>
          </a:p>
          <a:p>
            <a:pPr marL="301752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for t =1 to ∞ do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 ←schedule(t)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if T =0 then return current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next ←a randomly selected successor of current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Δ</a:t>
            </a: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 ←</a:t>
            </a:r>
            <a:r>
              <a:rPr lang="en-US" altLang="zh-CN" sz="22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next.VALUE</a:t>
            </a: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– </a:t>
            </a:r>
            <a:r>
              <a:rPr lang="en-US" altLang="zh-CN" sz="2200" dirty="0" err="1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current.VALUE</a:t>
            </a: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if </a:t>
            </a:r>
            <a:r>
              <a:rPr lang="el-GR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Δ</a:t>
            </a: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 &gt; 0 then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	current ←next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else </a:t>
            </a:r>
          </a:p>
          <a:p>
            <a:pPr marL="530352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	current ←next only with a probability e</a:t>
            </a:r>
            <a:r>
              <a:rPr lang="el-GR" altLang="zh-CN" sz="2200" baseline="30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Δ</a:t>
            </a:r>
            <a:r>
              <a:rPr lang="en-US" altLang="zh-CN" sz="2200" baseline="300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E/T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62" y="2329071"/>
            <a:ext cx="4510237" cy="322897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9984432" y="3480857"/>
            <a:ext cx="611560" cy="77333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92081" y="3166981"/>
            <a:ext cx="2277989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Move with a probability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Genetic Algorithm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89" y="1628802"/>
            <a:ext cx="4942283" cy="492383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dirty="0"/>
              <a:t>It  begin with a set of k randomly generated states, called the </a:t>
            </a:r>
            <a:r>
              <a:rPr lang="en-US" altLang="zh-CN" b="1" dirty="0"/>
              <a:t>initial</a:t>
            </a:r>
            <a:r>
              <a:rPr lang="en-US" altLang="zh-CN" dirty="0"/>
              <a:t> </a:t>
            </a:r>
            <a:r>
              <a:rPr lang="en-US" altLang="zh-CN" b="1" dirty="0"/>
              <a:t>population</a:t>
            </a:r>
            <a:r>
              <a:rPr lang="en-US" altLang="zh-CN" dirty="0"/>
              <a:t>.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Each </a:t>
            </a:r>
            <a:r>
              <a:rPr lang="en-US" altLang="zh-CN" b="1" dirty="0"/>
              <a:t>individual</a:t>
            </a:r>
            <a:r>
              <a:rPr lang="en-US" altLang="zh-CN" dirty="0"/>
              <a:t>, is represented as a string called coding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Design a fitness function, for example</a:t>
            </a: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the number of </a:t>
            </a:r>
            <a:r>
              <a:rPr lang="en-US" altLang="zh-CN" i="1" dirty="0" err="1"/>
              <a:t>nonattacking</a:t>
            </a:r>
            <a:r>
              <a:rPr lang="en-US" altLang="zh-CN" i="1" dirty="0"/>
              <a:t> </a:t>
            </a:r>
            <a:r>
              <a:rPr lang="en-US" altLang="zh-CN" dirty="0"/>
              <a:t>pairs of queens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628802"/>
            <a:ext cx="7246540" cy="2088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091704"/>
            <a:ext cx="7246540" cy="2073601"/>
          </a:xfrm>
          <a:prstGeom prst="rect">
            <a:avLst/>
          </a:prstGeom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4943872" y="6302173"/>
            <a:ext cx="7246541" cy="4756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corresponding to the first two parents and the first offspring of crossover</a:t>
            </a:r>
          </a:p>
        </p:txBody>
      </p:sp>
    </p:spTree>
    <p:extLst>
      <p:ext uri="{BB962C8B-B14F-4D97-AF65-F5344CB8AC3E}">
        <p14:creationId xmlns:p14="http://schemas.microsoft.com/office/powerpoint/2010/main" val="13919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Genetic Algorithm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89" y="1628802"/>
            <a:ext cx="4942283" cy="4923833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/>
              <a:t>The production of the next generation of states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800" dirty="0"/>
              <a:t>   (Evolution)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Selection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Crossover 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Mutation 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628802"/>
            <a:ext cx="7246540" cy="20882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4091704"/>
            <a:ext cx="7246540" cy="2073601"/>
          </a:xfrm>
          <a:prstGeom prst="rect">
            <a:avLst/>
          </a:prstGeom>
        </p:spPr>
      </p:pic>
      <p:sp>
        <p:nvSpPr>
          <p:cNvPr id="6" name="内容占位符 4"/>
          <p:cNvSpPr txBox="1">
            <a:spLocks/>
          </p:cNvSpPr>
          <p:nvPr/>
        </p:nvSpPr>
        <p:spPr>
          <a:xfrm>
            <a:off x="4943872" y="6302173"/>
            <a:ext cx="7246541" cy="47560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corresponding to the first two parents and the first offspring of crossover</a:t>
            </a:r>
          </a:p>
        </p:txBody>
      </p:sp>
    </p:spTree>
    <p:extLst>
      <p:ext uri="{BB962C8B-B14F-4D97-AF65-F5344CB8AC3E}">
        <p14:creationId xmlns:p14="http://schemas.microsoft.com/office/powerpoint/2010/main" val="257722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 – an example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f(x) =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x·sin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(10π·x)+1.0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To find an X to maximize f(X)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/>
              <a:t>x ∈[-1</a:t>
            </a:r>
            <a:r>
              <a:rPr lang="zh-CN" altLang="en-US" dirty="0"/>
              <a:t>，</a:t>
            </a:r>
            <a:r>
              <a:rPr lang="en-US" altLang="zh-CN" dirty="0"/>
              <a:t>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1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 – Step 1 coding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dirty="0"/>
              <a:t>x ∈[-1</a:t>
            </a:r>
            <a:r>
              <a:rPr lang="zh-CN" altLang="en-US" dirty="0"/>
              <a:t>，</a:t>
            </a:r>
            <a:r>
              <a:rPr lang="en-US" altLang="zh-CN" dirty="0"/>
              <a:t>2] ( Discretization )</a:t>
            </a:r>
            <a:endParaRPr lang="zh-CN" altLang="en-US" dirty="0"/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0000000000      represents 	-1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0000000001      represents 	-1+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1111111111      represents           2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68208" y="3356993"/>
            <a:ext cx="32403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δ=1 / (2</a:t>
            </a:r>
            <a:r>
              <a:rPr lang="en-US" altLang="zh-CN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-1)</a:t>
            </a:r>
          </a:p>
          <a:p>
            <a:pPr algn="l" latinLnBrk="0">
              <a:spcBef>
                <a:spcPct val="50000"/>
              </a:spcBef>
            </a:pP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10: number of bits</a:t>
            </a:r>
          </a:p>
        </p:txBody>
      </p:sp>
    </p:spTree>
    <p:extLst>
      <p:ext uri="{BB962C8B-B14F-4D97-AF65-F5344CB8AC3E}">
        <p14:creationId xmlns:p14="http://schemas.microsoft.com/office/powerpoint/2010/main" val="2695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 – Step 2 Initialization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lnSpc>
                <a:spcPct val="15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Now we have 1024 (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Verdana" panose="020B060403050404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400" dirty="0"/>
              <a:t>) possible solutions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0000000000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0000000001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1111111111</a:t>
            </a:r>
          </a:p>
          <a:p>
            <a:pPr marL="274320" lvl="1">
              <a:lnSpc>
                <a:spcPct val="15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Initialization</a:t>
            </a:r>
          </a:p>
          <a:p>
            <a:pPr marL="502920" lvl="2">
              <a:lnSpc>
                <a:spcPct val="150000"/>
              </a:lnSpc>
              <a:spcBef>
                <a:spcPts val="1800"/>
              </a:spcBef>
            </a:pPr>
            <a:r>
              <a:rPr lang="en-US" altLang="zh-CN" sz="2000" dirty="0"/>
              <a:t>Randomly select 50, we call this set of solution first generation of population</a:t>
            </a:r>
            <a:endParaRPr lang="zh-CN" altLang="en-US" dirty="0"/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45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ctrTitle"/>
          </p:nvPr>
        </p:nvSpPr>
        <p:spPr>
          <a:xfrm>
            <a:off x="152400" y="2130426"/>
            <a:ext cx="11734800" cy="1470025"/>
          </a:xfrm>
        </p:spPr>
        <p:txBody>
          <a:bodyPr/>
          <a:lstStyle/>
          <a:p>
            <a:r>
              <a:rPr lang="en-US" altLang="zh-CN" sz="4800" dirty="0"/>
              <a:t>Lecture </a:t>
            </a:r>
            <a:r>
              <a:rPr lang="en-US" altLang="zh-CN" sz="4800" dirty="0" smtClean="0"/>
              <a:t>3   </a:t>
            </a:r>
            <a:r>
              <a:rPr lang="en-US" altLang="zh-CN" sz="4800" i="0" dirty="0" smtClean="0"/>
              <a:t>Beyond </a:t>
            </a:r>
            <a:r>
              <a:rPr lang="en-US" altLang="zh-CN" sz="4800" i="0" dirty="0"/>
              <a:t>Classical Search</a:t>
            </a:r>
            <a:r>
              <a:rPr lang="en-US" altLang="zh-CN" sz="4800" dirty="0" smtClean="0"/>
              <a:t>  </a:t>
            </a:r>
            <a:endParaRPr altLang="zh-CN" sz="48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 – fitness function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To measure which one is better</a:t>
            </a:r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In this example, we let the f(X) is the fitness function</a:t>
            </a:r>
          </a:p>
          <a:p>
            <a:pPr marL="502920" lvl="2">
              <a:spcBef>
                <a:spcPts val="1800"/>
              </a:spcBef>
            </a:pPr>
            <a:endParaRPr lang="en-US" altLang="zh-CN" dirty="0"/>
          </a:p>
          <a:p>
            <a:pPr marL="502920" lvl="2">
              <a:spcBef>
                <a:spcPts val="1800"/>
              </a:spcBef>
            </a:pPr>
            <a:r>
              <a:rPr lang="en-US" altLang="zh-CN" sz="2000" dirty="0"/>
              <a:t>X  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101</a:t>
            </a:r>
            <a:r>
              <a:rPr lang="en-US" altLang="zh-CN" sz="2000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011000      101</a:t>
            </a:r>
            <a:r>
              <a:rPr lang="en-US" altLang="zh-CN" sz="2000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Verdana" panose="020B0604030504040204" pitchFamily="34" charset="0"/>
                <a:ea typeface="宋体" panose="02010600030101010101" pitchFamily="2" charset="-122"/>
              </a:rPr>
              <a:t>01100000</a:t>
            </a:r>
            <a:endParaRPr lang="en-US" altLang="zh-CN" sz="2000" dirty="0">
              <a:solidFill>
                <a:srgbClr val="99003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502920" lvl="2">
              <a:spcBef>
                <a:spcPts val="1800"/>
              </a:spcBef>
            </a:pPr>
            <a:endParaRPr lang="en-US" altLang="zh-CN" dirty="0"/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The one makes f(X) is larger will be kept  </a:t>
            </a:r>
          </a:p>
        </p:txBody>
      </p:sp>
    </p:spTree>
    <p:extLst>
      <p:ext uri="{BB962C8B-B14F-4D97-AF65-F5344CB8AC3E}">
        <p14:creationId xmlns:p14="http://schemas.microsoft.com/office/powerpoint/2010/main" val="2769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 – Step 3 Evolution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07369" y="1772816"/>
            <a:ext cx="11613395" cy="49685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Selection</a:t>
            </a:r>
          </a:p>
          <a:p>
            <a:pPr marL="502920" lvl="2">
              <a:spcBef>
                <a:spcPts val="1800"/>
              </a:spcBef>
            </a:pPr>
            <a:r>
              <a:rPr lang="en-US" altLang="zh-CN" sz="2000" dirty="0"/>
              <a:t>Select the best 50% individual from the previous generation of population into the next generation</a:t>
            </a:r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Crossover</a:t>
            </a:r>
          </a:p>
          <a:p>
            <a:pPr marL="502920" lvl="2">
              <a:spcBef>
                <a:spcPts val="1800"/>
              </a:spcBef>
            </a:pPr>
            <a:r>
              <a:rPr lang="en-US" altLang="zh-CN" sz="2000" dirty="0"/>
              <a:t>Randomly select two individuals, exchange part of the code</a:t>
            </a:r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endParaRPr lang="zh-CN" altLang="en-US" dirty="0"/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Mutation</a:t>
            </a:r>
            <a:endParaRPr lang="en-US" altLang="zh-CN" dirty="0"/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400" dirty="0"/>
              <a:t>For Crossover and Mutation, the better individual is kept in the next generation </a:t>
            </a:r>
          </a:p>
          <a:p>
            <a:pPr lvl="1"/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764140" y="4077072"/>
            <a:ext cx="2179732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P1 10001</a:t>
            </a:r>
            <a:r>
              <a:rPr lang="en-US" altLang="zh-CN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11000</a:t>
            </a:r>
          </a:p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P2 11011</a:t>
            </a:r>
            <a:r>
              <a:rPr lang="en-US" altLang="zh-CN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00100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754712" y="4077073"/>
            <a:ext cx="242952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P1’ 10001</a:t>
            </a:r>
            <a:r>
              <a:rPr lang="en-US" altLang="zh-CN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00100</a:t>
            </a:r>
          </a:p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P2’ 11011</a:t>
            </a:r>
            <a:r>
              <a:rPr lang="en-US" altLang="zh-CN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11000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64140" y="5157192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101</a:t>
            </a:r>
            <a:r>
              <a:rPr lang="en-US" altLang="zh-CN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011000</a:t>
            </a:r>
            <a:endParaRPr lang="en-US" altLang="zh-CN" dirty="0">
              <a:solidFill>
                <a:srgbClr val="99003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605408" y="5188550"/>
            <a:ext cx="2304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latinLnBrk="0">
              <a:spcBef>
                <a:spcPct val="50000"/>
              </a:spcBef>
            </a:pP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101</a:t>
            </a:r>
            <a:r>
              <a:rPr lang="en-US" altLang="zh-CN" dirty="0">
                <a:solidFill>
                  <a:srgbClr val="99003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01100000</a:t>
            </a:r>
            <a:endParaRPr lang="en-US" altLang="zh-CN" dirty="0">
              <a:solidFill>
                <a:srgbClr val="990033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43873" y="4437112"/>
            <a:ext cx="692775" cy="0"/>
          </a:xfrm>
          <a:prstGeom prst="straightConnector1">
            <a:avLst/>
          </a:prstGeom>
          <a:ln w="38100"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27849" y="5373216"/>
            <a:ext cx="692775" cy="0"/>
          </a:xfrm>
          <a:prstGeom prst="straightConnector1">
            <a:avLst/>
          </a:prstGeom>
          <a:ln w="38100"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0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Genetic Algorithm – Step 4 Termination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800" dirty="0"/>
              <a:t>Terminate if</a:t>
            </a:r>
          </a:p>
          <a:p>
            <a:pPr lvl="1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The current generation is, for example, 200th or</a:t>
            </a:r>
          </a:p>
          <a:p>
            <a:pPr lvl="1"/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 better solution can not be achieved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02920" lvl="2">
              <a:spcBef>
                <a:spcPts val="1800"/>
              </a:spcBef>
            </a:pPr>
            <a:endParaRPr lang="en-US" altLang="zh-CN" dirty="0"/>
          </a:p>
          <a:p>
            <a:pPr marL="274320" lvl="1">
              <a:spcBef>
                <a:spcPts val="1800"/>
              </a:spcBef>
              <a:buSzPct val="80000"/>
              <a:buFont typeface="Wingdings" pitchFamily="2" charset="2"/>
              <a:buChar char="§"/>
            </a:pPr>
            <a:r>
              <a:rPr lang="en-US" altLang="zh-CN" sz="2800" dirty="0"/>
              <a:t>Optimal solution</a:t>
            </a:r>
          </a:p>
          <a:p>
            <a:pPr marL="502920" lvl="2">
              <a:spcBef>
                <a:spcPts val="1800"/>
              </a:spcBef>
            </a:pPr>
            <a:r>
              <a:rPr lang="en-US" altLang="zh-CN" sz="2600" dirty="0"/>
              <a:t>The best X among the current generation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with Uncertainty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 to Artificial Intelligence – Lecture 03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897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274638"/>
            <a:ext cx="11305256" cy="1020762"/>
          </a:xfrm>
        </p:spPr>
        <p:txBody>
          <a:bodyPr/>
          <a:lstStyle/>
          <a:p>
            <a:r>
              <a:rPr lang="en-US" altLang="zh-CN" dirty="0"/>
              <a:t>SEARCHING WITH NONDETERMINISTIC ACTIONS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199457" y="1844824"/>
            <a:ext cx="8568951" cy="390026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the environment is either partially observable or nondeterministic (or both),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Percepts become useful. </a:t>
            </a:r>
          </a:p>
        </p:txBody>
      </p:sp>
    </p:spTree>
    <p:extLst>
      <p:ext uri="{BB962C8B-B14F-4D97-AF65-F5344CB8AC3E}">
        <p14:creationId xmlns:p14="http://schemas.microsoft.com/office/powerpoint/2010/main" val="343950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Erratic </a:t>
            </a:r>
            <a:r>
              <a:rPr lang="en-US" altLang="zh-CN" dirty="0"/>
              <a:t>vacuum </a:t>
            </a:r>
            <a:r>
              <a:rPr lang="en-US" altLang="zh-CN" dirty="0" smtClean="0"/>
              <a:t>world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704148" y="1844824"/>
            <a:ext cx="777488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The Suck action works as follows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When applied to a dirty square the action cleans the square and sometimes cleans up dirt in an adjacent square too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When applied to a clean square the action sometimes deposits dirt on the carpet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481" y="5805264"/>
            <a:ext cx="1020713" cy="504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700" y="5832088"/>
            <a:ext cx="1125220" cy="45040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9754954" y="5084993"/>
            <a:ext cx="0" cy="4655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9180824" y="5524006"/>
            <a:ext cx="562610" cy="28125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0"/>
          </p:cNvCxnSpPr>
          <p:nvPr/>
        </p:nvCxnSpPr>
        <p:spPr>
          <a:xfrm>
            <a:off x="9772003" y="5550578"/>
            <a:ext cx="1154835" cy="25468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719758" y="5133119"/>
            <a:ext cx="74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suck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2379036"/>
            <a:ext cx="2719052" cy="16704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646" y="4567526"/>
            <a:ext cx="10207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Example</a:t>
            </a:r>
            <a:r>
              <a:rPr lang="zh-CN" altLang="en-US" sz="3600" dirty="0"/>
              <a:t>：</a:t>
            </a:r>
            <a:r>
              <a:rPr lang="en-US" altLang="zh-CN" sz="3600" dirty="0"/>
              <a:t>Erratic vacuum world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263352" y="1628800"/>
            <a:ext cx="11737304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to generalize the notion of a transition model from stable vacuum world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For stable vacuum :  it outputs a single state,</a:t>
            </a:r>
            <a:endParaRPr lang="zh-CN" altLang="en-US" dirty="0"/>
          </a:p>
          <a:p>
            <a:pPr lvl="1">
              <a:lnSpc>
                <a:spcPct val="150000"/>
              </a:lnSpc>
              <a:spcBef>
                <a:spcPts val="3000"/>
              </a:spcBef>
            </a:pPr>
            <a:r>
              <a:rPr lang="en-US" altLang="zh-CN" dirty="0"/>
              <a:t>For erratic vacuum : it outputs a set of possible states.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 generalize the notion of a solution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  For stable vacuum :  [Suck, [Right, Suck] ]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 For erratic vacuum :  [Suck, if State = 5 then [Right, Suck] else [] ]</a:t>
            </a:r>
          </a:p>
          <a:p>
            <a:pPr marL="301752" lvl="1" indent="0">
              <a:buNone/>
            </a:pPr>
            <a:r>
              <a:rPr lang="en-US" altLang="zh-CN" dirty="0"/>
              <a:t>  The form of the solution is a tree rather than a sequence.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450" y="4661690"/>
            <a:ext cx="1020713" cy="5040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230" y="3472859"/>
            <a:ext cx="1125220" cy="4504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542" y="4680268"/>
            <a:ext cx="942777" cy="45091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9946814" y="3923267"/>
            <a:ext cx="0" cy="4655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9381230" y="4380275"/>
            <a:ext cx="562610" cy="281259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9929033" y="4369867"/>
            <a:ext cx="1154835" cy="254687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110934" y="4063253"/>
            <a:ext cx="74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suck</a:t>
            </a:r>
            <a:endParaRPr lang="zh-CN" altLang="en-US" sz="20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34" y="2489580"/>
            <a:ext cx="1125220" cy="45040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701440" y="2370830"/>
            <a:ext cx="74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suck</a:t>
            </a:r>
            <a:endParaRPr lang="zh-CN" altLang="en-US" sz="20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9520655" y="2790980"/>
            <a:ext cx="964535" cy="0"/>
          </a:xfrm>
          <a:prstGeom prst="straightConnector1">
            <a:avLst/>
          </a:prstGeom>
          <a:ln w="34925">
            <a:miter lim="800000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90" y="2488134"/>
            <a:ext cx="1020713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States of the Erratic vacuum world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916832"/>
            <a:ext cx="6867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6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 – Or search tree</a:t>
            </a:r>
            <a:endParaRPr 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772817"/>
            <a:ext cx="6438900" cy="4886325"/>
          </a:xfrm>
          <a:prstGeom prst="rect">
            <a:avLst/>
          </a:prstGeom>
        </p:spPr>
      </p:pic>
      <p:sp>
        <p:nvSpPr>
          <p:cNvPr id="7" name="内容占位符 4"/>
          <p:cNvSpPr txBox="1">
            <a:spLocks/>
          </p:cNvSpPr>
          <p:nvPr/>
        </p:nvSpPr>
        <p:spPr>
          <a:xfrm>
            <a:off x="119336" y="1772816"/>
            <a:ext cx="5436604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How to describe the solution of erratic vacuum world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Using a and-or tree :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How to find for a solution of erratic vacuum world</a:t>
            </a:r>
          </a:p>
          <a:p>
            <a:pPr lvl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/>
              <a:t> search on the and-or tree</a:t>
            </a:r>
          </a:p>
        </p:txBody>
      </p:sp>
    </p:spTree>
    <p:extLst>
      <p:ext uri="{BB962C8B-B14F-4D97-AF65-F5344CB8AC3E}">
        <p14:creationId xmlns:p14="http://schemas.microsoft.com/office/powerpoint/2010/main" val="28921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1855052" cy="102076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a recursive, depth-ﬁrst </a:t>
            </a:r>
            <a:r>
              <a:rPr lang="en-US" altLang="zh-CN" dirty="0" smtClean="0"/>
              <a:t>algorithm </a:t>
            </a:r>
            <a:r>
              <a:rPr lang="en-US" altLang="zh-CN" dirty="0"/>
              <a:t>for </a:t>
            </a:r>
            <a:r>
              <a:rPr lang="en-US" altLang="zh-CN" dirty="0" smtClean="0"/>
              <a:t>AND–OR graph search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47329" y="1556792"/>
            <a:ext cx="748883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function AND-OR-GRAPH-SEARCH(problem) returns a conditional plan, or failure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OR-SEARCH(</a:t>
            </a:r>
            <a:r>
              <a:rPr lang="en-US" altLang="zh-CN" sz="2400" dirty="0" err="1"/>
              <a:t>problem.INITIAL</a:t>
            </a:r>
            <a:r>
              <a:rPr lang="en-US" altLang="zh-CN" sz="2400" dirty="0"/>
              <a:t>-STATE, problem, [] )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b="1" dirty="0"/>
              <a:t>comments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 conditional plan 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/>
              <a:t>it reaches a goal state from current state in all 	circumstances.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The notation [x | l] </a:t>
            </a:r>
          </a:p>
          <a:p>
            <a:pPr lvl="2">
              <a:lnSpc>
                <a:spcPct val="150000"/>
              </a:lnSpc>
            </a:pPr>
            <a:r>
              <a:rPr lang="en-US" altLang="zh-CN" sz="2200" dirty="0"/>
              <a:t>the list formed by adding object x to the front of list l.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772817"/>
            <a:ext cx="4464496" cy="48863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328" y="3501008"/>
            <a:ext cx="7488832" cy="0"/>
          </a:xfrm>
          <a:prstGeom prst="lin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2"/>
          <p:cNvSpPr>
            <a:spLocks noGrp="1"/>
          </p:cNvSpPr>
          <p:nvPr>
            <p:ph type="title"/>
          </p:nvPr>
        </p:nvSpPr>
        <p:spPr>
          <a:xfrm>
            <a:off x="2638716" y="457201"/>
            <a:ext cx="6859786" cy="765771"/>
          </a:xfrm>
        </p:spPr>
        <p:txBody>
          <a:bodyPr/>
          <a:lstStyle/>
          <a:p>
            <a:r>
              <a:rPr lang="en-US" altLang="zh-CN" dirty="0"/>
              <a:t>Topics</a:t>
            </a:r>
            <a:endParaRPr altLang="zh-CN" dirty="0"/>
          </a:p>
        </p:txBody>
      </p:sp>
      <p:sp>
        <p:nvSpPr>
          <p:cNvPr id="18435" name="内容占位符 13"/>
          <p:cNvSpPr>
            <a:spLocks noGrp="1"/>
          </p:cNvSpPr>
          <p:nvPr>
            <p:ph idx="1"/>
          </p:nvPr>
        </p:nvSpPr>
        <p:spPr>
          <a:xfrm>
            <a:off x="1600200" y="1447800"/>
            <a:ext cx="9677399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Local Search Algorithms and Optimization </a:t>
            </a:r>
            <a:r>
              <a:rPr lang="en-US" altLang="zh-CN" sz="2800" dirty="0"/>
              <a:t>Problems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Local </a:t>
            </a:r>
            <a:r>
              <a:rPr lang="en-US" altLang="zh-CN" sz="2800" dirty="0"/>
              <a:t>Search in Continuous Spaces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Searching with Nondeterministic Actions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Searching with Partial Observations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Online </a:t>
            </a:r>
            <a:r>
              <a:rPr lang="en-US" altLang="zh-CN" sz="2800" dirty="0"/>
              <a:t>Search Agents and Unknown Environments </a:t>
            </a:r>
            <a:endParaRPr lang="en-US" altLang="zh-CN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1855052" cy="10207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OR – search function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263352" y="1628800"/>
            <a:ext cx="727280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function OR-SEARCH(</a:t>
            </a:r>
            <a:r>
              <a:rPr lang="en-US" altLang="zh-CN" sz="2400" dirty="0" err="1"/>
              <a:t>state,problem,path</a:t>
            </a:r>
            <a:r>
              <a:rPr lang="en-US" altLang="zh-CN" sz="2400" dirty="0"/>
              <a:t>) returns a conditional plan, or failure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dirty="0"/>
              <a:t>if </a:t>
            </a:r>
            <a:r>
              <a:rPr lang="en-US" altLang="zh-CN" sz="2200" dirty="0" err="1"/>
              <a:t>problem.GOAL</a:t>
            </a:r>
            <a:r>
              <a:rPr lang="en-US" altLang="zh-CN" sz="2200" dirty="0"/>
              <a:t>-TEST(state) then return the empty plan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dirty="0"/>
              <a:t>if state is on path then return failure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dirty="0"/>
              <a:t>for each action in </a:t>
            </a:r>
            <a:r>
              <a:rPr lang="en-US" altLang="zh-CN" sz="2200" dirty="0" err="1"/>
              <a:t>problem.ACTIONS</a:t>
            </a:r>
            <a:r>
              <a:rPr lang="en-US" altLang="zh-CN" sz="2200" dirty="0"/>
              <a:t>(state) do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dirty="0"/>
              <a:t>    plan ←AND SEARCH(RESULTS(</a:t>
            </a:r>
            <a:r>
              <a:rPr lang="en-US" altLang="zh-CN" sz="2200" dirty="0" err="1"/>
              <a:t>state,action</a:t>
            </a:r>
            <a:r>
              <a:rPr lang="en-US" altLang="zh-CN" sz="2200" dirty="0"/>
              <a:t>),     					             problem, [state | path]) if plan ≠ failure then return [action | plan]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dirty="0"/>
              <a:t>return failure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772817"/>
            <a:ext cx="4464496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2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AND-SEARCH function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91344" y="1628800"/>
            <a:ext cx="734481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function AND-SEARCH(</a:t>
            </a:r>
            <a:r>
              <a:rPr lang="en-US" altLang="zh-CN" sz="2400" dirty="0" err="1"/>
              <a:t>states,problem,path</a:t>
            </a:r>
            <a:r>
              <a:rPr lang="en-US" altLang="zh-CN" sz="2400" dirty="0"/>
              <a:t>) returns a conditional plan, or failure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for each s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in states do 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 err="1"/>
              <a:t>plan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←OR-SEARCH(</a:t>
            </a:r>
            <a:r>
              <a:rPr lang="en-US" altLang="zh-CN" sz="2400" dirty="0" err="1"/>
              <a:t>si,problem,path</a:t>
            </a:r>
            <a:r>
              <a:rPr lang="en-US" altLang="zh-CN" sz="2400" dirty="0"/>
              <a:t>) 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if </a:t>
            </a:r>
            <a:r>
              <a:rPr lang="en-US" altLang="zh-CN" sz="2400" dirty="0" err="1"/>
              <a:t>plan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 failure then return failure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return [if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then plan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else if 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then plan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else ...if s</a:t>
            </a:r>
            <a:r>
              <a:rPr lang="en-US" altLang="zh-CN" sz="2400" baseline="-25000" dirty="0"/>
              <a:t>n−1</a:t>
            </a:r>
            <a:r>
              <a:rPr lang="en-US" altLang="zh-CN" sz="2400" dirty="0"/>
              <a:t> then plan</a:t>
            </a:r>
            <a:r>
              <a:rPr lang="en-US" altLang="zh-CN" sz="2400" baseline="-25000" dirty="0"/>
              <a:t>n−1</a:t>
            </a:r>
            <a:r>
              <a:rPr lang="en-US" altLang="zh-CN" sz="2400" dirty="0"/>
              <a:t> else </a:t>
            </a:r>
            <a:r>
              <a:rPr lang="en-US" altLang="zh-CN" sz="2400" dirty="0" err="1"/>
              <a:t>plan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]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772817"/>
            <a:ext cx="4464496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9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the slippery vacuum world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2276872"/>
            <a:ext cx="4176464" cy="29523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376" y="2206459"/>
            <a:ext cx="705678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-Roman"/>
              </a:rPr>
              <a:t>For the slippery vacuum world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-Roman"/>
              </a:rPr>
              <a:t>It is identical to the ordinary (non-erratic) vacuum world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-Roman"/>
              </a:rPr>
              <a:t>except that movement actions sometimes fail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-Roman"/>
              </a:rPr>
              <a:t>leaving the agent in the same location.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-Roman"/>
              </a:rPr>
              <a:t>Sometimes cycle might appear on and-or graph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80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the slippery vacuum world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2276872"/>
            <a:ext cx="3502125" cy="29523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376" y="2206459"/>
            <a:ext cx="82089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For example, moving </a:t>
            </a:r>
            <a:r>
              <a:rPr lang="en-US" altLang="zh-CN" sz="2400" i="1" dirty="0"/>
              <a:t>Right </a:t>
            </a:r>
            <a:r>
              <a:rPr lang="en-US" altLang="zh-CN" sz="2400" dirty="0"/>
              <a:t>in state 1 leads to the state set {1, 2}.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there are no longer any acyclic solutions from state 1,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AND-OR-GRAPH-SEARCH would return with failure.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There is  a </a:t>
            </a:r>
            <a:r>
              <a:rPr lang="en-US" altLang="zh-CN" sz="2400" b="1" dirty="0">
                <a:solidFill>
                  <a:srgbClr val="FF0000"/>
                </a:solidFill>
              </a:rPr>
              <a:t>cyclic solution</a:t>
            </a:r>
            <a:r>
              <a:rPr lang="en-US" altLang="zh-CN" sz="2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It is to keep trying Right until it works</a:t>
            </a:r>
          </a:p>
          <a:p>
            <a:r>
              <a:rPr lang="en-US" altLang="zh-CN" sz="2400" dirty="0"/>
              <a:t>Thus, cyclic solution is</a:t>
            </a:r>
          </a:p>
          <a:p>
            <a:r>
              <a:rPr lang="en-US" altLang="zh-CN" sz="2400" dirty="0"/>
              <a:t>	[</a:t>
            </a:r>
            <a:r>
              <a:rPr lang="en-US" altLang="zh-CN" sz="2400" i="1" dirty="0"/>
              <a:t>Suck</a:t>
            </a:r>
            <a:r>
              <a:rPr lang="en-US" altLang="zh-CN" sz="2400" dirty="0"/>
              <a:t>, while </a:t>
            </a:r>
            <a:r>
              <a:rPr lang="en-US" altLang="zh-CN" sz="2400" b="1" dirty="0"/>
              <a:t> </a:t>
            </a:r>
            <a:r>
              <a:rPr lang="en-US" altLang="zh-CN" sz="2400" dirty="0"/>
              <a:t>State =5 </a:t>
            </a:r>
            <a:r>
              <a:rPr lang="en-US" altLang="zh-CN" sz="2400" b="1" dirty="0"/>
              <a:t>do </a:t>
            </a:r>
            <a:r>
              <a:rPr lang="en-US" altLang="zh-CN" sz="2400" dirty="0"/>
              <a:t>Right] 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607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with no observations</a:t>
            </a:r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03413" y="1772816"/>
            <a:ext cx="112692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When the agent’s percepts provide </a:t>
            </a:r>
            <a:r>
              <a:rPr lang="en-US" altLang="zh-CN" sz="2800" i="1" dirty="0"/>
              <a:t>no information at all</a:t>
            </a:r>
            <a:r>
              <a:rPr lang="en-US" altLang="zh-CN" sz="28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we have what is called a </a:t>
            </a:r>
            <a:r>
              <a:rPr lang="en-US" altLang="zh-CN" sz="2800" b="1" dirty="0" err="1">
                <a:solidFill>
                  <a:srgbClr val="FF0000"/>
                </a:solidFill>
              </a:rPr>
              <a:t>sensorless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problem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There is a example of </a:t>
            </a:r>
            <a:r>
              <a:rPr lang="en-US" altLang="zh-CN" sz="2800" b="1" dirty="0" err="1">
                <a:solidFill>
                  <a:srgbClr val="FF0000"/>
                </a:solidFill>
              </a:rPr>
              <a:t>sensorless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problem </a:t>
            </a:r>
            <a:r>
              <a:rPr lang="en-US" altLang="zh-CN" sz="2800" dirty="0"/>
              <a:t> for the vacuum world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if we assume that  </a:t>
            </a:r>
            <a:r>
              <a:rPr lang="en-US" altLang="zh-CN" sz="2400" dirty="0"/>
              <a:t>the agent knows the geography of its world, but doesn’t know its location or the distribution of dirt.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its initial state could be any element of the set {1, 2, 3, 4, 5, 6, 7, 8}.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if it tries the action </a:t>
            </a:r>
            <a:r>
              <a:rPr lang="en-US" altLang="zh-CN" sz="2400" i="1" dirty="0"/>
              <a:t>Right</a:t>
            </a:r>
            <a:r>
              <a:rPr lang="en-US" altLang="zh-CN" sz="2400" dirty="0"/>
              <a:t>. This will cause it to be in one of the states {2, 4, 6, 8}</a:t>
            </a:r>
          </a:p>
        </p:txBody>
      </p:sp>
    </p:spTree>
    <p:extLst>
      <p:ext uri="{BB962C8B-B14F-4D97-AF65-F5344CB8AC3E}">
        <p14:creationId xmlns:p14="http://schemas.microsoft.com/office/powerpoint/2010/main" val="31931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2" y="274638"/>
            <a:ext cx="10188622" cy="1020762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initial States of a vacuum cleaner with </a:t>
            </a:r>
            <a:r>
              <a:rPr lang="en-US" altLang="zh-CN" sz="3600" dirty="0" err="1"/>
              <a:t>sensorless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1" y="2492897"/>
            <a:ext cx="4851563" cy="4093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3392" y="1628801"/>
            <a:ext cx="105201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/>
              <a:t>its initial state could be any element of the set {1, 2, 3, 4, 5, 6, 7, 8}. </a:t>
            </a:r>
          </a:p>
        </p:txBody>
      </p:sp>
    </p:spTree>
    <p:extLst>
      <p:ext uri="{BB962C8B-B14F-4D97-AF65-F5344CB8AC3E}">
        <p14:creationId xmlns:p14="http://schemas.microsoft.com/office/powerpoint/2010/main" val="33360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11449272" cy="102076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 action Right on a vacuum cleaner with </a:t>
            </a:r>
            <a:r>
              <a:rPr lang="en-US" altLang="zh-CN" sz="3600" dirty="0" err="1"/>
              <a:t>sensorless</a:t>
            </a:r>
            <a:endParaRPr lang="zh-CN" altLang="en-US" sz="3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52" y="2444589"/>
            <a:ext cx="4851563" cy="40934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328" y="1628800"/>
            <a:ext cx="11953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/>
              <a:t>if it tries the action </a:t>
            </a:r>
            <a:r>
              <a:rPr lang="en-US" altLang="zh-CN" sz="2800" i="1" dirty="0"/>
              <a:t>Right, </a:t>
            </a:r>
            <a:r>
              <a:rPr lang="en-US" altLang="zh-CN" sz="2800" dirty="0"/>
              <a:t>it will become to one of the states {2, 4, 6, 8}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484142"/>
            <a:ext cx="2141156" cy="4061067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073509" y="4149080"/>
            <a:ext cx="1800200" cy="504056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6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Solving  </a:t>
            </a:r>
            <a:r>
              <a:rPr lang="en-US" altLang="zh-CN" sz="3600" dirty="0" err="1"/>
              <a:t>sensorless</a:t>
            </a:r>
            <a:r>
              <a:rPr lang="en-US" altLang="zh-CN" sz="3600" dirty="0"/>
              <a:t> problems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911424" y="1916832"/>
            <a:ext cx="105851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To solve </a:t>
            </a:r>
            <a:r>
              <a:rPr lang="en-US" altLang="zh-CN" sz="2800" dirty="0" err="1"/>
              <a:t>sensorless</a:t>
            </a:r>
            <a:r>
              <a:rPr lang="en-US" altLang="zh-CN" sz="2800" dirty="0"/>
              <a:t> problems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 we search in the space of </a:t>
            </a:r>
            <a:r>
              <a:rPr lang="en-US" altLang="zh-CN" sz="2400" dirty="0">
                <a:solidFill>
                  <a:srgbClr val="FF0000"/>
                </a:solidFill>
              </a:rPr>
              <a:t>belief states </a:t>
            </a:r>
            <a:r>
              <a:rPr lang="en-US" altLang="zh-CN" sz="2400" dirty="0"/>
              <a:t>rather than physical states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the underlying physical problem P 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ACTIONS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,RESULT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,GOAL-TEST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, and STEP-COST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/>
              <a:t>we can deﬁne the corresponding </a:t>
            </a:r>
            <a:r>
              <a:rPr lang="en-US" altLang="zh-CN" sz="2800" dirty="0" err="1"/>
              <a:t>sensorless</a:t>
            </a:r>
            <a:r>
              <a:rPr lang="en-US" altLang="zh-CN" sz="2800" dirty="0"/>
              <a:t> problem 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/>
              <a:t>by using the space of belief states </a:t>
            </a:r>
          </a:p>
        </p:txBody>
      </p:sp>
    </p:spTree>
    <p:extLst>
      <p:ext uri="{BB962C8B-B14F-4D97-AF65-F5344CB8AC3E}">
        <p14:creationId xmlns:p14="http://schemas.microsoft.com/office/powerpoint/2010/main" val="26493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74638"/>
            <a:ext cx="11161240" cy="102076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defining the corresponding </a:t>
            </a:r>
            <a:r>
              <a:rPr lang="en-US" altLang="zh-CN" sz="3600" dirty="0" err="1"/>
              <a:t>sensorless</a:t>
            </a:r>
            <a:r>
              <a:rPr lang="en-US" altLang="zh-CN" sz="3600" dirty="0"/>
              <a:t> problem 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00811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We will define a </a:t>
            </a:r>
            <a:r>
              <a:rPr lang="en-US" altLang="zh-CN" sz="2800" dirty="0" err="1"/>
              <a:t>sensorless</a:t>
            </a:r>
            <a:r>
              <a:rPr lang="en-US" altLang="zh-CN" sz="2800" dirty="0"/>
              <a:t> problem through these components </a:t>
            </a:r>
          </a:p>
          <a:p>
            <a:pPr marL="800100" lvl="1" indent="-342900">
              <a:lnSpc>
                <a:spcPct val="150000"/>
              </a:lnSpc>
              <a:buFont typeface="Corbel" panose="020B0503020204020204" pitchFamily="34" charset="0"/>
              <a:buChar char="⁻"/>
            </a:pPr>
            <a:r>
              <a:rPr lang="en-US" altLang="zh-CN" sz="2400" dirty="0"/>
              <a:t>Belief states: </a:t>
            </a:r>
          </a:p>
          <a:p>
            <a:pPr marL="800100" lvl="1" indent="-342900">
              <a:lnSpc>
                <a:spcPct val="150000"/>
              </a:lnSpc>
              <a:buFont typeface="Corbel" panose="020B0503020204020204" pitchFamily="34" charset="0"/>
              <a:buChar char="⁻"/>
            </a:pPr>
            <a:r>
              <a:rPr lang="en-US" altLang="zh-CN" sz="2400" dirty="0"/>
              <a:t>Initial state: </a:t>
            </a:r>
          </a:p>
          <a:p>
            <a:pPr marL="800100" lvl="1" indent="-342900">
              <a:lnSpc>
                <a:spcPct val="150000"/>
              </a:lnSpc>
              <a:buFont typeface="Corbel" panose="020B0503020204020204" pitchFamily="34" charset="0"/>
              <a:buChar char="⁻"/>
            </a:pPr>
            <a:r>
              <a:rPr lang="en-US" altLang="zh-CN" sz="2400" dirty="0"/>
              <a:t>Actions:</a:t>
            </a:r>
          </a:p>
          <a:p>
            <a:pPr marL="800100" lvl="1" indent="-342900">
              <a:lnSpc>
                <a:spcPct val="150000"/>
              </a:lnSpc>
              <a:buFont typeface="Corbel" panose="020B0503020204020204" pitchFamily="34" charset="0"/>
              <a:buChar char="⁻"/>
            </a:pPr>
            <a:r>
              <a:rPr lang="en-US" altLang="zh-CN" sz="2400" dirty="0"/>
              <a:t>Transition model: </a:t>
            </a:r>
          </a:p>
          <a:p>
            <a:pPr marL="800100" lvl="1" indent="-342900">
              <a:lnSpc>
                <a:spcPct val="150000"/>
              </a:lnSpc>
              <a:buFont typeface="Corbel" panose="020B0503020204020204" pitchFamily="34" charset="0"/>
              <a:buChar char="⁻"/>
            </a:pPr>
            <a:r>
              <a:rPr lang="en-US" altLang="zh-CN" sz="2400" dirty="0"/>
              <a:t> Goal test: </a:t>
            </a:r>
          </a:p>
          <a:p>
            <a:pPr marL="800100" lvl="1" indent="-342900">
              <a:lnSpc>
                <a:spcPct val="150000"/>
              </a:lnSpc>
              <a:buFont typeface="Corbel" panose="020B0503020204020204" pitchFamily="34" charset="0"/>
              <a:buChar char="⁻"/>
            </a:pPr>
            <a:r>
              <a:rPr lang="en-US" altLang="zh-CN" sz="2400" dirty="0"/>
              <a:t>Path cost: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Consider a </a:t>
            </a:r>
            <a:r>
              <a:rPr lang="en-US" altLang="zh-CN" sz="2800" dirty="0" err="1"/>
              <a:t>sensorless</a:t>
            </a:r>
            <a:r>
              <a:rPr lang="en-US" altLang="zh-CN" sz="2800" dirty="0"/>
              <a:t> version of the vacuum world</a:t>
            </a:r>
          </a:p>
        </p:txBody>
      </p:sp>
    </p:spTree>
    <p:extLst>
      <p:ext uri="{BB962C8B-B14F-4D97-AF65-F5344CB8AC3E}">
        <p14:creationId xmlns:p14="http://schemas.microsoft.com/office/powerpoint/2010/main" val="25199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274638"/>
            <a:ext cx="10873208" cy="102076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Belief states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816518" y="1762342"/>
            <a:ext cx="655272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Belief states: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The entire belief-state space contains every possible set of physical states.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If P has N states, then the </a:t>
            </a:r>
            <a:r>
              <a:rPr lang="en-US" altLang="zh-CN" sz="2400" dirty="0" err="1"/>
              <a:t>sensorless</a:t>
            </a:r>
            <a:r>
              <a:rPr lang="en-US" altLang="zh-CN" sz="2400" dirty="0"/>
              <a:t> problem has up to 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states,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many may be unreachable from the initial state.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5" y="2564905"/>
            <a:ext cx="4654253" cy="34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2"/>
          <p:cNvSpPr>
            <a:spLocks noGrp="1"/>
          </p:cNvSpPr>
          <p:nvPr>
            <p:ph type="title"/>
          </p:nvPr>
        </p:nvSpPr>
        <p:spPr>
          <a:xfrm>
            <a:off x="228600" y="304800"/>
            <a:ext cx="11582400" cy="765771"/>
          </a:xfrm>
        </p:spPr>
        <p:txBody>
          <a:bodyPr/>
          <a:lstStyle/>
          <a:p>
            <a:r>
              <a:rPr lang="en-US" altLang="zh-CN" sz="4400" dirty="0" smtClean="0"/>
              <a:t>The feature of the problem in this lecture</a:t>
            </a:r>
            <a:endParaRPr altLang="zh-CN" sz="4400" dirty="0"/>
          </a:p>
        </p:txBody>
      </p:sp>
      <p:sp>
        <p:nvSpPr>
          <p:cNvPr id="18435" name="内容占位符 13"/>
          <p:cNvSpPr>
            <a:spLocks noGrp="1"/>
          </p:cNvSpPr>
          <p:nvPr>
            <p:ph idx="1"/>
          </p:nvPr>
        </p:nvSpPr>
        <p:spPr>
          <a:xfrm>
            <a:off x="762000" y="1371600"/>
            <a:ext cx="10515599" cy="4800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We do not ask the problem addressed in this lecture with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observable</a:t>
            </a:r>
            <a:r>
              <a:rPr lang="en-US" altLang="zh-CN" sz="2400" dirty="0"/>
              <a:t>, deterministic, known environments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/>
              <a:t> </a:t>
            </a:r>
            <a:r>
              <a:rPr lang="en-US" altLang="zh-CN" sz="2400" dirty="0" smtClean="0"/>
              <a:t>the </a:t>
            </a:r>
            <a:r>
              <a:rPr lang="en-US" altLang="zh-CN" sz="2400" i="1" dirty="0"/>
              <a:t>path </a:t>
            </a:r>
            <a:r>
              <a:rPr lang="en-US" altLang="zh-CN" sz="2400" dirty="0" smtClean="0"/>
              <a:t>to </a:t>
            </a:r>
            <a:r>
              <a:rPr lang="en-US" altLang="zh-CN" sz="2400" dirty="0"/>
              <a:t>the goal is </a:t>
            </a:r>
            <a:r>
              <a:rPr lang="en-US" altLang="zh-CN" sz="2400" dirty="0" smtClean="0"/>
              <a:t>irrelevant to the solution.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Many examples with these feature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such as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8-queens problem,</a:t>
            </a:r>
            <a:endParaRPr lang="en-US" altLang="zh-CN" sz="22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integrated-circuit </a:t>
            </a:r>
            <a:r>
              <a:rPr lang="en-US" altLang="zh-CN" sz="2200" dirty="0"/>
              <a:t>design,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factory-floor layout, </a:t>
            </a:r>
            <a:endParaRPr lang="en-US" altLang="zh-CN" sz="2200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job-shop </a:t>
            </a:r>
            <a:r>
              <a:rPr lang="en-US" altLang="zh-CN" sz="2200" dirty="0"/>
              <a:t>scheduling</a:t>
            </a:r>
            <a:r>
              <a:rPr lang="en-US" altLang="zh-CN" sz="2200" dirty="0" smtClean="0"/>
              <a:t>,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 smtClean="0"/>
              <a:t>Telecommunications network </a:t>
            </a:r>
            <a:r>
              <a:rPr lang="en-US" altLang="zh-CN" sz="2200" dirty="0" err="1" smtClean="0"/>
              <a:t>optimizationuting</a:t>
            </a:r>
            <a:endParaRPr lang="en-US" altLang="zh-CN" sz="2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96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274638"/>
            <a:ext cx="10873208" cy="102076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Initial  state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91346" y="1484785"/>
            <a:ext cx="6552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Initial state: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Typically the set of all states in P,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/>
              <a:t>although in some cases the agent will have more knowledge than this.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7" y="2420889"/>
            <a:ext cx="4654253" cy="34564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760296" y="2924944"/>
            <a:ext cx="1800200" cy="720080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274638"/>
            <a:ext cx="10873208" cy="102076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/>
              <a:t>Actions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1346" y="1484784"/>
                <a:ext cx="7632847" cy="4678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Actions: </a:t>
                </a:r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Suppose the agent is in belief state b={s1,s2}, but ACTIONS</a:t>
                </a:r>
                <a:r>
                  <a:rPr lang="en-US" altLang="zh-CN" sz="2400" baseline="-25000" dirty="0"/>
                  <a:t>P</a:t>
                </a:r>
                <a:r>
                  <a:rPr lang="en-US" altLang="zh-CN" sz="2400" dirty="0"/>
                  <a:t>(s1) ≠ ACTIONS</a:t>
                </a:r>
                <a:r>
                  <a:rPr lang="en-US" altLang="zh-CN" sz="2400" baseline="-25000" dirty="0"/>
                  <a:t>P</a:t>
                </a:r>
                <a:r>
                  <a:rPr lang="en-US" altLang="zh-CN" sz="2400" dirty="0"/>
                  <a:t>(s2); </a:t>
                </a:r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the agent is unsure of which actions are legal. </a:t>
                </a:r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If we assume that illegal actions have no effect on the environment, </a:t>
                </a:r>
              </a:p>
              <a:p>
                <a:pPr lvl="1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ACTIONS(b)=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𝐴𝐶𝑇𝐼𝑂𝑁𝑆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7" y="1484784"/>
                <a:ext cx="7632847" cy="4678204"/>
              </a:xfrm>
              <a:prstGeom prst="rect">
                <a:avLst/>
              </a:prstGeom>
              <a:blipFill rotWithShape="0">
                <a:blip r:embed="rId2"/>
                <a:stretch>
                  <a:fillRect l="-1438" b="-12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23" y="2895908"/>
            <a:ext cx="4654253" cy="345646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9848748" y="4158450"/>
            <a:ext cx="0" cy="206654"/>
          </a:xfrm>
          <a:prstGeom prst="straightConnector1">
            <a:avLst/>
          </a:prstGeom>
          <a:ln w="31750"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8688288" y="3789040"/>
            <a:ext cx="288032" cy="4054"/>
          </a:xfrm>
          <a:prstGeom prst="straightConnector1">
            <a:avLst/>
          </a:prstGeom>
          <a:ln w="31750"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0704512" y="3789041"/>
            <a:ext cx="360040" cy="1"/>
          </a:xfrm>
          <a:prstGeom prst="straightConnector1">
            <a:avLst/>
          </a:prstGeom>
          <a:ln w="31750"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3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Transition model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9574" y="1556793"/>
                <a:ext cx="6838515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With nondeterminism, we have 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b’ = RESULT(</a:t>
                </a:r>
                <a:r>
                  <a:rPr lang="en-US" altLang="zh-CN" sz="2400" dirty="0" err="1"/>
                  <a:t>b,a</a:t>
                </a:r>
                <a:r>
                  <a:rPr lang="en-US" altLang="zh-CN" sz="2400" dirty="0"/>
                  <a:t>)={s’ : s’ ∈ RESULTS</a:t>
                </a:r>
                <a:r>
                  <a:rPr lang="en-US" altLang="zh-CN" sz="2400" baseline="-25000" dirty="0"/>
                  <a:t>P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s,a</a:t>
                </a:r>
                <a:r>
                  <a:rPr lang="en-US" altLang="zh-CN" sz="2400" dirty="0"/>
                  <a:t>) and s ∈ b} = ACTIONS(b)=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𝐴𝐶𝑇𝐼𝑂𝑁𝑆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which may be larger than b. 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400" dirty="0"/>
                  <a:t>The process of generating the new belief state after the action is called the prediction step;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" y="1556792"/>
                <a:ext cx="6838515" cy="3820726"/>
              </a:xfrm>
              <a:prstGeom prst="rect">
                <a:avLst/>
              </a:prstGeom>
              <a:blipFill rotWithShape="0">
                <a:blip r:embed="rId2"/>
                <a:stretch>
                  <a:fillRect l="-1426" r="-1248" b="-2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780848"/>
            <a:ext cx="4654253" cy="34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Goal test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9337" y="1844825"/>
            <a:ext cx="72728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The agent wants a plan that is sure to work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It means that a belief state satisﬁes the goal only if all the physical states in it satisfy GOAL-TEST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The agent may accidentally achieve the goal earlier, but it won’t know that it has done so.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94" y="2636913"/>
            <a:ext cx="4654253" cy="34564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60296" y="5589240"/>
            <a:ext cx="720080" cy="360041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200456" y="5589240"/>
            <a:ext cx="576064" cy="360041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Path cost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89" y="1988841"/>
            <a:ext cx="69127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If the same action can have different costs in different states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the cost of taking an action in a given belief state could be one of several values.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3" y="2636913"/>
            <a:ext cx="4654253" cy="34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274638"/>
            <a:ext cx="11305256" cy="10207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 </a:t>
            </a:r>
            <a:r>
              <a:rPr lang="en-US" altLang="zh-CN" dirty="0" err="1"/>
              <a:t>sensorless</a:t>
            </a:r>
            <a:r>
              <a:rPr lang="en-US" altLang="zh-CN" dirty="0"/>
              <a:t> version of the vacuum </a:t>
            </a:r>
            <a:r>
              <a:rPr lang="en-US" altLang="zh-CN" dirty="0" smtClean="0"/>
              <a:t>world——an example. 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780848"/>
            <a:ext cx="4654253" cy="3456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351" y="2509914"/>
            <a:ext cx="727280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its initial state could be any element of the set {1,2,3,4,5,6,7,8}.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consider what happens if it tries the action Right. 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This will cause it to be in one of the states {2,4,6,8}—---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the agent now has more information!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Furthermore, the action sequence [</a:t>
            </a:r>
            <a:r>
              <a:rPr lang="en-US" altLang="zh-CN" sz="2200" dirty="0" err="1"/>
              <a:t>Right,Suck</a:t>
            </a:r>
            <a:r>
              <a:rPr lang="en-US" altLang="zh-CN" sz="2200" dirty="0"/>
              <a:t>] will always end up in one of the states {4,8}. </a:t>
            </a:r>
          </a:p>
          <a:p>
            <a:pPr>
              <a:lnSpc>
                <a:spcPct val="150000"/>
              </a:lnSpc>
            </a:pPr>
            <a:r>
              <a:rPr lang="en-US" altLang="zh-CN" sz="2200" dirty="0"/>
              <a:t>Finally, the sequence [</a:t>
            </a:r>
            <a:r>
              <a:rPr lang="en-US" altLang="zh-CN" sz="2200" dirty="0" err="1"/>
              <a:t>Right,Suck,Left,Suck</a:t>
            </a:r>
            <a:r>
              <a:rPr lang="en-US" altLang="zh-CN" sz="2200" dirty="0"/>
              <a:t>] is guaranteed to reach the goal state 7 no matter what the start state. </a:t>
            </a:r>
          </a:p>
        </p:txBody>
      </p:sp>
      <p:sp>
        <p:nvSpPr>
          <p:cNvPr id="4" name="矩形 3"/>
          <p:cNvSpPr/>
          <p:nvPr/>
        </p:nvSpPr>
        <p:spPr>
          <a:xfrm>
            <a:off x="119336" y="1628800"/>
            <a:ext cx="119533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/>
              <a:t>the agent knows the geography of its world, but doesn’t know its location or the distribution of dirt. </a:t>
            </a:r>
          </a:p>
        </p:txBody>
      </p:sp>
      <p:sp>
        <p:nvSpPr>
          <p:cNvPr id="6" name="矩形 5"/>
          <p:cNvSpPr/>
          <p:nvPr/>
        </p:nvSpPr>
        <p:spPr>
          <a:xfrm>
            <a:off x="9120336" y="6093296"/>
            <a:ext cx="22682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space of belief states </a:t>
            </a:r>
          </a:p>
        </p:txBody>
      </p:sp>
    </p:spTree>
    <p:extLst>
      <p:ext uri="{BB962C8B-B14F-4D97-AF65-F5344CB8AC3E}">
        <p14:creationId xmlns:p14="http://schemas.microsoft.com/office/powerpoint/2010/main" val="946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600" dirty="0"/>
              <a:t>the prediction step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3359696" y="2179662"/>
            <a:ext cx="20882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action is deterministic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168009" y="2060848"/>
            <a:ext cx="26870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action is nondeterministic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3068960"/>
            <a:ext cx="549251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2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 with partial observations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7" y="3602930"/>
            <a:ext cx="3590925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710" y="2636140"/>
            <a:ext cx="3409950" cy="2524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5600" y="2047494"/>
            <a:ext cx="208823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action is deterministic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752184" y="1879009"/>
            <a:ext cx="268700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action is nondeterministic</a:t>
            </a:r>
            <a:endParaRPr lang="zh-CN" altLang="en-US" sz="2400" dirty="0"/>
          </a:p>
        </p:txBody>
      </p:sp>
      <p:sp>
        <p:nvSpPr>
          <p:cNvPr id="8" name="线形标注 1 7"/>
          <p:cNvSpPr/>
          <p:nvPr/>
        </p:nvSpPr>
        <p:spPr>
          <a:xfrm>
            <a:off x="1127448" y="2924945"/>
            <a:ext cx="1008112" cy="498885"/>
          </a:xfrm>
          <a:prstGeom prst="borderCallout1">
            <a:avLst>
              <a:gd name="adj1" fmla="val 36635"/>
              <a:gd name="adj2" fmla="val 98979"/>
              <a:gd name="adj3" fmla="val 284706"/>
              <a:gd name="adj4" fmla="val 2271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5006405" y="2765053"/>
            <a:ext cx="1008112" cy="498885"/>
          </a:xfrm>
          <a:prstGeom prst="borderCallout1">
            <a:avLst>
              <a:gd name="adj1" fmla="val 65032"/>
              <a:gd name="adj2" fmla="val 610"/>
              <a:gd name="adj3" fmla="val 238238"/>
              <a:gd name="adj4" fmla="val -8330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Observe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95400" y="6165304"/>
            <a:ext cx="828092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Use And – Or Graph Search Algorithm to find solutions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479746" y="5548062"/>
            <a:ext cx="349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b’ = UPDATE(PREDICT(</a:t>
            </a:r>
            <a:r>
              <a:rPr lang="en-US" altLang="zh-CN" dirty="0" err="1"/>
              <a:t>b,a</a:t>
            </a:r>
            <a:r>
              <a:rPr lang="en-US" altLang="zh-CN" dirty="0"/>
              <a:t>),o)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6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Search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 to Artificial Intelligence – Lecture 03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782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Two players: MAX, MIN, MAX moves first</a:t>
            </a:r>
          </a:p>
          <a:p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: The </a:t>
            </a:r>
            <a:r>
              <a:rPr lang="en-US" altLang="zh-CN" b="1" dirty="0"/>
              <a:t>initial state</a:t>
            </a:r>
          </a:p>
          <a:p>
            <a:r>
              <a:rPr lang="en-US" altLang="zh-CN" dirty="0"/>
              <a:t>PLAYER(s): Defines which player has the move in a state</a:t>
            </a:r>
          </a:p>
          <a:p>
            <a:r>
              <a:rPr lang="en-US" altLang="zh-CN" dirty="0"/>
              <a:t>ACTIONS(s): Returns the set of legal moves in a state</a:t>
            </a:r>
          </a:p>
          <a:p>
            <a:r>
              <a:rPr lang="en-US" altLang="zh-CN" dirty="0"/>
              <a:t>RESULT(s, a): The </a:t>
            </a:r>
            <a:r>
              <a:rPr lang="en-US" altLang="zh-CN" b="1" dirty="0"/>
              <a:t>transition model</a:t>
            </a:r>
            <a:r>
              <a:rPr lang="en-US" altLang="zh-CN" dirty="0"/>
              <a:t>, which defines the result of a move</a:t>
            </a:r>
          </a:p>
          <a:p>
            <a:r>
              <a:rPr lang="en-US" altLang="zh-CN" dirty="0"/>
              <a:t>TERMINAL-TEST(s): T or F</a:t>
            </a:r>
          </a:p>
          <a:p>
            <a:r>
              <a:rPr lang="en-US" altLang="zh-CN" dirty="0"/>
              <a:t>UTILITY(s, p): A </a:t>
            </a:r>
            <a:r>
              <a:rPr lang="en-US" altLang="zh-CN" b="1" dirty="0"/>
              <a:t>utility function </a:t>
            </a:r>
            <a:r>
              <a:rPr lang="en-US" altLang="zh-CN" dirty="0"/>
              <a:t>defines the final numeric value for a game that ends in terminal state s for a player 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0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Quiz </a:t>
            </a:r>
            <a:endParaRPr lang="zh-CN" altLang="en-US" sz="36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07368" y="1844824"/>
            <a:ext cx="5184576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Design a A* </a:t>
            </a:r>
            <a:r>
              <a:rPr lang="en-US" altLang="zh-CN" dirty="0"/>
              <a:t>Search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drawing out the search graph with open table and close table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You only need to write 6 steps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1870023"/>
            <a:ext cx="6324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Tic-tac-toe</a:t>
            </a:r>
            <a:r>
              <a:rPr lang="en-US" altLang="zh-CN" dirty="0" smtClean="0"/>
              <a:t>—— example of Adversarial </a:t>
            </a:r>
            <a:r>
              <a:rPr lang="en-US" altLang="zh-CN" dirty="0"/>
              <a:t>Search</a:t>
            </a:r>
            <a:endParaRPr 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53" y="1772816"/>
            <a:ext cx="7236803" cy="48245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725144"/>
            <a:ext cx="506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Minimax algorithm</a:t>
            </a:r>
            <a:endParaRPr lang="zh-CN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1011542" y="1628800"/>
            <a:ext cx="10188623" cy="151216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MINIMAX-DECISION(state) returns an action 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return argmax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a∈ACTIONS(s)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MIN-VALUE(RESULT(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state,a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09059" y="3660137"/>
            <a:ext cx="8496944" cy="3062814"/>
            <a:chOff x="6129563" y="2892737"/>
            <a:chExt cx="5949127" cy="3848955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7964333" y="3162612"/>
              <a:ext cx="1066052" cy="61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1434440" y="4916798"/>
              <a:ext cx="313047" cy="1017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855977" y="5107299"/>
              <a:ext cx="390402" cy="841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9334971" y="5056499"/>
              <a:ext cx="273161" cy="949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0239059" y="4954899"/>
              <a:ext cx="188553" cy="1039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9116200" y="3054662"/>
              <a:ext cx="1150659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7252422" y="3897623"/>
              <a:ext cx="675649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9060601" y="3081648"/>
              <a:ext cx="27799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976419" y="3923024"/>
              <a:ext cx="152293" cy="93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1144358" y="4981886"/>
              <a:ext cx="245361" cy="952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8896222" y="3969062"/>
              <a:ext cx="161963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136748" y="3897623"/>
              <a:ext cx="476218" cy="909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0340589" y="3849998"/>
              <a:ext cx="1022540" cy="1004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315206" y="3851587"/>
              <a:ext cx="116033" cy="93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8841830" y="5078724"/>
              <a:ext cx="44721" cy="85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498926" y="4934261"/>
              <a:ext cx="316673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9674608" y="5007286"/>
              <a:ext cx="153501" cy="927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6233816" y="3468205"/>
              <a:ext cx="5844874" cy="4603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6233816" y="4456423"/>
              <a:ext cx="5775954" cy="238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6196040" y="5569261"/>
              <a:ext cx="5846364" cy="23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6040" y="3784397"/>
              <a:ext cx="659937" cy="46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129563" y="5884657"/>
              <a:ext cx="659937" cy="46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6233816" y="4757275"/>
              <a:ext cx="652684" cy="348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MAX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738736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8988081" y="289273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7851925" y="37341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9006211" y="37595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0251147" y="37102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7136389" y="48659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8053775" y="48644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8804362" y="48151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9501767" y="4788211"/>
              <a:ext cx="217562" cy="292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0379267" y="474534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1332911" y="4792974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6789500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7799953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8330561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8749972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9226190" y="59724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1700349" y="58994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1077881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0729783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0160496" y="59708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9756798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7301978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7246379" y="5058086"/>
              <a:ext cx="11482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7909943" y="5010462"/>
              <a:ext cx="234483" cy="923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8162555" y="5058086"/>
              <a:ext cx="240527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281431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7799953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8766893" y="6339199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0158079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0781756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8293092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9170591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>
              <a:off x="9719330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62" name="Text Box 76"/>
            <p:cNvSpPr txBox="1">
              <a:spLocks noChangeArrowheads="1"/>
            </p:cNvSpPr>
            <p:nvPr/>
          </p:nvSpPr>
          <p:spPr bwMode="auto">
            <a:xfrm>
              <a:off x="11089968" y="6366186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11693097" y="6294748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6847692" y="4852939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7733779" y="4847355"/>
              <a:ext cx="236291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5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7551257" y="3778185"/>
              <a:ext cx="271347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8645387" y="2959050"/>
              <a:ext cx="329345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 3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8622437" y="4854438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8691168" y="3846327"/>
              <a:ext cx="424692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1800" dirty="0"/>
                <a:t>0</a:t>
              </a:r>
            </a:p>
          </p:txBody>
        </p:sp>
        <p:sp>
          <p:nvSpPr>
            <p:cNvPr id="70" name="Text Box 27"/>
            <p:cNvSpPr txBox="1">
              <a:spLocks noChangeArrowheads="1"/>
            </p:cNvSpPr>
            <p:nvPr/>
          </p:nvSpPr>
          <p:spPr bwMode="auto">
            <a:xfrm>
              <a:off x="11577972" y="4788031"/>
              <a:ext cx="234784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9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10137512" y="4782431"/>
              <a:ext cx="239318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9995846" y="3763541"/>
              <a:ext cx="286921" cy="3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MIN-VALUE  </a:t>
            </a:r>
            <a:r>
              <a:rPr lang="en-US" altLang="zh-CN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4000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1589" y="1412776"/>
            <a:ext cx="5873322" cy="530120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MIN-VALUE(state) returns a utility value </a:t>
            </a:r>
          </a:p>
          <a:p>
            <a:pPr marL="6858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if TERMINAL-TEST(state) then</a:t>
            </a:r>
          </a:p>
          <a:p>
            <a:pPr marL="6858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	  return UTILITY(state) </a:t>
            </a:r>
          </a:p>
          <a:p>
            <a:pPr marL="6858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v ←∞ </a:t>
            </a:r>
          </a:p>
          <a:p>
            <a:pPr marL="6858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for each a in ACTIONS(state) do </a:t>
            </a:r>
          </a:p>
          <a:p>
            <a:pPr marL="914400" lvl="3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v ←MIN(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v,MAX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-VALUE(RESULT(s, a))) </a:t>
            </a:r>
          </a:p>
          <a:p>
            <a:pPr marL="6858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return v</a:t>
            </a:r>
          </a:p>
        </p:txBody>
      </p:sp>
      <p:grpSp>
        <p:nvGrpSpPr>
          <p:cNvPr id="76" name="组合 75"/>
          <p:cNvGrpSpPr/>
          <p:nvPr/>
        </p:nvGrpSpPr>
        <p:grpSpPr>
          <a:xfrm>
            <a:off x="6131152" y="2892738"/>
            <a:ext cx="5949127" cy="3772259"/>
            <a:chOff x="6129563" y="2892737"/>
            <a:chExt cx="5949127" cy="3772259"/>
          </a:xfrm>
        </p:grpSpPr>
        <p:sp>
          <p:nvSpPr>
            <p:cNvPr id="4" name="Line 3"/>
            <p:cNvSpPr>
              <a:spLocks noChangeShapeType="1"/>
            </p:cNvSpPr>
            <p:nvPr/>
          </p:nvSpPr>
          <p:spPr bwMode="auto">
            <a:xfrm flipH="1">
              <a:off x="7964333" y="3162612"/>
              <a:ext cx="1066052" cy="61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11434440" y="4916798"/>
              <a:ext cx="313047" cy="1017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6855977" y="5107299"/>
              <a:ext cx="390402" cy="841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9334971" y="5056499"/>
              <a:ext cx="273161" cy="949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10239059" y="4954899"/>
              <a:ext cx="188553" cy="1039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9116200" y="3054662"/>
              <a:ext cx="1150659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7252422" y="3897623"/>
              <a:ext cx="675649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9060601" y="3081648"/>
              <a:ext cx="27799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976419" y="3923024"/>
              <a:ext cx="152293" cy="93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1144358" y="4981886"/>
              <a:ext cx="245361" cy="952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8896222" y="3969062"/>
              <a:ext cx="161963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9136748" y="3897623"/>
              <a:ext cx="476218" cy="909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0340589" y="3849998"/>
              <a:ext cx="1022540" cy="1004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0315206" y="3851587"/>
              <a:ext cx="116033" cy="93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8841830" y="5078724"/>
              <a:ext cx="44721" cy="85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0498926" y="4934261"/>
              <a:ext cx="316673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9674608" y="5007286"/>
              <a:ext cx="153501" cy="927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6233816" y="3468205"/>
              <a:ext cx="5844874" cy="4603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6233816" y="4456423"/>
              <a:ext cx="5775954" cy="238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6196040" y="5569261"/>
              <a:ext cx="5846364" cy="23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6196040" y="3784396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129563" y="5884658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6233816" y="4757275"/>
              <a:ext cx="65268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MAX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73873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988081" y="289273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851925" y="37341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9006211" y="37595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0251147" y="37102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136389" y="48659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8053775" y="48644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8804362" y="48151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9501767" y="4788211"/>
              <a:ext cx="217562" cy="292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0379267" y="474534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1332911" y="4792974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789500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99953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8330561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8749972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9226190" y="59724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11700349" y="58994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11077881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0729783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10160496" y="59708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9756798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7301978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7246379" y="5058086"/>
              <a:ext cx="11482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 flipH="1">
              <a:off x="7909943" y="5010462"/>
              <a:ext cx="234483" cy="923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8162555" y="5058086"/>
              <a:ext cx="240527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728143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7799953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8766893" y="633919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10158079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1078175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8" name="Text Box 73"/>
            <p:cNvSpPr txBox="1">
              <a:spLocks noChangeArrowheads="1"/>
            </p:cNvSpPr>
            <p:nvPr/>
          </p:nvSpPr>
          <p:spPr bwMode="auto">
            <a:xfrm>
              <a:off x="8293092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59" name="Text Box 74"/>
            <p:cNvSpPr txBox="1">
              <a:spLocks noChangeArrowheads="1"/>
            </p:cNvSpPr>
            <p:nvPr/>
          </p:nvSpPr>
          <p:spPr bwMode="auto">
            <a:xfrm>
              <a:off x="917059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60" name="Text Box 75"/>
            <p:cNvSpPr txBox="1">
              <a:spLocks noChangeArrowheads="1"/>
            </p:cNvSpPr>
            <p:nvPr/>
          </p:nvSpPr>
          <p:spPr bwMode="auto">
            <a:xfrm>
              <a:off x="9719330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61" name="Text Box 76"/>
            <p:cNvSpPr txBox="1">
              <a:spLocks noChangeArrowheads="1"/>
            </p:cNvSpPr>
            <p:nvPr/>
          </p:nvSpPr>
          <p:spPr bwMode="auto">
            <a:xfrm>
              <a:off x="11089968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62" name="Text Box 77"/>
            <p:cNvSpPr txBox="1">
              <a:spLocks noChangeArrowheads="1"/>
            </p:cNvSpPr>
            <p:nvPr/>
          </p:nvSpPr>
          <p:spPr bwMode="auto">
            <a:xfrm>
              <a:off x="11693097" y="629474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6847692" y="48529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7733779" y="4847355"/>
              <a:ext cx="236291" cy="303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5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7551257" y="3778185"/>
              <a:ext cx="271347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8645387" y="2959050"/>
              <a:ext cx="329345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 3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8622437" y="48544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8691168" y="3846327"/>
              <a:ext cx="424692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1800" dirty="0"/>
                <a:t>0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11577972" y="4788031"/>
              <a:ext cx="234784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9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10137512" y="4782431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9995846" y="3763541"/>
              <a:ext cx="286921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5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MAX-VALUE  </a:t>
            </a:r>
            <a:r>
              <a:rPr lang="en-US" altLang="zh-C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endParaRPr lang="zh-CN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27033" y="1557948"/>
            <a:ext cx="5564912" cy="511141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function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MAX-VALUE(state) returns a utility value 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if TERMINAL-TEST(state) then    	  return UTILITY(state) 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v ← −∞ 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for each a in ACTIONS(state) do </a:t>
            </a:r>
          </a:p>
          <a:p>
            <a:pPr marL="914400" lvl="3" indent="0">
              <a:lnSpc>
                <a:spcPct val="1500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 ←MAX(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v,MIN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-VALUE(RESULT(s, a))) </a:t>
            </a:r>
          </a:p>
          <a:p>
            <a:pPr marL="685800" lvl="2" indent="0">
              <a:lnSpc>
                <a:spcPct val="15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return v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31152" y="2892738"/>
            <a:ext cx="5949127" cy="3772259"/>
            <a:chOff x="6129563" y="2892737"/>
            <a:chExt cx="5949127" cy="377225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7964333" y="3162612"/>
              <a:ext cx="1066052" cy="61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1434440" y="4916798"/>
              <a:ext cx="313047" cy="1017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855977" y="5107299"/>
              <a:ext cx="390402" cy="841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9334971" y="5056499"/>
              <a:ext cx="273161" cy="949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0239059" y="4954899"/>
              <a:ext cx="188553" cy="1039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9116200" y="3054662"/>
              <a:ext cx="1150659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7252422" y="3897623"/>
              <a:ext cx="675649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9060601" y="3081648"/>
              <a:ext cx="27799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976419" y="3923024"/>
              <a:ext cx="152293" cy="93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1144358" y="4981886"/>
              <a:ext cx="245361" cy="952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8896222" y="3969062"/>
              <a:ext cx="161963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136748" y="3897623"/>
              <a:ext cx="476218" cy="909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0340589" y="3849998"/>
              <a:ext cx="1022540" cy="1004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315206" y="3851587"/>
              <a:ext cx="116033" cy="93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8841830" y="5078724"/>
              <a:ext cx="44721" cy="85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498926" y="4934261"/>
              <a:ext cx="316673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9674608" y="5007286"/>
              <a:ext cx="153501" cy="927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6233816" y="3468205"/>
              <a:ext cx="5844874" cy="4603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6233816" y="4456423"/>
              <a:ext cx="5775954" cy="238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6196040" y="5569261"/>
              <a:ext cx="5846364" cy="23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6040" y="3784396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129563" y="5884658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6233816" y="4757275"/>
              <a:ext cx="65268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MAX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73873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8988081" y="289273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7851925" y="37341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9006211" y="37595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0251147" y="37102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7136389" y="48659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8053775" y="48644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8804362" y="48151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9501767" y="4788211"/>
              <a:ext cx="217562" cy="292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0379267" y="474534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1332911" y="4792974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6789500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7799953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8330561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8749972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9226190" y="59724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1700349" y="58994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1077881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0729783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0160496" y="59708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9756798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7301978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7246379" y="5058086"/>
              <a:ext cx="11482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7909943" y="5010462"/>
              <a:ext cx="234483" cy="923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8162555" y="5058086"/>
              <a:ext cx="240527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28143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7799953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8766893" y="633919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0158079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078175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8293092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917059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>
              <a:off x="9719330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62" name="Text Box 76"/>
            <p:cNvSpPr txBox="1">
              <a:spLocks noChangeArrowheads="1"/>
            </p:cNvSpPr>
            <p:nvPr/>
          </p:nvSpPr>
          <p:spPr bwMode="auto">
            <a:xfrm>
              <a:off x="11089968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11693097" y="629474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6847692" y="48529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7733779" y="4847355"/>
              <a:ext cx="236291" cy="303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5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7551257" y="3778185"/>
              <a:ext cx="271347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8645387" y="2959050"/>
              <a:ext cx="329345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 3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8622437" y="48544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8691168" y="3846327"/>
              <a:ext cx="424692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1800" dirty="0"/>
                <a:t>0</a:t>
              </a:r>
            </a:p>
          </p:txBody>
        </p:sp>
        <p:sp>
          <p:nvSpPr>
            <p:cNvPr id="70" name="Text Box 27"/>
            <p:cNvSpPr txBox="1">
              <a:spLocks noChangeArrowheads="1"/>
            </p:cNvSpPr>
            <p:nvPr/>
          </p:nvSpPr>
          <p:spPr bwMode="auto">
            <a:xfrm>
              <a:off x="11577972" y="4788031"/>
              <a:ext cx="234784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9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10137512" y="4782431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9995846" y="3763541"/>
              <a:ext cx="286921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0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Estimate Minimax value of notes</a:t>
            </a:r>
            <a:endParaRPr lang="zh-CN" dirty="0"/>
          </a:p>
        </p:txBody>
      </p:sp>
      <p:sp>
        <p:nvSpPr>
          <p:cNvPr id="8" name="内容占位符 4"/>
          <p:cNvSpPr txBox="1">
            <a:spLocks/>
          </p:cNvSpPr>
          <p:nvPr/>
        </p:nvSpPr>
        <p:spPr>
          <a:xfrm>
            <a:off x="6856" y="1626920"/>
            <a:ext cx="6305168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it is sometimes difficult to reach leaf nodes in reasonable time</a:t>
            </a:r>
          </a:p>
          <a:p>
            <a:pPr marL="800100" lvl="1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Using an estimating function to get MINIMAX VALUE for notes in possible depth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31152" y="2892738"/>
            <a:ext cx="5949127" cy="3772259"/>
            <a:chOff x="6129563" y="2892737"/>
            <a:chExt cx="5949127" cy="3772259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7964333" y="3162612"/>
              <a:ext cx="1066052" cy="61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1434440" y="4916798"/>
              <a:ext cx="313047" cy="1017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6855977" y="5107299"/>
              <a:ext cx="390402" cy="841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9334971" y="5056499"/>
              <a:ext cx="273161" cy="949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0239059" y="4954899"/>
              <a:ext cx="188553" cy="1039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9116200" y="3054662"/>
              <a:ext cx="1150659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7252422" y="3897623"/>
              <a:ext cx="675649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9060601" y="3081648"/>
              <a:ext cx="27799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976419" y="3923024"/>
              <a:ext cx="152293" cy="93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>
              <a:off x="11144358" y="4981886"/>
              <a:ext cx="245361" cy="952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H="1">
              <a:off x="8896222" y="3969062"/>
              <a:ext cx="161963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9136748" y="3897623"/>
              <a:ext cx="476218" cy="909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0340589" y="3849998"/>
              <a:ext cx="1022540" cy="1004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0315206" y="3851587"/>
              <a:ext cx="116033" cy="93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8841830" y="5078724"/>
              <a:ext cx="44721" cy="85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0498926" y="4934261"/>
              <a:ext cx="316673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9674608" y="5007286"/>
              <a:ext cx="153501" cy="927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6233816" y="3468205"/>
              <a:ext cx="5844874" cy="4603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6233816" y="4456423"/>
              <a:ext cx="5775954" cy="238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6196040" y="5569261"/>
              <a:ext cx="5846364" cy="23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196040" y="3784396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6129563" y="5884658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6233816" y="4757275"/>
              <a:ext cx="65268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MAX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73873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8988081" y="289273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7851925" y="37341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9006211" y="37595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0251147" y="37102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7136389" y="48659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8053775" y="48644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8804362" y="48151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9501767" y="4788211"/>
              <a:ext cx="217562" cy="292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10379267" y="474534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11332911" y="4792974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6789500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7799953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auto">
            <a:xfrm>
              <a:off x="8330561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auto">
            <a:xfrm>
              <a:off x="8749972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9226190" y="59724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auto">
            <a:xfrm>
              <a:off x="11700349" y="58994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auto">
            <a:xfrm>
              <a:off x="11077881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auto">
            <a:xfrm>
              <a:off x="10729783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auto">
            <a:xfrm>
              <a:off x="10160496" y="59708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auto">
            <a:xfrm>
              <a:off x="9756798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7301978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7246379" y="5058086"/>
              <a:ext cx="11482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H="1">
              <a:off x="7909943" y="5010462"/>
              <a:ext cx="234483" cy="923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8162555" y="5058086"/>
              <a:ext cx="240527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28143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7799953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56" name="Text Box 54"/>
            <p:cNvSpPr txBox="1">
              <a:spLocks noChangeArrowheads="1"/>
            </p:cNvSpPr>
            <p:nvPr/>
          </p:nvSpPr>
          <p:spPr bwMode="auto">
            <a:xfrm>
              <a:off x="8766893" y="633919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57" name="Text Box 55"/>
            <p:cNvSpPr txBox="1">
              <a:spLocks noChangeArrowheads="1"/>
            </p:cNvSpPr>
            <p:nvPr/>
          </p:nvSpPr>
          <p:spPr bwMode="auto">
            <a:xfrm>
              <a:off x="10158079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58" name="Text Box 56"/>
            <p:cNvSpPr txBox="1">
              <a:spLocks noChangeArrowheads="1"/>
            </p:cNvSpPr>
            <p:nvPr/>
          </p:nvSpPr>
          <p:spPr bwMode="auto">
            <a:xfrm>
              <a:off x="1078175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>
              <a:off x="8293092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>
              <a:off x="917059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>
              <a:off x="9719330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62" name="Text Box 76"/>
            <p:cNvSpPr txBox="1">
              <a:spLocks noChangeArrowheads="1"/>
            </p:cNvSpPr>
            <p:nvPr/>
          </p:nvSpPr>
          <p:spPr bwMode="auto">
            <a:xfrm>
              <a:off x="11089968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>
              <a:off x="11693097" y="629474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6847692" y="48529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7733779" y="4847355"/>
              <a:ext cx="236291" cy="303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5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7551257" y="3778185"/>
              <a:ext cx="271347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67" name="Text Box 27"/>
            <p:cNvSpPr txBox="1">
              <a:spLocks noChangeArrowheads="1"/>
            </p:cNvSpPr>
            <p:nvPr/>
          </p:nvSpPr>
          <p:spPr bwMode="auto">
            <a:xfrm>
              <a:off x="8645387" y="2959050"/>
              <a:ext cx="329345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 3</a:t>
              </a: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8622437" y="48544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69" name="Text Box 27"/>
            <p:cNvSpPr txBox="1">
              <a:spLocks noChangeArrowheads="1"/>
            </p:cNvSpPr>
            <p:nvPr/>
          </p:nvSpPr>
          <p:spPr bwMode="auto">
            <a:xfrm>
              <a:off x="8691168" y="3846327"/>
              <a:ext cx="424692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1800" dirty="0"/>
                <a:t>0</a:t>
              </a:r>
            </a:p>
          </p:txBody>
        </p:sp>
        <p:sp>
          <p:nvSpPr>
            <p:cNvPr id="70" name="Text Box 27"/>
            <p:cNvSpPr txBox="1">
              <a:spLocks noChangeArrowheads="1"/>
            </p:cNvSpPr>
            <p:nvPr/>
          </p:nvSpPr>
          <p:spPr bwMode="auto">
            <a:xfrm>
              <a:off x="11577972" y="4788031"/>
              <a:ext cx="234784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9</a:t>
              </a:r>
            </a:p>
          </p:txBody>
        </p:sp>
        <p:sp>
          <p:nvSpPr>
            <p:cNvPr id="71" name="Text Box 27"/>
            <p:cNvSpPr txBox="1">
              <a:spLocks noChangeArrowheads="1"/>
            </p:cNvSpPr>
            <p:nvPr/>
          </p:nvSpPr>
          <p:spPr bwMode="auto">
            <a:xfrm>
              <a:off x="10137512" y="4782431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72" name="Text Box 27"/>
            <p:cNvSpPr txBox="1">
              <a:spLocks noChangeArrowheads="1"/>
            </p:cNvSpPr>
            <p:nvPr/>
          </p:nvSpPr>
          <p:spPr bwMode="auto">
            <a:xfrm>
              <a:off x="9995846" y="3763541"/>
              <a:ext cx="286921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0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12110748" cy="1020762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estimating </a:t>
            </a:r>
            <a:r>
              <a:rPr lang="en-US" altLang="zh-CN" sz="3600" dirty="0" err="1"/>
              <a:t>MiniMax</a:t>
            </a:r>
            <a:r>
              <a:rPr lang="en-US" altLang="zh-CN" sz="3600" dirty="0"/>
              <a:t> value in Tic-tac-toe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2" y="2852936"/>
            <a:ext cx="4609195" cy="3919290"/>
          </a:xfrm>
        </p:spPr>
      </p:pic>
      <p:sp>
        <p:nvSpPr>
          <p:cNvPr id="4" name="内容占位符 4"/>
          <p:cNvSpPr txBox="1">
            <a:spLocks/>
          </p:cNvSpPr>
          <p:nvPr/>
        </p:nvSpPr>
        <p:spPr>
          <a:xfrm>
            <a:off x="155342" y="1494298"/>
            <a:ext cx="6876763" cy="359088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an estimating function 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MINIMAX(s) 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= (numbers of all possible lines to MAX) 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   –(numbers of all possible lines to MIN)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</a:rPr>
              <a:t>Utility(s) =  </a:t>
            </a:r>
            <a:r>
              <a:rPr lang="zh-CN" altLang="en-US" sz="2200" dirty="0"/>
              <a:t>∞</a:t>
            </a:r>
            <a:r>
              <a:rPr lang="en-US" altLang="zh-CN" sz="2200" dirty="0"/>
              <a:t>|-</a:t>
            </a:r>
            <a:r>
              <a:rPr lang="zh-CN" altLang="en-US" sz="2200" dirty="0"/>
              <a:t>∞</a:t>
            </a:r>
            <a:r>
              <a:rPr lang="en-US" altLang="zh-CN" sz="2200" dirty="0"/>
              <a:t>|0</a:t>
            </a:r>
            <a:endParaRPr lang="en-US" altLang="zh-CN" sz="2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93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8" y="274638"/>
            <a:ext cx="12241360" cy="1020762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estimating </a:t>
            </a:r>
            <a:r>
              <a:rPr lang="en-US" altLang="zh-CN" sz="3600" dirty="0" err="1"/>
              <a:t>MiniMax</a:t>
            </a:r>
            <a:r>
              <a:rPr lang="en-US" altLang="zh-CN" sz="3600" dirty="0"/>
              <a:t> value in Tic-tac-toe ––continue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" y="1988840"/>
            <a:ext cx="6170988" cy="4351338"/>
          </a:xfrm>
        </p:spPr>
      </p:pic>
      <p:pic>
        <p:nvPicPr>
          <p:cNvPr id="5" name="内容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86" y="1988840"/>
            <a:ext cx="5652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9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α-β pruning</a:t>
            </a:r>
            <a:endParaRPr lang="zh-CN" altLang="en-US" sz="3600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45722" y="1556792"/>
            <a:ext cx="5690239" cy="5301208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Minimax algorithm :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For exponential in the depth of the tree, search is complex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α-β pruning :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To cut some parts of the search tree 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to reduce search complexity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6131152" y="2892738"/>
            <a:ext cx="5949127" cy="3772259"/>
            <a:chOff x="6129563" y="2892737"/>
            <a:chExt cx="5949127" cy="3772259"/>
          </a:xfrm>
        </p:grpSpPr>
        <p:sp>
          <p:nvSpPr>
            <p:cNvPr id="74" name="Line 3"/>
            <p:cNvSpPr>
              <a:spLocks noChangeShapeType="1"/>
            </p:cNvSpPr>
            <p:nvPr/>
          </p:nvSpPr>
          <p:spPr bwMode="auto">
            <a:xfrm flipH="1">
              <a:off x="7964333" y="3162612"/>
              <a:ext cx="1066052" cy="611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11434440" y="4916798"/>
              <a:ext cx="313047" cy="1017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 flipH="1">
              <a:off x="6855977" y="5107299"/>
              <a:ext cx="390402" cy="841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 flipH="1">
              <a:off x="9334971" y="5056499"/>
              <a:ext cx="273161" cy="949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 flipH="1">
              <a:off x="10239059" y="4954899"/>
              <a:ext cx="188553" cy="1039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9116200" y="3054662"/>
              <a:ext cx="1150659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 flipH="1">
              <a:off x="7252422" y="3897623"/>
              <a:ext cx="675649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 flipH="1">
              <a:off x="9060601" y="3081648"/>
              <a:ext cx="27799" cy="69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7976419" y="3923024"/>
              <a:ext cx="152293" cy="931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H="1">
              <a:off x="11144358" y="4981886"/>
              <a:ext cx="245361" cy="952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>
              <a:off x="8896222" y="3969062"/>
              <a:ext cx="161963" cy="885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9136748" y="3897623"/>
              <a:ext cx="476218" cy="9096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10340589" y="3849998"/>
              <a:ext cx="1022540" cy="1004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>
              <a:off x="10315206" y="3851587"/>
              <a:ext cx="116033" cy="930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 flipH="1">
              <a:off x="8841830" y="5078724"/>
              <a:ext cx="44721" cy="855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10498926" y="4934261"/>
              <a:ext cx="316673" cy="1071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9674608" y="5007286"/>
              <a:ext cx="153501" cy="927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 flipV="1">
              <a:off x="6233816" y="3468205"/>
              <a:ext cx="5844874" cy="4603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 flipV="1">
              <a:off x="6233816" y="4456423"/>
              <a:ext cx="5775954" cy="238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V="1">
              <a:off x="6196040" y="5569261"/>
              <a:ext cx="5846364" cy="2381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6196040" y="3784396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6129563" y="5884658"/>
              <a:ext cx="6599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MIN</a:t>
              </a:r>
            </a:p>
          </p:txBody>
        </p:sp>
        <p:sp>
          <p:nvSpPr>
            <p:cNvPr id="96" name="Text Box 26"/>
            <p:cNvSpPr txBox="1">
              <a:spLocks noChangeArrowheads="1"/>
            </p:cNvSpPr>
            <p:nvPr/>
          </p:nvSpPr>
          <p:spPr bwMode="auto">
            <a:xfrm>
              <a:off x="6233816" y="4757275"/>
              <a:ext cx="65268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MAX</a:t>
              </a:r>
            </a:p>
          </p:txBody>
        </p: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673873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98" name="Oval 28"/>
            <p:cNvSpPr>
              <a:spLocks noChangeArrowheads="1"/>
            </p:cNvSpPr>
            <p:nvPr/>
          </p:nvSpPr>
          <p:spPr bwMode="auto">
            <a:xfrm>
              <a:off x="8988081" y="289273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9" name="Oval 29"/>
            <p:cNvSpPr>
              <a:spLocks noChangeArrowheads="1"/>
            </p:cNvSpPr>
            <p:nvPr/>
          </p:nvSpPr>
          <p:spPr bwMode="auto">
            <a:xfrm>
              <a:off x="7851925" y="37341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0" name="Oval 30"/>
            <p:cNvSpPr>
              <a:spLocks noChangeArrowheads="1"/>
            </p:cNvSpPr>
            <p:nvPr/>
          </p:nvSpPr>
          <p:spPr bwMode="auto">
            <a:xfrm>
              <a:off x="9006211" y="37595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1" name="Oval 31"/>
            <p:cNvSpPr>
              <a:spLocks noChangeArrowheads="1"/>
            </p:cNvSpPr>
            <p:nvPr/>
          </p:nvSpPr>
          <p:spPr bwMode="auto">
            <a:xfrm>
              <a:off x="10251147" y="37102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2" name="Oval 32"/>
            <p:cNvSpPr>
              <a:spLocks noChangeArrowheads="1"/>
            </p:cNvSpPr>
            <p:nvPr/>
          </p:nvSpPr>
          <p:spPr bwMode="auto">
            <a:xfrm>
              <a:off x="7136389" y="48659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3" name="Oval 33"/>
            <p:cNvSpPr>
              <a:spLocks noChangeArrowheads="1"/>
            </p:cNvSpPr>
            <p:nvPr/>
          </p:nvSpPr>
          <p:spPr bwMode="auto">
            <a:xfrm>
              <a:off x="8053775" y="486441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4" name="Oval 34"/>
            <p:cNvSpPr>
              <a:spLocks noChangeArrowheads="1"/>
            </p:cNvSpPr>
            <p:nvPr/>
          </p:nvSpPr>
          <p:spPr bwMode="auto">
            <a:xfrm>
              <a:off x="8804362" y="48151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5" name="Oval 35"/>
            <p:cNvSpPr>
              <a:spLocks noChangeArrowheads="1"/>
            </p:cNvSpPr>
            <p:nvPr/>
          </p:nvSpPr>
          <p:spPr bwMode="auto">
            <a:xfrm>
              <a:off x="9501767" y="4788211"/>
              <a:ext cx="217562" cy="292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6" name="Oval 36"/>
            <p:cNvSpPr>
              <a:spLocks noChangeArrowheads="1"/>
            </p:cNvSpPr>
            <p:nvPr/>
          </p:nvSpPr>
          <p:spPr bwMode="auto">
            <a:xfrm>
              <a:off x="10379267" y="474534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7" name="Oval 37"/>
            <p:cNvSpPr>
              <a:spLocks noChangeArrowheads="1"/>
            </p:cNvSpPr>
            <p:nvPr/>
          </p:nvSpPr>
          <p:spPr bwMode="auto">
            <a:xfrm>
              <a:off x="11332911" y="4792974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8" name="Oval 38"/>
            <p:cNvSpPr>
              <a:spLocks noChangeArrowheads="1"/>
            </p:cNvSpPr>
            <p:nvPr/>
          </p:nvSpPr>
          <p:spPr bwMode="auto">
            <a:xfrm>
              <a:off x="6789500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09" name="Oval 39"/>
            <p:cNvSpPr>
              <a:spLocks noChangeArrowheads="1"/>
            </p:cNvSpPr>
            <p:nvPr/>
          </p:nvSpPr>
          <p:spPr bwMode="auto">
            <a:xfrm>
              <a:off x="7799953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0" name="Oval 40"/>
            <p:cNvSpPr>
              <a:spLocks noChangeArrowheads="1"/>
            </p:cNvSpPr>
            <p:nvPr/>
          </p:nvSpPr>
          <p:spPr bwMode="auto">
            <a:xfrm>
              <a:off x="8330561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1" name="Oval 41"/>
            <p:cNvSpPr>
              <a:spLocks noChangeArrowheads="1"/>
            </p:cNvSpPr>
            <p:nvPr/>
          </p:nvSpPr>
          <p:spPr bwMode="auto">
            <a:xfrm>
              <a:off x="8749972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9226190" y="59724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3" name="Oval 43"/>
            <p:cNvSpPr>
              <a:spLocks noChangeArrowheads="1"/>
            </p:cNvSpPr>
            <p:nvPr/>
          </p:nvSpPr>
          <p:spPr bwMode="auto">
            <a:xfrm>
              <a:off x="11700349" y="58994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4" name="Oval 44"/>
            <p:cNvSpPr>
              <a:spLocks noChangeArrowheads="1"/>
            </p:cNvSpPr>
            <p:nvPr/>
          </p:nvSpPr>
          <p:spPr bwMode="auto">
            <a:xfrm>
              <a:off x="11077881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5" name="Oval 45"/>
            <p:cNvSpPr>
              <a:spLocks noChangeArrowheads="1"/>
            </p:cNvSpPr>
            <p:nvPr/>
          </p:nvSpPr>
          <p:spPr bwMode="auto">
            <a:xfrm>
              <a:off x="10729783" y="59470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6" name="Oval 46"/>
            <p:cNvSpPr>
              <a:spLocks noChangeArrowheads="1"/>
            </p:cNvSpPr>
            <p:nvPr/>
          </p:nvSpPr>
          <p:spPr bwMode="auto">
            <a:xfrm>
              <a:off x="10160496" y="5970899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7" name="Oval 47"/>
            <p:cNvSpPr>
              <a:spLocks noChangeArrowheads="1"/>
            </p:cNvSpPr>
            <p:nvPr/>
          </p:nvSpPr>
          <p:spPr bwMode="auto">
            <a:xfrm>
              <a:off x="9756798" y="5924862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8" name="Oval 48"/>
            <p:cNvSpPr>
              <a:spLocks noChangeArrowheads="1"/>
            </p:cNvSpPr>
            <p:nvPr/>
          </p:nvSpPr>
          <p:spPr bwMode="auto">
            <a:xfrm>
              <a:off x="7301978" y="5934387"/>
              <a:ext cx="182510" cy="2889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>
              <a:off x="7246379" y="5058086"/>
              <a:ext cx="11482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 flipH="1">
              <a:off x="7909943" y="5010462"/>
              <a:ext cx="234483" cy="923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Line 51"/>
            <p:cNvSpPr>
              <a:spLocks noChangeShapeType="1"/>
            </p:cNvSpPr>
            <p:nvPr/>
          </p:nvSpPr>
          <p:spPr bwMode="auto">
            <a:xfrm>
              <a:off x="8162555" y="5058086"/>
              <a:ext cx="240527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Text Box 52"/>
            <p:cNvSpPr txBox="1">
              <a:spLocks noChangeArrowheads="1"/>
            </p:cNvSpPr>
            <p:nvPr/>
          </p:nvSpPr>
          <p:spPr bwMode="auto">
            <a:xfrm>
              <a:off x="728143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123" name="Text Box 53"/>
            <p:cNvSpPr txBox="1">
              <a:spLocks noChangeArrowheads="1"/>
            </p:cNvSpPr>
            <p:nvPr/>
          </p:nvSpPr>
          <p:spPr bwMode="auto">
            <a:xfrm>
              <a:off x="7799953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124" name="Text Box 54"/>
            <p:cNvSpPr txBox="1">
              <a:spLocks noChangeArrowheads="1"/>
            </p:cNvSpPr>
            <p:nvPr/>
          </p:nvSpPr>
          <p:spPr bwMode="auto">
            <a:xfrm>
              <a:off x="8766893" y="633919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125" name="Text Box 55"/>
            <p:cNvSpPr txBox="1">
              <a:spLocks noChangeArrowheads="1"/>
            </p:cNvSpPr>
            <p:nvPr/>
          </p:nvSpPr>
          <p:spPr bwMode="auto">
            <a:xfrm>
              <a:off x="10158079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126" name="Text Box 56"/>
            <p:cNvSpPr txBox="1">
              <a:spLocks noChangeArrowheads="1"/>
            </p:cNvSpPr>
            <p:nvPr/>
          </p:nvSpPr>
          <p:spPr bwMode="auto">
            <a:xfrm>
              <a:off x="10781756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127" name="Text Box 73"/>
            <p:cNvSpPr txBox="1">
              <a:spLocks noChangeArrowheads="1"/>
            </p:cNvSpPr>
            <p:nvPr/>
          </p:nvSpPr>
          <p:spPr bwMode="auto">
            <a:xfrm>
              <a:off x="8293092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4</a:t>
              </a:r>
            </a:p>
          </p:txBody>
        </p:sp>
        <p:sp>
          <p:nvSpPr>
            <p:cNvPr id="128" name="Text Box 74"/>
            <p:cNvSpPr txBox="1">
              <a:spLocks noChangeArrowheads="1"/>
            </p:cNvSpPr>
            <p:nvPr/>
          </p:nvSpPr>
          <p:spPr bwMode="auto">
            <a:xfrm>
              <a:off x="9170591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5</a:t>
              </a:r>
            </a:p>
          </p:txBody>
        </p:sp>
        <p:sp>
          <p:nvSpPr>
            <p:cNvPr id="129" name="Text Box 75"/>
            <p:cNvSpPr txBox="1">
              <a:spLocks noChangeArrowheads="1"/>
            </p:cNvSpPr>
            <p:nvPr/>
          </p:nvSpPr>
          <p:spPr bwMode="auto">
            <a:xfrm>
              <a:off x="9719330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3</a:t>
              </a:r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11089968" y="6366186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6</a:t>
              </a:r>
            </a:p>
          </p:txBody>
        </p:sp>
        <p:sp>
          <p:nvSpPr>
            <p:cNvPr id="131" name="Text Box 77"/>
            <p:cNvSpPr txBox="1">
              <a:spLocks noChangeArrowheads="1"/>
            </p:cNvSpPr>
            <p:nvPr/>
          </p:nvSpPr>
          <p:spPr bwMode="auto">
            <a:xfrm>
              <a:off x="11693097" y="6294748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9</a:t>
              </a:r>
            </a:p>
          </p:txBody>
        </p:sp>
        <p:sp>
          <p:nvSpPr>
            <p:cNvPr id="132" name="Text Box 27"/>
            <p:cNvSpPr txBox="1">
              <a:spLocks noChangeArrowheads="1"/>
            </p:cNvSpPr>
            <p:nvPr/>
          </p:nvSpPr>
          <p:spPr bwMode="auto">
            <a:xfrm>
              <a:off x="6847692" y="48529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133" name="Text Box 27"/>
            <p:cNvSpPr txBox="1">
              <a:spLocks noChangeArrowheads="1"/>
            </p:cNvSpPr>
            <p:nvPr/>
          </p:nvSpPr>
          <p:spPr bwMode="auto">
            <a:xfrm>
              <a:off x="7733779" y="4847355"/>
              <a:ext cx="236291" cy="3037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5</a:t>
              </a:r>
            </a:p>
          </p:txBody>
        </p:sp>
        <p:sp>
          <p:nvSpPr>
            <p:cNvPr id="134" name="Text Box 27"/>
            <p:cNvSpPr txBox="1">
              <a:spLocks noChangeArrowheads="1"/>
            </p:cNvSpPr>
            <p:nvPr/>
          </p:nvSpPr>
          <p:spPr bwMode="auto">
            <a:xfrm>
              <a:off x="7551257" y="3778185"/>
              <a:ext cx="271347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3</a:t>
              </a:r>
            </a:p>
          </p:txBody>
        </p:sp>
        <p:sp>
          <p:nvSpPr>
            <p:cNvPr id="135" name="Text Box 27"/>
            <p:cNvSpPr txBox="1">
              <a:spLocks noChangeArrowheads="1"/>
            </p:cNvSpPr>
            <p:nvPr/>
          </p:nvSpPr>
          <p:spPr bwMode="auto">
            <a:xfrm>
              <a:off x="8645387" y="2959050"/>
              <a:ext cx="329345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 3</a:t>
              </a:r>
            </a:p>
          </p:txBody>
        </p:sp>
        <p:sp>
          <p:nvSpPr>
            <p:cNvPr id="136" name="Text Box 27"/>
            <p:cNvSpPr txBox="1">
              <a:spLocks noChangeArrowheads="1"/>
            </p:cNvSpPr>
            <p:nvPr/>
          </p:nvSpPr>
          <p:spPr bwMode="auto">
            <a:xfrm>
              <a:off x="8622437" y="4854439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137" name="Text Box 27"/>
            <p:cNvSpPr txBox="1">
              <a:spLocks noChangeArrowheads="1"/>
            </p:cNvSpPr>
            <p:nvPr/>
          </p:nvSpPr>
          <p:spPr bwMode="auto">
            <a:xfrm>
              <a:off x="8691168" y="3846327"/>
              <a:ext cx="424692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altLang="zh-CN" sz="1800" dirty="0"/>
                <a:t>0</a:t>
              </a:r>
            </a:p>
          </p:txBody>
        </p:sp>
        <p:sp>
          <p:nvSpPr>
            <p:cNvPr id="138" name="Text Box 27"/>
            <p:cNvSpPr txBox="1">
              <a:spLocks noChangeArrowheads="1"/>
            </p:cNvSpPr>
            <p:nvPr/>
          </p:nvSpPr>
          <p:spPr bwMode="auto">
            <a:xfrm>
              <a:off x="11577972" y="4788031"/>
              <a:ext cx="234784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9</a:t>
              </a:r>
            </a:p>
          </p:txBody>
        </p:sp>
        <p:sp>
          <p:nvSpPr>
            <p:cNvPr id="139" name="Text Box 27"/>
            <p:cNvSpPr txBox="1">
              <a:spLocks noChangeArrowheads="1"/>
            </p:cNvSpPr>
            <p:nvPr/>
          </p:nvSpPr>
          <p:spPr bwMode="auto">
            <a:xfrm>
              <a:off x="10137512" y="4782431"/>
              <a:ext cx="239318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  <p:sp>
          <p:nvSpPr>
            <p:cNvPr id="140" name="Text Box 27"/>
            <p:cNvSpPr txBox="1">
              <a:spLocks noChangeArrowheads="1"/>
            </p:cNvSpPr>
            <p:nvPr/>
          </p:nvSpPr>
          <p:spPr bwMode="auto">
            <a:xfrm>
              <a:off x="9995846" y="3763541"/>
              <a:ext cx="286921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7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F98708-71A7-41A0-B38E-E10C50EF8771}" type="datetime1">
              <a:rPr lang="zh-CN" altLang="en-US" sz="1400"/>
              <a:pPr>
                <a:spcBef>
                  <a:spcPct val="0"/>
                </a:spcBef>
                <a:buFontTx/>
                <a:buNone/>
              </a:pPr>
              <a:t>2020/5/12</a:t>
            </a:fld>
            <a:endParaRPr lang="en-US" altLang="ko-KR" sz="1400"/>
          </a:p>
        </p:txBody>
      </p:sp>
      <p:sp>
        <p:nvSpPr>
          <p:cNvPr id="7373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CA605-9F76-4AC2-91ED-0BE3566818D2}" type="slidenum">
              <a:rPr lang="ko-KR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ko-KR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030" y="34689"/>
            <a:ext cx="10969943" cy="1143000"/>
          </a:xfrm>
          <a:noFill/>
          <a:extLst>
            <a:ext uri="{91240B29-F687-4F45-9708-019B960494DF}">
              <a14:hiddenLine xmlns:a14="http://schemas.microsoft.com/office/drawing/2010/main" w="7938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spcBef>
                <a:spcPct val="5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α-β </a:t>
            </a:r>
            <a:r>
              <a:rPr lang="en-US" altLang="zh-CN" b="1" dirty="0" err="1">
                <a:latin typeface="宋体" panose="02010600030101010101" pitchFamily="2" charset="-122"/>
              </a:rPr>
              <a:t>prunning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– an example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3733" name="Line 3"/>
          <p:cNvSpPr>
            <a:spLocks noChangeShapeType="1"/>
          </p:cNvSpPr>
          <p:nvPr/>
        </p:nvSpPr>
        <p:spPr bwMode="auto">
          <a:xfrm flipH="1">
            <a:off x="4727577" y="1881190"/>
            <a:ext cx="1400175" cy="61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9285288" y="3635375"/>
            <a:ext cx="411162" cy="1017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5"/>
          <p:cNvSpPr>
            <a:spLocks noChangeShapeType="1"/>
          </p:cNvSpPr>
          <p:nvPr/>
        </p:nvSpPr>
        <p:spPr bwMode="auto">
          <a:xfrm flipH="1">
            <a:off x="3271838" y="3825877"/>
            <a:ext cx="512762" cy="841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6"/>
          <p:cNvSpPr>
            <a:spLocks noChangeShapeType="1"/>
          </p:cNvSpPr>
          <p:nvPr/>
        </p:nvSpPr>
        <p:spPr bwMode="auto">
          <a:xfrm flipH="1">
            <a:off x="6527802" y="3775077"/>
            <a:ext cx="358775" cy="949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7"/>
          <p:cNvSpPr>
            <a:spLocks noChangeShapeType="1"/>
          </p:cNvSpPr>
          <p:nvPr/>
        </p:nvSpPr>
        <p:spPr bwMode="auto">
          <a:xfrm flipH="1">
            <a:off x="7715250" y="3673477"/>
            <a:ext cx="24765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8"/>
          <p:cNvSpPr>
            <a:spLocks noChangeShapeType="1"/>
          </p:cNvSpPr>
          <p:nvPr/>
        </p:nvSpPr>
        <p:spPr bwMode="auto">
          <a:xfrm>
            <a:off x="6240463" y="1773240"/>
            <a:ext cx="15113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9"/>
          <p:cNvSpPr>
            <a:spLocks noChangeShapeType="1"/>
          </p:cNvSpPr>
          <p:nvPr/>
        </p:nvSpPr>
        <p:spPr bwMode="auto">
          <a:xfrm flipH="1">
            <a:off x="3792538" y="2616200"/>
            <a:ext cx="887412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0" name="Line 10"/>
          <p:cNvSpPr>
            <a:spLocks noChangeShapeType="1"/>
          </p:cNvSpPr>
          <p:nvPr/>
        </p:nvSpPr>
        <p:spPr bwMode="auto">
          <a:xfrm flipH="1">
            <a:off x="6167438" y="1800225"/>
            <a:ext cx="36512" cy="692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1" name="Line 11"/>
          <p:cNvSpPr>
            <a:spLocks noChangeShapeType="1"/>
          </p:cNvSpPr>
          <p:nvPr/>
        </p:nvSpPr>
        <p:spPr bwMode="auto">
          <a:xfrm>
            <a:off x="4743452" y="2641602"/>
            <a:ext cx="200025" cy="931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2" name="Line 12"/>
          <p:cNvSpPr>
            <a:spLocks noChangeShapeType="1"/>
          </p:cNvSpPr>
          <p:nvPr/>
        </p:nvSpPr>
        <p:spPr bwMode="auto">
          <a:xfrm flipH="1">
            <a:off x="8904288" y="3700463"/>
            <a:ext cx="3222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3" name="Line 13"/>
          <p:cNvSpPr>
            <a:spLocks noChangeShapeType="1"/>
          </p:cNvSpPr>
          <p:nvPr/>
        </p:nvSpPr>
        <p:spPr bwMode="auto">
          <a:xfrm flipH="1">
            <a:off x="5951540" y="2687640"/>
            <a:ext cx="212725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Line 14"/>
          <p:cNvSpPr>
            <a:spLocks noChangeShapeType="1"/>
          </p:cNvSpPr>
          <p:nvPr/>
        </p:nvSpPr>
        <p:spPr bwMode="auto">
          <a:xfrm>
            <a:off x="6267452" y="2616200"/>
            <a:ext cx="625475" cy="909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Line 15"/>
          <p:cNvSpPr>
            <a:spLocks noChangeShapeType="1"/>
          </p:cNvSpPr>
          <p:nvPr/>
        </p:nvSpPr>
        <p:spPr bwMode="auto">
          <a:xfrm>
            <a:off x="7848602" y="2568575"/>
            <a:ext cx="1343025" cy="1004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Line 16"/>
          <p:cNvSpPr>
            <a:spLocks noChangeShapeType="1"/>
          </p:cNvSpPr>
          <p:nvPr/>
        </p:nvSpPr>
        <p:spPr bwMode="auto">
          <a:xfrm>
            <a:off x="7815263" y="2570165"/>
            <a:ext cx="152400" cy="930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Line 17"/>
          <p:cNvSpPr>
            <a:spLocks noChangeShapeType="1"/>
          </p:cNvSpPr>
          <p:nvPr/>
        </p:nvSpPr>
        <p:spPr bwMode="auto">
          <a:xfrm flipH="1">
            <a:off x="5880100" y="3797302"/>
            <a:ext cx="58738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Line 18"/>
          <p:cNvSpPr>
            <a:spLocks noChangeShapeType="1"/>
          </p:cNvSpPr>
          <p:nvPr/>
        </p:nvSpPr>
        <p:spPr bwMode="auto">
          <a:xfrm>
            <a:off x="8056565" y="3652838"/>
            <a:ext cx="415925" cy="1071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Line 19"/>
          <p:cNvSpPr>
            <a:spLocks noChangeShapeType="1"/>
          </p:cNvSpPr>
          <p:nvPr/>
        </p:nvSpPr>
        <p:spPr bwMode="auto">
          <a:xfrm>
            <a:off x="6973888" y="3725863"/>
            <a:ext cx="201612" cy="927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Line 20"/>
          <p:cNvSpPr>
            <a:spLocks noChangeShapeType="1"/>
          </p:cNvSpPr>
          <p:nvPr/>
        </p:nvSpPr>
        <p:spPr bwMode="auto">
          <a:xfrm flipV="1">
            <a:off x="2022108" y="2641600"/>
            <a:ext cx="8059737" cy="238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51" name="Line 21"/>
          <p:cNvSpPr>
            <a:spLocks noChangeShapeType="1"/>
          </p:cNvSpPr>
          <p:nvPr/>
        </p:nvSpPr>
        <p:spPr bwMode="auto">
          <a:xfrm flipV="1">
            <a:off x="1981200" y="3175002"/>
            <a:ext cx="8059738" cy="238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52" name="Line 22"/>
          <p:cNvSpPr>
            <a:spLocks noChangeShapeType="1"/>
          </p:cNvSpPr>
          <p:nvPr/>
        </p:nvSpPr>
        <p:spPr bwMode="auto">
          <a:xfrm flipV="1">
            <a:off x="2024065" y="4287838"/>
            <a:ext cx="8059737" cy="238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53" name="Text Box 23"/>
          <p:cNvSpPr txBox="1">
            <a:spLocks noChangeArrowheads="1"/>
          </p:cNvSpPr>
          <p:nvPr/>
        </p:nvSpPr>
        <p:spPr bwMode="auto">
          <a:xfrm>
            <a:off x="2124077" y="2478088"/>
            <a:ext cx="86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MIN</a:t>
            </a:r>
          </a:p>
        </p:txBody>
      </p:sp>
      <p:sp>
        <p:nvSpPr>
          <p:cNvPr id="73754" name="Text Box 24"/>
          <p:cNvSpPr txBox="1">
            <a:spLocks noChangeArrowheads="1"/>
          </p:cNvSpPr>
          <p:nvPr/>
        </p:nvSpPr>
        <p:spPr bwMode="auto">
          <a:xfrm>
            <a:off x="2149477" y="1368425"/>
            <a:ext cx="86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MAX</a:t>
            </a:r>
          </a:p>
        </p:txBody>
      </p:sp>
      <p:sp>
        <p:nvSpPr>
          <p:cNvPr id="73755" name="Text Box 25"/>
          <p:cNvSpPr txBox="1">
            <a:spLocks noChangeArrowheads="1"/>
          </p:cNvSpPr>
          <p:nvPr/>
        </p:nvSpPr>
        <p:spPr bwMode="auto">
          <a:xfrm>
            <a:off x="2135190" y="4572000"/>
            <a:ext cx="86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MIN</a:t>
            </a:r>
          </a:p>
        </p:txBody>
      </p:sp>
      <p:sp>
        <p:nvSpPr>
          <p:cNvPr id="73756" name="Text Box 26"/>
          <p:cNvSpPr txBox="1">
            <a:spLocks noChangeArrowheads="1"/>
          </p:cNvSpPr>
          <p:nvPr/>
        </p:nvSpPr>
        <p:spPr bwMode="auto">
          <a:xfrm>
            <a:off x="2133602" y="3416300"/>
            <a:ext cx="866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MAX</a:t>
            </a:r>
          </a:p>
        </p:txBody>
      </p:sp>
      <p:sp>
        <p:nvSpPr>
          <p:cNvPr id="73757" name="Text Box 27"/>
          <p:cNvSpPr txBox="1">
            <a:spLocks noChangeArrowheads="1"/>
          </p:cNvSpPr>
          <p:nvPr/>
        </p:nvSpPr>
        <p:spPr bwMode="auto">
          <a:xfrm>
            <a:off x="3117852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/>
              <a:t>2</a:t>
            </a:r>
          </a:p>
        </p:txBody>
      </p:sp>
      <p:sp>
        <p:nvSpPr>
          <p:cNvPr id="73758" name="Oval 28"/>
          <p:cNvSpPr>
            <a:spLocks noChangeArrowheads="1"/>
          </p:cNvSpPr>
          <p:nvPr/>
        </p:nvSpPr>
        <p:spPr bwMode="auto">
          <a:xfrm>
            <a:off x="6072188" y="1611315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59" name="Oval 29"/>
          <p:cNvSpPr>
            <a:spLocks noChangeArrowheads="1"/>
          </p:cNvSpPr>
          <p:nvPr/>
        </p:nvSpPr>
        <p:spPr bwMode="auto">
          <a:xfrm>
            <a:off x="4579938" y="2452690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0" name="Oval 30"/>
          <p:cNvSpPr>
            <a:spLocks noChangeArrowheads="1"/>
          </p:cNvSpPr>
          <p:nvPr/>
        </p:nvSpPr>
        <p:spPr bwMode="auto">
          <a:xfrm>
            <a:off x="6096002" y="2478090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1" name="Oval 31"/>
          <p:cNvSpPr>
            <a:spLocks noChangeArrowheads="1"/>
          </p:cNvSpPr>
          <p:nvPr/>
        </p:nvSpPr>
        <p:spPr bwMode="auto">
          <a:xfrm>
            <a:off x="7731127" y="2428877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2" name="Oval 32"/>
          <p:cNvSpPr>
            <a:spLocks noChangeArrowheads="1"/>
          </p:cNvSpPr>
          <p:nvPr/>
        </p:nvSpPr>
        <p:spPr bwMode="auto">
          <a:xfrm>
            <a:off x="3640138" y="3584577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3" name="Oval 33"/>
          <p:cNvSpPr>
            <a:spLocks noChangeArrowheads="1"/>
          </p:cNvSpPr>
          <p:nvPr/>
        </p:nvSpPr>
        <p:spPr bwMode="auto">
          <a:xfrm>
            <a:off x="4845052" y="3582990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4" name="Oval 34"/>
          <p:cNvSpPr>
            <a:spLocks noChangeArrowheads="1"/>
          </p:cNvSpPr>
          <p:nvPr/>
        </p:nvSpPr>
        <p:spPr bwMode="auto">
          <a:xfrm>
            <a:off x="5830888" y="3533777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5" name="Oval 35"/>
          <p:cNvSpPr>
            <a:spLocks noChangeArrowheads="1"/>
          </p:cNvSpPr>
          <p:nvPr/>
        </p:nvSpPr>
        <p:spPr bwMode="auto">
          <a:xfrm>
            <a:off x="6746875" y="3506788"/>
            <a:ext cx="285750" cy="2921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6" name="Oval 36"/>
          <p:cNvSpPr>
            <a:spLocks noChangeArrowheads="1"/>
          </p:cNvSpPr>
          <p:nvPr/>
        </p:nvSpPr>
        <p:spPr bwMode="auto">
          <a:xfrm>
            <a:off x="7899402" y="3463927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7" name="Oval 37"/>
          <p:cNvSpPr>
            <a:spLocks noChangeArrowheads="1"/>
          </p:cNvSpPr>
          <p:nvPr/>
        </p:nvSpPr>
        <p:spPr bwMode="auto">
          <a:xfrm>
            <a:off x="9151938" y="3511552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8" name="Oval 38"/>
          <p:cNvSpPr>
            <a:spLocks noChangeArrowheads="1"/>
          </p:cNvSpPr>
          <p:nvPr/>
        </p:nvSpPr>
        <p:spPr bwMode="auto">
          <a:xfrm>
            <a:off x="3184527" y="4665665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9" name="Oval 39"/>
          <p:cNvSpPr>
            <a:spLocks noChangeArrowheads="1"/>
          </p:cNvSpPr>
          <p:nvPr/>
        </p:nvSpPr>
        <p:spPr bwMode="auto">
          <a:xfrm>
            <a:off x="4511677" y="4652965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0" name="Oval 40"/>
          <p:cNvSpPr>
            <a:spLocks noChangeArrowheads="1"/>
          </p:cNvSpPr>
          <p:nvPr/>
        </p:nvSpPr>
        <p:spPr bwMode="auto">
          <a:xfrm>
            <a:off x="5208588" y="4652965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1" name="Oval 41"/>
          <p:cNvSpPr>
            <a:spLocks noChangeArrowheads="1"/>
          </p:cNvSpPr>
          <p:nvPr/>
        </p:nvSpPr>
        <p:spPr bwMode="auto">
          <a:xfrm>
            <a:off x="5759452" y="4643440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2" name="Oval 42"/>
          <p:cNvSpPr>
            <a:spLocks noChangeArrowheads="1"/>
          </p:cNvSpPr>
          <p:nvPr/>
        </p:nvSpPr>
        <p:spPr bwMode="auto">
          <a:xfrm>
            <a:off x="6384927" y="4691065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3" name="Oval 43"/>
          <p:cNvSpPr>
            <a:spLocks noChangeArrowheads="1"/>
          </p:cNvSpPr>
          <p:nvPr/>
        </p:nvSpPr>
        <p:spPr bwMode="auto">
          <a:xfrm>
            <a:off x="9634538" y="4618040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4" name="Oval 44"/>
          <p:cNvSpPr>
            <a:spLocks noChangeArrowheads="1"/>
          </p:cNvSpPr>
          <p:nvPr/>
        </p:nvSpPr>
        <p:spPr bwMode="auto">
          <a:xfrm>
            <a:off x="8816977" y="4643440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5" name="Oval 45"/>
          <p:cNvSpPr>
            <a:spLocks noChangeArrowheads="1"/>
          </p:cNvSpPr>
          <p:nvPr/>
        </p:nvSpPr>
        <p:spPr bwMode="auto">
          <a:xfrm>
            <a:off x="8359777" y="4665665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6" name="Oval 46"/>
          <p:cNvSpPr>
            <a:spLocks noChangeArrowheads="1"/>
          </p:cNvSpPr>
          <p:nvPr/>
        </p:nvSpPr>
        <p:spPr bwMode="auto">
          <a:xfrm>
            <a:off x="7612063" y="4689477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7" name="Oval 47"/>
          <p:cNvSpPr>
            <a:spLocks noChangeArrowheads="1"/>
          </p:cNvSpPr>
          <p:nvPr/>
        </p:nvSpPr>
        <p:spPr bwMode="auto">
          <a:xfrm>
            <a:off x="7081838" y="4643440"/>
            <a:ext cx="239712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8" name="Oval 48"/>
          <p:cNvSpPr>
            <a:spLocks noChangeArrowheads="1"/>
          </p:cNvSpPr>
          <p:nvPr/>
        </p:nvSpPr>
        <p:spPr bwMode="auto">
          <a:xfrm>
            <a:off x="3857627" y="4652965"/>
            <a:ext cx="239713" cy="28892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79" name="Line 49"/>
          <p:cNvSpPr>
            <a:spLocks noChangeShapeType="1"/>
          </p:cNvSpPr>
          <p:nvPr/>
        </p:nvSpPr>
        <p:spPr bwMode="auto">
          <a:xfrm>
            <a:off x="3784602" y="3776663"/>
            <a:ext cx="150813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0" name="Line 50"/>
          <p:cNvSpPr>
            <a:spLocks noChangeShapeType="1"/>
          </p:cNvSpPr>
          <p:nvPr/>
        </p:nvSpPr>
        <p:spPr bwMode="auto">
          <a:xfrm flipH="1">
            <a:off x="4656140" y="3729040"/>
            <a:ext cx="307975" cy="923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1" name="Line 51"/>
          <p:cNvSpPr>
            <a:spLocks noChangeShapeType="1"/>
          </p:cNvSpPr>
          <p:nvPr/>
        </p:nvSpPr>
        <p:spPr bwMode="auto">
          <a:xfrm>
            <a:off x="4987927" y="3776663"/>
            <a:ext cx="315913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2" name="Text Box 52"/>
          <p:cNvSpPr txBox="1">
            <a:spLocks noChangeArrowheads="1"/>
          </p:cNvSpPr>
          <p:nvPr/>
        </p:nvSpPr>
        <p:spPr bwMode="auto">
          <a:xfrm>
            <a:off x="3830640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3783" name="Text Box 53"/>
          <p:cNvSpPr txBox="1">
            <a:spLocks noChangeArrowheads="1"/>
          </p:cNvSpPr>
          <p:nvPr/>
        </p:nvSpPr>
        <p:spPr bwMode="auto">
          <a:xfrm>
            <a:off x="4511677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73784" name="Text Box 54"/>
          <p:cNvSpPr txBox="1">
            <a:spLocks noChangeArrowheads="1"/>
          </p:cNvSpPr>
          <p:nvPr/>
        </p:nvSpPr>
        <p:spPr bwMode="auto">
          <a:xfrm>
            <a:off x="5781677" y="5057775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0</a:t>
            </a:r>
          </a:p>
        </p:txBody>
      </p:sp>
      <p:sp>
        <p:nvSpPr>
          <p:cNvPr id="73785" name="Text Box 55"/>
          <p:cNvSpPr txBox="1">
            <a:spLocks noChangeArrowheads="1"/>
          </p:cNvSpPr>
          <p:nvPr/>
        </p:nvSpPr>
        <p:spPr bwMode="auto">
          <a:xfrm>
            <a:off x="7608890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2</a:t>
            </a:r>
          </a:p>
        </p:txBody>
      </p:sp>
      <p:sp>
        <p:nvSpPr>
          <p:cNvPr id="73786" name="Text Box 56"/>
          <p:cNvSpPr txBox="1">
            <a:spLocks noChangeArrowheads="1"/>
          </p:cNvSpPr>
          <p:nvPr/>
        </p:nvSpPr>
        <p:spPr bwMode="auto">
          <a:xfrm>
            <a:off x="8428040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1</a:t>
            </a:r>
          </a:p>
        </p:txBody>
      </p:sp>
      <p:sp>
        <p:nvSpPr>
          <p:cNvPr id="73787" name="Text Box 73"/>
          <p:cNvSpPr txBox="1">
            <a:spLocks noChangeArrowheads="1"/>
          </p:cNvSpPr>
          <p:nvPr/>
        </p:nvSpPr>
        <p:spPr bwMode="auto">
          <a:xfrm>
            <a:off x="5159377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73788" name="Text Box 74"/>
          <p:cNvSpPr txBox="1">
            <a:spLocks noChangeArrowheads="1"/>
          </p:cNvSpPr>
          <p:nvPr/>
        </p:nvSpPr>
        <p:spPr bwMode="auto">
          <a:xfrm>
            <a:off x="6311902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5</a:t>
            </a:r>
          </a:p>
        </p:txBody>
      </p:sp>
      <p:sp>
        <p:nvSpPr>
          <p:cNvPr id="73789" name="Text Box 75"/>
          <p:cNvSpPr txBox="1">
            <a:spLocks noChangeArrowheads="1"/>
          </p:cNvSpPr>
          <p:nvPr/>
        </p:nvSpPr>
        <p:spPr bwMode="auto">
          <a:xfrm>
            <a:off x="7032627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3</a:t>
            </a:r>
          </a:p>
        </p:txBody>
      </p:sp>
      <p:sp>
        <p:nvSpPr>
          <p:cNvPr id="73790" name="Text Box 76"/>
          <p:cNvSpPr txBox="1">
            <a:spLocks noChangeArrowheads="1"/>
          </p:cNvSpPr>
          <p:nvPr/>
        </p:nvSpPr>
        <p:spPr bwMode="auto">
          <a:xfrm>
            <a:off x="8832852" y="5084763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6</a:t>
            </a:r>
          </a:p>
        </p:txBody>
      </p:sp>
      <p:sp>
        <p:nvSpPr>
          <p:cNvPr id="73791" name="Text Box 77"/>
          <p:cNvSpPr txBox="1">
            <a:spLocks noChangeArrowheads="1"/>
          </p:cNvSpPr>
          <p:nvPr/>
        </p:nvSpPr>
        <p:spPr bwMode="auto">
          <a:xfrm>
            <a:off x="9625015" y="5013325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/>
              <a:t>9</a:t>
            </a:r>
          </a:p>
        </p:txBody>
      </p:sp>
      <p:sp>
        <p:nvSpPr>
          <p:cNvPr id="64" name="Text Box 27"/>
          <p:cNvSpPr txBox="1">
            <a:spLocks noChangeArrowheads="1"/>
          </p:cNvSpPr>
          <p:nvPr/>
        </p:nvSpPr>
        <p:spPr bwMode="auto">
          <a:xfrm>
            <a:off x="3260958" y="3571516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/>
              <a:t>3</a:t>
            </a:r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4965114" y="3279236"/>
            <a:ext cx="367301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≥ 5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3879851" y="2496762"/>
            <a:ext cx="557799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3</a:t>
            </a: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5425134" y="1677627"/>
            <a:ext cx="367301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≥ 3</a:t>
            </a:r>
          </a:p>
        </p:txBody>
      </p:sp>
      <p:sp>
        <p:nvSpPr>
          <p:cNvPr id="73" name="乘号 72"/>
          <p:cNvSpPr/>
          <p:nvPr/>
        </p:nvSpPr>
        <p:spPr>
          <a:xfrm>
            <a:off x="5015880" y="4077072"/>
            <a:ext cx="216024" cy="28803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5591945" y="3573016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/>
              <a:t>0</a:t>
            </a: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5682218" y="2564904"/>
            <a:ext cx="557799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0</a:t>
            </a:r>
          </a:p>
        </p:txBody>
      </p:sp>
      <p:sp>
        <p:nvSpPr>
          <p:cNvPr id="77" name="乘号 76"/>
          <p:cNvSpPr/>
          <p:nvPr/>
        </p:nvSpPr>
        <p:spPr>
          <a:xfrm>
            <a:off x="6456040" y="2924944"/>
            <a:ext cx="216024" cy="28803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Text Box 27"/>
          <p:cNvSpPr txBox="1">
            <a:spLocks noChangeArrowheads="1"/>
          </p:cNvSpPr>
          <p:nvPr/>
        </p:nvSpPr>
        <p:spPr bwMode="auto">
          <a:xfrm>
            <a:off x="11477257" y="2622551"/>
            <a:ext cx="367301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≥ 2</a:t>
            </a:r>
          </a:p>
        </p:txBody>
      </p:sp>
      <p:sp>
        <p:nvSpPr>
          <p:cNvPr id="79" name="Text Box 27"/>
          <p:cNvSpPr txBox="1">
            <a:spLocks noChangeArrowheads="1"/>
          </p:cNvSpPr>
          <p:nvPr/>
        </p:nvSpPr>
        <p:spPr bwMode="auto">
          <a:xfrm>
            <a:off x="7581876" y="3501008"/>
            <a:ext cx="314325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/>
              <a:t>2</a:t>
            </a:r>
          </a:p>
        </p:txBody>
      </p:sp>
      <p:sp>
        <p:nvSpPr>
          <p:cNvPr id="80" name="Text Box 27"/>
          <p:cNvSpPr txBox="1">
            <a:spLocks noChangeArrowheads="1"/>
          </p:cNvSpPr>
          <p:nvPr/>
        </p:nvSpPr>
        <p:spPr bwMode="auto">
          <a:xfrm>
            <a:off x="7338402" y="2482118"/>
            <a:ext cx="557799" cy="2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≤ 2</a:t>
            </a:r>
          </a:p>
        </p:txBody>
      </p:sp>
      <p:sp>
        <p:nvSpPr>
          <p:cNvPr id="81" name="乘号 80"/>
          <p:cNvSpPr/>
          <p:nvPr/>
        </p:nvSpPr>
        <p:spPr>
          <a:xfrm>
            <a:off x="8599489" y="2956470"/>
            <a:ext cx="216024" cy="288032"/>
          </a:xfrm>
          <a:prstGeom prst="mathMultiply">
            <a:avLst/>
          </a:prstGeom>
          <a:solidFill>
            <a:schemeClr val="accent5">
              <a:lumMod val="7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915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Reading for Review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Part 2 Chap 4</a:t>
            </a:r>
            <a:r>
              <a:rPr lang="zh-CN" altLang="en-US" dirty="0"/>
              <a:t> </a:t>
            </a:r>
            <a:r>
              <a:rPr lang="en-US" altLang="zh-CN" dirty="0"/>
              <a:t>Beyond Classical Search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Local Search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Searching with nondeterministic actions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Searching with partial observations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Part 2 Chap 5</a:t>
            </a:r>
            <a:r>
              <a:rPr lang="zh-CN" altLang="en-US" dirty="0"/>
              <a:t> </a:t>
            </a:r>
            <a:r>
              <a:rPr lang="en-US" altLang="zh-CN" dirty="0"/>
              <a:t>Adversarial Search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Optimal Decisions in Games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Alpha-Beta Pruning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379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Introduction to Artificial Intelligence – Lecture 03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760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Reading for the coming topic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1" y="1905000"/>
            <a:ext cx="10188623" cy="28921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Part 3 Chap 8 and 9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First-order-logic and inference in it</a:t>
            </a:r>
          </a:p>
        </p:txBody>
      </p:sp>
    </p:spTree>
    <p:extLst>
      <p:ext uri="{BB962C8B-B14F-4D97-AF65-F5344CB8AC3E}">
        <p14:creationId xmlns:p14="http://schemas.microsoft.com/office/powerpoint/2010/main" val="77193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Wow   AI !</a:t>
            </a:r>
            <a:endParaRPr alt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6108" y="4684246"/>
            <a:ext cx="6859786" cy="80269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Introduction to Artificial Intelligence – Lecture 01</a:t>
            </a:r>
            <a:endParaRPr sz="2400" dirty="0"/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61" y="3593350"/>
            <a:ext cx="700270" cy="6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2"/>
          <p:cNvSpPr>
            <a:spLocks noGrp="1"/>
          </p:cNvSpPr>
          <p:nvPr>
            <p:ph type="title"/>
          </p:nvPr>
        </p:nvSpPr>
        <p:spPr>
          <a:xfrm>
            <a:off x="2590800" y="381000"/>
            <a:ext cx="6859786" cy="765771"/>
          </a:xfrm>
        </p:spPr>
        <p:txBody>
          <a:bodyPr/>
          <a:lstStyle/>
          <a:p>
            <a:r>
              <a:rPr lang="en-US" altLang="zh-CN" sz="4400" dirty="0"/>
              <a:t>Fields</a:t>
            </a:r>
            <a:endParaRPr altLang="zh-CN" sz="44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990600" y="1219200"/>
            <a:ext cx="9103370" cy="5105400"/>
          </a:xfrm>
        </p:spPr>
        <p:txBody>
          <a:bodyPr rtlCol="0">
            <a:normAutofit fontScale="92500" lnSpcReduction="10000"/>
          </a:bodyPr>
          <a:lstStyle/>
          <a:p>
            <a:pPr marL="205795" indent="-205795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000" dirty="0"/>
              <a:t>AI is relevant to any intellectual task</a:t>
            </a:r>
          </a:p>
          <a:p>
            <a:pPr marL="410876" lvl="1">
              <a:lnSpc>
                <a:spcPct val="120000"/>
              </a:lnSpc>
              <a:defRPr/>
            </a:pPr>
            <a:r>
              <a:rPr lang="en-US" altLang="zh-CN" sz="2600" dirty="0"/>
              <a:t>General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Learning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Perception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…</a:t>
            </a:r>
          </a:p>
          <a:p>
            <a:pPr marL="410876" lvl="1">
              <a:lnSpc>
                <a:spcPct val="120000"/>
              </a:lnSpc>
              <a:buSzPct val="80000"/>
              <a:defRPr/>
            </a:pPr>
            <a:r>
              <a:rPr lang="en-US" altLang="zh-CN" sz="2600" dirty="0"/>
              <a:t>Specific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Playing chess </a:t>
            </a:r>
            <a:r>
              <a:rPr lang="zh-CN" altLang="en-US" sz="2200" dirty="0"/>
              <a:t> </a:t>
            </a:r>
            <a:r>
              <a:rPr lang="en-US" altLang="zh-CN" sz="2200" dirty="0"/>
              <a:t>( go chess, …)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Proving mathematical theorems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Writing poetry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Driving a car on a crowded street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Diagnosing disease</a:t>
            </a:r>
          </a:p>
          <a:p>
            <a:pPr marL="810926" lvl="2">
              <a:lnSpc>
                <a:spcPct val="120000"/>
              </a:lnSpc>
              <a:defRPr/>
            </a:pPr>
            <a:r>
              <a:rPr lang="en-US" altLang="zh-CN" sz="2200" dirty="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667000" y="457200"/>
            <a:ext cx="6859786" cy="765771"/>
          </a:xfrm>
        </p:spPr>
        <p:txBody>
          <a:bodyPr/>
          <a:lstStyle/>
          <a:p>
            <a:r>
              <a:rPr lang="en-US" altLang="zh-CN" sz="4400" dirty="0"/>
              <a:t>Different definitions </a:t>
            </a:r>
            <a:endParaRPr altLang="zh-CN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452666"/>
              </p:ext>
            </p:extLst>
          </p:nvPr>
        </p:nvGraphicFramePr>
        <p:xfrm>
          <a:off x="1219200" y="2294040"/>
          <a:ext cx="9601199" cy="320123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31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95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125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1722">
                <a:tc>
                  <a:txBody>
                    <a:bodyPr/>
                    <a:lstStyle/>
                    <a:p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Thinking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Acting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73837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Humanly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 make computers think ...Machines</a:t>
                      </a:r>
                      <a:r>
                        <a:rPr lang="en-US" altLang="zh-CN" sz="2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with minds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Machines</a:t>
                      </a:r>
                      <a:r>
                        <a:rPr lang="en-US" altLang="zh-CN" sz="2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perform functions like people do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35675"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Rationally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Computational</a:t>
                      </a:r>
                      <a:r>
                        <a:rPr lang="en-US" altLang="zh-CN" sz="2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models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Rational agent</a:t>
                      </a:r>
                      <a:endParaRPr lang="zh-CN" sz="2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601" marR="68601" marT="34299" marB="34299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2"/>
          <p:cNvSpPr>
            <a:spLocks noGrp="1"/>
          </p:cNvSpPr>
          <p:nvPr>
            <p:ph type="title"/>
          </p:nvPr>
        </p:nvSpPr>
        <p:spPr>
          <a:xfrm>
            <a:off x="457200" y="468335"/>
            <a:ext cx="9906000" cy="765771"/>
          </a:xfrm>
        </p:spPr>
        <p:txBody>
          <a:bodyPr/>
          <a:lstStyle/>
          <a:p>
            <a:r>
              <a:rPr lang="en-US" altLang="zh-CN" sz="4400" dirty="0"/>
              <a:t> Acting humanly: Turing Test</a:t>
            </a:r>
            <a:endParaRPr altLang="zh-CN" sz="4400" dirty="0"/>
          </a:p>
        </p:txBody>
      </p:sp>
      <p:sp>
        <p:nvSpPr>
          <p:cNvPr id="25603" name="内容占位符 13"/>
          <p:cNvSpPr>
            <a:spLocks noGrp="1"/>
          </p:cNvSpPr>
          <p:nvPr>
            <p:ph idx="1"/>
          </p:nvPr>
        </p:nvSpPr>
        <p:spPr>
          <a:xfrm>
            <a:off x="289022" y="1447800"/>
            <a:ext cx="11826777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2800" dirty="0"/>
              <a:t> to provide a </a:t>
            </a:r>
            <a:r>
              <a:rPr lang="en-US" altLang="zh-CN" sz="2800" dirty="0" smtClean="0"/>
              <a:t>satisfactory </a:t>
            </a:r>
            <a:r>
              <a:rPr lang="en-US" altLang="zh-CN" sz="2800" dirty="0"/>
              <a:t>operational deﬁnition </a:t>
            </a:r>
            <a:r>
              <a:rPr lang="en-US" altLang="zh-CN" sz="2800" dirty="0" smtClean="0"/>
              <a:t>of intelligence(1950)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/>
              <a:t>Conversation</a:t>
            </a:r>
          </a:p>
          <a:p>
            <a:pPr marL="612000" lvl="1">
              <a:spcBef>
                <a:spcPts val="1800"/>
              </a:spcBef>
            </a:pPr>
            <a:r>
              <a:rPr lang="en-US" altLang="zh-CN" sz="2400" dirty="0"/>
              <a:t>Via online typed message</a:t>
            </a:r>
          </a:p>
          <a:p>
            <a:pPr marL="612000" lvl="1">
              <a:spcBef>
                <a:spcPts val="1800"/>
              </a:spcBef>
            </a:pPr>
            <a:r>
              <a:rPr lang="en-US" altLang="zh-CN" sz="2400" dirty="0"/>
              <a:t>program and an interrogator</a:t>
            </a:r>
          </a:p>
          <a:p>
            <a:pPr marL="612000" lvl="1">
              <a:spcBef>
                <a:spcPts val="1800"/>
              </a:spcBef>
            </a:pPr>
            <a:r>
              <a:rPr lang="en-US" altLang="zh-CN" sz="2400" dirty="0"/>
              <a:t>5 </a:t>
            </a:r>
            <a:r>
              <a:rPr lang="en-US" altLang="zh-CN" sz="2400" dirty="0" err="1" smtClean="0"/>
              <a:t>mins</a:t>
            </a:r>
            <a:endParaRPr lang="en-US" altLang="zh-CN" sz="2400" dirty="0" smtClean="0"/>
          </a:p>
          <a:p>
            <a:pPr marL="342900" lvl="1" indent="-342900">
              <a:spcBef>
                <a:spcPts val="1800"/>
              </a:spcBef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dirty="0">
                <a:ea typeface="+mn-ea"/>
                <a:cs typeface="+mn-cs"/>
              </a:rPr>
              <a:t>Intelligence</a:t>
            </a:r>
          </a:p>
          <a:p>
            <a:pPr marL="612000" lvl="1">
              <a:spcBef>
                <a:spcPts val="1800"/>
              </a:spcBef>
            </a:pPr>
            <a:r>
              <a:rPr lang="en-US" altLang="zh-CN" sz="2400" dirty="0"/>
              <a:t>Interrogator guesses if the conversation is with a program or a person</a:t>
            </a:r>
          </a:p>
          <a:p>
            <a:pPr marL="612000" lvl="1">
              <a:spcBef>
                <a:spcPts val="1800"/>
              </a:spcBef>
            </a:pPr>
            <a:r>
              <a:rPr lang="en-US" altLang="zh-CN" sz="2400" dirty="0"/>
              <a:t>Passed if the program fools the interrogator</a:t>
            </a:r>
          </a:p>
        </p:txBody>
      </p:sp>
      <p:pic>
        <p:nvPicPr>
          <p:cNvPr id="2560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71800"/>
            <a:ext cx="2693895" cy="205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201" y="84517"/>
            <a:ext cx="924166" cy="125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2"/>
          <p:cNvSpPr>
            <a:spLocks noGrp="1"/>
          </p:cNvSpPr>
          <p:nvPr>
            <p:ph type="title"/>
          </p:nvPr>
        </p:nvSpPr>
        <p:spPr>
          <a:xfrm>
            <a:off x="-18288" y="228600"/>
            <a:ext cx="12192000" cy="765771"/>
          </a:xfrm>
        </p:spPr>
        <p:txBody>
          <a:bodyPr/>
          <a:lstStyle/>
          <a:p>
            <a:r>
              <a:rPr lang="en-US" altLang="zh-CN" sz="4400" dirty="0"/>
              <a:t> </a:t>
            </a:r>
            <a:r>
              <a:rPr lang="en-US" altLang="zh-CN" sz="4000" dirty="0"/>
              <a:t>Acting humanly:  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computer </a:t>
            </a:r>
            <a:r>
              <a:rPr lang="en-US" altLang="zh-CN" sz="4000" dirty="0" smtClean="0"/>
              <a:t> </a:t>
            </a:r>
            <a:r>
              <a:rPr lang="en-US" altLang="zh-CN" sz="4000" dirty="0"/>
              <a:t>need to possess </a:t>
            </a:r>
            <a:r>
              <a:rPr lang="en-US" altLang="zh-CN" sz="4000" dirty="0" smtClean="0"/>
              <a:t>: </a:t>
            </a:r>
            <a:endParaRPr altLang="zh-CN" sz="4000" dirty="0"/>
          </a:p>
        </p:txBody>
      </p:sp>
      <p:sp>
        <p:nvSpPr>
          <p:cNvPr id="25603" name="内容占位符 13"/>
          <p:cNvSpPr>
            <a:spLocks noGrp="1"/>
          </p:cNvSpPr>
          <p:nvPr>
            <p:ph idx="1"/>
          </p:nvPr>
        </p:nvSpPr>
        <p:spPr>
          <a:xfrm>
            <a:off x="319503" y="1371600"/>
            <a:ext cx="11826777" cy="4876800"/>
          </a:xfrm>
        </p:spPr>
        <p:txBody>
          <a:bodyPr/>
          <a:lstStyle/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ea typeface="+mn-ea"/>
                <a:cs typeface="+mn-cs"/>
              </a:rPr>
              <a:t>natural </a:t>
            </a:r>
            <a:r>
              <a:rPr lang="en-US" altLang="zh-CN" sz="2800" dirty="0">
                <a:ea typeface="+mn-ea"/>
                <a:cs typeface="+mn-cs"/>
              </a:rPr>
              <a:t>language processing </a:t>
            </a:r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enable it to communicate successfully in </a:t>
            </a:r>
            <a:r>
              <a:rPr lang="en-US" altLang="zh-CN" sz="2400" dirty="0" smtClean="0"/>
              <a:t>English;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sz="2800" dirty="0"/>
              <a:t>knowledge representation </a:t>
            </a:r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store what it knows or </a:t>
            </a:r>
            <a:r>
              <a:rPr lang="en-US" altLang="zh-CN" sz="2400" dirty="0" smtClean="0"/>
              <a:t>hears;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automated reasoning</a:t>
            </a:r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to use the stored information to answer questions and to </a:t>
            </a:r>
            <a:r>
              <a:rPr lang="en-US" altLang="zh-CN" sz="2400" dirty="0" smtClean="0"/>
              <a:t>draw </a:t>
            </a:r>
            <a:r>
              <a:rPr lang="en-US" altLang="zh-CN" sz="2400" dirty="0"/>
              <a:t>new conclusions; </a:t>
            </a:r>
            <a:endParaRPr lang="en-US" altLang="zh-CN" sz="2400" dirty="0" smtClean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machine learning </a:t>
            </a:r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to </a:t>
            </a:r>
            <a:r>
              <a:rPr lang="en-US" altLang="zh-CN" sz="2400" dirty="0"/>
              <a:t>adapt to new circumstances and to detect and extrapolate patterns</a:t>
            </a:r>
          </a:p>
        </p:txBody>
      </p:sp>
    </p:spTree>
    <p:extLst>
      <p:ext uri="{BB962C8B-B14F-4D97-AF65-F5344CB8AC3E}">
        <p14:creationId xmlns:p14="http://schemas.microsoft.com/office/powerpoint/2010/main" val="39438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2"/>
          <p:cNvSpPr>
            <a:spLocks noGrp="1"/>
          </p:cNvSpPr>
          <p:nvPr>
            <p:ph type="title"/>
          </p:nvPr>
        </p:nvSpPr>
        <p:spPr>
          <a:xfrm>
            <a:off x="-18288" y="228600"/>
            <a:ext cx="12192000" cy="765771"/>
          </a:xfrm>
        </p:spPr>
        <p:txBody>
          <a:bodyPr/>
          <a:lstStyle/>
          <a:p>
            <a:r>
              <a:rPr lang="en-US" altLang="zh-CN" sz="4400" dirty="0"/>
              <a:t> </a:t>
            </a:r>
            <a:r>
              <a:rPr lang="en-US" altLang="zh-CN" sz="4000" dirty="0"/>
              <a:t>Acting humanly:    total Turing Test </a:t>
            </a:r>
            <a:r>
              <a:rPr lang="en-US" altLang="zh-CN" sz="4000" dirty="0" smtClean="0"/>
              <a:t> </a:t>
            </a:r>
            <a:endParaRPr altLang="zh-CN" sz="4000" dirty="0"/>
          </a:p>
        </p:txBody>
      </p:sp>
      <p:sp>
        <p:nvSpPr>
          <p:cNvPr id="25603" name="内容占位符 13"/>
          <p:cNvSpPr>
            <a:spLocks noGrp="1"/>
          </p:cNvSpPr>
          <p:nvPr>
            <p:ph idx="1"/>
          </p:nvPr>
        </p:nvSpPr>
        <p:spPr>
          <a:xfrm>
            <a:off x="319503" y="1371600"/>
            <a:ext cx="11826777" cy="4876800"/>
          </a:xfrm>
        </p:spPr>
        <p:txBody>
          <a:bodyPr/>
          <a:lstStyle/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Turing’s test deliberately avoided direct physical interaction </a:t>
            </a:r>
            <a:endParaRPr lang="en-US" altLang="zh-CN" sz="2800" dirty="0" smtClean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the so-called </a:t>
            </a:r>
            <a:r>
              <a:rPr lang="en-US" altLang="zh-CN" sz="2800" b="1" dirty="0"/>
              <a:t>total Turing Test </a:t>
            </a:r>
            <a:r>
              <a:rPr lang="en-US" altLang="zh-CN" sz="2400" dirty="0" smtClean="0"/>
              <a:t> </a:t>
            </a:r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interrogator can test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subject’s perceptual </a:t>
            </a:r>
            <a:r>
              <a:rPr lang="en-US" altLang="zh-CN" sz="2400" dirty="0" smtClean="0"/>
              <a:t>abilities through </a:t>
            </a:r>
            <a:r>
              <a:rPr lang="en-US" altLang="zh-CN" sz="2400" dirty="0"/>
              <a:t>a video signal </a:t>
            </a:r>
            <a:r>
              <a:rPr lang="en-US" altLang="zh-CN" sz="2400" dirty="0" smtClean="0"/>
              <a:t>;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800" dirty="0"/>
              <a:t>To pass the total Turing Test, the computer will need </a:t>
            </a:r>
            <a:r>
              <a:rPr lang="en-US" altLang="zh-CN" sz="2800" dirty="0" smtClean="0"/>
              <a:t>: </a:t>
            </a:r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400" b="1" dirty="0"/>
              <a:t>computer vision </a:t>
            </a:r>
            <a:r>
              <a:rPr lang="en-US" altLang="zh-CN" sz="2400" dirty="0"/>
              <a:t>to perceive objects, </a:t>
            </a:r>
            <a:endParaRPr lang="en-US" altLang="zh-CN" sz="2400" dirty="0" smtClean="0"/>
          </a:p>
          <a:p>
            <a:pPr marL="612000"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/>
              <a:t>robotics </a:t>
            </a:r>
            <a:r>
              <a:rPr lang="en-US" altLang="zh-CN" sz="2400" dirty="0"/>
              <a:t>to manipulate objects and move </a:t>
            </a:r>
            <a:r>
              <a:rPr lang="en-US" altLang="zh-CN" sz="2400" dirty="0" smtClean="0"/>
              <a:t>about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091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2"/>
          <p:cNvSpPr>
            <a:spLocks noGrp="1"/>
          </p:cNvSpPr>
          <p:nvPr>
            <p:ph type="title"/>
          </p:nvPr>
        </p:nvSpPr>
        <p:spPr>
          <a:xfrm>
            <a:off x="2590800" y="685800"/>
            <a:ext cx="6859786" cy="765771"/>
          </a:xfrm>
        </p:spPr>
        <p:txBody>
          <a:bodyPr/>
          <a:lstStyle/>
          <a:p>
            <a:r>
              <a:rPr lang="en-US" altLang="zh-CN" sz="4800" dirty="0"/>
              <a:t>AI: Weak vs. Strong</a:t>
            </a:r>
            <a:endParaRPr altLang="zh-CN" sz="4800" dirty="0"/>
          </a:p>
        </p:txBody>
      </p:sp>
      <p:sp>
        <p:nvSpPr>
          <p:cNvPr id="26627" name="内容占位符 13"/>
          <p:cNvSpPr>
            <a:spLocks noGrp="1"/>
          </p:cNvSpPr>
          <p:nvPr>
            <p:ph idx="1"/>
          </p:nvPr>
        </p:nvSpPr>
        <p:spPr>
          <a:xfrm>
            <a:off x="1752601" y="2078481"/>
            <a:ext cx="8991600" cy="3727627"/>
          </a:xfrm>
        </p:spPr>
        <p:txBody>
          <a:bodyPr/>
          <a:lstStyle/>
          <a:p>
            <a:r>
              <a:rPr lang="en-US" altLang="zh-CN" dirty="0"/>
              <a:t>Weak AI</a:t>
            </a:r>
          </a:p>
          <a:p>
            <a:pPr lvl="1"/>
            <a:r>
              <a:rPr lang="en-US" altLang="zh-CN" dirty="0"/>
              <a:t>Can machines act intelligently ?</a:t>
            </a:r>
          </a:p>
          <a:p>
            <a:endParaRPr lang="en-US" altLang="zh-CN" dirty="0"/>
          </a:p>
          <a:p>
            <a:r>
              <a:rPr lang="en-US" altLang="zh-CN" dirty="0"/>
              <a:t>Strong AI</a:t>
            </a:r>
          </a:p>
          <a:p>
            <a:pPr lvl="1"/>
            <a:r>
              <a:rPr lang="en-US" altLang="zh-CN" dirty="0"/>
              <a:t>Can machines really think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2"/>
          <p:cNvSpPr>
            <a:spLocks noGrp="1"/>
          </p:cNvSpPr>
          <p:nvPr>
            <p:ph type="title"/>
          </p:nvPr>
        </p:nvSpPr>
        <p:spPr>
          <a:xfrm>
            <a:off x="-18288" y="228600"/>
            <a:ext cx="12192000" cy="765771"/>
          </a:xfrm>
        </p:spPr>
        <p:txBody>
          <a:bodyPr/>
          <a:lstStyle/>
          <a:p>
            <a:r>
              <a:rPr lang="en-US" altLang="zh-CN" sz="4400" dirty="0"/>
              <a:t> </a:t>
            </a:r>
            <a:r>
              <a:rPr lang="en-US" altLang="zh-CN" sz="4400" dirty="0" smtClean="0"/>
              <a:t>The Foundations of Artificial Intelligence  </a:t>
            </a:r>
            <a:endParaRPr altLang="zh-CN" sz="4400" dirty="0"/>
          </a:p>
        </p:txBody>
      </p:sp>
      <p:sp>
        <p:nvSpPr>
          <p:cNvPr id="25603" name="内容占位符 13"/>
          <p:cNvSpPr>
            <a:spLocks noGrp="1"/>
          </p:cNvSpPr>
          <p:nvPr>
            <p:ph idx="1"/>
          </p:nvPr>
        </p:nvSpPr>
        <p:spPr>
          <a:xfrm>
            <a:off x="2743200" y="1371600"/>
            <a:ext cx="7071897" cy="4876800"/>
          </a:xfrm>
        </p:spPr>
        <p:txBody>
          <a:bodyPr/>
          <a:lstStyle/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Philosophy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Mathematics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Economics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Neuroscience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Psychology,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Computer engineering </a:t>
            </a:r>
            <a:endParaRPr lang="en-US" altLang="zh-CN" sz="2400" dirty="0" smtClean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Control </a:t>
            </a:r>
            <a:r>
              <a:rPr lang="en-US" altLang="zh-CN" sz="2400" dirty="0"/>
              <a:t>theory and cybernetics </a:t>
            </a:r>
            <a:endParaRPr lang="en-US" altLang="zh-CN" sz="2400" dirty="0" smtClean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Linguistics</a:t>
            </a:r>
            <a:endParaRPr lang="en-US" altLang="zh-CN" sz="2400" dirty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24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2"/>
          <p:cNvSpPr>
            <a:spLocks noGrp="1"/>
          </p:cNvSpPr>
          <p:nvPr>
            <p:ph type="title"/>
          </p:nvPr>
        </p:nvSpPr>
        <p:spPr>
          <a:xfrm>
            <a:off x="-18288" y="228600"/>
            <a:ext cx="12192000" cy="765771"/>
          </a:xfrm>
        </p:spPr>
        <p:txBody>
          <a:bodyPr/>
          <a:lstStyle/>
          <a:p>
            <a:r>
              <a:rPr lang="en-US" altLang="zh-CN" sz="4400" dirty="0"/>
              <a:t> THE STATE OF THE ART</a:t>
            </a:r>
            <a:endParaRPr altLang="zh-CN" sz="4400" dirty="0"/>
          </a:p>
        </p:txBody>
      </p:sp>
      <p:sp>
        <p:nvSpPr>
          <p:cNvPr id="25603" name="内容占位符 13"/>
          <p:cNvSpPr>
            <a:spLocks noGrp="1"/>
          </p:cNvSpPr>
          <p:nvPr>
            <p:ph idx="1"/>
          </p:nvPr>
        </p:nvSpPr>
        <p:spPr>
          <a:xfrm>
            <a:off x="2743200" y="1371600"/>
            <a:ext cx="7071897" cy="4876800"/>
          </a:xfrm>
        </p:spPr>
        <p:txBody>
          <a:bodyPr/>
          <a:lstStyle/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Robotic vehicles </a:t>
            </a:r>
            <a:endParaRPr lang="en-US" altLang="zh-CN" sz="2400" dirty="0" smtClean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Speech recognition </a:t>
            </a:r>
            <a:endParaRPr lang="en-US" altLang="zh-CN" sz="2400" dirty="0"/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Autonomous </a:t>
            </a:r>
            <a:r>
              <a:rPr lang="en-US" altLang="zh-CN" sz="2400" dirty="0" smtClean="0"/>
              <a:t>planning and </a:t>
            </a:r>
            <a:r>
              <a:rPr lang="en-US" altLang="zh-CN" sz="2400" dirty="0"/>
              <a:t>scheduling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Game playing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Spam ﬁghting</a:t>
            </a:r>
            <a:r>
              <a:rPr lang="en-US" altLang="zh-CN" sz="2400" dirty="0"/>
              <a:t>, 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Logistics </a:t>
            </a:r>
            <a:r>
              <a:rPr lang="en-US" altLang="zh-CN" sz="2400" dirty="0" smtClean="0"/>
              <a:t>planning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Robotics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Machine Translation</a:t>
            </a:r>
          </a:p>
          <a:p>
            <a:pPr marL="211950"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640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274638"/>
            <a:ext cx="11449272" cy="1020762"/>
          </a:xfrm>
        </p:spPr>
        <p:txBody>
          <a:bodyPr/>
          <a:lstStyle/>
          <a:p>
            <a:r>
              <a:rPr lang="en-US" altLang="zh-CN" dirty="0"/>
              <a:t>Local Search – Hill </a:t>
            </a:r>
            <a:r>
              <a:rPr lang="en-US" altLang="zh-CN" dirty="0" smtClean="0"/>
              <a:t>Climbing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667000"/>
            <a:ext cx="7372350" cy="3592343"/>
          </a:xfrm>
          <a:prstGeom prst="rect">
            <a:avLst/>
          </a:prstGeom>
        </p:spPr>
      </p:pic>
      <p:sp>
        <p:nvSpPr>
          <p:cNvPr id="5" name="内容占位符 13"/>
          <p:cNvSpPr txBox="1">
            <a:spLocks/>
          </p:cNvSpPr>
          <p:nvPr/>
        </p:nvSpPr>
        <p:spPr>
          <a:xfrm>
            <a:off x="381000" y="1752600"/>
            <a:ext cx="6984032" cy="7459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 smtClean="0"/>
              <a:t> </a:t>
            </a:r>
            <a:r>
              <a:rPr lang="en-US" altLang="zh-CN" sz="2400" kern="0" dirty="0" smtClean="0"/>
              <a:t>it is also called </a:t>
            </a:r>
            <a:r>
              <a:rPr lang="en-US" altLang="zh-CN" sz="2400" dirty="0"/>
              <a:t>greedy local </a:t>
            </a:r>
            <a:r>
              <a:rPr lang="en-US" altLang="zh-CN" sz="2400" dirty="0" smtClean="0"/>
              <a:t>search</a:t>
            </a:r>
            <a:endParaRPr lang="en-US" altLang="zh-CN" sz="2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Something you need to know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401" dirty="0" smtClean="0"/>
              <a:t>when </a:t>
            </a:r>
            <a:r>
              <a:rPr lang="en-US" altLang="zh-CN" sz="2401" dirty="0"/>
              <a:t>you want to use AI </a:t>
            </a:r>
            <a:r>
              <a:rPr lang="en-US" altLang="zh-CN" sz="2401" dirty="0" smtClean="0"/>
              <a:t>methods</a:t>
            </a:r>
            <a:endParaRPr altLang="zh-CN" sz="240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6108" y="4684246"/>
            <a:ext cx="6859786" cy="80269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Introduction to Artificial Intelligence – Lecture 01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2666108" y="228600"/>
            <a:ext cx="6859786" cy="765771"/>
          </a:xfrm>
        </p:spPr>
        <p:txBody>
          <a:bodyPr/>
          <a:lstStyle/>
          <a:p>
            <a:r>
              <a:rPr lang="en-US" altLang="zh-CN" sz="4400" b="1" dirty="0"/>
              <a:t>Intelligent Agent</a:t>
            </a:r>
            <a:endParaRPr altLang="zh-CN" sz="4400" b="1" dirty="0"/>
          </a:p>
        </p:txBody>
      </p:sp>
      <p:sp>
        <p:nvSpPr>
          <p:cNvPr id="28675" name="文本占位符 3"/>
          <p:cNvSpPr>
            <a:spLocks noGrp="1"/>
          </p:cNvSpPr>
          <p:nvPr>
            <p:ph type="body" sz="half" idx="2"/>
          </p:nvPr>
        </p:nvSpPr>
        <p:spPr>
          <a:xfrm>
            <a:off x="7554896" y="3345636"/>
            <a:ext cx="3341704" cy="707415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Perception – Action Cycle</a:t>
            </a:r>
          </a:p>
        </p:txBody>
      </p:sp>
      <p:pic>
        <p:nvPicPr>
          <p:cNvPr id="28676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08" y="2510790"/>
            <a:ext cx="4618446" cy="237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2"/>
          <p:cNvSpPr>
            <a:spLocks noGrp="1"/>
          </p:cNvSpPr>
          <p:nvPr>
            <p:ph type="title"/>
          </p:nvPr>
        </p:nvSpPr>
        <p:spPr>
          <a:xfrm>
            <a:off x="2514600" y="609600"/>
            <a:ext cx="6859786" cy="765771"/>
          </a:xfrm>
        </p:spPr>
        <p:txBody>
          <a:bodyPr/>
          <a:lstStyle/>
          <a:p>
            <a:r>
              <a:rPr lang="en-US" altLang="zh-CN" sz="4800" dirty="0"/>
              <a:t>Terminology</a:t>
            </a:r>
            <a:endParaRPr altLang="zh-CN" sz="4800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532888" y="1981200"/>
            <a:ext cx="8382891" cy="4114800"/>
          </a:xfrm>
        </p:spPr>
        <p:txBody>
          <a:bodyPr rtlCol="0">
            <a:noAutofit/>
          </a:bodyPr>
          <a:lstStyle/>
          <a:p>
            <a:pPr marL="205795" indent="-205795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1 Fully vs. Partially 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Observable</a:t>
            </a:r>
            <a:endParaRPr lang="en-US" altLang="zh-CN" sz="28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2 Deterministic vs. 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Stochastic</a:t>
            </a:r>
            <a:endParaRPr altLang="en-US" sz="28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3 Discrete vs. Continuous       </a:t>
            </a:r>
            <a:r>
              <a:rPr altLang="en-US" sz="2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 </a:t>
            </a:r>
          </a:p>
          <a:p>
            <a:pPr marL="205795" indent="-205795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4 Benign vs. Adversarial</a:t>
            </a:r>
            <a:endParaRPr lang="en-US" altLang="zh-C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2"/>
          <p:cNvSpPr>
            <a:spLocks noGrp="1"/>
          </p:cNvSpPr>
          <p:nvPr>
            <p:ph type="title"/>
          </p:nvPr>
        </p:nvSpPr>
        <p:spPr>
          <a:xfrm>
            <a:off x="2666109" y="457200"/>
            <a:ext cx="6859786" cy="765771"/>
          </a:xfrm>
        </p:spPr>
        <p:txBody>
          <a:bodyPr/>
          <a:lstStyle/>
          <a:p>
            <a:r>
              <a:rPr lang="en-US" altLang="zh-CN" sz="4800" dirty="0"/>
              <a:t>Quiz</a:t>
            </a:r>
            <a:endParaRPr altLang="zh-CN" sz="4800" dirty="0"/>
          </a:p>
        </p:txBody>
      </p:sp>
      <p:sp>
        <p:nvSpPr>
          <p:cNvPr id="30723" name="内容占位符 13"/>
          <p:cNvSpPr>
            <a:spLocks noGrp="1"/>
          </p:cNvSpPr>
          <p:nvPr>
            <p:ph idx="1"/>
          </p:nvPr>
        </p:nvSpPr>
        <p:spPr>
          <a:xfrm>
            <a:off x="609600" y="1222970"/>
            <a:ext cx="7696200" cy="563502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☆ The Game of Checkers </a:t>
            </a:r>
            <a:r>
              <a:rPr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☆ </a:t>
            </a:r>
            <a:r>
              <a:rPr lang="en-US" altLang="zh-CN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Poker</a:t>
            </a:r>
            <a:endParaRPr lang="en-US" altLang="zh-CN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☆ 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Robotic car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answer</a:t>
            </a:r>
            <a:endParaRPr lang="en-US" altLang="zh-CN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1 Fully or Partially Observable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2 Deterministic or Stochastic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3 Discrete or Continuous       </a:t>
            </a:r>
            <a:r>
              <a:rPr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4 Benign or Adversarial</a:t>
            </a:r>
          </a:p>
        </p:txBody>
      </p:sp>
      <p:pic>
        <p:nvPicPr>
          <p:cNvPr id="3072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819400"/>
            <a:ext cx="1357666" cy="1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2"/>
          <p:cNvSpPr>
            <a:spLocks noGrp="1"/>
          </p:cNvSpPr>
          <p:nvPr>
            <p:ph type="title"/>
          </p:nvPr>
        </p:nvSpPr>
        <p:spPr>
          <a:xfrm>
            <a:off x="2667000" y="609600"/>
            <a:ext cx="6859786" cy="765771"/>
          </a:xfrm>
        </p:spPr>
        <p:txBody>
          <a:bodyPr/>
          <a:lstStyle/>
          <a:p>
            <a:r>
              <a:rPr lang="en-US" altLang="zh-CN" sz="44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Q1 Peg solitaire</a:t>
            </a:r>
            <a:endParaRPr altLang="zh-CN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62001" y="2348822"/>
            <a:ext cx="6360588" cy="3457284"/>
          </a:xfrm>
        </p:spPr>
        <p:txBody>
          <a:bodyPr rtlCol="0"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1 Fully or Partially Observable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2 Deterministic or Stochastic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3 Discrete or Continuous       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4 Benign or Adversarial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63" y="2510660"/>
            <a:ext cx="1080401" cy="132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2"/>
          <p:cNvSpPr>
            <a:spLocks noGrp="1"/>
          </p:cNvSpPr>
          <p:nvPr>
            <p:ph type="title"/>
          </p:nvPr>
        </p:nvSpPr>
        <p:spPr>
          <a:xfrm>
            <a:off x="2666108" y="1052951"/>
            <a:ext cx="6859786" cy="765771"/>
          </a:xfrm>
        </p:spPr>
        <p:txBody>
          <a:bodyPr/>
          <a:lstStyle/>
          <a:p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Q2 Loaded Coin</a:t>
            </a:r>
            <a:endParaRPr altLang="zh-C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371600" y="2348822"/>
            <a:ext cx="8154294" cy="3457284"/>
          </a:xfrm>
        </p:spPr>
        <p:txBody>
          <a:bodyPr rtlCol="0">
            <a:normAutofit fontScale="700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fair coin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or loaded coin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Loaded Coin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the probability of tail/head is not 50%</a:t>
            </a:r>
          </a:p>
          <a:p>
            <a:pPr eaLnBrk="1" hangingPunct="1">
              <a:spcBef>
                <a:spcPct val="50000"/>
              </a:spcBef>
            </a:pPr>
            <a:endParaRPr lang="en-US" altLang="zh-CN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1 Fully or Partially Observable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2 Deterministic or Stochastic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3 Discrete or Continuous       </a:t>
            </a:r>
            <a:r>
              <a:rPr lang="zh-CN" alt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</a:rPr>
              <a:t>4 Benign or Adversarial</a:t>
            </a:r>
          </a:p>
        </p:txBody>
      </p:sp>
    </p:spTree>
    <p:extLst>
      <p:ext uri="{BB962C8B-B14F-4D97-AF65-F5344CB8AC3E}">
        <p14:creationId xmlns:p14="http://schemas.microsoft.com/office/powerpoint/2010/main" val="22026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2660012" y="381000"/>
            <a:ext cx="6859786" cy="765771"/>
          </a:xfrm>
        </p:spPr>
        <p:txBody>
          <a:bodyPr/>
          <a:lstStyle/>
          <a:p>
            <a:r>
              <a:rPr lang="en-US" altLang="zh-CN" sz="4800" dirty="0"/>
              <a:t>AI in Practice</a:t>
            </a:r>
            <a:endParaRPr altLang="zh-CN" sz="4800" dirty="0"/>
          </a:p>
        </p:txBody>
      </p:sp>
      <p:sp>
        <p:nvSpPr>
          <p:cNvPr id="34819" name="文本占位符 2"/>
          <p:cNvSpPr>
            <a:spLocks noGrp="1"/>
          </p:cNvSpPr>
          <p:nvPr>
            <p:ph type="body" idx="1"/>
          </p:nvPr>
        </p:nvSpPr>
        <p:spPr>
          <a:xfrm>
            <a:off x="2666108" y="2285703"/>
            <a:ext cx="3313182" cy="57164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Italian</a:t>
            </a:r>
            <a:endParaRPr altLang="zh-CN" dirty="0"/>
          </a:p>
        </p:txBody>
      </p:sp>
      <p:sp>
        <p:nvSpPr>
          <p:cNvPr id="34821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2713" y="2285703"/>
            <a:ext cx="3313182" cy="571649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/>
              <a:t>English</a:t>
            </a:r>
            <a:endParaRPr altLang="zh-CN" dirty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49893" y="2971682"/>
            <a:ext cx="3238821" cy="2515255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52003" y="2971682"/>
            <a:ext cx="3141393" cy="25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114"/>
      </p:ext>
    </p:extLst>
  </p:cSld>
  <p:clrMapOvr>
    <a:masterClrMapping/>
  </p:clrMapOvr>
  <p:transition spd="med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-76199" y="304800"/>
            <a:ext cx="12268199" cy="765771"/>
          </a:xfrm>
        </p:spPr>
        <p:txBody>
          <a:bodyPr/>
          <a:lstStyle/>
          <a:p>
            <a:r>
              <a:rPr lang="en-US" altLang="zh-CN" dirty="0"/>
              <a:t>Menu – A simple version of Translation System</a:t>
            </a:r>
            <a:endParaRPr altLang="zh-CN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817394" y="2132519"/>
            <a:ext cx="6708500" cy="36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07184"/>
      </p:ext>
    </p:extLst>
  </p:cSld>
  <p:clrMapOvr>
    <a:masterClrMapping/>
  </p:clrMapOvr>
  <p:transition spd="med"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2"/>
          <p:cNvSpPr>
            <a:spLocks noGrp="1"/>
          </p:cNvSpPr>
          <p:nvPr>
            <p:ph type="title"/>
          </p:nvPr>
        </p:nvSpPr>
        <p:spPr>
          <a:xfrm>
            <a:off x="2666108" y="1062613"/>
            <a:ext cx="6859786" cy="765771"/>
          </a:xfrm>
        </p:spPr>
        <p:txBody>
          <a:bodyPr/>
          <a:lstStyle/>
          <a:p>
            <a:r>
              <a:rPr lang="en-US" altLang="zh-CN"/>
              <a:t>Questions</a:t>
            </a:r>
            <a:endParaRPr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666109" y="2348822"/>
            <a:ext cx="4456479" cy="3457284"/>
          </a:xfrm>
        </p:spPr>
        <p:txBody>
          <a:bodyPr rtlCol="0">
            <a:normAutofit lnSpcReduction="10000"/>
          </a:bodyPr>
          <a:lstStyle/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chicken</a:t>
            </a:r>
          </a:p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Corn cream</a:t>
            </a:r>
          </a:p>
          <a:p>
            <a:pPr marL="0" indent="0" fontAlgn="auto">
              <a:spcBef>
                <a:spcPct val="50000"/>
              </a:spcBef>
              <a:spcAft>
                <a:spcPts val="0"/>
              </a:spcAft>
              <a:buNone/>
              <a:defRPr/>
            </a:pPr>
            <a:endParaRPr altLang="en-US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soup </a:t>
            </a:r>
            <a:r>
              <a:rPr altLang="en-US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  </a:t>
            </a:r>
          </a:p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endParaRPr altLang="en-US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0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Watson - </a:t>
            </a:r>
            <a:r>
              <a:rPr lang="en-US" altLang="zh-CN" sz="4400" dirty="0" err="1"/>
              <a:t>DeepQA</a:t>
            </a:r>
            <a:endParaRPr lang="zh-CN" sz="4400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266700" y="1371600"/>
            <a:ext cx="11658600" cy="41910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950" indent="-3429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800" dirty="0">
                <a:latin typeface="+mn-lt"/>
                <a:ea typeface="+mn-ea"/>
              </a:rPr>
              <a:t>Watson is a computer system like no other ever built.</a:t>
            </a:r>
          </a:p>
          <a:p>
            <a:pPr marL="612000" lvl="1" indent="-28575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400" dirty="0">
                <a:latin typeface="+mn-lt"/>
              </a:rPr>
              <a:t>It analyzes natural language questions and content </a:t>
            </a:r>
            <a:endParaRPr lang="en-US" altLang="zh-CN" sz="2400" dirty="0" smtClean="0">
              <a:latin typeface="+mn-lt"/>
            </a:endParaRPr>
          </a:p>
          <a:p>
            <a:pPr marL="612000" lvl="1" indent="-28575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400" dirty="0" smtClean="0">
                <a:latin typeface="+mn-lt"/>
              </a:rPr>
              <a:t>well </a:t>
            </a:r>
            <a:r>
              <a:rPr lang="en-US" altLang="zh-CN" sz="2400" dirty="0">
                <a:latin typeface="+mn-lt"/>
              </a:rPr>
              <a:t>enough and fast enough </a:t>
            </a:r>
            <a:endParaRPr lang="en-US" altLang="zh-CN" sz="2400" dirty="0" smtClean="0">
              <a:latin typeface="+mn-lt"/>
            </a:endParaRPr>
          </a:p>
          <a:p>
            <a:pPr marL="612000" lvl="1" indent="-28575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400" dirty="0" smtClean="0">
                <a:latin typeface="+mn-lt"/>
              </a:rPr>
              <a:t>to </a:t>
            </a:r>
            <a:r>
              <a:rPr lang="en-US" altLang="zh-CN" sz="2400" dirty="0">
                <a:latin typeface="+mn-lt"/>
              </a:rPr>
              <a:t>compete and win against champion </a:t>
            </a:r>
            <a:r>
              <a:rPr lang="en-US" altLang="zh-CN" sz="2400" dirty="0" smtClean="0">
                <a:latin typeface="+mn-lt"/>
              </a:rPr>
              <a:t>players</a:t>
            </a:r>
          </a:p>
          <a:p>
            <a:pPr marL="612000" lvl="1" indent="-28575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400" dirty="0" smtClean="0">
                <a:latin typeface="+mn-lt"/>
              </a:rPr>
              <a:t>at</a:t>
            </a:r>
            <a:r>
              <a:rPr lang="en-US" altLang="zh-CN" sz="2400" dirty="0">
                <a:latin typeface="+mn-lt"/>
              </a:rPr>
              <a:t> Jeopardy</a:t>
            </a:r>
          </a:p>
          <a:p>
            <a:pPr marL="211950" indent="-34290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sz="2800" dirty="0">
                <a:latin typeface="+mn-lt"/>
                <a:ea typeface="+mn-ea"/>
              </a:rPr>
              <a:t>Jeopardy is a Quiz Show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191000"/>
            <a:ext cx="3787174" cy="22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5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 smtClean="0"/>
              <a:t>8-queens –  Using Hill </a:t>
            </a:r>
            <a:r>
              <a:rPr lang="en-US" altLang="zh-CN" dirty="0"/>
              <a:t>Climbing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3" y="1772816"/>
            <a:ext cx="5439701" cy="25202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2400" y="2271004"/>
            <a:ext cx="6326687" cy="404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kern="0" dirty="0"/>
              <a:t>each state: 8 queens , one per column.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kern="0" dirty="0"/>
              <a:t>The successor:  state generated by moving a single queen to another square in the same column</a:t>
            </a:r>
          </a:p>
          <a:p>
            <a:pPr marL="742950" lvl="1" indent="-28575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</a:pPr>
            <a:r>
              <a:rPr lang="en-US" altLang="zh-CN" sz="2400" dirty="0"/>
              <a:t> </a:t>
            </a:r>
            <a:r>
              <a:rPr lang="en-US" altLang="zh-CN" sz="2200" dirty="0"/>
              <a:t>each state has 8×7=56 successors </a:t>
            </a:r>
          </a:p>
          <a:p>
            <a:pPr marL="342900" indent="-342900" eaLnBrk="0" fontAlgn="base" hangingPunct="0">
              <a:lnSpc>
                <a:spcPct val="150000"/>
              </a:lnSpc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v"/>
            </a:pPr>
            <a:r>
              <a:rPr lang="en-US" altLang="zh-CN" sz="2400" kern="0" dirty="0"/>
              <a:t>The cost function h = the number of pairs of queens that are attacking each other </a:t>
            </a:r>
            <a:endParaRPr lang="zh-CN" altLang="en-US" sz="2400" kern="0" dirty="0"/>
          </a:p>
        </p:txBody>
      </p:sp>
      <p:sp>
        <p:nvSpPr>
          <p:cNvPr id="7" name="矩形 6"/>
          <p:cNvSpPr/>
          <p:nvPr/>
        </p:nvSpPr>
        <p:spPr>
          <a:xfrm>
            <a:off x="6744073" y="4437112"/>
            <a:ext cx="5446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     Initial state               </a:t>
            </a:r>
            <a:r>
              <a:rPr lang="en-US" altLang="zh-CN" sz="2400" dirty="0" smtClean="0"/>
              <a:t>    </a:t>
            </a:r>
            <a:r>
              <a:rPr lang="en-US" altLang="zh-CN" sz="2400" dirty="0"/>
              <a:t>final state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        </a:t>
            </a:r>
            <a:r>
              <a:rPr lang="en-US" altLang="zh-CN" sz="2400" dirty="0"/>
              <a:t>h=17          </a:t>
            </a:r>
            <a:r>
              <a:rPr lang="en-US" altLang="zh-CN" sz="2400" dirty="0" smtClean="0"/>
              <a:t>                  h=1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536" y="1214177"/>
            <a:ext cx="8243123" cy="4591706"/>
          </a:xfrm>
          <a:prstGeom prst="rect">
            <a:avLst/>
          </a:prstGeom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609600" y="228601"/>
            <a:ext cx="10972800" cy="8683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4400" kern="0" dirty="0" smtClean="0"/>
              <a:t>Watson’s answer process for question</a:t>
            </a:r>
            <a:endParaRPr lang="zh-CN" sz="4400" kern="0" dirty="0"/>
          </a:p>
        </p:txBody>
      </p:sp>
    </p:spTree>
    <p:extLst>
      <p:ext uri="{BB962C8B-B14F-4D97-AF65-F5344CB8AC3E}">
        <p14:creationId xmlns:p14="http://schemas.microsoft.com/office/powerpoint/2010/main" val="32090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Underlying Philosophy - </a:t>
            </a:r>
            <a:r>
              <a:rPr lang="en-US" altLang="zh-CN" dirty="0" err="1"/>
              <a:t>DeepQA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6096" y="1219200"/>
            <a:ext cx="115062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No one program design from top to bottom will have all it needs to understand language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True intelligence will emerge from the development and integration of many different algorithms each looking at the data from different </a:t>
            </a:r>
            <a:r>
              <a:rPr lang="en-US" altLang="zh-CN" dirty="0" smtClean="0"/>
              <a:t>perspectives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629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DeepQA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098515" y="2186538"/>
            <a:ext cx="8103010" cy="320123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With a question,  </a:t>
            </a:r>
            <a:r>
              <a:rPr lang="en-US" altLang="zh-CN" dirty="0" err="1"/>
              <a:t>DeepQA</a:t>
            </a:r>
            <a:r>
              <a:rPr lang="en-US" altLang="zh-CN" dirty="0"/>
              <a:t> finds the important concepts and relations in the input language</a:t>
            </a:r>
          </a:p>
          <a:p>
            <a:r>
              <a:rPr lang="en-US" altLang="zh-CN" dirty="0"/>
              <a:t>Then it builds a representation of the </a:t>
            </a:r>
            <a:r>
              <a:rPr lang="en-US" altLang="zh-CN" dirty="0" smtClean="0"/>
              <a:t>user’s </a:t>
            </a:r>
            <a:r>
              <a:rPr lang="en-US" altLang="zh-CN" dirty="0"/>
              <a:t>information need</a:t>
            </a:r>
          </a:p>
          <a:p>
            <a:r>
              <a:rPr lang="en-US" altLang="zh-CN" dirty="0"/>
              <a:t>Through search it generates many possible responses – Hypothesis</a:t>
            </a:r>
          </a:p>
          <a:p>
            <a:r>
              <a:rPr lang="en-US" altLang="zh-CN" dirty="0"/>
              <a:t>Evidence-based reasoning is used to score those hypothesis repeatedly</a:t>
            </a:r>
          </a:p>
          <a:p>
            <a:r>
              <a:rPr lang="en-US" altLang="zh-CN" dirty="0"/>
              <a:t>Final confidence merging and ranking before output the answer with confidence 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4853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2"/>
          <p:cNvSpPr>
            <a:spLocks noGrp="1"/>
          </p:cNvSpPr>
          <p:nvPr>
            <p:ph type="title"/>
          </p:nvPr>
        </p:nvSpPr>
        <p:spPr>
          <a:xfrm>
            <a:off x="2666108" y="1062613"/>
            <a:ext cx="6859786" cy="765771"/>
          </a:xfrm>
        </p:spPr>
        <p:txBody>
          <a:bodyPr/>
          <a:lstStyle/>
          <a:p>
            <a:r>
              <a:rPr lang="en-US" altLang="zh-CN" dirty="0"/>
              <a:t>Reading for Review</a:t>
            </a:r>
            <a:endParaRPr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666108" y="2348822"/>
            <a:ext cx="7589438" cy="2754800"/>
          </a:xfrm>
        </p:spPr>
        <p:txBody>
          <a:bodyPr rtlCol="0">
            <a:normAutofit lnSpcReduction="10000"/>
          </a:bodyPr>
          <a:lstStyle/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01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Part1 Chap1 Introduction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All about AI, foundation, History, State of Art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01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Part1 Chap2 Intelligent Agent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Good Behavior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Nature of Environments</a:t>
            </a:r>
            <a:endParaRPr lang="zh-CN" altLang="en-US" sz="18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2"/>
          <p:cNvSpPr>
            <a:spLocks noGrp="1"/>
          </p:cNvSpPr>
          <p:nvPr>
            <p:ph type="title"/>
          </p:nvPr>
        </p:nvSpPr>
        <p:spPr>
          <a:xfrm>
            <a:off x="2666108" y="1062613"/>
            <a:ext cx="6859786" cy="765771"/>
          </a:xfrm>
        </p:spPr>
        <p:txBody>
          <a:bodyPr/>
          <a:lstStyle/>
          <a:p>
            <a:r>
              <a:rPr lang="en-US" altLang="zh-CN" dirty="0"/>
              <a:t>Reading for the coming topic</a:t>
            </a:r>
            <a:endParaRPr alt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2666108" y="2348822"/>
            <a:ext cx="7589438" cy="3457284"/>
          </a:xfrm>
        </p:spPr>
        <p:txBody>
          <a:bodyPr rtlCol="0">
            <a:normAutofit/>
          </a:bodyPr>
          <a:lstStyle/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101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Part2 Chap3 Solving Problems by Search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Heuristic Search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800" dirty="0">
                <a:solidFill>
                  <a:schemeClr val="tx1">
                    <a:lumMod val="95000"/>
                  </a:schemeClr>
                </a:solidFill>
                <a:latin typeface="Comic Sans MS" panose="030F0702030302020204" pitchFamily="66" charset="0"/>
              </a:rPr>
              <a:t>State Space</a:t>
            </a:r>
          </a:p>
          <a:p>
            <a:pPr marL="412542" lvl="1" indent="-205795" fontAlgn="auto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1800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spcBef>
                <a:spcPct val="50000"/>
              </a:spcBef>
              <a:spcAft>
                <a:spcPts val="0"/>
              </a:spcAft>
              <a:defRPr/>
            </a:pPr>
            <a:endParaRPr altLang="en-US" dirty="0">
              <a:solidFill>
                <a:schemeClr val="tx1">
                  <a:lumMod val="95000"/>
                </a:schemeClr>
              </a:solidFill>
              <a:latin typeface="Comic Sans MS" panose="030F0702030302020204" pitchFamily="66" charset="0"/>
            </a:endParaRPr>
          </a:p>
          <a:p>
            <a:pPr marL="205795" indent="-205795" fontAlgn="auto"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07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2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D19917-B54F-434F-8940-804639286C31}" type="datetime9">
              <a:rPr lang="zh-CN" altLang="en-US" smtClean="0">
                <a:solidFill>
                  <a:srgbClr val="FFFFFF"/>
                </a:solidFill>
                <a:ea typeface="宋体" charset="-122"/>
              </a:rPr>
              <a:pPr/>
              <a:t>2020年5月12日星期二12时28分24秒</a:t>
            </a:fld>
            <a:r>
              <a:rPr lang="en-US" altLang="zh-CN" smtClean="0">
                <a:solidFill>
                  <a:srgbClr val="FFFFFF"/>
                </a:solidFill>
                <a:ea typeface="宋体" charset="-122"/>
              </a:rPr>
              <a:t>2010-10-11</a:t>
            </a:r>
          </a:p>
        </p:txBody>
      </p:sp>
      <p:sp>
        <p:nvSpPr>
          <p:cNvPr id="70659" name="Rectangle 113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solidFill>
                  <a:srgbClr val="FFFFFF"/>
                </a:solidFill>
                <a:ea typeface="宋体" charset="-122"/>
              </a:rPr>
              <a:t>IDC</a:t>
            </a:r>
            <a:r>
              <a:rPr lang="zh-CN" altLang="en-US" smtClean="0">
                <a:solidFill>
                  <a:srgbClr val="FFFFFF"/>
                </a:solidFill>
                <a:ea typeface="宋体" charset="-122"/>
              </a:rPr>
              <a:t>研究室</a:t>
            </a:r>
            <a:endParaRPr lang="en-US" altLang="zh-CN" smtClean="0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70660" name="WordArt 2"/>
          <p:cNvSpPr>
            <a:spLocks noChangeArrowheads="1" noChangeShapeType="1"/>
          </p:cNvSpPr>
          <p:nvPr/>
        </p:nvSpPr>
        <p:spPr bwMode="auto">
          <a:xfrm>
            <a:off x="1981200" y="4819650"/>
            <a:ext cx="44958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4AB1E4"/>
                </a:solidFill>
                <a:effectLst>
                  <a:outerShdw dist="53882" dir="2700000" algn="ctr" rotWithShape="0">
                    <a:srgbClr val="080808">
                      <a:alpha val="50000"/>
                    </a:srgbClr>
                  </a:outerShdw>
                </a:effectLst>
                <a:ea typeface="宋体" charset="-122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4AB1E4"/>
              </a:solidFill>
              <a:effectLst>
                <a:outerShdw dist="53882" dir="2700000" algn="ctr" rotWithShape="0">
                  <a:srgbClr val="080808">
                    <a:alpha val="50000"/>
                  </a:srgbClr>
                </a:outerShdw>
              </a:effectLst>
              <a:ea typeface="宋体" charset="-122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Search Family</a:t>
            </a:r>
            <a:endParaRPr lang="zh-CN" dirty="0"/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1524002" y="1905000"/>
            <a:ext cx="10188623" cy="4692352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Wingdings" pitchFamily="2" charset="2"/>
              <a:buChar char="§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 avoid local maximum</a:t>
            </a:r>
            <a:endParaRPr lang="zh-CN" altLang="en-US" dirty="0"/>
          </a:p>
          <a:p>
            <a:pPr marL="301752" lvl="1" indent="0">
              <a:buNone/>
            </a:pPr>
            <a:endParaRPr lang="zh-CN" altLang="en-US" dirty="0"/>
          </a:p>
          <a:p>
            <a:pPr lvl="1"/>
            <a:r>
              <a:rPr lang="en-US" altLang="zh-CN" dirty="0"/>
              <a:t>Simulated Annealing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Genetic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13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2008最新公益系列精品PPT模板">
  <a:themeElements>
    <a:clrScheme name="2008最新公益系列精品PPT模板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008最新公益系列精品PPT模板">
  <a:themeElements>
    <a:clrScheme name="2008最新公益系列精品PPT模板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2008最新公益系列精品PPT模板">
  <a:themeElements>
    <a:clrScheme name="2008最新公益系列精品PPT模板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2008最新公益系列精品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08最新公益系列精品PPT模板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8最新公益系列精品PPT模板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2902</Words>
  <Application>Microsoft Office PowerPoint</Application>
  <PresentationFormat>宽屏</PresentationFormat>
  <Paragraphs>636</Paragraphs>
  <Slides>85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Arial Unicode MS</vt:lpstr>
      <vt:lpstr>Times-Roman</vt:lpstr>
      <vt:lpstr>宋体</vt:lpstr>
      <vt:lpstr>微软雅黑</vt:lpstr>
      <vt:lpstr>Arial</vt:lpstr>
      <vt:lpstr>Calibri</vt:lpstr>
      <vt:lpstr>Cambria Math</vt:lpstr>
      <vt:lpstr>Comic Sans MS</vt:lpstr>
      <vt:lpstr>Consolas</vt:lpstr>
      <vt:lpstr>Corbel</vt:lpstr>
      <vt:lpstr>Verdana</vt:lpstr>
      <vt:lpstr>Wingdings</vt:lpstr>
      <vt:lpstr>1_2008最新公益系列精品PPT模板</vt:lpstr>
      <vt:lpstr>2_2008最新公益系列精品PPT模板</vt:lpstr>
      <vt:lpstr>4_2008最新公益系列精品PPT模板</vt:lpstr>
      <vt:lpstr>PowerPoint 演示文稿</vt:lpstr>
      <vt:lpstr>Lecture 3   Beyond Classical Search  </vt:lpstr>
      <vt:lpstr>Topics</vt:lpstr>
      <vt:lpstr>The feature of the problem in this lecture</vt:lpstr>
      <vt:lpstr>Quiz </vt:lpstr>
      <vt:lpstr>Local Search</vt:lpstr>
      <vt:lpstr>Local Search – Hill Climbing</vt:lpstr>
      <vt:lpstr>An 8-queens –  Using Hill Climbing</vt:lpstr>
      <vt:lpstr>Local Search Family</vt:lpstr>
      <vt:lpstr>Analysis : hill-climbing</vt:lpstr>
      <vt:lpstr>Analysis : a random walk</vt:lpstr>
      <vt:lpstr>combining hill climbing with a random walk </vt:lpstr>
      <vt:lpstr>Simulated Annealing</vt:lpstr>
      <vt:lpstr>Simulated Annealing Algorithm</vt:lpstr>
      <vt:lpstr>Genetic Algorithm</vt:lpstr>
      <vt:lpstr>Genetic Algorithm</vt:lpstr>
      <vt:lpstr>Genetic Algorithm – an example</vt:lpstr>
      <vt:lpstr>Genetic Algorithm – Step 1 coding</vt:lpstr>
      <vt:lpstr>Genetic Algorithm – Step 2 Initialization</vt:lpstr>
      <vt:lpstr>Genetic Algorithm – fitness function</vt:lpstr>
      <vt:lpstr>Genetic Algorithm – Step 3 Evolution</vt:lpstr>
      <vt:lpstr>Genetic Algorithm – Step 4 Termination</vt:lpstr>
      <vt:lpstr>Searching with Uncertainty</vt:lpstr>
      <vt:lpstr>SEARCHING WITH NONDETERMINISTIC ACTIONS</vt:lpstr>
      <vt:lpstr>Example：Erratic vacuum world</vt:lpstr>
      <vt:lpstr>Example：Erratic vacuum world</vt:lpstr>
      <vt:lpstr>States of the Erratic vacuum world</vt:lpstr>
      <vt:lpstr>And – Or search tree</vt:lpstr>
      <vt:lpstr> a recursive, depth-ﬁrst algorithm for AND–OR graph search</vt:lpstr>
      <vt:lpstr>OR – search function</vt:lpstr>
      <vt:lpstr>AND-SEARCH function</vt:lpstr>
      <vt:lpstr>the slippery vacuum world</vt:lpstr>
      <vt:lpstr>the slippery vacuum world</vt:lpstr>
      <vt:lpstr>Searching with no observations</vt:lpstr>
      <vt:lpstr>initial States of a vacuum cleaner with sensorless</vt:lpstr>
      <vt:lpstr>a action Right on a vacuum cleaner with sensorless</vt:lpstr>
      <vt:lpstr>Solving  sensorless problems</vt:lpstr>
      <vt:lpstr>defining the corresponding sensorless problem </vt:lpstr>
      <vt:lpstr>Belief states</vt:lpstr>
      <vt:lpstr>Initial  state</vt:lpstr>
      <vt:lpstr>Actions</vt:lpstr>
      <vt:lpstr>Transition model</vt:lpstr>
      <vt:lpstr>Goal test</vt:lpstr>
      <vt:lpstr>Path cost</vt:lpstr>
      <vt:lpstr>a sensorless version of the vacuum world——an example. </vt:lpstr>
      <vt:lpstr>the prediction step</vt:lpstr>
      <vt:lpstr>Searching with partial observations</vt:lpstr>
      <vt:lpstr>Adversarial Search</vt:lpstr>
      <vt:lpstr>Problem definition</vt:lpstr>
      <vt:lpstr>Tic-tac-toe—— example of Adversarial Search</vt:lpstr>
      <vt:lpstr>Minimax algorithm</vt:lpstr>
      <vt:lpstr>MIN-VALUE  function </vt:lpstr>
      <vt:lpstr>MAX-VALUE  function</vt:lpstr>
      <vt:lpstr>Estimate Minimax value of notes</vt:lpstr>
      <vt:lpstr>estimating MiniMax value in Tic-tac-toe</vt:lpstr>
      <vt:lpstr>estimating MiniMax value in Tic-tac-toe ––continue</vt:lpstr>
      <vt:lpstr>α-β pruning</vt:lpstr>
      <vt:lpstr>α-β prunning – an example</vt:lpstr>
      <vt:lpstr>Reading for Review</vt:lpstr>
      <vt:lpstr>Reading for the coming topic</vt:lpstr>
      <vt:lpstr>Wow   AI !</vt:lpstr>
      <vt:lpstr>Fields</vt:lpstr>
      <vt:lpstr>Different definitions </vt:lpstr>
      <vt:lpstr> Acting humanly: Turing Test</vt:lpstr>
      <vt:lpstr> Acting humanly:   computer  need to possess : </vt:lpstr>
      <vt:lpstr> Acting humanly:    total Turing Test  </vt:lpstr>
      <vt:lpstr>AI: Weak vs. Strong</vt:lpstr>
      <vt:lpstr> The Foundations of Artificial Intelligence  </vt:lpstr>
      <vt:lpstr> THE STATE OF THE ART</vt:lpstr>
      <vt:lpstr>Something you need to know  when you want to use AI methods</vt:lpstr>
      <vt:lpstr>Intelligent Agent</vt:lpstr>
      <vt:lpstr>Terminology</vt:lpstr>
      <vt:lpstr>Quiz</vt:lpstr>
      <vt:lpstr>Q1 Peg solitaire</vt:lpstr>
      <vt:lpstr>Q2 Loaded Coin</vt:lpstr>
      <vt:lpstr>AI in Practice</vt:lpstr>
      <vt:lpstr>Menu – A simple version of Translation System</vt:lpstr>
      <vt:lpstr>Questions</vt:lpstr>
      <vt:lpstr>Watson - DeepQA</vt:lpstr>
      <vt:lpstr>PowerPoint 演示文稿</vt:lpstr>
      <vt:lpstr>Underlying Philosophy - DeepQA</vt:lpstr>
      <vt:lpstr>DeepQA</vt:lpstr>
      <vt:lpstr>Reading for Review</vt:lpstr>
      <vt:lpstr>Reading for the coming topic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fengqi</cp:lastModifiedBy>
  <cp:revision>117</cp:revision>
  <dcterms:created xsi:type="dcterms:W3CDTF">2006-08-16T00:00:00Z</dcterms:created>
  <dcterms:modified xsi:type="dcterms:W3CDTF">2020-05-11T16:29:47Z</dcterms:modified>
</cp:coreProperties>
</file>