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6" r:id="rId5"/>
    <p:sldId id="267" r:id="rId6"/>
    <p:sldId id="268" r:id="rId7"/>
    <p:sldId id="269" r:id="rId8"/>
    <p:sldId id="271" r:id="rId9"/>
    <p:sldId id="264" r:id="rId10"/>
    <p:sldId id="27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D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6"/>
    <p:restoredTop sz="96405"/>
  </p:normalViewPr>
  <p:slideViewPr>
    <p:cSldViewPr snapToGrid="0" snapToObjects="1">
      <p:cViewPr varScale="1">
        <p:scale>
          <a:sx n="111" d="100"/>
          <a:sy n="111"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3/16/2023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rylbg" TargetMode="External"/><Relationship Id="rId2" Type="http://schemas.openxmlformats.org/officeDocument/2006/relationships/hyperlink" Target="https://github.com/darylbg/exchange-hub" TargetMode="External"/><Relationship Id="rId1" Type="http://schemas.openxmlformats.org/officeDocument/2006/relationships/slideLayout" Target="../slideLayouts/slideLayout2.xml"/><Relationship Id="rId5" Type="http://schemas.openxmlformats.org/officeDocument/2006/relationships/hyperlink" Target="https://github.com/193G" TargetMode="External"/><Relationship Id="rId4" Type="http://schemas.openxmlformats.org/officeDocument/2006/relationships/hyperlink" Target="https://github.com/Dovahkiin19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FC20-AABA-EB4F-95E3-8AF4DD6BC469}"/>
              </a:ext>
            </a:extLst>
          </p:cNvPr>
          <p:cNvSpPr>
            <a:spLocks noGrp="1"/>
          </p:cNvSpPr>
          <p:nvPr>
            <p:ph type="ctrTitle"/>
          </p:nvPr>
        </p:nvSpPr>
        <p:spPr>
          <a:xfrm>
            <a:off x="1751012" y="1828800"/>
            <a:ext cx="8676222" cy="3200400"/>
          </a:xfrm>
        </p:spPr>
        <p:txBody>
          <a:bodyPr/>
          <a:lstStyle/>
          <a:p>
            <a:r>
              <a:rPr lang="en-US" dirty="0">
                <a:solidFill>
                  <a:srgbClr val="F36D38"/>
                </a:solidFill>
              </a:rPr>
              <a:t> The Exchange Hub</a:t>
            </a:r>
          </a:p>
        </p:txBody>
      </p:sp>
      <p:pic>
        <p:nvPicPr>
          <p:cNvPr id="5" name="Picture 4">
            <a:extLst>
              <a:ext uri="{FF2B5EF4-FFF2-40B4-BE49-F238E27FC236}">
                <a16:creationId xmlns:a16="http://schemas.microsoft.com/office/drawing/2014/main" id="{86E6A35B-A8B8-AC49-BBC1-E726D1B11A20}"/>
              </a:ext>
            </a:extLst>
          </p:cNvPr>
          <p:cNvPicPr>
            <a:picLocks noChangeAspect="1"/>
          </p:cNvPicPr>
          <p:nvPr/>
        </p:nvPicPr>
        <p:blipFill>
          <a:blip r:embed="rId2"/>
          <a:stretch>
            <a:fillRect/>
          </a:stretch>
        </p:blipFill>
        <p:spPr>
          <a:xfrm>
            <a:off x="4685880" y="1819277"/>
            <a:ext cx="2820239" cy="1856657"/>
          </a:xfrm>
          <a:prstGeom prst="rect">
            <a:avLst/>
          </a:prstGeom>
        </p:spPr>
      </p:pic>
    </p:spTree>
    <p:extLst>
      <p:ext uri="{BB962C8B-B14F-4D97-AF65-F5344CB8AC3E}">
        <p14:creationId xmlns:p14="http://schemas.microsoft.com/office/powerpoint/2010/main" val="910522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1CDD-A39B-224F-9045-5C7F7CAA5B4F}"/>
              </a:ext>
            </a:extLst>
          </p:cNvPr>
          <p:cNvSpPr>
            <a:spLocks noGrp="1"/>
          </p:cNvSpPr>
          <p:nvPr>
            <p:ph type="title"/>
          </p:nvPr>
        </p:nvSpPr>
        <p:spPr>
          <a:xfrm>
            <a:off x="1141413" y="77638"/>
            <a:ext cx="9905998" cy="1905000"/>
          </a:xfrm>
        </p:spPr>
        <p:txBody>
          <a:bodyPr/>
          <a:lstStyle/>
          <a:p>
            <a:r>
              <a:rPr lang="en-US" dirty="0">
                <a:solidFill>
                  <a:srgbClr val="F36D38"/>
                </a:solidFill>
              </a:rPr>
              <a:t>process</a:t>
            </a:r>
          </a:p>
        </p:txBody>
      </p:sp>
      <p:sp>
        <p:nvSpPr>
          <p:cNvPr id="3" name="Content Placeholder 2">
            <a:extLst>
              <a:ext uri="{FF2B5EF4-FFF2-40B4-BE49-F238E27FC236}">
                <a16:creationId xmlns:a16="http://schemas.microsoft.com/office/drawing/2014/main" id="{0C067D74-8B4E-2C4A-A2FA-30AA3117D5CC}"/>
              </a:ext>
            </a:extLst>
          </p:cNvPr>
          <p:cNvSpPr>
            <a:spLocks noGrp="1"/>
          </p:cNvSpPr>
          <p:nvPr>
            <p:ph idx="1"/>
          </p:nvPr>
        </p:nvSpPr>
        <p:spPr>
          <a:xfrm>
            <a:off x="1141413" y="2090803"/>
            <a:ext cx="9905998" cy="4689559"/>
          </a:xfrm>
        </p:spPr>
        <p:txBody>
          <a:bodyPr>
            <a:normAutofit/>
          </a:bodyPr>
          <a:lstStyle/>
          <a:p>
            <a:pPr fontAlgn="base"/>
            <a:r>
              <a:rPr lang="en-GB" sz="2400" dirty="0">
                <a:effectLst/>
              </a:rPr>
              <a:t>Challenges</a:t>
            </a:r>
          </a:p>
          <a:p>
            <a:pPr marL="0" indent="0" fontAlgn="base">
              <a:buNone/>
            </a:pPr>
            <a:endParaRPr lang="en-GB" sz="1800" dirty="0">
              <a:effectLst/>
            </a:endParaRPr>
          </a:p>
          <a:p>
            <a:pPr marL="0" indent="0" fontAlgn="base">
              <a:buNone/>
            </a:pPr>
            <a:r>
              <a:rPr lang="en-GB" sz="1800" dirty="0">
                <a:effectLst/>
              </a:rPr>
              <a:t>Finding the right bootstrap alternative </a:t>
            </a:r>
          </a:p>
          <a:p>
            <a:pPr marL="0" indent="0" fontAlgn="base">
              <a:buNone/>
            </a:pPr>
            <a:r>
              <a:rPr lang="en-GB" sz="1800" dirty="0">
                <a:effectLst/>
              </a:rPr>
              <a:t>Finding the right api’s that will work for out application </a:t>
            </a:r>
          </a:p>
          <a:p>
            <a:pPr marL="0" indent="0" fontAlgn="base">
              <a:buNone/>
            </a:pPr>
            <a:r>
              <a:rPr lang="en-GB" sz="1800" dirty="0">
                <a:effectLst/>
              </a:rPr>
              <a:t>Getting the api’s to work</a:t>
            </a:r>
          </a:p>
          <a:p>
            <a:pPr marL="0" indent="0" fontAlgn="base">
              <a:buNone/>
            </a:pPr>
            <a:r>
              <a:rPr lang="en-GB" sz="1800" dirty="0">
                <a:effectLst/>
              </a:rPr>
              <a:t>Merging new code without getting conflicts </a:t>
            </a:r>
          </a:p>
          <a:p>
            <a:pPr marL="0" indent="0" fontAlgn="base">
              <a:buNone/>
            </a:pPr>
            <a:endParaRPr lang="en-GB" sz="3000" dirty="0">
              <a:effectLst/>
            </a:endParaRPr>
          </a:p>
          <a:p>
            <a:pPr marL="0" indent="0" fontAlgn="base">
              <a:buNone/>
            </a:pPr>
            <a:r>
              <a:rPr lang="en-GB" sz="3000" dirty="0">
                <a:effectLst/>
              </a:rPr>
              <a:t>Future updates</a:t>
            </a:r>
          </a:p>
          <a:p>
            <a:pPr marL="0" indent="0" fontAlgn="base">
              <a:buNone/>
            </a:pPr>
            <a:r>
              <a:rPr lang="en-GB" sz="1700" dirty="0">
                <a:effectLst/>
              </a:rPr>
              <a:t>In the future we would like to add crypto currency and a news page, so that investors can keep up with all the breaking news regarding stocks, shares and crypto </a:t>
            </a:r>
          </a:p>
          <a:p>
            <a:pPr marL="0" indent="0" fontAlgn="base">
              <a:buNone/>
            </a:pPr>
            <a:endParaRPr lang="en-GB" sz="3000" dirty="0">
              <a:effectLst/>
            </a:endParaRPr>
          </a:p>
          <a:p>
            <a:pPr marL="0" indent="0" fontAlgn="base">
              <a:buNone/>
            </a:pPr>
            <a:endParaRPr lang="en-GB" sz="1800" dirty="0">
              <a:effectLst/>
            </a:endParaRPr>
          </a:p>
          <a:p>
            <a:pPr marL="0" indent="0" fontAlgn="base">
              <a:buNone/>
            </a:pPr>
            <a:endParaRPr lang="en-GB" sz="1800" dirty="0">
              <a:effectLst/>
            </a:endParaRPr>
          </a:p>
        </p:txBody>
      </p:sp>
    </p:spTree>
    <p:extLst>
      <p:ext uri="{BB962C8B-B14F-4D97-AF65-F5344CB8AC3E}">
        <p14:creationId xmlns:p14="http://schemas.microsoft.com/office/powerpoint/2010/main" val="74295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5FF4-7A86-3F4D-8980-87BF1751F453}"/>
              </a:ext>
            </a:extLst>
          </p:cNvPr>
          <p:cNvSpPr>
            <a:spLocks noGrp="1"/>
          </p:cNvSpPr>
          <p:nvPr>
            <p:ph type="title"/>
          </p:nvPr>
        </p:nvSpPr>
        <p:spPr/>
        <p:txBody>
          <a:bodyPr>
            <a:normAutofit fontScale="90000"/>
          </a:bodyPr>
          <a:lstStyle/>
          <a:p>
            <a:r>
              <a:rPr lang="en-GB" dirty="0">
                <a:solidFill>
                  <a:srgbClr val="F36D38"/>
                </a:solidFill>
                <a:effectLst/>
              </a:rPr>
              <a:t>Links</a:t>
            </a:r>
            <a:br>
              <a:rPr lang="en-GB" dirty="0">
                <a:solidFill>
                  <a:srgbClr val="F36D38"/>
                </a:solidFill>
                <a:effectLst/>
              </a:rPr>
            </a:br>
            <a:br>
              <a:rPr lang="en-GB" dirty="0"/>
            </a:br>
            <a:br>
              <a:rPr lang="en-GB" dirty="0"/>
            </a:br>
            <a:endParaRPr lang="en-US" dirty="0"/>
          </a:p>
        </p:txBody>
      </p:sp>
      <p:sp>
        <p:nvSpPr>
          <p:cNvPr id="3" name="Content Placeholder 2">
            <a:extLst>
              <a:ext uri="{FF2B5EF4-FFF2-40B4-BE49-F238E27FC236}">
                <a16:creationId xmlns:a16="http://schemas.microsoft.com/office/drawing/2014/main" id="{595170E5-2FC6-BF47-B79E-6D46CCE26FAF}"/>
              </a:ext>
            </a:extLst>
          </p:cNvPr>
          <p:cNvSpPr>
            <a:spLocks noGrp="1"/>
          </p:cNvSpPr>
          <p:nvPr>
            <p:ph idx="1"/>
          </p:nvPr>
        </p:nvSpPr>
        <p:spPr>
          <a:xfrm>
            <a:off x="1141413" y="2066795"/>
            <a:ext cx="9905998" cy="3724406"/>
          </a:xfrm>
        </p:spPr>
        <p:txBody>
          <a:bodyPr>
            <a:normAutofit fontScale="85000" lnSpcReduction="10000"/>
          </a:bodyPr>
          <a:lstStyle/>
          <a:p>
            <a:r>
              <a:rPr lang="en-US" sz="2400" u="sng" dirty="0">
                <a:solidFill>
                  <a:srgbClr val="F36D38"/>
                </a:solidFill>
              </a:rPr>
              <a:t>Project</a:t>
            </a:r>
          </a:p>
          <a:p>
            <a:pPr marL="0" indent="0">
              <a:buNone/>
            </a:pPr>
            <a:endParaRPr lang="en-US" sz="1900" u="sng" dirty="0">
              <a:solidFill>
                <a:srgbClr val="F36D38"/>
              </a:solidFill>
            </a:endParaRPr>
          </a:p>
          <a:p>
            <a:pPr marL="0" indent="0">
              <a:buNone/>
            </a:pPr>
            <a:r>
              <a:rPr lang="en-US" dirty="0"/>
              <a:t>GIT HUB REPOSITORY: </a:t>
            </a:r>
            <a:r>
              <a:rPr lang="en-US" dirty="0">
                <a:hlinkClick r:id="rId2"/>
              </a:rPr>
              <a:t>https://github.com/darylbg/exchange-hub</a:t>
            </a:r>
            <a:endParaRPr lang="en-US" dirty="0"/>
          </a:p>
          <a:p>
            <a:pPr marL="0" indent="0">
              <a:buNone/>
            </a:pPr>
            <a:r>
              <a:rPr lang="en-US" dirty="0"/>
              <a:t>DEPLOYED LINK: https://darylbg.github.io/exchange-hub/</a:t>
            </a:r>
          </a:p>
          <a:p>
            <a:pPr marL="0" indent="0">
              <a:buNone/>
            </a:pPr>
            <a:endParaRPr lang="en-US" sz="1900" dirty="0"/>
          </a:p>
          <a:p>
            <a:r>
              <a:rPr lang="en-US" sz="2400" dirty="0">
                <a:solidFill>
                  <a:srgbClr val="F36D38"/>
                </a:solidFill>
              </a:rPr>
              <a:t>Our Git Hub Accounts</a:t>
            </a:r>
          </a:p>
          <a:p>
            <a:pPr marL="0" indent="0">
              <a:buNone/>
            </a:pPr>
            <a:endParaRPr lang="en-US" sz="1900" dirty="0">
              <a:solidFill>
                <a:srgbClr val="F36D38"/>
              </a:solidFill>
            </a:endParaRPr>
          </a:p>
          <a:p>
            <a:pPr marL="0" indent="0">
              <a:buNone/>
            </a:pPr>
            <a:r>
              <a:rPr lang="en-US" dirty="0"/>
              <a:t>DARYL - </a:t>
            </a:r>
            <a:r>
              <a:rPr lang="en-US" dirty="0">
                <a:hlinkClick r:id="rId3"/>
              </a:rPr>
              <a:t>https://github.com/darylbg</a:t>
            </a:r>
            <a:endParaRPr lang="en-US" dirty="0"/>
          </a:p>
          <a:p>
            <a:pPr marL="0" indent="0">
              <a:buNone/>
            </a:pPr>
            <a:r>
              <a:rPr lang="en-US" dirty="0"/>
              <a:t>ASHLEY - </a:t>
            </a:r>
            <a:r>
              <a:rPr lang="en-US" dirty="0">
                <a:hlinkClick r:id="rId4"/>
              </a:rPr>
              <a:t>https://github.com/Dovahkiin1993</a:t>
            </a:r>
            <a:endParaRPr lang="en-US" dirty="0"/>
          </a:p>
          <a:p>
            <a:pPr marL="0" indent="0">
              <a:buNone/>
            </a:pPr>
            <a:r>
              <a:rPr lang="en-US" dirty="0"/>
              <a:t>HARUN - </a:t>
            </a:r>
            <a:r>
              <a:rPr lang="en-US" dirty="0">
                <a:hlinkClick r:id="rId5"/>
              </a:rPr>
              <a:t>https://github.com/193G</a:t>
            </a:r>
            <a:endParaRPr lang="en-US" dirty="0"/>
          </a:p>
          <a:p>
            <a:pPr marL="0" indent="0">
              <a:buNone/>
            </a:pPr>
            <a:endParaRPr lang="en-US" dirty="0"/>
          </a:p>
        </p:txBody>
      </p:sp>
    </p:spTree>
    <p:extLst>
      <p:ext uri="{BB962C8B-B14F-4D97-AF65-F5344CB8AC3E}">
        <p14:creationId xmlns:p14="http://schemas.microsoft.com/office/powerpoint/2010/main" val="9907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EA40-6C1A-5146-A04F-1CA4B3DA0420}"/>
              </a:ext>
            </a:extLst>
          </p:cNvPr>
          <p:cNvSpPr>
            <a:spLocks noGrp="1"/>
          </p:cNvSpPr>
          <p:nvPr>
            <p:ph type="title"/>
          </p:nvPr>
        </p:nvSpPr>
        <p:spPr/>
        <p:txBody>
          <a:bodyPr/>
          <a:lstStyle/>
          <a:p>
            <a:r>
              <a:rPr lang="en-US" dirty="0">
                <a:solidFill>
                  <a:srgbClr val="F36D38"/>
                </a:solidFill>
              </a:rPr>
              <a:t>Elevator Pitch</a:t>
            </a:r>
          </a:p>
        </p:txBody>
      </p:sp>
      <p:sp>
        <p:nvSpPr>
          <p:cNvPr id="3" name="Content Placeholder 2">
            <a:extLst>
              <a:ext uri="{FF2B5EF4-FFF2-40B4-BE49-F238E27FC236}">
                <a16:creationId xmlns:a16="http://schemas.microsoft.com/office/drawing/2014/main" id="{5E3D7DC6-D8D3-D746-9AE6-DC57C00D744A}"/>
              </a:ext>
            </a:extLst>
          </p:cNvPr>
          <p:cNvSpPr>
            <a:spLocks noGrp="1"/>
          </p:cNvSpPr>
          <p:nvPr>
            <p:ph idx="1"/>
          </p:nvPr>
        </p:nvSpPr>
        <p:spPr>
          <a:xfrm>
            <a:off x="1141412" y="2048146"/>
            <a:ext cx="10668149" cy="3904080"/>
          </a:xfrm>
        </p:spPr>
        <p:txBody>
          <a:bodyPr>
            <a:normAutofit/>
          </a:bodyPr>
          <a:lstStyle/>
          <a:p>
            <a:pPr marL="0" indent="0">
              <a:buNone/>
            </a:pPr>
            <a:r>
              <a:rPr lang="en-GB" sz="3200" dirty="0">
                <a:effectLst/>
              </a:rPr>
              <a:t>Introducing phase 1 of  our website that provides a one-stop solution for investors and traders, allowing them to easily access up to 5000 companies on the stock market. As well as this they can save, they’re favourite stocks to keep track of more easily.</a:t>
            </a:r>
          </a:p>
          <a:p>
            <a:pPr marL="0" indent="0">
              <a:buNone/>
            </a:pPr>
            <a:endParaRPr lang="en-US" dirty="0"/>
          </a:p>
        </p:txBody>
      </p:sp>
    </p:spTree>
    <p:extLst>
      <p:ext uri="{BB962C8B-B14F-4D97-AF65-F5344CB8AC3E}">
        <p14:creationId xmlns:p14="http://schemas.microsoft.com/office/powerpoint/2010/main" val="20609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C93-DF67-034E-A2B6-CB5CBE6B6628}"/>
              </a:ext>
            </a:extLst>
          </p:cNvPr>
          <p:cNvSpPr>
            <a:spLocks noGrp="1"/>
          </p:cNvSpPr>
          <p:nvPr>
            <p:ph type="title"/>
          </p:nvPr>
        </p:nvSpPr>
        <p:spPr/>
        <p:txBody>
          <a:bodyPr/>
          <a:lstStyle/>
          <a:p>
            <a:r>
              <a:rPr lang="en-US" dirty="0">
                <a:solidFill>
                  <a:srgbClr val="F36D38"/>
                </a:solidFill>
              </a:rPr>
              <a:t>Concept </a:t>
            </a:r>
          </a:p>
        </p:txBody>
      </p:sp>
      <p:sp>
        <p:nvSpPr>
          <p:cNvPr id="3" name="Content Placeholder 2">
            <a:extLst>
              <a:ext uri="{FF2B5EF4-FFF2-40B4-BE49-F238E27FC236}">
                <a16:creationId xmlns:a16="http://schemas.microsoft.com/office/drawing/2014/main" id="{8EDDACEC-B19A-C04E-B8D9-E156D2C6846C}"/>
              </a:ext>
            </a:extLst>
          </p:cNvPr>
          <p:cNvSpPr>
            <a:spLocks noGrp="1"/>
          </p:cNvSpPr>
          <p:nvPr>
            <p:ph idx="1"/>
          </p:nvPr>
        </p:nvSpPr>
        <p:spPr>
          <a:xfrm>
            <a:off x="1141413" y="1866899"/>
            <a:ext cx="9905998" cy="3124201"/>
          </a:xfrm>
        </p:spPr>
        <p:txBody>
          <a:bodyPr>
            <a:normAutofit/>
          </a:bodyPr>
          <a:lstStyle/>
          <a:p>
            <a:pPr marL="0" indent="0" fontAlgn="base">
              <a:buNone/>
            </a:pPr>
            <a:r>
              <a:rPr lang="en-GB" sz="2400" u="sng" dirty="0">
                <a:effectLst/>
              </a:rPr>
              <a:t>Description</a:t>
            </a:r>
          </a:p>
          <a:p>
            <a:pPr marL="0" indent="0" fontAlgn="base">
              <a:buNone/>
            </a:pPr>
            <a:endParaRPr lang="en-GB" u="sng" dirty="0">
              <a:effectLst/>
            </a:endParaRPr>
          </a:p>
          <a:p>
            <a:pPr marL="0" indent="0" fontAlgn="base">
              <a:buNone/>
            </a:pPr>
            <a:r>
              <a:rPr lang="en-GB" dirty="0">
                <a:effectLst/>
              </a:rPr>
              <a:t>Overview: The exchange Hub is an online platform that allows investors and traders to view historical price data for stocks. The platform will offer real-time data, as well as interactive charts and graphs to help users track trends and make informed investment decisions. </a:t>
            </a:r>
          </a:p>
        </p:txBody>
      </p:sp>
    </p:spTree>
    <p:extLst>
      <p:ext uri="{BB962C8B-B14F-4D97-AF65-F5344CB8AC3E}">
        <p14:creationId xmlns:p14="http://schemas.microsoft.com/office/powerpoint/2010/main" val="222820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DF5E-55AE-7B4B-8BDD-73832E89B467}"/>
              </a:ext>
            </a:extLst>
          </p:cNvPr>
          <p:cNvSpPr>
            <a:spLocks noGrp="1"/>
          </p:cNvSpPr>
          <p:nvPr>
            <p:ph type="title"/>
          </p:nvPr>
        </p:nvSpPr>
        <p:spPr/>
        <p:txBody>
          <a:bodyPr/>
          <a:lstStyle/>
          <a:p>
            <a:r>
              <a:rPr lang="en-US" dirty="0">
                <a:solidFill>
                  <a:srgbClr val="F36D38"/>
                </a:solidFill>
              </a:rPr>
              <a:t>concept</a:t>
            </a:r>
          </a:p>
        </p:txBody>
      </p:sp>
      <p:sp>
        <p:nvSpPr>
          <p:cNvPr id="3" name="Content Placeholder 2">
            <a:extLst>
              <a:ext uri="{FF2B5EF4-FFF2-40B4-BE49-F238E27FC236}">
                <a16:creationId xmlns:a16="http://schemas.microsoft.com/office/drawing/2014/main" id="{59B61395-EFF5-EA44-A5E6-CA86A210E6A3}"/>
              </a:ext>
            </a:extLst>
          </p:cNvPr>
          <p:cNvSpPr>
            <a:spLocks noGrp="1"/>
          </p:cNvSpPr>
          <p:nvPr>
            <p:ph idx="1"/>
          </p:nvPr>
        </p:nvSpPr>
        <p:spPr>
          <a:xfrm>
            <a:off x="1141413" y="2229633"/>
            <a:ext cx="9905998" cy="3561567"/>
          </a:xfrm>
        </p:spPr>
        <p:txBody>
          <a:bodyPr>
            <a:normAutofit/>
          </a:bodyPr>
          <a:lstStyle/>
          <a:p>
            <a:r>
              <a:rPr lang="en-US" sz="2600" dirty="0"/>
              <a:t>Motivation for development</a:t>
            </a:r>
          </a:p>
          <a:p>
            <a:pPr marL="0" indent="0">
              <a:buNone/>
            </a:pPr>
            <a:endParaRPr lang="en-US" dirty="0"/>
          </a:p>
          <a:p>
            <a:r>
              <a:rPr lang="en-US" dirty="0"/>
              <a:t>It was the idea we all come up with as a group and had current knowledge on.</a:t>
            </a:r>
          </a:p>
        </p:txBody>
      </p:sp>
    </p:spTree>
    <p:extLst>
      <p:ext uri="{BB962C8B-B14F-4D97-AF65-F5344CB8AC3E}">
        <p14:creationId xmlns:p14="http://schemas.microsoft.com/office/powerpoint/2010/main" val="424167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EE2C-CCCF-B94E-B0C8-E6A069EF7948}"/>
              </a:ext>
            </a:extLst>
          </p:cNvPr>
          <p:cNvSpPr>
            <a:spLocks noGrp="1"/>
          </p:cNvSpPr>
          <p:nvPr>
            <p:ph type="title"/>
          </p:nvPr>
        </p:nvSpPr>
        <p:spPr>
          <a:xfrm>
            <a:off x="1141413" y="281577"/>
            <a:ext cx="9905998" cy="606991"/>
          </a:xfrm>
        </p:spPr>
        <p:txBody>
          <a:bodyPr>
            <a:normAutofit/>
          </a:bodyPr>
          <a:lstStyle/>
          <a:p>
            <a:r>
              <a:rPr lang="en-US" dirty="0">
                <a:solidFill>
                  <a:srgbClr val="F36D38"/>
                </a:solidFill>
              </a:rPr>
              <a:t>concept</a:t>
            </a:r>
          </a:p>
        </p:txBody>
      </p:sp>
      <p:sp>
        <p:nvSpPr>
          <p:cNvPr id="3" name="Content Placeholder 2">
            <a:extLst>
              <a:ext uri="{FF2B5EF4-FFF2-40B4-BE49-F238E27FC236}">
                <a16:creationId xmlns:a16="http://schemas.microsoft.com/office/drawing/2014/main" id="{A6FA2545-8A76-5840-BF59-209DB80F3D64}"/>
              </a:ext>
            </a:extLst>
          </p:cNvPr>
          <p:cNvSpPr>
            <a:spLocks noGrp="1"/>
          </p:cNvSpPr>
          <p:nvPr>
            <p:ph idx="1"/>
          </p:nvPr>
        </p:nvSpPr>
        <p:spPr>
          <a:xfrm>
            <a:off x="1141413" y="963438"/>
            <a:ext cx="9905998" cy="5618704"/>
          </a:xfrm>
        </p:spPr>
        <p:txBody>
          <a:bodyPr>
            <a:normAutofit/>
          </a:bodyPr>
          <a:lstStyle/>
          <a:p>
            <a:r>
              <a:rPr lang="en-US" sz="6000" u="sng" dirty="0"/>
              <a:t>User story</a:t>
            </a:r>
          </a:p>
          <a:p>
            <a:pPr marL="0" indent="0">
              <a:buNone/>
            </a:pPr>
            <a:endParaRPr lang="en-US" sz="2900" u="sng" dirty="0"/>
          </a:p>
          <a:p>
            <a:pPr marL="0" indent="0">
              <a:buNone/>
            </a:pPr>
            <a:r>
              <a:rPr lang="en-GB" sz="2600" dirty="0">
                <a:effectLst/>
              </a:rPr>
              <a:t>As an Investor</a:t>
            </a:r>
          </a:p>
          <a:p>
            <a:pPr marL="0" indent="0">
              <a:buNone/>
            </a:pPr>
            <a:r>
              <a:rPr lang="en-GB" sz="2600" dirty="0">
                <a:effectLst/>
              </a:rPr>
              <a:t>I WANT: a website I want a website I can see the latest and historic stock prices </a:t>
            </a:r>
          </a:p>
          <a:p>
            <a:pPr marL="0" indent="0">
              <a:buNone/>
            </a:pPr>
            <a:r>
              <a:rPr lang="en-GB" sz="2600" dirty="0">
                <a:effectLst/>
              </a:rPr>
              <a:t>So that: I can keep an eye on the current market and compare old prices</a:t>
            </a:r>
          </a:p>
          <a:p>
            <a:pPr marL="0" indent="0">
              <a:buNone/>
            </a:pPr>
            <a:r>
              <a:rPr lang="en-GB" sz="2600" dirty="0">
                <a:effectLst/>
              </a:rPr>
              <a:t>THEN: I want to be able to save my favourite stocks to a list </a:t>
            </a:r>
          </a:p>
          <a:p>
            <a:pPr marL="0" indent="0">
              <a:buNone/>
            </a:pPr>
            <a:r>
              <a:rPr lang="en-GB" sz="2600" dirty="0">
                <a:effectLst/>
              </a:rPr>
              <a:t>So that: I can access them more easily</a:t>
            </a:r>
          </a:p>
          <a:p>
            <a:pPr marL="0" indent="0">
              <a:buNone/>
            </a:pPr>
            <a:endParaRPr lang="en-GB" sz="3500" dirty="0">
              <a:effectLst/>
            </a:endParaRPr>
          </a:p>
        </p:txBody>
      </p:sp>
    </p:spTree>
    <p:extLst>
      <p:ext uri="{BB962C8B-B14F-4D97-AF65-F5344CB8AC3E}">
        <p14:creationId xmlns:p14="http://schemas.microsoft.com/office/powerpoint/2010/main" val="36321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D3EF-14BE-9242-872C-76DA1D88C669}"/>
              </a:ext>
            </a:extLst>
          </p:cNvPr>
          <p:cNvSpPr>
            <a:spLocks noGrp="1"/>
          </p:cNvSpPr>
          <p:nvPr>
            <p:ph type="title"/>
          </p:nvPr>
        </p:nvSpPr>
        <p:spPr>
          <a:xfrm>
            <a:off x="1141413" y="460594"/>
            <a:ext cx="9905998" cy="1301141"/>
          </a:xfrm>
        </p:spPr>
        <p:txBody>
          <a:bodyPr/>
          <a:lstStyle/>
          <a:p>
            <a:r>
              <a:rPr lang="en-US" dirty="0">
                <a:solidFill>
                  <a:srgbClr val="F36D38"/>
                </a:solidFill>
              </a:rPr>
              <a:t>process</a:t>
            </a:r>
          </a:p>
        </p:txBody>
      </p:sp>
      <p:sp>
        <p:nvSpPr>
          <p:cNvPr id="3" name="Content Placeholder 2">
            <a:extLst>
              <a:ext uri="{FF2B5EF4-FFF2-40B4-BE49-F238E27FC236}">
                <a16:creationId xmlns:a16="http://schemas.microsoft.com/office/drawing/2014/main" id="{AE47CC93-FF80-3442-8C0F-DB294BE915AA}"/>
              </a:ext>
            </a:extLst>
          </p:cNvPr>
          <p:cNvSpPr>
            <a:spLocks noGrp="1"/>
          </p:cNvSpPr>
          <p:nvPr>
            <p:ph idx="1"/>
          </p:nvPr>
        </p:nvSpPr>
        <p:spPr>
          <a:xfrm>
            <a:off x="1141413" y="1716066"/>
            <a:ext cx="9905998" cy="4221271"/>
          </a:xfrm>
        </p:spPr>
        <p:txBody>
          <a:bodyPr>
            <a:normAutofit fontScale="92500" lnSpcReduction="10000"/>
          </a:bodyPr>
          <a:lstStyle/>
          <a:p>
            <a:pPr fontAlgn="base"/>
            <a:r>
              <a:rPr lang="en-GB" sz="2600" u="sng" dirty="0">
                <a:effectLst/>
              </a:rPr>
              <a:t>Technologies used</a:t>
            </a:r>
          </a:p>
          <a:p>
            <a:pPr marL="0" indent="0" fontAlgn="base">
              <a:buNone/>
            </a:pPr>
            <a:endParaRPr lang="en-GB" sz="1700" dirty="0">
              <a:effectLst/>
            </a:endParaRPr>
          </a:p>
          <a:p>
            <a:pPr marL="0" indent="0" fontAlgn="base">
              <a:buNone/>
            </a:pPr>
            <a:r>
              <a:rPr lang="en-GB" sz="1900" dirty="0">
                <a:effectLst/>
              </a:rPr>
              <a:t>HTML</a:t>
            </a:r>
          </a:p>
          <a:p>
            <a:pPr marL="0" indent="0" fontAlgn="base">
              <a:buNone/>
            </a:pPr>
            <a:r>
              <a:rPr lang="en-GB" sz="1900" dirty="0">
                <a:effectLst/>
              </a:rPr>
              <a:t>CSS</a:t>
            </a:r>
          </a:p>
          <a:p>
            <a:pPr marL="0" indent="0" fontAlgn="base">
              <a:buNone/>
            </a:pPr>
            <a:r>
              <a:rPr lang="en-GB" sz="1900" dirty="0">
                <a:effectLst/>
              </a:rPr>
              <a:t>JAVASCRIPT</a:t>
            </a:r>
          </a:p>
          <a:p>
            <a:pPr marL="0" indent="0" fontAlgn="base">
              <a:buNone/>
            </a:pPr>
            <a:r>
              <a:rPr lang="en-GB" sz="1900" dirty="0">
                <a:effectLst/>
              </a:rPr>
              <a:t>CHART JS</a:t>
            </a:r>
          </a:p>
          <a:p>
            <a:pPr marL="0" indent="0" fontAlgn="base">
              <a:buNone/>
            </a:pPr>
            <a:r>
              <a:rPr lang="en-GB" sz="1900" dirty="0">
                <a:effectLst/>
              </a:rPr>
              <a:t>JQUERY</a:t>
            </a:r>
          </a:p>
          <a:p>
            <a:pPr marL="0" indent="0" fontAlgn="base">
              <a:buNone/>
            </a:pPr>
            <a:r>
              <a:rPr lang="en-GB" sz="1900" dirty="0">
                <a:effectLst/>
              </a:rPr>
              <a:t>MATERIALISE</a:t>
            </a:r>
          </a:p>
          <a:p>
            <a:pPr marL="0" indent="0" fontAlgn="base">
              <a:buNone/>
            </a:pPr>
            <a:r>
              <a:rPr lang="en-GB" sz="1900" dirty="0">
                <a:effectLst/>
              </a:rPr>
              <a:t>GOOGLE FONTS</a:t>
            </a:r>
          </a:p>
          <a:p>
            <a:pPr marL="0" indent="0" fontAlgn="base">
              <a:buNone/>
            </a:pPr>
            <a:r>
              <a:rPr lang="en-GB" sz="1900" dirty="0">
                <a:effectLst/>
              </a:rPr>
              <a:t>ALPHA VANTAGE API</a:t>
            </a:r>
          </a:p>
          <a:p>
            <a:pPr marL="0" indent="0" fontAlgn="base">
              <a:buNone/>
            </a:pPr>
            <a:r>
              <a:rPr lang="en-GB" sz="1900" dirty="0">
                <a:effectLst/>
              </a:rPr>
              <a:t>FINHUB API</a:t>
            </a:r>
          </a:p>
        </p:txBody>
      </p:sp>
    </p:spTree>
    <p:extLst>
      <p:ext uri="{BB962C8B-B14F-4D97-AF65-F5344CB8AC3E}">
        <p14:creationId xmlns:p14="http://schemas.microsoft.com/office/powerpoint/2010/main" val="103264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9723-6297-9D45-AF4C-7C3E2E6EAB2D}"/>
              </a:ext>
            </a:extLst>
          </p:cNvPr>
          <p:cNvSpPr>
            <a:spLocks noGrp="1"/>
          </p:cNvSpPr>
          <p:nvPr>
            <p:ph type="title"/>
          </p:nvPr>
        </p:nvSpPr>
        <p:spPr>
          <a:xfrm>
            <a:off x="1141413" y="0"/>
            <a:ext cx="9905998" cy="1905000"/>
          </a:xfrm>
        </p:spPr>
        <p:txBody>
          <a:bodyPr/>
          <a:lstStyle/>
          <a:p>
            <a:r>
              <a:rPr lang="en-US" dirty="0">
                <a:solidFill>
                  <a:srgbClr val="F36D38"/>
                </a:solidFill>
              </a:rPr>
              <a:t>process</a:t>
            </a:r>
          </a:p>
        </p:txBody>
      </p:sp>
      <p:sp>
        <p:nvSpPr>
          <p:cNvPr id="3" name="Content Placeholder 2">
            <a:extLst>
              <a:ext uri="{FF2B5EF4-FFF2-40B4-BE49-F238E27FC236}">
                <a16:creationId xmlns:a16="http://schemas.microsoft.com/office/drawing/2014/main" id="{584C54F2-A93A-7A44-8EFF-65713DEC2DAA}"/>
              </a:ext>
            </a:extLst>
          </p:cNvPr>
          <p:cNvSpPr>
            <a:spLocks noGrp="1"/>
          </p:cNvSpPr>
          <p:nvPr>
            <p:ph idx="1"/>
          </p:nvPr>
        </p:nvSpPr>
        <p:spPr>
          <a:xfrm>
            <a:off x="1141413" y="1363216"/>
            <a:ext cx="9905998" cy="4388655"/>
          </a:xfrm>
        </p:spPr>
        <p:txBody>
          <a:bodyPr>
            <a:normAutofit lnSpcReduction="10000"/>
          </a:bodyPr>
          <a:lstStyle/>
          <a:p>
            <a:pPr marL="0" indent="0" fontAlgn="base">
              <a:buNone/>
            </a:pPr>
            <a:r>
              <a:rPr lang="en-GB" sz="2400" u="sng" dirty="0">
                <a:effectLst/>
              </a:rPr>
              <a:t>Breakdown of tasks and roles</a:t>
            </a:r>
          </a:p>
          <a:p>
            <a:pPr marL="0" indent="0" fontAlgn="base">
              <a:buNone/>
            </a:pPr>
            <a:endParaRPr lang="en-GB" sz="1800" u="sng" dirty="0">
              <a:effectLst/>
            </a:endParaRPr>
          </a:p>
          <a:p>
            <a:pPr fontAlgn="base"/>
            <a:r>
              <a:rPr lang="en-GB" sz="1800" dirty="0">
                <a:effectLst/>
              </a:rPr>
              <a:t>Initial HTML layout </a:t>
            </a:r>
          </a:p>
          <a:p>
            <a:pPr fontAlgn="base"/>
            <a:r>
              <a:rPr lang="en-GB" sz="1800" dirty="0">
                <a:effectLst/>
              </a:rPr>
              <a:t>CSS styling </a:t>
            </a:r>
          </a:p>
          <a:p>
            <a:pPr fontAlgn="base"/>
            <a:r>
              <a:rPr lang="en-GB" sz="1800" dirty="0">
                <a:effectLst/>
              </a:rPr>
              <a:t>Java script</a:t>
            </a:r>
          </a:p>
          <a:p>
            <a:pPr fontAlgn="base"/>
            <a:r>
              <a:rPr lang="en-GB" sz="1800" dirty="0">
                <a:effectLst/>
              </a:rPr>
              <a:t>Polishing html</a:t>
            </a:r>
          </a:p>
          <a:p>
            <a:pPr fontAlgn="base"/>
            <a:r>
              <a:rPr lang="en-GB" sz="1800" dirty="0">
                <a:effectLst/>
              </a:rPr>
              <a:t>Polishing CSS </a:t>
            </a:r>
          </a:p>
          <a:p>
            <a:pPr fontAlgn="base"/>
            <a:r>
              <a:rPr lang="en-GB" sz="1800" dirty="0">
                <a:effectLst/>
              </a:rPr>
              <a:t>Polishing JAVASCRIPT</a:t>
            </a:r>
          </a:p>
          <a:p>
            <a:pPr fontAlgn="base"/>
            <a:r>
              <a:rPr lang="en-GB" sz="1800" dirty="0">
                <a:effectLst/>
              </a:rPr>
              <a:t>Fixing of any final issues</a:t>
            </a:r>
          </a:p>
          <a:p>
            <a:pPr fontAlgn="base"/>
            <a:r>
              <a:rPr lang="en-GB" sz="1800" dirty="0">
                <a:effectLst/>
              </a:rPr>
              <a:t>Final testing of web application</a:t>
            </a:r>
          </a:p>
          <a:p>
            <a:pPr fontAlgn="base"/>
            <a:r>
              <a:rPr lang="en-GB" sz="1800" dirty="0">
                <a:effectLst/>
              </a:rPr>
              <a:t>Deployment of web application</a:t>
            </a:r>
          </a:p>
        </p:txBody>
      </p:sp>
    </p:spTree>
    <p:extLst>
      <p:ext uri="{BB962C8B-B14F-4D97-AF65-F5344CB8AC3E}">
        <p14:creationId xmlns:p14="http://schemas.microsoft.com/office/powerpoint/2010/main" val="42361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136B-9A17-6643-A967-13D6859AF3E2}"/>
              </a:ext>
            </a:extLst>
          </p:cNvPr>
          <p:cNvSpPr>
            <a:spLocks noGrp="1"/>
          </p:cNvSpPr>
          <p:nvPr>
            <p:ph type="title"/>
          </p:nvPr>
        </p:nvSpPr>
        <p:spPr/>
        <p:txBody>
          <a:bodyPr/>
          <a:lstStyle/>
          <a:p>
            <a:r>
              <a:rPr lang="en-US" dirty="0">
                <a:solidFill>
                  <a:srgbClr val="F36D38"/>
                </a:solidFill>
              </a:rPr>
              <a:t>process</a:t>
            </a:r>
          </a:p>
        </p:txBody>
      </p:sp>
      <p:sp>
        <p:nvSpPr>
          <p:cNvPr id="7" name="Rectangle 6">
            <a:extLst>
              <a:ext uri="{FF2B5EF4-FFF2-40B4-BE49-F238E27FC236}">
                <a16:creationId xmlns:a16="http://schemas.microsoft.com/office/drawing/2014/main" id="{D29F8E81-A112-D7A7-4489-3D69B96E032F}"/>
              </a:ext>
            </a:extLst>
          </p:cNvPr>
          <p:cNvSpPr/>
          <p:nvPr/>
        </p:nvSpPr>
        <p:spPr>
          <a:xfrm>
            <a:off x="3542608" y="2555649"/>
            <a:ext cx="4367813" cy="1569660"/>
          </a:xfrm>
          <a:prstGeom prst="rect">
            <a:avLst/>
          </a:prstGeom>
          <a:noFill/>
        </p:spPr>
        <p:txBody>
          <a:bodyPr wrap="square" lIns="91440" tIns="45720" rIns="91440" bIns="45720">
            <a:spAutoFit/>
          </a:bodyPr>
          <a:lstStyle/>
          <a:p>
            <a:pPr algn="ctr"/>
            <a:r>
              <a:rPr lang="en-GB" sz="9600" b="1" i="0" cap="none" spc="0" dirty="0">
                <a:ln w="9525">
                  <a:solidFill>
                    <a:schemeClr val="bg1"/>
                  </a:solidFill>
                  <a:prstDash val="solid"/>
                </a:ln>
                <a:solidFill>
                  <a:schemeClr val="accent5"/>
                </a:solidFill>
                <a:effectLst>
                  <a:outerShdw blurRad="38100" dist="38100" dir="2700000" algn="tl">
                    <a:srgbClr val="000000">
                      <a:alpha val="43137"/>
                    </a:srgbClr>
                  </a:outerShdw>
                </a:effectLst>
                <a:latin typeface="Google Sans"/>
              </a:rPr>
              <a:t>success</a:t>
            </a:r>
            <a:endParaRPr lang="en-GB" sz="9600" b="1" cap="none" spc="0" dirty="0">
              <a:ln w="9525">
                <a:solidFill>
                  <a:schemeClr val="bg1"/>
                </a:solidFill>
                <a:prstDash val="solid"/>
              </a:ln>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107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0DE7-D9FC-E349-9B05-09F6918C8124}"/>
              </a:ext>
            </a:extLst>
          </p:cNvPr>
          <p:cNvSpPr>
            <a:spLocks noGrp="1"/>
          </p:cNvSpPr>
          <p:nvPr>
            <p:ph type="title"/>
          </p:nvPr>
        </p:nvSpPr>
        <p:spPr>
          <a:xfrm>
            <a:off x="1141413" y="96290"/>
            <a:ext cx="9905998" cy="1905000"/>
          </a:xfrm>
        </p:spPr>
        <p:txBody>
          <a:bodyPr/>
          <a:lstStyle/>
          <a:p>
            <a:r>
              <a:rPr lang="en-US" dirty="0">
                <a:solidFill>
                  <a:srgbClr val="F36D38"/>
                </a:solidFill>
              </a:rPr>
              <a:t>demo</a:t>
            </a:r>
          </a:p>
        </p:txBody>
      </p:sp>
      <p:sp>
        <p:nvSpPr>
          <p:cNvPr id="4" name="AutoShape 2">
            <a:extLst>
              <a:ext uri="{FF2B5EF4-FFF2-40B4-BE49-F238E27FC236}">
                <a16:creationId xmlns:a16="http://schemas.microsoft.com/office/drawing/2014/main" id="{EDD6E41C-8176-FB91-A756-5EC4F244B60B}"/>
              </a:ext>
            </a:extLst>
          </p:cNvPr>
          <p:cNvSpPr>
            <a:spLocks noChangeAspect="1" noChangeArrowheads="1"/>
          </p:cNvSpPr>
          <p:nvPr/>
        </p:nvSpPr>
        <p:spPr bwMode="auto">
          <a:xfrm>
            <a:off x="5942012" y="3581400"/>
            <a:ext cx="3452154" cy="3452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7521E100-5511-7D9A-6F33-4768F94B2BF8}"/>
              </a:ext>
            </a:extLst>
          </p:cNvPr>
          <p:cNvPicPr>
            <a:picLocks noChangeAspect="1"/>
          </p:cNvPicPr>
          <p:nvPr/>
        </p:nvPicPr>
        <p:blipFill rotWithShape="1">
          <a:blip r:embed="rId2"/>
          <a:srcRect l="858" t="7027" r="493" b="1537"/>
          <a:stretch/>
        </p:blipFill>
        <p:spPr>
          <a:xfrm>
            <a:off x="2703548" y="1781666"/>
            <a:ext cx="6994689" cy="4051990"/>
          </a:xfrm>
          <a:prstGeom prst="rect">
            <a:avLst/>
          </a:prstGeom>
        </p:spPr>
      </p:pic>
    </p:spTree>
    <p:extLst>
      <p:ext uri="{BB962C8B-B14F-4D97-AF65-F5344CB8AC3E}">
        <p14:creationId xmlns:p14="http://schemas.microsoft.com/office/powerpoint/2010/main" val="112415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299</TotalTime>
  <Words>366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Google Sans</vt:lpstr>
      <vt:lpstr>Mesh</vt:lpstr>
      <vt:lpstr> The Exchange Hub</vt:lpstr>
      <vt:lpstr>Elevator Pitch</vt:lpstr>
      <vt:lpstr>Concept </vt:lpstr>
      <vt:lpstr>concept</vt:lpstr>
      <vt:lpstr>concept</vt:lpstr>
      <vt:lpstr>process</vt:lpstr>
      <vt:lpstr>process</vt:lpstr>
      <vt:lpstr>process</vt:lpstr>
      <vt:lpstr>demo</vt:lpstr>
      <vt:lpstr>process</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Hub</dc:title>
  <dc:creator>Microsoft Office User</dc:creator>
  <cp:lastModifiedBy>Ashley Snape (NCSC Cod Boot Camp AEB DL PT)</cp:lastModifiedBy>
  <cp:revision>12</cp:revision>
  <dcterms:created xsi:type="dcterms:W3CDTF">2023-03-13T18:29:11Z</dcterms:created>
  <dcterms:modified xsi:type="dcterms:W3CDTF">2023-03-16T19:35:08Z</dcterms:modified>
</cp:coreProperties>
</file>