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0"/>
  </p:notesMasterIdLst>
  <p:sldIdLst>
    <p:sldId id="261" r:id="rId4"/>
    <p:sldId id="272" r:id="rId5"/>
    <p:sldId id="281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65" r:id="rId14"/>
    <p:sldId id="282" r:id="rId15"/>
    <p:sldId id="283" r:id="rId16"/>
    <p:sldId id="284" r:id="rId17"/>
    <p:sldId id="285" r:id="rId18"/>
    <p:sldId id="286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6" autoAdjust="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38F9-A19F-48DB-81CE-389075B86836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683B-B4A7-4FDC-A63B-90F793A61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5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6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7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8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3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9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0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61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1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339502"/>
            <a:ext cx="1522512" cy="360040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专用项目符号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971550" y="1419225"/>
            <a:ext cx="5329238" cy="208915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OPERA-EMR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8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93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9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1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76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28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97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4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35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41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2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2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30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4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4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0DEE-0FDB-45F3-BD50-B4CF2D441EB3}" type="datetimeFigureOut">
              <a:rPr lang="zh-CN" altLang="en-US" smtClean="0"/>
              <a:pPr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53DE-A76E-41D7-A630-D4A9BD135B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4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0DEE-0FDB-45F3-BD50-B4CF2D441EB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53DE-A76E-41D7-A630-D4A9BD135B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OPERA-PACS 2.0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3219822"/>
            <a:ext cx="5720680" cy="52119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Integration Scheme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772072" y="3939902"/>
            <a:ext cx="5720680" cy="52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2017.01.16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3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3035736" cy="360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Development Schedule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14348" y="1000114"/>
            <a:ext cx="7643866" cy="3786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日前确定改造方案。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Determine the Development Scheme before February 8, 2017 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日前完成视力眼压等曲线的界面改造以及报告书写的界面改造。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Complete the vision curve, intraocular pressure curve and other UI develop and report writing UI transformation before March 30, 2017 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日海德堡完成接口集成。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 Heidelberg  complete the interface integration before April 8, 2017 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日完成整体测试。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Complete the overall test before April 20, 2017 .</a:t>
            </a: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46591" y="915566"/>
            <a:ext cx="5184576" cy="1314450"/>
          </a:xfrm>
        </p:spPr>
        <p:txBody>
          <a:bodyPr>
            <a:normAutofit/>
          </a:bodyPr>
          <a:lstStyle/>
          <a:p>
            <a:r>
              <a:rPr lang="en-US" altLang="zh-CN" sz="8000" b="1" dirty="0" smtClean="0"/>
              <a:t>Thanks</a:t>
            </a:r>
            <a:endParaRPr lang="zh-CN" altLang="en-US" sz="8000" b="1" dirty="0"/>
          </a:p>
        </p:txBody>
      </p:sp>
      <p:pic>
        <p:nvPicPr>
          <p:cNvPr id="3" name="Picture 2" descr="F:\2016\高视信息\高视信息\OPERALOGO相关\LOGO9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32857"/>
            <a:ext cx="1484902" cy="4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:\2016\高视信息\高视信息\OPERALOGO相关\LOGO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79" y="3280382"/>
            <a:ext cx="1611461" cy="5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6"/>
          <p:cNvSpPr/>
          <p:nvPr/>
        </p:nvSpPr>
        <p:spPr>
          <a:xfrm>
            <a:off x="3300743" y="3857607"/>
            <a:ext cx="4223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地址：北京市海淀区马甸东路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号金澳国际中心</a:t>
            </a:r>
          </a:p>
          <a:p>
            <a:pPr algn="just"/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邮编：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100088 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010-82191830</a:t>
            </a:r>
            <a:endParaRPr lang="zh-CN" alt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2143122"/>
            <a:ext cx="2286016" cy="1500198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登记预约工作站（</a:t>
            </a:r>
            <a:r>
              <a:rPr lang="en-US" altLang="zh-CN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Register Appointment Workstations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429124" y="1357304"/>
            <a:ext cx="2071702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患者管理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Patient Management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4429124" y="2143122"/>
            <a:ext cx="2071702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登记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Registration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4429124" y="3786196"/>
            <a:ext cx="2071702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统计分析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Statistic Analysis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8" name="左大括号 7"/>
          <p:cNvSpPr/>
          <p:nvPr/>
        </p:nvSpPr>
        <p:spPr>
          <a:xfrm>
            <a:off x="2786050" y="1571618"/>
            <a:ext cx="1643074" cy="257176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29124" y="2928940"/>
            <a:ext cx="2071702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预约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Appointment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0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4282" y="2285998"/>
            <a:ext cx="2071702" cy="1714512"/>
          </a:xfrm>
          <a:prstGeom prst="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数据采集工作站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Data Collection Workstations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786182" y="150018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数据采集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Collecting Data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3786182" y="292894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数据上传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Uploading Data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3786182" y="435770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 Statistic Analyzing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3786182" y="364332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Writing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6715140" y="857238"/>
            <a:ext cx="185738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视力（</a:t>
            </a:r>
            <a:r>
              <a:rPr lang="en-US" altLang="zh-CN" sz="1200" dirty="0" smtClean="0"/>
              <a:t>Vision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6715140" y="1357304"/>
            <a:ext cx="185738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眼压（</a:t>
            </a:r>
            <a:r>
              <a:rPr lang="en-US" altLang="zh-CN" sz="1200" dirty="0" smtClean="0"/>
              <a:t>Intraocular pressure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715140" y="1857370"/>
            <a:ext cx="185738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验光（</a:t>
            </a:r>
            <a:r>
              <a:rPr lang="en-US" altLang="zh-CN" sz="1200" dirty="0" smtClean="0"/>
              <a:t>Optometry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2" name="肘形连接符 11"/>
          <p:cNvCxnSpPr>
            <a:stCxn id="5" idx="3"/>
            <a:endCxn id="9" idx="1"/>
          </p:cNvCxnSpPr>
          <p:nvPr/>
        </p:nvCxnSpPr>
        <p:spPr>
          <a:xfrm flipV="1">
            <a:off x="5572132" y="1035833"/>
            <a:ext cx="1143008" cy="75009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10" idx="1"/>
          </p:cNvCxnSpPr>
          <p:nvPr/>
        </p:nvCxnSpPr>
        <p:spPr>
          <a:xfrm flipV="1">
            <a:off x="5572132" y="1535899"/>
            <a:ext cx="1143008" cy="25003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1" idx="1"/>
          </p:cNvCxnSpPr>
          <p:nvPr/>
        </p:nvCxnSpPr>
        <p:spPr>
          <a:xfrm>
            <a:off x="5572132" y="1785932"/>
            <a:ext cx="1143008" cy="25003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>
            <a:off x="2357422" y="1785932"/>
            <a:ext cx="1357322" cy="285752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86578" y="3500444"/>
            <a:ext cx="2143140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原始报告（</a:t>
            </a:r>
            <a:r>
              <a:rPr lang="en-US" altLang="zh-CN" sz="1200" dirty="0" smtClean="0"/>
              <a:t>Initial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6786578" y="4071948"/>
            <a:ext cx="2143140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自定义报告（</a:t>
            </a:r>
            <a:r>
              <a:rPr lang="en-US" altLang="zh-CN" sz="1200" dirty="0" smtClean="0"/>
              <a:t>Customized</a:t>
            </a:r>
          </a:p>
          <a:p>
            <a:pPr algn="ctr"/>
            <a:r>
              <a:rPr lang="en-US" altLang="zh-CN" sz="1200" dirty="0" smtClean="0"/>
              <a:t>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8" idx="3"/>
            <a:endCxn id="16" idx="1"/>
          </p:cNvCxnSpPr>
          <p:nvPr/>
        </p:nvCxnSpPr>
        <p:spPr>
          <a:xfrm flipV="1">
            <a:off x="5572132" y="3679039"/>
            <a:ext cx="1214446" cy="25003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7" idx="1"/>
          </p:cNvCxnSpPr>
          <p:nvPr/>
        </p:nvCxnSpPr>
        <p:spPr>
          <a:xfrm>
            <a:off x="5572132" y="3929072"/>
            <a:ext cx="1214446" cy="3214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786182" y="221456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图像浏览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Browsing Image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90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844" y="2071684"/>
            <a:ext cx="2214578" cy="1214446"/>
          </a:xfrm>
          <a:prstGeom prst="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报告书写工作站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Report Writing</a:t>
            </a:r>
          </a:p>
          <a:p>
            <a:pPr algn="ctr"/>
            <a:r>
              <a:rPr lang="en-US" altLang="zh-CN" sz="1600" dirty="0" smtClean="0"/>
              <a:t>Workstation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857620" y="3643320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Statistic Analyzing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3857620" y="2500312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Writing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3857620" y="1357304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图像浏览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Browsing Images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左大括号 7"/>
          <p:cNvSpPr/>
          <p:nvPr/>
        </p:nvSpPr>
        <p:spPr>
          <a:xfrm>
            <a:off x="2428860" y="1643056"/>
            <a:ext cx="1428760" cy="221457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286512" y="2143122"/>
            <a:ext cx="2286016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格式模板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Specification Template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6286512" y="2643188"/>
            <a:ext cx="2286016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内容模板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Content Template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86512" y="3143254"/>
            <a:ext cx="2286016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模板维护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Template maintenance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2" name="肘形连接符 11"/>
          <p:cNvCxnSpPr>
            <a:stCxn id="6" idx="3"/>
            <a:endCxn id="9" idx="1"/>
          </p:cNvCxnSpPr>
          <p:nvPr/>
        </p:nvCxnSpPr>
        <p:spPr>
          <a:xfrm flipV="1">
            <a:off x="5643570" y="2321717"/>
            <a:ext cx="642942" cy="46434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10" idx="1"/>
          </p:cNvCxnSpPr>
          <p:nvPr/>
        </p:nvCxnSpPr>
        <p:spPr>
          <a:xfrm>
            <a:off x="5643570" y="2786064"/>
            <a:ext cx="642942" cy="3571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11" idx="1"/>
          </p:cNvCxnSpPr>
          <p:nvPr/>
        </p:nvCxnSpPr>
        <p:spPr>
          <a:xfrm>
            <a:off x="5643570" y="2786064"/>
            <a:ext cx="642942" cy="53578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844" y="2214560"/>
            <a:ext cx="2428892" cy="1357322"/>
          </a:xfrm>
          <a:prstGeom prst="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检查报告中心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Inspection Report Center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071934" y="264318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眼压等曲线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Intraocular Pressure Curve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071934" y="192880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Writing Reports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4071934" y="121442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图像浏览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Browsing Images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左大括号 7"/>
          <p:cNvSpPr/>
          <p:nvPr/>
        </p:nvSpPr>
        <p:spPr>
          <a:xfrm>
            <a:off x="2643174" y="1500180"/>
            <a:ext cx="1357322" cy="292895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071934" y="407194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Statistic Analysis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4071934" y="335756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>
                <a:solidFill>
                  <a:srgbClr val="FFFFFF"/>
                </a:solidFill>
              </a:rPr>
              <a:t>Report Analysis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2976" y="3000378"/>
            <a:ext cx="1428760" cy="642942"/>
          </a:xfrm>
          <a:prstGeom prst="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HEYEX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071934" y="442913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Writing Reports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071934" y="300037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检查报告中心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Reports Center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4071934" y="1571618"/>
            <a:ext cx="1785950" cy="571504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EMR</a:t>
            </a:r>
            <a:r>
              <a:rPr lang="zh-CN" altLang="en-US" sz="1200" dirty="0" smtClean="0"/>
              <a:t>眼科影像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EMR Ophthalmic Image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左大括号 7"/>
          <p:cNvSpPr/>
          <p:nvPr/>
        </p:nvSpPr>
        <p:spPr>
          <a:xfrm>
            <a:off x="2643174" y="1857370"/>
            <a:ext cx="1357322" cy="292895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500826" y="857238"/>
            <a:ext cx="2214578" cy="428628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视力眼压等曲线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Vision and IOP Curve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6500826" y="1500180"/>
            <a:ext cx="221457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影像（</a:t>
            </a:r>
            <a:r>
              <a:rPr lang="en-US" altLang="zh-CN" sz="1200" dirty="0" smtClean="0"/>
              <a:t>Images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500826" y="2071684"/>
            <a:ext cx="221457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PDF</a:t>
            </a:r>
            <a:r>
              <a:rPr lang="zh-CN" altLang="en-US" sz="1200" dirty="0" smtClean="0"/>
              <a:t>、视频（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PDF,Video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2" name="肘形连接符 11"/>
          <p:cNvCxnSpPr>
            <a:stCxn id="7" idx="3"/>
            <a:endCxn id="9" idx="1"/>
          </p:cNvCxnSpPr>
          <p:nvPr/>
        </p:nvCxnSpPr>
        <p:spPr>
          <a:xfrm flipV="1">
            <a:off x="5857884" y="1071552"/>
            <a:ext cx="642942" cy="78581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10" idx="1"/>
          </p:cNvCxnSpPr>
          <p:nvPr/>
        </p:nvCxnSpPr>
        <p:spPr>
          <a:xfrm flipV="1">
            <a:off x="5857884" y="1678775"/>
            <a:ext cx="642942" cy="17859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3"/>
            <a:endCxn id="11" idx="1"/>
          </p:cNvCxnSpPr>
          <p:nvPr/>
        </p:nvCxnSpPr>
        <p:spPr>
          <a:xfrm>
            <a:off x="5857884" y="1857370"/>
            <a:ext cx="642942" cy="39290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500826" y="2643188"/>
            <a:ext cx="2214578" cy="357190"/>
          </a:xfrm>
          <a:prstGeom prst="roundRect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智能分析（</a:t>
            </a:r>
            <a:r>
              <a:rPr lang="en-US" altLang="zh-CN" sz="1200" dirty="0" smtClean="0"/>
              <a:t> Intelligent Analysis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6" name="肘形连接符 15"/>
          <p:cNvCxnSpPr>
            <a:stCxn id="7" idx="3"/>
            <a:endCxn id="15" idx="1"/>
          </p:cNvCxnSpPr>
          <p:nvPr/>
        </p:nvCxnSpPr>
        <p:spPr>
          <a:xfrm>
            <a:off x="5857884" y="1857370"/>
            <a:ext cx="642942" cy="96441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535670" cy="360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Function of PACS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71550" y="1000114"/>
            <a:ext cx="7315226" cy="378621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登记预约工作站（</a:t>
            </a:r>
            <a:r>
              <a:rPr lang="en-US" altLang="zh-CN" dirty="0" smtClean="0">
                <a:solidFill>
                  <a:srgbClr val="0070C0"/>
                </a:solidFill>
              </a:rPr>
              <a:t>GI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Register Appointment Workstations 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</a:rPr>
              <a:t>GI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数据采集</a:t>
            </a:r>
            <a:r>
              <a:rPr lang="en-US" altLang="zh-CN" dirty="0" smtClean="0">
                <a:solidFill>
                  <a:srgbClr val="00B0F0"/>
                </a:solidFill>
              </a:rPr>
              <a:t>+</a:t>
            </a:r>
            <a:r>
              <a:rPr lang="zh-CN" altLang="en-US" dirty="0" smtClean="0">
                <a:solidFill>
                  <a:srgbClr val="00B0F0"/>
                </a:solidFill>
              </a:rPr>
              <a:t>报告书写工作站（</a:t>
            </a:r>
            <a:r>
              <a:rPr lang="en-US" altLang="zh-CN" dirty="0" smtClean="0">
                <a:solidFill>
                  <a:srgbClr val="00B0F0"/>
                </a:solidFill>
              </a:rPr>
              <a:t>GI+HEYEX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 Data Collection + Report Station </a:t>
            </a:r>
            <a:r>
              <a:rPr lang="zh-CN" altLang="en-US" dirty="0" smtClean="0">
                <a:solidFill>
                  <a:srgbClr val="00B0F0"/>
                </a:solidFill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</a:rPr>
              <a:t>GI+HEYEX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检查报告中心（</a:t>
            </a:r>
            <a:r>
              <a:rPr lang="en-US" altLang="zh-CN" dirty="0" smtClean="0">
                <a:solidFill>
                  <a:srgbClr val="00B050"/>
                </a:solidFill>
              </a:rPr>
              <a:t>HEYEX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	Inspection Report Center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HEYEX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HIS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EMR</a:t>
            </a:r>
            <a:r>
              <a:rPr lang="zh-CN" altLang="en-US" dirty="0" smtClean="0">
                <a:solidFill>
                  <a:srgbClr val="00B050"/>
                </a:solidFill>
              </a:rPr>
              <a:t>的影像查阅（</a:t>
            </a:r>
            <a:r>
              <a:rPr lang="en-US" altLang="zh-CN" dirty="0" smtClean="0">
                <a:solidFill>
                  <a:srgbClr val="00B050"/>
                </a:solidFill>
              </a:rPr>
              <a:t>HEYEX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	Browsing  The Images of HIS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and EMR 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 HEYEX 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357290" y="807554"/>
            <a:ext cx="7535190" cy="4140460"/>
          </a:xfrm>
          <a:prstGeom prst="roundRect">
            <a:avLst>
              <a:gd name="adj" fmla="val 3362"/>
            </a:avLst>
          </a:prstGeom>
          <a:noFill/>
          <a:ln w="12700">
            <a:solidFill>
              <a:srgbClr val="E62227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407374" cy="360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Integration Scheme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9184" y="3651870"/>
            <a:ext cx="689723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987575"/>
            <a:ext cx="504056" cy="338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928" y="1419622"/>
            <a:ext cx="504056" cy="2592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EMR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24336" y="987574"/>
            <a:ext cx="6892080" cy="2520280"/>
          </a:xfrm>
          <a:prstGeom prst="roundRect">
            <a:avLst>
              <a:gd name="adj" fmla="val 446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0156" y="1923678"/>
            <a:ext cx="2149366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预约工作站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 Appointment Workstations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78553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患者管理</a:t>
            </a:r>
          </a:p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fr-FR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Patient Manage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fr-FR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ment</a:t>
            </a: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fr-FR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1251" y="1923678"/>
            <a:ext cx="1439955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工作站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Workstations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2935" y="1923678"/>
            <a:ext cx="2858777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检查报告中心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 Center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76655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Registra-tion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74757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(Appoint-</a:t>
            </a:r>
            <a:r>
              <a:rPr lang="en-US" altLang="zh-CN" sz="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ment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61540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en-US" altLang="zh-CN" sz="7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tion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61162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数据上传</a:t>
            </a: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Upload-</a:t>
            </a:r>
            <a:r>
              <a:rPr lang="en-US" altLang="zh-CN" sz="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78552" y="2530185"/>
            <a:ext cx="6597717" cy="216024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 Analysis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134155" y="2818217"/>
            <a:ext cx="134386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报告书写</a:t>
            </a: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Writing Report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436096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数值曲线查看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smtClean="0"/>
              <a:t>Curves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527148" y="281821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报告分析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下箭头 31"/>
          <p:cNvSpPr/>
          <p:nvPr/>
        </p:nvSpPr>
        <p:spPr>
          <a:xfrm rot="16200000">
            <a:off x="1254842" y="1509633"/>
            <a:ext cx="2520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rot="16200000">
            <a:off x="962790" y="731526"/>
            <a:ext cx="252028" cy="8001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01251" y="1491630"/>
            <a:ext cx="1439955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DICOM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Non-DICOM Device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4427984" y="1774785"/>
            <a:ext cx="133178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>
            <a:off x="2514878" y="3393137"/>
            <a:ext cx="172676" cy="323131"/>
          </a:xfrm>
          <a:prstGeom prst="upDownArrow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上下箭头 36"/>
          <p:cNvSpPr/>
          <p:nvPr/>
        </p:nvSpPr>
        <p:spPr>
          <a:xfrm>
            <a:off x="4434890" y="3393137"/>
            <a:ext cx="172676" cy="323131"/>
          </a:xfrm>
          <a:prstGeom prst="upDownArrow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上下箭头 37"/>
          <p:cNvSpPr/>
          <p:nvPr/>
        </p:nvSpPr>
        <p:spPr>
          <a:xfrm>
            <a:off x="6715985" y="3393137"/>
            <a:ext cx="172676" cy="323131"/>
          </a:xfrm>
          <a:prstGeom prst="upDownArrow">
            <a:avLst/>
          </a:prstGeom>
          <a:gradFill flip="none" rotWithShape="1">
            <a:gsLst>
              <a:gs pos="0">
                <a:srgbClr val="E62227">
                  <a:shade val="30000"/>
                  <a:satMod val="115000"/>
                </a:srgbClr>
              </a:gs>
              <a:gs pos="50000">
                <a:srgbClr val="E62227">
                  <a:shade val="67500"/>
                  <a:satMod val="115000"/>
                </a:srgbClr>
              </a:gs>
              <a:gs pos="100000">
                <a:srgbClr val="E622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34155" y="3756077"/>
            <a:ext cx="1343862" cy="504056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报告书写</a:t>
            </a: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Writing Report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436096" y="375607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数值曲线查看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27148" y="375607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报告分析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737843" y="3756077"/>
            <a:ext cx="649122" cy="504056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 Analysis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77112" y="10776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OPERA-PACS 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下箭头 45"/>
          <p:cNvSpPr/>
          <p:nvPr/>
        </p:nvSpPr>
        <p:spPr>
          <a:xfrm rot="16200000">
            <a:off x="1301087" y="3671824"/>
            <a:ext cx="2520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16200000">
            <a:off x="994078" y="3809868"/>
            <a:ext cx="252028" cy="8001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157296" y="379991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HEYEX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412236" y="1894024"/>
            <a:ext cx="461665" cy="2003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OPERA-PACS 2.0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01784" y="4443958"/>
            <a:ext cx="1439955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DICOM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上下箭头 51"/>
          <p:cNvSpPr/>
          <p:nvPr/>
        </p:nvSpPr>
        <p:spPr>
          <a:xfrm>
            <a:off x="4419360" y="4299942"/>
            <a:ext cx="133178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749984" cy="360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Business Deployment 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34" y="857238"/>
            <a:ext cx="1571636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EMR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643174" y="857238"/>
            <a:ext cx="1571636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登记预约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Register and Appointment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857752" y="857238"/>
            <a:ext cx="1571636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 Examination Room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7072330" y="857238"/>
            <a:ext cx="1571636" cy="571504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报告中心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Reports Center</a:t>
            </a:r>
            <a:r>
              <a:rPr lang="zh-CN" altLang="en-US" sz="1200" dirty="0" smtClean="0"/>
              <a:t>）</a:t>
            </a:r>
          </a:p>
          <a:p>
            <a:pPr algn="ctr"/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071670" y="2571750"/>
            <a:ext cx="2071702" cy="357190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设备采集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Device Collection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2071670" y="3071816"/>
            <a:ext cx="2071702" cy="357190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报告书写（</a:t>
            </a:r>
            <a:r>
              <a:rPr lang="en-US" altLang="zh-CN" sz="1200" dirty="0" smtClean="0"/>
              <a:t> Writing Report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2071670" y="3571882"/>
            <a:ext cx="2071702" cy="285752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上传（</a:t>
            </a:r>
            <a:r>
              <a:rPr lang="en-US" altLang="zh-CN" sz="1200" dirty="0" smtClean="0"/>
              <a:t>Uploading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5643570" y="2071684"/>
            <a:ext cx="2071702" cy="2143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图像存储（</a:t>
            </a:r>
            <a:r>
              <a:rPr lang="en-US" altLang="zh-CN" sz="1200" dirty="0" smtClean="0"/>
              <a:t>Image Storage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643570" y="2428874"/>
            <a:ext cx="2071702" cy="2143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报告书写（</a:t>
            </a:r>
            <a:r>
              <a:rPr lang="en-US" altLang="zh-CN" sz="1200" dirty="0" smtClean="0"/>
              <a:t>Writing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5643570" y="2786064"/>
            <a:ext cx="2071702" cy="2143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图像浏览（</a:t>
            </a:r>
            <a:r>
              <a:rPr lang="en-US" altLang="zh-CN" sz="1200" dirty="0" smtClean="0"/>
              <a:t>Browse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5643570" y="3500444"/>
            <a:ext cx="2071702" cy="357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Statistic Analyzing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5643570" y="3143254"/>
            <a:ext cx="2071702" cy="2143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视力曲线（</a:t>
            </a:r>
            <a:r>
              <a:rPr lang="en-US" altLang="zh-CN" sz="1200" dirty="0" smtClean="0"/>
              <a:t>Vision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Curve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2071670" y="2000246"/>
            <a:ext cx="2071702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预约登记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Register and Appointment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1785918" y="1928808"/>
            <a:ext cx="2643206" cy="200026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0694" y="1928808"/>
            <a:ext cx="2286016" cy="200026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290" y="150018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GIPACS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58116" y="192880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HEYEX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7" idx="2"/>
            <a:endCxn id="19" idx="0"/>
          </p:cNvCxnSpPr>
          <p:nvPr/>
        </p:nvCxnSpPr>
        <p:spPr>
          <a:xfrm rot="5400000">
            <a:off x="7000892" y="1071552"/>
            <a:ext cx="500066" cy="1214446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9" idx="0"/>
          </p:cNvCxnSpPr>
          <p:nvPr/>
        </p:nvCxnSpPr>
        <p:spPr>
          <a:xfrm rot="16200000" flipH="1">
            <a:off x="5893603" y="1178709"/>
            <a:ext cx="500066" cy="100013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1"/>
            <a:endCxn id="18" idx="3"/>
          </p:cNvCxnSpPr>
          <p:nvPr/>
        </p:nvCxnSpPr>
        <p:spPr>
          <a:xfrm rot="10800000" flipV="1">
            <a:off x="4429124" y="1142990"/>
            <a:ext cx="428628" cy="1785950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18" idx="0"/>
          </p:cNvCxnSpPr>
          <p:nvPr/>
        </p:nvCxnSpPr>
        <p:spPr>
          <a:xfrm rot="5400000">
            <a:off x="3018224" y="1518040"/>
            <a:ext cx="500066" cy="321471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60"/>
          <p:cNvCxnSpPr>
            <a:stCxn id="4" idx="2"/>
            <a:endCxn id="19" idx="3"/>
          </p:cNvCxnSpPr>
          <p:nvPr/>
        </p:nvCxnSpPr>
        <p:spPr>
          <a:xfrm rot="16200000" flipH="1">
            <a:off x="3714744" y="-1143026"/>
            <a:ext cx="1643074" cy="6500858"/>
          </a:xfrm>
          <a:prstGeom prst="bentConnector4">
            <a:avLst>
              <a:gd name="adj1" fmla="val 222530"/>
              <a:gd name="adj2" fmla="val 103516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71670" y="4286262"/>
            <a:ext cx="2000264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非</a:t>
            </a:r>
            <a:r>
              <a:rPr lang="en-US" altLang="zh-CN" sz="1200" dirty="0" smtClean="0"/>
              <a:t>DICOM</a:t>
            </a:r>
            <a:r>
              <a:rPr lang="zh-CN" altLang="en-US" sz="1200" dirty="0" smtClean="0"/>
              <a:t>设备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 Non-DICOM Device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5000628" y="4286262"/>
            <a:ext cx="1571636" cy="428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DICOM</a:t>
            </a:r>
            <a:r>
              <a:rPr lang="zh-CN" altLang="en-US" sz="1200" dirty="0" smtClean="0"/>
              <a:t>设备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DICOM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Device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29" name="肘形连接符 28"/>
          <p:cNvCxnSpPr>
            <a:stCxn id="18" idx="2"/>
            <a:endCxn id="27" idx="0"/>
          </p:cNvCxnSpPr>
          <p:nvPr/>
        </p:nvCxnSpPr>
        <p:spPr>
          <a:xfrm rot="5400000">
            <a:off x="2911067" y="4089808"/>
            <a:ext cx="357190" cy="3571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2"/>
            <a:endCxn id="28" idx="0"/>
          </p:cNvCxnSpPr>
          <p:nvPr/>
        </p:nvCxnSpPr>
        <p:spPr>
          <a:xfrm rot="5400000">
            <a:off x="6036479" y="3679039"/>
            <a:ext cx="357190" cy="857256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 bwMode="auto">
          <a:xfrm>
            <a:off x="4500562" y="2928940"/>
            <a:ext cx="928694" cy="428628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9124" y="3286130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 DICOM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321356" cy="360040"/>
          </a:xfrm>
        </p:spPr>
        <p:txBody>
          <a:bodyPr>
            <a:normAutofit/>
          </a:bodyPr>
          <a:lstStyle/>
          <a:p>
            <a:r>
              <a:rPr lang="en-US" b="0" dirty="0" smtClean="0"/>
              <a:t> Data deployment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60"/>
            <a:ext cx="1285883" cy="13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8"/>
            <a:ext cx="1285883" cy="13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6"/>
            <a:ext cx="1285883" cy="13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3108" y="2857502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Image Storage</a:t>
            </a:r>
            <a:endParaRPr lang="zh-CN" altLang="en-US" sz="1600" dirty="0" smtClean="0"/>
          </a:p>
          <a:p>
            <a:endParaRPr lang="zh-CN" altLang="en-US" sz="1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167" y="1071552"/>
            <a:ext cx="1075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071948"/>
            <a:ext cx="1075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57488" y="857238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GiRIS+PACS</a:t>
            </a:r>
            <a:endParaRPr lang="zh-CN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4" y="387627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</a:rPr>
              <a:t>HEYEX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左右箭头 11"/>
          <p:cNvSpPr/>
          <p:nvPr/>
        </p:nvSpPr>
        <p:spPr bwMode="auto">
          <a:xfrm>
            <a:off x="1357290" y="1357304"/>
            <a:ext cx="1357322" cy="428628"/>
          </a:xfrm>
          <a:prstGeom prst="leftRightArrow">
            <a:avLst>
              <a:gd name="adj1" fmla="val 36667"/>
              <a:gd name="adj2" fmla="val 61111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左右箭头 12"/>
          <p:cNvSpPr/>
          <p:nvPr/>
        </p:nvSpPr>
        <p:spPr bwMode="auto">
          <a:xfrm>
            <a:off x="1357290" y="4429138"/>
            <a:ext cx="1357322" cy="428628"/>
          </a:xfrm>
          <a:prstGeom prst="leftRightArrow">
            <a:avLst>
              <a:gd name="adj1" fmla="val 36667"/>
              <a:gd name="adj2" fmla="val 61111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714348" y="2071684"/>
            <a:ext cx="285752" cy="178595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43438" y="928676"/>
            <a:ext cx="2071702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预约登记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Register and Appointment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4643438" y="1571618"/>
            <a:ext cx="2071702" cy="285752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报告书写（</a:t>
            </a:r>
            <a:r>
              <a:rPr lang="en-US" altLang="zh-CN" sz="1200" dirty="0" smtClean="0"/>
              <a:t> Writing Report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4643438" y="2000246"/>
            <a:ext cx="2071702" cy="285752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设备采集（</a:t>
            </a:r>
            <a:r>
              <a:rPr lang="en-US" altLang="zh-CN" sz="1200" dirty="0" smtClean="0"/>
              <a:t>Device Collection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4643438" y="2428874"/>
            <a:ext cx="2071702" cy="285752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上传（</a:t>
            </a:r>
            <a:r>
              <a:rPr lang="en-US" altLang="zh-CN" sz="1200" dirty="0" smtClean="0"/>
              <a:t>Uploading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4643438" y="3571882"/>
            <a:ext cx="2071702" cy="285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报告书写（</a:t>
            </a:r>
            <a:r>
              <a:rPr lang="en-US" altLang="zh-CN" sz="1200" dirty="0" smtClean="0"/>
              <a:t>Writing Report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4643438" y="4000510"/>
            <a:ext cx="2071702" cy="285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影像浏览（</a:t>
            </a:r>
            <a:r>
              <a:rPr lang="en-US" altLang="zh-CN" sz="1200" dirty="0" smtClean="0"/>
              <a:t>Image Browsing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43438" y="4500576"/>
            <a:ext cx="2071702" cy="428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Statistic Analyzing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4500562" y="785800"/>
            <a:ext cx="2286016" cy="221457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15206" y="1000114"/>
            <a:ext cx="1714512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登记台（</a:t>
            </a:r>
            <a:r>
              <a:rPr lang="en-US" altLang="zh-CN" sz="1200" dirty="0" smtClean="0"/>
              <a:t>Registration Desk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7215206" y="1500180"/>
            <a:ext cx="1714512" cy="428628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检查室（</a:t>
            </a:r>
            <a:r>
              <a:rPr lang="en-US" altLang="zh-CN" sz="1200" dirty="0" smtClean="0"/>
              <a:t>Examination Room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4500562" y="3214692"/>
            <a:ext cx="2286016" cy="185738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15064" y="3571882"/>
            <a:ext cx="1716218" cy="428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检查室（</a:t>
            </a:r>
            <a:r>
              <a:rPr lang="en-US" altLang="zh-CN" sz="1200" dirty="0" smtClean="0"/>
              <a:t>Examination Room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7215206" y="4071948"/>
            <a:ext cx="1714512" cy="428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报告中心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Report Center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7215206" y="4572014"/>
            <a:ext cx="1714512" cy="428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临床科室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Clinical Departments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9" name="右箭头 28"/>
          <p:cNvSpPr/>
          <p:nvPr/>
        </p:nvSpPr>
        <p:spPr bwMode="auto">
          <a:xfrm>
            <a:off x="3714744" y="1500180"/>
            <a:ext cx="642942" cy="285752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3714744" y="4429138"/>
            <a:ext cx="642942" cy="285752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143768" y="785800"/>
            <a:ext cx="1857388" cy="121444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143768" y="3429006"/>
            <a:ext cx="1857388" cy="157163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左右箭头 32"/>
          <p:cNvSpPr/>
          <p:nvPr/>
        </p:nvSpPr>
        <p:spPr bwMode="auto">
          <a:xfrm>
            <a:off x="6786578" y="1285866"/>
            <a:ext cx="357190" cy="285752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6786578" y="4071948"/>
            <a:ext cx="357190" cy="285752"/>
          </a:xfrm>
          <a:prstGeom prst="leftRigh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282" y="274314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36" name="左右箭头 35"/>
          <p:cNvSpPr/>
          <p:nvPr/>
        </p:nvSpPr>
        <p:spPr bwMode="auto">
          <a:xfrm rot="18845707">
            <a:off x="2085749" y="2119304"/>
            <a:ext cx="1034825" cy="428628"/>
          </a:xfrm>
          <a:prstGeom prst="leftRightArrow">
            <a:avLst>
              <a:gd name="adj1" fmla="val 36667"/>
              <a:gd name="adj2" fmla="val 61111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左右箭头 36"/>
          <p:cNvSpPr/>
          <p:nvPr/>
        </p:nvSpPr>
        <p:spPr bwMode="auto">
          <a:xfrm rot="3079571">
            <a:off x="1973462" y="3605511"/>
            <a:ext cx="1034825" cy="428628"/>
          </a:xfrm>
          <a:prstGeom prst="leftRightArrow">
            <a:avLst>
              <a:gd name="adj1" fmla="val 36667"/>
              <a:gd name="adj2" fmla="val 61111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224" y="857238"/>
            <a:ext cx="1714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GI Database</a:t>
            </a:r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53492" y="3857634"/>
            <a:ext cx="1575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</a:rPr>
              <a:t>HEYEX Database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952328" cy="36004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nformationization</a:t>
            </a:r>
            <a:r>
              <a:rPr lang="en-US" altLang="zh-CN" dirty="0" smtClean="0"/>
              <a:t> Procedure</a:t>
            </a:r>
            <a:endParaRPr lang="zh-CN" altLang="en-US" dirty="0"/>
          </a:p>
        </p:txBody>
      </p:sp>
      <p:sp>
        <p:nvSpPr>
          <p:cNvPr id="60" name="AutoShape 36"/>
          <p:cNvSpPr>
            <a:spLocks noChangeArrowheads="1"/>
          </p:cNvSpPr>
          <p:nvPr/>
        </p:nvSpPr>
        <p:spPr bwMode="auto">
          <a:xfrm>
            <a:off x="857224" y="1000114"/>
            <a:ext cx="1763713" cy="69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BBC1">
                  <a:alpha val="70000"/>
                </a:srgbClr>
              </a:gs>
              <a:gs pos="100000">
                <a:srgbClr val="C7E5E9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69BBC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1" name="AutoShape 37"/>
          <p:cNvSpPr>
            <a:spLocks noChangeArrowheads="1"/>
          </p:cNvSpPr>
          <p:nvPr/>
        </p:nvSpPr>
        <p:spPr bwMode="auto">
          <a:xfrm>
            <a:off x="871512" y="990589"/>
            <a:ext cx="1728787" cy="6477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TW" b="1" dirty="0" smtClean="0">
                <a:latin typeface="+mj-ea"/>
                <a:ea typeface="+mj-ea"/>
              </a:rPr>
              <a:t>HIS</a:t>
            </a:r>
          </a:p>
          <a:p>
            <a:pPr>
              <a:defRPr/>
            </a:pPr>
            <a:r>
              <a:rPr lang="en-US" altLang="zh-TW" sz="1200" b="1" dirty="0" err="1" smtClean="0">
                <a:latin typeface="+mj-ea"/>
                <a:ea typeface="+mj-ea"/>
              </a:rPr>
              <a:t>Hosptial</a:t>
            </a:r>
            <a:r>
              <a:rPr lang="en-US" altLang="zh-TW" sz="1200" b="1" dirty="0" smtClean="0">
                <a:latin typeface="+mj-ea"/>
                <a:ea typeface="+mj-ea"/>
              </a:rPr>
              <a:t> </a:t>
            </a:r>
            <a:r>
              <a:rPr lang="en-US" altLang="zh-TW" sz="1200" b="1" dirty="0" err="1" smtClean="0">
                <a:latin typeface="+mj-ea"/>
                <a:ea typeface="+mj-ea"/>
              </a:rPr>
              <a:t>Inoformaion</a:t>
            </a:r>
            <a:endParaRPr lang="en-US" altLang="zh-TW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System</a:t>
            </a:r>
            <a:endParaRPr lang="zh-TW" altLang="en-US" sz="1200" b="1" dirty="0">
              <a:latin typeface="+mj-ea"/>
              <a:ea typeface="+mj-ea"/>
            </a:endParaRPr>
          </a:p>
        </p:txBody>
      </p:sp>
      <p:sp>
        <p:nvSpPr>
          <p:cNvPr id="62" name="AutoShape 36"/>
          <p:cNvSpPr>
            <a:spLocks noChangeArrowheads="1"/>
          </p:cNvSpPr>
          <p:nvPr/>
        </p:nvSpPr>
        <p:spPr bwMode="auto">
          <a:xfrm>
            <a:off x="5522931" y="954081"/>
            <a:ext cx="1763713" cy="69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69BBC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3" name="AutoShape 37"/>
          <p:cNvSpPr>
            <a:spLocks noChangeArrowheads="1"/>
          </p:cNvSpPr>
          <p:nvPr/>
        </p:nvSpPr>
        <p:spPr bwMode="auto">
          <a:xfrm>
            <a:off x="5537219" y="928676"/>
            <a:ext cx="1728787" cy="6477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TW" b="1" dirty="0" smtClean="0">
                <a:latin typeface="+mj-ea"/>
                <a:ea typeface="+mj-ea"/>
              </a:rPr>
              <a:t>EMR</a:t>
            </a: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Electronic </a:t>
            </a: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Patient Record</a:t>
            </a:r>
          </a:p>
        </p:txBody>
      </p:sp>
      <p:cxnSp>
        <p:nvCxnSpPr>
          <p:cNvPr id="64" name="肘形连接符 63"/>
          <p:cNvCxnSpPr>
            <a:stCxn id="60" idx="3"/>
            <a:endCxn id="63" idx="1"/>
          </p:cNvCxnSpPr>
          <p:nvPr/>
        </p:nvCxnSpPr>
        <p:spPr bwMode="auto">
          <a:xfrm flipV="1">
            <a:off x="2620937" y="1252526"/>
            <a:ext cx="2916282" cy="9683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AutoShape 36"/>
          <p:cNvSpPr>
            <a:spLocks noChangeArrowheads="1"/>
          </p:cNvSpPr>
          <p:nvPr/>
        </p:nvSpPr>
        <p:spPr bwMode="auto">
          <a:xfrm>
            <a:off x="857224" y="3500444"/>
            <a:ext cx="1763713" cy="69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BBC1">
                  <a:alpha val="70000"/>
                </a:srgbClr>
              </a:gs>
              <a:gs pos="100000">
                <a:srgbClr val="C7E5E9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69BBC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6" name="AutoShape 37"/>
          <p:cNvSpPr>
            <a:spLocks noChangeArrowheads="1"/>
          </p:cNvSpPr>
          <p:nvPr/>
        </p:nvSpPr>
        <p:spPr bwMode="auto">
          <a:xfrm>
            <a:off x="871512" y="3490919"/>
            <a:ext cx="1728787" cy="6477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TW" b="1" dirty="0" smtClean="0">
                <a:latin typeface="+mj-ea"/>
                <a:ea typeface="+mj-ea"/>
              </a:rPr>
              <a:t>RIS</a:t>
            </a:r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GI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en-US" altLang="zh-TW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Radiological</a:t>
            </a:r>
          </a:p>
          <a:p>
            <a:pPr>
              <a:defRPr/>
            </a:pPr>
            <a:r>
              <a:rPr lang="en-US" altLang="zh-TW" sz="1200" b="1" dirty="0" err="1" smtClean="0">
                <a:latin typeface="+mj-ea"/>
                <a:ea typeface="+mj-ea"/>
              </a:rPr>
              <a:t>Inoformaion</a:t>
            </a:r>
            <a:r>
              <a:rPr lang="en-US" altLang="zh-TW" sz="1200" b="1" dirty="0" smtClean="0">
                <a:latin typeface="+mj-ea"/>
                <a:ea typeface="+mj-ea"/>
              </a:rPr>
              <a:t> System</a:t>
            </a:r>
            <a:endParaRPr lang="zh-TW" altLang="en-US" sz="1200" b="1" dirty="0">
              <a:latin typeface="+mj-ea"/>
              <a:ea typeface="+mj-ea"/>
            </a:endParaRPr>
          </a:p>
        </p:txBody>
      </p:sp>
      <p:sp>
        <p:nvSpPr>
          <p:cNvPr id="67" name="AutoShape 36"/>
          <p:cNvSpPr>
            <a:spLocks noChangeArrowheads="1"/>
          </p:cNvSpPr>
          <p:nvPr/>
        </p:nvSpPr>
        <p:spPr bwMode="auto">
          <a:xfrm>
            <a:off x="7000892" y="2938465"/>
            <a:ext cx="1763713" cy="698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69BBC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8" name="AutoShape 37"/>
          <p:cNvSpPr>
            <a:spLocks noChangeArrowheads="1"/>
          </p:cNvSpPr>
          <p:nvPr/>
        </p:nvSpPr>
        <p:spPr bwMode="auto">
          <a:xfrm>
            <a:off x="7015180" y="2928940"/>
            <a:ext cx="1728787" cy="64770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TW" b="1" dirty="0" smtClean="0">
                <a:latin typeface="+mj-ea"/>
                <a:ea typeface="+mj-ea"/>
              </a:rPr>
              <a:t>PACS</a:t>
            </a: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archive/workstations/</a:t>
            </a:r>
          </a:p>
          <a:p>
            <a:pPr>
              <a:defRPr/>
            </a:pPr>
            <a:r>
              <a:rPr lang="en-US" altLang="zh-TW" sz="1200" b="1" dirty="0" smtClean="0">
                <a:latin typeface="+mj-ea"/>
                <a:ea typeface="+mj-ea"/>
              </a:rPr>
              <a:t>interfaces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85723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患者信息</a:t>
            </a:r>
            <a:endParaRPr lang="zh-CN" altLang="en-US" sz="1600" dirty="0"/>
          </a:p>
        </p:txBody>
      </p:sp>
      <p:cxnSp>
        <p:nvCxnSpPr>
          <p:cNvPr id="70" name="肘形连接符 69"/>
          <p:cNvCxnSpPr>
            <a:stCxn id="60" idx="2"/>
            <a:endCxn id="66" idx="0"/>
          </p:cNvCxnSpPr>
          <p:nvPr/>
        </p:nvCxnSpPr>
        <p:spPr bwMode="auto">
          <a:xfrm rot="5400000">
            <a:off x="841342" y="2593179"/>
            <a:ext cx="1792305" cy="317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571472" y="1857370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患者信息、检查申请信息</a:t>
            </a:r>
            <a:endParaRPr lang="zh-CN" altLang="en-US" sz="1600" dirty="0"/>
          </a:p>
        </p:txBody>
      </p:sp>
      <p:cxnSp>
        <p:nvCxnSpPr>
          <p:cNvPr id="72" name="肘形连接符 71"/>
          <p:cNvCxnSpPr/>
          <p:nvPr/>
        </p:nvCxnSpPr>
        <p:spPr bwMode="auto">
          <a:xfrm flipV="1">
            <a:off x="2643174" y="1500180"/>
            <a:ext cx="2928958" cy="2071702"/>
          </a:xfrm>
          <a:prstGeom prst="bentConnector3">
            <a:avLst>
              <a:gd name="adj1" fmla="val 54878"/>
            </a:avLst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肘形连接符 21"/>
          <p:cNvCxnSpPr>
            <a:stCxn id="68" idx="0"/>
            <a:endCxn id="62" idx="3"/>
          </p:cNvCxnSpPr>
          <p:nvPr/>
        </p:nvCxnSpPr>
        <p:spPr bwMode="auto">
          <a:xfrm rot="16200000" flipV="1">
            <a:off x="6770305" y="1819671"/>
            <a:ext cx="1625609" cy="592930"/>
          </a:xfrm>
          <a:prstGeom prst="bentConnector2">
            <a:avLst/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3714744" y="4357700"/>
            <a:ext cx="1763713" cy="69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BBC1">
                  <a:alpha val="70000"/>
                </a:srgbClr>
              </a:gs>
              <a:gs pos="100000">
                <a:srgbClr val="C7E5E9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69BBC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>
            <a:off x="3729032" y="4348175"/>
            <a:ext cx="1728787" cy="6477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TW" sz="1600" b="1" dirty="0" smtClean="0">
                <a:latin typeface="+mj-ea"/>
                <a:ea typeface="+mj-ea"/>
              </a:rPr>
              <a:t>DICOM </a:t>
            </a:r>
          </a:p>
          <a:p>
            <a:pPr>
              <a:defRPr/>
            </a:pPr>
            <a:r>
              <a:rPr lang="en-US" altLang="zh-TW" sz="1600" b="1" dirty="0" smtClean="0">
                <a:latin typeface="+mj-ea"/>
                <a:ea typeface="+mj-ea"/>
              </a:rPr>
              <a:t>Modality </a:t>
            </a:r>
            <a:r>
              <a:rPr lang="en-US" altLang="zh-TW" sz="1600" b="1" dirty="0" err="1" smtClean="0">
                <a:latin typeface="+mj-ea"/>
                <a:ea typeface="+mj-ea"/>
              </a:rPr>
              <a:t>Worklist</a:t>
            </a:r>
            <a:endParaRPr lang="en-US" altLang="zh-TW" sz="1600" b="1" dirty="0" smtClean="0">
              <a:latin typeface="+mj-ea"/>
              <a:ea typeface="+mj-ea"/>
            </a:endParaRPr>
          </a:p>
        </p:txBody>
      </p:sp>
      <p:cxnSp>
        <p:nvCxnSpPr>
          <p:cNvPr id="76" name="肘形连接符 32"/>
          <p:cNvCxnSpPr>
            <a:stCxn id="66" idx="2"/>
            <a:endCxn id="75" idx="1"/>
          </p:cNvCxnSpPr>
          <p:nvPr/>
        </p:nvCxnSpPr>
        <p:spPr bwMode="auto">
          <a:xfrm rot="16200000" flipH="1">
            <a:off x="2465766" y="3408759"/>
            <a:ext cx="533406" cy="1993126"/>
          </a:xfrm>
          <a:prstGeom prst="bentConnector2">
            <a:avLst/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32"/>
          <p:cNvCxnSpPr/>
          <p:nvPr/>
        </p:nvCxnSpPr>
        <p:spPr bwMode="auto">
          <a:xfrm flipV="1">
            <a:off x="5550706" y="3648077"/>
            <a:ext cx="2307442" cy="995375"/>
          </a:xfrm>
          <a:prstGeom prst="bentConnector2">
            <a:avLst/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肘形连接符 32"/>
          <p:cNvCxnSpPr/>
          <p:nvPr/>
        </p:nvCxnSpPr>
        <p:spPr bwMode="auto">
          <a:xfrm flipV="1">
            <a:off x="5572132" y="3643320"/>
            <a:ext cx="1878814" cy="709622"/>
          </a:xfrm>
          <a:prstGeom prst="bentConnector2">
            <a:avLst/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肘形连接符 32"/>
          <p:cNvCxnSpPr/>
          <p:nvPr/>
        </p:nvCxnSpPr>
        <p:spPr bwMode="auto">
          <a:xfrm flipV="1">
            <a:off x="5550706" y="3643320"/>
            <a:ext cx="2807508" cy="1281126"/>
          </a:xfrm>
          <a:prstGeom prst="bentConnector2">
            <a:avLst/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286116" y="2214560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诊断报告</a:t>
            </a:r>
            <a:endParaRPr lang="en-US" altLang="zh-CN" sz="1600" dirty="0" smtClean="0"/>
          </a:p>
          <a:p>
            <a:r>
              <a:rPr lang="en-US" altLang="zh-CN" sz="1600" dirty="0" smtClean="0"/>
              <a:t>reports</a:t>
            </a:r>
            <a:endParaRPr lang="zh-CN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572264" y="242887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DICOM</a:t>
            </a:r>
            <a:r>
              <a:rPr lang="zh-CN" altLang="en-US" sz="1600" dirty="0" smtClean="0"/>
              <a:t>存储</a:t>
            </a:r>
            <a:endParaRPr lang="zh-CN" altLang="en-US" sz="1600" dirty="0"/>
          </a:p>
        </p:txBody>
      </p:sp>
      <p:cxnSp>
        <p:nvCxnSpPr>
          <p:cNvPr id="82" name="肘形连接符 81"/>
          <p:cNvCxnSpPr>
            <a:stCxn id="65" idx="3"/>
            <a:endCxn id="67" idx="1"/>
          </p:cNvCxnSpPr>
          <p:nvPr/>
        </p:nvCxnSpPr>
        <p:spPr bwMode="auto">
          <a:xfrm flipV="1">
            <a:off x="2620937" y="3287715"/>
            <a:ext cx="4379955" cy="56197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857752" y="350044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DICOM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571604" y="4714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WorkList</a:t>
            </a:r>
            <a:endParaRPr lang="zh-CN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786446" y="401914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过程信息</a:t>
            </a:r>
            <a:endParaRPr lang="zh-CN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857884" y="435770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存储确认</a:t>
            </a:r>
            <a:endParaRPr lang="zh-CN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072198" y="4662088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DICOM</a:t>
            </a:r>
            <a:r>
              <a:rPr lang="zh-CN" altLang="en-US" sz="1600" dirty="0" smtClean="0"/>
              <a:t>存储</a:t>
            </a:r>
            <a:endParaRPr lang="zh-CN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929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影像信息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71550" y="1071552"/>
            <a:ext cx="7243788" cy="3643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1800" dirty="0" smtClean="0"/>
              <a:t>按钮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视力眼压等曲线浏览</a:t>
            </a:r>
            <a:endParaRPr lang="en-US" altLang="zh-CN" sz="1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</a:rPr>
              <a:t>New Button</a:t>
            </a:r>
            <a:r>
              <a:rPr lang="zh-CN" altLang="en-US" sz="1800" dirty="0" smtClean="0">
                <a:solidFill>
                  <a:srgbClr val="0070C0"/>
                </a:solidFill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</a:rPr>
              <a:t>Writing Vision Curve Reports, Intraocular Pressure Curve Reports.</a:t>
            </a:r>
          </a:p>
          <a:p>
            <a:pPr>
              <a:lnSpc>
                <a:spcPct val="170000"/>
              </a:lnSpc>
            </a:pPr>
            <a:r>
              <a:rPr lang="zh-CN" altLang="en-US" sz="1800" dirty="0" smtClean="0"/>
              <a:t>按钮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报告书写功能</a:t>
            </a:r>
            <a:endParaRPr lang="en-US" altLang="zh-CN" sz="1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</a:rPr>
              <a:t> New Button</a:t>
            </a:r>
            <a:r>
              <a:rPr lang="zh-CN" altLang="en-US" sz="1800" dirty="0" smtClean="0">
                <a:solidFill>
                  <a:srgbClr val="0070C0"/>
                </a:solidFill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</a:rPr>
              <a:t>Writing Reports.</a:t>
            </a:r>
          </a:p>
          <a:p>
            <a:pPr>
              <a:lnSpc>
                <a:spcPct val="170000"/>
              </a:lnSpc>
            </a:pPr>
            <a:r>
              <a:rPr lang="zh-CN" altLang="en-US" sz="1800" dirty="0" smtClean="0"/>
              <a:t>右键功能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智能报告分析（</a:t>
            </a:r>
            <a:r>
              <a:rPr lang="en-US" altLang="zh-CN" sz="1800" dirty="0" smtClean="0"/>
              <a:t>PDF</a:t>
            </a:r>
            <a:r>
              <a:rPr lang="zh-CN" altLang="en-US" sz="1800" dirty="0" smtClean="0"/>
              <a:t>原始报告的数据提取并进行分析）</a:t>
            </a:r>
            <a:endParaRPr lang="en-US" altLang="zh-CN" sz="1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</a:rPr>
              <a:t>Right-click</a:t>
            </a:r>
            <a:r>
              <a:rPr lang="zh-CN" altLang="en-US" sz="1800" dirty="0" smtClean="0">
                <a:solidFill>
                  <a:srgbClr val="0070C0"/>
                </a:solidFill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</a:rPr>
              <a:t>Reports Intelligent Analyzing ( Extracting and analyzing the data of the Initial Reports in PDF).</a:t>
            </a:r>
          </a:p>
          <a:p>
            <a:pPr>
              <a:lnSpc>
                <a:spcPct val="170000"/>
              </a:lnSpc>
            </a:pPr>
            <a:r>
              <a:rPr lang="zh-CN" altLang="en-US" sz="1800" dirty="0" smtClean="0"/>
              <a:t>目前系统支持的权限，权限控制（区分临床医生、医技技师、报告中心）</a:t>
            </a:r>
            <a:endParaRPr lang="en-US" altLang="zh-CN" sz="1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</a:rPr>
              <a:t>Permissions Control Scheme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en-US" altLang="zh-CN" sz="1800" dirty="0" smtClean="0">
                <a:solidFill>
                  <a:srgbClr val="0070C0"/>
                </a:solidFill>
              </a:rPr>
              <a:t>(Give different permissions to clinicians, medical technicians, and report centers).</a:t>
            </a:r>
            <a:endParaRPr lang="zh-CN" altLang="en-US" sz="1800" dirty="0" smtClean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  <a:buNone/>
            </a:pPr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4464496" cy="360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should need more discussions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42910" y="1000114"/>
            <a:ext cx="7786742" cy="37147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1700" dirty="0" smtClean="0"/>
              <a:t>部署方案。</a:t>
            </a:r>
            <a:endParaRPr lang="en-US" altLang="zh-CN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Deployment Scheme.</a:t>
            </a:r>
          </a:p>
          <a:p>
            <a:pPr>
              <a:lnSpc>
                <a:spcPct val="170000"/>
              </a:lnSpc>
            </a:pPr>
            <a:r>
              <a:rPr lang="zh-CN" altLang="en-US" sz="1700" dirty="0" smtClean="0"/>
              <a:t>数据库的整合方案。</a:t>
            </a:r>
            <a:endParaRPr lang="en-US" altLang="zh-CN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Database Integration Scheme.</a:t>
            </a:r>
          </a:p>
          <a:p>
            <a:pPr>
              <a:lnSpc>
                <a:spcPct val="170000"/>
              </a:lnSpc>
            </a:pPr>
            <a:r>
              <a:rPr lang="zh-CN" altLang="en-US" sz="1700" dirty="0" smtClean="0"/>
              <a:t>历史数据移植的处理。</a:t>
            </a:r>
            <a:endParaRPr lang="en-US" altLang="zh-CN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Historical Data Processing .</a:t>
            </a:r>
          </a:p>
          <a:p>
            <a:pPr>
              <a:lnSpc>
                <a:spcPct val="170000"/>
              </a:lnSpc>
            </a:pPr>
            <a:r>
              <a:rPr lang="zh-CN" altLang="en-US" sz="1900" dirty="0" smtClean="0"/>
              <a:t>支持的设备（眼压、验光、视力、角膜厚度、采集卡、高拍仪、影像、</a:t>
            </a:r>
            <a:r>
              <a:rPr lang="en-US" altLang="zh-CN" sz="1900" dirty="0" smtClean="0"/>
              <a:t>PDF</a:t>
            </a:r>
            <a:r>
              <a:rPr lang="zh-CN" altLang="en-US" sz="1900" dirty="0" smtClean="0"/>
              <a:t>报告、视频）。</a:t>
            </a:r>
            <a:endParaRPr lang="en-US" altLang="zh-CN" sz="19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Supporting Device(Intraocular pressure, optometry, vision, corneal thickness, acquisition card, high-shot instrument, images, PDF reports, video).</a:t>
            </a:r>
          </a:p>
          <a:p>
            <a:pPr>
              <a:lnSpc>
                <a:spcPct val="170000"/>
              </a:lnSpc>
            </a:pPr>
            <a:r>
              <a:rPr lang="zh-CN" altLang="en-US" sz="1900" dirty="0" smtClean="0"/>
              <a:t>接口资料（患者信息、检查信息等）。</a:t>
            </a:r>
            <a:endParaRPr lang="en-US" altLang="zh-CN" sz="19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Interface Archives (Patients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Information, Inspection Information).</a:t>
            </a:r>
          </a:p>
          <a:p>
            <a:pPr>
              <a:lnSpc>
                <a:spcPct val="170000"/>
              </a:lnSpc>
            </a:pPr>
            <a:r>
              <a:rPr lang="zh-CN" altLang="en-US" sz="1900" dirty="0" smtClean="0"/>
              <a:t>权限的管理。</a:t>
            </a:r>
            <a:endParaRPr lang="en-US" altLang="zh-CN" sz="19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Permission Management .</a:t>
            </a:r>
          </a:p>
          <a:p>
            <a:pPr>
              <a:lnSpc>
                <a:spcPct val="170000"/>
              </a:lnSpc>
            </a:pPr>
            <a:r>
              <a:rPr lang="zh-CN" altLang="en-US" sz="2100" dirty="0" smtClean="0"/>
              <a:t>查询结果中检查类别的过滤。</a:t>
            </a:r>
            <a:endParaRPr lang="en-US" altLang="zh-CN" sz="21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2892860" cy="3600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Heidelberg should support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1472" y="928676"/>
            <a:ext cx="7786742" cy="37862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数据结构手册。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Data Structure Manual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接口文档。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Interface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Archives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/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详细的用户手册。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Specific User Manual.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系统配置手册。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System Configuration Manual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部署方案反馈。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Deployment Scheme Feedback .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数据库整合方案反馈。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Database Integration Scheme feedback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历史数据同步方案。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 Historical Data Synchronization Scheme 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622</Words>
  <Application>Microsoft Office PowerPoint</Application>
  <PresentationFormat>全屏显示(16:9)</PresentationFormat>
  <Paragraphs>240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新細明體</vt:lpstr>
      <vt:lpstr>宋体</vt:lpstr>
      <vt:lpstr>微软雅黑</vt:lpstr>
      <vt:lpstr>Arial</vt:lpstr>
      <vt:lpstr>Calibri</vt:lpstr>
      <vt:lpstr>Office Theme</vt:lpstr>
      <vt:lpstr>1_Office Theme</vt:lpstr>
      <vt:lpstr>2_Office Theme</vt:lpstr>
      <vt:lpstr>OPERA-PACS 2.0</vt:lpstr>
      <vt:lpstr>Function of PACS</vt:lpstr>
      <vt:lpstr>Integration Scheme</vt:lpstr>
      <vt:lpstr>Business Deployment  </vt:lpstr>
      <vt:lpstr> Data deployment </vt:lpstr>
      <vt:lpstr>Informationization Procedure</vt:lpstr>
      <vt:lpstr>PowerPoint 演示文稿</vt:lpstr>
      <vt:lpstr>What should need more discussions</vt:lpstr>
      <vt:lpstr>Heidelberg should support</vt:lpstr>
      <vt:lpstr>Development Schedule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SP1极速装机优化版  V2014/07/10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zjh</dc:creator>
  <cp:lastModifiedBy>佳轩Lee</cp:lastModifiedBy>
  <cp:revision>121</cp:revision>
  <dcterms:created xsi:type="dcterms:W3CDTF">2016-04-29T06:47:46Z</dcterms:created>
  <dcterms:modified xsi:type="dcterms:W3CDTF">2017-03-21T13:58:19Z</dcterms:modified>
</cp:coreProperties>
</file>