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1" r:id="rId3"/>
    <p:sldId id="263" r:id="rId4"/>
    <p:sldId id="260" r:id="rId5"/>
    <p:sldId id="262" r:id="rId6"/>
    <p:sldId id="264" r:id="rId7"/>
    <p:sldId id="281" r:id="rId8"/>
    <p:sldId id="268" r:id="rId9"/>
    <p:sldId id="295" r:id="rId10"/>
    <p:sldId id="282" r:id="rId11"/>
    <p:sldId id="284" r:id="rId12"/>
    <p:sldId id="283" r:id="rId13"/>
    <p:sldId id="276" r:id="rId14"/>
    <p:sldId id="294" r:id="rId15"/>
  </p:sldIdLst>
  <p:sldSz cx="9144000" cy="5143500" type="screen16x9"/>
  <p:notesSz cx="6858000" cy="9144000"/>
  <p:custDataLst>
    <p:tags r:id="rId17"/>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CBE1"/>
    <a:srgbClr val="83D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71" autoAdjust="0"/>
    <p:restoredTop sz="94660"/>
  </p:normalViewPr>
  <p:slideViewPr>
    <p:cSldViewPr snapToGrid="0">
      <p:cViewPr varScale="1">
        <p:scale>
          <a:sx n="98" d="100"/>
          <a:sy n="98" d="100"/>
        </p:scale>
        <p:origin x="61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9FC35A-81A0-4981-A8EA-8B65FF2C27EC}" type="datetimeFigureOut">
              <a:rPr lang="zh-CN" altLang="en-US" smtClean="0"/>
              <a:t>2017/3/22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842F2-B411-4546-A6B5-5B3AEFF235A1}" type="slidenum">
              <a:rPr lang="zh-CN" altLang="en-US" smtClean="0"/>
              <a:t>‹#›</a:t>
            </a:fld>
            <a:endParaRPr lang="zh-CN" altLang="en-US"/>
          </a:p>
        </p:txBody>
      </p:sp>
    </p:spTree>
    <p:extLst>
      <p:ext uri="{BB962C8B-B14F-4D97-AF65-F5344CB8AC3E}">
        <p14:creationId xmlns:p14="http://schemas.microsoft.com/office/powerpoint/2010/main" val="3196060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1</a:t>
            </a:fld>
            <a:endParaRPr lang="zh-CN" altLang="en-US"/>
          </a:p>
        </p:txBody>
      </p:sp>
    </p:spTree>
    <p:extLst>
      <p:ext uri="{BB962C8B-B14F-4D97-AF65-F5344CB8AC3E}">
        <p14:creationId xmlns:p14="http://schemas.microsoft.com/office/powerpoint/2010/main" val="2044815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10</a:t>
            </a:fld>
            <a:endParaRPr lang="zh-CN" altLang="en-US"/>
          </a:p>
        </p:txBody>
      </p:sp>
    </p:spTree>
    <p:extLst>
      <p:ext uri="{BB962C8B-B14F-4D97-AF65-F5344CB8AC3E}">
        <p14:creationId xmlns:p14="http://schemas.microsoft.com/office/powerpoint/2010/main" val="1561264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11</a:t>
            </a:fld>
            <a:endParaRPr lang="zh-CN" altLang="en-US"/>
          </a:p>
        </p:txBody>
      </p:sp>
    </p:spTree>
    <p:extLst>
      <p:ext uri="{BB962C8B-B14F-4D97-AF65-F5344CB8AC3E}">
        <p14:creationId xmlns:p14="http://schemas.microsoft.com/office/powerpoint/2010/main" val="2759755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12</a:t>
            </a:fld>
            <a:endParaRPr lang="zh-CN" altLang="en-US"/>
          </a:p>
        </p:txBody>
      </p:sp>
    </p:spTree>
    <p:extLst>
      <p:ext uri="{BB962C8B-B14F-4D97-AF65-F5344CB8AC3E}">
        <p14:creationId xmlns:p14="http://schemas.microsoft.com/office/powerpoint/2010/main" val="3918601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13</a:t>
            </a:fld>
            <a:endParaRPr lang="zh-CN" altLang="en-US"/>
          </a:p>
        </p:txBody>
      </p:sp>
    </p:spTree>
    <p:extLst>
      <p:ext uri="{BB962C8B-B14F-4D97-AF65-F5344CB8AC3E}">
        <p14:creationId xmlns:p14="http://schemas.microsoft.com/office/powerpoint/2010/main" val="1045819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14</a:t>
            </a:fld>
            <a:endParaRPr lang="zh-CN" altLang="en-US"/>
          </a:p>
        </p:txBody>
      </p:sp>
    </p:spTree>
    <p:extLst>
      <p:ext uri="{BB962C8B-B14F-4D97-AF65-F5344CB8AC3E}">
        <p14:creationId xmlns:p14="http://schemas.microsoft.com/office/powerpoint/2010/main" val="26087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2</a:t>
            </a:fld>
            <a:endParaRPr lang="zh-CN" altLang="en-US"/>
          </a:p>
        </p:txBody>
      </p:sp>
    </p:spTree>
    <p:extLst>
      <p:ext uri="{BB962C8B-B14F-4D97-AF65-F5344CB8AC3E}">
        <p14:creationId xmlns:p14="http://schemas.microsoft.com/office/powerpoint/2010/main" val="2387575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3</a:t>
            </a:fld>
            <a:endParaRPr lang="zh-CN" altLang="en-US"/>
          </a:p>
        </p:txBody>
      </p:sp>
    </p:spTree>
    <p:extLst>
      <p:ext uri="{BB962C8B-B14F-4D97-AF65-F5344CB8AC3E}">
        <p14:creationId xmlns:p14="http://schemas.microsoft.com/office/powerpoint/2010/main" val="217210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4</a:t>
            </a:fld>
            <a:endParaRPr lang="zh-CN" altLang="en-US"/>
          </a:p>
        </p:txBody>
      </p:sp>
    </p:spTree>
    <p:extLst>
      <p:ext uri="{BB962C8B-B14F-4D97-AF65-F5344CB8AC3E}">
        <p14:creationId xmlns:p14="http://schemas.microsoft.com/office/powerpoint/2010/main" val="227714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5</a:t>
            </a:fld>
            <a:endParaRPr lang="zh-CN" altLang="en-US"/>
          </a:p>
        </p:txBody>
      </p:sp>
    </p:spTree>
    <p:extLst>
      <p:ext uri="{BB962C8B-B14F-4D97-AF65-F5344CB8AC3E}">
        <p14:creationId xmlns:p14="http://schemas.microsoft.com/office/powerpoint/2010/main" val="1439772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6</a:t>
            </a:fld>
            <a:endParaRPr lang="zh-CN" altLang="en-US"/>
          </a:p>
        </p:txBody>
      </p:sp>
    </p:spTree>
    <p:extLst>
      <p:ext uri="{BB962C8B-B14F-4D97-AF65-F5344CB8AC3E}">
        <p14:creationId xmlns:p14="http://schemas.microsoft.com/office/powerpoint/2010/main" val="2483511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7</a:t>
            </a:fld>
            <a:endParaRPr lang="zh-CN" altLang="en-US"/>
          </a:p>
        </p:txBody>
      </p:sp>
    </p:spTree>
    <p:extLst>
      <p:ext uri="{BB962C8B-B14F-4D97-AF65-F5344CB8AC3E}">
        <p14:creationId xmlns:p14="http://schemas.microsoft.com/office/powerpoint/2010/main" val="2655616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8</a:t>
            </a:fld>
            <a:endParaRPr lang="zh-CN" altLang="en-US"/>
          </a:p>
        </p:txBody>
      </p:sp>
    </p:spTree>
    <p:extLst>
      <p:ext uri="{BB962C8B-B14F-4D97-AF65-F5344CB8AC3E}">
        <p14:creationId xmlns:p14="http://schemas.microsoft.com/office/powerpoint/2010/main" val="2187564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9</a:t>
            </a:fld>
            <a:endParaRPr lang="zh-CN" altLang="en-US"/>
          </a:p>
        </p:txBody>
      </p:sp>
    </p:spTree>
    <p:extLst>
      <p:ext uri="{BB962C8B-B14F-4D97-AF65-F5344CB8AC3E}">
        <p14:creationId xmlns:p14="http://schemas.microsoft.com/office/powerpoint/2010/main" val="11689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705F7EF-FC83-4011-86EA-3179E45F44A8}" type="datetimeFigureOut">
              <a:rPr lang="zh-CN" altLang="en-US" smtClean="0"/>
              <a:t>2017/3/22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2464078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05F7EF-FC83-4011-86EA-3179E45F44A8}" type="datetimeFigureOut">
              <a:rPr lang="zh-CN" altLang="en-US" smtClean="0"/>
              <a:t>2017/3/22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1946452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05F7EF-FC83-4011-86EA-3179E45F44A8}" type="datetimeFigureOut">
              <a:rPr lang="zh-CN" altLang="en-US" smtClean="0"/>
              <a:t>2017/3/22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2866809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05F7EF-FC83-4011-86EA-3179E45F44A8}" type="datetimeFigureOut">
              <a:rPr lang="zh-CN" altLang="en-US" smtClean="0"/>
              <a:t>2017/3/22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2137850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705F7EF-FC83-4011-86EA-3179E45F44A8}" type="datetimeFigureOut">
              <a:rPr lang="zh-CN" altLang="en-US" smtClean="0"/>
              <a:t>2017/3/22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121540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705F7EF-FC83-4011-86EA-3179E45F44A8}" type="datetimeFigureOut">
              <a:rPr lang="zh-CN" altLang="en-US" smtClean="0"/>
              <a:t>2017/3/22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2296704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705F7EF-FC83-4011-86EA-3179E45F44A8}" type="datetimeFigureOut">
              <a:rPr lang="zh-CN" altLang="en-US" smtClean="0"/>
              <a:t>2017/3/22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3717395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705F7EF-FC83-4011-86EA-3179E45F44A8}" type="datetimeFigureOut">
              <a:rPr lang="zh-CN" altLang="en-US" smtClean="0"/>
              <a:t>2017/3/22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4194633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5F7EF-FC83-4011-86EA-3179E45F44A8}" type="datetimeFigureOut">
              <a:rPr lang="zh-CN" altLang="en-US" smtClean="0"/>
              <a:t>2017/3/22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3329570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705F7EF-FC83-4011-86EA-3179E45F44A8}" type="datetimeFigureOut">
              <a:rPr lang="zh-CN" altLang="en-US" smtClean="0"/>
              <a:t>2017/3/22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3921939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705F7EF-FC83-4011-86EA-3179E45F44A8}" type="datetimeFigureOut">
              <a:rPr lang="zh-CN" altLang="en-US" smtClean="0"/>
              <a:t>2017/3/22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4140072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705F7EF-FC83-4011-86EA-3179E45F44A8}" type="datetimeFigureOut">
              <a:rPr lang="zh-CN" altLang="en-US" smtClean="0"/>
              <a:t>2017/3/22</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3874810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4.jpe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4.jpe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4.jpe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4.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b="4425"/>
          <a:stretch/>
        </p:blipFill>
        <p:spPr>
          <a:xfrm>
            <a:off x="0" y="-1"/>
            <a:ext cx="9144000" cy="5143501"/>
          </a:xfrm>
          <a:prstGeom prst="rect">
            <a:avLst/>
          </a:prstGeom>
        </p:spPr>
      </p:pic>
      <p:sp>
        <p:nvSpPr>
          <p:cNvPr id="5" name="矩形 4"/>
          <p:cNvSpPr/>
          <p:nvPr/>
        </p:nvSpPr>
        <p:spPr>
          <a:xfrm>
            <a:off x="0" y="700202"/>
            <a:ext cx="5544766" cy="3309823"/>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140893" y="753549"/>
            <a:ext cx="5262979" cy="2123658"/>
          </a:xfrm>
          <a:prstGeom prst="rect">
            <a:avLst/>
          </a:prstGeom>
          <a:noFill/>
        </p:spPr>
        <p:txBody>
          <a:bodyPr wrap="non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上海市</a:t>
            </a:r>
            <a:endParaRPr lang="en-US" altLang="zh-CN" sz="4400" b="1" dirty="0">
              <a:solidFill>
                <a:schemeClr val="bg1"/>
              </a:solidFill>
              <a:latin typeface="微软雅黑" panose="020B0503020204020204" pitchFamily="34" charset="-122"/>
              <a:ea typeface="微软雅黑" panose="020B0503020204020204" pitchFamily="34" charset="-122"/>
            </a:endParaRPr>
          </a:p>
          <a:p>
            <a:pPr algn="ctr"/>
            <a:r>
              <a:rPr lang="zh-CN" altLang="en-US" sz="4400" b="1" dirty="0">
                <a:solidFill>
                  <a:schemeClr val="bg1"/>
                </a:solidFill>
                <a:latin typeface="微软雅黑" panose="020B0503020204020204" pitchFamily="34" charset="-122"/>
                <a:ea typeface="微软雅黑" panose="020B0503020204020204" pitchFamily="34" charset="-122"/>
              </a:rPr>
              <a:t>青少年近视干预项目</a:t>
            </a:r>
          </a:p>
          <a:p>
            <a:pPr algn="ctr"/>
            <a:r>
              <a:rPr lang="zh-CN" altLang="en-US" sz="4400" b="1" dirty="0" smtClean="0">
                <a:solidFill>
                  <a:schemeClr val="bg1"/>
                </a:solidFill>
                <a:latin typeface="微软雅黑" panose="020B0503020204020204" pitchFamily="34" charset="-122"/>
                <a:ea typeface="微软雅黑" panose="020B0503020204020204" pitchFamily="34" charset="-122"/>
              </a:rPr>
              <a:t>调查</a:t>
            </a:r>
            <a:r>
              <a:rPr lang="zh-CN" altLang="en-US" sz="4400" b="1" dirty="0">
                <a:solidFill>
                  <a:schemeClr val="bg1"/>
                </a:solidFill>
                <a:latin typeface="微软雅黑" panose="020B0503020204020204" pitchFamily="34" charset="-122"/>
                <a:ea typeface="微软雅黑" panose="020B0503020204020204" pitchFamily="34" charset="-122"/>
              </a:rPr>
              <a:t>问卷系统开发</a:t>
            </a:r>
          </a:p>
        </p:txBody>
      </p:sp>
      <p:sp>
        <p:nvSpPr>
          <p:cNvPr id="20" name="文本框 19"/>
          <p:cNvSpPr txBox="1"/>
          <p:nvPr/>
        </p:nvSpPr>
        <p:spPr>
          <a:xfrm>
            <a:off x="1738284" y="3182006"/>
            <a:ext cx="2068195" cy="523220"/>
          </a:xfrm>
          <a:prstGeom prst="rect">
            <a:avLst/>
          </a:prstGeom>
          <a:noFill/>
        </p:spPr>
        <p:txBody>
          <a:bodyPr wrap="none" rtlCol="0">
            <a:spAutoFi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13</a:t>
            </a:r>
            <a:r>
              <a:rPr lang="zh-CN" altLang="en-US" sz="1400" dirty="0" smtClean="0">
                <a:solidFill>
                  <a:schemeClr val="bg1"/>
                </a:solidFill>
                <a:latin typeface="微软雅黑" panose="020B0503020204020204" pitchFamily="34" charset="-122"/>
                <a:ea typeface="微软雅黑" panose="020B0503020204020204" pitchFamily="34" charset="-122"/>
              </a:rPr>
              <a:t>级软件工程</a:t>
            </a:r>
            <a:r>
              <a:rPr lang="en-US" altLang="zh-CN" sz="1400" dirty="0" smtClean="0">
                <a:solidFill>
                  <a:schemeClr val="bg1"/>
                </a:solidFill>
                <a:latin typeface="微软雅黑" panose="020B0503020204020204" pitchFamily="34" charset="-122"/>
                <a:ea typeface="微软雅黑" panose="020B0503020204020204" pitchFamily="34" charset="-122"/>
              </a:rPr>
              <a:t>-5 </a:t>
            </a:r>
            <a:r>
              <a:rPr lang="zh-CN" altLang="en-US" sz="1400" dirty="0" smtClean="0">
                <a:solidFill>
                  <a:schemeClr val="bg1"/>
                </a:solidFill>
                <a:latin typeface="微软雅黑" panose="020B0503020204020204" pitchFamily="34" charset="-122"/>
                <a:ea typeface="微软雅黑" panose="020B0503020204020204" pitchFamily="34" charset="-122"/>
              </a:rPr>
              <a:t>李佳轩</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400" dirty="0">
                <a:solidFill>
                  <a:schemeClr val="bg1"/>
                </a:solidFill>
                <a:latin typeface="微软雅黑" panose="020B0503020204020204" pitchFamily="34" charset="-122"/>
                <a:ea typeface="微软雅黑" panose="020B0503020204020204" pitchFamily="34" charset="-122"/>
              </a:rPr>
              <a:t>指导</a:t>
            </a:r>
            <a:r>
              <a:rPr lang="zh-CN" altLang="en-US" sz="1400" dirty="0" smtClean="0">
                <a:solidFill>
                  <a:schemeClr val="bg1"/>
                </a:solidFill>
                <a:latin typeface="微软雅黑" panose="020B0503020204020204" pitchFamily="34" charset="-122"/>
                <a:ea typeface="微软雅黑" panose="020B0503020204020204" pitchFamily="34" charset="-122"/>
              </a:rPr>
              <a:t>教师：梁顺攀</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r="85682"/>
          <a:stretch/>
        </p:blipFill>
        <p:spPr>
          <a:xfrm>
            <a:off x="1168400" y="710362"/>
            <a:ext cx="867059" cy="832511"/>
          </a:xfrm>
          <a:prstGeom prst="rect">
            <a:avLst/>
          </a:prstGeom>
        </p:spPr>
      </p:pic>
    </p:spTree>
    <p:extLst>
      <p:ext uri="{BB962C8B-B14F-4D97-AF65-F5344CB8AC3E}">
        <p14:creationId xmlns:p14="http://schemas.microsoft.com/office/powerpoint/2010/main" val="1844737897"/>
      </p:ext>
    </p:extLst>
  </p:cSld>
  <p:clrMapOvr>
    <a:masterClrMapping/>
  </p:clrMapOvr>
  <mc:AlternateContent xmlns:mc="http://schemas.openxmlformats.org/markup-compatibility/2006" xmlns:p14="http://schemas.microsoft.com/office/powerpoint/2010/main">
    <mc:Choice Requires="p14">
      <p:transition spd="slow" p14:dur="2250" advTm="0">
        <p:fad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8"/>
                                        </p:tgtEl>
                                        <p:attrNameLst>
                                          <p:attrName>ppt_y</p:attrName>
                                        </p:attrNameLst>
                                      </p:cBhvr>
                                      <p:tavLst>
                                        <p:tav tm="0">
                                          <p:val>
                                            <p:strVal val="#ppt_y"/>
                                          </p:val>
                                        </p:tav>
                                        <p:tav tm="100000">
                                          <p:val>
                                            <p:strVal val="#ppt_y"/>
                                          </p:val>
                                        </p:tav>
                                      </p:tavLst>
                                    </p:anim>
                                    <p:anim calcmode="lin" valueType="num">
                                      <p:cBhvr>
                                        <p:cTn id="17"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8"/>
                                        </p:tgtEl>
                                      </p:cBhvr>
                                    </p:animEffect>
                                  </p:childTnLst>
                                </p:cTn>
                              </p:par>
                            </p:childTnLst>
                          </p:cTn>
                        </p:par>
                        <p:par>
                          <p:cTn id="20" fill="hold">
                            <p:stCondLst>
                              <p:cond delay="1450"/>
                            </p:stCondLst>
                            <p:childTnLst>
                              <p:par>
                                <p:cTn id="21" presetID="2" presetClass="entr" presetSubtype="4" fill="hold" grpId="0" nodeType="afterEffect">
                                  <p:stCondLst>
                                    <p:cond delay="0"/>
                                  </p:stCondLst>
                                  <p:iterate type="lt">
                                    <p:tmPct val="5000"/>
                                  </p:iterate>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r="3193"/>
          <a:stretch/>
        </p:blipFill>
        <p:spPr>
          <a:xfrm>
            <a:off x="0" y="-1"/>
            <a:ext cx="9144000" cy="5159281"/>
          </a:xfrm>
          <a:prstGeom prst="rect">
            <a:avLst/>
          </a:prstGeom>
        </p:spPr>
      </p:pic>
      <p:pic>
        <p:nvPicPr>
          <p:cNvPr id="57" name="图片 56"/>
          <p:cNvPicPr>
            <a:picLocks noChangeAspect="1"/>
          </p:cNvPicPr>
          <p:nvPr/>
        </p:nvPicPr>
        <p:blipFill rotWithShape="1">
          <a:blip r:embed="rId5" cstate="print">
            <a:extLst>
              <a:ext uri="{28A0092B-C50C-407E-A947-70E740481C1C}">
                <a14:useLocalDpi xmlns:a14="http://schemas.microsoft.com/office/drawing/2010/main" val="0"/>
              </a:ext>
            </a:extLst>
          </a:blip>
          <a:srcRect r="-208" b="8136"/>
          <a:stretch/>
        </p:blipFill>
        <p:spPr>
          <a:xfrm>
            <a:off x="0" y="0"/>
            <a:ext cx="9163050" cy="5162550"/>
          </a:xfrm>
          <a:prstGeom prst="rect">
            <a:avLst/>
          </a:prstGeom>
        </p:spPr>
      </p:pic>
      <p:sp>
        <p:nvSpPr>
          <p:cNvPr id="46" name="矩形 45"/>
          <p:cNvSpPr/>
          <p:nvPr/>
        </p:nvSpPr>
        <p:spPr>
          <a:xfrm>
            <a:off x="878400" y="-3271"/>
            <a:ext cx="3293551" cy="3638550"/>
          </a:xfrm>
          <a:prstGeom prst="rect">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文本框 52"/>
          <p:cNvSpPr txBox="1"/>
          <p:nvPr/>
        </p:nvSpPr>
        <p:spPr>
          <a:xfrm>
            <a:off x="1799655" y="1071797"/>
            <a:ext cx="1451038" cy="1323439"/>
          </a:xfrm>
          <a:prstGeom prst="rect">
            <a:avLst/>
          </a:prstGeom>
          <a:noFill/>
        </p:spPr>
        <p:txBody>
          <a:bodyPr wrap="none" rtlCol="0">
            <a:spAutoFit/>
          </a:bodyPr>
          <a:lstStyle/>
          <a:p>
            <a:r>
              <a:rPr lang="en-US" altLang="zh-CN" sz="8000" b="1" dirty="0" smtClean="0">
                <a:solidFill>
                  <a:schemeClr val="bg1"/>
                </a:solidFill>
                <a:latin typeface="微软雅黑" panose="020B0503020204020204" pitchFamily="34" charset="-122"/>
                <a:ea typeface="微软雅黑" panose="020B0503020204020204" pitchFamily="34" charset="-122"/>
              </a:rPr>
              <a:t>03</a:t>
            </a:r>
            <a:endParaRPr lang="zh-CN" altLang="en-US" sz="8000" b="1"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878400" y="1034954"/>
            <a:ext cx="329355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996440" y="2393957"/>
            <a:ext cx="3057469" cy="584775"/>
          </a:xfrm>
          <a:prstGeom prst="rect">
            <a:avLst/>
          </a:prstGeom>
          <a:noFill/>
        </p:spPr>
        <p:txBody>
          <a:bodyPr wrap="square" rtlCol="0">
            <a:spAutoFit/>
          </a:bodyPr>
          <a:lstStyle/>
          <a:p>
            <a:pPr algn="dist"/>
            <a:r>
              <a:rPr lang="zh-CN" altLang="en-US" sz="3200" b="1" dirty="0">
                <a:solidFill>
                  <a:schemeClr val="bg1"/>
                </a:solidFill>
                <a:latin typeface="微软雅黑" panose="020B0503020204020204" pitchFamily="34" charset="-122"/>
                <a:ea typeface="微软雅黑" panose="020B0503020204020204" pitchFamily="34" charset="-122"/>
              </a:rPr>
              <a:t>研究</a:t>
            </a:r>
            <a:r>
              <a:rPr lang="zh-CN" altLang="en-US" sz="3200" b="1" dirty="0" smtClean="0">
                <a:solidFill>
                  <a:schemeClr val="bg1"/>
                </a:solidFill>
                <a:latin typeface="微软雅黑" panose="020B0503020204020204" pitchFamily="34" charset="-122"/>
                <a:ea typeface="微软雅黑" panose="020B0503020204020204" pitchFamily="34" charset="-122"/>
              </a:rPr>
              <a:t>方法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516153" y="184527"/>
            <a:ext cx="2175677" cy="923330"/>
            <a:chOff x="1583523" y="135711"/>
            <a:chExt cx="2175677" cy="923330"/>
          </a:xfrm>
        </p:grpSpPr>
        <p:pic>
          <p:nvPicPr>
            <p:cNvPr id="16" name="图片 15"/>
            <p:cNvPicPr>
              <a:picLocks noChangeAspect="1"/>
            </p:cNvPicPr>
            <p:nvPr/>
          </p:nvPicPr>
          <p:blipFill rotWithShape="1">
            <a:blip r:embed="rId6">
              <a:extLst>
                <a:ext uri="{28A0092B-C50C-407E-A947-70E740481C1C}">
                  <a14:useLocalDpi xmlns:a14="http://schemas.microsoft.com/office/drawing/2010/main" val="0"/>
                </a:ext>
              </a:extLst>
            </a:blip>
            <a:srcRect r="85682"/>
            <a:stretch/>
          </p:blipFill>
          <p:spPr>
            <a:xfrm>
              <a:off x="1583523" y="215404"/>
              <a:ext cx="600877" cy="563016"/>
            </a:xfrm>
            <a:prstGeom prst="rect">
              <a:avLst/>
            </a:prstGeom>
          </p:spPr>
        </p:pic>
        <p:sp>
          <p:nvSpPr>
            <p:cNvPr id="17" name="文本框 16"/>
            <p:cNvSpPr txBox="1"/>
            <p:nvPr/>
          </p:nvSpPr>
          <p:spPr>
            <a:xfrm>
              <a:off x="2016414" y="135711"/>
              <a:ext cx="1742786" cy="923330"/>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sp>
        <p:nvSpPr>
          <p:cNvPr id="18" name="矩形 17"/>
          <p:cNvSpPr/>
          <p:nvPr/>
        </p:nvSpPr>
        <p:spPr>
          <a:xfrm>
            <a:off x="1474662" y="2955183"/>
            <a:ext cx="2213042" cy="369332"/>
          </a:xfrm>
          <a:prstGeom prst="rect">
            <a:avLst/>
          </a:prstGeom>
        </p:spPr>
        <p:txBody>
          <a:bodyPr wrap="none">
            <a:spAutoFit/>
          </a:bodyPr>
          <a:lstStyle/>
          <a:p>
            <a:r>
              <a:rPr lang="en-US" altLang="zh-CN" sz="1800" b="1" dirty="0" smtClean="0">
                <a:solidFill>
                  <a:schemeClr val="bg1"/>
                </a:solidFill>
                <a:latin typeface="微软雅黑" panose="020B0503020204020204" pitchFamily="34" charset="-122"/>
                <a:ea typeface="微软雅黑" panose="020B0503020204020204" pitchFamily="34" charset="-122"/>
              </a:rPr>
              <a:t>Research Method</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2709360"/>
      </p:ext>
    </p:extLst>
  </p:cSld>
  <p:clrMapOvr>
    <a:masterClrMapping/>
  </p:clrMapOvr>
  <mc:AlternateContent xmlns:mc="http://schemas.openxmlformats.org/markup-compatibility/2006" xmlns:p14="http://schemas.microsoft.com/office/powerpoint/2010/main">
    <mc:Choice Requires="p14">
      <p:transition spd="slow" p14:dur="225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p:tgtEl>
                                          <p:spTgt spid="46"/>
                                        </p:tgtEl>
                                        <p:attrNameLst>
                                          <p:attrName>ppt_y</p:attrName>
                                        </p:attrNameLst>
                                      </p:cBhvr>
                                      <p:tavLst>
                                        <p:tav tm="0">
                                          <p:val>
                                            <p:strVal val="#ppt_y-#ppt_h*1.125000"/>
                                          </p:val>
                                        </p:tav>
                                        <p:tav tm="100000">
                                          <p:val>
                                            <p:strVal val="#ppt_y"/>
                                          </p:val>
                                        </p:tav>
                                      </p:tavLst>
                                    </p:anim>
                                    <p:animEffect transition="in" filter="wipe(down)">
                                      <p:cBhvr>
                                        <p:cTn id="8" dur="500"/>
                                        <p:tgtEl>
                                          <p:spTgt spid="46"/>
                                        </p:tgtEl>
                                      </p:cBhvr>
                                    </p:animEffect>
                                  </p:childTnLst>
                                </p:cTn>
                              </p:par>
                            </p:childTnLst>
                          </p:cTn>
                        </p:par>
                        <p:par>
                          <p:cTn id="9" fill="hold">
                            <p:stCondLst>
                              <p:cond delay="1000"/>
                            </p:stCondLst>
                            <p:childTnLst>
                              <p:par>
                                <p:cTn id="10" presetID="16" presetClass="entr" presetSubtype="21" fill="hold"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arn(inVertical)">
                                      <p:cBhvr>
                                        <p:cTn id="12" dur="500"/>
                                        <p:tgtEl>
                                          <p:spTgt spid="55"/>
                                        </p:tgtEl>
                                      </p:cBhvr>
                                    </p:animEffect>
                                  </p:childTnLst>
                                </p:cTn>
                              </p:par>
                            </p:childTnLst>
                          </p:cTn>
                        </p:par>
                        <p:par>
                          <p:cTn id="13" fill="hold">
                            <p:stCondLst>
                              <p:cond delay="1500"/>
                            </p:stCondLst>
                            <p:childTnLst>
                              <p:par>
                                <p:cTn id="14" presetID="14" presetClass="entr" presetSubtype="10"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randombar(horizontal)">
                                      <p:cBhvr>
                                        <p:cTn id="16" dur="500"/>
                                        <p:tgtEl>
                                          <p:spTgt spid="53"/>
                                        </p:tgtEl>
                                      </p:cBhvr>
                                    </p:animEffect>
                                  </p:childTnLst>
                                </p:cTn>
                              </p:par>
                            </p:childTnLst>
                          </p:cTn>
                        </p:par>
                        <p:par>
                          <p:cTn id="17" fill="hold">
                            <p:stCondLst>
                              <p:cond delay="2000"/>
                            </p:stCondLst>
                            <p:childTnLst>
                              <p:par>
                                <p:cTn id="18" presetID="53" presetClass="entr" presetSubtype="16" fill="hold" grpId="0" nodeType="afterEffect">
                                  <p:stCondLst>
                                    <p:cond delay="0"/>
                                  </p:stCondLst>
                                  <p:childTnLst>
                                    <p:set>
                                      <p:cBhvr>
                                        <p:cTn id="19" dur="1" fill="hold">
                                          <p:stCondLst>
                                            <p:cond delay="0"/>
                                          </p:stCondLst>
                                        </p:cTn>
                                        <p:tgtEl>
                                          <p:spTgt spid="58"/>
                                        </p:tgtEl>
                                        <p:attrNameLst>
                                          <p:attrName>style.visibility</p:attrName>
                                        </p:attrNameLst>
                                      </p:cBhvr>
                                      <p:to>
                                        <p:strVal val="visible"/>
                                      </p:to>
                                    </p:set>
                                    <p:anim calcmode="lin" valueType="num">
                                      <p:cBhvr>
                                        <p:cTn id="20" dur="500" fill="hold"/>
                                        <p:tgtEl>
                                          <p:spTgt spid="58"/>
                                        </p:tgtEl>
                                        <p:attrNameLst>
                                          <p:attrName>ppt_w</p:attrName>
                                        </p:attrNameLst>
                                      </p:cBhvr>
                                      <p:tavLst>
                                        <p:tav tm="0">
                                          <p:val>
                                            <p:fltVal val="0"/>
                                          </p:val>
                                        </p:tav>
                                        <p:tav tm="100000">
                                          <p:val>
                                            <p:strVal val="#ppt_w"/>
                                          </p:val>
                                        </p:tav>
                                      </p:tavLst>
                                    </p:anim>
                                    <p:anim calcmode="lin" valueType="num">
                                      <p:cBhvr>
                                        <p:cTn id="21" dur="500" fill="hold"/>
                                        <p:tgtEl>
                                          <p:spTgt spid="58"/>
                                        </p:tgtEl>
                                        <p:attrNameLst>
                                          <p:attrName>ppt_h</p:attrName>
                                        </p:attrNameLst>
                                      </p:cBhvr>
                                      <p:tavLst>
                                        <p:tav tm="0">
                                          <p:val>
                                            <p:fltVal val="0"/>
                                          </p:val>
                                        </p:tav>
                                        <p:tav tm="100000">
                                          <p:val>
                                            <p:strVal val="#ppt_h"/>
                                          </p:val>
                                        </p:tav>
                                      </p:tavLst>
                                    </p:anim>
                                    <p:animEffect transition="in" filter="fade">
                                      <p:cBhvr>
                                        <p:cTn id="22" dur="500"/>
                                        <p:tgtEl>
                                          <p:spTgt spid="58"/>
                                        </p:tgtEl>
                                      </p:cBhvr>
                                    </p:animEffect>
                                  </p:childTnLst>
                                </p:cTn>
                              </p:par>
                            </p:childTnLst>
                          </p:cTn>
                        </p:par>
                        <p:par>
                          <p:cTn id="23" fill="hold">
                            <p:stCondLst>
                              <p:cond delay="2500"/>
                            </p:stCondLst>
                            <p:childTnLst>
                              <p:par>
                                <p:cTn id="24" presetID="2" presetClass="entr" presetSubtype="4" fill="hold" grpId="0" nodeType="afterEffect">
                                  <p:stCondLst>
                                    <p:cond delay="0"/>
                                  </p:stCondLst>
                                  <p:iterate type="lt">
                                    <p:tmPct val="10000"/>
                                  </p:iterate>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fill="hold"/>
                                        <p:tgtEl>
                                          <p:spTgt spid="18"/>
                                        </p:tgtEl>
                                        <p:attrNameLst>
                                          <p:attrName>ppt_x</p:attrName>
                                        </p:attrNameLst>
                                      </p:cBhvr>
                                      <p:tavLst>
                                        <p:tav tm="0">
                                          <p:val>
                                            <p:strVal val="#ppt_x"/>
                                          </p:val>
                                        </p:tav>
                                        <p:tav tm="100000">
                                          <p:val>
                                            <p:strVal val="#ppt_x"/>
                                          </p:val>
                                        </p:tav>
                                      </p:tavLst>
                                    </p:anim>
                                    <p:anim calcmode="lin" valueType="num">
                                      <p:cBhvr additive="base">
                                        <p:cTn id="2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3" grpId="0"/>
      <p:bldP spid="58"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619718" y="628802"/>
            <a:ext cx="7524282" cy="89413"/>
          </a:xfrm>
          <a:prstGeom prst="rect">
            <a:avLst/>
          </a:prstGeom>
          <a:solidFill>
            <a:srgbClr val="83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4"/>
          <p:cNvSpPr txBox="1">
            <a:spLocks/>
          </p:cNvSpPr>
          <p:nvPr/>
        </p:nvSpPr>
        <p:spPr>
          <a:xfrm>
            <a:off x="4039334" y="136098"/>
            <a:ext cx="3008919" cy="40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研究</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方法</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11" name="Picture 2" descr="C:\Documents and Settings\Administrator\My Documents\商务图片\Nipic_2457331_20110113224908934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8767" y="744668"/>
            <a:ext cx="3546677" cy="439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reeform 7"/>
          <p:cNvSpPr>
            <a:spLocks/>
          </p:cNvSpPr>
          <p:nvPr/>
        </p:nvSpPr>
        <p:spPr bwMode="auto">
          <a:xfrm>
            <a:off x="3444070" y="2156460"/>
            <a:ext cx="2055555" cy="1876994"/>
          </a:xfrm>
          <a:custGeom>
            <a:avLst/>
            <a:gdLst>
              <a:gd name="T0" fmla="*/ 2147483647 w 4137"/>
              <a:gd name="T1" fmla="*/ 2147483647 h 3776"/>
              <a:gd name="T2" fmla="*/ 2147483647 w 4137"/>
              <a:gd name="T3" fmla="*/ 2147483647 h 3776"/>
              <a:gd name="T4" fmla="*/ 2147483647 w 4137"/>
              <a:gd name="T5" fmla="*/ 2147483647 h 3776"/>
              <a:gd name="T6" fmla="*/ 2147483647 w 4137"/>
              <a:gd name="T7" fmla="*/ 2147483647 h 3776"/>
              <a:gd name="T8" fmla="*/ 2147483647 w 4137"/>
              <a:gd name="T9" fmla="*/ 2147483647 h 3776"/>
              <a:gd name="T10" fmla="*/ 2147483647 w 4137"/>
              <a:gd name="T11" fmla="*/ 2147483647 h 3776"/>
              <a:gd name="T12" fmla="*/ 2147483647 w 4137"/>
              <a:gd name="T13" fmla="*/ 2147483647 h 3776"/>
              <a:gd name="T14" fmla="*/ 2147483647 w 4137"/>
              <a:gd name="T15" fmla="*/ 0 h 3776"/>
              <a:gd name="T16" fmla="*/ 2147483647 w 4137"/>
              <a:gd name="T17" fmla="*/ 2147483647 h 37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137" h="3776">
                <a:moveTo>
                  <a:pt x="2687" y="148"/>
                </a:moveTo>
                <a:cubicBezTo>
                  <a:pt x="3536" y="487"/>
                  <a:pt x="3958" y="1447"/>
                  <a:pt x="3629" y="2303"/>
                </a:cubicBezTo>
                <a:cubicBezTo>
                  <a:pt x="3297" y="3166"/>
                  <a:pt x="2328" y="3597"/>
                  <a:pt x="1466" y="3265"/>
                </a:cubicBezTo>
                <a:cubicBezTo>
                  <a:pt x="610" y="2936"/>
                  <a:pt x="179" y="1980"/>
                  <a:pt x="496" y="1123"/>
                </a:cubicBezTo>
                <a:lnTo>
                  <a:pt x="348" y="1066"/>
                </a:lnTo>
                <a:cubicBezTo>
                  <a:pt x="0" y="2005"/>
                  <a:pt x="471" y="3053"/>
                  <a:pt x="1409" y="3413"/>
                </a:cubicBezTo>
                <a:cubicBezTo>
                  <a:pt x="2353" y="3776"/>
                  <a:pt x="3414" y="3305"/>
                  <a:pt x="3777" y="2360"/>
                </a:cubicBezTo>
                <a:cubicBezTo>
                  <a:pt x="4137" y="1422"/>
                  <a:pt x="3675" y="371"/>
                  <a:pt x="2744" y="0"/>
                </a:cubicBezTo>
                <a:lnTo>
                  <a:pt x="2687" y="148"/>
                </a:lnTo>
                <a:close/>
              </a:path>
            </a:pathLst>
          </a:custGeom>
          <a:solidFill>
            <a:srgbClr val="62CBE1"/>
          </a:solidFill>
          <a:ln>
            <a:noFill/>
          </a:ln>
        </p:spPr>
        <p:txBody>
          <a:bodyPr/>
          <a:lstStyle/>
          <a:p>
            <a:endParaRPr lang="zh-CN" altLang="en-US"/>
          </a:p>
        </p:txBody>
      </p:sp>
      <p:sp>
        <p:nvSpPr>
          <p:cNvPr id="13" name="Freeform 8"/>
          <p:cNvSpPr>
            <a:spLocks/>
          </p:cNvSpPr>
          <p:nvPr/>
        </p:nvSpPr>
        <p:spPr bwMode="auto">
          <a:xfrm>
            <a:off x="1482686" y="3019215"/>
            <a:ext cx="2048203" cy="1733095"/>
          </a:xfrm>
          <a:custGeom>
            <a:avLst/>
            <a:gdLst>
              <a:gd name="T0" fmla="*/ 2147483647 w 4122"/>
              <a:gd name="T1" fmla="*/ 2147483647 h 3487"/>
              <a:gd name="T2" fmla="*/ 2147483647 w 4122"/>
              <a:gd name="T3" fmla="*/ 2147483647 h 3487"/>
              <a:gd name="T4" fmla="*/ 2147483647 w 4122"/>
              <a:gd name="T5" fmla="*/ 2147483647 h 3487"/>
              <a:gd name="T6" fmla="*/ 2147483647 w 4122"/>
              <a:gd name="T7" fmla="*/ 2147483647 h 3487"/>
              <a:gd name="T8" fmla="*/ 2147483647 w 4122"/>
              <a:gd name="T9" fmla="*/ 2147483647 h 3487"/>
              <a:gd name="T10" fmla="*/ 2147483647 w 4122"/>
              <a:gd name="T11" fmla="*/ 2147483647 h 3487"/>
              <a:gd name="T12" fmla="*/ 2147483647 w 4122"/>
              <a:gd name="T13" fmla="*/ 2147483647 h 3487"/>
              <a:gd name="T14" fmla="*/ 2147483647 w 4122"/>
              <a:gd name="T15" fmla="*/ 0 h 3487"/>
              <a:gd name="T16" fmla="*/ 2147483647 w 4122"/>
              <a:gd name="T17" fmla="*/ 2147483647 h 34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122" h="3487">
                <a:moveTo>
                  <a:pt x="3119" y="125"/>
                </a:moveTo>
                <a:cubicBezTo>
                  <a:pt x="3828" y="702"/>
                  <a:pt x="3944" y="1744"/>
                  <a:pt x="3374" y="2463"/>
                </a:cubicBezTo>
                <a:cubicBezTo>
                  <a:pt x="2799" y="3187"/>
                  <a:pt x="1746" y="3308"/>
                  <a:pt x="1022" y="2734"/>
                </a:cubicBezTo>
                <a:cubicBezTo>
                  <a:pt x="303" y="2164"/>
                  <a:pt x="178" y="1123"/>
                  <a:pt x="737" y="399"/>
                </a:cubicBezTo>
                <a:lnTo>
                  <a:pt x="613" y="301"/>
                </a:lnTo>
                <a:cubicBezTo>
                  <a:pt x="0" y="1093"/>
                  <a:pt x="136" y="2234"/>
                  <a:pt x="923" y="2858"/>
                </a:cubicBezTo>
                <a:cubicBezTo>
                  <a:pt x="1716" y="3487"/>
                  <a:pt x="2869" y="3354"/>
                  <a:pt x="3498" y="2561"/>
                </a:cubicBezTo>
                <a:cubicBezTo>
                  <a:pt x="4122" y="1774"/>
                  <a:pt x="3996" y="632"/>
                  <a:pt x="3218" y="0"/>
                </a:cubicBezTo>
                <a:lnTo>
                  <a:pt x="3119" y="125"/>
                </a:lnTo>
                <a:close/>
              </a:path>
            </a:pathLst>
          </a:custGeom>
          <a:solidFill>
            <a:srgbClr val="62CBE1"/>
          </a:solidFill>
          <a:ln>
            <a:noFill/>
          </a:ln>
        </p:spPr>
        <p:txBody>
          <a:bodyPr/>
          <a:lstStyle/>
          <a:p>
            <a:endParaRPr lang="zh-CN" altLang="en-US"/>
          </a:p>
        </p:txBody>
      </p:sp>
      <p:sp>
        <p:nvSpPr>
          <p:cNvPr id="14" name="Freeform 9"/>
          <p:cNvSpPr>
            <a:spLocks/>
          </p:cNvSpPr>
          <p:nvPr/>
        </p:nvSpPr>
        <p:spPr bwMode="auto">
          <a:xfrm>
            <a:off x="1809979" y="970780"/>
            <a:ext cx="1947369" cy="1874894"/>
          </a:xfrm>
          <a:custGeom>
            <a:avLst/>
            <a:gdLst>
              <a:gd name="T0" fmla="*/ 2147483647 w 3919"/>
              <a:gd name="T1" fmla="*/ 2147483647 h 3773"/>
              <a:gd name="T2" fmla="*/ 2147483647 w 3919"/>
              <a:gd name="T3" fmla="*/ 2147483647 h 3773"/>
              <a:gd name="T4" fmla="*/ 2147483647 w 3919"/>
              <a:gd name="T5" fmla="*/ 2147483647 h 3773"/>
              <a:gd name="T6" fmla="*/ 2147483647 w 3919"/>
              <a:gd name="T7" fmla="*/ 2147483647 h 3773"/>
              <a:gd name="T8" fmla="*/ 2147483647 w 3919"/>
              <a:gd name="T9" fmla="*/ 2147483647 h 3773"/>
              <a:gd name="T10" fmla="*/ 2147483647 w 3919"/>
              <a:gd name="T11" fmla="*/ 2147483647 h 3773"/>
              <a:gd name="T12" fmla="*/ 2147483647 w 3919"/>
              <a:gd name="T13" fmla="*/ 2147483647 h 3773"/>
              <a:gd name="T14" fmla="*/ 2147483647 w 3919"/>
              <a:gd name="T15" fmla="*/ 2147483647 h 3773"/>
              <a:gd name="T16" fmla="*/ 2147483647 w 3919"/>
              <a:gd name="T17" fmla="*/ 2147483647 h 37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19" h="3773">
                <a:moveTo>
                  <a:pt x="1687" y="3617"/>
                </a:moveTo>
                <a:cubicBezTo>
                  <a:pt x="785" y="3466"/>
                  <a:pt x="170" y="2617"/>
                  <a:pt x="309" y="1711"/>
                </a:cubicBezTo>
                <a:cubicBezTo>
                  <a:pt x="450" y="797"/>
                  <a:pt x="1305" y="171"/>
                  <a:pt x="2219" y="311"/>
                </a:cubicBezTo>
                <a:cubicBezTo>
                  <a:pt x="3125" y="451"/>
                  <a:pt x="3749" y="1294"/>
                  <a:pt x="3622" y="2199"/>
                </a:cubicBezTo>
                <a:lnTo>
                  <a:pt x="3778" y="2223"/>
                </a:lnTo>
                <a:cubicBezTo>
                  <a:pt x="3919" y="1231"/>
                  <a:pt x="3236" y="308"/>
                  <a:pt x="2243" y="155"/>
                </a:cubicBezTo>
                <a:cubicBezTo>
                  <a:pt x="1243" y="0"/>
                  <a:pt x="307" y="687"/>
                  <a:pt x="153" y="1687"/>
                </a:cubicBezTo>
                <a:cubicBezTo>
                  <a:pt x="0" y="2680"/>
                  <a:pt x="675" y="3609"/>
                  <a:pt x="1663" y="3773"/>
                </a:cubicBezTo>
                <a:lnTo>
                  <a:pt x="1687" y="3617"/>
                </a:lnTo>
                <a:close/>
              </a:path>
            </a:pathLst>
          </a:custGeom>
          <a:solidFill>
            <a:srgbClr val="62CBE1"/>
          </a:solidFill>
          <a:ln>
            <a:noFill/>
          </a:ln>
        </p:spPr>
        <p:txBody>
          <a:bodyPr/>
          <a:lstStyle/>
          <a:p>
            <a:endParaRPr lang="zh-CN" altLang="en-US"/>
          </a:p>
        </p:txBody>
      </p:sp>
      <p:sp>
        <p:nvSpPr>
          <p:cNvPr id="15" name="Oval 10"/>
          <p:cNvSpPr>
            <a:spLocks noChangeArrowheads="1"/>
          </p:cNvSpPr>
          <p:nvPr/>
        </p:nvSpPr>
        <p:spPr bwMode="auto">
          <a:xfrm>
            <a:off x="1568643" y="1233994"/>
            <a:ext cx="549184" cy="548186"/>
          </a:xfrm>
          <a:prstGeom prst="ellipse">
            <a:avLst/>
          </a:prstGeom>
          <a:solidFill>
            <a:srgbClr val="62CBE1"/>
          </a:solidFill>
          <a:ln>
            <a:noFill/>
          </a:ln>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050">
              <a:solidFill>
                <a:schemeClr val="bg1"/>
              </a:solidFill>
              <a:latin typeface="微软雅黑" panose="020B0503020204020204" pitchFamily="34" charset="-122"/>
              <a:ea typeface="微软雅黑" panose="020B0503020204020204" pitchFamily="34" charset="-122"/>
            </a:endParaRPr>
          </a:p>
        </p:txBody>
      </p:sp>
      <p:sp>
        <p:nvSpPr>
          <p:cNvPr id="16" name="Oval 11"/>
          <p:cNvSpPr>
            <a:spLocks noChangeArrowheads="1"/>
          </p:cNvSpPr>
          <p:nvPr/>
        </p:nvSpPr>
        <p:spPr bwMode="auto">
          <a:xfrm>
            <a:off x="2320824" y="4462899"/>
            <a:ext cx="548186" cy="548186"/>
          </a:xfrm>
          <a:prstGeom prst="ellipse">
            <a:avLst/>
          </a:prstGeom>
          <a:solidFill>
            <a:srgbClr val="62CBE1"/>
          </a:solidFill>
          <a:ln>
            <a:noFill/>
          </a:ln>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050">
              <a:solidFill>
                <a:schemeClr val="bg1"/>
              </a:solidFill>
              <a:latin typeface="微软雅黑" panose="020B0503020204020204" pitchFamily="34" charset="-122"/>
              <a:ea typeface="微软雅黑" panose="020B0503020204020204" pitchFamily="34" charset="-122"/>
            </a:endParaRPr>
          </a:p>
        </p:txBody>
      </p:sp>
      <p:sp>
        <p:nvSpPr>
          <p:cNvPr id="17" name="Oval 12"/>
          <p:cNvSpPr>
            <a:spLocks noChangeArrowheads="1"/>
          </p:cNvSpPr>
          <p:nvPr/>
        </p:nvSpPr>
        <p:spPr bwMode="auto">
          <a:xfrm>
            <a:off x="5087947" y="3139440"/>
            <a:ext cx="548186" cy="548186"/>
          </a:xfrm>
          <a:prstGeom prst="ellipse">
            <a:avLst/>
          </a:prstGeom>
          <a:solidFill>
            <a:srgbClr val="62CBE1"/>
          </a:solidFill>
          <a:ln>
            <a:noFill/>
          </a:ln>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050">
              <a:solidFill>
                <a:schemeClr val="bg1"/>
              </a:solidFill>
              <a:latin typeface="微软雅黑" panose="020B0503020204020204" pitchFamily="34" charset="-122"/>
              <a:ea typeface="微软雅黑" panose="020B0503020204020204" pitchFamily="34" charset="-122"/>
            </a:endParaRPr>
          </a:p>
        </p:txBody>
      </p:sp>
      <p:sp>
        <p:nvSpPr>
          <p:cNvPr id="18" name="TextBox 10"/>
          <p:cNvSpPr txBox="1">
            <a:spLocks noChangeArrowheads="1"/>
          </p:cNvSpPr>
          <p:nvPr/>
        </p:nvSpPr>
        <p:spPr bwMode="auto">
          <a:xfrm>
            <a:off x="1605267" y="1285557"/>
            <a:ext cx="4882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r>
              <a:rPr kumimoji="0" lang="en-US" altLang="zh-CN" sz="2000" dirty="0">
                <a:solidFill>
                  <a:schemeClr val="bg1"/>
                </a:solidFill>
                <a:latin typeface="微软雅黑" panose="020B0503020204020204" pitchFamily="34" charset="-122"/>
                <a:ea typeface="微软雅黑" panose="020B0503020204020204" pitchFamily="34" charset="-122"/>
              </a:rPr>
              <a:t>1</a:t>
            </a:r>
          </a:p>
        </p:txBody>
      </p:sp>
      <p:sp>
        <p:nvSpPr>
          <p:cNvPr id="19" name="TextBox 11"/>
          <p:cNvSpPr txBox="1">
            <a:spLocks noChangeArrowheads="1"/>
          </p:cNvSpPr>
          <p:nvPr/>
        </p:nvSpPr>
        <p:spPr bwMode="auto">
          <a:xfrm>
            <a:off x="1829922" y="2995677"/>
            <a:ext cx="134964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按时完成任务书中的计划，积极执行。做到经常与导师联系，并结合老师的教导，</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在他的</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指导下不断完善自己的毕业设计。</a:t>
            </a:r>
            <a:endParaRPr kumimoji="0"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TextBox 12"/>
          <p:cNvSpPr txBox="1">
            <a:spLocks noChangeArrowheads="1"/>
          </p:cNvSpPr>
          <p:nvPr/>
        </p:nvSpPr>
        <p:spPr bwMode="auto">
          <a:xfrm>
            <a:off x="2157677" y="1402416"/>
            <a:ext cx="1348451"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充分利用网络为我们提供</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的资源</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，自觉</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做好资料收集</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工作，制定论文撰写计划并严格按照计划执行。</a:t>
            </a:r>
            <a:endParaRPr kumimoji="0"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TextBox 13"/>
          <p:cNvSpPr txBox="1">
            <a:spLocks noChangeArrowheads="1"/>
          </p:cNvSpPr>
          <p:nvPr/>
        </p:nvSpPr>
        <p:spPr bwMode="auto">
          <a:xfrm>
            <a:off x="3795395" y="2511383"/>
            <a:ext cx="134964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对多种系统和数据库设计方案进行比较，采用成熟的系统结构合数据库设计方案。</a:t>
            </a:r>
            <a:endParaRPr kumimoji="0"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TextBox 10"/>
          <p:cNvSpPr txBox="1">
            <a:spLocks noChangeArrowheads="1"/>
          </p:cNvSpPr>
          <p:nvPr/>
        </p:nvSpPr>
        <p:spPr bwMode="auto">
          <a:xfrm>
            <a:off x="5121005" y="3207226"/>
            <a:ext cx="4882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r>
              <a:rPr kumimoji="0" lang="en-US" altLang="zh-CN" sz="2000" dirty="0" smtClean="0">
                <a:solidFill>
                  <a:schemeClr val="bg1"/>
                </a:solidFill>
                <a:latin typeface="微软雅黑" panose="020B0503020204020204" pitchFamily="34" charset="-122"/>
                <a:ea typeface="微软雅黑" panose="020B0503020204020204" pitchFamily="34" charset="-122"/>
              </a:rPr>
              <a:t>2</a:t>
            </a:r>
            <a:endParaRPr kumimoji="0"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5" name="TextBox 10"/>
          <p:cNvSpPr txBox="1">
            <a:spLocks noChangeArrowheads="1"/>
          </p:cNvSpPr>
          <p:nvPr/>
        </p:nvSpPr>
        <p:spPr bwMode="auto">
          <a:xfrm>
            <a:off x="2350779" y="4497060"/>
            <a:ext cx="4882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r>
              <a:rPr kumimoji="0" lang="en-US" altLang="zh-CN" sz="2000" dirty="0">
                <a:solidFill>
                  <a:schemeClr val="bg1"/>
                </a:solidFill>
                <a:latin typeface="微软雅黑" panose="020B0503020204020204" pitchFamily="34" charset="-122"/>
                <a:ea typeface="微软雅黑" panose="020B0503020204020204" pitchFamily="34" charset="-122"/>
              </a:rPr>
              <a:t>3</a:t>
            </a:r>
          </a:p>
        </p:txBody>
      </p:sp>
      <p:grpSp>
        <p:nvGrpSpPr>
          <p:cNvPr id="26" name="组合 25"/>
          <p:cNvGrpSpPr/>
          <p:nvPr/>
        </p:nvGrpSpPr>
        <p:grpSpPr>
          <a:xfrm>
            <a:off x="1619718" y="-50795"/>
            <a:ext cx="2185837" cy="679217"/>
            <a:chOff x="6968323" y="4083240"/>
            <a:chExt cx="2185837" cy="696823"/>
          </a:xfrm>
        </p:grpSpPr>
        <p:sp>
          <p:nvSpPr>
            <p:cNvPr id="27" name="矩形 26"/>
            <p:cNvSpPr/>
            <p:nvPr/>
          </p:nvSpPr>
          <p:spPr>
            <a:xfrm>
              <a:off x="6968323" y="4130039"/>
              <a:ext cx="2175677" cy="650024"/>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片 27"/>
            <p:cNvPicPr>
              <a:picLocks noChangeAspect="1"/>
            </p:cNvPicPr>
            <p:nvPr/>
          </p:nvPicPr>
          <p:blipFill rotWithShape="1">
            <a:blip r:embed="rId4">
              <a:extLst>
                <a:ext uri="{28A0092B-C50C-407E-A947-70E740481C1C}">
                  <a14:useLocalDpi xmlns:a14="http://schemas.microsoft.com/office/drawing/2010/main" val="0"/>
                </a:ext>
              </a:extLst>
            </a:blip>
            <a:srcRect r="85682"/>
            <a:stretch/>
          </p:blipFill>
          <p:spPr>
            <a:xfrm>
              <a:off x="6978483" y="4162933"/>
              <a:ext cx="600877" cy="563016"/>
            </a:xfrm>
            <a:prstGeom prst="rect">
              <a:avLst/>
            </a:prstGeom>
          </p:spPr>
        </p:pic>
        <p:sp>
          <p:nvSpPr>
            <p:cNvPr id="29" name="文本框 28"/>
            <p:cNvSpPr txBox="1"/>
            <p:nvPr/>
          </p:nvSpPr>
          <p:spPr>
            <a:xfrm>
              <a:off x="7411374" y="4083240"/>
              <a:ext cx="1742786" cy="646331"/>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spTree>
    <p:extLst>
      <p:ext uri="{BB962C8B-B14F-4D97-AF65-F5344CB8AC3E}">
        <p14:creationId xmlns:p14="http://schemas.microsoft.com/office/powerpoint/2010/main" val="427653331"/>
      </p:ext>
    </p:extLst>
  </p:cSld>
  <p:clrMapOvr>
    <a:masterClrMapping/>
  </p:clrMapOvr>
  <mc:AlternateContent xmlns:mc="http://schemas.openxmlformats.org/markup-compatibility/2006" xmlns:p14="http://schemas.microsoft.com/office/powerpoint/2010/main">
    <mc:Choice Requires="p14">
      <p:transition spd="slow" p14:dur="225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 calcmode="lin" valueType="num">
                                      <p:cBhvr>
                                        <p:cTn id="9" dur="500" fill="hold"/>
                                        <p:tgtEl>
                                          <p:spTgt spid="14"/>
                                        </p:tgtEl>
                                        <p:attrNameLst>
                                          <p:attrName>style.rotation</p:attrName>
                                        </p:attrNameLst>
                                      </p:cBhvr>
                                      <p:tavLst>
                                        <p:tav tm="0">
                                          <p:val>
                                            <p:fltVal val="90"/>
                                          </p:val>
                                        </p:tav>
                                        <p:tav tm="100000">
                                          <p:val>
                                            <p:fltVal val="0"/>
                                          </p:val>
                                        </p:tav>
                                      </p:tavLst>
                                    </p:anim>
                                    <p:animEffect transition="in" filter="fade">
                                      <p:cBhvr>
                                        <p:cTn id="10" dur="50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 calcmode="lin" valueType="num">
                                      <p:cBhvr>
                                        <p:cTn id="15" dur="500" fill="hold"/>
                                        <p:tgtEl>
                                          <p:spTgt spid="12"/>
                                        </p:tgtEl>
                                        <p:attrNameLst>
                                          <p:attrName>style.rotation</p:attrName>
                                        </p:attrNameLst>
                                      </p:cBhvr>
                                      <p:tavLst>
                                        <p:tav tm="0">
                                          <p:val>
                                            <p:fltVal val="90"/>
                                          </p:val>
                                        </p:tav>
                                        <p:tav tm="100000">
                                          <p:val>
                                            <p:fltVal val="0"/>
                                          </p:val>
                                        </p:tav>
                                      </p:tavLst>
                                    </p:anim>
                                    <p:animEffect transition="in" filter="fade">
                                      <p:cBhvr>
                                        <p:cTn id="16" dur="500"/>
                                        <p:tgtEl>
                                          <p:spTgt spid="12"/>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 calcmode="lin" valueType="num">
                                      <p:cBhvr>
                                        <p:cTn id="21" dur="500" fill="hold"/>
                                        <p:tgtEl>
                                          <p:spTgt spid="13"/>
                                        </p:tgtEl>
                                        <p:attrNameLst>
                                          <p:attrName>style.rotation</p:attrName>
                                        </p:attrNameLst>
                                      </p:cBhvr>
                                      <p:tavLst>
                                        <p:tav tm="0">
                                          <p:val>
                                            <p:fltVal val="90"/>
                                          </p:val>
                                        </p:tav>
                                        <p:tav tm="100000">
                                          <p:val>
                                            <p:fltVal val="0"/>
                                          </p:val>
                                        </p:tav>
                                      </p:tavLst>
                                    </p:anim>
                                    <p:animEffect transition="in" filter="fade">
                                      <p:cBhvr>
                                        <p:cTn id="22" dur="500"/>
                                        <p:tgtEl>
                                          <p:spTgt spid="13"/>
                                        </p:tgtEl>
                                      </p:cBhvr>
                                    </p:animEffect>
                                  </p:childTnLst>
                                </p:cTn>
                              </p:par>
                            </p:childTnLst>
                          </p:cTn>
                        </p:par>
                        <p:par>
                          <p:cTn id="23" fill="hold">
                            <p:stCondLst>
                              <p:cond delay="500"/>
                            </p:stCondLst>
                            <p:childTnLst>
                              <p:par>
                                <p:cTn id="24" presetID="52"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Scale>
                                      <p:cBhvr>
                                        <p:cTn id="26"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7" dur="1000" decel="50000" fill="hold">
                                          <p:stCondLst>
                                            <p:cond delay="0"/>
                                          </p:stCondLst>
                                        </p:cTn>
                                        <p:tgtEl>
                                          <p:spTgt spid="15"/>
                                        </p:tgtEl>
                                        <p:attrNameLst>
                                          <p:attrName>ppt_x,ppt_y</p:attrName>
                                        </p:attrNameLst>
                                      </p:cBhvr>
                                      <p:rCtr x="0" y="0"/>
                                    </p:animMotion>
                                    <p:animEffect transition="in" filter="fade">
                                      <p:cBhvr>
                                        <p:cTn id="28" dur="1000"/>
                                        <p:tgtEl>
                                          <p:spTgt spid="15"/>
                                        </p:tgtEl>
                                      </p:cBhvr>
                                    </p:animEffect>
                                  </p:childTnLst>
                                </p:cTn>
                              </p:par>
                              <p:par>
                                <p:cTn id="29" presetID="52"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Scale>
                                      <p:cBhvr>
                                        <p:cTn id="31"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2" dur="1000" decel="50000" fill="hold">
                                          <p:stCondLst>
                                            <p:cond delay="0"/>
                                          </p:stCondLst>
                                        </p:cTn>
                                        <p:tgtEl>
                                          <p:spTgt spid="18"/>
                                        </p:tgtEl>
                                        <p:attrNameLst>
                                          <p:attrName>ppt_x,ppt_y</p:attrName>
                                        </p:attrNameLst>
                                      </p:cBhvr>
                                      <p:rCtr x="0" y="0"/>
                                    </p:animMotion>
                                    <p:animEffect transition="in" filter="fade">
                                      <p:cBhvr>
                                        <p:cTn id="33" dur="1000"/>
                                        <p:tgtEl>
                                          <p:spTgt spid="18"/>
                                        </p:tgtEl>
                                      </p:cBhvr>
                                    </p:animEffect>
                                  </p:childTnLst>
                                </p:cTn>
                              </p:par>
                              <p:par>
                                <p:cTn id="34" presetID="52"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Scale>
                                      <p:cBhvr>
                                        <p:cTn id="36"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7" dur="1000" decel="50000" fill="hold">
                                          <p:stCondLst>
                                            <p:cond delay="0"/>
                                          </p:stCondLst>
                                        </p:cTn>
                                        <p:tgtEl>
                                          <p:spTgt spid="17"/>
                                        </p:tgtEl>
                                        <p:attrNameLst>
                                          <p:attrName>ppt_x,ppt_y</p:attrName>
                                        </p:attrNameLst>
                                      </p:cBhvr>
                                      <p:rCtr x="0" y="0"/>
                                    </p:animMotion>
                                    <p:animEffect transition="in" filter="fade">
                                      <p:cBhvr>
                                        <p:cTn id="38" dur="1000"/>
                                        <p:tgtEl>
                                          <p:spTgt spid="17"/>
                                        </p:tgtEl>
                                      </p:cBhvr>
                                    </p:animEffect>
                                  </p:childTnLst>
                                </p:cTn>
                              </p:par>
                              <p:par>
                                <p:cTn id="39" presetID="52"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Scale>
                                      <p:cBhvr>
                                        <p:cTn id="41"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2" dur="1000" decel="50000" fill="hold">
                                          <p:stCondLst>
                                            <p:cond delay="0"/>
                                          </p:stCondLst>
                                        </p:cTn>
                                        <p:tgtEl>
                                          <p:spTgt spid="16"/>
                                        </p:tgtEl>
                                        <p:attrNameLst>
                                          <p:attrName>ppt_x,ppt_y</p:attrName>
                                        </p:attrNameLst>
                                      </p:cBhvr>
                                      <p:rCtr x="0" y="0"/>
                                    </p:animMotion>
                                    <p:animEffect transition="in" filter="fade">
                                      <p:cBhvr>
                                        <p:cTn id="43" dur="1000"/>
                                        <p:tgtEl>
                                          <p:spTgt spid="16"/>
                                        </p:tgtEl>
                                      </p:cBhvr>
                                    </p:animEffect>
                                  </p:childTnLst>
                                </p:cTn>
                              </p:par>
                            </p:childTnLst>
                          </p:cTn>
                        </p:par>
                        <p:par>
                          <p:cTn id="44" fill="hold">
                            <p:stCondLst>
                              <p:cond delay="15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down)">
                                      <p:cBhvr>
                                        <p:cTn id="50" dur="500"/>
                                        <p:tgtEl>
                                          <p:spTgt spid="19"/>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right)">
                                      <p:cBhvr>
                                        <p:cTn id="53" dur="500"/>
                                        <p:tgtEl>
                                          <p:spTgt spid="21"/>
                                        </p:tgtEl>
                                      </p:cBhvr>
                                    </p:animEffect>
                                  </p:childTnLst>
                                </p:cTn>
                              </p:par>
                            </p:childTnLst>
                          </p:cTn>
                        </p:par>
                        <p:par>
                          <p:cTn id="54" fill="hold">
                            <p:stCondLst>
                              <p:cond delay="2000"/>
                            </p:stCondLst>
                            <p:childTnLst>
                              <p:par>
                                <p:cTn id="55" presetID="42" presetClass="entr" presetSubtype="0" fill="hold"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1000"/>
                                        <p:tgtEl>
                                          <p:spTgt spid="11"/>
                                        </p:tgtEl>
                                      </p:cBhvr>
                                    </p:animEffect>
                                    <p:anim calcmode="lin" valueType="num">
                                      <p:cBhvr>
                                        <p:cTn id="58" dur="1000" fill="hold"/>
                                        <p:tgtEl>
                                          <p:spTgt spid="11"/>
                                        </p:tgtEl>
                                        <p:attrNameLst>
                                          <p:attrName>ppt_x</p:attrName>
                                        </p:attrNameLst>
                                      </p:cBhvr>
                                      <p:tavLst>
                                        <p:tav tm="0">
                                          <p:val>
                                            <p:strVal val="#ppt_x"/>
                                          </p:val>
                                        </p:tav>
                                        <p:tav tm="100000">
                                          <p:val>
                                            <p:strVal val="#ppt_x"/>
                                          </p:val>
                                        </p:tav>
                                      </p:tavLst>
                                    </p:anim>
                                    <p:anim calcmode="lin" valueType="num">
                                      <p:cBhvr>
                                        <p:cTn id="59" dur="1000" fill="hold"/>
                                        <p:tgtEl>
                                          <p:spTgt spid="11"/>
                                        </p:tgtEl>
                                        <p:attrNameLst>
                                          <p:attrName>ppt_y</p:attrName>
                                        </p:attrNameLst>
                                      </p:cBhvr>
                                      <p:tavLst>
                                        <p:tav tm="0">
                                          <p:val>
                                            <p:strVal val="#ppt_y+.1"/>
                                          </p:val>
                                        </p:tav>
                                        <p:tav tm="100000">
                                          <p:val>
                                            <p:strVal val="#ppt_y"/>
                                          </p:val>
                                        </p:tav>
                                      </p:tavLst>
                                    </p:anim>
                                  </p:childTnLst>
                                </p:cTn>
                              </p:par>
                              <p:par>
                                <p:cTn id="60" presetID="52"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Scale>
                                      <p:cBhvr>
                                        <p:cTn id="62"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3" dur="1000" decel="50000" fill="hold">
                                          <p:stCondLst>
                                            <p:cond delay="0"/>
                                          </p:stCondLst>
                                        </p:cTn>
                                        <p:tgtEl>
                                          <p:spTgt spid="24"/>
                                        </p:tgtEl>
                                        <p:attrNameLst>
                                          <p:attrName>ppt_x,ppt_y</p:attrName>
                                        </p:attrNameLst>
                                      </p:cBhvr>
                                      <p:rCtr x="0" y="0"/>
                                    </p:animMotion>
                                    <p:animEffect transition="in" filter="fade">
                                      <p:cBhvr>
                                        <p:cTn id="64" dur="1000"/>
                                        <p:tgtEl>
                                          <p:spTgt spid="24"/>
                                        </p:tgtEl>
                                      </p:cBhvr>
                                    </p:animEffect>
                                  </p:childTnLst>
                                </p:cTn>
                              </p:par>
                              <p:par>
                                <p:cTn id="65" presetID="52"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Scale>
                                      <p:cBhvr>
                                        <p:cTn id="67"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8" dur="1000" decel="50000" fill="hold">
                                          <p:stCondLst>
                                            <p:cond delay="0"/>
                                          </p:stCondLst>
                                        </p:cTn>
                                        <p:tgtEl>
                                          <p:spTgt spid="25"/>
                                        </p:tgtEl>
                                        <p:attrNameLst>
                                          <p:attrName>ppt_x,ppt_y</p:attrName>
                                        </p:attrNameLst>
                                      </p:cBhvr>
                                      <p:rCtr x="0" y="0"/>
                                    </p:animMotion>
                                    <p:animEffect transition="in" filter="fade">
                                      <p:cBhvr>
                                        <p:cTn id="69"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autoUpdateAnimBg="0"/>
      <p:bldP spid="16" grpId="0" animBg="1" autoUpdateAnimBg="0"/>
      <p:bldP spid="17" grpId="0" animBg="1" autoUpdateAnimBg="0"/>
      <p:bldP spid="18" grpId="0" autoUpdateAnimBg="0"/>
      <p:bldP spid="19" grpId="0" autoUpdateAnimBg="0"/>
      <p:bldP spid="20" grpId="0" autoUpdateAnimBg="0"/>
      <p:bldP spid="21" grpId="0" autoUpdateAnimBg="0"/>
      <p:bldP spid="24" grpId="0" autoUpdateAnimBg="0"/>
      <p:bldP spid="2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r="3193"/>
          <a:stretch/>
        </p:blipFill>
        <p:spPr>
          <a:xfrm>
            <a:off x="0" y="-1"/>
            <a:ext cx="9144000" cy="5159281"/>
          </a:xfrm>
          <a:prstGeom prst="rect">
            <a:avLst/>
          </a:prstGeom>
        </p:spPr>
      </p:pic>
      <p:pic>
        <p:nvPicPr>
          <p:cNvPr id="57" name="图片 56"/>
          <p:cNvPicPr>
            <a:picLocks noChangeAspect="1"/>
          </p:cNvPicPr>
          <p:nvPr/>
        </p:nvPicPr>
        <p:blipFill rotWithShape="1">
          <a:blip r:embed="rId5" cstate="print">
            <a:extLst>
              <a:ext uri="{28A0092B-C50C-407E-A947-70E740481C1C}">
                <a14:useLocalDpi xmlns:a14="http://schemas.microsoft.com/office/drawing/2010/main" val="0"/>
              </a:ext>
            </a:extLst>
          </a:blip>
          <a:srcRect r="-208" b="8136"/>
          <a:stretch/>
        </p:blipFill>
        <p:spPr>
          <a:xfrm>
            <a:off x="0" y="0"/>
            <a:ext cx="9163050" cy="5162550"/>
          </a:xfrm>
          <a:prstGeom prst="rect">
            <a:avLst/>
          </a:prstGeom>
        </p:spPr>
      </p:pic>
      <p:sp>
        <p:nvSpPr>
          <p:cNvPr id="46" name="矩形 45"/>
          <p:cNvSpPr/>
          <p:nvPr/>
        </p:nvSpPr>
        <p:spPr>
          <a:xfrm>
            <a:off x="878400" y="-3271"/>
            <a:ext cx="3293551" cy="3638550"/>
          </a:xfrm>
          <a:prstGeom prst="rect">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文本框 52"/>
          <p:cNvSpPr txBox="1"/>
          <p:nvPr/>
        </p:nvSpPr>
        <p:spPr>
          <a:xfrm>
            <a:off x="1799655" y="1071797"/>
            <a:ext cx="1451038" cy="1323439"/>
          </a:xfrm>
          <a:prstGeom prst="rect">
            <a:avLst/>
          </a:prstGeom>
          <a:noFill/>
        </p:spPr>
        <p:txBody>
          <a:bodyPr wrap="none" rtlCol="0">
            <a:spAutoFit/>
          </a:bodyPr>
          <a:lstStyle/>
          <a:p>
            <a:r>
              <a:rPr lang="en-US" altLang="zh-CN" sz="8000" b="1" dirty="0" smtClean="0">
                <a:solidFill>
                  <a:schemeClr val="bg1"/>
                </a:solidFill>
                <a:latin typeface="微软雅黑" panose="020B0503020204020204" pitchFamily="34" charset="-122"/>
                <a:ea typeface="微软雅黑" panose="020B0503020204020204" pitchFamily="34" charset="-122"/>
              </a:rPr>
              <a:t>04</a:t>
            </a:r>
            <a:endParaRPr lang="zh-CN" altLang="en-US" sz="8000" b="1"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878400" y="1034954"/>
            <a:ext cx="329355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996440" y="2393957"/>
            <a:ext cx="3057469" cy="584775"/>
          </a:xfrm>
          <a:prstGeom prst="rect">
            <a:avLst/>
          </a:prstGeom>
          <a:noFill/>
        </p:spPr>
        <p:txBody>
          <a:bodyPr wrap="square" rtlCol="0">
            <a:spAutoFit/>
          </a:bodyPr>
          <a:lstStyle/>
          <a:p>
            <a:pPr algn="dist"/>
            <a:r>
              <a:rPr lang="zh-CN" altLang="en-US" sz="3200" b="1" dirty="0">
                <a:solidFill>
                  <a:schemeClr val="bg1"/>
                </a:solidFill>
                <a:latin typeface="微软雅黑" panose="020B0503020204020204" pitchFamily="34" charset="-122"/>
                <a:ea typeface="微软雅黑" panose="020B0503020204020204" pitchFamily="34" charset="-122"/>
              </a:rPr>
              <a:t>进度安排</a:t>
            </a:r>
          </a:p>
        </p:txBody>
      </p:sp>
      <p:sp>
        <p:nvSpPr>
          <p:cNvPr id="60" name="矩形 59"/>
          <p:cNvSpPr/>
          <p:nvPr/>
        </p:nvSpPr>
        <p:spPr>
          <a:xfrm>
            <a:off x="1820494" y="2974422"/>
            <a:ext cx="1409360" cy="369332"/>
          </a:xfrm>
          <a:prstGeom prst="rect">
            <a:avLst/>
          </a:prstGeom>
        </p:spPr>
        <p:txBody>
          <a:bodyPr wrap="none">
            <a:spAutoFit/>
          </a:bodyPr>
          <a:lstStyle/>
          <a:p>
            <a:r>
              <a:rPr lang="en-US" altLang="zh-CN" sz="1800" dirty="0" smtClean="0">
                <a:solidFill>
                  <a:schemeClr val="bg1"/>
                </a:solidFill>
                <a:latin typeface="微软雅黑" panose="020B0503020204020204" pitchFamily="34" charset="-122"/>
                <a:ea typeface="微软雅黑" panose="020B0503020204020204" pitchFamily="34" charset="-122"/>
              </a:rPr>
              <a:t>Scheduling</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1516153" y="184527"/>
            <a:ext cx="2175677" cy="923330"/>
            <a:chOff x="1583523" y="135711"/>
            <a:chExt cx="2175677" cy="923330"/>
          </a:xfrm>
        </p:grpSpPr>
        <p:pic>
          <p:nvPicPr>
            <p:cNvPr id="13" name="图片 12"/>
            <p:cNvPicPr>
              <a:picLocks noChangeAspect="1"/>
            </p:cNvPicPr>
            <p:nvPr/>
          </p:nvPicPr>
          <p:blipFill rotWithShape="1">
            <a:blip r:embed="rId6">
              <a:extLst>
                <a:ext uri="{28A0092B-C50C-407E-A947-70E740481C1C}">
                  <a14:useLocalDpi xmlns:a14="http://schemas.microsoft.com/office/drawing/2010/main" val="0"/>
                </a:ext>
              </a:extLst>
            </a:blip>
            <a:srcRect r="85682"/>
            <a:stretch/>
          </p:blipFill>
          <p:spPr>
            <a:xfrm>
              <a:off x="1583523" y="215404"/>
              <a:ext cx="600877" cy="563016"/>
            </a:xfrm>
            <a:prstGeom prst="rect">
              <a:avLst/>
            </a:prstGeom>
          </p:spPr>
        </p:pic>
        <p:sp>
          <p:nvSpPr>
            <p:cNvPr id="14" name="文本框 13"/>
            <p:cNvSpPr txBox="1"/>
            <p:nvPr/>
          </p:nvSpPr>
          <p:spPr>
            <a:xfrm>
              <a:off x="2016414" y="135711"/>
              <a:ext cx="1742786" cy="923330"/>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spTree>
    <p:extLst>
      <p:ext uri="{BB962C8B-B14F-4D97-AF65-F5344CB8AC3E}">
        <p14:creationId xmlns:p14="http://schemas.microsoft.com/office/powerpoint/2010/main" val="615512657"/>
      </p:ext>
    </p:extLst>
  </p:cSld>
  <p:clrMapOvr>
    <a:masterClrMapping/>
  </p:clrMapOvr>
  <mc:AlternateContent xmlns:mc="http://schemas.openxmlformats.org/markup-compatibility/2006" xmlns:p14="http://schemas.microsoft.com/office/powerpoint/2010/main">
    <mc:Choice Requires="p14">
      <p:transition spd="slow" p14:dur="225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p:tgtEl>
                                          <p:spTgt spid="46"/>
                                        </p:tgtEl>
                                        <p:attrNameLst>
                                          <p:attrName>ppt_y</p:attrName>
                                        </p:attrNameLst>
                                      </p:cBhvr>
                                      <p:tavLst>
                                        <p:tav tm="0">
                                          <p:val>
                                            <p:strVal val="#ppt_y-#ppt_h*1.125000"/>
                                          </p:val>
                                        </p:tav>
                                        <p:tav tm="100000">
                                          <p:val>
                                            <p:strVal val="#ppt_y"/>
                                          </p:val>
                                        </p:tav>
                                      </p:tavLst>
                                    </p:anim>
                                    <p:animEffect transition="in" filter="wipe(down)">
                                      <p:cBhvr>
                                        <p:cTn id="8" dur="500"/>
                                        <p:tgtEl>
                                          <p:spTgt spid="46"/>
                                        </p:tgtEl>
                                      </p:cBhvr>
                                    </p:animEffect>
                                  </p:childTnLst>
                                </p:cTn>
                              </p:par>
                            </p:childTnLst>
                          </p:cTn>
                        </p:par>
                        <p:par>
                          <p:cTn id="9" fill="hold">
                            <p:stCondLst>
                              <p:cond delay="1000"/>
                            </p:stCondLst>
                            <p:childTnLst>
                              <p:par>
                                <p:cTn id="10" presetID="16" presetClass="entr" presetSubtype="21" fill="hold"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arn(inVertical)">
                                      <p:cBhvr>
                                        <p:cTn id="12" dur="500"/>
                                        <p:tgtEl>
                                          <p:spTgt spid="55"/>
                                        </p:tgtEl>
                                      </p:cBhvr>
                                    </p:animEffect>
                                  </p:childTnLst>
                                </p:cTn>
                              </p:par>
                            </p:childTnLst>
                          </p:cTn>
                        </p:par>
                        <p:par>
                          <p:cTn id="13" fill="hold">
                            <p:stCondLst>
                              <p:cond delay="1500"/>
                            </p:stCondLst>
                            <p:childTnLst>
                              <p:par>
                                <p:cTn id="14" presetID="14" presetClass="entr" presetSubtype="10"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randombar(horizontal)">
                                      <p:cBhvr>
                                        <p:cTn id="16" dur="500"/>
                                        <p:tgtEl>
                                          <p:spTgt spid="53"/>
                                        </p:tgtEl>
                                      </p:cBhvr>
                                    </p:animEffect>
                                  </p:childTnLst>
                                </p:cTn>
                              </p:par>
                            </p:childTnLst>
                          </p:cTn>
                        </p:par>
                        <p:par>
                          <p:cTn id="17" fill="hold">
                            <p:stCondLst>
                              <p:cond delay="2000"/>
                            </p:stCondLst>
                            <p:childTnLst>
                              <p:par>
                                <p:cTn id="18" presetID="53" presetClass="entr" presetSubtype="16" fill="hold" grpId="0" nodeType="afterEffect">
                                  <p:stCondLst>
                                    <p:cond delay="0"/>
                                  </p:stCondLst>
                                  <p:childTnLst>
                                    <p:set>
                                      <p:cBhvr>
                                        <p:cTn id="19" dur="1" fill="hold">
                                          <p:stCondLst>
                                            <p:cond delay="0"/>
                                          </p:stCondLst>
                                        </p:cTn>
                                        <p:tgtEl>
                                          <p:spTgt spid="58"/>
                                        </p:tgtEl>
                                        <p:attrNameLst>
                                          <p:attrName>style.visibility</p:attrName>
                                        </p:attrNameLst>
                                      </p:cBhvr>
                                      <p:to>
                                        <p:strVal val="visible"/>
                                      </p:to>
                                    </p:set>
                                    <p:anim calcmode="lin" valueType="num">
                                      <p:cBhvr>
                                        <p:cTn id="20" dur="500" fill="hold"/>
                                        <p:tgtEl>
                                          <p:spTgt spid="58"/>
                                        </p:tgtEl>
                                        <p:attrNameLst>
                                          <p:attrName>ppt_w</p:attrName>
                                        </p:attrNameLst>
                                      </p:cBhvr>
                                      <p:tavLst>
                                        <p:tav tm="0">
                                          <p:val>
                                            <p:fltVal val="0"/>
                                          </p:val>
                                        </p:tav>
                                        <p:tav tm="100000">
                                          <p:val>
                                            <p:strVal val="#ppt_w"/>
                                          </p:val>
                                        </p:tav>
                                      </p:tavLst>
                                    </p:anim>
                                    <p:anim calcmode="lin" valueType="num">
                                      <p:cBhvr>
                                        <p:cTn id="21" dur="500" fill="hold"/>
                                        <p:tgtEl>
                                          <p:spTgt spid="58"/>
                                        </p:tgtEl>
                                        <p:attrNameLst>
                                          <p:attrName>ppt_h</p:attrName>
                                        </p:attrNameLst>
                                      </p:cBhvr>
                                      <p:tavLst>
                                        <p:tav tm="0">
                                          <p:val>
                                            <p:fltVal val="0"/>
                                          </p:val>
                                        </p:tav>
                                        <p:tav tm="100000">
                                          <p:val>
                                            <p:strVal val="#ppt_h"/>
                                          </p:val>
                                        </p:tav>
                                      </p:tavLst>
                                    </p:anim>
                                    <p:animEffect transition="in" filter="fade">
                                      <p:cBhvr>
                                        <p:cTn id="22" dur="500"/>
                                        <p:tgtEl>
                                          <p:spTgt spid="58"/>
                                        </p:tgtEl>
                                      </p:cBhvr>
                                    </p:animEffect>
                                  </p:childTnLst>
                                </p:cTn>
                              </p:par>
                            </p:childTnLst>
                          </p:cTn>
                        </p:par>
                        <p:par>
                          <p:cTn id="23" fill="hold">
                            <p:stCondLst>
                              <p:cond delay="2500"/>
                            </p:stCondLst>
                            <p:childTnLst>
                              <p:par>
                                <p:cTn id="24" presetID="2" presetClass="entr" presetSubtype="4" fill="hold" grpId="0" nodeType="afterEffect">
                                  <p:stCondLst>
                                    <p:cond delay="0"/>
                                  </p:stCondLst>
                                  <p:iterate type="lt">
                                    <p:tmPct val="10000"/>
                                  </p:iterate>
                                  <p:childTnLst>
                                    <p:set>
                                      <p:cBhvr>
                                        <p:cTn id="25" dur="1" fill="hold">
                                          <p:stCondLst>
                                            <p:cond delay="0"/>
                                          </p:stCondLst>
                                        </p:cTn>
                                        <p:tgtEl>
                                          <p:spTgt spid="60"/>
                                        </p:tgtEl>
                                        <p:attrNameLst>
                                          <p:attrName>style.visibility</p:attrName>
                                        </p:attrNameLst>
                                      </p:cBhvr>
                                      <p:to>
                                        <p:strVal val="visible"/>
                                      </p:to>
                                    </p:set>
                                    <p:anim calcmode="lin" valueType="num">
                                      <p:cBhvr additive="base">
                                        <p:cTn id="26" dur="500" fill="hold"/>
                                        <p:tgtEl>
                                          <p:spTgt spid="60"/>
                                        </p:tgtEl>
                                        <p:attrNameLst>
                                          <p:attrName>ppt_x</p:attrName>
                                        </p:attrNameLst>
                                      </p:cBhvr>
                                      <p:tavLst>
                                        <p:tav tm="0">
                                          <p:val>
                                            <p:strVal val="#ppt_x"/>
                                          </p:val>
                                        </p:tav>
                                        <p:tav tm="100000">
                                          <p:val>
                                            <p:strVal val="#ppt_x"/>
                                          </p:val>
                                        </p:tav>
                                      </p:tavLst>
                                    </p:anim>
                                    <p:anim calcmode="lin" valueType="num">
                                      <p:cBhvr additive="base">
                                        <p:cTn id="27"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3" grpId="0"/>
      <p:bldP spid="58" grpId="0"/>
      <p:bldP spid="6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菱形 44"/>
          <p:cNvSpPr/>
          <p:nvPr/>
        </p:nvSpPr>
        <p:spPr>
          <a:xfrm>
            <a:off x="6176529" y="1916981"/>
            <a:ext cx="1676400" cy="1676400"/>
          </a:xfrm>
          <a:prstGeom prst="diamond">
            <a:avLst/>
          </a:prstGeom>
          <a:solidFill>
            <a:srgbClr val="62CBE1">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619718" y="628802"/>
            <a:ext cx="7524282" cy="89413"/>
          </a:xfrm>
          <a:prstGeom prst="rect">
            <a:avLst/>
          </a:prstGeom>
          <a:solidFill>
            <a:srgbClr val="83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4"/>
          <p:cNvSpPr txBox="1">
            <a:spLocks/>
          </p:cNvSpPr>
          <p:nvPr/>
        </p:nvSpPr>
        <p:spPr>
          <a:xfrm>
            <a:off x="4039334" y="136098"/>
            <a:ext cx="3008919" cy="40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进度</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安排</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 name="菱形 8"/>
          <p:cNvSpPr/>
          <p:nvPr/>
        </p:nvSpPr>
        <p:spPr>
          <a:xfrm>
            <a:off x="1124418" y="1884399"/>
            <a:ext cx="1676400" cy="1676400"/>
          </a:xfrm>
          <a:prstGeom prst="diamond">
            <a:avLst/>
          </a:prstGeom>
          <a:solidFill>
            <a:srgbClr val="62CBE1">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菱形 23"/>
          <p:cNvSpPr/>
          <p:nvPr/>
        </p:nvSpPr>
        <p:spPr>
          <a:xfrm>
            <a:off x="2416502" y="1884399"/>
            <a:ext cx="1676400" cy="1676400"/>
          </a:xfrm>
          <a:prstGeom prst="diamond">
            <a:avLst/>
          </a:prstGeom>
          <a:solidFill>
            <a:srgbClr val="62CBE1">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3754306" y="1884399"/>
            <a:ext cx="1676400" cy="1676400"/>
          </a:xfrm>
          <a:prstGeom prst="diamond">
            <a:avLst/>
          </a:prstGeom>
          <a:solidFill>
            <a:srgbClr val="62CBE1">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a:off x="4876553" y="1884982"/>
            <a:ext cx="1676400" cy="1676400"/>
          </a:xfrm>
          <a:prstGeom prst="diamond">
            <a:avLst/>
          </a:prstGeom>
          <a:solidFill>
            <a:srgbClr val="62CBE1">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标题 4"/>
          <p:cNvSpPr txBox="1">
            <a:spLocks/>
          </p:cNvSpPr>
          <p:nvPr/>
        </p:nvSpPr>
        <p:spPr>
          <a:xfrm>
            <a:off x="1284883" y="2519527"/>
            <a:ext cx="1241094" cy="40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smtClean="0">
                <a:solidFill>
                  <a:schemeClr val="bg1"/>
                </a:solidFill>
                <a:latin typeface="微软雅黑" panose="020B0503020204020204" pitchFamily="34" charset="-122"/>
                <a:ea typeface="微软雅黑" panose="020B0503020204020204" pitchFamily="34" charset="-122"/>
              </a:rPr>
              <a:t>第一阶段</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0" name="标题 4"/>
          <p:cNvSpPr txBox="1">
            <a:spLocks/>
          </p:cNvSpPr>
          <p:nvPr/>
        </p:nvSpPr>
        <p:spPr>
          <a:xfrm>
            <a:off x="2686442" y="2519527"/>
            <a:ext cx="1241094" cy="40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a:solidFill>
                  <a:schemeClr val="bg1"/>
                </a:solidFill>
                <a:latin typeface="微软雅黑" panose="020B0503020204020204" pitchFamily="34" charset="-122"/>
                <a:ea typeface="微软雅黑" panose="020B0503020204020204" pitchFamily="34" charset="-122"/>
              </a:rPr>
              <a:t>第二阶段</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1" name="标题 4"/>
          <p:cNvSpPr txBox="1">
            <a:spLocks/>
          </p:cNvSpPr>
          <p:nvPr/>
        </p:nvSpPr>
        <p:spPr>
          <a:xfrm>
            <a:off x="3983427" y="2519527"/>
            <a:ext cx="1241094" cy="40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smtClean="0">
                <a:solidFill>
                  <a:schemeClr val="bg1"/>
                </a:solidFill>
                <a:latin typeface="微软雅黑" panose="020B0503020204020204" pitchFamily="34" charset="-122"/>
                <a:ea typeface="微软雅黑" panose="020B0503020204020204" pitchFamily="34" charset="-122"/>
              </a:rPr>
              <a:t>第三阶段</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2" name="标题 4"/>
          <p:cNvSpPr txBox="1">
            <a:spLocks/>
          </p:cNvSpPr>
          <p:nvPr/>
        </p:nvSpPr>
        <p:spPr>
          <a:xfrm>
            <a:off x="5280412" y="2519527"/>
            <a:ext cx="1241094" cy="40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smtClean="0">
                <a:solidFill>
                  <a:schemeClr val="bg1"/>
                </a:solidFill>
                <a:latin typeface="微软雅黑" panose="020B0503020204020204" pitchFamily="34" charset="-122"/>
                <a:ea typeface="微软雅黑" panose="020B0503020204020204" pitchFamily="34" charset="-122"/>
              </a:rPr>
              <a:t>第四阶段</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7" name="任意多边形 6"/>
          <p:cNvSpPr/>
          <p:nvPr/>
        </p:nvSpPr>
        <p:spPr>
          <a:xfrm>
            <a:off x="1936735" y="3309157"/>
            <a:ext cx="0" cy="695325"/>
          </a:xfrm>
          <a:custGeom>
            <a:avLst/>
            <a:gdLst>
              <a:gd name="connsiteX0" fmla="*/ 0 w 0"/>
              <a:gd name="connsiteY0" fmla="*/ 0 h 695325"/>
              <a:gd name="connsiteX1" fmla="*/ 0 w 0"/>
              <a:gd name="connsiteY1" fmla="*/ 695325 h 695325"/>
            </a:gdLst>
            <a:ahLst/>
            <a:cxnLst>
              <a:cxn ang="0">
                <a:pos x="connsiteX0" y="connsiteY0"/>
              </a:cxn>
              <a:cxn ang="0">
                <a:pos x="connsiteX1" y="connsiteY1"/>
              </a:cxn>
            </a:cxnLst>
            <a:rect l="l" t="t" r="r" b="b"/>
            <a:pathLst>
              <a:path h="695325">
                <a:moveTo>
                  <a:pt x="0" y="0"/>
                </a:moveTo>
                <a:lnTo>
                  <a:pt x="0" y="695325"/>
                </a:lnTo>
              </a:path>
            </a:pathLst>
          </a:custGeom>
          <a:noFill/>
          <a:ln w="38100">
            <a:solidFill>
              <a:srgbClr val="62CBE1"/>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246105" y="1404157"/>
            <a:ext cx="0" cy="695325"/>
          </a:xfrm>
          <a:custGeom>
            <a:avLst/>
            <a:gdLst>
              <a:gd name="connsiteX0" fmla="*/ 0 w 0"/>
              <a:gd name="connsiteY0" fmla="*/ 0 h 695325"/>
              <a:gd name="connsiteX1" fmla="*/ 0 w 0"/>
              <a:gd name="connsiteY1" fmla="*/ 695325 h 695325"/>
            </a:gdLst>
            <a:ahLst/>
            <a:cxnLst>
              <a:cxn ang="0">
                <a:pos x="connsiteX0" y="connsiteY0"/>
              </a:cxn>
              <a:cxn ang="0">
                <a:pos x="connsiteX1" y="connsiteY1"/>
              </a:cxn>
            </a:cxnLst>
            <a:rect l="l" t="t" r="r" b="b"/>
            <a:pathLst>
              <a:path h="695325">
                <a:moveTo>
                  <a:pt x="0" y="0"/>
                </a:moveTo>
                <a:lnTo>
                  <a:pt x="0" y="695325"/>
                </a:lnTo>
              </a:path>
            </a:pathLst>
          </a:custGeom>
          <a:noFill/>
          <a:ln w="38100">
            <a:solidFill>
              <a:srgbClr val="62CBE1"/>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4598655" y="3309157"/>
            <a:ext cx="0" cy="695325"/>
          </a:xfrm>
          <a:custGeom>
            <a:avLst/>
            <a:gdLst>
              <a:gd name="connsiteX0" fmla="*/ 0 w 0"/>
              <a:gd name="connsiteY0" fmla="*/ 0 h 695325"/>
              <a:gd name="connsiteX1" fmla="*/ 0 w 0"/>
              <a:gd name="connsiteY1" fmla="*/ 695325 h 695325"/>
            </a:gdLst>
            <a:ahLst/>
            <a:cxnLst>
              <a:cxn ang="0">
                <a:pos x="connsiteX0" y="connsiteY0"/>
              </a:cxn>
              <a:cxn ang="0">
                <a:pos x="connsiteX1" y="connsiteY1"/>
              </a:cxn>
            </a:cxnLst>
            <a:rect l="l" t="t" r="r" b="b"/>
            <a:pathLst>
              <a:path h="695325">
                <a:moveTo>
                  <a:pt x="0" y="0"/>
                </a:moveTo>
                <a:lnTo>
                  <a:pt x="0" y="695325"/>
                </a:lnTo>
              </a:path>
            </a:pathLst>
          </a:custGeom>
          <a:noFill/>
          <a:ln w="38100">
            <a:solidFill>
              <a:srgbClr val="62CBE1"/>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5722605" y="1342712"/>
            <a:ext cx="0" cy="695325"/>
          </a:xfrm>
          <a:custGeom>
            <a:avLst/>
            <a:gdLst>
              <a:gd name="connsiteX0" fmla="*/ 0 w 0"/>
              <a:gd name="connsiteY0" fmla="*/ 0 h 695325"/>
              <a:gd name="connsiteX1" fmla="*/ 0 w 0"/>
              <a:gd name="connsiteY1" fmla="*/ 695325 h 695325"/>
            </a:gdLst>
            <a:ahLst/>
            <a:cxnLst>
              <a:cxn ang="0">
                <a:pos x="connsiteX0" y="connsiteY0"/>
              </a:cxn>
              <a:cxn ang="0">
                <a:pos x="connsiteX1" y="connsiteY1"/>
              </a:cxn>
            </a:cxnLst>
            <a:rect l="l" t="t" r="r" b="b"/>
            <a:pathLst>
              <a:path h="695325">
                <a:moveTo>
                  <a:pt x="0" y="0"/>
                </a:moveTo>
                <a:lnTo>
                  <a:pt x="0" y="695325"/>
                </a:lnTo>
              </a:path>
            </a:pathLst>
          </a:custGeom>
          <a:noFill/>
          <a:ln w="38100">
            <a:solidFill>
              <a:srgbClr val="62CBE1"/>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3"/>
          <p:cNvSpPr txBox="1"/>
          <p:nvPr/>
        </p:nvSpPr>
        <p:spPr>
          <a:xfrm>
            <a:off x="2039809" y="3497659"/>
            <a:ext cx="1669793" cy="1615827"/>
          </a:xfrm>
          <a:prstGeom prst="rect">
            <a:avLst/>
          </a:prstGeom>
          <a:noFill/>
          <a:ln w="12700">
            <a:noFill/>
          </a:ln>
        </p:spPr>
        <p:txBody>
          <a:bodyPr wrap="square" rtlCol="0">
            <a:spAutoFit/>
          </a:bodyPr>
          <a:lstStyle/>
          <a:p>
            <a:pPr algn="just">
              <a:lnSpc>
                <a:spcPct val="150000"/>
              </a:lnSpc>
              <a:spcBef>
                <a:spcPct val="20000"/>
              </a:spcBef>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首先浏览优秀的调查问卷的网站</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，调查</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并了解医生的使用习惯和青少年家长对网站的使用习惯。搭建网站结构并设计数据库。</a:t>
            </a:r>
            <a:endParaRPr lang="en-US" altLang="zh-CN" sz="1000" dirty="0" smtClean="0">
              <a:solidFill>
                <a:schemeClr val="tx1">
                  <a:lumMod val="65000"/>
                  <a:lumOff val="35000"/>
                </a:schemeClr>
              </a:solidFill>
              <a:latin typeface="Arial" pitchFamily="34" charset="0"/>
              <a:ea typeface="微软雅黑" pitchFamily="34" charset="-122"/>
              <a:sym typeface="Arial" pitchFamily="34" charset="0"/>
            </a:endParaRPr>
          </a:p>
        </p:txBody>
      </p:sp>
      <p:sp>
        <p:nvSpPr>
          <p:cNvPr id="38" name="TextBox 53"/>
          <p:cNvSpPr txBox="1"/>
          <p:nvPr/>
        </p:nvSpPr>
        <p:spPr>
          <a:xfrm>
            <a:off x="3280014" y="1355052"/>
            <a:ext cx="1669793" cy="600164"/>
          </a:xfrm>
          <a:prstGeom prst="rect">
            <a:avLst/>
          </a:prstGeom>
          <a:noFill/>
          <a:ln w="12700">
            <a:noFill/>
          </a:ln>
        </p:spPr>
        <p:txBody>
          <a:bodyPr wrap="square" rtlCol="0">
            <a:spAutoFit/>
          </a:bodyPr>
          <a:lstStyle/>
          <a:p>
            <a:pPr algn="just">
              <a:lnSpc>
                <a:spcPct val="150000"/>
              </a:lnSpc>
              <a:spcBef>
                <a:spcPct val="20000"/>
              </a:spcBef>
            </a:pP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实现问卷管理和模板管理</a:t>
            </a:r>
            <a:endParaRPr lang="en-US" altLang="zh-CN" sz="1000" dirty="0" smtClean="0">
              <a:solidFill>
                <a:schemeClr val="tx1">
                  <a:lumMod val="65000"/>
                  <a:lumOff val="35000"/>
                </a:schemeClr>
              </a:solidFill>
              <a:latin typeface="Arial" pitchFamily="34" charset="0"/>
              <a:ea typeface="微软雅黑" pitchFamily="34" charset="-122"/>
              <a:sym typeface="Arial" pitchFamily="34" charset="0"/>
            </a:endParaRPr>
          </a:p>
        </p:txBody>
      </p:sp>
      <p:sp>
        <p:nvSpPr>
          <p:cNvPr id="39" name="TextBox 53"/>
          <p:cNvSpPr txBox="1"/>
          <p:nvPr/>
        </p:nvSpPr>
        <p:spPr>
          <a:xfrm>
            <a:off x="4673393" y="3497659"/>
            <a:ext cx="1669793" cy="854080"/>
          </a:xfrm>
          <a:prstGeom prst="rect">
            <a:avLst/>
          </a:prstGeom>
          <a:noFill/>
          <a:ln w="12700">
            <a:noFill/>
          </a:ln>
        </p:spPr>
        <p:txBody>
          <a:bodyPr wrap="square" rtlCol="0">
            <a:spAutoFit/>
          </a:bodyPr>
          <a:lstStyle/>
          <a:p>
            <a:pPr algn="just">
              <a:lnSpc>
                <a:spcPct val="150000"/>
              </a:lnSpc>
              <a:spcBef>
                <a:spcPct val="20000"/>
              </a:spcBef>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实现问卷</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数据统计功能。</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完善系统的响应式网站布局。</a:t>
            </a:r>
            <a:endParaRPr lang="en-US" altLang="zh-CN" sz="1000" dirty="0" smtClean="0">
              <a:solidFill>
                <a:schemeClr val="tx1">
                  <a:lumMod val="65000"/>
                  <a:lumOff val="35000"/>
                </a:schemeClr>
              </a:solidFill>
              <a:latin typeface="Arial" pitchFamily="34" charset="0"/>
              <a:ea typeface="微软雅黑" pitchFamily="34" charset="-122"/>
              <a:sym typeface="Arial" pitchFamily="34" charset="0"/>
            </a:endParaRPr>
          </a:p>
        </p:txBody>
      </p:sp>
      <p:sp>
        <p:nvSpPr>
          <p:cNvPr id="40" name="TextBox 53"/>
          <p:cNvSpPr txBox="1"/>
          <p:nvPr/>
        </p:nvSpPr>
        <p:spPr>
          <a:xfrm>
            <a:off x="5770232" y="1253987"/>
            <a:ext cx="1669793" cy="823880"/>
          </a:xfrm>
          <a:prstGeom prst="rect">
            <a:avLst/>
          </a:prstGeom>
          <a:noFill/>
          <a:ln w="12700">
            <a:noFill/>
          </a:ln>
        </p:spPr>
        <p:txBody>
          <a:bodyPr wrap="square" rtlCol="0">
            <a:spAutoFit/>
          </a:bodyPr>
          <a:lstStyle/>
          <a:p>
            <a:pPr algn="just">
              <a:lnSpc>
                <a:spcPct val="150000"/>
              </a:lnSpc>
              <a:spcBef>
                <a:spcPct val="20000"/>
              </a:spcBef>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完成手机</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APP</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打包并修复发现的问题。网站上线并使用</a:t>
            </a:r>
            <a:endParaRPr lang="en-US" altLang="zh-CN" sz="1000" dirty="0" smtClean="0">
              <a:solidFill>
                <a:schemeClr val="tx1">
                  <a:lumMod val="65000"/>
                  <a:lumOff val="35000"/>
                </a:schemeClr>
              </a:solidFill>
              <a:latin typeface="Arial" pitchFamily="34" charset="0"/>
              <a:ea typeface="微软雅黑" pitchFamily="34" charset="-122"/>
              <a:sym typeface="Arial" pitchFamily="34" charset="0"/>
            </a:endParaRPr>
          </a:p>
        </p:txBody>
      </p:sp>
      <p:grpSp>
        <p:nvGrpSpPr>
          <p:cNvPr id="28" name="组合 27"/>
          <p:cNvGrpSpPr/>
          <p:nvPr/>
        </p:nvGrpSpPr>
        <p:grpSpPr>
          <a:xfrm>
            <a:off x="1619718" y="-50795"/>
            <a:ext cx="2185837" cy="679217"/>
            <a:chOff x="6968323" y="4083240"/>
            <a:chExt cx="2185837" cy="696823"/>
          </a:xfrm>
        </p:grpSpPr>
        <p:sp>
          <p:nvSpPr>
            <p:cNvPr id="29" name="矩形 28"/>
            <p:cNvSpPr/>
            <p:nvPr/>
          </p:nvSpPr>
          <p:spPr>
            <a:xfrm>
              <a:off x="6968323" y="4130039"/>
              <a:ext cx="2175677" cy="650024"/>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7" name="图片 36"/>
            <p:cNvPicPr>
              <a:picLocks noChangeAspect="1"/>
            </p:cNvPicPr>
            <p:nvPr/>
          </p:nvPicPr>
          <p:blipFill rotWithShape="1">
            <a:blip r:embed="rId3">
              <a:extLst>
                <a:ext uri="{28A0092B-C50C-407E-A947-70E740481C1C}">
                  <a14:useLocalDpi xmlns:a14="http://schemas.microsoft.com/office/drawing/2010/main" val="0"/>
                </a:ext>
              </a:extLst>
            </a:blip>
            <a:srcRect r="85682"/>
            <a:stretch/>
          </p:blipFill>
          <p:spPr>
            <a:xfrm>
              <a:off x="6978483" y="4162933"/>
              <a:ext cx="600877" cy="563016"/>
            </a:xfrm>
            <a:prstGeom prst="rect">
              <a:avLst/>
            </a:prstGeom>
          </p:spPr>
        </p:pic>
        <p:sp>
          <p:nvSpPr>
            <p:cNvPr id="41" name="文本框 40"/>
            <p:cNvSpPr txBox="1"/>
            <p:nvPr/>
          </p:nvSpPr>
          <p:spPr>
            <a:xfrm>
              <a:off x="7411374" y="4083240"/>
              <a:ext cx="1742786" cy="646331"/>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sp>
        <p:nvSpPr>
          <p:cNvPr id="46" name="标题 4"/>
          <p:cNvSpPr txBox="1">
            <a:spLocks/>
          </p:cNvSpPr>
          <p:nvPr/>
        </p:nvSpPr>
        <p:spPr>
          <a:xfrm>
            <a:off x="6405650" y="2552109"/>
            <a:ext cx="1241094" cy="40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smtClean="0">
                <a:solidFill>
                  <a:schemeClr val="bg1"/>
                </a:solidFill>
                <a:latin typeface="微软雅黑" panose="020B0503020204020204" pitchFamily="34" charset="-122"/>
                <a:ea typeface="微软雅黑" panose="020B0503020204020204" pitchFamily="34" charset="-122"/>
              </a:rPr>
              <a:t>第五阶段</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7" name="TextBox 53"/>
          <p:cNvSpPr txBox="1"/>
          <p:nvPr/>
        </p:nvSpPr>
        <p:spPr>
          <a:xfrm>
            <a:off x="7095616" y="3530241"/>
            <a:ext cx="1669793" cy="569964"/>
          </a:xfrm>
          <a:prstGeom prst="rect">
            <a:avLst/>
          </a:prstGeom>
          <a:noFill/>
          <a:ln w="12700">
            <a:noFill/>
          </a:ln>
        </p:spPr>
        <p:txBody>
          <a:bodyPr wrap="square" rtlCol="0">
            <a:spAutoFit/>
          </a:bodyPr>
          <a:lstStyle/>
          <a:p>
            <a:pPr algn="just">
              <a:lnSpc>
                <a:spcPct val="150000"/>
              </a:lnSpc>
              <a:spcBef>
                <a:spcPct val="20000"/>
              </a:spcBef>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完成毕业论文修改，进行答辩。</a:t>
            </a:r>
            <a:endParaRPr lang="en-US" altLang="zh-CN" sz="1000" dirty="0" smtClean="0">
              <a:solidFill>
                <a:schemeClr val="tx1">
                  <a:lumMod val="65000"/>
                  <a:lumOff val="35000"/>
                </a:schemeClr>
              </a:solidFill>
              <a:latin typeface="Arial" pitchFamily="34" charset="0"/>
              <a:ea typeface="微软雅黑" pitchFamily="34" charset="-122"/>
              <a:sym typeface="Arial" pitchFamily="34" charset="0"/>
            </a:endParaRPr>
          </a:p>
        </p:txBody>
      </p:sp>
      <p:sp>
        <p:nvSpPr>
          <p:cNvPr id="48" name="任意多边形 47"/>
          <p:cNvSpPr/>
          <p:nvPr/>
        </p:nvSpPr>
        <p:spPr>
          <a:xfrm>
            <a:off x="7034268" y="3372298"/>
            <a:ext cx="0" cy="695325"/>
          </a:xfrm>
          <a:custGeom>
            <a:avLst/>
            <a:gdLst>
              <a:gd name="connsiteX0" fmla="*/ 0 w 0"/>
              <a:gd name="connsiteY0" fmla="*/ 0 h 695325"/>
              <a:gd name="connsiteX1" fmla="*/ 0 w 0"/>
              <a:gd name="connsiteY1" fmla="*/ 695325 h 695325"/>
            </a:gdLst>
            <a:ahLst/>
            <a:cxnLst>
              <a:cxn ang="0">
                <a:pos x="connsiteX0" y="connsiteY0"/>
              </a:cxn>
              <a:cxn ang="0">
                <a:pos x="connsiteX1" y="connsiteY1"/>
              </a:cxn>
            </a:cxnLst>
            <a:rect l="l" t="t" r="r" b="b"/>
            <a:pathLst>
              <a:path h="695325">
                <a:moveTo>
                  <a:pt x="0" y="0"/>
                </a:moveTo>
                <a:lnTo>
                  <a:pt x="0" y="695325"/>
                </a:lnTo>
              </a:path>
            </a:pathLst>
          </a:custGeom>
          <a:noFill/>
          <a:ln w="38100">
            <a:solidFill>
              <a:srgbClr val="62CBE1"/>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2814766"/>
      </p:ext>
    </p:extLst>
  </p:cSld>
  <p:clrMapOvr>
    <a:masterClrMapping/>
  </p:clrMapOvr>
  <mc:AlternateContent xmlns:mc="http://schemas.openxmlformats.org/markup-compatibility/2006" xmlns:p14="http://schemas.microsoft.com/office/powerpoint/2010/main">
    <mc:Choice Requires="p14">
      <p:transition spd="slow" p14:dur="225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anim calcmode="lin" valueType="num">
                                      <p:cBhvr>
                                        <p:cTn id="8" dur="750" fill="hold"/>
                                        <p:tgtEl>
                                          <p:spTgt spid="9"/>
                                        </p:tgtEl>
                                        <p:attrNameLst>
                                          <p:attrName>ppt_w</p:attrName>
                                        </p:attrNameLst>
                                      </p:cBhvr>
                                      <p:tavLst>
                                        <p:tav tm="0" fmla="#ppt_w*sin(2.5*pi*$)">
                                          <p:val>
                                            <p:fltVal val="0"/>
                                          </p:val>
                                        </p:tav>
                                        <p:tav tm="100000">
                                          <p:val>
                                            <p:fltVal val="1"/>
                                          </p:val>
                                        </p:tav>
                                      </p:tavLst>
                                    </p:anim>
                                    <p:anim calcmode="lin" valueType="num">
                                      <p:cBhvr>
                                        <p:cTn id="9" dur="750" fill="hold"/>
                                        <p:tgtEl>
                                          <p:spTgt spid="9"/>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750"/>
                                        <p:tgtEl>
                                          <p:spTgt spid="27"/>
                                        </p:tgtEl>
                                      </p:cBhvr>
                                    </p:animEffect>
                                    <p:anim calcmode="lin" valueType="num">
                                      <p:cBhvr>
                                        <p:cTn id="13" dur="750" fill="hold"/>
                                        <p:tgtEl>
                                          <p:spTgt spid="27"/>
                                        </p:tgtEl>
                                        <p:attrNameLst>
                                          <p:attrName>ppt_w</p:attrName>
                                        </p:attrNameLst>
                                      </p:cBhvr>
                                      <p:tavLst>
                                        <p:tav tm="0" fmla="#ppt_w*sin(2.5*pi*$)">
                                          <p:val>
                                            <p:fltVal val="0"/>
                                          </p:val>
                                        </p:tav>
                                        <p:tav tm="100000">
                                          <p:val>
                                            <p:fltVal val="1"/>
                                          </p:val>
                                        </p:tav>
                                      </p:tavLst>
                                    </p:anim>
                                    <p:anim calcmode="lin" valueType="num">
                                      <p:cBhvr>
                                        <p:cTn id="14" dur="750" fill="hold"/>
                                        <p:tgtEl>
                                          <p:spTgt spid="27"/>
                                        </p:tgtEl>
                                        <p:attrNameLst>
                                          <p:attrName>ppt_h</p:attrName>
                                        </p:attrNameLst>
                                      </p:cBhvr>
                                      <p:tavLst>
                                        <p:tav tm="0">
                                          <p:val>
                                            <p:strVal val="#ppt_h"/>
                                          </p:val>
                                        </p:tav>
                                        <p:tav tm="100000">
                                          <p:val>
                                            <p:strVal val="#ppt_h"/>
                                          </p:val>
                                        </p:tav>
                                      </p:tavLst>
                                    </p:anim>
                                  </p:childTnLst>
                                </p:cTn>
                              </p:par>
                            </p:childTnLst>
                          </p:cTn>
                        </p:par>
                        <p:par>
                          <p:cTn id="15" fill="hold">
                            <p:stCondLst>
                              <p:cond delay="750"/>
                            </p:stCondLst>
                            <p:childTnLst>
                              <p:par>
                                <p:cTn id="16" presetID="45"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750"/>
                                        <p:tgtEl>
                                          <p:spTgt spid="24"/>
                                        </p:tgtEl>
                                      </p:cBhvr>
                                    </p:animEffect>
                                    <p:anim calcmode="lin" valueType="num">
                                      <p:cBhvr>
                                        <p:cTn id="19" dur="750" fill="hold"/>
                                        <p:tgtEl>
                                          <p:spTgt spid="24"/>
                                        </p:tgtEl>
                                        <p:attrNameLst>
                                          <p:attrName>ppt_w</p:attrName>
                                        </p:attrNameLst>
                                      </p:cBhvr>
                                      <p:tavLst>
                                        <p:tav tm="0" fmla="#ppt_w*sin(2.5*pi*$)">
                                          <p:val>
                                            <p:fltVal val="0"/>
                                          </p:val>
                                        </p:tav>
                                        <p:tav tm="100000">
                                          <p:val>
                                            <p:fltVal val="1"/>
                                          </p:val>
                                        </p:tav>
                                      </p:tavLst>
                                    </p:anim>
                                    <p:anim calcmode="lin" valueType="num">
                                      <p:cBhvr>
                                        <p:cTn id="20" dur="750" fill="hold"/>
                                        <p:tgtEl>
                                          <p:spTgt spid="24"/>
                                        </p:tgtEl>
                                        <p:attrNameLst>
                                          <p:attrName>ppt_h</p:attrName>
                                        </p:attrNameLst>
                                      </p:cBhvr>
                                      <p:tavLst>
                                        <p:tav tm="0">
                                          <p:val>
                                            <p:strVal val="#ppt_h"/>
                                          </p:val>
                                        </p:tav>
                                        <p:tav tm="100000">
                                          <p:val>
                                            <p:strVal val="#ppt_h"/>
                                          </p:val>
                                        </p:tav>
                                      </p:tavLst>
                                    </p:anim>
                                  </p:childTnLst>
                                </p:cTn>
                              </p:par>
                              <p:par>
                                <p:cTn id="21" presetID="45"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750"/>
                                        <p:tgtEl>
                                          <p:spTgt spid="30"/>
                                        </p:tgtEl>
                                      </p:cBhvr>
                                    </p:animEffect>
                                    <p:anim calcmode="lin" valueType="num">
                                      <p:cBhvr>
                                        <p:cTn id="24" dur="750" fill="hold"/>
                                        <p:tgtEl>
                                          <p:spTgt spid="30"/>
                                        </p:tgtEl>
                                        <p:attrNameLst>
                                          <p:attrName>ppt_w</p:attrName>
                                        </p:attrNameLst>
                                      </p:cBhvr>
                                      <p:tavLst>
                                        <p:tav tm="0" fmla="#ppt_w*sin(2.5*pi*$)">
                                          <p:val>
                                            <p:fltVal val="0"/>
                                          </p:val>
                                        </p:tav>
                                        <p:tav tm="100000">
                                          <p:val>
                                            <p:fltVal val="1"/>
                                          </p:val>
                                        </p:tav>
                                      </p:tavLst>
                                    </p:anim>
                                    <p:anim calcmode="lin" valueType="num">
                                      <p:cBhvr>
                                        <p:cTn id="25" dur="750" fill="hold"/>
                                        <p:tgtEl>
                                          <p:spTgt spid="30"/>
                                        </p:tgtEl>
                                        <p:attrNameLst>
                                          <p:attrName>ppt_h</p:attrName>
                                        </p:attrNameLst>
                                      </p:cBhvr>
                                      <p:tavLst>
                                        <p:tav tm="0">
                                          <p:val>
                                            <p:strVal val="#ppt_h"/>
                                          </p:val>
                                        </p:tav>
                                        <p:tav tm="100000">
                                          <p:val>
                                            <p:strVal val="#ppt_h"/>
                                          </p:val>
                                        </p:tav>
                                      </p:tavLst>
                                    </p:anim>
                                  </p:childTnLst>
                                </p:cTn>
                              </p:par>
                            </p:childTnLst>
                          </p:cTn>
                        </p:par>
                        <p:par>
                          <p:cTn id="26" fill="hold">
                            <p:stCondLst>
                              <p:cond delay="1500"/>
                            </p:stCondLst>
                            <p:childTnLst>
                              <p:par>
                                <p:cTn id="27" presetID="45" presetClass="entr" presetSubtype="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750"/>
                                        <p:tgtEl>
                                          <p:spTgt spid="25"/>
                                        </p:tgtEl>
                                      </p:cBhvr>
                                    </p:animEffect>
                                    <p:anim calcmode="lin" valueType="num">
                                      <p:cBhvr>
                                        <p:cTn id="30" dur="750" fill="hold"/>
                                        <p:tgtEl>
                                          <p:spTgt spid="25"/>
                                        </p:tgtEl>
                                        <p:attrNameLst>
                                          <p:attrName>ppt_w</p:attrName>
                                        </p:attrNameLst>
                                      </p:cBhvr>
                                      <p:tavLst>
                                        <p:tav tm="0" fmla="#ppt_w*sin(2.5*pi*$)">
                                          <p:val>
                                            <p:fltVal val="0"/>
                                          </p:val>
                                        </p:tav>
                                        <p:tav tm="100000">
                                          <p:val>
                                            <p:fltVal val="1"/>
                                          </p:val>
                                        </p:tav>
                                      </p:tavLst>
                                    </p:anim>
                                    <p:anim calcmode="lin" valueType="num">
                                      <p:cBhvr>
                                        <p:cTn id="31" dur="750" fill="hold"/>
                                        <p:tgtEl>
                                          <p:spTgt spid="25"/>
                                        </p:tgtEl>
                                        <p:attrNameLst>
                                          <p:attrName>ppt_h</p:attrName>
                                        </p:attrNameLst>
                                      </p:cBhvr>
                                      <p:tavLst>
                                        <p:tav tm="0">
                                          <p:val>
                                            <p:strVal val="#ppt_h"/>
                                          </p:val>
                                        </p:tav>
                                        <p:tav tm="100000">
                                          <p:val>
                                            <p:strVal val="#ppt_h"/>
                                          </p:val>
                                        </p:tav>
                                      </p:tavLst>
                                    </p:anim>
                                  </p:childTnLst>
                                </p:cTn>
                              </p:par>
                              <p:par>
                                <p:cTn id="32" presetID="45"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750"/>
                                        <p:tgtEl>
                                          <p:spTgt spid="31"/>
                                        </p:tgtEl>
                                      </p:cBhvr>
                                    </p:animEffect>
                                    <p:anim calcmode="lin" valueType="num">
                                      <p:cBhvr>
                                        <p:cTn id="35" dur="750" fill="hold"/>
                                        <p:tgtEl>
                                          <p:spTgt spid="31"/>
                                        </p:tgtEl>
                                        <p:attrNameLst>
                                          <p:attrName>ppt_w</p:attrName>
                                        </p:attrNameLst>
                                      </p:cBhvr>
                                      <p:tavLst>
                                        <p:tav tm="0" fmla="#ppt_w*sin(2.5*pi*$)">
                                          <p:val>
                                            <p:fltVal val="0"/>
                                          </p:val>
                                        </p:tav>
                                        <p:tav tm="100000">
                                          <p:val>
                                            <p:fltVal val="1"/>
                                          </p:val>
                                        </p:tav>
                                      </p:tavLst>
                                    </p:anim>
                                    <p:anim calcmode="lin" valueType="num">
                                      <p:cBhvr>
                                        <p:cTn id="36" dur="750" fill="hold"/>
                                        <p:tgtEl>
                                          <p:spTgt spid="31"/>
                                        </p:tgtEl>
                                        <p:attrNameLst>
                                          <p:attrName>ppt_h</p:attrName>
                                        </p:attrNameLst>
                                      </p:cBhvr>
                                      <p:tavLst>
                                        <p:tav tm="0">
                                          <p:val>
                                            <p:strVal val="#ppt_h"/>
                                          </p:val>
                                        </p:tav>
                                        <p:tav tm="100000">
                                          <p:val>
                                            <p:strVal val="#ppt_h"/>
                                          </p:val>
                                        </p:tav>
                                      </p:tavLst>
                                    </p:anim>
                                  </p:childTnLst>
                                </p:cTn>
                              </p:par>
                            </p:childTnLst>
                          </p:cTn>
                        </p:par>
                        <p:par>
                          <p:cTn id="37" fill="hold">
                            <p:stCondLst>
                              <p:cond delay="2250"/>
                            </p:stCondLst>
                            <p:childTnLst>
                              <p:par>
                                <p:cTn id="38" presetID="45"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750"/>
                                        <p:tgtEl>
                                          <p:spTgt spid="26"/>
                                        </p:tgtEl>
                                      </p:cBhvr>
                                    </p:animEffect>
                                    <p:anim calcmode="lin" valueType="num">
                                      <p:cBhvr>
                                        <p:cTn id="41" dur="750" fill="hold"/>
                                        <p:tgtEl>
                                          <p:spTgt spid="26"/>
                                        </p:tgtEl>
                                        <p:attrNameLst>
                                          <p:attrName>ppt_w</p:attrName>
                                        </p:attrNameLst>
                                      </p:cBhvr>
                                      <p:tavLst>
                                        <p:tav tm="0" fmla="#ppt_w*sin(2.5*pi*$)">
                                          <p:val>
                                            <p:fltVal val="0"/>
                                          </p:val>
                                        </p:tav>
                                        <p:tav tm="100000">
                                          <p:val>
                                            <p:fltVal val="1"/>
                                          </p:val>
                                        </p:tav>
                                      </p:tavLst>
                                    </p:anim>
                                    <p:anim calcmode="lin" valueType="num">
                                      <p:cBhvr>
                                        <p:cTn id="42" dur="750" fill="hold"/>
                                        <p:tgtEl>
                                          <p:spTgt spid="26"/>
                                        </p:tgtEl>
                                        <p:attrNameLst>
                                          <p:attrName>ppt_h</p:attrName>
                                        </p:attrNameLst>
                                      </p:cBhvr>
                                      <p:tavLst>
                                        <p:tav tm="0">
                                          <p:val>
                                            <p:strVal val="#ppt_h"/>
                                          </p:val>
                                        </p:tav>
                                        <p:tav tm="100000">
                                          <p:val>
                                            <p:strVal val="#ppt_h"/>
                                          </p:val>
                                        </p:tav>
                                      </p:tavLst>
                                    </p:anim>
                                  </p:childTnLst>
                                </p:cTn>
                              </p:par>
                              <p:par>
                                <p:cTn id="43" presetID="45"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750"/>
                                        <p:tgtEl>
                                          <p:spTgt spid="32"/>
                                        </p:tgtEl>
                                      </p:cBhvr>
                                    </p:animEffect>
                                    <p:anim calcmode="lin" valueType="num">
                                      <p:cBhvr>
                                        <p:cTn id="46" dur="750" fill="hold"/>
                                        <p:tgtEl>
                                          <p:spTgt spid="32"/>
                                        </p:tgtEl>
                                        <p:attrNameLst>
                                          <p:attrName>ppt_w</p:attrName>
                                        </p:attrNameLst>
                                      </p:cBhvr>
                                      <p:tavLst>
                                        <p:tav tm="0" fmla="#ppt_w*sin(2.5*pi*$)">
                                          <p:val>
                                            <p:fltVal val="0"/>
                                          </p:val>
                                        </p:tav>
                                        <p:tav tm="100000">
                                          <p:val>
                                            <p:fltVal val="1"/>
                                          </p:val>
                                        </p:tav>
                                      </p:tavLst>
                                    </p:anim>
                                    <p:anim calcmode="lin" valueType="num">
                                      <p:cBhvr>
                                        <p:cTn id="47" dur="750" fill="hold"/>
                                        <p:tgtEl>
                                          <p:spTgt spid="32"/>
                                        </p:tgtEl>
                                        <p:attrNameLst>
                                          <p:attrName>ppt_h</p:attrName>
                                        </p:attrNameLst>
                                      </p:cBhvr>
                                      <p:tavLst>
                                        <p:tav tm="0">
                                          <p:val>
                                            <p:strVal val="#ppt_h"/>
                                          </p:val>
                                        </p:tav>
                                        <p:tav tm="100000">
                                          <p:val>
                                            <p:strVal val="#ppt_h"/>
                                          </p:val>
                                        </p:tav>
                                      </p:tavLst>
                                    </p:anim>
                                  </p:childTnLst>
                                </p:cTn>
                              </p:par>
                            </p:childTnLst>
                          </p:cTn>
                        </p:par>
                        <p:par>
                          <p:cTn id="48" fill="hold">
                            <p:stCondLst>
                              <p:cond delay="3000"/>
                            </p:stCondLst>
                            <p:childTnLst>
                              <p:par>
                                <p:cTn id="49" presetID="22" presetClass="entr" presetSubtype="1"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up)">
                                      <p:cBhvr>
                                        <p:cTn id="51" dur="500"/>
                                        <p:tgtEl>
                                          <p:spTgt spid="7"/>
                                        </p:tgtEl>
                                      </p:cBhvr>
                                    </p:animEffect>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left)">
                                      <p:cBhvr>
                                        <p:cTn id="55" dur="500"/>
                                        <p:tgtEl>
                                          <p:spTgt spid="36"/>
                                        </p:tgtEl>
                                      </p:cBhvr>
                                    </p:animEffect>
                                  </p:childTnLst>
                                </p:cTn>
                              </p:par>
                            </p:childTnLst>
                          </p:cTn>
                        </p:par>
                        <p:par>
                          <p:cTn id="56" fill="hold">
                            <p:stCondLst>
                              <p:cond delay="4000"/>
                            </p:stCondLst>
                            <p:childTnLst>
                              <p:par>
                                <p:cTn id="57" presetID="22" presetClass="entr" presetSubtype="4"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down)">
                                      <p:cBhvr>
                                        <p:cTn id="59" dur="500"/>
                                        <p:tgtEl>
                                          <p:spTgt spid="33"/>
                                        </p:tgtEl>
                                      </p:cBhvr>
                                    </p:animEffect>
                                  </p:childTnLst>
                                </p:cTn>
                              </p:par>
                            </p:childTnLst>
                          </p:cTn>
                        </p:par>
                        <p:par>
                          <p:cTn id="60" fill="hold">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wipe(left)">
                                      <p:cBhvr>
                                        <p:cTn id="63" dur="500"/>
                                        <p:tgtEl>
                                          <p:spTgt spid="38"/>
                                        </p:tgtEl>
                                      </p:cBhvr>
                                    </p:animEffect>
                                  </p:childTnLst>
                                </p:cTn>
                              </p:par>
                            </p:childTnLst>
                          </p:cTn>
                        </p:par>
                        <p:par>
                          <p:cTn id="64" fill="hold">
                            <p:stCondLst>
                              <p:cond delay="5000"/>
                            </p:stCondLst>
                            <p:childTnLst>
                              <p:par>
                                <p:cTn id="65" presetID="22" presetClass="entr" presetSubtype="1" fill="hold" grpId="0" nodeType="after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wipe(up)">
                                      <p:cBhvr>
                                        <p:cTn id="67" dur="500"/>
                                        <p:tgtEl>
                                          <p:spTgt spid="34"/>
                                        </p:tgtEl>
                                      </p:cBhvr>
                                    </p:animEffect>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wipe(left)">
                                      <p:cBhvr>
                                        <p:cTn id="71" dur="500"/>
                                        <p:tgtEl>
                                          <p:spTgt spid="39"/>
                                        </p:tgtEl>
                                      </p:cBhvr>
                                    </p:animEffect>
                                  </p:childTnLst>
                                </p:cTn>
                              </p:par>
                            </p:childTnLst>
                          </p:cTn>
                        </p:par>
                        <p:par>
                          <p:cTn id="72" fill="hold">
                            <p:stCondLst>
                              <p:cond delay="6000"/>
                            </p:stCondLst>
                            <p:childTnLst>
                              <p:par>
                                <p:cTn id="73" presetID="22" presetClass="entr" presetSubtype="4" fill="hold" grpId="0" nodeType="after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wipe(down)">
                                      <p:cBhvr>
                                        <p:cTn id="75" dur="500"/>
                                        <p:tgtEl>
                                          <p:spTgt spid="35"/>
                                        </p:tgtEl>
                                      </p:cBhvr>
                                    </p:animEffect>
                                  </p:childTnLst>
                                </p:cTn>
                              </p:par>
                            </p:childTnLst>
                          </p:cTn>
                        </p:par>
                        <p:par>
                          <p:cTn id="76" fill="hold">
                            <p:stCondLst>
                              <p:cond delay="6500"/>
                            </p:stCondLst>
                            <p:childTnLst>
                              <p:par>
                                <p:cTn id="77" presetID="22" presetClass="entr" presetSubtype="8" fill="hold" grpId="0" nodeType="after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wipe(left)">
                                      <p:cBhvr>
                                        <p:cTn id="79" dur="500"/>
                                        <p:tgtEl>
                                          <p:spTgt spid="40"/>
                                        </p:tgtEl>
                                      </p:cBhvr>
                                    </p:animEffect>
                                  </p:childTnLst>
                                </p:cTn>
                              </p:par>
                            </p:childTnLst>
                          </p:cTn>
                        </p:par>
                        <p:par>
                          <p:cTn id="80" fill="hold">
                            <p:stCondLst>
                              <p:cond delay="7000"/>
                            </p:stCondLst>
                            <p:childTnLst>
                              <p:par>
                                <p:cTn id="81" presetID="45" presetClass="entr" presetSubtype="0" fill="hold" grpId="0" nodeType="after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anim calcmode="lin" valueType="num">
                                      <p:cBhvr>
                                        <p:cTn id="84" dur="750" fill="hold"/>
                                        <p:tgtEl>
                                          <p:spTgt spid="45"/>
                                        </p:tgtEl>
                                        <p:attrNameLst>
                                          <p:attrName>ppt_w</p:attrName>
                                        </p:attrNameLst>
                                      </p:cBhvr>
                                      <p:tavLst>
                                        <p:tav tm="0" fmla="#ppt_w*sin(2.5*pi*$)">
                                          <p:val>
                                            <p:fltVal val="0"/>
                                          </p:val>
                                        </p:tav>
                                        <p:tav tm="100000">
                                          <p:val>
                                            <p:fltVal val="1"/>
                                          </p:val>
                                        </p:tav>
                                      </p:tavLst>
                                    </p:anim>
                                    <p:anim calcmode="lin" valueType="num">
                                      <p:cBhvr>
                                        <p:cTn id="85" dur="750" fill="hold"/>
                                        <p:tgtEl>
                                          <p:spTgt spid="45"/>
                                        </p:tgtEl>
                                        <p:attrNameLst>
                                          <p:attrName>ppt_h</p:attrName>
                                        </p:attrNameLst>
                                      </p:cBhvr>
                                      <p:tavLst>
                                        <p:tav tm="0">
                                          <p:val>
                                            <p:strVal val="#ppt_h"/>
                                          </p:val>
                                        </p:tav>
                                        <p:tav tm="100000">
                                          <p:val>
                                            <p:strVal val="#ppt_h"/>
                                          </p:val>
                                        </p:tav>
                                      </p:tavLst>
                                    </p:anim>
                                  </p:childTnLst>
                                </p:cTn>
                              </p:par>
                              <p:par>
                                <p:cTn id="86" presetID="45" presetClass="entr" presetSubtype="0" fill="hold" grpId="0" nodeType="with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fade">
                                      <p:cBhvr>
                                        <p:cTn id="88" dur="750"/>
                                        <p:tgtEl>
                                          <p:spTgt spid="46"/>
                                        </p:tgtEl>
                                      </p:cBhvr>
                                    </p:animEffect>
                                    <p:anim calcmode="lin" valueType="num">
                                      <p:cBhvr>
                                        <p:cTn id="89" dur="750" fill="hold"/>
                                        <p:tgtEl>
                                          <p:spTgt spid="46"/>
                                        </p:tgtEl>
                                        <p:attrNameLst>
                                          <p:attrName>ppt_w</p:attrName>
                                        </p:attrNameLst>
                                      </p:cBhvr>
                                      <p:tavLst>
                                        <p:tav tm="0" fmla="#ppt_w*sin(2.5*pi*$)">
                                          <p:val>
                                            <p:fltVal val="0"/>
                                          </p:val>
                                        </p:tav>
                                        <p:tav tm="100000">
                                          <p:val>
                                            <p:fltVal val="1"/>
                                          </p:val>
                                        </p:tav>
                                      </p:tavLst>
                                    </p:anim>
                                    <p:anim calcmode="lin" valueType="num">
                                      <p:cBhvr>
                                        <p:cTn id="90" dur="750" fill="hold"/>
                                        <p:tgtEl>
                                          <p:spTgt spid="46"/>
                                        </p:tgtEl>
                                        <p:attrNameLst>
                                          <p:attrName>ppt_h</p:attrName>
                                        </p:attrNameLst>
                                      </p:cBhvr>
                                      <p:tavLst>
                                        <p:tav tm="0">
                                          <p:val>
                                            <p:strVal val="#ppt_h"/>
                                          </p:val>
                                        </p:tav>
                                        <p:tav tm="100000">
                                          <p:val>
                                            <p:strVal val="#ppt_h"/>
                                          </p:val>
                                        </p:tav>
                                      </p:tavLst>
                                    </p:anim>
                                  </p:childTnLst>
                                </p:cTn>
                              </p:par>
                            </p:childTnLst>
                          </p:cTn>
                        </p:par>
                        <p:par>
                          <p:cTn id="91" fill="hold">
                            <p:stCondLst>
                              <p:cond delay="7750"/>
                            </p:stCondLst>
                            <p:childTnLst>
                              <p:par>
                                <p:cTn id="92" presetID="22" presetClass="entr" presetSubtype="8" fill="hold" grpId="0" nodeType="after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wipe(left)">
                                      <p:cBhvr>
                                        <p:cTn id="94" dur="500"/>
                                        <p:tgtEl>
                                          <p:spTgt spid="47"/>
                                        </p:tgtEl>
                                      </p:cBhvr>
                                    </p:animEffect>
                                  </p:childTnLst>
                                </p:cTn>
                              </p:par>
                            </p:childTnLst>
                          </p:cTn>
                        </p:par>
                        <p:par>
                          <p:cTn id="95" fill="hold">
                            <p:stCondLst>
                              <p:cond delay="8250"/>
                            </p:stCondLst>
                            <p:childTnLst>
                              <p:par>
                                <p:cTn id="96" presetID="22" presetClass="entr" presetSubtype="1" fill="hold" grpId="0" nodeType="after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wipe(up)">
                                      <p:cBhvr>
                                        <p:cTn id="9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9" grpId="0" animBg="1"/>
      <p:bldP spid="24" grpId="0" animBg="1"/>
      <p:bldP spid="25" grpId="0" animBg="1"/>
      <p:bldP spid="26" grpId="0" animBg="1"/>
      <p:bldP spid="27" grpId="0"/>
      <p:bldP spid="30" grpId="0"/>
      <p:bldP spid="31" grpId="0"/>
      <p:bldP spid="32" grpId="0"/>
      <p:bldP spid="7" grpId="0" animBg="1"/>
      <p:bldP spid="33" grpId="0" animBg="1"/>
      <p:bldP spid="34" grpId="0" animBg="1"/>
      <p:bldP spid="35" grpId="0" animBg="1"/>
      <p:bldP spid="36" grpId="0"/>
      <p:bldP spid="38" grpId="0"/>
      <p:bldP spid="39" grpId="0"/>
      <p:bldP spid="40" grpId="0"/>
      <p:bldP spid="46" grpId="0"/>
      <p:bldP spid="47" grpId="0"/>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b="4425"/>
          <a:stretch/>
        </p:blipFill>
        <p:spPr>
          <a:xfrm>
            <a:off x="0" y="-1"/>
            <a:ext cx="9144000" cy="5143501"/>
          </a:xfrm>
          <a:prstGeom prst="rect">
            <a:avLst/>
          </a:prstGeom>
        </p:spPr>
      </p:pic>
      <p:sp>
        <p:nvSpPr>
          <p:cNvPr id="5" name="矩形 4"/>
          <p:cNvSpPr/>
          <p:nvPr/>
        </p:nvSpPr>
        <p:spPr>
          <a:xfrm>
            <a:off x="0" y="1562100"/>
            <a:ext cx="5295900" cy="2447925"/>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478125" y="2324397"/>
            <a:ext cx="4339650" cy="923330"/>
          </a:xfrm>
          <a:prstGeom prst="rect">
            <a:avLst/>
          </a:prstGeom>
          <a:noFill/>
        </p:spPr>
        <p:txBody>
          <a:bodyPr wrap="none" rtlCol="0">
            <a:spAutoFit/>
          </a:bodyPr>
          <a:lstStyle/>
          <a:p>
            <a:r>
              <a:rPr lang="zh-CN" altLang="en-US" sz="5400" b="1" dirty="0" smtClean="0">
                <a:solidFill>
                  <a:schemeClr val="bg1"/>
                </a:solidFill>
                <a:latin typeface="微软雅黑" panose="020B0503020204020204" pitchFamily="34" charset="-122"/>
                <a:ea typeface="微软雅黑" panose="020B0503020204020204" pitchFamily="34" charset="-122"/>
              </a:rPr>
              <a:t>谢谢您的观看</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1619718" y="0"/>
            <a:ext cx="2175677" cy="628802"/>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619718" y="-50795"/>
            <a:ext cx="2185837" cy="679217"/>
            <a:chOff x="6968323" y="4083240"/>
            <a:chExt cx="2185837" cy="696823"/>
          </a:xfrm>
        </p:grpSpPr>
        <p:sp>
          <p:nvSpPr>
            <p:cNvPr id="10" name="矩形 9"/>
            <p:cNvSpPr/>
            <p:nvPr/>
          </p:nvSpPr>
          <p:spPr>
            <a:xfrm>
              <a:off x="6968323" y="4130039"/>
              <a:ext cx="2175677" cy="650024"/>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片 10"/>
            <p:cNvPicPr>
              <a:picLocks noChangeAspect="1"/>
            </p:cNvPicPr>
            <p:nvPr/>
          </p:nvPicPr>
          <p:blipFill rotWithShape="1">
            <a:blip r:embed="rId4">
              <a:extLst>
                <a:ext uri="{28A0092B-C50C-407E-A947-70E740481C1C}">
                  <a14:useLocalDpi xmlns:a14="http://schemas.microsoft.com/office/drawing/2010/main" val="0"/>
                </a:ext>
              </a:extLst>
            </a:blip>
            <a:srcRect r="85682"/>
            <a:stretch/>
          </p:blipFill>
          <p:spPr>
            <a:xfrm>
              <a:off x="6978483" y="4162933"/>
              <a:ext cx="600877" cy="563016"/>
            </a:xfrm>
            <a:prstGeom prst="rect">
              <a:avLst/>
            </a:prstGeom>
          </p:spPr>
        </p:pic>
        <p:sp>
          <p:nvSpPr>
            <p:cNvPr id="12" name="文本框 11"/>
            <p:cNvSpPr txBox="1"/>
            <p:nvPr/>
          </p:nvSpPr>
          <p:spPr>
            <a:xfrm>
              <a:off x="7411374" y="4083240"/>
              <a:ext cx="1742786" cy="646331"/>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spTree>
    <p:extLst>
      <p:ext uri="{BB962C8B-B14F-4D97-AF65-F5344CB8AC3E}">
        <p14:creationId xmlns:p14="http://schemas.microsoft.com/office/powerpoint/2010/main" val="2412569856"/>
      </p:ext>
    </p:extLst>
  </p:cSld>
  <p:clrMapOvr>
    <a:masterClrMapping/>
  </p:clrMapOvr>
  <mc:AlternateContent xmlns:mc="http://schemas.openxmlformats.org/markup-compatibility/2006" xmlns:p14="http://schemas.microsoft.com/office/powerpoint/2010/main">
    <mc:Choice Requires="p14">
      <p:transition spd="slow" p14:dur="2250" advTm="0">
        <p:fad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anim calcmode="lin" valueType="num">
                                      <p:cBhvr>
                                        <p:cTn id="14"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r="3193"/>
          <a:stretch/>
        </p:blipFill>
        <p:spPr>
          <a:xfrm>
            <a:off x="0" y="-1"/>
            <a:ext cx="9144000" cy="5159281"/>
          </a:xfrm>
          <a:prstGeom prst="rect">
            <a:avLst/>
          </a:prstGeom>
        </p:spPr>
      </p:pic>
      <p:sp>
        <p:nvSpPr>
          <p:cNvPr id="3" name="文本框 2"/>
          <p:cNvSpPr txBox="1"/>
          <p:nvPr/>
        </p:nvSpPr>
        <p:spPr>
          <a:xfrm>
            <a:off x="4427144" y="1489047"/>
            <a:ext cx="2308933" cy="369332"/>
          </a:xfrm>
          <a:prstGeom prst="rect">
            <a:avLst/>
          </a:prstGeom>
          <a:noFill/>
        </p:spPr>
        <p:txBody>
          <a:bodyPr wrap="square" rtlCol="0">
            <a:spAutoFit/>
          </a:bodyPr>
          <a:lstStyle/>
          <a:p>
            <a:pPr algn="dist"/>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rPr>
              <a:t>项目背景</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427145" y="2018724"/>
            <a:ext cx="2401982" cy="369332"/>
          </a:xfrm>
          <a:prstGeom prst="rect">
            <a:avLst/>
          </a:prstGeom>
          <a:noFill/>
        </p:spPr>
        <p:txBody>
          <a:bodyPr wrap="square" rtlCol="0">
            <a:spAutoFit/>
          </a:bodyPr>
          <a:lstStyle/>
          <a:p>
            <a:pPr algn="dist"/>
            <a:r>
              <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rPr>
              <a:t>系统</a:t>
            </a:r>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rPr>
              <a:t>功能</a:t>
            </a:r>
          </a:p>
        </p:txBody>
      </p:sp>
      <p:sp>
        <p:nvSpPr>
          <p:cNvPr id="6" name="文本框 5"/>
          <p:cNvSpPr txBox="1"/>
          <p:nvPr/>
        </p:nvSpPr>
        <p:spPr>
          <a:xfrm>
            <a:off x="4427145" y="2582216"/>
            <a:ext cx="2357482" cy="369332"/>
          </a:xfrm>
          <a:prstGeom prst="rect">
            <a:avLst/>
          </a:prstGeom>
          <a:noFill/>
        </p:spPr>
        <p:txBody>
          <a:bodyPr wrap="square" rtlCol="0">
            <a:spAutoFit/>
          </a:bodyPr>
          <a:lstStyle/>
          <a:p>
            <a:pPr algn="dist"/>
            <a:r>
              <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rPr>
              <a:t>研究方法</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427144" y="3140079"/>
            <a:ext cx="2407993" cy="369332"/>
          </a:xfrm>
          <a:prstGeom prst="rect">
            <a:avLst/>
          </a:prstGeom>
          <a:noFill/>
        </p:spPr>
        <p:txBody>
          <a:bodyPr wrap="square" rtlCol="0">
            <a:spAutoFit/>
          </a:bodyPr>
          <a:lstStyle/>
          <a:p>
            <a:pPr algn="dist"/>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rPr>
              <a:t>进度安排</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4044033" y="2027293"/>
            <a:ext cx="383112" cy="383112"/>
            <a:chOff x="3929271" y="1487909"/>
            <a:chExt cx="383112" cy="383112"/>
          </a:xfrm>
        </p:grpSpPr>
        <p:sp>
          <p:nvSpPr>
            <p:cNvPr id="13" name="椭圆 12"/>
            <p:cNvSpPr/>
            <p:nvPr/>
          </p:nvSpPr>
          <p:spPr>
            <a:xfrm>
              <a:off x="3929271" y="1487909"/>
              <a:ext cx="383112" cy="383112"/>
            </a:xfrm>
            <a:prstGeom prst="ellipse">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24"/>
            <p:cNvSpPr>
              <a:spLocks noEditPoints="1"/>
            </p:cNvSpPr>
            <p:nvPr/>
          </p:nvSpPr>
          <p:spPr bwMode="auto">
            <a:xfrm>
              <a:off x="4033925" y="1601023"/>
              <a:ext cx="182471" cy="156884"/>
            </a:xfrm>
            <a:custGeom>
              <a:avLst/>
              <a:gdLst/>
              <a:ahLst/>
              <a:cxnLst>
                <a:cxn ang="0">
                  <a:pos x="13" y="1"/>
                </a:cxn>
                <a:cxn ang="0">
                  <a:pos x="0" y="3"/>
                </a:cxn>
                <a:cxn ang="0">
                  <a:pos x="0" y="54"/>
                </a:cxn>
                <a:cxn ang="0">
                  <a:pos x="8" y="63"/>
                </a:cxn>
                <a:cxn ang="0">
                  <a:pos x="48" y="40"/>
                </a:cxn>
                <a:cxn ang="0">
                  <a:pos x="51" y="29"/>
                </a:cxn>
                <a:cxn ang="0">
                  <a:pos x="272" y="9"/>
                </a:cxn>
                <a:cxn ang="0">
                  <a:pos x="86" y="11"/>
                </a:cxn>
                <a:cxn ang="0">
                  <a:pos x="75" y="25"/>
                </a:cxn>
                <a:cxn ang="0">
                  <a:pos x="77" y="45"/>
                </a:cxn>
                <a:cxn ang="0">
                  <a:pos x="91" y="54"/>
                </a:cxn>
                <a:cxn ang="0">
                  <a:pos x="278" y="54"/>
                </a:cxn>
                <a:cxn ang="0">
                  <a:pos x="287" y="40"/>
                </a:cxn>
                <a:cxn ang="0">
                  <a:pos x="287" y="18"/>
                </a:cxn>
                <a:cxn ang="0">
                  <a:pos x="272" y="9"/>
                </a:cxn>
                <a:cxn ang="0">
                  <a:pos x="48" y="130"/>
                </a:cxn>
                <a:cxn ang="0">
                  <a:pos x="53" y="123"/>
                </a:cxn>
                <a:cxn ang="0">
                  <a:pos x="13" y="99"/>
                </a:cxn>
                <a:cxn ang="0">
                  <a:pos x="4" y="99"/>
                </a:cxn>
                <a:cxn ang="0">
                  <a:pos x="0" y="147"/>
                </a:cxn>
                <a:cxn ang="0">
                  <a:pos x="4" y="154"/>
                </a:cxn>
                <a:cxn ang="0">
                  <a:pos x="13" y="154"/>
                </a:cxn>
                <a:cxn ang="0">
                  <a:pos x="91" y="99"/>
                </a:cxn>
                <a:cxn ang="0">
                  <a:pos x="77" y="110"/>
                </a:cxn>
                <a:cxn ang="0">
                  <a:pos x="75" y="130"/>
                </a:cxn>
                <a:cxn ang="0">
                  <a:pos x="86" y="145"/>
                </a:cxn>
                <a:cxn ang="0">
                  <a:pos x="272" y="147"/>
                </a:cxn>
                <a:cxn ang="0">
                  <a:pos x="287" y="136"/>
                </a:cxn>
                <a:cxn ang="0">
                  <a:pos x="287" y="116"/>
                </a:cxn>
                <a:cxn ang="0">
                  <a:pos x="278" y="101"/>
                </a:cxn>
                <a:cxn ang="0">
                  <a:pos x="48" y="206"/>
                </a:cxn>
                <a:cxn ang="0">
                  <a:pos x="8" y="183"/>
                </a:cxn>
                <a:cxn ang="0">
                  <a:pos x="0" y="192"/>
                </a:cxn>
                <a:cxn ang="0">
                  <a:pos x="0" y="243"/>
                </a:cxn>
                <a:cxn ang="0">
                  <a:pos x="13" y="244"/>
                </a:cxn>
                <a:cxn ang="0">
                  <a:pos x="51" y="219"/>
                </a:cxn>
                <a:cxn ang="0">
                  <a:pos x="48" y="206"/>
                </a:cxn>
                <a:cxn ang="0">
                  <a:pos x="91" y="192"/>
                </a:cxn>
                <a:cxn ang="0">
                  <a:pos x="80" y="195"/>
                </a:cxn>
                <a:cxn ang="0">
                  <a:pos x="75" y="221"/>
                </a:cxn>
                <a:cxn ang="0">
                  <a:pos x="80" y="232"/>
                </a:cxn>
                <a:cxn ang="0">
                  <a:pos x="272" y="237"/>
                </a:cxn>
                <a:cxn ang="0">
                  <a:pos x="283" y="232"/>
                </a:cxn>
                <a:cxn ang="0">
                  <a:pos x="287" y="206"/>
                </a:cxn>
                <a:cxn ang="0">
                  <a:pos x="283" y="195"/>
                </a:cxn>
                <a:cxn ang="0">
                  <a:pos x="272" y="192"/>
                </a:cxn>
              </a:cxnLst>
              <a:rect l="0" t="0" r="r" b="b"/>
              <a:pathLst>
                <a:path w="287" h="246">
                  <a:moveTo>
                    <a:pt x="48" y="23"/>
                  </a:moveTo>
                  <a:lnTo>
                    <a:pt x="13" y="1"/>
                  </a:lnTo>
                  <a:lnTo>
                    <a:pt x="13" y="1"/>
                  </a:lnTo>
                  <a:lnTo>
                    <a:pt x="8" y="0"/>
                  </a:lnTo>
                  <a:lnTo>
                    <a:pt x="4" y="1"/>
                  </a:lnTo>
                  <a:lnTo>
                    <a:pt x="0" y="3"/>
                  </a:lnTo>
                  <a:lnTo>
                    <a:pt x="0" y="9"/>
                  </a:lnTo>
                  <a:lnTo>
                    <a:pt x="0" y="54"/>
                  </a:lnTo>
                  <a:lnTo>
                    <a:pt x="0" y="54"/>
                  </a:lnTo>
                  <a:lnTo>
                    <a:pt x="0" y="59"/>
                  </a:lnTo>
                  <a:lnTo>
                    <a:pt x="4" y="63"/>
                  </a:lnTo>
                  <a:lnTo>
                    <a:pt x="8" y="63"/>
                  </a:lnTo>
                  <a:lnTo>
                    <a:pt x="13" y="61"/>
                  </a:lnTo>
                  <a:lnTo>
                    <a:pt x="48" y="40"/>
                  </a:lnTo>
                  <a:lnTo>
                    <a:pt x="48" y="40"/>
                  </a:lnTo>
                  <a:lnTo>
                    <a:pt x="51" y="36"/>
                  </a:lnTo>
                  <a:lnTo>
                    <a:pt x="53" y="32"/>
                  </a:lnTo>
                  <a:lnTo>
                    <a:pt x="51" y="29"/>
                  </a:lnTo>
                  <a:lnTo>
                    <a:pt x="48" y="23"/>
                  </a:lnTo>
                  <a:lnTo>
                    <a:pt x="48" y="23"/>
                  </a:lnTo>
                  <a:close/>
                  <a:moveTo>
                    <a:pt x="272" y="9"/>
                  </a:moveTo>
                  <a:lnTo>
                    <a:pt x="91" y="9"/>
                  </a:lnTo>
                  <a:lnTo>
                    <a:pt x="91" y="9"/>
                  </a:lnTo>
                  <a:lnTo>
                    <a:pt x="86" y="11"/>
                  </a:lnTo>
                  <a:lnTo>
                    <a:pt x="80" y="14"/>
                  </a:lnTo>
                  <a:lnTo>
                    <a:pt x="77" y="18"/>
                  </a:lnTo>
                  <a:lnTo>
                    <a:pt x="75" y="25"/>
                  </a:lnTo>
                  <a:lnTo>
                    <a:pt x="75" y="40"/>
                  </a:lnTo>
                  <a:lnTo>
                    <a:pt x="75" y="40"/>
                  </a:lnTo>
                  <a:lnTo>
                    <a:pt x="77" y="45"/>
                  </a:lnTo>
                  <a:lnTo>
                    <a:pt x="80" y="50"/>
                  </a:lnTo>
                  <a:lnTo>
                    <a:pt x="86" y="54"/>
                  </a:lnTo>
                  <a:lnTo>
                    <a:pt x="91" y="54"/>
                  </a:lnTo>
                  <a:lnTo>
                    <a:pt x="272" y="54"/>
                  </a:lnTo>
                  <a:lnTo>
                    <a:pt x="272" y="54"/>
                  </a:lnTo>
                  <a:lnTo>
                    <a:pt x="278" y="54"/>
                  </a:lnTo>
                  <a:lnTo>
                    <a:pt x="283" y="50"/>
                  </a:lnTo>
                  <a:lnTo>
                    <a:pt x="287" y="45"/>
                  </a:lnTo>
                  <a:lnTo>
                    <a:pt x="287" y="40"/>
                  </a:lnTo>
                  <a:lnTo>
                    <a:pt x="287" y="25"/>
                  </a:lnTo>
                  <a:lnTo>
                    <a:pt x="287" y="25"/>
                  </a:lnTo>
                  <a:lnTo>
                    <a:pt x="287" y="18"/>
                  </a:lnTo>
                  <a:lnTo>
                    <a:pt x="283" y="14"/>
                  </a:lnTo>
                  <a:lnTo>
                    <a:pt x="278" y="11"/>
                  </a:lnTo>
                  <a:lnTo>
                    <a:pt x="272" y="9"/>
                  </a:lnTo>
                  <a:lnTo>
                    <a:pt x="272" y="9"/>
                  </a:lnTo>
                  <a:close/>
                  <a:moveTo>
                    <a:pt x="13" y="154"/>
                  </a:moveTo>
                  <a:lnTo>
                    <a:pt x="48" y="130"/>
                  </a:lnTo>
                  <a:lnTo>
                    <a:pt x="48" y="130"/>
                  </a:lnTo>
                  <a:lnTo>
                    <a:pt x="51" y="127"/>
                  </a:lnTo>
                  <a:lnTo>
                    <a:pt x="53" y="123"/>
                  </a:lnTo>
                  <a:lnTo>
                    <a:pt x="51" y="119"/>
                  </a:lnTo>
                  <a:lnTo>
                    <a:pt x="48" y="116"/>
                  </a:lnTo>
                  <a:lnTo>
                    <a:pt x="13" y="99"/>
                  </a:lnTo>
                  <a:lnTo>
                    <a:pt x="13" y="99"/>
                  </a:lnTo>
                  <a:lnTo>
                    <a:pt x="8" y="98"/>
                  </a:lnTo>
                  <a:lnTo>
                    <a:pt x="4" y="99"/>
                  </a:lnTo>
                  <a:lnTo>
                    <a:pt x="0" y="103"/>
                  </a:lnTo>
                  <a:lnTo>
                    <a:pt x="0" y="108"/>
                  </a:lnTo>
                  <a:lnTo>
                    <a:pt x="0" y="147"/>
                  </a:lnTo>
                  <a:lnTo>
                    <a:pt x="0" y="147"/>
                  </a:lnTo>
                  <a:lnTo>
                    <a:pt x="0" y="150"/>
                  </a:lnTo>
                  <a:lnTo>
                    <a:pt x="4" y="154"/>
                  </a:lnTo>
                  <a:lnTo>
                    <a:pt x="8" y="156"/>
                  </a:lnTo>
                  <a:lnTo>
                    <a:pt x="13" y="154"/>
                  </a:lnTo>
                  <a:lnTo>
                    <a:pt x="13" y="154"/>
                  </a:lnTo>
                  <a:close/>
                  <a:moveTo>
                    <a:pt x="272" y="99"/>
                  </a:moveTo>
                  <a:lnTo>
                    <a:pt x="91" y="99"/>
                  </a:lnTo>
                  <a:lnTo>
                    <a:pt x="91" y="99"/>
                  </a:lnTo>
                  <a:lnTo>
                    <a:pt x="86" y="101"/>
                  </a:lnTo>
                  <a:lnTo>
                    <a:pt x="80" y="105"/>
                  </a:lnTo>
                  <a:lnTo>
                    <a:pt x="77" y="110"/>
                  </a:lnTo>
                  <a:lnTo>
                    <a:pt x="75" y="116"/>
                  </a:lnTo>
                  <a:lnTo>
                    <a:pt x="75" y="130"/>
                  </a:lnTo>
                  <a:lnTo>
                    <a:pt x="75" y="130"/>
                  </a:lnTo>
                  <a:lnTo>
                    <a:pt x="77" y="136"/>
                  </a:lnTo>
                  <a:lnTo>
                    <a:pt x="80" y="141"/>
                  </a:lnTo>
                  <a:lnTo>
                    <a:pt x="86" y="145"/>
                  </a:lnTo>
                  <a:lnTo>
                    <a:pt x="91" y="147"/>
                  </a:lnTo>
                  <a:lnTo>
                    <a:pt x="272" y="147"/>
                  </a:lnTo>
                  <a:lnTo>
                    <a:pt x="272" y="147"/>
                  </a:lnTo>
                  <a:lnTo>
                    <a:pt x="278" y="145"/>
                  </a:lnTo>
                  <a:lnTo>
                    <a:pt x="283" y="141"/>
                  </a:lnTo>
                  <a:lnTo>
                    <a:pt x="287" y="136"/>
                  </a:lnTo>
                  <a:lnTo>
                    <a:pt x="287" y="130"/>
                  </a:lnTo>
                  <a:lnTo>
                    <a:pt x="287" y="116"/>
                  </a:lnTo>
                  <a:lnTo>
                    <a:pt x="287" y="116"/>
                  </a:lnTo>
                  <a:lnTo>
                    <a:pt x="287" y="110"/>
                  </a:lnTo>
                  <a:lnTo>
                    <a:pt x="283" y="105"/>
                  </a:lnTo>
                  <a:lnTo>
                    <a:pt x="278" y="101"/>
                  </a:lnTo>
                  <a:lnTo>
                    <a:pt x="272" y="99"/>
                  </a:lnTo>
                  <a:lnTo>
                    <a:pt x="272" y="99"/>
                  </a:lnTo>
                  <a:close/>
                  <a:moveTo>
                    <a:pt x="48" y="206"/>
                  </a:moveTo>
                  <a:lnTo>
                    <a:pt x="13" y="185"/>
                  </a:lnTo>
                  <a:lnTo>
                    <a:pt x="13" y="185"/>
                  </a:lnTo>
                  <a:lnTo>
                    <a:pt x="8" y="183"/>
                  </a:lnTo>
                  <a:lnTo>
                    <a:pt x="4" y="183"/>
                  </a:lnTo>
                  <a:lnTo>
                    <a:pt x="0" y="186"/>
                  </a:lnTo>
                  <a:lnTo>
                    <a:pt x="0" y="192"/>
                  </a:lnTo>
                  <a:lnTo>
                    <a:pt x="0" y="237"/>
                  </a:lnTo>
                  <a:lnTo>
                    <a:pt x="0" y="237"/>
                  </a:lnTo>
                  <a:lnTo>
                    <a:pt x="0" y="243"/>
                  </a:lnTo>
                  <a:lnTo>
                    <a:pt x="4" y="244"/>
                  </a:lnTo>
                  <a:lnTo>
                    <a:pt x="8" y="246"/>
                  </a:lnTo>
                  <a:lnTo>
                    <a:pt x="13" y="244"/>
                  </a:lnTo>
                  <a:lnTo>
                    <a:pt x="48" y="223"/>
                  </a:lnTo>
                  <a:lnTo>
                    <a:pt x="48" y="223"/>
                  </a:lnTo>
                  <a:lnTo>
                    <a:pt x="51" y="219"/>
                  </a:lnTo>
                  <a:lnTo>
                    <a:pt x="53" y="214"/>
                  </a:lnTo>
                  <a:lnTo>
                    <a:pt x="51" y="210"/>
                  </a:lnTo>
                  <a:lnTo>
                    <a:pt x="48" y="206"/>
                  </a:lnTo>
                  <a:lnTo>
                    <a:pt x="48" y="206"/>
                  </a:lnTo>
                  <a:close/>
                  <a:moveTo>
                    <a:pt x="272" y="192"/>
                  </a:moveTo>
                  <a:lnTo>
                    <a:pt x="91" y="192"/>
                  </a:lnTo>
                  <a:lnTo>
                    <a:pt x="91" y="192"/>
                  </a:lnTo>
                  <a:lnTo>
                    <a:pt x="86" y="192"/>
                  </a:lnTo>
                  <a:lnTo>
                    <a:pt x="80" y="195"/>
                  </a:lnTo>
                  <a:lnTo>
                    <a:pt x="77" y="201"/>
                  </a:lnTo>
                  <a:lnTo>
                    <a:pt x="75" y="206"/>
                  </a:lnTo>
                  <a:lnTo>
                    <a:pt x="75" y="221"/>
                  </a:lnTo>
                  <a:lnTo>
                    <a:pt x="75" y="221"/>
                  </a:lnTo>
                  <a:lnTo>
                    <a:pt x="77" y="228"/>
                  </a:lnTo>
                  <a:lnTo>
                    <a:pt x="80" y="232"/>
                  </a:lnTo>
                  <a:lnTo>
                    <a:pt x="86" y="235"/>
                  </a:lnTo>
                  <a:lnTo>
                    <a:pt x="91" y="237"/>
                  </a:lnTo>
                  <a:lnTo>
                    <a:pt x="272" y="237"/>
                  </a:lnTo>
                  <a:lnTo>
                    <a:pt x="272" y="237"/>
                  </a:lnTo>
                  <a:lnTo>
                    <a:pt x="278" y="235"/>
                  </a:lnTo>
                  <a:lnTo>
                    <a:pt x="283" y="232"/>
                  </a:lnTo>
                  <a:lnTo>
                    <a:pt x="287" y="228"/>
                  </a:lnTo>
                  <a:lnTo>
                    <a:pt x="287" y="221"/>
                  </a:lnTo>
                  <a:lnTo>
                    <a:pt x="287" y="206"/>
                  </a:lnTo>
                  <a:lnTo>
                    <a:pt x="287" y="206"/>
                  </a:lnTo>
                  <a:lnTo>
                    <a:pt x="287" y="201"/>
                  </a:lnTo>
                  <a:lnTo>
                    <a:pt x="283" y="195"/>
                  </a:lnTo>
                  <a:lnTo>
                    <a:pt x="278" y="192"/>
                  </a:lnTo>
                  <a:lnTo>
                    <a:pt x="272" y="192"/>
                  </a:lnTo>
                  <a:lnTo>
                    <a:pt x="272" y="192"/>
                  </a:lnTo>
                  <a:close/>
                </a:path>
              </a:pathLst>
            </a:custGeom>
            <a:solidFill>
              <a:schemeClr val="bg1"/>
            </a:solidFill>
            <a:ln w="9525">
              <a:noFill/>
              <a:round/>
            </a:ln>
          </p:spPr>
          <p:txBody>
            <a:bodyPr lIns="91440" tIns="45720" rIns="91440" bIns="45720"/>
            <a:lstStyle/>
            <a:p>
              <a:pPr defTabSz="685800">
                <a:defRPr/>
              </a:pPr>
              <a:endParaRPr lang="en-US" sz="2400">
                <a:latin typeface="+mn-ea"/>
              </a:endParaRPr>
            </a:p>
          </p:txBody>
        </p:sp>
      </p:grpSp>
      <p:grpSp>
        <p:nvGrpSpPr>
          <p:cNvPr id="15" name="组合 14"/>
          <p:cNvGrpSpPr/>
          <p:nvPr/>
        </p:nvGrpSpPr>
        <p:grpSpPr>
          <a:xfrm>
            <a:off x="4044033" y="3138879"/>
            <a:ext cx="383112" cy="383112"/>
            <a:chOff x="3612625" y="3628327"/>
            <a:chExt cx="383112" cy="383112"/>
          </a:xfrm>
        </p:grpSpPr>
        <p:sp>
          <p:nvSpPr>
            <p:cNvPr id="16" name="椭圆 15"/>
            <p:cNvSpPr/>
            <p:nvPr/>
          </p:nvSpPr>
          <p:spPr>
            <a:xfrm>
              <a:off x="3612625" y="3628327"/>
              <a:ext cx="383112" cy="383112"/>
            </a:xfrm>
            <a:prstGeom prst="ellipse">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Group 76"/>
            <p:cNvGrpSpPr/>
            <p:nvPr/>
          </p:nvGrpSpPr>
          <p:grpSpPr>
            <a:xfrm>
              <a:off x="3702031" y="3734506"/>
              <a:ext cx="245935" cy="170754"/>
              <a:chOff x="5533573" y="812792"/>
              <a:chExt cx="400733" cy="278229"/>
            </a:xfrm>
            <a:solidFill>
              <a:schemeClr val="bg1"/>
            </a:solidFill>
          </p:grpSpPr>
          <p:sp>
            <p:nvSpPr>
              <p:cNvPr id="18" name="Freeform 101"/>
              <p:cNvSpPr/>
              <p:nvPr/>
            </p:nvSpPr>
            <p:spPr bwMode="auto">
              <a:xfrm>
                <a:off x="5730826" y="962288"/>
                <a:ext cx="93436" cy="128733"/>
              </a:xfrm>
              <a:custGeom>
                <a:avLst/>
                <a:gdLst/>
                <a:ahLst/>
                <a:cxnLst>
                  <a:cxn ang="0">
                    <a:pos x="0" y="34"/>
                  </a:cxn>
                  <a:cxn ang="0">
                    <a:pos x="0" y="34"/>
                  </a:cxn>
                  <a:cxn ang="0">
                    <a:pos x="14" y="52"/>
                  </a:cxn>
                  <a:cxn ang="0">
                    <a:pos x="23" y="74"/>
                  </a:cxn>
                  <a:cxn ang="0">
                    <a:pos x="30" y="96"/>
                  </a:cxn>
                  <a:cxn ang="0">
                    <a:pos x="30" y="109"/>
                  </a:cxn>
                  <a:cxn ang="0">
                    <a:pos x="32" y="120"/>
                  </a:cxn>
                  <a:cxn ang="0">
                    <a:pos x="32" y="120"/>
                  </a:cxn>
                  <a:cxn ang="0">
                    <a:pos x="32" y="123"/>
                  </a:cxn>
                  <a:cxn ang="0">
                    <a:pos x="32" y="123"/>
                  </a:cxn>
                  <a:cxn ang="0">
                    <a:pos x="34" y="123"/>
                  </a:cxn>
                  <a:cxn ang="0">
                    <a:pos x="87" y="123"/>
                  </a:cxn>
                  <a:cxn ang="0">
                    <a:pos x="87" y="123"/>
                  </a:cxn>
                  <a:cxn ang="0">
                    <a:pos x="88" y="121"/>
                  </a:cxn>
                  <a:cxn ang="0">
                    <a:pos x="90" y="120"/>
                  </a:cxn>
                  <a:cxn ang="0">
                    <a:pos x="90" y="120"/>
                  </a:cxn>
                  <a:cxn ang="0">
                    <a:pos x="88" y="103"/>
                  </a:cxn>
                  <a:cxn ang="0">
                    <a:pos x="87" y="87"/>
                  </a:cxn>
                  <a:cxn ang="0">
                    <a:pos x="83" y="71"/>
                  </a:cxn>
                  <a:cxn ang="0">
                    <a:pos x="78" y="54"/>
                  </a:cxn>
                  <a:cxn ang="0">
                    <a:pos x="72" y="40"/>
                  </a:cxn>
                  <a:cxn ang="0">
                    <a:pos x="65" y="25"/>
                  </a:cxn>
                  <a:cxn ang="0">
                    <a:pos x="56" y="13"/>
                  </a:cxn>
                  <a:cxn ang="0">
                    <a:pos x="47" y="0"/>
                  </a:cxn>
                  <a:cxn ang="0">
                    <a:pos x="47" y="0"/>
                  </a:cxn>
                  <a:cxn ang="0">
                    <a:pos x="34" y="5"/>
                  </a:cxn>
                  <a:cxn ang="0">
                    <a:pos x="21" y="14"/>
                  </a:cxn>
                  <a:cxn ang="0">
                    <a:pos x="10" y="23"/>
                  </a:cxn>
                  <a:cxn ang="0">
                    <a:pos x="0" y="34"/>
                  </a:cxn>
                  <a:cxn ang="0">
                    <a:pos x="0" y="34"/>
                  </a:cxn>
                </a:cxnLst>
                <a:rect l="0" t="0" r="r" b="b"/>
                <a:pathLst>
                  <a:path w="90" h="123">
                    <a:moveTo>
                      <a:pt x="0" y="34"/>
                    </a:moveTo>
                    <a:lnTo>
                      <a:pt x="0" y="34"/>
                    </a:lnTo>
                    <a:lnTo>
                      <a:pt x="14" y="52"/>
                    </a:lnTo>
                    <a:lnTo>
                      <a:pt x="23" y="74"/>
                    </a:lnTo>
                    <a:lnTo>
                      <a:pt x="30" y="96"/>
                    </a:lnTo>
                    <a:lnTo>
                      <a:pt x="30" y="109"/>
                    </a:lnTo>
                    <a:lnTo>
                      <a:pt x="32" y="120"/>
                    </a:lnTo>
                    <a:lnTo>
                      <a:pt x="32" y="120"/>
                    </a:lnTo>
                    <a:lnTo>
                      <a:pt x="32" y="123"/>
                    </a:lnTo>
                    <a:lnTo>
                      <a:pt x="32" y="123"/>
                    </a:lnTo>
                    <a:lnTo>
                      <a:pt x="34" y="123"/>
                    </a:lnTo>
                    <a:lnTo>
                      <a:pt x="87" y="123"/>
                    </a:lnTo>
                    <a:lnTo>
                      <a:pt x="87" y="123"/>
                    </a:lnTo>
                    <a:lnTo>
                      <a:pt x="88" y="121"/>
                    </a:lnTo>
                    <a:lnTo>
                      <a:pt x="90" y="120"/>
                    </a:lnTo>
                    <a:lnTo>
                      <a:pt x="90" y="120"/>
                    </a:lnTo>
                    <a:lnTo>
                      <a:pt x="88" y="103"/>
                    </a:lnTo>
                    <a:lnTo>
                      <a:pt x="87" y="87"/>
                    </a:lnTo>
                    <a:lnTo>
                      <a:pt x="83" y="71"/>
                    </a:lnTo>
                    <a:lnTo>
                      <a:pt x="78" y="54"/>
                    </a:lnTo>
                    <a:lnTo>
                      <a:pt x="72" y="40"/>
                    </a:lnTo>
                    <a:lnTo>
                      <a:pt x="65" y="25"/>
                    </a:lnTo>
                    <a:lnTo>
                      <a:pt x="56" y="13"/>
                    </a:lnTo>
                    <a:lnTo>
                      <a:pt x="47" y="0"/>
                    </a:lnTo>
                    <a:lnTo>
                      <a:pt x="47" y="0"/>
                    </a:lnTo>
                    <a:lnTo>
                      <a:pt x="34" y="5"/>
                    </a:lnTo>
                    <a:lnTo>
                      <a:pt x="21" y="14"/>
                    </a:lnTo>
                    <a:lnTo>
                      <a:pt x="10" y="23"/>
                    </a:lnTo>
                    <a:lnTo>
                      <a:pt x="0" y="34"/>
                    </a:lnTo>
                    <a:lnTo>
                      <a:pt x="0" y="34"/>
                    </a:lnTo>
                    <a:close/>
                  </a:path>
                </a:pathLst>
              </a:custGeom>
              <a:grpFill/>
              <a:ln w="9525">
                <a:noFill/>
                <a:round/>
              </a:ln>
            </p:spPr>
            <p:txBody>
              <a:bodyPr lIns="121920" tIns="60960" rIns="121920" bIns="60960"/>
              <a:lstStyle/>
              <a:p>
                <a:pPr defTabSz="685800">
                  <a:defRPr/>
                </a:pPr>
                <a:endParaRPr lang="en-US" sz="2400">
                  <a:latin typeface="+mn-ea"/>
                </a:endParaRPr>
              </a:p>
            </p:txBody>
          </p:sp>
          <p:sp>
            <p:nvSpPr>
              <p:cNvPr id="19" name="Freeform 102"/>
              <p:cNvSpPr/>
              <p:nvPr/>
            </p:nvSpPr>
            <p:spPr bwMode="auto">
              <a:xfrm>
                <a:off x="5533573" y="814869"/>
                <a:ext cx="182717" cy="151573"/>
              </a:xfrm>
              <a:custGeom>
                <a:avLst/>
                <a:gdLst/>
                <a:ahLst/>
                <a:cxnLst>
                  <a:cxn ang="0">
                    <a:pos x="178" y="71"/>
                  </a:cxn>
                  <a:cxn ang="0">
                    <a:pos x="178" y="71"/>
                  </a:cxn>
                  <a:cxn ang="0">
                    <a:pos x="154" y="58"/>
                  </a:cxn>
                  <a:cxn ang="0">
                    <a:pos x="131" y="49"/>
                  </a:cxn>
                  <a:cxn ang="0">
                    <a:pos x="104" y="44"/>
                  </a:cxn>
                  <a:cxn ang="0">
                    <a:pos x="76" y="42"/>
                  </a:cxn>
                  <a:cxn ang="0">
                    <a:pos x="76" y="2"/>
                  </a:cxn>
                  <a:cxn ang="0">
                    <a:pos x="76" y="2"/>
                  </a:cxn>
                  <a:cxn ang="0">
                    <a:pos x="75" y="0"/>
                  </a:cxn>
                  <a:cxn ang="0">
                    <a:pos x="75" y="0"/>
                  </a:cxn>
                  <a:cxn ang="0">
                    <a:pos x="73" y="0"/>
                  </a:cxn>
                  <a:cxn ang="0">
                    <a:pos x="2" y="71"/>
                  </a:cxn>
                  <a:cxn ang="0">
                    <a:pos x="2" y="71"/>
                  </a:cxn>
                  <a:cxn ang="0">
                    <a:pos x="0" y="73"/>
                  </a:cxn>
                  <a:cxn ang="0">
                    <a:pos x="2" y="75"/>
                  </a:cxn>
                  <a:cxn ang="0">
                    <a:pos x="73" y="145"/>
                  </a:cxn>
                  <a:cxn ang="0">
                    <a:pos x="73" y="145"/>
                  </a:cxn>
                  <a:cxn ang="0">
                    <a:pos x="75" y="145"/>
                  </a:cxn>
                  <a:cxn ang="0">
                    <a:pos x="75" y="145"/>
                  </a:cxn>
                  <a:cxn ang="0">
                    <a:pos x="76" y="144"/>
                  </a:cxn>
                  <a:cxn ang="0">
                    <a:pos x="76" y="100"/>
                  </a:cxn>
                  <a:cxn ang="0">
                    <a:pos x="76" y="100"/>
                  </a:cxn>
                  <a:cxn ang="0">
                    <a:pos x="91" y="100"/>
                  </a:cxn>
                  <a:cxn ang="0">
                    <a:pos x="105" y="102"/>
                  </a:cxn>
                  <a:cxn ang="0">
                    <a:pos x="118" y="107"/>
                  </a:cxn>
                  <a:cxn ang="0">
                    <a:pos x="133" y="113"/>
                  </a:cxn>
                  <a:cxn ang="0">
                    <a:pos x="133" y="113"/>
                  </a:cxn>
                  <a:cxn ang="0">
                    <a:pos x="142" y="100"/>
                  </a:cxn>
                  <a:cxn ang="0">
                    <a:pos x="153" y="89"/>
                  </a:cxn>
                  <a:cxn ang="0">
                    <a:pos x="165" y="80"/>
                  </a:cxn>
                  <a:cxn ang="0">
                    <a:pos x="178" y="71"/>
                  </a:cxn>
                  <a:cxn ang="0">
                    <a:pos x="178" y="71"/>
                  </a:cxn>
                </a:cxnLst>
                <a:rect l="0" t="0" r="r" b="b"/>
                <a:pathLst>
                  <a:path w="178" h="145">
                    <a:moveTo>
                      <a:pt x="178" y="71"/>
                    </a:moveTo>
                    <a:lnTo>
                      <a:pt x="178" y="71"/>
                    </a:lnTo>
                    <a:lnTo>
                      <a:pt x="154" y="58"/>
                    </a:lnTo>
                    <a:lnTo>
                      <a:pt x="131" y="49"/>
                    </a:lnTo>
                    <a:lnTo>
                      <a:pt x="104" y="44"/>
                    </a:lnTo>
                    <a:lnTo>
                      <a:pt x="76" y="42"/>
                    </a:lnTo>
                    <a:lnTo>
                      <a:pt x="76" y="2"/>
                    </a:lnTo>
                    <a:lnTo>
                      <a:pt x="76" y="2"/>
                    </a:lnTo>
                    <a:lnTo>
                      <a:pt x="75" y="0"/>
                    </a:lnTo>
                    <a:lnTo>
                      <a:pt x="75" y="0"/>
                    </a:lnTo>
                    <a:lnTo>
                      <a:pt x="73" y="0"/>
                    </a:lnTo>
                    <a:lnTo>
                      <a:pt x="2" y="71"/>
                    </a:lnTo>
                    <a:lnTo>
                      <a:pt x="2" y="71"/>
                    </a:lnTo>
                    <a:lnTo>
                      <a:pt x="0" y="73"/>
                    </a:lnTo>
                    <a:lnTo>
                      <a:pt x="2" y="75"/>
                    </a:lnTo>
                    <a:lnTo>
                      <a:pt x="73" y="145"/>
                    </a:lnTo>
                    <a:lnTo>
                      <a:pt x="73" y="145"/>
                    </a:lnTo>
                    <a:lnTo>
                      <a:pt x="75" y="145"/>
                    </a:lnTo>
                    <a:lnTo>
                      <a:pt x="75" y="145"/>
                    </a:lnTo>
                    <a:lnTo>
                      <a:pt x="76" y="144"/>
                    </a:lnTo>
                    <a:lnTo>
                      <a:pt x="76" y="100"/>
                    </a:lnTo>
                    <a:lnTo>
                      <a:pt x="76" y="100"/>
                    </a:lnTo>
                    <a:lnTo>
                      <a:pt x="91" y="100"/>
                    </a:lnTo>
                    <a:lnTo>
                      <a:pt x="105" y="102"/>
                    </a:lnTo>
                    <a:lnTo>
                      <a:pt x="118" y="107"/>
                    </a:lnTo>
                    <a:lnTo>
                      <a:pt x="133" y="113"/>
                    </a:lnTo>
                    <a:lnTo>
                      <a:pt x="133" y="113"/>
                    </a:lnTo>
                    <a:lnTo>
                      <a:pt x="142" y="100"/>
                    </a:lnTo>
                    <a:lnTo>
                      <a:pt x="153" y="89"/>
                    </a:lnTo>
                    <a:lnTo>
                      <a:pt x="165" y="80"/>
                    </a:lnTo>
                    <a:lnTo>
                      <a:pt x="178" y="71"/>
                    </a:lnTo>
                    <a:lnTo>
                      <a:pt x="178" y="71"/>
                    </a:lnTo>
                    <a:close/>
                  </a:path>
                </a:pathLst>
              </a:custGeom>
              <a:grpFill/>
              <a:ln w="9525">
                <a:noFill/>
                <a:round/>
              </a:ln>
            </p:spPr>
            <p:txBody>
              <a:bodyPr lIns="121920" tIns="60960" rIns="121920" bIns="60960"/>
              <a:lstStyle/>
              <a:p>
                <a:pPr defTabSz="685800">
                  <a:defRPr/>
                </a:pPr>
                <a:endParaRPr lang="en-US" sz="2400">
                  <a:latin typeface="+mn-ea"/>
                </a:endParaRPr>
              </a:p>
            </p:txBody>
          </p:sp>
          <p:sp>
            <p:nvSpPr>
              <p:cNvPr id="20" name="Freeform 103"/>
              <p:cNvSpPr/>
              <p:nvPr/>
            </p:nvSpPr>
            <p:spPr bwMode="auto">
              <a:xfrm>
                <a:off x="5620779" y="812792"/>
                <a:ext cx="313527" cy="278228"/>
              </a:xfrm>
              <a:custGeom>
                <a:avLst/>
                <a:gdLst/>
                <a:ahLst/>
                <a:cxnLst>
                  <a:cxn ang="0">
                    <a:pos x="300" y="79"/>
                  </a:cxn>
                  <a:cxn ang="0">
                    <a:pos x="220" y="1"/>
                  </a:cxn>
                  <a:cxn ang="0">
                    <a:pos x="220" y="1"/>
                  </a:cxn>
                  <a:cxn ang="0">
                    <a:pos x="218" y="0"/>
                  </a:cxn>
                  <a:cxn ang="0">
                    <a:pos x="218" y="0"/>
                  </a:cxn>
                  <a:cxn ang="0">
                    <a:pos x="216" y="3"/>
                  </a:cxn>
                  <a:cxn ang="0">
                    <a:pos x="216" y="47"/>
                  </a:cxn>
                  <a:cxn ang="0">
                    <a:pos x="216" y="47"/>
                  </a:cxn>
                  <a:cxn ang="0">
                    <a:pos x="200" y="49"/>
                  </a:cxn>
                  <a:cxn ang="0">
                    <a:pos x="185" y="50"/>
                  </a:cxn>
                  <a:cxn ang="0">
                    <a:pos x="155" y="56"/>
                  </a:cxn>
                  <a:cxn ang="0">
                    <a:pos x="127" y="67"/>
                  </a:cxn>
                  <a:cxn ang="0">
                    <a:pos x="102" y="81"/>
                  </a:cxn>
                  <a:cxn ang="0">
                    <a:pos x="102" y="81"/>
                  </a:cxn>
                  <a:cxn ang="0">
                    <a:pos x="87" y="90"/>
                  </a:cxn>
                  <a:cxn ang="0">
                    <a:pos x="75" y="101"/>
                  </a:cxn>
                  <a:cxn ang="0">
                    <a:pos x="62" y="114"/>
                  </a:cxn>
                  <a:cxn ang="0">
                    <a:pos x="49" y="127"/>
                  </a:cxn>
                  <a:cxn ang="0">
                    <a:pos x="49" y="127"/>
                  </a:cxn>
                  <a:cxn ang="0">
                    <a:pos x="39" y="141"/>
                  </a:cxn>
                  <a:cxn ang="0">
                    <a:pos x="29" y="157"/>
                  </a:cxn>
                  <a:cxn ang="0">
                    <a:pos x="20" y="172"/>
                  </a:cxn>
                  <a:cxn ang="0">
                    <a:pos x="15" y="190"/>
                  </a:cxn>
                  <a:cxn ang="0">
                    <a:pos x="10" y="206"/>
                  </a:cxn>
                  <a:cxn ang="0">
                    <a:pos x="4" y="224"/>
                  </a:cxn>
                  <a:cxn ang="0">
                    <a:pos x="2" y="244"/>
                  </a:cxn>
                  <a:cxn ang="0">
                    <a:pos x="0" y="263"/>
                  </a:cxn>
                  <a:cxn ang="0">
                    <a:pos x="0" y="263"/>
                  </a:cxn>
                  <a:cxn ang="0">
                    <a:pos x="2" y="266"/>
                  </a:cxn>
                  <a:cxn ang="0">
                    <a:pos x="4" y="266"/>
                  </a:cxn>
                  <a:cxn ang="0">
                    <a:pos x="64" y="266"/>
                  </a:cxn>
                  <a:cxn ang="0">
                    <a:pos x="64" y="266"/>
                  </a:cxn>
                  <a:cxn ang="0">
                    <a:pos x="66" y="266"/>
                  </a:cxn>
                  <a:cxn ang="0">
                    <a:pos x="66" y="266"/>
                  </a:cxn>
                  <a:cxn ang="0">
                    <a:pos x="66" y="263"/>
                  </a:cxn>
                  <a:cxn ang="0">
                    <a:pos x="66" y="263"/>
                  </a:cxn>
                  <a:cxn ang="0">
                    <a:pos x="68" y="250"/>
                  </a:cxn>
                  <a:cxn ang="0">
                    <a:pos x="69" y="237"/>
                  </a:cxn>
                  <a:cxn ang="0">
                    <a:pos x="71" y="223"/>
                  </a:cxn>
                  <a:cxn ang="0">
                    <a:pos x="77" y="212"/>
                  </a:cxn>
                  <a:cxn ang="0">
                    <a:pos x="80" y="199"/>
                  </a:cxn>
                  <a:cxn ang="0">
                    <a:pos x="87" y="188"/>
                  </a:cxn>
                  <a:cxn ang="0">
                    <a:pos x="102" y="166"/>
                  </a:cxn>
                  <a:cxn ang="0">
                    <a:pos x="102" y="166"/>
                  </a:cxn>
                  <a:cxn ang="0">
                    <a:pos x="113" y="154"/>
                  </a:cxn>
                  <a:cxn ang="0">
                    <a:pos x="126" y="145"/>
                  </a:cxn>
                  <a:cxn ang="0">
                    <a:pos x="138" y="134"/>
                  </a:cxn>
                  <a:cxn ang="0">
                    <a:pos x="153" y="127"/>
                  </a:cxn>
                  <a:cxn ang="0">
                    <a:pos x="153" y="127"/>
                  </a:cxn>
                  <a:cxn ang="0">
                    <a:pos x="167" y="121"/>
                  </a:cxn>
                  <a:cxn ang="0">
                    <a:pos x="184" y="116"/>
                  </a:cxn>
                  <a:cxn ang="0">
                    <a:pos x="198" y="114"/>
                  </a:cxn>
                  <a:cxn ang="0">
                    <a:pos x="216" y="112"/>
                  </a:cxn>
                  <a:cxn ang="0">
                    <a:pos x="216" y="161"/>
                  </a:cxn>
                  <a:cxn ang="0">
                    <a:pos x="216" y="161"/>
                  </a:cxn>
                  <a:cxn ang="0">
                    <a:pos x="218" y="165"/>
                  </a:cxn>
                  <a:cxn ang="0">
                    <a:pos x="218" y="165"/>
                  </a:cxn>
                  <a:cxn ang="0">
                    <a:pos x="220" y="165"/>
                  </a:cxn>
                  <a:cxn ang="0">
                    <a:pos x="300" y="85"/>
                  </a:cxn>
                  <a:cxn ang="0">
                    <a:pos x="300" y="85"/>
                  </a:cxn>
                  <a:cxn ang="0">
                    <a:pos x="301" y="83"/>
                  </a:cxn>
                  <a:cxn ang="0">
                    <a:pos x="300" y="79"/>
                  </a:cxn>
                  <a:cxn ang="0">
                    <a:pos x="300" y="79"/>
                  </a:cxn>
                </a:cxnLst>
                <a:rect l="0" t="0" r="r" b="b"/>
                <a:pathLst>
                  <a:path w="301" h="266">
                    <a:moveTo>
                      <a:pt x="300" y="79"/>
                    </a:moveTo>
                    <a:lnTo>
                      <a:pt x="220" y="1"/>
                    </a:lnTo>
                    <a:lnTo>
                      <a:pt x="220" y="1"/>
                    </a:lnTo>
                    <a:lnTo>
                      <a:pt x="218" y="0"/>
                    </a:lnTo>
                    <a:lnTo>
                      <a:pt x="218" y="0"/>
                    </a:lnTo>
                    <a:lnTo>
                      <a:pt x="216" y="3"/>
                    </a:lnTo>
                    <a:lnTo>
                      <a:pt x="216" y="47"/>
                    </a:lnTo>
                    <a:lnTo>
                      <a:pt x="216" y="47"/>
                    </a:lnTo>
                    <a:lnTo>
                      <a:pt x="200" y="49"/>
                    </a:lnTo>
                    <a:lnTo>
                      <a:pt x="185" y="50"/>
                    </a:lnTo>
                    <a:lnTo>
                      <a:pt x="155" y="56"/>
                    </a:lnTo>
                    <a:lnTo>
                      <a:pt x="127" y="67"/>
                    </a:lnTo>
                    <a:lnTo>
                      <a:pt x="102" y="81"/>
                    </a:lnTo>
                    <a:lnTo>
                      <a:pt x="102" y="81"/>
                    </a:lnTo>
                    <a:lnTo>
                      <a:pt x="87" y="90"/>
                    </a:lnTo>
                    <a:lnTo>
                      <a:pt x="75" y="101"/>
                    </a:lnTo>
                    <a:lnTo>
                      <a:pt x="62" y="114"/>
                    </a:lnTo>
                    <a:lnTo>
                      <a:pt x="49" y="127"/>
                    </a:lnTo>
                    <a:lnTo>
                      <a:pt x="49" y="127"/>
                    </a:lnTo>
                    <a:lnTo>
                      <a:pt x="39" y="141"/>
                    </a:lnTo>
                    <a:lnTo>
                      <a:pt x="29" y="157"/>
                    </a:lnTo>
                    <a:lnTo>
                      <a:pt x="20" y="172"/>
                    </a:lnTo>
                    <a:lnTo>
                      <a:pt x="15" y="190"/>
                    </a:lnTo>
                    <a:lnTo>
                      <a:pt x="10" y="206"/>
                    </a:lnTo>
                    <a:lnTo>
                      <a:pt x="4" y="224"/>
                    </a:lnTo>
                    <a:lnTo>
                      <a:pt x="2" y="244"/>
                    </a:lnTo>
                    <a:lnTo>
                      <a:pt x="0" y="263"/>
                    </a:lnTo>
                    <a:lnTo>
                      <a:pt x="0" y="263"/>
                    </a:lnTo>
                    <a:lnTo>
                      <a:pt x="2" y="266"/>
                    </a:lnTo>
                    <a:lnTo>
                      <a:pt x="4" y="266"/>
                    </a:lnTo>
                    <a:lnTo>
                      <a:pt x="64" y="266"/>
                    </a:lnTo>
                    <a:lnTo>
                      <a:pt x="64" y="266"/>
                    </a:lnTo>
                    <a:lnTo>
                      <a:pt x="66" y="266"/>
                    </a:lnTo>
                    <a:lnTo>
                      <a:pt x="66" y="266"/>
                    </a:lnTo>
                    <a:lnTo>
                      <a:pt x="66" y="263"/>
                    </a:lnTo>
                    <a:lnTo>
                      <a:pt x="66" y="263"/>
                    </a:lnTo>
                    <a:lnTo>
                      <a:pt x="68" y="250"/>
                    </a:lnTo>
                    <a:lnTo>
                      <a:pt x="69" y="237"/>
                    </a:lnTo>
                    <a:lnTo>
                      <a:pt x="71" y="223"/>
                    </a:lnTo>
                    <a:lnTo>
                      <a:pt x="77" y="212"/>
                    </a:lnTo>
                    <a:lnTo>
                      <a:pt x="80" y="199"/>
                    </a:lnTo>
                    <a:lnTo>
                      <a:pt x="87" y="188"/>
                    </a:lnTo>
                    <a:lnTo>
                      <a:pt x="102" y="166"/>
                    </a:lnTo>
                    <a:lnTo>
                      <a:pt x="102" y="166"/>
                    </a:lnTo>
                    <a:lnTo>
                      <a:pt x="113" y="154"/>
                    </a:lnTo>
                    <a:lnTo>
                      <a:pt x="126" y="145"/>
                    </a:lnTo>
                    <a:lnTo>
                      <a:pt x="138" y="134"/>
                    </a:lnTo>
                    <a:lnTo>
                      <a:pt x="153" y="127"/>
                    </a:lnTo>
                    <a:lnTo>
                      <a:pt x="153" y="127"/>
                    </a:lnTo>
                    <a:lnTo>
                      <a:pt x="167" y="121"/>
                    </a:lnTo>
                    <a:lnTo>
                      <a:pt x="184" y="116"/>
                    </a:lnTo>
                    <a:lnTo>
                      <a:pt x="198" y="114"/>
                    </a:lnTo>
                    <a:lnTo>
                      <a:pt x="216" y="112"/>
                    </a:lnTo>
                    <a:lnTo>
                      <a:pt x="216" y="161"/>
                    </a:lnTo>
                    <a:lnTo>
                      <a:pt x="216" y="161"/>
                    </a:lnTo>
                    <a:lnTo>
                      <a:pt x="218" y="165"/>
                    </a:lnTo>
                    <a:lnTo>
                      <a:pt x="218" y="165"/>
                    </a:lnTo>
                    <a:lnTo>
                      <a:pt x="220" y="165"/>
                    </a:lnTo>
                    <a:lnTo>
                      <a:pt x="300" y="85"/>
                    </a:lnTo>
                    <a:lnTo>
                      <a:pt x="300" y="85"/>
                    </a:lnTo>
                    <a:lnTo>
                      <a:pt x="301" y="83"/>
                    </a:lnTo>
                    <a:lnTo>
                      <a:pt x="300" y="79"/>
                    </a:lnTo>
                    <a:lnTo>
                      <a:pt x="300" y="79"/>
                    </a:lnTo>
                    <a:close/>
                  </a:path>
                </a:pathLst>
              </a:custGeom>
              <a:grpFill/>
              <a:ln w="9525">
                <a:noFill/>
                <a:round/>
              </a:ln>
            </p:spPr>
            <p:txBody>
              <a:bodyPr lIns="121920" tIns="60960" rIns="121920" bIns="60960"/>
              <a:lstStyle/>
              <a:p>
                <a:pPr defTabSz="685800">
                  <a:defRPr/>
                </a:pPr>
                <a:endParaRPr lang="en-US" sz="2400">
                  <a:latin typeface="+mn-ea"/>
                </a:endParaRPr>
              </a:p>
            </p:txBody>
          </p:sp>
        </p:grpSp>
      </p:grpSp>
      <p:grpSp>
        <p:nvGrpSpPr>
          <p:cNvPr id="21" name="组合 20"/>
          <p:cNvGrpSpPr/>
          <p:nvPr/>
        </p:nvGrpSpPr>
        <p:grpSpPr>
          <a:xfrm>
            <a:off x="4044033" y="1526331"/>
            <a:ext cx="383112" cy="383112"/>
            <a:chOff x="3512843" y="753307"/>
            <a:chExt cx="383112" cy="383112"/>
          </a:xfrm>
        </p:grpSpPr>
        <p:sp>
          <p:nvSpPr>
            <p:cNvPr id="22" name="椭圆 21"/>
            <p:cNvSpPr/>
            <p:nvPr/>
          </p:nvSpPr>
          <p:spPr>
            <a:xfrm>
              <a:off x="3512843" y="753307"/>
              <a:ext cx="383112" cy="383112"/>
            </a:xfrm>
            <a:prstGeom prst="ellipse">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110"/>
            <p:cNvSpPr>
              <a:spLocks noEditPoints="1"/>
            </p:cNvSpPr>
            <p:nvPr/>
          </p:nvSpPr>
          <p:spPr bwMode="auto">
            <a:xfrm>
              <a:off x="3607841" y="832324"/>
              <a:ext cx="216810" cy="212770"/>
            </a:xfrm>
            <a:custGeom>
              <a:avLst/>
              <a:gdLst/>
              <a:ahLst/>
              <a:cxnLst>
                <a:cxn ang="0">
                  <a:pos x="284" y="107"/>
                </a:cxn>
                <a:cxn ang="0">
                  <a:pos x="295" y="86"/>
                </a:cxn>
                <a:cxn ang="0">
                  <a:pos x="302" y="60"/>
                </a:cxn>
                <a:cxn ang="0">
                  <a:pos x="277" y="35"/>
                </a:cxn>
                <a:cxn ang="0">
                  <a:pos x="252" y="44"/>
                </a:cxn>
                <a:cxn ang="0">
                  <a:pos x="208" y="46"/>
                </a:cxn>
                <a:cxn ang="0">
                  <a:pos x="199" y="22"/>
                </a:cxn>
                <a:cxn ang="0">
                  <a:pos x="188" y="0"/>
                </a:cxn>
                <a:cxn ang="0">
                  <a:pos x="150" y="0"/>
                </a:cxn>
                <a:cxn ang="0">
                  <a:pos x="139" y="22"/>
                </a:cxn>
                <a:cxn ang="0">
                  <a:pos x="110" y="55"/>
                </a:cxn>
                <a:cxn ang="0">
                  <a:pos x="87" y="44"/>
                </a:cxn>
                <a:cxn ang="0">
                  <a:pos x="61" y="37"/>
                </a:cxn>
                <a:cxn ang="0">
                  <a:pos x="36" y="62"/>
                </a:cxn>
                <a:cxn ang="0">
                  <a:pos x="45" y="86"/>
                </a:cxn>
                <a:cxn ang="0">
                  <a:pos x="45" y="129"/>
                </a:cxn>
                <a:cxn ang="0">
                  <a:pos x="23" y="138"/>
                </a:cxn>
                <a:cxn ang="0">
                  <a:pos x="0" y="149"/>
                </a:cxn>
                <a:cxn ang="0">
                  <a:pos x="0" y="185"/>
                </a:cxn>
                <a:cxn ang="0">
                  <a:pos x="23" y="196"/>
                </a:cxn>
                <a:cxn ang="0">
                  <a:pos x="54" y="225"/>
                </a:cxn>
                <a:cxn ang="0">
                  <a:pos x="45" y="249"/>
                </a:cxn>
                <a:cxn ang="0">
                  <a:pos x="36" y="272"/>
                </a:cxn>
                <a:cxn ang="0">
                  <a:pos x="63" y="298"/>
                </a:cxn>
                <a:cxn ang="0">
                  <a:pos x="87" y="291"/>
                </a:cxn>
                <a:cxn ang="0">
                  <a:pos x="130" y="289"/>
                </a:cxn>
                <a:cxn ang="0">
                  <a:pos x="141" y="310"/>
                </a:cxn>
                <a:cxn ang="0">
                  <a:pos x="152" y="334"/>
                </a:cxn>
                <a:cxn ang="0">
                  <a:pos x="188" y="334"/>
                </a:cxn>
                <a:cxn ang="0">
                  <a:pos x="199" y="310"/>
                </a:cxn>
                <a:cxn ang="0">
                  <a:pos x="230" y="280"/>
                </a:cxn>
                <a:cxn ang="0">
                  <a:pos x="253" y="289"/>
                </a:cxn>
                <a:cxn ang="0">
                  <a:pos x="277" y="298"/>
                </a:cxn>
                <a:cxn ang="0">
                  <a:pos x="304" y="271"/>
                </a:cxn>
                <a:cxn ang="0">
                  <a:pos x="295" y="247"/>
                </a:cxn>
                <a:cxn ang="0">
                  <a:pos x="293" y="205"/>
                </a:cxn>
                <a:cxn ang="0">
                  <a:pos x="317" y="196"/>
                </a:cxn>
                <a:cxn ang="0">
                  <a:pos x="340" y="184"/>
                </a:cxn>
                <a:cxn ang="0">
                  <a:pos x="340" y="147"/>
                </a:cxn>
                <a:cxn ang="0">
                  <a:pos x="317" y="136"/>
                </a:cxn>
                <a:cxn ang="0">
                  <a:pos x="293" y="129"/>
                </a:cxn>
                <a:cxn ang="0">
                  <a:pos x="224" y="167"/>
                </a:cxn>
                <a:cxn ang="0">
                  <a:pos x="219" y="187"/>
                </a:cxn>
                <a:cxn ang="0">
                  <a:pos x="208" y="205"/>
                </a:cxn>
                <a:cxn ang="0">
                  <a:pos x="190" y="216"/>
                </a:cxn>
                <a:cxn ang="0">
                  <a:pos x="170" y="220"/>
                </a:cxn>
                <a:cxn ang="0">
                  <a:pos x="159" y="220"/>
                </a:cxn>
                <a:cxn ang="0">
                  <a:pos x="139" y="211"/>
                </a:cxn>
                <a:cxn ang="0">
                  <a:pos x="125" y="196"/>
                </a:cxn>
                <a:cxn ang="0">
                  <a:pos x="116" y="178"/>
                </a:cxn>
                <a:cxn ang="0">
                  <a:pos x="116" y="167"/>
                </a:cxn>
                <a:cxn ang="0">
                  <a:pos x="119" y="145"/>
                </a:cxn>
                <a:cxn ang="0">
                  <a:pos x="130" y="129"/>
                </a:cxn>
                <a:cxn ang="0">
                  <a:pos x="148" y="118"/>
                </a:cxn>
                <a:cxn ang="0">
                  <a:pos x="170" y="113"/>
                </a:cxn>
                <a:cxn ang="0">
                  <a:pos x="181" y="115"/>
                </a:cxn>
                <a:cxn ang="0">
                  <a:pos x="201" y="122"/>
                </a:cxn>
                <a:cxn ang="0">
                  <a:pos x="215" y="136"/>
                </a:cxn>
                <a:cxn ang="0">
                  <a:pos x="223" y="156"/>
                </a:cxn>
                <a:cxn ang="0">
                  <a:pos x="224" y="167"/>
                </a:cxn>
              </a:cxnLst>
              <a:rect l="0" t="0" r="r" b="b"/>
              <a:pathLst>
                <a:path w="340" h="334">
                  <a:moveTo>
                    <a:pt x="293" y="129"/>
                  </a:moveTo>
                  <a:lnTo>
                    <a:pt x="284" y="107"/>
                  </a:lnTo>
                  <a:lnTo>
                    <a:pt x="284" y="107"/>
                  </a:lnTo>
                  <a:lnTo>
                    <a:pt x="295" y="86"/>
                  </a:lnTo>
                  <a:lnTo>
                    <a:pt x="300" y="69"/>
                  </a:lnTo>
                  <a:lnTo>
                    <a:pt x="302" y="60"/>
                  </a:lnTo>
                  <a:lnTo>
                    <a:pt x="277" y="35"/>
                  </a:lnTo>
                  <a:lnTo>
                    <a:pt x="277" y="35"/>
                  </a:lnTo>
                  <a:lnTo>
                    <a:pt x="268" y="37"/>
                  </a:lnTo>
                  <a:lnTo>
                    <a:pt x="252" y="44"/>
                  </a:lnTo>
                  <a:lnTo>
                    <a:pt x="230" y="55"/>
                  </a:lnTo>
                  <a:lnTo>
                    <a:pt x="208" y="46"/>
                  </a:lnTo>
                  <a:lnTo>
                    <a:pt x="208" y="46"/>
                  </a:lnTo>
                  <a:lnTo>
                    <a:pt x="199" y="22"/>
                  </a:lnTo>
                  <a:lnTo>
                    <a:pt x="192" y="8"/>
                  </a:lnTo>
                  <a:lnTo>
                    <a:pt x="188" y="0"/>
                  </a:lnTo>
                  <a:lnTo>
                    <a:pt x="150" y="0"/>
                  </a:lnTo>
                  <a:lnTo>
                    <a:pt x="150" y="0"/>
                  </a:lnTo>
                  <a:lnTo>
                    <a:pt x="146" y="8"/>
                  </a:lnTo>
                  <a:lnTo>
                    <a:pt x="139" y="22"/>
                  </a:lnTo>
                  <a:lnTo>
                    <a:pt x="130" y="46"/>
                  </a:lnTo>
                  <a:lnTo>
                    <a:pt x="110" y="55"/>
                  </a:lnTo>
                  <a:lnTo>
                    <a:pt x="110" y="55"/>
                  </a:lnTo>
                  <a:lnTo>
                    <a:pt x="87" y="44"/>
                  </a:lnTo>
                  <a:lnTo>
                    <a:pt x="70" y="39"/>
                  </a:lnTo>
                  <a:lnTo>
                    <a:pt x="61" y="37"/>
                  </a:lnTo>
                  <a:lnTo>
                    <a:pt x="36" y="62"/>
                  </a:lnTo>
                  <a:lnTo>
                    <a:pt x="36" y="62"/>
                  </a:lnTo>
                  <a:lnTo>
                    <a:pt x="38" y="71"/>
                  </a:lnTo>
                  <a:lnTo>
                    <a:pt x="45" y="86"/>
                  </a:lnTo>
                  <a:lnTo>
                    <a:pt x="54" y="109"/>
                  </a:lnTo>
                  <a:lnTo>
                    <a:pt x="45" y="129"/>
                  </a:lnTo>
                  <a:lnTo>
                    <a:pt x="45" y="129"/>
                  </a:lnTo>
                  <a:lnTo>
                    <a:pt x="23" y="138"/>
                  </a:lnTo>
                  <a:lnTo>
                    <a:pt x="7" y="145"/>
                  </a:lnTo>
                  <a:lnTo>
                    <a:pt x="0" y="149"/>
                  </a:lnTo>
                  <a:lnTo>
                    <a:pt x="0" y="185"/>
                  </a:lnTo>
                  <a:lnTo>
                    <a:pt x="0" y="185"/>
                  </a:lnTo>
                  <a:lnTo>
                    <a:pt x="7" y="191"/>
                  </a:lnTo>
                  <a:lnTo>
                    <a:pt x="23" y="196"/>
                  </a:lnTo>
                  <a:lnTo>
                    <a:pt x="47" y="205"/>
                  </a:lnTo>
                  <a:lnTo>
                    <a:pt x="54" y="225"/>
                  </a:lnTo>
                  <a:lnTo>
                    <a:pt x="54" y="225"/>
                  </a:lnTo>
                  <a:lnTo>
                    <a:pt x="45" y="249"/>
                  </a:lnTo>
                  <a:lnTo>
                    <a:pt x="38" y="265"/>
                  </a:lnTo>
                  <a:lnTo>
                    <a:pt x="36" y="272"/>
                  </a:lnTo>
                  <a:lnTo>
                    <a:pt x="63" y="298"/>
                  </a:lnTo>
                  <a:lnTo>
                    <a:pt x="63" y="298"/>
                  </a:lnTo>
                  <a:lnTo>
                    <a:pt x="70" y="296"/>
                  </a:lnTo>
                  <a:lnTo>
                    <a:pt x="87" y="291"/>
                  </a:lnTo>
                  <a:lnTo>
                    <a:pt x="110" y="280"/>
                  </a:lnTo>
                  <a:lnTo>
                    <a:pt x="130" y="289"/>
                  </a:lnTo>
                  <a:lnTo>
                    <a:pt x="130" y="289"/>
                  </a:lnTo>
                  <a:lnTo>
                    <a:pt x="141" y="310"/>
                  </a:lnTo>
                  <a:lnTo>
                    <a:pt x="146" y="327"/>
                  </a:lnTo>
                  <a:lnTo>
                    <a:pt x="152" y="334"/>
                  </a:lnTo>
                  <a:lnTo>
                    <a:pt x="188" y="334"/>
                  </a:lnTo>
                  <a:lnTo>
                    <a:pt x="188" y="334"/>
                  </a:lnTo>
                  <a:lnTo>
                    <a:pt x="194" y="327"/>
                  </a:lnTo>
                  <a:lnTo>
                    <a:pt x="199" y="310"/>
                  </a:lnTo>
                  <a:lnTo>
                    <a:pt x="208" y="289"/>
                  </a:lnTo>
                  <a:lnTo>
                    <a:pt x="230" y="280"/>
                  </a:lnTo>
                  <a:lnTo>
                    <a:pt x="230" y="280"/>
                  </a:lnTo>
                  <a:lnTo>
                    <a:pt x="253" y="289"/>
                  </a:lnTo>
                  <a:lnTo>
                    <a:pt x="270" y="296"/>
                  </a:lnTo>
                  <a:lnTo>
                    <a:pt x="277" y="298"/>
                  </a:lnTo>
                  <a:lnTo>
                    <a:pt x="304" y="271"/>
                  </a:lnTo>
                  <a:lnTo>
                    <a:pt x="304" y="271"/>
                  </a:lnTo>
                  <a:lnTo>
                    <a:pt x="302" y="263"/>
                  </a:lnTo>
                  <a:lnTo>
                    <a:pt x="295" y="247"/>
                  </a:lnTo>
                  <a:lnTo>
                    <a:pt x="284" y="225"/>
                  </a:lnTo>
                  <a:lnTo>
                    <a:pt x="293" y="205"/>
                  </a:lnTo>
                  <a:lnTo>
                    <a:pt x="293" y="205"/>
                  </a:lnTo>
                  <a:lnTo>
                    <a:pt x="317" y="196"/>
                  </a:lnTo>
                  <a:lnTo>
                    <a:pt x="333" y="189"/>
                  </a:lnTo>
                  <a:lnTo>
                    <a:pt x="340" y="184"/>
                  </a:lnTo>
                  <a:lnTo>
                    <a:pt x="340" y="147"/>
                  </a:lnTo>
                  <a:lnTo>
                    <a:pt x="340" y="147"/>
                  </a:lnTo>
                  <a:lnTo>
                    <a:pt x="333" y="144"/>
                  </a:lnTo>
                  <a:lnTo>
                    <a:pt x="317" y="136"/>
                  </a:lnTo>
                  <a:lnTo>
                    <a:pt x="293" y="129"/>
                  </a:lnTo>
                  <a:lnTo>
                    <a:pt x="293" y="129"/>
                  </a:lnTo>
                  <a:close/>
                  <a:moveTo>
                    <a:pt x="224" y="167"/>
                  </a:moveTo>
                  <a:lnTo>
                    <a:pt x="224" y="167"/>
                  </a:lnTo>
                  <a:lnTo>
                    <a:pt x="223" y="178"/>
                  </a:lnTo>
                  <a:lnTo>
                    <a:pt x="219" y="187"/>
                  </a:lnTo>
                  <a:lnTo>
                    <a:pt x="215" y="196"/>
                  </a:lnTo>
                  <a:lnTo>
                    <a:pt x="208" y="205"/>
                  </a:lnTo>
                  <a:lnTo>
                    <a:pt x="201" y="211"/>
                  </a:lnTo>
                  <a:lnTo>
                    <a:pt x="190" y="216"/>
                  </a:lnTo>
                  <a:lnTo>
                    <a:pt x="181" y="220"/>
                  </a:lnTo>
                  <a:lnTo>
                    <a:pt x="170" y="220"/>
                  </a:lnTo>
                  <a:lnTo>
                    <a:pt x="170" y="220"/>
                  </a:lnTo>
                  <a:lnTo>
                    <a:pt x="159" y="220"/>
                  </a:lnTo>
                  <a:lnTo>
                    <a:pt x="148" y="216"/>
                  </a:lnTo>
                  <a:lnTo>
                    <a:pt x="139" y="211"/>
                  </a:lnTo>
                  <a:lnTo>
                    <a:pt x="130" y="205"/>
                  </a:lnTo>
                  <a:lnTo>
                    <a:pt x="125" y="196"/>
                  </a:lnTo>
                  <a:lnTo>
                    <a:pt x="119" y="187"/>
                  </a:lnTo>
                  <a:lnTo>
                    <a:pt x="116" y="178"/>
                  </a:lnTo>
                  <a:lnTo>
                    <a:pt x="116" y="167"/>
                  </a:lnTo>
                  <a:lnTo>
                    <a:pt x="116" y="167"/>
                  </a:lnTo>
                  <a:lnTo>
                    <a:pt x="116" y="156"/>
                  </a:lnTo>
                  <a:lnTo>
                    <a:pt x="119" y="145"/>
                  </a:lnTo>
                  <a:lnTo>
                    <a:pt x="125" y="136"/>
                  </a:lnTo>
                  <a:lnTo>
                    <a:pt x="130" y="129"/>
                  </a:lnTo>
                  <a:lnTo>
                    <a:pt x="139" y="122"/>
                  </a:lnTo>
                  <a:lnTo>
                    <a:pt x="148" y="118"/>
                  </a:lnTo>
                  <a:lnTo>
                    <a:pt x="159" y="115"/>
                  </a:lnTo>
                  <a:lnTo>
                    <a:pt x="170" y="113"/>
                  </a:lnTo>
                  <a:lnTo>
                    <a:pt x="170" y="113"/>
                  </a:lnTo>
                  <a:lnTo>
                    <a:pt x="181" y="115"/>
                  </a:lnTo>
                  <a:lnTo>
                    <a:pt x="190" y="118"/>
                  </a:lnTo>
                  <a:lnTo>
                    <a:pt x="201" y="122"/>
                  </a:lnTo>
                  <a:lnTo>
                    <a:pt x="208" y="129"/>
                  </a:lnTo>
                  <a:lnTo>
                    <a:pt x="215" y="136"/>
                  </a:lnTo>
                  <a:lnTo>
                    <a:pt x="219" y="145"/>
                  </a:lnTo>
                  <a:lnTo>
                    <a:pt x="223" y="156"/>
                  </a:lnTo>
                  <a:lnTo>
                    <a:pt x="224" y="167"/>
                  </a:lnTo>
                  <a:lnTo>
                    <a:pt x="224" y="167"/>
                  </a:lnTo>
                  <a:close/>
                </a:path>
              </a:pathLst>
            </a:custGeom>
            <a:solidFill>
              <a:schemeClr val="bg1"/>
            </a:solidFill>
            <a:ln w="9525">
              <a:noFill/>
              <a:round/>
            </a:ln>
          </p:spPr>
          <p:txBody>
            <a:bodyPr lIns="91440" tIns="45720" rIns="91440" bIns="45720"/>
            <a:lstStyle/>
            <a:p>
              <a:pPr defTabSz="685800">
                <a:defRPr/>
              </a:pPr>
              <a:endParaRPr lang="en-US" sz="2400">
                <a:solidFill>
                  <a:schemeClr val="bg1"/>
                </a:solidFill>
                <a:latin typeface="+mn-ea"/>
              </a:endParaRPr>
            </a:p>
          </p:txBody>
        </p:sp>
      </p:grpSp>
      <p:grpSp>
        <p:nvGrpSpPr>
          <p:cNvPr id="24" name="组合 23"/>
          <p:cNvGrpSpPr/>
          <p:nvPr/>
        </p:nvGrpSpPr>
        <p:grpSpPr>
          <a:xfrm>
            <a:off x="4044033" y="2582216"/>
            <a:ext cx="383112" cy="383112"/>
            <a:chOff x="4216396" y="2197587"/>
            <a:chExt cx="383112" cy="383112"/>
          </a:xfrm>
        </p:grpSpPr>
        <p:sp>
          <p:nvSpPr>
            <p:cNvPr id="25" name="椭圆 24"/>
            <p:cNvSpPr/>
            <p:nvPr/>
          </p:nvSpPr>
          <p:spPr>
            <a:xfrm>
              <a:off x="4216396" y="2197587"/>
              <a:ext cx="383112" cy="383112"/>
            </a:xfrm>
            <a:prstGeom prst="ellipse">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Group 127"/>
            <p:cNvGrpSpPr/>
            <p:nvPr/>
          </p:nvGrpSpPr>
          <p:grpSpPr>
            <a:xfrm>
              <a:off x="4254236" y="2275405"/>
              <a:ext cx="278872" cy="184054"/>
              <a:chOff x="2141517" y="2373325"/>
              <a:chExt cx="476251" cy="314325"/>
            </a:xfrm>
            <a:solidFill>
              <a:schemeClr val="bg1"/>
            </a:solidFill>
          </p:grpSpPr>
          <p:sp>
            <p:nvSpPr>
              <p:cNvPr id="27" name="Rectangle 22"/>
              <p:cNvSpPr>
                <a:spLocks noChangeArrowheads="1"/>
              </p:cNvSpPr>
              <p:nvPr/>
            </p:nvSpPr>
            <p:spPr bwMode="auto">
              <a:xfrm>
                <a:off x="2200255" y="2678125"/>
                <a:ext cx="387350" cy="9525"/>
              </a:xfrm>
              <a:prstGeom prst="rect">
                <a:avLst/>
              </a:prstGeom>
              <a:grpFill/>
              <a:ln w="9525">
                <a:noFill/>
                <a:miter lim="800000"/>
              </a:ln>
            </p:spPr>
            <p:txBody>
              <a:bodyPr lIns="121920" tIns="60960" rIns="121920" bIns="60960"/>
              <a:lstStyle/>
              <a:p>
                <a:pPr defTabSz="685800">
                  <a:defRPr/>
                </a:pPr>
                <a:endParaRPr lang="en-US" sz="2400">
                  <a:latin typeface="+mn-ea"/>
                </a:endParaRPr>
              </a:p>
            </p:txBody>
          </p:sp>
          <p:sp>
            <p:nvSpPr>
              <p:cNvPr id="28" name="Rectangle 23"/>
              <p:cNvSpPr>
                <a:spLocks noChangeArrowheads="1"/>
              </p:cNvSpPr>
              <p:nvPr/>
            </p:nvSpPr>
            <p:spPr bwMode="auto">
              <a:xfrm>
                <a:off x="2517755" y="2468575"/>
                <a:ext cx="69850" cy="209550"/>
              </a:xfrm>
              <a:prstGeom prst="rect">
                <a:avLst/>
              </a:prstGeom>
              <a:grpFill/>
              <a:ln w="9525">
                <a:noFill/>
                <a:miter lim="800000"/>
              </a:ln>
            </p:spPr>
            <p:txBody>
              <a:bodyPr lIns="121920" tIns="60960" rIns="121920" bIns="60960"/>
              <a:lstStyle/>
              <a:p>
                <a:pPr defTabSz="685800">
                  <a:defRPr/>
                </a:pPr>
                <a:endParaRPr lang="en-US" sz="2400">
                  <a:latin typeface="+mn-ea"/>
                </a:endParaRPr>
              </a:p>
            </p:txBody>
          </p:sp>
          <p:sp>
            <p:nvSpPr>
              <p:cNvPr id="29" name="Rectangle 24"/>
              <p:cNvSpPr>
                <a:spLocks noChangeArrowheads="1"/>
              </p:cNvSpPr>
              <p:nvPr/>
            </p:nvSpPr>
            <p:spPr bwMode="auto">
              <a:xfrm>
                <a:off x="2438380" y="2547950"/>
                <a:ext cx="69850" cy="130175"/>
              </a:xfrm>
              <a:prstGeom prst="rect">
                <a:avLst/>
              </a:prstGeom>
              <a:grpFill/>
              <a:ln w="9525">
                <a:noFill/>
                <a:miter lim="800000"/>
              </a:ln>
            </p:spPr>
            <p:txBody>
              <a:bodyPr lIns="121920" tIns="60960" rIns="121920" bIns="60960"/>
              <a:lstStyle/>
              <a:p>
                <a:pPr defTabSz="685800">
                  <a:defRPr/>
                </a:pPr>
                <a:endParaRPr lang="en-US" sz="2400">
                  <a:latin typeface="+mn-ea"/>
                </a:endParaRPr>
              </a:p>
            </p:txBody>
          </p:sp>
          <p:sp>
            <p:nvSpPr>
              <p:cNvPr id="30" name="Rectangle 25"/>
              <p:cNvSpPr>
                <a:spLocks noChangeArrowheads="1"/>
              </p:cNvSpPr>
              <p:nvPr/>
            </p:nvSpPr>
            <p:spPr bwMode="auto">
              <a:xfrm>
                <a:off x="2359005" y="2592400"/>
                <a:ext cx="69850" cy="85725"/>
              </a:xfrm>
              <a:prstGeom prst="rect">
                <a:avLst/>
              </a:prstGeom>
              <a:grpFill/>
              <a:ln w="9525">
                <a:noFill/>
                <a:miter lim="800000"/>
              </a:ln>
            </p:spPr>
            <p:txBody>
              <a:bodyPr lIns="121920" tIns="60960" rIns="121920" bIns="60960"/>
              <a:lstStyle/>
              <a:p>
                <a:pPr defTabSz="685800">
                  <a:defRPr/>
                </a:pPr>
                <a:endParaRPr lang="en-US" sz="2400">
                  <a:latin typeface="+mn-ea"/>
                </a:endParaRPr>
              </a:p>
            </p:txBody>
          </p:sp>
          <p:sp>
            <p:nvSpPr>
              <p:cNvPr id="31" name="Rectangle 26"/>
              <p:cNvSpPr>
                <a:spLocks noChangeArrowheads="1"/>
              </p:cNvSpPr>
              <p:nvPr/>
            </p:nvSpPr>
            <p:spPr bwMode="auto">
              <a:xfrm>
                <a:off x="2279630" y="2551125"/>
                <a:ext cx="69850" cy="127000"/>
              </a:xfrm>
              <a:prstGeom prst="rect">
                <a:avLst/>
              </a:prstGeom>
              <a:grpFill/>
              <a:ln w="9525">
                <a:noFill/>
                <a:miter lim="800000"/>
              </a:ln>
            </p:spPr>
            <p:txBody>
              <a:bodyPr lIns="121920" tIns="60960" rIns="121920" bIns="60960"/>
              <a:lstStyle/>
              <a:p>
                <a:pPr defTabSz="685800">
                  <a:defRPr/>
                </a:pPr>
                <a:endParaRPr lang="en-US" sz="2400">
                  <a:latin typeface="+mn-ea"/>
                </a:endParaRPr>
              </a:p>
            </p:txBody>
          </p:sp>
          <p:sp>
            <p:nvSpPr>
              <p:cNvPr id="32" name="Rectangle 27"/>
              <p:cNvSpPr>
                <a:spLocks noChangeArrowheads="1"/>
              </p:cNvSpPr>
              <p:nvPr/>
            </p:nvSpPr>
            <p:spPr bwMode="auto">
              <a:xfrm>
                <a:off x="2200255" y="2587637"/>
                <a:ext cx="68263" cy="90488"/>
              </a:xfrm>
              <a:prstGeom prst="rect">
                <a:avLst/>
              </a:prstGeom>
              <a:grpFill/>
              <a:ln w="9525">
                <a:noFill/>
                <a:miter lim="800000"/>
              </a:ln>
            </p:spPr>
            <p:txBody>
              <a:bodyPr lIns="121920" tIns="60960" rIns="121920" bIns="60960"/>
              <a:lstStyle/>
              <a:p>
                <a:pPr defTabSz="685800">
                  <a:defRPr/>
                </a:pPr>
                <a:endParaRPr lang="en-US" sz="2400">
                  <a:latin typeface="+mn-ea"/>
                </a:endParaRPr>
              </a:p>
            </p:txBody>
          </p:sp>
          <p:sp>
            <p:nvSpPr>
              <p:cNvPr id="33" name="Freeform 28"/>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ln>
            </p:spPr>
            <p:txBody>
              <a:bodyPr lIns="121920" tIns="60960" rIns="121920" bIns="60960"/>
              <a:lstStyle/>
              <a:p>
                <a:pPr defTabSz="685800">
                  <a:defRPr/>
                </a:pPr>
                <a:endParaRPr lang="en-US" sz="2400">
                  <a:latin typeface="+mn-ea"/>
                </a:endParaRPr>
              </a:p>
            </p:txBody>
          </p:sp>
          <p:sp>
            <p:nvSpPr>
              <p:cNvPr id="34" name="Freeform 29"/>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ln>
            </p:spPr>
            <p:txBody>
              <a:bodyPr lIns="121920" tIns="60960" rIns="121920" bIns="60960"/>
              <a:lstStyle/>
              <a:p>
                <a:pPr defTabSz="685800">
                  <a:defRPr/>
                </a:pPr>
                <a:endParaRPr lang="en-US" sz="2400">
                  <a:latin typeface="+mn-ea"/>
                </a:endParaRPr>
              </a:p>
            </p:txBody>
          </p:sp>
          <p:sp>
            <p:nvSpPr>
              <p:cNvPr id="35" name="Freeform 30"/>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ln>
            </p:spPr>
            <p:txBody>
              <a:bodyPr lIns="121920" tIns="60960" rIns="121920" bIns="60960"/>
              <a:lstStyle/>
              <a:p>
                <a:pPr defTabSz="685800">
                  <a:defRPr/>
                </a:pPr>
                <a:endParaRPr lang="en-US" sz="2400">
                  <a:latin typeface="+mn-ea"/>
                </a:endParaRPr>
              </a:p>
            </p:txBody>
          </p:sp>
        </p:grpSp>
      </p:grpSp>
      <p:grpSp>
        <p:nvGrpSpPr>
          <p:cNvPr id="36" name="组合 35"/>
          <p:cNvGrpSpPr/>
          <p:nvPr/>
        </p:nvGrpSpPr>
        <p:grpSpPr>
          <a:xfrm>
            <a:off x="-5695" y="1215040"/>
            <a:ext cx="3389326" cy="2619825"/>
            <a:chOff x="-1940" y="1025082"/>
            <a:chExt cx="3389326" cy="2619825"/>
          </a:xfrm>
        </p:grpSpPr>
        <p:sp>
          <p:nvSpPr>
            <p:cNvPr id="37" name="任意多边形 36"/>
            <p:cNvSpPr/>
            <p:nvPr/>
          </p:nvSpPr>
          <p:spPr>
            <a:xfrm rot="16200000">
              <a:off x="382810" y="640332"/>
              <a:ext cx="2619825" cy="3389326"/>
            </a:xfrm>
            <a:custGeom>
              <a:avLst/>
              <a:gdLst>
                <a:gd name="connsiteX0" fmla="*/ 0 w 2019301"/>
                <a:gd name="connsiteY0" fmla="*/ 0 h 3309939"/>
                <a:gd name="connsiteX1" fmla="*/ 2019300 w 2019301"/>
                <a:gd name="connsiteY1" fmla="*/ 0 h 3309939"/>
                <a:gd name="connsiteX2" fmla="*/ 2019300 w 2019301"/>
                <a:gd name="connsiteY2" fmla="*/ 2393139 h 3309939"/>
                <a:gd name="connsiteX3" fmla="*/ 2019301 w 2019301"/>
                <a:gd name="connsiteY3" fmla="*/ 2393157 h 3309939"/>
                <a:gd name="connsiteX4" fmla="*/ 2019300 w 2019301"/>
                <a:gd name="connsiteY4" fmla="*/ 2393175 h 3309939"/>
                <a:gd name="connsiteX5" fmla="*/ 2019300 w 2019301"/>
                <a:gd name="connsiteY5" fmla="*/ 2428875 h 3309939"/>
                <a:gd name="connsiteX6" fmla="*/ 2017315 w 2019301"/>
                <a:gd name="connsiteY6" fmla="*/ 2428875 h 3309939"/>
                <a:gd name="connsiteX7" fmla="*/ 2014088 w 2019301"/>
                <a:gd name="connsiteY7" fmla="*/ 2486893 h 3309939"/>
                <a:gd name="connsiteX8" fmla="*/ 1009651 w 2019301"/>
                <a:gd name="connsiteY8" fmla="*/ 3309939 h 3309939"/>
                <a:gd name="connsiteX9" fmla="*/ 5214 w 2019301"/>
                <a:gd name="connsiteY9" fmla="*/ 2486893 h 3309939"/>
                <a:gd name="connsiteX10" fmla="*/ 1987 w 2019301"/>
                <a:gd name="connsiteY10" fmla="*/ 2428875 h 3309939"/>
                <a:gd name="connsiteX11" fmla="*/ 0 w 2019301"/>
                <a:gd name="connsiteY11" fmla="*/ 2428875 h 3309939"/>
                <a:gd name="connsiteX0" fmla="*/ 0 w 2019301"/>
                <a:gd name="connsiteY0" fmla="*/ 0 h 3309939"/>
                <a:gd name="connsiteX1" fmla="*/ 2019300 w 2019301"/>
                <a:gd name="connsiteY1" fmla="*/ 567190 h 3309939"/>
                <a:gd name="connsiteX2" fmla="*/ 2019300 w 2019301"/>
                <a:gd name="connsiteY2" fmla="*/ 2393139 h 3309939"/>
                <a:gd name="connsiteX3" fmla="*/ 2019301 w 2019301"/>
                <a:gd name="connsiteY3" fmla="*/ 2393157 h 3309939"/>
                <a:gd name="connsiteX4" fmla="*/ 2019300 w 2019301"/>
                <a:gd name="connsiteY4" fmla="*/ 2393175 h 3309939"/>
                <a:gd name="connsiteX5" fmla="*/ 2019300 w 2019301"/>
                <a:gd name="connsiteY5" fmla="*/ 2428875 h 3309939"/>
                <a:gd name="connsiteX6" fmla="*/ 2017315 w 2019301"/>
                <a:gd name="connsiteY6" fmla="*/ 2428875 h 3309939"/>
                <a:gd name="connsiteX7" fmla="*/ 2014088 w 2019301"/>
                <a:gd name="connsiteY7" fmla="*/ 2486893 h 3309939"/>
                <a:gd name="connsiteX8" fmla="*/ 1009651 w 2019301"/>
                <a:gd name="connsiteY8" fmla="*/ 3309939 h 3309939"/>
                <a:gd name="connsiteX9" fmla="*/ 5214 w 2019301"/>
                <a:gd name="connsiteY9" fmla="*/ 2486893 h 3309939"/>
                <a:gd name="connsiteX10" fmla="*/ 1987 w 2019301"/>
                <a:gd name="connsiteY10" fmla="*/ 2428875 h 3309939"/>
                <a:gd name="connsiteX11" fmla="*/ 0 w 2019301"/>
                <a:gd name="connsiteY11" fmla="*/ 2428875 h 3309939"/>
                <a:gd name="connsiteX12" fmla="*/ 0 w 2019301"/>
                <a:gd name="connsiteY12" fmla="*/ 0 h 3309939"/>
                <a:gd name="connsiteX0" fmla="*/ 0 w 2019301"/>
                <a:gd name="connsiteY0" fmla="*/ 0 h 2742749"/>
                <a:gd name="connsiteX1" fmla="*/ 2019300 w 2019301"/>
                <a:gd name="connsiteY1" fmla="*/ 0 h 2742749"/>
                <a:gd name="connsiteX2" fmla="*/ 2019300 w 2019301"/>
                <a:gd name="connsiteY2" fmla="*/ 1825949 h 2742749"/>
                <a:gd name="connsiteX3" fmla="*/ 2019301 w 2019301"/>
                <a:gd name="connsiteY3" fmla="*/ 1825967 h 2742749"/>
                <a:gd name="connsiteX4" fmla="*/ 2019300 w 2019301"/>
                <a:gd name="connsiteY4" fmla="*/ 1825985 h 2742749"/>
                <a:gd name="connsiteX5" fmla="*/ 2019300 w 2019301"/>
                <a:gd name="connsiteY5" fmla="*/ 1861685 h 2742749"/>
                <a:gd name="connsiteX6" fmla="*/ 2017315 w 2019301"/>
                <a:gd name="connsiteY6" fmla="*/ 1861685 h 2742749"/>
                <a:gd name="connsiteX7" fmla="*/ 2014088 w 2019301"/>
                <a:gd name="connsiteY7" fmla="*/ 1919703 h 2742749"/>
                <a:gd name="connsiteX8" fmla="*/ 1009651 w 2019301"/>
                <a:gd name="connsiteY8" fmla="*/ 2742749 h 2742749"/>
                <a:gd name="connsiteX9" fmla="*/ 5214 w 2019301"/>
                <a:gd name="connsiteY9" fmla="*/ 1919703 h 2742749"/>
                <a:gd name="connsiteX10" fmla="*/ 1987 w 2019301"/>
                <a:gd name="connsiteY10" fmla="*/ 1861685 h 2742749"/>
                <a:gd name="connsiteX11" fmla="*/ 0 w 2019301"/>
                <a:gd name="connsiteY11" fmla="*/ 1861685 h 2742749"/>
                <a:gd name="connsiteX12" fmla="*/ 0 w 2019301"/>
                <a:gd name="connsiteY12" fmla="*/ 0 h 274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19301" h="2742749">
                  <a:moveTo>
                    <a:pt x="0" y="0"/>
                  </a:moveTo>
                  <a:lnTo>
                    <a:pt x="2019300" y="0"/>
                  </a:lnTo>
                  <a:lnTo>
                    <a:pt x="2019300" y="1825949"/>
                  </a:lnTo>
                  <a:cubicBezTo>
                    <a:pt x="2019300" y="1825955"/>
                    <a:pt x="2019301" y="1825961"/>
                    <a:pt x="2019301" y="1825967"/>
                  </a:cubicBezTo>
                  <a:cubicBezTo>
                    <a:pt x="2019301" y="1825973"/>
                    <a:pt x="2019300" y="1825979"/>
                    <a:pt x="2019300" y="1825985"/>
                  </a:cubicBezTo>
                  <a:lnTo>
                    <a:pt x="2019300" y="1861685"/>
                  </a:lnTo>
                  <a:lnTo>
                    <a:pt x="2017315" y="1861685"/>
                  </a:lnTo>
                  <a:lnTo>
                    <a:pt x="2014088" y="1919703"/>
                  </a:lnTo>
                  <a:cubicBezTo>
                    <a:pt x="1962384" y="2381996"/>
                    <a:pt x="1532414" y="2742749"/>
                    <a:pt x="1009651" y="2742749"/>
                  </a:cubicBezTo>
                  <a:cubicBezTo>
                    <a:pt x="486888" y="2742749"/>
                    <a:pt x="56918" y="2381996"/>
                    <a:pt x="5214" y="1919703"/>
                  </a:cubicBezTo>
                  <a:lnTo>
                    <a:pt x="1987" y="1861685"/>
                  </a:lnTo>
                  <a:lnTo>
                    <a:pt x="0" y="1861685"/>
                  </a:lnTo>
                  <a:lnTo>
                    <a:pt x="0" y="0"/>
                  </a:lnTo>
                  <a:close/>
                </a:path>
              </a:pathLst>
            </a:custGeom>
            <a:solidFill>
              <a:schemeClr val="bg1">
                <a:lumMod val="6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rot="16200000">
              <a:off x="411871" y="696581"/>
              <a:ext cx="2441575" cy="3269195"/>
            </a:xfrm>
            <a:custGeom>
              <a:avLst/>
              <a:gdLst>
                <a:gd name="connsiteX0" fmla="*/ 0 w 2019301"/>
                <a:gd name="connsiteY0" fmla="*/ 0 h 3309939"/>
                <a:gd name="connsiteX1" fmla="*/ 2019300 w 2019301"/>
                <a:gd name="connsiteY1" fmla="*/ 0 h 3309939"/>
                <a:gd name="connsiteX2" fmla="*/ 2019300 w 2019301"/>
                <a:gd name="connsiteY2" fmla="*/ 2393139 h 3309939"/>
                <a:gd name="connsiteX3" fmla="*/ 2019301 w 2019301"/>
                <a:gd name="connsiteY3" fmla="*/ 2393157 h 3309939"/>
                <a:gd name="connsiteX4" fmla="*/ 2019300 w 2019301"/>
                <a:gd name="connsiteY4" fmla="*/ 2393175 h 3309939"/>
                <a:gd name="connsiteX5" fmla="*/ 2019300 w 2019301"/>
                <a:gd name="connsiteY5" fmla="*/ 2428875 h 3309939"/>
                <a:gd name="connsiteX6" fmla="*/ 2017315 w 2019301"/>
                <a:gd name="connsiteY6" fmla="*/ 2428875 h 3309939"/>
                <a:gd name="connsiteX7" fmla="*/ 2014088 w 2019301"/>
                <a:gd name="connsiteY7" fmla="*/ 2486893 h 3309939"/>
                <a:gd name="connsiteX8" fmla="*/ 1009651 w 2019301"/>
                <a:gd name="connsiteY8" fmla="*/ 3309939 h 3309939"/>
                <a:gd name="connsiteX9" fmla="*/ 5214 w 2019301"/>
                <a:gd name="connsiteY9" fmla="*/ 2486893 h 3309939"/>
                <a:gd name="connsiteX10" fmla="*/ 1987 w 2019301"/>
                <a:gd name="connsiteY10" fmla="*/ 2428875 h 3309939"/>
                <a:gd name="connsiteX11" fmla="*/ 0 w 2019301"/>
                <a:gd name="connsiteY11" fmla="*/ 2428875 h 3309939"/>
                <a:gd name="connsiteX0" fmla="*/ 0 w 2019301"/>
                <a:gd name="connsiteY0" fmla="*/ 0 h 3309939"/>
                <a:gd name="connsiteX1" fmla="*/ 2019300 w 2019301"/>
                <a:gd name="connsiteY1" fmla="*/ 567190 h 3309939"/>
                <a:gd name="connsiteX2" fmla="*/ 2019300 w 2019301"/>
                <a:gd name="connsiteY2" fmla="*/ 2393139 h 3309939"/>
                <a:gd name="connsiteX3" fmla="*/ 2019301 w 2019301"/>
                <a:gd name="connsiteY3" fmla="*/ 2393157 h 3309939"/>
                <a:gd name="connsiteX4" fmla="*/ 2019300 w 2019301"/>
                <a:gd name="connsiteY4" fmla="*/ 2393175 h 3309939"/>
                <a:gd name="connsiteX5" fmla="*/ 2019300 w 2019301"/>
                <a:gd name="connsiteY5" fmla="*/ 2428875 h 3309939"/>
                <a:gd name="connsiteX6" fmla="*/ 2017315 w 2019301"/>
                <a:gd name="connsiteY6" fmla="*/ 2428875 h 3309939"/>
                <a:gd name="connsiteX7" fmla="*/ 2014088 w 2019301"/>
                <a:gd name="connsiteY7" fmla="*/ 2486893 h 3309939"/>
                <a:gd name="connsiteX8" fmla="*/ 1009651 w 2019301"/>
                <a:gd name="connsiteY8" fmla="*/ 3309939 h 3309939"/>
                <a:gd name="connsiteX9" fmla="*/ 5214 w 2019301"/>
                <a:gd name="connsiteY9" fmla="*/ 2486893 h 3309939"/>
                <a:gd name="connsiteX10" fmla="*/ 1987 w 2019301"/>
                <a:gd name="connsiteY10" fmla="*/ 2428875 h 3309939"/>
                <a:gd name="connsiteX11" fmla="*/ 0 w 2019301"/>
                <a:gd name="connsiteY11" fmla="*/ 2428875 h 3309939"/>
                <a:gd name="connsiteX12" fmla="*/ 0 w 2019301"/>
                <a:gd name="connsiteY12" fmla="*/ 0 h 3309939"/>
                <a:gd name="connsiteX0" fmla="*/ 0 w 2019301"/>
                <a:gd name="connsiteY0" fmla="*/ 0 h 2742749"/>
                <a:gd name="connsiteX1" fmla="*/ 2019300 w 2019301"/>
                <a:gd name="connsiteY1" fmla="*/ 0 h 2742749"/>
                <a:gd name="connsiteX2" fmla="*/ 2019300 w 2019301"/>
                <a:gd name="connsiteY2" fmla="*/ 1825949 h 2742749"/>
                <a:gd name="connsiteX3" fmla="*/ 2019301 w 2019301"/>
                <a:gd name="connsiteY3" fmla="*/ 1825967 h 2742749"/>
                <a:gd name="connsiteX4" fmla="*/ 2019300 w 2019301"/>
                <a:gd name="connsiteY4" fmla="*/ 1825985 h 2742749"/>
                <a:gd name="connsiteX5" fmla="*/ 2019300 w 2019301"/>
                <a:gd name="connsiteY5" fmla="*/ 1861685 h 2742749"/>
                <a:gd name="connsiteX6" fmla="*/ 2017315 w 2019301"/>
                <a:gd name="connsiteY6" fmla="*/ 1861685 h 2742749"/>
                <a:gd name="connsiteX7" fmla="*/ 2014088 w 2019301"/>
                <a:gd name="connsiteY7" fmla="*/ 1919703 h 2742749"/>
                <a:gd name="connsiteX8" fmla="*/ 1009651 w 2019301"/>
                <a:gd name="connsiteY8" fmla="*/ 2742749 h 2742749"/>
                <a:gd name="connsiteX9" fmla="*/ 5214 w 2019301"/>
                <a:gd name="connsiteY9" fmla="*/ 1919703 h 2742749"/>
                <a:gd name="connsiteX10" fmla="*/ 1987 w 2019301"/>
                <a:gd name="connsiteY10" fmla="*/ 1861685 h 2742749"/>
                <a:gd name="connsiteX11" fmla="*/ 0 w 2019301"/>
                <a:gd name="connsiteY11" fmla="*/ 1861685 h 2742749"/>
                <a:gd name="connsiteX12" fmla="*/ 0 w 2019301"/>
                <a:gd name="connsiteY12" fmla="*/ 0 h 274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19301" h="2742749">
                  <a:moveTo>
                    <a:pt x="0" y="0"/>
                  </a:moveTo>
                  <a:lnTo>
                    <a:pt x="2019300" y="0"/>
                  </a:lnTo>
                  <a:lnTo>
                    <a:pt x="2019300" y="1825949"/>
                  </a:lnTo>
                  <a:cubicBezTo>
                    <a:pt x="2019300" y="1825955"/>
                    <a:pt x="2019301" y="1825961"/>
                    <a:pt x="2019301" y="1825967"/>
                  </a:cubicBezTo>
                  <a:cubicBezTo>
                    <a:pt x="2019301" y="1825973"/>
                    <a:pt x="2019300" y="1825979"/>
                    <a:pt x="2019300" y="1825985"/>
                  </a:cubicBezTo>
                  <a:lnTo>
                    <a:pt x="2019300" y="1861685"/>
                  </a:lnTo>
                  <a:lnTo>
                    <a:pt x="2017315" y="1861685"/>
                  </a:lnTo>
                  <a:lnTo>
                    <a:pt x="2014088" y="1919703"/>
                  </a:lnTo>
                  <a:cubicBezTo>
                    <a:pt x="1962384" y="2381996"/>
                    <a:pt x="1532414" y="2742749"/>
                    <a:pt x="1009651" y="2742749"/>
                  </a:cubicBezTo>
                  <a:cubicBezTo>
                    <a:pt x="486888" y="2742749"/>
                    <a:pt x="56918" y="2381996"/>
                    <a:pt x="5214" y="1919703"/>
                  </a:cubicBezTo>
                  <a:lnTo>
                    <a:pt x="1987" y="1861685"/>
                  </a:lnTo>
                  <a:lnTo>
                    <a:pt x="0" y="1861685"/>
                  </a:lnTo>
                  <a:lnTo>
                    <a:pt x="0" y="0"/>
                  </a:lnTo>
                  <a:close/>
                </a:path>
              </a:pathLst>
            </a:cu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1345869" y="2003221"/>
            <a:ext cx="1533072" cy="707886"/>
          </a:xfrm>
          <a:prstGeom prst="rect">
            <a:avLst/>
          </a:prstGeom>
          <a:noFill/>
        </p:spPr>
        <p:txBody>
          <a:bodyPr wrap="square" rtlCol="0">
            <a:spAutoFit/>
          </a:bodyPr>
          <a:lstStyle/>
          <a:p>
            <a:pPr algn="dist"/>
            <a:r>
              <a:rPr lang="zh-CN" altLang="en-US" sz="4000" b="1" dirty="0" smtClean="0">
                <a:solidFill>
                  <a:schemeClr val="bg1"/>
                </a:solidFill>
                <a:latin typeface="微软雅黑" panose="020B0503020204020204" pitchFamily="34" charset="-122"/>
                <a:ea typeface="微软雅黑" panose="020B0503020204020204" pitchFamily="34" charset="-122"/>
              </a:rPr>
              <a:t>目录</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1203838" y="2643839"/>
            <a:ext cx="1877437" cy="461665"/>
          </a:xfrm>
          <a:prstGeom prst="rect">
            <a:avLst/>
          </a:prstGeom>
          <a:noFill/>
        </p:spPr>
        <p:txBody>
          <a:bodyPr wrap="none">
            <a:spAutoFit/>
            <a:scene3d>
              <a:camera prst="orthographicFront">
                <a:rot lat="0" lon="0" rev="0"/>
              </a:camera>
              <a:lightRig rig="threePt" dir="t"/>
            </a:scene3d>
          </a:bodyPr>
          <a:lstStyle/>
          <a:p>
            <a:r>
              <a:rPr lang="en-US" altLang="zh-CN" sz="2400" b="1" dirty="0" smtClean="0">
                <a:solidFill>
                  <a:schemeClr val="bg1"/>
                </a:solidFill>
                <a:effectLst>
                  <a:glow>
                    <a:schemeClr val="accent1"/>
                  </a:glow>
                  <a:reflection endPos="0" dist="76200" dir="5400000" sy="-100000" algn="bl" rotWithShape="0"/>
                </a:effectLst>
                <a:latin typeface="Arial" panose="020B0604020202020204" pitchFamily="34" charset="0"/>
              </a:rPr>
              <a:t>CONTENTS</a:t>
            </a:r>
            <a:endParaRPr lang="zh-CN" altLang="en-US" sz="2400" dirty="0" smtClean="0">
              <a:solidFill>
                <a:schemeClr val="bg1"/>
              </a:solidFill>
              <a:effectLst>
                <a:glow>
                  <a:schemeClr val="accent1"/>
                </a:glow>
                <a:reflection endPos="0" dist="76200" dir="5400000" sy="-100000" algn="bl" rotWithShape="0"/>
              </a:effectLst>
            </a:endParaRPr>
          </a:p>
        </p:txBody>
      </p:sp>
      <p:cxnSp>
        <p:nvCxnSpPr>
          <p:cNvPr id="41" name="直接连接符 40"/>
          <p:cNvCxnSpPr/>
          <p:nvPr/>
        </p:nvCxnSpPr>
        <p:spPr>
          <a:xfrm>
            <a:off x="4427145" y="1858379"/>
            <a:ext cx="2401982" cy="0"/>
          </a:xfrm>
          <a:prstGeom prst="line">
            <a:avLst/>
          </a:prstGeom>
          <a:ln w="12700">
            <a:solidFill>
              <a:srgbClr val="53426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427145" y="2388056"/>
            <a:ext cx="2401982" cy="0"/>
          </a:xfrm>
          <a:prstGeom prst="line">
            <a:avLst/>
          </a:prstGeom>
          <a:ln w="12700">
            <a:solidFill>
              <a:srgbClr val="53426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427145" y="2951548"/>
            <a:ext cx="2401982" cy="0"/>
          </a:xfrm>
          <a:prstGeom prst="line">
            <a:avLst/>
          </a:prstGeom>
          <a:ln w="12700">
            <a:solidFill>
              <a:srgbClr val="53426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4427145" y="3509411"/>
            <a:ext cx="2401982" cy="11594"/>
          </a:xfrm>
          <a:prstGeom prst="line">
            <a:avLst/>
          </a:prstGeom>
          <a:ln w="12700">
            <a:solidFill>
              <a:srgbClr val="534262"/>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968323" y="4083240"/>
            <a:ext cx="2185837" cy="923330"/>
            <a:chOff x="6968323" y="4083240"/>
            <a:chExt cx="2185837" cy="923330"/>
          </a:xfrm>
        </p:grpSpPr>
        <p:sp>
          <p:nvSpPr>
            <p:cNvPr id="52" name="矩形 51"/>
            <p:cNvSpPr/>
            <p:nvPr/>
          </p:nvSpPr>
          <p:spPr>
            <a:xfrm>
              <a:off x="6968323" y="4130040"/>
              <a:ext cx="2175677" cy="628802"/>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0" name="图片 49"/>
            <p:cNvPicPr>
              <a:picLocks noChangeAspect="1"/>
            </p:cNvPicPr>
            <p:nvPr/>
          </p:nvPicPr>
          <p:blipFill rotWithShape="1">
            <a:blip r:embed="rId5">
              <a:extLst>
                <a:ext uri="{28A0092B-C50C-407E-A947-70E740481C1C}">
                  <a14:useLocalDpi xmlns:a14="http://schemas.microsoft.com/office/drawing/2010/main" val="0"/>
                </a:ext>
              </a:extLst>
            </a:blip>
            <a:srcRect r="85682"/>
            <a:stretch/>
          </p:blipFill>
          <p:spPr>
            <a:xfrm>
              <a:off x="6978483" y="4162933"/>
              <a:ext cx="600877" cy="563016"/>
            </a:xfrm>
            <a:prstGeom prst="rect">
              <a:avLst/>
            </a:prstGeom>
          </p:spPr>
        </p:pic>
        <p:sp>
          <p:nvSpPr>
            <p:cNvPr id="5" name="文本框 4"/>
            <p:cNvSpPr txBox="1"/>
            <p:nvPr/>
          </p:nvSpPr>
          <p:spPr>
            <a:xfrm>
              <a:off x="7411374" y="4083240"/>
              <a:ext cx="1742786" cy="923330"/>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spTree>
    <p:extLst>
      <p:ext uri="{BB962C8B-B14F-4D97-AF65-F5344CB8AC3E}">
        <p14:creationId xmlns:p14="http://schemas.microsoft.com/office/powerpoint/2010/main" val="2498717225"/>
      </p:ext>
    </p:extLst>
  </p:cSld>
  <p:clrMapOvr>
    <a:masterClrMapping/>
  </p:clrMapOvr>
  <mc:AlternateContent xmlns:mc="http://schemas.openxmlformats.org/markup-compatibility/2006" xmlns:p14="http://schemas.microsoft.com/office/powerpoint/2010/main">
    <mc:Choice Requires="p14">
      <p:transition spd="slow" p14:dur="225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Effect transition="in" filter="fade">
                                      <p:cBhvr>
                                        <p:cTn id="14" dur="500"/>
                                        <p:tgtEl>
                                          <p:spTgt spid="39"/>
                                        </p:tgtEl>
                                      </p:cBhvr>
                                    </p:animEffect>
                                  </p:childTnLst>
                                </p:cTn>
                              </p:par>
                            </p:childTnLst>
                          </p:cTn>
                        </p:par>
                        <p:par>
                          <p:cTn id="15" fill="hold">
                            <p:stCondLst>
                              <p:cond delay="1000"/>
                            </p:stCondLst>
                            <p:childTnLst>
                              <p:par>
                                <p:cTn id="16" presetID="1" presetClass="entr" presetSubtype="0" fill="hold" grpId="0" nodeType="afterEffect">
                                  <p:stCondLst>
                                    <p:cond delay="0"/>
                                  </p:stCondLst>
                                  <p:iterate type="lt">
                                    <p:tmAbs val="80"/>
                                  </p:iterate>
                                  <p:childTnLst>
                                    <p:set>
                                      <p:cBhvr>
                                        <p:cTn id="17" dur="1" fill="hold">
                                          <p:stCondLst>
                                            <p:cond delay="0"/>
                                          </p:stCondLst>
                                        </p:cTn>
                                        <p:tgtEl>
                                          <p:spTgt spid="40"/>
                                        </p:tgtEl>
                                        <p:attrNameLst>
                                          <p:attrName>style.visibility</p:attrName>
                                        </p:attrNameLst>
                                      </p:cBhvr>
                                      <p:to>
                                        <p:strVal val="visible"/>
                                      </p:to>
                                    </p:set>
                                  </p:childTnLst>
                                </p:cTn>
                              </p:par>
                            </p:childTnLst>
                          </p:cTn>
                        </p:par>
                        <p:par>
                          <p:cTn id="18" fill="hold">
                            <p:stCondLst>
                              <p:cond delay="1561"/>
                            </p:stCondLst>
                            <p:childTnLst>
                              <p:par>
                                <p:cTn id="19" presetID="2" presetClass="entr" presetSubtype="4"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par>
                          <p:cTn id="23" fill="hold">
                            <p:stCondLst>
                              <p:cond delay="2061"/>
                            </p:stCondLst>
                            <p:childTnLst>
                              <p:par>
                                <p:cTn id="24" presetID="22" presetClass="entr" presetSubtype="8"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par>
                          <p:cTn id="27" fill="hold">
                            <p:stCondLst>
                              <p:cond delay="2561"/>
                            </p:stCondLst>
                            <p:childTnLst>
                              <p:par>
                                <p:cTn id="28" presetID="31" presetClass="entr" presetSubtype="0"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cBhvr>
                                        <p:cTn id="30" dur="250" fill="hold"/>
                                        <p:tgtEl>
                                          <p:spTgt spid="41"/>
                                        </p:tgtEl>
                                        <p:attrNameLst>
                                          <p:attrName>ppt_w</p:attrName>
                                        </p:attrNameLst>
                                      </p:cBhvr>
                                      <p:tavLst>
                                        <p:tav tm="0">
                                          <p:val>
                                            <p:fltVal val="0"/>
                                          </p:val>
                                        </p:tav>
                                        <p:tav tm="100000">
                                          <p:val>
                                            <p:strVal val="#ppt_w"/>
                                          </p:val>
                                        </p:tav>
                                      </p:tavLst>
                                    </p:anim>
                                    <p:anim calcmode="lin" valueType="num">
                                      <p:cBhvr>
                                        <p:cTn id="31" dur="250" fill="hold"/>
                                        <p:tgtEl>
                                          <p:spTgt spid="41"/>
                                        </p:tgtEl>
                                        <p:attrNameLst>
                                          <p:attrName>ppt_h</p:attrName>
                                        </p:attrNameLst>
                                      </p:cBhvr>
                                      <p:tavLst>
                                        <p:tav tm="0">
                                          <p:val>
                                            <p:fltVal val="0"/>
                                          </p:val>
                                        </p:tav>
                                        <p:tav tm="100000">
                                          <p:val>
                                            <p:strVal val="#ppt_h"/>
                                          </p:val>
                                        </p:tav>
                                      </p:tavLst>
                                    </p:anim>
                                    <p:anim calcmode="lin" valueType="num">
                                      <p:cBhvr>
                                        <p:cTn id="32" dur="250" fill="hold"/>
                                        <p:tgtEl>
                                          <p:spTgt spid="41"/>
                                        </p:tgtEl>
                                        <p:attrNameLst>
                                          <p:attrName>style.rotation</p:attrName>
                                        </p:attrNameLst>
                                      </p:cBhvr>
                                      <p:tavLst>
                                        <p:tav tm="0">
                                          <p:val>
                                            <p:fltVal val="90"/>
                                          </p:val>
                                        </p:tav>
                                        <p:tav tm="100000">
                                          <p:val>
                                            <p:fltVal val="0"/>
                                          </p:val>
                                        </p:tav>
                                      </p:tavLst>
                                    </p:anim>
                                    <p:animEffect transition="in" filter="fade">
                                      <p:cBhvr>
                                        <p:cTn id="33" dur="250"/>
                                        <p:tgtEl>
                                          <p:spTgt spid="41"/>
                                        </p:tgtEl>
                                      </p:cBhvr>
                                    </p:animEffect>
                                  </p:childTnLst>
                                </p:cTn>
                              </p:par>
                            </p:childTnLst>
                          </p:cTn>
                        </p:par>
                        <p:par>
                          <p:cTn id="34" fill="hold">
                            <p:stCondLst>
                              <p:cond delay="2811"/>
                            </p:stCondLst>
                            <p:childTnLst>
                              <p:par>
                                <p:cTn id="35" presetID="2" presetClass="entr" presetSubtype="4"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par>
                          <p:cTn id="39" fill="hold">
                            <p:stCondLst>
                              <p:cond delay="3311"/>
                            </p:stCondLst>
                            <p:childTnLst>
                              <p:par>
                                <p:cTn id="40" presetID="22" presetClass="entr" presetSubtype="8"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par>
                          <p:cTn id="43" fill="hold">
                            <p:stCondLst>
                              <p:cond delay="3811"/>
                            </p:stCondLst>
                            <p:childTnLst>
                              <p:par>
                                <p:cTn id="44" presetID="31" presetClass="entr" presetSubtype="0"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p:cTn id="46" dur="250" fill="hold"/>
                                        <p:tgtEl>
                                          <p:spTgt spid="42"/>
                                        </p:tgtEl>
                                        <p:attrNameLst>
                                          <p:attrName>ppt_w</p:attrName>
                                        </p:attrNameLst>
                                      </p:cBhvr>
                                      <p:tavLst>
                                        <p:tav tm="0">
                                          <p:val>
                                            <p:fltVal val="0"/>
                                          </p:val>
                                        </p:tav>
                                        <p:tav tm="100000">
                                          <p:val>
                                            <p:strVal val="#ppt_w"/>
                                          </p:val>
                                        </p:tav>
                                      </p:tavLst>
                                    </p:anim>
                                    <p:anim calcmode="lin" valueType="num">
                                      <p:cBhvr>
                                        <p:cTn id="47" dur="250" fill="hold"/>
                                        <p:tgtEl>
                                          <p:spTgt spid="42"/>
                                        </p:tgtEl>
                                        <p:attrNameLst>
                                          <p:attrName>ppt_h</p:attrName>
                                        </p:attrNameLst>
                                      </p:cBhvr>
                                      <p:tavLst>
                                        <p:tav tm="0">
                                          <p:val>
                                            <p:fltVal val="0"/>
                                          </p:val>
                                        </p:tav>
                                        <p:tav tm="100000">
                                          <p:val>
                                            <p:strVal val="#ppt_h"/>
                                          </p:val>
                                        </p:tav>
                                      </p:tavLst>
                                    </p:anim>
                                    <p:anim calcmode="lin" valueType="num">
                                      <p:cBhvr>
                                        <p:cTn id="48" dur="250" fill="hold"/>
                                        <p:tgtEl>
                                          <p:spTgt spid="42"/>
                                        </p:tgtEl>
                                        <p:attrNameLst>
                                          <p:attrName>style.rotation</p:attrName>
                                        </p:attrNameLst>
                                      </p:cBhvr>
                                      <p:tavLst>
                                        <p:tav tm="0">
                                          <p:val>
                                            <p:fltVal val="90"/>
                                          </p:val>
                                        </p:tav>
                                        <p:tav tm="100000">
                                          <p:val>
                                            <p:fltVal val="0"/>
                                          </p:val>
                                        </p:tav>
                                      </p:tavLst>
                                    </p:anim>
                                    <p:animEffect transition="in" filter="fade">
                                      <p:cBhvr>
                                        <p:cTn id="49" dur="250"/>
                                        <p:tgtEl>
                                          <p:spTgt spid="42"/>
                                        </p:tgtEl>
                                      </p:cBhvr>
                                    </p:animEffect>
                                  </p:childTnLst>
                                </p:cTn>
                              </p:par>
                            </p:childTnLst>
                          </p:cTn>
                        </p:par>
                        <p:par>
                          <p:cTn id="50" fill="hold">
                            <p:stCondLst>
                              <p:cond delay="4061"/>
                            </p:stCondLst>
                            <p:childTnLst>
                              <p:par>
                                <p:cTn id="51" presetID="2" presetClass="entr" presetSubtype="4" fill="hold" nodeType="after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childTnLst>
                          </p:cTn>
                        </p:par>
                        <p:par>
                          <p:cTn id="55" fill="hold">
                            <p:stCondLst>
                              <p:cond delay="4561"/>
                            </p:stCondLst>
                            <p:childTnLst>
                              <p:par>
                                <p:cTn id="56" presetID="22" presetClass="entr" presetSubtype="8" fill="hold" grpId="0" nodeType="after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left)">
                                      <p:cBhvr>
                                        <p:cTn id="58" dur="500"/>
                                        <p:tgtEl>
                                          <p:spTgt spid="6"/>
                                        </p:tgtEl>
                                      </p:cBhvr>
                                    </p:animEffect>
                                  </p:childTnLst>
                                </p:cTn>
                              </p:par>
                            </p:childTnLst>
                          </p:cTn>
                        </p:par>
                        <p:par>
                          <p:cTn id="59" fill="hold">
                            <p:stCondLst>
                              <p:cond delay="5061"/>
                            </p:stCondLst>
                            <p:childTnLst>
                              <p:par>
                                <p:cTn id="60" presetID="31" presetClass="entr" presetSubtype="0" fill="hold" nodeType="after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p:cTn id="62" dur="250" fill="hold"/>
                                        <p:tgtEl>
                                          <p:spTgt spid="43"/>
                                        </p:tgtEl>
                                        <p:attrNameLst>
                                          <p:attrName>ppt_w</p:attrName>
                                        </p:attrNameLst>
                                      </p:cBhvr>
                                      <p:tavLst>
                                        <p:tav tm="0">
                                          <p:val>
                                            <p:fltVal val="0"/>
                                          </p:val>
                                        </p:tav>
                                        <p:tav tm="100000">
                                          <p:val>
                                            <p:strVal val="#ppt_w"/>
                                          </p:val>
                                        </p:tav>
                                      </p:tavLst>
                                    </p:anim>
                                    <p:anim calcmode="lin" valueType="num">
                                      <p:cBhvr>
                                        <p:cTn id="63" dur="250" fill="hold"/>
                                        <p:tgtEl>
                                          <p:spTgt spid="43"/>
                                        </p:tgtEl>
                                        <p:attrNameLst>
                                          <p:attrName>ppt_h</p:attrName>
                                        </p:attrNameLst>
                                      </p:cBhvr>
                                      <p:tavLst>
                                        <p:tav tm="0">
                                          <p:val>
                                            <p:fltVal val="0"/>
                                          </p:val>
                                        </p:tav>
                                        <p:tav tm="100000">
                                          <p:val>
                                            <p:strVal val="#ppt_h"/>
                                          </p:val>
                                        </p:tav>
                                      </p:tavLst>
                                    </p:anim>
                                    <p:anim calcmode="lin" valueType="num">
                                      <p:cBhvr>
                                        <p:cTn id="64" dur="250" fill="hold"/>
                                        <p:tgtEl>
                                          <p:spTgt spid="43"/>
                                        </p:tgtEl>
                                        <p:attrNameLst>
                                          <p:attrName>style.rotation</p:attrName>
                                        </p:attrNameLst>
                                      </p:cBhvr>
                                      <p:tavLst>
                                        <p:tav tm="0">
                                          <p:val>
                                            <p:fltVal val="90"/>
                                          </p:val>
                                        </p:tav>
                                        <p:tav tm="100000">
                                          <p:val>
                                            <p:fltVal val="0"/>
                                          </p:val>
                                        </p:tav>
                                      </p:tavLst>
                                    </p:anim>
                                    <p:animEffect transition="in" filter="fade">
                                      <p:cBhvr>
                                        <p:cTn id="65" dur="250"/>
                                        <p:tgtEl>
                                          <p:spTgt spid="43"/>
                                        </p:tgtEl>
                                      </p:cBhvr>
                                    </p:animEffect>
                                  </p:childTnLst>
                                </p:cTn>
                              </p:par>
                            </p:childTnLst>
                          </p:cTn>
                        </p:par>
                        <p:par>
                          <p:cTn id="66" fill="hold">
                            <p:stCondLst>
                              <p:cond delay="5311"/>
                            </p:stCondLst>
                            <p:childTnLst>
                              <p:par>
                                <p:cTn id="67" presetID="22" presetClass="entr" presetSubtype="8" fill="hold" grpId="0" nodeType="after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wipe(left)">
                                      <p:cBhvr>
                                        <p:cTn id="69" dur="500"/>
                                        <p:tgtEl>
                                          <p:spTgt spid="7"/>
                                        </p:tgtEl>
                                      </p:cBhvr>
                                    </p:animEffect>
                                  </p:childTnLst>
                                </p:cTn>
                              </p:par>
                            </p:childTnLst>
                          </p:cTn>
                        </p:par>
                        <p:par>
                          <p:cTn id="70" fill="hold">
                            <p:stCondLst>
                              <p:cond delay="5811"/>
                            </p:stCondLst>
                            <p:childTnLst>
                              <p:par>
                                <p:cTn id="71" presetID="31" presetClass="entr" presetSubtype="0" fill="hold"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p:cTn id="73" dur="250" fill="hold"/>
                                        <p:tgtEl>
                                          <p:spTgt spid="44"/>
                                        </p:tgtEl>
                                        <p:attrNameLst>
                                          <p:attrName>ppt_w</p:attrName>
                                        </p:attrNameLst>
                                      </p:cBhvr>
                                      <p:tavLst>
                                        <p:tav tm="0">
                                          <p:val>
                                            <p:fltVal val="0"/>
                                          </p:val>
                                        </p:tav>
                                        <p:tav tm="100000">
                                          <p:val>
                                            <p:strVal val="#ppt_w"/>
                                          </p:val>
                                        </p:tav>
                                      </p:tavLst>
                                    </p:anim>
                                    <p:anim calcmode="lin" valueType="num">
                                      <p:cBhvr>
                                        <p:cTn id="74" dur="250" fill="hold"/>
                                        <p:tgtEl>
                                          <p:spTgt spid="44"/>
                                        </p:tgtEl>
                                        <p:attrNameLst>
                                          <p:attrName>ppt_h</p:attrName>
                                        </p:attrNameLst>
                                      </p:cBhvr>
                                      <p:tavLst>
                                        <p:tav tm="0">
                                          <p:val>
                                            <p:fltVal val="0"/>
                                          </p:val>
                                        </p:tav>
                                        <p:tav tm="100000">
                                          <p:val>
                                            <p:strVal val="#ppt_h"/>
                                          </p:val>
                                        </p:tav>
                                      </p:tavLst>
                                    </p:anim>
                                    <p:anim calcmode="lin" valueType="num">
                                      <p:cBhvr>
                                        <p:cTn id="75" dur="250" fill="hold"/>
                                        <p:tgtEl>
                                          <p:spTgt spid="44"/>
                                        </p:tgtEl>
                                        <p:attrNameLst>
                                          <p:attrName>style.rotation</p:attrName>
                                        </p:attrNameLst>
                                      </p:cBhvr>
                                      <p:tavLst>
                                        <p:tav tm="0">
                                          <p:val>
                                            <p:fltVal val="90"/>
                                          </p:val>
                                        </p:tav>
                                        <p:tav tm="100000">
                                          <p:val>
                                            <p:fltVal val="0"/>
                                          </p:val>
                                        </p:tav>
                                      </p:tavLst>
                                    </p:anim>
                                    <p:animEffect transition="in" filter="fade">
                                      <p:cBhvr>
                                        <p:cTn id="76" dur="250"/>
                                        <p:tgtEl>
                                          <p:spTgt spid="44"/>
                                        </p:tgtEl>
                                      </p:cBhvr>
                                    </p:animEffect>
                                  </p:childTnLst>
                                </p:cTn>
                              </p:par>
                            </p:childTnLst>
                          </p:cTn>
                        </p:par>
                        <p:par>
                          <p:cTn id="77" fill="hold">
                            <p:stCondLst>
                              <p:cond delay="6061"/>
                            </p:stCondLst>
                            <p:childTnLst>
                              <p:par>
                                <p:cTn id="78" presetID="2" presetClass="entr" presetSubtype="4" fill="hold" nodeType="afterEffect">
                                  <p:stCondLst>
                                    <p:cond delay="0"/>
                                  </p:stCondLst>
                                  <p:childTnLst>
                                    <p:set>
                                      <p:cBhvr>
                                        <p:cTn id="79" dur="1" fill="hold">
                                          <p:stCondLst>
                                            <p:cond delay="0"/>
                                          </p:stCondLst>
                                        </p:cTn>
                                        <p:tgtEl>
                                          <p:spTgt spid="15"/>
                                        </p:tgtEl>
                                        <p:attrNameLst>
                                          <p:attrName>style.visibility</p:attrName>
                                        </p:attrNameLst>
                                      </p:cBhvr>
                                      <p:to>
                                        <p:strVal val="visible"/>
                                      </p:to>
                                    </p:set>
                                    <p:anim calcmode="lin" valueType="num">
                                      <p:cBhvr additive="base">
                                        <p:cTn id="80" dur="500" fill="hold"/>
                                        <p:tgtEl>
                                          <p:spTgt spid="15"/>
                                        </p:tgtEl>
                                        <p:attrNameLst>
                                          <p:attrName>ppt_x</p:attrName>
                                        </p:attrNameLst>
                                      </p:cBhvr>
                                      <p:tavLst>
                                        <p:tav tm="0">
                                          <p:val>
                                            <p:strVal val="#ppt_x"/>
                                          </p:val>
                                        </p:tav>
                                        <p:tav tm="100000">
                                          <p:val>
                                            <p:strVal val="#ppt_x"/>
                                          </p:val>
                                        </p:tav>
                                      </p:tavLst>
                                    </p:anim>
                                    <p:anim calcmode="lin" valueType="num">
                                      <p:cBhvr additive="base">
                                        <p:cTn id="81" dur="500" fill="hold"/>
                                        <p:tgtEl>
                                          <p:spTgt spid="15"/>
                                        </p:tgtEl>
                                        <p:attrNameLst>
                                          <p:attrName>ppt_y</p:attrName>
                                        </p:attrNameLst>
                                      </p:cBhvr>
                                      <p:tavLst>
                                        <p:tav tm="0">
                                          <p:val>
                                            <p:strVal val="1+#ppt_h/2"/>
                                          </p:val>
                                        </p:tav>
                                        <p:tav tm="100000">
                                          <p:val>
                                            <p:strVal val="#ppt_y"/>
                                          </p:val>
                                        </p:tav>
                                      </p:tavLst>
                                    </p:anim>
                                  </p:childTnLst>
                                </p:cTn>
                              </p:par>
                            </p:childTnLst>
                          </p:cTn>
                        </p:par>
                        <p:par>
                          <p:cTn id="82" fill="hold">
                            <p:stCondLst>
                              <p:cond delay="6561"/>
                            </p:stCondLst>
                            <p:childTnLst>
                              <p:par>
                                <p:cTn id="83" presetID="26" presetClass="emph" presetSubtype="0" fill="hold" nodeType="afterEffect">
                                  <p:stCondLst>
                                    <p:cond delay="0"/>
                                  </p:stCondLst>
                                  <p:childTnLst>
                                    <p:animEffect transition="out" filter="fade">
                                      <p:cBhvr>
                                        <p:cTn id="84" dur="500" tmFilter="0, 0; .2, .5; .8, .5; 1, 0"/>
                                        <p:tgtEl>
                                          <p:spTgt spid="21"/>
                                        </p:tgtEl>
                                      </p:cBhvr>
                                    </p:animEffect>
                                    <p:animScale>
                                      <p:cBhvr>
                                        <p:cTn id="85" dur="250" autoRev="1" fill="hold"/>
                                        <p:tgtEl>
                                          <p:spTgt spid="21"/>
                                        </p:tgtEl>
                                      </p:cBhvr>
                                      <p:by x="105000" y="105000"/>
                                    </p:animScale>
                                  </p:childTnLst>
                                </p:cTn>
                              </p:par>
                              <p:par>
                                <p:cTn id="86" presetID="26" presetClass="emph" presetSubtype="0" fill="hold" nodeType="withEffect">
                                  <p:stCondLst>
                                    <p:cond delay="0"/>
                                  </p:stCondLst>
                                  <p:childTnLst>
                                    <p:animEffect transition="out" filter="fade">
                                      <p:cBhvr>
                                        <p:cTn id="87" dur="500" tmFilter="0, 0; .2, .5; .8, .5; 1, 0"/>
                                        <p:tgtEl>
                                          <p:spTgt spid="12"/>
                                        </p:tgtEl>
                                      </p:cBhvr>
                                    </p:animEffect>
                                    <p:animScale>
                                      <p:cBhvr>
                                        <p:cTn id="88" dur="250" autoRev="1" fill="hold"/>
                                        <p:tgtEl>
                                          <p:spTgt spid="12"/>
                                        </p:tgtEl>
                                      </p:cBhvr>
                                      <p:by x="105000" y="105000"/>
                                    </p:animScale>
                                  </p:childTnLst>
                                </p:cTn>
                              </p:par>
                              <p:par>
                                <p:cTn id="89" presetID="26" presetClass="emph" presetSubtype="0" fill="hold" nodeType="withEffect">
                                  <p:stCondLst>
                                    <p:cond delay="0"/>
                                  </p:stCondLst>
                                  <p:childTnLst>
                                    <p:animEffect transition="out" filter="fade">
                                      <p:cBhvr>
                                        <p:cTn id="90" dur="500" tmFilter="0, 0; .2, .5; .8, .5; 1, 0"/>
                                        <p:tgtEl>
                                          <p:spTgt spid="24"/>
                                        </p:tgtEl>
                                      </p:cBhvr>
                                    </p:animEffect>
                                    <p:animScale>
                                      <p:cBhvr>
                                        <p:cTn id="91" dur="250" autoRev="1" fill="hold"/>
                                        <p:tgtEl>
                                          <p:spTgt spid="24"/>
                                        </p:tgtEl>
                                      </p:cBhvr>
                                      <p:by x="105000" y="105000"/>
                                    </p:animScale>
                                  </p:childTnLst>
                                </p:cTn>
                              </p:par>
                              <p:par>
                                <p:cTn id="92" presetID="26" presetClass="emph" presetSubtype="0" fill="hold" nodeType="withEffect">
                                  <p:stCondLst>
                                    <p:cond delay="0"/>
                                  </p:stCondLst>
                                  <p:childTnLst>
                                    <p:animEffect transition="out" filter="fade">
                                      <p:cBhvr>
                                        <p:cTn id="93" dur="500" tmFilter="0, 0; .2, .5; .8, .5; 1, 0"/>
                                        <p:tgtEl>
                                          <p:spTgt spid="15"/>
                                        </p:tgtEl>
                                      </p:cBhvr>
                                    </p:animEffect>
                                    <p:animScale>
                                      <p:cBhvr>
                                        <p:cTn id="94"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39" grpId="0"/>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r="3193"/>
          <a:stretch/>
        </p:blipFill>
        <p:spPr>
          <a:xfrm>
            <a:off x="0" y="-1"/>
            <a:ext cx="9144000" cy="5159281"/>
          </a:xfrm>
          <a:prstGeom prst="rect">
            <a:avLst/>
          </a:prstGeom>
        </p:spPr>
      </p:pic>
      <p:pic>
        <p:nvPicPr>
          <p:cNvPr id="57" name="图片 56"/>
          <p:cNvPicPr>
            <a:picLocks noChangeAspect="1"/>
          </p:cNvPicPr>
          <p:nvPr/>
        </p:nvPicPr>
        <p:blipFill rotWithShape="1">
          <a:blip r:embed="rId5" cstate="print">
            <a:extLst>
              <a:ext uri="{28A0092B-C50C-407E-A947-70E740481C1C}">
                <a14:useLocalDpi xmlns:a14="http://schemas.microsoft.com/office/drawing/2010/main" val="0"/>
              </a:ext>
            </a:extLst>
          </a:blip>
          <a:srcRect r="-208" b="8136"/>
          <a:stretch/>
        </p:blipFill>
        <p:spPr>
          <a:xfrm>
            <a:off x="0" y="0"/>
            <a:ext cx="9163050" cy="5162550"/>
          </a:xfrm>
          <a:prstGeom prst="rect">
            <a:avLst/>
          </a:prstGeom>
        </p:spPr>
      </p:pic>
      <p:sp>
        <p:nvSpPr>
          <p:cNvPr id="46" name="矩形 45"/>
          <p:cNvSpPr/>
          <p:nvPr/>
        </p:nvSpPr>
        <p:spPr>
          <a:xfrm>
            <a:off x="878400" y="-3271"/>
            <a:ext cx="3293551" cy="3638550"/>
          </a:xfrm>
          <a:prstGeom prst="rect">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文本框 52"/>
          <p:cNvSpPr txBox="1"/>
          <p:nvPr/>
        </p:nvSpPr>
        <p:spPr>
          <a:xfrm>
            <a:off x="1799655" y="1071797"/>
            <a:ext cx="1451038" cy="1323439"/>
          </a:xfrm>
          <a:prstGeom prst="rect">
            <a:avLst/>
          </a:prstGeom>
          <a:noFill/>
        </p:spPr>
        <p:txBody>
          <a:bodyPr wrap="none" rtlCol="0">
            <a:spAutoFit/>
          </a:bodyPr>
          <a:lstStyle/>
          <a:p>
            <a:r>
              <a:rPr lang="en-US" altLang="zh-CN" sz="8000" b="1" dirty="0" smtClean="0">
                <a:solidFill>
                  <a:schemeClr val="bg1"/>
                </a:solidFill>
                <a:latin typeface="微软雅黑" panose="020B0503020204020204" pitchFamily="34" charset="-122"/>
                <a:ea typeface="微软雅黑" panose="020B0503020204020204" pitchFamily="34" charset="-122"/>
              </a:rPr>
              <a:t>01</a:t>
            </a:r>
            <a:endParaRPr lang="zh-CN" altLang="en-US" sz="8000" b="1"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878400" y="1034954"/>
            <a:ext cx="329355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996440" y="2393957"/>
            <a:ext cx="3057469" cy="584775"/>
          </a:xfrm>
          <a:prstGeom prst="rect">
            <a:avLst/>
          </a:prstGeom>
          <a:noFill/>
        </p:spPr>
        <p:txBody>
          <a:bodyPr wrap="square" rtlCol="0">
            <a:spAutoFit/>
          </a:bodyPr>
          <a:lstStyle/>
          <a:p>
            <a:pPr algn="dist"/>
            <a:r>
              <a:rPr lang="zh-CN" altLang="en-US" sz="3200" b="1" dirty="0">
                <a:solidFill>
                  <a:schemeClr val="bg1"/>
                </a:solidFill>
                <a:latin typeface="微软雅黑" panose="020B0503020204020204" pitchFamily="34" charset="-122"/>
                <a:ea typeface="微软雅黑" panose="020B0503020204020204" pitchFamily="34" charset="-122"/>
              </a:rPr>
              <a:t>项目背景</a:t>
            </a:r>
          </a:p>
        </p:txBody>
      </p:sp>
      <p:sp>
        <p:nvSpPr>
          <p:cNvPr id="60" name="矩形 59"/>
          <p:cNvSpPr/>
          <p:nvPr/>
        </p:nvSpPr>
        <p:spPr>
          <a:xfrm>
            <a:off x="1287766" y="2972570"/>
            <a:ext cx="2780954" cy="369332"/>
          </a:xfrm>
          <a:prstGeom prst="rect">
            <a:avLst/>
          </a:prstGeom>
        </p:spPr>
        <p:txBody>
          <a:bodyPr wrap="none">
            <a:spAutoFit/>
          </a:bodyPr>
          <a:lstStyle/>
          <a:p>
            <a:r>
              <a:rPr lang="en-US" altLang="zh-CN" sz="1800" b="1" dirty="0" smtClean="0">
                <a:solidFill>
                  <a:schemeClr val="bg1"/>
                </a:solidFill>
                <a:latin typeface="微软雅黑" panose="020B0503020204020204" pitchFamily="34" charset="-122"/>
                <a:ea typeface="微软雅黑" panose="020B0503020204020204" pitchFamily="34" charset="-122"/>
              </a:rPr>
              <a:t>Background of Project</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516153" y="184527"/>
            <a:ext cx="2175677" cy="923330"/>
            <a:chOff x="1583523" y="135711"/>
            <a:chExt cx="2175677" cy="923330"/>
          </a:xfrm>
        </p:grpSpPr>
        <p:pic>
          <p:nvPicPr>
            <p:cNvPr id="12" name="图片 11"/>
            <p:cNvPicPr>
              <a:picLocks noChangeAspect="1"/>
            </p:cNvPicPr>
            <p:nvPr/>
          </p:nvPicPr>
          <p:blipFill rotWithShape="1">
            <a:blip r:embed="rId6">
              <a:extLst>
                <a:ext uri="{28A0092B-C50C-407E-A947-70E740481C1C}">
                  <a14:useLocalDpi xmlns:a14="http://schemas.microsoft.com/office/drawing/2010/main" val="0"/>
                </a:ext>
              </a:extLst>
            </a:blip>
            <a:srcRect r="85682"/>
            <a:stretch/>
          </p:blipFill>
          <p:spPr>
            <a:xfrm>
              <a:off x="1583523" y="215404"/>
              <a:ext cx="600877" cy="563016"/>
            </a:xfrm>
            <a:prstGeom prst="rect">
              <a:avLst/>
            </a:prstGeom>
          </p:spPr>
        </p:pic>
        <p:sp>
          <p:nvSpPr>
            <p:cNvPr id="13" name="文本框 12"/>
            <p:cNvSpPr txBox="1"/>
            <p:nvPr/>
          </p:nvSpPr>
          <p:spPr>
            <a:xfrm>
              <a:off x="2016414" y="135711"/>
              <a:ext cx="1742786" cy="923330"/>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spTree>
    <p:extLst>
      <p:ext uri="{BB962C8B-B14F-4D97-AF65-F5344CB8AC3E}">
        <p14:creationId xmlns:p14="http://schemas.microsoft.com/office/powerpoint/2010/main" val="1490279870"/>
      </p:ext>
    </p:extLst>
  </p:cSld>
  <p:clrMapOvr>
    <a:masterClrMapping/>
  </p:clrMapOvr>
  <mc:AlternateContent xmlns:mc="http://schemas.openxmlformats.org/markup-compatibility/2006" xmlns:p14="http://schemas.microsoft.com/office/powerpoint/2010/main">
    <mc:Choice Requires="p14">
      <p:transition spd="slow" p14:dur="225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p:tgtEl>
                                          <p:spTgt spid="46"/>
                                        </p:tgtEl>
                                        <p:attrNameLst>
                                          <p:attrName>ppt_y</p:attrName>
                                        </p:attrNameLst>
                                      </p:cBhvr>
                                      <p:tavLst>
                                        <p:tav tm="0">
                                          <p:val>
                                            <p:strVal val="#ppt_y-#ppt_h*1.125000"/>
                                          </p:val>
                                        </p:tav>
                                        <p:tav tm="100000">
                                          <p:val>
                                            <p:strVal val="#ppt_y"/>
                                          </p:val>
                                        </p:tav>
                                      </p:tavLst>
                                    </p:anim>
                                    <p:animEffect transition="in" filter="wipe(down)">
                                      <p:cBhvr>
                                        <p:cTn id="8" dur="500"/>
                                        <p:tgtEl>
                                          <p:spTgt spid="46"/>
                                        </p:tgtEl>
                                      </p:cBhvr>
                                    </p:animEffect>
                                  </p:childTnLst>
                                </p:cTn>
                              </p:par>
                            </p:childTnLst>
                          </p:cTn>
                        </p:par>
                        <p:par>
                          <p:cTn id="9" fill="hold">
                            <p:stCondLst>
                              <p:cond delay="1000"/>
                            </p:stCondLst>
                            <p:childTnLst>
                              <p:par>
                                <p:cTn id="10" presetID="16" presetClass="entr" presetSubtype="21" fill="hold"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arn(inVertical)">
                                      <p:cBhvr>
                                        <p:cTn id="12" dur="500"/>
                                        <p:tgtEl>
                                          <p:spTgt spid="55"/>
                                        </p:tgtEl>
                                      </p:cBhvr>
                                    </p:animEffect>
                                  </p:childTnLst>
                                </p:cTn>
                              </p:par>
                            </p:childTnLst>
                          </p:cTn>
                        </p:par>
                        <p:par>
                          <p:cTn id="13" fill="hold">
                            <p:stCondLst>
                              <p:cond delay="1500"/>
                            </p:stCondLst>
                            <p:childTnLst>
                              <p:par>
                                <p:cTn id="14" presetID="14" presetClass="entr" presetSubtype="10"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randombar(horizontal)">
                                      <p:cBhvr>
                                        <p:cTn id="16" dur="500"/>
                                        <p:tgtEl>
                                          <p:spTgt spid="53"/>
                                        </p:tgtEl>
                                      </p:cBhvr>
                                    </p:animEffect>
                                  </p:childTnLst>
                                </p:cTn>
                              </p:par>
                            </p:childTnLst>
                          </p:cTn>
                        </p:par>
                        <p:par>
                          <p:cTn id="17" fill="hold">
                            <p:stCondLst>
                              <p:cond delay="2000"/>
                            </p:stCondLst>
                            <p:childTnLst>
                              <p:par>
                                <p:cTn id="18" presetID="53" presetClass="entr" presetSubtype="16" fill="hold" grpId="0" nodeType="afterEffect">
                                  <p:stCondLst>
                                    <p:cond delay="0"/>
                                  </p:stCondLst>
                                  <p:childTnLst>
                                    <p:set>
                                      <p:cBhvr>
                                        <p:cTn id="19" dur="1" fill="hold">
                                          <p:stCondLst>
                                            <p:cond delay="0"/>
                                          </p:stCondLst>
                                        </p:cTn>
                                        <p:tgtEl>
                                          <p:spTgt spid="58"/>
                                        </p:tgtEl>
                                        <p:attrNameLst>
                                          <p:attrName>style.visibility</p:attrName>
                                        </p:attrNameLst>
                                      </p:cBhvr>
                                      <p:to>
                                        <p:strVal val="visible"/>
                                      </p:to>
                                    </p:set>
                                    <p:anim calcmode="lin" valueType="num">
                                      <p:cBhvr>
                                        <p:cTn id="20" dur="500" fill="hold"/>
                                        <p:tgtEl>
                                          <p:spTgt spid="58"/>
                                        </p:tgtEl>
                                        <p:attrNameLst>
                                          <p:attrName>ppt_w</p:attrName>
                                        </p:attrNameLst>
                                      </p:cBhvr>
                                      <p:tavLst>
                                        <p:tav tm="0">
                                          <p:val>
                                            <p:fltVal val="0"/>
                                          </p:val>
                                        </p:tav>
                                        <p:tav tm="100000">
                                          <p:val>
                                            <p:strVal val="#ppt_w"/>
                                          </p:val>
                                        </p:tav>
                                      </p:tavLst>
                                    </p:anim>
                                    <p:anim calcmode="lin" valueType="num">
                                      <p:cBhvr>
                                        <p:cTn id="21" dur="500" fill="hold"/>
                                        <p:tgtEl>
                                          <p:spTgt spid="58"/>
                                        </p:tgtEl>
                                        <p:attrNameLst>
                                          <p:attrName>ppt_h</p:attrName>
                                        </p:attrNameLst>
                                      </p:cBhvr>
                                      <p:tavLst>
                                        <p:tav tm="0">
                                          <p:val>
                                            <p:fltVal val="0"/>
                                          </p:val>
                                        </p:tav>
                                        <p:tav tm="100000">
                                          <p:val>
                                            <p:strVal val="#ppt_h"/>
                                          </p:val>
                                        </p:tav>
                                      </p:tavLst>
                                    </p:anim>
                                    <p:animEffect transition="in" filter="fade">
                                      <p:cBhvr>
                                        <p:cTn id="22" dur="500"/>
                                        <p:tgtEl>
                                          <p:spTgt spid="58"/>
                                        </p:tgtEl>
                                      </p:cBhvr>
                                    </p:animEffect>
                                  </p:childTnLst>
                                </p:cTn>
                              </p:par>
                            </p:childTnLst>
                          </p:cTn>
                        </p:par>
                        <p:par>
                          <p:cTn id="23" fill="hold">
                            <p:stCondLst>
                              <p:cond delay="2500"/>
                            </p:stCondLst>
                            <p:childTnLst>
                              <p:par>
                                <p:cTn id="24" presetID="2" presetClass="entr" presetSubtype="4" fill="hold" grpId="0" nodeType="afterEffect">
                                  <p:stCondLst>
                                    <p:cond delay="0"/>
                                  </p:stCondLst>
                                  <p:iterate type="lt">
                                    <p:tmPct val="10000"/>
                                  </p:iterate>
                                  <p:childTnLst>
                                    <p:set>
                                      <p:cBhvr>
                                        <p:cTn id="25" dur="1" fill="hold">
                                          <p:stCondLst>
                                            <p:cond delay="0"/>
                                          </p:stCondLst>
                                        </p:cTn>
                                        <p:tgtEl>
                                          <p:spTgt spid="60"/>
                                        </p:tgtEl>
                                        <p:attrNameLst>
                                          <p:attrName>style.visibility</p:attrName>
                                        </p:attrNameLst>
                                      </p:cBhvr>
                                      <p:to>
                                        <p:strVal val="visible"/>
                                      </p:to>
                                    </p:set>
                                    <p:anim calcmode="lin" valueType="num">
                                      <p:cBhvr additive="base">
                                        <p:cTn id="26" dur="500" fill="hold"/>
                                        <p:tgtEl>
                                          <p:spTgt spid="60"/>
                                        </p:tgtEl>
                                        <p:attrNameLst>
                                          <p:attrName>ppt_x</p:attrName>
                                        </p:attrNameLst>
                                      </p:cBhvr>
                                      <p:tavLst>
                                        <p:tav tm="0">
                                          <p:val>
                                            <p:strVal val="#ppt_x"/>
                                          </p:val>
                                        </p:tav>
                                        <p:tav tm="100000">
                                          <p:val>
                                            <p:strVal val="#ppt_x"/>
                                          </p:val>
                                        </p:tav>
                                      </p:tavLst>
                                    </p:anim>
                                    <p:anim calcmode="lin" valueType="num">
                                      <p:cBhvr additive="base">
                                        <p:cTn id="27"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3" grpId="0"/>
      <p:bldP spid="58" grpId="0"/>
      <p:bldP spid="6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9718" y="628802"/>
            <a:ext cx="7524282" cy="89413"/>
          </a:xfrm>
          <a:prstGeom prst="rect">
            <a:avLst/>
          </a:prstGeom>
          <a:solidFill>
            <a:srgbClr val="83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4"/>
          <p:cNvSpPr txBox="1">
            <a:spLocks/>
          </p:cNvSpPr>
          <p:nvPr/>
        </p:nvSpPr>
        <p:spPr>
          <a:xfrm>
            <a:off x="4039334" y="136098"/>
            <a:ext cx="4129306" cy="40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背景</a:t>
            </a:r>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国家政策</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762" y="1159003"/>
            <a:ext cx="5247127" cy="3502467"/>
          </a:xfrm>
          <a:prstGeom prst="rect">
            <a:avLst/>
          </a:prstGeom>
        </p:spPr>
      </p:pic>
      <p:sp>
        <p:nvSpPr>
          <p:cNvPr id="6" name="矩形 5"/>
          <p:cNvSpPr/>
          <p:nvPr/>
        </p:nvSpPr>
        <p:spPr>
          <a:xfrm>
            <a:off x="5493889" y="1159003"/>
            <a:ext cx="106811" cy="890777"/>
          </a:xfrm>
          <a:prstGeom prst="rect">
            <a:avLst/>
          </a:prstGeom>
          <a:solidFill>
            <a:srgbClr val="83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837664" y="1126059"/>
            <a:ext cx="1210589" cy="441916"/>
          </a:xfrm>
          <a:prstGeom prst="rect">
            <a:avLst/>
          </a:prstGeom>
          <a:noFill/>
        </p:spPr>
        <p:txBody>
          <a:bodyPr wrap="none">
            <a:spAutoFit/>
          </a:bodyPr>
          <a:lstStyle/>
          <a:p>
            <a:pPr algn="ctr">
              <a:lnSpc>
                <a:spcPct val="125000"/>
              </a:lnSpc>
            </a:pPr>
            <a:r>
              <a:rPr lang="zh-CN" altLang="en-US" sz="2000" b="1" dirty="0">
                <a:solidFill>
                  <a:srgbClr val="62CBE1"/>
                </a:solidFill>
                <a:latin typeface="微软雅黑" pitchFamily="34" charset="-122"/>
                <a:ea typeface="微软雅黑" pitchFamily="34" charset="-122"/>
                <a:sym typeface="Arial" pitchFamily="34" charset="0"/>
              </a:rPr>
              <a:t>指导意见</a:t>
            </a:r>
            <a:endParaRPr lang="en-US" altLang="zh-CN" sz="2000" dirty="0">
              <a:solidFill>
                <a:srgbClr val="62CBE1"/>
              </a:solidFill>
              <a:latin typeface="微软雅黑" pitchFamily="34" charset="-122"/>
              <a:ea typeface="微软雅黑" pitchFamily="34" charset="-122"/>
            </a:endParaRPr>
          </a:p>
        </p:txBody>
      </p:sp>
      <p:sp>
        <p:nvSpPr>
          <p:cNvPr id="24" name="TextBox 53"/>
          <p:cNvSpPr txBox="1"/>
          <p:nvPr/>
        </p:nvSpPr>
        <p:spPr>
          <a:xfrm>
            <a:off x="5758247" y="1550765"/>
            <a:ext cx="2920933" cy="3088538"/>
          </a:xfrm>
          <a:prstGeom prst="rect">
            <a:avLst/>
          </a:prstGeom>
          <a:noFill/>
          <a:ln w="12700">
            <a:noFill/>
          </a:ln>
        </p:spPr>
        <p:txBody>
          <a:bodyPr wrap="square" rtlCol="0">
            <a:spAutoFit/>
          </a:bodyPr>
          <a:lstStyle/>
          <a:p>
            <a:pPr algn="just">
              <a:lnSpc>
                <a:spcPct val="150000"/>
              </a:lnSpc>
              <a:spcBef>
                <a:spcPct val="20000"/>
              </a:spcBef>
            </a:pP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1100" dirty="0" smtClean="0">
                <a:solidFill>
                  <a:schemeClr val="tx1">
                    <a:lumMod val="65000"/>
                    <a:lumOff val="35000"/>
                  </a:schemeClr>
                </a:solidFill>
                <a:latin typeface="微软雅黑" panose="020B0503020204020204" pitchFamily="34" charset="-122"/>
                <a:ea typeface="微软雅黑" panose="020B0503020204020204" pitchFamily="34" charset="-122"/>
              </a:rPr>
              <a:t>2016</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年下半年，由国家卫生计生委、教育部、国家体育总局办公厅联合印发的</a:t>
            </a:r>
            <a:r>
              <a:rPr lang="en-US" altLang="zh-CN" sz="11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关于加强儿童青少年近视防控工作的指导意见</a:t>
            </a:r>
            <a:r>
              <a:rPr lang="en-US" altLang="zh-CN" sz="11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（国卫办妇幼发</a:t>
            </a:r>
            <a:r>
              <a:rPr lang="en-US" altLang="zh-CN" sz="1100" dirty="0" smtClean="0">
                <a:solidFill>
                  <a:schemeClr val="tx1">
                    <a:lumMod val="65000"/>
                    <a:lumOff val="35000"/>
                  </a:schemeClr>
                </a:solidFill>
                <a:latin typeface="微软雅黑" panose="020B0503020204020204" pitchFamily="34" charset="-122"/>
                <a:ea typeface="微软雅黑" panose="020B0503020204020204" pitchFamily="34" charset="-122"/>
              </a:rPr>
              <a:t>〔2016〕43</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号）（以下简称</a:t>
            </a:r>
            <a:r>
              <a:rPr lang="en-US" altLang="zh-CN" sz="11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指导意见</a:t>
            </a:r>
            <a:r>
              <a:rPr lang="en-US" altLang="zh-CN" sz="11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）中明确表达了五个方面：</a:t>
            </a:r>
          </a:p>
          <a:p>
            <a:pPr algn="just">
              <a:lnSpc>
                <a:spcPct val="150000"/>
              </a:lnSpc>
              <a:spcBef>
                <a:spcPct val="20000"/>
              </a:spcBef>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）加强</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宣传教育，增强健康用眼意识；</a:t>
            </a:r>
          </a:p>
          <a:p>
            <a:pPr algn="just">
              <a:lnSpc>
                <a:spcPct val="150000"/>
              </a:lnSpc>
              <a:spcBef>
                <a:spcPct val="20000"/>
              </a:spcBef>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）注重</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早期发现，采取有效干预措施；</a:t>
            </a:r>
          </a:p>
          <a:p>
            <a:pPr algn="just">
              <a:lnSpc>
                <a:spcPct val="150000"/>
              </a:lnSpc>
              <a:spcBef>
                <a:spcPct val="20000"/>
              </a:spcBef>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）实施</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科学教育，营造良好用眼环境；</a:t>
            </a:r>
          </a:p>
          <a:p>
            <a:pPr algn="just">
              <a:lnSpc>
                <a:spcPct val="150000"/>
              </a:lnSpc>
              <a:spcBef>
                <a:spcPct val="20000"/>
              </a:spcBef>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）加强</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人才培养，提供优质保健服务；</a:t>
            </a:r>
          </a:p>
          <a:p>
            <a:pPr algn="just">
              <a:lnSpc>
                <a:spcPct val="150000"/>
              </a:lnSpc>
              <a:spcBef>
                <a:spcPct val="20000"/>
              </a:spcBef>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）加强</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组织领导，建立综合防控机制。</a:t>
            </a:r>
          </a:p>
          <a:p>
            <a:pPr algn="just">
              <a:lnSpc>
                <a:spcPct val="150000"/>
              </a:lnSpc>
              <a:spcBef>
                <a:spcPct val="20000"/>
              </a:spcBef>
            </a:pPr>
            <a:endParaRPr lang="en-US" altLang="zh-CN" sz="1100" dirty="0" smtClean="0">
              <a:solidFill>
                <a:schemeClr val="tx1">
                  <a:lumMod val="65000"/>
                  <a:lumOff val="35000"/>
                </a:schemeClr>
              </a:solidFill>
              <a:latin typeface="Arial" pitchFamily="34" charset="0"/>
              <a:ea typeface="微软雅黑" pitchFamily="34" charset="-122"/>
              <a:sym typeface="Arial" pitchFamily="34" charset="0"/>
            </a:endParaRPr>
          </a:p>
        </p:txBody>
      </p:sp>
      <p:grpSp>
        <p:nvGrpSpPr>
          <p:cNvPr id="12" name="组合 11"/>
          <p:cNvGrpSpPr/>
          <p:nvPr/>
        </p:nvGrpSpPr>
        <p:grpSpPr>
          <a:xfrm>
            <a:off x="1619718" y="-50795"/>
            <a:ext cx="2185837" cy="679217"/>
            <a:chOff x="6968323" y="4083240"/>
            <a:chExt cx="2185837" cy="696823"/>
          </a:xfrm>
        </p:grpSpPr>
        <p:sp>
          <p:nvSpPr>
            <p:cNvPr id="13" name="矩形 12"/>
            <p:cNvSpPr/>
            <p:nvPr/>
          </p:nvSpPr>
          <p:spPr>
            <a:xfrm>
              <a:off x="6968323" y="4130039"/>
              <a:ext cx="2175677" cy="650024"/>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4" name="图片 13"/>
            <p:cNvPicPr>
              <a:picLocks noChangeAspect="1"/>
            </p:cNvPicPr>
            <p:nvPr/>
          </p:nvPicPr>
          <p:blipFill rotWithShape="1">
            <a:blip r:embed="rId4">
              <a:extLst>
                <a:ext uri="{28A0092B-C50C-407E-A947-70E740481C1C}">
                  <a14:useLocalDpi xmlns:a14="http://schemas.microsoft.com/office/drawing/2010/main" val="0"/>
                </a:ext>
              </a:extLst>
            </a:blip>
            <a:srcRect r="85682"/>
            <a:stretch/>
          </p:blipFill>
          <p:spPr>
            <a:xfrm>
              <a:off x="6978483" y="4162933"/>
              <a:ext cx="600877" cy="563016"/>
            </a:xfrm>
            <a:prstGeom prst="rect">
              <a:avLst/>
            </a:prstGeom>
          </p:spPr>
        </p:pic>
        <p:sp>
          <p:nvSpPr>
            <p:cNvPr id="15" name="文本框 14"/>
            <p:cNvSpPr txBox="1"/>
            <p:nvPr/>
          </p:nvSpPr>
          <p:spPr>
            <a:xfrm>
              <a:off x="7411374" y="4083240"/>
              <a:ext cx="1742786" cy="646331"/>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spTree>
    <p:extLst>
      <p:ext uri="{BB962C8B-B14F-4D97-AF65-F5344CB8AC3E}">
        <p14:creationId xmlns:p14="http://schemas.microsoft.com/office/powerpoint/2010/main" val="260714787"/>
      </p:ext>
    </p:extLst>
  </p:cSld>
  <p:clrMapOvr>
    <a:masterClrMapping/>
  </p:clrMapOvr>
  <mc:AlternateContent xmlns:mc="http://schemas.openxmlformats.org/markup-compatibility/2006" xmlns:p14="http://schemas.microsoft.com/office/powerpoint/2010/main">
    <mc:Choice Requires="p14">
      <p:transition spd="slow" p14:dur="225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Scale>
                                      <p:cBhvr>
                                        <p:cTn id="7"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gtEl>
                                        <p:attrNameLst>
                                          <p:attrName>ppt_x</p:attrName>
                                          <p:attrName>ppt_y</p:attrName>
                                        </p:attrNameLst>
                                      </p:cBhvr>
                                    </p:animMotion>
                                    <p:animEffect transition="in" filter="fade">
                                      <p:cBhvr>
                                        <p:cTn id="9" dur="1000"/>
                                        <p:tgtEl>
                                          <p:spTgt spid="3"/>
                                        </p:tgtEl>
                                      </p:cBhvr>
                                    </p:animEffect>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47" presetClass="entr" presetSubtype="0"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250"/>
                                        <p:tgtEl>
                                          <p:spTgt spid="23"/>
                                        </p:tgtEl>
                                      </p:cBhvr>
                                    </p:animEffect>
                                    <p:anim calcmode="lin" valueType="num">
                                      <p:cBhvr>
                                        <p:cTn id="19" dur="250" fill="hold"/>
                                        <p:tgtEl>
                                          <p:spTgt spid="23"/>
                                        </p:tgtEl>
                                        <p:attrNameLst>
                                          <p:attrName>ppt_x</p:attrName>
                                        </p:attrNameLst>
                                      </p:cBhvr>
                                      <p:tavLst>
                                        <p:tav tm="0">
                                          <p:val>
                                            <p:strVal val="#ppt_x"/>
                                          </p:val>
                                        </p:tav>
                                        <p:tav tm="100000">
                                          <p:val>
                                            <p:strVal val="#ppt_x"/>
                                          </p:val>
                                        </p:tav>
                                      </p:tavLst>
                                    </p:anim>
                                    <p:anim calcmode="lin" valueType="num">
                                      <p:cBhvr>
                                        <p:cTn id="20" dur="250" fill="hold"/>
                                        <p:tgtEl>
                                          <p:spTgt spid="23"/>
                                        </p:tgtEl>
                                        <p:attrNameLst>
                                          <p:attrName>ppt_y</p:attrName>
                                        </p:attrNameLst>
                                      </p:cBhvr>
                                      <p:tavLst>
                                        <p:tav tm="0">
                                          <p:val>
                                            <p:strVal val="#ppt_y-.1"/>
                                          </p:val>
                                        </p:tav>
                                        <p:tav tm="100000">
                                          <p:val>
                                            <p:strVal val="#ppt_y"/>
                                          </p:val>
                                        </p:tav>
                                      </p:tavLst>
                                    </p:anim>
                                  </p:childTnLst>
                                </p:cTn>
                              </p:par>
                            </p:childTnLst>
                          </p:cTn>
                        </p:par>
                        <p:par>
                          <p:cTn id="21" fill="hold">
                            <p:stCondLst>
                              <p:cond delay="1750"/>
                            </p:stCondLst>
                            <p:childTnLst>
                              <p:par>
                                <p:cTn id="22" presetID="12" presetClass="entr" presetSubtype="1"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p:tgtEl>
                                          <p:spTgt spid="24"/>
                                        </p:tgtEl>
                                        <p:attrNameLst>
                                          <p:attrName>ppt_y</p:attrName>
                                        </p:attrNameLst>
                                      </p:cBhvr>
                                      <p:tavLst>
                                        <p:tav tm="0">
                                          <p:val>
                                            <p:strVal val="#ppt_y-#ppt_h*1.125000"/>
                                          </p:val>
                                        </p:tav>
                                        <p:tav tm="100000">
                                          <p:val>
                                            <p:strVal val="#ppt_y"/>
                                          </p:val>
                                        </p:tav>
                                      </p:tavLst>
                                    </p:anim>
                                    <p:animEffect transition="in" filter="wipe(down)">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473" y="1283019"/>
            <a:ext cx="4714248" cy="3626308"/>
          </a:xfrm>
          <a:prstGeom prst="rect">
            <a:avLst/>
          </a:prstGeom>
        </p:spPr>
      </p:pic>
      <p:sp>
        <p:nvSpPr>
          <p:cNvPr id="3" name="矩形 2"/>
          <p:cNvSpPr/>
          <p:nvPr/>
        </p:nvSpPr>
        <p:spPr>
          <a:xfrm>
            <a:off x="5232073" y="1283021"/>
            <a:ext cx="3649980" cy="118105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423474" y="1173480"/>
            <a:ext cx="1082348" cy="361637"/>
          </a:xfrm>
          <a:prstGeom prst="rect">
            <a:avLst/>
          </a:prstGeom>
          <a:solidFill>
            <a:srgbClr val="62CBE1"/>
          </a:solidFill>
        </p:spPr>
        <p:txBody>
          <a:bodyPr wrap="none">
            <a:spAutoFit/>
          </a:bodyPr>
          <a:lstStyle/>
          <a:p>
            <a:pPr algn="ctr">
              <a:lnSpc>
                <a:spcPct val="125000"/>
              </a:lnSpc>
            </a:pPr>
            <a:r>
              <a:rPr lang="zh-CN" altLang="en-US" sz="1400" dirty="0" smtClean="0">
                <a:solidFill>
                  <a:schemeClr val="bg1"/>
                </a:solidFill>
                <a:latin typeface="微软雅黑" pitchFamily="34" charset="-122"/>
                <a:ea typeface="微软雅黑" pitchFamily="34" charset="-122"/>
              </a:rPr>
              <a:t>国内外对比</a:t>
            </a:r>
            <a:endParaRPr lang="en-US" altLang="zh-CN" sz="1400" dirty="0">
              <a:solidFill>
                <a:schemeClr val="bg1"/>
              </a:solidFill>
              <a:latin typeface="微软雅黑" pitchFamily="34" charset="-122"/>
              <a:ea typeface="微软雅黑" pitchFamily="34" charset="-122"/>
            </a:endParaRPr>
          </a:p>
        </p:txBody>
      </p:sp>
      <p:sp>
        <p:nvSpPr>
          <p:cNvPr id="5" name="TextBox 53"/>
          <p:cNvSpPr txBox="1"/>
          <p:nvPr/>
        </p:nvSpPr>
        <p:spPr>
          <a:xfrm>
            <a:off x="5286081" y="1547072"/>
            <a:ext cx="3446713" cy="1203086"/>
          </a:xfrm>
          <a:prstGeom prst="rect">
            <a:avLst/>
          </a:prstGeom>
          <a:noFill/>
          <a:ln w="12700">
            <a:noFill/>
          </a:ln>
        </p:spPr>
        <p:txBody>
          <a:bodyPr wrap="square" rtlCol="0">
            <a:spAutoFit/>
          </a:bodyPr>
          <a:lstStyle/>
          <a:p>
            <a:pPr algn="just">
              <a:lnSpc>
                <a:spcPct val="150000"/>
              </a:lnSpc>
              <a:spcBef>
                <a:spcPct val="20000"/>
              </a:spcBef>
            </a:pPr>
            <a:r>
              <a:rPr lang="zh-CN" altLang="en-US" sz="1200" dirty="0">
                <a:solidFill>
                  <a:schemeClr val="tx1">
                    <a:lumMod val="65000"/>
                    <a:lumOff val="35000"/>
                  </a:schemeClr>
                </a:solidFill>
                <a:latin typeface="Arial" pitchFamily="34" charset="0"/>
                <a:ea typeface="微软雅黑" pitchFamily="34" charset="-122"/>
                <a:sym typeface="Arial" pitchFamily="34" charset="0"/>
              </a:rPr>
              <a:t>世界卫生组织最新研究报告称，目前中国近视患者人数多达</a:t>
            </a:r>
            <a:r>
              <a:rPr lang="en-US" altLang="zh-CN" sz="1200" dirty="0">
                <a:solidFill>
                  <a:schemeClr val="tx1">
                    <a:lumMod val="65000"/>
                    <a:lumOff val="35000"/>
                  </a:schemeClr>
                </a:solidFill>
                <a:latin typeface="Arial" pitchFamily="34" charset="0"/>
                <a:ea typeface="微软雅黑" pitchFamily="34" charset="-122"/>
                <a:sym typeface="Arial" pitchFamily="34" charset="0"/>
              </a:rPr>
              <a:t>6</a:t>
            </a:r>
            <a:r>
              <a:rPr lang="zh-CN" altLang="en-US" sz="1200" dirty="0">
                <a:solidFill>
                  <a:schemeClr val="tx1">
                    <a:lumMod val="65000"/>
                    <a:lumOff val="35000"/>
                  </a:schemeClr>
                </a:solidFill>
                <a:latin typeface="Arial" pitchFamily="34" charset="0"/>
                <a:ea typeface="微软雅黑" pitchFamily="34" charset="-122"/>
                <a:sym typeface="Arial" pitchFamily="34" charset="0"/>
              </a:rPr>
              <a:t>亿，几乎是中国总人口数量的一半。美国中小学生近视率仅为</a:t>
            </a:r>
            <a:r>
              <a:rPr lang="en-US" altLang="zh-CN" sz="1200" dirty="0">
                <a:solidFill>
                  <a:schemeClr val="tx1">
                    <a:lumMod val="65000"/>
                    <a:lumOff val="35000"/>
                  </a:schemeClr>
                </a:solidFill>
                <a:latin typeface="Arial" pitchFamily="34" charset="0"/>
                <a:ea typeface="微软雅黑" pitchFamily="34" charset="-122"/>
                <a:sym typeface="Arial" pitchFamily="34" charset="0"/>
              </a:rPr>
              <a:t>10%</a:t>
            </a:r>
          </a:p>
          <a:p>
            <a:pPr algn="just">
              <a:lnSpc>
                <a:spcPct val="150000"/>
              </a:lnSpc>
              <a:spcBef>
                <a:spcPct val="20000"/>
              </a:spcBef>
            </a:pPr>
            <a:endParaRPr lang="en-US" altLang="zh-CN" sz="1200" dirty="0">
              <a:solidFill>
                <a:schemeClr val="tx1">
                  <a:lumMod val="65000"/>
                  <a:lumOff val="35000"/>
                </a:schemeClr>
              </a:solidFill>
              <a:latin typeface="Arial" pitchFamily="34" charset="0"/>
              <a:ea typeface="微软雅黑" pitchFamily="34" charset="-122"/>
              <a:sym typeface="Arial" pitchFamily="34" charset="0"/>
            </a:endParaRPr>
          </a:p>
        </p:txBody>
      </p:sp>
      <p:sp>
        <p:nvSpPr>
          <p:cNvPr id="9" name="矩形 8"/>
          <p:cNvSpPr/>
          <p:nvPr/>
        </p:nvSpPr>
        <p:spPr>
          <a:xfrm>
            <a:off x="5232073" y="2645923"/>
            <a:ext cx="3649980" cy="226340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421492" y="2547305"/>
            <a:ext cx="1980030" cy="361637"/>
          </a:xfrm>
          <a:prstGeom prst="rect">
            <a:avLst/>
          </a:prstGeom>
          <a:solidFill>
            <a:srgbClr val="62CBE1"/>
          </a:solidFill>
        </p:spPr>
        <p:txBody>
          <a:bodyPr wrap="none">
            <a:spAutoFit/>
          </a:bodyPr>
          <a:lstStyle/>
          <a:p>
            <a:pPr algn="ctr">
              <a:lnSpc>
                <a:spcPct val="125000"/>
              </a:lnSpc>
            </a:pPr>
            <a:r>
              <a:rPr lang="zh-CN" altLang="en-US" sz="1400" b="1" dirty="0" smtClean="0">
                <a:solidFill>
                  <a:schemeClr val="bg1"/>
                </a:solidFill>
                <a:latin typeface="微软雅黑" pitchFamily="34" charset="-122"/>
                <a:ea typeface="微软雅黑" pitchFamily="34" charset="-122"/>
                <a:sym typeface="Arial" pitchFamily="34" charset="0"/>
              </a:rPr>
              <a:t>德国的青少年近视防控</a:t>
            </a:r>
            <a:endParaRPr lang="en-US" altLang="zh-CN" sz="1400" dirty="0">
              <a:solidFill>
                <a:schemeClr val="bg1"/>
              </a:solidFill>
              <a:latin typeface="微软雅黑" pitchFamily="34" charset="-122"/>
              <a:ea typeface="微软雅黑" pitchFamily="34" charset="-122"/>
            </a:endParaRPr>
          </a:p>
        </p:txBody>
      </p:sp>
      <p:sp>
        <p:nvSpPr>
          <p:cNvPr id="11" name="TextBox 53"/>
          <p:cNvSpPr txBox="1"/>
          <p:nvPr/>
        </p:nvSpPr>
        <p:spPr>
          <a:xfrm>
            <a:off x="5286080" y="2878002"/>
            <a:ext cx="3446713" cy="2031325"/>
          </a:xfrm>
          <a:prstGeom prst="rect">
            <a:avLst/>
          </a:prstGeom>
          <a:noFill/>
          <a:ln w="12700">
            <a:noFill/>
          </a:ln>
        </p:spPr>
        <p:txBody>
          <a:bodyPr wrap="square" rtlCol="0">
            <a:spAutoFit/>
          </a:bodyPr>
          <a:lstStyle/>
          <a:p>
            <a:pPr algn="just">
              <a:lnSpc>
                <a:spcPct val="150000"/>
              </a:lnSpc>
              <a:spcBef>
                <a:spcPct val="20000"/>
              </a:spcBef>
            </a:pPr>
            <a:r>
              <a:rPr lang="zh-CN" altLang="en-US" sz="1200" dirty="0">
                <a:solidFill>
                  <a:schemeClr val="tx1">
                    <a:lumMod val="65000"/>
                    <a:lumOff val="35000"/>
                  </a:schemeClr>
                </a:solidFill>
                <a:latin typeface="Arial" pitchFamily="34" charset="0"/>
                <a:ea typeface="微软雅黑" pitchFamily="34" charset="-122"/>
                <a:sym typeface="Arial" pitchFamily="34" charset="0"/>
              </a:rPr>
              <a:t>在德国，无论小学生还是大学生，很少有人戴眼镜。德国联邦教育局及德国联邦卫生局等机构共同创建了青少年眼睛保护协会，专门指导和管理青少年视力。该协会经常深入学校，对幼儿园、中小学的学生进行视力跟踪调查，定期检查学生视力、建立青少年视力档案、发现视力降低者、及时进行检查矫正。</a:t>
            </a:r>
            <a:endParaRPr lang="en-US" altLang="zh-CN" sz="1200" dirty="0">
              <a:solidFill>
                <a:schemeClr val="tx1">
                  <a:lumMod val="65000"/>
                  <a:lumOff val="35000"/>
                </a:schemeClr>
              </a:solidFill>
              <a:latin typeface="Arial" pitchFamily="34" charset="0"/>
              <a:ea typeface="微软雅黑" pitchFamily="34" charset="-122"/>
              <a:sym typeface="Arial" pitchFamily="34" charset="0"/>
            </a:endParaRPr>
          </a:p>
        </p:txBody>
      </p:sp>
      <p:cxnSp>
        <p:nvCxnSpPr>
          <p:cNvPr id="12" name="直接连接符 11"/>
          <p:cNvCxnSpPr/>
          <p:nvPr/>
        </p:nvCxnSpPr>
        <p:spPr>
          <a:xfrm>
            <a:off x="8882053" y="1283020"/>
            <a:ext cx="0" cy="1181053"/>
          </a:xfrm>
          <a:prstGeom prst="line">
            <a:avLst/>
          </a:prstGeom>
          <a:ln w="38100">
            <a:solidFill>
              <a:srgbClr val="62CBE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882053" y="2645923"/>
            <a:ext cx="0" cy="2263404"/>
          </a:xfrm>
          <a:prstGeom prst="line">
            <a:avLst/>
          </a:prstGeom>
          <a:ln w="38100">
            <a:solidFill>
              <a:srgbClr val="62CBE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619718" y="628802"/>
            <a:ext cx="7524282" cy="89413"/>
          </a:xfrm>
          <a:prstGeom prst="rect">
            <a:avLst/>
          </a:prstGeom>
          <a:solidFill>
            <a:srgbClr val="83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4"/>
          <p:cNvSpPr txBox="1">
            <a:spLocks/>
          </p:cNvSpPr>
          <p:nvPr/>
        </p:nvSpPr>
        <p:spPr>
          <a:xfrm>
            <a:off x="4039334" y="136098"/>
            <a:ext cx="3008919" cy="40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项目背景</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国外</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形势</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1619718" y="-50795"/>
            <a:ext cx="2185837" cy="679217"/>
            <a:chOff x="6968323" y="4083240"/>
            <a:chExt cx="2185837" cy="696823"/>
          </a:xfrm>
        </p:grpSpPr>
        <p:sp>
          <p:nvSpPr>
            <p:cNvPr id="23" name="矩形 22"/>
            <p:cNvSpPr/>
            <p:nvPr/>
          </p:nvSpPr>
          <p:spPr>
            <a:xfrm>
              <a:off x="6968323" y="4130039"/>
              <a:ext cx="2175677" cy="650024"/>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4" name="图片 23"/>
            <p:cNvPicPr>
              <a:picLocks noChangeAspect="1"/>
            </p:cNvPicPr>
            <p:nvPr/>
          </p:nvPicPr>
          <p:blipFill rotWithShape="1">
            <a:blip r:embed="rId4">
              <a:extLst>
                <a:ext uri="{28A0092B-C50C-407E-A947-70E740481C1C}">
                  <a14:useLocalDpi xmlns:a14="http://schemas.microsoft.com/office/drawing/2010/main" val="0"/>
                </a:ext>
              </a:extLst>
            </a:blip>
            <a:srcRect r="85682"/>
            <a:stretch/>
          </p:blipFill>
          <p:spPr>
            <a:xfrm>
              <a:off x="6978483" y="4162933"/>
              <a:ext cx="600877" cy="563016"/>
            </a:xfrm>
            <a:prstGeom prst="rect">
              <a:avLst/>
            </a:prstGeom>
          </p:spPr>
        </p:pic>
        <p:sp>
          <p:nvSpPr>
            <p:cNvPr id="25" name="文本框 24"/>
            <p:cNvSpPr txBox="1"/>
            <p:nvPr/>
          </p:nvSpPr>
          <p:spPr>
            <a:xfrm>
              <a:off x="7411374" y="4083240"/>
              <a:ext cx="1742786" cy="646331"/>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spTree>
    <p:extLst>
      <p:ext uri="{BB962C8B-B14F-4D97-AF65-F5344CB8AC3E}">
        <p14:creationId xmlns:p14="http://schemas.microsoft.com/office/powerpoint/2010/main" val="855250377"/>
      </p:ext>
    </p:extLst>
  </p:cSld>
  <p:clrMapOvr>
    <a:masterClrMapping/>
  </p:clrMapOvr>
  <mc:AlternateContent xmlns:mc="http://schemas.openxmlformats.org/markup-compatibility/2006" xmlns:p14="http://schemas.microsoft.com/office/powerpoint/2010/main">
    <mc:Choice Requires="p14">
      <p:transition spd="slow" p14:dur="225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ppt_x</p:attrName>
                                        </p:attrNameLst>
                                      </p:cBhvr>
                                      <p:tavLst>
                                        <p:tav tm="0">
                                          <p:val>
                                            <p:strVal val="#ppt_x-#ppt_w*1.125000"/>
                                          </p:val>
                                        </p:tav>
                                        <p:tav tm="100000">
                                          <p:val>
                                            <p:strVal val="#ppt_x"/>
                                          </p:val>
                                        </p:tav>
                                      </p:tavLst>
                                    </p:anim>
                                    <p:animEffect transition="in" filter="wipe(right)">
                                      <p:cBhvr>
                                        <p:cTn id="14" dur="500"/>
                                        <p:tgtEl>
                                          <p:spTgt spid="3"/>
                                        </p:tgtEl>
                                      </p:cBhvr>
                                    </p:animEffect>
                                  </p:childTnLst>
                                </p:cTn>
                              </p:par>
                            </p:childTnLst>
                          </p:cTn>
                        </p:par>
                        <p:par>
                          <p:cTn id="15" fill="hold">
                            <p:stCondLst>
                              <p:cond delay="1500"/>
                            </p:stCondLst>
                            <p:childTnLst>
                              <p:par>
                                <p:cTn id="16" presetID="2" presetClass="entr" presetSubtype="2"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250" fill="hold"/>
                                        <p:tgtEl>
                                          <p:spTgt spid="12"/>
                                        </p:tgtEl>
                                        <p:attrNameLst>
                                          <p:attrName>ppt_x</p:attrName>
                                        </p:attrNameLst>
                                      </p:cBhvr>
                                      <p:tavLst>
                                        <p:tav tm="0">
                                          <p:val>
                                            <p:strVal val="1+#ppt_w/2"/>
                                          </p:val>
                                        </p:tav>
                                        <p:tav tm="100000">
                                          <p:val>
                                            <p:strVal val="#ppt_x"/>
                                          </p:val>
                                        </p:tav>
                                      </p:tavLst>
                                    </p:anim>
                                    <p:anim calcmode="lin" valueType="num">
                                      <p:cBhvr additive="base">
                                        <p:cTn id="19" dur="250" fill="hold"/>
                                        <p:tgtEl>
                                          <p:spTgt spid="12"/>
                                        </p:tgtEl>
                                        <p:attrNameLst>
                                          <p:attrName>ppt_y</p:attrName>
                                        </p:attrNameLst>
                                      </p:cBhvr>
                                      <p:tavLst>
                                        <p:tav tm="0">
                                          <p:val>
                                            <p:strVal val="#ppt_y"/>
                                          </p:val>
                                        </p:tav>
                                        <p:tav tm="100000">
                                          <p:val>
                                            <p:strVal val="#ppt_y"/>
                                          </p:val>
                                        </p:tav>
                                      </p:tavLst>
                                    </p:anim>
                                  </p:childTnLst>
                                </p:cTn>
                              </p:par>
                            </p:childTnLst>
                          </p:cTn>
                        </p:par>
                        <p:par>
                          <p:cTn id="20" fill="hold">
                            <p:stCondLst>
                              <p:cond delay="1750"/>
                            </p:stCondLst>
                            <p:childTnLst>
                              <p:par>
                                <p:cTn id="21" presetID="47"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250"/>
                                        <p:tgtEl>
                                          <p:spTgt spid="4"/>
                                        </p:tgtEl>
                                      </p:cBhvr>
                                    </p:animEffect>
                                    <p:anim calcmode="lin" valueType="num">
                                      <p:cBhvr>
                                        <p:cTn id="24" dur="250" fill="hold"/>
                                        <p:tgtEl>
                                          <p:spTgt spid="4"/>
                                        </p:tgtEl>
                                        <p:attrNameLst>
                                          <p:attrName>ppt_x</p:attrName>
                                        </p:attrNameLst>
                                      </p:cBhvr>
                                      <p:tavLst>
                                        <p:tav tm="0">
                                          <p:val>
                                            <p:strVal val="#ppt_x"/>
                                          </p:val>
                                        </p:tav>
                                        <p:tav tm="100000">
                                          <p:val>
                                            <p:strVal val="#ppt_x"/>
                                          </p:val>
                                        </p:tav>
                                      </p:tavLst>
                                    </p:anim>
                                    <p:anim calcmode="lin" valueType="num">
                                      <p:cBhvr>
                                        <p:cTn id="25" dur="250" fill="hold"/>
                                        <p:tgtEl>
                                          <p:spTgt spid="4"/>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12" presetClass="entr" presetSubtype="1"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p:tgtEl>
                                          <p:spTgt spid="5"/>
                                        </p:tgtEl>
                                        <p:attrNameLst>
                                          <p:attrName>ppt_y</p:attrName>
                                        </p:attrNameLst>
                                      </p:cBhvr>
                                      <p:tavLst>
                                        <p:tav tm="0">
                                          <p:val>
                                            <p:strVal val="#ppt_y-#ppt_h*1.125000"/>
                                          </p:val>
                                        </p:tav>
                                        <p:tav tm="100000">
                                          <p:val>
                                            <p:strVal val="#ppt_y"/>
                                          </p:val>
                                        </p:tav>
                                      </p:tavLst>
                                    </p:anim>
                                    <p:animEffect transition="in" filter="wipe(down)">
                                      <p:cBhvr>
                                        <p:cTn id="30" dur="500"/>
                                        <p:tgtEl>
                                          <p:spTgt spid="5"/>
                                        </p:tgtEl>
                                      </p:cBhvr>
                                    </p:animEffect>
                                  </p:childTnLst>
                                </p:cTn>
                              </p:par>
                            </p:childTnLst>
                          </p:cTn>
                        </p:par>
                        <p:par>
                          <p:cTn id="31" fill="hold">
                            <p:stCondLst>
                              <p:cond delay="2500"/>
                            </p:stCondLst>
                            <p:childTnLst>
                              <p:par>
                                <p:cTn id="32" presetID="12" presetClass="entr" presetSubtype="8"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p:tgtEl>
                                          <p:spTgt spid="9"/>
                                        </p:tgtEl>
                                        <p:attrNameLst>
                                          <p:attrName>ppt_x</p:attrName>
                                        </p:attrNameLst>
                                      </p:cBhvr>
                                      <p:tavLst>
                                        <p:tav tm="0">
                                          <p:val>
                                            <p:strVal val="#ppt_x-#ppt_w*1.125000"/>
                                          </p:val>
                                        </p:tav>
                                        <p:tav tm="100000">
                                          <p:val>
                                            <p:strVal val="#ppt_x"/>
                                          </p:val>
                                        </p:tav>
                                      </p:tavLst>
                                    </p:anim>
                                    <p:animEffect transition="in" filter="wipe(right)">
                                      <p:cBhvr>
                                        <p:cTn id="35" dur="500"/>
                                        <p:tgtEl>
                                          <p:spTgt spid="9"/>
                                        </p:tgtEl>
                                      </p:cBhvr>
                                    </p:animEffect>
                                  </p:childTnLst>
                                </p:cTn>
                              </p:par>
                            </p:childTnLst>
                          </p:cTn>
                        </p:par>
                        <p:par>
                          <p:cTn id="36" fill="hold">
                            <p:stCondLst>
                              <p:cond delay="3000"/>
                            </p:stCondLst>
                            <p:childTnLst>
                              <p:par>
                                <p:cTn id="37" presetID="2" presetClass="entr" presetSubtype="2"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250" fill="hold"/>
                                        <p:tgtEl>
                                          <p:spTgt spid="14"/>
                                        </p:tgtEl>
                                        <p:attrNameLst>
                                          <p:attrName>ppt_x</p:attrName>
                                        </p:attrNameLst>
                                      </p:cBhvr>
                                      <p:tavLst>
                                        <p:tav tm="0">
                                          <p:val>
                                            <p:strVal val="1+#ppt_w/2"/>
                                          </p:val>
                                        </p:tav>
                                        <p:tav tm="100000">
                                          <p:val>
                                            <p:strVal val="#ppt_x"/>
                                          </p:val>
                                        </p:tav>
                                      </p:tavLst>
                                    </p:anim>
                                    <p:anim calcmode="lin" valueType="num">
                                      <p:cBhvr additive="base">
                                        <p:cTn id="40" dur="250" fill="hold"/>
                                        <p:tgtEl>
                                          <p:spTgt spid="14"/>
                                        </p:tgtEl>
                                        <p:attrNameLst>
                                          <p:attrName>ppt_y</p:attrName>
                                        </p:attrNameLst>
                                      </p:cBhvr>
                                      <p:tavLst>
                                        <p:tav tm="0">
                                          <p:val>
                                            <p:strVal val="#ppt_y"/>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250"/>
                                        <p:tgtEl>
                                          <p:spTgt spid="10"/>
                                        </p:tgtEl>
                                      </p:cBhvr>
                                    </p:animEffect>
                                    <p:anim calcmode="lin" valueType="num">
                                      <p:cBhvr>
                                        <p:cTn id="44" dur="250" fill="hold"/>
                                        <p:tgtEl>
                                          <p:spTgt spid="10"/>
                                        </p:tgtEl>
                                        <p:attrNameLst>
                                          <p:attrName>ppt_x</p:attrName>
                                        </p:attrNameLst>
                                      </p:cBhvr>
                                      <p:tavLst>
                                        <p:tav tm="0">
                                          <p:val>
                                            <p:strVal val="#ppt_x"/>
                                          </p:val>
                                        </p:tav>
                                        <p:tav tm="100000">
                                          <p:val>
                                            <p:strVal val="#ppt_x"/>
                                          </p:val>
                                        </p:tav>
                                      </p:tavLst>
                                    </p:anim>
                                    <p:anim calcmode="lin" valueType="num">
                                      <p:cBhvr>
                                        <p:cTn id="45" dur="250" fill="hold"/>
                                        <p:tgtEl>
                                          <p:spTgt spid="10"/>
                                        </p:tgtEl>
                                        <p:attrNameLst>
                                          <p:attrName>ppt_y</p:attrName>
                                        </p:attrNameLst>
                                      </p:cBhvr>
                                      <p:tavLst>
                                        <p:tav tm="0">
                                          <p:val>
                                            <p:strVal val="#ppt_y-.1"/>
                                          </p:val>
                                        </p:tav>
                                        <p:tav tm="100000">
                                          <p:val>
                                            <p:strVal val="#ppt_y"/>
                                          </p:val>
                                        </p:tav>
                                      </p:tavLst>
                                    </p:anim>
                                  </p:childTnLst>
                                </p:cTn>
                              </p:par>
                            </p:childTnLst>
                          </p:cTn>
                        </p:par>
                        <p:par>
                          <p:cTn id="46" fill="hold">
                            <p:stCondLst>
                              <p:cond delay="3250"/>
                            </p:stCondLst>
                            <p:childTnLst>
                              <p:par>
                                <p:cTn id="47" presetID="12" presetClass="entr" presetSubtype="1"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p:tgtEl>
                                          <p:spTgt spid="11"/>
                                        </p:tgtEl>
                                        <p:attrNameLst>
                                          <p:attrName>ppt_y</p:attrName>
                                        </p:attrNameLst>
                                      </p:cBhvr>
                                      <p:tavLst>
                                        <p:tav tm="0">
                                          <p:val>
                                            <p:strVal val="#ppt_y-#ppt_h*1.125000"/>
                                          </p:val>
                                        </p:tav>
                                        <p:tav tm="100000">
                                          <p:val>
                                            <p:strVal val="#ppt_y"/>
                                          </p:val>
                                        </p:tav>
                                      </p:tavLst>
                                    </p:anim>
                                    <p:animEffect transition="in" filter="wipe(down)">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9" grpId="0" animBg="1"/>
      <p:bldP spid="10"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619718" y="628802"/>
            <a:ext cx="7524282" cy="89413"/>
          </a:xfrm>
          <a:prstGeom prst="rect">
            <a:avLst/>
          </a:prstGeom>
          <a:solidFill>
            <a:srgbClr val="83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4"/>
          <p:cNvSpPr txBox="1">
            <a:spLocks/>
          </p:cNvSpPr>
          <p:nvPr/>
        </p:nvSpPr>
        <p:spPr>
          <a:xfrm>
            <a:off x="4039334" y="136098"/>
            <a:ext cx="5328186" cy="40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背景</a:t>
            </a:r>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青少年近视干预项目流程</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任意多边形 20"/>
          <p:cNvSpPr/>
          <p:nvPr/>
        </p:nvSpPr>
        <p:spPr>
          <a:xfrm>
            <a:off x="2640683" y="1370769"/>
            <a:ext cx="3409597" cy="2886800"/>
          </a:xfrm>
          <a:custGeom>
            <a:avLst/>
            <a:gdLst>
              <a:gd name="connsiteX0" fmla="*/ 2024979 w 4051242"/>
              <a:gd name="connsiteY0" fmla="*/ 552127 h 3430061"/>
              <a:gd name="connsiteX1" fmla="*/ 1583903 w 4051242"/>
              <a:gd name="connsiteY1" fmla="*/ 641176 h 3430061"/>
              <a:gd name="connsiteX2" fmla="*/ 1523043 w 4051242"/>
              <a:gd name="connsiteY2" fmla="*/ 670494 h 3430061"/>
              <a:gd name="connsiteX3" fmla="*/ 1485844 w 4051242"/>
              <a:gd name="connsiteY3" fmla="*/ 739027 h 3430061"/>
              <a:gd name="connsiteX4" fmla="*/ 1188320 w 4051242"/>
              <a:gd name="connsiteY4" fmla="*/ 938382 h 3430061"/>
              <a:gd name="connsiteX5" fmla="*/ 1178006 w 4051242"/>
              <a:gd name="connsiteY5" fmla="*/ 939422 h 3430061"/>
              <a:gd name="connsiteX6" fmla="*/ 1085347 w 4051242"/>
              <a:gd name="connsiteY6" fmla="*/ 1051725 h 3430061"/>
              <a:gd name="connsiteX7" fmla="*/ 914843 w 4051242"/>
              <a:gd name="connsiteY7" fmla="*/ 1456914 h 3430061"/>
              <a:gd name="connsiteX8" fmla="*/ 901745 w 4051242"/>
              <a:gd name="connsiteY8" fmla="*/ 1542738 h 3430061"/>
              <a:gd name="connsiteX9" fmla="*/ 910762 w 4051242"/>
              <a:gd name="connsiteY9" fmla="*/ 1559352 h 3430061"/>
              <a:gd name="connsiteX10" fmla="*/ 948012 w 4051242"/>
              <a:gd name="connsiteY10" fmla="*/ 1743856 h 3430061"/>
              <a:gd name="connsiteX11" fmla="*/ 938382 w 4051242"/>
              <a:gd name="connsiteY11" fmla="*/ 1839385 h 3430061"/>
              <a:gd name="connsiteX12" fmla="*/ 915062 w 4051242"/>
              <a:gd name="connsiteY12" fmla="*/ 1914509 h 3430061"/>
              <a:gd name="connsiteX13" fmla="*/ 942766 w 4051242"/>
              <a:gd name="connsiteY13" fmla="*/ 2022251 h 3430061"/>
              <a:gd name="connsiteX14" fmla="*/ 1085347 w 4051242"/>
              <a:gd name="connsiteY14" fmla="*/ 2318844 h 3430061"/>
              <a:gd name="connsiteX15" fmla="*/ 1222120 w 4051242"/>
              <a:gd name="connsiteY15" fmla="*/ 2484615 h 3430061"/>
              <a:gd name="connsiteX16" fmla="*/ 1292194 w 4051242"/>
              <a:gd name="connsiteY16" fmla="*/ 2491679 h 3430061"/>
              <a:gd name="connsiteX17" fmla="*/ 1589718 w 4051242"/>
              <a:gd name="connsiteY17" fmla="*/ 2691034 h 3430061"/>
              <a:gd name="connsiteX18" fmla="*/ 1617143 w 4051242"/>
              <a:gd name="connsiteY18" fmla="*/ 2741560 h 3430061"/>
              <a:gd name="connsiteX19" fmla="*/ 1688013 w 4051242"/>
              <a:gd name="connsiteY19" fmla="*/ 2767499 h 3430061"/>
              <a:gd name="connsiteX20" fmla="*/ 2024979 w 4051242"/>
              <a:gd name="connsiteY20" fmla="*/ 2818443 h 3430061"/>
              <a:gd name="connsiteX21" fmla="*/ 2658539 w 4051242"/>
              <a:gd name="connsiteY21" fmla="*/ 2624918 h 3430061"/>
              <a:gd name="connsiteX22" fmla="*/ 2660925 w 4051242"/>
              <a:gd name="connsiteY22" fmla="*/ 2623133 h 3430061"/>
              <a:gd name="connsiteX23" fmla="*/ 2666474 w 4051242"/>
              <a:gd name="connsiteY23" fmla="*/ 2605258 h 3430061"/>
              <a:gd name="connsiteX24" fmla="*/ 2918726 w 4051242"/>
              <a:gd name="connsiteY24" fmla="*/ 2353006 h 3430061"/>
              <a:gd name="connsiteX25" fmla="*/ 2942520 w 4051242"/>
              <a:gd name="connsiteY25" fmla="*/ 2345619 h 3430061"/>
              <a:gd name="connsiteX26" fmla="*/ 2964612 w 4051242"/>
              <a:gd name="connsiteY26" fmla="*/ 2318844 h 3430061"/>
              <a:gd name="connsiteX27" fmla="*/ 3135116 w 4051242"/>
              <a:gd name="connsiteY27" fmla="*/ 1913656 h 3430061"/>
              <a:gd name="connsiteX28" fmla="*/ 3150530 w 4051242"/>
              <a:gd name="connsiteY28" fmla="*/ 1812654 h 3430061"/>
              <a:gd name="connsiteX29" fmla="*/ 3140480 w 4051242"/>
              <a:gd name="connsiteY29" fmla="*/ 1794138 h 3430061"/>
              <a:gd name="connsiteX30" fmla="*/ 3103230 w 4051242"/>
              <a:gd name="connsiteY30" fmla="*/ 1609634 h 3430061"/>
              <a:gd name="connsiteX31" fmla="*/ 3112860 w 4051242"/>
              <a:gd name="connsiteY31" fmla="*/ 1514105 h 3430061"/>
              <a:gd name="connsiteX32" fmla="*/ 3133076 w 4051242"/>
              <a:gd name="connsiteY32" fmla="*/ 1448982 h 3430061"/>
              <a:gd name="connsiteX33" fmla="*/ 3107193 w 4051242"/>
              <a:gd name="connsiteY33" fmla="*/ 1348318 h 3430061"/>
              <a:gd name="connsiteX34" fmla="*/ 2964612 w 4051242"/>
              <a:gd name="connsiteY34" fmla="*/ 1051725 h 3430061"/>
              <a:gd name="connsiteX35" fmla="*/ 2899604 w 4051242"/>
              <a:gd name="connsiteY35" fmla="*/ 972935 h 3430061"/>
              <a:gd name="connsiteX36" fmla="*/ 2820850 w 4051242"/>
              <a:gd name="connsiteY36" fmla="*/ 964996 h 3430061"/>
              <a:gd name="connsiteX37" fmla="*/ 2479622 w 4051242"/>
              <a:gd name="connsiteY37" fmla="*/ 685125 h 3430061"/>
              <a:gd name="connsiteX38" fmla="*/ 2465970 w 4051242"/>
              <a:gd name="connsiteY38" fmla="*/ 641145 h 3430061"/>
              <a:gd name="connsiteX39" fmla="*/ 2361946 w 4051242"/>
              <a:gd name="connsiteY39" fmla="*/ 603072 h 3430061"/>
              <a:gd name="connsiteX40" fmla="*/ 2024979 w 4051242"/>
              <a:gd name="connsiteY40" fmla="*/ 552127 h 3430061"/>
              <a:gd name="connsiteX41" fmla="*/ 1092791 w 4051242"/>
              <a:gd name="connsiteY41" fmla="*/ 0 h 3430061"/>
              <a:gd name="connsiteX42" fmla="*/ 1485844 w 4051242"/>
              <a:gd name="connsiteY42" fmla="*/ 208985 h 3430061"/>
              <a:gd name="connsiteX43" fmla="*/ 1500614 w 4051242"/>
              <a:gd name="connsiteY43" fmla="*/ 236196 h 3430061"/>
              <a:gd name="connsiteX44" fmla="*/ 1585216 w 4051242"/>
              <a:gd name="connsiteY44" fmla="*/ 205232 h 3430061"/>
              <a:gd name="connsiteX45" fmla="*/ 2041806 w 4051242"/>
              <a:gd name="connsiteY45" fmla="*/ 136202 h 3430061"/>
              <a:gd name="connsiteX46" fmla="*/ 2498396 w 4051242"/>
              <a:gd name="connsiteY46" fmla="*/ 205232 h 3430061"/>
              <a:gd name="connsiteX47" fmla="*/ 2536787 w 4051242"/>
              <a:gd name="connsiteY47" fmla="*/ 219283 h 3430061"/>
              <a:gd name="connsiteX48" fmla="*/ 2581205 w 4051242"/>
              <a:gd name="connsiteY48" fmla="*/ 165447 h 3430061"/>
              <a:gd name="connsiteX49" fmla="*/ 2916378 w 4051242"/>
              <a:gd name="connsiteY49" fmla="*/ 26614 h 3430061"/>
              <a:gd name="connsiteX50" fmla="*/ 3390384 w 4051242"/>
              <a:gd name="connsiteY50" fmla="*/ 500620 h 3430061"/>
              <a:gd name="connsiteX51" fmla="*/ 3309431 w 4051242"/>
              <a:gd name="connsiteY51" fmla="*/ 765641 h 3430061"/>
              <a:gd name="connsiteX52" fmla="*/ 3293718 w 4051242"/>
              <a:gd name="connsiteY52" fmla="*/ 784686 h 3430061"/>
              <a:gd name="connsiteX53" fmla="*/ 3315009 w 4051242"/>
              <a:gd name="connsiteY53" fmla="*/ 813158 h 3430061"/>
              <a:gd name="connsiteX54" fmla="*/ 3456575 w 4051242"/>
              <a:gd name="connsiteY54" fmla="*/ 1073973 h 3430061"/>
              <a:gd name="connsiteX55" fmla="*/ 3482631 w 4051242"/>
              <a:gd name="connsiteY55" fmla="*/ 1145165 h 3430061"/>
              <a:gd name="connsiteX56" fmla="*/ 3577236 w 4051242"/>
              <a:gd name="connsiteY56" fmla="*/ 1135628 h 3430061"/>
              <a:gd name="connsiteX57" fmla="*/ 4051242 w 4051242"/>
              <a:gd name="connsiteY57" fmla="*/ 1609634 h 3430061"/>
              <a:gd name="connsiteX58" fmla="*/ 3577236 w 4051242"/>
              <a:gd name="connsiteY58" fmla="*/ 2083640 h 3430061"/>
              <a:gd name="connsiteX59" fmla="*/ 3521124 w 4051242"/>
              <a:gd name="connsiteY59" fmla="*/ 2077983 h 3430061"/>
              <a:gd name="connsiteX60" fmla="*/ 3508206 w 4051242"/>
              <a:gd name="connsiteY60" fmla="*/ 2128222 h 3430061"/>
              <a:gd name="connsiteX61" fmla="*/ 3391918 w 4051242"/>
              <a:gd name="connsiteY61" fmla="*/ 2403509 h 3430061"/>
              <a:gd name="connsiteX62" fmla="*/ 3386768 w 4051242"/>
              <a:gd name="connsiteY62" fmla="*/ 2411986 h 3430061"/>
              <a:gd name="connsiteX63" fmla="*/ 3438403 w 4051242"/>
              <a:gd name="connsiteY63" fmla="*/ 2454589 h 3430061"/>
              <a:gd name="connsiteX64" fmla="*/ 3577236 w 4051242"/>
              <a:gd name="connsiteY64" fmla="*/ 2789762 h 3430061"/>
              <a:gd name="connsiteX65" fmla="*/ 3103230 w 4051242"/>
              <a:gd name="connsiteY65" fmla="*/ 3263768 h 3430061"/>
              <a:gd name="connsiteX66" fmla="*/ 2710177 w 4051242"/>
              <a:gd name="connsiteY66" fmla="*/ 3054783 h 3430061"/>
              <a:gd name="connsiteX67" fmla="*/ 2709124 w 4051242"/>
              <a:gd name="connsiteY67" fmla="*/ 3052844 h 3430061"/>
              <a:gd name="connsiteX68" fmla="*/ 2639465 w 4051242"/>
              <a:gd name="connsiteY68" fmla="*/ 3086401 h 3430061"/>
              <a:gd name="connsiteX69" fmla="*/ 2041806 w 4051242"/>
              <a:gd name="connsiteY69" fmla="*/ 3207062 h 3430061"/>
              <a:gd name="connsiteX70" fmla="*/ 1732363 w 4051242"/>
              <a:gd name="connsiteY70" fmla="*/ 3175868 h 3430061"/>
              <a:gd name="connsiteX71" fmla="*/ 1628721 w 4051242"/>
              <a:gd name="connsiteY71" fmla="*/ 3149219 h 3430061"/>
              <a:gd name="connsiteX72" fmla="*/ 1589718 w 4051242"/>
              <a:gd name="connsiteY72" fmla="*/ 3221076 h 3430061"/>
              <a:gd name="connsiteX73" fmla="*/ 1196665 w 4051242"/>
              <a:gd name="connsiteY73" fmla="*/ 3430061 h 3430061"/>
              <a:gd name="connsiteX74" fmla="*/ 722659 w 4051242"/>
              <a:gd name="connsiteY74" fmla="*/ 2956055 h 3430061"/>
              <a:gd name="connsiteX75" fmla="*/ 803612 w 4051242"/>
              <a:gd name="connsiteY75" fmla="*/ 2691034 h 3430061"/>
              <a:gd name="connsiteX76" fmla="*/ 848374 w 4051242"/>
              <a:gd name="connsiteY76" fmla="*/ 2636782 h 3430061"/>
              <a:gd name="connsiteX77" fmla="*/ 768603 w 4051242"/>
              <a:gd name="connsiteY77" fmla="*/ 2530106 h 3430061"/>
              <a:gd name="connsiteX78" fmla="*/ 627038 w 4051242"/>
              <a:gd name="connsiteY78" fmla="*/ 2269291 h 3430061"/>
              <a:gd name="connsiteX79" fmla="*/ 601103 w 4051242"/>
              <a:gd name="connsiteY79" fmla="*/ 2198432 h 3430061"/>
              <a:gd name="connsiteX80" fmla="*/ 569535 w 4051242"/>
              <a:gd name="connsiteY80" fmla="*/ 2208232 h 3430061"/>
              <a:gd name="connsiteX81" fmla="*/ 474006 w 4051242"/>
              <a:gd name="connsiteY81" fmla="*/ 2217862 h 3430061"/>
              <a:gd name="connsiteX82" fmla="*/ 0 w 4051242"/>
              <a:gd name="connsiteY82" fmla="*/ 1743856 h 3430061"/>
              <a:gd name="connsiteX83" fmla="*/ 474006 w 4051242"/>
              <a:gd name="connsiteY83" fmla="*/ 1269850 h 3430061"/>
              <a:gd name="connsiteX84" fmla="*/ 559107 w 4051242"/>
              <a:gd name="connsiteY84" fmla="*/ 1278429 h 3430061"/>
              <a:gd name="connsiteX85" fmla="*/ 575406 w 4051242"/>
              <a:gd name="connsiteY85" fmla="*/ 1215042 h 3430061"/>
              <a:gd name="connsiteX86" fmla="*/ 691694 w 4051242"/>
              <a:gd name="connsiteY86" fmla="*/ 939755 h 3430061"/>
              <a:gd name="connsiteX87" fmla="*/ 766546 w 4051242"/>
              <a:gd name="connsiteY87" fmla="*/ 816545 h 3430061"/>
              <a:gd name="connsiteX88" fmla="*/ 757618 w 4051242"/>
              <a:gd name="connsiteY88" fmla="*/ 809179 h 3430061"/>
              <a:gd name="connsiteX89" fmla="*/ 618785 w 4051242"/>
              <a:gd name="connsiteY89" fmla="*/ 474006 h 3430061"/>
              <a:gd name="connsiteX90" fmla="*/ 1092791 w 4051242"/>
              <a:gd name="connsiteY90" fmla="*/ 0 h 3430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4051242" h="3430061">
                <a:moveTo>
                  <a:pt x="2024979" y="552127"/>
                </a:moveTo>
                <a:cubicBezTo>
                  <a:pt x="1868523" y="552127"/>
                  <a:pt x="1719472" y="583835"/>
                  <a:pt x="1583903" y="641176"/>
                </a:cubicBezTo>
                <a:lnTo>
                  <a:pt x="1523043" y="670494"/>
                </a:lnTo>
                <a:lnTo>
                  <a:pt x="1485844" y="739027"/>
                </a:lnTo>
                <a:cubicBezTo>
                  <a:pt x="1417698" y="839896"/>
                  <a:pt x="1311746" y="913125"/>
                  <a:pt x="1188320" y="938382"/>
                </a:cubicBezTo>
                <a:lnTo>
                  <a:pt x="1178006" y="939422"/>
                </a:lnTo>
                <a:lnTo>
                  <a:pt x="1085347" y="1051725"/>
                </a:lnTo>
                <a:cubicBezTo>
                  <a:pt x="1003892" y="1172294"/>
                  <a:pt x="945032" y="1309382"/>
                  <a:pt x="914843" y="1456914"/>
                </a:cubicBezTo>
                <a:lnTo>
                  <a:pt x="901745" y="1542738"/>
                </a:lnTo>
                <a:lnTo>
                  <a:pt x="910762" y="1559352"/>
                </a:lnTo>
                <a:cubicBezTo>
                  <a:pt x="934748" y="1616061"/>
                  <a:pt x="948012" y="1678409"/>
                  <a:pt x="948012" y="1743856"/>
                </a:cubicBezTo>
                <a:cubicBezTo>
                  <a:pt x="948012" y="1776579"/>
                  <a:pt x="944696" y="1808528"/>
                  <a:pt x="938382" y="1839385"/>
                </a:cubicBezTo>
                <a:lnTo>
                  <a:pt x="915062" y="1914509"/>
                </a:lnTo>
                <a:lnTo>
                  <a:pt x="942766" y="2022251"/>
                </a:lnTo>
                <a:cubicBezTo>
                  <a:pt x="975874" y="2128699"/>
                  <a:pt x="1024256" y="2228418"/>
                  <a:pt x="1085347" y="2318844"/>
                </a:cubicBezTo>
                <a:lnTo>
                  <a:pt x="1222120" y="2484615"/>
                </a:lnTo>
                <a:lnTo>
                  <a:pt x="1292194" y="2491679"/>
                </a:lnTo>
                <a:cubicBezTo>
                  <a:pt x="1415620" y="2516936"/>
                  <a:pt x="1521572" y="2590165"/>
                  <a:pt x="1589718" y="2691034"/>
                </a:cubicBezTo>
                <a:lnTo>
                  <a:pt x="1617143" y="2741560"/>
                </a:lnTo>
                <a:lnTo>
                  <a:pt x="1688013" y="2767499"/>
                </a:lnTo>
                <a:cubicBezTo>
                  <a:pt x="1794460" y="2800607"/>
                  <a:pt x="1907637" y="2818443"/>
                  <a:pt x="2024979" y="2818443"/>
                </a:cubicBezTo>
                <a:cubicBezTo>
                  <a:pt x="2259664" y="2818443"/>
                  <a:pt x="2477686" y="2747100"/>
                  <a:pt x="2658539" y="2624918"/>
                </a:cubicBezTo>
                <a:lnTo>
                  <a:pt x="2660925" y="2623133"/>
                </a:lnTo>
                <a:lnTo>
                  <a:pt x="2666474" y="2605258"/>
                </a:lnTo>
                <a:cubicBezTo>
                  <a:pt x="2714446" y="2491839"/>
                  <a:pt x="2805307" y="2400978"/>
                  <a:pt x="2918726" y="2353006"/>
                </a:cubicBezTo>
                <a:lnTo>
                  <a:pt x="2942520" y="2345619"/>
                </a:lnTo>
                <a:lnTo>
                  <a:pt x="2964612" y="2318844"/>
                </a:lnTo>
                <a:cubicBezTo>
                  <a:pt x="3046066" y="2198276"/>
                  <a:pt x="3104926" y="2061188"/>
                  <a:pt x="3135116" y="1913656"/>
                </a:cubicBezTo>
                <a:lnTo>
                  <a:pt x="3150530" y="1812654"/>
                </a:lnTo>
                <a:lnTo>
                  <a:pt x="3140480" y="1794138"/>
                </a:lnTo>
                <a:cubicBezTo>
                  <a:pt x="3116494" y="1737429"/>
                  <a:pt x="3103230" y="1675080"/>
                  <a:pt x="3103230" y="1609634"/>
                </a:cubicBezTo>
                <a:cubicBezTo>
                  <a:pt x="3103230" y="1576911"/>
                  <a:pt x="3106546" y="1544962"/>
                  <a:pt x="3112860" y="1514105"/>
                </a:cubicBezTo>
                <a:lnTo>
                  <a:pt x="3133076" y="1448982"/>
                </a:lnTo>
                <a:lnTo>
                  <a:pt x="3107193" y="1348318"/>
                </a:lnTo>
                <a:cubicBezTo>
                  <a:pt x="3074084" y="1241871"/>
                  <a:pt x="3025703" y="1142152"/>
                  <a:pt x="2964612" y="1051725"/>
                </a:cubicBezTo>
                <a:lnTo>
                  <a:pt x="2899604" y="972935"/>
                </a:lnTo>
                <a:lnTo>
                  <a:pt x="2820850" y="964996"/>
                </a:lnTo>
                <a:cubicBezTo>
                  <a:pt x="2666566" y="933425"/>
                  <a:pt x="2539587" y="826898"/>
                  <a:pt x="2479622" y="685125"/>
                </a:cubicBezTo>
                <a:lnTo>
                  <a:pt x="2465970" y="641145"/>
                </a:lnTo>
                <a:lnTo>
                  <a:pt x="2361946" y="603072"/>
                </a:lnTo>
                <a:cubicBezTo>
                  <a:pt x="2255498" y="569963"/>
                  <a:pt x="2142322" y="552127"/>
                  <a:pt x="2024979" y="552127"/>
                </a:cubicBezTo>
                <a:close/>
                <a:moveTo>
                  <a:pt x="1092791" y="0"/>
                </a:moveTo>
                <a:cubicBezTo>
                  <a:pt x="1256407" y="0"/>
                  <a:pt x="1400662" y="82898"/>
                  <a:pt x="1485844" y="208985"/>
                </a:cubicBezTo>
                <a:lnTo>
                  <a:pt x="1500614" y="236196"/>
                </a:lnTo>
                <a:lnTo>
                  <a:pt x="1585216" y="205232"/>
                </a:lnTo>
                <a:cubicBezTo>
                  <a:pt x="1729453" y="160369"/>
                  <a:pt x="1882807" y="136202"/>
                  <a:pt x="2041806" y="136202"/>
                </a:cubicBezTo>
                <a:cubicBezTo>
                  <a:pt x="2200805" y="136202"/>
                  <a:pt x="2354160" y="160369"/>
                  <a:pt x="2498396" y="205232"/>
                </a:cubicBezTo>
                <a:lnTo>
                  <a:pt x="2536787" y="219283"/>
                </a:lnTo>
                <a:lnTo>
                  <a:pt x="2581205" y="165447"/>
                </a:lnTo>
                <a:cubicBezTo>
                  <a:pt x="2666984" y="79669"/>
                  <a:pt x="2785485" y="26614"/>
                  <a:pt x="2916378" y="26614"/>
                </a:cubicBezTo>
                <a:cubicBezTo>
                  <a:pt x="3178164" y="26614"/>
                  <a:pt x="3390384" y="238834"/>
                  <a:pt x="3390384" y="500620"/>
                </a:cubicBezTo>
                <a:cubicBezTo>
                  <a:pt x="3390384" y="598790"/>
                  <a:pt x="3360541" y="689989"/>
                  <a:pt x="3309431" y="765641"/>
                </a:cubicBezTo>
                <a:lnTo>
                  <a:pt x="3293718" y="784686"/>
                </a:lnTo>
                <a:lnTo>
                  <a:pt x="3315009" y="813158"/>
                </a:lnTo>
                <a:cubicBezTo>
                  <a:pt x="3370195" y="894844"/>
                  <a:pt x="3417726" y="982125"/>
                  <a:pt x="3456575" y="1073973"/>
                </a:cubicBezTo>
                <a:lnTo>
                  <a:pt x="3482631" y="1145165"/>
                </a:lnTo>
                <a:lnTo>
                  <a:pt x="3577236" y="1135628"/>
                </a:lnTo>
                <a:cubicBezTo>
                  <a:pt x="3839022" y="1135628"/>
                  <a:pt x="4051242" y="1347848"/>
                  <a:pt x="4051242" y="1609634"/>
                </a:cubicBezTo>
                <a:cubicBezTo>
                  <a:pt x="4051242" y="1871420"/>
                  <a:pt x="3839022" y="2083640"/>
                  <a:pt x="3577236" y="2083640"/>
                </a:cubicBezTo>
                <a:lnTo>
                  <a:pt x="3521124" y="2077983"/>
                </a:lnTo>
                <a:lnTo>
                  <a:pt x="3508206" y="2128222"/>
                </a:lnTo>
                <a:cubicBezTo>
                  <a:pt x="3478298" y="2224380"/>
                  <a:pt x="3439193" y="2316485"/>
                  <a:pt x="3391918" y="2403509"/>
                </a:cubicBezTo>
                <a:lnTo>
                  <a:pt x="3386768" y="2411986"/>
                </a:lnTo>
                <a:lnTo>
                  <a:pt x="3438403" y="2454589"/>
                </a:lnTo>
                <a:cubicBezTo>
                  <a:pt x="3524181" y="2540368"/>
                  <a:pt x="3577236" y="2658869"/>
                  <a:pt x="3577236" y="2789762"/>
                </a:cubicBezTo>
                <a:cubicBezTo>
                  <a:pt x="3577236" y="3051548"/>
                  <a:pt x="3365016" y="3263768"/>
                  <a:pt x="3103230" y="3263768"/>
                </a:cubicBezTo>
                <a:cubicBezTo>
                  <a:pt x="2939614" y="3263768"/>
                  <a:pt x="2795359" y="3180870"/>
                  <a:pt x="2710177" y="3054783"/>
                </a:cubicBezTo>
                <a:lnTo>
                  <a:pt x="2709124" y="3052844"/>
                </a:lnTo>
                <a:lnTo>
                  <a:pt x="2639465" y="3086401"/>
                </a:lnTo>
                <a:cubicBezTo>
                  <a:pt x="2455769" y="3164098"/>
                  <a:pt x="2253805" y="3207062"/>
                  <a:pt x="2041806" y="3207062"/>
                </a:cubicBezTo>
                <a:cubicBezTo>
                  <a:pt x="1935807" y="3207062"/>
                  <a:pt x="1832316" y="3196321"/>
                  <a:pt x="1732363" y="3175868"/>
                </a:cubicBezTo>
                <a:lnTo>
                  <a:pt x="1628721" y="3149219"/>
                </a:lnTo>
                <a:lnTo>
                  <a:pt x="1589718" y="3221076"/>
                </a:lnTo>
                <a:cubicBezTo>
                  <a:pt x="1504536" y="3347163"/>
                  <a:pt x="1360281" y="3430061"/>
                  <a:pt x="1196665" y="3430061"/>
                </a:cubicBezTo>
                <a:cubicBezTo>
                  <a:pt x="934879" y="3430061"/>
                  <a:pt x="722659" y="3217841"/>
                  <a:pt x="722659" y="2956055"/>
                </a:cubicBezTo>
                <a:cubicBezTo>
                  <a:pt x="722659" y="2857885"/>
                  <a:pt x="752503" y="2766686"/>
                  <a:pt x="803612" y="2691034"/>
                </a:cubicBezTo>
                <a:lnTo>
                  <a:pt x="848374" y="2636782"/>
                </a:lnTo>
                <a:lnTo>
                  <a:pt x="768603" y="2530106"/>
                </a:lnTo>
                <a:cubicBezTo>
                  <a:pt x="713418" y="2448420"/>
                  <a:pt x="665886" y="2361139"/>
                  <a:pt x="627038" y="2269291"/>
                </a:cubicBezTo>
                <a:lnTo>
                  <a:pt x="601103" y="2198432"/>
                </a:lnTo>
                <a:lnTo>
                  <a:pt x="569535" y="2208232"/>
                </a:lnTo>
                <a:cubicBezTo>
                  <a:pt x="538678" y="2214546"/>
                  <a:pt x="506729" y="2217862"/>
                  <a:pt x="474006" y="2217862"/>
                </a:cubicBezTo>
                <a:cubicBezTo>
                  <a:pt x="212220" y="2217862"/>
                  <a:pt x="0" y="2005642"/>
                  <a:pt x="0" y="1743856"/>
                </a:cubicBezTo>
                <a:cubicBezTo>
                  <a:pt x="0" y="1482070"/>
                  <a:pt x="212220" y="1269850"/>
                  <a:pt x="474006" y="1269850"/>
                </a:cubicBezTo>
                <a:lnTo>
                  <a:pt x="559107" y="1278429"/>
                </a:lnTo>
                <a:lnTo>
                  <a:pt x="575406" y="1215042"/>
                </a:lnTo>
                <a:cubicBezTo>
                  <a:pt x="605314" y="1118884"/>
                  <a:pt x="644420" y="1026779"/>
                  <a:pt x="691694" y="939755"/>
                </a:cubicBezTo>
                <a:lnTo>
                  <a:pt x="766546" y="816545"/>
                </a:lnTo>
                <a:lnTo>
                  <a:pt x="757618" y="809179"/>
                </a:lnTo>
                <a:cubicBezTo>
                  <a:pt x="671840" y="723400"/>
                  <a:pt x="618785" y="604899"/>
                  <a:pt x="618785" y="474006"/>
                </a:cubicBezTo>
                <a:cubicBezTo>
                  <a:pt x="618785" y="212220"/>
                  <a:pt x="831005" y="0"/>
                  <a:pt x="1092791" y="0"/>
                </a:cubicBezTo>
                <a:close/>
              </a:path>
            </a:pathLst>
          </a:custGeom>
          <a:solidFill>
            <a:srgbClr val="62CBE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753543" y="1464468"/>
            <a:ext cx="672532" cy="6725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02</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5313036" y="2404421"/>
            <a:ext cx="672532" cy="6725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03</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椭圆 23"/>
          <p:cNvSpPr/>
          <p:nvPr/>
        </p:nvSpPr>
        <p:spPr>
          <a:xfrm>
            <a:off x="4926764" y="3382482"/>
            <a:ext cx="672532" cy="6725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04</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椭圆 24"/>
          <p:cNvSpPr/>
          <p:nvPr/>
        </p:nvSpPr>
        <p:spPr>
          <a:xfrm>
            <a:off x="3319128" y="3520594"/>
            <a:ext cx="672532" cy="6725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05</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椭圆 25"/>
          <p:cNvSpPr/>
          <p:nvPr/>
        </p:nvSpPr>
        <p:spPr>
          <a:xfrm>
            <a:off x="2710373" y="2498943"/>
            <a:ext cx="672532" cy="6725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06</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椭圆 26"/>
          <p:cNvSpPr/>
          <p:nvPr/>
        </p:nvSpPr>
        <p:spPr>
          <a:xfrm>
            <a:off x="3224723" y="1427138"/>
            <a:ext cx="672532" cy="6725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01</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TextBox 53"/>
          <p:cNvSpPr txBox="1"/>
          <p:nvPr/>
        </p:nvSpPr>
        <p:spPr>
          <a:xfrm>
            <a:off x="912212" y="1536836"/>
            <a:ext cx="2275458" cy="323165"/>
          </a:xfrm>
          <a:prstGeom prst="rect">
            <a:avLst/>
          </a:prstGeom>
          <a:noFill/>
          <a:ln w="12700">
            <a:noFill/>
          </a:ln>
        </p:spPr>
        <p:txBody>
          <a:bodyPr wrap="square" rtlCol="0">
            <a:spAutoFit/>
          </a:bodyPr>
          <a:lstStyle/>
          <a:p>
            <a:pPr algn="r">
              <a:lnSpc>
                <a:spcPct val="150000"/>
              </a:lnSpc>
              <a:spcBef>
                <a:spcPct val="20000"/>
              </a:spcBef>
            </a:pPr>
            <a:r>
              <a:rPr lang="zh-CN" altLang="en-US" sz="1000" dirty="0" smtClean="0">
                <a:solidFill>
                  <a:schemeClr val="tx1">
                    <a:lumMod val="65000"/>
                    <a:lumOff val="35000"/>
                  </a:schemeClr>
                </a:solidFill>
                <a:latin typeface="Arial" pitchFamily="34" charset="0"/>
                <a:ea typeface="微软雅黑" pitchFamily="34" charset="-122"/>
                <a:sym typeface="Arial" pitchFamily="34" charset="0"/>
              </a:rPr>
              <a:t>从外网导入学生信息并下载到内网</a:t>
            </a:r>
            <a:endParaRPr lang="en-US" altLang="zh-CN" sz="1000" dirty="0" smtClean="0">
              <a:solidFill>
                <a:schemeClr val="tx1">
                  <a:lumMod val="65000"/>
                  <a:lumOff val="35000"/>
                </a:schemeClr>
              </a:solidFill>
              <a:latin typeface="Arial" pitchFamily="34" charset="0"/>
              <a:ea typeface="微软雅黑" pitchFamily="34" charset="-122"/>
              <a:sym typeface="Arial" pitchFamily="34" charset="0"/>
            </a:endParaRPr>
          </a:p>
        </p:txBody>
      </p:sp>
      <p:sp>
        <p:nvSpPr>
          <p:cNvPr id="29" name="矩形 28"/>
          <p:cNvSpPr/>
          <p:nvPr/>
        </p:nvSpPr>
        <p:spPr>
          <a:xfrm>
            <a:off x="1947494" y="1308036"/>
            <a:ext cx="1261884" cy="337015"/>
          </a:xfrm>
          <a:prstGeom prst="rect">
            <a:avLst/>
          </a:prstGeom>
        </p:spPr>
        <p:txBody>
          <a:bodyPr wrap="none">
            <a:spAutoFit/>
          </a:bodyPr>
          <a:lstStyle/>
          <a:p>
            <a:pPr algn="ctr">
              <a:lnSpc>
                <a:spcPct val="125000"/>
              </a:lnSpc>
            </a:pPr>
            <a:r>
              <a:rPr lang="zh-CN" altLang="en-US" sz="1400" b="1" dirty="0" smtClean="0">
                <a:solidFill>
                  <a:schemeClr val="tx1">
                    <a:lumMod val="65000"/>
                    <a:lumOff val="35000"/>
                  </a:schemeClr>
                </a:solidFill>
                <a:latin typeface="微软雅黑" pitchFamily="34" charset="-122"/>
                <a:ea typeface="微软雅黑" pitchFamily="34" charset="-122"/>
              </a:rPr>
              <a:t>获取学生信息</a:t>
            </a:r>
            <a:endParaRPr lang="en-US" altLang="zh-CN" sz="1400" b="1" dirty="0">
              <a:solidFill>
                <a:schemeClr val="tx1">
                  <a:lumMod val="65000"/>
                  <a:lumOff val="35000"/>
                </a:schemeClr>
              </a:solidFill>
              <a:latin typeface="微软雅黑" pitchFamily="34" charset="-122"/>
              <a:ea typeface="微软雅黑" pitchFamily="34" charset="-122"/>
            </a:endParaRPr>
          </a:p>
        </p:txBody>
      </p:sp>
      <p:sp>
        <p:nvSpPr>
          <p:cNvPr id="30" name="TextBox 53"/>
          <p:cNvSpPr txBox="1"/>
          <p:nvPr/>
        </p:nvSpPr>
        <p:spPr>
          <a:xfrm>
            <a:off x="400070" y="2617979"/>
            <a:ext cx="2275458" cy="346249"/>
          </a:xfrm>
          <a:prstGeom prst="rect">
            <a:avLst/>
          </a:prstGeom>
          <a:noFill/>
          <a:ln w="12700">
            <a:noFill/>
          </a:ln>
        </p:spPr>
        <p:txBody>
          <a:bodyPr wrap="square" rtlCol="0">
            <a:spAutoFit/>
          </a:bodyPr>
          <a:lstStyle/>
          <a:p>
            <a:pPr algn="r">
              <a:lnSpc>
                <a:spcPct val="150000"/>
              </a:lnSpc>
              <a:spcBef>
                <a:spcPct val="20000"/>
              </a:spcBef>
            </a:pP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通知学生家长散瞳并配镜</a:t>
            </a:r>
            <a:endParaRPr lang="en-US" altLang="zh-CN" sz="1000" dirty="0" smtClean="0">
              <a:solidFill>
                <a:schemeClr val="tx1">
                  <a:lumMod val="65000"/>
                  <a:lumOff val="35000"/>
                </a:schemeClr>
              </a:solidFill>
              <a:latin typeface="Arial" pitchFamily="34" charset="0"/>
              <a:ea typeface="微软雅黑" pitchFamily="34" charset="-122"/>
              <a:sym typeface="Arial" pitchFamily="34" charset="0"/>
            </a:endParaRPr>
          </a:p>
        </p:txBody>
      </p:sp>
      <p:sp>
        <p:nvSpPr>
          <p:cNvPr id="31" name="矩形 30"/>
          <p:cNvSpPr/>
          <p:nvPr/>
        </p:nvSpPr>
        <p:spPr>
          <a:xfrm>
            <a:off x="331631" y="2331736"/>
            <a:ext cx="2339103" cy="361637"/>
          </a:xfrm>
          <a:prstGeom prst="rect">
            <a:avLst/>
          </a:prstGeom>
        </p:spPr>
        <p:txBody>
          <a:bodyPr wrap="none">
            <a:spAutoFit/>
          </a:bodyPr>
          <a:lstStyle/>
          <a:p>
            <a:pPr algn="ctr">
              <a:lnSpc>
                <a:spcPct val="125000"/>
              </a:lnSpc>
            </a:pPr>
            <a:r>
              <a:rPr lang="zh-CN" altLang="en-US" sz="1400" b="1" dirty="0" smtClean="0">
                <a:solidFill>
                  <a:schemeClr val="tx1">
                    <a:lumMod val="65000"/>
                    <a:lumOff val="35000"/>
                  </a:schemeClr>
                </a:solidFill>
                <a:latin typeface="微软雅黑" pitchFamily="34" charset="-122"/>
                <a:ea typeface="微软雅黑" pitchFamily="34" charset="-122"/>
                <a:sym typeface="Arial" pitchFamily="34" charset="0"/>
              </a:rPr>
              <a:t>下发知情同意书并通知配镜</a:t>
            </a:r>
            <a:endParaRPr lang="en-US" altLang="zh-CN" sz="1400" dirty="0">
              <a:solidFill>
                <a:schemeClr val="tx1">
                  <a:lumMod val="65000"/>
                  <a:lumOff val="35000"/>
                </a:schemeClr>
              </a:solidFill>
              <a:latin typeface="微软雅黑" pitchFamily="34" charset="-122"/>
              <a:ea typeface="微软雅黑" pitchFamily="34" charset="-122"/>
            </a:endParaRPr>
          </a:p>
        </p:txBody>
      </p:sp>
      <p:sp>
        <p:nvSpPr>
          <p:cNvPr id="32" name="TextBox 53"/>
          <p:cNvSpPr txBox="1"/>
          <p:nvPr/>
        </p:nvSpPr>
        <p:spPr>
          <a:xfrm>
            <a:off x="803965" y="3601914"/>
            <a:ext cx="2275458" cy="600164"/>
          </a:xfrm>
          <a:prstGeom prst="rect">
            <a:avLst/>
          </a:prstGeom>
          <a:noFill/>
          <a:ln w="12700">
            <a:noFill/>
          </a:ln>
        </p:spPr>
        <p:txBody>
          <a:bodyPr wrap="square" rtlCol="0">
            <a:spAutoFit/>
          </a:bodyPr>
          <a:lstStyle/>
          <a:p>
            <a:pPr algn="r">
              <a:lnSpc>
                <a:spcPct val="150000"/>
              </a:lnSpc>
              <a:spcBef>
                <a:spcPct val="20000"/>
              </a:spcBef>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由</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工作人员逐一查看学生数据并分析</a:t>
            </a:r>
            <a:endParaRPr lang="en-US" altLang="zh-CN" sz="1000" dirty="0" smtClean="0">
              <a:solidFill>
                <a:schemeClr val="tx1">
                  <a:lumMod val="65000"/>
                  <a:lumOff val="35000"/>
                </a:schemeClr>
              </a:solidFill>
              <a:latin typeface="Arial" pitchFamily="34" charset="0"/>
              <a:ea typeface="微软雅黑" pitchFamily="34" charset="-122"/>
              <a:sym typeface="Arial" pitchFamily="34" charset="0"/>
            </a:endParaRPr>
          </a:p>
        </p:txBody>
      </p:sp>
      <p:sp>
        <p:nvSpPr>
          <p:cNvPr id="33" name="矩形 32"/>
          <p:cNvSpPr/>
          <p:nvPr/>
        </p:nvSpPr>
        <p:spPr>
          <a:xfrm>
            <a:off x="1818888" y="3352884"/>
            <a:ext cx="1261884" cy="361637"/>
          </a:xfrm>
          <a:prstGeom prst="rect">
            <a:avLst/>
          </a:prstGeom>
        </p:spPr>
        <p:txBody>
          <a:bodyPr wrap="none">
            <a:spAutoFit/>
          </a:bodyPr>
          <a:lstStyle/>
          <a:p>
            <a:pPr algn="ctr">
              <a:lnSpc>
                <a:spcPct val="125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Arial" pitchFamily="34" charset="0"/>
              </a:rPr>
              <a:t>分析学生数据</a:t>
            </a:r>
            <a:endParaRPr lang="en-US" altLang="zh-CN" sz="1400" dirty="0">
              <a:solidFill>
                <a:schemeClr val="tx1">
                  <a:lumMod val="65000"/>
                  <a:lumOff val="35000"/>
                </a:schemeClr>
              </a:solidFill>
              <a:latin typeface="微软雅黑" pitchFamily="34" charset="-122"/>
              <a:ea typeface="微软雅黑" pitchFamily="34" charset="-122"/>
            </a:endParaRPr>
          </a:p>
        </p:txBody>
      </p:sp>
      <p:sp>
        <p:nvSpPr>
          <p:cNvPr id="34" name="TextBox 53"/>
          <p:cNvSpPr txBox="1"/>
          <p:nvPr/>
        </p:nvSpPr>
        <p:spPr>
          <a:xfrm>
            <a:off x="5611540" y="1508474"/>
            <a:ext cx="2275458" cy="600164"/>
          </a:xfrm>
          <a:prstGeom prst="rect">
            <a:avLst/>
          </a:prstGeom>
          <a:noFill/>
          <a:ln w="12700">
            <a:noFill/>
          </a:ln>
        </p:spPr>
        <p:txBody>
          <a:bodyPr wrap="square" rtlCol="0">
            <a:spAutoFit/>
          </a:bodyPr>
          <a:lstStyle/>
          <a:p>
            <a:pPr algn="just">
              <a:lnSpc>
                <a:spcPct val="150000"/>
              </a:lnSpc>
              <a:spcBef>
                <a:spcPct val="20000"/>
              </a:spcBef>
            </a:pP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按地区，按学校分批次对学生做检查</a:t>
            </a:r>
            <a:endParaRPr lang="en-US" altLang="zh-CN" sz="1000" dirty="0" smtClean="0">
              <a:solidFill>
                <a:schemeClr val="tx1">
                  <a:lumMod val="65000"/>
                  <a:lumOff val="35000"/>
                </a:schemeClr>
              </a:solidFill>
              <a:latin typeface="Arial" pitchFamily="34" charset="0"/>
              <a:ea typeface="微软雅黑" pitchFamily="34" charset="-122"/>
              <a:sym typeface="Arial" pitchFamily="34" charset="0"/>
            </a:endParaRPr>
          </a:p>
        </p:txBody>
      </p:sp>
      <p:sp>
        <p:nvSpPr>
          <p:cNvPr id="35" name="矩形 34"/>
          <p:cNvSpPr/>
          <p:nvPr/>
        </p:nvSpPr>
        <p:spPr>
          <a:xfrm>
            <a:off x="5611540" y="1259575"/>
            <a:ext cx="1441420" cy="337015"/>
          </a:xfrm>
          <a:prstGeom prst="rect">
            <a:avLst/>
          </a:prstGeom>
        </p:spPr>
        <p:txBody>
          <a:bodyPr wrap="none">
            <a:spAutoFit/>
          </a:bodyPr>
          <a:lstStyle/>
          <a:p>
            <a:pPr algn="ctr">
              <a:lnSpc>
                <a:spcPct val="125000"/>
              </a:lnSpc>
            </a:pPr>
            <a:r>
              <a:rPr lang="zh-CN" altLang="en-US" sz="1400" b="1" dirty="0" smtClean="0">
                <a:solidFill>
                  <a:schemeClr val="tx1">
                    <a:lumMod val="65000"/>
                    <a:lumOff val="35000"/>
                  </a:schemeClr>
                </a:solidFill>
                <a:latin typeface="微软雅黑" pitchFamily="34" charset="-122"/>
                <a:ea typeface="微软雅黑" pitchFamily="34" charset="-122"/>
              </a:rPr>
              <a:t>学生做眼科检查</a:t>
            </a:r>
            <a:endParaRPr lang="en-US" altLang="zh-CN" sz="1400" b="1" dirty="0">
              <a:solidFill>
                <a:schemeClr val="tx1">
                  <a:lumMod val="65000"/>
                  <a:lumOff val="35000"/>
                </a:schemeClr>
              </a:solidFill>
              <a:latin typeface="微软雅黑" pitchFamily="34" charset="-122"/>
              <a:ea typeface="微软雅黑" pitchFamily="34" charset="-122"/>
            </a:endParaRPr>
          </a:p>
        </p:txBody>
      </p:sp>
      <p:sp>
        <p:nvSpPr>
          <p:cNvPr id="36" name="TextBox 53"/>
          <p:cNvSpPr txBox="1"/>
          <p:nvPr/>
        </p:nvSpPr>
        <p:spPr>
          <a:xfrm>
            <a:off x="6129558" y="2567083"/>
            <a:ext cx="2275458" cy="346249"/>
          </a:xfrm>
          <a:prstGeom prst="rect">
            <a:avLst/>
          </a:prstGeom>
          <a:noFill/>
          <a:ln w="12700">
            <a:noFill/>
          </a:ln>
        </p:spPr>
        <p:txBody>
          <a:bodyPr wrap="square" rtlCol="0">
            <a:spAutoFit/>
          </a:bodyPr>
          <a:lstStyle/>
          <a:p>
            <a:pPr algn="just">
              <a:lnSpc>
                <a:spcPct val="150000"/>
              </a:lnSpc>
              <a:spcBef>
                <a:spcPct val="20000"/>
              </a:spcBef>
            </a:pP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从内网获得检查数据</a:t>
            </a:r>
            <a:endParaRPr lang="en-US" altLang="zh-CN" sz="1000" dirty="0" smtClean="0">
              <a:solidFill>
                <a:schemeClr val="tx1">
                  <a:lumMod val="65000"/>
                  <a:lumOff val="35000"/>
                </a:schemeClr>
              </a:solidFill>
              <a:latin typeface="Arial" pitchFamily="34" charset="0"/>
              <a:ea typeface="微软雅黑" pitchFamily="34" charset="-122"/>
              <a:sym typeface="Arial" pitchFamily="34" charset="0"/>
            </a:endParaRPr>
          </a:p>
        </p:txBody>
      </p:sp>
      <p:sp>
        <p:nvSpPr>
          <p:cNvPr id="37" name="矩形 36"/>
          <p:cNvSpPr/>
          <p:nvPr/>
        </p:nvSpPr>
        <p:spPr>
          <a:xfrm>
            <a:off x="6128175" y="2320582"/>
            <a:ext cx="543739" cy="361637"/>
          </a:xfrm>
          <a:prstGeom prst="rect">
            <a:avLst/>
          </a:prstGeom>
        </p:spPr>
        <p:txBody>
          <a:bodyPr wrap="none">
            <a:spAutoFit/>
          </a:bodyPr>
          <a:lstStyle/>
          <a:p>
            <a:pPr algn="ctr">
              <a:lnSpc>
                <a:spcPct val="125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Arial" pitchFamily="34" charset="0"/>
              </a:rPr>
              <a:t>收表</a:t>
            </a:r>
            <a:endParaRPr lang="en-US" altLang="zh-CN" sz="1400" dirty="0">
              <a:solidFill>
                <a:schemeClr val="tx1">
                  <a:lumMod val="65000"/>
                  <a:lumOff val="35000"/>
                </a:schemeClr>
              </a:solidFill>
              <a:latin typeface="微软雅黑" pitchFamily="34" charset="-122"/>
              <a:ea typeface="微软雅黑" pitchFamily="34" charset="-122"/>
            </a:endParaRPr>
          </a:p>
        </p:txBody>
      </p:sp>
      <p:sp>
        <p:nvSpPr>
          <p:cNvPr id="38" name="TextBox 53"/>
          <p:cNvSpPr txBox="1"/>
          <p:nvPr/>
        </p:nvSpPr>
        <p:spPr>
          <a:xfrm>
            <a:off x="5830910" y="3535398"/>
            <a:ext cx="2275458" cy="346249"/>
          </a:xfrm>
          <a:prstGeom prst="rect">
            <a:avLst/>
          </a:prstGeom>
          <a:noFill/>
          <a:ln w="12700">
            <a:noFill/>
          </a:ln>
        </p:spPr>
        <p:txBody>
          <a:bodyPr wrap="square" rtlCol="0">
            <a:spAutoFit/>
          </a:bodyPr>
          <a:lstStyle/>
          <a:p>
            <a:pPr algn="just">
              <a:lnSpc>
                <a:spcPct val="150000"/>
              </a:lnSpc>
              <a:spcBef>
                <a:spcPct val="20000"/>
              </a:spcBef>
            </a:pP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将内网的数据上传到外网</a:t>
            </a:r>
            <a:endParaRPr lang="en-US" altLang="zh-CN" sz="1000" dirty="0" smtClean="0">
              <a:solidFill>
                <a:schemeClr val="tx1">
                  <a:lumMod val="65000"/>
                  <a:lumOff val="35000"/>
                </a:schemeClr>
              </a:solidFill>
              <a:latin typeface="Arial" pitchFamily="34" charset="0"/>
              <a:ea typeface="微软雅黑" pitchFamily="34" charset="-122"/>
              <a:sym typeface="Arial" pitchFamily="34" charset="0"/>
            </a:endParaRPr>
          </a:p>
        </p:txBody>
      </p:sp>
      <p:sp>
        <p:nvSpPr>
          <p:cNvPr id="39" name="矩形 38"/>
          <p:cNvSpPr/>
          <p:nvPr/>
        </p:nvSpPr>
        <p:spPr>
          <a:xfrm>
            <a:off x="5830389" y="3298983"/>
            <a:ext cx="1620958" cy="361637"/>
          </a:xfrm>
          <a:prstGeom prst="rect">
            <a:avLst/>
          </a:prstGeom>
        </p:spPr>
        <p:txBody>
          <a:bodyPr wrap="none">
            <a:spAutoFit/>
          </a:bodyPr>
          <a:lstStyle/>
          <a:p>
            <a:pPr algn="ctr">
              <a:lnSpc>
                <a:spcPct val="125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Arial" pitchFamily="34" charset="0"/>
              </a:rPr>
              <a:t>单上传数据到外网</a:t>
            </a:r>
            <a:endParaRPr lang="en-US" altLang="zh-CN" sz="1400" dirty="0">
              <a:solidFill>
                <a:schemeClr val="tx1">
                  <a:lumMod val="65000"/>
                  <a:lumOff val="35000"/>
                </a:schemeClr>
              </a:solidFill>
              <a:latin typeface="微软雅黑" pitchFamily="34" charset="-122"/>
              <a:ea typeface="微软雅黑" pitchFamily="34" charset="-122"/>
            </a:endParaRPr>
          </a:p>
        </p:txBody>
      </p:sp>
      <p:grpSp>
        <p:nvGrpSpPr>
          <p:cNvPr id="40" name="组合 39"/>
          <p:cNvGrpSpPr/>
          <p:nvPr/>
        </p:nvGrpSpPr>
        <p:grpSpPr>
          <a:xfrm>
            <a:off x="1619718" y="-50795"/>
            <a:ext cx="2185837" cy="679217"/>
            <a:chOff x="6968323" y="4083240"/>
            <a:chExt cx="2185837" cy="696823"/>
          </a:xfrm>
        </p:grpSpPr>
        <p:sp>
          <p:nvSpPr>
            <p:cNvPr id="41" name="矩形 40"/>
            <p:cNvSpPr/>
            <p:nvPr/>
          </p:nvSpPr>
          <p:spPr>
            <a:xfrm>
              <a:off x="6968323" y="4130039"/>
              <a:ext cx="2175677" cy="650024"/>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2" name="图片 41"/>
            <p:cNvPicPr>
              <a:picLocks noChangeAspect="1"/>
            </p:cNvPicPr>
            <p:nvPr/>
          </p:nvPicPr>
          <p:blipFill rotWithShape="1">
            <a:blip r:embed="rId3">
              <a:extLst>
                <a:ext uri="{28A0092B-C50C-407E-A947-70E740481C1C}">
                  <a14:useLocalDpi xmlns:a14="http://schemas.microsoft.com/office/drawing/2010/main" val="0"/>
                </a:ext>
              </a:extLst>
            </a:blip>
            <a:srcRect r="85682"/>
            <a:stretch/>
          </p:blipFill>
          <p:spPr>
            <a:xfrm>
              <a:off x="6978483" y="4162933"/>
              <a:ext cx="600877" cy="563016"/>
            </a:xfrm>
            <a:prstGeom prst="rect">
              <a:avLst/>
            </a:prstGeom>
          </p:spPr>
        </p:pic>
        <p:sp>
          <p:nvSpPr>
            <p:cNvPr id="43" name="文本框 42"/>
            <p:cNvSpPr txBox="1"/>
            <p:nvPr/>
          </p:nvSpPr>
          <p:spPr>
            <a:xfrm>
              <a:off x="7411374" y="4083240"/>
              <a:ext cx="1742786" cy="646331"/>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sp>
        <p:nvSpPr>
          <p:cNvPr id="2" name="右弧形箭头 1"/>
          <p:cNvSpPr/>
          <p:nvPr/>
        </p:nvSpPr>
        <p:spPr>
          <a:xfrm>
            <a:off x="4426085" y="2137000"/>
            <a:ext cx="739302" cy="1383594"/>
          </a:xfrm>
          <a:prstGeom prst="curvedLeftArrow">
            <a:avLst/>
          </a:prstGeom>
          <a:solidFill>
            <a:srgbClr val="62CBE1"/>
          </a:solidFill>
          <a:ln>
            <a:solidFill>
              <a:srgbClr val="62CB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右弧形箭头 43"/>
          <p:cNvSpPr/>
          <p:nvPr/>
        </p:nvSpPr>
        <p:spPr>
          <a:xfrm rot="10800000">
            <a:off x="3542948" y="2055075"/>
            <a:ext cx="739302" cy="1383594"/>
          </a:xfrm>
          <a:prstGeom prst="curvedLeftArrow">
            <a:avLst/>
          </a:prstGeom>
          <a:solidFill>
            <a:srgbClr val="62CBE1"/>
          </a:solidFill>
          <a:ln>
            <a:solidFill>
              <a:srgbClr val="62CB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矩形 44"/>
          <p:cNvSpPr/>
          <p:nvPr/>
        </p:nvSpPr>
        <p:spPr>
          <a:xfrm>
            <a:off x="3535002" y="4330003"/>
            <a:ext cx="1620957" cy="361637"/>
          </a:xfrm>
          <a:prstGeom prst="rect">
            <a:avLst/>
          </a:prstGeom>
        </p:spPr>
        <p:txBody>
          <a:bodyPr wrap="none">
            <a:spAutoFit/>
          </a:bodyPr>
          <a:lstStyle/>
          <a:p>
            <a:pPr algn="ctr">
              <a:lnSpc>
                <a:spcPct val="125000"/>
              </a:lnSpc>
            </a:pPr>
            <a:r>
              <a:rPr lang="zh-CN" altLang="en-US" sz="1400" b="1" dirty="0">
                <a:solidFill>
                  <a:schemeClr val="tx1">
                    <a:lumMod val="65000"/>
                    <a:lumOff val="35000"/>
                  </a:schemeClr>
                </a:solidFill>
                <a:latin typeface="微软雅黑" pitchFamily="34" charset="-122"/>
                <a:ea typeface="微软雅黑" pitchFamily="34" charset="-122"/>
              </a:rPr>
              <a:t>调查</a:t>
            </a:r>
            <a:r>
              <a:rPr lang="zh-CN" altLang="en-US" sz="1400" b="1" dirty="0" smtClean="0">
                <a:solidFill>
                  <a:schemeClr val="tx1">
                    <a:lumMod val="65000"/>
                    <a:lumOff val="35000"/>
                  </a:schemeClr>
                </a:solidFill>
                <a:latin typeface="微软雅黑" pitchFamily="34" charset="-122"/>
                <a:ea typeface="微软雅黑" pitchFamily="34" charset="-122"/>
              </a:rPr>
              <a:t>问卷贯穿始终</a:t>
            </a:r>
            <a:endParaRPr lang="en-US" altLang="zh-CN" sz="1400" b="1"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5877962"/>
      </p:ext>
    </p:extLst>
  </p:cSld>
  <p:clrMapOvr>
    <a:masterClrMapping/>
  </p:clrMapOvr>
  <mc:AlternateContent xmlns:mc="http://schemas.openxmlformats.org/markup-compatibility/2006" xmlns:p14="http://schemas.microsoft.com/office/powerpoint/2010/main">
    <mc:Choice Requires="p14">
      <p:transition spd="slow" p14:dur="225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par>
                                <p:cTn id="8" presetID="8" presetClass="emph" presetSubtype="0" fill="hold" grpId="1" nodeType="withEffect">
                                  <p:stCondLst>
                                    <p:cond delay="0"/>
                                  </p:stCondLst>
                                  <p:childTnLst>
                                    <p:animRot by="21600000">
                                      <p:cBhvr>
                                        <p:cTn id="9" dur="1000" fill="hold"/>
                                        <p:tgtEl>
                                          <p:spTgt spid="21"/>
                                        </p:tgtEl>
                                        <p:attrNameLst>
                                          <p:attrName>r</p:attrName>
                                        </p:attrNameLst>
                                      </p:cBhvr>
                                    </p:animRo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Scale>
                                      <p:cBhvr>
                                        <p:cTn id="13"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25"/>
                                        </p:tgtEl>
                                        <p:attrNameLst>
                                          <p:attrName>ppt_x</p:attrName>
                                          <p:attrName>ppt_y</p:attrName>
                                        </p:attrNameLst>
                                      </p:cBhvr>
                                    </p:animMotion>
                                    <p:animEffect transition="in" filter="fade">
                                      <p:cBhvr>
                                        <p:cTn id="15" dur="1000"/>
                                        <p:tgtEl>
                                          <p:spTgt spid="25"/>
                                        </p:tgtEl>
                                      </p:cBhvr>
                                    </p:animEffect>
                                  </p:childTnLst>
                                </p:cTn>
                              </p:par>
                              <p:par>
                                <p:cTn id="16" presetID="52"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Scale>
                                      <p:cBhvr>
                                        <p:cTn id="18"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26"/>
                                        </p:tgtEl>
                                        <p:attrNameLst>
                                          <p:attrName>ppt_x</p:attrName>
                                          <p:attrName>ppt_y</p:attrName>
                                        </p:attrNameLst>
                                      </p:cBhvr>
                                    </p:animMotion>
                                    <p:animEffect transition="in" filter="fade">
                                      <p:cBhvr>
                                        <p:cTn id="20" dur="1000"/>
                                        <p:tgtEl>
                                          <p:spTgt spid="26"/>
                                        </p:tgtEl>
                                      </p:cBhvr>
                                    </p:animEffect>
                                  </p:childTnLst>
                                </p:cTn>
                              </p:par>
                              <p:par>
                                <p:cTn id="21" presetID="52"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Scale>
                                      <p:cBhvr>
                                        <p:cTn id="23"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7"/>
                                        </p:tgtEl>
                                        <p:attrNameLst>
                                          <p:attrName>ppt_x</p:attrName>
                                          <p:attrName>ppt_y</p:attrName>
                                        </p:attrNameLst>
                                      </p:cBhvr>
                                    </p:animMotion>
                                    <p:animEffect transition="in" filter="fade">
                                      <p:cBhvr>
                                        <p:cTn id="25" dur="1000"/>
                                        <p:tgtEl>
                                          <p:spTgt spid="27"/>
                                        </p:tgtEl>
                                      </p:cBhvr>
                                    </p:animEffect>
                                  </p:childTnLst>
                                </p:cTn>
                              </p:par>
                            </p:childTnLst>
                          </p:cTn>
                        </p:par>
                        <p:par>
                          <p:cTn id="26" fill="hold">
                            <p:stCondLst>
                              <p:cond delay="2000"/>
                            </p:stCondLst>
                            <p:childTnLst>
                              <p:par>
                                <p:cTn id="27" presetID="52"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Scale>
                                      <p:cBhvr>
                                        <p:cTn id="29"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22"/>
                                        </p:tgtEl>
                                        <p:attrNameLst>
                                          <p:attrName>ppt_x</p:attrName>
                                          <p:attrName>ppt_y</p:attrName>
                                        </p:attrNameLst>
                                      </p:cBhvr>
                                    </p:animMotion>
                                    <p:animEffect transition="in" filter="fade">
                                      <p:cBhvr>
                                        <p:cTn id="31" dur="1000"/>
                                        <p:tgtEl>
                                          <p:spTgt spid="22"/>
                                        </p:tgtEl>
                                      </p:cBhvr>
                                    </p:animEffect>
                                  </p:childTnLst>
                                </p:cTn>
                              </p:par>
                              <p:par>
                                <p:cTn id="32" presetID="52"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Scale>
                                      <p:cBhvr>
                                        <p:cTn id="34"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23"/>
                                        </p:tgtEl>
                                        <p:attrNameLst>
                                          <p:attrName>ppt_x</p:attrName>
                                          <p:attrName>ppt_y</p:attrName>
                                        </p:attrNameLst>
                                      </p:cBhvr>
                                    </p:animMotion>
                                    <p:animEffect transition="in" filter="fade">
                                      <p:cBhvr>
                                        <p:cTn id="36" dur="1000"/>
                                        <p:tgtEl>
                                          <p:spTgt spid="23"/>
                                        </p:tgtEl>
                                      </p:cBhvr>
                                    </p:animEffect>
                                  </p:childTnLst>
                                </p:cTn>
                              </p:par>
                              <p:par>
                                <p:cTn id="37" presetID="52"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Scale>
                                      <p:cBhvr>
                                        <p:cTn id="39"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24"/>
                                        </p:tgtEl>
                                        <p:attrNameLst>
                                          <p:attrName>ppt_x</p:attrName>
                                          <p:attrName>ppt_y</p:attrName>
                                        </p:attrNameLst>
                                      </p:cBhvr>
                                    </p:animMotion>
                                    <p:animEffect transition="in" filter="fade">
                                      <p:cBhvr>
                                        <p:cTn id="41" dur="1000"/>
                                        <p:tgtEl>
                                          <p:spTgt spid="24"/>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1000"/>
                                        <p:tgtEl>
                                          <p:spTgt spid="28"/>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left)">
                                      <p:cBhvr>
                                        <p:cTn id="48" dur="500"/>
                                        <p:tgtEl>
                                          <p:spTgt spid="29"/>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1000"/>
                                        <p:tgtEl>
                                          <p:spTgt spid="30"/>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left)">
                                      <p:cBhvr>
                                        <p:cTn id="54" dur="500"/>
                                        <p:tgtEl>
                                          <p:spTgt spid="31"/>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left)">
                                      <p:cBhvr>
                                        <p:cTn id="57" dur="1000"/>
                                        <p:tgtEl>
                                          <p:spTgt spid="32"/>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left)">
                                      <p:cBhvr>
                                        <p:cTn id="60" dur="500"/>
                                        <p:tgtEl>
                                          <p:spTgt spid="3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left)">
                                      <p:cBhvr>
                                        <p:cTn id="63" dur="1000"/>
                                        <p:tgtEl>
                                          <p:spTgt spid="34"/>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wipe(left)">
                                      <p:cBhvr>
                                        <p:cTn id="66" dur="500"/>
                                        <p:tgtEl>
                                          <p:spTgt spid="35"/>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wipe(left)">
                                      <p:cBhvr>
                                        <p:cTn id="69" dur="1000"/>
                                        <p:tgtEl>
                                          <p:spTgt spid="36"/>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left)">
                                      <p:cBhvr>
                                        <p:cTn id="72" dur="500"/>
                                        <p:tgtEl>
                                          <p:spTgt spid="37"/>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left)">
                                      <p:cBhvr>
                                        <p:cTn id="75" dur="1000"/>
                                        <p:tgtEl>
                                          <p:spTgt spid="38"/>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wipe(left)">
                                      <p:cBhvr>
                                        <p:cTn id="78" dur="500"/>
                                        <p:tgtEl>
                                          <p:spTgt spid="39"/>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wipe(left)">
                                      <p:cBhvr>
                                        <p:cTn id="8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3" grpId="0" animBg="1"/>
      <p:bldP spid="24" grpId="0" animBg="1"/>
      <p:bldP spid="25" grpId="0" animBg="1"/>
      <p:bldP spid="26" grpId="0" animBg="1"/>
      <p:bldP spid="27" grpId="0" animBg="1"/>
      <p:bldP spid="28" grpId="0"/>
      <p:bldP spid="29" grpId="0"/>
      <p:bldP spid="30" grpId="0"/>
      <p:bldP spid="31" grpId="0"/>
      <p:bldP spid="32" grpId="0"/>
      <p:bldP spid="33" grpId="0"/>
      <p:bldP spid="34" grpId="0"/>
      <p:bldP spid="35" grpId="0"/>
      <p:bldP spid="36" grpId="0"/>
      <p:bldP spid="37" grpId="0"/>
      <p:bldP spid="38" grpId="0"/>
      <p:bldP spid="39" grpId="0"/>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r="3193"/>
          <a:stretch/>
        </p:blipFill>
        <p:spPr>
          <a:xfrm>
            <a:off x="0" y="-1"/>
            <a:ext cx="9144000" cy="5159281"/>
          </a:xfrm>
          <a:prstGeom prst="rect">
            <a:avLst/>
          </a:prstGeom>
        </p:spPr>
      </p:pic>
      <p:pic>
        <p:nvPicPr>
          <p:cNvPr id="57" name="图片 56"/>
          <p:cNvPicPr>
            <a:picLocks noChangeAspect="1"/>
          </p:cNvPicPr>
          <p:nvPr/>
        </p:nvPicPr>
        <p:blipFill rotWithShape="1">
          <a:blip r:embed="rId5" cstate="print">
            <a:extLst>
              <a:ext uri="{28A0092B-C50C-407E-A947-70E740481C1C}">
                <a14:useLocalDpi xmlns:a14="http://schemas.microsoft.com/office/drawing/2010/main" val="0"/>
              </a:ext>
            </a:extLst>
          </a:blip>
          <a:srcRect r="-208" b="8136"/>
          <a:stretch/>
        </p:blipFill>
        <p:spPr>
          <a:xfrm>
            <a:off x="0" y="0"/>
            <a:ext cx="9163050" cy="5162550"/>
          </a:xfrm>
          <a:prstGeom prst="rect">
            <a:avLst/>
          </a:prstGeom>
        </p:spPr>
      </p:pic>
      <p:sp>
        <p:nvSpPr>
          <p:cNvPr id="46" name="矩形 45"/>
          <p:cNvSpPr/>
          <p:nvPr/>
        </p:nvSpPr>
        <p:spPr>
          <a:xfrm>
            <a:off x="878400" y="-3271"/>
            <a:ext cx="3293551" cy="3638550"/>
          </a:xfrm>
          <a:prstGeom prst="rect">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文本框 52"/>
          <p:cNvSpPr txBox="1"/>
          <p:nvPr/>
        </p:nvSpPr>
        <p:spPr>
          <a:xfrm>
            <a:off x="1799655" y="1071797"/>
            <a:ext cx="1451038" cy="1323439"/>
          </a:xfrm>
          <a:prstGeom prst="rect">
            <a:avLst/>
          </a:prstGeom>
          <a:noFill/>
        </p:spPr>
        <p:txBody>
          <a:bodyPr wrap="none" rtlCol="0">
            <a:spAutoFit/>
          </a:bodyPr>
          <a:lstStyle/>
          <a:p>
            <a:r>
              <a:rPr lang="en-US" altLang="zh-CN" sz="8000" b="1" dirty="0" smtClean="0">
                <a:solidFill>
                  <a:schemeClr val="bg1"/>
                </a:solidFill>
                <a:latin typeface="微软雅黑" panose="020B0503020204020204" pitchFamily="34" charset="-122"/>
                <a:ea typeface="微软雅黑" panose="020B0503020204020204" pitchFamily="34" charset="-122"/>
              </a:rPr>
              <a:t>02</a:t>
            </a:r>
            <a:endParaRPr lang="zh-CN" altLang="en-US" sz="8000" b="1"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878400" y="1034954"/>
            <a:ext cx="329355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996440" y="2393957"/>
            <a:ext cx="3057469" cy="584775"/>
          </a:xfrm>
          <a:prstGeom prst="rect">
            <a:avLst/>
          </a:prstGeom>
          <a:noFill/>
        </p:spPr>
        <p:txBody>
          <a:bodyPr wrap="square" rtlCol="0">
            <a:spAutoFit/>
          </a:bodyPr>
          <a:lstStyle/>
          <a:p>
            <a:pPr algn="dist"/>
            <a:r>
              <a:rPr lang="zh-CN" altLang="en-US" sz="3200" b="1" dirty="0" smtClean="0">
                <a:solidFill>
                  <a:schemeClr val="bg1"/>
                </a:solidFill>
                <a:latin typeface="微软雅黑" panose="020B0503020204020204" pitchFamily="34" charset="-122"/>
                <a:ea typeface="微软雅黑" panose="020B0503020204020204" pitchFamily="34" charset="-122"/>
              </a:rPr>
              <a:t>系统功能</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60" name="矩形 59"/>
          <p:cNvSpPr/>
          <p:nvPr/>
        </p:nvSpPr>
        <p:spPr>
          <a:xfrm>
            <a:off x="1474662" y="2955183"/>
            <a:ext cx="2101024" cy="369332"/>
          </a:xfrm>
          <a:prstGeom prst="rect">
            <a:avLst/>
          </a:prstGeom>
        </p:spPr>
        <p:txBody>
          <a:bodyPr wrap="none">
            <a:spAutoFit/>
          </a:bodyPr>
          <a:lstStyle/>
          <a:p>
            <a:r>
              <a:rPr lang="en-US" altLang="zh-CN" sz="1800" b="1" dirty="0" smtClean="0">
                <a:solidFill>
                  <a:schemeClr val="bg1"/>
                </a:solidFill>
                <a:latin typeface="微软雅黑" panose="020B0503020204020204" pitchFamily="34" charset="-122"/>
                <a:ea typeface="微软雅黑" panose="020B0503020204020204" pitchFamily="34" charset="-122"/>
              </a:rPr>
              <a:t>System Function</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1516153" y="184527"/>
            <a:ext cx="2175677" cy="923330"/>
            <a:chOff x="1583523" y="135711"/>
            <a:chExt cx="2175677" cy="923330"/>
          </a:xfrm>
        </p:grpSpPr>
        <p:pic>
          <p:nvPicPr>
            <p:cNvPr id="13" name="图片 12"/>
            <p:cNvPicPr>
              <a:picLocks noChangeAspect="1"/>
            </p:cNvPicPr>
            <p:nvPr/>
          </p:nvPicPr>
          <p:blipFill rotWithShape="1">
            <a:blip r:embed="rId6">
              <a:extLst>
                <a:ext uri="{28A0092B-C50C-407E-A947-70E740481C1C}">
                  <a14:useLocalDpi xmlns:a14="http://schemas.microsoft.com/office/drawing/2010/main" val="0"/>
                </a:ext>
              </a:extLst>
            </a:blip>
            <a:srcRect r="85682"/>
            <a:stretch/>
          </p:blipFill>
          <p:spPr>
            <a:xfrm>
              <a:off x="1583523" y="215404"/>
              <a:ext cx="600877" cy="563016"/>
            </a:xfrm>
            <a:prstGeom prst="rect">
              <a:avLst/>
            </a:prstGeom>
          </p:spPr>
        </p:pic>
        <p:sp>
          <p:nvSpPr>
            <p:cNvPr id="14" name="文本框 13"/>
            <p:cNvSpPr txBox="1"/>
            <p:nvPr/>
          </p:nvSpPr>
          <p:spPr>
            <a:xfrm>
              <a:off x="2016414" y="135711"/>
              <a:ext cx="1742786" cy="923330"/>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spTree>
    <p:extLst>
      <p:ext uri="{BB962C8B-B14F-4D97-AF65-F5344CB8AC3E}">
        <p14:creationId xmlns:p14="http://schemas.microsoft.com/office/powerpoint/2010/main" val="3493510164"/>
      </p:ext>
    </p:extLst>
  </p:cSld>
  <p:clrMapOvr>
    <a:masterClrMapping/>
  </p:clrMapOvr>
  <mc:AlternateContent xmlns:mc="http://schemas.openxmlformats.org/markup-compatibility/2006" xmlns:p14="http://schemas.microsoft.com/office/powerpoint/2010/main">
    <mc:Choice Requires="p14">
      <p:transition spd="slow" p14:dur="225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p:tgtEl>
                                          <p:spTgt spid="46"/>
                                        </p:tgtEl>
                                        <p:attrNameLst>
                                          <p:attrName>ppt_y</p:attrName>
                                        </p:attrNameLst>
                                      </p:cBhvr>
                                      <p:tavLst>
                                        <p:tav tm="0">
                                          <p:val>
                                            <p:strVal val="#ppt_y-#ppt_h*1.125000"/>
                                          </p:val>
                                        </p:tav>
                                        <p:tav tm="100000">
                                          <p:val>
                                            <p:strVal val="#ppt_y"/>
                                          </p:val>
                                        </p:tav>
                                      </p:tavLst>
                                    </p:anim>
                                    <p:animEffect transition="in" filter="wipe(down)">
                                      <p:cBhvr>
                                        <p:cTn id="8" dur="500"/>
                                        <p:tgtEl>
                                          <p:spTgt spid="46"/>
                                        </p:tgtEl>
                                      </p:cBhvr>
                                    </p:animEffect>
                                  </p:childTnLst>
                                </p:cTn>
                              </p:par>
                            </p:childTnLst>
                          </p:cTn>
                        </p:par>
                        <p:par>
                          <p:cTn id="9" fill="hold">
                            <p:stCondLst>
                              <p:cond delay="1000"/>
                            </p:stCondLst>
                            <p:childTnLst>
                              <p:par>
                                <p:cTn id="10" presetID="16" presetClass="entr" presetSubtype="21" fill="hold"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arn(inVertical)">
                                      <p:cBhvr>
                                        <p:cTn id="12" dur="500"/>
                                        <p:tgtEl>
                                          <p:spTgt spid="55"/>
                                        </p:tgtEl>
                                      </p:cBhvr>
                                    </p:animEffect>
                                  </p:childTnLst>
                                </p:cTn>
                              </p:par>
                            </p:childTnLst>
                          </p:cTn>
                        </p:par>
                        <p:par>
                          <p:cTn id="13" fill="hold">
                            <p:stCondLst>
                              <p:cond delay="1500"/>
                            </p:stCondLst>
                            <p:childTnLst>
                              <p:par>
                                <p:cTn id="14" presetID="14" presetClass="entr" presetSubtype="10"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randombar(horizontal)">
                                      <p:cBhvr>
                                        <p:cTn id="16" dur="500"/>
                                        <p:tgtEl>
                                          <p:spTgt spid="53"/>
                                        </p:tgtEl>
                                      </p:cBhvr>
                                    </p:animEffect>
                                  </p:childTnLst>
                                </p:cTn>
                              </p:par>
                            </p:childTnLst>
                          </p:cTn>
                        </p:par>
                        <p:par>
                          <p:cTn id="17" fill="hold">
                            <p:stCondLst>
                              <p:cond delay="2000"/>
                            </p:stCondLst>
                            <p:childTnLst>
                              <p:par>
                                <p:cTn id="18" presetID="53" presetClass="entr" presetSubtype="16" fill="hold" grpId="0" nodeType="afterEffect">
                                  <p:stCondLst>
                                    <p:cond delay="0"/>
                                  </p:stCondLst>
                                  <p:childTnLst>
                                    <p:set>
                                      <p:cBhvr>
                                        <p:cTn id="19" dur="1" fill="hold">
                                          <p:stCondLst>
                                            <p:cond delay="0"/>
                                          </p:stCondLst>
                                        </p:cTn>
                                        <p:tgtEl>
                                          <p:spTgt spid="58"/>
                                        </p:tgtEl>
                                        <p:attrNameLst>
                                          <p:attrName>style.visibility</p:attrName>
                                        </p:attrNameLst>
                                      </p:cBhvr>
                                      <p:to>
                                        <p:strVal val="visible"/>
                                      </p:to>
                                    </p:set>
                                    <p:anim calcmode="lin" valueType="num">
                                      <p:cBhvr>
                                        <p:cTn id="20" dur="500" fill="hold"/>
                                        <p:tgtEl>
                                          <p:spTgt spid="58"/>
                                        </p:tgtEl>
                                        <p:attrNameLst>
                                          <p:attrName>ppt_w</p:attrName>
                                        </p:attrNameLst>
                                      </p:cBhvr>
                                      <p:tavLst>
                                        <p:tav tm="0">
                                          <p:val>
                                            <p:fltVal val="0"/>
                                          </p:val>
                                        </p:tav>
                                        <p:tav tm="100000">
                                          <p:val>
                                            <p:strVal val="#ppt_w"/>
                                          </p:val>
                                        </p:tav>
                                      </p:tavLst>
                                    </p:anim>
                                    <p:anim calcmode="lin" valueType="num">
                                      <p:cBhvr>
                                        <p:cTn id="21" dur="500" fill="hold"/>
                                        <p:tgtEl>
                                          <p:spTgt spid="58"/>
                                        </p:tgtEl>
                                        <p:attrNameLst>
                                          <p:attrName>ppt_h</p:attrName>
                                        </p:attrNameLst>
                                      </p:cBhvr>
                                      <p:tavLst>
                                        <p:tav tm="0">
                                          <p:val>
                                            <p:fltVal val="0"/>
                                          </p:val>
                                        </p:tav>
                                        <p:tav tm="100000">
                                          <p:val>
                                            <p:strVal val="#ppt_h"/>
                                          </p:val>
                                        </p:tav>
                                      </p:tavLst>
                                    </p:anim>
                                    <p:animEffect transition="in" filter="fade">
                                      <p:cBhvr>
                                        <p:cTn id="22" dur="500"/>
                                        <p:tgtEl>
                                          <p:spTgt spid="58"/>
                                        </p:tgtEl>
                                      </p:cBhvr>
                                    </p:animEffect>
                                  </p:childTnLst>
                                </p:cTn>
                              </p:par>
                            </p:childTnLst>
                          </p:cTn>
                        </p:par>
                        <p:par>
                          <p:cTn id="23" fill="hold">
                            <p:stCondLst>
                              <p:cond delay="2500"/>
                            </p:stCondLst>
                            <p:childTnLst>
                              <p:par>
                                <p:cTn id="24" presetID="2" presetClass="entr" presetSubtype="4" fill="hold" grpId="0" nodeType="afterEffect">
                                  <p:stCondLst>
                                    <p:cond delay="0"/>
                                  </p:stCondLst>
                                  <p:iterate type="lt">
                                    <p:tmPct val="10000"/>
                                  </p:iterate>
                                  <p:childTnLst>
                                    <p:set>
                                      <p:cBhvr>
                                        <p:cTn id="25" dur="1" fill="hold">
                                          <p:stCondLst>
                                            <p:cond delay="0"/>
                                          </p:stCondLst>
                                        </p:cTn>
                                        <p:tgtEl>
                                          <p:spTgt spid="60"/>
                                        </p:tgtEl>
                                        <p:attrNameLst>
                                          <p:attrName>style.visibility</p:attrName>
                                        </p:attrNameLst>
                                      </p:cBhvr>
                                      <p:to>
                                        <p:strVal val="visible"/>
                                      </p:to>
                                    </p:set>
                                    <p:anim calcmode="lin" valueType="num">
                                      <p:cBhvr additive="base">
                                        <p:cTn id="26" dur="500" fill="hold"/>
                                        <p:tgtEl>
                                          <p:spTgt spid="60"/>
                                        </p:tgtEl>
                                        <p:attrNameLst>
                                          <p:attrName>ppt_x</p:attrName>
                                        </p:attrNameLst>
                                      </p:cBhvr>
                                      <p:tavLst>
                                        <p:tav tm="0">
                                          <p:val>
                                            <p:strVal val="#ppt_x"/>
                                          </p:val>
                                        </p:tav>
                                        <p:tav tm="100000">
                                          <p:val>
                                            <p:strVal val="#ppt_x"/>
                                          </p:val>
                                        </p:tav>
                                      </p:tavLst>
                                    </p:anim>
                                    <p:anim calcmode="lin" valueType="num">
                                      <p:cBhvr additive="base">
                                        <p:cTn id="27"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3" grpId="0"/>
      <p:bldP spid="58" grpId="0"/>
      <p:bldP spid="6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619718" y="628802"/>
            <a:ext cx="7524282" cy="89413"/>
          </a:xfrm>
          <a:prstGeom prst="rect">
            <a:avLst/>
          </a:prstGeom>
          <a:solidFill>
            <a:srgbClr val="83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4"/>
          <p:cNvSpPr txBox="1">
            <a:spLocks/>
          </p:cNvSpPr>
          <p:nvPr/>
        </p:nvSpPr>
        <p:spPr>
          <a:xfrm>
            <a:off x="4039334" y="136098"/>
            <a:ext cx="3314777" cy="40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系统功能</a:t>
            </a:r>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功能模块划分</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1439025" y="1361821"/>
            <a:ext cx="1569660" cy="406971"/>
          </a:xfrm>
          <a:prstGeom prst="rect">
            <a:avLst/>
          </a:prstGeom>
          <a:noFill/>
        </p:spPr>
        <p:txBody>
          <a:bodyPr wrap="none">
            <a:spAutoFit/>
          </a:bodyPr>
          <a:lstStyle/>
          <a:p>
            <a:pPr algn="ctr">
              <a:lnSpc>
                <a:spcPct val="125000"/>
              </a:lnSpc>
            </a:pPr>
            <a:r>
              <a:rPr lang="zh-CN" altLang="en-US" sz="1800" b="1" dirty="0">
                <a:solidFill>
                  <a:schemeClr val="bg1"/>
                </a:solidFill>
                <a:latin typeface="微软雅黑" panose="020B0503020204020204" pitchFamily="34" charset="-122"/>
                <a:ea typeface="微软雅黑" panose="020B0503020204020204" pitchFamily="34" charset="-122"/>
                <a:sym typeface="Arial" pitchFamily="34" charset="0"/>
              </a:rPr>
              <a:t>单击添加标题</a:t>
            </a:r>
            <a:endParaRPr lang="en-US" altLang="zh-CN" sz="1800" dirty="0">
              <a:solidFill>
                <a:schemeClr val="bg1"/>
              </a:solidFill>
              <a:latin typeface="微软雅黑" pitchFamily="34" charset="-122"/>
              <a:ea typeface="微软雅黑" pitchFamily="34" charset="-122"/>
            </a:endParaRPr>
          </a:p>
        </p:txBody>
      </p:sp>
      <p:sp>
        <p:nvSpPr>
          <p:cNvPr id="11" name="TextBox 53"/>
          <p:cNvSpPr txBox="1"/>
          <p:nvPr/>
        </p:nvSpPr>
        <p:spPr>
          <a:xfrm>
            <a:off x="692342" y="1768792"/>
            <a:ext cx="3063026" cy="1477328"/>
          </a:xfrm>
          <a:prstGeom prst="rect">
            <a:avLst/>
          </a:prstGeom>
          <a:noFill/>
          <a:ln w="12700">
            <a:noFill/>
          </a:ln>
        </p:spPr>
        <p:txBody>
          <a:bodyPr wrap="square" rtlCol="0">
            <a:spAutoFit/>
          </a:bodyPr>
          <a:lstStyle/>
          <a:p>
            <a:pPr algn="just">
              <a:lnSpc>
                <a:spcPct val="150000"/>
              </a:lnSpc>
              <a:spcBef>
                <a:spcPct val="20000"/>
              </a:spcBef>
            </a:pPr>
            <a:r>
              <a:rPr lang="zh-CN" altLang="en-US" sz="1200" dirty="0">
                <a:solidFill>
                  <a:schemeClr val="bg1"/>
                </a:solidFill>
                <a:latin typeface="微软雅黑" panose="020B0503020204020204" pitchFamily="34" charset="-122"/>
                <a:ea typeface="微软雅黑" panose="020B0503020204020204" pitchFamily="34" charset="-122"/>
              </a:rPr>
              <a:t>请在这里输入你的文字说明并且文本尽量精简，可根据你的需求随意拉伸</a:t>
            </a:r>
            <a:r>
              <a:rPr lang="zh-CN" altLang="en-US" sz="1200" dirty="0" smtClean="0">
                <a:solidFill>
                  <a:schemeClr val="bg1"/>
                </a:solidFill>
                <a:latin typeface="微软雅黑" panose="020B0503020204020204" pitchFamily="34" charset="-122"/>
                <a:ea typeface="微软雅黑" panose="020B0503020204020204" pitchFamily="34" charset="-122"/>
              </a:rPr>
              <a:t>文本框请在这里输入你的文字说明并且文本尽量精简，可根据你的需求随意拉伸文本框请在这里输入你的文字说明并且文本尽量精简</a:t>
            </a:r>
            <a:endParaRPr lang="en-US" altLang="zh-CN" sz="1200" dirty="0" smtClean="0">
              <a:solidFill>
                <a:schemeClr val="bg1"/>
              </a:solidFill>
              <a:latin typeface="Arial" pitchFamily="34" charset="0"/>
              <a:ea typeface="微软雅黑" pitchFamily="34" charset="-122"/>
              <a:sym typeface="Arial" pitchFamily="34" charset="0"/>
            </a:endParaRPr>
          </a:p>
        </p:txBody>
      </p:sp>
      <p:grpSp>
        <p:nvGrpSpPr>
          <p:cNvPr id="24" name="组合 23"/>
          <p:cNvGrpSpPr/>
          <p:nvPr/>
        </p:nvGrpSpPr>
        <p:grpSpPr>
          <a:xfrm>
            <a:off x="1619718" y="-50795"/>
            <a:ext cx="2185837" cy="679217"/>
            <a:chOff x="6968323" y="4083240"/>
            <a:chExt cx="2185837" cy="696823"/>
          </a:xfrm>
        </p:grpSpPr>
        <p:sp>
          <p:nvSpPr>
            <p:cNvPr id="25" name="矩形 24"/>
            <p:cNvSpPr/>
            <p:nvPr/>
          </p:nvSpPr>
          <p:spPr>
            <a:xfrm>
              <a:off x="6968323" y="4130039"/>
              <a:ext cx="2175677" cy="650024"/>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r="85682"/>
            <a:stretch/>
          </p:blipFill>
          <p:spPr>
            <a:xfrm>
              <a:off x="6978483" y="4162933"/>
              <a:ext cx="600877" cy="563016"/>
            </a:xfrm>
            <a:prstGeom prst="rect">
              <a:avLst/>
            </a:prstGeom>
          </p:spPr>
        </p:pic>
        <p:sp>
          <p:nvSpPr>
            <p:cNvPr id="27" name="文本框 26"/>
            <p:cNvSpPr txBox="1"/>
            <p:nvPr/>
          </p:nvSpPr>
          <p:spPr>
            <a:xfrm>
              <a:off x="7411374" y="4083240"/>
              <a:ext cx="1742786" cy="646331"/>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pic>
        <p:nvPicPr>
          <p:cNvPr id="4" name="图片 3"/>
          <p:cNvPicPr>
            <a:picLocks noChangeAspect="1"/>
          </p:cNvPicPr>
          <p:nvPr/>
        </p:nvPicPr>
        <p:blipFill>
          <a:blip r:embed="rId4"/>
          <a:stretch>
            <a:fillRect/>
          </a:stretch>
        </p:blipFill>
        <p:spPr>
          <a:xfrm>
            <a:off x="780070" y="1247272"/>
            <a:ext cx="7799355" cy="3260377"/>
          </a:xfrm>
          <a:prstGeom prst="rect">
            <a:avLst/>
          </a:prstGeom>
        </p:spPr>
      </p:pic>
    </p:spTree>
    <p:extLst>
      <p:ext uri="{BB962C8B-B14F-4D97-AF65-F5344CB8AC3E}">
        <p14:creationId xmlns:p14="http://schemas.microsoft.com/office/powerpoint/2010/main" val="950035309"/>
      </p:ext>
    </p:extLst>
  </p:cSld>
  <p:clrMapOvr>
    <a:masterClrMapping/>
  </p:clrMapOvr>
  <mc:AlternateContent xmlns:mc="http://schemas.openxmlformats.org/markup-compatibility/2006" xmlns:p14="http://schemas.microsoft.com/office/powerpoint/2010/main">
    <mc:Choice Requires="p14">
      <p:transition spd="slow" p14:dur="225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ppt_x</p:attrName>
                                        </p:attrNameLst>
                                      </p:cBhvr>
                                      <p:tavLst>
                                        <p:tav tm="0">
                                          <p:val>
                                            <p:strVal val="#ppt_x+#ppt_w*1.125000"/>
                                          </p:val>
                                        </p:tav>
                                        <p:tav tm="100000">
                                          <p:val>
                                            <p:strVal val="#ppt_x"/>
                                          </p:val>
                                        </p:tav>
                                      </p:tavLst>
                                    </p:anim>
                                    <p:animEffect transition="in" filter="wipe(left)">
                                      <p:cBhvr>
                                        <p:cTn id="8" dur="500"/>
                                        <p:tgtEl>
                                          <p:spTgt spid="10"/>
                                        </p:tgtEl>
                                      </p:cBhvr>
                                    </p:animEffect>
                                  </p:childTnLst>
                                </p:cTn>
                              </p:par>
                              <p:par>
                                <p:cTn id="9" presetID="1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619718" y="628802"/>
            <a:ext cx="7524282" cy="89413"/>
          </a:xfrm>
          <a:prstGeom prst="rect">
            <a:avLst/>
          </a:prstGeom>
          <a:solidFill>
            <a:srgbClr val="83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4"/>
          <p:cNvSpPr txBox="1">
            <a:spLocks/>
          </p:cNvSpPr>
          <p:nvPr/>
        </p:nvSpPr>
        <p:spPr>
          <a:xfrm>
            <a:off x="4039334" y="136098"/>
            <a:ext cx="3314777" cy="40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系统功能</a:t>
            </a:r>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技术要求</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619718" y="-50795"/>
            <a:ext cx="2185837" cy="679217"/>
            <a:chOff x="6968323" y="4083240"/>
            <a:chExt cx="2185837" cy="696823"/>
          </a:xfrm>
        </p:grpSpPr>
        <p:sp>
          <p:nvSpPr>
            <p:cNvPr id="25" name="矩形 24"/>
            <p:cNvSpPr/>
            <p:nvPr/>
          </p:nvSpPr>
          <p:spPr>
            <a:xfrm>
              <a:off x="6968323" y="4130039"/>
              <a:ext cx="2175677" cy="650024"/>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r="85682"/>
            <a:stretch/>
          </p:blipFill>
          <p:spPr>
            <a:xfrm>
              <a:off x="6978483" y="4162933"/>
              <a:ext cx="600877" cy="563016"/>
            </a:xfrm>
            <a:prstGeom prst="rect">
              <a:avLst/>
            </a:prstGeom>
          </p:spPr>
        </p:pic>
        <p:sp>
          <p:nvSpPr>
            <p:cNvPr id="27" name="文本框 26"/>
            <p:cNvSpPr txBox="1"/>
            <p:nvPr/>
          </p:nvSpPr>
          <p:spPr>
            <a:xfrm>
              <a:off x="7411374" y="4083240"/>
              <a:ext cx="1742786" cy="646331"/>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sp>
        <p:nvSpPr>
          <p:cNvPr id="15" name="梯形 14"/>
          <p:cNvSpPr/>
          <p:nvPr/>
        </p:nvSpPr>
        <p:spPr>
          <a:xfrm>
            <a:off x="2789129" y="4019278"/>
            <a:ext cx="3665220" cy="647700"/>
          </a:xfrm>
          <a:prstGeom prst="trapezoid">
            <a:avLst>
              <a:gd name="adj" fmla="val 57432"/>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梯形 15"/>
          <p:cNvSpPr/>
          <p:nvPr/>
        </p:nvSpPr>
        <p:spPr>
          <a:xfrm>
            <a:off x="3209926" y="3079967"/>
            <a:ext cx="2805792" cy="845820"/>
          </a:xfrm>
          <a:prstGeom prst="trapezoid">
            <a:avLst>
              <a:gd name="adj" fmla="val 57432"/>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梯形 16"/>
          <p:cNvSpPr/>
          <p:nvPr/>
        </p:nvSpPr>
        <p:spPr>
          <a:xfrm>
            <a:off x="3767818" y="2361521"/>
            <a:ext cx="1709738" cy="605908"/>
          </a:xfrm>
          <a:prstGeom prst="trapezoid">
            <a:avLst>
              <a:gd name="adj" fmla="val 57432"/>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4144056" y="1451338"/>
            <a:ext cx="952499" cy="840105"/>
          </a:xfrm>
          <a:prstGeom prst="triangle">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998405" y="4174620"/>
            <a:ext cx="1362874" cy="361637"/>
          </a:xfrm>
          <a:prstGeom prst="rect">
            <a:avLst/>
          </a:prstGeom>
        </p:spPr>
        <p:txBody>
          <a:bodyPr wrap="none">
            <a:spAutoFit/>
          </a:bodyPr>
          <a:lstStyle/>
          <a:p>
            <a:pPr algn="ctr">
              <a:lnSpc>
                <a:spcPct val="125000"/>
              </a:lnSpc>
            </a:pPr>
            <a:r>
              <a:rPr lang="en-US" altLang="zh-CN" sz="1400" b="1" dirty="0" smtClean="0">
                <a:solidFill>
                  <a:schemeClr val="bg1"/>
                </a:solidFill>
                <a:latin typeface="微软雅黑" pitchFamily="34" charset="-122"/>
                <a:ea typeface="微软雅黑" pitchFamily="34" charset="-122"/>
                <a:sym typeface="Arial" pitchFamily="34" charset="0"/>
              </a:rPr>
              <a:t>MySQL</a:t>
            </a:r>
            <a:r>
              <a:rPr lang="zh-CN" altLang="en-US" sz="1400" b="1" dirty="0" smtClean="0">
                <a:solidFill>
                  <a:schemeClr val="bg1"/>
                </a:solidFill>
                <a:latin typeface="微软雅黑" pitchFamily="34" charset="-122"/>
                <a:ea typeface="微软雅黑" pitchFamily="34" charset="-122"/>
                <a:sym typeface="Arial" pitchFamily="34" charset="0"/>
              </a:rPr>
              <a:t>数据库</a:t>
            </a:r>
            <a:endParaRPr lang="en-US" altLang="zh-CN" sz="1400" dirty="0">
              <a:solidFill>
                <a:schemeClr val="bg1"/>
              </a:solidFill>
              <a:latin typeface="微软雅黑" pitchFamily="34" charset="-122"/>
              <a:ea typeface="微软雅黑" pitchFamily="34" charset="-122"/>
            </a:endParaRPr>
          </a:p>
        </p:txBody>
      </p:sp>
      <p:sp>
        <p:nvSpPr>
          <p:cNvPr id="22" name="矩形 21"/>
          <p:cNvSpPr/>
          <p:nvPr/>
        </p:nvSpPr>
        <p:spPr>
          <a:xfrm>
            <a:off x="4228436" y="3334369"/>
            <a:ext cx="902812" cy="337015"/>
          </a:xfrm>
          <a:prstGeom prst="rect">
            <a:avLst/>
          </a:prstGeom>
        </p:spPr>
        <p:txBody>
          <a:bodyPr wrap="none">
            <a:spAutoFit/>
          </a:bodyPr>
          <a:lstStyle/>
          <a:p>
            <a:pPr algn="ctr">
              <a:lnSpc>
                <a:spcPct val="125000"/>
              </a:lnSpc>
            </a:pPr>
            <a:r>
              <a:rPr lang="zh-CN" altLang="en-US" sz="1400" b="1" dirty="0">
                <a:solidFill>
                  <a:schemeClr val="bg1"/>
                </a:solidFill>
                <a:latin typeface="微软雅黑" pitchFamily="34" charset="-122"/>
                <a:ea typeface="微软雅黑" pitchFamily="34" charset="-122"/>
                <a:sym typeface="Arial" pitchFamily="34" charset="0"/>
              </a:rPr>
              <a:t>后台服务</a:t>
            </a:r>
            <a:endParaRPr lang="en-US" altLang="zh-CN" sz="1400" dirty="0">
              <a:solidFill>
                <a:schemeClr val="bg1"/>
              </a:solidFill>
              <a:latin typeface="微软雅黑" pitchFamily="34" charset="-122"/>
              <a:ea typeface="微软雅黑" pitchFamily="34" charset="-122"/>
            </a:endParaRPr>
          </a:p>
        </p:txBody>
      </p:sp>
      <p:sp>
        <p:nvSpPr>
          <p:cNvPr id="23" name="矩形 22"/>
          <p:cNvSpPr/>
          <p:nvPr/>
        </p:nvSpPr>
        <p:spPr>
          <a:xfrm>
            <a:off x="4228437" y="2545845"/>
            <a:ext cx="902811" cy="361637"/>
          </a:xfrm>
          <a:prstGeom prst="rect">
            <a:avLst/>
          </a:prstGeom>
        </p:spPr>
        <p:txBody>
          <a:bodyPr wrap="none">
            <a:spAutoFit/>
          </a:bodyPr>
          <a:lstStyle/>
          <a:p>
            <a:pPr algn="ctr">
              <a:lnSpc>
                <a:spcPct val="125000"/>
              </a:lnSpc>
            </a:pPr>
            <a:r>
              <a:rPr lang="zh-CN" altLang="en-US" sz="1400" b="1" dirty="0" smtClean="0">
                <a:solidFill>
                  <a:schemeClr val="bg1"/>
                </a:solidFill>
                <a:latin typeface="微软雅黑" panose="020B0503020204020204" pitchFamily="34" charset="-122"/>
                <a:ea typeface="微软雅黑" panose="020B0503020204020204" pitchFamily="34" charset="-122"/>
                <a:sym typeface="Arial" pitchFamily="34" charset="0"/>
              </a:rPr>
              <a:t>前端框架</a:t>
            </a:r>
            <a:endParaRPr lang="en-US" altLang="zh-CN" sz="1400" dirty="0">
              <a:solidFill>
                <a:schemeClr val="bg1"/>
              </a:solidFill>
              <a:latin typeface="微软雅黑" pitchFamily="34" charset="-122"/>
              <a:ea typeface="微软雅黑" pitchFamily="34" charset="-122"/>
            </a:endParaRPr>
          </a:p>
        </p:txBody>
      </p:sp>
      <p:sp>
        <p:nvSpPr>
          <p:cNvPr id="28" name="矩形 27"/>
          <p:cNvSpPr/>
          <p:nvPr/>
        </p:nvSpPr>
        <p:spPr>
          <a:xfrm>
            <a:off x="4340952" y="1677530"/>
            <a:ext cx="543739" cy="630942"/>
          </a:xfrm>
          <a:prstGeom prst="rect">
            <a:avLst/>
          </a:prstGeom>
        </p:spPr>
        <p:txBody>
          <a:bodyPr wrap="none">
            <a:spAutoFit/>
          </a:bodyPr>
          <a:lstStyle/>
          <a:p>
            <a:pPr algn="ctr">
              <a:lnSpc>
                <a:spcPct val="125000"/>
              </a:lnSpc>
            </a:pPr>
            <a:r>
              <a:rPr lang="zh-CN" altLang="en-US" sz="1400" b="1" dirty="0" smtClean="0">
                <a:solidFill>
                  <a:schemeClr val="bg1"/>
                </a:solidFill>
                <a:latin typeface="微软雅黑" panose="020B0503020204020204" pitchFamily="34" charset="-122"/>
                <a:ea typeface="微软雅黑" panose="020B0503020204020204" pitchFamily="34" charset="-122"/>
                <a:sym typeface="Arial" pitchFamily="34" charset="0"/>
              </a:rPr>
              <a:t>网站</a:t>
            </a:r>
            <a:endParaRPr lang="en-US" altLang="zh-CN" sz="1400" b="1" dirty="0" smtClean="0">
              <a:solidFill>
                <a:schemeClr val="bg1"/>
              </a:solidFill>
              <a:latin typeface="微软雅黑" panose="020B0503020204020204" pitchFamily="34" charset="-122"/>
              <a:ea typeface="微软雅黑" panose="020B0503020204020204" pitchFamily="34" charset="-122"/>
              <a:sym typeface="Arial" pitchFamily="34" charset="0"/>
            </a:endParaRPr>
          </a:p>
          <a:p>
            <a:pPr algn="ctr">
              <a:lnSpc>
                <a:spcPct val="125000"/>
              </a:lnSpc>
            </a:pPr>
            <a:r>
              <a:rPr lang="zh-CN" altLang="en-US" sz="1400" b="1" dirty="0">
                <a:solidFill>
                  <a:schemeClr val="bg1"/>
                </a:solidFill>
                <a:latin typeface="微软雅黑" panose="020B0503020204020204" pitchFamily="34" charset="-122"/>
                <a:ea typeface="微软雅黑" panose="020B0503020204020204" pitchFamily="34" charset="-122"/>
                <a:sym typeface="Arial" pitchFamily="34" charset="0"/>
              </a:rPr>
              <a:t>特色</a:t>
            </a:r>
            <a:endParaRPr lang="en-US" altLang="zh-CN" sz="1400" b="1" dirty="0" smtClean="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29" name="TextBox 53"/>
          <p:cNvSpPr txBox="1"/>
          <p:nvPr/>
        </p:nvSpPr>
        <p:spPr>
          <a:xfrm>
            <a:off x="5590211" y="1694250"/>
            <a:ext cx="2529414" cy="305918"/>
          </a:xfrm>
          <a:prstGeom prst="rect">
            <a:avLst/>
          </a:prstGeom>
          <a:noFill/>
          <a:ln w="12700">
            <a:noFill/>
          </a:ln>
        </p:spPr>
        <p:txBody>
          <a:bodyPr wrap="square" rtlCol="0">
            <a:spAutoFit/>
          </a:bodyPr>
          <a:lstStyle/>
          <a:p>
            <a:pPr algn="r">
              <a:lnSpc>
                <a:spcPct val="150000"/>
              </a:lnSpc>
              <a:spcBef>
                <a:spcPct val="20000"/>
              </a:spcBef>
            </a:pP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sym typeface="Arial" pitchFamily="34" charset="0"/>
              </a:rPr>
              <a:t>HTML5+CSS3</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sym typeface="Arial" pitchFamily="34" charset="0"/>
              </a:rPr>
              <a:t>特效</a:t>
            </a:r>
            <a:endParaRPr lang="en-US" altLang="zh-CN" sz="1050" dirty="0">
              <a:solidFill>
                <a:schemeClr val="tx1">
                  <a:lumMod val="65000"/>
                  <a:lumOff val="35000"/>
                </a:schemeClr>
              </a:solidFill>
              <a:latin typeface="Arial" pitchFamily="34" charset="0"/>
              <a:ea typeface="微软雅黑" pitchFamily="34" charset="-122"/>
              <a:sym typeface="Arial" pitchFamily="34" charset="0"/>
            </a:endParaRPr>
          </a:p>
        </p:txBody>
      </p:sp>
      <p:sp>
        <p:nvSpPr>
          <p:cNvPr id="30" name="TextBox 53"/>
          <p:cNvSpPr txBox="1"/>
          <p:nvPr/>
        </p:nvSpPr>
        <p:spPr>
          <a:xfrm>
            <a:off x="5572775" y="2496159"/>
            <a:ext cx="2529414" cy="304763"/>
          </a:xfrm>
          <a:prstGeom prst="rect">
            <a:avLst/>
          </a:prstGeom>
          <a:noFill/>
          <a:ln w="12700">
            <a:noFill/>
          </a:ln>
        </p:spPr>
        <p:txBody>
          <a:bodyPr wrap="square" rtlCol="0">
            <a:spAutoFit/>
          </a:bodyPr>
          <a:lstStyle/>
          <a:p>
            <a:pPr algn="r">
              <a:lnSpc>
                <a:spcPct val="150000"/>
              </a:lnSpc>
              <a:spcBef>
                <a:spcPct val="20000"/>
              </a:spcBef>
            </a:pPr>
            <a:r>
              <a:rPr lang="en-US" altLang="zh-CN" sz="1050" dirty="0" smtClean="0">
                <a:solidFill>
                  <a:schemeClr val="tx1">
                    <a:lumMod val="65000"/>
                    <a:lumOff val="35000"/>
                  </a:schemeClr>
                </a:solidFill>
                <a:latin typeface="Arial" pitchFamily="34" charset="0"/>
                <a:ea typeface="微软雅黑" pitchFamily="34" charset="-122"/>
                <a:sym typeface="Arial" pitchFamily="34" charset="0"/>
              </a:rPr>
              <a:t>Bootstrap</a:t>
            </a:r>
            <a:endParaRPr lang="en-US" altLang="zh-CN" sz="1050" dirty="0">
              <a:solidFill>
                <a:schemeClr val="tx1">
                  <a:lumMod val="65000"/>
                  <a:lumOff val="35000"/>
                </a:schemeClr>
              </a:solidFill>
              <a:latin typeface="Arial" pitchFamily="34" charset="0"/>
              <a:ea typeface="微软雅黑" pitchFamily="34" charset="-122"/>
              <a:sym typeface="Arial" pitchFamily="34" charset="0"/>
            </a:endParaRPr>
          </a:p>
        </p:txBody>
      </p:sp>
      <p:sp>
        <p:nvSpPr>
          <p:cNvPr id="31" name="TextBox 53"/>
          <p:cNvSpPr txBox="1"/>
          <p:nvPr/>
        </p:nvSpPr>
        <p:spPr>
          <a:xfrm>
            <a:off x="6000087" y="3336686"/>
            <a:ext cx="2043227" cy="334707"/>
          </a:xfrm>
          <a:prstGeom prst="rect">
            <a:avLst/>
          </a:prstGeom>
          <a:noFill/>
          <a:ln w="12700">
            <a:noFill/>
          </a:ln>
        </p:spPr>
        <p:txBody>
          <a:bodyPr wrap="square" rtlCol="0">
            <a:spAutoFit/>
          </a:bodyPr>
          <a:lstStyle/>
          <a:p>
            <a:pPr algn="r">
              <a:lnSpc>
                <a:spcPct val="150000"/>
              </a:lnSpc>
              <a:spcBef>
                <a:spcPct val="20000"/>
              </a:spcBef>
            </a:pPr>
            <a:r>
              <a:rPr lang="en-US" altLang="zh-CN" sz="1050" dirty="0" smtClean="0">
                <a:solidFill>
                  <a:schemeClr val="tx1">
                    <a:lumMod val="65000"/>
                    <a:lumOff val="35000"/>
                  </a:schemeClr>
                </a:solidFill>
                <a:latin typeface="Arial" pitchFamily="34" charset="0"/>
                <a:ea typeface="微软雅黑" pitchFamily="34" charset="-122"/>
                <a:sym typeface="Arial" pitchFamily="34" charset="0"/>
              </a:rPr>
              <a:t>AJAX/Fetch</a:t>
            </a:r>
            <a:endParaRPr lang="en-US" altLang="zh-CN" sz="1050" dirty="0">
              <a:solidFill>
                <a:schemeClr val="tx1">
                  <a:lumMod val="65000"/>
                  <a:lumOff val="35000"/>
                </a:schemeClr>
              </a:solidFill>
              <a:latin typeface="Arial" pitchFamily="34" charset="0"/>
              <a:ea typeface="微软雅黑" pitchFamily="34" charset="-122"/>
              <a:sym typeface="Arial" pitchFamily="34" charset="0"/>
            </a:endParaRPr>
          </a:p>
        </p:txBody>
      </p:sp>
      <p:sp>
        <p:nvSpPr>
          <p:cNvPr id="33" name="TextBox 53"/>
          <p:cNvSpPr txBox="1"/>
          <p:nvPr/>
        </p:nvSpPr>
        <p:spPr>
          <a:xfrm>
            <a:off x="1182703" y="1584523"/>
            <a:ext cx="2529414" cy="304763"/>
          </a:xfrm>
          <a:prstGeom prst="rect">
            <a:avLst/>
          </a:prstGeom>
          <a:noFill/>
          <a:ln w="12700">
            <a:noFill/>
          </a:ln>
        </p:spPr>
        <p:txBody>
          <a:bodyPr wrap="square" rtlCol="0">
            <a:spAutoFit/>
          </a:bodyPr>
          <a:lstStyle/>
          <a:p>
            <a:pPr>
              <a:lnSpc>
                <a:spcPct val="150000"/>
              </a:lnSpc>
              <a:spcBef>
                <a:spcPct val="20000"/>
              </a:spcBef>
            </a:pPr>
            <a:r>
              <a:rPr lang="zh-CN" altLang="en-US" sz="1050" dirty="0" smtClean="0">
                <a:solidFill>
                  <a:schemeClr val="tx1">
                    <a:lumMod val="65000"/>
                    <a:lumOff val="35000"/>
                  </a:schemeClr>
                </a:solidFill>
                <a:latin typeface="Arial" pitchFamily="34" charset="0"/>
                <a:ea typeface="微软雅黑" pitchFamily="34" charset="-122"/>
                <a:sym typeface="Arial" pitchFamily="34" charset="0"/>
              </a:rPr>
              <a:t>采用响应式网站布局</a:t>
            </a:r>
            <a:endParaRPr lang="en-US" altLang="zh-CN" sz="1050" dirty="0">
              <a:solidFill>
                <a:schemeClr val="tx1">
                  <a:lumMod val="65000"/>
                  <a:lumOff val="35000"/>
                </a:schemeClr>
              </a:solidFill>
              <a:latin typeface="Arial" pitchFamily="34" charset="0"/>
              <a:ea typeface="微软雅黑" pitchFamily="34" charset="-122"/>
              <a:sym typeface="Arial" pitchFamily="34" charset="0"/>
            </a:endParaRPr>
          </a:p>
        </p:txBody>
      </p:sp>
      <p:sp>
        <p:nvSpPr>
          <p:cNvPr id="34" name="TextBox 53"/>
          <p:cNvSpPr txBox="1"/>
          <p:nvPr/>
        </p:nvSpPr>
        <p:spPr>
          <a:xfrm>
            <a:off x="1154060" y="2417229"/>
            <a:ext cx="2529414" cy="305918"/>
          </a:xfrm>
          <a:prstGeom prst="rect">
            <a:avLst/>
          </a:prstGeom>
          <a:noFill/>
          <a:ln w="12700">
            <a:noFill/>
          </a:ln>
        </p:spPr>
        <p:txBody>
          <a:bodyPr wrap="square" rtlCol="0">
            <a:spAutoFit/>
          </a:bodyPr>
          <a:lstStyle/>
          <a:p>
            <a:pPr>
              <a:lnSpc>
                <a:spcPct val="150000"/>
              </a:lnSpc>
              <a:spcBef>
                <a:spcPct val="20000"/>
              </a:spcBef>
            </a:pPr>
            <a: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sym typeface="Arial" pitchFamily="34" charset="0"/>
              </a:rPr>
              <a:t>JQuery</a:t>
            </a:r>
            <a:endParaRPr lang="en-US" altLang="zh-CN" sz="1050" dirty="0">
              <a:solidFill>
                <a:schemeClr val="tx1">
                  <a:lumMod val="65000"/>
                  <a:lumOff val="35000"/>
                </a:schemeClr>
              </a:solidFill>
              <a:latin typeface="Arial" pitchFamily="34" charset="0"/>
              <a:ea typeface="微软雅黑" pitchFamily="34" charset="-122"/>
              <a:sym typeface="Arial" pitchFamily="34" charset="0"/>
            </a:endParaRPr>
          </a:p>
        </p:txBody>
      </p:sp>
      <p:sp>
        <p:nvSpPr>
          <p:cNvPr id="35" name="TextBox 53"/>
          <p:cNvSpPr txBox="1"/>
          <p:nvPr/>
        </p:nvSpPr>
        <p:spPr>
          <a:xfrm>
            <a:off x="1223853" y="3212211"/>
            <a:ext cx="2043227" cy="304763"/>
          </a:xfrm>
          <a:prstGeom prst="rect">
            <a:avLst/>
          </a:prstGeom>
          <a:noFill/>
          <a:ln w="12700">
            <a:noFill/>
          </a:ln>
        </p:spPr>
        <p:txBody>
          <a:bodyPr wrap="square" rtlCol="0">
            <a:spAutoFit/>
          </a:bodyPr>
          <a:lstStyle/>
          <a:p>
            <a:pPr>
              <a:lnSpc>
                <a:spcPct val="150000"/>
              </a:lnSpc>
              <a:spcBef>
                <a:spcPct val="20000"/>
              </a:spcBef>
            </a:pPr>
            <a:r>
              <a:rPr lang="en-US" altLang="zh-CN" sz="1050" dirty="0" smtClean="0">
                <a:solidFill>
                  <a:schemeClr val="tx1">
                    <a:lumMod val="65000"/>
                    <a:lumOff val="35000"/>
                  </a:schemeClr>
                </a:solidFill>
                <a:latin typeface="Arial" pitchFamily="34" charset="0"/>
                <a:ea typeface="微软雅黑" pitchFamily="34" charset="-122"/>
                <a:sym typeface="Arial" pitchFamily="34" charset="0"/>
              </a:rPr>
              <a:t>PHP</a:t>
            </a:r>
            <a:endParaRPr lang="en-US" altLang="zh-CN" sz="1050" dirty="0">
              <a:solidFill>
                <a:schemeClr val="tx1">
                  <a:lumMod val="65000"/>
                  <a:lumOff val="35000"/>
                </a:schemeClr>
              </a:solidFill>
              <a:latin typeface="Arial" pitchFamily="34" charset="0"/>
              <a:ea typeface="微软雅黑" pitchFamily="34" charset="-122"/>
              <a:sym typeface="Arial" pitchFamily="34" charset="0"/>
            </a:endParaRPr>
          </a:p>
        </p:txBody>
      </p:sp>
      <p:grpSp>
        <p:nvGrpSpPr>
          <p:cNvPr id="37" name="组合 36"/>
          <p:cNvGrpSpPr/>
          <p:nvPr/>
        </p:nvGrpSpPr>
        <p:grpSpPr>
          <a:xfrm>
            <a:off x="8049144" y="3293032"/>
            <a:ext cx="334602" cy="334602"/>
            <a:chOff x="8188426" y="3293032"/>
            <a:chExt cx="334602" cy="334602"/>
          </a:xfrm>
        </p:grpSpPr>
        <p:sp>
          <p:nvSpPr>
            <p:cNvPr id="38" name="椭圆 37"/>
            <p:cNvSpPr/>
            <p:nvPr/>
          </p:nvSpPr>
          <p:spPr>
            <a:xfrm>
              <a:off x="8188426" y="3293032"/>
              <a:ext cx="334602" cy="334602"/>
            </a:xfrm>
            <a:prstGeom prst="ellipse">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Group 81"/>
            <p:cNvGrpSpPr/>
            <p:nvPr/>
          </p:nvGrpSpPr>
          <p:grpSpPr>
            <a:xfrm>
              <a:off x="8301569" y="3411977"/>
              <a:ext cx="106314" cy="96712"/>
              <a:chOff x="4821392" y="2301522"/>
              <a:chExt cx="321831" cy="292764"/>
            </a:xfrm>
            <a:solidFill>
              <a:schemeClr val="bg1"/>
            </a:solidFill>
          </p:grpSpPr>
          <p:sp>
            <p:nvSpPr>
              <p:cNvPr id="40" name="Freeform 91"/>
              <p:cNvSpPr/>
              <p:nvPr/>
            </p:nvSpPr>
            <p:spPr bwMode="auto">
              <a:xfrm>
                <a:off x="4856689" y="2301522"/>
                <a:ext cx="147420" cy="126657"/>
              </a:xfrm>
              <a:custGeom>
                <a:avLst/>
                <a:gdLst/>
                <a:ahLst/>
                <a:cxnLst>
                  <a:cxn ang="0">
                    <a:pos x="141" y="14"/>
                  </a:cxn>
                  <a:cxn ang="0">
                    <a:pos x="141" y="14"/>
                  </a:cxn>
                  <a:cxn ang="0">
                    <a:pos x="137" y="43"/>
                  </a:cxn>
                  <a:cxn ang="0">
                    <a:pos x="130" y="70"/>
                  </a:cxn>
                  <a:cxn ang="0">
                    <a:pos x="123" y="96"/>
                  </a:cxn>
                  <a:cxn ang="0">
                    <a:pos x="116" y="121"/>
                  </a:cxn>
                  <a:cxn ang="0">
                    <a:pos x="116" y="121"/>
                  </a:cxn>
                  <a:cxn ang="0">
                    <a:pos x="88" y="112"/>
                  </a:cxn>
                  <a:cxn ang="0">
                    <a:pos x="74" y="110"/>
                  </a:cxn>
                  <a:cxn ang="0">
                    <a:pos x="59" y="108"/>
                  </a:cxn>
                  <a:cxn ang="0">
                    <a:pos x="45" y="107"/>
                  </a:cxn>
                  <a:cxn ang="0">
                    <a:pos x="30" y="108"/>
                  </a:cxn>
                  <a:cxn ang="0">
                    <a:pos x="14" y="110"/>
                  </a:cxn>
                  <a:cxn ang="0">
                    <a:pos x="0" y="114"/>
                  </a:cxn>
                  <a:cxn ang="0">
                    <a:pos x="0" y="114"/>
                  </a:cxn>
                  <a:cxn ang="0">
                    <a:pos x="14" y="65"/>
                  </a:cxn>
                  <a:cxn ang="0">
                    <a:pos x="27" y="14"/>
                  </a:cxn>
                  <a:cxn ang="0">
                    <a:pos x="27" y="14"/>
                  </a:cxn>
                  <a:cxn ang="0">
                    <a:pos x="39" y="7"/>
                  </a:cxn>
                  <a:cxn ang="0">
                    <a:pos x="52" y="3"/>
                  </a:cxn>
                  <a:cxn ang="0">
                    <a:pos x="67" y="0"/>
                  </a:cxn>
                  <a:cxn ang="0">
                    <a:pos x="83" y="0"/>
                  </a:cxn>
                  <a:cxn ang="0">
                    <a:pos x="99" y="1"/>
                  </a:cxn>
                  <a:cxn ang="0">
                    <a:pos x="114" y="5"/>
                  </a:cxn>
                  <a:cxn ang="0">
                    <a:pos x="128" y="9"/>
                  </a:cxn>
                  <a:cxn ang="0">
                    <a:pos x="141" y="14"/>
                  </a:cxn>
                  <a:cxn ang="0">
                    <a:pos x="141" y="14"/>
                  </a:cxn>
                </a:cxnLst>
                <a:rect l="0" t="0" r="r" b="b"/>
                <a:pathLst>
                  <a:path w="141" h="121">
                    <a:moveTo>
                      <a:pt x="141" y="14"/>
                    </a:moveTo>
                    <a:lnTo>
                      <a:pt x="141" y="14"/>
                    </a:lnTo>
                    <a:lnTo>
                      <a:pt x="137" y="43"/>
                    </a:lnTo>
                    <a:lnTo>
                      <a:pt x="130" y="70"/>
                    </a:lnTo>
                    <a:lnTo>
                      <a:pt x="123" y="96"/>
                    </a:lnTo>
                    <a:lnTo>
                      <a:pt x="116" y="121"/>
                    </a:lnTo>
                    <a:lnTo>
                      <a:pt x="116" y="121"/>
                    </a:lnTo>
                    <a:lnTo>
                      <a:pt x="88" y="112"/>
                    </a:lnTo>
                    <a:lnTo>
                      <a:pt x="74" y="110"/>
                    </a:lnTo>
                    <a:lnTo>
                      <a:pt x="59" y="108"/>
                    </a:lnTo>
                    <a:lnTo>
                      <a:pt x="45" y="107"/>
                    </a:lnTo>
                    <a:lnTo>
                      <a:pt x="30" y="108"/>
                    </a:lnTo>
                    <a:lnTo>
                      <a:pt x="14" y="110"/>
                    </a:lnTo>
                    <a:lnTo>
                      <a:pt x="0" y="114"/>
                    </a:lnTo>
                    <a:lnTo>
                      <a:pt x="0" y="114"/>
                    </a:lnTo>
                    <a:lnTo>
                      <a:pt x="14" y="65"/>
                    </a:lnTo>
                    <a:lnTo>
                      <a:pt x="27" y="14"/>
                    </a:lnTo>
                    <a:lnTo>
                      <a:pt x="27" y="14"/>
                    </a:lnTo>
                    <a:lnTo>
                      <a:pt x="39" y="7"/>
                    </a:lnTo>
                    <a:lnTo>
                      <a:pt x="52" y="3"/>
                    </a:lnTo>
                    <a:lnTo>
                      <a:pt x="67" y="0"/>
                    </a:lnTo>
                    <a:lnTo>
                      <a:pt x="83" y="0"/>
                    </a:lnTo>
                    <a:lnTo>
                      <a:pt x="99" y="1"/>
                    </a:lnTo>
                    <a:lnTo>
                      <a:pt x="114" y="5"/>
                    </a:lnTo>
                    <a:lnTo>
                      <a:pt x="128" y="9"/>
                    </a:lnTo>
                    <a:lnTo>
                      <a:pt x="141" y="14"/>
                    </a:lnTo>
                    <a:lnTo>
                      <a:pt x="141" y="14"/>
                    </a:lnTo>
                    <a:close/>
                  </a:path>
                </a:pathLst>
              </a:custGeom>
              <a:grpFill/>
              <a:ln w="9525">
                <a:noFill/>
                <a:round/>
              </a:ln>
            </p:spPr>
            <p:txBody>
              <a:bodyPr lIns="121920" tIns="60960" rIns="121920" bIns="60960"/>
              <a:lstStyle/>
              <a:p>
                <a:pPr defTabSz="685800">
                  <a:defRPr/>
                </a:pPr>
                <a:endParaRPr lang="en-US" sz="2400">
                  <a:latin typeface="+mn-ea"/>
                </a:endParaRPr>
              </a:p>
            </p:txBody>
          </p:sp>
          <p:sp>
            <p:nvSpPr>
              <p:cNvPr id="41" name="Freeform 92"/>
              <p:cNvSpPr/>
              <p:nvPr/>
            </p:nvSpPr>
            <p:spPr bwMode="auto">
              <a:xfrm>
                <a:off x="4993727" y="2338896"/>
                <a:ext cx="149496" cy="124580"/>
              </a:xfrm>
              <a:custGeom>
                <a:avLst/>
                <a:gdLst/>
                <a:ahLst/>
                <a:cxnLst>
                  <a:cxn ang="0">
                    <a:pos x="31" y="0"/>
                  </a:cxn>
                  <a:cxn ang="0">
                    <a:pos x="31" y="0"/>
                  </a:cxn>
                  <a:cxn ang="0">
                    <a:pos x="42" y="6"/>
                  </a:cxn>
                  <a:cxn ang="0">
                    <a:pos x="56" y="9"/>
                  </a:cxn>
                  <a:cxn ang="0">
                    <a:pos x="69" y="13"/>
                  </a:cxn>
                  <a:cxn ang="0">
                    <a:pos x="85" y="15"/>
                  </a:cxn>
                  <a:cxn ang="0">
                    <a:pos x="100" y="15"/>
                  </a:cxn>
                  <a:cxn ang="0">
                    <a:pos x="116" y="13"/>
                  </a:cxn>
                  <a:cxn ang="0">
                    <a:pos x="131" y="11"/>
                  </a:cxn>
                  <a:cxn ang="0">
                    <a:pos x="145" y="7"/>
                  </a:cxn>
                  <a:cxn ang="0">
                    <a:pos x="145" y="7"/>
                  </a:cxn>
                  <a:cxn ang="0">
                    <a:pos x="138" y="33"/>
                  </a:cxn>
                  <a:cxn ang="0">
                    <a:pos x="131" y="60"/>
                  </a:cxn>
                  <a:cxn ang="0">
                    <a:pos x="123" y="85"/>
                  </a:cxn>
                  <a:cxn ang="0">
                    <a:pos x="114" y="111"/>
                  </a:cxn>
                  <a:cxn ang="0">
                    <a:pos x="114" y="111"/>
                  </a:cxn>
                  <a:cxn ang="0">
                    <a:pos x="102" y="116"/>
                  </a:cxn>
                  <a:cxn ang="0">
                    <a:pos x="87" y="120"/>
                  </a:cxn>
                  <a:cxn ang="0">
                    <a:pos x="71" y="122"/>
                  </a:cxn>
                  <a:cxn ang="0">
                    <a:pos x="54" y="122"/>
                  </a:cxn>
                  <a:cxn ang="0">
                    <a:pos x="38" y="120"/>
                  </a:cxn>
                  <a:cxn ang="0">
                    <a:pos x="24" y="116"/>
                  </a:cxn>
                  <a:cxn ang="0">
                    <a:pos x="11" y="111"/>
                  </a:cxn>
                  <a:cxn ang="0">
                    <a:pos x="0" y="103"/>
                  </a:cxn>
                  <a:cxn ang="0">
                    <a:pos x="0" y="103"/>
                  </a:cxn>
                  <a:cxn ang="0">
                    <a:pos x="15" y="51"/>
                  </a:cxn>
                  <a:cxn ang="0">
                    <a:pos x="31" y="0"/>
                  </a:cxn>
                  <a:cxn ang="0">
                    <a:pos x="31" y="0"/>
                  </a:cxn>
                </a:cxnLst>
                <a:rect l="0" t="0" r="r" b="b"/>
                <a:pathLst>
                  <a:path w="145" h="122">
                    <a:moveTo>
                      <a:pt x="31" y="0"/>
                    </a:moveTo>
                    <a:lnTo>
                      <a:pt x="31" y="0"/>
                    </a:lnTo>
                    <a:lnTo>
                      <a:pt x="42" y="6"/>
                    </a:lnTo>
                    <a:lnTo>
                      <a:pt x="56" y="9"/>
                    </a:lnTo>
                    <a:lnTo>
                      <a:pt x="69" y="13"/>
                    </a:lnTo>
                    <a:lnTo>
                      <a:pt x="85" y="15"/>
                    </a:lnTo>
                    <a:lnTo>
                      <a:pt x="100" y="15"/>
                    </a:lnTo>
                    <a:lnTo>
                      <a:pt x="116" y="13"/>
                    </a:lnTo>
                    <a:lnTo>
                      <a:pt x="131" y="11"/>
                    </a:lnTo>
                    <a:lnTo>
                      <a:pt x="145" y="7"/>
                    </a:lnTo>
                    <a:lnTo>
                      <a:pt x="145" y="7"/>
                    </a:lnTo>
                    <a:lnTo>
                      <a:pt x="138" y="33"/>
                    </a:lnTo>
                    <a:lnTo>
                      <a:pt x="131" y="60"/>
                    </a:lnTo>
                    <a:lnTo>
                      <a:pt x="123" y="85"/>
                    </a:lnTo>
                    <a:lnTo>
                      <a:pt x="114" y="111"/>
                    </a:lnTo>
                    <a:lnTo>
                      <a:pt x="114" y="111"/>
                    </a:lnTo>
                    <a:lnTo>
                      <a:pt x="102" y="116"/>
                    </a:lnTo>
                    <a:lnTo>
                      <a:pt x="87" y="120"/>
                    </a:lnTo>
                    <a:lnTo>
                      <a:pt x="71" y="122"/>
                    </a:lnTo>
                    <a:lnTo>
                      <a:pt x="54" y="122"/>
                    </a:lnTo>
                    <a:lnTo>
                      <a:pt x="38" y="120"/>
                    </a:lnTo>
                    <a:lnTo>
                      <a:pt x="24" y="116"/>
                    </a:lnTo>
                    <a:lnTo>
                      <a:pt x="11" y="111"/>
                    </a:lnTo>
                    <a:lnTo>
                      <a:pt x="0" y="103"/>
                    </a:lnTo>
                    <a:lnTo>
                      <a:pt x="0" y="103"/>
                    </a:lnTo>
                    <a:lnTo>
                      <a:pt x="15" y="51"/>
                    </a:lnTo>
                    <a:lnTo>
                      <a:pt x="31" y="0"/>
                    </a:lnTo>
                    <a:lnTo>
                      <a:pt x="31" y="0"/>
                    </a:lnTo>
                    <a:close/>
                  </a:path>
                </a:pathLst>
              </a:custGeom>
              <a:grpFill/>
              <a:ln w="9525">
                <a:noFill/>
                <a:round/>
              </a:ln>
            </p:spPr>
            <p:txBody>
              <a:bodyPr lIns="121920" tIns="60960" rIns="121920" bIns="60960"/>
              <a:lstStyle/>
              <a:p>
                <a:pPr defTabSz="685800">
                  <a:defRPr/>
                </a:pPr>
                <a:endParaRPr lang="en-US" sz="2400">
                  <a:latin typeface="+mn-ea"/>
                </a:endParaRPr>
              </a:p>
            </p:txBody>
          </p:sp>
          <p:sp>
            <p:nvSpPr>
              <p:cNvPr id="42" name="Freeform 93"/>
              <p:cNvSpPr/>
              <p:nvPr/>
            </p:nvSpPr>
            <p:spPr bwMode="auto">
              <a:xfrm>
                <a:off x="4821392" y="2432330"/>
                <a:ext cx="147420" cy="128733"/>
              </a:xfrm>
              <a:custGeom>
                <a:avLst/>
                <a:gdLst/>
                <a:ahLst/>
                <a:cxnLst>
                  <a:cxn ang="0">
                    <a:pos x="141" y="16"/>
                  </a:cxn>
                  <a:cxn ang="0">
                    <a:pos x="141" y="16"/>
                  </a:cxn>
                  <a:cxn ang="0">
                    <a:pos x="136" y="43"/>
                  </a:cxn>
                  <a:cxn ang="0">
                    <a:pos x="129" y="69"/>
                  </a:cxn>
                  <a:cxn ang="0">
                    <a:pos x="122" y="94"/>
                  </a:cxn>
                  <a:cxn ang="0">
                    <a:pos x="116" y="123"/>
                  </a:cxn>
                  <a:cxn ang="0">
                    <a:pos x="116" y="123"/>
                  </a:cxn>
                  <a:cxn ang="0">
                    <a:pos x="89" y="112"/>
                  </a:cxn>
                  <a:cxn ang="0">
                    <a:pos x="74" y="109"/>
                  </a:cxn>
                  <a:cxn ang="0">
                    <a:pos x="60" y="107"/>
                  </a:cxn>
                  <a:cxn ang="0">
                    <a:pos x="45" y="105"/>
                  </a:cxn>
                  <a:cxn ang="0">
                    <a:pos x="29" y="107"/>
                  </a:cxn>
                  <a:cxn ang="0">
                    <a:pos x="15" y="109"/>
                  </a:cxn>
                  <a:cxn ang="0">
                    <a:pos x="0" y="116"/>
                  </a:cxn>
                  <a:cxn ang="0">
                    <a:pos x="0" y="116"/>
                  </a:cxn>
                  <a:cxn ang="0">
                    <a:pos x="6" y="87"/>
                  </a:cxn>
                  <a:cxn ang="0">
                    <a:pos x="13" y="61"/>
                  </a:cxn>
                  <a:cxn ang="0">
                    <a:pos x="27" y="12"/>
                  </a:cxn>
                  <a:cxn ang="0">
                    <a:pos x="27" y="12"/>
                  </a:cxn>
                  <a:cxn ang="0">
                    <a:pos x="40" y="5"/>
                  </a:cxn>
                  <a:cxn ang="0">
                    <a:pos x="54" y="2"/>
                  </a:cxn>
                  <a:cxn ang="0">
                    <a:pos x="69" y="0"/>
                  </a:cxn>
                  <a:cxn ang="0">
                    <a:pos x="85" y="0"/>
                  </a:cxn>
                  <a:cxn ang="0">
                    <a:pos x="102" y="2"/>
                  </a:cxn>
                  <a:cxn ang="0">
                    <a:pos x="118" y="5"/>
                  </a:cxn>
                  <a:cxn ang="0">
                    <a:pos x="131" y="11"/>
                  </a:cxn>
                  <a:cxn ang="0">
                    <a:pos x="141" y="16"/>
                  </a:cxn>
                  <a:cxn ang="0">
                    <a:pos x="141" y="16"/>
                  </a:cxn>
                </a:cxnLst>
                <a:rect l="0" t="0" r="r" b="b"/>
                <a:pathLst>
                  <a:path w="141" h="123">
                    <a:moveTo>
                      <a:pt x="141" y="16"/>
                    </a:moveTo>
                    <a:lnTo>
                      <a:pt x="141" y="16"/>
                    </a:lnTo>
                    <a:lnTo>
                      <a:pt x="136" y="43"/>
                    </a:lnTo>
                    <a:lnTo>
                      <a:pt x="129" y="69"/>
                    </a:lnTo>
                    <a:lnTo>
                      <a:pt x="122" y="94"/>
                    </a:lnTo>
                    <a:lnTo>
                      <a:pt x="116" y="123"/>
                    </a:lnTo>
                    <a:lnTo>
                      <a:pt x="116" y="123"/>
                    </a:lnTo>
                    <a:lnTo>
                      <a:pt x="89" y="112"/>
                    </a:lnTo>
                    <a:lnTo>
                      <a:pt x="74" y="109"/>
                    </a:lnTo>
                    <a:lnTo>
                      <a:pt x="60" y="107"/>
                    </a:lnTo>
                    <a:lnTo>
                      <a:pt x="45" y="105"/>
                    </a:lnTo>
                    <a:lnTo>
                      <a:pt x="29" y="107"/>
                    </a:lnTo>
                    <a:lnTo>
                      <a:pt x="15" y="109"/>
                    </a:lnTo>
                    <a:lnTo>
                      <a:pt x="0" y="116"/>
                    </a:lnTo>
                    <a:lnTo>
                      <a:pt x="0" y="116"/>
                    </a:lnTo>
                    <a:lnTo>
                      <a:pt x="6" y="87"/>
                    </a:lnTo>
                    <a:lnTo>
                      <a:pt x="13" y="61"/>
                    </a:lnTo>
                    <a:lnTo>
                      <a:pt x="27" y="12"/>
                    </a:lnTo>
                    <a:lnTo>
                      <a:pt x="27" y="12"/>
                    </a:lnTo>
                    <a:lnTo>
                      <a:pt x="40" y="5"/>
                    </a:lnTo>
                    <a:lnTo>
                      <a:pt x="54" y="2"/>
                    </a:lnTo>
                    <a:lnTo>
                      <a:pt x="69" y="0"/>
                    </a:lnTo>
                    <a:lnTo>
                      <a:pt x="85" y="0"/>
                    </a:lnTo>
                    <a:lnTo>
                      <a:pt x="102" y="2"/>
                    </a:lnTo>
                    <a:lnTo>
                      <a:pt x="118" y="5"/>
                    </a:lnTo>
                    <a:lnTo>
                      <a:pt x="131" y="11"/>
                    </a:lnTo>
                    <a:lnTo>
                      <a:pt x="141" y="16"/>
                    </a:lnTo>
                    <a:lnTo>
                      <a:pt x="141" y="16"/>
                    </a:lnTo>
                    <a:close/>
                  </a:path>
                </a:pathLst>
              </a:custGeom>
              <a:grpFill/>
              <a:ln w="9525">
                <a:noFill/>
                <a:round/>
              </a:ln>
            </p:spPr>
            <p:txBody>
              <a:bodyPr lIns="121920" tIns="60960" rIns="121920" bIns="60960"/>
              <a:lstStyle/>
              <a:p>
                <a:pPr defTabSz="685800">
                  <a:defRPr/>
                </a:pPr>
                <a:endParaRPr lang="en-US" sz="2400">
                  <a:latin typeface="+mn-ea"/>
                </a:endParaRPr>
              </a:p>
            </p:txBody>
          </p:sp>
          <p:sp>
            <p:nvSpPr>
              <p:cNvPr id="43" name="Freeform 94"/>
              <p:cNvSpPr/>
              <p:nvPr/>
            </p:nvSpPr>
            <p:spPr bwMode="auto">
              <a:xfrm>
                <a:off x="4956353" y="2463476"/>
                <a:ext cx="151573" cy="130810"/>
              </a:xfrm>
              <a:custGeom>
                <a:avLst/>
                <a:gdLst/>
                <a:ahLst/>
                <a:cxnLst>
                  <a:cxn ang="0">
                    <a:pos x="30" y="0"/>
                  </a:cxn>
                  <a:cxn ang="0">
                    <a:pos x="30" y="0"/>
                  </a:cxn>
                  <a:cxn ang="0">
                    <a:pos x="41" y="7"/>
                  </a:cxn>
                  <a:cxn ang="0">
                    <a:pos x="56" y="12"/>
                  </a:cxn>
                  <a:cxn ang="0">
                    <a:pos x="70" y="16"/>
                  </a:cxn>
                  <a:cxn ang="0">
                    <a:pos x="85" y="16"/>
                  </a:cxn>
                  <a:cxn ang="0">
                    <a:pos x="99" y="16"/>
                  </a:cxn>
                  <a:cxn ang="0">
                    <a:pos x="116" y="16"/>
                  </a:cxn>
                  <a:cxn ang="0">
                    <a:pos x="130" y="12"/>
                  </a:cxn>
                  <a:cxn ang="0">
                    <a:pos x="145" y="7"/>
                  </a:cxn>
                  <a:cxn ang="0">
                    <a:pos x="145" y="7"/>
                  </a:cxn>
                  <a:cxn ang="0">
                    <a:pos x="130" y="59"/>
                  </a:cxn>
                  <a:cxn ang="0">
                    <a:pos x="114" y="110"/>
                  </a:cxn>
                  <a:cxn ang="0">
                    <a:pos x="114" y="110"/>
                  </a:cxn>
                  <a:cxn ang="0">
                    <a:pos x="101" y="117"/>
                  </a:cxn>
                  <a:cxn ang="0">
                    <a:pos x="88" y="121"/>
                  </a:cxn>
                  <a:cxn ang="0">
                    <a:pos x="72" y="125"/>
                  </a:cxn>
                  <a:cxn ang="0">
                    <a:pos x="56" y="125"/>
                  </a:cxn>
                  <a:cxn ang="0">
                    <a:pos x="39" y="123"/>
                  </a:cxn>
                  <a:cxn ang="0">
                    <a:pos x="25" y="119"/>
                  </a:cxn>
                  <a:cxn ang="0">
                    <a:pos x="10" y="114"/>
                  </a:cxn>
                  <a:cxn ang="0">
                    <a:pos x="0" y="107"/>
                  </a:cxn>
                  <a:cxn ang="0">
                    <a:pos x="0" y="107"/>
                  </a:cxn>
                  <a:cxn ang="0">
                    <a:pos x="5" y="79"/>
                  </a:cxn>
                  <a:cxn ang="0">
                    <a:pos x="12" y="52"/>
                  </a:cxn>
                  <a:cxn ang="0">
                    <a:pos x="21" y="25"/>
                  </a:cxn>
                  <a:cxn ang="0">
                    <a:pos x="30" y="0"/>
                  </a:cxn>
                  <a:cxn ang="0">
                    <a:pos x="30" y="0"/>
                  </a:cxn>
                </a:cxnLst>
                <a:rect l="0" t="0" r="r" b="b"/>
                <a:pathLst>
                  <a:path w="145" h="125">
                    <a:moveTo>
                      <a:pt x="30" y="0"/>
                    </a:moveTo>
                    <a:lnTo>
                      <a:pt x="30" y="0"/>
                    </a:lnTo>
                    <a:lnTo>
                      <a:pt x="41" y="7"/>
                    </a:lnTo>
                    <a:lnTo>
                      <a:pt x="56" y="12"/>
                    </a:lnTo>
                    <a:lnTo>
                      <a:pt x="70" y="16"/>
                    </a:lnTo>
                    <a:lnTo>
                      <a:pt x="85" y="16"/>
                    </a:lnTo>
                    <a:lnTo>
                      <a:pt x="99" y="16"/>
                    </a:lnTo>
                    <a:lnTo>
                      <a:pt x="116" y="16"/>
                    </a:lnTo>
                    <a:lnTo>
                      <a:pt x="130" y="12"/>
                    </a:lnTo>
                    <a:lnTo>
                      <a:pt x="145" y="7"/>
                    </a:lnTo>
                    <a:lnTo>
                      <a:pt x="145" y="7"/>
                    </a:lnTo>
                    <a:lnTo>
                      <a:pt x="130" y="59"/>
                    </a:lnTo>
                    <a:lnTo>
                      <a:pt x="114" y="110"/>
                    </a:lnTo>
                    <a:lnTo>
                      <a:pt x="114" y="110"/>
                    </a:lnTo>
                    <a:lnTo>
                      <a:pt x="101" y="117"/>
                    </a:lnTo>
                    <a:lnTo>
                      <a:pt x="88" y="121"/>
                    </a:lnTo>
                    <a:lnTo>
                      <a:pt x="72" y="125"/>
                    </a:lnTo>
                    <a:lnTo>
                      <a:pt x="56" y="125"/>
                    </a:lnTo>
                    <a:lnTo>
                      <a:pt x="39" y="123"/>
                    </a:lnTo>
                    <a:lnTo>
                      <a:pt x="25" y="119"/>
                    </a:lnTo>
                    <a:lnTo>
                      <a:pt x="10" y="114"/>
                    </a:lnTo>
                    <a:lnTo>
                      <a:pt x="0" y="107"/>
                    </a:lnTo>
                    <a:lnTo>
                      <a:pt x="0" y="107"/>
                    </a:lnTo>
                    <a:lnTo>
                      <a:pt x="5" y="79"/>
                    </a:lnTo>
                    <a:lnTo>
                      <a:pt x="12" y="52"/>
                    </a:lnTo>
                    <a:lnTo>
                      <a:pt x="21" y="25"/>
                    </a:lnTo>
                    <a:lnTo>
                      <a:pt x="30" y="0"/>
                    </a:lnTo>
                    <a:lnTo>
                      <a:pt x="30" y="0"/>
                    </a:lnTo>
                    <a:close/>
                  </a:path>
                </a:pathLst>
              </a:custGeom>
              <a:grpFill/>
              <a:ln w="9525">
                <a:noFill/>
                <a:round/>
              </a:ln>
            </p:spPr>
            <p:txBody>
              <a:bodyPr lIns="121920" tIns="60960" rIns="121920" bIns="60960"/>
              <a:lstStyle/>
              <a:p>
                <a:pPr defTabSz="685800">
                  <a:defRPr/>
                </a:pPr>
                <a:endParaRPr lang="en-US" sz="2400">
                  <a:latin typeface="+mn-ea"/>
                </a:endParaRPr>
              </a:p>
            </p:txBody>
          </p:sp>
        </p:grpSp>
      </p:grpSp>
      <p:grpSp>
        <p:nvGrpSpPr>
          <p:cNvPr id="44" name="组合 43"/>
          <p:cNvGrpSpPr/>
          <p:nvPr/>
        </p:nvGrpSpPr>
        <p:grpSpPr>
          <a:xfrm>
            <a:off x="8049144" y="1687523"/>
            <a:ext cx="334602" cy="334602"/>
            <a:chOff x="8166611" y="1687523"/>
            <a:chExt cx="334602" cy="334602"/>
          </a:xfrm>
        </p:grpSpPr>
        <p:sp>
          <p:nvSpPr>
            <p:cNvPr id="45" name="椭圆 44"/>
            <p:cNvSpPr/>
            <p:nvPr/>
          </p:nvSpPr>
          <p:spPr>
            <a:xfrm>
              <a:off x="8166611" y="1687523"/>
              <a:ext cx="334602" cy="334602"/>
            </a:xfrm>
            <a:prstGeom prst="ellipse">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Group 115"/>
            <p:cNvGrpSpPr/>
            <p:nvPr/>
          </p:nvGrpSpPr>
          <p:grpSpPr>
            <a:xfrm>
              <a:off x="8219211" y="1782513"/>
              <a:ext cx="198477" cy="166183"/>
              <a:chOff x="2951142" y="2589225"/>
              <a:chExt cx="468313" cy="392113"/>
            </a:xfrm>
            <a:solidFill>
              <a:schemeClr val="bg1"/>
            </a:solidFill>
          </p:grpSpPr>
          <p:sp>
            <p:nvSpPr>
              <p:cNvPr id="47"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ln>
            </p:spPr>
            <p:txBody>
              <a:bodyPr lIns="121920" tIns="60960" rIns="121920" bIns="60960"/>
              <a:lstStyle/>
              <a:p>
                <a:pPr defTabSz="685800">
                  <a:defRPr/>
                </a:pPr>
                <a:endParaRPr lang="en-US" sz="2400">
                  <a:latin typeface="+mn-ea"/>
                </a:endParaRPr>
              </a:p>
            </p:txBody>
          </p:sp>
          <p:sp>
            <p:nvSpPr>
              <p:cNvPr id="48"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ln>
            </p:spPr>
            <p:txBody>
              <a:bodyPr lIns="121920" tIns="60960" rIns="121920" bIns="60960"/>
              <a:lstStyle/>
              <a:p>
                <a:pPr defTabSz="685800">
                  <a:defRPr/>
                </a:pPr>
                <a:endParaRPr lang="en-US" sz="2400">
                  <a:latin typeface="+mn-ea"/>
                </a:endParaRPr>
              </a:p>
            </p:txBody>
          </p:sp>
          <p:sp>
            <p:nvSpPr>
              <p:cNvPr id="49"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ln>
            </p:spPr>
            <p:txBody>
              <a:bodyPr lIns="121920" tIns="60960" rIns="121920" bIns="60960"/>
              <a:lstStyle/>
              <a:p>
                <a:pPr defTabSz="685800">
                  <a:defRPr/>
                </a:pPr>
                <a:endParaRPr lang="en-US" sz="2400">
                  <a:latin typeface="+mn-ea"/>
                </a:endParaRPr>
              </a:p>
            </p:txBody>
          </p:sp>
        </p:grpSp>
      </p:grpSp>
      <p:grpSp>
        <p:nvGrpSpPr>
          <p:cNvPr id="50" name="组合 49"/>
          <p:cNvGrpSpPr/>
          <p:nvPr/>
        </p:nvGrpSpPr>
        <p:grpSpPr>
          <a:xfrm>
            <a:off x="8049144" y="2547051"/>
            <a:ext cx="334602" cy="334602"/>
            <a:chOff x="8188426" y="2547051"/>
            <a:chExt cx="334602" cy="334602"/>
          </a:xfrm>
        </p:grpSpPr>
        <p:sp>
          <p:nvSpPr>
            <p:cNvPr id="51" name="椭圆 50"/>
            <p:cNvSpPr/>
            <p:nvPr/>
          </p:nvSpPr>
          <p:spPr>
            <a:xfrm>
              <a:off x="8188426" y="2547051"/>
              <a:ext cx="334602" cy="334602"/>
            </a:xfrm>
            <a:prstGeom prst="ellipse">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Group 119"/>
            <p:cNvGrpSpPr/>
            <p:nvPr/>
          </p:nvGrpSpPr>
          <p:grpSpPr>
            <a:xfrm>
              <a:off x="8295684" y="2667514"/>
              <a:ext cx="120085" cy="115081"/>
              <a:chOff x="1168380" y="3486162"/>
              <a:chExt cx="381000" cy="365126"/>
            </a:xfrm>
            <a:solidFill>
              <a:schemeClr val="bg1"/>
            </a:solidFill>
          </p:grpSpPr>
          <p:sp>
            <p:nvSpPr>
              <p:cNvPr id="53" name="Freeform 16"/>
              <p:cNvSpPr/>
              <p:nvPr/>
            </p:nvSpPr>
            <p:spPr bwMode="auto">
              <a:xfrm>
                <a:off x="1223942" y="3643325"/>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ln>
            </p:spPr>
            <p:txBody>
              <a:bodyPr lIns="121920" tIns="60960" rIns="121920" bIns="60960"/>
              <a:lstStyle/>
              <a:p>
                <a:pPr defTabSz="685800">
                  <a:defRPr/>
                </a:pPr>
                <a:endParaRPr lang="en-US" sz="2400">
                  <a:latin typeface="+mn-ea"/>
                </a:endParaRPr>
              </a:p>
            </p:txBody>
          </p:sp>
          <p:sp>
            <p:nvSpPr>
              <p:cNvPr id="54" name="Freeform 17"/>
              <p:cNvSpPr/>
              <p:nvPr/>
            </p:nvSpPr>
            <p:spPr bwMode="auto">
              <a:xfrm>
                <a:off x="1168380" y="3486162"/>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ln>
            </p:spPr>
            <p:txBody>
              <a:bodyPr lIns="121920" tIns="60960" rIns="121920" bIns="60960"/>
              <a:lstStyle/>
              <a:p>
                <a:pPr defTabSz="685800">
                  <a:defRPr/>
                </a:pPr>
                <a:endParaRPr lang="en-US" sz="2400">
                  <a:latin typeface="+mn-ea"/>
                </a:endParaRPr>
              </a:p>
            </p:txBody>
          </p:sp>
          <p:sp>
            <p:nvSpPr>
              <p:cNvPr id="55" name="Freeform 18"/>
              <p:cNvSpPr/>
              <p:nvPr/>
            </p:nvSpPr>
            <p:spPr bwMode="auto">
              <a:xfrm>
                <a:off x="1355705" y="3643325"/>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ln>
            </p:spPr>
            <p:txBody>
              <a:bodyPr lIns="121920" tIns="60960" rIns="121920" bIns="60960"/>
              <a:lstStyle/>
              <a:p>
                <a:pPr defTabSz="685800">
                  <a:defRPr/>
                </a:pPr>
                <a:endParaRPr lang="en-US" sz="2400">
                  <a:latin typeface="+mn-ea"/>
                </a:endParaRPr>
              </a:p>
            </p:txBody>
          </p:sp>
        </p:grpSp>
      </p:grpSp>
      <p:grpSp>
        <p:nvGrpSpPr>
          <p:cNvPr id="68" name="组合 67"/>
          <p:cNvGrpSpPr/>
          <p:nvPr/>
        </p:nvGrpSpPr>
        <p:grpSpPr>
          <a:xfrm>
            <a:off x="846008" y="3203808"/>
            <a:ext cx="334602" cy="334602"/>
            <a:chOff x="8188426" y="3293032"/>
            <a:chExt cx="334602" cy="334602"/>
          </a:xfrm>
        </p:grpSpPr>
        <p:sp>
          <p:nvSpPr>
            <p:cNvPr id="69" name="椭圆 68"/>
            <p:cNvSpPr/>
            <p:nvPr/>
          </p:nvSpPr>
          <p:spPr>
            <a:xfrm>
              <a:off x="8188426" y="3293032"/>
              <a:ext cx="334602" cy="334602"/>
            </a:xfrm>
            <a:prstGeom prst="ellipse">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Group 81"/>
            <p:cNvGrpSpPr/>
            <p:nvPr/>
          </p:nvGrpSpPr>
          <p:grpSpPr>
            <a:xfrm>
              <a:off x="8301569" y="3411977"/>
              <a:ext cx="106314" cy="96712"/>
              <a:chOff x="4821392" y="2301522"/>
              <a:chExt cx="321831" cy="292764"/>
            </a:xfrm>
            <a:solidFill>
              <a:schemeClr val="bg1"/>
            </a:solidFill>
          </p:grpSpPr>
          <p:sp>
            <p:nvSpPr>
              <p:cNvPr id="71" name="Freeform 91"/>
              <p:cNvSpPr/>
              <p:nvPr/>
            </p:nvSpPr>
            <p:spPr bwMode="auto">
              <a:xfrm>
                <a:off x="4856689" y="2301522"/>
                <a:ext cx="147420" cy="126657"/>
              </a:xfrm>
              <a:custGeom>
                <a:avLst/>
                <a:gdLst/>
                <a:ahLst/>
                <a:cxnLst>
                  <a:cxn ang="0">
                    <a:pos x="141" y="14"/>
                  </a:cxn>
                  <a:cxn ang="0">
                    <a:pos x="141" y="14"/>
                  </a:cxn>
                  <a:cxn ang="0">
                    <a:pos x="137" y="43"/>
                  </a:cxn>
                  <a:cxn ang="0">
                    <a:pos x="130" y="70"/>
                  </a:cxn>
                  <a:cxn ang="0">
                    <a:pos x="123" y="96"/>
                  </a:cxn>
                  <a:cxn ang="0">
                    <a:pos x="116" y="121"/>
                  </a:cxn>
                  <a:cxn ang="0">
                    <a:pos x="116" y="121"/>
                  </a:cxn>
                  <a:cxn ang="0">
                    <a:pos x="88" y="112"/>
                  </a:cxn>
                  <a:cxn ang="0">
                    <a:pos x="74" y="110"/>
                  </a:cxn>
                  <a:cxn ang="0">
                    <a:pos x="59" y="108"/>
                  </a:cxn>
                  <a:cxn ang="0">
                    <a:pos x="45" y="107"/>
                  </a:cxn>
                  <a:cxn ang="0">
                    <a:pos x="30" y="108"/>
                  </a:cxn>
                  <a:cxn ang="0">
                    <a:pos x="14" y="110"/>
                  </a:cxn>
                  <a:cxn ang="0">
                    <a:pos x="0" y="114"/>
                  </a:cxn>
                  <a:cxn ang="0">
                    <a:pos x="0" y="114"/>
                  </a:cxn>
                  <a:cxn ang="0">
                    <a:pos x="14" y="65"/>
                  </a:cxn>
                  <a:cxn ang="0">
                    <a:pos x="27" y="14"/>
                  </a:cxn>
                  <a:cxn ang="0">
                    <a:pos x="27" y="14"/>
                  </a:cxn>
                  <a:cxn ang="0">
                    <a:pos x="39" y="7"/>
                  </a:cxn>
                  <a:cxn ang="0">
                    <a:pos x="52" y="3"/>
                  </a:cxn>
                  <a:cxn ang="0">
                    <a:pos x="67" y="0"/>
                  </a:cxn>
                  <a:cxn ang="0">
                    <a:pos x="83" y="0"/>
                  </a:cxn>
                  <a:cxn ang="0">
                    <a:pos x="99" y="1"/>
                  </a:cxn>
                  <a:cxn ang="0">
                    <a:pos x="114" y="5"/>
                  </a:cxn>
                  <a:cxn ang="0">
                    <a:pos x="128" y="9"/>
                  </a:cxn>
                  <a:cxn ang="0">
                    <a:pos x="141" y="14"/>
                  </a:cxn>
                  <a:cxn ang="0">
                    <a:pos x="141" y="14"/>
                  </a:cxn>
                </a:cxnLst>
                <a:rect l="0" t="0" r="r" b="b"/>
                <a:pathLst>
                  <a:path w="141" h="121">
                    <a:moveTo>
                      <a:pt x="141" y="14"/>
                    </a:moveTo>
                    <a:lnTo>
                      <a:pt x="141" y="14"/>
                    </a:lnTo>
                    <a:lnTo>
                      <a:pt x="137" y="43"/>
                    </a:lnTo>
                    <a:lnTo>
                      <a:pt x="130" y="70"/>
                    </a:lnTo>
                    <a:lnTo>
                      <a:pt x="123" y="96"/>
                    </a:lnTo>
                    <a:lnTo>
                      <a:pt x="116" y="121"/>
                    </a:lnTo>
                    <a:lnTo>
                      <a:pt x="116" y="121"/>
                    </a:lnTo>
                    <a:lnTo>
                      <a:pt x="88" y="112"/>
                    </a:lnTo>
                    <a:lnTo>
                      <a:pt x="74" y="110"/>
                    </a:lnTo>
                    <a:lnTo>
                      <a:pt x="59" y="108"/>
                    </a:lnTo>
                    <a:lnTo>
                      <a:pt x="45" y="107"/>
                    </a:lnTo>
                    <a:lnTo>
                      <a:pt x="30" y="108"/>
                    </a:lnTo>
                    <a:lnTo>
                      <a:pt x="14" y="110"/>
                    </a:lnTo>
                    <a:lnTo>
                      <a:pt x="0" y="114"/>
                    </a:lnTo>
                    <a:lnTo>
                      <a:pt x="0" y="114"/>
                    </a:lnTo>
                    <a:lnTo>
                      <a:pt x="14" y="65"/>
                    </a:lnTo>
                    <a:lnTo>
                      <a:pt x="27" y="14"/>
                    </a:lnTo>
                    <a:lnTo>
                      <a:pt x="27" y="14"/>
                    </a:lnTo>
                    <a:lnTo>
                      <a:pt x="39" y="7"/>
                    </a:lnTo>
                    <a:lnTo>
                      <a:pt x="52" y="3"/>
                    </a:lnTo>
                    <a:lnTo>
                      <a:pt x="67" y="0"/>
                    </a:lnTo>
                    <a:lnTo>
                      <a:pt x="83" y="0"/>
                    </a:lnTo>
                    <a:lnTo>
                      <a:pt x="99" y="1"/>
                    </a:lnTo>
                    <a:lnTo>
                      <a:pt x="114" y="5"/>
                    </a:lnTo>
                    <a:lnTo>
                      <a:pt x="128" y="9"/>
                    </a:lnTo>
                    <a:lnTo>
                      <a:pt x="141" y="14"/>
                    </a:lnTo>
                    <a:lnTo>
                      <a:pt x="141" y="14"/>
                    </a:lnTo>
                    <a:close/>
                  </a:path>
                </a:pathLst>
              </a:custGeom>
              <a:grpFill/>
              <a:ln w="9525">
                <a:noFill/>
                <a:round/>
              </a:ln>
            </p:spPr>
            <p:txBody>
              <a:bodyPr lIns="121920" tIns="60960" rIns="121920" bIns="60960"/>
              <a:lstStyle/>
              <a:p>
                <a:pPr defTabSz="685800">
                  <a:defRPr/>
                </a:pPr>
                <a:endParaRPr lang="en-US" sz="2400">
                  <a:latin typeface="+mn-ea"/>
                </a:endParaRPr>
              </a:p>
            </p:txBody>
          </p:sp>
          <p:sp>
            <p:nvSpPr>
              <p:cNvPr id="72" name="Freeform 92"/>
              <p:cNvSpPr/>
              <p:nvPr/>
            </p:nvSpPr>
            <p:spPr bwMode="auto">
              <a:xfrm>
                <a:off x="4993727" y="2338896"/>
                <a:ext cx="149496" cy="124580"/>
              </a:xfrm>
              <a:custGeom>
                <a:avLst/>
                <a:gdLst/>
                <a:ahLst/>
                <a:cxnLst>
                  <a:cxn ang="0">
                    <a:pos x="31" y="0"/>
                  </a:cxn>
                  <a:cxn ang="0">
                    <a:pos x="31" y="0"/>
                  </a:cxn>
                  <a:cxn ang="0">
                    <a:pos x="42" y="6"/>
                  </a:cxn>
                  <a:cxn ang="0">
                    <a:pos x="56" y="9"/>
                  </a:cxn>
                  <a:cxn ang="0">
                    <a:pos x="69" y="13"/>
                  </a:cxn>
                  <a:cxn ang="0">
                    <a:pos x="85" y="15"/>
                  </a:cxn>
                  <a:cxn ang="0">
                    <a:pos x="100" y="15"/>
                  </a:cxn>
                  <a:cxn ang="0">
                    <a:pos x="116" y="13"/>
                  </a:cxn>
                  <a:cxn ang="0">
                    <a:pos x="131" y="11"/>
                  </a:cxn>
                  <a:cxn ang="0">
                    <a:pos x="145" y="7"/>
                  </a:cxn>
                  <a:cxn ang="0">
                    <a:pos x="145" y="7"/>
                  </a:cxn>
                  <a:cxn ang="0">
                    <a:pos x="138" y="33"/>
                  </a:cxn>
                  <a:cxn ang="0">
                    <a:pos x="131" y="60"/>
                  </a:cxn>
                  <a:cxn ang="0">
                    <a:pos x="123" y="85"/>
                  </a:cxn>
                  <a:cxn ang="0">
                    <a:pos x="114" y="111"/>
                  </a:cxn>
                  <a:cxn ang="0">
                    <a:pos x="114" y="111"/>
                  </a:cxn>
                  <a:cxn ang="0">
                    <a:pos x="102" y="116"/>
                  </a:cxn>
                  <a:cxn ang="0">
                    <a:pos x="87" y="120"/>
                  </a:cxn>
                  <a:cxn ang="0">
                    <a:pos x="71" y="122"/>
                  </a:cxn>
                  <a:cxn ang="0">
                    <a:pos x="54" y="122"/>
                  </a:cxn>
                  <a:cxn ang="0">
                    <a:pos x="38" y="120"/>
                  </a:cxn>
                  <a:cxn ang="0">
                    <a:pos x="24" y="116"/>
                  </a:cxn>
                  <a:cxn ang="0">
                    <a:pos x="11" y="111"/>
                  </a:cxn>
                  <a:cxn ang="0">
                    <a:pos x="0" y="103"/>
                  </a:cxn>
                  <a:cxn ang="0">
                    <a:pos x="0" y="103"/>
                  </a:cxn>
                  <a:cxn ang="0">
                    <a:pos x="15" y="51"/>
                  </a:cxn>
                  <a:cxn ang="0">
                    <a:pos x="31" y="0"/>
                  </a:cxn>
                  <a:cxn ang="0">
                    <a:pos x="31" y="0"/>
                  </a:cxn>
                </a:cxnLst>
                <a:rect l="0" t="0" r="r" b="b"/>
                <a:pathLst>
                  <a:path w="145" h="122">
                    <a:moveTo>
                      <a:pt x="31" y="0"/>
                    </a:moveTo>
                    <a:lnTo>
                      <a:pt x="31" y="0"/>
                    </a:lnTo>
                    <a:lnTo>
                      <a:pt x="42" y="6"/>
                    </a:lnTo>
                    <a:lnTo>
                      <a:pt x="56" y="9"/>
                    </a:lnTo>
                    <a:lnTo>
                      <a:pt x="69" y="13"/>
                    </a:lnTo>
                    <a:lnTo>
                      <a:pt x="85" y="15"/>
                    </a:lnTo>
                    <a:lnTo>
                      <a:pt x="100" y="15"/>
                    </a:lnTo>
                    <a:lnTo>
                      <a:pt x="116" y="13"/>
                    </a:lnTo>
                    <a:lnTo>
                      <a:pt x="131" y="11"/>
                    </a:lnTo>
                    <a:lnTo>
                      <a:pt x="145" y="7"/>
                    </a:lnTo>
                    <a:lnTo>
                      <a:pt x="145" y="7"/>
                    </a:lnTo>
                    <a:lnTo>
                      <a:pt x="138" y="33"/>
                    </a:lnTo>
                    <a:lnTo>
                      <a:pt x="131" y="60"/>
                    </a:lnTo>
                    <a:lnTo>
                      <a:pt x="123" y="85"/>
                    </a:lnTo>
                    <a:lnTo>
                      <a:pt x="114" y="111"/>
                    </a:lnTo>
                    <a:lnTo>
                      <a:pt x="114" y="111"/>
                    </a:lnTo>
                    <a:lnTo>
                      <a:pt x="102" y="116"/>
                    </a:lnTo>
                    <a:lnTo>
                      <a:pt x="87" y="120"/>
                    </a:lnTo>
                    <a:lnTo>
                      <a:pt x="71" y="122"/>
                    </a:lnTo>
                    <a:lnTo>
                      <a:pt x="54" y="122"/>
                    </a:lnTo>
                    <a:lnTo>
                      <a:pt x="38" y="120"/>
                    </a:lnTo>
                    <a:lnTo>
                      <a:pt x="24" y="116"/>
                    </a:lnTo>
                    <a:lnTo>
                      <a:pt x="11" y="111"/>
                    </a:lnTo>
                    <a:lnTo>
                      <a:pt x="0" y="103"/>
                    </a:lnTo>
                    <a:lnTo>
                      <a:pt x="0" y="103"/>
                    </a:lnTo>
                    <a:lnTo>
                      <a:pt x="15" y="51"/>
                    </a:lnTo>
                    <a:lnTo>
                      <a:pt x="31" y="0"/>
                    </a:lnTo>
                    <a:lnTo>
                      <a:pt x="31" y="0"/>
                    </a:lnTo>
                    <a:close/>
                  </a:path>
                </a:pathLst>
              </a:custGeom>
              <a:grpFill/>
              <a:ln w="9525">
                <a:noFill/>
                <a:round/>
              </a:ln>
            </p:spPr>
            <p:txBody>
              <a:bodyPr lIns="121920" tIns="60960" rIns="121920" bIns="60960"/>
              <a:lstStyle/>
              <a:p>
                <a:pPr defTabSz="685800">
                  <a:defRPr/>
                </a:pPr>
                <a:endParaRPr lang="en-US" sz="2400">
                  <a:latin typeface="+mn-ea"/>
                </a:endParaRPr>
              </a:p>
            </p:txBody>
          </p:sp>
          <p:sp>
            <p:nvSpPr>
              <p:cNvPr id="73" name="Freeform 93"/>
              <p:cNvSpPr/>
              <p:nvPr/>
            </p:nvSpPr>
            <p:spPr bwMode="auto">
              <a:xfrm>
                <a:off x="4821392" y="2432330"/>
                <a:ext cx="147420" cy="128733"/>
              </a:xfrm>
              <a:custGeom>
                <a:avLst/>
                <a:gdLst/>
                <a:ahLst/>
                <a:cxnLst>
                  <a:cxn ang="0">
                    <a:pos x="141" y="16"/>
                  </a:cxn>
                  <a:cxn ang="0">
                    <a:pos x="141" y="16"/>
                  </a:cxn>
                  <a:cxn ang="0">
                    <a:pos x="136" y="43"/>
                  </a:cxn>
                  <a:cxn ang="0">
                    <a:pos x="129" y="69"/>
                  </a:cxn>
                  <a:cxn ang="0">
                    <a:pos x="122" y="94"/>
                  </a:cxn>
                  <a:cxn ang="0">
                    <a:pos x="116" y="123"/>
                  </a:cxn>
                  <a:cxn ang="0">
                    <a:pos x="116" y="123"/>
                  </a:cxn>
                  <a:cxn ang="0">
                    <a:pos x="89" y="112"/>
                  </a:cxn>
                  <a:cxn ang="0">
                    <a:pos x="74" y="109"/>
                  </a:cxn>
                  <a:cxn ang="0">
                    <a:pos x="60" y="107"/>
                  </a:cxn>
                  <a:cxn ang="0">
                    <a:pos x="45" y="105"/>
                  </a:cxn>
                  <a:cxn ang="0">
                    <a:pos x="29" y="107"/>
                  </a:cxn>
                  <a:cxn ang="0">
                    <a:pos x="15" y="109"/>
                  </a:cxn>
                  <a:cxn ang="0">
                    <a:pos x="0" y="116"/>
                  </a:cxn>
                  <a:cxn ang="0">
                    <a:pos x="0" y="116"/>
                  </a:cxn>
                  <a:cxn ang="0">
                    <a:pos x="6" y="87"/>
                  </a:cxn>
                  <a:cxn ang="0">
                    <a:pos x="13" y="61"/>
                  </a:cxn>
                  <a:cxn ang="0">
                    <a:pos x="27" y="12"/>
                  </a:cxn>
                  <a:cxn ang="0">
                    <a:pos x="27" y="12"/>
                  </a:cxn>
                  <a:cxn ang="0">
                    <a:pos x="40" y="5"/>
                  </a:cxn>
                  <a:cxn ang="0">
                    <a:pos x="54" y="2"/>
                  </a:cxn>
                  <a:cxn ang="0">
                    <a:pos x="69" y="0"/>
                  </a:cxn>
                  <a:cxn ang="0">
                    <a:pos x="85" y="0"/>
                  </a:cxn>
                  <a:cxn ang="0">
                    <a:pos x="102" y="2"/>
                  </a:cxn>
                  <a:cxn ang="0">
                    <a:pos x="118" y="5"/>
                  </a:cxn>
                  <a:cxn ang="0">
                    <a:pos x="131" y="11"/>
                  </a:cxn>
                  <a:cxn ang="0">
                    <a:pos x="141" y="16"/>
                  </a:cxn>
                  <a:cxn ang="0">
                    <a:pos x="141" y="16"/>
                  </a:cxn>
                </a:cxnLst>
                <a:rect l="0" t="0" r="r" b="b"/>
                <a:pathLst>
                  <a:path w="141" h="123">
                    <a:moveTo>
                      <a:pt x="141" y="16"/>
                    </a:moveTo>
                    <a:lnTo>
                      <a:pt x="141" y="16"/>
                    </a:lnTo>
                    <a:lnTo>
                      <a:pt x="136" y="43"/>
                    </a:lnTo>
                    <a:lnTo>
                      <a:pt x="129" y="69"/>
                    </a:lnTo>
                    <a:lnTo>
                      <a:pt x="122" y="94"/>
                    </a:lnTo>
                    <a:lnTo>
                      <a:pt x="116" y="123"/>
                    </a:lnTo>
                    <a:lnTo>
                      <a:pt x="116" y="123"/>
                    </a:lnTo>
                    <a:lnTo>
                      <a:pt x="89" y="112"/>
                    </a:lnTo>
                    <a:lnTo>
                      <a:pt x="74" y="109"/>
                    </a:lnTo>
                    <a:lnTo>
                      <a:pt x="60" y="107"/>
                    </a:lnTo>
                    <a:lnTo>
                      <a:pt x="45" y="105"/>
                    </a:lnTo>
                    <a:lnTo>
                      <a:pt x="29" y="107"/>
                    </a:lnTo>
                    <a:lnTo>
                      <a:pt x="15" y="109"/>
                    </a:lnTo>
                    <a:lnTo>
                      <a:pt x="0" y="116"/>
                    </a:lnTo>
                    <a:lnTo>
                      <a:pt x="0" y="116"/>
                    </a:lnTo>
                    <a:lnTo>
                      <a:pt x="6" y="87"/>
                    </a:lnTo>
                    <a:lnTo>
                      <a:pt x="13" y="61"/>
                    </a:lnTo>
                    <a:lnTo>
                      <a:pt x="27" y="12"/>
                    </a:lnTo>
                    <a:lnTo>
                      <a:pt x="27" y="12"/>
                    </a:lnTo>
                    <a:lnTo>
                      <a:pt x="40" y="5"/>
                    </a:lnTo>
                    <a:lnTo>
                      <a:pt x="54" y="2"/>
                    </a:lnTo>
                    <a:lnTo>
                      <a:pt x="69" y="0"/>
                    </a:lnTo>
                    <a:lnTo>
                      <a:pt x="85" y="0"/>
                    </a:lnTo>
                    <a:lnTo>
                      <a:pt x="102" y="2"/>
                    </a:lnTo>
                    <a:lnTo>
                      <a:pt x="118" y="5"/>
                    </a:lnTo>
                    <a:lnTo>
                      <a:pt x="131" y="11"/>
                    </a:lnTo>
                    <a:lnTo>
                      <a:pt x="141" y="16"/>
                    </a:lnTo>
                    <a:lnTo>
                      <a:pt x="141" y="16"/>
                    </a:lnTo>
                    <a:close/>
                  </a:path>
                </a:pathLst>
              </a:custGeom>
              <a:grpFill/>
              <a:ln w="9525">
                <a:noFill/>
                <a:round/>
              </a:ln>
            </p:spPr>
            <p:txBody>
              <a:bodyPr lIns="121920" tIns="60960" rIns="121920" bIns="60960"/>
              <a:lstStyle/>
              <a:p>
                <a:pPr defTabSz="685800">
                  <a:defRPr/>
                </a:pPr>
                <a:endParaRPr lang="en-US" sz="2400">
                  <a:latin typeface="+mn-ea"/>
                </a:endParaRPr>
              </a:p>
            </p:txBody>
          </p:sp>
          <p:sp>
            <p:nvSpPr>
              <p:cNvPr id="74" name="Freeform 94"/>
              <p:cNvSpPr/>
              <p:nvPr/>
            </p:nvSpPr>
            <p:spPr bwMode="auto">
              <a:xfrm>
                <a:off x="4956353" y="2463476"/>
                <a:ext cx="151573" cy="130810"/>
              </a:xfrm>
              <a:custGeom>
                <a:avLst/>
                <a:gdLst/>
                <a:ahLst/>
                <a:cxnLst>
                  <a:cxn ang="0">
                    <a:pos x="30" y="0"/>
                  </a:cxn>
                  <a:cxn ang="0">
                    <a:pos x="30" y="0"/>
                  </a:cxn>
                  <a:cxn ang="0">
                    <a:pos x="41" y="7"/>
                  </a:cxn>
                  <a:cxn ang="0">
                    <a:pos x="56" y="12"/>
                  </a:cxn>
                  <a:cxn ang="0">
                    <a:pos x="70" y="16"/>
                  </a:cxn>
                  <a:cxn ang="0">
                    <a:pos x="85" y="16"/>
                  </a:cxn>
                  <a:cxn ang="0">
                    <a:pos x="99" y="16"/>
                  </a:cxn>
                  <a:cxn ang="0">
                    <a:pos x="116" y="16"/>
                  </a:cxn>
                  <a:cxn ang="0">
                    <a:pos x="130" y="12"/>
                  </a:cxn>
                  <a:cxn ang="0">
                    <a:pos x="145" y="7"/>
                  </a:cxn>
                  <a:cxn ang="0">
                    <a:pos x="145" y="7"/>
                  </a:cxn>
                  <a:cxn ang="0">
                    <a:pos x="130" y="59"/>
                  </a:cxn>
                  <a:cxn ang="0">
                    <a:pos x="114" y="110"/>
                  </a:cxn>
                  <a:cxn ang="0">
                    <a:pos x="114" y="110"/>
                  </a:cxn>
                  <a:cxn ang="0">
                    <a:pos x="101" y="117"/>
                  </a:cxn>
                  <a:cxn ang="0">
                    <a:pos x="88" y="121"/>
                  </a:cxn>
                  <a:cxn ang="0">
                    <a:pos x="72" y="125"/>
                  </a:cxn>
                  <a:cxn ang="0">
                    <a:pos x="56" y="125"/>
                  </a:cxn>
                  <a:cxn ang="0">
                    <a:pos x="39" y="123"/>
                  </a:cxn>
                  <a:cxn ang="0">
                    <a:pos x="25" y="119"/>
                  </a:cxn>
                  <a:cxn ang="0">
                    <a:pos x="10" y="114"/>
                  </a:cxn>
                  <a:cxn ang="0">
                    <a:pos x="0" y="107"/>
                  </a:cxn>
                  <a:cxn ang="0">
                    <a:pos x="0" y="107"/>
                  </a:cxn>
                  <a:cxn ang="0">
                    <a:pos x="5" y="79"/>
                  </a:cxn>
                  <a:cxn ang="0">
                    <a:pos x="12" y="52"/>
                  </a:cxn>
                  <a:cxn ang="0">
                    <a:pos x="21" y="25"/>
                  </a:cxn>
                  <a:cxn ang="0">
                    <a:pos x="30" y="0"/>
                  </a:cxn>
                  <a:cxn ang="0">
                    <a:pos x="30" y="0"/>
                  </a:cxn>
                </a:cxnLst>
                <a:rect l="0" t="0" r="r" b="b"/>
                <a:pathLst>
                  <a:path w="145" h="125">
                    <a:moveTo>
                      <a:pt x="30" y="0"/>
                    </a:moveTo>
                    <a:lnTo>
                      <a:pt x="30" y="0"/>
                    </a:lnTo>
                    <a:lnTo>
                      <a:pt x="41" y="7"/>
                    </a:lnTo>
                    <a:lnTo>
                      <a:pt x="56" y="12"/>
                    </a:lnTo>
                    <a:lnTo>
                      <a:pt x="70" y="16"/>
                    </a:lnTo>
                    <a:lnTo>
                      <a:pt x="85" y="16"/>
                    </a:lnTo>
                    <a:lnTo>
                      <a:pt x="99" y="16"/>
                    </a:lnTo>
                    <a:lnTo>
                      <a:pt x="116" y="16"/>
                    </a:lnTo>
                    <a:lnTo>
                      <a:pt x="130" y="12"/>
                    </a:lnTo>
                    <a:lnTo>
                      <a:pt x="145" y="7"/>
                    </a:lnTo>
                    <a:lnTo>
                      <a:pt x="145" y="7"/>
                    </a:lnTo>
                    <a:lnTo>
                      <a:pt x="130" y="59"/>
                    </a:lnTo>
                    <a:lnTo>
                      <a:pt x="114" y="110"/>
                    </a:lnTo>
                    <a:lnTo>
                      <a:pt x="114" y="110"/>
                    </a:lnTo>
                    <a:lnTo>
                      <a:pt x="101" y="117"/>
                    </a:lnTo>
                    <a:lnTo>
                      <a:pt x="88" y="121"/>
                    </a:lnTo>
                    <a:lnTo>
                      <a:pt x="72" y="125"/>
                    </a:lnTo>
                    <a:lnTo>
                      <a:pt x="56" y="125"/>
                    </a:lnTo>
                    <a:lnTo>
                      <a:pt x="39" y="123"/>
                    </a:lnTo>
                    <a:lnTo>
                      <a:pt x="25" y="119"/>
                    </a:lnTo>
                    <a:lnTo>
                      <a:pt x="10" y="114"/>
                    </a:lnTo>
                    <a:lnTo>
                      <a:pt x="0" y="107"/>
                    </a:lnTo>
                    <a:lnTo>
                      <a:pt x="0" y="107"/>
                    </a:lnTo>
                    <a:lnTo>
                      <a:pt x="5" y="79"/>
                    </a:lnTo>
                    <a:lnTo>
                      <a:pt x="12" y="52"/>
                    </a:lnTo>
                    <a:lnTo>
                      <a:pt x="21" y="25"/>
                    </a:lnTo>
                    <a:lnTo>
                      <a:pt x="30" y="0"/>
                    </a:lnTo>
                    <a:lnTo>
                      <a:pt x="30" y="0"/>
                    </a:lnTo>
                    <a:close/>
                  </a:path>
                </a:pathLst>
              </a:custGeom>
              <a:grpFill/>
              <a:ln w="9525">
                <a:noFill/>
                <a:round/>
              </a:ln>
            </p:spPr>
            <p:txBody>
              <a:bodyPr lIns="121920" tIns="60960" rIns="121920" bIns="60960"/>
              <a:lstStyle/>
              <a:p>
                <a:pPr defTabSz="685800">
                  <a:defRPr/>
                </a:pPr>
                <a:endParaRPr lang="en-US" sz="2400">
                  <a:latin typeface="+mn-ea"/>
                </a:endParaRPr>
              </a:p>
            </p:txBody>
          </p:sp>
        </p:grpSp>
      </p:grpSp>
      <p:grpSp>
        <p:nvGrpSpPr>
          <p:cNvPr id="75" name="组合 74"/>
          <p:cNvGrpSpPr/>
          <p:nvPr/>
        </p:nvGrpSpPr>
        <p:grpSpPr>
          <a:xfrm>
            <a:off x="846008" y="1598299"/>
            <a:ext cx="334602" cy="334602"/>
            <a:chOff x="8166611" y="1687523"/>
            <a:chExt cx="334602" cy="334602"/>
          </a:xfrm>
        </p:grpSpPr>
        <p:sp>
          <p:nvSpPr>
            <p:cNvPr id="76" name="椭圆 75"/>
            <p:cNvSpPr/>
            <p:nvPr/>
          </p:nvSpPr>
          <p:spPr>
            <a:xfrm>
              <a:off x="8166611" y="1687523"/>
              <a:ext cx="334602" cy="334602"/>
            </a:xfrm>
            <a:prstGeom prst="ellipse">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Group 115"/>
            <p:cNvGrpSpPr/>
            <p:nvPr/>
          </p:nvGrpSpPr>
          <p:grpSpPr>
            <a:xfrm>
              <a:off x="8219211" y="1782513"/>
              <a:ext cx="198477" cy="166183"/>
              <a:chOff x="2951142" y="2589225"/>
              <a:chExt cx="468313" cy="392113"/>
            </a:xfrm>
            <a:solidFill>
              <a:schemeClr val="bg1"/>
            </a:solidFill>
          </p:grpSpPr>
          <p:sp>
            <p:nvSpPr>
              <p:cNvPr id="78"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ln>
            </p:spPr>
            <p:txBody>
              <a:bodyPr lIns="121920" tIns="60960" rIns="121920" bIns="60960"/>
              <a:lstStyle/>
              <a:p>
                <a:pPr defTabSz="685800">
                  <a:defRPr/>
                </a:pPr>
                <a:endParaRPr lang="en-US" sz="2400">
                  <a:latin typeface="+mn-ea"/>
                </a:endParaRPr>
              </a:p>
            </p:txBody>
          </p:sp>
          <p:sp>
            <p:nvSpPr>
              <p:cNvPr id="79"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ln>
            </p:spPr>
            <p:txBody>
              <a:bodyPr lIns="121920" tIns="60960" rIns="121920" bIns="60960"/>
              <a:lstStyle/>
              <a:p>
                <a:pPr defTabSz="685800">
                  <a:defRPr/>
                </a:pPr>
                <a:endParaRPr lang="en-US" sz="2400">
                  <a:latin typeface="+mn-ea"/>
                </a:endParaRPr>
              </a:p>
            </p:txBody>
          </p:sp>
          <p:sp>
            <p:nvSpPr>
              <p:cNvPr id="80"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ln>
            </p:spPr>
            <p:txBody>
              <a:bodyPr lIns="121920" tIns="60960" rIns="121920" bIns="60960"/>
              <a:lstStyle/>
              <a:p>
                <a:pPr defTabSz="685800">
                  <a:defRPr/>
                </a:pPr>
                <a:endParaRPr lang="en-US" sz="2400">
                  <a:latin typeface="+mn-ea"/>
                </a:endParaRPr>
              </a:p>
            </p:txBody>
          </p:sp>
        </p:grpSp>
      </p:grpSp>
      <p:grpSp>
        <p:nvGrpSpPr>
          <p:cNvPr id="81" name="组合 80"/>
          <p:cNvGrpSpPr/>
          <p:nvPr/>
        </p:nvGrpSpPr>
        <p:grpSpPr>
          <a:xfrm>
            <a:off x="846008" y="2457827"/>
            <a:ext cx="334602" cy="334602"/>
            <a:chOff x="8188426" y="2547051"/>
            <a:chExt cx="334602" cy="334602"/>
          </a:xfrm>
        </p:grpSpPr>
        <p:sp>
          <p:nvSpPr>
            <p:cNvPr id="82" name="椭圆 81"/>
            <p:cNvSpPr/>
            <p:nvPr/>
          </p:nvSpPr>
          <p:spPr>
            <a:xfrm>
              <a:off x="8188426" y="2547051"/>
              <a:ext cx="334602" cy="334602"/>
            </a:xfrm>
            <a:prstGeom prst="ellipse">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Group 119"/>
            <p:cNvGrpSpPr/>
            <p:nvPr/>
          </p:nvGrpSpPr>
          <p:grpSpPr>
            <a:xfrm>
              <a:off x="8295684" y="2667514"/>
              <a:ext cx="120085" cy="115081"/>
              <a:chOff x="1168380" y="3486162"/>
              <a:chExt cx="381000" cy="365126"/>
            </a:xfrm>
            <a:solidFill>
              <a:schemeClr val="bg1"/>
            </a:solidFill>
          </p:grpSpPr>
          <p:sp>
            <p:nvSpPr>
              <p:cNvPr id="84" name="Freeform 16"/>
              <p:cNvSpPr/>
              <p:nvPr/>
            </p:nvSpPr>
            <p:spPr bwMode="auto">
              <a:xfrm>
                <a:off x="1223942" y="3643325"/>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ln>
            </p:spPr>
            <p:txBody>
              <a:bodyPr lIns="121920" tIns="60960" rIns="121920" bIns="60960"/>
              <a:lstStyle/>
              <a:p>
                <a:pPr defTabSz="685800">
                  <a:defRPr/>
                </a:pPr>
                <a:endParaRPr lang="en-US" sz="2400">
                  <a:latin typeface="+mn-ea"/>
                </a:endParaRPr>
              </a:p>
            </p:txBody>
          </p:sp>
          <p:sp>
            <p:nvSpPr>
              <p:cNvPr id="85" name="Freeform 17"/>
              <p:cNvSpPr/>
              <p:nvPr/>
            </p:nvSpPr>
            <p:spPr bwMode="auto">
              <a:xfrm>
                <a:off x="1168380" y="3486162"/>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ln>
            </p:spPr>
            <p:txBody>
              <a:bodyPr lIns="121920" tIns="60960" rIns="121920" bIns="60960"/>
              <a:lstStyle/>
              <a:p>
                <a:pPr defTabSz="685800">
                  <a:defRPr/>
                </a:pPr>
                <a:endParaRPr lang="en-US" sz="2400">
                  <a:latin typeface="+mn-ea"/>
                </a:endParaRPr>
              </a:p>
            </p:txBody>
          </p:sp>
          <p:sp>
            <p:nvSpPr>
              <p:cNvPr id="86" name="Freeform 18"/>
              <p:cNvSpPr/>
              <p:nvPr/>
            </p:nvSpPr>
            <p:spPr bwMode="auto">
              <a:xfrm>
                <a:off x="1355705" y="3643325"/>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ln>
            </p:spPr>
            <p:txBody>
              <a:bodyPr lIns="121920" tIns="60960" rIns="121920" bIns="60960"/>
              <a:lstStyle/>
              <a:p>
                <a:pPr defTabSz="685800">
                  <a:defRPr/>
                </a:pPr>
                <a:endParaRPr lang="en-US" sz="2400">
                  <a:latin typeface="+mn-ea"/>
                </a:endParaRPr>
              </a:p>
            </p:txBody>
          </p:sp>
        </p:grpSp>
      </p:grpSp>
    </p:spTree>
    <p:extLst>
      <p:ext uri="{BB962C8B-B14F-4D97-AF65-F5344CB8AC3E}">
        <p14:creationId xmlns:p14="http://schemas.microsoft.com/office/powerpoint/2010/main" val="3421728954"/>
      </p:ext>
    </p:extLst>
  </p:cSld>
  <p:clrMapOvr>
    <a:masterClrMapping/>
  </p:clrMapOvr>
  <mc:AlternateContent xmlns:mc="http://schemas.openxmlformats.org/markup-compatibility/2006" xmlns:p14="http://schemas.microsoft.com/office/powerpoint/2010/main">
    <mc:Choice Requires="p14">
      <p:transition spd="slow" p14:dur="225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500"/>
                                        <p:tgtEl>
                                          <p:spTgt spid="1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500"/>
                                        <p:tgtEl>
                                          <p:spTgt spid="18"/>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up)">
                                      <p:cBhvr>
                                        <p:cTn id="28" dur="500"/>
                                        <p:tgtEl>
                                          <p:spTgt spid="21"/>
                                        </p:tgtEl>
                                      </p:cBhvr>
                                    </p:animEffect>
                                  </p:childTnLst>
                                </p:cTn>
                              </p:par>
                            </p:childTnLst>
                          </p:cTn>
                        </p:par>
                        <p:par>
                          <p:cTn id="29" fill="hold">
                            <p:stCondLst>
                              <p:cond delay="500"/>
                            </p:stCondLst>
                            <p:childTnLst>
                              <p:par>
                                <p:cTn id="30" presetID="12" presetClass="entr" presetSubtype="2" fill="hold" nodeType="afterEffect">
                                  <p:stCondLst>
                                    <p:cond delay="0"/>
                                  </p:stCondLst>
                                  <p:childTnLst>
                                    <p:set>
                                      <p:cBhvr>
                                        <p:cTn id="31" dur="1" fill="hold">
                                          <p:stCondLst>
                                            <p:cond delay="0"/>
                                          </p:stCondLst>
                                        </p:cTn>
                                        <p:tgtEl>
                                          <p:spTgt spid="75"/>
                                        </p:tgtEl>
                                        <p:attrNameLst>
                                          <p:attrName>style.visibility</p:attrName>
                                        </p:attrNameLst>
                                      </p:cBhvr>
                                      <p:to>
                                        <p:strVal val="visible"/>
                                      </p:to>
                                    </p:set>
                                    <p:anim calcmode="lin" valueType="num">
                                      <p:cBhvr additive="base">
                                        <p:cTn id="32" dur="500"/>
                                        <p:tgtEl>
                                          <p:spTgt spid="75"/>
                                        </p:tgtEl>
                                        <p:attrNameLst>
                                          <p:attrName>ppt_x</p:attrName>
                                        </p:attrNameLst>
                                      </p:cBhvr>
                                      <p:tavLst>
                                        <p:tav tm="0">
                                          <p:val>
                                            <p:strVal val="#ppt_x+#ppt_w*1.125000"/>
                                          </p:val>
                                        </p:tav>
                                        <p:tav tm="100000">
                                          <p:val>
                                            <p:strVal val="#ppt_x"/>
                                          </p:val>
                                        </p:tav>
                                      </p:tavLst>
                                    </p:anim>
                                    <p:animEffect transition="in" filter="wipe(left)">
                                      <p:cBhvr>
                                        <p:cTn id="33" dur="500"/>
                                        <p:tgtEl>
                                          <p:spTgt spid="75"/>
                                        </p:tgtEl>
                                      </p:cBhvr>
                                    </p:animEffect>
                                  </p:childTnLst>
                                </p:cTn>
                              </p:par>
                              <p:par>
                                <p:cTn id="34" presetID="12" presetClass="entr" presetSubtype="2"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p:tgtEl>
                                          <p:spTgt spid="33"/>
                                        </p:tgtEl>
                                        <p:attrNameLst>
                                          <p:attrName>ppt_x</p:attrName>
                                        </p:attrNameLst>
                                      </p:cBhvr>
                                      <p:tavLst>
                                        <p:tav tm="0">
                                          <p:val>
                                            <p:strVal val="#ppt_x+#ppt_w*1.125000"/>
                                          </p:val>
                                        </p:tav>
                                        <p:tav tm="100000">
                                          <p:val>
                                            <p:strVal val="#ppt_x"/>
                                          </p:val>
                                        </p:tav>
                                      </p:tavLst>
                                    </p:anim>
                                    <p:animEffect transition="in" filter="wipe(left)">
                                      <p:cBhvr>
                                        <p:cTn id="37" dur="500"/>
                                        <p:tgtEl>
                                          <p:spTgt spid="33"/>
                                        </p:tgtEl>
                                      </p:cBhvr>
                                    </p:animEffect>
                                  </p:childTnLst>
                                </p:cTn>
                              </p:par>
                              <p:par>
                                <p:cTn id="38" presetID="12" presetClass="entr" presetSubtype="2" fill="hold" nodeType="withEffect">
                                  <p:stCondLst>
                                    <p:cond delay="0"/>
                                  </p:stCondLst>
                                  <p:childTnLst>
                                    <p:set>
                                      <p:cBhvr>
                                        <p:cTn id="39" dur="1" fill="hold">
                                          <p:stCondLst>
                                            <p:cond delay="0"/>
                                          </p:stCondLst>
                                        </p:cTn>
                                        <p:tgtEl>
                                          <p:spTgt spid="81"/>
                                        </p:tgtEl>
                                        <p:attrNameLst>
                                          <p:attrName>style.visibility</p:attrName>
                                        </p:attrNameLst>
                                      </p:cBhvr>
                                      <p:to>
                                        <p:strVal val="visible"/>
                                      </p:to>
                                    </p:set>
                                    <p:anim calcmode="lin" valueType="num">
                                      <p:cBhvr additive="base">
                                        <p:cTn id="40" dur="500"/>
                                        <p:tgtEl>
                                          <p:spTgt spid="81"/>
                                        </p:tgtEl>
                                        <p:attrNameLst>
                                          <p:attrName>ppt_x</p:attrName>
                                        </p:attrNameLst>
                                      </p:cBhvr>
                                      <p:tavLst>
                                        <p:tav tm="0">
                                          <p:val>
                                            <p:strVal val="#ppt_x+#ppt_w*1.125000"/>
                                          </p:val>
                                        </p:tav>
                                        <p:tav tm="100000">
                                          <p:val>
                                            <p:strVal val="#ppt_x"/>
                                          </p:val>
                                        </p:tav>
                                      </p:tavLst>
                                    </p:anim>
                                    <p:animEffect transition="in" filter="wipe(left)">
                                      <p:cBhvr>
                                        <p:cTn id="41" dur="500"/>
                                        <p:tgtEl>
                                          <p:spTgt spid="81"/>
                                        </p:tgtEl>
                                      </p:cBhvr>
                                    </p:animEffect>
                                  </p:childTnLst>
                                </p:cTn>
                              </p:par>
                              <p:par>
                                <p:cTn id="42" presetID="12" presetClass="entr" presetSubtype="2"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additive="base">
                                        <p:cTn id="44" dur="500"/>
                                        <p:tgtEl>
                                          <p:spTgt spid="34"/>
                                        </p:tgtEl>
                                        <p:attrNameLst>
                                          <p:attrName>ppt_x</p:attrName>
                                        </p:attrNameLst>
                                      </p:cBhvr>
                                      <p:tavLst>
                                        <p:tav tm="0">
                                          <p:val>
                                            <p:strVal val="#ppt_x+#ppt_w*1.125000"/>
                                          </p:val>
                                        </p:tav>
                                        <p:tav tm="100000">
                                          <p:val>
                                            <p:strVal val="#ppt_x"/>
                                          </p:val>
                                        </p:tav>
                                      </p:tavLst>
                                    </p:anim>
                                    <p:animEffect transition="in" filter="wipe(left)">
                                      <p:cBhvr>
                                        <p:cTn id="45" dur="500"/>
                                        <p:tgtEl>
                                          <p:spTgt spid="34"/>
                                        </p:tgtEl>
                                      </p:cBhvr>
                                    </p:animEffect>
                                  </p:childTnLst>
                                </p:cTn>
                              </p:par>
                              <p:par>
                                <p:cTn id="46" presetID="12" presetClass="entr" presetSubtype="2" fill="hold" nodeType="withEffect">
                                  <p:stCondLst>
                                    <p:cond delay="0"/>
                                  </p:stCondLst>
                                  <p:childTnLst>
                                    <p:set>
                                      <p:cBhvr>
                                        <p:cTn id="47" dur="1" fill="hold">
                                          <p:stCondLst>
                                            <p:cond delay="0"/>
                                          </p:stCondLst>
                                        </p:cTn>
                                        <p:tgtEl>
                                          <p:spTgt spid="68"/>
                                        </p:tgtEl>
                                        <p:attrNameLst>
                                          <p:attrName>style.visibility</p:attrName>
                                        </p:attrNameLst>
                                      </p:cBhvr>
                                      <p:to>
                                        <p:strVal val="visible"/>
                                      </p:to>
                                    </p:set>
                                    <p:anim calcmode="lin" valueType="num">
                                      <p:cBhvr additive="base">
                                        <p:cTn id="48" dur="500"/>
                                        <p:tgtEl>
                                          <p:spTgt spid="68"/>
                                        </p:tgtEl>
                                        <p:attrNameLst>
                                          <p:attrName>ppt_x</p:attrName>
                                        </p:attrNameLst>
                                      </p:cBhvr>
                                      <p:tavLst>
                                        <p:tav tm="0">
                                          <p:val>
                                            <p:strVal val="#ppt_x+#ppt_w*1.125000"/>
                                          </p:val>
                                        </p:tav>
                                        <p:tav tm="100000">
                                          <p:val>
                                            <p:strVal val="#ppt_x"/>
                                          </p:val>
                                        </p:tav>
                                      </p:tavLst>
                                    </p:anim>
                                    <p:animEffect transition="in" filter="wipe(left)">
                                      <p:cBhvr>
                                        <p:cTn id="49" dur="500"/>
                                        <p:tgtEl>
                                          <p:spTgt spid="68"/>
                                        </p:tgtEl>
                                      </p:cBhvr>
                                    </p:animEffect>
                                  </p:childTnLst>
                                </p:cTn>
                              </p:par>
                              <p:par>
                                <p:cTn id="50" presetID="12" presetClass="entr" presetSubtype="2"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additive="base">
                                        <p:cTn id="52" dur="500"/>
                                        <p:tgtEl>
                                          <p:spTgt spid="35"/>
                                        </p:tgtEl>
                                        <p:attrNameLst>
                                          <p:attrName>ppt_x</p:attrName>
                                        </p:attrNameLst>
                                      </p:cBhvr>
                                      <p:tavLst>
                                        <p:tav tm="0">
                                          <p:val>
                                            <p:strVal val="#ppt_x+#ppt_w*1.125000"/>
                                          </p:val>
                                        </p:tav>
                                        <p:tav tm="100000">
                                          <p:val>
                                            <p:strVal val="#ppt_x"/>
                                          </p:val>
                                        </p:tav>
                                      </p:tavLst>
                                    </p:anim>
                                    <p:animEffect transition="in" filter="wipe(left)">
                                      <p:cBhvr>
                                        <p:cTn id="53" dur="500"/>
                                        <p:tgtEl>
                                          <p:spTgt spid="35"/>
                                        </p:tgtEl>
                                      </p:cBhvr>
                                    </p:animEffect>
                                  </p:childTnLst>
                                </p:cTn>
                              </p:par>
                              <p:par>
                                <p:cTn id="54" presetID="12" presetClass="entr" presetSubtype="8" fill="hold"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p:tgtEl>
                                          <p:spTgt spid="44"/>
                                        </p:tgtEl>
                                        <p:attrNameLst>
                                          <p:attrName>ppt_x</p:attrName>
                                        </p:attrNameLst>
                                      </p:cBhvr>
                                      <p:tavLst>
                                        <p:tav tm="0">
                                          <p:val>
                                            <p:strVal val="#ppt_x-#ppt_w*1.125000"/>
                                          </p:val>
                                        </p:tav>
                                        <p:tav tm="100000">
                                          <p:val>
                                            <p:strVal val="#ppt_x"/>
                                          </p:val>
                                        </p:tav>
                                      </p:tavLst>
                                    </p:anim>
                                    <p:animEffect transition="in" filter="wipe(right)">
                                      <p:cBhvr>
                                        <p:cTn id="57" dur="500"/>
                                        <p:tgtEl>
                                          <p:spTgt spid="44"/>
                                        </p:tgtEl>
                                      </p:cBhvr>
                                    </p:animEffect>
                                  </p:childTnLst>
                                </p:cTn>
                              </p:par>
                              <p:par>
                                <p:cTn id="58" presetID="12" presetClass="entr" presetSubtype="8"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500"/>
                                        <p:tgtEl>
                                          <p:spTgt spid="29"/>
                                        </p:tgtEl>
                                        <p:attrNameLst>
                                          <p:attrName>ppt_x</p:attrName>
                                        </p:attrNameLst>
                                      </p:cBhvr>
                                      <p:tavLst>
                                        <p:tav tm="0">
                                          <p:val>
                                            <p:strVal val="#ppt_x-#ppt_w*1.125000"/>
                                          </p:val>
                                        </p:tav>
                                        <p:tav tm="100000">
                                          <p:val>
                                            <p:strVal val="#ppt_x"/>
                                          </p:val>
                                        </p:tav>
                                      </p:tavLst>
                                    </p:anim>
                                    <p:animEffect transition="in" filter="wipe(right)">
                                      <p:cBhvr>
                                        <p:cTn id="61" dur="500"/>
                                        <p:tgtEl>
                                          <p:spTgt spid="29"/>
                                        </p:tgtEl>
                                      </p:cBhvr>
                                    </p:animEffect>
                                  </p:childTnLst>
                                </p:cTn>
                              </p:par>
                              <p:par>
                                <p:cTn id="62" presetID="12" presetClass="entr" presetSubtype="8" fill="hold" nodeType="withEffect">
                                  <p:stCondLst>
                                    <p:cond delay="0"/>
                                  </p:stCondLst>
                                  <p:childTnLst>
                                    <p:set>
                                      <p:cBhvr>
                                        <p:cTn id="63" dur="1" fill="hold">
                                          <p:stCondLst>
                                            <p:cond delay="0"/>
                                          </p:stCondLst>
                                        </p:cTn>
                                        <p:tgtEl>
                                          <p:spTgt spid="50"/>
                                        </p:tgtEl>
                                        <p:attrNameLst>
                                          <p:attrName>style.visibility</p:attrName>
                                        </p:attrNameLst>
                                      </p:cBhvr>
                                      <p:to>
                                        <p:strVal val="visible"/>
                                      </p:to>
                                    </p:set>
                                    <p:anim calcmode="lin" valueType="num">
                                      <p:cBhvr additive="base">
                                        <p:cTn id="64" dur="500"/>
                                        <p:tgtEl>
                                          <p:spTgt spid="50"/>
                                        </p:tgtEl>
                                        <p:attrNameLst>
                                          <p:attrName>ppt_x</p:attrName>
                                        </p:attrNameLst>
                                      </p:cBhvr>
                                      <p:tavLst>
                                        <p:tav tm="0">
                                          <p:val>
                                            <p:strVal val="#ppt_x-#ppt_w*1.125000"/>
                                          </p:val>
                                        </p:tav>
                                        <p:tav tm="100000">
                                          <p:val>
                                            <p:strVal val="#ppt_x"/>
                                          </p:val>
                                        </p:tav>
                                      </p:tavLst>
                                    </p:anim>
                                    <p:animEffect transition="in" filter="wipe(right)">
                                      <p:cBhvr>
                                        <p:cTn id="65" dur="500"/>
                                        <p:tgtEl>
                                          <p:spTgt spid="50"/>
                                        </p:tgtEl>
                                      </p:cBhvr>
                                    </p:animEffect>
                                  </p:childTnLst>
                                </p:cTn>
                              </p:par>
                              <p:par>
                                <p:cTn id="66" presetID="12" presetClass="entr" presetSubtype="8"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 calcmode="lin" valueType="num">
                                      <p:cBhvr additive="base">
                                        <p:cTn id="68" dur="500"/>
                                        <p:tgtEl>
                                          <p:spTgt spid="30"/>
                                        </p:tgtEl>
                                        <p:attrNameLst>
                                          <p:attrName>ppt_x</p:attrName>
                                        </p:attrNameLst>
                                      </p:cBhvr>
                                      <p:tavLst>
                                        <p:tav tm="0">
                                          <p:val>
                                            <p:strVal val="#ppt_x-#ppt_w*1.125000"/>
                                          </p:val>
                                        </p:tav>
                                        <p:tav tm="100000">
                                          <p:val>
                                            <p:strVal val="#ppt_x"/>
                                          </p:val>
                                        </p:tav>
                                      </p:tavLst>
                                    </p:anim>
                                    <p:animEffect transition="in" filter="wipe(right)">
                                      <p:cBhvr>
                                        <p:cTn id="69" dur="500"/>
                                        <p:tgtEl>
                                          <p:spTgt spid="30"/>
                                        </p:tgtEl>
                                      </p:cBhvr>
                                    </p:animEffect>
                                  </p:childTnLst>
                                </p:cTn>
                              </p:par>
                              <p:par>
                                <p:cTn id="70" presetID="12" presetClass="entr" presetSubtype="8" fill="hold" nodeType="withEffect">
                                  <p:stCondLst>
                                    <p:cond delay="0"/>
                                  </p:stCondLst>
                                  <p:childTnLst>
                                    <p:set>
                                      <p:cBhvr>
                                        <p:cTn id="71" dur="1" fill="hold">
                                          <p:stCondLst>
                                            <p:cond delay="0"/>
                                          </p:stCondLst>
                                        </p:cTn>
                                        <p:tgtEl>
                                          <p:spTgt spid="37"/>
                                        </p:tgtEl>
                                        <p:attrNameLst>
                                          <p:attrName>style.visibility</p:attrName>
                                        </p:attrNameLst>
                                      </p:cBhvr>
                                      <p:to>
                                        <p:strVal val="visible"/>
                                      </p:to>
                                    </p:set>
                                    <p:anim calcmode="lin" valueType="num">
                                      <p:cBhvr additive="base">
                                        <p:cTn id="72" dur="500"/>
                                        <p:tgtEl>
                                          <p:spTgt spid="37"/>
                                        </p:tgtEl>
                                        <p:attrNameLst>
                                          <p:attrName>ppt_x</p:attrName>
                                        </p:attrNameLst>
                                      </p:cBhvr>
                                      <p:tavLst>
                                        <p:tav tm="0">
                                          <p:val>
                                            <p:strVal val="#ppt_x-#ppt_w*1.125000"/>
                                          </p:val>
                                        </p:tav>
                                        <p:tav tm="100000">
                                          <p:val>
                                            <p:strVal val="#ppt_x"/>
                                          </p:val>
                                        </p:tav>
                                      </p:tavLst>
                                    </p:anim>
                                    <p:animEffect transition="in" filter="wipe(right)">
                                      <p:cBhvr>
                                        <p:cTn id="73" dur="500"/>
                                        <p:tgtEl>
                                          <p:spTgt spid="37"/>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 calcmode="lin" valueType="num">
                                      <p:cBhvr additive="base">
                                        <p:cTn id="76" dur="500"/>
                                        <p:tgtEl>
                                          <p:spTgt spid="31"/>
                                        </p:tgtEl>
                                        <p:attrNameLst>
                                          <p:attrName>ppt_x</p:attrName>
                                        </p:attrNameLst>
                                      </p:cBhvr>
                                      <p:tavLst>
                                        <p:tav tm="0">
                                          <p:val>
                                            <p:strVal val="#ppt_x-#ppt_w*1.125000"/>
                                          </p:val>
                                        </p:tav>
                                        <p:tav tm="100000">
                                          <p:val>
                                            <p:strVal val="#ppt_x"/>
                                          </p:val>
                                        </p:tav>
                                      </p:tavLst>
                                    </p:anim>
                                    <p:animEffect transition="in" filter="wipe(right)">
                                      <p:cBhvr>
                                        <p:cTn id="7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21" grpId="0"/>
      <p:bldP spid="22" grpId="0"/>
      <p:bldP spid="23" grpId="0"/>
      <p:bldP spid="28" grpId="0"/>
      <p:bldP spid="29" grpId="0"/>
      <p:bldP spid="30" grpId="0"/>
      <p:bldP spid="31" grpId="0"/>
      <p:bldP spid="33" grpId="0"/>
      <p:bldP spid="34" grpId="0"/>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460</TotalTime>
  <Words>757</Words>
  <Application>Microsoft Office PowerPoint</Application>
  <PresentationFormat>全屏显示(16:9)</PresentationFormat>
  <Paragraphs>143</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佳轩Lee</cp:lastModifiedBy>
  <cp:revision>51</cp:revision>
  <dcterms:created xsi:type="dcterms:W3CDTF">2016-08-22T02:38:02Z</dcterms:created>
  <dcterms:modified xsi:type="dcterms:W3CDTF">2017-03-22T14:17:38Z</dcterms:modified>
</cp:coreProperties>
</file>