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8" r:id="rId3"/>
    <p:sldId id="261" r:id="rId4"/>
    <p:sldId id="323" r:id="rId5"/>
    <p:sldId id="322" r:id="rId6"/>
    <p:sldId id="259" r:id="rId7"/>
    <p:sldId id="321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278" r:id="rId33"/>
    <p:sldId id="324" r:id="rId34"/>
    <p:sldId id="320" r:id="rId35"/>
  </p:sldIdLst>
  <p:sldSz cx="9144000" cy="5143500" type="screen16x9"/>
  <p:notesSz cx="6858000" cy="9144000"/>
  <p:embeddedFontLst>
    <p:embeddedFont>
      <p:font typeface="Dosis ExtraLight" pitchFamily="2" charset="0"/>
      <p:regular r:id="rId37"/>
      <p:bold r:id="rId38"/>
    </p:embeddedFont>
    <p:embeddedFont>
      <p:font typeface="Titillium Web" panose="00000500000000000000" pitchFamily="2" charset="0"/>
      <p:regular r:id="rId39"/>
      <p:bold r:id="rId40"/>
      <p:italic r:id="rId41"/>
      <p:boldItalic r:id="rId42"/>
    </p:embeddedFont>
    <p:embeddedFont>
      <p:font typeface="Titillium Web Light" panose="000004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0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37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29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32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54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9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02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2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0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1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6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091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04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5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442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06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969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14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6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04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04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39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8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1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4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3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s3.net/download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0" y="1639625"/>
            <a:ext cx="8632800" cy="161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MANAGEMENT SNMP WITH</a:t>
            </a:r>
            <a:br>
              <a:rPr lang="en" sz="5000"/>
            </a:br>
            <a:r>
              <a:rPr lang="en" sz="5000"/>
              <a:t>GNS3 AND MIB BROWSER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822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AB60A-3535-2C46-1443-DB015E4C45A0}"/>
              </a:ext>
            </a:extLst>
          </p:cNvPr>
          <p:cNvSpPr/>
          <p:nvPr/>
        </p:nvSpPr>
        <p:spPr>
          <a:xfrm>
            <a:off x="640231" y="1404000"/>
            <a:ext cx="2311200" cy="10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Management Information Base (MIB)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AD69D-CFBF-4F36-D667-A95E9140C38A}"/>
              </a:ext>
            </a:extLst>
          </p:cNvPr>
          <p:cNvSpPr/>
          <p:nvPr/>
        </p:nvSpPr>
        <p:spPr>
          <a:xfrm>
            <a:off x="640231" y="3219600"/>
            <a:ext cx="2311200" cy="10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Network Management Station (Manager)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CE61B-34B9-0DD7-3DD5-0718050F3D0C}"/>
              </a:ext>
            </a:extLst>
          </p:cNvPr>
          <p:cNvSpPr/>
          <p:nvPr/>
        </p:nvSpPr>
        <p:spPr>
          <a:xfrm>
            <a:off x="5036971" y="1398150"/>
            <a:ext cx="2311200" cy="10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Management Information Base (MIB)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ED586-4001-EBDC-6637-F94E9144B9B0}"/>
              </a:ext>
            </a:extLst>
          </p:cNvPr>
          <p:cNvSpPr/>
          <p:nvPr/>
        </p:nvSpPr>
        <p:spPr>
          <a:xfrm>
            <a:off x="5031572" y="3219600"/>
            <a:ext cx="2311200" cy="10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Network Element (Agent)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5E6EA-205D-3F99-0F99-70276FEE1FE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795831" y="2448000"/>
            <a:ext cx="0" cy="7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6B498-AE60-1DA3-9F3F-1414B42D0BF9}"/>
              </a:ext>
            </a:extLst>
          </p:cNvPr>
          <p:cNvCxnSpPr/>
          <p:nvPr/>
        </p:nvCxnSpPr>
        <p:spPr>
          <a:xfrm>
            <a:off x="6187172" y="2442150"/>
            <a:ext cx="0" cy="7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D6821-0D41-563D-2470-C8E8EF3046A7}"/>
              </a:ext>
            </a:extLst>
          </p:cNvPr>
          <p:cNvCxnSpPr/>
          <p:nvPr/>
        </p:nvCxnSpPr>
        <p:spPr>
          <a:xfrm>
            <a:off x="2951431" y="3427200"/>
            <a:ext cx="208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544D4-17C3-75CD-A316-B98034919202}"/>
              </a:ext>
            </a:extLst>
          </p:cNvPr>
          <p:cNvCxnSpPr/>
          <p:nvPr/>
        </p:nvCxnSpPr>
        <p:spPr>
          <a:xfrm>
            <a:off x="2956830" y="3741600"/>
            <a:ext cx="208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1F3008-29B7-EFFB-DCCC-040E1B05ADFC}"/>
              </a:ext>
            </a:extLst>
          </p:cNvPr>
          <p:cNvCxnSpPr/>
          <p:nvPr/>
        </p:nvCxnSpPr>
        <p:spPr>
          <a:xfrm flipH="1">
            <a:off x="2948612" y="4096800"/>
            <a:ext cx="208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66689E-6D19-DC84-6F93-35740CB0AB0E}"/>
              </a:ext>
            </a:extLst>
          </p:cNvPr>
          <p:cNvSpPr txBox="1"/>
          <p:nvPr/>
        </p:nvSpPr>
        <p:spPr>
          <a:xfrm>
            <a:off x="3570916" y="3207662"/>
            <a:ext cx="85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SNMP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3C0A-DAE2-533E-6F29-D4539937130E}"/>
              </a:ext>
            </a:extLst>
          </p:cNvPr>
          <p:cNvSpPr txBox="1"/>
          <p:nvPr/>
        </p:nvSpPr>
        <p:spPr>
          <a:xfrm>
            <a:off x="3045600" y="3523628"/>
            <a:ext cx="185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SNMP GET/GET-NEXT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A441C-A48B-7091-CCDC-65E47E312F0F}"/>
              </a:ext>
            </a:extLst>
          </p:cNvPr>
          <p:cNvSpPr txBox="1"/>
          <p:nvPr/>
        </p:nvSpPr>
        <p:spPr>
          <a:xfrm>
            <a:off x="3494180" y="3879490"/>
            <a:ext cx="1005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SNMP TRAP</a:t>
            </a:r>
          </a:p>
        </p:txBody>
      </p:sp>
    </p:spTree>
    <p:extLst>
      <p:ext uri="{BB962C8B-B14F-4D97-AF65-F5344CB8AC3E}">
        <p14:creationId xmlns:p14="http://schemas.microsoft.com/office/powerpoint/2010/main" val="24625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Phiên bản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739701"/>
            <a:ext cx="6919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SNMPv1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SNMPv2c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SNMPv3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86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SNMPv1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D90F1-5593-9D2B-F442-C8F26F2C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77" y="1529617"/>
            <a:ext cx="5241008" cy="25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Trap SNMPv1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96;p17">
            <a:extLst>
              <a:ext uri="{FF2B5EF4-FFF2-40B4-BE49-F238E27FC236}">
                <a16:creationId xmlns:a16="http://schemas.microsoft.com/office/drawing/2014/main" id="{9430B019-BEF1-4479-BF94-192C240D5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410350"/>
            <a:ext cx="7013369" cy="2816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coldStart: thiết bị đang khởi động lại và có thể bị thay đổi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warmStart: thiết bị đang khởi động lại và giữ nguyên cấu hình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linkDown: thiết bị phát hiện kết nối truyền thông bị lỗi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linkUp: thiết bị phát hiện kết nối truyền thông đã khôi phục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authenticationFailure: thiết bị đã nhận được 1 bản tin không chứng thực thành công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egpNeighborloss: mất kết nối với EGP Neighbor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EnterpriseSpecific: thông báo Trap này là do người dùng tự định nghĩa</a:t>
            </a:r>
          </a:p>
        </p:txBody>
      </p:sp>
    </p:spTree>
    <p:extLst>
      <p:ext uri="{BB962C8B-B14F-4D97-AF65-F5344CB8AC3E}">
        <p14:creationId xmlns:p14="http://schemas.microsoft.com/office/powerpoint/2010/main" val="48484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SNMPv2c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3D9F8-8AF7-C2A6-33BC-228B143C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59" y="1328233"/>
            <a:ext cx="3562847" cy="1676634"/>
          </a:xfrm>
          <a:prstGeom prst="rect">
            <a:avLst/>
          </a:prstGeom>
        </p:spPr>
      </p:pic>
      <p:sp>
        <p:nvSpPr>
          <p:cNvPr id="6" name="Google Shape;96;p17">
            <a:extLst>
              <a:ext uri="{FF2B5EF4-FFF2-40B4-BE49-F238E27FC236}">
                <a16:creationId xmlns:a16="http://schemas.microsoft.com/office/drawing/2014/main" id="{FF6D2F64-0628-C75B-6DB0-07AFDE62D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772" y="1492250"/>
            <a:ext cx="4176887" cy="134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cơ chế bảo mật dựa vào community string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phương thức hơn so với SNMPv1: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Có thêm bản tin Bulk PDU với cấu trúc riêng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bản tin Trap PDU khác so với SNMPv1</a:t>
            </a:r>
          </a:p>
        </p:txBody>
      </p:sp>
    </p:spTree>
    <p:extLst>
      <p:ext uri="{BB962C8B-B14F-4D97-AF65-F5344CB8AC3E}">
        <p14:creationId xmlns:p14="http://schemas.microsoft.com/office/powerpoint/2010/main" val="19168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SNMPv3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EA1F5-92C1-8982-D898-FA4A9726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12" y="1432425"/>
            <a:ext cx="5201376" cy="1667108"/>
          </a:xfrm>
          <a:prstGeom prst="rect">
            <a:avLst/>
          </a:prstGeom>
        </p:spPr>
      </p:pic>
      <p:sp>
        <p:nvSpPr>
          <p:cNvPr id="9" name="Google Shape;96;p17">
            <a:extLst>
              <a:ext uri="{FF2B5EF4-FFF2-40B4-BE49-F238E27FC236}">
                <a16:creationId xmlns:a16="http://schemas.microsoft.com/office/drawing/2014/main" id="{07312264-FECB-6A35-4891-08D925703B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3232058"/>
            <a:ext cx="7178969" cy="134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cơ chế bảo mật dựa trên người dùng (User-base Security Mode)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các cơ chế chứng thực bằng băm và mã hoá hiện đại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Hầu hết các phần mềm SNMP Manager có hỗ trợ SNMPv3 đều tính phí vì độ phức tạp cao</a:t>
            </a:r>
          </a:p>
        </p:txBody>
      </p:sp>
    </p:spTree>
    <p:extLst>
      <p:ext uri="{BB962C8B-B14F-4D97-AF65-F5344CB8AC3E}">
        <p14:creationId xmlns:p14="http://schemas.microsoft.com/office/powerpoint/2010/main" val="242145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Các cơ chế bảo mật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1E82A925-AEE8-FF8E-784B-7A8EC318A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579151"/>
            <a:ext cx="7142969" cy="2437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SNMP Management Station có thể quản lý nhiều SNMP Element thông qua hoạt động gửi và nhận Trap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SNMP có thể được cấu hình để chỉ cho phép 1 SNMP Management Station nào đó quản lý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cơ chế bảo mật: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String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SNMP Access Control List</a:t>
            </a:r>
          </a:p>
        </p:txBody>
      </p:sp>
    </p:spTree>
    <p:extLst>
      <p:ext uri="{BB962C8B-B14F-4D97-AF65-F5344CB8AC3E}">
        <p14:creationId xmlns:p14="http://schemas.microsoft.com/office/powerpoint/2010/main" val="43271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String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0A0F9-03BE-D372-97C4-9D058376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15" y="1676771"/>
            <a:ext cx="3532385" cy="1305107"/>
          </a:xfrm>
          <a:prstGeom prst="rect">
            <a:avLst/>
          </a:prstGeom>
        </p:spPr>
      </p:pic>
      <p:sp>
        <p:nvSpPr>
          <p:cNvPr id="9" name="Google Shape;96;p17">
            <a:extLst>
              <a:ext uri="{FF2B5EF4-FFF2-40B4-BE49-F238E27FC236}">
                <a16:creationId xmlns:a16="http://schemas.microsoft.com/office/drawing/2014/main" id="{F14E9771-164B-E8FF-4EA3-81FFC704E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4096" y="3358750"/>
            <a:ext cx="7373369" cy="795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Là 1 chuỗi ký tự được cài đặt giống nhau trên cả SNMP Manager và SNMP Agent, đóng vai trò như “mật khẩu” giữa 2 bên khi trao đổi dữ liệu</a:t>
            </a:r>
          </a:p>
        </p:txBody>
      </p:sp>
      <p:sp>
        <p:nvSpPr>
          <p:cNvPr id="11" name="Google Shape;96;p17">
            <a:extLst>
              <a:ext uri="{FF2B5EF4-FFF2-40B4-BE49-F238E27FC236}">
                <a16:creationId xmlns:a16="http://schemas.microsoft.com/office/drawing/2014/main" id="{1827A58E-F62B-9170-E129-BAE523AD5748}"/>
              </a:ext>
            </a:extLst>
          </p:cNvPr>
          <p:cNvSpPr txBox="1">
            <a:spLocks/>
          </p:cNvSpPr>
          <p:nvPr/>
        </p:nvSpPr>
        <p:spPr>
          <a:xfrm>
            <a:off x="5017480" y="1437346"/>
            <a:ext cx="2689985" cy="7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Read-Community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Write-Community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Trap-Community</a:t>
            </a:r>
          </a:p>
        </p:txBody>
      </p:sp>
    </p:spTree>
    <p:extLst>
      <p:ext uri="{BB962C8B-B14F-4D97-AF65-F5344CB8AC3E}">
        <p14:creationId xmlns:p14="http://schemas.microsoft.com/office/powerpoint/2010/main" val="310707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1E82A925-AEE8-FF8E-784B-7A8EC318A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622351"/>
            <a:ext cx="7142969" cy="2437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Là 1 số OID được cấp phép đọc bởi Agent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View phải gắn liền với 1 Community String và được xử lý dựa trên Community đó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định nghĩa phụ thuộc vào từng SNMP Agent khác nhau</a:t>
            </a:r>
          </a:p>
        </p:txBody>
      </p:sp>
    </p:spTree>
    <p:extLst>
      <p:ext uri="{BB962C8B-B14F-4D97-AF65-F5344CB8AC3E}">
        <p14:creationId xmlns:p14="http://schemas.microsoft.com/office/powerpoint/2010/main" val="33654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SNMP Access Control List (ACL)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Google Shape;96;p17">
            <a:extLst>
              <a:ext uri="{FF2B5EF4-FFF2-40B4-BE49-F238E27FC236}">
                <a16:creationId xmlns:a16="http://schemas.microsoft.com/office/drawing/2014/main" id="{F4BE02F1-BA52-EAC9-4A7B-14DA026179BD}"/>
              </a:ext>
            </a:extLst>
          </p:cNvPr>
          <p:cNvSpPr txBox="1">
            <a:spLocks/>
          </p:cNvSpPr>
          <p:nvPr/>
        </p:nvSpPr>
        <p:spPr>
          <a:xfrm>
            <a:off x="640231" y="1975925"/>
            <a:ext cx="6970169" cy="178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Là 1 danh sách các địa chỉ IP được phép quản lý Agent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Được sử dụng để ngăn chặn hoàn toàn các SNMP Manager không được phép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Đa số các thiết bị tương thích SNMP đều cho phép thiết lập SNMP ACL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2015675" y="375970"/>
            <a:ext cx="4082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NHÓM 3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259" name="Google Shape;4259;p45"/>
          <p:cNvSpPr txBox="1"/>
          <p:nvPr/>
        </p:nvSpPr>
        <p:spPr>
          <a:xfrm>
            <a:off x="1380678" y="2426763"/>
            <a:ext cx="1773852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</a:t>
            </a:r>
            <a:r>
              <a:rPr lang="en" b="1" dirty="0">
                <a:solidFill>
                  <a:schemeClr val="dk1"/>
                </a:solidFill>
                <a:latin typeface="Titillium Web"/>
                <a:ea typeface="Titillium Web"/>
                <a:cs typeface="Times New Roman" panose="02020603050405020304" pitchFamily="18" charset="0"/>
                <a:sym typeface="Titillium Web"/>
              </a:rPr>
              <a:t>ươ</a:t>
            </a:r>
            <a:r>
              <a:rPr lang="en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ng Nguyễn Mai Ly</a:t>
            </a:r>
            <a:br>
              <a:rPr lang="en" sz="160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THÀNH VIÊN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61" name="Google Shape;4261;p45"/>
          <p:cNvSpPr txBox="1"/>
          <p:nvPr/>
        </p:nvSpPr>
        <p:spPr>
          <a:xfrm>
            <a:off x="2943549" y="1540723"/>
            <a:ext cx="1628451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Nguyễn Mỹ Báo</a:t>
            </a:r>
            <a:br>
              <a:rPr lang="en" sz="160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NHÓM TRƯỞNG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63" name="Google Shape;4263;p45"/>
          <p:cNvSpPr txBox="1"/>
          <p:nvPr/>
        </p:nvSpPr>
        <p:spPr>
          <a:xfrm>
            <a:off x="4347250" y="2426763"/>
            <a:ext cx="1628452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Bùi Duy Long</a:t>
            </a:r>
            <a:br>
              <a:rPr lang="en" sz="1600" dirty="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THÀNH VIÊN</a:t>
            </a:r>
            <a:endParaRPr sz="16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bản tin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 descr="SNMP">
            <a:extLst>
              <a:ext uri="{FF2B5EF4-FFF2-40B4-BE49-F238E27FC236}">
                <a16:creationId xmlns:a16="http://schemas.microsoft.com/office/drawing/2014/main" id="{AC1B9AC8-CFE6-561E-4C12-80A3429A3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14" y="1447320"/>
            <a:ext cx="4751734" cy="312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47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700200" y="1646550"/>
            <a:ext cx="5542200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 panose="02020603050405020304" pitchFamily="18" charset="0"/>
                <a:cs typeface="Times New Roman" panose="02020603050405020304" pitchFamily="18" charset="0"/>
              </a:rPr>
              <a:t>2. GNS3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96;p17">
            <a:extLst>
              <a:ext uri="{FF2B5EF4-FFF2-40B4-BE49-F238E27FC236}">
                <a16:creationId xmlns:a16="http://schemas.microsoft.com/office/drawing/2014/main" id="{15E0D44C-EC23-7E0D-05AB-C4ED697829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864800"/>
            <a:ext cx="61647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GNS3 (Graphical Network Simulator)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Là 1 chương trình giả lập mạng có giao diện đồ hoạ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Chỉ hỗ trợ các IOS của Router, ATM/Frame Relay/Ethernet Switch và Hub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mạng dựa trên Dynamips và Dynagen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9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Dynamips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52419D0E-23CF-82CD-D93F-F80AE938E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749900"/>
            <a:ext cx="74334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1 chương trình mô phỏng Cisco Router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cụ thực tập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quen với Cisco IOS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Kiểm tra cấu hình nhanh chóng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2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Dynagen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96;p17">
            <a:extLst>
              <a:ext uri="{FF2B5EF4-FFF2-40B4-BE49-F238E27FC236}">
                <a16:creationId xmlns:a16="http://schemas.microsoft.com/office/drawing/2014/main" id="{12462CED-24AA-CF10-3B9A-61FC5E23D8A7}"/>
              </a:ext>
            </a:extLst>
          </p:cNvPr>
          <p:cNvSpPr txBox="1">
            <a:spLocks/>
          </p:cNvSpPr>
          <p:nvPr/>
        </p:nvSpPr>
        <p:spPr>
          <a:xfrm>
            <a:off x="640231" y="1904100"/>
            <a:ext cx="6970169" cy="25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1 giao tiếp dựa trên nền văn bản (text-base) dành cho Dynamips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Cung cấp bộ OOP API riêng giúp GNS3 tương tác với Dynamips</a:t>
            </a:r>
          </a:p>
        </p:txBody>
      </p:sp>
    </p:spTree>
    <p:extLst>
      <p:ext uri="{BB962C8B-B14F-4D97-AF65-F5344CB8AC3E}">
        <p14:creationId xmlns:p14="http://schemas.microsoft.com/office/powerpoint/2010/main" val="19350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GNS3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Google Shape;96;p17">
            <a:extLst>
              <a:ext uri="{FF2B5EF4-FFF2-40B4-BE49-F238E27FC236}">
                <a16:creationId xmlns:a16="http://schemas.microsoft.com/office/drawing/2014/main" id="{319D3CB8-2EB4-2039-7109-197F9E63A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717200"/>
            <a:ext cx="74334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hành: Windows, Linux, Mac OS 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&gt;= 4.3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&gt;= 2.4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 &gt;= 4.5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4.1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E386A-6A8F-37A5-8427-C728A9D7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67324"/>
            <a:ext cx="873303" cy="64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F7C7D-EB7B-4BCF-7758-5F02C898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79" y="2367324"/>
            <a:ext cx="648309" cy="64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72B55-917A-C88D-A3C7-F7518786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2" y="3059559"/>
            <a:ext cx="806631" cy="81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871A2-45AD-824C-283B-D34B34E8B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379" y="3059559"/>
            <a:ext cx="806631" cy="8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GNS3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9DAD8F63-FB07-3298-D807-F948C650E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2013300"/>
            <a:ext cx="74334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Download: </a:t>
            </a:r>
            <a:r>
              <a:rPr lang="en-US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http://www.gns3.net/download/</a:t>
            </a:r>
            <a:endParaRPr lang="en-US" u="sng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Dynamips và IOS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Làm việc trên GNS3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Google Shape;96;p17">
            <a:extLst>
              <a:ext uri="{FF2B5EF4-FFF2-40B4-BE49-F238E27FC236}">
                <a16:creationId xmlns:a16="http://schemas.microsoft.com/office/drawing/2014/main" id="{AADE91ED-F79D-423C-CDFF-799C3DDB5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660500"/>
            <a:ext cx="74334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Interface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Idle PC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Console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700200" y="1646550"/>
            <a:ext cx="5542200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 panose="02020603050405020304" pitchFamily="18" charset="0"/>
                <a:cs typeface="Times New Roman" panose="02020603050405020304" pitchFamily="18" charset="0"/>
              </a:rPr>
              <a:t>3. MIB Browser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6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E7892659-E997-6B31-AB18-954BD835D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809349"/>
            <a:ext cx="6948569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iReasoning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MIB Browser là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mạng SNMP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về SNMP (SNMP Request)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của SNMP Agent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99901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Yêu cầu quản trị hệ thống mạng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739701"/>
            <a:ext cx="7070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Hiểu được lúc nào hệ thống bị tắc nghẽn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Quan sát được sự thay đổi của băng thông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hệ thống hoạt động xuyên suốt.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chính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" name="Google Shape;96;p17">
            <a:extLst>
              <a:ext uri="{FF2B5EF4-FFF2-40B4-BE49-F238E27FC236}">
                <a16:creationId xmlns:a16="http://schemas.microsoft.com/office/drawing/2014/main" id="{852E58AE-613F-767D-1A36-B654AF344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1" y="1717200"/>
            <a:ext cx="6977369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View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Công, ping, traceroute,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SNMP Agents , Network Discovery.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cài đặt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96;p17">
            <a:extLst>
              <a:ext uri="{FF2B5EF4-FFF2-40B4-BE49-F238E27FC236}">
                <a16:creationId xmlns:a16="http://schemas.microsoft.com/office/drawing/2014/main" id="{B43A5C60-1B80-B0D7-32C9-7DCF5E38DF67}"/>
              </a:ext>
            </a:extLst>
          </p:cNvPr>
          <p:cNvSpPr txBox="1">
            <a:spLocks/>
          </p:cNvSpPr>
          <p:nvPr/>
        </p:nvSpPr>
        <p:spPr>
          <a:xfrm>
            <a:off x="640231" y="1782000"/>
            <a:ext cx="6926969" cy="108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Font typeface="Titillium Web Light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Mac OS X</a:t>
            </a:r>
          </a:p>
          <a:p>
            <a:pPr>
              <a:spcBef>
                <a:spcPts val="0"/>
              </a:spcBef>
              <a:buFont typeface="Titillium Web Light"/>
              <a:buChar char="●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5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/>
          </p:nvPr>
        </p:nvSpPr>
        <p:spPr>
          <a:xfrm>
            <a:off x="2619141" y="170498"/>
            <a:ext cx="34779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Demo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28ADF90-FE6C-62F2-1103-B3AD74FE3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761" y="1086787"/>
            <a:ext cx="5268900" cy="80295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Kịch</a:t>
            </a:r>
            <a:r>
              <a:rPr lang="en-US" b="1" dirty="0">
                <a:solidFill>
                  <a:schemeClr val="tx1"/>
                </a:solidFill>
              </a:rPr>
              <a:t> bản</a:t>
            </a: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74741D2F-1233-08B7-8DED-99904567B0DD}"/>
              </a:ext>
            </a:extLst>
          </p:cNvPr>
          <p:cNvSpPr txBox="1">
            <a:spLocks/>
          </p:cNvSpPr>
          <p:nvPr/>
        </p:nvSpPr>
        <p:spPr>
          <a:xfrm>
            <a:off x="663314" y="1768840"/>
            <a:ext cx="5702043" cy="247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topology có 3 Router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router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card mạng loopback của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router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MIB Brower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Agent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ECA-E4F0-B0C7-42FF-C7BDF3A2B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679" y="375645"/>
            <a:ext cx="5268900" cy="1159800"/>
          </a:xfrm>
        </p:spPr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6DD5A-0B48-5BC0-09BB-84921A76E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008" y="1913860"/>
            <a:ext cx="5465135" cy="2480932"/>
          </a:xfrm>
        </p:spPr>
        <p:txBody>
          <a:bodyPr/>
          <a:lstStyle/>
          <a:p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năng của  SNMP ACL ?</a:t>
            </a:r>
          </a:p>
          <a:p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SNMP ACL là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sách các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agent,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SNMP và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agent.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manager có IP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ACL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agent sẽ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có community string là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60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787831" y="13355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771631" y="257175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00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99901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cơ bản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739701"/>
            <a:ext cx="7070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giám sát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đưa ra báo cáo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3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99901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đồ án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739701"/>
            <a:ext cx="7070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giao thức quản lý mạng SNMP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GNS3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MIB Browser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84200" y="1920150"/>
            <a:ext cx="5542200" cy="13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 panose="02020603050405020304" pitchFamily="18" charset="0"/>
                <a:cs typeface="Times New Roman" panose="02020603050405020304" pitchFamily="18" charset="0"/>
              </a:rPr>
              <a:t>1. Giao thức quản lý mạng SNMP</a:t>
            </a:r>
            <a:endParaRPr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99901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739701"/>
            <a:ext cx="70704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SNMP (Simple Network Management Protocol)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giao thức cho phép trao đổi thông tin quản lý giữa các thiết bị mạng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1 trong những giao thức mạng được chấp nhận rộng rãi để quản lý và giám sát các phần tử mạng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43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37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1509300"/>
            <a:ext cx="69192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dõi tốc độ đường truyền của Router.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phần cứng của máy chủ.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cảnh báo khi Switch có port bị down.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port trên Switch.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28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82200"/>
            <a:ext cx="67611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 descr="SNMP là gì?">
            <a:extLst>
              <a:ext uri="{FF2B5EF4-FFF2-40B4-BE49-F238E27FC236}">
                <a16:creationId xmlns:a16="http://schemas.microsoft.com/office/drawing/2014/main" id="{B473B529-D221-E397-29A9-529C2CD77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" t="24118" r="6377" b="27569"/>
          <a:stretch/>
        </p:blipFill>
        <p:spPr bwMode="auto">
          <a:xfrm>
            <a:off x="302400" y="1623150"/>
            <a:ext cx="7308000" cy="23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5108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1056</Words>
  <Application>Microsoft Office PowerPoint</Application>
  <PresentationFormat>On-screen Show (16:9)</PresentationFormat>
  <Paragraphs>166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Dosis ExtraLight</vt:lpstr>
      <vt:lpstr>Times New Roman</vt:lpstr>
      <vt:lpstr>Wingdings</vt:lpstr>
      <vt:lpstr>Titillium Web Light</vt:lpstr>
      <vt:lpstr>Titillium Web</vt:lpstr>
      <vt:lpstr>Mowbray template</vt:lpstr>
      <vt:lpstr>MANAGEMENT SNMP WITH GNS3 AND MIB BROWSER</vt:lpstr>
      <vt:lpstr>THÀNH VIÊN NHÓM 3</vt:lpstr>
      <vt:lpstr>Yêu cầu quản trị hệ thống mạng</vt:lpstr>
      <vt:lpstr>Chức năng quản lý cơ bản</vt:lpstr>
      <vt:lpstr>Cấu trúc đồ án</vt:lpstr>
      <vt:lpstr>1. Giao thức quản lý mạng SNMP</vt:lpstr>
      <vt:lpstr>Khái niệm</vt:lpstr>
      <vt:lpstr>Chức năng</vt:lpstr>
      <vt:lpstr>Hoạt động</vt:lpstr>
      <vt:lpstr>Kiến trúc</vt:lpstr>
      <vt:lpstr>Phiên bản</vt:lpstr>
      <vt:lpstr>SNMPv1</vt:lpstr>
      <vt:lpstr>Các loại Trap SNMPv1</vt:lpstr>
      <vt:lpstr>SNMPv2c</vt:lpstr>
      <vt:lpstr>SNMPv3</vt:lpstr>
      <vt:lpstr>Các cơ chế bảo mật</vt:lpstr>
      <vt:lpstr>Community String</vt:lpstr>
      <vt:lpstr>View</vt:lpstr>
      <vt:lpstr>SNMP Access Control List (ACL)</vt:lpstr>
      <vt:lpstr>Cấu trúc bản tin</vt:lpstr>
      <vt:lpstr>2. GNS3</vt:lpstr>
      <vt:lpstr>Giới thiệu chung</vt:lpstr>
      <vt:lpstr>Dynamips</vt:lpstr>
      <vt:lpstr>Dynagen</vt:lpstr>
      <vt:lpstr>Cài đặt GNS3</vt:lpstr>
      <vt:lpstr>Cài đặt GNS3</vt:lpstr>
      <vt:lpstr>Làm việc trên GNS3</vt:lpstr>
      <vt:lpstr>3. MIB Browser</vt:lpstr>
      <vt:lpstr>Giới thiệu chung</vt:lpstr>
      <vt:lpstr>Tính năng chính</vt:lpstr>
      <vt:lpstr>Yêu cầu cài đặt</vt:lpstr>
      <vt:lpstr>Demo</vt:lpstr>
      <vt:lpstr>Câu Hỏi thảo luận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SNMP WITH GNS3 AND MIB BROWSER</dc:title>
  <dc:creator>Long Bùi Duy</dc:creator>
  <cp:lastModifiedBy>Nguyễn Mỹ Báo</cp:lastModifiedBy>
  <cp:revision>24</cp:revision>
  <dcterms:modified xsi:type="dcterms:W3CDTF">2022-06-15T04:13:41Z</dcterms:modified>
</cp:coreProperties>
</file>