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259" r:id="rId9"/>
    <p:sldId id="302" r:id="rId10"/>
    <p:sldId id="260" r:id="rId11"/>
    <p:sldId id="305" r:id="rId12"/>
    <p:sldId id="306" r:id="rId13"/>
    <p:sldId id="307" r:id="rId14"/>
    <p:sldId id="304" r:id="rId15"/>
  </p:sldIdLst>
  <p:sldSz cx="9144000" cy="5143500" type="screen16x9"/>
  <p:notesSz cx="6858000" cy="9144000"/>
  <p:embeddedFontLst>
    <p:embeddedFont>
      <p:font typeface="Advent Pro SemiBold" panose="020B0604020202020204" charset="0"/>
      <p:regular r:id="rId17"/>
      <p:bold r:id="rId18"/>
    </p:embeddedFont>
    <p:embeddedFont>
      <p:font typeface="Fira Sans Condensed Medium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Share Tech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B52D0E-DCD6-421C-870C-706D0248C184}">
  <a:tblStyle styleId="{D9B52D0E-DCD6-421C-870C-706D0248C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9" autoAdjust="0"/>
    <p:restoredTop sz="94472" autoAdjust="0"/>
  </p:normalViewPr>
  <p:slideViewPr>
    <p:cSldViewPr snapToGrid="0">
      <p:cViewPr varScale="1">
        <p:scale>
          <a:sx n="90" d="100"/>
          <a:sy n="90" d="100"/>
        </p:scale>
        <p:origin x="82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22770" y="3398871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GIẢNG VIÊN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2000" b="1" i="1" dirty="0"/>
              <a:t>NGUYỄN THANH SƠN</a:t>
            </a:r>
            <a:endParaRPr b="1" i="1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719670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VÀ THIẾT KẾ THUẬT TOÁN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98277" y="316452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573931" y="1295063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03569" y="4174792"/>
            <a:ext cx="199001" cy="867198"/>
            <a:chOff x="4475150" y="4052605"/>
            <a:chExt cx="199001" cy="867198"/>
          </a:xfrm>
          <a:solidFill>
            <a:schemeClr val="accent2"/>
          </a:solidFill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129843" y="229071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" dirty="0"/>
              <a:t>hi nào sử dụng Brute-force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406846" y="879004"/>
            <a:ext cx="3475271" cy="1289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</a:t>
            </a:r>
            <a:r>
              <a:rPr lang="vi-VN" sz="1800" dirty="0"/>
              <a:t>ìm kiếm brute-force thường được sử dụng khi kích thước vấn đề </a:t>
            </a:r>
            <a:r>
              <a:rPr lang="en-US" sz="1800" dirty="0" err="1"/>
              <a:t>được</a:t>
            </a:r>
            <a:r>
              <a:rPr lang="vi-VN" sz="1800" dirty="0"/>
              <a:t> giới hạn </a:t>
            </a:r>
            <a:endParaRPr lang="en-US" sz="1800"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426308" y="2434279"/>
            <a:ext cx="3842568" cy="1489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sz="1800" dirty="0"/>
              <a:t>Phương pháp này cũng được sử dụng khi tính đơn giản của việc thực hiện quan trọng hơn tốc độ.</a:t>
            </a:r>
            <a:endParaRPr lang="en-US" sz="1800" dirty="0"/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 rot="16200000" flipH="1">
            <a:off x="1203548" y="1644792"/>
            <a:ext cx="1554480" cy="3291840"/>
          </a:xfrm>
          <a:prstGeom prst="bentConnector3">
            <a:avLst>
              <a:gd name="adj1" fmla="val 9987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rot="16200000" flipH="1">
            <a:off x="1113981" y="291752"/>
            <a:ext cx="1280160" cy="2743200"/>
          </a:xfrm>
          <a:prstGeom prst="bentConnector3">
            <a:avLst>
              <a:gd name="adj1" fmla="val 9992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307722" y="2441717"/>
            <a:ext cx="91440" cy="91440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361126" y="950789"/>
            <a:ext cx="91440" cy="91440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grpSp>
        <p:nvGrpSpPr>
          <p:cNvPr id="60" name="Google Shape;448;p25">
            <a:extLst>
              <a:ext uri="{FF2B5EF4-FFF2-40B4-BE49-F238E27FC236}">
                <a16:creationId xmlns:a16="http://schemas.microsoft.com/office/drawing/2014/main" id="{488BB826-3DF4-43DB-B1F7-088BE31D573F}"/>
              </a:ext>
            </a:extLst>
          </p:cNvPr>
          <p:cNvGrpSpPr/>
          <p:nvPr/>
        </p:nvGrpSpPr>
        <p:grpSpPr>
          <a:xfrm>
            <a:off x="8213417" y="1703383"/>
            <a:ext cx="199237" cy="2828935"/>
            <a:chOff x="1608717" y="1280046"/>
            <a:chExt cx="199237" cy="2828935"/>
          </a:xfrm>
        </p:grpSpPr>
        <p:sp>
          <p:nvSpPr>
            <p:cNvPr id="61" name="Google Shape;449;p25">
              <a:extLst>
                <a:ext uri="{FF2B5EF4-FFF2-40B4-BE49-F238E27FC236}">
                  <a16:creationId xmlns:a16="http://schemas.microsoft.com/office/drawing/2014/main" id="{F6DCAE34-A523-4D60-ABBB-E9112AC48AE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0;p25">
              <a:extLst>
                <a:ext uri="{FF2B5EF4-FFF2-40B4-BE49-F238E27FC236}">
                  <a16:creationId xmlns:a16="http://schemas.microsoft.com/office/drawing/2014/main" id="{C78AF376-B57E-4048-B5EB-DD5CC77A566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1;p25">
              <a:extLst>
                <a:ext uri="{FF2B5EF4-FFF2-40B4-BE49-F238E27FC236}">
                  <a16:creationId xmlns:a16="http://schemas.microsoft.com/office/drawing/2014/main" id="{5D859768-C673-4CCC-BB71-1F36E84A0067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E791CD-EDD7-4801-A10D-E1FF60A252DC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310266" y="197363"/>
            <a:ext cx="4618200" cy="577800"/>
          </a:xfrm>
        </p:spPr>
        <p:txBody>
          <a:bodyPr/>
          <a:lstStyle/>
          <a:p>
            <a:r>
              <a:rPr lang="en-US" sz="3200" u="sng" dirty="0" err="1"/>
              <a:t>Bài</a:t>
            </a:r>
            <a:r>
              <a:rPr lang="en-US" sz="3200" u="sng" dirty="0"/>
              <a:t> </a:t>
            </a:r>
            <a:r>
              <a:rPr lang="en-US" sz="3200" u="sng" dirty="0" err="1"/>
              <a:t>tập</a:t>
            </a:r>
            <a:endParaRPr lang="en-US" sz="32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136E0-54C9-4E90-ACCB-ECEF18A0017C}"/>
              </a:ext>
            </a:extLst>
          </p:cNvPr>
          <p:cNvSpPr txBox="1"/>
          <p:nvPr/>
        </p:nvSpPr>
        <p:spPr>
          <a:xfrm>
            <a:off x="385763" y="1052098"/>
            <a:ext cx="86654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ex1.   </a:t>
            </a:r>
            <a:r>
              <a:rPr lang="vi-VN" sz="2000" dirty="0">
                <a:solidFill>
                  <a:schemeClr val="bg1"/>
                </a:solidFill>
              </a:rPr>
              <a:t>Tìm hai điểm gần nhau nhất trong tập hợp n điểm trong mặt phẳng hai chiều Cartesian.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vi-VN" sz="2000" dirty="0">
                <a:solidFill>
                  <a:schemeClr val="bg1"/>
                </a:solidFill>
              </a:rPr>
              <a:t>Có n số tình huống mà vấn đề này phát sinh. Một ví dụ thực tế sẽ là trong một hệ thống kiểm soát không lưu,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vi-VN" sz="2000" dirty="0">
                <a:solidFill>
                  <a:schemeClr val="bg1"/>
                </a:solidFill>
              </a:rPr>
              <a:t>nơi bạn phải giám sát các máy bay bay gần nhau và bạn phải tìm ra khoảng cách tối thiểu an toàn nhất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ex2. </a:t>
            </a:r>
            <a:r>
              <a:rPr lang="vi-VN" sz="2000" dirty="0">
                <a:solidFill>
                  <a:schemeClr val="bg1"/>
                </a:solidFill>
              </a:rPr>
              <a:t>Cho 1 mảng các số nguyên gồm các số liên tiếp nhau nhưng chưa được sắp xếp.</a:t>
            </a:r>
          </a:p>
          <a:p>
            <a:r>
              <a:rPr lang="vi-VN" sz="2000" dirty="0">
                <a:solidFill>
                  <a:schemeClr val="bg1"/>
                </a:solidFill>
              </a:rPr>
              <a:t>Sắp xếp mảng tăng dần</a:t>
            </a:r>
          </a:p>
          <a:p>
            <a:r>
              <a:rPr lang="vi-VN" sz="2000" dirty="0">
                <a:solidFill>
                  <a:schemeClr val="bg1"/>
                </a:solidFill>
              </a:rPr>
              <a:t>Input:	A=[1,4,3,5,2]</a:t>
            </a:r>
          </a:p>
          <a:p>
            <a:r>
              <a:rPr lang="vi-VN" sz="2000" dirty="0">
                <a:solidFill>
                  <a:schemeClr val="bg1"/>
                </a:solidFill>
              </a:rPr>
              <a:t>Output: Mảng A tăng dần</a:t>
            </a:r>
          </a:p>
        </p:txBody>
      </p:sp>
    </p:spTree>
    <p:extLst>
      <p:ext uri="{BB962C8B-B14F-4D97-AF65-F5344CB8AC3E}">
        <p14:creationId xmlns:p14="http://schemas.microsoft.com/office/powerpoint/2010/main" val="1543076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FCF8F64B-BA52-4CC4-9AC8-FE8857535627}"/>
              </a:ext>
            </a:extLst>
          </p:cNvPr>
          <p:cNvSpPr txBox="1">
            <a:spLocks/>
          </p:cNvSpPr>
          <p:nvPr/>
        </p:nvSpPr>
        <p:spPr>
          <a:xfrm>
            <a:off x="310266" y="174503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u="sng" dirty="0" err="1"/>
              <a:t>Đáp</a:t>
            </a:r>
            <a:r>
              <a:rPr lang="en-US" sz="3200" u="sng" dirty="0"/>
              <a:t> </a:t>
            </a:r>
            <a:r>
              <a:rPr lang="en-US" sz="3200" u="sng" dirty="0" err="1"/>
              <a:t>án</a:t>
            </a:r>
            <a:r>
              <a:rPr lang="en-US" sz="3200" u="sng" dirty="0"/>
              <a:t> Ex1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DF340-690B-42C9-8750-4EE2BE7D36C6}"/>
              </a:ext>
            </a:extLst>
          </p:cNvPr>
          <p:cNvSpPr txBox="1"/>
          <p:nvPr/>
        </p:nvSpPr>
        <p:spPr>
          <a:xfrm>
            <a:off x="1007269" y="1007269"/>
            <a:ext cx="6686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def </a:t>
            </a:r>
            <a:r>
              <a:rPr lang="en-US" sz="1800" dirty="0" err="1">
                <a:solidFill>
                  <a:schemeClr val="bg1"/>
                </a:solidFill>
              </a:rPr>
              <a:t>BruteForceClosestPoints</a:t>
            </a:r>
            <a:r>
              <a:rPr lang="en-US" sz="1800" dirty="0">
                <a:solidFill>
                  <a:schemeClr val="bg1"/>
                </a:solidFill>
              </a:rPr>
              <a:t>(P):</a:t>
            </a:r>
          </a:p>
          <a:p>
            <a:r>
              <a:rPr lang="en-US" sz="1800" dirty="0">
                <a:solidFill>
                  <a:schemeClr val="bg1"/>
                </a:solidFill>
              </a:rPr>
              <a:t>	# P is list of points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err="1">
                <a:solidFill>
                  <a:schemeClr val="bg1"/>
                </a:solidFill>
              </a:rPr>
              <a:t>dmin</a:t>
            </a:r>
            <a:r>
              <a:rPr lang="en-US" sz="1800" dirty="0">
                <a:solidFill>
                  <a:schemeClr val="bg1"/>
                </a:solidFill>
              </a:rPr>
              <a:t>=10000</a:t>
            </a:r>
          </a:p>
          <a:p>
            <a:r>
              <a:rPr lang="en-US" sz="1800" dirty="0">
                <a:solidFill>
                  <a:schemeClr val="bg1"/>
                </a:solidFill>
              </a:rPr>
              <a:t>	for 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in range n: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for j in range (i+1,n-1):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	d= sqrt((xi-</a:t>
            </a:r>
            <a:r>
              <a:rPr lang="en-US" sz="1800" dirty="0" err="1">
                <a:solidFill>
                  <a:schemeClr val="bg1"/>
                </a:solidFill>
              </a:rPr>
              <a:t>xj</a:t>
            </a:r>
            <a:r>
              <a:rPr lang="en-US" sz="1800" dirty="0">
                <a:solidFill>
                  <a:schemeClr val="bg1"/>
                </a:solidFill>
              </a:rPr>
              <a:t>)**+(</a:t>
            </a:r>
            <a:r>
              <a:rPr lang="en-US" sz="1800" dirty="0" err="1">
                <a:solidFill>
                  <a:schemeClr val="bg1"/>
                </a:solidFill>
              </a:rPr>
              <a:t>yi-yj</a:t>
            </a:r>
            <a:r>
              <a:rPr lang="en-US" sz="1800" dirty="0">
                <a:solidFill>
                  <a:schemeClr val="bg1"/>
                </a:solidFill>
              </a:rPr>
              <a:t>)**)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	if d&lt;</a:t>
            </a:r>
            <a:r>
              <a:rPr lang="en-US" sz="1800" dirty="0" err="1">
                <a:solidFill>
                  <a:schemeClr val="bg1"/>
                </a:solidFill>
              </a:rPr>
              <a:t>dmin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			</a:t>
            </a:r>
            <a:r>
              <a:rPr lang="en-US" sz="1800" dirty="0" err="1">
                <a:solidFill>
                  <a:schemeClr val="bg1"/>
                </a:solidFill>
              </a:rPr>
              <a:t>dmin</a:t>
            </a:r>
            <a:r>
              <a:rPr lang="en-US" sz="1800" dirty="0">
                <a:solidFill>
                  <a:schemeClr val="bg1"/>
                </a:solidFill>
              </a:rPr>
              <a:t>=d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		index1=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			index2=j</a:t>
            </a:r>
          </a:p>
          <a:p>
            <a:r>
              <a:rPr lang="en-US" sz="1800" dirty="0">
                <a:solidFill>
                  <a:schemeClr val="bg1"/>
                </a:solidFill>
              </a:rPr>
              <a:t>	return index1,index2</a:t>
            </a:r>
          </a:p>
        </p:txBody>
      </p:sp>
    </p:spTree>
    <p:extLst>
      <p:ext uri="{BB962C8B-B14F-4D97-AF65-F5344CB8AC3E}">
        <p14:creationId xmlns:p14="http://schemas.microsoft.com/office/powerpoint/2010/main" val="87831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1D22C09F-701D-4BEE-90B9-2EFE395C338A}"/>
              </a:ext>
            </a:extLst>
          </p:cNvPr>
          <p:cNvSpPr txBox="1">
            <a:spLocks/>
          </p:cNvSpPr>
          <p:nvPr/>
        </p:nvSpPr>
        <p:spPr>
          <a:xfrm>
            <a:off x="310266" y="197363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u="sng" dirty="0" err="1"/>
              <a:t>Đáp</a:t>
            </a:r>
            <a:r>
              <a:rPr lang="en-US" sz="3200" u="sng" dirty="0"/>
              <a:t> </a:t>
            </a:r>
            <a:r>
              <a:rPr lang="en-US" sz="3200" u="sng" dirty="0" err="1"/>
              <a:t>án</a:t>
            </a:r>
            <a:r>
              <a:rPr lang="en-US" sz="3200" u="sng" dirty="0"/>
              <a:t> Ex2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58A6F-5AFB-46AA-B43A-EC137B5BA142}"/>
              </a:ext>
            </a:extLst>
          </p:cNvPr>
          <p:cNvSpPr txBox="1"/>
          <p:nvPr/>
        </p:nvSpPr>
        <p:spPr>
          <a:xfrm>
            <a:off x="389798" y="775163"/>
            <a:ext cx="3825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def </a:t>
            </a:r>
            <a:r>
              <a:rPr lang="en-US" sz="1600" dirty="0" err="1">
                <a:solidFill>
                  <a:schemeClr val="bg1"/>
                </a:solidFill>
              </a:rPr>
              <a:t>mergeSort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arr</a:t>
            </a:r>
            <a:r>
              <a:rPr lang="en-US" sz="1600" dirty="0">
                <a:solidFill>
                  <a:schemeClr val="bg1"/>
                </a:solidFill>
              </a:rPr>
              <a:t>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if </a:t>
            </a:r>
            <a:r>
              <a:rPr lang="en-US" sz="1600" dirty="0" err="1">
                <a:solidFill>
                  <a:schemeClr val="bg1"/>
                </a:solidFill>
              </a:rPr>
              <a:t>len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arr</a:t>
            </a:r>
            <a:r>
              <a:rPr lang="en-US" sz="1600" dirty="0">
                <a:solidFill>
                  <a:schemeClr val="bg1"/>
                </a:solidFill>
              </a:rPr>
              <a:t>) &gt; 1: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mid = </a:t>
            </a:r>
            <a:r>
              <a:rPr lang="en-US" sz="1600" dirty="0" err="1">
                <a:solidFill>
                  <a:schemeClr val="bg1"/>
                </a:solidFill>
              </a:rPr>
              <a:t>len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arr</a:t>
            </a:r>
            <a:r>
              <a:rPr lang="en-US" sz="1600" dirty="0">
                <a:solidFill>
                  <a:schemeClr val="bg1"/>
                </a:solidFill>
              </a:rPr>
              <a:t>)//2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L = </a:t>
            </a:r>
            <a:r>
              <a:rPr lang="en-US" sz="1600" dirty="0" err="1">
                <a:solidFill>
                  <a:schemeClr val="bg1"/>
                </a:solidFill>
              </a:rPr>
              <a:t>arr</a:t>
            </a:r>
            <a:r>
              <a:rPr lang="en-US" sz="1600" dirty="0">
                <a:solidFill>
                  <a:schemeClr val="bg1"/>
                </a:solidFill>
              </a:rPr>
              <a:t>[:mid]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R = </a:t>
            </a:r>
            <a:r>
              <a:rPr lang="en-US" sz="1600" dirty="0" err="1">
                <a:solidFill>
                  <a:schemeClr val="bg1"/>
                </a:solidFill>
              </a:rPr>
              <a:t>arr</a:t>
            </a:r>
            <a:r>
              <a:rPr lang="en-US" sz="1600" dirty="0">
                <a:solidFill>
                  <a:schemeClr val="bg1"/>
                </a:solidFill>
              </a:rPr>
              <a:t>[mid:]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mergeSort</a:t>
            </a:r>
            <a:r>
              <a:rPr lang="en-US" sz="1600" dirty="0">
                <a:solidFill>
                  <a:schemeClr val="bg1"/>
                </a:solidFill>
              </a:rPr>
              <a:t>(L)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mergeSort</a:t>
            </a:r>
            <a:r>
              <a:rPr lang="en-US" sz="1600" dirty="0">
                <a:solidFill>
                  <a:schemeClr val="bg1"/>
                </a:solidFill>
              </a:rPr>
              <a:t>(R)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= j = k = 0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while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&lt; </a:t>
            </a:r>
            <a:r>
              <a:rPr lang="en-US" sz="1600" dirty="0" err="1">
                <a:solidFill>
                  <a:schemeClr val="bg1"/>
                </a:solidFill>
              </a:rPr>
              <a:t>len</a:t>
            </a:r>
            <a:r>
              <a:rPr lang="en-US" sz="1600" dirty="0">
                <a:solidFill>
                  <a:schemeClr val="bg1"/>
                </a:solidFill>
              </a:rPr>
              <a:t>(L) and j &lt; </a:t>
            </a:r>
            <a:r>
              <a:rPr lang="en-US" sz="1600" dirty="0" err="1">
                <a:solidFill>
                  <a:schemeClr val="bg1"/>
                </a:solidFill>
              </a:rPr>
              <a:t>len</a:t>
            </a:r>
            <a:r>
              <a:rPr lang="en-US" sz="1600" dirty="0">
                <a:solidFill>
                  <a:schemeClr val="bg1"/>
                </a:solidFill>
              </a:rPr>
              <a:t>(R):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if L[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&lt; R[j]: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</a:t>
            </a:r>
            <a:r>
              <a:rPr lang="en-US" sz="1600" dirty="0" err="1">
                <a:solidFill>
                  <a:schemeClr val="bg1"/>
                </a:solidFill>
              </a:rPr>
              <a:t>arr</a:t>
            </a:r>
            <a:r>
              <a:rPr lang="en-US" sz="1600" dirty="0">
                <a:solidFill>
                  <a:schemeClr val="bg1"/>
                </a:solidFill>
              </a:rPr>
              <a:t>[k] = L[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+= 1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else: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</a:t>
            </a:r>
            <a:r>
              <a:rPr lang="en-US" sz="1600" dirty="0" err="1">
                <a:solidFill>
                  <a:schemeClr val="bg1"/>
                </a:solidFill>
              </a:rPr>
              <a:t>arr</a:t>
            </a:r>
            <a:r>
              <a:rPr lang="en-US" sz="1600" dirty="0">
                <a:solidFill>
                  <a:schemeClr val="bg1"/>
                </a:solidFill>
              </a:rPr>
              <a:t>[k] = R[j]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j += 1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k +=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FBB16-1306-407B-858B-8BEF10DC6191}"/>
              </a:ext>
            </a:extLst>
          </p:cNvPr>
          <p:cNvSpPr txBox="1"/>
          <p:nvPr/>
        </p:nvSpPr>
        <p:spPr>
          <a:xfrm>
            <a:off x="4828454" y="775163"/>
            <a:ext cx="3526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while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&lt; </a:t>
            </a:r>
            <a:r>
              <a:rPr lang="en-US" sz="1600" dirty="0" err="1">
                <a:solidFill>
                  <a:schemeClr val="bg1"/>
                </a:solidFill>
              </a:rPr>
              <a:t>len</a:t>
            </a:r>
            <a:r>
              <a:rPr lang="en-US" sz="1600" dirty="0">
                <a:solidFill>
                  <a:schemeClr val="bg1"/>
                </a:solidFill>
              </a:rPr>
              <a:t>(L):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err="1">
                <a:solidFill>
                  <a:schemeClr val="bg1"/>
                </a:solidFill>
              </a:rPr>
              <a:t>arr</a:t>
            </a:r>
            <a:r>
              <a:rPr lang="en-US" sz="1600" dirty="0">
                <a:solidFill>
                  <a:schemeClr val="bg1"/>
                </a:solidFill>
              </a:rPr>
              <a:t>[k] = L[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+= 1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k += 1</a:t>
            </a:r>
          </a:p>
          <a:p>
            <a:r>
              <a:rPr lang="en-US" sz="1600" dirty="0">
                <a:solidFill>
                  <a:schemeClr val="bg1"/>
                </a:solidFill>
              </a:rPr>
              <a:t>while j &lt; </a:t>
            </a:r>
            <a:r>
              <a:rPr lang="en-US" sz="1600" dirty="0" err="1">
                <a:solidFill>
                  <a:schemeClr val="bg1"/>
                </a:solidFill>
              </a:rPr>
              <a:t>len</a:t>
            </a:r>
            <a:r>
              <a:rPr lang="en-US" sz="1600" dirty="0">
                <a:solidFill>
                  <a:schemeClr val="bg1"/>
                </a:solidFill>
              </a:rPr>
              <a:t>(R):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err="1">
                <a:solidFill>
                  <a:schemeClr val="bg1"/>
                </a:solidFill>
              </a:rPr>
              <a:t>arr</a:t>
            </a:r>
            <a:r>
              <a:rPr lang="en-US" sz="1600" dirty="0">
                <a:solidFill>
                  <a:schemeClr val="bg1"/>
                </a:solidFill>
              </a:rPr>
              <a:t>[k] = R[j]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j += 1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k += 1</a:t>
            </a:r>
          </a:p>
          <a:p>
            <a:r>
              <a:rPr lang="en-US" sz="1600" dirty="0">
                <a:solidFill>
                  <a:schemeClr val="bg1"/>
                </a:solidFill>
              </a:rPr>
              <a:t>while j &lt; </a:t>
            </a:r>
            <a:r>
              <a:rPr lang="en-US" sz="1600" dirty="0" err="1">
                <a:solidFill>
                  <a:schemeClr val="bg1"/>
                </a:solidFill>
              </a:rPr>
              <a:t>len</a:t>
            </a:r>
            <a:r>
              <a:rPr lang="en-US" sz="1600" dirty="0">
                <a:solidFill>
                  <a:schemeClr val="bg1"/>
                </a:solidFill>
              </a:rPr>
              <a:t>(R):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err="1">
                <a:solidFill>
                  <a:schemeClr val="bg1"/>
                </a:solidFill>
              </a:rPr>
              <a:t>arr</a:t>
            </a:r>
            <a:r>
              <a:rPr lang="en-US" sz="1600" dirty="0">
                <a:solidFill>
                  <a:schemeClr val="bg1"/>
                </a:solidFill>
              </a:rPr>
              <a:t>[k] = R[j]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j += 1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k += 1</a:t>
            </a:r>
          </a:p>
        </p:txBody>
      </p:sp>
    </p:spTree>
    <p:extLst>
      <p:ext uri="{BB962C8B-B14F-4D97-AF65-F5344CB8AC3E}">
        <p14:creationId xmlns:p14="http://schemas.microsoft.com/office/powerpoint/2010/main" val="296546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1;p47">
            <a:extLst>
              <a:ext uri="{FF2B5EF4-FFF2-40B4-BE49-F238E27FC236}">
                <a16:creationId xmlns:a16="http://schemas.microsoft.com/office/drawing/2014/main" id="{B7E7263F-6D9C-4A45-B24E-04E90BFF761E}"/>
              </a:ext>
            </a:extLst>
          </p:cNvPr>
          <p:cNvSpPr txBox="1">
            <a:spLocks/>
          </p:cNvSpPr>
          <p:nvPr/>
        </p:nvSpPr>
        <p:spPr>
          <a:xfrm>
            <a:off x="2414000" y="1851506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ctr"/>
            <a:r>
              <a:rPr lang="en-US" sz="6600" dirty="0"/>
              <a:t>THANKS</a:t>
            </a:r>
          </a:p>
        </p:txBody>
      </p:sp>
      <p:sp>
        <p:nvSpPr>
          <p:cNvPr id="8" name="Google Shape;1362;p47">
            <a:extLst>
              <a:ext uri="{FF2B5EF4-FFF2-40B4-BE49-F238E27FC236}">
                <a16:creationId xmlns:a16="http://schemas.microsoft.com/office/drawing/2014/main" id="{062BA9E8-4C1E-4559-AA06-D973914BF4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50331" y="364331"/>
            <a:ext cx="3393281" cy="1528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Do you have any questions?</a:t>
            </a:r>
          </a:p>
          <a:p>
            <a:pPr marL="0" lvl="0" indent="0" algn="ctr"/>
            <a:r>
              <a:rPr lang="en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https://www.geeksforgeeks.org/divide-and-conquer-algorithm-introduction/</a:t>
            </a:r>
          </a:p>
          <a:p>
            <a:pPr marL="0" lvl="0" indent="0"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https://www.geeksforgeeks.org/linear-search/</a:t>
            </a:r>
            <a:endParaRPr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Google Shape;1371;p47">
            <a:extLst>
              <a:ext uri="{FF2B5EF4-FFF2-40B4-BE49-F238E27FC236}">
                <a16:creationId xmlns:a16="http://schemas.microsoft.com/office/drawing/2014/main" id="{9B1BB413-2129-4EE0-A170-6FD5F8C025F1}"/>
              </a:ext>
            </a:extLst>
          </p:cNvPr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Google Shape;1372;p47">
            <a:extLst>
              <a:ext uri="{FF2B5EF4-FFF2-40B4-BE49-F238E27FC236}">
                <a16:creationId xmlns:a16="http://schemas.microsoft.com/office/drawing/2014/main" id="{F053289B-0D32-40B8-92B5-AABB2B40DCFA}"/>
              </a:ext>
            </a:extLst>
          </p:cNvPr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Google Shape;1373;p47">
            <a:extLst>
              <a:ext uri="{FF2B5EF4-FFF2-40B4-BE49-F238E27FC236}">
                <a16:creationId xmlns:a16="http://schemas.microsoft.com/office/drawing/2014/main" id="{E7F9BB9F-A2C6-4681-AA6B-800256B1B5B5}"/>
              </a:ext>
            </a:extLst>
          </p:cNvPr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5" name="Google Shape;1374;p47">
            <a:extLst>
              <a:ext uri="{FF2B5EF4-FFF2-40B4-BE49-F238E27FC236}">
                <a16:creationId xmlns:a16="http://schemas.microsoft.com/office/drawing/2014/main" id="{F21CC6F2-091B-40C7-AB93-A0B78CD34A8A}"/>
              </a:ext>
            </a:extLst>
          </p:cNvPr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26" name="Google Shape;1375;p47">
              <a:extLst>
                <a:ext uri="{FF2B5EF4-FFF2-40B4-BE49-F238E27FC236}">
                  <a16:creationId xmlns:a16="http://schemas.microsoft.com/office/drawing/2014/main" id="{673AE006-915D-4E96-ADEB-5894DCF8D6D2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1376;p47">
              <a:extLst>
                <a:ext uri="{FF2B5EF4-FFF2-40B4-BE49-F238E27FC236}">
                  <a16:creationId xmlns:a16="http://schemas.microsoft.com/office/drawing/2014/main" id="{AC414463-CB00-48B0-A6FD-54A967246FA3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377;p47">
              <a:extLst>
                <a:ext uri="{FF2B5EF4-FFF2-40B4-BE49-F238E27FC236}">
                  <a16:creationId xmlns:a16="http://schemas.microsoft.com/office/drawing/2014/main" id="{BDA89799-32FA-4309-8FCD-1847D5025465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Google Shape;1378;p47">
            <a:extLst>
              <a:ext uri="{FF2B5EF4-FFF2-40B4-BE49-F238E27FC236}">
                <a16:creationId xmlns:a16="http://schemas.microsoft.com/office/drawing/2014/main" id="{4E527E09-691D-46A5-AE71-86C79586705F}"/>
              </a:ext>
            </a:extLst>
          </p:cNvPr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0" name="Google Shape;1379;p47">
            <a:extLst>
              <a:ext uri="{FF2B5EF4-FFF2-40B4-BE49-F238E27FC236}">
                <a16:creationId xmlns:a16="http://schemas.microsoft.com/office/drawing/2014/main" id="{9D36C9A9-CD53-4172-8048-72FA638D628E}"/>
              </a:ext>
            </a:extLst>
          </p:cNvPr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31" name="Google Shape;1380;p47">
              <a:extLst>
                <a:ext uri="{FF2B5EF4-FFF2-40B4-BE49-F238E27FC236}">
                  <a16:creationId xmlns:a16="http://schemas.microsoft.com/office/drawing/2014/main" id="{EC36E4D3-6819-4AFB-AA01-12B2ADF9AAD6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1381;p47">
              <a:extLst>
                <a:ext uri="{FF2B5EF4-FFF2-40B4-BE49-F238E27FC236}">
                  <a16:creationId xmlns:a16="http://schemas.microsoft.com/office/drawing/2014/main" id="{7113C8D5-1346-4FF4-91E0-0731464E4169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1382;p47">
              <a:extLst>
                <a:ext uri="{FF2B5EF4-FFF2-40B4-BE49-F238E27FC236}">
                  <a16:creationId xmlns:a16="http://schemas.microsoft.com/office/drawing/2014/main" id="{632380CC-365A-492B-BE4E-ED4278839B95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oogle Shape;457;p25">
            <a:extLst>
              <a:ext uri="{FF2B5EF4-FFF2-40B4-BE49-F238E27FC236}">
                <a16:creationId xmlns:a16="http://schemas.microsoft.com/office/drawing/2014/main" id="{90257880-594F-4EAD-9BE3-BA8FE2F5B834}"/>
              </a:ext>
            </a:extLst>
          </p:cNvPr>
          <p:cNvGrpSpPr/>
          <p:nvPr/>
        </p:nvGrpSpPr>
        <p:grpSpPr>
          <a:xfrm>
            <a:off x="4296550" y="4024773"/>
            <a:ext cx="199001" cy="867198"/>
            <a:chOff x="4475150" y="4052605"/>
            <a:chExt cx="199001" cy="867198"/>
          </a:xfrm>
          <a:solidFill>
            <a:schemeClr val="accent2"/>
          </a:solidFill>
        </p:grpSpPr>
        <p:sp>
          <p:nvSpPr>
            <p:cNvPr id="35" name="Google Shape;458;p25">
              <a:extLst>
                <a:ext uri="{FF2B5EF4-FFF2-40B4-BE49-F238E27FC236}">
                  <a16:creationId xmlns:a16="http://schemas.microsoft.com/office/drawing/2014/main" id="{5FDAB09F-DF29-4BEB-AA13-2009BFB09909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9;p25">
              <a:extLst>
                <a:ext uri="{FF2B5EF4-FFF2-40B4-BE49-F238E27FC236}">
                  <a16:creationId xmlns:a16="http://schemas.microsoft.com/office/drawing/2014/main" id="{E3165ADA-F6ED-4734-9E11-A39FE3999292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0;p25">
              <a:extLst>
                <a:ext uri="{FF2B5EF4-FFF2-40B4-BE49-F238E27FC236}">
                  <a16:creationId xmlns:a16="http://schemas.microsoft.com/office/drawing/2014/main" id="{CE06F36C-F006-47DA-919D-4B683A5DEC2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448;p25">
            <a:extLst>
              <a:ext uri="{FF2B5EF4-FFF2-40B4-BE49-F238E27FC236}">
                <a16:creationId xmlns:a16="http://schemas.microsoft.com/office/drawing/2014/main" id="{F692EB7C-7225-4354-AAEC-5150F0A5FD69}"/>
              </a:ext>
            </a:extLst>
          </p:cNvPr>
          <p:cNvGrpSpPr/>
          <p:nvPr/>
        </p:nvGrpSpPr>
        <p:grpSpPr>
          <a:xfrm>
            <a:off x="738113" y="216357"/>
            <a:ext cx="199237" cy="2828935"/>
            <a:chOff x="1608717" y="1280046"/>
            <a:chExt cx="199237" cy="2828935"/>
          </a:xfrm>
        </p:grpSpPr>
        <p:sp>
          <p:nvSpPr>
            <p:cNvPr id="39" name="Google Shape;449;p25">
              <a:extLst>
                <a:ext uri="{FF2B5EF4-FFF2-40B4-BE49-F238E27FC236}">
                  <a16:creationId xmlns:a16="http://schemas.microsoft.com/office/drawing/2014/main" id="{3C2C2D64-5029-4E90-8A6E-725E7CDD49C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0;p25">
              <a:extLst>
                <a:ext uri="{FF2B5EF4-FFF2-40B4-BE49-F238E27FC236}">
                  <a16:creationId xmlns:a16="http://schemas.microsoft.com/office/drawing/2014/main" id="{7A45D9BF-9C6D-4649-9093-46E3CFBB7CD6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1;p25">
              <a:extLst>
                <a:ext uri="{FF2B5EF4-FFF2-40B4-BE49-F238E27FC236}">
                  <a16:creationId xmlns:a16="http://schemas.microsoft.com/office/drawing/2014/main" id="{FACA6A74-4D9B-4655-80DB-A38CA764E794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45;p25">
            <a:extLst>
              <a:ext uri="{FF2B5EF4-FFF2-40B4-BE49-F238E27FC236}">
                <a16:creationId xmlns:a16="http://schemas.microsoft.com/office/drawing/2014/main" id="{76848061-9F18-400F-8AA7-074D10AF5485}"/>
              </a:ext>
            </a:extLst>
          </p:cNvPr>
          <p:cNvGrpSpPr/>
          <p:nvPr/>
        </p:nvGrpSpPr>
        <p:grpSpPr>
          <a:xfrm>
            <a:off x="6170574" y="96957"/>
            <a:ext cx="133252" cy="1952377"/>
            <a:chOff x="6780548" y="337714"/>
            <a:chExt cx="133252" cy="1952377"/>
          </a:xfrm>
        </p:grpSpPr>
        <p:sp>
          <p:nvSpPr>
            <p:cNvPr id="43" name="Google Shape;446;p25">
              <a:extLst>
                <a:ext uri="{FF2B5EF4-FFF2-40B4-BE49-F238E27FC236}">
                  <a16:creationId xmlns:a16="http://schemas.microsoft.com/office/drawing/2014/main" id="{E9C6F2FC-1EA7-4D3F-8652-3D69ECB4B418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7;p25">
              <a:extLst>
                <a:ext uri="{FF2B5EF4-FFF2-40B4-BE49-F238E27FC236}">
                  <a16:creationId xmlns:a16="http://schemas.microsoft.com/office/drawing/2014/main" id="{D407DE88-79B1-42EF-9BF2-BAB777C4862B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42;p25">
            <a:extLst>
              <a:ext uri="{FF2B5EF4-FFF2-40B4-BE49-F238E27FC236}">
                <a16:creationId xmlns:a16="http://schemas.microsoft.com/office/drawing/2014/main" id="{F095269F-E3B2-4043-AE85-41DBB658DF06}"/>
              </a:ext>
            </a:extLst>
          </p:cNvPr>
          <p:cNvGrpSpPr/>
          <p:nvPr/>
        </p:nvGrpSpPr>
        <p:grpSpPr>
          <a:xfrm>
            <a:off x="2186427" y="3776229"/>
            <a:ext cx="121434" cy="1073147"/>
            <a:chOff x="6232314" y="3696331"/>
            <a:chExt cx="121434" cy="1073147"/>
          </a:xfrm>
        </p:grpSpPr>
        <p:sp>
          <p:nvSpPr>
            <p:cNvPr id="46" name="Google Shape;443;p25">
              <a:extLst>
                <a:ext uri="{FF2B5EF4-FFF2-40B4-BE49-F238E27FC236}">
                  <a16:creationId xmlns:a16="http://schemas.microsoft.com/office/drawing/2014/main" id="{9BAE3E10-4901-45BB-967E-A3DDDE6BEAC6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4;p25">
              <a:extLst>
                <a:ext uri="{FF2B5EF4-FFF2-40B4-BE49-F238E27FC236}">
                  <a16:creationId xmlns:a16="http://schemas.microsoft.com/office/drawing/2014/main" id="{F234953C-CFE3-4185-88EF-680431872F2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54;p25">
            <a:extLst>
              <a:ext uri="{FF2B5EF4-FFF2-40B4-BE49-F238E27FC236}">
                <a16:creationId xmlns:a16="http://schemas.microsoft.com/office/drawing/2014/main" id="{3E072E80-F30D-43E4-A868-6C9A9011C29B}"/>
              </a:ext>
            </a:extLst>
          </p:cNvPr>
          <p:cNvGrpSpPr/>
          <p:nvPr/>
        </p:nvGrpSpPr>
        <p:grpSpPr>
          <a:xfrm>
            <a:off x="8159428" y="2259892"/>
            <a:ext cx="199001" cy="2139769"/>
            <a:chOff x="8008096" y="2108910"/>
            <a:chExt cx="199001" cy="2139769"/>
          </a:xfrm>
        </p:grpSpPr>
        <p:sp>
          <p:nvSpPr>
            <p:cNvPr id="49" name="Google Shape;455;p25">
              <a:extLst>
                <a:ext uri="{FF2B5EF4-FFF2-40B4-BE49-F238E27FC236}">
                  <a16:creationId xmlns:a16="http://schemas.microsoft.com/office/drawing/2014/main" id="{C2230F1B-FD0C-4575-B335-E385B6D3A87C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6;p25">
              <a:extLst>
                <a:ext uri="{FF2B5EF4-FFF2-40B4-BE49-F238E27FC236}">
                  <a16:creationId xmlns:a16="http://schemas.microsoft.com/office/drawing/2014/main" id="{60B043EE-D25D-49DD-BA00-C6EBCAC38587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440;p25">
            <a:extLst>
              <a:ext uri="{FF2B5EF4-FFF2-40B4-BE49-F238E27FC236}">
                <a16:creationId xmlns:a16="http://schemas.microsoft.com/office/drawing/2014/main" id="{2CE8C978-21C3-4D73-905C-F5B62CEADBB7}"/>
              </a:ext>
            </a:extLst>
          </p:cNvPr>
          <p:cNvSpPr/>
          <p:nvPr/>
        </p:nvSpPr>
        <p:spPr>
          <a:xfrm>
            <a:off x="6751645" y="315682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445;p25">
            <a:extLst>
              <a:ext uri="{FF2B5EF4-FFF2-40B4-BE49-F238E27FC236}">
                <a16:creationId xmlns:a16="http://schemas.microsoft.com/office/drawing/2014/main" id="{A2651A1E-0B1A-4A3F-BCE7-EC982C8F261B}"/>
              </a:ext>
            </a:extLst>
          </p:cNvPr>
          <p:cNvGrpSpPr/>
          <p:nvPr/>
        </p:nvGrpSpPr>
        <p:grpSpPr>
          <a:xfrm>
            <a:off x="2237002" y="57641"/>
            <a:ext cx="133252" cy="1952377"/>
            <a:chOff x="6780548" y="337714"/>
            <a:chExt cx="133252" cy="1952377"/>
          </a:xfrm>
        </p:grpSpPr>
        <p:sp>
          <p:nvSpPr>
            <p:cNvPr id="53" name="Google Shape;446;p25">
              <a:extLst>
                <a:ext uri="{FF2B5EF4-FFF2-40B4-BE49-F238E27FC236}">
                  <a16:creationId xmlns:a16="http://schemas.microsoft.com/office/drawing/2014/main" id="{DD184D82-ECBF-4412-98B0-F3ABFC4DF976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47;p25">
              <a:extLst>
                <a:ext uri="{FF2B5EF4-FFF2-40B4-BE49-F238E27FC236}">
                  <a16:creationId xmlns:a16="http://schemas.microsoft.com/office/drawing/2014/main" id="{0FA79F1F-16B4-4E8E-95F9-AAD3524F8520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297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07569" y="1362736"/>
            <a:ext cx="1871661" cy="7803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NHÓM 15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7FDA7-1664-4F1E-BBEA-FC9D2026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143127"/>
            <a:ext cx="8165305" cy="1193006"/>
          </a:xfrm>
        </p:spPr>
        <p:txBody>
          <a:bodyPr/>
          <a:lstStyle/>
          <a:p>
            <a:pPr marL="165100" indent="0" algn="ctr">
              <a:buNone/>
            </a:pPr>
            <a:r>
              <a:rPr lang="en-US" sz="2400" dirty="0" err="1">
                <a:solidFill>
                  <a:schemeClr val="bg1"/>
                </a:solidFill>
              </a:rPr>
              <a:t>Giới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thiệu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pháp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thuật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toán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16510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COMPLETE SEARCH – BRUTE FORCE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8668EF-8727-4053-B5E9-79CB491872F1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485775" y="421481"/>
            <a:ext cx="6179344" cy="2258846"/>
          </a:xfrm>
        </p:spPr>
        <p:txBody>
          <a:bodyPr/>
          <a:lstStyle/>
          <a:p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Cho 2 </a:t>
            </a:r>
            <a:r>
              <a:rPr lang="en-US" sz="2200" dirty="0" err="1"/>
              <a:t>chuỗi</a:t>
            </a:r>
            <a:r>
              <a:rPr lang="en-US" sz="2200" dirty="0"/>
              <a:t> A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B. A&lt;20, B &lt; 100000.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A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B. 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minh</a:t>
            </a:r>
            <a:r>
              <a:rPr lang="en-US" sz="2200" dirty="0"/>
              <a:t> </a:t>
            </a:r>
            <a:r>
              <a:rPr lang="en-US" sz="2200" dirty="0" err="1"/>
              <a:t>họa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>+ </a:t>
            </a:r>
            <a:r>
              <a:rPr lang="en-US" sz="2200" dirty="0" err="1"/>
              <a:t>Chuỗi</a:t>
            </a:r>
            <a:r>
              <a:rPr lang="en-US" sz="2200" dirty="0"/>
              <a:t> A = “test”</a:t>
            </a:r>
            <a:br>
              <a:rPr lang="en-US" sz="2200" dirty="0"/>
            </a:br>
            <a:r>
              <a:rPr lang="en-US" sz="2200" dirty="0"/>
              <a:t>+ </a:t>
            </a:r>
            <a:r>
              <a:rPr lang="en-US" sz="2200" dirty="0" err="1"/>
              <a:t>Chuỗi</a:t>
            </a:r>
            <a:r>
              <a:rPr lang="en-US" sz="2200" dirty="0"/>
              <a:t> B = “this is a test”</a:t>
            </a:r>
          </a:p>
        </p:txBody>
      </p:sp>
      <p:grpSp>
        <p:nvGrpSpPr>
          <p:cNvPr id="13" name="Google Shape;12791;p62">
            <a:extLst>
              <a:ext uri="{FF2B5EF4-FFF2-40B4-BE49-F238E27FC236}">
                <a16:creationId xmlns:a16="http://schemas.microsoft.com/office/drawing/2014/main" id="{9AA70805-975F-4155-BE27-03984183F8AE}"/>
              </a:ext>
            </a:extLst>
          </p:cNvPr>
          <p:cNvGrpSpPr/>
          <p:nvPr/>
        </p:nvGrpSpPr>
        <p:grpSpPr>
          <a:xfrm>
            <a:off x="6665119" y="2428875"/>
            <a:ext cx="2200275" cy="2357438"/>
            <a:chOff x="1768821" y="3361108"/>
            <a:chExt cx="278739" cy="339073"/>
          </a:xfrm>
        </p:grpSpPr>
        <p:sp>
          <p:nvSpPr>
            <p:cNvPr id="14" name="Google Shape;12792;p62">
              <a:extLst>
                <a:ext uri="{FF2B5EF4-FFF2-40B4-BE49-F238E27FC236}">
                  <a16:creationId xmlns:a16="http://schemas.microsoft.com/office/drawing/2014/main" id="{F8612AAF-5BEB-4539-AA14-A1B966453406}"/>
                </a:ext>
              </a:extLst>
            </p:cNvPr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93;p62">
              <a:extLst>
                <a:ext uri="{FF2B5EF4-FFF2-40B4-BE49-F238E27FC236}">
                  <a16:creationId xmlns:a16="http://schemas.microsoft.com/office/drawing/2014/main" id="{CE735A99-16CE-4E2C-8E3D-E9F9EDFA9B72}"/>
                </a:ext>
              </a:extLst>
            </p:cNvPr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94;p62">
              <a:extLst>
                <a:ext uri="{FF2B5EF4-FFF2-40B4-BE49-F238E27FC236}">
                  <a16:creationId xmlns:a16="http://schemas.microsoft.com/office/drawing/2014/main" id="{A14B225F-81B8-4686-AD27-ECD657D093C6}"/>
                </a:ext>
              </a:extLst>
            </p:cNvPr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95;p62">
              <a:extLst>
                <a:ext uri="{FF2B5EF4-FFF2-40B4-BE49-F238E27FC236}">
                  <a16:creationId xmlns:a16="http://schemas.microsoft.com/office/drawing/2014/main" id="{195BDC5F-A74B-41A8-985A-83720B2B5FC5}"/>
                </a:ext>
              </a:extLst>
            </p:cNvPr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96;p62">
              <a:extLst>
                <a:ext uri="{FF2B5EF4-FFF2-40B4-BE49-F238E27FC236}">
                  <a16:creationId xmlns:a16="http://schemas.microsoft.com/office/drawing/2014/main" id="{959E5EC4-050C-44F0-8742-529684E0BCAA}"/>
                </a:ext>
              </a:extLst>
            </p:cNvPr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97;p62">
              <a:extLst>
                <a:ext uri="{FF2B5EF4-FFF2-40B4-BE49-F238E27FC236}">
                  <a16:creationId xmlns:a16="http://schemas.microsoft.com/office/drawing/2014/main" id="{F39A199E-8638-4E59-9CA3-9AD50EDBE617}"/>
                </a:ext>
              </a:extLst>
            </p:cNvPr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8;p62">
              <a:extLst>
                <a:ext uri="{FF2B5EF4-FFF2-40B4-BE49-F238E27FC236}">
                  <a16:creationId xmlns:a16="http://schemas.microsoft.com/office/drawing/2014/main" id="{A9002FAF-2EA7-4938-A472-E9789E142C44}"/>
                </a:ext>
              </a:extLst>
            </p:cNvPr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9;p62">
              <a:extLst>
                <a:ext uri="{FF2B5EF4-FFF2-40B4-BE49-F238E27FC236}">
                  <a16:creationId xmlns:a16="http://schemas.microsoft.com/office/drawing/2014/main" id="{FC3628C1-F68B-4E25-AD6F-560E3562B8A1}"/>
                </a:ext>
              </a:extLst>
            </p:cNvPr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800;p62">
              <a:extLst>
                <a:ext uri="{FF2B5EF4-FFF2-40B4-BE49-F238E27FC236}">
                  <a16:creationId xmlns:a16="http://schemas.microsoft.com/office/drawing/2014/main" id="{122E8F38-F001-4A12-99C5-8B034708A4B3}"/>
                </a:ext>
              </a:extLst>
            </p:cNvPr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801;p62">
              <a:extLst>
                <a:ext uri="{FF2B5EF4-FFF2-40B4-BE49-F238E27FC236}">
                  <a16:creationId xmlns:a16="http://schemas.microsoft.com/office/drawing/2014/main" id="{A57FB6A7-5CDD-410D-90BC-D5FDCDAE3352}"/>
                </a:ext>
              </a:extLst>
            </p:cNvPr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4" name="Google Shape;12802;p62">
              <a:extLst>
                <a:ext uri="{FF2B5EF4-FFF2-40B4-BE49-F238E27FC236}">
                  <a16:creationId xmlns:a16="http://schemas.microsoft.com/office/drawing/2014/main" id="{B784D7E7-2A0D-49FF-8C38-4341007F7075}"/>
                </a:ext>
              </a:extLst>
            </p:cNvPr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9242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rute-Force Substring Search Algorithm - YouTube - Google Chrome 2021-03-28 18-24-42(1)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4CBD8D4F-0A6A-4590-8942-A80D43F978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58738"/>
            <a:ext cx="9144000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54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A2533F3-1818-42FD-8405-C38BAB1E9B37}"/>
              </a:ext>
            </a:extLst>
          </p:cNvPr>
          <p:cNvSpPr txBox="1"/>
          <p:nvPr/>
        </p:nvSpPr>
        <p:spPr>
          <a:xfrm>
            <a:off x="682466" y="1106563"/>
            <a:ext cx="8039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  </a:t>
            </a:r>
            <a:r>
              <a:rPr lang="en-US" sz="2000" b="1" dirty="0" err="1">
                <a:solidFill>
                  <a:schemeClr val="bg1"/>
                </a:solidFill>
              </a:rPr>
              <a:t>i</a:t>
            </a:r>
            <a:r>
              <a:rPr lang="en-US" sz="2000" b="1" dirty="0">
                <a:solidFill>
                  <a:schemeClr val="bg1"/>
                </a:solidFill>
              </a:rPr>
              <a:t> in range(n – m):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      if P[</a:t>
            </a:r>
            <a:r>
              <a:rPr lang="en-US" sz="2000" b="1" dirty="0" err="1">
                <a:solidFill>
                  <a:schemeClr val="bg1"/>
                </a:solidFill>
              </a:rPr>
              <a:t>i</a:t>
            </a:r>
            <a:r>
              <a:rPr lang="en-US" sz="2000" b="1" dirty="0">
                <a:solidFill>
                  <a:schemeClr val="bg1"/>
                </a:solidFill>
              </a:rPr>
              <a:t>] == T[0]: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for j in range(m):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        if P[</a:t>
            </a:r>
            <a:r>
              <a:rPr lang="en-US" sz="2000" b="1" dirty="0" err="1">
                <a:solidFill>
                  <a:schemeClr val="bg1"/>
                </a:solidFill>
              </a:rPr>
              <a:t>i</a:t>
            </a:r>
            <a:r>
              <a:rPr lang="en-US" sz="2000" b="1" dirty="0">
                <a:solidFill>
                  <a:schemeClr val="bg1"/>
                </a:solidFill>
              </a:rPr>
              <a:t> + j] != T[j]: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	break;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        if j == (m -1):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        	print("T </a:t>
            </a:r>
            <a:r>
              <a:rPr lang="en-US" sz="2000" b="1" dirty="0" err="1">
                <a:solidFill>
                  <a:schemeClr val="bg1"/>
                </a:solidFill>
              </a:rPr>
              <a:t>xuat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hien</a:t>
            </a:r>
            <a:r>
              <a:rPr lang="en-US" sz="2000" b="1" dirty="0">
                <a:solidFill>
                  <a:schemeClr val="bg1"/>
                </a:solidFill>
              </a:rPr>
              <a:t> tai vi tri " , </a:t>
            </a:r>
            <a:r>
              <a:rPr lang="en-US" sz="2000" b="1" dirty="0" err="1">
                <a:solidFill>
                  <a:schemeClr val="bg1"/>
                </a:solidFill>
              </a:rPr>
              <a:t>i</a:t>
            </a:r>
            <a:r>
              <a:rPr lang="en-US" sz="2000" b="1" dirty="0">
                <a:solidFill>
                  <a:schemeClr val="bg1"/>
                </a:solidFill>
              </a:rPr>
              <a:t> + 1, " </a:t>
            </a:r>
            <a:r>
              <a:rPr lang="en-US" sz="2000" b="1" dirty="0" err="1">
                <a:solidFill>
                  <a:schemeClr val="bg1"/>
                </a:solidFill>
              </a:rPr>
              <a:t>trong</a:t>
            </a:r>
            <a:r>
              <a:rPr lang="en-US" sz="2000" b="1" dirty="0">
                <a:solidFill>
                  <a:schemeClr val="bg1"/>
                </a:solidFill>
              </a:rPr>
              <a:t> P” )</a:t>
            </a: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Google Shape;10487;p59">
            <a:extLst>
              <a:ext uri="{FF2B5EF4-FFF2-40B4-BE49-F238E27FC236}">
                <a16:creationId xmlns:a16="http://schemas.microsoft.com/office/drawing/2014/main" id="{3F104C7B-1D0E-47FF-8734-8F036DFFFE26}"/>
              </a:ext>
            </a:extLst>
          </p:cNvPr>
          <p:cNvSpPr/>
          <p:nvPr/>
        </p:nvSpPr>
        <p:spPr>
          <a:xfrm>
            <a:off x="167704" y="110977"/>
            <a:ext cx="700976" cy="720615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454;p25">
            <a:extLst>
              <a:ext uri="{FF2B5EF4-FFF2-40B4-BE49-F238E27FC236}">
                <a16:creationId xmlns:a16="http://schemas.microsoft.com/office/drawing/2014/main" id="{6327355C-4A1D-443D-A4B6-B23F6FFCA28E}"/>
              </a:ext>
            </a:extLst>
          </p:cNvPr>
          <p:cNvGrpSpPr/>
          <p:nvPr/>
        </p:nvGrpSpPr>
        <p:grpSpPr>
          <a:xfrm>
            <a:off x="8412039" y="2517956"/>
            <a:ext cx="199001" cy="2139769"/>
            <a:chOff x="8008096" y="2108910"/>
            <a:chExt cx="199001" cy="2139769"/>
          </a:xfrm>
        </p:grpSpPr>
        <p:sp>
          <p:nvSpPr>
            <p:cNvPr id="16" name="Google Shape;455;p25">
              <a:extLst>
                <a:ext uri="{FF2B5EF4-FFF2-40B4-BE49-F238E27FC236}">
                  <a16:creationId xmlns:a16="http://schemas.microsoft.com/office/drawing/2014/main" id="{7B901E33-A3D5-4AB9-9B94-E85B24A0C97D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6;p25">
              <a:extLst>
                <a:ext uri="{FF2B5EF4-FFF2-40B4-BE49-F238E27FC236}">
                  <a16:creationId xmlns:a16="http://schemas.microsoft.com/office/drawing/2014/main" id="{B9A391BB-DAEF-4067-BB50-3FDF505D8E2E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740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A25FD2-6A6C-4483-B985-DD38644F6E48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Khái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niệm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7857B5-B0C4-410B-85C3-1A8EB4DB38CD}"/>
              </a:ext>
            </a:extLst>
          </p:cNvPr>
          <p:cNvSpPr txBox="1"/>
          <p:nvPr/>
        </p:nvSpPr>
        <p:spPr>
          <a:xfrm>
            <a:off x="731520" y="1143000"/>
            <a:ext cx="77495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 dirty="0">
                <a:solidFill>
                  <a:schemeClr val="bg1"/>
                </a:solidFill>
              </a:rPr>
              <a:t>Brute Force là một thuật toán vét cạn, thuật toán này sẽ </a:t>
            </a:r>
            <a:r>
              <a:rPr lang="vi-VN" sz="2400" b="1" dirty="0">
                <a:solidFill>
                  <a:schemeClr val="bg1"/>
                </a:solidFill>
              </a:rPr>
              <a:t>chạy tất cả các trường hợp</a:t>
            </a:r>
            <a:r>
              <a:rPr lang="vi-VN" sz="1600" b="1" dirty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có thể</a:t>
            </a:r>
            <a:r>
              <a:rPr lang="vi-VN" sz="2000" dirty="0">
                <a:solidFill>
                  <a:schemeClr val="bg1"/>
                </a:solidFill>
              </a:rPr>
              <a:t> có để giải quyết một vấn đề nào đó (Bao gồm cả trường hợp đúng và các trường hợp sai hay còn gọi là trường hợp dư thừa).</a:t>
            </a:r>
          </a:p>
        </p:txBody>
      </p:sp>
      <p:grpSp>
        <p:nvGrpSpPr>
          <p:cNvPr id="21" name="Google Shape;11463;p61">
            <a:extLst>
              <a:ext uri="{FF2B5EF4-FFF2-40B4-BE49-F238E27FC236}">
                <a16:creationId xmlns:a16="http://schemas.microsoft.com/office/drawing/2014/main" id="{C6645D69-A0CC-4D15-BE3E-9DF31A2A0891}"/>
              </a:ext>
            </a:extLst>
          </p:cNvPr>
          <p:cNvGrpSpPr/>
          <p:nvPr/>
        </p:nvGrpSpPr>
        <p:grpSpPr>
          <a:xfrm>
            <a:off x="7195340" y="3279041"/>
            <a:ext cx="1720060" cy="1699260"/>
            <a:chOff x="3560600" y="3763338"/>
            <a:chExt cx="352345" cy="363655"/>
          </a:xfrm>
          <a:solidFill>
            <a:schemeClr val="accent2"/>
          </a:solidFill>
        </p:grpSpPr>
        <p:sp>
          <p:nvSpPr>
            <p:cNvPr id="22" name="Google Shape;11464;p61">
              <a:extLst>
                <a:ext uri="{FF2B5EF4-FFF2-40B4-BE49-F238E27FC236}">
                  <a16:creationId xmlns:a16="http://schemas.microsoft.com/office/drawing/2014/main" id="{D18A5557-644B-4D8E-BE41-999208243028}"/>
                </a:ext>
              </a:extLst>
            </p:cNvPr>
            <p:cNvSpPr/>
            <p:nvPr/>
          </p:nvSpPr>
          <p:spPr>
            <a:xfrm>
              <a:off x="3665841" y="3763338"/>
              <a:ext cx="143352" cy="173543"/>
            </a:xfrm>
            <a:custGeom>
              <a:avLst/>
              <a:gdLst/>
              <a:ahLst/>
              <a:cxnLst/>
              <a:rect l="l" t="t" r="r" b="b"/>
              <a:pathLst>
                <a:path w="4525" h="5478" extrusionOk="0">
                  <a:moveTo>
                    <a:pt x="2251" y="1"/>
                  </a:moveTo>
                  <a:cubicBezTo>
                    <a:pt x="1691" y="1"/>
                    <a:pt x="1179" y="191"/>
                    <a:pt x="774" y="549"/>
                  </a:cubicBezTo>
                  <a:cubicBezTo>
                    <a:pt x="370" y="906"/>
                    <a:pt x="108" y="1382"/>
                    <a:pt x="12" y="1918"/>
                  </a:cubicBezTo>
                  <a:cubicBezTo>
                    <a:pt x="0" y="2013"/>
                    <a:pt x="60" y="2096"/>
                    <a:pt x="143" y="2120"/>
                  </a:cubicBezTo>
                  <a:cubicBezTo>
                    <a:pt x="151" y="2121"/>
                    <a:pt x="159" y="2122"/>
                    <a:pt x="167" y="2122"/>
                  </a:cubicBezTo>
                  <a:cubicBezTo>
                    <a:pt x="252" y="2122"/>
                    <a:pt x="324" y="2064"/>
                    <a:pt x="346" y="1977"/>
                  </a:cubicBezTo>
                  <a:cubicBezTo>
                    <a:pt x="477" y="1049"/>
                    <a:pt x="1286" y="346"/>
                    <a:pt x="2239" y="346"/>
                  </a:cubicBezTo>
                  <a:cubicBezTo>
                    <a:pt x="3299" y="346"/>
                    <a:pt x="4168" y="1203"/>
                    <a:pt x="4168" y="2263"/>
                  </a:cubicBezTo>
                  <a:cubicBezTo>
                    <a:pt x="4168" y="3096"/>
                    <a:pt x="3632" y="3847"/>
                    <a:pt x="2822" y="4097"/>
                  </a:cubicBezTo>
                  <a:cubicBezTo>
                    <a:pt x="2775" y="4108"/>
                    <a:pt x="2751" y="4144"/>
                    <a:pt x="2739" y="4168"/>
                  </a:cubicBezTo>
                  <a:lnTo>
                    <a:pt x="2239" y="4990"/>
                  </a:lnTo>
                  <a:lnTo>
                    <a:pt x="1751" y="4168"/>
                  </a:lnTo>
                  <a:cubicBezTo>
                    <a:pt x="1739" y="4144"/>
                    <a:pt x="1691" y="4108"/>
                    <a:pt x="1667" y="4097"/>
                  </a:cubicBezTo>
                  <a:cubicBezTo>
                    <a:pt x="977" y="3870"/>
                    <a:pt x="477" y="3287"/>
                    <a:pt x="358" y="2573"/>
                  </a:cubicBezTo>
                  <a:cubicBezTo>
                    <a:pt x="347" y="2496"/>
                    <a:pt x="266" y="2440"/>
                    <a:pt x="189" y="2440"/>
                  </a:cubicBezTo>
                  <a:cubicBezTo>
                    <a:pt x="182" y="2440"/>
                    <a:pt x="174" y="2441"/>
                    <a:pt x="167" y="2442"/>
                  </a:cubicBezTo>
                  <a:cubicBezTo>
                    <a:pt x="72" y="2454"/>
                    <a:pt x="12" y="2549"/>
                    <a:pt x="24" y="2632"/>
                  </a:cubicBezTo>
                  <a:cubicBezTo>
                    <a:pt x="108" y="3049"/>
                    <a:pt x="286" y="3418"/>
                    <a:pt x="548" y="3739"/>
                  </a:cubicBezTo>
                  <a:cubicBezTo>
                    <a:pt x="798" y="4037"/>
                    <a:pt x="1132" y="4251"/>
                    <a:pt x="1501" y="4394"/>
                  </a:cubicBezTo>
                  <a:lnTo>
                    <a:pt x="2108" y="5406"/>
                  </a:lnTo>
                  <a:cubicBezTo>
                    <a:pt x="2144" y="5442"/>
                    <a:pt x="2203" y="5478"/>
                    <a:pt x="2263" y="5478"/>
                  </a:cubicBezTo>
                  <a:cubicBezTo>
                    <a:pt x="2322" y="5478"/>
                    <a:pt x="2382" y="5442"/>
                    <a:pt x="2406" y="5406"/>
                  </a:cubicBezTo>
                  <a:lnTo>
                    <a:pt x="3025" y="4394"/>
                  </a:lnTo>
                  <a:cubicBezTo>
                    <a:pt x="3930" y="4073"/>
                    <a:pt x="4525" y="3227"/>
                    <a:pt x="4525" y="2263"/>
                  </a:cubicBezTo>
                  <a:cubicBezTo>
                    <a:pt x="4489" y="1013"/>
                    <a:pt x="3477" y="1"/>
                    <a:pt x="22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65;p61">
              <a:extLst>
                <a:ext uri="{FF2B5EF4-FFF2-40B4-BE49-F238E27FC236}">
                  <a16:creationId xmlns:a16="http://schemas.microsoft.com/office/drawing/2014/main" id="{79FB7F7A-34A6-41FA-A41D-1752F0C5DD86}"/>
                </a:ext>
              </a:extLst>
            </p:cNvPr>
            <p:cNvSpPr/>
            <p:nvPr/>
          </p:nvSpPr>
          <p:spPr>
            <a:xfrm>
              <a:off x="3696761" y="3794099"/>
              <a:ext cx="82653" cy="78661"/>
            </a:xfrm>
            <a:custGeom>
              <a:avLst/>
              <a:gdLst/>
              <a:ahLst/>
              <a:cxnLst/>
              <a:rect l="l" t="t" r="r" b="b"/>
              <a:pathLst>
                <a:path w="2609" h="2483" extrusionOk="0">
                  <a:moveTo>
                    <a:pt x="1584" y="328"/>
                  </a:moveTo>
                  <a:cubicBezTo>
                    <a:pt x="1727" y="328"/>
                    <a:pt x="1882" y="387"/>
                    <a:pt x="2001" y="506"/>
                  </a:cubicBezTo>
                  <a:cubicBezTo>
                    <a:pt x="2239" y="732"/>
                    <a:pt x="2239" y="1102"/>
                    <a:pt x="2001" y="1340"/>
                  </a:cubicBezTo>
                  <a:cubicBezTo>
                    <a:pt x="1888" y="1453"/>
                    <a:pt x="1736" y="1509"/>
                    <a:pt x="1584" y="1509"/>
                  </a:cubicBezTo>
                  <a:cubicBezTo>
                    <a:pt x="1433" y="1509"/>
                    <a:pt x="1281" y="1453"/>
                    <a:pt x="1168" y="1340"/>
                  </a:cubicBezTo>
                  <a:cubicBezTo>
                    <a:pt x="941" y="1113"/>
                    <a:pt x="941" y="732"/>
                    <a:pt x="1168" y="506"/>
                  </a:cubicBezTo>
                  <a:cubicBezTo>
                    <a:pt x="1287" y="387"/>
                    <a:pt x="1430" y="328"/>
                    <a:pt x="1584" y="328"/>
                  </a:cubicBezTo>
                  <a:close/>
                  <a:moveTo>
                    <a:pt x="1584" y="0"/>
                  </a:moveTo>
                  <a:cubicBezTo>
                    <a:pt x="1346" y="0"/>
                    <a:pt x="1108" y="89"/>
                    <a:pt x="929" y="268"/>
                  </a:cubicBezTo>
                  <a:cubicBezTo>
                    <a:pt x="596" y="590"/>
                    <a:pt x="572" y="1090"/>
                    <a:pt x="822" y="1447"/>
                  </a:cubicBezTo>
                  <a:lnTo>
                    <a:pt x="60" y="2197"/>
                  </a:lnTo>
                  <a:cubicBezTo>
                    <a:pt x="1" y="2256"/>
                    <a:pt x="1" y="2375"/>
                    <a:pt x="60" y="2435"/>
                  </a:cubicBezTo>
                  <a:cubicBezTo>
                    <a:pt x="96" y="2471"/>
                    <a:pt x="144" y="2483"/>
                    <a:pt x="179" y="2483"/>
                  </a:cubicBezTo>
                  <a:cubicBezTo>
                    <a:pt x="227" y="2483"/>
                    <a:pt x="275" y="2471"/>
                    <a:pt x="298" y="2435"/>
                  </a:cubicBezTo>
                  <a:lnTo>
                    <a:pt x="1060" y="1685"/>
                  </a:lnTo>
                  <a:cubicBezTo>
                    <a:pt x="1227" y="1780"/>
                    <a:pt x="1406" y="1840"/>
                    <a:pt x="1584" y="1840"/>
                  </a:cubicBezTo>
                  <a:cubicBezTo>
                    <a:pt x="1822" y="1840"/>
                    <a:pt x="2061" y="1756"/>
                    <a:pt x="2239" y="1578"/>
                  </a:cubicBezTo>
                  <a:cubicBezTo>
                    <a:pt x="2608" y="1209"/>
                    <a:pt x="2608" y="625"/>
                    <a:pt x="2239" y="268"/>
                  </a:cubicBezTo>
                  <a:cubicBezTo>
                    <a:pt x="2061" y="89"/>
                    <a:pt x="1822" y="0"/>
                    <a:pt x="1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66;p61">
              <a:extLst>
                <a:ext uri="{FF2B5EF4-FFF2-40B4-BE49-F238E27FC236}">
                  <a16:creationId xmlns:a16="http://schemas.microsoft.com/office/drawing/2014/main" id="{30188BAC-268A-4F94-886D-8A0B4C78996E}"/>
                </a:ext>
              </a:extLst>
            </p:cNvPr>
            <p:cNvSpPr/>
            <p:nvPr/>
          </p:nvSpPr>
          <p:spPr>
            <a:xfrm>
              <a:off x="3560600" y="3916574"/>
              <a:ext cx="352345" cy="210419"/>
            </a:xfrm>
            <a:custGeom>
              <a:avLst/>
              <a:gdLst/>
              <a:ahLst/>
              <a:cxnLst/>
              <a:rect l="l" t="t" r="r" b="b"/>
              <a:pathLst>
                <a:path w="11122" h="6642" extrusionOk="0">
                  <a:moveTo>
                    <a:pt x="3037" y="391"/>
                  </a:moveTo>
                  <a:lnTo>
                    <a:pt x="5394" y="1176"/>
                  </a:lnTo>
                  <a:lnTo>
                    <a:pt x="5394" y="1296"/>
                  </a:lnTo>
                  <a:lnTo>
                    <a:pt x="3037" y="510"/>
                  </a:lnTo>
                  <a:lnTo>
                    <a:pt x="3037" y="391"/>
                  </a:lnTo>
                  <a:close/>
                  <a:moveTo>
                    <a:pt x="8085" y="391"/>
                  </a:moveTo>
                  <a:lnTo>
                    <a:pt x="8085" y="510"/>
                  </a:lnTo>
                  <a:lnTo>
                    <a:pt x="5728" y="1296"/>
                  </a:lnTo>
                  <a:lnTo>
                    <a:pt x="5728" y="1176"/>
                  </a:lnTo>
                  <a:lnTo>
                    <a:pt x="8085" y="391"/>
                  </a:lnTo>
                  <a:close/>
                  <a:moveTo>
                    <a:pt x="2691" y="855"/>
                  </a:moveTo>
                  <a:lnTo>
                    <a:pt x="2691" y="4975"/>
                  </a:lnTo>
                  <a:lnTo>
                    <a:pt x="2680" y="4975"/>
                  </a:lnTo>
                  <a:lnTo>
                    <a:pt x="786" y="5594"/>
                  </a:lnTo>
                  <a:lnTo>
                    <a:pt x="786" y="1486"/>
                  </a:lnTo>
                  <a:lnTo>
                    <a:pt x="2691" y="855"/>
                  </a:lnTo>
                  <a:close/>
                  <a:moveTo>
                    <a:pt x="8085" y="867"/>
                  </a:moveTo>
                  <a:lnTo>
                    <a:pt x="8085" y="4975"/>
                  </a:lnTo>
                  <a:lnTo>
                    <a:pt x="8049" y="4975"/>
                  </a:lnTo>
                  <a:lnTo>
                    <a:pt x="5728" y="5748"/>
                  </a:lnTo>
                  <a:lnTo>
                    <a:pt x="5728" y="1641"/>
                  </a:lnTo>
                  <a:lnTo>
                    <a:pt x="5763" y="1641"/>
                  </a:lnTo>
                  <a:lnTo>
                    <a:pt x="8085" y="867"/>
                  </a:lnTo>
                  <a:close/>
                  <a:moveTo>
                    <a:pt x="3037" y="879"/>
                  </a:moveTo>
                  <a:lnTo>
                    <a:pt x="5358" y="1653"/>
                  </a:lnTo>
                  <a:lnTo>
                    <a:pt x="5394" y="1653"/>
                  </a:lnTo>
                  <a:lnTo>
                    <a:pt x="5394" y="5760"/>
                  </a:lnTo>
                  <a:lnTo>
                    <a:pt x="3072" y="4986"/>
                  </a:lnTo>
                  <a:lnTo>
                    <a:pt x="3037" y="4986"/>
                  </a:lnTo>
                  <a:lnTo>
                    <a:pt x="3037" y="879"/>
                  </a:lnTo>
                  <a:close/>
                  <a:moveTo>
                    <a:pt x="3037" y="5320"/>
                  </a:moveTo>
                  <a:lnTo>
                    <a:pt x="5394" y="6106"/>
                  </a:lnTo>
                  <a:lnTo>
                    <a:pt x="5394" y="6225"/>
                  </a:lnTo>
                  <a:lnTo>
                    <a:pt x="3037" y="5439"/>
                  </a:lnTo>
                  <a:lnTo>
                    <a:pt x="3037" y="5320"/>
                  </a:lnTo>
                  <a:close/>
                  <a:moveTo>
                    <a:pt x="8085" y="5320"/>
                  </a:moveTo>
                  <a:lnTo>
                    <a:pt x="8085" y="5439"/>
                  </a:lnTo>
                  <a:lnTo>
                    <a:pt x="5728" y="6225"/>
                  </a:lnTo>
                  <a:lnTo>
                    <a:pt x="5728" y="6106"/>
                  </a:lnTo>
                  <a:lnTo>
                    <a:pt x="8085" y="5320"/>
                  </a:lnTo>
                  <a:close/>
                  <a:moveTo>
                    <a:pt x="2715" y="414"/>
                  </a:moveTo>
                  <a:lnTo>
                    <a:pt x="2715" y="510"/>
                  </a:lnTo>
                  <a:lnTo>
                    <a:pt x="584" y="1224"/>
                  </a:lnTo>
                  <a:cubicBezTo>
                    <a:pt x="513" y="1248"/>
                    <a:pt x="465" y="1307"/>
                    <a:pt x="465" y="1391"/>
                  </a:cubicBezTo>
                  <a:lnTo>
                    <a:pt x="465" y="5856"/>
                  </a:lnTo>
                  <a:cubicBezTo>
                    <a:pt x="465" y="5915"/>
                    <a:pt x="489" y="5951"/>
                    <a:pt x="536" y="5987"/>
                  </a:cubicBezTo>
                  <a:cubicBezTo>
                    <a:pt x="571" y="6004"/>
                    <a:pt x="613" y="6015"/>
                    <a:pt x="651" y="6015"/>
                  </a:cubicBezTo>
                  <a:cubicBezTo>
                    <a:pt x="665" y="6015"/>
                    <a:pt x="678" y="6014"/>
                    <a:pt x="691" y="6010"/>
                  </a:cubicBezTo>
                  <a:lnTo>
                    <a:pt x="2715" y="5344"/>
                  </a:lnTo>
                  <a:lnTo>
                    <a:pt x="2715" y="5463"/>
                  </a:lnTo>
                  <a:lnTo>
                    <a:pt x="358" y="6249"/>
                  </a:lnTo>
                  <a:lnTo>
                    <a:pt x="358" y="1200"/>
                  </a:lnTo>
                  <a:lnTo>
                    <a:pt x="2715" y="414"/>
                  </a:lnTo>
                  <a:close/>
                  <a:moveTo>
                    <a:pt x="2864" y="1"/>
                  </a:moveTo>
                  <a:cubicBezTo>
                    <a:pt x="2846" y="1"/>
                    <a:pt x="2828" y="4"/>
                    <a:pt x="2811" y="10"/>
                  </a:cubicBezTo>
                  <a:lnTo>
                    <a:pt x="120" y="903"/>
                  </a:lnTo>
                  <a:cubicBezTo>
                    <a:pt x="48" y="938"/>
                    <a:pt x="1" y="998"/>
                    <a:pt x="1" y="1069"/>
                  </a:cubicBezTo>
                  <a:lnTo>
                    <a:pt x="1" y="6475"/>
                  </a:lnTo>
                  <a:cubicBezTo>
                    <a:pt x="1" y="6534"/>
                    <a:pt x="36" y="6582"/>
                    <a:pt x="72" y="6606"/>
                  </a:cubicBezTo>
                  <a:cubicBezTo>
                    <a:pt x="108" y="6618"/>
                    <a:pt x="132" y="6641"/>
                    <a:pt x="179" y="6641"/>
                  </a:cubicBezTo>
                  <a:cubicBezTo>
                    <a:pt x="191" y="6641"/>
                    <a:pt x="215" y="6641"/>
                    <a:pt x="239" y="6618"/>
                  </a:cubicBezTo>
                  <a:lnTo>
                    <a:pt x="2870" y="5748"/>
                  </a:lnTo>
                  <a:lnTo>
                    <a:pt x="5513" y="6618"/>
                  </a:lnTo>
                  <a:cubicBezTo>
                    <a:pt x="5525" y="6630"/>
                    <a:pt x="5543" y="6635"/>
                    <a:pt x="5561" y="6635"/>
                  </a:cubicBezTo>
                  <a:cubicBezTo>
                    <a:pt x="5579" y="6635"/>
                    <a:pt x="5597" y="6630"/>
                    <a:pt x="5608" y="6618"/>
                  </a:cubicBezTo>
                  <a:lnTo>
                    <a:pt x="8252" y="5737"/>
                  </a:lnTo>
                  <a:lnTo>
                    <a:pt x="10883" y="6606"/>
                  </a:lnTo>
                  <a:cubicBezTo>
                    <a:pt x="10895" y="6606"/>
                    <a:pt x="10907" y="6630"/>
                    <a:pt x="10942" y="6630"/>
                  </a:cubicBezTo>
                  <a:cubicBezTo>
                    <a:pt x="10966" y="6630"/>
                    <a:pt x="11014" y="6606"/>
                    <a:pt x="11050" y="6594"/>
                  </a:cubicBezTo>
                  <a:cubicBezTo>
                    <a:pt x="11085" y="6558"/>
                    <a:pt x="11121" y="6510"/>
                    <a:pt x="11121" y="6463"/>
                  </a:cubicBezTo>
                  <a:lnTo>
                    <a:pt x="11121" y="3510"/>
                  </a:lnTo>
                  <a:cubicBezTo>
                    <a:pt x="11121" y="3427"/>
                    <a:pt x="11050" y="3355"/>
                    <a:pt x="10954" y="3355"/>
                  </a:cubicBezTo>
                  <a:cubicBezTo>
                    <a:pt x="10871" y="3355"/>
                    <a:pt x="10788" y="3427"/>
                    <a:pt x="10788" y="3510"/>
                  </a:cubicBezTo>
                  <a:lnTo>
                    <a:pt x="10788" y="6225"/>
                  </a:lnTo>
                  <a:lnTo>
                    <a:pt x="8442" y="5439"/>
                  </a:lnTo>
                  <a:lnTo>
                    <a:pt x="8442" y="5320"/>
                  </a:lnTo>
                  <a:lnTo>
                    <a:pt x="10466" y="5987"/>
                  </a:lnTo>
                  <a:cubicBezTo>
                    <a:pt x="10482" y="5991"/>
                    <a:pt x="10499" y="5993"/>
                    <a:pt x="10516" y="5993"/>
                  </a:cubicBezTo>
                  <a:cubicBezTo>
                    <a:pt x="10551" y="5993"/>
                    <a:pt x="10585" y="5983"/>
                    <a:pt x="10609" y="5951"/>
                  </a:cubicBezTo>
                  <a:cubicBezTo>
                    <a:pt x="10657" y="5927"/>
                    <a:pt x="10692" y="5868"/>
                    <a:pt x="10692" y="5820"/>
                  </a:cubicBezTo>
                  <a:lnTo>
                    <a:pt x="10692" y="3486"/>
                  </a:lnTo>
                  <a:cubicBezTo>
                    <a:pt x="10692" y="3391"/>
                    <a:pt x="10609" y="3320"/>
                    <a:pt x="10526" y="3320"/>
                  </a:cubicBezTo>
                  <a:cubicBezTo>
                    <a:pt x="10431" y="3320"/>
                    <a:pt x="10359" y="3391"/>
                    <a:pt x="10359" y="3486"/>
                  </a:cubicBezTo>
                  <a:lnTo>
                    <a:pt x="10359" y="5582"/>
                  </a:lnTo>
                  <a:lnTo>
                    <a:pt x="8466" y="4963"/>
                  </a:lnTo>
                  <a:lnTo>
                    <a:pt x="8442" y="4963"/>
                  </a:lnTo>
                  <a:lnTo>
                    <a:pt x="8442" y="855"/>
                  </a:lnTo>
                  <a:lnTo>
                    <a:pt x="10347" y="1486"/>
                  </a:lnTo>
                  <a:lnTo>
                    <a:pt x="10347" y="2843"/>
                  </a:lnTo>
                  <a:cubicBezTo>
                    <a:pt x="10347" y="2939"/>
                    <a:pt x="10419" y="3010"/>
                    <a:pt x="10514" y="3010"/>
                  </a:cubicBezTo>
                  <a:cubicBezTo>
                    <a:pt x="10597" y="3010"/>
                    <a:pt x="10669" y="2939"/>
                    <a:pt x="10669" y="2843"/>
                  </a:cubicBezTo>
                  <a:lnTo>
                    <a:pt x="10669" y="1367"/>
                  </a:lnTo>
                  <a:cubicBezTo>
                    <a:pt x="10669" y="1296"/>
                    <a:pt x="10633" y="1236"/>
                    <a:pt x="10550" y="1212"/>
                  </a:cubicBezTo>
                  <a:lnTo>
                    <a:pt x="8430" y="498"/>
                  </a:lnTo>
                  <a:lnTo>
                    <a:pt x="8430" y="379"/>
                  </a:lnTo>
                  <a:lnTo>
                    <a:pt x="10776" y="1165"/>
                  </a:lnTo>
                  <a:lnTo>
                    <a:pt x="10776" y="2831"/>
                  </a:lnTo>
                  <a:cubicBezTo>
                    <a:pt x="10776" y="2939"/>
                    <a:pt x="10847" y="3022"/>
                    <a:pt x="10942" y="3022"/>
                  </a:cubicBezTo>
                  <a:cubicBezTo>
                    <a:pt x="11026" y="3022"/>
                    <a:pt x="11109" y="2951"/>
                    <a:pt x="11109" y="2855"/>
                  </a:cubicBezTo>
                  <a:lnTo>
                    <a:pt x="11109" y="1069"/>
                  </a:lnTo>
                  <a:cubicBezTo>
                    <a:pt x="11109" y="998"/>
                    <a:pt x="11062" y="938"/>
                    <a:pt x="10990" y="903"/>
                  </a:cubicBezTo>
                  <a:lnTo>
                    <a:pt x="8287" y="10"/>
                  </a:lnTo>
                  <a:cubicBezTo>
                    <a:pt x="8275" y="4"/>
                    <a:pt x="8258" y="1"/>
                    <a:pt x="8240" y="1"/>
                  </a:cubicBezTo>
                  <a:cubicBezTo>
                    <a:pt x="8222" y="1"/>
                    <a:pt x="8204" y="4"/>
                    <a:pt x="8192" y="10"/>
                  </a:cubicBezTo>
                  <a:lnTo>
                    <a:pt x="5549" y="891"/>
                  </a:lnTo>
                  <a:lnTo>
                    <a:pt x="2918" y="10"/>
                  </a:lnTo>
                  <a:cubicBezTo>
                    <a:pt x="2900" y="4"/>
                    <a:pt x="2882" y="1"/>
                    <a:pt x="28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54;p25">
            <a:extLst>
              <a:ext uri="{FF2B5EF4-FFF2-40B4-BE49-F238E27FC236}">
                <a16:creationId xmlns:a16="http://schemas.microsoft.com/office/drawing/2014/main" id="{DC6E2C47-6C16-447F-87F3-BB51DB27D8F1}"/>
              </a:ext>
            </a:extLst>
          </p:cNvPr>
          <p:cNvGrpSpPr/>
          <p:nvPr/>
        </p:nvGrpSpPr>
        <p:grpSpPr>
          <a:xfrm>
            <a:off x="1058656" y="2466439"/>
            <a:ext cx="199001" cy="2139769"/>
            <a:chOff x="8008096" y="2108910"/>
            <a:chExt cx="199001" cy="2139769"/>
          </a:xfrm>
        </p:grpSpPr>
        <p:sp>
          <p:nvSpPr>
            <p:cNvPr id="26" name="Google Shape;455;p25">
              <a:extLst>
                <a:ext uri="{FF2B5EF4-FFF2-40B4-BE49-F238E27FC236}">
                  <a16:creationId xmlns:a16="http://schemas.microsoft.com/office/drawing/2014/main" id="{E5EFAE3D-CB3A-4796-9235-B9A445AEA372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6;p25">
              <a:extLst>
                <a:ext uri="{FF2B5EF4-FFF2-40B4-BE49-F238E27FC236}">
                  <a16:creationId xmlns:a16="http://schemas.microsoft.com/office/drawing/2014/main" id="{82483834-75BB-41B1-B726-EA1A5E32BFDC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9223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C2049A-C5D9-454E-B0ED-F0E4A0C34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830" y="2642862"/>
            <a:ext cx="5974080" cy="1896916"/>
          </a:xfrm>
        </p:spPr>
        <p:txBody>
          <a:bodyPr/>
          <a:lstStyle/>
          <a:p>
            <a:r>
              <a:rPr lang="en-US" dirty="0"/>
              <a:t>c ← first(P)</a:t>
            </a:r>
          </a:p>
          <a:p>
            <a:r>
              <a:rPr lang="en-US" dirty="0"/>
              <a:t>while c ≠ Λ do</a:t>
            </a:r>
          </a:p>
          <a:p>
            <a:r>
              <a:rPr lang="en-US" dirty="0"/>
              <a:t>    if valid(</a:t>
            </a:r>
            <a:r>
              <a:rPr lang="en-US" dirty="0" err="1"/>
              <a:t>P,c</a:t>
            </a:r>
            <a:r>
              <a:rPr lang="en-US" dirty="0"/>
              <a:t>) then</a:t>
            </a:r>
          </a:p>
          <a:p>
            <a:r>
              <a:rPr lang="en-US" dirty="0"/>
              <a:t>        output(P, c)</a:t>
            </a:r>
          </a:p>
          <a:p>
            <a:r>
              <a:rPr lang="en-US" dirty="0"/>
              <a:t>    c ← next(P, c)</a:t>
            </a:r>
          </a:p>
          <a:p>
            <a:r>
              <a:rPr lang="en-US" dirty="0"/>
              <a:t>end while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4B726A1-3267-4C54-B990-76051ED01F1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62279" y="860610"/>
            <a:ext cx="4241266" cy="572400"/>
          </a:xfrm>
        </p:spPr>
        <p:txBody>
          <a:bodyPr/>
          <a:lstStyle/>
          <a:p>
            <a:pPr marL="0" indent="0"/>
            <a:r>
              <a:rPr lang="en-US" sz="1600" dirty="0"/>
              <a:t>•</a:t>
            </a:r>
            <a:r>
              <a:rPr lang="en-US" sz="1600" dirty="0" err="1"/>
              <a:t>Tập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P</a:t>
            </a:r>
          </a:p>
          <a:p>
            <a:pPr marL="0" indent="0"/>
            <a:r>
              <a:rPr lang="en-US" sz="1600" dirty="0"/>
              <a:t>•</a:t>
            </a:r>
            <a:r>
              <a:rPr lang="en-US" sz="1600" dirty="0" err="1"/>
              <a:t>Nghiệm</a:t>
            </a:r>
            <a:r>
              <a:rPr lang="en-US" sz="1600" dirty="0"/>
              <a:t> c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8C9545-60AB-465A-871B-142CCFF5D79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021989" y="675486"/>
            <a:ext cx="865606" cy="313377"/>
          </a:xfrm>
        </p:spPr>
        <p:txBody>
          <a:bodyPr/>
          <a:lstStyle/>
          <a:p>
            <a:r>
              <a:rPr lang="en-US" sz="1800" dirty="0"/>
              <a:t>Input :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CAFF31-33BE-4F27-90F3-AFB068C03A4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169670" y="1702750"/>
            <a:ext cx="3943801" cy="572400"/>
          </a:xfrm>
        </p:spPr>
        <p:txBody>
          <a:bodyPr/>
          <a:lstStyle/>
          <a:p>
            <a:r>
              <a:rPr lang="en-US" sz="1600" dirty="0"/>
              <a:t>•</a:t>
            </a:r>
            <a:r>
              <a:rPr lang="en-US" i="1" dirty="0"/>
              <a:t>output</a:t>
            </a:r>
            <a:r>
              <a:rPr lang="en-US" dirty="0"/>
              <a:t> (</a:t>
            </a:r>
            <a:r>
              <a:rPr lang="en-US" i="1" dirty="0"/>
              <a:t>P</a:t>
            </a:r>
            <a:r>
              <a:rPr lang="en-US" dirty="0"/>
              <a:t>, </a:t>
            </a:r>
            <a:r>
              <a:rPr lang="en-US" i="1" dirty="0"/>
              <a:t>c</a:t>
            </a:r>
            <a:r>
              <a:rPr lang="en-US" dirty="0"/>
              <a:t>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c </a:t>
            </a:r>
            <a:r>
              <a:rPr lang="en-US" dirty="0" err="1"/>
              <a:t>của</a:t>
            </a:r>
            <a:r>
              <a:rPr lang="en-US" dirty="0"/>
              <a:t> P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sz="1600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07B6D4-1A6F-491A-8035-278638A5F657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038182" y="1418963"/>
            <a:ext cx="1753800" cy="452975"/>
          </a:xfrm>
        </p:spPr>
        <p:txBody>
          <a:bodyPr/>
          <a:lstStyle/>
          <a:p>
            <a:r>
              <a:rPr lang="en-US" sz="1800" dirty="0"/>
              <a:t>Output :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573AD-560E-40E3-8EDD-9F185E6C3C46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231055" y="146199"/>
            <a:ext cx="4120815" cy="473873"/>
          </a:xfrm>
        </p:spPr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FB62F9E6-0CEB-43C0-ABEA-C9E8C885790C}"/>
              </a:ext>
            </a:extLst>
          </p:cNvPr>
          <p:cNvSpPr txBox="1">
            <a:spLocks/>
          </p:cNvSpPr>
          <p:nvPr/>
        </p:nvSpPr>
        <p:spPr>
          <a:xfrm>
            <a:off x="1038182" y="2242577"/>
            <a:ext cx="1753800" cy="49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Actions :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B8C976D0-4829-46E0-B143-B9239C9BD108}"/>
              </a:ext>
            </a:extLst>
          </p:cNvPr>
          <p:cNvSpPr txBox="1">
            <a:spLocks/>
          </p:cNvSpPr>
          <p:nvPr/>
        </p:nvSpPr>
        <p:spPr>
          <a:xfrm>
            <a:off x="1000558" y="4049214"/>
            <a:ext cx="1753800" cy="49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End Actions :</a:t>
            </a:r>
          </a:p>
        </p:txBody>
      </p:sp>
    </p:spTree>
    <p:extLst>
      <p:ext uri="{BB962C8B-B14F-4D97-AF65-F5344CB8AC3E}">
        <p14:creationId xmlns:p14="http://schemas.microsoft.com/office/powerpoint/2010/main" val="407605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1679175"/>
            <a:ext cx="4641471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pha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phức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tạp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</a:rPr>
              <a:t> O(</a:t>
            </a:r>
            <a:r>
              <a:rPr lang="en-US" dirty="0" err="1">
                <a:latin typeface="Arial" panose="020B0604020202020204" pitchFamily="34" charset="0"/>
              </a:rPr>
              <a:t>n.m</a:t>
            </a:r>
            <a:r>
              <a:rPr lang="en-US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58805" y="7291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</a:t>
            </a:r>
            <a:r>
              <a:rPr lang="en" dirty="0"/>
              <a:t>ặc điểm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577840" y="1306975"/>
            <a:ext cx="2317085" cy="2834499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118724" y="1650999"/>
            <a:ext cx="1418778" cy="2089750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412093-AC21-4959-9745-07693B5C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864" y="818781"/>
            <a:ext cx="4682576" cy="1806232"/>
          </a:xfrm>
        </p:spPr>
        <p:txBody>
          <a:bodyPr/>
          <a:lstStyle/>
          <a:p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S</a:t>
            </a:r>
            <a:r>
              <a:rPr lang="vi-VN" dirty="0"/>
              <a:t>ử dụng cách tiếp cận </a:t>
            </a:r>
            <a:r>
              <a:rPr lang="vi-VN" b="1" dirty="0"/>
              <a:t>đơn giản nhất </a:t>
            </a:r>
            <a:r>
              <a:rPr lang="vi-VN" dirty="0"/>
              <a:t>có thể để giải quyết vấn đề</a:t>
            </a:r>
            <a:endParaRPr lang="en-US" dirty="0"/>
          </a:p>
          <a:p>
            <a:r>
              <a:rPr lang="en-US" b="1" dirty="0" err="1"/>
              <a:t>Ít</a:t>
            </a:r>
            <a:r>
              <a:rPr lang="en-US" b="1" dirty="0"/>
              <a:t> </a:t>
            </a:r>
            <a:r>
              <a:rPr lang="en-US" b="1" dirty="0" err="1"/>
              <a:t>tốn</a:t>
            </a:r>
            <a:r>
              <a:rPr lang="en-US" b="1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endParaRPr lang="en-US" dirty="0"/>
          </a:p>
          <a:p>
            <a:endParaRPr lang="en-US" dirty="0"/>
          </a:p>
        </p:txBody>
      </p:sp>
      <p:sp>
        <p:nvSpPr>
          <p:cNvPr id="64" name="Google Shape;507;p28">
            <a:extLst>
              <a:ext uri="{FF2B5EF4-FFF2-40B4-BE49-F238E27FC236}">
                <a16:creationId xmlns:a16="http://schemas.microsoft.com/office/drawing/2014/main" id="{E77BEAD8-06AA-4F3A-AE26-CD475DEA1F5A}"/>
              </a:ext>
            </a:extLst>
          </p:cNvPr>
          <p:cNvSpPr txBox="1">
            <a:spLocks/>
          </p:cNvSpPr>
          <p:nvPr/>
        </p:nvSpPr>
        <p:spPr>
          <a:xfrm>
            <a:off x="263312" y="277500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endParaRPr lang="en-US" dirty="0"/>
          </a:p>
        </p:txBody>
      </p:sp>
      <p:grpSp>
        <p:nvGrpSpPr>
          <p:cNvPr id="65" name="Google Shape;508;p28">
            <a:extLst>
              <a:ext uri="{FF2B5EF4-FFF2-40B4-BE49-F238E27FC236}">
                <a16:creationId xmlns:a16="http://schemas.microsoft.com/office/drawing/2014/main" id="{5AD8222D-AED9-444B-AB3D-2586BBB98EFD}"/>
              </a:ext>
            </a:extLst>
          </p:cNvPr>
          <p:cNvGrpSpPr/>
          <p:nvPr/>
        </p:nvGrpSpPr>
        <p:grpSpPr>
          <a:xfrm>
            <a:off x="5577840" y="1306975"/>
            <a:ext cx="2317085" cy="2834499"/>
            <a:chOff x="2501950" y="1507050"/>
            <a:chExt cx="2392350" cy="2696525"/>
          </a:xfrm>
        </p:grpSpPr>
        <p:sp>
          <p:nvSpPr>
            <p:cNvPr id="66" name="Google Shape;509;p28">
              <a:extLst>
                <a:ext uri="{FF2B5EF4-FFF2-40B4-BE49-F238E27FC236}">
                  <a16:creationId xmlns:a16="http://schemas.microsoft.com/office/drawing/2014/main" id="{E6506688-A7E2-414F-8671-857C7E7D196B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0;p28">
              <a:extLst>
                <a:ext uri="{FF2B5EF4-FFF2-40B4-BE49-F238E27FC236}">
                  <a16:creationId xmlns:a16="http://schemas.microsoft.com/office/drawing/2014/main" id="{C445FC2F-41AF-4F9D-A51C-B45EDB6CE147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1;p28">
              <a:extLst>
                <a:ext uri="{FF2B5EF4-FFF2-40B4-BE49-F238E27FC236}">
                  <a16:creationId xmlns:a16="http://schemas.microsoft.com/office/drawing/2014/main" id="{403024C8-98FF-4771-A61A-59ACE47A485B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2;p28">
              <a:extLst>
                <a:ext uri="{FF2B5EF4-FFF2-40B4-BE49-F238E27FC236}">
                  <a16:creationId xmlns:a16="http://schemas.microsoft.com/office/drawing/2014/main" id="{6CA81690-BEC9-4A2C-8652-154469D9631D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3;p28">
              <a:extLst>
                <a:ext uri="{FF2B5EF4-FFF2-40B4-BE49-F238E27FC236}">
                  <a16:creationId xmlns:a16="http://schemas.microsoft.com/office/drawing/2014/main" id="{0F554D52-487F-4B96-8BA5-FCC8E86FF6B1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4;p28">
              <a:extLst>
                <a:ext uri="{FF2B5EF4-FFF2-40B4-BE49-F238E27FC236}">
                  <a16:creationId xmlns:a16="http://schemas.microsoft.com/office/drawing/2014/main" id="{C03B4BFA-8460-4423-BCE0-E8FC85C82411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5;p28">
              <a:extLst>
                <a:ext uri="{FF2B5EF4-FFF2-40B4-BE49-F238E27FC236}">
                  <a16:creationId xmlns:a16="http://schemas.microsoft.com/office/drawing/2014/main" id="{8C6D35CB-9512-45E2-B33D-C3A16E3821C6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16;p28">
              <a:extLst>
                <a:ext uri="{FF2B5EF4-FFF2-40B4-BE49-F238E27FC236}">
                  <a16:creationId xmlns:a16="http://schemas.microsoft.com/office/drawing/2014/main" id="{E4D58EC3-11A7-4887-AE92-0BD6EE91A0DC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7;p28">
              <a:extLst>
                <a:ext uri="{FF2B5EF4-FFF2-40B4-BE49-F238E27FC236}">
                  <a16:creationId xmlns:a16="http://schemas.microsoft.com/office/drawing/2014/main" id="{5F64AC1D-6ABE-4854-9CA5-04846F20EE9A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18;p28">
              <a:extLst>
                <a:ext uri="{FF2B5EF4-FFF2-40B4-BE49-F238E27FC236}">
                  <a16:creationId xmlns:a16="http://schemas.microsoft.com/office/drawing/2014/main" id="{19FFC5D6-737D-4438-9EA5-04CBF8697E93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19;p28">
              <a:extLst>
                <a:ext uri="{FF2B5EF4-FFF2-40B4-BE49-F238E27FC236}">
                  <a16:creationId xmlns:a16="http://schemas.microsoft.com/office/drawing/2014/main" id="{C89EB7F3-7B16-4531-8EF6-A003FA1A953D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0;p28">
              <a:extLst>
                <a:ext uri="{FF2B5EF4-FFF2-40B4-BE49-F238E27FC236}">
                  <a16:creationId xmlns:a16="http://schemas.microsoft.com/office/drawing/2014/main" id="{05B1554F-6160-48EB-A82F-2160397DE796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1;p28">
              <a:extLst>
                <a:ext uri="{FF2B5EF4-FFF2-40B4-BE49-F238E27FC236}">
                  <a16:creationId xmlns:a16="http://schemas.microsoft.com/office/drawing/2014/main" id="{AA208269-288B-46A5-B9E3-4D439AD7B7DE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2;p28">
              <a:extLst>
                <a:ext uri="{FF2B5EF4-FFF2-40B4-BE49-F238E27FC236}">
                  <a16:creationId xmlns:a16="http://schemas.microsoft.com/office/drawing/2014/main" id="{CBEF6249-2505-430C-9CDC-C0B1F2AD02E7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3;p28">
              <a:extLst>
                <a:ext uri="{FF2B5EF4-FFF2-40B4-BE49-F238E27FC236}">
                  <a16:creationId xmlns:a16="http://schemas.microsoft.com/office/drawing/2014/main" id="{7D8513E8-96D1-4957-A582-4E2A6067AFC4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4;p28">
              <a:extLst>
                <a:ext uri="{FF2B5EF4-FFF2-40B4-BE49-F238E27FC236}">
                  <a16:creationId xmlns:a16="http://schemas.microsoft.com/office/drawing/2014/main" id="{E8DD8BCC-2295-4D31-8AE6-906EB13251FE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5;p28">
              <a:extLst>
                <a:ext uri="{FF2B5EF4-FFF2-40B4-BE49-F238E27FC236}">
                  <a16:creationId xmlns:a16="http://schemas.microsoft.com/office/drawing/2014/main" id="{228B01E0-0C2B-4A4C-B47E-2B5A0DF493FA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6;p28">
              <a:extLst>
                <a:ext uri="{FF2B5EF4-FFF2-40B4-BE49-F238E27FC236}">
                  <a16:creationId xmlns:a16="http://schemas.microsoft.com/office/drawing/2014/main" id="{93B50289-E22B-49A9-B39E-390706E312A8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7;p28">
              <a:extLst>
                <a:ext uri="{FF2B5EF4-FFF2-40B4-BE49-F238E27FC236}">
                  <a16:creationId xmlns:a16="http://schemas.microsoft.com/office/drawing/2014/main" id="{E2413866-7E9A-488A-9197-A39326F902E7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528;p28">
            <a:extLst>
              <a:ext uri="{FF2B5EF4-FFF2-40B4-BE49-F238E27FC236}">
                <a16:creationId xmlns:a16="http://schemas.microsoft.com/office/drawing/2014/main" id="{F9048A37-4DBB-4FEA-B2AB-8EF433B952C8}"/>
              </a:ext>
            </a:extLst>
          </p:cNvPr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86" name="Google Shape;529;p28">
              <a:extLst>
                <a:ext uri="{FF2B5EF4-FFF2-40B4-BE49-F238E27FC236}">
                  <a16:creationId xmlns:a16="http://schemas.microsoft.com/office/drawing/2014/main" id="{61B81EEE-4DD9-4DA3-B6AB-E13723F35B1C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0;p28">
              <a:extLst>
                <a:ext uri="{FF2B5EF4-FFF2-40B4-BE49-F238E27FC236}">
                  <a16:creationId xmlns:a16="http://schemas.microsoft.com/office/drawing/2014/main" id="{E8A66B46-7DE5-46F2-BE38-5F44D132B5B6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1;p28">
              <a:extLst>
                <a:ext uri="{FF2B5EF4-FFF2-40B4-BE49-F238E27FC236}">
                  <a16:creationId xmlns:a16="http://schemas.microsoft.com/office/drawing/2014/main" id="{9B18536B-6419-4339-A41D-5BC6C774C3A4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2;p28">
              <a:extLst>
                <a:ext uri="{FF2B5EF4-FFF2-40B4-BE49-F238E27FC236}">
                  <a16:creationId xmlns:a16="http://schemas.microsoft.com/office/drawing/2014/main" id="{5B0D03C1-93A3-45BB-BD2F-BF637D98AA70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3;p28">
              <a:extLst>
                <a:ext uri="{FF2B5EF4-FFF2-40B4-BE49-F238E27FC236}">
                  <a16:creationId xmlns:a16="http://schemas.microsoft.com/office/drawing/2014/main" id="{C6DF44FF-B85C-461E-89E5-31B52AEBE393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534;p28">
            <a:extLst>
              <a:ext uri="{FF2B5EF4-FFF2-40B4-BE49-F238E27FC236}">
                <a16:creationId xmlns:a16="http://schemas.microsoft.com/office/drawing/2014/main" id="{BC265BBC-FF3C-4AD9-BC96-F35C4300A300}"/>
              </a:ext>
            </a:extLst>
          </p:cNvPr>
          <p:cNvGrpSpPr/>
          <p:nvPr/>
        </p:nvGrpSpPr>
        <p:grpSpPr>
          <a:xfrm>
            <a:off x="6118724" y="1650999"/>
            <a:ext cx="1418778" cy="2089750"/>
            <a:chOff x="2160750" y="237575"/>
            <a:chExt cx="3253325" cy="5180425"/>
          </a:xfrm>
        </p:grpSpPr>
        <p:sp>
          <p:nvSpPr>
            <p:cNvPr id="92" name="Google Shape;535;p28">
              <a:extLst>
                <a:ext uri="{FF2B5EF4-FFF2-40B4-BE49-F238E27FC236}">
                  <a16:creationId xmlns:a16="http://schemas.microsoft.com/office/drawing/2014/main" id="{F8DE00E7-E3C5-478B-A30C-AF514945E29A}"/>
                </a:ext>
              </a:extLst>
            </p:cNvPr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6;p28">
              <a:extLst>
                <a:ext uri="{FF2B5EF4-FFF2-40B4-BE49-F238E27FC236}">
                  <a16:creationId xmlns:a16="http://schemas.microsoft.com/office/drawing/2014/main" id="{8FF4270F-2069-49C5-82ED-5E5FB2F8CC5A}"/>
                </a:ext>
              </a:extLst>
            </p:cNvPr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7;p28">
              <a:extLst>
                <a:ext uri="{FF2B5EF4-FFF2-40B4-BE49-F238E27FC236}">
                  <a16:creationId xmlns:a16="http://schemas.microsoft.com/office/drawing/2014/main" id="{24207751-4233-420D-ABC3-EB26EC24F3E4}"/>
                </a:ext>
              </a:extLst>
            </p:cNvPr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8;p28">
              <a:extLst>
                <a:ext uri="{FF2B5EF4-FFF2-40B4-BE49-F238E27FC236}">
                  <a16:creationId xmlns:a16="http://schemas.microsoft.com/office/drawing/2014/main" id="{908CEE04-D377-4E12-B365-F0AE234F34B2}"/>
                </a:ext>
              </a:extLst>
            </p:cNvPr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9;p28">
              <a:extLst>
                <a:ext uri="{FF2B5EF4-FFF2-40B4-BE49-F238E27FC236}">
                  <a16:creationId xmlns:a16="http://schemas.microsoft.com/office/drawing/2014/main" id="{78FE9355-8832-48BF-B552-4C9A1712D185}"/>
                </a:ext>
              </a:extLst>
            </p:cNvPr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0;p28">
              <a:extLst>
                <a:ext uri="{FF2B5EF4-FFF2-40B4-BE49-F238E27FC236}">
                  <a16:creationId xmlns:a16="http://schemas.microsoft.com/office/drawing/2014/main" id="{7066EDBB-7F20-4260-B6CA-46686795648A}"/>
                </a:ext>
              </a:extLst>
            </p:cNvPr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1;p28">
              <a:extLst>
                <a:ext uri="{FF2B5EF4-FFF2-40B4-BE49-F238E27FC236}">
                  <a16:creationId xmlns:a16="http://schemas.microsoft.com/office/drawing/2014/main" id="{A073DB8D-EA7B-4A4B-9DE4-9B89DDAF2235}"/>
                </a:ext>
              </a:extLst>
            </p:cNvPr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2;p28">
              <a:extLst>
                <a:ext uri="{FF2B5EF4-FFF2-40B4-BE49-F238E27FC236}">
                  <a16:creationId xmlns:a16="http://schemas.microsoft.com/office/drawing/2014/main" id="{E325E666-F3C9-4662-A42F-591B962C116F}"/>
                </a:ext>
              </a:extLst>
            </p:cNvPr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3;p28">
              <a:extLst>
                <a:ext uri="{FF2B5EF4-FFF2-40B4-BE49-F238E27FC236}">
                  <a16:creationId xmlns:a16="http://schemas.microsoft.com/office/drawing/2014/main" id="{9B7B7E34-FF62-43A4-8687-E2090CD1D218}"/>
                </a:ext>
              </a:extLst>
            </p:cNvPr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4;p28">
              <a:extLst>
                <a:ext uri="{FF2B5EF4-FFF2-40B4-BE49-F238E27FC236}">
                  <a16:creationId xmlns:a16="http://schemas.microsoft.com/office/drawing/2014/main" id="{EEDDBF75-BA70-4D43-A559-752B6F5099B1}"/>
                </a:ext>
              </a:extLst>
            </p:cNvPr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5;p28">
              <a:extLst>
                <a:ext uri="{FF2B5EF4-FFF2-40B4-BE49-F238E27FC236}">
                  <a16:creationId xmlns:a16="http://schemas.microsoft.com/office/drawing/2014/main" id="{4A7F0074-FD33-43EB-B03D-5F4BFE71ED05}"/>
                </a:ext>
              </a:extLst>
            </p:cNvPr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6;p28">
              <a:extLst>
                <a:ext uri="{FF2B5EF4-FFF2-40B4-BE49-F238E27FC236}">
                  <a16:creationId xmlns:a16="http://schemas.microsoft.com/office/drawing/2014/main" id="{A497A79F-842D-493D-8663-5F23F913DF15}"/>
                </a:ext>
              </a:extLst>
            </p:cNvPr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7;p28">
              <a:extLst>
                <a:ext uri="{FF2B5EF4-FFF2-40B4-BE49-F238E27FC236}">
                  <a16:creationId xmlns:a16="http://schemas.microsoft.com/office/drawing/2014/main" id="{360DC7D8-FF04-4AC1-B126-F05AF29241B4}"/>
                </a:ext>
              </a:extLst>
            </p:cNvPr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8;p28">
              <a:extLst>
                <a:ext uri="{FF2B5EF4-FFF2-40B4-BE49-F238E27FC236}">
                  <a16:creationId xmlns:a16="http://schemas.microsoft.com/office/drawing/2014/main" id="{E0EBB4DD-AF11-46F9-9ADD-6E4CD3DD3BA3}"/>
                </a:ext>
              </a:extLst>
            </p:cNvPr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9;p28">
              <a:extLst>
                <a:ext uri="{FF2B5EF4-FFF2-40B4-BE49-F238E27FC236}">
                  <a16:creationId xmlns:a16="http://schemas.microsoft.com/office/drawing/2014/main" id="{AF19AF2D-BCD6-41E6-AA6A-AA67AC991E5A}"/>
                </a:ext>
              </a:extLst>
            </p:cNvPr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0;p28">
              <a:extLst>
                <a:ext uri="{FF2B5EF4-FFF2-40B4-BE49-F238E27FC236}">
                  <a16:creationId xmlns:a16="http://schemas.microsoft.com/office/drawing/2014/main" id="{4E1D489A-368A-4913-B907-EFFC18A400A9}"/>
                </a:ext>
              </a:extLst>
            </p:cNvPr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1;p28">
              <a:extLst>
                <a:ext uri="{FF2B5EF4-FFF2-40B4-BE49-F238E27FC236}">
                  <a16:creationId xmlns:a16="http://schemas.microsoft.com/office/drawing/2014/main" id="{4C41D342-094B-4C49-B2C0-A35B5B7DB32A}"/>
                </a:ext>
              </a:extLst>
            </p:cNvPr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2;p28">
              <a:extLst>
                <a:ext uri="{FF2B5EF4-FFF2-40B4-BE49-F238E27FC236}">
                  <a16:creationId xmlns:a16="http://schemas.microsoft.com/office/drawing/2014/main" id="{263F9888-2D9B-446C-B146-BA028A19C477}"/>
                </a:ext>
              </a:extLst>
            </p:cNvPr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3;p28">
              <a:extLst>
                <a:ext uri="{FF2B5EF4-FFF2-40B4-BE49-F238E27FC236}">
                  <a16:creationId xmlns:a16="http://schemas.microsoft.com/office/drawing/2014/main" id="{6D464E58-A6A5-4013-BED5-102A2310A92F}"/>
                </a:ext>
              </a:extLst>
            </p:cNvPr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4;p28">
              <a:extLst>
                <a:ext uri="{FF2B5EF4-FFF2-40B4-BE49-F238E27FC236}">
                  <a16:creationId xmlns:a16="http://schemas.microsoft.com/office/drawing/2014/main" id="{81E1F674-FE78-484A-8ADE-5705FED1C004}"/>
                </a:ext>
              </a:extLst>
            </p:cNvPr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5;p28">
              <a:extLst>
                <a:ext uri="{FF2B5EF4-FFF2-40B4-BE49-F238E27FC236}">
                  <a16:creationId xmlns:a16="http://schemas.microsoft.com/office/drawing/2014/main" id="{985BD089-2C1D-4494-863E-777ABAD555BF}"/>
                </a:ext>
              </a:extLst>
            </p:cNvPr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6;p28">
              <a:extLst>
                <a:ext uri="{FF2B5EF4-FFF2-40B4-BE49-F238E27FC236}">
                  <a16:creationId xmlns:a16="http://schemas.microsoft.com/office/drawing/2014/main" id="{122983BC-0216-486D-8A62-9F55F6351D6C}"/>
                </a:ext>
              </a:extLst>
            </p:cNvPr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7;p28">
              <a:extLst>
                <a:ext uri="{FF2B5EF4-FFF2-40B4-BE49-F238E27FC236}">
                  <a16:creationId xmlns:a16="http://schemas.microsoft.com/office/drawing/2014/main" id="{CA44DABD-3A82-49EB-BD4A-80DFEDE474FE}"/>
                </a:ext>
              </a:extLst>
            </p:cNvPr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8;p28">
              <a:extLst>
                <a:ext uri="{FF2B5EF4-FFF2-40B4-BE49-F238E27FC236}">
                  <a16:creationId xmlns:a16="http://schemas.microsoft.com/office/drawing/2014/main" id="{5ADB31F8-D432-4330-A610-75D9F920C8E5}"/>
                </a:ext>
              </a:extLst>
            </p:cNvPr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9;p28">
              <a:extLst>
                <a:ext uri="{FF2B5EF4-FFF2-40B4-BE49-F238E27FC236}">
                  <a16:creationId xmlns:a16="http://schemas.microsoft.com/office/drawing/2014/main" id="{8B90055F-0441-475A-BE4A-AA330A77EFB5}"/>
                </a:ext>
              </a:extLst>
            </p:cNvPr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0;p28">
              <a:extLst>
                <a:ext uri="{FF2B5EF4-FFF2-40B4-BE49-F238E27FC236}">
                  <a16:creationId xmlns:a16="http://schemas.microsoft.com/office/drawing/2014/main" id="{67303E17-E571-408A-AA45-F4FC73765FBD}"/>
                </a:ext>
              </a:extLst>
            </p:cNvPr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1;p28">
              <a:extLst>
                <a:ext uri="{FF2B5EF4-FFF2-40B4-BE49-F238E27FC236}">
                  <a16:creationId xmlns:a16="http://schemas.microsoft.com/office/drawing/2014/main" id="{E6A08629-5D1A-43E4-B8BB-4E07B5E261A5}"/>
                </a:ext>
              </a:extLst>
            </p:cNvPr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2;p28">
              <a:extLst>
                <a:ext uri="{FF2B5EF4-FFF2-40B4-BE49-F238E27FC236}">
                  <a16:creationId xmlns:a16="http://schemas.microsoft.com/office/drawing/2014/main" id="{216753A3-4766-4B3D-82B7-99F2E952C7A4}"/>
                </a:ext>
              </a:extLst>
            </p:cNvPr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3;p28">
              <a:extLst>
                <a:ext uri="{FF2B5EF4-FFF2-40B4-BE49-F238E27FC236}">
                  <a16:creationId xmlns:a16="http://schemas.microsoft.com/office/drawing/2014/main" id="{A0AD88EA-36D6-4179-B342-F481A2C80247}"/>
                </a:ext>
              </a:extLst>
            </p:cNvPr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64;p28">
              <a:extLst>
                <a:ext uri="{FF2B5EF4-FFF2-40B4-BE49-F238E27FC236}">
                  <a16:creationId xmlns:a16="http://schemas.microsoft.com/office/drawing/2014/main" id="{E1CBC51A-2012-41D0-A566-53D613157E4B}"/>
                </a:ext>
              </a:extLst>
            </p:cNvPr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65;p28">
              <a:extLst>
                <a:ext uri="{FF2B5EF4-FFF2-40B4-BE49-F238E27FC236}">
                  <a16:creationId xmlns:a16="http://schemas.microsoft.com/office/drawing/2014/main" id="{562A7259-8CDC-4A35-A0EC-38D4BF05DD55}"/>
                </a:ext>
              </a:extLst>
            </p:cNvPr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66;p28">
              <a:extLst>
                <a:ext uri="{FF2B5EF4-FFF2-40B4-BE49-F238E27FC236}">
                  <a16:creationId xmlns:a16="http://schemas.microsoft.com/office/drawing/2014/main" id="{DB7617AA-9170-44C5-92FF-80A9FDE963DA}"/>
                </a:ext>
              </a:extLst>
            </p:cNvPr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507;p28">
            <a:extLst>
              <a:ext uri="{FF2B5EF4-FFF2-40B4-BE49-F238E27FC236}">
                <a16:creationId xmlns:a16="http://schemas.microsoft.com/office/drawing/2014/main" id="{ED398927-9E26-424F-BE72-79FB8CEBCC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8001" y="2628856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dirty="0"/>
          </a:p>
        </p:txBody>
      </p:sp>
      <p:sp>
        <p:nvSpPr>
          <p:cNvPr id="124" name="Google Shape;506;p28">
            <a:extLst>
              <a:ext uri="{FF2B5EF4-FFF2-40B4-BE49-F238E27FC236}">
                <a16:creationId xmlns:a16="http://schemas.microsoft.com/office/drawing/2014/main" id="{5F58C492-D1EE-4E3E-95EF-2C65DDBD0C8A}"/>
              </a:ext>
            </a:extLst>
          </p:cNvPr>
          <p:cNvSpPr txBox="1">
            <a:spLocks/>
          </p:cNvSpPr>
          <p:nvPr/>
        </p:nvSpPr>
        <p:spPr>
          <a:xfrm>
            <a:off x="771662" y="3200973"/>
            <a:ext cx="4728228" cy="96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phức</a:t>
            </a:r>
            <a:r>
              <a:rPr lang="en-US" b="1" dirty="0"/>
              <a:t> </a:t>
            </a:r>
            <a:r>
              <a:rPr lang="en-US" b="1" dirty="0" err="1"/>
              <a:t>tạp</a:t>
            </a:r>
            <a:r>
              <a:rPr lang="en-US" b="1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3486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4" grpId="0"/>
      <p:bldP spid="63" grpId="0"/>
      <p:bldP spid="124" grpId="0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861</Words>
  <Application>Microsoft Office PowerPoint</Application>
  <PresentationFormat>On-screen Show (16:9)</PresentationFormat>
  <Paragraphs>90</Paragraphs>
  <Slides>14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Maven Pro</vt:lpstr>
      <vt:lpstr>Livvic Light</vt:lpstr>
      <vt:lpstr>Fira Sans Condensed Medium</vt:lpstr>
      <vt:lpstr>Advent Pro SemiBold</vt:lpstr>
      <vt:lpstr>Fira Sans Extra Condensed Medium</vt:lpstr>
      <vt:lpstr>Arial</vt:lpstr>
      <vt:lpstr>Nunito Light</vt:lpstr>
      <vt:lpstr>Share Tech</vt:lpstr>
      <vt:lpstr>Data Science Consulting by Slidesgo</vt:lpstr>
      <vt:lpstr>PHÂN TÍCH VÀ THIẾT KẾ THUẬT TOÁN</vt:lpstr>
      <vt:lpstr>NHÓM 15</vt:lpstr>
      <vt:lpstr>Ví dụ: Cho 2 chuỗi A và chuỗi B. A&lt;20, B &lt; 100000. Tìm tất cả các vị trí mà chuỗi A xuất hiện trong chuỗi B. Ví dụ minh họa: + Chuỗi A = “test” + Chuỗi B = “this is a test”</vt:lpstr>
      <vt:lpstr>PowerPoint Presentation</vt:lpstr>
      <vt:lpstr>PowerPoint Presentation</vt:lpstr>
      <vt:lpstr>Khái niệm</vt:lpstr>
      <vt:lpstr>Input :</vt:lpstr>
      <vt:lpstr>Đặc điểm</vt:lpstr>
      <vt:lpstr>Nhược điểm</vt:lpstr>
      <vt:lpstr>Khi nào sử dụng Brute-force</vt:lpstr>
      <vt:lpstr>Bài tập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VÀ THIẾT KẾ THUẬT TOÁN</dc:title>
  <cp:lastModifiedBy>Trần Minh Đạt</cp:lastModifiedBy>
  <cp:revision>41</cp:revision>
  <dcterms:modified xsi:type="dcterms:W3CDTF">2021-04-02T14:43:34Z</dcterms:modified>
</cp:coreProperties>
</file>