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B416D-7935-42DE-BEFE-781DE0B170E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F8BA4-CA7C-4918-AC91-38CFF31EC7C3}">
      <dgm:prSet/>
      <dgm:spPr/>
      <dgm:t>
        <a:bodyPr/>
        <a:lstStyle/>
        <a:p>
          <a:r>
            <a:rPr lang="vi-VN" dirty="0"/>
            <a:t>Giới thiệu GNU sort</a:t>
          </a:r>
          <a:endParaRPr lang="en-US" dirty="0"/>
        </a:p>
      </dgm:t>
    </dgm:pt>
    <dgm:pt modelId="{23D9388F-FC32-4B51-8892-E97072139D86}" type="parTrans" cxnId="{B382B027-31BF-47F7-9FA3-7452AFD00105}">
      <dgm:prSet/>
      <dgm:spPr/>
      <dgm:t>
        <a:bodyPr/>
        <a:lstStyle/>
        <a:p>
          <a:endParaRPr lang="en-US"/>
        </a:p>
      </dgm:t>
    </dgm:pt>
    <dgm:pt modelId="{0AEDE142-B173-4530-A07D-EE2FB231A3D8}" type="sibTrans" cxnId="{B382B027-31BF-47F7-9FA3-7452AFD00105}">
      <dgm:prSet/>
      <dgm:spPr/>
      <dgm:t>
        <a:bodyPr/>
        <a:lstStyle/>
        <a:p>
          <a:endParaRPr lang="en-US"/>
        </a:p>
      </dgm:t>
    </dgm:pt>
    <dgm:pt modelId="{5C21E176-A4DC-4D24-A14F-0A59CDAFDFC7}">
      <dgm:prSet/>
      <dgm:spPr/>
      <dgm:t>
        <a:bodyPr/>
        <a:lstStyle/>
        <a:p>
          <a:r>
            <a:rPr lang="vi-VN" dirty="0"/>
            <a:t>Các đối số ảnh hưởng tới quá trình sắp xếp</a:t>
          </a:r>
          <a:endParaRPr lang="en-US" dirty="0"/>
        </a:p>
      </dgm:t>
    </dgm:pt>
    <dgm:pt modelId="{41CFA7FE-ED07-46FE-87F3-A3870592C036}" type="parTrans" cxnId="{204A6DCE-4491-4ADB-8398-8DE91A2F39E9}">
      <dgm:prSet/>
      <dgm:spPr/>
      <dgm:t>
        <a:bodyPr/>
        <a:lstStyle/>
        <a:p>
          <a:endParaRPr lang="en-US"/>
        </a:p>
      </dgm:t>
    </dgm:pt>
    <dgm:pt modelId="{D6C91ED2-DA48-4B7F-8177-76FC8A56EA22}" type="sibTrans" cxnId="{204A6DCE-4491-4ADB-8398-8DE91A2F39E9}">
      <dgm:prSet/>
      <dgm:spPr/>
      <dgm:t>
        <a:bodyPr/>
        <a:lstStyle/>
        <a:p>
          <a:endParaRPr lang="en-US"/>
        </a:p>
      </dgm:t>
    </dgm:pt>
    <dgm:pt modelId="{E1CABBBF-1AF3-4F61-B05F-F47A26625588}">
      <dgm:prSet/>
      <dgm:spPr/>
      <dgm:t>
        <a:bodyPr/>
        <a:lstStyle/>
        <a:p>
          <a:r>
            <a:rPr lang="en-US" dirty="0"/>
            <a:t>S</a:t>
          </a:r>
          <a:r>
            <a:rPr lang="vi-VN" dirty="0"/>
            <a:t>ắp xếp bằng GNU sort</a:t>
          </a:r>
          <a:endParaRPr lang="en-US" dirty="0"/>
        </a:p>
      </dgm:t>
    </dgm:pt>
    <dgm:pt modelId="{5FC2BF3F-10E3-4C75-B330-E4F75498FC99}" type="parTrans" cxnId="{A276C8CD-321B-4409-BC7F-C0B9BE7F6629}">
      <dgm:prSet/>
      <dgm:spPr/>
      <dgm:t>
        <a:bodyPr/>
        <a:lstStyle/>
        <a:p>
          <a:endParaRPr lang="en-US"/>
        </a:p>
      </dgm:t>
    </dgm:pt>
    <dgm:pt modelId="{C624F97D-0BA3-43B6-B660-674DC49C238E}" type="sibTrans" cxnId="{A276C8CD-321B-4409-BC7F-C0B9BE7F6629}">
      <dgm:prSet/>
      <dgm:spPr/>
      <dgm:t>
        <a:bodyPr/>
        <a:lstStyle/>
        <a:p>
          <a:endParaRPr lang="en-US"/>
        </a:p>
      </dgm:t>
    </dgm:pt>
    <dgm:pt modelId="{EF3D31AD-410E-4DE4-8A4E-9991388EF552}">
      <dgm:prSet/>
      <dgm:spPr/>
      <dgm:t>
        <a:bodyPr/>
        <a:lstStyle/>
        <a:p>
          <a:r>
            <a:rPr lang="vi-VN" dirty="0"/>
            <a:t>Ước lượng độ phức tạp</a:t>
          </a:r>
          <a:endParaRPr lang="en-US" dirty="0"/>
        </a:p>
      </dgm:t>
    </dgm:pt>
    <dgm:pt modelId="{318206C1-CFB9-45A8-9E2A-ABE28CCA26C5}" type="parTrans" cxnId="{43AEAFB3-4465-4A59-8262-5DE9DCF646B7}">
      <dgm:prSet/>
      <dgm:spPr/>
      <dgm:t>
        <a:bodyPr/>
        <a:lstStyle/>
        <a:p>
          <a:endParaRPr lang="en-US"/>
        </a:p>
      </dgm:t>
    </dgm:pt>
    <dgm:pt modelId="{303C6BB8-58A5-4067-A509-FD4EF34CAD8B}" type="sibTrans" cxnId="{43AEAFB3-4465-4A59-8262-5DE9DCF646B7}">
      <dgm:prSet/>
      <dgm:spPr/>
      <dgm:t>
        <a:bodyPr/>
        <a:lstStyle/>
        <a:p>
          <a:endParaRPr lang="en-US"/>
        </a:p>
      </dgm:t>
    </dgm:pt>
    <dgm:pt modelId="{95CF6AE0-0011-4344-96AE-AAD212876210}" type="pres">
      <dgm:prSet presAssocID="{164B416D-7935-42DE-BEFE-781DE0B170E1}" presName="vert0" presStyleCnt="0">
        <dgm:presLayoutVars>
          <dgm:dir/>
          <dgm:animOne val="branch"/>
          <dgm:animLvl val="lvl"/>
        </dgm:presLayoutVars>
      </dgm:prSet>
      <dgm:spPr/>
    </dgm:pt>
    <dgm:pt modelId="{AD0D9A84-F683-402B-B13E-BABA5703822F}" type="pres">
      <dgm:prSet presAssocID="{B31F8BA4-CA7C-4918-AC91-38CFF31EC7C3}" presName="thickLine" presStyleLbl="alignNode1" presStyleIdx="0" presStyleCnt="4"/>
      <dgm:spPr/>
    </dgm:pt>
    <dgm:pt modelId="{168306B2-B6F2-4A75-BA80-9244CBC73164}" type="pres">
      <dgm:prSet presAssocID="{B31F8BA4-CA7C-4918-AC91-38CFF31EC7C3}" presName="horz1" presStyleCnt="0"/>
      <dgm:spPr/>
    </dgm:pt>
    <dgm:pt modelId="{961C65D3-B8F3-4C4A-A245-9DE87094406E}" type="pres">
      <dgm:prSet presAssocID="{B31F8BA4-CA7C-4918-AC91-38CFF31EC7C3}" presName="tx1" presStyleLbl="revTx" presStyleIdx="0" presStyleCnt="4"/>
      <dgm:spPr/>
    </dgm:pt>
    <dgm:pt modelId="{7402D5E0-AC80-40D5-94A1-D2AACB4E4E85}" type="pres">
      <dgm:prSet presAssocID="{B31F8BA4-CA7C-4918-AC91-38CFF31EC7C3}" presName="vert1" presStyleCnt="0"/>
      <dgm:spPr/>
    </dgm:pt>
    <dgm:pt modelId="{C3CEF449-ACCA-4F59-ACFD-FD004588E8B5}" type="pres">
      <dgm:prSet presAssocID="{5C21E176-A4DC-4D24-A14F-0A59CDAFDFC7}" presName="thickLine" presStyleLbl="alignNode1" presStyleIdx="1" presStyleCnt="4"/>
      <dgm:spPr/>
    </dgm:pt>
    <dgm:pt modelId="{8DCB1674-C288-49A3-BAC4-1B966CF163E3}" type="pres">
      <dgm:prSet presAssocID="{5C21E176-A4DC-4D24-A14F-0A59CDAFDFC7}" presName="horz1" presStyleCnt="0"/>
      <dgm:spPr/>
    </dgm:pt>
    <dgm:pt modelId="{A8921A8C-141D-47E2-8AAE-08D0D0DF8D76}" type="pres">
      <dgm:prSet presAssocID="{5C21E176-A4DC-4D24-A14F-0A59CDAFDFC7}" presName="tx1" presStyleLbl="revTx" presStyleIdx="1" presStyleCnt="4"/>
      <dgm:spPr/>
    </dgm:pt>
    <dgm:pt modelId="{0331230B-C375-4653-B4AA-25BC61BC439E}" type="pres">
      <dgm:prSet presAssocID="{5C21E176-A4DC-4D24-A14F-0A59CDAFDFC7}" presName="vert1" presStyleCnt="0"/>
      <dgm:spPr/>
    </dgm:pt>
    <dgm:pt modelId="{1A96359C-2E8E-4B47-AEEB-C7B10BA2D1AC}" type="pres">
      <dgm:prSet presAssocID="{E1CABBBF-1AF3-4F61-B05F-F47A26625588}" presName="thickLine" presStyleLbl="alignNode1" presStyleIdx="2" presStyleCnt="4"/>
      <dgm:spPr/>
    </dgm:pt>
    <dgm:pt modelId="{D3A3081D-9275-431D-8300-83AD1C7C7E36}" type="pres">
      <dgm:prSet presAssocID="{E1CABBBF-1AF3-4F61-B05F-F47A26625588}" presName="horz1" presStyleCnt="0"/>
      <dgm:spPr/>
    </dgm:pt>
    <dgm:pt modelId="{7933BE5D-AD86-4BD6-B37A-2D5DB434A119}" type="pres">
      <dgm:prSet presAssocID="{E1CABBBF-1AF3-4F61-B05F-F47A26625588}" presName="tx1" presStyleLbl="revTx" presStyleIdx="2" presStyleCnt="4"/>
      <dgm:spPr/>
    </dgm:pt>
    <dgm:pt modelId="{3F2DACE3-7E6E-4A86-A44A-1879EF751055}" type="pres">
      <dgm:prSet presAssocID="{E1CABBBF-1AF3-4F61-B05F-F47A26625588}" presName="vert1" presStyleCnt="0"/>
      <dgm:spPr/>
    </dgm:pt>
    <dgm:pt modelId="{0E4421CD-8675-4400-AC99-03C001F469F0}" type="pres">
      <dgm:prSet presAssocID="{EF3D31AD-410E-4DE4-8A4E-9991388EF552}" presName="thickLine" presStyleLbl="alignNode1" presStyleIdx="3" presStyleCnt="4"/>
      <dgm:spPr/>
    </dgm:pt>
    <dgm:pt modelId="{7A999D3C-1C58-43C3-AA71-49785B60AD50}" type="pres">
      <dgm:prSet presAssocID="{EF3D31AD-410E-4DE4-8A4E-9991388EF552}" presName="horz1" presStyleCnt="0"/>
      <dgm:spPr/>
    </dgm:pt>
    <dgm:pt modelId="{8CCA2284-6229-460E-B403-12D7FB8ED9F7}" type="pres">
      <dgm:prSet presAssocID="{EF3D31AD-410E-4DE4-8A4E-9991388EF552}" presName="tx1" presStyleLbl="revTx" presStyleIdx="3" presStyleCnt="4"/>
      <dgm:spPr/>
    </dgm:pt>
    <dgm:pt modelId="{462ABFB9-9E86-4831-B4C8-58E58E6B3DD5}" type="pres">
      <dgm:prSet presAssocID="{EF3D31AD-410E-4DE4-8A4E-9991388EF552}" presName="vert1" presStyleCnt="0"/>
      <dgm:spPr/>
    </dgm:pt>
  </dgm:ptLst>
  <dgm:cxnLst>
    <dgm:cxn modelId="{F34A0A25-4FF3-4D9B-B795-43ECFCA3E177}" type="presOf" srcId="{E1CABBBF-1AF3-4F61-B05F-F47A26625588}" destId="{7933BE5D-AD86-4BD6-B37A-2D5DB434A119}" srcOrd="0" destOrd="0" presId="urn:microsoft.com/office/officeart/2008/layout/LinedList"/>
    <dgm:cxn modelId="{B382B027-31BF-47F7-9FA3-7452AFD00105}" srcId="{164B416D-7935-42DE-BEFE-781DE0B170E1}" destId="{B31F8BA4-CA7C-4918-AC91-38CFF31EC7C3}" srcOrd="0" destOrd="0" parTransId="{23D9388F-FC32-4B51-8892-E97072139D86}" sibTransId="{0AEDE142-B173-4530-A07D-EE2FB231A3D8}"/>
    <dgm:cxn modelId="{FABBA565-E681-4736-BBAB-97CFA0B7F87F}" type="presOf" srcId="{B31F8BA4-CA7C-4918-AC91-38CFF31EC7C3}" destId="{961C65D3-B8F3-4C4A-A245-9DE87094406E}" srcOrd="0" destOrd="0" presId="urn:microsoft.com/office/officeart/2008/layout/LinedList"/>
    <dgm:cxn modelId="{7674B86B-C06B-4E82-8D73-E06A97F96274}" type="presOf" srcId="{5C21E176-A4DC-4D24-A14F-0A59CDAFDFC7}" destId="{A8921A8C-141D-47E2-8AAE-08D0D0DF8D76}" srcOrd="0" destOrd="0" presId="urn:microsoft.com/office/officeart/2008/layout/LinedList"/>
    <dgm:cxn modelId="{2BE9D36D-4B9B-4E60-AF06-27F7C6109E0E}" type="presOf" srcId="{164B416D-7935-42DE-BEFE-781DE0B170E1}" destId="{95CF6AE0-0011-4344-96AE-AAD212876210}" srcOrd="0" destOrd="0" presId="urn:microsoft.com/office/officeart/2008/layout/LinedList"/>
    <dgm:cxn modelId="{43AEAFB3-4465-4A59-8262-5DE9DCF646B7}" srcId="{164B416D-7935-42DE-BEFE-781DE0B170E1}" destId="{EF3D31AD-410E-4DE4-8A4E-9991388EF552}" srcOrd="3" destOrd="0" parTransId="{318206C1-CFB9-45A8-9E2A-ABE28CCA26C5}" sibTransId="{303C6BB8-58A5-4067-A509-FD4EF34CAD8B}"/>
    <dgm:cxn modelId="{A276C8CD-321B-4409-BC7F-C0B9BE7F6629}" srcId="{164B416D-7935-42DE-BEFE-781DE0B170E1}" destId="{E1CABBBF-1AF3-4F61-B05F-F47A26625588}" srcOrd="2" destOrd="0" parTransId="{5FC2BF3F-10E3-4C75-B330-E4F75498FC99}" sibTransId="{C624F97D-0BA3-43B6-B660-674DC49C238E}"/>
    <dgm:cxn modelId="{204A6DCE-4491-4ADB-8398-8DE91A2F39E9}" srcId="{164B416D-7935-42DE-BEFE-781DE0B170E1}" destId="{5C21E176-A4DC-4D24-A14F-0A59CDAFDFC7}" srcOrd="1" destOrd="0" parTransId="{41CFA7FE-ED07-46FE-87F3-A3870592C036}" sibTransId="{D6C91ED2-DA48-4B7F-8177-76FC8A56EA22}"/>
    <dgm:cxn modelId="{D838ABEC-591E-431C-92DC-B8EE2A91E8D2}" type="presOf" srcId="{EF3D31AD-410E-4DE4-8A4E-9991388EF552}" destId="{8CCA2284-6229-460E-B403-12D7FB8ED9F7}" srcOrd="0" destOrd="0" presId="urn:microsoft.com/office/officeart/2008/layout/LinedList"/>
    <dgm:cxn modelId="{1A71024C-7F85-47F8-86AC-EA132716D969}" type="presParOf" srcId="{95CF6AE0-0011-4344-96AE-AAD212876210}" destId="{AD0D9A84-F683-402B-B13E-BABA5703822F}" srcOrd="0" destOrd="0" presId="urn:microsoft.com/office/officeart/2008/layout/LinedList"/>
    <dgm:cxn modelId="{516F6884-D0DF-48BD-A24C-E0C154309CF9}" type="presParOf" srcId="{95CF6AE0-0011-4344-96AE-AAD212876210}" destId="{168306B2-B6F2-4A75-BA80-9244CBC73164}" srcOrd="1" destOrd="0" presId="urn:microsoft.com/office/officeart/2008/layout/LinedList"/>
    <dgm:cxn modelId="{09D38A62-76E7-43F8-BE81-98963EE4B11C}" type="presParOf" srcId="{168306B2-B6F2-4A75-BA80-9244CBC73164}" destId="{961C65D3-B8F3-4C4A-A245-9DE87094406E}" srcOrd="0" destOrd="0" presId="urn:microsoft.com/office/officeart/2008/layout/LinedList"/>
    <dgm:cxn modelId="{FB82AD5C-C896-4077-A3C4-099A8D3A328F}" type="presParOf" srcId="{168306B2-B6F2-4A75-BA80-9244CBC73164}" destId="{7402D5E0-AC80-40D5-94A1-D2AACB4E4E85}" srcOrd="1" destOrd="0" presId="urn:microsoft.com/office/officeart/2008/layout/LinedList"/>
    <dgm:cxn modelId="{B6EC1BD6-4F3E-4B6C-B25D-6194D46E259B}" type="presParOf" srcId="{95CF6AE0-0011-4344-96AE-AAD212876210}" destId="{C3CEF449-ACCA-4F59-ACFD-FD004588E8B5}" srcOrd="2" destOrd="0" presId="urn:microsoft.com/office/officeart/2008/layout/LinedList"/>
    <dgm:cxn modelId="{E812EFC9-A6D9-4476-88EF-6175A4F37751}" type="presParOf" srcId="{95CF6AE0-0011-4344-96AE-AAD212876210}" destId="{8DCB1674-C288-49A3-BAC4-1B966CF163E3}" srcOrd="3" destOrd="0" presId="urn:microsoft.com/office/officeart/2008/layout/LinedList"/>
    <dgm:cxn modelId="{974CA8C8-8B3D-4942-B56D-7A8F984E3CC6}" type="presParOf" srcId="{8DCB1674-C288-49A3-BAC4-1B966CF163E3}" destId="{A8921A8C-141D-47E2-8AAE-08D0D0DF8D76}" srcOrd="0" destOrd="0" presId="urn:microsoft.com/office/officeart/2008/layout/LinedList"/>
    <dgm:cxn modelId="{BC840515-B46D-423A-A3DA-EB8F296C8878}" type="presParOf" srcId="{8DCB1674-C288-49A3-BAC4-1B966CF163E3}" destId="{0331230B-C375-4653-B4AA-25BC61BC439E}" srcOrd="1" destOrd="0" presId="urn:microsoft.com/office/officeart/2008/layout/LinedList"/>
    <dgm:cxn modelId="{079BC358-C3C4-4DE7-8C25-DF30BA858D03}" type="presParOf" srcId="{95CF6AE0-0011-4344-96AE-AAD212876210}" destId="{1A96359C-2E8E-4B47-AEEB-C7B10BA2D1AC}" srcOrd="4" destOrd="0" presId="urn:microsoft.com/office/officeart/2008/layout/LinedList"/>
    <dgm:cxn modelId="{4F65C916-EF28-4F4C-A5C2-0E4AAC7EF761}" type="presParOf" srcId="{95CF6AE0-0011-4344-96AE-AAD212876210}" destId="{D3A3081D-9275-431D-8300-83AD1C7C7E36}" srcOrd="5" destOrd="0" presId="urn:microsoft.com/office/officeart/2008/layout/LinedList"/>
    <dgm:cxn modelId="{0B52F5B4-B0D7-4E2A-A04D-69E2D297FE84}" type="presParOf" srcId="{D3A3081D-9275-431D-8300-83AD1C7C7E36}" destId="{7933BE5D-AD86-4BD6-B37A-2D5DB434A119}" srcOrd="0" destOrd="0" presId="urn:microsoft.com/office/officeart/2008/layout/LinedList"/>
    <dgm:cxn modelId="{5338AC87-AACD-4324-B87A-E7F7FA69D703}" type="presParOf" srcId="{D3A3081D-9275-431D-8300-83AD1C7C7E36}" destId="{3F2DACE3-7E6E-4A86-A44A-1879EF751055}" srcOrd="1" destOrd="0" presId="urn:microsoft.com/office/officeart/2008/layout/LinedList"/>
    <dgm:cxn modelId="{7B29D6B3-0F94-469F-9068-9B3219B96ED2}" type="presParOf" srcId="{95CF6AE0-0011-4344-96AE-AAD212876210}" destId="{0E4421CD-8675-4400-AC99-03C001F469F0}" srcOrd="6" destOrd="0" presId="urn:microsoft.com/office/officeart/2008/layout/LinedList"/>
    <dgm:cxn modelId="{FAE48493-A170-4A3F-AFD8-16DBC0CFE37D}" type="presParOf" srcId="{95CF6AE0-0011-4344-96AE-AAD212876210}" destId="{7A999D3C-1C58-43C3-AA71-49785B60AD50}" srcOrd="7" destOrd="0" presId="urn:microsoft.com/office/officeart/2008/layout/LinedList"/>
    <dgm:cxn modelId="{D9C8F2C1-A3C2-4652-B38B-9E30CF13EAE8}" type="presParOf" srcId="{7A999D3C-1C58-43C3-AA71-49785B60AD50}" destId="{8CCA2284-6229-460E-B403-12D7FB8ED9F7}" srcOrd="0" destOrd="0" presId="urn:microsoft.com/office/officeart/2008/layout/LinedList"/>
    <dgm:cxn modelId="{4C7C93DD-F583-48C9-9E7D-8AB03C7E5F8E}" type="presParOf" srcId="{7A999D3C-1C58-43C3-AA71-49785B60AD50}" destId="{462ABFB9-9E86-4831-B4C8-58E58E6B3D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D9A84-F683-402B-B13E-BABA5703822F}">
      <dsp:nvSpPr>
        <dsp:cNvPr id="0" name=""/>
        <dsp:cNvSpPr/>
      </dsp:nvSpPr>
      <dsp:spPr>
        <a:xfrm>
          <a:off x="0" y="0"/>
          <a:ext cx="9618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C65D3-B8F3-4C4A-A245-9DE87094406E}">
      <dsp:nvSpPr>
        <dsp:cNvPr id="0" name=""/>
        <dsp:cNvSpPr/>
      </dsp:nvSpPr>
      <dsp:spPr>
        <a:xfrm>
          <a:off x="0" y="0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700" kern="1200" dirty="0"/>
            <a:t>Giới thiệu GNU sort</a:t>
          </a:r>
          <a:endParaRPr lang="en-US" sz="3700" kern="1200" dirty="0"/>
        </a:p>
      </dsp:txBody>
      <dsp:txXfrm>
        <a:off x="0" y="0"/>
        <a:ext cx="9618133" cy="1023370"/>
      </dsp:txXfrm>
    </dsp:sp>
    <dsp:sp modelId="{C3CEF449-ACCA-4F59-ACFD-FD004588E8B5}">
      <dsp:nvSpPr>
        <dsp:cNvPr id="0" name=""/>
        <dsp:cNvSpPr/>
      </dsp:nvSpPr>
      <dsp:spPr>
        <a:xfrm>
          <a:off x="0" y="1023370"/>
          <a:ext cx="9618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21A8C-141D-47E2-8AAE-08D0D0DF8D76}">
      <dsp:nvSpPr>
        <dsp:cNvPr id="0" name=""/>
        <dsp:cNvSpPr/>
      </dsp:nvSpPr>
      <dsp:spPr>
        <a:xfrm>
          <a:off x="0" y="1023370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700" kern="1200" dirty="0"/>
            <a:t>Các đối số ảnh hưởng tới quá trình sắp xếp</a:t>
          </a:r>
          <a:endParaRPr lang="en-US" sz="3700" kern="1200" dirty="0"/>
        </a:p>
      </dsp:txBody>
      <dsp:txXfrm>
        <a:off x="0" y="1023370"/>
        <a:ext cx="9618133" cy="1023370"/>
      </dsp:txXfrm>
    </dsp:sp>
    <dsp:sp modelId="{1A96359C-2E8E-4B47-AEEB-C7B10BA2D1AC}">
      <dsp:nvSpPr>
        <dsp:cNvPr id="0" name=""/>
        <dsp:cNvSpPr/>
      </dsp:nvSpPr>
      <dsp:spPr>
        <a:xfrm>
          <a:off x="0" y="2046741"/>
          <a:ext cx="9618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3BE5D-AD86-4BD6-B37A-2D5DB434A119}">
      <dsp:nvSpPr>
        <dsp:cNvPr id="0" name=""/>
        <dsp:cNvSpPr/>
      </dsp:nvSpPr>
      <dsp:spPr>
        <a:xfrm>
          <a:off x="0" y="2046741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</a:t>
          </a:r>
          <a:r>
            <a:rPr lang="vi-VN" sz="3700" kern="1200" dirty="0"/>
            <a:t>ắp xếp bằng GNU sort</a:t>
          </a:r>
          <a:endParaRPr lang="en-US" sz="3700" kern="1200" dirty="0"/>
        </a:p>
      </dsp:txBody>
      <dsp:txXfrm>
        <a:off x="0" y="2046741"/>
        <a:ext cx="9618133" cy="1023370"/>
      </dsp:txXfrm>
    </dsp:sp>
    <dsp:sp modelId="{0E4421CD-8675-4400-AC99-03C001F469F0}">
      <dsp:nvSpPr>
        <dsp:cNvPr id="0" name=""/>
        <dsp:cNvSpPr/>
      </dsp:nvSpPr>
      <dsp:spPr>
        <a:xfrm>
          <a:off x="0" y="3070111"/>
          <a:ext cx="96181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A2284-6229-460E-B403-12D7FB8ED9F7}">
      <dsp:nvSpPr>
        <dsp:cNvPr id="0" name=""/>
        <dsp:cNvSpPr/>
      </dsp:nvSpPr>
      <dsp:spPr>
        <a:xfrm>
          <a:off x="0" y="3070111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700" kern="1200" dirty="0"/>
            <a:t>Ước lượng độ phức tạp</a:t>
          </a:r>
          <a:endParaRPr lang="en-US" sz="3700" kern="1200" dirty="0"/>
        </a:p>
      </dsp:txBody>
      <dsp:txXfrm>
        <a:off x="0" y="3070111"/>
        <a:ext cx="9618133" cy="1023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81000">
              <a:srgbClr val="fafdf3"/>
            </a:gs>
            <a:gs pos="100000">
              <a:srgbClr val="d0eb9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080" cy="18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81000">
              <a:srgbClr val="fafdf3"/>
            </a:gs>
            <a:gs pos="100000">
              <a:srgbClr val="d0eb9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81000">
              <a:srgbClr val="fafdf3"/>
            </a:gs>
            <a:gs pos="100000">
              <a:srgbClr val="d0eb9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77160" y="2700720"/>
            <a:ext cx="8596080" cy="182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77160" y="4527360"/>
            <a:ext cx="4194360" cy="859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14"/>
          <p:cNvSpPr>
            <a:spLocks noGrp="1"/>
          </p:cNvSpPr>
          <p:nvPr>
            <p:ph type="body"/>
          </p:nvPr>
        </p:nvSpPr>
        <p:spPr>
          <a:xfrm>
            <a:off x="5082120" y="4527360"/>
            <a:ext cx="4194360" cy="85968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81000">
              <a:srgbClr val="fafdf3"/>
            </a:gs>
            <a:gs pos="100000">
              <a:srgbClr val="d0eb96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6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wertarbyte/coreutils/blob/master/src/sort.c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colab.research.google.com/drive/1PJivYMhaCQ7VUYrsVWnMm8hhyfB1rk6N?usp=sharing&amp;fbclid=IwAR1yf4Z6nn3P7lUlbYoyDo6t6RpDQ1pgLxGVKXwkJaV--QBmc2wy2NUxn-Y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90680" y="740160"/>
            <a:ext cx="4352040" cy="25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3000"/>
          </a:bodyPr>
          <a:p>
            <a:pPr>
              <a:lnSpc>
                <a:spcPct val="100000"/>
              </a:lnSpc>
            </a:pPr>
            <a:r>
              <a:rPr b="0" lang="vi-VN" sz="7200" spc="-1" strike="noStrike">
                <a:solidFill>
                  <a:srgbClr val="90c226"/>
                </a:solidFill>
                <a:latin typeface="Times New Roman"/>
              </a:rPr>
              <a:t>KHẢO SÁT GNU SORT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90680" y="3679200"/>
            <a:ext cx="4352040" cy="19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vi-VN" sz="3000" spc="-1" strike="noStrike">
                <a:solidFill>
                  <a:srgbClr val="000000"/>
                </a:solidFill>
                <a:latin typeface="Times New Roman"/>
              </a:rPr>
              <a:t>Thành viên nhóm: </a:t>
            </a:r>
            <a:endParaRPr b="0" lang="en-US" sz="3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vi-VN" sz="3000" spc="-1" strike="noStrike">
                <a:solidFill>
                  <a:srgbClr val="000000"/>
                </a:solidFill>
                <a:latin typeface="Times New Roman"/>
              </a:rPr>
              <a:t>Vũ Nguyễn Nhật Thanh</a:t>
            </a:r>
            <a:endParaRPr b="0" lang="en-US" sz="30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0"/>
              </a:tabLst>
            </a:pPr>
            <a:r>
              <a:rPr b="0" lang="vi-VN" sz="3000" spc="-1" strike="noStrike">
                <a:solidFill>
                  <a:srgbClr val="000000"/>
                </a:solidFill>
                <a:latin typeface="Times New Roman"/>
              </a:rPr>
              <a:t>Nguyễn Phi Long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10" name="Picture 3" descr="Red ad gree bar graphs and numbers above the city skyline"/>
          <p:cNvPicPr/>
          <p:nvPr/>
        </p:nvPicPr>
        <p:blipFill>
          <a:blip r:embed="rId1"/>
          <a:srcRect l="2091" t="0" r="2091" b="0"/>
          <a:stretch/>
        </p:blipFill>
        <p:spPr>
          <a:xfrm>
            <a:off x="5334120" y="740160"/>
            <a:ext cx="6094800" cy="4707000"/>
          </a:xfrm>
          <a:prstGeom prst="rect">
            <a:avLst/>
          </a:prstGeom>
          <a:ln>
            <a:noFill/>
          </a:ln>
          <a:effectLst>
            <a:outerShdw algn="t" blurRad="381000" dir="5400000" dist="152280" rotWithShape="0">
              <a:srgbClr val="000000">
                <a:alpha val="1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51" name="CustomShape 12"/>
          <p:cNvSpPr/>
          <p:nvPr/>
        </p:nvSpPr>
        <p:spPr>
          <a:xfrm>
            <a:off x="1180080" y="279000"/>
            <a:ext cx="8287200" cy="79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3700" spc="-1" strike="noStrike">
                <a:solidFill>
                  <a:srgbClr val="90c226"/>
                </a:solidFill>
                <a:latin typeface="Times New Roman"/>
              </a:rPr>
              <a:t>Kiểm thử với buffer size khác nhau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252" name="CustomShape 13"/>
          <p:cNvSpPr/>
          <p:nvPr/>
        </p:nvSpPr>
        <p:spPr>
          <a:xfrm>
            <a:off x="1315440" y="1144800"/>
            <a:ext cx="82872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Kích thước input là 500 triệu , với buffer size tăng từ 2 tới 1024 MB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=&gt; Với buffer size tang dần thì thời gian sắp xếp có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53" name="Picture 6" descr="Chart, line chart&#10;&#10;Description automatically generated"/>
          <p:cNvPicPr/>
          <p:nvPr/>
        </p:nvPicPr>
        <p:blipFill>
          <a:blip r:embed="rId1"/>
          <a:srcRect l="4303" t="0" r="4518" b="5"/>
          <a:stretch/>
        </p:blipFill>
        <p:spPr>
          <a:xfrm>
            <a:off x="6478200" y="1917360"/>
            <a:ext cx="5270400" cy="4460400"/>
          </a:xfrm>
          <a:prstGeom prst="rect">
            <a:avLst/>
          </a:prstGeom>
          <a:ln>
            <a:noFill/>
          </a:ln>
        </p:spPr>
      </p:pic>
      <p:pic>
        <p:nvPicPr>
          <p:cNvPr id="254" name="Picture 10" descr=""/>
          <p:cNvPicPr/>
          <p:nvPr/>
        </p:nvPicPr>
        <p:blipFill>
          <a:blip r:embed="rId2"/>
          <a:stretch/>
        </p:blipFill>
        <p:spPr>
          <a:xfrm>
            <a:off x="596880" y="2004480"/>
            <a:ext cx="5542920" cy="446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5760" y="816480"/>
            <a:ext cx="2608200" cy="17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90c226"/>
                </a:solidFill>
                <a:latin typeface="Times New Roman"/>
              </a:rPr>
              <a:t>Kiểm thử với số nhân tăng dần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0" y="4013280"/>
            <a:ext cx="475920" cy="28440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7" name="CustomShape 3"/>
          <p:cNvSpPr/>
          <p:nvPr/>
        </p:nvSpPr>
        <p:spPr>
          <a:xfrm>
            <a:off x="230760" y="3339720"/>
            <a:ext cx="3058200" cy="17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imes New Roman"/>
              </a:rPr>
              <a:t>Số nhân CPU: 1 -&gt; 8</a:t>
            </a: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imes New Roman"/>
              </a:rPr>
              <a:t>Buffer size: 100 MB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Times New Roman"/>
              </a:rPr>
              <a:t>=&gt; Với  số nhân tăng dần thì thời gian thực thi giảm dần.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58" name="Picture 6" descr=""/>
          <p:cNvPicPr/>
          <p:nvPr/>
        </p:nvPicPr>
        <p:blipFill>
          <a:blip r:embed="rId1"/>
          <a:srcRect l="0" t="0" r="1962" b="5"/>
          <a:stretch/>
        </p:blipFill>
        <p:spPr>
          <a:xfrm>
            <a:off x="3637800" y="69840"/>
            <a:ext cx="5774760" cy="3845160"/>
          </a:xfrm>
          <a:prstGeom prst="rect">
            <a:avLst/>
          </a:prstGeom>
          <a:ln>
            <a:noFill/>
          </a:ln>
        </p:spPr>
      </p:pic>
      <p:pic>
        <p:nvPicPr>
          <p:cNvPr id="259" name="Picture 12" descr=""/>
          <p:cNvPicPr/>
          <p:nvPr/>
        </p:nvPicPr>
        <p:blipFill>
          <a:blip r:embed="rId2"/>
          <a:stretch/>
        </p:blipFill>
        <p:spPr>
          <a:xfrm>
            <a:off x="3637800" y="4013280"/>
            <a:ext cx="5774760" cy="244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89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92" dur="500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05" dur="500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1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2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0" name="CustomShape 11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71" name="CustomShape 12"/>
          <p:cNvSpPr/>
          <p:nvPr/>
        </p:nvSpPr>
        <p:spPr>
          <a:xfrm>
            <a:off x="4974480" y="1265400"/>
            <a:ext cx="4299120" cy="32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90c226"/>
                </a:solidFill>
                <a:latin typeface="Trebuchet MS"/>
              </a:rPr>
              <a:t>Thanks for listening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72" name="CustomShape 13"/>
          <p:cNvSpPr/>
          <p:nvPr/>
        </p:nvSpPr>
        <p:spPr>
          <a:xfrm>
            <a:off x="4974480" y="4514400"/>
            <a:ext cx="4299120" cy="87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4"/>
          <p:cNvSpPr/>
          <p:nvPr/>
        </p:nvSpPr>
        <p:spPr>
          <a:xfrm rot="10800000">
            <a:off x="3600" y="13680"/>
            <a:ext cx="842040" cy="566532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74" name="Graphic 9" descr="Grinning Face with No Fill"/>
          <p:cNvPicPr/>
          <p:nvPr/>
        </p:nvPicPr>
        <p:blipFill>
          <a:blip r:embed="rId1"/>
          <a:stretch/>
        </p:blipFill>
        <p:spPr>
          <a:xfrm>
            <a:off x="888480" y="1550160"/>
            <a:ext cx="3764880" cy="376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"/>
          <p:cNvSpPr/>
          <p:nvPr/>
        </p:nvSpPr>
        <p:spPr>
          <a:xfrm>
            <a:off x="1287000" y="609480"/>
            <a:ext cx="10196640" cy="10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vi-VN" sz="3600" spc="-1" strike="noStrike">
                <a:solidFill>
                  <a:srgbClr val="90c226"/>
                </a:solidFill>
                <a:latin typeface="Trebuchet MS"/>
              </a:rPr>
              <a:t>Các nội dung thuyết trình: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 rot="10800000">
            <a:off x="720" y="720"/>
            <a:ext cx="842040" cy="566532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4" name="CustomShape 4"/>
          <p:cNvSpPr/>
          <p:nvPr/>
        </p:nvSpPr>
        <p:spPr>
          <a:xfrm flipH="1">
            <a:off x="1174248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021279260"/>
              </p:ext>
            </p:extLst>
          </p:nvPr>
        </p:nvGraphicFramePr>
        <p:xfrm>
          <a:off x="1287000" y="1948680"/>
          <a:ext cx="9617400" cy="4092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1044000" y="1179000"/>
            <a:ext cx="3299760" cy="44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vi-VN" sz="4000" spc="-1" strike="noStrike">
                <a:solidFill>
                  <a:srgbClr val="90c226"/>
                </a:solidFill>
                <a:latin typeface="Trebuchet MS"/>
              </a:rPr>
              <a:t>Giới thiệu GNU </a:t>
            </a:r>
            <a:r>
              <a:rPr b="0" lang="en-US" sz="4000" spc="-1" strike="noStrike">
                <a:solidFill>
                  <a:srgbClr val="90c226"/>
                </a:solidFill>
                <a:latin typeface="Trebuchet MS"/>
              </a:rPr>
              <a:t>sort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" name="Line 4"/>
          <p:cNvSpPr/>
          <p:nvPr/>
        </p:nvSpPr>
        <p:spPr>
          <a:xfrm>
            <a:off x="4656600" y="1442520"/>
            <a:ext cx="0" cy="3936960"/>
          </a:xfrm>
          <a:prstGeom prst="line">
            <a:avLst/>
          </a:prstGeom>
          <a:ln cap="rnd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5"/>
          <p:cNvSpPr/>
          <p:nvPr/>
        </p:nvSpPr>
        <p:spPr>
          <a:xfrm>
            <a:off x="4978800" y="1109160"/>
            <a:ext cx="6340320" cy="46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vi-VN" sz="2800" spc="-1" strike="noStrike">
                <a:solidFill>
                  <a:srgbClr val="404040"/>
                </a:solidFill>
                <a:latin typeface="Times New Roman"/>
              </a:rPr>
              <a:t>Link mã nguồn: </a:t>
            </a:r>
            <a:r>
              <a:rPr b="0" lang="vi-VN" sz="2800" spc="-1" strike="noStrike" u="sng">
                <a:solidFill>
                  <a:srgbClr val="99ca3c"/>
                </a:solidFill>
                <a:uFillTx/>
                <a:latin typeface="Times New Roman"/>
                <a:hlinkClick r:id="rId1"/>
              </a:rPr>
              <a:t>https://github.com/wertarbyte/coreutils/blob/master/src/sort.c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vi-VN" sz="2800" spc="-1" strike="noStrike">
                <a:solidFill>
                  <a:srgbClr val="404040"/>
                </a:solidFill>
                <a:latin typeface="Times New Roman"/>
              </a:rPr>
              <a:t>Lệnh trong linux: sort [option] filename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vi-VN" sz="2800" spc="-1" strike="noStrike">
                <a:solidFill>
                  <a:srgbClr val="404040"/>
                </a:solidFill>
                <a:latin typeface="Times New Roman"/>
              </a:rPr>
              <a:t>Công dụng: sắp xếp</a:t>
            </a:r>
            <a:r>
              <a:rPr b="0" lang="en-US" sz="2800" spc="-1" strike="noStrike">
                <a:solidFill>
                  <a:srgbClr val="404040"/>
                </a:solidFill>
                <a:latin typeface="Times New Roman"/>
              </a:rPr>
              <a:t>, trộn hoặc so sánh tất cả các dòng của file được cấp hoặc input chuẩn nếu như không nhập filename, mặc định nó sẽ xuất kết quả ra màn hình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 flipH="1" rot="10800000">
            <a:off x="11363400" y="720"/>
            <a:ext cx="842040" cy="461556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25280" y="97920"/>
            <a:ext cx="669204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Cấu hình máy test: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22" name="Content Placeholder 6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677880" y="2476800"/>
            <a:ext cx="8595720" cy="324828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235440" y="1535400"/>
            <a:ext cx="11780280" cy="30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CPU: intel core i5 8265U   MEMORY: 8GB, 7.63   DRIVE: WD blue 1TB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82200" y="423000"/>
            <a:ext cx="9143280" cy="83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>
              <a:lnSpc>
                <a:spcPct val="100000"/>
              </a:lnSpc>
            </a:pPr>
            <a:r>
              <a:rPr b="1" i="1" lang="vi-VN" sz="2800" spc="-1" strike="noStrike">
                <a:solidFill>
                  <a:srgbClr val="000000"/>
                </a:solidFill>
                <a:latin typeface="Roboto"/>
              </a:rPr>
              <a:t>Thông số ổ cứng được sử dụng để kiểm nghiệm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82200" y="1145160"/>
            <a:ext cx="10747080" cy="49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vi-VN" sz="1800" spc="-1" strike="noStrike">
                <a:solidFill>
                  <a:srgbClr val="000000"/>
                </a:solidFill>
                <a:latin typeface="Roboto"/>
              </a:rPr>
              <a:t>Tên ổ cứng: Western Digital Blue WD10SPZX 2.5 inch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vi-VN" sz="1800" spc="-1" strike="noStrike">
                <a:solidFill>
                  <a:srgbClr val="000000"/>
                </a:solidFill>
                <a:latin typeface="Roboto"/>
              </a:rPr>
              <a:t>Chuẩn kết nối: SATA 3 (6Gb/s).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vi-VN" sz="1800" spc="-1" strike="noStrike">
                <a:solidFill>
                  <a:srgbClr val="000000"/>
                </a:solidFill>
                <a:latin typeface="Roboto"/>
              </a:rPr>
              <a:t>Dung lượng lưu trữ: 1TB (1000GB)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vi-VN" sz="1800" spc="-1" strike="noStrike">
                <a:solidFill>
                  <a:srgbClr val="000000"/>
                </a:solidFill>
                <a:latin typeface="Roboto"/>
              </a:rPr>
              <a:t>Hiệu năng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vi-VN" sz="1600" spc="-1" strike="noStrike">
                <a:solidFill>
                  <a:srgbClr val="000000"/>
                </a:solidFill>
                <a:latin typeface="Roboto"/>
              </a:rPr>
              <a:t>Tốc độ đọc: ~100 MB/s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vi-VN" sz="1600" spc="-1" strike="noStrike">
                <a:solidFill>
                  <a:srgbClr val="000000"/>
                </a:solidFill>
                <a:latin typeface="Roboto"/>
              </a:rPr>
              <a:t>Tốc độ ghi: ~100 MB/s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vi-VN" sz="1600" spc="-1" strike="noStrike">
                <a:solidFill>
                  <a:srgbClr val="000000"/>
                </a:solidFill>
                <a:latin typeface="Roboto"/>
              </a:rPr>
              <a:t>Tốc độ chuẩn kết nối: 6 Gb/s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vi-VN" sz="1600" spc="-1" strike="noStrike">
                <a:solidFill>
                  <a:srgbClr val="000000"/>
                </a:solidFill>
                <a:latin typeface="Roboto"/>
              </a:rPr>
              <a:t>Tốc độ vòng quay: 5400 RPM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vi-VN" sz="1600" spc="-1" strike="noStrike">
                <a:solidFill>
                  <a:srgbClr val="000000"/>
                </a:solidFill>
                <a:latin typeface="Roboto"/>
              </a:rPr>
              <a:t>Bộ nhớ đệm: 128 MB</a:t>
            </a: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vi-VN" sz="1800" spc="-1" strike="noStrike">
                <a:solidFill>
                  <a:srgbClr val="000000"/>
                </a:solidFill>
                <a:latin typeface="Roboto"/>
              </a:rPr>
              <a:t>Thư mục lưu file tạm trong lúc sort là</a:t>
            </a:r>
            <a:r>
              <a:rPr b="0" lang="vi-VN" sz="1800" spc="-1" strike="noStrike">
                <a:solidFill>
                  <a:srgbClr val="d5d5d5"/>
                </a:solidFill>
                <a:latin typeface="Roboto"/>
              </a:rPr>
              <a:t> </a:t>
            </a:r>
            <a:r>
              <a:rPr b="0" lang="vi-VN" sz="1800" spc="-1" strike="noStrike" u="sng">
                <a:solidFill>
                  <a:srgbClr val="99ca3c"/>
                </a:solidFill>
                <a:uFillTx/>
                <a:latin typeface="Roboto"/>
                <a:hlinkClick r:id="rId1"/>
              </a:rPr>
              <a:t>/media/thanh/DATA/tmp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vi-VN" sz="1800" spc="-1" strike="noStrike">
                <a:solidFill>
                  <a:srgbClr val="000000"/>
                </a:solidFill>
                <a:latin typeface="Roboto"/>
              </a:rPr>
              <a:t>Thư mục tạm, file input, output, và file đo thời gian đều cùng nằm trên 1 ổ.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199800"/>
            <a:ext cx="9143280" cy="12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0c226"/>
                </a:solidFill>
                <a:latin typeface="Times New Roman"/>
              </a:rPr>
              <a:t>Tạo file input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27" name="Content Placeholder 4" descr=""/>
          <p:cNvPicPr/>
          <p:nvPr/>
        </p:nvPicPr>
        <p:blipFill>
          <a:blip r:embed="rId1"/>
          <a:stretch/>
        </p:blipFill>
        <p:spPr>
          <a:xfrm>
            <a:off x="640080" y="969840"/>
            <a:ext cx="8722800" cy="527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90c226"/>
                </a:solidFill>
                <a:latin typeface="Times New Roman"/>
              </a:rPr>
              <a:t>Các đối số ảnh hưởng tới quá trình sắp xếp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77160" y="1270080"/>
            <a:ext cx="4737240" cy="54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‘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-S size’: set số ram buffer là size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‘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--parallel=n’: set số nhân mà GNU sort được sử dụng để sắp xếp file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‘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-s’: sắp xếp ổn định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--batch-size=n’: trộn ít nhất n file mỗi lần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‘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--compress-program=prog’: nén các file tạm bằng chương trình prog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‘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-r’: đảo ngược kết quả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‘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-R’: trộn ngẫu nhiên các dòng của input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‘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-h’: sắp xếp số (dấu – hậu tố – giá trị)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‘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-g’: sắp xếp số, chuyển tiền tố của dòng thành số long double-precision floating point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‘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-f’: coi chữ hoa với chữ thường là như nhau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5415480" y="1261440"/>
            <a:ext cx="41832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‘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-T tempdir’: sử dụng thư mục tempdir để lưu phai tạm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‘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-t separator’: sử dụng kí tự separator như trường ngăn cách để tìm khóa sắp xếp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‘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-k pos1[,pos2]’: sắp xếp từ dòng pos1 đến pos2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‘</a:t>
            </a: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--files0-from=file’: chỉ sử lí các file có tên là file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62120" y="762120"/>
            <a:ext cx="9143280" cy="12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imes New Roman"/>
              </a:rPr>
              <a:t>Sắp xếp file với GNU SORT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762120" y="1784520"/>
            <a:ext cx="10667160" cy="30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Kích thước của input đầu vào: 4 tỷ số nguyên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Lệnh thực thi: </a:t>
            </a:r>
            <a:r>
              <a:rPr b="1" lang="en-US" sz="1800" spc="-1" strike="noStrike">
                <a:solidFill>
                  <a:srgbClr val="404040"/>
                </a:solidFill>
                <a:latin typeface="Times New Roman"/>
              </a:rPr>
              <a:t>sort –n ./input/input_4000_trieu.txt –o ./output/output_4000_trieu.txt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Thời gian sắp xếp: 2:28:48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Phần trăm CPU: 138%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Số nhân chạy: 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imes New Roman"/>
              </a:rPr>
              <a:t>Số lượng ram tối đa ghi nhận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32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7" dur="5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0" dur="5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3" dur="500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46" dur="500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2"/>
          <p:cNvSpPr/>
          <p:nvPr/>
        </p:nvSpPr>
        <p:spPr>
          <a:xfrm>
            <a:off x="0" y="0"/>
            <a:ext cx="465948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5" name="CustomShape 3"/>
          <p:cNvSpPr/>
          <p:nvPr/>
        </p:nvSpPr>
        <p:spPr>
          <a:xfrm rot="10800000">
            <a:off x="4660920" y="720"/>
            <a:ext cx="1055880" cy="685728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673920" y="643320"/>
            <a:ext cx="4202280" cy="13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imes New Roman"/>
              </a:rPr>
              <a:t>Ước lượng độ phức tạp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673920" y="2160720"/>
            <a:ext cx="3973320" cy="343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Kích thước của file input: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[3 * 10^6,  10^9]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Buffer size được set: 10 MB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Số nhân CPU được cấp: 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=&gt; Độ phức tạp: O(nlogn)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 flipH="1">
            <a:off x="1175508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56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39" name="Picture 10" descr=""/>
          <p:cNvPicPr/>
          <p:nvPr/>
        </p:nvPicPr>
        <p:blipFill>
          <a:blip r:embed="rId1"/>
          <a:stretch/>
        </p:blipFill>
        <p:spPr>
          <a:xfrm>
            <a:off x="4832280" y="0"/>
            <a:ext cx="735912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Application>LibreOffice/6.4.6.2$Linux_X86_64 LibreOffice_project/40$Build-2</Application>
  <Words>636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2021-04-11T10:20:54Z</dcterms:created>
  <dc:creator>Vũ Nguyễn Nhật Thanh</dc:creator>
  <dc:description/>
  <dc:language>en-US</dc:language>
  <cp:lastModifiedBy/>
  <dcterms:modified xsi:type="dcterms:W3CDTF">2021-04-14T15:00:20Z</dcterms:modified>
  <cp:revision>46</cp:revision>
  <dc:subject/>
  <dc:title>Khảo sát GNU sort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