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3" r:id="rId4"/>
  </p:sldMasterIdLst>
  <p:notesMasterIdLst>
    <p:notesMasterId r:id="rId37"/>
  </p:notesMasterIdLst>
  <p:sldIdLst>
    <p:sldId id="299" r:id="rId5"/>
    <p:sldId id="257" r:id="rId6"/>
    <p:sldId id="399" r:id="rId7"/>
    <p:sldId id="258" r:id="rId8"/>
    <p:sldId id="369" r:id="rId9"/>
    <p:sldId id="396" r:id="rId10"/>
    <p:sldId id="398" r:id="rId11"/>
    <p:sldId id="296" r:id="rId12"/>
    <p:sldId id="352" r:id="rId13"/>
    <p:sldId id="357" r:id="rId14"/>
    <p:sldId id="385" r:id="rId15"/>
    <p:sldId id="318" r:id="rId16"/>
    <p:sldId id="349" r:id="rId17"/>
    <p:sldId id="265" r:id="rId18"/>
    <p:sldId id="350" r:id="rId19"/>
    <p:sldId id="366" r:id="rId20"/>
    <p:sldId id="393" r:id="rId21"/>
    <p:sldId id="359" r:id="rId22"/>
    <p:sldId id="361" r:id="rId23"/>
    <p:sldId id="363" r:id="rId24"/>
    <p:sldId id="364" r:id="rId25"/>
    <p:sldId id="381" r:id="rId26"/>
    <p:sldId id="382" r:id="rId27"/>
    <p:sldId id="386" r:id="rId28"/>
    <p:sldId id="387" r:id="rId29"/>
    <p:sldId id="388" r:id="rId30"/>
    <p:sldId id="391" r:id="rId31"/>
    <p:sldId id="392" r:id="rId32"/>
    <p:sldId id="394" r:id="rId33"/>
    <p:sldId id="395" r:id="rId34"/>
    <p:sldId id="390" r:id="rId35"/>
    <p:sldId id="38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2" dt="2021-05-13T08:54:40.973"/>
    <p1510:client id="{0899C5E1-8729-45CD-B8A4-6C4957C5F9EA}" v="229" dt="2021-05-14T07:12:52.290"/>
    <p1510:client id="{2CA0AF10-15E0-74D9-2D3D-9949BEA60D68}" v="1207" dt="2021-05-14T04:17:14.321"/>
    <p1510:client id="{46AEC79F-C042-0000-A0EE-6BB3A48865AF}" v="20" dt="2021-05-14T02:48:47.659"/>
    <p1510:client id="{4F1EDAD6-630B-421D-AC95-344246792ABA}" v="3098" dt="2021-05-14T05:12:34.460"/>
    <p1510:client id="{6579FA2A-8F7F-2186-CCDB-C3335C390E3E}" v="2" dt="2021-05-13T12:35:40.456"/>
    <p1510:client id="{68BFC79F-304C-0000-9B72-28B4B2B94509}" v="10" dt="2021-05-14T07:32:00.192"/>
    <p1510:client id="{7C577649-C277-E402-0B21-00E41647462B}" v="926" dt="2021-05-14T04:40:07.772"/>
    <p1510:client id="{7E4F81AC-4EC0-7E58-A875-77C83A0E08F1}" v="41" dt="2021-05-14T04:48:17.407"/>
    <p1510:client id="{B8C8E38B-08BA-3066-2007-C6D1BFE1608C}" v="1680" dt="2021-05-13T16:17:57.558"/>
    <p1510:client id="{BEB8D927-11FF-2D35-B5D5-05EB6A399495}" v="6" dt="2021-05-14T07:25:07.093"/>
    <p1510:client id="{BF702A84-E063-03A5-4734-AA603E187F83}" v="18" dt="2021-05-15T02:38:43.511"/>
    <p1510:client id="{FBB5C79F-E0EF-0000-9BB8-23DB56E9B712}" v="61" dt="2021-05-14T05:27:34.0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7271DD-D938-41C4-8FFD-F19302E18EED}"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FC90A3E7-EA84-4E8A-8847-44550D5EFBBF}">
      <dgm:prSet/>
      <dgm:spPr/>
      <dgm:t>
        <a:bodyPr/>
        <a:lstStyle/>
        <a:p>
          <a:r>
            <a:rPr lang="en-US" err="1"/>
            <a:t>Yêu</a:t>
          </a:r>
          <a:r>
            <a:rPr lang="en-US"/>
            <a:t> </a:t>
          </a:r>
          <a:r>
            <a:rPr lang="en-US" err="1"/>
            <a:t>cầu</a:t>
          </a:r>
          <a:r>
            <a:rPr lang="en-US"/>
            <a:t> </a:t>
          </a:r>
          <a:r>
            <a:rPr lang="en-US" err="1"/>
            <a:t>bài</a:t>
          </a:r>
          <a:r>
            <a:rPr lang="en-US"/>
            <a:t> </a:t>
          </a:r>
          <a:r>
            <a:rPr lang="en-US" err="1"/>
            <a:t>toán</a:t>
          </a:r>
          <a:endParaRPr lang="en-US"/>
        </a:p>
      </dgm:t>
    </dgm:pt>
    <dgm:pt modelId="{60E5A93B-E6A7-42EC-9684-021DD8BE00D3}" type="parTrans" cxnId="{44BC5560-A605-42FF-B5C7-032E9FC967C9}">
      <dgm:prSet/>
      <dgm:spPr/>
      <dgm:t>
        <a:bodyPr/>
        <a:lstStyle/>
        <a:p>
          <a:endParaRPr lang="en-US"/>
        </a:p>
      </dgm:t>
    </dgm:pt>
    <dgm:pt modelId="{921CC44D-F8FF-4942-9568-8F5A110D4B62}" type="sibTrans" cxnId="{44BC5560-A605-42FF-B5C7-032E9FC967C9}">
      <dgm:prSet/>
      <dgm:spPr/>
      <dgm:t>
        <a:bodyPr/>
        <a:lstStyle/>
        <a:p>
          <a:endParaRPr lang="en-US"/>
        </a:p>
      </dgm:t>
    </dgm:pt>
    <dgm:pt modelId="{03A8FE5F-0A81-478F-9D06-92CB1044870B}">
      <dgm:prSet/>
      <dgm:spPr/>
      <dgm:t>
        <a:bodyPr/>
        <a:lstStyle/>
        <a:p>
          <a:r>
            <a:rPr lang="en-US" err="1"/>
            <a:t>Ưu</a:t>
          </a:r>
          <a:r>
            <a:rPr lang="en-US"/>
            <a:t> </a:t>
          </a:r>
          <a:r>
            <a:rPr lang="en-US" err="1"/>
            <a:t>điểm</a:t>
          </a:r>
          <a:r>
            <a:rPr lang="en-US"/>
            <a:t> </a:t>
          </a:r>
          <a:r>
            <a:rPr lang="en-US" err="1"/>
            <a:t>và</a:t>
          </a:r>
          <a:r>
            <a:rPr lang="en-US"/>
            <a:t> </a:t>
          </a:r>
          <a:r>
            <a:rPr lang="en-US" err="1"/>
            <a:t>nhược</a:t>
          </a:r>
          <a:r>
            <a:rPr lang="en-US"/>
            <a:t> </a:t>
          </a:r>
          <a:r>
            <a:rPr lang="en-US" err="1"/>
            <a:t>điểm</a:t>
          </a:r>
          <a:endParaRPr lang="en-US"/>
        </a:p>
      </dgm:t>
    </dgm:pt>
    <dgm:pt modelId="{937DBA09-B027-4224-A25A-CAD913B34E8F}" type="parTrans" cxnId="{872138BD-8A39-41E5-A7F2-2F08A808B3E3}">
      <dgm:prSet/>
      <dgm:spPr/>
      <dgm:t>
        <a:bodyPr/>
        <a:lstStyle/>
        <a:p>
          <a:endParaRPr lang="en-US"/>
        </a:p>
      </dgm:t>
    </dgm:pt>
    <dgm:pt modelId="{98057AA4-FD42-4D42-9CE3-6EDB61F1B5F7}" type="sibTrans" cxnId="{872138BD-8A39-41E5-A7F2-2F08A808B3E3}">
      <dgm:prSet/>
      <dgm:spPr/>
      <dgm:t>
        <a:bodyPr/>
        <a:lstStyle/>
        <a:p>
          <a:endParaRPr lang="en-US"/>
        </a:p>
      </dgm:t>
    </dgm:pt>
    <dgm:pt modelId="{ABE3D68D-AA7E-470E-95D0-3D636E0D2232}">
      <dgm:prSet/>
      <dgm:spPr/>
      <dgm:t>
        <a:bodyPr/>
        <a:lstStyle/>
        <a:p>
          <a:r>
            <a:rPr lang="en-US" err="1"/>
            <a:t>Kỹ</a:t>
          </a:r>
          <a:r>
            <a:rPr lang="en-US"/>
            <a:t> </a:t>
          </a:r>
          <a:r>
            <a:rPr lang="en-US" err="1"/>
            <a:t>thuật</a:t>
          </a:r>
          <a:r>
            <a:rPr lang="en-US"/>
            <a:t> </a:t>
          </a:r>
          <a:r>
            <a:rPr lang="en-US" err="1"/>
            <a:t>tối</a:t>
          </a:r>
          <a:r>
            <a:rPr lang="en-US"/>
            <a:t> </a:t>
          </a:r>
          <a:r>
            <a:rPr lang="en-US" err="1"/>
            <a:t>ưu</a:t>
          </a:r>
          <a:r>
            <a:rPr lang="en-US"/>
            <a:t> </a:t>
          </a:r>
          <a:r>
            <a:rPr lang="en-US" err="1"/>
            <a:t>hóa</a:t>
          </a:r>
          <a:r>
            <a:rPr lang="en-US"/>
            <a:t> </a:t>
          </a:r>
          <a:r>
            <a:rPr lang="en-US" err="1"/>
            <a:t>bài</a:t>
          </a:r>
          <a:r>
            <a:rPr lang="en-US"/>
            <a:t> </a:t>
          </a:r>
          <a:r>
            <a:rPr lang="en-US" err="1"/>
            <a:t>toán</a:t>
          </a:r>
          <a:endParaRPr lang="en-US"/>
        </a:p>
      </dgm:t>
    </dgm:pt>
    <dgm:pt modelId="{970CD703-D7C4-4C3C-AACD-06B622486603}" type="parTrans" cxnId="{412F2923-0939-4DD6-AB28-ADF9EDD1C0E6}">
      <dgm:prSet/>
      <dgm:spPr/>
      <dgm:t>
        <a:bodyPr/>
        <a:lstStyle/>
        <a:p>
          <a:endParaRPr lang="en-US"/>
        </a:p>
      </dgm:t>
    </dgm:pt>
    <dgm:pt modelId="{4066D804-6415-4E4E-BF64-914851A6E095}" type="sibTrans" cxnId="{412F2923-0939-4DD6-AB28-ADF9EDD1C0E6}">
      <dgm:prSet/>
      <dgm:spPr/>
      <dgm:t>
        <a:bodyPr/>
        <a:lstStyle/>
        <a:p>
          <a:endParaRPr lang="en-US"/>
        </a:p>
      </dgm:t>
    </dgm:pt>
    <dgm:pt modelId="{8EDD7EAD-16A6-4A6D-A354-12FC5FA5C152}">
      <dgm:prSet/>
      <dgm:spPr/>
      <dgm:t>
        <a:bodyPr/>
        <a:lstStyle/>
        <a:p>
          <a:pPr rtl="0"/>
          <a:r>
            <a:rPr lang="en-US">
              <a:latin typeface="Corbel" panose="020B0503020204020204"/>
            </a:rPr>
            <a:t>Cách tiếp cận một bài toán</a:t>
          </a:r>
          <a:endParaRPr lang="en-US"/>
        </a:p>
      </dgm:t>
    </dgm:pt>
    <dgm:pt modelId="{C1AF9896-E872-4584-84F5-91B17949EC16}" type="parTrans" cxnId="{98C93529-411A-4ED2-80BF-C081B54D53A6}">
      <dgm:prSet/>
      <dgm:spPr/>
      <dgm:t>
        <a:bodyPr/>
        <a:lstStyle/>
        <a:p>
          <a:endParaRPr lang="en-US"/>
        </a:p>
      </dgm:t>
    </dgm:pt>
    <dgm:pt modelId="{00440D29-F52A-40B6-8451-A52290E75025}" type="sibTrans" cxnId="{98C93529-411A-4ED2-80BF-C081B54D53A6}">
      <dgm:prSet/>
      <dgm:spPr/>
      <dgm:t>
        <a:bodyPr/>
        <a:lstStyle/>
        <a:p>
          <a:endParaRPr lang="en-US"/>
        </a:p>
      </dgm:t>
    </dgm:pt>
    <dgm:pt modelId="{85225B65-A454-4DC7-91C0-9AAB0FD8880E}">
      <dgm:prSet/>
      <dgm:spPr/>
      <dgm:t>
        <a:bodyPr/>
        <a:lstStyle/>
        <a:p>
          <a:pPr rtl="0"/>
          <a:r>
            <a:rPr lang="en-US"/>
            <a:t>Ứng dụng</a:t>
          </a:r>
        </a:p>
      </dgm:t>
    </dgm:pt>
    <dgm:pt modelId="{1EB0646C-5DD9-403E-BC7F-0D99B40D23C4}" type="parTrans" cxnId="{A9247AAD-BBC6-4A57-B613-14FBC9F5AF1C}">
      <dgm:prSet/>
      <dgm:spPr/>
      <dgm:t>
        <a:bodyPr/>
        <a:lstStyle/>
        <a:p>
          <a:endParaRPr lang="en-US"/>
        </a:p>
      </dgm:t>
    </dgm:pt>
    <dgm:pt modelId="{7E945988-616C-405A-8DFB-6DDD6292BA25}" type="sibTrans" cxnId="{A9247AAD-BBC6-4A57-B613-14FBC9F5AF1C}">
      <dgm:prSet/>
      <dgm:spPr/>
      <dgm:t>
        <a:bodyPr/>
        <a:lstStyle/>
        <a:p>
          <a:endParaRPr lang="en-US"/>
        </a:p>
      </dgm:t>
    </dgm:pt>
    <dgm:pt modelId="{A2075E5A-BF0D-4312-A29F-1C7963D6147F}">
      <dgm:prSet/>
      <dgm:spPr/>
      <dgm:t>
        <a:bodyPr/>
        <a:lstStyle/>
        <a:p>
          <a:r>
            <a:rPr lang="en-US" err="1"/>
            <a:t>Bài</a:t>
          </a:r>
          <a:r>
            <a:rPr lang="en-US"/>
            <a:t> </a:t>
          </a:r>
          <a:r>
            <a:rPr lang="en-US" err="1"/>
            <a:t>tập</a:t>
          </a:r>
          <a:endParaRPr lang="en-US"/>
        </a:p>
      </dgm:t>
    </dgm:pt>
    <dgm:pt modelId="{6F39B18C-A3F3-4BAF-A114-65C0F556BAFF}" type="parTrans" cxnId="{C1D19DAD-3A55-4973-8A6C-1C74110658DD}">
      <dgm:prSet/>
      <dgm:spPr/>
      <dgm:t>
        <a:bodyPr/>
        <a:lstStyle/>
        <a:p>
          <a:endParaRPr lang="en-US"/>
        </a:p>
      </dgm:t>
    </dgm:pt>
    <dgm:pt modelId="{77043868-CE93-4BF3-B548-C4656D3D8BCF}" type="sibTrans" cxnId="{C1D19DAD-3A55-4973-8A6C-1C74110658DD}">
      <dgm:prSet/>
      <dgm:spPr/>
      <dgm:t>
        <a:bodyPr/>
        <a:lstStyle/>
        <a:p>
          <a:endParaRPr lang="en-US"/>
        </a:p>
      </dgm:t>
    </dgm:pt>
    <dgm:pt modelId="{21FA7EC9-F7ED-46AB-B17A-F476A7F7EBE9}" type="pres">
      <dgm:prSet presAssocID="{747271DD-D938-41C4-8FFD-F19302E18EED}" presName="vert0" presStyleCnt="0">
        <dgm:presLayoutVars>
          <dgm:dir/>
          <dgm:animOne val="branch"/>
          <dgm:animLvl val="lvl"/>
        </dgm:presLayoutVars>
      </dgm:prSet>
      <dgm:spPr/>
    </dgm:pt>
    <dgm:pt modelId="{A5C5000D-1020-4B35-AE1D-6E075D1E0FA3}" type="pres">
      <dgm:prSet presAssocID="{FC90A3E7-EA84-4E8A-8847-44550D5EFBBF}" presName="thickLine" presStyleLbl="alignNode1" presStyleIdx="0" presStyleCnt="6"/>
      <dgm:spPr/>
    </dgm:pt>
    <dgm:pt modelId="{14FFA9CE-B96D-40FE-BE81-DB53D9AC8BCA}" type="pres">
      <dgm:prSet presAssocID="{FC90A3E7-EA84-4E8A-8847-44550D5EFBBF}" presName="horz1" presStyleCnt="0"/>
      <dgm:spPr/>
    </dgm:pt>
    <dgm:pt modelId="{7B785FCE-7347-4345-BD65-39DE33627A88}" type="pres">
      <dgm:prSet presAssocID="{FC90A3E7-EA84-4E8A-8847-44550D5EFBBF}" presName="tx1" presStyleLbl="revTx" presStyleIdx="0" presStyleCnt="6"/>
      <dgm:spPr/>
    </dgm:pt>
    <dgm:pt modelId="{B25593DD-F5A2-45EC-A492-DC7EF6947627}" type="pres">
      <dgm:prSet presAssocID="{FC90A3E7-EA84-4E8A-8847-44550D5EFBBF}" presName="vert1" presStyleCnt="0"/>
      <dgm:spPr/>
    </dgm:pt>
    <dgm:pt modelId="{6A7B8B4D-E8E8-4357-9FF1-0DE2549F330D}" type="pres">
      <dgm:prSet presAssocID="{03A8FE5F-0A81-478F-9D06-92CB1044870B}" presName="thickLine" presStyleLbl="alignNode1" presStyleIdx="1" presStyleCnt="6"/>
      <dgm:spPr/>
    </dgm:pt>
    <dgm:pt modelId="{033961E4-6631-4E01-8AA1-ABB4CAE3B888}" type="pres">
      <dgm:prSet presAssocID="{03A8FE5F-0A81-478F-9D06-92CB1044870B}" presName="horz1" presStyleCnt="0"/>
      <dgm:spPr/>
    </dgm:pt>
    <dgm:pt modelId="{EE942BA6-CC12-4E5E-9DE6-93AFD9830D2F}" type="pres">
      <dgm:prSet presAssocID="{03A8FE5F-0A81-478F-9D06-92CB1044870B}" presName="tx1" presStyleLbl="revTx" presStyleIdx="1" presStyleCnt="6"/>
      <dgm:spPr/>
    </dgm:pt>
    <dgm:pt modelId="{0CC5E9C8-ECEE-4F8D-9EF8-D1EAF86FDCAE}" type="pres">
      <dgm:prSet presAssocID="{03A8FE5F-0A81-478F-9D06-92CB1044870B}" presName="vert1" presStyleCnt="0"/>
      <dgm:spPr/>
    </dgm:pt>
    <dgm:pt modelId="{B460E12F-5C0F-44F5-AA94-AB6BE4554258}" type="pres">
      <dgm:prSet presAssocID="{ABE3D68D-AA7E-470E-95D0-3D636E0D2232}" presName="thickLine" presStyleLbl="alignNode1" presStyleIdx="2" presStyleCnt="6"/>
      <dgm:spPr/>
    </dgm:pt>
    <dgm:pt modelId="{B468AB93-61AE-463F-9416-10FE3A11BE99}" type="pres">
      <dgm:prSet presAssocID="{ABE3D68D-AA7E-470E-95D0-3D636E0D2232}" presName="horz1" presStyleCnt="0"/>
      <dgm:spPr/>
    </dgm:pt>
    <dgm:pt modelId="{27262ED5-9D5A-497D-8249-C52E3A5C1A8D}" type="pres">
      <dgm:prSet presAssocID="{ABE3D68D-AA7E-470E-95D0-3D636E0D2232}" presName="tx1" presStyleLbl="revTx" presStyleIdx="2" presStyleCnt="6"/>
      <dgm:spPr/>
    </dgm:pt>
    <dgm:pt modelId="{66D6D773-0D85-4EC1-B032-DD1F3DF4B308}" type="pres">
      <dgm:prSet presAssocID="{ABE3D68D-AA7E-470E-95D0-3D636E0D2232}" presName="vert1" presStyleCnt="0"/>
      <dgm:spPr/>
    </dgm:pt>
    <dgm:pt modelId="{2EED52F8-194D-47DC-A84F-5052C28A3F5A}" type="pres">
      <dgm:prSet presAssocID="{8EDD7EAD-16A6-4A6D-A354-12FC5FA5C152}" presName="thickLine" presStyleLbl="alignNode1" presStyleIdx="3" presStyleCnt="6"/>
      <dgm:spPr/>
    </dgm:pt>
    <dgm:pt modelId="{8B0B452E-5E25-49BC-8975-56BCC540FDC3}" type="pres">
      <dgm:prSet presAssocID="{8EDD7EAD-16A6-4A6D-A354-12FC5FA5C152}" presName="horz1" presStyleCnt="0"/>
      <dgm:spPr/>
    </dgm:pt>
    <dgm:pt modelId="{282C0DAC-C7BE-4E66-A0DA-81CB08D8D0FC}" type="pres">
      <dgm:prSet presAssocID="{8EDD7EAD-16A6-4A6D-A354-12FC5FA5C152}" presName="tx1" presStyleLbl="revTx" presStyleIdx="3" presStyleCnt="6"/>
      <dgm:spPr/>
    </dgm:pt>
    <dgm:pt modelId="{38F82452-63C5-44DC-9CC4-8AFCAB01C765}" type="pres">
      <dgm:prSet presAssocID="{8EDD7EAD-16A6-4A6D-A354-12FC5FA5C152}" presName="vert1" presStyleCnt="0"/>
      <dgm:spPr/>
    </dgm:pt>
    <dgm:pt modelId="{35582609-9B38-4987-B30B-C133DE0843C4}" type="pres">
      <dgm:prSet presAssocID="{85225B65-A454-4DC7-91C0-9AAB0FD8880E}" presName="thickLine" presStyleLbl="alignNode1" presStyleIdx="4" presStyleCnt="6"/>
      <dgm:spPr/>
    </dgm:pt>
    <dgm:pt modelId="{857C06B1-33BE-4F86-BDD4-E2049CCC4248}" type="pres">
      <dgm:prSet presAssocID="{85225B65-A454-4DC7-91C0-9AAB0FD8880E}" presName="horz1" presStyleCnt="0"/>
      <dgm:spPr/>
    </dgm:pt>
    <dgm:pt modelId="{E799F750-884A-4698-910A-3A9B38BBD568}" type="pres">
      <dgm:prSet presAssocID="{85225B65-A454-4DC7-91C0-9AAB0FD8880E}" presName="tx1" presStyleLbl="revTx" presStyleIdx="4" presStyleCnt="6"/>
      <dgm:spPr/>
    </dgm:pt>
    <dgm:pt modelId="{63CE8A0E-3905-4610-8D04-4873AD6F49E7}" type="pres">
      <dgm:prSet presAssocID="{85225B65-A454-4DC7-91C0-9AAB0FD8880E}" presName="vert1" presStyleCnt="0"/>
      <dgm:spPr/>
    </dgm:pt>
    <dgm:pt modelId="{DE2BFAEE-CEB2-4B9E-9AA1-3B3EF7173B18}" type="pres">
      <dgm:prSet presAssocID="{A2075E5A-BF0D-4312-A29F-1C7963D6147F}" presName="thickLine" presStyleLbl="alignNode1" presStyleIdx="5" presStyleCnt="6"/>
      <dgm:spPr/>
    </dgm:pt>
    <dgm:pt modelId="{0B64459E-C9E9-4671-98D5-4A73B342E5D3}" type="pres">
      <dgm:prSet presAssocID="{A2075E5A-BF0D-4312-A29F-1C7963D6147F}" presName="horz1" presStyleCnt="0"/>
      <dgm:spPr/>
    </dgm:pt>
    <dgm:pt modelId="{26DB7D58-4354-43E6-8DF0-DC84536208F7}" type="pres">
      <dgm:prSet presAssocID="{A2075E5A-BF0D-4312-A29F-1C7963D6147F}" presName="tx1" presStyleLbl="revTx" presStyleIdx="5" presStyleCnt="6"/>
      <dgm:spPr/>
    </dgm:pt>
    <dgm:pt modelId="{0E230B7C-635F-4B3B-B5DF-CC8F062C2626}" type="pres">
      <dgm:prSet presAssocID="{A2075E5A-BF0D-4312-A29F-1C7963D6147F}" presName="vert1" presStyleCnt="0"/>
      <dgm:spPr/>
    </dgm:pt>
  </dgm:ptLst>
  <dgm:cxnLst>
    <dgm:cxn modelId="{412F2923-0939-4DD6-AB28-ADF9EDD1C0E6}" srcId="{747271DD-D938-41C4-8FFD-F19302E18EED}" destId="{ABE3D68D-AA7E-470E-95D0-3D636E0D2232}" srcOrd="2" destOrd="0" parTransId="{970CD703-D7C4-4C3C-AACD-06B622486603}" sibTransId="{4066D804-6415-4E4E-BF64-914851A6E095}"/>
    <dgm:cxn modelId="{98C93529-411A-4ED2-80BF-C081B54D53A6}" srcId="{747271DD-D938-41C4-8FFD-F19302E18EED}" destId="{8EDD7EAD-16A6-4A6D-A354-12FC5FA5C152}" srcOrd="3" destOrd="0" parTransId="{C1AF9896-E872-4584-84F5-91B17949EC16}" sibTransId="{00440D29-F52A-40B6-8451-A52290E75025}"/>
    <dgm:cxn modelId="{44BC5560-A605-42FF-B5C7-032E9FC967C9}" srcId="{747271DD-D938-41C4-8FFD-F19302E18EED}" destId="{FC90A3E7-EA84-4E8A-8847-44550D5EFBBF}" srcOrd="0" destOrd="0" parTransId="{60E5A93B-E6A7-42EC-9684-021DD8BE00D3}" sibTransId="{921CC44D-F8FF-4942-9568-8F5A110D4B62}"/>
    <dgm:cxn modelId="{53852484-CA75-4528-996B-B5356A2B5928}" type="presOf" srcId="{03A8FE5F-0A81-478F-9D06-92CB1044870B}" destId="{EE942BA6-CC12-4E5E-9DE6-93AFD9830D2F}" srcOrd="0" destOrd="0" presId="urn:microsoft.com/office/officeart/2008/layout/LinedList"/>
    <dgm:cxn modelId="{E01FAC8B-5DF0-41E6-B859-9C7880D69CC9}" type="presOf" srcId="{FC90A3E7-EA84-4E8A-8847-44550D5EFBBF}" destId="{7B785FCE-7347-4345-BD65-39DE33627A88}" srcOrd="0" destOrd="0" presId="urn:microsoft.com/office/officeart/2008/layout/LinedList"/>
    <dgm:cxn modelId="{AF35F58C-5B42-4352-8BC1-D20ED6EB3F1B}" type="presOf" srcId="{85225B65-A454-4DC7-91C0-9AAB0FD8880E}" destId="{E799F750-884A-4698-910A-3A9B38BBD568}" srcOrd="0" destOrd="0" presId="urn:microsoft.com/office/officeart/2008/layout/LinedList"/>
    <dgm:cxn modelId="{A9247AAD-BBC6-4A57-B613-14FBC9F5AF1C}" srcId="{747271DD-D938-41C4-8FFD-F19302E18EED}" destId="{85225B65-A454-4DC7-91C0-9AAB0FD8880E}" srcOrd="4" destOrd="0" parTransId="{1EB0646C-5DD9-403E-BC7F-0D99B40D23C4}" sibTransId="{7E945988-616C-405A-8DFB-6DDD6292BA25}"/>
    <dgm:cxn modelId="{C1D19DAD-3A55-4973-8A6C-1C74110658DD}" srcId="{747271DD-D938-41C4-8FFD-F19302E18EED}" destId="{A2075E5A-BF0D-4312-A29F-1C7963D6147F}" srcOrd="5" destOrd="0" parTransId="{6F39B18C-A3F3-4BAF-A114-65C0F556BAFF}" sibTransId="{77043868-CE93-4BF3-B548-C4656D3D8BCF}"/>
    <dgm:cxn modelId="{872138BD-8A39-41E5-A7F2-2F08A808B3E3}" srcId="{747271DD-D938-41C4-8FFD-F19302E18EED}" destId="{03A8FE5F-0A81-478F-9D06-92CB1044870B}" srcOrd="1" destOrd="0" parTransId="{937DBA09-B027-4224-A25A-CAD913B34E8F}" sibTransId="{98057AA4-FD42-4D42-9CE3-6EDB61F1B5F7}"/>
    <dgm:cxn modelId="{4FFA23CD-03A6-4A1D-9CBE-0A75FB7210DE}" type="presOf" srcId="{ABE3D68D-AA7E-470E-95D0-3D636E0D2232}" destId="{27262ED5-9D5A-497D-8249-C52E3A5C1A8D}" srcOrd="0" destOrd="0" presId="urn:microsoft.com/office/officeart/2008/layout/LinedList"/>
    <dgm:cxn modelId="{ACE103D6-9E3F-46E4-936E-FB7A6002595F}" type="presOf" srcId="{A2075E5A-BF0D-4312-A29F-1C7963D6147F}" destId="{26DB7D58-4354-43E6-8DF0-DC84536208F7}" srcOrd="0" destOrd="0" presId="urn:microsoft.com/office/officeart/2008/layout/LinedList"/>
    <dgm:cxn modelId="{0240E3DF-5DB5-4A80-B567-A98891DFB520}" type="presOf" srcId="{747271DD-D938-41C4-8FFD-F19302E18EED}" destId="{21FA7EC9-F7ED-46AB-B17A-F476A7F7EBE9}" srcOrd="0" destOrd="0" presId="urn:microsoft.com/office/officeart/2008/layout/LinedList"/>
    <dgm:cxn modelId="{370E93F0-C266-44E1-A3A3-AAD7D9A9BD8B}" type="presOf" srcId="{8EDD7EAD-16A6-4A6D-A354-12FC5FA5C152}" destId="{282C0DAC-C7BE-4E66-A0DA-81CB08D8D0FC}" srcOrd="0" destOrd="0" presId="urn:microsoft.com/office/officeart/2008/layout/LinedList"/>
    <dgm:cxn modelId="{B35AFF40-0848-43BB-990C-A176672B0885}" type="presParOf" srcId="{21FA7EC9-F7ED-46AB-B17A-F476A7F7EBE9}" destId="{A5C5000D-1020-4B35-AE1D-6E075D1E0FA3}" srcOrd="0" destOrd="0" presId="urn:microsoft.com/office/officeart/2008/layout/LinedList"/>
    <dgm:cxn modelId="{8DF50EF3-AE26-43E5-938B-6D7172AE6D49}" type="presParOf" srcId="{21FA7EC9-F7ED-46AB-B17A-F476A7F7EBE9}" destId="{14FFA9CE-B96D-40FE-BE81-DB53D9AC8BCA}" srcOrd="1" destOrd="0" presId="urn:microsoft.com/office/officeart/2008/layout/LinedList"/>
    <dgm:cxn modelId="{14FA9560-A502-4014-8511-DF3743C22056}" type="presParOf" srcId="{14FFA9CE-B96D-40FE-BE81-DB53D9AC8BCA}" destId="{7B785FCE-7347-4345-BD65-39DE33627A88}" srcOrd="0" destOrd="0" presId="urn:microsoft.com/office/officeart/2008/layout/LinedList"/>
    <dgm:cxn modelId="{4F729111-C1D9-464C-990E-48D38530095C}" type="presParOf" srcId="{14FFA9CE-B96D-40FE-BE81-DB53D9AC8BCA}" destId="{B25593DD-F5A2-45EC-A492-DC7EF6947627}" srcOrd="1" destOrd="0" presId="urn:microsoft.com/office/officeart/2008/layout/LinedList"/>
    <dgm:cxn modelId="{10AB5649-BA1C-4225-A3F8-BC3329C8185A}" type="presParOf" srcId="{21FA7EC9-F7ED-46AB-B17A-F476A7F7EBE9}" destId="{6A7B8B4D-E8E8-4357-9FF1-0DE2549F330D}" srcOrd="2" destOrd="0" presId="urn:microsoft.com/office/officeart/2008/layout/LinedList"/>
    <dgm:cxn modelId="{0226BFFA-E250-4C2D-86EC-594C476A63AA}" type="presParOf" srcId="{21FA7EC9-F7ED-46AB-B17A-F476A7F7EBE9}" destId="{033961E4-6631-4E01-8AA1-ABB4CAE3B888}" srcOrd="3" destOrd="0" presId="urn:microsoft.com/office/officeart/2008/layout/LinedList"/>
    <dgm:cxn modelId="{BCCD2380-C254-4BE8-9410-55ADA6478B77}" type="presParOf" srcId="{033961E4-6631-4E01-8AA1-ABB4CAE3B888}" destId="{EE942BA6-CC12-4E5E-9DE6-93AFD9830D2F}" srcOrd="0" destOrd="0" presId="urn:microsoft.com/office/officeart/2008/layout/LinedList"/>
    <dgm:cxn modelId="{BABE677B-42BB-4D9F-A30B-66EB93803008}" type="presParOf" srcId="{033961E4-6631-4E01-8AA1-ABB4CAE3B888}" destId="{0CC5E9C8-ECEE-4F8D-9EF8-D1EAF86FDCAE}" srcOrd="1" destOrd="0" presId="urn:microsoft.com/office/officeart/2008/layout/LinedList"/>
    <dgm:cxn modelId="{D664ADC3-CC93-46FE-BB2A-7992ACDE9BBB}" type="presParOf" srcId="{21FA7EC9-F7ED-46AB-B17A-F476A7F7EBE9}" destId="{B460E12F-5C0F-44F5-AA94-AB6BE4554258}" srcOrd="4" destOrd="0" presId="urn:microsoft.com/office/officeart/2008/layout/LinedList"/>
    <dgm:cxn modelId="{8BBF19A9-DD51-4C6E-9859-3146738DE876}" type="presParOf" srcId="{21FA7EC9-F7ED-46AB-B17A-F476A7F7EBE9}" destId="{B468AB93-61AE-463F-9416-10FE3A11BE99}" srcOrd="5" destOrd="0" presId="urn:microsoft.com/office/officeart/2008/layout/LinedList"/>
    <dgm:cxn modelId="{7BA1D9A8-E251-48B7-A360-7BC3B9EFD929}" type="presParOf" srcId="{B468AB93-61AE-463F-9416-10FE3A11BE99}" destId="{27262ED5-9D5A-497D-8249-C52E3A5C1A8D}" srcOrd="0" destOrd="0" presId="urn:microsoft.com/office/officeart/2008/layout/LinedList"/>
    <dgm:cxn modelId="{37BD1885-6EA2-472E-AC27-90AC4348D59F}" type="presParOf" srcId="{B468AB93-61AE-463F-9416-10FE3A11BE99}" destId="{66D6D773-0D85-4EC1-B032-DD1F3DF4B308}" srcOrd="1" destOrd="0" presId="urn:microsoft.com/office/officeart/2008/layout/LinedList"/>
    <dgm:cxn modelId="{A445737D-2061-47BA-8F38-0DFA20B94CCB}" type="presParOf" srcId="{21FA7EC9-F7ED-46AB-B17A-F476A7F7EBE9}" destId="{2EED52F8-194D-47DC-A84F-5052C28A3F5A}" srcOrd="6" destOrd="0" presId="urn:microsoft.com/office/officeart/2008/layout/LinedList"/>
    <dgm:cxn modelId="{5E552CA7-F50D-40AE-B76B-E78004995DF5}" type="presParOf" srcId="{21FA7EC9-F7ED-46AB-B17A-F476A7F7EBE9}" destId="{8B0B452E-5E25-49BC-8975-56BCC540FDC3}" srcOrd="7" destOrd="0" presId="urn:microsoft.com/office/officeart/2008/layout/LinedList"/>
    <dgm:cxn modelId="{E30365D2-8959-4BEC-BEBD-67B738CF4DE4}" type="presParOf" srcId="{8B0B452E-5E25-49BC-8975-56BCC540FDC3}" destId="{282C0DAC-C7BE-4E66-A0DA-81CB08D8D0FC}" srcOrd="0" destOrd="0" presId="urn:microsoft.com/office/officeart/2008/layout/LinedList"/>
    <dgm:cxn modelId="{A15DC495-C685-4463-9B12-0E809921BC82}" type="presParOf" srcId="{8B0B452E-5E25-49BC-8975-56BCC540FDC3}" destId="{38F82452-63C5-44DC-9CC4-8AFCAB01C765}" srcOrd="1" destOrd="0" presId="urn:microsoft.com/office/officeart/2008/layout/LinedList"/>
    <dgm:cxn modelId="{844807CB-2957-4270-89F9-1CF33AEDEE17}" type="presParOf" srcId="{21FA7EC9-F7ED-46AB-B17A-F476A7F7EBE9}" destId="{35582609-9B38-4987-B30B-C133DE0843C4}" srcOrd="8" destOrd="0" presId="urn:microsoft.com/office/officeart/2008/layout/LinedList"/>
    <dgm:cxn modelId="{CED3E5A5-45CA-48A9-AFD8-17021D9AD626}" type="presParOf" srcId="{21FA7EC9-F7ED-46AB-B17A-F476A7F7EBE9}" destId="{857C06B1-33BE-4F86-BDD4-E2049CCC4248}" srcOrd="9" destOrd="0" presId="urn:microsoft.com/office/officeart/2008/layout/LinedList"/>
    <dgm:cxn modelId="{A328687B-4E05-4FC1-93E0-766E9535008A}" type="presParOf" srcId="{857C06B1-33BE-4F86-BDD4-E2049CCC4248}" destId="{E799F750-884A-4698-910A-3A9B38BBD568}" srcOrd="0" destOrd="0" presId="urn:microsoft.com/office/officeart/2008/layout/LinedList"/>
    <dgm:cxn modelId="{B2F5326A-4246-4EB0-845F-E0BF4FA3F102}" type="presParOf" srcId="{857C06B1-33BE-4F86-BDD4-E2049CCC4248}" destId="{63CE8A0E-3905-4610-8D04-4873AD6F49E7}" srcOrd="1" destOrd="0" presId="urn:microsoft.com/office/officeart/2008/layout/LinedList"/>
    <dgm:cxn modelId="{3BFE600A-2AF4-4ED1-A848-78A28EEA7BA0}" type="presParOf" srcId="{21FA7EC9-F7ED-46AB-B17A-F476A7F7EBE9}" destId="{DE2BFAEE-CEB2-4B9E-9AA1-3B3EF7173B18}" srcOrd="10" destOrd="0" presId="urn:microsoft.com/office/officeart/2008/layout/LinedList"/>
    <dgm:cxn modelId="{0D788F0F-AF85-422B-A36B-206418FF40A1}" type="presParOf" srcId="{21FA7EC9-F7ED-46AB-B17A-F476A7F7EBE9}" destId="{0B64459E-C9E9-4671-98D5-4A73B342E5D3}" srcOrd="11" destOrd="0" presId="urn:microsoft.com/office/officeart/2008/layout/LinedList"/>
    <dgm:cxn modelId="{A0DC435A-BE27-4927-99C3-C29328BAFCF5}" type="presParOf" srcId="{0B64459E-C9E9-4671-98D5-4A73B342E5D3}" destId="{26DB7D58-4354-43E6-8DF0-DC84536208F7}" srcOrd="0" destOrd="0" presId="urn:microsoft.com/office/officeart/2008/layout/LinedList"/>
    <dgm:cxn modelId="{B6F1CD86-D5A2-4312-B0EB-808702610C54}" type="presParOf" srcId="{0B64459E-C9E9-4671-98D5-4A73B342E5D3}" destId="{0E230B7C-635F-4B3B-B5DF-CC8F062C262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BDF44D-CE00-44FB-9708-7D387AD50AF8}" type="doc">
      <dgm:prSet loTypeId="urn:microsoft.com/office/officeart/2005/8/layout/arrow1" loCatId="relationship" qsTypeId="urn:microsoft.com/office/officeart/2005/8/quickstyle/simple1" qsCatId="simple" csTypeId="urn:microsoft.com/office/officeart/2005/8/colors/accent1_2" csCatId="accent1" phldr="1"/>
      <dgm:spPr/>
      <dgm:t>
        <a:bodyPr/>
        <a:lstStyle/>
        <a:p>
          <a:endParaRPr lang="vi-VN"/>
        </a:p>
      </dgm:t>
    </dgm:pt>
    <dgm:pt modelId="{F3EF1E80-DB37-4A83-A7C1-B337A9784225}">
      <dgm:prSet phldrT="[Văn bản]" phldr="0"/>
      <dgm:spPr/>
      <dgm:t>
        <a:bodyPr/>
        <a:lstStyle/>
        <a:p>
          <a:r>
            <a:rPr lang="vi-VN">
              <a:latin typeface="Corbel" panose="020B0503020204020204"/>
            </a:rPr>
            <a:t>Top-down</a:t>
          </a:r>
          <a:endParaRPr lang="vi-VN"/>
        </a:p>
      </dgm:t>
    </dgm:pt>
    <dgm:pt modelId="{0F5D3E34-DA7D-443E-8062-41DD4DC3A805}" type="parTrans" cxnId="{72552AFF-D0C7-44CE-9AF6-5A4B6AF66E97}">
      <dgm:prSet/>
      <dgm:spPr/>
      <dgm:t>
        <a:bodyPr/>
        <a:lstStyle/>
        <a:p>
          <a:endParaRPr lang="vi-VN"/>
        </a:p>
      </dgm:t>
    </dgm:pt>
    <dgm:pt modelId="{95AFC5C5-402A-4644-904A-ABB2590CB8C0}" type="sibTrans" cxnId="{72552AFF-D0C7-44CE-9AF6-5A4B6AF66E97}">
      <dgm:prSet/>
      <dgm:spPr/>
      <dgm:t>
        <a:bodyPr/>
        <a:lstStyle/>
        <a:p>
          <a:endParaRPr lang="vi-VN"/>
        </a:p>
      </dgm:t>
    </dgm:pt>
    <dgm:pt modelId="{C0B9C332-AB3C-4C49-899F-876B40544B75}">
      <dgm:prSet phldrT="[Văn bản]" phldr="0"/>
      <dgm:spPr/>
      <dgm:t>
        <a:bodyPr/>
        <a:lstStyle/>
        <a:p>
          <a:r>
            <a:rPr lang="vi-VN">
              <a:latin typeface="Corbel" panose="020B0503020204020204"/>
            </a:rPr>
            <a:t>Bottom-Up</a:t>
          </a:r>
          <a:endParaRPr lang="vi-VN"/>
        </a:p>
      </dgm:t>
    </dgm:pt>
    <dgm:pt modelId="{EE24A18F-E393-4B5F-ACA5-19B0DDAAC671}" type="parTrans" cxnId="{F6E3D01E-C1D3-4B5F-9E5D-17D3D3C17B80}">
      <dgm:prSet/>
      <dgm:spPr/>
      <dgm:t>
        <a:bodyPr/>
        <a:lstStyle/>
        <a:p>
          <a:endParaRPr lang="vi-VN"/>
        </a:p>
      </dgm:t>
    </dgm:pt>
    <dgm:pt modelId="{BD9DAA16-FE47-4E64-A638-941BC36E23A8}" type="sibTrans" cxnId="{F6E3D01E-C1D3-4B5F-9E5D-17D3D3C17B80}">
      <dgm:prSet/>
      <dgm:spPr/>
      <dgm:t>
        <a:bodyPr/>
        <a:lstStyle/>
        <a:p>
          <a:endParaRPr lang="vi-VN"/>
        </a:p>
      </dgm:t>
    </dgm:pt>
    <dgm:pt modelId="{5BE9EA22-D706-46C7-9F66-63301FC4BEBC}" type="pres">
      <dgm:prSet presAssocID="{54BDF44D-CE00-44FB-9708-7D387AD50AF8}" presName="cycle" presStyleCnt="0">
        <dgm:presLayoutVars>
          <dgm:dir/>
          <dgm:resizeHandles val="exact"/>
        </dgm:presLayoutVars>
      </dgm:prSet>
      <dgm:spPr/>
    </dgm:pt>
    <dgm:pt modelId="{E9A65636-29FA-4D1A-B692-86CB17B50D74}" type="pres">
      <dgm:prSet presAssocID="{F3EF1E80-DB37-4A83-A7C1-B337A9784225}" presName="arrow" presStyleLbl="node1" presStyleIdx="0" presStyleCnt="2">
        <dgm:presLayoutVars>
          <dgm:bulletEnabled val="1"/>
        </dgm:presLayoutVars>
      </dgm:prSet>
      <dgm:spPr/>
    </dgm:pt>
    <dgm:pt modelId="{D75E0398-7388-4A1B-84ED-C3806EED5844}" type="pres">
      <dgm:prSet presAssocID="{C0B9C332-AB3C-4C49-899F-876B40544B75}" presName="arrow" presStyleLbl="node1" presStyleIdx="1" presStyleCnt="2">
        <dgm:presLayoutVars>
          <dgm:bulletEnabled val="1"/>
        </dgm:presLayoutVars>
      </dgm:prSet>
      <dgm:spPr/>
    </dgm:pt>
  </dgm:ptLst>
  <dgm:cxnLst>
    <dgm:cxn modelId="{510F0102-1C50-4049-990D-6EE72BB4DD00}" type="presOf" srcId="{F3EF1E80-DB37-4A83-A7C1-B337A9784225}" destId="{E9A65636-29FA-4D1A-B692-86CB17B50D74}" srcOrd="0" destOrd="0" presId="urn:microsoft.com/office/officeart/2005/8/layout/arrow1"/>
    <dgm:cxn modelId="{F6E3D01E-C1D3-4B5F-9E5D-17D3D3C17B80}" srcId="{54BDF44D-CE00-44FB-9708-7D387AD50AF8}" destId="{C0B9C332-AB3C-4C49-899F-876B40544B75}" srcOrd="1" destOrd="0" parTransId="{EE24A18F-E393-4B5F-ACA5-19B0DDAAC671}" sibTransId="{BD9DAA16-FE47-4E64-A638-941BC36E23A8}"/>
    <dgm:cxn modelId="{9AEC358D-0C40-4D98-AB7F-F5894DAA93B7}" type="presOf" srcId="{C0B9C332-AB3C-4C49-899F-876B40544B75}" destId="{D75E0398-7388-4A1B-84ED-C3806EED5844}" srcOrd="0" destOrd="0" presId="urn:microsoft.com/office/officeart/2005/8/layout/arrow1"/>
    <dgm:cxn modelId="{6A20CAB5-E8C2-4913-BDBA-A0FB9665CCD9}" type="presOf" srcId="{54BDF44D-CE00-44FB-9708-7D387AD50AF8}" destId="{5BE9EA22-D706-46C7-9F66-63301FC4BEBC}" srcOrd="0" destOrd="0" presId="urn:microsoft.com/office/officeart/2005/8/layout/arrow1"/>
    <dgm:cxn modelId="{72552AFF-D0C7-44CE-9AF6-5A4B6AF66E97}" srcId="{54BDF44D-CE00-44FB-9708-7D387AD50AF8}" destId="{F3EF1E80-DB37-4A83-A7C1-B337A9784225}" srcOrd="0" destOrd="0" parTransId="{0F5D3E34-DA7D-443E-8062-41DD4DC3A805}" sibTransId="{95AFC5C5-402A-4644-904A-ABB2590CB8C0}"/>
    <dgm:cxn modelId="{7965D056-1233-40A0-81FB-D97E47853F86}" type="presParOf" srcId="{5BE9EA22-D706-46C7-9F66-63301FC4BEBC}" destId="{E9A65636-29FA-4D1A-B692-86CB17B50D74}" srcOrd="0" destOrd="0" presId="urn:microsoft.com/office/officeart/2005/8/layout/arrow1"/>
    <dgm:cxn modelId="{9DD93FD4-3744-4428-85C8-376678768D84}" type="presParOf" srcId="{5BE9EA22-D706-46C7-9F66-63301FC4BEBC}" destId="{D75E0398-7388-4A1B-84ED-C3806EED5844}" srcOrd="1"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5000D-1020-4B35-AE1D-6E075D1E0FA3}">
      <dsp:nvSpPr>
        <dsp:cNvPr id="0" name=""/>
        <dsp:cNvSpPr/>
      </dsp:nvSpPr>
      <dsp:spPr>
        <a:xfrm>
          <a:off x="0" y="2492"/>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785FCE-7347-4345-BD65-39DE33627A88}">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err="1"/>
            <a:t>Yêu</a:t>
          </a:r>
          <a:r>
            <a:rPr lang="en-US" sz="3900" kern="1200"/>
            <a:t> </a:t>
          </a:r>
          <a:r>
            <a:rPr lang="en-US" sz="3900" kern="1200" err="1"/>
            <a:t>cầu</a:t>
          </a:r>
          <a:r>
            <a:rPr lang="en-US" sz="3900" kern="1200"/>
            <a:t> </a:t>
          </a:r>
          <a:r>
            <a:rPr lang="en-US" sz="3900" kern="1200" err="1"/>
            <a:t>bài</a:t>
          </a:r>
          <a:r>
            <a:rPr lang="en-US" sz="3900" kern="1200"/>
            <a:t> </a:t>
          </a:r>
          <a:r>
            <a:rPr lang="en-US" sz="3900" kern="1200" err="1"/>
            <a:t>toán</a:t>
          </a:r>
          <a:endParaRPr lang="en-US" sz="3900" kern="1200"/>
        </a:p>
      </dsp:txBody>
      <dsp:txXfrm>
        <a:off x="0" y="2492"/>
        <a:ext cx="6492875" cy="850069"/>
      </dsp:txXfrm>
    </dsp:sp>
    <dsp:sp modelId="{6A7B8B4D-E8E8-4357-9FF1-0DE2549F330D}">
      <dsp:nvSpPr>
        <dsp:cNvPr id="0" name=""/>
        <dsp:cNvSpPr/>
      </dsp:nvSpPr>
      <dsp:spPr>
        <a:xfrm>
          <a:off x="0" y="852561"/>
          <a:ext cx="6492875"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942BA6-CC12-4E5E-9DE6-93AFD9830D2F}">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err="1"/>
            <a:t>Ưu</a:t>
          </a:r>
          <a:r>
            <a:rPr lang="en-US" sz="3900" kern="1200"/>
            <a:t> </a:t>
          </a:r>
          <a:r>
            <a:rPr lang="en-US" sz="3900" kern="1200" err="1"/>
            <a:t>điểm</a:t>
          </a:r>
          <a:r>
            <a:rPr lang="en-US" sz="3900" kern="1200"/>
            <a:t> </a:t>
          </a:r>
          <a:r>
            <a:rPr lang="en-US" sz="3900" kern="1200" err="1"/>
            <a:t>và</a:t>
          </a:r>
          <a:r>
            <a:rPr lang="en-US" sz="3900" kern="1200"/>
            <a:t> </a:t>
          </a:r>
          <a:r>
            <a:rPr lang="en-US" sz="3900" kern="1200" err="1"/>
            <a:t>nhược</a:t>
          </a:r>
          <a:r>
            <a:rPr lang="en-US" sz="3900" kern="1200"/>
            <a:t> </a:t>
          </a:r>
          <a:r>
            <a:rPr lang="en-US" sz="3900" kern="1200" err="1"/>
            <a:t>điểm</a:t>
          </a:r>
          <a:endParaRPr lang="en-US" sz="3900" kern="1200"/>
        </a:p>
      </dsp:txBody>
      <dsp:txXfrm>
        <a:off x="0" y="852561"/>
        <a:ext cx="6492875" cy="850069"/>
      </dsp:txXfrm>
    </dsp:sp>
    <dsp:sp modelId="{B460E12F-5C0F-44F5-AA94-AB6BE4554258}">
      <dsp:nvSpPr>
        <dsp:cNvPr id="0" name=""/>
        <dsp:cNvSpPr/>
      </dsp:nvSpPr>
      <dsp:spPr>
        <a:xfrm>
          <a:off x="0" y="1702630"/>
          <a:ext cx="6492875"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262ED5-9D5A-497D-8249-C52E3A5C1A8D}">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err="1"/>
            <a:t>Kỹ</a:t>
          </a:r>
          <a:r>
            <a:rPr lang="en-US" sz="3900" kern="1200"/>
            <a:t> </a:t>
          </a:r>
          <a:r>
            <a:rPr lang="en-US" sz="3900" kern="1200" err="1"/>
            <a:t>thuật</a:t>
          </a:r>
          <a:r>
            <a:rPr lang="en-US" sz="3900" kern="1200"/>
            <a:t> </a:t>
          </a:r>
          <a:r>
            <a:rPr lang="en-US" sz="3900" kern="1200" err="1"/>
            <a:t>tối</a:t>
          </a:r>
          <a:r>
            <a:rPr lang="en-US" sz="3900" kern="1200"/>
            <a:t> </a:t>
          </a:r>
          <a:r>
            <a:rPr lang="en-US" sz="3900" kern="1200" err="1"/>
            <a:t>ưu</a:t>
          </a:r>
          <a:r>
            <a:rPr lang="en-US" sz="3900" kern="1200"/>
            <a:t> </a:t>
          </a:r>
          <a:r>
            <a:rPr lang="en-US" sz="3900" kern="1200" err="1"/>
            <a:t>hóa</a:t>
          </a:r>
          <a:r>
            <a:rPr lang="en-US" sz="3900" kern="1200"/>
            <a:t> </a:t>
          </a:r>
          <a:r>
            <a:rPr lang="en-US" sz="3900" kern="1200" err="1"/>
            <a:t>bài</a:t>
          </a:r>
          <a:r>
            <a:rPr lang="en-US" sz="3900" kern="1200"/>
            <a:t> </a:t>
          </a:r>
          <a:r>
            <a:rPr lang="en-US" sz="3900" kern="1200" err="1"/>
            <a:t>toán</a:t>
          </a:r>
          <a:endParaRPr lang="en-US" sz="3900" kern="1200"/>
        </a:p>
      </dsp:txBody>
      <dsp:txXfrm>
        <a:off x="0" y="1702630"/>
        <a:ext cx="6492875" cy="850069"/>
      </dsp:txXfrm>
    </dsp:sp>
    <dsp:sp modelId="{2EED52F8-194D-47DC-A84F-5052C28A3F5A}">
      <dsp:nvSpPr>
        <dsp:cNvPr id="0" name=""/>
        <dsp:cNvSpPr/>
      </dsp:nvSpPr>
      <dsp:spPr>
        <a:xfrm>
          <a:off x="0" y="2552699"/>
          <a:ext cx="6492875"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2C0DAC-C7BE-4E66-A0DA-81CB08D8D0FC}">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rtl="0">
            <a:lnSpc>
              <a:spcPct val="90000"/>
            </a:lnSpc>
            <a:spcBef>
              <a:spcPct val="0"/>
            </a:spcBef>
            <a:spcAft>
              <a:spcPct val="35000"/>
            </a:spcAft>
            <a:buNone/>
          </a:pPr>
          <a:r>
            <a:rPr lang="en-US" sz="3900" kern="1200">
              <a:latin typeface="Corbel" panose="020B0503020204020204"/>
            </a:rPr>
            <a:t>Cách tiếp cận một bài toán</a:t>
          </a:r>
          <a:endParaRPr lang="en-US" sz="3900" kern="1200"/>
        </a:p>
      </dsp:txBody>
      <dsp:txXfrm>
        <a:off x="0" y="2552699"/>
        <a:ext cx="6492875" cy="850069"/>
      </dsp:txXfrm>
    </dsp:sp>
    <dsp:sp modelId="{35582609-9B38-4987-B30B-C133DE0843C4}">
      <dsp:nvSpPr>
        <dsp:cNvPr id="0" name=""/>
        <dsp:cNvSpPr/>
      </dsp:nvSpPr>
      <dsp:spPr>
        <a:xfrm>
          <a:off x="0" y="3402769"/>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99F750-884A-4698-910A-3A9B38BBD568}">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rtl="0">
            <a:lnSpc>
              <a:spcPct val="90000"/>
            </a:lnSpc>
            <a:spcBef>
              <a:spcPct val="0"/>
            </a:spcBef>
            <a:spcAft>
              <a:spcPct val="35000"/>
            </a:spcAft>
            <a:buNone/>
          </a:pPr>
          <a:r>
            <a:rPr lang="en-US" sz="3900" kern="1200"/>
            <a:t>Ứng dụng</a:t>
          </a:r>
        </a:p>
      </dsp:txBody>
      <dsp:txXfrm>
        <a:off x="0" y="3402769"/>
        <a:ext cx="6492875" cy="850069"/>
      </dsp:txXfrm>
    </dsp:sp>
    <dsp:sp modelId="{DE2BFAEE-CEB2-4B9E-9AA1-3B3EF7173B18}">
      <dsp:nvSpPr>
        <dsp:cNvPr id="0" name=""/>
        <dsp:cNvSpPr/>
      </dsp:nvSpPr>
      <dsp:spPr>
        <a:xfrm>
          <a:off x="0" y="4252838"/>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DB7D58-4354-43E6-8DF0-DC84536208F7}">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err="1"/>
            <a:t>Bài</a:t>
          </a:r>
          <a:r>
            <a:rPr lang="en-US" sz="3900" kern="1200"/>
            <a:t> </a:t>
          </a:r>
          <a:r>
            <a:rPr lang="en-US" sz="3900" kern="1200" err="1"/>
            <a:t>tập</a:t>
          </a:r>
          <a:endParaRPr lang="en-US" sz="3900" kern="1200"/>
        </a:p>
      </dsp:txBody>
      <dsp:txXfrm>
        <a:off x="0" y="4252838"/>
        <a:ext cx="6492875" cy="850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65636-29FA-4D1A-B692-86CB17B50D74}">
      <dsp:nvSpPr>
        <dsp:cNvPr id="0" name=""/>
        <dsp:cNvSpPr/>
      </dsp:nvSpPr>
      <dsp:spPr>
        <a:xfrm rot="16200000">
          <a:off x="190" y="740494"/>
          <a:ext cx="2176611" cy="2176611"/>
        </a:xfrm>
        <a:prstGeom prst="up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vi-VN" sz="2500" kern="1200">
              <a:latin typeface="Corbel" panose="020B0503020204020204"/>
            </a:rPr>
            <a:t>Top-down</a:t>
          </a:r>
          <a:endParaRPr lang="vi-VN" sz="2500" kern="1200"/>
        </a:p>
      </dsp:txBody>
      <dsp:txXfrm rot="5400000">
        <a:off x="381098" y="1284646"/>
        <a:ext cx="1795704" cy="1088305"/>
      </dsp:txXfrm>
    </dsp:sp>
    <dsp:sp modelId="{D75E0398-7388-4A1B-84ED-C3806EED5844}">
      <dsp:nvSpPr>
        <dsp:cNvPr id="0" name=""/>
        <dsp:cNvSpPr/>
      </dsp:nvSpPr>
      <dsp:spPr>
        <a:xfrm rot="5400000">
          <a:off x="2395198" y="740494"/>
          <a:ext cx="2176611" cy="2176611"/>
        </a:xfrm>
        <a:prstGeom prst="up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vi-VN" sz="2500" kern="1200">
              <a:latin typeface="Corbel" panose="020B0503020204020204"/>
            </a:rPr>
            <a:t>Bottom-Up</a:t>
          </a:r>
          <a:endParaRPr lang="vi-VN" sz="2500" kern="1200"/>
        </a:p>
      </dsp:txBody>
      <dsp:txXfrm rot="-5400000">
        <a:off x="2395199" y="1284647"/>
        <a:ext cx="1795704" cy="108830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622D7-04EB-4F37-9ABF-263D2301AEF7}" type="datetimeFigureOut">
              <a:rPr lang="en-US" smtClean="0"/>
              <a:t>5/14/2021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B2D82F-D83C-4F09-BD44-6F8EE60054B5}" type="slidenum">
              <a:rPr lang="en-US" smtClean="0"/>
              <a:t>‹#›</a:t>
            </a:fld>
            <a:endParaRPr lang="en-US"/>
          </a:p>
        </p:txBody>
      </p:sp>
    </p:spTree>
    <p:extLst>
      <p:ext uri="{BB962C8B-B14F-4D97-AF65-F5344CB8AC3E}">
        <p14:creationId xmlns:p14="http://schemas.microsoft.com/office/powerpoint/2010/main" val="2095297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469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5017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530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71598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11092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70380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60454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58150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52187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18321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73" name="Google Shape;73;p2"/>
          <p:cNvSpPr txBox="1">
            <a:spLocks noGrp="1"/>
          </p:cNvSpPr>
          <p:nvPr>
            <p:ph type="ctrTitle"/>
          </p:nvPr>
        </p:nvSpPr>
        <p:spPr>
          <a:xfrm>
            <a:off x="3797300" y="4484567"/>
            <a:ext cx="7480400" cy="15464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6400">
                <a:solidFill>
                  <a:srgbClr val="FFFFFF"/>
                </a:solidFill>
              </a:defRPr>
            </a:lvl1pPr>
            <a:lvl2pPr lvl="1" algn="r">
              <a:spcBef>
                <a:spcPts val="0"/>
              </a:spcBef>
              <a:spcAft>
                <a:spcPts val="0"/>
              </a:spcAft>
              <a:buClr>
                <a:srgbClr val="FFFFFF"/>
              </a:buClr>
              <a:buSzPts val="4800"/>
              <a:buNone/>
              <a:defRPr sz="6400">
                <a:solidFill>
                  <a:srgbClr val="FFFFFF"/>
                </a:solidFill>
              </a:defRPr>
            </a:lvl2pPr>
            <a:lvl3pPr lvl="2" algn="r">
              <a:spcBef>
                <a:spcPts val="0"/>
              </a:spcBef>
              <a:spcAft>
                <a:spcPts val="0"/>
              </a:spcAft>
              <a:buClr>
                <a:srgbClr val="FFFFFF"/>
              </a:buClr>
              <a:buSzPts val="4800"/>
              <a:buNone/>
              <a:defRPr sz="6400">
                <a:solidFill>
                  <a:srgbClr val="FFFFFF"/>
                </a:solidFill>
              </a:defRPr>
            </a:lvl3pPr>
            <a:lvl4pPr lvl="3" algn="r">
              <a:spcBef>
                <a:spcPts val="0"/>
              </a:spcBef>
              <a:spcAft>
                <a:spcPts val="0"/>
              </a:spcAft>
              <a:buClr>
                <a:srgbClr val="FFFFFF"/>
              </a:buClr>
              <a:buSzPts val="4800"/>
              <a:buNone/>
              <a:defRPr sz="6400">
                <a:solidFill>
                  <a:srgbClr val="FFFFFF"/>
                </a:solidFill>
              </a:defRPr>
            </a:lvl4pPr>
            <a:lvl5pPr lvl="4" algn="r">
              <a:spcBef>
                <a:spcPts val="0"/>
              </a:spcBef>
              <a:spcAft>
                <a:spcPts val="0"/>
              </a:spcAft>
              <a:buClr>
                <a:srgbClr val="FFFFFF"/>
              </a:buClr>
              <a:buSzPts val="4800"/>
              <a:buNone/>
              <a:defRPr sz="6400">
                <a:solidFill>
                  <a:srgbClr val="FFFFFF"/>
                </a:solidFill>
              </a:defRPr>
            </a:lvl5pPr>
            <a:lvl6pPr lvl="5" algn="r">
              <a:spcBef>
                <a:spcPts val="0"/>
              </a:spcBef>
              <a:spcAft>
                <a:spcPts val="0"/>
              </a:spcAft>
              <a:buClr>
                <a:srgbClr val="FFFFFF"/>
              </a:buClr>
              <a:buSzPts val="4800"/>
              <a:buNone/>
              <a:defRPr sz="6400">
                <a:solidFill>
                  <a:srgbClr val="FFFFFF"/>
                </a:solidFill>
              </a:defRPr>
            </a:lvl6pPr>
            <a:lvl7pPr lvl="6" algn="r">
              <a:spcBef>
                <a:spcPts val="0"/>
              </a:spcBef>
              <a:spcAft>
                <a:spcPts val="0"/>
              </a:spcAft>
              <a:buClr>
                <a:srgbClr val="FFFFFF"/>
              </a:buClr>
              <a:buSzPts val="4800"/>
              <a:buNone/>
              <a:defRPr sz="6400">
                <a:solidFill>
                  <a:srgbClr val="FFFFFF"/>
                </a:solidFill>
              </a:defRPr>
            </a:lvl7pPr>
            <a:lvl8pPr lvl="7" algn="r">
              <a:spcBef>
                <a:spcPts val="0"/>
              </a:spcBef>
              <a:spcAft>
                <a:spcPts val="0"/>
              </a:spcAft>
              <a:buClr>
                <a:srgbClr val="FFFFFF"/>
              </a:buClr>
              <a:buSzPts val="4800"/>
              <a:buNone/>
              <a:defRPr sz="6400">
                <a:solidFill>
                  <a:srgbClr val="FFFFFF"/>
                </a:solidFill>
              </a:defRPr>
            </a:lvl8pPr>
            <a:lvl9pPr lvl="8" algn="r">
              <a:spcBef>
                <a:spcPts val="0"/>
              </a:spcBef>
              <a:spcAft>
                <a:spcPts val="0"/>
              </a:spcAft>
              <a:buClr>
                <a:srgbClr val="FFFFFF"/>
              </a:buClr>
              <a:buSzPts val="4800"/>
              <a:buNone/>
              <a:defRPr sz="6400">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196572290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397000" y="845500"/>
            <a:ext cx="93288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162" name="Google Shape;162;p5"/>
          <p:cNvSpPr txBox="1">
            <a:spLocks noGrp="1"/>
          </p:cNvSpPr>
          <p:nvPr>
            <p:ph type="body" idx="1"/>
          </p:nvPr>
        </p:nvSpPr>
        <p:spPr>
          <a:xfrm>
            <a:off x="1434467" y="2053567"/>
            <a:ext cx="9328800" cy="25628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sp>
        <p:nvSpPr>
          <p:cNvPr id="202" name="Google Shape;202;p5"/>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67887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95001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2549967" y="3015117"/>
            <a:ext cx="7092000" cy="109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80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28" name="Google Shape;28;p3"/>
          <p:cNvSpPr txBox="1">
            <a:spLocks noGrp="1"/>
          </p:cNvSpPr>
          <p:nvPr>
            <p:ph type="title" idx="2" hasCustomPrompt="1"/>
          </p:nvPr>
        </p:nvSpPr>
        <p:spPr>
          <a:xfrm>
            <a:off x="4140800" y="1552900"/>
            <a:ext cx="3910400" cy="13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0666">
                <a:solidFill>
                  <a:schemeClr val="accent2"/>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29" name="Google Shape;29;p3"/>
          <p:cNvSpPr txBox="1">
            <a:spLocks noGrp="1"/>
          </p:cNvSpPr>
          <p:nvPr>
            <p:ph type="subTitle" idx="1"/>
          </p:nvPr>
        </p:nvSpPr>
        <p:spPr>
          <a:xfrm>
            <a:off x="3753867" y="4165217"/>
            <a:ext cx="4684400" cy="58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0" name="Google Shape;30;p3"/>
          <p:cNvSpPr/>
          <p:nvPr/>
        </p:nvSpPr>
        <p:spPr>
          <a:xfrm rot="10800000">
            <a:off x="-346922" y="4380391"/>
            <a:ext cx="5411089" cy="2306376"/>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3"/>
          <p:cNvSpPr/>
          <p:nvPr/>
        </p:nvSpPr>
        <p:spPr>
          <a:xfrm rot="10800000">
            <a:off x="211309" y="5906643"/>
            <a:ext cx="5507025" cy="144689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3"/>
          <p:cNvSpPr/>
          <p:nvPr/>
        </p:nvSpPr>
        <p:spPr>
          <a:xfrm>
            <a:off x="4932967" y="621823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3"/>
          <p:cNvSpPr/>
          <p:nvPr/>
        </p:nvSpPr>
        <p:spPr>
          <a:xfrm>
            <a:off x="2414684" y="5843484"/>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3"/>
          <p:cNvSpPr/>
          <p:nvPr/>
        </p:nvSpPr>
        <p:spPr>
          <a:xfrm>
            <a:off x="-442899" y="4937935"/>
            <a:ext cx="3832268" cy="2029088"/>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3"/>
          <p:cNvSpPr/>
          <p:nvPr/>
        </p:nvSpPr>
        <p:spPr>
          <a:xfrm>
            <a:off x="1642700" y="535603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3"/>
          <p:cNvSpPr/>
          <p:nvPr/>
        </p:nvSpPr>
        <p:spPr>
          <a:xfrm>
            <a:off x="145184" y="401005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3"/>
          <p:cNvSpPr/>
          <p:nvPr/>
        </p:nvSpPr>
        <p:spPr>
          <a:xfrm>
            <a:off x="7153568" y="222151"/>
            <a:ext cx="5411089" cy="2306376"/>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3"/>
          <p:cNvSpPr/>
          <p:nvPr/>
        </p:nvSpPr>
        <p:spPr>
          <a:xfrm>
            <a:off x="6499401" y="-444616"/>
            <a:ext cx="5507025" cy="144689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3"/>
          <p:cNvSpPr/>
          <p:nvPr/>
        </p:nvSpPr>
        <p:spPr>
          <a:xfrm rot="10800000">
            <a:off x="7153567" y="559084"/>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rot="10800000">
            <a:off x="9585051" y="8474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3"/>
          <p:cNvSpPr/>
          <p:nvPr/>
        </p:nvSpPr>
        <p:spPr>
          <a:xfrm rot="10800000">
            <a:off x="8828366" y="-58105"/>
            <a:ext cx="3832268" cy="2029088"/>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3"/>
          <p:cNvSpPr/>
          <p:nvPr/>
        </p:nvSpPr>
        <p:spPr>
          <a:xfrm rot="10800000">
            <a:off x="10443833" y="1421284"/>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3"/>
          <p:cNvSpPr/>
          <p:nvPr/>
        </p:nvSpPr>
        <p:spPr>
          <a:xfrm rot="10800000">
            <a:off x="11854551" y="2680867"/>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04500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770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5984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07164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2814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89643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49517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1761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5/14/2021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2514975698"/>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 id="2147484059" r:id="rId16"/>
    <p:sldLayoutId id="2147484060" r:id="rId17"/>
    <p:sldLayoutId id="2147484061" r:id="rId18"/>
    <p:sldLayoutId id="2147484062" r:id="rId19"/>
    <p:sldLayoutId id="2147484063" r:id="rId20"/>
  </p:sldLayoutIdLst>
  <p:transition>
    <p:fade thruBlk="1"/>
  </p:transition>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www.hackerrank.com/on-tap-dynamic-programming" TargetMode="Externa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9.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3" name="Google Shape;478;p15">
            <a:extLst>
              <a:ext uri="{FF2B5EF4-FFF2-40B4-BE49-F238E27FC236}">
                <a16:creationId xmlns:a16="http://schemas.microsoft.com/office/drawing/2014/main" id="{099DAC27-C6F0-4627-B1C2-2173AF7AEB4A}"/>
              </a:ext>
            </a:extLst>
          </p:cNvPr>
          <p:cNvSpPr txBox="1">
            <a:spLocks/>
          </p:cNvSpPr>
          <p:nvPr/>
        </p:nvSpPr>
        <p:spPr>
          <a:xfrm>
            <a:off x="1700200" y="1072555"/>
            <a:ext cx="9026869" cy="30387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13333">
                <a:solidFill>
                  <a:schemeClr val="accent4">
                    <a:lumMod val="75000"/>
                  </a:schemeClr>
                </a:solidFill>
              </a:rPr>
              <a:t>CS112.L21</a:t>
            </a:r>
          </a:p>
        </p:txBody>
      </p:sp>
      <p:sp>
        <p:nvSpPr>
          <p:cNvPr id="2" name="TextBox 1">
            <a:extLst>
              <a:ext uri="{FF2B5EF4-FFF2-40B4-BE49-F238E27FC236}">
                <a16:creationId xmlns:a16="http://schemas.microsoft.com/office/drawing/2014/main" id="{8C8C0484-72F3-480B-9F28-8CE103800C54}"/>
              </a:ext>
            </a:extLst>
          </p:cNvPr>
          <p:cNvSpPr txBox="1"/>
          <p:nvPr/>
        </p:nvSpPr>
        <p:spPr>
          <a:xfrm>
            <a:off x="2108286" y="4204561"/>
            <a:ext cx="5330455" cy="1282531"/>
          </a:xfrm>
          <a:prstGeom prst="rect">
            <a:avLst/>
          </a:prstGeom>
          <a:noFill/>
        </p:spPr>
        <p:txBody>
          <a:bodyPr wrap="square" rtlCol="0">
            <a:spAutoFit/>
          </a:bodyPr>
          <a:lstStyle/>
          <a:p>
            <a:r>
              <a:rPr lang="en-US" sz="2667" err="1"/>
              <a:t>Giảng</a:t>
            </a:r>
            <a:r>
              <a:rPr lang="en-US" sz="2667"/>
              <a:t> </a:t>
            </a:r>
            <a:r>
              <a:rPr lang="en-US" sz="2667" err="1"/>
              <a:t>viên</a:t>
            </a:r>
            <a:r>
              <a:rPr lang="en-US" sz="2667"/>
              <a:t>: </a:t>
            </a:r>
            <a:r>
              <a:rPr lang="en-US" sz="2667" err="1"/>
              <a:t>Thầy</a:t>
            </a:r>
            <a:r>
              <a:rPr lang="en-US" sz="2667"/>
              <a:t> </a:t>
            </a:r>
            <a:r>
              <a:rPr lang="en-US" sz="2667" err="1"/>
              <a:t>Nguyễn</a:t>
            </a:r>
            <a:r>
              <a:rPr lang="en-US" sz="2667"/>
              <a:t> Thanh </a:t>
            </a:r>
            <a:r>
              <a:rPr lang="en-US" sz="2667" err="1"/>
              <a:t>Sơn</a:t>
            </a:r>
            <a:endParaRPr lang="en-US" sz="2667"/>
          </a:p>
          <a:p>
            <a:endParaRPr lang="en-US" sz="2667"/>
          </a:p>
          <a:p>
            <a:endParaRPr 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DF8B8-F8EF-4171-B6DA-CF285E3785D0}"/>
              </a:ext>
            </a:extLst>
          </p:cNvPr>
          <p:cNvSpPr>
            <a:spLocks noGrp="1"/>
          </p:cNvSpPr>
          <p:nvPr>
            <p:ph type="title"/>
          </p:nvPr>
        </p:nvSpPr>
        <p:spPr/>
        <p:txBody>
          <a:bodyPr/>
          <a:lstStyle/>
          <a:p>
            <a:r>
              <a:rPr lang="en-US" b="1" i="1" err="1">
                <a:solidFill>
                  <a:schemeClr val="accent1"/>
                </a:solidFill>
              </a:rPr>
              <a:t>Yêu</a:t>
            </a:r>
            <a:r>
              <a:rPr lang="en-US" b="1" i="1">
                <a:solidFill>
                  <a:schemeClr val="accent1"/>
                </a:solidFill>
              </a:rPr>
              <a:t> </a:t>
            </a:r>
            <a:r>
              <a:rPr lang="en-US" b="1" i="1" err="1">
                <a:solidFill>
                  <a:schemeClr val="accent1"/>
                </a:solidFill>
              </a:rPr>
              <a:t>cầu</a:t>
            </a:r>
            <a:r>
              <a:rPr lang="en-US" b="1" i="1">
                <a:solidFill>
                  <a:schemeClr val="accent1"/>
                </a:solidFill>
              </a:rPr>
              <a:t> </a:t>
            </a:r>
            <a:r>
              <a:rPr lang="en-US" b="1" i="1" err="1">
                <a:solidFill>
                  <a:schemeClr val="accent1"/>
                </a:solidFill>
              </a:rPr>
              <a:t>bài</a:t>
            </a:r>
            <a:r>
              <a:rPr lang="en-US" b="1" i="1">
                <a:solidFill>
                  <a:schemeClr val="accent1"/>
                </a:solidFill>
              </a:rPr>
              <a:t> </a:t>
            </a:r>
            <a:r>
              <a:rPr lang="en-US" b="1" i="1" err="1">
                <a:solidFill>
                  <a:schemeClr val="accent1"/>
                </a:solidFill>
              </a:rPr>
              <a:t>toán</a:t>
            </a:r>
            <a:endParaRPr lang="en-US" b="1" i="1">
              <a:solidFill>
                <a:schemeClr val="accent1"/>
              </a:solidFill>
            </a:endParaRPr>
          </a:p>
        </p:txBody>
      </p:sp>
      <p:sp>
        <p:nvSpPr>
          <p:cNvPr id="3" name="Content Placeholder 2">
            <a:extLst>
              <a:ext uri="{FF2B5EF4-FFF2-40B4-BE49-F238E27FC236}">
                <a16:creationId xmlns:a16="http://schemas.microsoft.com/office/drawing/2014/main" id="{9EECBA78-D5B4-4B8C-A21F-E2CBEED2BBE3}"/>
              </a:ext>
            </a:extLst>
          </p:cNvPr>
          <p:cNvSpPr>
            <a:spLocks noGrp="1"/>
          </p:cNvSpPr>
          <p:nvPr>
            <p:ph idx="1"/>
          </p:nvPr>
        </p:nvSpPr>
        <p:spPr/>
        <p:txBody>
          <a:bodyPr/>
          <a:lstStyle/>
          <a:p>
            <a:r>
              <a:rPr lang="en-US" sz="3200" b="1" err="1"/>
              <a:t>Bài</a:t>
            </a:r>
            <a:r>
              <a:rPr lang="en-US" sz="3200" b="1"/>
              <a:t> </a:t>
            </a:r>
            <a:r>
              <a:rPr lang="en-US" sz="3200" b="1" err="1"/>
              <a:t>toán</a:t>
            </a:r>
            <a:r>
              <a:rPr lang="en-US" sz="3200" b="1"/>
              <a:t> con </a:t>
            </a:r>
            <a:r>
              <a:rPr lang="en-US" sz="3200" b="1" err="1"/>
              <a:t>gối</a:t>
            </a:r>
            <a:r>
              <a:rPr lang="en-US" sz="3200" b="1"/>
              <a:t> </a:t>
            </a:r>
            <a:r>
              <a:rPr lang="en-US" sz="3200" b="1" err="1"/>
              <a:t>nhau</a:t>
            </a:r>
            <a:endParaRPr lang="en-US" sz="3200" b="1"/>
          </a:p>
          <a:p>
            <a:r>
              <a:rPr lang="en-US" sz="3200" b="1" err="1"/>
              <a:t>Cấu</a:t>
            </a:r>
            <a:r>
              <a:rPr lang="en-US" sz="3200" b="1"/>
              <a:t> </a:t>
            </a:r>
            <a:r>
              <a:rPr lang="en-US" sz="3200" b="1" err="1"/>
              <a:t>trúc</a:t>
            </a:r>
            <a:r>
              <a:rPr lang="en-US" sz="3200" b="1"/>
              <a:t> con </a:t>
            </a:r>
            <a:r>
              <a:rPr lang="en-US" sz="3200" b="1" err="1"/>
              <a:t>tối</a:t>
            </a:r>
            <a:r>
              <a:rPr lang="en-US" sz="3200" b="1"/>
              <a:t> </a:t>
            </a:r>
            <a:r>
              <a:rPr lang="en-US" sz="3200" b="1" err="1"/>
              <a:t>ưu</a:t>
            </a:r>
            <a:endParaRPr lang="en-US" sz="3200" b="1"/>
          </a:p>
          <a:p>
            <a:r>
              <a:rPr lang="en-US" sz="3200" b="1" err="1"/>
              <a:t>Không</a:t>
            </a:r>
            <a:r>
              <a:rPr lang="en-US" sz="3200" b="1"/>
              <a:t> </a:t>
            </a:r>
            <a:r>
              <a:rPr lang="en-US" sz="3200" b="1" err="1"/>
              <a:t>gian</a:t>
            </a:r>
            <a:r>
              <a:rPr lang="en-US" sz="3200" b="1"/>
              <a:t> </a:t>
            </a:r>
            <a:r>
              <a:rPr lang="en-US" sz="3200" b="1" err="1"/>
              <a:t>lưu</a:t>
            </a:r>
            <a:r>
              <a:rPr lang="en-US" sz="3200" b="1"/>
              <a:t> </a:t>
            </a:r>
            <a:r>
              <a:rPr lang="en-US" sz="3200" b="1" err="1"/>
              <a:t>trữ</a:t>
            </a:r>
            <a:r>
              <a:rPr lang="en-US" sz="3200" b="1"/>
              <a:t> </a:t>
            </a:r>
          </a:p>
          <a:p>
            <a:r>
              <a:rPr lang="en-US" sz="3200" b="1" err="1"/>
              <a:t>Quá</a:t>
            </a:r>
            <a:r>
              <a:rPr lang="en-US" sz="3200" b="1"/>
              <a:t> </a:t>
            </a:r>
            <a:r>
              <a:rPr lang="en-US" sz="3200" b="1" err="1"/>
              <a:t>trình</a:t>
            </a:r>
            <a:r>
              <a:rPr lang="en-US" sz="3200" b="1"/>
              <a:t> </a:t>
            </a:r>
            <a:r>
              <a:rPr lang="en-US" sz="3200" b="1" err="1"/>
              <a:t>giải</a:t>
            </a:r>
            <a:r>
              <a:rPr lang="en-US" sz="3200" b="1"/>
              <a:t> </a:t>
            </a:r>
            <a:r>
              <a:rPr lang="en-US" sz="3200" b="1" err="1"/>
              <a:t>là</a:t>
            </a:r>
            <a:r>
              <a:rPr lang="en-US" sz="3200" b="1"/>
              <a:t> </a:t>
            </a:r>
            <a:r>
              <a:rPr lang="en-US" sz="3200" b="1" err="1"/>
              <a:t>các</a:t>
            </a:r>
            <a:r>
              <a:rPr lang="en-US" sz="3200" b="1"/>
              <a:t> </a:t>
            </a:r>
            <a:r>
              <a:rPr lang="en-US" sz="3200" b="1" err="1"/>
              <a:t>bước</a:t>
            </a:r>
            <a:r>
              <a:rPr lang="en-US" sz="3200" b="1"/>
              <a:t> </a:t>
            </a:r>
            <a:r>
              <a:rPr lang="en-US" sz="3200" b="1" err="1"/>
              <a:t>hữu</a:t>
            </a:r>
            <a:r>
              <a:rPr lang="en-US" sz="3200" b="1"/>
              <a:t> </a:t>
            </a:r>
            <a:r>
              <a:rPr lang="en-US" sz="3200" b="1" err="1"/>
              <a:t>hạn</a:t>
            </a:r>
            <a:endParaRPr lang="en-US" sz="3200" b="1"/>
          </a:p>
          <a:p>
            <a:endParaRPr lang="en-US"/>
          </a:p>
        </p:txBody>
      </p:sp>
    </p:spTree>
    <p:extLst>
      <p:ext uri="{BB962C8B-B14F-4D97-AF65-F5344CB8AC3E}">
        <p14:creationId xmlns:p14="http://schemas.microsoft.com/office/powerpoint/2010/main" val="143809391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0B876614-0C51-4067-A55C-2B77B6BE4C23}"/>
              </a:ext>
            </a:extLst>
          </p:cNvPr>
          <p:cNvSpPr>
            <a:spLocks noGrp="1"/>
          </p:cNvSpPr>
          <p:nvPr>
            <p:ph type="title"/>
          </p:nvPr>
        </p:nvSpPr>
        <p:spPr>
          <a:xfrm>
            <a:off x="2653853" y="4492652"/>
            <a:ext cx="7413623" cy="2096025"/>
          </a:xfrm>
        </p:spPr>
        <p:txBody>
          <a:bodyPr vert="horz" lIns="91440" tIns="45720" rIns="91440" bIns="45720" rtlCol="0" anchor="b">
            <a:normAutofit fontScale="90000"/>
          </a:bodyPr>
          <a:lstStyle/>
          <a:p>
            <a:r>
              <a:rPr lang="en-US" sz="4400" err="1"/>
              <a:t>Bài</a:t>
            </a:r>
            <a:r>
              <a:rPr lang="en-US" sz="4400"/>
              <a:t> </a:t>
            </a:r>
            <a:r>
              <a:rPr lang="en-US" sz="4400" err="1"/>
              <a:t>toán</a:t>
            </a:r>
            <a:r>
              <a:rPr lang="en-US" sz="4400"/>
              <a:t> con </a:t>
            </a:r>
            <a:r>
              <a:rPr lang="en-US" sz="4400" err="1"/>
              <a:t>gối</a:t>
            </a:r>
            <a:r>
              <a:rPr lang="en-US" sz="4400"/>
              <a:t> </a:t>
            </a:r>
            <a:r>
              <a:rPr lang="en-US" sz="4400" err="1"/>
              <a:t>nhau</a:t>
            </a:r>
            <a:r>
              <a:rPr lang="en-US" sz="4400"/>
              <a:t>?</a:t>
            </a:r>
            <a:br>
              <a:rPr lang="en-US" sz="4400"/>
            </a:br>
            <a:r>
              <a:rPr lang="en-US" sz="4400" err="1"/>
              <a:t>Cấu</a:t>
            </a:r>
            <a:r>
              <a:rPr lang="en-US" sz="4400"/>
              <a:t> </a:t>
            </a:r>
            <a:r>
              <a:rPr lang="en-US" sz="4400" err="1"/>
              <a:t>trúc</a:t>
            </a:r>
            <a:r>
              <a:rPr lang="en-US" sz="4400"/>
              <a:t> con </a:t>
            </a:r>
            <a:r>
              <a:rPr lang="en-US" sz="4400" err="1"/>
              <a:t>tối</a:t>
            </a:r>
            <a:r>
              <a:rPr lang="en-US" sz="4400"/>
              <a:t> </a:t>
            </a:r>
            <a:r>
              <a:rPr lang="en-US" sz="4400" err="1"/>
              <a:t>ưu</a:t>
            </a:r>
            <a:r>
              <a:rPr lang="en-US" sz="4400"/>
              <a:t>?</a:t>
            </a:r>
            <a:br>
              <a:rPr lang="en-US" sz="4400"/>
            </a:br>
            <a:endParaRPr lang="en-US" sz="4400"/>
          </a:p>
        </p:txBody>
      </p:sp>
      <p:pic>
        <p:nvPicPr>
          <p:cNvPr id="4" name="Content Placeholder 3">
            <a:extLst>
              <a:ext uri="{FF2B5EF4-FFF2-40B4-BE49-F238E27FC236}">
                <a16:creationId xmlns:a16="http://schemas.microsoft.com/office/drawing/2014/main" id="{F31964A2-4AD1-49E0-B56F-36EB9E08F23B}"/>
              </a:ext>
            </a:extLst>
          </p:cNvPr>
          <p:cNvPicPr>
            <a:picLocks noGrp="1"/>
          </p:cNvPicPr>
          <p:nvPr>
            <p:ph idx="1"/>
          </p:nvPr>
        </p:nvPicPr>
        <p:blipFill rotWithShape="1">
          <a:blip r:embed="rId3"/>
          <a:srcRect r="18667"/>
          <a:stretch/>
        </p:blipFill>
        <p:spPr>
          <a:xfrm>
            <a:off x="2563249" y="494892"/>
            <a:ext cx="7487555" cy="37284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622552747"/>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4"/>
          <p:cNvSpPr txBox="1">
            <a:spLocks noGrp="1"/>
          </p:cNvSpPr>
          <p:nvPr>
            <p:ph type="title"/>
          </p:nvPr>
        </p:nvSpPr>
        <p:spPr>
          <a:xfrm>
            <a:off x="2550000" y="2554229"/>
            <a:ext cx="7092000" cy="1096400"/>
          </a:xfrm>
          <a:prstGeom prst="rect">
            <a:avLst/>
          </a:prstGeom>
        </p:spPr>
        <p:txBody>
          <a:bodyPr spcFirstLastPara="1" vert="horz" wrap="square" lIns="121900" tIns="121900" rIns="121900" bIns="121900" rtlCol="0" anchor="ctr" anchorCtr="0">
            <a:noAutofit/>
          </a:bodyPr>
          <a:lstStyle/>
          <a:p>
            <a:r>
              <a:rPr lang="en"/>
              <a:t>ƯU ĐIỂM &amp; NHƯỢC ĐIỂM</a:t>
            </a:r>
            <a:endParaRPr/>
          </a:p>
        </p:txBody>
      </p:sp>
    </p:spTree>
    <p:extLst>
      <p:ext uri="{BB962C8B-B14F-4D97-AF65-F5344CB8AC3E}">
        <p14:creationId xmlns:p14="http://schemas.microsoft.com/office/powerpoint/2010/main" val="3722606654"/>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D1FEC0-D4F9-45B5-92CE-F0D3E3BC90C0}"/>
              </a:ext>
            </a:extLst>
          </p:cNvPr>
          <p:cNvSpPr>
            <a:spLocks noGrp="1"/>
          </p:cNvSpPr>
          <p:nvPr>
            <p:ph idx="1"/>
          </p:nvPr>
        </p:nvSpPr>
        <p:spPr>
          <a:xfrm>
            <a:off x="0" y="0"/>
            <a:ext cx="12192000" cy="6857999"/>
          </a:xfrm>
        </p:spPr>
        <p:txBody>
          <a:bodyPr/>
          <a:lstStyle/>
          <a:p>
            <a:pPr marL="101600" indent="0">
              <a:buNone/>
            </a:pPr>
            <a:r>
              <a:rPr lang="en-US"/>
              <a:t>    </a:t>
            </a:r>
          </a:p>
        </p:txBody>
      </p:sp>
      <p:sp>
        <p:nvSpPr>
          <p:cNvPr id="18" name="Shape">
            <a:extLst>
              <a:ext uri="{FF2B5EF4-FFF2-40B4-BE49-F238E27FC236}">
                <a16:creationId xmlns:a16="http://schemas.microsoft.com/office/drawing/2014/main" id="{5EFBDE50-71EC-4186-8363-75AFBFCB13C2}"/>
              </a:ext>
            </a:extLst>
          </p:cNvPr>
          <p:cNvSpPr/>
          <p:nvPr/>
        </p:nvSpPr>
        <p:spPr>
          <a:xfrm>
            <a:off x="6135420" y="1541582"/>
            <a:ext cx="45719" cy="360721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040" y="21600"/>
                  <a:pt x="0" y="21536"/>
                  <a:pt x="0" y="21463"/>
                </a:cubicBezTo>
                <a:lnTo>
                  <a:pt x="0" y="20916"/>
                </a:lnTo>
                <a:cubicBezTo>
                  <a:pt x="0" y="20843"/>
                  <a:pt x="5040" y="20779"/>
                  <a:pt x="10800" y="20779"/>
                </a:cubicBezTo>
                <a:cubicBezTo>
                  <a:pt x="16560" y="20779"/>
                  <a:pt x="21600" y="20843"/>
                  <a:pt x="21600" y="20916"/>
                </a:cubicBezTo>
                <a:lnTo>
                  <a:pt x="21600" y="21463"/>
                </a:lnTo>
                <a:cubicBezTo>
                  <a:pt x="21600" y="21536"/>
                  <a:pt x="16560" y="21600"/>
                  <a:pt x="10800" y="21600"/>
                </a:cubicBezTo>
                <a:close/>
                <a:moveTo>
                  <a:pt x="10800" y="20505"/>
                </a:moveTo>
                <a:cubicBezTo>
                  <a:pt x="5040" y="20505"/>
                  <a:pt x="0" y="20441"/>
                  <a:pt x="0" y="20368"/>
                </a:cubicBezTo>
                <a:lnTo>
                  <a:pt x="0" y="19821"/>
                </a:lnTo>
                <a:cubicBezTo>
                  <a:pt x="0" y="19748"/>
                  <a:pt x="5040" y="19684"/>
                  <a:pt x="10800" y="19684"/>
                </a:cubicBezTo>
                <a:cubicBezTo>
                  <a:pt x="16560" y="19684"/>
                  <a:pt x="21600" y="19748"/>
                  <a:pt x="21600" y="19821"/>
                </a:cubicBezTo>
                <a:lnTo>
                  <a:pt x="21600" y="20368"/>
                </a:lnTo>
                <a:cubicBezTo>
                  <a:pt x="21600" y="20441"/>
                  <a:pt x="16560" y="20505"/>
                  <a:pt x="10800" y="20505"/>
                </a:cubicBezTo>
                <a:close/>
                <a:moveTo>
                  <a:pt x="10800" y="19410"/>
                </a:moveTo>
                <a:cubicBezTo>
                  <a:pt x="5040" y="19410"/>
                  <a:pt x="0" y="19346"/>
                  <a:pt x="0" y="19273"/>
                </a:cubicBezTo>
                <a:lnTo>
                  <a:pt x="0" y="18725"/>
                </a:lnTo>
                <a:cubicBezTo>
                  <a:pt x="0" y="18652"/>
                  <a:pt x="5040" y="18589"/>
                  <a:pt x="10800" y="18589"/>
                </a:cubicBezTo>
                <a:cubicBezTo>
                  <a:pt x="16560" y="18589"/>
                  <a:pt x="21600" y="18652"/>
                  <a:pt x="21600" y="18725"/>
                </a:cubicBezTo>
                <a:lnTo>
                  <a:pt x="21600" y="19273"/>
                </a:lnTo>
                <a:cubicBezTo>
                  <a:pt x="21600" y="19346"/>
                  <a:pt x="16560" y="19410"/>
                  <a:pt x="10800" y="19410"/>
                </a:cubicBezTo>
                <a:close/>
                <a:moveTo>
                  <a:pt x="10800" y="18315"/>
                </a:moveTo>
                <a:cubicBezTo>
                  <a:pt x="5040" y="18315"/>
                  <a:pt x="0" y="18251"/>
                  <a:pt x="0" y="18178"/>
                </a:cubicBezTo>
                <a:lnTo>
                  <a:pt x="0" y="17630"/>
                </a:lnTo>
                <a:cubicBezTo>
                  <a:pt x="0" y="17557"/>
                  <a:pt x="5040" y="17494"/>
                  <a:pt x="10800" y="17494"/>
                </a:cubicBezTo>
                <a:cubicBezTo>
                  <a:pt x="16560" y="17494"/>
                  <a:pt x="21600" y="17557"/>
                  <a:pt x="21600" y="17630"/>
                </a:cubicBezTo>
                <a:lnTo>
                  <a:pt x="21600" y="18178"/>
                </a:lnTo>
                <a:cubicBezTo>
                  <a:pt x="21600" y="18260"/>
                  <a:pt x="16560" y="18315"/>
                  <a:pt x="10800" y="18315"/>
                </a:cubicBezTo>
                <a:close/>
                <a:moveTo>
                  <a:pt x="10800" y="17229"/>
                </a:moveTo>
                <a:cubicBezTo>
                  <a:pt x="5040" y="17229"/>
                  <a:pt x="0" y="17165"/>
                  <a:pt x="0" y="17092"/>
                </a:cubicBezTo>
                <a:lnTo>
                  <a:pt x="0" y="16544"/>
                </a:lnTo>
                <a:cubicBezTo>
                  <a:pt x="0" y="16471"/>
                  <a:pt x="5040" y="16408"/>
                  <a:pt x="10800" y="16408"/>
                </a:cubicBezTo>
                <a:cubicBezTo>
                  <a:pt x="16560" y="16408"/>
                  <a:pt x="21600" y="16471"/>
                  <a:pt x="21600" y="16544"/>
                </a:cubicBezTo>
                <a:lnTo>
                  <a:pt x="21600" y="17092"/>
                </a:lnTo>
                <a:cubicBezTo>
                  <a:pt x="21600" y="17165"/>
                  <a:pt x="16560" y="17229"/>
                  <a:pt x="10800" y="17229"/>
                </a:cubicBezTo>
                <a:close/>
                <a:moveTo>
                  <a:pt x="10800" y="16134"/>
                </a:moveTo>
                <a:cubicBezTo>
                  <a:pt x="5040" y="16134"/>
                  <a:pt x="0" y="16070"/>
                  <a:pt x="0" y="15997"/>
                </a:cubicBezTo>
                <a:lnTo>
                  <a:pt x="0" y="15449"/>
                </a:lnTo>
                <a:cubicBezTo>
                  <a:pt x="0" y="15376"/>
                  <a:pt x="5040" y="15313"/>
                  <a:pt x="10800" y="15313"/>
                </a:cubicBezTo>
                <a:cubicBezTo>
                  <a:pt x="16560" y="15313"/>
                  <a:pt x="21600" y="15376"/>
                  <a:pt x="21600" y="15449"/>
                </a:cubicBezTo>
                <a:lnTo>
                  <a:pt x="21600" y="15997"/>
                </a:lnTo>
                <a:cubicBezTo>
                  <a:pt x="21600" y="16070"/>
                  <a:pt x="16560" y="16134"/>
                  <a:pt x="10800" y="16134"/>
                </a:cubicBezTo>
                <a:close/>
                <a:moveTo>
                  <a:pt x="10800" y="15039"/>
                </a:moveTo>
                <a:cubicBezTo>
                  <a:pt x="5040" y="15039"/>
                  <a:pt x="0" y="14975"/>
                  <a:pt x="0" y="14902"/>
                </a:cubicBezTo>
                <a:lnTo>
                  <a:pt x="0" y="14354"/>
                </a:lnTo>
                <a:cubicBezTo>
                  <a:pt x="0" y="14281"/>
                  <a:pt x="5040" y="14217"/>
                  <a:pt x="10800" y="14217"/>
                </a:cubicBezTo>
                <a:cubicBezTo>
                  <a:pt x="16560" y="14217"/>
                  <a:pt x="21600" y="14281"/>
                  <a:pt x="21600" y="14354"/>
                </a:cubicBezTo>
                <a:lnTo>
                  <a:pt x="21600" y="14902"/>
                </a:lnTo>
                <a:cubicBezTo>
                  <a:pt x="21600" y="14975"/>
                  <a:pt x="16560" y="15039"/>
                  <a:pt x="10800" y="15039"/>
                </a:cubicBezTo>
                <a:close/>
                <a:moveTo>
                  <a:pt x="10800" y="13944"/>
                </a:moveTo>
                <a:cubicBezTo>
                  <a:pt x="5040" y="13944"/>
                  <a:pt x="0" y="13880"/>
                  <a:pt x="0" y="13807"/>
                </a:cubicBezTo>
                <a:lnTo>
                  <a:pt x="0" y="13259"/>
                </a:lnTo>
                <a:cubicBezTo>
                  <a:pt x="0" y="13186"/>
                  <a:pt x="5040" y="13122"/>
                  <a:pt x="10800" y="13122"/>
                </a:cubicBezTo>
                <a:cubicBezTo>
                  <a:pt x="16560" y="13122"/>
                  <a:pt x="21600" y="13186"/>
                  <a:pt x="21600" y="13259"/>
                </a:cubicBezTo>
                <a:lnTo>
                  <a:pt x="21600" y="13807"/>
                </a:lnTo>
                <a:cubicBezTo>
                  <a:pt x="21600" y="13880"/>
                  <a:pt x="16560" y="13944"/>
                  <a:pt x="10800" y="13944"/>
                </a:cubicBezTo>
                <a:close/>
                <a:moveTo>
                  <a:pt x="10800" y="12849"/>
                </a:moveTo>
                <a:cubicBezTo>
                  <a:pt x="5040" y="12849"/>
                  <a:pt x="0" y="12785"/>
                  <a:pt x="0" y="12712"/>
                </a:cubicBezTo>
                <a:lnTo>
                  <a:pt x="0" y="12164"/>
                </a:lnTo>
                <a:cubicBezTo>
                  <a:pt x="0" y="12091"/>
                  <a:pt x="5040" y="12027"/>
                  <a:pt x="10800" y="12027"/>
                </a:cubicBezTo>
                <a:cubicBezTo>
                  <a:pt x="16560" y="12027"/>
                  <a:pt x="21600" y="12091"/>
                  <a:pt x="21600" y="12164"/>
                </a:cubicBezTo>
                <a:lnTo>
                  <a:pt x="21600" y="12712"/>
                </a:lnTo>
                <a:cubicBezTo>
                  <a:pt x="21600" y="12794"/>
                  <a:pt x="16560" y="12849"/>
                  <a:pt x="10800" y="12849"/>
                </a:cubicBezTo>
                <a:close/>
                <a:moveTo>
                  <a:pt x="10800" y="11763"/>
                </a:moveTo>
                <a:cubicBezTo>
                  <a:pt x="5040" y="11763"/>
                  <a:pt x="0" y="11699"/>
                  <a:pt x="0" y="11626"/>
                </a:cubicBezTo>
                <a:lnTo>
                  <a:pt x="0" y="11078"/>
                </a:lnTo>
                <a:cubicBezTo>
                  <a:pt x="0" y="11005"/>
                  <a:pt x="5040" y="10941"/>
                  <a:pt x="10800" y="10941"/>
                </a:cubicBezTo>
                <a:cubicBezTo>
                  <a:pt x="16560" y="10941"/>
                  <a:pt x="21600" y="11005"/>
                  <a:pt x="21600" y="11078"/>
                </a:cubicBezTo>
                <a:lnTo>
                  <a:pt x="21600" y="11626"/>
                </a:lnTo>
                <a:cubicBezTo>
                  <a:pt x="21600" y="11699"/>
                  <a:pt x="16560" y="11763"/>
                  <a:pt x="10800" y="11763"/>
                </a:cubicBezTo>
                <a:close/>
                <a:moveTo>
                  <a:pt x="10800" y="10668"/>
                </a:moveTo>
                <a:cubicBezTo>
                  <a:pt x="5040" y="10668"/>
                  <a:pt x="0" y="10604"/>
                  <a:pt x="0" y="10531"/>
                </a:cubicBezTo>
                <a:lnTo>
                  <a:pt x="0" y="9983"/>
                </a:lnTo>
                <a:cubicBezTo>
                  <a:pt x="0" y="9910"/>
                  <a:pt x="5040" y="9846"/>
                  <a:pt x="10800" y="9846"/>
                </a:cubicBezTo>
                <a:cubicBezTo>
                  <a:pt x="16560" y="9846"/>
                  <a:pt x="21600" y="9910"/>
                  <a:pt x="21600" y="9983"/>
                </a:cubicBezTo>
                <a:lnTo>
                  <a:pt x="21600" y="10531"/>
                </a:lnTo>
                <a:cubicBezTo>
                  <a:pt x="21600" y="10604"/>
                  <a:pt x="16560" y="10668"/>
                  <a:pt x="10800" y="10668"/>
                </a:cubicBezTo>
                <a:close/>
                <a:moveTo>
                  <a:pt x="10800" y="9573"/>
                </a:moveTo>
                <a:cubicBezTo>
                  <a:pt x="5040" y="9573"/>
                  <a:pt x="0" y="9509"/>
                  <a:pt x="0" y="9436"/>
                </a:cubicBezTo>
                <a:lnTo>
                  <a:pt x="0" y="8888"/>
                </a:lnTo>
                <a:cubicBezTo>
                  <a:pt x="0" y="8815"/>
                  <a:pt x="5040" y="8751"/>
                  <a:pt x="10800" y="8751"/>
                </a:cubicBezTo>
                <a:cubicBezTo>
                  <a:pt x="16560" y="8751"/>
                  <a:pt x="21600" y="8815"/>
                  <a:pt x="21600" y="8888"/>
                </a:cubicBezTo>
                <a:lnTo>
                  <a:pt x="21600" y="9436"/>
                </a:lnTo>
                <a:cubicBezTo>
                  <a:pt x="21600" y="9509"/>
                  <a:pt x="16560" y="9573"/>
                  <a:pt x="10800" y="9573"/>
                </a:cubicBezTo>
                <a:close/>
                <a:moveTo>
                  <a:pt x="10800" y="8478"/>
                </a:moveTo>
                <a:cubicBezTo>
                  <a:pt x="5040" y="8478"/>
                  <a:pt x="0" y="8414"/>
                  <a:pt x="0" y="8341"/>
                </a:cubicBezTo>
                <a:lnTo>
                  <a:pt x="0" y="7793"/>
                </a:lnTo>
                <a:cubicBezTo>
                  <a:pt x="0" y="7720"/>
                  <a:pt x="5040" y="7656"/>
                  <a:pt x="10800" y="7656"/>
                </a:cubicBezTo>
                <a:cubicBezTo>
                  <a:pt x="16560" y="7656"/>
                  <a:pt x="21600" y="7720"/>
                  <a:pt x="21600" y="7793"/>
                </a:cubicBezTo>
                <a:lnTo>
                  <a:pt x="21600" y="8341"/>
                </a:lnTo>
                <a:cubicBezTo>
                  <a:pt x="21600" y="8414"/>
                  <a:pt x="16560" y="8478"/>
                  <a:pt x="10800" y="8478"/>
                </a:cubicBezTo>
                <a:close/>
                <a:moveTo>
                  <a:pt x="10800" y="7383"/>
                </a:moveTo>
                <a:cubicBezTo>
                  <a:pt x="5040" y="7383"/>
                  <a:pt x="0" y="7319"/>
                  <a:pt x="0" y="7246"/>
                </a:cubicBezTo>
                <a:lnTo>
                  <a:pt x="0" y="6698"/>
                </a:lnTo>
                <a:cubicBezTo>
                  <a:pt x="0" y="6625"/>
                  <a:pt x="5040" y="6561"/>
                  <a:pt x="10800" y="6561"/>
                </a:cubicBezTo>
                <a:cubicBezTo>
                  <a:pt x="16560" y="6561"/>
                  <a:pt x="21600" y="6625"/>
                  <a:pt x="21600" y="6698"/>
                </a:cubicBezTo>
                <a:lnTo>
                  <a:pt x="21600" y="7246"/>
                </a:lnTo>
                <a:cubicBezTo>
                  <a:pt x="21600" y="7328"/>
                  <a:pt x="16560" y="7383"/>
                  <a:pt x="10800" y="7383"/>
                </a:cubicBezTo>
                <a:close/>
                <a:moveTo>
                  <a:pt x="10800" y="6287"/>
                </a:moveTo>
                <a:cubicBezTo>
                  <a:pt x="5040" y="6287"/>
                  <a:pt x="0" y="6224"/>
                  <a:pt x="0" y="6151"/>
                </a:cubicBezTo>
                <a:lnTo>
                  <a:pt x="0" y="5603"/>
                </a:lnTo>
                <a:cubicBezTo>
                  <a:pt x="0" y="5530"/>
                  <a:pt x="5040" y="5466"/>
                  <a:pt x="10800" y="5466"/>
                </a:cubicBezTo>
                <a:cubicBezTo>
                  <a:pt x="16560" y="5466"/>
                  <a:pt x="21600" y="5530"/>
                  <a:pt x="21600" y="5603"/>
                </a:cubicBezTo>
                <a:lnTo>
                  <a:pt x="21600" y="6151"/>
                </a:lnTo>
                <a:cubicBezTo>
                  <a:pt x="21600" y="6233"/>
                  <a:pt x="16560" y="6287"/>
                  <a:pt x="10800" y="6287"/>
                </a:cubicBezTo>
                <a:close/>
                <a:moveTo>
                  <a:pt x="10800" y="5202"/>
                </a:moveTo>
                <a:cubicBezTo>
                  <a:pt x="5040" y="5202"/>
                  <a:pt x="0" y="5138"/>
                  <a:pt x="0" y="5065"/>
                </a:cubicBezTo>
                <a:lnTo>
                  <a:pt x="0" y="4517"/>
                </a:lnTo>
                <a:cubicBezTo>
                  <a:pt x="0" y="4444"/>
                  <a:pt x="5040" y="4380"/>
                  <a:pt x="10800" y="4380"/>
                </a:cubicBezTo>
                <a:cubicBezTo>
                  <a:pt x="16560" y="4380"/>
                  <a:pt x="21600" y="4444"/>
                  <a:pt x="21600" y="4517"/>
                </a:cubicBezTo>
                <a:lnTo>
                  <a:pt x="21600" y="5065"/>
                </a:lnTo>
                <a:cubicBezTo>
                  <a:pt x="21600" y="5138"/>
                  <a:pt x="16560" y="5202"/>
                  <a:pt x="10800" y="5202"/>
                </a:cubicBezTo>
                <a:close/>
                <a:moveTo>
                  <a:pt x="10800" y="4106"/>
                </a:moveTo>
                <a:cubicBezTo>
                  <a:pt x="5040" y="4106"/>
                  <a:pt x="0" y="4043"/>
                  <a:pt x="0" y="3970"/>
                </a:cubicBezTo>
                <a:lnTo>
                  <a:pt x="0" y="3422"/>
                </a:lnTo>
                <a:cubicBezTo>
                  <a:pt x="0" y="3349"/>
                  <a:pt x="5040" y="3285"/>
                  <a:pt x="10800" y="3285"/>
                </a:cubicBezTo>
                <a:cubicBezTo>
                  <a:pt x="16560" y="3285"/>
                  <a:pt x="21600" y="3349"/>
                  <a:pt x="21600" y="3422"/>
                </a:cubicBezTo>
                <a:lnTo>
                  <a:pt x="21600" y="3970"/>
                </a:lnTo>
                <a:cubicBezTo>
                  <a:pt x="21600" y="4043"/>
                  <a:pt x="16560" y="4106"/>
                  <a:pt x="10800" y="4106"/>
                </a:cubicBezTo>
                <a:close/>
                <a:moveTo>
                  <a:pt x="10800" y="3011"/>
                </a:moveTo>
                <a:cubicBezTo>
                  <a:pt x="5040" y="3011"/>
                  <a:pt x="0" y="2948"/>
                  <a:pt x="0" y="2875"/>
                </a:cubicBezTo>
                <a:lnTo>
                  <a:pt x="0" y="2327"/>
                </a:lnTo>
                <a:cubicBezTo>
                  <a:pt x="0" y="2254"/>
                  <a:pt x="5040" y="2190"/>
                  <a:pt x="10800" y="2190"/>
                </a:cubicBezTo>
                <a:cubicBezTo>
                  <a:pt x="16560" y="2190"/>
                  <a:pt x="21600" y="2254"/>
                  <a:pt x="21600" y="2327"/>
                </a:cubicBezTo>
                <a:lnTo>
                  <a:pt x="21600" y="2875"/>
                </a:lnTo>
                <a:cubicBezTo>
                  <a:pt x="21600" y="2948"/>
                  <a:pt x="16560" y="3011"/>
                  <a:pt x="10800" y="3011"/>
                </a:cubicBezTo>
                <a:close/>
                <a:moveTo>
                  <a:pt x="10800" y="1916"/>
                </a:moveTo>
                <a:cubicBezTo>
                  <a:pt x="5040" y="1916"/>
                  <a:pt x="0" y="1852"/>
                  <a:pt x="0" y="1779"/>
                </a:cubicBezTo>
                <a:lnTo>
                  <a:pt x="0" y="1232"/>
                </a:lnTo>
                <a:cubicBezTo>
                  <a:pt x="0" y="1159"/>
                  <a:pt x="5040" y="1095"/>
                  <a:pt x="10800" y="1095"/>
                </a:cubicBezTo>
                <a:cubicBezTo>
                  <a:pt x="16560" y="1095"/>
                  <a:pt x="21600" y="1159"/>
                  <a:pt x="21600" y="1232"/>
                </a:cubicBezTo>
                <a:lnTo>
                  <a:pt x="21600" y="1779"/>
                </a:lnTo>
                <a:cubicBezTo>
                  <a:pt x="21600" y="1862"/>
                  <a:pt x="16560" y="1916"/>
                  <a:pt x="10800" y="1916"/>
                </a:cubicBezTo>
                <a:close/>
                <a:moveTo>
                  <a:pt x="10800" y="821"/>
                </a:moveTo>
                <a:cubicBezTo>
                  <a:pt x="5040" y="821"/>
                  <a:pt x="0" y="757"/>
                  <a:pt x="0" y="684"/>
                </a:cubicBezTo>
                <a:lnTo>
                  <a:pt x="0" y="137"/>
                </a:lnTo>
                <a:cubicBezTo>
                  <a:pt x="0" y="64"/>
                  <a:pt x="5040" y="0"/>
                  <a:pt x="10800" y="0"/>
                </a:cubicBezTo>
                <a:cubicBezTo>
                  <a:pt x="16560" y="0"/>
                  <a:pt x="21600" y="64"/>
                  <a:pt x="21600" y="137"/>
                </a:cubicBezTo>
                <a:lnTo>
                  <a:pt x="21600" y="684"/>
                </a:lnTo>
                <a:cubicBezTo>
                  <a:pt x="21600" y="767"/>
                  <a:pt x="16560" y="821"/>
                  <a:pt x="10800" y="821"/>
                </a:cubicBezTo>
                <a:close/>
              </a:path>
            </a:pathLst>
          </a:custGeom>
          <a:solidFill>
            <a:schemeClr val="tx1">
              <a:lumMod val="65000"/>
              <a:lumOff val="35000"/>
            </a:schemeClr>
          </a:solidFill>
          <a:ln w="12700">
            <a:miter lim="400000"/>
          </a:ln>
        </p:spPr>
        <p:txBody>
          <a:bodyPr lIns="38100" tIns="38100" rIns="38100" bIns="38100" anchor="ctr"/>
          <a:lstStyle/>
          <a:p>
            <a:pPr algn="ctr">
              <a:defRPr sz="3000">
                <a:solidFill>
                  <a:srgbClr val="FFFFFF"/>
                </a:solidFill>
              </a:defRPr>
            </a:pPr>
            <a:endParaRPr lang="en-US" b="1">
              <a:solidFill>
                <a:schemeClr val="bg1"/>
              </a:solidFill>
            </a:endParaRPr>
          </a:p>
        </p:txBody>
      </p:sp>
      <p:sp>
        <p:nvSpPr>
          <p:cNvPr id="19" name="Shape">
            <a:extLst>
              <a:ext uri="{FF2B5EF4-FFF2-40B4-BE49-F238E27FC236}">
                <a16:creationId xmlns:a16="http://schemas.microsoft.com/office/drawing/2014/main" id="{8D1AB778-646F-4787-9959-0DDFDD0521C3}"/>
              </a:ext>
            </a:extLst>
          </p:cNvPr>
          <p:cNvSpPr/>
          <p:nvPr/>
        </p:nvSpPr>
        <p:spPr>
          <a:xfrm>
            <a:off x="1070097" y="777002"/>
            <a:ext cx="4257778" cy="5262650"/>
          </a:xfrm>
          <a:custGeom>
            <a:avLst/>
            <a:gdLst/>
            <a:ahLst/>
            <a:cxnLst>
              <a:cxn ang="0">
                <a:pos x="wd2" y="hd2"/>
              </a:cxn>
              <a:cxn ang="5400000">
                <a:pos x="wd2" y="hd2"/>
              </a:cxn>
              <a:cxn ang="10800000">
                <a:pos x="wd2" y="hd2"/>
              </a:cxn>
              <a:cxn ang="16200000">
                <a:pos x="wd2" y="hd2"/>
              </a:cxn>
            </a:cxnLst>
            <a:rect l="0" t="0" r="r" b="b"/>
            <a:pathLst>
              <a:path w="21600" h="21100" extrusionOk="0">
                <a:moveTo>
                  <a:pt x="20870" y="8353"/>
                </a:moveTo>
                <a:lnTo>
                  <a:pt x="1776" y="111"/>
                </a:lnTo>
                <a:cubicBezTo>
                  <a:pt x="947" y="-250"/>
                  <a:pt x="0" y="312"/>
                  <a:pt x="0" y="1167"/>
                </a:cubicBezTo>
                <a:lnTo>
                  <a:pt x="0" y="10550"/>
                </a:lnTo>
                <a:lnTo>
                  <a:pt x="0" y="19933"/>
                </a:lnTo>
                <a:cubicBezTo>
                  <a:pt x="0" y="20780"/>
                  <a:pt x="947" y="21350"/>
                  <a:pt x="1776" y="20989"/>
                </a:cubicBezTo>
                <a:lnTo>
                  <a:pt x="20879" y="12747"/>
                </a:lnTo>
                <a:cubicBezTo>
                  <a:pt x="21321" y="12554"/>
                  <a:pt x="21600" y="12143"/>
                  <a:pt x="21600" y="11690"/>
                </a:cubicBezTo>
                <a:lnTo>
                  <a:pt x="21600" y="10550"/>
                </a:lnTo>
                <a:lnTo>
                  <a:pt x="21600" y="9410"/>
                </a:lnTo>
                <a:cubicBezTo>
                  <a:pt x="21600" y="8957"/>
                  <a:pt x="21312" y="8546"/>
                  <a:pt x="20870" y="8353"/>
                </a:cubicBezTo>
                <a:close/>
              </a:path>
            </a:pathLst>
          </a:custGeom>
          <a:solidFill>
            <a:srgbClr val="577590"/>
          </a:solidFill>
          <a:ln w="12700">
            <a:miter lim="400000"/>
          </a:ln>
        </p:spPr>
        <p:txBody>
          <a:bodyPr lIns="38100" tIns="38100" rIns="38100" bIns="38100" anchor="ctr"/>
          <a:lstStyle/>
          <a:p>
            <a:pPr algn="ctr">
              <a:defRPr sz="3000">
                <a:solidFill>
                  <a:srgbClr val="FFFFFF"/>
                </a:solidFill>
              </a:defRPr>
            </a:pPr>
            <a:endParaRPr lang="en-US" b="1">
              <a:solidFill>
                <a:schemeClr val="bg1"/>
              </a:solidFill>
            </a:endParaRPr>
          </a:p>
        </p:txBody>
      </p:sp>
      <p:sp>
        <p:nvSpPr>
          <p:cNvPr id="20" name="Shape">
            <a:extLst>
              <a:ext uri="{FF2B5EF4-FFF2-40B4-BE49-F238E27FC236}">
                <a16:creationId xmlns:a16="http://schemas.microsoft.com/office/drawing/2014/main" id="{61FC5299-3D16-4EC4-96A5-4D5F27ADCCB9}"/>
              </a:ext>
            </a:extLst>
          </p:cNvPr>
          <p:cNvSpPr/>
          <p:nvPr/>
        </p:nvSpPr>
        <p:spPr>
          <a:xfrm>
            <a:off x="7035680" y="713864"/>
            <a:ext cx="4816130" cy="5752923"/>
          </a:xfrm>
          <a:custGeom>
            <a:avLst/>
            <a:gdLst/>
            <a:ahLst/>
            <a:cxnLst>
              <a:cxn ang="0">
                <a:pos x="wd2" y="hd2"/>
              </a:cxn>
              <a:cxn ang="5400000">
                <a:pos x="wd2" y="hd2"/>
              </a:cxn>
              <a:cxn ang="10800000">
                <a:pos x="wd2" y="hd2"/>
              </a:cxn>
              <a:cxn ang="16200000">
                <a:pos x="wd2" y="hd2"/>
              </a:cxn>
            </a:cxnLst>
            <a:rect l="0" t="0" r="r" b="b"/>
            <a:pathLst>
              <a:path w="21600" h="21101" extrusionOk="0">
                <a:moveTo>
                  <a:pt x="19824" y="111"/>
                </a:moveTo>
                <a:lnTo>
                  <a:pt x="721" y="8353"/>
                </a:lnTo>
                <a:cubicBezTo>
                  <a:pt x="279" y="8546"/>
                  <a:pt x="0" y="8957"/>
                  <a:pt x="0" y="9410"/>
                </a:cubicBezTo>
                <a:lnTo>
                  <a:pt x="0" y="10550"/>
                </a:lnTo>
                <a:lnTo>
                  <a:pt x="0" y="11690"/>
                </a:lnTo>
                <a:cubicBezTo>
                  <a:pt x="0" y="12143"/>
                  <a:pt x="279" y="12554"/>
                  <a:pt x="721" y="12747"/>
                </a:cubicBezTo>
                <a:lnTo>
                  <a:pt x="19824" y="20989"/>
                </a:lnTo>
                <a:cubicBezTo>
                  <a:pt x="20653" y="21350"/>
                  <a:pt x="21600" y="20788"/>
                  <a:pt x="21600" y="19933"/>
                </a:cubicBezTo>
                <a:lnTo>
                  <a:pt x="21600" y="10550"/>
                </a:lnTo>
                <a:lnTo>
                  <a:pt x="21600" y="1167"/>
                </a:lnTo>
                <a:cubicBezTo>
                  <a:pt x="21600" y="312"/>
                  <a:pt x="20653" y="-250"/>
                  <a:pt x="19824" y="111"/>
                </a:cubicBezTo>
                <a:close/>
              </a:path>
            </a:pathLst>
          </a:custGeom>
          <a:solidFill>
            <a:srgbClr val="F4A261"/>
          </a:solidFill>
          <a:ln w="12700">
            <a:miter lim="400000"/>
          </a:ln>
        </p:spPr>
        <p:txBody>
          <a:bodyPr lIns="38100" tIns="38100" rIns="38100" bIns="38100" anchor="ctr"/>
          <a:lstStyle/>
          <a:p>
            <a:endParaRPr lang="en-US" sz="3200"/>
          </a:p>
        </p:txBody>
      </p:sp>
      <p:sp>
        <p:nvSpPr>
          <p:cNvPr id="21" name="Shape">
            <a:extLst>
              <a:ext uri="{FF2B5EF4-FFF2-40B4-BE49-F238E27FC236}">
                <a16:creationId xmlns:a16="http://schemas.microsoft.com/office/drawing/2014/main" id="{FD802A8A-636E-4B73-A32D-D0AE312E59F9}"/>
              </a:ext>
            </a:extLst>
          </p:cNvPr>
          <p:cNvSpPr/>
          <p:nvPr/>
        </p:nvSpPr>
        <p:spPr>
          <a:xfrm>
            <a:off x="4008732" y="2635628"/>
            <a:ext cx="1264760" cy="1545398"/>
          </a:xfrm>
          <a:custGeom>
            <a:avLst/>
            <a:gdLst/>
            <a:ahLst/>
            <a:cxnLst>
              <a:cxn ang="0">
                <a:pos x="wd2" y="hd2"/>
              </a:cxn>
              <a:cxn ang="5400000">
                <a:pos x="wd2" y="hd2"/>
              </a:cxn>
              <a:cxn ang="10800000">
                <a:pos x="wd2" y="hd2"/>
              </a:cxn>
              <a:cxn ang="16200000">
                <a:pos x="wd2" y="hd2"/>
              </a:cxn>
            </a:cxnLst>
            <a:rect l="0" t="0" r="r" b="b"/>
            <a:pathLst>
              <a:path w="21560" h="21568" extrusionOk="0">
                <a:moveTo>
                  <a:pt x="21560" y="10785"/>
                </a:moveTo>
                <a:cubicBezTo>
                  <a:pt x="21560" y="10768"/>
                  <a:pt x="21560" y="10751"/>
                  <a:pt x="21560" y="10735"/>
                </a:cubicBezTo>
                <a:cubicBezTo>
                  <a:pt x="21560" y="10718"/>
                  <a:pt x="21560" y="10718"/>
                  <a:pt x="21560" y="10702"/>
                </a:cubicBezTo>
                <a:cubicBezTo>
                  <a:pt x="21560" y="10702"/>
                  <a:pt x="21560" y="10702"/>
                  <a:pt x="21560" y="10685"/>
                </a:cubicBezTo>
                <a:cubicBezTo>
                  <a:pt x="21560" y="10669"/>
                  <a:pt x="21539" y="10652"/>
                  <a:pt x="21539" y="10652"/>
                </a:cubicBezTo>
                <a:cubicBezTo>
                  <a:pt x="21539" y="10636"/>
                  <a:pt x="21519" y="10636"/>
                  <a:pt x="21519" y="10619"/>
                </a:cubicBezTo>
                <a:cubicBezTo>
                  <a:pt x="21519" y="10603"/>
                  <a:pt x="21498" y="10603"/>
                  <a:pt x="21478" y="10586"/>
                </a:cubicBezTo>
                <a:cubicBezTo>
                  <a:pt x="21457" y="10570"/>
                  <a:pt x="21457" y="10570"/>
                  <a:pt x="21437" y="10553"/>
                </a:cubicBezTo>
                <a:cubicBezTo>
                  <a:pt x="21437" y="10553"/>
                  <a:pt x="21437" y="10553"/>
                  <a:pt x="21437" y="10553"/>
                </a:cubicBezTo>
                <a:lnTo>
                  <a:pt x="12838" y="6227"/>
                </a:lnTo>
                <a:lnTo>
                  <a:pt x="12838" y="5368"/>
                </a:lnTo>
                <a:cubicBezTo>
                  <a:pt x="12838" y="5021"/>
                  <a:pt x="12488" y="4757"/>
                  <a:pt x="12077" y="4757"/>
                </a:cubicBezTo>
                <a:cubicBezTo>
                  <a:pt x="11665" y="4757"/>
                  <a:pt x="11315" y="5038"/>
                  <a:pt x="11315" y="5368"/>
                </a:cubicBezTo>
                <a:lnTo>
                  <a:pt x="11315" y="5451"/>
                </a:lnTo>
                <a:lnTo>
                  <a:pt x="7098" y="3370"/>
                </a:lnTo>
                <a:lnTo>
                  <a:pt x="7098" y="1751"/>
                </a:lnTo>
                <a:cubicBezTo>
                  <a:pt x="7098" y="1190"/>
                  <a:pt x="6522" y="728"/>
                  <a:pt x="5823" y="728"/>
                </a:cubicBezTo>
                <a:cubicBezTo>
                  <a:pt x="5123" y="728"/>
                  <a:pt x="4547" y="1190"/>
                  <a:pt x="4547" y="1751"/>
                </a:cubicBezTo>
                <a:lnTo>
                  <a:pt x="4547" y="2082"/>
                </a:lnTo>
                <a:lnTo>
                  <a:pt x="474" y="34"/>
                </a:lnTo>
                <a:cubicBezTo>
                  <a:pt x="330" y="-32"/>
                  <a:pt x="145" y="1"/>
                  <a:pt x="42" y="117"/>
                </a:cubicBezTo>
                <a:cubicBezTo>
                  <a:pt x="-40" y="232"/>
                  <a:pt x="1" y="381"/>
                  <a:pt x="145" y="463"/>
                </a:cubicBezTo>
                <a:lnTo>
                  <a:pt x="4547" y="2676"/>
                </a:lnTo>
                <a:lnTo>
                  <a:pt x="4547" y="4790"/>
                </a:lnTo>
                <a:cubicBezTo>
                  <a:pt x="4547" y="5351"/>
                  <a:pt x="5123" y="5814"/>
                  <a:pt x="5823" y="5814"/>
                </a:cubicBezTo>
                <a:cubicBezTo>
                  <a:pt x="6522" y="5814"/>
                  <a:pt x="7098" y="5351"/>
                  <a:pt x="7098" y="4790"/>
                </a:cubicBezTo>
                <a:lnTo>
                  <a:pt x="7098" y="3964"/>
                </a:lnTo>
                <a:lnTo>
                  <a:pt x="11274" y="6062"/>
                </a:lnTo>
                <a:lnTo>
                  <a:pt x="11274" y="7201"/>
                </a:lnTo>
                <a:cubicBezTo>
                  <a:pt x="11274" y="7548"/>
                  <a:pt x="11624" y="7812"/>
                  <a:pt x="12035" y="7812"/>
                </a:cubicBezTo>
                <a:cubicBezTo>
                  <a:pt x="12447" y="7812"/>
                  <a:pt x="12797" y="7531"/>
                  <a:pt x="12797" y="7201"/>
                </a:cubicBezTo>
                <a:lnTo>
                  <a:pt x="12797" y="6838"/>
                </a:lnTo>
                <a:lnTo>
                  <a:pt x="20161" y="10537"/>
                </a:lnTo>
                <a:lnTo>
                  <a:pt x="12797" y="10537"/>
                </a:lnTo>
                <a:lnTo>
                  <a:pt x="12797" y="9876"/>
                </a:lnTo>
                <a:cubicBezTo>
                  <a:pt x="12797" y="9529"/>
                  <a:pt x="12447" y="9265"/>
                  <a:pt x="12035" y="9265"/>
                </a:cubicBezTo>
                <a:cubicBezTo>
                  <a:pt x="11624" y="9265"/>
                  <a:pt x="11274" y="9546"/>
                  <a:pt x="11274" y="9876"/>
                </a:cubicBezTo>
                <a:lnTo>
                  <a:pt x="11274" y="10537"/>
                </a:lnTo>
                <a:lnTo>
                  <a:pt x="7098" y="10537"/>
                </a:lnTo>
                <a:lnTo>
                  <a:pt x="7098" y="9265"/>
                </a:lnTo>
                <a:cubicBezTo>
                  <a:pt x="7098" y="8704"/>
                  <a:pt x="6522" y="8241"/>
                  <a:pt x="5823" y="8241"/>
                </a:cubicBezTo>
                <a:cubicBezTo>
                  <a:pt x="5123" y="8241"/>
                  <a:pt x="4547" y="8704"/>
                  <a:pt x="4547" y="9265"/>
                </a:cubicBezTo>
                <a:lnTo>
                  <a:pt x="4547" y="10537"/>
                </a:lnTo>
                <a:lnTo>
                  <a:pt x="310" y="10537"/>
                </a:lnTo>
                <a:cubicBezTo>
                  <a:pt x="145" y="10537"/>
                  <a:pt x="1" y="10652"/>
                  <a:pt x="1" y="10785"/>
                </a:cubicBezTo>
                <a:cubicBezTo>
                  <a:pt x="1" y="10917"/>
                  <a:pt x="145" y="11032"/>
                  <a:pt x="310" y="11032"/>
                </a:cubicBezTo>
                <a:lnTo>
                  <a:pt x="4547" y="11032"/>
                </a:lnTo>
                <a:lnTo>
                  <a:pt x="4547" y="12304"/>
                </a:lnTo>
                <a:cubicBezTo>
                  <a:pt x="4547" y="12865"/>
                  <a:pt x="5123" y="13328"/>
                  <a:pt x="5823" y="13328"/>
                </a:cubicBezTo>
                <a:cubicBezTo>
                  <a:pt x="6522" y="13328"/>
                  <a:pt x="7098" y="12865"/>
                  <a:pt x="7098" y="12304"/>
                </a:cubicBezTo>
                <a:lnTo>
                  <a:pt x="7098" y="11032"/>
                </a:lnTo>
                <a:lnTo>
                  <a:pt x="11274" y="11032"/>
                </a:lnTo>
                <a:lnTo>
                  <a:pt x="11274" y="11693"/>
                </a:lnTo>
                <a:cubicBezTo>
                  <a:pt x="11274" y="12040"/>
                  <a:pt x="11624" y="12304"/>
                  <a:pt x="12035" y="12304"/>
                </a:cubicBezTo>
                <a:cubicBezTo>
                  <a:pt x="12447" y="12304"/>
                  <a:pt x="12797" y="12023"/>
                  <a:pt x="12797" y="11693"/>
                </a:cubicBezTo>
                <a:lnTo>
                  <a:pt x="12797" y="11032"/>
                </a:lnTo>
                <a:lnTo>
                  <a:pt x="20161" y="11032"/>
                </a:lnTo>
                <a:lnTo>
                  <a:pt x="12797" y="14731"/>
                </a:lnTo>
                <a:lnTo>
                  <a:pt x="12797" y="14368"/>
                </a:lnTo>
                <a:cubicBezTo>
                  <a:pt x="12797" y="14021"/>
                  <a:pt x="12447" y="13757"/>
                  <a:pt x="12035" y="13757"/>
                </a:cubicBezTo>
                <a:cubicBezTo>
                  <a:pt x="11624" y="13757"/>
                  <a:pt x="11274" y="14038"/>
                  <a:pt x="11274" y="14368"/>
                </a:cubicBezTo>
                <a:lnTo>
                  <a:pt x="11274" y="15507"/>
                </a:lnTo>
                <a:lnTo>
                  <a:pt x="7098" y="17605"/>
                </a:lnTo>
                <a:lnTo>
                  <a:pt x="7098" y="16779"/>
                </a:lnTo>
                <a:cubicBezTo>
                  <a:pt x="7098" y="16218"/>
                  <a:pt x="6522" y="15755"/>
                  <a:pt x="5823" y="15755"/>
                </a:cubicBezTo>
                <a:cubicBezTo>
                  <a:pt x="5123" y="15755"/>
                  <a:pt x="4547" y="16218"/>
                  <a:pt x="4547" y="16779"/>
                </a:cubicBezTo>
                <a:lnTo>
                  <a:pt x="4547" y="18893"/>
                </a:lnTo>
                <a:lnTo>
                  <a:pt x="145" y="21106"/>
                </a:lnTo>
                <a:cubicBezTo>
                  <a:pt x="1" y="21172"/>
                  <a:pt x="-40" y="21337"/>
                  <a:pt x="42" y="21452"/>
                </a:cubicBezTo>
                <a:cubicBezTo>
                  <a:pt x="104" y="21535"/>
                  <a:pt x="207" y="21568"/>
                  <a:pt x="310" y="21568"/>
                </a:cubicBezTo>
                <a:cubicBezTo>
                  <a:pt x="371" y="21568"/>
                  <a:pt x="413" y="21551"/>
                  <a:pt x="474" y="21535"/>
                </a:cubicBezTo>
                <a:lnTo>
                  <a:pt x="4547" y="19487"/>
                </a:lnTo>
                <a:lnTo>
                  <a:pt x="4547" y="19818"/>
                </a:lnTo>
                <a:cubicBezTo>
                  <a:pt x="4547" y="20379"/>
                  <a:pt x="5123" y="20841"/>
                  <a:pt x="5823" y="20841"/>
                </a:cubicBezTo>
                <a:cubicBezTo>
                  <a:pt x="6522" y="20841"/>
                  <a:pt x="7098" y="20379"/>
                  <a:pt x="7098" y="19818"/>
                </a:cubicBezTo>
                <a:lnTo>
                  <a:pt x="7098" y="18183"/>
                </a:lnTo>
                <a:lnTo>
                  <a:pt x="11274" y="16085"/>
                </a:lnTo>
                <a:lnTo>
                  <a:pt x="11274" y="16168"/>
                </a:lnTo>
                <a:cubicBezTo>
                  <a:pt x="11274" y="16515"/>
                  <a:pt x="11624" y="16779"/>
                  <a:pt x="12035" y="16779"/>
                </a:cubicBezTo>
                <a:cubicBezTo>
                  <a:pt x="12447" y="16779"/>
                  <a:pt x="12797" y="16498"/>
                  <a:pt x="12797" y="16168"/>
                </a:cubicBezTo>
                <a:lnTo>
                  <a:pt x="12797" y="15309"/>
                </a:lnTo>
                <a:lnTo>
                  <a:pt x="21395" y="10983"/>
                </a:lnTo>
                <a:cubicBezTo>
                  <a:pt x="21395" y="10983"/>
                  <a:pt x="21395" y="10983"/>
                  <a:pt x="21395" y="10983"/>
                </a:cubicBezTo>
                <a:cubicBezTo>
                  <a:pt x="21416" y="10983"/>
                  <a:pt x="21416" y="10966"/>
                  <a:pt x="21437" y="10950"/>
                </a:cubicBezTo>
                <a:cubicBezTo>
                  <a:pt x="21457" y="10933"/>
                  <a:pt x="21457" y="10933"/>
                  <a:pt x="21478" y="10917"/>
                </a:cubicBezTo>
                <a:cubicBezTo>
                  <a:pt x="21478" y="10900"/>
                  <a:pt x="21498" y="10900"/>
                  <a:pt x="21498" y="10884"/>
                </a:cubicBezTo>
                <a:cubicBezTo>
                  <a:pt x="21498" y="10867"/>
                  <a:pt x="21519" y="10867"/>
                  <a:pt x="21519" y="10851"/>
                </a:cubicBezTo>
                <a:cubicBezTo>
                  <a:pt x="21519" y="10851"/>
                  <a:pt x="21519" y="10851"/>
                  <a:pt x="21519" y="10834"/>
                </a:cubicBezTo>
                <a:cubicBezTo>
                  <a:pt x="21519" y="10818"/>
                  <a:pt x="21519" y="10818"/>
                  <a:pt x="21519" y="10801"/>
                </a:cubicBezTo>
                <a:cubicBezTo>
                  <a:pt x="21539" y="10801"/>
                  <a:pt x="21560" y="10801"/>
                  <a:pt x="21560" y="10785"/>
                </a:cubicBezTo>
                <a:close/>
              </a:path>
            </a:pathLst>
          </a:custGeom>
          <a:solidFill>
            <a:srgbClr val="D8D8D8"/>
          </a:solidFill>
          <a:ln w="12700">
            <a:solidFill>
              <a:srgbClr val="264653"/>
            </a:solidFill>
            <a:miter lim="400000"/>
          </a:ln>
        </p:spPr>
        <p:txBody>
          <a:bodyPr lIns="38100" tIns="38100" rIns="38100" bIns="38100" anchor="ctr"/>
          <a:lstStyle/>
          <a:p>
            <a:pPr algn="ctr">
              <a:defRPr sz="3000">
                <a:solidFill>
                  <a:srgbClr val="FFFFFF"/>
                </a:solidFill>
              </a:defRPr>
            </a:pPr>
            <a:endParaRPr lang="en-US" b="1">
              <a:solidFill>
                <a:schemeClr val="bg1"/>
              </a:solidFill>
            </a:endParaRPr>
          </a:p>
        </p:txBody>
      </p:sp>
      <p:sp>
        <p:nvSpPr>
          <p:cNvPr id="22" name="Shape">
            <a:extLst>
              <a:ext uri="{FF2B5EF4-FFF2-40B4-BE49-F238E27FC236}">
                <a16:creationId xmlns:a16="http://schemas.microsoft.com/office/drawing/2014/main" id="{1F49D7B9-FE5C-4A6B-98AB-6D5A371D5B37}"/>
              </a:ext>
            </a:extLst>
          </p:cNvPr>
          <p:cNvSpPr/>
          <p:nvPr/>
        </p:nvSpPr>
        <p:spPr>
          <a:xfrm>
            <a:off x="7021420" y="2687107"/>
            <a:ext cx="1177167" cy="1556255"/>
          </a:xfrm>
          <a:custGeom>
            <a:avLst/>
            <a:gdLst/>
            <a:ahLst/>
            <a:cxnLst>
              <a:cxn ang="0">
                <a:pos x="wd2" y="hd2"/>
              </a:cxn>
              <a:cxn ang="5400000">
                <a:pos x="wd2" y="hd2"/>
              </a:cxn>
              <a:cxn ang="10800000">
                <a:pos x="wd2" y="hd2"/>
              </a:cxn>
              <a:cxn ang="16200000">
                <a:pos x="wd2" y="hd2"/>
              </a:cxn>
            </a:cxnLst>
            <a:rect l="0" t="0" r="r" b="b"/>
            <a:pathLst>
              <a:path w="21560" h="21568" extrusionOk="0">
                <a:moveTo>
                  <a:pt x="0" y="10800"/>
                </a:moveTo>
                <a:cubicBezTo>
                  <a:pt x="0" y="10817"/>
                  <a:pt x="0" y="10833"/>
                  <a:pt x="0" y="10850"/>
                </a:cubicBezTo>
                <a:cubicBezTo>
                  <a:pt x="0" y="10866"/>
                  <a:pt x="0" y="10866"/>
                  <a:pt x="0" y="10883"/>
                </a:cubicBezTo>
                <a:cubicBezTo>
                  <a:pt x="0" y="10883"/>
                  <a:pt x="0" y="10883"/>
                  <a:pt x="0" y="10899"/>
                </a:cubicBezTo>
                <a:cubicBezTo>
                  <a:pt x="0" y="10916"/>
                  <a:pt x="21" y="10932"/>
                  <a:pt x="21" y="10932"/>
                </a:cubicBezTo>
                <a:cubicBezTo>
                  <a:pt x="21" y="10949"/>
                  <a:pt x="41" y="10949"/>
                  <a:pt x="41" y="10965"/>
                </a:cubicBezTo>
                <a:cubicBezTo>
                  <a:pt x="41" y="10982"/>
                  <a:pt x="62" y="10982"/>
                  <a:pt x="82" y="10998"/>
                </a:cubicBezTo>
                <a:cubicBezTo>
                  <a:pt x="103" y="11015"/>
                  <a:pt x="103" y="11015"/>
                  <a:pt x="123" y="11031"/>
                </a:cubicBezTo>
                <a:cubicBezTo>
                  <a:pt x="123" y="11031"/>
                  <a:pt x="123" y="11031"/>
                  <a:pt x="123" y="11031"/>
                </a:cubicBezTo>
                <a:lnTo>
                  <a:pt x="8722" y="15358"/>
                </a:lnTo>
                <a:lnTo>
                  <a:pt x="8722" y="16217"/>
                </a:lnTo>
                <a:cubicBezTo>
                  <a:pt x="8722" y="16563"/>
                  <a:pt x="9072" y="16828"/>
                  <a:pt x="9483" y="16828"/>
                </a:cubicBezTo>
                <a:cubicBezTo>
                  <a:pt x="9895" y="16828"/>
                  <a:pt x="10245" y="16547"/>
                  <a:pt x="10245" y="16217"/>
                </a:cubicBezTo>
                <a:lnTo>
                  <a:pt x="10245" y="16134"/>
                </a:lnTo>
                <a:lnTo>
                  <a:pt x="14462" y="18198"/>
                </a:lnTo>
                <a:lnTo>
                  <a:pt x="14462" y="19817"/>
                </a:lnTo>
                <a:cubicBezTo>
                  <a:pt x="14462" y="20378"/>
                  <a:pt x="15038" y="20840"/>
                  <a:pt x="15737" y="20840"/>
                </a:cubicBezTo>
                <a:cubicBezTo>
                  <a:pt x="16437" y="20840"/>
                  <a:pt x="17013" y="20378"/>
                  <a:pt x="17013" y="19817"/>
                </a:cubicBezTo>
                <a:lnTo>
                  <a:pt x="17013" y="19486"/>
                </a:lnTo>
                <a:lnTo>
                  <a:pt x="21086" y="21534"/>
                </a:lnTo>
                <a:cubicBezTo>
                  <a:pt x="21230" y="21600"/>
                  <a:pt x="21415" y="21567"/>
                  <a:pt x="21518" y="21451"/>
                </a:cubicBezTo>
                <a:cubicBezTo>
                  <a:pt x="21600" y="21336"/>
                  <a:pt x="21559" y="21187"/>
                  <a:pt x="21415" y="21105"/>
                </a:cubicBezTo>
                <a:lnTo>
                  <a:pt x="17013" y="18892"/>
                </a:lnTo>
                <a:lnTo>
                  <a:pt x="17013" y="16778"/>
                </a:lnTo>
                <a:cubicBezTo>
                  <a:pt x="17013" y="16217"/>
                  <a:pt x="16437" y="15754"/>
                  <a:pt x="15737" y="15754"/>
                </a:cubicBezTo>
                <a:cubicBezTo>
                  <a:pt x="15038" y="15754"/>
                  <a:pt x="14462" y="16217"/>
                  <a:pt x="14462" y="16778"/>
                </a:cubicBezTo>
                <a:lnTo>
                  <a:pt x="14462" y="17604"/>
                </a:lnTo>
                <a:lnTo>
                  <a:pt x="10286" y="15506"/>
                </a:lnTo>
                <a:lnTo>
                  <a:pt x="10286" y="14367"/>
                </a:lnTo>
                <a:cubicBezTo>
                  <a:pt x="10286" y="14020"/>
                  <a:pt x="9936" y="13756"/>
                  <a:pt x="9525" y="13756"/>
                </a:cubicBezTo>
                <a:cubicBezTo>
                  <a:pt x="9113" y="13756"/>
                  <a:pt x="8763" y="14037"/>
                  <a:pt x="8763" y="14367"/>
                </a:cubicBezTo>
                <a:lnTo>
                  <a:pt x="8763" y="14730"/>
                </a:lnTo>
                <a:lnTo>
                  <a:pt x="1399" y="11031"/>
                </a:lnTo>
                <a:lnTo>
                  <a:pt x="8763" y="11031"/>
                </a:lnTo>
                <a:lnTo>
                  <a:pt x="8763" y="11692"/>
                </a:lnTo>
                <a:cubicBezTo>
                  <a:pt x="8763" y="12039"/>
                  <a:pt x="9113" y="12303"/>
                  <a:pt x="9525" y="12303"/>
                </a:cubicBezTo>
                <a:cubicBezTo>
                  <a:pt x="9936" y="12303"/>
                  <a:pt x="10286" y="12022"/>
                  <a:pt x="10286" y="11692"/>
                </a:cubicBezTo>
                <a:lnTo>
                  <a:pt x="10286" y="11031"/>
                </a:lnTo>
                <a:lnTo>
                  <a:pt x="14462" y="11031"/>
                </a:lnTo>
                <a:lnTo>
                  <a:pt x="14462" y="12303"/>
                </a:lnTo>
                <a:cubicBezTo>
                  <a:pt x="14462" y="12864"/>
                  <a:pt x="15038" y="13327"/>
                  <a:pt x="15737" y="13327"/>
                </a:cubicBezTo>
                <a:cubicBezTo>
                  <a:pt x="16437" y="13327"/>
                  <a:pt x="17013" y="12864"/>
                  <a:pt x="17013" y="12303"/>
                </a:cubicBezTo>
                <a:lnTo>
                  <a:pt x="17013" y="11031"/>
                </a:lnTo>
                <a:lnTo>
                  <a:pt x="21250" y="11031"/>
                </a:lnTo>
                <a:cubicBezTo>
                  <a:pt x="21415" y="11031"/>
                  <a:pt x="21559" y="10916"/>
                  <a:pt x="21559" y="10783"/>
                </a:cubicBezTo>
                <a:cubicBezTo>
                  <a:pt x="21559" y="10651"/>
                  <a:pt x="21415" y="10536"/>
                  <a:pt x="21250" y="10536"/>
                </a:cubicBezTo>
                <a:lnTo>
                  <a:pt x="17013" y="10536"/>
                </a:lnTo>
                <a:lnTo>
                  <a:pt x="17013" y="9281"/>
                </a:lnTo>
                <a:cubicBezTo>
                  <a:pt x="17013" y="8719"/>
                  <a:pt x="16437" y="8257"/>
                  <a:pt x="15737" y="8257"/>
                </a:cubicBezTo>
                <a:cubicBezTo>
                  <a:pt x="15038" y="8257"/>
                  <a:pt x="14462" y="8719"/>
                  <a:pt x="14462" y="9281"/>
                </a:cubicBezTo>
                <a:lnTo>
                  <a:pt x="14462" y="10552"/>
                </a:lnTo>
                <a:lnTo>
                  <a:pt x="10286" y="10552"/>
                </a:lnTo>
                <a:lnTo>
                  <a:pt x="10286" y="9892"/>
                </a:lnTo>
                <a:cubicBezTo>
                  <a:pt x="10286" y="9545"/>
                  <a:pt x="9936" y="9281"/>
                  <a:pt x="9525" y="9281"/>
                </a:cubicBezTo>
                <a:cubicBezTo>
                  <a:pt x="9113" y="9281"/>
                  <a:pt x="8763" y="9561"/>
                  <a:pt x="8763" y="9892"/>
                </a:cubicBezTo>
                <a:lnTo>
                  <a:pt x="8763" y="10552"/>
                </a:lnTo>
                <a:lnTo>
                  <a:pt x="1399" y="10552"/>
                </a:lnTo>
                <a:lnTo>
                  <a:pt x="8763" y="6853"/>
                </a:lnTo>
                <a:lnTo>
                  <a:pt x="8763" y="7217"/>
                </a:lnTo>
                <a:cubicBezTo>
                  <a:pt x="8763" y="7563"/>
                  <a:pt x="9113" y="7828"/>
                  <a:pt x="9525" y="7828"/>
                </a:cubicBezTo>
                <a:cubicBezTo>
                  <a:pt x="9936" y="7828"/>
                  <a:pt x="10286" y="7547"/>
                  <a:pt x="10286" y="7217"/>
                </a:cubicBezTo>
                <a:lnTo>
                  <a:pt x="10286" y="6077"/>
                </a:lnTo>
                <a:lnTo>
                  <a:pt x="14462" y="3980"/>
                </a:lnTo>
                <a:lnTo>
                  <a:pt x="14462" y="4806"/>
                </a:lnTo>
                <a:cubicBezTo>
                  <a:pt x="14462" y="5367"/>
                  <a:pt x="15038" y="5829"/>
                  <a:pt x="15737" y="5829"/>
                </a:cubicBezTo>
                <a:cubicBezTo>
                  <a:pt x="16437" y="5829"/>
                  <a:pt x="17013" y="5367"/>
                  <a:pt x="17013" y="4806"/>
                </a:cubicBezTo>
                <a:lnTo>
                  <a:pt x="17013" y="2675"/>
                </a:lnTo>
                <a:lnTo>
                  <a:pt x="21415" y="462"/>
                </a:lnTo>
                <a:cubicBezTo>
                  <a:pt x="21559" y="396"/>
                  <a:pt x="21600" y="231"/>
                  <a:pt x="21518" y="116"/>
                </a:cubicBezTo>
                <a:cubicBezTo>
                  <a:pt x="21456" y="33"/>
                  <a:pt x="21353" y="0"/>
                  <a:pt x="21250" y="0"/>
                </a:cubicBezTo>
                <a:cubicBezTo>
                  <a:pt x="21189" y="0"/>
                  <a:pt x="21147" y="17"/>
                  <a:pt x="21086" y="33"/>
                </a:cubicBezTo>
                <a:lnTo>
                  <a:pt x="17013" y="2081"/>
                </a:lnTo>
                <a:lnTo>
                  <a:pt x="17013" y="1750"/>
                </a:lnTo>
                <a:cubicBezTo>
                  <a:pt x="17013" y="1189"/>
                  <a:pt x="16437" y="727"/>
                  <a:pt x="15737" y="727"/>
                </a:cubicBezTo>
                <a:cubicBezTo>
                  <a:pt x="15038" y="727"/>
                  <a:pt x="14462" y="1189"/>
                  <a:pt x="14462" y="1750"/>
                </a:cubicBezTo>
                <a:lnTo>
                  <a:pt x="14462" y="3369"/>
                </a:lnTo>
                <a:lnTo>
                  <a:pt x="10286" y="5483"/>
                </a:lnTo>
                <a:lnTo>
                  <a:pt x="10286" y="5400"/>
                </a:lnTo>
                <a:cubicBezTo>
                  <a:pt x="10286" y="5053"/>
                  <a:pt x="9936" y="4789"/>
                  <a:pt x="9525" y="4789"/>
                </a:cubicBezTo>
                <a:cubicBezTo>
                  <a:pt x="9113" y="4789"/>
                  <a:pt x="8763" y="5070"/>
                  <a:pt x="8763" y="5400"/>
                </a:cubicBezTo>
                <a:lnTo>
                  <a:pt x="8763" y="6259"/>
                </a:lnTo>
                <a:lnTo>
                  <a:pt x="165" y="10585"/>
                </a:lnTo>
                <a:cubicBezTo>
                  <a:pt x="165" y="10585"/>
                  <a:pt x="165" y="10585"/>
                  <a:pt x="165" y="10585"/>
                </a:cubicBezTo>
                <a:cubicBezTo>
                  <a:pt x="144" y="10585"/>
                  <a:pt x="144" y="10602"/>
                  <a:pt x="123" y="10618"/>
                </a:cubicBezTo>
                <a:cubicBezTo>
                  <a:pt x="103" y="10635"/>
                  <a:pt x="103" y="10635"/>
                  <a:pt x="82" y="10651"/>
                </a:cubicBezTo>
                <a:cubicBezTo>
                  <a:pt x="82" y="10668"/>
                  <a:pt x="62" y="10668"/>
                  <a:pt x="62" y="10684"/>
                </a:cubicBezTo>
                <a:cubicBezTo>
                  <a:pt x="62" y="10701"/>
                  <a:pt x="41" y="10701"/>
                  <a:pt x="41" y="10717"/>
                </a:cubicBezTo>
                <a:cubicBezTo>
                  <a:pt x="41" y="10717"/>
                  <a:pt x="41" y="10717"/>
                  <a:pt x="41" y="10734"/>
                </a:cubicBezTo>
                <a:cubicBezTo>
                  <a:pt x="41" y="10750"/>
                  <a:pt x="41" y="10750"/>
                  <a:pt x="41" y="10767"/>
                </a:cubicBezTo>
                <a:cubicBezTo>
                  <a:pt x="21" y="10767"/>
                  <a:pt x="0" y="10783"/>
                  <a:pt x="0" y="10800"/>
                </a:cubicBezTo>
                <a:close/>
              </a:path>
            </a:pathLst>
          </a:custGeom>
          <a:solidFill>
            <a:srgbClr val="264653"/>
          </a:solidFill>
          <a:ln w="12700">
            <a:solidFill>
              <a:srgbClr val="D8D8D8"/>
            </a:solidFill>
            <a:miter lim="400000"/>
          </a:ln>
        </p:spPr>
        <p:txBody>
          <a:bodyPr lIns="38100" tIns="38100" rIns="38100" bIns="38100" anchor="ctr"/>
          <a:lstStyle/>
          <a:p>
            <a:pPr algn="ctr">
              <a:defRPr sz="3000">
                <a:solidFill>
                  <a:srgbClr val="FFFFFF"/>
                </a:solidFill>
              </a:defRPr>
            </a:pPr>
            <a:endParaRPr lang="en-US" b="1">
              <a:solidFill>
                <a:schemeClr val="bg1"/>
              </a:solidFill>
            </a:endParaRPr>
          </a:p>
        </p:txBody>
      </p:sp>
      <p:sp>
        <p:nvSpPr>
          <p:cNvPr id="23" name="Circle">
            <a:extLst>
              <a:ext uri="{FF2B5EF4-FFF2-40B4-BE49-F238E27FC236}">
                <a16:creationId xmlns:a16="http://schemas.microsoft.com/office/drawing/2014/main" id="{B96453F3-ACEC-4F10-9B37-CEF9ED7565F3}"/>
              </a:ext>
            </a:extLst>
          </p:cNvPr>
          <p:cNvSpPr/>
          <p:nvPr/>
        </p:nvSpPr>
        <p:spPr>
          <a:xfrm>
            <a:off x="5367750" y="2595016"/>
            <a:ext cx="1577809" cy="1626622"/>
          </a:xfrm>
          <a:prstGeom prst="ellipse">
            <a:avLst/>
          </a:prstGeom>
          <a:ln/>
        </p:spPr>
        <p:style>
          <a:lnRef idx="2">
            <a:schemeClr val="dk1"/>
          </a:lnRef>
          <a:fillRef idx="1">
            <a:schemeClr val="lt1"/>
          </a:fillRef>
          <a:effectRef idx="0">
            <a:schemeClr val="dk1"/>
          </a:effectRef>
          <a:fontRef idx="minor">
            <a:schemeClr val="dk1"/>
          </a:fontRef>
        </p:style>
        <p:txBody>
          <a:bodyPr lIns="38100" tIns="38100" rIns="38100" bIns="38100" anchor="ctr"/>
          <a:lstStyle/>
          <a:p>
            <a:pPr algn="ctr">
              <a:defRPr sz="3000">
                <a:solidFill>
                  <a:srgbClr val="FFFFFF"/>
                </a:solidFill>
              </a:defRPr>
            </a:pPr>
            <a:endParaRPr lang="en-US" b="1">
              <a:solidFill>
                <a:schemeClr val="bg1"/>
              </a:solidFill>
            </a:endParaRPr>
          </a:p>
        </p:txBody>
      </p:sp>
      <p:sp>
        <p:nvSpPr>
          <p:cNvPr id="24" name="Circle">
            <a:extLst>
              <a:ext uri="{FF2B5EF4-FFF2-40B4-BE49-F238E27FC236}">
                <a16:creationId xmlns:a16="http://schemas.microsoft.com/office/drawing/2014/main" id="{BCCE5A2C-4919-4597-9290-C266C86953FF}"/>
              </a:ext>
            </a:extLst>
          </p:cNvPr>
          <p:cNvSpPr/>
          <p:nvPr/>
        </p:nvSpPr>
        <p:spPr>
          <a:xfrm>
            <a:off x="5327875" y="2463092"/>
            <a:ext cx="1727143" cy="1783962"/>
          </a:xfrm>
          <a:prstGeom prst="ellipse">
            <a:avLst/>
          </a:prstGeom>
          <a:solidFill>
            <a:srgbClr val="2A9D8F"/>
          </a:solidFill>
          <a:ln w="12700">
            <a:miter lim="400000"/>
          </a:ln>
        </p:spPr>
        <p:txBody>
          <a:bodyPr lIns="38100" tIns="38100" rIns="38100" bIns="38100" anchor="ctr"/>
          <a:lstStyle/>
          <a:p>
            <a:pPr algn="ctr">
              <a:defRPr sz="3000">
                <a:solidFill>
                  <a:srgbClr val="FFFFFF"/>
                </a:solidFill>
              </a:defRPr>
            </a:pPr>
            <a:r>
              <a:rPr lang="en-US" sz="2000" b="1">
                <a:solidFill>
                  <a:schemeClr val="bg1">
                    <a:lumMod val="95000"/>
                  </a:schemeClr>
                </a:solidFill>
                <a:latin typeface="Calibri" panose="020F0502020204030204" pitchFamily="34" charset="0"/>
                <a:cs typeface="Calibri" panose="020F0502020204030204" pitchFamily="34" charset="0"/>
              </a:rPr>
              <a:t>DYNAMIC</a:t>
            </a:r>
          </a:p>
        </p:txBody>
      </p:sp>
      <p:sp>
        <p:nvSpPr>
          <p:cNvPr id="25" name="TextBox 24">
            <a:extLst>
              <a:ext uri="{FF2B5EF4-FFF2-40B4-BE49-F238E27FC236}">
                <a16:creationId xmlns:a16="http://schemas.microsoft.com/office/drawing/2014/main" id="{54DE4774-A092-4062-9D82-689096A46DE5}"/>
              </a:ext>
            </a:extLst>
          </p:cNvPr>
          <p:cNvSpPr txBox="1"/>
          <p:nvPr/>
        </p:nvSpPr>
        <p:spPr>
          <a:xfrm rot="1760912">
            <a:off x="3702537" y="1944905"/>
            <a:ext cx="1823420" cy="523220"/>
          </a:xfrm>
          <a:prstGeom prst="rect">
            <a:avLst/>
          </a:prstGeom>
          <a:noFill/>
        </p:spPr>
        <p:txBody>
          <a:bodyPr wrap="square" rtlCol="0">
            <a:spAutoFit/>
          </a:bodyPr>
          <a:lstStyle/>
          <a:p>
            <a:pPr algn="ctr"/>
            <a:r>
              <a:rPr lang="en-US" sz="2800" b="1" err="1">
                <a:solidFill>
                  <a:srgbClr val="2A9D8F"/>
                </a:solidFill>
                <a:latin typeface="Calibri" panose="020F0502020204030204" pitchFamily="34" charset="0"/>
                <a:cs typeface="Calibri" panose="020F0502020204030204" pitchFamily="34" charset="0"/>
              </a:rPr>
              <a:t>Ưu</a:t>
            </a:r>
            <a:r>
              <a:rPr lang="en-US" sz="2800" b="1">
                <a:solidFill>
                  <a:srgbClr val="2A9D8F"/>
                </a:solidFill>
                <a:latin typeface="Calibri" panose="020F0502020204030204" pitchFamily="34" charset="0"/>
                <a:cs typeface="Calibri" panose="020F0502020204030204" pitchFamily="34" charset="0"/>
              </a:rPr>
              <a:t> </a:t>
            </a:r>
            <a:r>
              <a:rPr lang="en-US" sz="2800" b="1" err="1">
                <a:solidFill>
                  <a:srgbClr val="2A9D8F"/>
                </a:solidFill>
                <a:latin typeface="Calibri" panose="020F0502020204030204" pitchFamily="34" charset="0"/>
                <a:cs typeface="Calibri" panose="020F0502020204030204" pitchFamily="34" charset="0"/>
              </a:rPr>
              <a:t>điểm</a:t>
            </a:r>
            <a:endParaRPr lang="en-US" sz="2800" b="1">
              <a:solidFill>
                <a:srgbClr val="2A9D8F"/>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C8B3FB93-7870-4EC6-9FDC-E13A2807C78A}"/>
              </a:ext>
            </a:extLst>
          </p:cNvPr>
          <p:cNvSpPr txBox="1"/>
          <p:nvPr/>
        </p:nvSpPr>
        <p:spPr>
          <a:xfrm rot="19911848">
            <a:off x="6673737" y="1899229"/>
            <a:ext cx="2320480" cy="523220"/>
          </a:xfrm>
          <a:prstGeom prst="rect">
            <a:avLst/>
          </a:prstGeom>
          <a:noFill/>
        </p:spPr>
        <p:txBody>
          <a:bodyPr wrap="square" rtlCol="0">
            <a:spAutoFit/>
          </a:bodyPr>
          <a:lstStyle/>
          <a:p>
            <a:pPr algn="ctr"/>
            <a:r>
              <a:rPr lang="en-US" sz="2800" b="1" err="1">
                <a:solidFill>
                  <a:srgbClr val="2A9D8F"/>
                </a:solidFill>
                <a:latin typeface="Calibri" panose="020F0502020204030204" pitchFamily="34" charset="0"/>
                <a:cs typeface="Calibri" panose="020F0502020204030204" pitchFamily="34" charset="0"/>
              </a:rPr>
              <a:t>Nhược</a:t>
            </a:r>
            <a:r>
              <a:rPr lang="en-US" sz="2800" b="1">
                <a:solidFill>
                  <a:srgbClr val="2A9D8F"/>
                </a:solidFill>
                <a:latin typeface="Calibri" panose="020F0502020204030204" pitchFamily="34" charset="0"/>
                <a:cs typeface="Calibri" panose="020F0502020204030204" pitchFamily="34" charset="0"/>
              </a:rPr>
              <a:t> </a:t>
            </a:r>
            <a:r>
              <a:rPr lang="en-US" sz="2800" b="1" err="1">
                <a:solidFill>
                  <a:srgbClr val="2A9D8F"/>
                </a:solidFill>
                <a:latin typeface="Calibri" panose="020F0502020204030204" pitchFamily="34" charset="0"/>
                <a:cs typeface="Calibri" panose="020F0502020204030204" pitchFamily="34" charset="0"/>
              </a:rPr>
              <a:t>điểm</a:t>
            </a:r>
            <a:endParaRPr lang="en-US" sz="2800" b="1">
              <a:solidFill>
                <a:srgbClr val="2A9D8F"/>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E07A7131-D3ED-4672-9866-290C24E7DB91}"/>
              </a:ext>
            </a:extLst>
          </p:cNvPr>
          <p:cNvSpPr txBox="1"/>
          <p:nvPr/>
        </p:nvSpPr>
        <p:spPr>
          <a:xfrm>
            <a:off x="987920" y="2035775"/>
            <a:ext cx="2881112" cy="830997"/>
          </a:xfrm>
          <a:prstGeom prst="rect">
            <a:avLst/>
          </a:prstGeom>
          <a:noFill/>
        </p:spPr>
        <p:txBody>
          <a:bodyPr wrap="square" rtlCol="0">
            <a:spAutoFit/>
          </a:bodyPr>
          <a:lstStyle/>
          <a:p>
            <a:pPr algn="r"/>
            <a:r>
              <a:rPr lang="en-US" sz="2400" err="1">
                <a:solidFill>
                  <a:schemeClr val="bg1">
                    <a:lumMod val="95000"/>
                  </a:schemeClr>
                </a:solidFill>
                <a:latin typeface="Calibri" panose="020F0502020204030204" pitchFamily="34" charset="0"/>
                <a:cs typeface="Calibri" panose="020F0502020204030204" pitchFamily="34" charset="0"/>
              </a:rPr>
              <a:t>Tiết</a:t>
            </a:r>
            <a:r>
              <a:rPr lang="en-US" sz="2400">
                <a:solidFill>
                  <a:schemeClr val="bg1">
                    <a:lumMod val="95000"/>
                  </a:schemeClr>
                </a:solidFill>
                <a:latin typeface="Calibri" panose="020F0502020204030204" pitchFamily="34" charset="0"/>
                <a:cs typeface="Calibri" panose="020F0502020204030204" pitchFamily="34" charset="0"/>
              </a:rPr>
              <a:t> </a:t>
            </a:r>
            <a:r>
              <a:rPr lang="en-US" sz="2400" err="1">
                <a:solidFill>
                  <a:schemeClr val="bg1">
                    <a:lumMod val="95000"/>
                  </a:schemeClr>
                </a:solidFill>
                <a:latin typeface="Calibri" panose="020F0502020204030204" pitchFamily="34" charset="0"/>
                <a:cs typeface="Calibri" panose="020F0502020204030204" pitchFamily="34" charset="0"/>
              </a:rPr>
              <a:t>kiệm</a:t>
            </a:r>
            <a:r>
              <a:rPr lang="en-US" sz="2400">
                <a:solidFill>
                  <a:schemeClr val="bg1">
                    <a:lumMod val="95000"/>
                  </a:schemeClr>
                </a:solidFill>
                <a:latin typeface="Calibri" panose="020F0502020204030204" pitchFamily="34" charset="0"/>
                <a:cs typeface="Calibri" panose="020F0502020204030204" pitchFamily="34" charset="0"/>
              </a:rPr>
              <a:t> </a:t>
            </a:r>
            <a:r>
              <a:rPr lang="en-US" sz="2400" err="1">
                <a:solidFill>
                  <a:schemeClr val="bg1">
                    <a:lumMod val="95000"/>
                  </a:schemeClr>
                </a:solidFill>
                <a:latin typeface="Calibri" panose="020F0502020204030204" pitchFamily="34" charset="0"/>
                <a:cs typeface="Calibri" panose="020F0502020204030204" pitchFamily="34" charset="0"/>
              </a:rPr>
              <a:t>thời</a:t>
            </a:r>
            <a:r>
              <a:rPr lang="en-US" sz="2400">
                <a:solidFill>
                  <a:schemeClr val="bg1">
                    <a:lumMod val="95000"/>
                  </a:schemeClr>
                </a:solidFill>
                <a:latin typeface="Calibri" panose="020F0502020204030204" pitchFamily="34" charset="0"/>
                <a:cs typeface="Calibri" panose="020F0502020204030204" pitchFamily="34" charset="0"/>
              </a:rPr>
              <a:t> </a:t>
            </a:r>
            <a:r>
              <a:rPr lang="en-US" sz="2400" err="1">
                <a:solidFill>
                  <a:schemeClr val="bg1">
                    <a:lumMod val="95000"/>
                  </a:schemeClr>
                </a:solidFill>
                <a:latin typeface="Calibri" panose="020F0502020204030204" pitchFamily="34" charset="0"/>
                <a:cs typeface="Calibri" panose="020F0502020204030204" pitchFamily="34" charset="0"/>
              </a:rPr>
              <a:t>gian</a:t>
            </a:r>
            <a:r>
              <a:rPr lang="en-US" sz="2400">
                <a:solidFill>
                  <a:schemeClr val="bg1">
                    <a:lumMod val="95000"/>
                  </a:schemeClr>
                </a:solidFill>
                <a:latin typeface="Calibri" panose="020F0502020204030204" pitchFamily="34" charset="0"/>
                <a:cs typeface="Calibri" panose="020F0502020204030204" pitchFamily="34" charset="0"/>
              </a:rPr>
              <a:t>, </a:t>
            </a:r>
            <a:r>
              <a:rPr lang="en-US" sz="2400" err="1">
                <a:solidFill>
                  <a:schemeClr val="bg1">
                    <a:lumMod val="95000"/>
                  </a:schemeClr>
                </a:solidFill>
                <a:latin typeface="Calibri" panose="020F0502020204030204" pitchFamily="34" charset="0"/>
                <a:cs typeface="Calibri" panose="020F0502020204030204" pitchFamily="34" charset="0"/>
              </a:rPr>
              <a:t>cho</a:t>
            </a:r>
            <a:r>
              <a:rPr lang="en-US" sz="2400">
                <a:solidFill>
                  <a:schemeClr val="bg1">
                    <a:lumMod val="95000"/>
                  </a:schemeClr>
                </a:solidFill>
                <a:latin typeface="Calibri" panose="020F0502020204030204" pitchFamily="34" charset="0"/>
                <a:cs typeface="Calibri" panose="020F0502020204030204" pitchFamily="34" charset="0"/>
              </a:rPr>
              <a:t> </a:t>
            </a:r>
            <a:r>
              <a:rPr lang="en-US" sz="2400" err="1">
                <a:solidFill>
                  <a:schemeClr val="bg1">
                    <a:lumMod val="95000"/>
                  </a:schemeClr>
                </a:solidFill>
                <a:latin typeface="Calibri" panose="020F0502020204030204" pitchFamily="34" charset="0"/>
                <a:cs typeface="Calibri" panose="020F0502020204030204" pitchFamily="34" charset="0"/>
              </a:rPr>
              <a:t>lời</a:t>
            </a:r>
            <a:r>
              <a:rPr lang="en-US" sz="2400">
                <a:solidFill>
                  <a:schemeClr val="bg1">
                    <a:lumMod val="95000"/>
                  </a:schemeClr>
                </a:solidFill>
                <a:latin typeface="Calibri" panose="020F0502020204030204" pitchFamily="34" charset="0"/>
                <a:cs typeface="Calibri" panose="020F0502020204030204" pitchFamily="34" charset="0"/>
              </a:rPr>
              <a:t> </a:t>
            </a:r>
            <a:r>
              <a:rPr lang="en-US" sz="2400" err="1">
                <a:solidFill>
                  <a:schemeClr val="bg1">
                    <a:lumMod val="95000"/>
                  </a:schemeClr>
                </a:solidFill>
                <a:latin typeface="Calibri" panose="020F0502020204030204" pitchFamily="34" charset="0"/>
                <a:cs typeface="Calibri" panose="020F0502020204030204" pitchFamily="34" charset="0"/>
              </a:rPr>
              <a:t>giải</a:t>
            </a:r>
            <a:r>
              <a:rPr lang="en-US" sz="2400">
                <a:solidFill>
                  <a:schemeClr val="bg1">
                    <a:lumMod val="95000"/>
                  </a:schemeClr>
                </a:solidFill>
                <a:latin typeface="Calibri" panose="020F0502020204030204" pitchFamily="34" charset="0"/>
                <a:cs typeface="Calibri" panose="020F0502020204030204" pitchFamily="34" charset="0"/>
              </a:rPr>
              <a:t> </a:t>
            </a:r>
            <a:r>
              <a:rPr lang="en-US" sz="2400" err="1">
                <a:solidFill>
                  <a:schemeClr val="bg1">
                    <a:lumMod val="95000"/>
                  </a:schemeClr>
                </a:solidFill>
                <a:latin typeface="Calibri" panose="020F0502020204030204" pitchFamily="34" charset="0"/>
                <a:cs typeface="Calibri" panose="020F0502020204030204" pitchFamily="34" charset="0"/>
              </a:rPr>
              <a:t>chính</a:t>
            </a:r>
            <a:r>
              <a:rPr lang="en-US" sz="2400">
                <a:solidFill>
                  <a:schemeClr val="bg1">
                    <a:lumMod val="95000"/>
                  </a:schemeClr>
                </a:solidFill>
                <a:latin typeface="Calibri" panose="020F0502020204030204" pitchFamily="34" charset="0"/>
                <a:cs typeface="Calibri" panose="020F0502020204030204" pitchFamily="34" charset="0"/>
              </a:rPr>
              <a:t> </a:t>
            </a:r>
            <a:r>
              <a:rPr lang="en-US" sz="2400" err="1">
                <a:solidFill>
                  <a:schemeClr val="bg1">
                    <a:lumMod val="95000"/>
                  </a:schemeClr>
                </a:solidFill>
                <a:latin typeface="Calibri" panose="020F0502020204030204" pitchFamily="34" charset="0"/>
                <a:cs typeface="Calibri" panose="020F0502020204030204" pitchFamily="34" charset="0"/>
              </a:rPr>
              <a:t>xác</a:t>
            </a:r>
            <a:endParaRPr lang="en-US" sz="2400">
              <a:solidFill>
                <a:schemeClr val="bg1">
                  <a:lumMod val="95000"/>
                </a:schemeClr>
              </a:solidFill>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330D1656-F5D6-41A1-A889-EE901568D51D}"/>
              </a:ext>
            </a:extLst>
          </p:cNvPr>
          <p:cNvSpPr txBox="1"/>
          <p:nvPr/>
        </p:nvSpPr>
        <p:spPr>
          <a:xfrm>
            <a:off x="1070098" y="3831557"/>
            <a:ext cx="2813086" cy="830997"/>
          </a:xfrm>
          <a:prstGeom prst="rect">
            <a:avLst/>
          </a:prstGeom>
          <a:noFill/>
        </p:spPr>
        <p:txBody>
          <a:bodyPr wrap="square" rtlCol="0">
            <a:spAutoFit/>
          </a:bodyPr>
          <a:lstStyle/>
          <a:p>
            <a:pPr algn="r"/>
            <a:r>
              <a:rPr lang="en-US" sz="2400" err="1">
                <a:solidFill>
                  <a:schemeClr val="bg1">
                    <a:lumMod val="95000"/>
                  </a:schemeClr>
                </a:solidFill>
                <a:latin typeface="Calibri" panose="020F0502020204030204" pitchFamily="34" charset="0"/>
                <a:cs typeface="Calibri" panose="020F0502020204030204" pitchFamily="34" charset="0"/>
              </a:rPr>
              <a:t>Giải</a:t>
            </a:r>
            <a:r>
              <a:rPr lang="en-US" sz="2400">
                <a:solidFill>
                  <a:schemeClr val="bg1">
                    <a:lumMod val="95000"/>
                  </a:schemeClr>
                </a:solidFill>
                <a:latin typeface="Calibri" panose="020F0502020204030204" pitchFamily="34" charset="0"/>
                <a:cs typeface="Calibri" panose="020F0502020204030204" pitchFamily="34" charset="0"/>
              </a:rPr>
              <a:t> </a:t>
            </a:r>
            <a:r>
              <a:rPr lang="en-US" sz="2400" err="1">
                <a:solidFill>
                  <a:schemeClr val="bg1">
                    <a:lumMod val="95000"/>
                  </a:schemeClr>
                </a:solidFill>
                <a:latin typeface="Calibri" panose="020F0502020204030204" pitchFamily="34" charset="0"/>
                <a:cs typeface="Calibri" panose="020F0502020204030204" pitchFamily="34" charset="0"/>
              </a:rPr>
              <a:t>quyết</a:t>
            </a:r>
            <a:r>
              <a:rPr lang="en-US" sz="2400">
                <a:solidFill>
                  <a:schemeClr val="bg1">
                    <a:lumMod val="95000"/>
                  </a:schemeClr>
                </a:solidFill>
                <a:latin typeface="Calibri" panose="020F0502020204030204" pitchFamily="34" charset="0"/>
                <a:cs typeface="Calibri" panose="020F0502020204030204" pitchFamily="34" charset="0"/>
              </a:rPr>
              <a:t> </a:t>
            </a:r>
            <a:r>
              <a:rPr lang="en-US" sz="2400" err="1">
                <a:solidFill>
                  <a:schemeClr val="bg1">
                    <a:lumMod val="95000"/>
                  </a:schemeClr>
                </a:solidFill>
                <a:latin typeface="Calibri" panose="020F0502020204030204" pitchFamily="34" charset="0"/>
                <a:cs typeface="Calibri" panose="020F0502020204030204" pitchFamily="34" charset="0"/>
              </a:rPr>
              <a:t>các</a:t>
            </a:r>
            <a:r>
              <a:rPr lang="en-US" sz="2400">
                <a:solidFill>
                  <a:schemeClr val="bg1">
                    <a:lumMod val="95000"/>
                  </a:schemeClr>
                </a:solidFill>
                <a:latin typeface="Calibri" panose="020F0502020204030204" pitchFamily="34" charset="0"/>
                <a:cs typeface="Calibri" panose="020F0502020204030204" pitchFamily="34" charset="0"/>
              </a:rPr>
              <a:t> </a:t>
            </a:r>
            <a:r>
              <a:rPr lang="en-US" sz="2400" err="1">
                <a:solidFill>
                  <a:schemeClr val="bg1">
                    <a:lumMod val="95000"/>
                  </a:schemeClr>
                </a:solidFill>
                <a:latin typeface="Calibri" panose="020F0502020204030204" pitchFamily="34" charset="0"/>
                <a:cs typeface="Calibri" panose="020F0502020204030204" pitchFamily="34" charset="0"/>
              </a:rPr>
              <a:t>vấn</a:t>
            </a:r>
            <a:r>
              <a:rPr lang="en-US" sz="2400">
                <a:solidFill>
                  <a:schemeClr val="bg1">
                    <a:lumMod val="95000"/>
                  </a:schemeClr>
                </a:solidFill>
                <a:latin typeface="Calibri" panose="020F0502020204030204" pitchFamily="34" charset="0"/>
                <a:cs typeface="Calibri" panose="020F0502020204030204" pitchFamily="34" charset="0"/>
              </a:rPr>
              <a:t> </a:t>
            </a:r>
            <a:r>
              <a:rPr lang="en-US" sz="2400" err="1">
                <a:solidFill>
                  <a:schemeClr val="bg1">
                    <a:lumMod val="95000"/>
                  </a:schemeClr>
                </a:solidFill>
                <a:latin typeface="Calibri" panose="020F0502020204030204" pitchFamily="34" charset="0"/>
                <a:cs typeface="Calibri" panose="020F0502020204030204" pitchFamily="34" charset="0"/>
              </a:rPr>
              <a:t>đề</a:t>
            </a:r>
            <a:r>
              <a:rPr lang="en-US" sz="2400">
                <a:solidFill>
                  <a:schemeClr val="bg1">
                    <a:lumMod val="95000"/>
                  </a:schemeClr>
                </a:solidFill>
                <a:latin typeface="Calibri" panose="020F0502020204030204" pitchFamily="34" charset="0"/>
                <a:cs typeface="Calibri" panose="020F0502020204030204" pitchFamily="34" charset="0"/>
              </a:rPr>
              <a:t> </a:t>
            </a:r>
            <a:r>
              <a:rPr lang="en-US" sz="2400" err="1">
                <a:solidFill>
                  <a:schemeClr val="bg1">
                    <a:lumMod val="95000"/>
                  </a:schemeClr>
                </a:solidFill>
                <a:latin typeface="Calibri" panose="020F0502020204030204" pitchFamily="34" charset="0"/>
                <a:cs typeface="Calibri" panose="020F0502020204030204" pitchFamily="34" charset="0"/>
              </a:rPr>
              <a:t>tối</a:t>
            </a:r>
            <a:r>
              <a:rPr lang="en-US" sz="2400">
                <a:solidFill>
                  <a:schemeClr val="bg1">
                    <a:lumMod val="95000"/>
                  </a:schemeClr>
                </a:solidFill>
                <a:latin typeface="Calibri" panose="020F0502020204030204" pitchFamily="34" charset="0"/>
                <a:cs typeface="Calibri" panose="020F0502020204030204" pitchFamily="34" charset="0"/>
              </a:rPr>
              <a:t> </a:t>
            </a:r>
            <a:r>
              <a:rPr lang="en-US" sz="2400" err="1">
                <a:solidFill>
                  <a:schemeClr val="bg1">
                    <a:lumMod val="95000"/>
                  </a:schemeClr>
                </a:solidFill>
                <a:latin typeface="Calibri" panose="020F0502020204030204" pitchFamily="34" charset="0"/>
                <a:cs typeface="Calibri" panose="020F0502020204030204" pitchFamily="34" charset="0"/>
              </a:rPr>
              <a:t>ưu</a:t>
            </a:r>
            <a:endParaRPr lang="en-US" sz="2400">
              <a:solidFill>
                <a:schemeClr val="bg1">
                  <a:lumMod val="95000"/>
                </a:schemeClr>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4169659A-7D5B-4E26-AEE6-898599CB1DAD}"/>
              </a:ext>
            </a:extLst>
          </p:cNvPr>
          <p:cNvSpPr txBox="1"/>
          <p:nvPr/>
        </p:nvSpPr>
        <p:spPr>
          <a:xfrm>
            <a:off x="1262988" y="3101157"/>
            <a:ext cx="2620196" cy="461665"/>
          </a:xfrm>
          <a:prstGeom prst="rect">
            <a:avLst/>
          </a:prstGeom>
          <a:noFill/>
        </p:spPr>
        <p:txBody>
          <a:bodyPr wrap="square" rtlCol="0">
            <a:spAutoFit/>
          </a:bodyPr>
          <a:lstStyle/>
          <a:p>
            <a:pPr algn="r"/>
            <a:r>
              <a:rPr lang="en-US" sz="2400" err="1">
                <a:solidFill>
                  <a:schemeClr val="bg1">
                    <a:lumMod val="95000"/>
                  </a:schemeClr>
                </a:solidFill>
                <a:latin typeface="Calibri" panose="020F0502020204030204" pitchFamily="34" charset="0"/>
                <a:cs typeface="Calibri" panose="020F0502020204030204" pitchFamily="34" charset="0"/>
              </a:rPr>
              <a:t>Độ</a:t>
            </a:r>
            <a:r>
              <a:rPr lang="en-US" sz="2400">
                <a:solidFill>
                  <a:schemeClr val="bg1">
                    <a:lumMod val="95000"/>
                  </a:schemeClr>
                </a:solidFill>
                <a:latin typeface="Calibri" panose="020F0502020204030204" pitchFamily="34" charset="0"/>
                <a:cs typeface="Calibri" panose="020F0502020204030204" pitchFamily="34" charset="0"/>
              </a:rPr>
              <a:t> </a:t>
            </a:r>
            <a:r>
              <a:rPr lang="en-US" sz="2400" err="1">
                <a:solidFill>
                  <a:schemeClr val="bg1">
                    <a:lumMod val="95000"/>
                  </a:schemeClr>
                </a:solidFill>
                <a:latin typeface="Calibri" panose="020F0502020204030204" pitchFamily="34" charset="0"/>
                <a:cs typeface="Calibri" panose="020F0502020204030204" pitchFamily="34" charset="0"/>
              </a:rPr>
              <a:t>phức</a:t>
            </a:r>
            <a:r>
              <a:rPr lang="en-US" sz="2400">
                <a:solidFill>
                  <a:schemeClr val="bg1">
                    <a:lumMod val="95000"/>
                  </a:schemeClr>
                </a:solidFill>
                <a:latin typeface="Calibri" panose="020F0502020204030204" pitchFamily="34" charset="0"/>
                <a:cs typeface="Calibri" panose="020F0502020204030204" pitchFamily="34" charset="0"/>
              </a:rPr>
              <a:t> </a:t>
            </a:r>
            <a:r>
              <a:rPr lang="en-US" sz="2400" err="1">
                <a:solidFill>
                  <a:schemeClr val="bg1">
                    <a:lumMod val="95000"/>
                  </a:schemeClr>
                </a:solidFill>
                <a:latin typeface="Calibri" panose="020F0502020204030204" pitchFamily="34" charset="0"/>
                <a:cs typeface="Calibri" panose="020F0502020204030204" pitchFamily="34" charset="0"/>
              </a:rPr>
              <a:t>tạp</a:t>
            </a:r>
            <a:r>
              <a:rPr lang="en-US" sz="2400">
                <a:solidFill>
                  <a:schemeClr val="bg1">
                    <a:lumMod val="95000"/>
                  </a:schemeClr>
                </a:solidFill>
                <a:latin typeface="Calibri" panose="020F0502020204030204" pitchFamily="34" charset="0"/>
                <a:cs typeface="Calibri" panose="020F0502020204030204" pitchFamily="34" charset="0"/>
              </a:rPr>
              <a:t> </a:t>
            </a:r>
            <a:r>
              <a:rPr lang="en-US" sz="2400" err="1">
                <a:solidFill>
                  <a:schemeClr val="bg1">
                    <a:lumMod val="95000"/>
                  </a:schemeClr>
                </a:solidFill>
                <a:latin typeface="Calibri" panose="020F0502020204030204" pitchFamily="34" charset="0"/>
                <a:cs typeface="Calibri" panose="020F0502020204030204" pitchFamily="34" charset="0"/>
              </a:rPr>
              <a:t>thấp</a:t>
            </a:r>
            <a:r>
              <a:rPr lang="en-US" sz="2400">
                <a:solidFill>
                  <a:schemeClr val="bg1">
                    <a:lumMod val="95000"/>
                  </a:schemeClr>
                </a:solidFill>
                <a:latin typeface="Calibri" panose="020F0502020204030204" pitchFamily="34" charset="0"/>
                <a:cs typeface="Calibri" panose="020F0502020204030204" pitchFamily="34" charset="0"/>
              </a:rPr>
              <a:t> </a:t>
            </a:r>
          </a:p>
        </p:txBody>
      </p:sp>
      <p:sp>
        <p:nvSpPr>
          <p:cNvPr id="2" name="TextBox 1">
            <a:extLst>
              <a:ext uri="{FF2B5EF4-FFF2-40B4-BE49-F238E27FC236}">
                <a16:creationId xmlns:a16="http://schemas.microsoft.com/office/drawing/2014/main" id="{4E9974E0-19B6-4E4E-98E2-41520FF46D20}"/>
              </a:ext>
            </a:extLst>
          </p:cNvPr>
          <p:cNvSpPr txBox="1"/>
          <p:nvPr/>
        </p:nvSpPr>
        <p:spPr>
          <a:xfrm>
            <a:off x="8250309" y="2036642"/>
            <a:ext cx="3535114" cy="830997"/>
          </a:xfrm>
          <a:prstGeom prst="rect">
            <a:avLst/>
          </a:prstGeom>
          <a:noFill/>
        </p:spPr>
        <p:txBody>
          <a:bodyPr wrap="square" rtlCol="0">
            <a:spAutoFit/>
          </a:bodyPr>
          <a:lstStyle/>
          <a:p>
            <a:r>
              <a:rPr lang="en-US" sz="2400" err="1"/>
              <a:t>Số</a:t>
            </a:r>
            <a:r>
              <a:rPr lang="en-US" sz="2400"/>
              <a:t> </a:t>
            </a:r>
            <a:r>
              <a:rPr lang="en-US" sz="2400" err="1"/>
              <a:t>lượng</a:t>
            </a:r>
            <a:r>
              <a:rPr lang="en-US" sz="2400"/>
              <a:t> </a:t>
            </a:r>
            <a:r>
              <a:rPr lang="en-US" sz="2400" err="1"/>
              <a:t>bài</a:t>
            </a:r>
            <a:r>
              <a:rPr lang="en-US" sz="2400"/>
              <a:t> </a:t>
            </a:r>
            <a:r>
              <a:rPr lang="en-US" sz="2400" err="1"/>
              <a:t>toán</a:t>
            </a:r>
            <a:r>
              <a:rPr lang="en-US" sz="2400"/>
              <a:t> con </a:t>
            </a:r>
            <a:r>
              <a:rPr lang="en-US" sz="2400" err="1"/>
              <a:t>được</a:t>
            </a:r>
            <a:r>
              <a:rPr lang="en-US" sz="2400"/>
              <a:t> chia ra </a:t>
            </a:r>
            <a:r>
              <a:rPr lang="en-US" sz="2400" err="1"/>
              <a:t>có</a:t>
            </a:r>
            <a:r>
              <a:rPr lang="en-US" sz="2400"/>
              <a:t> </a:t>
            </a:r>
            <a:r>
              <a:rPr lang="en-US" sz="2400" err="1"/>
              <a:t>thể</a:t>
            </a:r>
            <a:r>
              <a:rPr lang="en-US" sz="2400"/>
              <a:t> </a:t>
            </a:r>
            <a:r>
              <a:rPr lang="en-US" sz="2400" err="1"/>
              <a:t>rất</a:t>
            </a:r>
            <a:r>
              <a:rPr lang="en-US" sz="2400"/>
              <a:t> </a:t>
            </a:r>
            <a:r>
              <a:rPr lang="en-US" sz="2400" err="1"/>
              <a:t>lớn</a:t>
            </a:r>
            <a:r>
              <a:rPr lang="en-US" sz="2400"/>
              <a:t> </a:t>
            </a:r>
          </a:p>
        </p:txBody>
      </p:sp>
      <p:sp>
        <p:nvSpPr>
          <p:cNvPr id="5" name="TextBox 4">
            <a:extLst>
              <a:ext uri="{FF2B5EF4-FFF2-40B4-BE49-F238E27FC236}">
                <a16:creationId xmlns:a16="http://schemas.microsoft.com/office/drawing/2014/main" id="{9E76D732-B208-4914-ACB2-6AAE38CF4FD5}"/>
              </a:ext>
            </a:extLst>
          </p:cNvPr>
          <p:cNvSpPr txBox="1"/>
          <p:nvPr/>
        </p:nvSpPr>
        <p:spPr>
          <a:xfrm>
            <a:off x="8247460" y="3781356"/>
            <a:ext cx="3379472" cy="1200329"/>
          </a:xfrm>
          <a:prstGeom prst="rect">
            <a:avLst/>
          </a:prstGeom>
          <a:noFill/>
        </p:spPr>
        <p:txBody>
          <a:bodyPr wrap="square" rtlCol="0">
            <a:spAutoFit/>
          </a:bodyPr>
          <a:lstStyle/>
          <a:p>
            <a:r>
              <a:rPr lang="en-US" sz="2400" err="1"/>
              <a:t>Sự</a:t>
            </a:r>
            <a:r>
              <a:rPr lang="en-US" sz="2400"/>
              <a:t> </a:t>
            </a:r>
            <a:r>
              <a:rPr lang="en-US" sz="2400" err="1"/>
              <a:t>kết</a:t>
            </a:r>
            <a:r>
              <a:rPr lang="en-US" sz="2400"/>
              <a:t> </a:t>
            </a:r>
            <a:r>
              <a:rPr lang="en-US" sz="2400" err="1"/>
              <a:t>hợp</a:t>
            </a:r>
            <a:r>
              <a:rPr lang="en-US" sz="2400"/>
              <a:t> </a:t>
            </a:r>
            <a:r>
              <a:rPr lang="en-US" sz="2400" err="1"/>
              <a:t>các</a:t>
            </a:r>
            <a:r>
              <a:rPr lang="en-US" sz="2400"/>
              <a:t> </a:t>
            </a:r>
            <a:r>
              <a:rPr lang="en-US" sz="2400" err="1"/>
              <a:t>bài</a:t>
            </a:r>
            <a:r>
              <a:rPr lang="en-US" sz="2400"/>
              <a:t> </a:t>
            </a:r>
            <a:r>
              <a:rPr lang="en-US" sz="2400" err="1"/>
              <a:t>toán</a:t>
            </a:r>
            <a:r>
              <a:rPr lang="en-US" sz="2400"/>
              <a:t> con </a:t>
            </a:r>
            <a:r>
              <a:rPr lang="en-US" sz="2400" err="1"/>
              <a:t>chưa</a:t>
            </a:r>
            <a:r>
              <a:rPr lang="en-US" sz="2400"/>
              <a:t> </a:t>
            </a:r>
            <a:r>
              <a:rPr lang="en-US" sz="2400" err="1"/>
              <a:t>chắc</a:t>
            </a:r>
            <a:r>
              <a:rPr lang="en-US" sz="2400"/>
              <a:t> </a:t>
            </a:r>
            <a:r>
              <a:rPr lang="en-US" sz="2400" err="1"/>
              <a:t>đã</a:t>
            </a:r>
            <a:r>
              <a:rPr lang="en-US" sz="2400"/>
              <a:t> </a:t>
            </a:r>
            <a:r>
              <a:rPr lang="en-US" sz="2400" err="1"/>
              <a:t>cho</a:t>
            </a:r>
            <a:r>
              <a:rPr lang="en-US" sz="2400"/>
              <a:t> </a:t>
            </a:r>
            <a:r>
              <a:rPr lang="en-US" sz="2400" err="1"/>
              <a:t>kết</a:t>
            </a:r>
            <a:r>
              <a:rPr lang="en-US" sz="2400"/>
              <a:t> </a:t>
            </a:r>
            <a:r>
              <a:rPr lang="en-US" sz="2400" err="1"/>
              <a:t>quả</a:t>
            </a:r>
            <a:r>
              <a:rPr lang="en-US" sz="2400"/>
              <a:t> </a:t>
            </a:r>
            <a:r>
              <a:rPr lang="en-US" sz="2400" err="1"/>
              <a:t>của</a:t>
            </a:r>
            <a:r>
              <a:rPr lang="en-US" sz="2400"/>
              <a:t> </a:t>
            </a:r>
            <a:r>
              <a:rPr lang="en-US" sz="2400" err="1"/>
              <a:t>bài</a:t>
            </a:r>
            <a:r>
              <a:rPr lang="en-US" sz="2400"/>
              <a:t> </a:t>
            </a:r>
            <a:r>
              <a:rPr lang="en-US" sz="2400" err="1"/>
              <a:t>toán</a:t>
            </a:r>
            <a:r>
              <a:rPr lang="en-US" sz="2400"/>
              <a:t> </a:t>
            </a:r>
            <a:r>
              <a:rPr lang="en-US" sz="2400" err="1"/>
              <a:t>lớn</a:t>
            </a:r>
            <a:endParaRPr lang="en-US" sz="2400"/>
          </a:p>
        </p:txBody>
      </p:sp>
      <p:sp>
        <p:nvSpPr>
          <p:cNvPr id="9" name="TextBox 8">
            <a:extLst>
              <a:ext uri="{FF2B5EF4-FFF2-40B4-BE49-F238E27FC236}">
                <a16:creationId xmlns:a16="http://schemas.microsoft.com/office/drawing/2014/main" id="{A0BEE591-C62A-47B8-8DA2-ABF482D31D75}"/>
              </a:ext>
            </a:extLst>
          </p:cNvPr>
          <p:cNvSpPr txBox="1"/>
          <p:nvPr/>
        </p:nvSpPr>
        <p:spPr>
          <a:xfrm flipH="1">
            <a:off x="8245913" y="2885118"/>
            <a:ext cx="3249932" cy="830997"/>
          </a:xfrm>
          <a:prstGeom prst="rect">
            <a:avLst/>
          </a:prstGeom>
          <a:noFill/>
        </p:spPr>
        <p:txBody>
          <a:bodyPr wrap="square" rtlCol="0">
            <a:spAutoFit/>
          </a:bodyPr>
          <a:lstStyle/>
          <a:p>
            <a:r>
              <a:rPr lang="en-US" sz="2400" err="1"/>
              <a:t>Không</a:t>
            </a:r>
            <a:r>
              <a:rPr lang="en-US" sz="2400"/>
              <a:t> </a:t>
            </a:r>
            <a:r>
              <a:rPr lang="en-US" sz="2400" err="1"/>
              <a:t>có</a:t>
            </a:r>
            <a:r>
              <a:rPr lang="en-US" sz="2400"/>
              <a:t> </a:t>
            </a:r>
            <a:r>
              <a:rPr lang="en-US" sz="2400" err="1"/>
              <a:t>cách</a:t>
            </a:r>
            <a:r>
              <a:rPr lang="en-US" sz="2400"/>
              <a:t> </a:t>
            </a:r>
            <a:r>
              <a:rPr lang="en-US" sz="2400" err="1"/>
              <a:t>giải</a:t>
            </a:r>
            <a:r>
              <a:rPr lang="en-US" sz="2400"/>
              <a:t> </a:t>
            </a:r>
            <a:r>
              <a:rPr lang="en-US" sz="2400" err="1"/>
              <a:t>tổng</a:t>
            </a:r>
            <a:r>
              <a:rPr lang="en-US" sz="2400"/>
              <a:t> </a:t>
            </a:r>
            <a:r>
              <a:rPr lang="en-US" sz="2400" err="1"/>
              <a:t>quát</a:t>
            </a:r>
            <a:r>
              <a:rPr lang="en-US" sz="2400"/>
              <a:t> </a:t>
            </a:r>
            <a:r>
              <a:rPr lang="en-US" sz="2400" err="1"/>
              <a:t>nào</a:t>
            </a:r>
            <a:r>
              <a:rPr lang="en-US" sz="2400"/>
              <a:t> </a:t>
            </a:r>
            <a:r>
              <a:rPr lang="en-US" sz="2400" err="1"/>
              <a:t>cho</a:t>
            </a:r>
            <a:r>
              <a:rPr lang="en-US" sz="2400"/>
              <a:t> </a:t>
            </a:r>
            <a:r>
              <a:rPr lang="en-US" sz="2400" err="1"/>
              <a:t>thuật</a:t>
            </a:r>
            <a:r>
              <a:rPr lang="en-US" sz="2400"/>
              <a:t> </a:t>
            </a:r>
            <a:r>
              <a:rPr lang="en-US" sz="2400" err="1"/>
              <a:t>toán</a:t>
            </a:r>
            <a:endParaRPr lang="en-US" sz="2400"/>
          </a:p>
        </p:txBody>
      </p:sp>
    </p:spTree>
    <p:extLst>
      <p:ext uri="{BB962C8B-B14F-4D97-AF65-F5344CB8AC3E}">
        <p14:creationId xmlns:p14="http://schemas.microsoft.com/office/powerpoint/2010/main" val="234173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2" grpId="0"/>
      <p:bldP spid="5"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9E2EF-99EA-4941-8809-D316444789A9}"/>
              </a:ext>
            </a:extLst>
          </p:cNvPr>
          <p:cNvSpPr>
            <a:spLocks noGrp="1"/>
          </p:cNvSpPr>
          <p:nvPr>
            <p:ph type="title"/>
          </p:nvPr>
        </p:nvSpPr>
        <p:spPr>
          <a:xfrm>
            <a:off x="3444658" y="755904"/>
            <a:ext cx="7711025" cy="3084576"/>
          </a:xfrm>
        </p:spPr>
        <p:txBody>
          <a:bodyPr vert="horz" lIns="91440" tIns="45720" rIns="91440" bIns="45720" rtlCol="0" anchor="ctr">
            <a:normAutofit/>
          </a:bodyPr>
          <a:lstStyle/>
          <a:p>
            <a:pPr algn="l"/>
            <a:r>
              <a:rPr lang="en-US" sz="6000"/>
              <a:t>KỸ THUẬT TỐI ƯU </a:t>
            </a:r>
          </a:p>
        </p:txBody>
      </p:sp>
    </p:spTree>
    <p:extLst>
      <p:ext uri="{BB962C8B-B14F-4D97-AF65-F5344CB8AC3E}">
        <p14:creationId xmlns:p14="http://schemas.microsoft.com/office/powerpoint/2010/main" val="257387274"/>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Pentagon 37">
            <a:extLst>
              <a:ext uri="{FF2B5EF4-FFF2-40B4-BE49-F238E27FC236}">
                <a16:creationId xmlns:a16="http://schemas.microsoft.com/office/drawing/2014/main" id="{B90F2124-8D36-41AD-99C2-86A6B7B6FBBC}"/>
              </a:ext>
            </a:extLst>
          </p:cNvPr>
          <p:cNvSpPr/>
          <p:nvPr/>
        </p:nvSpPr>
        <p:spPr>
          <a:xfrm>
            <a:off x="5295600" y="2784082"/>
            <a:ext cx="2598095" cy="2177528"/>
          </a:xfrm>
          <a:prstGeom prst="pentagon">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err="1">
                <a:latin typeface="Calibri" panose="020F0502020204030204" pitchFamily="34" charset="0"/>
                <a:cs typeface="Calibri" panose="020F0502020204030204" pitchFamily="34" charset="0"/>
              </a:rPr>
              <a:t>Kỹ</a:t>
            </a:r>
            <a:r>
              <a:rPr lang="en-US" sz="3200">
                <a:latin typeface="Calibri" panose="020F0502020204030204" pitchFamily="34" charset="0"/>
                <a:cs typeface="Calibri" panose="020F0502020204030204" pitchFamily="34" charset="0"/>
              </a:rPr>
              <a:t> </a:t>
            </a:r>
            <a:r>
              <a:rPr lang="en-US" sz="3200" err="1">
                <a:latin typeface="Calibri" panose="020F0502020204030204" pitchFamily="34" charset="0"/>
                <a:cs typeface="Calibri" panose="020F0502020204030204" pitchFamily="34" charset="0"/>
              </a:rPr>
              <a:t>thuật</a:t>
            </a:r>
            <a:r>
              <a:rPr lang="en-US" sz="3200">
                <a:latin typeface="Calibri" panose="020F0502020204030204" pitchFamily="34" charset="0"/>
                <a:cs typeface="Calibri" panose="020F0502020204030204" pitchFamily="34" charset="0"/>
              </a:rPr>
              <a:t> </a:t>
            </a:r>
            <a:r>
              <a:rPr lang="en-US" sz="3200" err="1">
                <a:latin typeface="Calibri" panose="020F0502020204030204" pitchFamily="34" charset="0"/>
                <a:cs typeface="Calibri" panose="020F0502020204030204" pitchFamily="34" charset="0"/>
              </a:rPr>
              <a:t>tối</a:t>
            </a:r>
            <a:r>
              <a:rPr lang="en-US" sz="3200">
                <a:latin typeface="Calibri" panose="020F0502020204030204" pitchFamily="34" charset="0"/>
                <a:cs typeface="Calibri" panose="020F0502020204030204" pitchFamily="34" charset="0"/>
              </a:rPr>
              <a:t> </a:t>
            </a:r>
            <a:r>
              <a:rPr lang="en-US" sz="3200" err="1">
                <a:latin typeface="Calibri" panose="020F0502020204030204" pitchFamily="34" charset="0"/>
                <a:cs typeface="Calibri" panose="020F0502020204030204" pitchFamily="34" charset="0"/>
              </a:rPr>
              <a:t>ưu</a:t>
            </a:r>
            <a:endParaRPr lang="en-US" sz="3200">
              <a:latin typeface="Calibri" panose="020F0502020204030204" pitchFamily="34" charset="0"/>
              <a:cs typeface="Calibri" panose="020F0502020204030204" pitchFamily="34" charset="0"/>
            </a:endParaRPr>
          </a:p>
        </p:txBody>
      </p:sp>
      <p:sp>
        <p:nvSpPr>
          <p:cNvPr id="39" name="Oval 38">
            <a:extLst>
              <a:ext uri="{FF2B5EF4-FFF2-40B4-BE49-F238E27FC236}">
                <a16:creationId xmlns:a16="http://schemas.microsoft.com/office/drawing/2014/main" id="{F42949D1-BF9A-411C-A3D8-57D668E01113}"/>
              </a:ext>
            </a:extLst>
          </p:cNvPr>
          <p:cNvSpPr/>
          <p:nvPr/>
        </p:nvSpPr>
        <p:spPr>
          <a:xfrm>
            <a:off x="1711547" y="1271578"/>
            <a:ext cx="2197047" cy="2177528"/>
          </a:xfrm>
          <a:prstGeom prst="ellipse">
            <a:avLst/>
          </a:prstGeom>
          <a:noFill/>
          <a:ln>
            <a:solidFill>
              <a:srgbClr val="2646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err="1">
                <a:solidFill>
                  <a:schemeClr val="bg2">
                    <a:lumMod val="50000"/>
                  </a:schemeClr>
                </a:solidFill>
                <a:latin typeface="Calibri" panose="020F0502020204030204" pitchFamily="34" charset="0"/>
                <a:cs typeface="Calibri" panose="020F0502020204030204" pitchFamily="34" charset="0"/>
              </a:rPr>
              <a:t>Đổi</a:t>
            </a:r>
            <a:r>
              <a:rPr lang="en-US" sz="4400">
                <a:solidFill>
                  <a:schemeClr val="bg2">
                    <a:lumMod val="50000"/>
                  </a:schemeClr>
                </a:solidFill>
                <a:latin typeface="Calibri" panose="020F0502020204030204" pitchFamily="34" charset="0"/>
                <a:cs typeface="Calibri" panose="020F0502020204030204" pitchFamily="34" charset="0"/>
              </a:rPr>
              <a:t> </a:t>
            </a:r>
            <a:r>
              <a:rPr lang="en-US" sz="4400" err="1">
                <a:solidFill>
                  <a:schemeClr val="bg2">
                    <a:lumMod val="50000"/>
                  </a:schemeClr>
                </a:solidFill>
                <a:latin typeface="Calibri" panose="020F0502020204030204" pitchFamily="34" charset="0"/>
                <a:cs typeface="Calibri" panose="020F0502020204030204" pitchFamily="34" charset="0"/>
              </a:rPr>
              <a:t>biến</a:t>
            </a:r>
            <a:endParaRPr lang="en-US" sz="4400">
              <a:solidFill>
                <a:schemeClr val="bg2">
                  <a:lumMod val="50000"/>
                </a:schemeClr>
              </a:solidFill>
              <a:latin typeface="Calibri" panose="020F0502020204030204" pitchFamily="34" charset="0"/>
              <a:cs typeface="Calibri" panose="020F0502020204030204" pitchFamily="34" charset="0"/>
            </a:endParaRPr>
          </a:p>
        </p:txBody>
      </p:sp>
      <p:sp>
        <p:nvSpPr>
          <p:cNvPr id="40" name="Oval 39">
            <a:extLst>
              <a:ext uri="{FF2B5EF4-FFF2-40B4-BE49-F238E27FC236}">
                <a16:creationId xmlns:a16="http://schemas.microsoft.com/office/drawing/2014/main" id="{8B4BD47A-641C-47F8-B283-9E7B7058A70E}"/>
              </a:ext>
            </a:extLst>
          </p:cNvPr>
          <p:cNvSpPr/>
          <p:nvPr/>
        </p:nvSpPr>
        <p:spPr>
          <a:xfrm>
            <a:off x="2330502" y="4862514"/>
            <a:ext cx="2054886" cy="1762221"/>
          </a:xfrm>
          <a:prstGeom prst="ellipse">
            <a:avLst/>
          </a:prstGeom>
          <a:noFill/>
          <a:ln>
            <a:solidFill>
              <a:srgbClr val="F4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solidFill>
                  <a:schemeClr val="accent3">
                    <a:lumMod val="50000"/>
                  </a:schemeClr>
                </a:solidFill>
                <a:latin typeface="Calibri" panose="020F0502020204030204" pitchFamily="34" charset="0"/>
                <a:cs typeface="Calibri" panose="020F0502020204030204" pitchFamily="34" charset="0"/>
              </a:rPr>
              <a:t>Slope trick</a:t>
            </a:r>
          </a:p>
        </p:txBody>
      </p:sp>
      <p:sp>
        <p:nvSpPr>
          <p:cNvPr id="41" name="Oval 40">
            <a:extLst>
              <a:ext uri="{FF2B5EF4-FFF2-40B4-BE49-F238E27FC236}">
                <a16:creationId xmlns:a16="http://schemas.microsoft.com/office/drawing/2014/main" id="{0604F35F-AE24-4B5A-BF1D-ED36DB2D65C4}"/>
              </a:ext>
            </a:extLst>
          </p:cNvPr>
          <p:cNvSpPr/>
          <p:nvPr/>
        </p:nvSpPr>
        <p:spPr>
          <a:xfrm>
            <a:off x="5510373" y="163159"/>
            <a:ext cx="2383322" cy="1629763"/>
          </a:xfrm>
          <a:prstGeom prst="ellipse">
            <a:avLst/>
          </a:prstGeom>
          <a:noFill/>
          <a:ln>
            <a:solidFill>
              <a:srgbClr val="E76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solidFill>
                  <a:schemeClr val="accent4">
                    <a:lumMod val="75000"/>
                  </a:schemeClr>
                </a:solidFill>
                <a:latin typeface="Calibri" panose="020F0502020204030204" pitchFamily="34" charset="0"/>
                <a:cs typeface="Calibri" panose="020F0502020204030204" pitchFamily="34" charset="0"/>
              </a:rPr>
              <a:t>Chia </a:t>
            </a:r>
            <a:r>
              <a:rPr lang="en-US" sz="4000" err="1">
                <a:solidFill>
                  <a:schemeClr val="accent4">
                    <a:lumMod val="75000"/>
                  </a:schemeClr>
                </a:solidFill>
                <a:latin typeface="Calibri" panose="020F0502020204030204" pitchFamily="34" charset="0"/>
                <a:cs typeface="Calibri" panose="020F0502020204030204" pitchFamily="34" charset="0"/>
              </a:rPr>
              <a:t>để</a:t>
            </a:r>
            <a:r>
              <a:rPr lang="en-US" sz="4000">
                <a:solidFill>
                  <a:schemeClr val="accent4">
                    <a:lumMod val="75000"/>
                  </a:schemeClr>
                </a:solidFill>
                <a:latin typeface="Calibri" panose="020F0502020204030204" pitchFamily="34" charset="0"/>
                <a:cs typeface="Calibri" panose="020F0502020204030204" pitchFamily="34" charset="0"/>
              </a:rPr>
              <a:t> </a:t>
            </a:r>
            <a:r>
              <a:rPr lang="en-US" sz="4000" err="1">
                <a:solidFill>
                  <a:schemeClr val="accent4">
                    <a:lumMod val="75000"/>
                  </a:schemeClr>
                </a:solidFill>
                <a:latin typeface="Calibri" panose="020F0502020204030204" pitchFamily="34" charset="0"/>
                <a:cs typeface="Calibri" panose="020F0502020204030204" pitchFamily="34" charset="0"/>
              </a:rPr>
              <a:t>trị</a:t>
            </a:r>
            <a:endParaRPr lang="en-US" sz="4000">
              <a:solidFill>
                <a:schemeClr val="accent4">
                  <a:lumMod val="75000"/>
                </a:schemeClr>
              </a:solidFill>
              <a:latin typeface="Calibri" panose="020F0502020204030204" pitchFamily="34" charset="0"/>
              <a:cs typeface="Calibri" panose="020F0502020204030204" pitchFamily="34" charset="0"/>
            </a:endParaRPr>
          </a:p>
        </p:txBody>
      </p:sp>
      <p:sp>
        <p:nvSpPr>
          <p:cNvPr id="42" name="Oval 41">
            <a:extLst>
              <a:ext uri="{FF2B5EF4-FFF2-40B4-BE49-F238E27FC236}">
                <a16:creationId xmlns:a16="http://schemas.microsoft.com/office/drawing/2014/main" id="{FBCC5523-0F94-4662-A1F4-44865C88089E}"/>
              </a:ext>
            </a:extLst>
          </p:cNvPr>
          <p:cNvSpPr/>
          <p:nvPr/>
        </p:nvSpPr>
        <p:spPr>
          <a:xfrm>
            <a:off x="9178018" y="4674354"/>
            <a:ext cx="1925411" cy="1950381"/>
          </a:xfrm>
          <a:prstGeom prst="ellipse">
            <a:avLst/>
          </a:prstGeom>
          <a:noFill/>
          <a:ln>
            <a:solidFill>
              <a:srgbClr val="E9C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solidFill>
                  <a:srgbClr val="FFFF00"/>
                </a:solidFill>
                <a:latin typeface="Calibri" panose="020F0502020204030204" pitchFamily="34" charset="0"/>
                <a:cs typeface="Calibri" panose="020F0502020204030204" pitchFamily="34" charset="0"/>
              </a:rPr>
              <a:t>Stack</a:t>
            </a:r>
          </a:p>
        </p:txBody>
      </p:sp>
      <p:sp>
        <p:nvSpPr>
          <p:cNvPr id="43" name="Oval 42">
            <a:extLst>
              <a:ext uri="{FF2B5EF4-FFF2-40B4-BE49-F238E27FC236}">
                <a16:creationId xmlns:a16="http://schemas.microsoft.com/office/drawing/2014/main" id="{75BD3C8A-A44E-4219-9E45-580B3EA6D531}"/>
              </a:ext>
            </a:extLst>
          </p:cNvPr>
          <p:cNvSpPr/>
          <p:nvPr/>
        </p:nvSpPr>
        <p:spPr>
          <a:xfrm>
            <a:off x="9533180" y="1280657"/>
            <a:ext cx="2093144" cy="1950381"/>
          </a:xfrm>
          <a:prstGeom prst="ellipse">
            <a:avLst/>
          </a:prstGeom>
          <a:noFill/>
          <a:ln>
            <a:solidFill>
              <a:srgbClr val="2A9D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accent1">
                    <a:lumMod val="50000"/>
                  </a:schemeClr>
                </a:solidFill>
                <a:latin typeface="Calibri" panose="020F0502020204030204" pitchFamily="34" charset="0"/>
                <a:cs typeface="Calibri" panose="020F0502020204030204" pitchFamily="34" charset="0"/>
              </a:rPr>
              <a:t>Bao </a:t>
            </a:r>
            <a:r>
              <a:rPr lang="en-US" sz="3600" err="1">
                <a:solidFill>
                  <a:schemeClr val="accent1">
                    <a:lumMod val="50000"/>
                  </a:schemeClr>
                </a:solidFill>
                <a:latin typeface="Calibri" panose="020F0502020204030204" pitchFamily="34" charset="0"/>
                <a:cs typeface="Calibri" panose="020F0502020204030204" pitchFamily="34" charset="0"/>
              </a:rPr>
              <a:t>lồi</a:t>
            </a:r>
            <a:r>
              <a:rPr lang="en-US" sz="3600">
                <a:solidFill>
                  <a:schemeClr val="accent1">
                    <a:lumMod val="50000"/>
                  </a:schemeClr>
                </a:solidFill>
                <a:latin typeface="Calibri" panose="020F0502020204030204" pitchFamily="34" charset="0"/>
                <a:cs typeface="Calibri" panose="020F0502020204030204" pitchFamily="34" charset="0"/>
              </a:rPr>
              <a:t> </a:t>
            </a:r>
            <a:r>
              <a:rPr lang="en-US" sz="3600" err="1">
                <a:solidFill>
                  <a:schemeClr val="accent1">
                    <a:lumMod val="50000"/>
                  </a:schemeClr>
                </a:solidFill>
                <a:latin typeface="Calibri" panose="020F0502020204030204" pitchFamily="34" charset="0"/>
                <a:cs typeface="Calibri" panose="020F0502020204030204" pitchFamily="34" charset="0"/>
              </a:rPr>
              <a:t>đường</a:t>
            </a:r>
            <a:r>
              <a:rPr lang="en-US" sz="3600">
                <a:solidFill>
                  <a:schemeClr val="accent1">
                    <a:lumMod val="50000"/>
                  </a:schemeClr>
                </a:solidFill>
                <a:latin typeface="Calibri" panose="020F0502020204030204" pitchFamily="34" charset="0"/>
                <a:cs typeface="Calibri" panose="020F0502020204030204" pitchFamily="34" charset="0"/>
              </a:rPr>
              <a:t> </a:t>
            </a:r>
            <a:r>
              <a:rPr lang="en-US" sz="3600" err="1">
                <a:solidFill>
                  <a:schemeClr val="accent1">
                    <a:lumMod val="50000"/>
                  </a:schemeClr>
                </a:solidFill>
                <a:latin typeface="Calibri" panose="020F0502020204030204" pitchFamily="34" charset="0"/>
                <a:cs typeface="Calibri" panose="020F0502020204030204" pitchFamily="34" charset="0"/>
              </a:rPr>
              <a:t>thẳng</a:t>
            </a:r>
            <a:endParaRPr lang="en-US" sz="3600">
              <a:solidFill>
                <a:schemeClr val="accent1">
                  <a:lumMod val="50000"/>
                </a:schemeClr>
              </a:solidFill>
              <a:latin typeface="Calibri" panose="020F0502020204030204" pitchFamily="34" charset="0"/>
              <a:cs typeface="Calibri" panose="020F0502020204030204" pitchFamily="34" charset="0"/>
            </a:endParaRPr>
          </a:p>
        </p:txBody>
      </p:sp>
      <p:cxnSp>
        <p:nvCxnSpPr>
          <p:cNvPr id="50" name="Straight Connector 49">
            <a:extLst>
              <a:ext uri="{FF2B5EF4-FFF2-40B4-BE49-F238E27FC236}">
                <a16:creationId xmlns:a16="http://schemas.microsoft.com/office/drawing/2014/main" id="{03708F65-ADFF-461B-BC0A-6B8E60E378D1}"/>
              </a:ext>
            </a:extLst>
          </p:cNvPr>
          <p:cNvCxnSpPr>
            <a:cxnSpLocks/>
            <a:stCxn id="38" idx="0"/>
            <a:endCxn id="41" idx="4"/>
          </p:cNvCxnSpPr>
          <p:nvPr/>
        </p:nvCxnSpPr>
        <p:spPr>
          <a:xfrm flipV="1">
            <a:off x="6594648" y="1792922"/>
            <a:ext cx="107386" cy="991160"/>
          </a:xfrm>
          <a:prstGeom prst="line">
            <a:avLst/>
          </a:prstGeom>
          <a:ln w="38100">
            <a:solidFill>
              <a:srgbClr val="E76F5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15B9E2E-C2CC-4F48-800A-724CECD32498}"/>
              </a:ext>
            </a:extLst>
          </p:cNvPr>
          <p:cNvCxnSpPr>
            <a:cxnSpLocks/>
            <a:stCxn id="38" idx="1"/>
            <a:endCxn id="39" idx="6"/>
          </p:cNvCxnSpPr>
          <p:nvPr/>
        </p:nvCxnSpPr>
        <p:spPr>
          <a:xfrm flipH="1" flipV="1">
            <a:off x="3908594" y="2360342"/>
            <a:ext cx="1387009" cy="1255480"/>
          </a:xfrm>
          <a:prstGeom prst="line">
            <a:avLst/>
          </a:prstGeom>
          <a:ln w="38100">
            <a:solidFill>
              <a:srgbClr val="264653"/>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0B54D0F-CAB1-4B10-9ACF-9A1DE29E81FA}"/>
              </a:ext>
            </a:extLst>
          </p:cNvPr>
          <p:cNvCxnSpPr>
            <a:cxnSpLocks/>
            <a:stCxn id="43" idx="2"/>
            <a:endCxn id="38" idx="5"/>
          </p:cNvCxnSpPr>
          <p:nvPr/>
        </p:nvCxnSpPr>
        <p:spPr>
          <a:xfrm flipH="1">
            <a:off x="7893692" y="2255848"/>
            <a:ext cx="1639488" cy="1359974"/>
          </a:xfrm>
          <a:prstGeom prst="line">
            <a:avLst/>
          </a:prstGeom>
          <a:ln w="38100">
            <a:solidFill>
              <a:srgbClr val="2A9D8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13F8CC4-B55B-481B-B215-21300D8102B4}"/>
              </a:ext>
            </a:extLst>
          </p:cNvPr>
          <p:cNvCxnSpPr>
            <a:cxnSpLocks/>
            <a:stCxn id="42" idx="1"/>
            <a:endCxn id="38" idx="4"/>
          </p:cNvCxnSpPr>
          <p:nvPr/>
        </p:nvCxnSpPr>
        <p:spPr>
          <a:xfrm flipH="1">
            <a:off x="7397501" y="4959981"/>
            <a:ext cx="2062487" cy="1623"/>
          </a:xfrm>
          <a:prstGeom prst="line">
            <a:avLst/>
          </a:prstGeom>
          <a:ln w="38100">
            <a:solidFill>
              <a:srgbClr val="E9C46A"/>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163A7E3-29EC-48BA-8DBF-0A8A7D0669C7}"/>
              </a:ext>
            </a:extLst>
          </p:cNvPr>
          <p:cNvCxnSpPr>
            <a:cxnSpLocks/>
            <a:stCxn id="40" idx="7"/>
            <a:endCxn id="38" idx="2"/>
          </p:cNvCxnSpPr>
          <p:nvPr/>
        </p:nvCxnSpPr>
        <p:spPr>
          <a:xfrm flipV="1">
            <a:off x="4084457" y="4961604"/>
            <a:ext cx="1707337" cy="158981"/>
          </a:xfrm>
          <a:prstGeom prst="line">
            <a:avLst/>
          </a:prstGeom>
          <a:ln w="38100">
            <a:solidFill>
              <a:srgbClr val="F4A26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7089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0"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647F68-A1F5-4144-BF45-42A96731F46F}"/>
              </a:ext>
            </a:extLst>
          </p:cNvPr>
          <p:cNvSpPr>
            <a:spLocks noGrp="1"/>
          </p:cNvSpPr>
          <p:nvPr>
            <p:ph type="sldNum" idx="12"/>
          </p:nvPr>
        </p:nvSpPr>
        <p:spPr/>
        <p:txBody>
          <a:bodyPr/>
          <a:lstStyle/>
          <a:p>
            <a:fld id="{00000000-1234-1234-1234-123412341234}" type="slidenum">
              <a:rPr lang="en" smtClean="0"/>
              <a:pPr/>
              <a:t>16</a:t>
            </a:fld>
            <a:endParaRPr lang="en"/>
          </a:p>
        </p:txBody>
      </p:sp>
      <p:pic>
        <p:nvPicPr>
          <p:cNvPr id="2050" name="Picture 2" descr="Infographic) 10 Slides Duy Nhất Bạn Cần Cho Buổi Pitching">
            <a:extLst>
              <a:ext uri="{FF2B5EF4-FFF2-40B4-BE49-F238E27FC236}">
                <a16:creationId xmlns:a16="http://schemas.microsoft.com/office/drawing/2014/main" id="{864D01C4-69E2-470F-AD5F-4E90EBAE8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7" y="0"/>
            <a:ext cx="12193194"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85B05E-0CDE-406E-8643-29BD1140B4C5}"/>
              </a:ext>
            </a:extLst>
          </p:cNvPr>
          <p:cNvSpPr txBox="1"/>
          <p:nvPr/>
        </p:nvSpPr>
        <p:spPr>
          <a:xfrm>
            <a:off x="5973564" y="2377777"/>
            <a:ext cx="5674179" cy="1938992"/>
          </a:xfrm>
          <a:prstGeom prst="rect">
            <a:avLst/>
          </a:prstGeom>
          <a:noFill/>
        </p:spPr>
        <p:txBody>
          <a:bodyPr wrap="square" lIns="91440" tIns="45720" rIns="91440" bIns="45720" rtlCol="0" anchor="t">
            <a:spAutoFit/>
          </a:bodyPr>
          <a:lstStyle/>
          <a:p>
            <a:r>
              <a:rPr lang="en-US" sz="6000" b="1" err="1"/>
              <a:t>Cách</a:t>
            </a:r>
            <a:r>
              <a:rPr lang="en-US" sz="6000" b="1"/>
              <a:t> </a:t>
            </a:r>
            <a:r>
              <a:rPr lang="en-US" sz="6000" b="1" err="1"/>
              <a:t>tiếp</a:t>
            </a:r>
            <a:r>
              <a:rPr lang="en-US" sz="6000" b="1"/>
              <a:t> </a:t>
            </a:r>
            <a:r>
              <a:rPr lang="en-US" sz="6000" b="1" err="1"/>
              <a:t>cận</a:t>
            </a:r>
            <a:r>
              <a:rPr lang="en-US" sz="6000" b="1"/>
              <a:t> </a:t>
            </a:r>
            <a:r>
              <a:rPr lang="en-US" sz="6000" b="1" err="1"/>
              <a:t>một</a:t>
            </a:r>
            <a:r>
              <a:rPr lang="en-US" sz="6000" b="1"/>
              <a:t> </a:t>
            </a:r>
            <a:r>
              <a:rPr lang="en-US" sz="6000" b="1" err="1"/>
              <a:t>bài</a:t>
            </a:r>
            <a:r>
              <a:rPr lang="en-US" sz="6000" b="1"/>
              <a:t> </a:t>
            </a:r>
            <a:r>
              <a:rPr lang="en-US" sz="6000" b="1" err="1"/>
              <a:t>toán</a:t>
            </a:r>
            <a:endParaRPr lang="en-US" sz="6000" b="1"/>
          </a:p>
        </p:txBody>
      </p:sp>
    </p:spTree>
    <p:extLst>
      <p:ext uri="{BB962C8B-B14F-4D97-AF65-F5344CB8AC3E}">
        <p14:creationId xmlns:p14="http://schemas.microsoft.com/office/powerpoint/2010/main" val="3713738352"/>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C85280A3-AFFE-42F9-AA32-982D78CAFF48}"/>
              </a:ext>
            </a:extLst>
          </p:cNvPr>
          <p:cNvSpPr>
            <a:spLocks noGrp="1"/>
          </p:cNvSpPr>
          <p:nvPr>
            <p:ph type="subTitle" idx="1"/>
          </p:nvPr>
        </p:nvSpPr>
        <p:spPr>
          <a:xfrm>
            <a:off x="172467" y="374267"/>
            <a:ext cx="3979550" cy="5990200"/>
          </a:xfrm>
        </p:spPr>
        <p:txBody>
          <a:bodyPr/>
          <a:lstStyle/>
          <a:p>
            <a:pPr marL="608965" indent="-473710"/>
            <a:r>
              <a:rPr lang="vi-VN" sz="2100">
                <a:latin typeface="Arial"/>
                <a:ea typeface="+mn-lt"/>
                <a:cs typeface="Arial"/>
              </a:rPr>
              <a:t>        </a:t>
            </a:r>
            <a:r>
              <a:rPr lang="vi-VN" sz="2100" noProof="1">
                <a:latin typeface="Arial"/>
                <a:ea typeface="+mn-lt"/>
                <a:cs typeface="Arial"/>
              </a:rPr>
              <a:t> Bài toán được chia thành các bài toán con, các bài toán con này được giải và lời giải được ghi nhớ để phòng trường hợp cần dùng lại chúng. Đây là đệ quy và lưu trữ được kết hợp với nhau.</a:t>
            </a:r>
            <a:endParaRPr lang="vi-VN" sz="2100" noProof="1">
              <a:latin typeface="Arial"/>
              <a:cs typeface="Arial"/>
            </a:endParaRPr>
          </a:p>
        </p:txBody>
      </p:sp>
      <p:graphicFrame>
        <p:nvGraphicFramePr>
          <p:cNvPr id="10" name="Sơ đồ 10">
            <a:extLst>
              <a:ext uri="{FF2B5EF4-FFF2-40B4-BE49-F238E27FC236}">
                <a16:creationId xmlns:a16="http://schemas.microsoft.com/office/drawing/2014/main" id="{40FE0340-16FB-487C-B593-8F26A9DC8B36}"/>
              </a:ext>
            </a:extLst>
          </p:cNvPr>
          <p:cNvGraphicFramePr/>
          <p:nvPr>
            <p:extLst>
              <p:ext uri="{D42A27DB-BD31-4B8C-83A1-F6EECF244321}">
                <p14:modId xmlns:p14="http://schemas.microsoft.com/office/powerpoint/2010/main" val="3438816769"/>
              </p:ext>
            </p:extLst>
          </p:nvPr>
        </p:nvGraphicFramePr>
        <p:xfrm>
          <a:off x="4019550" y="1257300"/>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6" name="Hộp Văn bản 115">
            <a:extLst>
              <a:ext uri="{FF2B5EF4-FFF2-40B4-BE49-F238E27FC236}">
                <a16:creationId xmlns:a16="http://schemas.microsoft.com/office/drawing/2014/main" id="{D0CC42EC-3613-4C70-BFD2-91280FA7C726}"/>
              </a:ext>
            </a:extLst>
          </p:cNvPr>
          <p:cNvSpPr txBox="1"/>
          <p:nvPr/>
        </p:nvSpPr>
        <p:spPr>
          <a:xfrm>
            <a:off x="8591550" y="2514600"/>
            <a:ext cx="36957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noProof="1">
                <a:latin typeface="Arial"/>
                <a:ea typeface="+mn-lt"/>
                <a:cs typeface="Arial"/>
              </a:rPr>
              <a:t>Tất cả các bài toán con có thể cần đến đều được giải trước, sau đó được dùng để xây dựng lời giải cho các bài toán lớn hơn</a:t>
            </a:r>
            <a:endParaRPr lang="vi-VN" sz="2400" noProof="1">
              <a:latin typeface="Arial"/>
              <a:cs typeface="Arial"/>
            </a:endParaRPr>
          </a:p>
        </p:txBody>
      </p:sp>
    </p:spTree>
    <p:extLst>
      <p:ext uri="{BB962C8B-B14F-4D97-AF65-F5344CB8AC3E}">
        <p14:creationId xmlns:p14="http://schemas.microsoft.com/office/powerpoint/2010/main" val="27867422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647F68-A1F5-4144-BF45-42A96731F46F}"/>
              </a:ext>
            </a:extLst>
          </p:cNvPr>
          <p:cNvSpPr>
            <a:spLocks noGrp="1"/>
          </p:cNvSpPr>
          <p:nvPr>
            <p:ph type="sldNum" idx="12"/>
          </p:nvPr>
        </p:nvSpPr>
        <p:spPr/>
        <p:txBody>
          <a:bodyPr/>
          <a:lstStyle/>
          <a:p>
            <a:fld id="{00000000-1234-1234-1234-123412341234}" type="slidenum">
              <a:rPr lang="en" smtClean="0"/>
              <a:pPr/>
              <a:t>18</a:t>
            </a:fld>
            <a:endParaRPr lang="en"/>
          </a:p>
        </p:txBody>
      </p:sp>
      <p:pic>
        <p:nvPicPr>
          <p:cNvPr id="2050" name="Picture 2" descr="Infographic) 10 Slides Duy Nhất Bạn Cần Cho Buổi Pitching">
            <a:extLst>
              <a:ext uri="{FF2B5EF4-FFF2-40B4-BE49-F238E27FC236}">
                <a16:creationId xmlns:a16="http://schemas.microsoft.com/office/drawing/2014/main" id="{864D01C4-69E2-470F-AD5F-4E90EBAE8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97" y="0"/>
            <a:ext cx="12193194"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85B05E-0CDE-406E-8643-29BD1140B4C5}"/>
              </a:ext>
            </a:extLst>
          </p:cNvPr>
          <p:cNvSpPr txBox="1"/>
          <p:nvPr/>
        </p:nvSpPr>
        <p:spPr>
          <a:xfrm>
            <a:off x="4487664" y="1368127"/>
            <a:ext cx="7522029" cy="3785652"/>
          </a:xfrm>
          <a:prstGeom prst="rect">
            <a:avLst/>
          </a:prstGeom>
          <a:noFill/>
        </p:spPr>
        <p:txBody>
          <a:bodyPr wrap="square" lIns="91440" tIns="45720" rIns="91440" bIns="45720" rtlCol="0" anchor="t">
            <a:spAutoFit/>
          </a:bodyPr>
          <a:lstStyle/>
          <a:p>
            <a:r>
              <a:rPr lang="en-US" sz="4800" dirty="0"/>
              <a:t>ỨNG DỤNG</a:t>
            </a:r>
            <a:r>
              <a:rPr lang="en-US" sz="6000" b="1" dirty="0"/>
              <a:t> </a:t>
            </a:r>
            <a:r>
              <a:rPr lang="en-US" sz="6000" dirty="0" err="1">
                <a:ea typeface="+mn-lt"/>
                <a:cs typeface="+mn-lt"/>
              </a:rPr>
              <a:t>của</a:t>
            </a:r>
            <a:r>
              <a:rPr lang="en-US" sz="6000" dirty="0">
                <a:ea typeface="+mn-lt"/>
                <a:cs typeface="+mn-lt"/>
              </a:rPr>
              <a:t> </a:t>
            </a:r>
            <a:r>
              <a:rPr lang="en-US" sz="6000" dirty="0" err="1">
                <a:ea typeface="+mn-lt"/>
                <a:cs typeface="+mn-lt"/>
              </a:rPr>
              <a:t>thuật</a:t>
            </a:r>
            <a:r>
              <a:rPr lang="en-US" sz="6000" dirty="0">
                <a:ea typeface="+mn-lt"/>
                <a:cs typeface="+mn-lt"/>
              </a:rPr>
              <a:t> </a:t>
            </a:r>
            <a:r>
              <a:rPr lang="en-US" sz="6000" dirty="0" err="1">
                <a:ea typeface="+mn-lt"/>
                <a:cs typeface="+mn-lt"/>
              </a:rPr>
              <a:t>toán</a:t>
            </a:r>
            <a:r>
              <a:rPr lang="en-US" sz="6000" dirty="0">
                <a:ea typeface="+mn-lt"/>
                <a:cs typeface="+mn-lt"/>
              </a:rPr>
              <a:t> </a:t>
            </a:r>
            <a:r>
              <a:rPr lang="en-US" sz="6000" dirty="0" err="1">
                <a:ea typeface="+mn-lt"/>
                <a:cs typeface="+mn-lt"/>
              </a:rPr>
              <a:t>quy</a:t>
            </a:r>
            <a:r>
              <a:rPr lang="en-US" sz="6000" dirty="0">
                <a:ea typeface="+mn-lt"/>
                <a:cs typeface="+mn-lt"/>
              </a:rPr>
              <a:t> </a:t>
            </a:r>
            <a:r>
              <a:rPr lang="en-US" sz="6000" dirty="0" err="1">
                <a:ea typeface="+mn-lt"/>
                <a:cs typeface="+mn-lt"/>
              </a:rPr>
              <a:t>hoạch</a:t>
            </a:r>
            <a:r>
              <a:rPr lang="en-US" sz="6000" dirty="0">
                <a:ea typeface="+mn-lt"/>
                <a:cs typeface="+mn-lt"/>
              </a:rPr>
              <a:t> </a:t>
            </a:r>
            <a:r>
              <a:rPr lang="en-US" sz="6000" dirty="0" err="1">
                <a:ea typeface="+mn-lt"/>
                <a:cs typeface="+mn-lt"/>
              </a:rPr>
              <a:t>động</a:t>
            </a:r>
            <a:r>
              <a:rPr lang="en-US" sz="6000" dirty="0">
                <a:ea typeface="+mn-lt"/>
                <a:cs typeface="+mn-lt"/>
              </a:rPr>
              <a:t> </a:t>
            </a:r>
            <a:r>
              <a:rPr lang="en-US" sz="6000" dirty="0" err="1">
                <a:ea typeface="+mn-lt"/>
                <a:cs typeface="+mn-lt"/>
              </a:rPr>
              <a:t>cho</a:t>
            </a:r>
            <a:r>
              <a:rPr lang="en-US" sz="6000" dirty="0">
                <a:ea typeface="+mn-lt"/>
                <a:cs typeface="+mn-lt"/>
              </a:rPr>
              <a:t> </a:t>
            </a:r>
            <a:r>
              <a:rPr lang="en-US" sz="6000" dirty="0" err="1">
                <a:ea typeface="+mn-lt"/>
                <a:cs typeface="+mn-lt"/>
              </a:rPr>
              <a:t>tính</a:t>
            </a:r>
            <a:r>
              <a:rPr lang="en-US" sz="6000" dirty="0">
                <a:ea typeface="+mn-lt"/>
                <a:cs typeface="+mn-lt"/>
              </a:rPr>
              <a:t> </a:t>
            </a:r>
            <a:r>
              <a:rPr lang="en-US" sz="6000" dirty="0" err="1">
                <a:ea typeface="+mn-lt"/>
                <a:cs typeface="+mn-lt"/>
              </a:rPr>
              <a:t>khoảng</a:t>
            </a:r>
            <a:r>
              <a:rPr lang="en-US" sz="6000" dirty="0">
                <a:ea typeface="+mn-lt"/>
                <a:cs typeface="+mn-lt"/>
              </a:rPr>
              <a:t> </a:t>
            </a:r>
            <a:r>
              <a:rPr lang="en-US" sz="6000" dirty="0" err="1">
                <a:ea typeface="+mn-lt"/>
                <a:cs typeface="+mn-lt"/>
              </a:rPr>
              <a:t>cách</a:t>
            </a:r>
            <a:endParaRPr lang="en-US" sz="6000" b="1" dirty="0">
              <a:ea typeface="+mn-lt"/>
              <a:cs typeface="+mn-lt"/>
            </a:endParaRPr>
          </a:p>
          <a:p>
            <a:endParaRPr lang="en-US" sz="6000" b="1" dirty="0"/>
          </a:p>
        </p:txBody>
      </p:sp>
    </p:spTree>
    <p:extLst>
      <p:ext uri="{BB962C8B-B14F-4D97-AF65-F5344CB8AC3E}">
        <p14:creationId xmlns:p14="http://schemas.microsoft.com/office/powerpoint/2010/main" val="3714119906"/>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62189-20F8-4A5B-92C3-93864E93949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C3227C7-0749-4A68-9B95-44BDD0206B31}"/>
              </a:ext>
            </a:extLst>
          </p:cNvPr>
          <p:cNvSpPr>
            <a:spLocks noGrp="1"/>
          </p:cNvSpPr>
          <p:nvPr>
            <p:ph type="body" idx="1"/>
          </p:nvPr>
        </p:nvSpPr>
        <p:spPr/>
        <p:txBody>
          <a:bodyPr/>
          <a:lstStyle/>
          <a:p>
            <a:endParaRPr lang="en-US"/>
          </a:p>
        </p:txBody>
      </p:sp>
      <p:pic>
        <p:nvPicPr>
          <p:cNvPr id="2050" name="Picture 2" descr="Trường hợp Sử dụng TeamViewer – Hỗ trợ Thiết bị Di động">
            <a:extLst>
              <a:ext uri="{FF2B5EF4-FFF2-40B4-BE49-F238E27FC236}">
                <a16:creationId xmlns:a16="http://schemas.microsoft.com/office/drawing/2014/main" id="{6AF3EFF3-715F-49D4-83D0-C0D8D3516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201" y="513750"/>
            <a:ext cx="9328799" cy="57564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CE7CB5-249E-424D-89FC-88FD75AA4D30}"/>
              </a:ext>
            </a:extLst>
          </p:cNvPr>
          <p:cNvSpPr txBox="1"/>
          <p:nvPr/>
        </p:nvSpPr>
        <p:spPr>
          <a:xfrm>
            <a:off x="1884784" y="845500"/>
            <a:ext cx="4534677" cy="461665"/>
          </a:xfrm>
          <a:prstGeom prst="rect">
            <a:avLst/>
          </a:prstGeom>
          <a:noFill/>
        </p:spPr>
        <p:txBody>
          <a:bodyPr wrap="square" rtlCol="0">
            <a:spAutoFit/>
          </a:bodyPr>
          <a:lstStyle/>
          <a:p>
            <a:r>
              <a:rPr lang="en-US" sz="2400">
                <a:highlight>
                  <a:srgbClr val="FFFF00"/>
                </a:highlight>
              </a:rPr>
              <a:t>ĐIỀU KHIỂN MÀN HÌNH TỪ XA</a:t>
            </a:r>
          </a:p>
        </p:txBody>
      </p:sp>
    </p:spTree>
    <p:extLst>
      <p:ext uri="{BB962C8B-B14F-4D97-AF65-F5344CB8AC3E}">
        <p14:creationId xmlns:p14="http://schemas.microsoft.com/office/powerpoint/2010/main" val="230289958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3" descr="CPU with binary numbers and blueprint">
            <a:extLst>
              <a:ext uri="{FF2B5EF4-FFF2-40B4-BE49-F238E27FC236}">
                <a16:creationId xmlns:a16="http://schemas.microsoft.com/office/drawing/2014/main" id="{C216976F-9F8D-450B-8CBB-04FEECF6692B}"/>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19F04DD-27D3-49BF-8C07-B0461204D036}"/>
              </a:ext>
            </a:extLst>
          </p:cNvPr>
          <p:cNvSpPr>
            <a:spLocks noGrp="1"/>
          </p:cNvSpPr>
          <p:nvPr>
            <p:ph type="ctrTitle"/>
          </p:nvPr>
        </p:nvSpPr>
        <p:spPr>
          <a:xfrm>
            <a:off x="2928401" y="1529358"/>
            <a:ext cx="8574622" cy="2616199"/>
          </a:xfrm>
        </p:spPr>
        <p:txBody>
          <a:bodyPr vert="horz" lIns="91440" tIns="45720" rIns="91440" bIns="45720" rtlCol="0">
            <a:normAutofit/>
          </a:bodyPr>
          <a:lstStyle/>
          <a:p>
            <a:r>
              <a:rPr lang="en-US" sz="7200"/>
              <a:t>DYNAMIC PROGRAMMING</a:t>
            </a:r>
          </a:p>
        </p:txBody>
      </p:sp>
    </p:spTree>
    <p:extLst>
      <p:ext uri="{BB962C8B-B14F-4D97-AF65-F5344CB8AC3E}">
        <p14:creationId xmlns:p14="http://schemas.microsoft.com/office/powerpoint/2010/main" val="274911917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07CC-42DD-4600-A326-7E4E527F464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62BD780-AB52-4717-886A-E2D2A779E984}"/>
              </a:ext>
            </a:extLst>
          </p:cNvPr>
          <p:cNvSpPr>
            <a:spLocks noGrp="1"/>
          </p:cNvSpPr>
          <p:nvPr>
            <p:ph type="body" idx="1"/>
          </p:nvPr>
        </p:nvSpPr>
        <p:spPr/>
        <p:txBody>
          <a:bodyPr/>
          <a:lstStyle/>
          <a:p>
            <a:endParaRPr lang="en-US"/>
          </a:p>
        </p:txBody>
      </p:sp>
      <p:pic>
        <p:nvPicPr>
          <p:cNvPr id="4098" name="Picture 2" descr="Top 5 phần mềm kiểm tra chính tả tiếng Việt miễn phí, chính xác nhất">
            <a:extLst>
              <a:ext uri="{FF2B5EF4-FFF2-40B4-BE49-F238E27FC236}">
                <a16:creationId xmlns:a16="http://schemas.microsoft.com/office/drawing/2014/main" id="{068339AC-9240-4B67-93FA-52EC68E8F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21" y="1"/>
            <a:ext cx="11523306"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0B77138-062A-4B51-A39F-D2A986127A4F}"/>
              </a:ext>
            </a:extLst>
          </p:cNvPr>
          <p:cNvSpPr txBox="1"/>
          <p:nvPr/>
        </p:nvSpPr>
        <p:spPr>
          <a:xfrm>
            <a:off x="335902" y="457201"/>
            <a:ext cx="6112183" cy="584775"/>
          </a:xfrm>
          <a:prstGeom prst="rect">
            <a:avLst/>
          </a:prstGeom>
          <a:noFill/>
        </p:spPr>
        <p:txBody>
          <a:bodyPr wrap="square" rtlCol="0">
            <a:spAutoFit/>
          </a:bodyPr>
          <a:lstStyle/>
          <a:p>
            <a:r>
              <a:rPr lang="en-US" sz="3200">
                <a:highlight>
                  <a:srgbClr val="FFFF00"/>
                </a:highlight>
              </a:rPr>
              <a:t>SỬA LỖI CHÍNH TẢ</a:t>
            </a:r>
          </a:p>
        </p:txBody>
      </p:sp>
    </p:spTree>
    <p:extLst>
      <p:ext uri="{BB962C8B-B14F-4D97-AF65-F5344CB8AC3E}">
        <p14:creationId xmlns:p14="http://schemas.microsoft.com/office/powerpoint/2010/main" val="36391860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OP 3 Phần mềm kiểm tra đạo văn tốt nhất &amp; Cách giảm tỷ lệ đạo văn">
            <a:extLst>
              <a:ext uri="{FF2B5EF4-FFF2-40B4-BE49-F238E27FC236}">
                <a16:creationId xmlns:a16="http://schemas.microsoft.com/office/drawing/2014/main" id="{DE48E803-E66F-4B03-97B7-28391D759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 y="-389"/>
            <a:ext cx="6311498" cy="68206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529F716-5582-425A-A621-37904421348A}"/>
              </a:ext>
            </a:extLst>
          </p:cNvPr>
          <p:cNvSpPr txBox="1"/>
          <p:nvPr/>
        </p:nvSpPr>
        <p:spPr>
          <a:xfrm>
            <a:off x="457200" y="426279"/>
            <a:ext cx="5924939" cy="584775"/>
          </a:xfrm>
          <a:prstGeom prst="rect">
            <a:avLst/>
          </a:prstGeom>
          <a:noFill/>
        </p:spPr>
        <p:txBody>
          <a:bodyPr wrap="square" rtlCol="0">
            <a:spAutoFit/>
          </a:bodyPr>
          <a:lstStyle/>
          <a:p>
            <a:r>
              <a:rPr lang="en-US" sz="3200">
                <a:highlight>
                  <a:srgbClr val="FFFF00"/>
                </a:highlight>
              </a:rPr>
              <a:t>PHÁT HIỆN ĐẠO VĂN</a:t>
            </a:r>
          </a:p>
        </p:txBody>
      </p:sp>
      <p:pic>
        <p:nvPicPr>
          <p:cNvPr id="1028" name="Picture 4" descr="Những công cụ kiểm tra đạo văn chuẩn xác nhất hiện nay - TOTOLINK Việt Nam">
            <a:extLst>
              <a:ext uri="{FF2B5EF4-FFF2-40B4-BE49-F238E27FC236}">
                <a16:creationId xmlns:a16="http://schemas.microsoft.com/office/drawing/2014/main" id="{FB7142BB-A0C2-4B71-9787-AD9BBDD845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161" y="-1166"/>
            <a:ext cx="5924939" cy="6783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60953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D5AE4FC-5FE4-4E3B-ACE5-9928C3DDF610}"/>
              </a:ext>
            </a:extLst>
          </p:cNvPr>
          <p:cNvSpPr>
            <a:spLocks noGrp="1"/>
          </p:cNvSpPr>
          <p:nvPr>
            <p:ph type="title"/>
          </p:nvPr>
        </p:nvSpPr>
        <p:spPr/>
        <p:txBody>
          <a:bodyPr/>
          <a:lstStyle/>
          <a:p>
            <a:r>
              <a:rPr lang="vi-VN">
                <a:latin typeface="Arial"/>
                <a:cs typeface="Arial"/>
              </a:rPr>
              <a:t>Bài toán ôn tập: Đồng xu</a:t>
            </a:r>
            <a:endParaRPr lang="vi-VN">
              <a:cs typeface="Arial" panose="020B0604020202020204" pitchFamily="34" charset="0"/>
            </a:endParaRPr>
          </a:p>
        </p:txBody>
      </p:sp>
      <p:sp>
        <p:nvSpPr>
          <p:cNvPr id="4" name="Hộp Văn bản 3">
            <a:extLst>
              <a:ext uri="{FF2B5EF4-FFF2-40B4-BE49-F238E27FC236}">
                <a16:creationId xmlns:a16="http://schemas.microsoft.com/office/drawing/2014/main" id="{33339ACB-5875-45E4-A738-D59A7466CB6C}"/>
              </a:ext>
            </a:extLst>
          </p:cNvPr>
          <p:cNvSpPr txBox="1"/>
          <p:nvPr/>
        </p:nvSpPr>
        <p:spPr>
          <a:xfrm>
            <a:off x="2404281" y="2267802"/>
            <a:ext cx="772463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err="1">
                <a:latin typeface="Arial"/>
                <a:ea typeface="+mn-lt"/>
                <a:cs typeface="Arial"/>
              </a:rPr>
              <a:t>Giả</a:t>
            </a:r>
            <a:r>
              <a:rPr lang="vi-VN" sz="2400">
                <a:latin typeface="Arial"/>
                <a:ea typeface="+mn-lt"/>
                <a:cs typeface="Arial"/>
              </a:rPr>
              <a:t> </a:t>
            </a:r>
            <a:r>
              <a:rPr lang="vi-VN" sz="2400" err="1">
                <a:latin typeface="Arial"/>
                <a:ea typeface="+mn-lt"/>
                <a:cs typeface="Arial"/>
              </a:rPr>
              <a:t>sử</a:t>
            </a:r>
            <a:r>
              <a:rPr lang="vi-VN" sz="2400">
                <a:latin typeface="Arial"/>
                <a:ea typeface="+mn-lt"/>
                <a:cs typeface="Arial"/>
              </a:rPr>
              <a:t> </a:t>
            </a:r>
            <a:r>
              <a:rPr lang="vi-VN" sz="2400" err="1">
                <a:latin typeface="Arial"/>
                <a:ea typeface="+mn-lt"/>
                <a:cs typeface="Arial"/>
              </a:rPr>
              <a:t>chúng</a:t>
            </a:r>
            <a:r>
              <a:rPr lang="vi-VN" sz="2400">
                <a:latin typeface="Arial"/>
                <a:ea typeface="+mn-lt"/>
                <a:cs typeface="Arial"/>
              </a:rPr>
              <a:t> ta </a:t>
            </a:r>
            <a:r>
              <a:rPr lang="vi-VN" sz="2400" err="1">
                <a:latin typeface="Arial"/>
                <a:ea typeface="+mn-lt"/>
                <a:cs typeface="Arial"/>
              </a:rPr>
              <a:t>có</a:t>
            </a:r>
            <a:r>
              <a:rPr lang="vi-VN" sz="2400">
                <a:latin typeface="Arial"/>
                <a:ea typeface="+mn-lt"/>
                <a:cs typeface="Arial"/>
              </a:rPr>
              <a:t> </a:t>
            </a:r>
            <a:r>
              <a:rPr lang="vi-VN" sz="2400" b="1">
                <a:latin typeface="Arial"/>
                <a:ea typeface="+mn-lt"/>
                <a:cs typeface="Arial"/>
              </a:rPr>
              <a:t>n</a:t>
            </a:r>
            <a:r>
              <a:rPr lang="vi-VN" sz="2400">
                <a:latin typeface="Arial"/>
                <a:ea typeface="+mn-lt"/>
                <a:cs typeface="Arial"/>
              </a:rPr>
              <a:t> </a:t>
            </a:r>
            <a:r>
              <a:rPr lang="vi-VN" sz="2400" err="1">
                <a:latin typeface="Arial"/>
                <a:ea typeface="+mn-lt"/>
                <a:cs typeface="Arial"/>
              </a:rPr>
              <a:t>loại</a:t>
            </a:r>
            <a:r>
              <a:rPr lang="vi-VN" sz="2400">
                <a:latin typeface="Arial"/>
                <a:ea typeface="+mn-lt"/>
                <a:cs typeface="Arial"/>
              </a:rPr>
              <a:t> </a:t>
            </a:r>
            <a:r>
              <a:rPr lang="vi-VN" sz="2400" err="1">
                <a:latin typeface="Arial"/>
                <a:ea typeface="+mn-lt"/>
                <a:cs typeface="Arial"/>
              </a:rPr>
              <a:t>đồng</a:t>
            </a:r>
            <a:r>
              <a:rPr lang="vi-VN" sz="2400">
                <a:latin typeface="Arial"/>
                <a:ea typeface="+mn-lt"/>
                <a:cs typeface="Arial"/>
              </a:rPr>
              <a:t> xu </a:t>
            </a:r>
            <a:r>
              <a:rPr lang="vi-VN" sz="2400" err="1">
                <a:latin typeface="Arial"/>
                <a:ea typeface="+mn-lt"/>
                <a:cs typeface="Arial"/>
              </a:rPr>
              <a:t>nặng</a:t>
            </a:r>
            <a:r>
              <a:rPr lang="vi-VN" sz="2400">
                <a:latin typeface="Arial"/>
                <a:ea typeface="+mn-lt"/>
                <a:cs typeface="Arial"/>
              </a:rPr>
              <a:t> </a:t>
            </a:r>
            <a:r>
              <a:rPr lang="vi-VN" sz="2400" err="1">
                <a:latin typeface="Arial"/>
                <a:ea typeface="+mn-lt"/>
                <a:cs typeface="Arial"/>
              </a:rPr>
              <a:t>lần</a:t>
            </a:r>
            <a:r>
              <a:rPr lang="vi-VN" sz="2400">
                <a:latin typeface="Arial"/>
                <a:ea typeface="+mn-lt"/>
                <a:cs typeface="Arial"/>
              </a:rPr>
              <a:t> </a:t>
            </a:r>
            <a:r>
              <a:rPr lang="vi-VN" sz="2400" err="1">
                <a:latin typeface="Arial"/>
                <a:ea typeface="+mn-lt"/>
                <a:cs typeface="Arial"/>
              </a:rPr>
              <a:t>lượt</a:t>
            </a:r>
            <a:r>
              <a:rPr lang="vi-VN" sz="2400">
                <a:latin typeface="Arial"/>
                <a:ea typeface="+mn-lt"/>
                <a:cs typeface="Arial"/>
              </a:rPr>
              <a:t> </a:t>
            </a:r>
            <a:r>
              <a:rPr lang="vi-VN" sz="2400" err="1">
                <a:latin typeface="Arial"/>
                <a:ea typeface="+mn-lt"/>
                <a:cs typeface="Arial"/>
              </a:rPr>
              <a:t>là</a:t>
            </a:r>
            <a:r>
              <a:rPr lang="vi-VN" sz="2400">
                <a:latin typeface="Arial"/>
                <a:ea typeface="+mn-lt"/>
                <a:cs typeface="Arial"/>
              </a:rPr>
              <a:t> </a:t>
            </a:r>
            <a:r>
              <a:rPr lang="vi-VN" sz="2400" b="1">
                <a:latin typeface="Arial"/>
                <a:ea typeface="+mn-lt"/>
                <a:cs typeface="Arial"/>
              </a:rPr>
              <a:t>W1</a:t>
            </a:r>
            <a:r>
              <a:rPr lang="vi-VN" sz="2400">
                <a:latin typeface="Arial"/>
                <a:ea typeface="+mn-lt"/>
                <a:cs typeface="Arial"/>
              </a:rPr>
              <a:t>, </a:t>
            </a:r>
            <a:r>
              <a:rPr lang="vi-VN" sz="2400" b="1">
                <a:latin typeface="Arial"/>
                <a:ea typeface="+mn-lt"/>
                <a:cs typeface="Arial"/>
              </a:rPr>
              <a:t>W2</a:t>
            </a:r>
            <a:r>
              <a:rPr lang="vi-VN" sz="2400">
                <a:latin typeface="Arial"/>
                <a:ea typeface="+mn-lt"/>
                <a:cs typeface="Arial"/>
              </a:rPr>
              <a:t>, </a:t>
            </a:r>
            <a:r>
              <a:rPr lang="vi-VN" sz="2400" b="1">
                <a:latin typeface="Arial"/>
                <a:ea typeface="+mn-lt"/>
                <a:cs typeface="Arial"/>
              </a:rPr>
              <a:t>W3</a:t>
            </a:r>
            <a:r>
              <a:rPr lang="vi-VN" sz="2400">
                <a:latin typeface="Arial"/>
                <a:ea typeface="+mn-lt"/>
                <a:cs typeface="Arial"/>
              </a:rPr>
              <a:t>, </a:t>
            </a:r>
            <a:r>
              <a:rPr lang="vi-VN" sz="2400" b="1">
                <a:latin typeface="Arial"/>
                <a:ea typeface="+mn-lt"/>
                <a:cs typeface="Arial"/>
              </a:rPr>
              <a:t>...</a:t>
            </a:r>
            <a:r>
              <a:rPr lang="vi-VN" sz="2400">
                <a:latin typeface="Arial"/>
                <a:ea typeface="+mn-lt"/>
                <a:cs typeface="Arial"/>
              </a:rPr>
              <a:t>, </a:t>
            </a:r>
            <a:r>
              <a:rPr lang="vi-VN" sz="2400" b="1" err="1">
                <a:latin typeface="Arial"/>
                <a:ea typeface="+mn-lt"/>
                <a:cs typeface="Arial"/>
              </a:rPr>
              <a:t>Wn</a:t>
            </a:r>
            <a:r>
              <a:rPr lang="vi-VN" sz="2400">
                <a:latin typeface="Arial"/>
                <a:ea typeface="+mn-lt"/>
                <a:cs typeface="Arial"/>
              </a:rPr>
              <a:t> </a:t>
            </a:r>
            <a:r>
              <a:rPr lang="vi-VN" sz="2400" err="1">
                <a:latin typeface="Arial"/>
                <a:ea typeface="+mn-lt"/>
                <a:cs typeface="Arial"/>
              </a:rPr>
              <a:t>và</a:t>
            </a:r>
            <a:r>
              <a:rPr lang="vi-VN" sz="2400">
                <a:latin typeface="Arial"/>
                <a:ea typeface="+mn-lt"/>
                <a:cs typeface="Arial"/>
              </a:rPr>
              <a:t> </a:t>
            </a:r>
            <a:r>
              <a:rPr lang="vi-VN" sz="2400" err="1">
                <a:latin typeface="Arial"/>
                <a:ea typeface="+mn-lt"/>
                <a:cs typeface="Arial"/>
              </a:rPr>
              <a:t>bài</a:t>
            </a:r>
            <a:r>
              <a:rPr lang="vi-VN" sz="2400">
                <a:latin typeface="Arial"/>
                <a:ea typeface="+mn-lt"/>
                <a:cs typeface="Arial"/>
              </a:rPr>
              <a:t> </a:t>
            </a:r>
            <a:r>
              <a:rPr lang="vi-VN" sz="2400" err="1">
                <a:latin typeface="Arial"/>
                <a:ea typeface="+mn-lt"/>
                <a:cs typeface="Arial"/>
              </a:rPr>
              <a:t>toán</a:t>
            </a:r>
            <a:r>
              <a:rPr lang="vi-VN" sz="2400">
                <a:latin typeface="Arial"/>
                <a:ea typeface="+mn-lt"/>
                <a:cs typeface="Arial"/>
              </a:rPr>
              <a:t> </a:t>
            </a:r>
            <a:r>
              <a:rPr lang="vi-VN" sz="2400" err="1">
                <a:latin typeface="Arial"/>
                <a:ea typeface="+mn-lt"/>
                <a:cs typeface="Arial"/>
              </a:rPr>
              <a:t>đặt</a:t>
            </a:r>
            <a:r>
              <a:rPr lang="vi-VN" sz="2400">
                <a:latin typeface="Arial"/>
                <a:ea typeface="+mn-lt"/>
                <a:cs typeface="Arial"/>
              </a:rPr>
              <a:t> ra </a:t>
            </a:r>
            <a:r>
              <a:rPr lang="vi-VN" sz="2400" err="1">
                <a:latin typeface="Arial"/>
                <a:ea typeface="+mn-lt"/>
                <a:cs typeface="Arial"/>
              </a:rPr>
              <a:t>là</a:t>
            </a:r>
            <a:r>
              <a:rPr lang="vi-VN" sz="2400">
                <a:latin typeface="Arial"/>
                <a:ea typeface="+mn-lt"/>
                <a:cs typeface="Arial"/>
              </a:rPr>
              <a:t> </a:t>
            </a:r>
            <a:r>
              <a:rPr lang="vi-VN" sz="2400" err="1">
                <a:latin typeface="Arial"/>
                <a:ea typeface="+mn-lt"/>
                <a:cs typeface="Arial"/>
              </a:rPr>
              <a:t>tìm</a:t>
            </a:r>
            <a:r>
              <a:rPr lang="vi-VN" sz="2400">
                <a:latin typeface="Arial"/>
                <a:ea typeface="+mn-lt"/>
                <a:cs typeface="Arial"/>
              </a:rPr>
              <a:t> </a:t>
            </a:r>
            <a:r>
              <a:rPr lang="vi-VN" sz="2400" err="1">
                <a:latin typeface="Arial"/>
                <a:ea typeface="+mn-lt"/>
                <a:cs typeface="Arial"/>
              </a:rPr>
              <a:t>số</a:t>
            </a:r>
            <a:r>
              <a:rPr lang="vi-VN" sz="2400">
                <a:latin typeface="Arial"/>
                <a:ea typeface="+mn-lt"/>
                <a:cs typeface="Arial"/>
              </a:rPr>
              <a:t> </a:t>
            </a:r>
            <a:r>
              <a:rPr lang="vi-VN" sz="2400" err="1">
                <a:latin typeface="Arial"/>
                <a:ea typeface="+mn-lt"/>
                <a:cs typeface="Arial"/>
              </a:rPr>
              <a:t>lượng</a:t>
            </a:r>
            <a:r>
              <a:rPr lang="vi-VN" sz="2400">
                <a:latin typeface="Arial"/>
                <a:ea typeface="+mn-lt"/>
                <a:cs typeface="Arial"/>
              </a:rPr>
              <a:t> </a:t>
            </a:r>
            <a:r>
              <a:rPr lang="vi-VN" sz="2400" err="1">
                <a:latin typeface="Arial"/>
                <a:ea typeface="+mn-lt"/>
                <a:cs typeface="Arial"/>
              </a:rPr>
              <a:t>đồng</a:t>
            </a:r>
            <a:r>
              <a:rPr lang="vi-VN" sz="2400">
                <a:latin typeface="Arial"/>
                <a:ea typeface="+mn-lt"/>
                <a:cs typeface="Arial"/>
              </a:rPr>
              <a:t> xu </a:t>
            </a:r>
            <a:r>
              <a:rPr lang="vi-VN" sz="2400" err="1">
                <a:latin typeface="Arial"/>
                <a:ea typeface="+mn-lt"/>
                <a:cs typeface="Arial"/>
              </a:rPr>
              <a:t>nhỏ</a:t>
            </a:r>
            <a:r>
              <a:rPr lang="vi-VN" sz="2400">
                <a:latin typeface="Arial"/>
                <a:ea typeface="+mn-lt"/>
                <a:cs typeface="Arial"/>
              </a:rPr>
              <a:t> </a:t>
            </a:r>
            <a:r>
              <a:rPr lang="vi-VN" sz="2400" err="1">
                <a:latin typeface="Arial"/>
                <a:ea typeface="+mn-lt"/>
                <a:cs typeface="Arial"/>
              </a:rPr>
              <a:t>nhất</a:t>
            </a:r>
            <a:r>
              <a:rPr lang="vi-VN" sz="2400">
                <a:latin typeface="Arial"/>
                <a:ea typeface="+mn-lt"/>
                <a:cs typeface="Arial"/>
              </a:rPr>
              <a:t> </a:t>
            </a:r>
            <a:r>
              <a:rPr lang="vi-VN" sz="2400" err="1">
                <a:latin typeface="Arial"/>
                <a:ea typeface="+mn-lt"/>
                <a:cs typeface="Arial"/>
              </a:rPr>
              <a:t>để</a:t>
            </a:r>
            <a:r>
              <a:rPr lang="vi-VN" sz="2400">
                <a:latin typeface="Arial"/>
                <a:ea typeface="+mn-lt"/>
                <a:cs typeface="Arial"/>
              </a:rPr>
              <a:t> </a:t>
            </a:r>
            <a:r>
              <a:rPr lang="vi-VN" sz="2400" err="1">
                <a:latin typeface="Arial"/>
                <a:ea typeface="+mn-lt"/>
                <a:cs typeface="Arial"/>
              </a:rPr>
              <a:t>tổng</a:t>
            </a:r>
            <a:r>
              <a:rPr lang="vi-VN" sz="2400">
                <a:latin typeface="Arial"/>
                <a:ea typeface="+mn-lt"/>
                <a:cs typeface="Arial"/>
              </a:rPr>
              <a:t> </a:t>
            </a:r>
            <a:r>
              <a:rPr lang="vi-VN" sz="2400" err="1">
                <a:latin typeface="Arial"/>
                <a:ea typeface="+mn-lt"/>
                <a:cs typeface="Arial"/>
              </a:rPr>
              <a:t>khối</a:t>
            </a:r>
            <a:r>
              <a:rPr lang="vi-VN" sz="2400">
                <a:latin typeface="Arial"/>
                <a:ea typeface="+mn-lt"/>
                <a:cs typeface="Arial"/>
              </a:rPr>
              <a:t> </a:t>
            </a:r>
            <a:r>
              <a:rPr lang="vi-VN" sz="2400" err="1">
                <a:latin typeface="Arial"/>
                <a:ea typeface="+mn-lt"/>
                <a:cs typeface="Arial"/>
              </a:rPr>
              <a:t>lượng</a:t>
            </a:r>
            <a:r>
              <a:rPr lang="vi-VN" sz="2400">
                <a:latin typeface="Arial"/>
                <a:ea typeface="+mn-lt"/>
                <a:cs typeface="Arial"/>
              </a:rPr>
              <a:t> </a:t>
            </a:r>
            <a:r>
              <a:rPr lang="vi-VN" sz="2400" err="1">
                <a:latin typeface="Arial"/>
                <a:ea typeface="+mn-lt"/>
                <a:cs typeface="Arial"/>
              </a:rPr>
              <a:t>của</a:t>
            </a:r>
            <a:r>
              <a:rPr lang="vi-VN" sz="2400">
                <a:latin typeface="Arial"/>
                <a:ea typeface="+mn-lt"/>
                <a:cs typeface="Arial"/>
              </a:rPr>
              <a:t> </a:t>
            </a:r>
            <a:r>
              <a:rPr lang="vi-VN" sz="2400" err="1">
                <a:latin typeface="Arial"/>
                <a:ea typeface="+mn-lt"/>
                <a:cs typeface="Arial"/>
              </a:rPr>
              <a:t>chúng</a:t>
            </a:r>
            <a:r>
              <a:rPr lang="vi-VN" sz="2400">
                <a:latin typeface="Arial"/>
                <a:ea typeface="+mn-lt"/>
                <a:cs typeface="Arial"/>
              </a:rPr>
              <a:t> </a:t>
            </a:r>
            <a:r>
              <a:rPr lang="vi-VN" sz="2400" err="1">
                <a:latin typeface="Arial"/>
                <a:ea typeface="+mn-lt"/>
                <a:cs typeface="Arial"/>
              </a:rPr>
              <a:t>là</a:t>
            </a:r>
            <a:r>
              <a:rPr lang="vi-VN" sz="2400">
                <a:latin typeface="Arial"/>
                <a:ea typeface="+mn-lt"/>
                <a:cs typeface="Arial"/>
              </a:rPr>
              <a:t> </a:t>
            </a:r>
            <a:r>
              <a:rPr lang="vi-VN" sz="2400" err="1">
                <a:latin typeface="Arial"/>
                <a:ea typeface="+mn-lt"/>
                <a:cs typeface="Arial"/>
              </a:rPr>
              <a:t>một</a:t>
            </a:r>
            <a:r>
              <a:rPr lang="vi-VN" sz="2400">
                <a:latin typeface="Arial"/>
                <a:ea typeface="+mn-lt"/>
                <a:cs typeface="Arial"/>
              </a:rPr>
              <a:t> </a:t>
            </a:r>
            <a:r>
              <a:rPr lang="vi-VN" sz="2400" err="1">
                <a:latin typeface="Arial"/>
                <a:ea typeface="+mn-lt"/>
                <a:cs typeface="Arial"/>
              </a:rPr>
              <a:t>giá</a:t>
            </a:r>
            <a:r>
              <a:rPr lang="vi-VN" sz="2400">
                <a:latin typeface="Arial"/>
                <a:ea typeface="+mn-lt"/>
                <a:cs typeface="Arial"/>
              </a:rPr>
              <a:t> </a:t>
            </a:r>
            <a:r>
              <a:rPr lang="vi-VN" sz="2400" err="1">
                <a:latin typeface="Arial"/>
                <a:ea typeface="+mn-lt"/>
                <a:cs typeface="Arial"/>
              </a:rPr>
              <a:t>trị</a:t>
            </a:r>
            <a:r>
              <a:rPr lang="vi-VN" sz="2400">
                <a:latin typeface="Arial"/>
                <a:ea typeface="+mn-lt"/>
                <a:cs typeface="Arial"/>
              </a:rPr>
              <a:t> S. </a:t>
            </a:r>
            <a:r>
              <a:rPr lang="vi-VN" sz="2400" err="1">
                <a:latin typeface="Arial"/>
                <a:ea typeface="+mn-lt"/>
                <a:cs typeface="Arial"/>
              </a:rPr>
              <a:t>Số</a:t>
            </a:r>
            <a:r>
              <a:rPr lang="vi-VN" sz="2400">
                <a:latin typeface="Arial"/>
                <a:ea typeface="+mn-lt"/>
                <a:cs typeface="Arial"/>
              </a:rPr>
              <a:t> </a:t>
            </a:r>
            <a:r>
              <a:rPr lang="vi-VN" sz="2400" err="1">
                <a:latin typeface="Arial"/>
                <a:ea typeface="+mn-lt"/>
                <a:cs typeface="Arial"/>
              </a:rPr>
              <a:t>lượng</a:t>
            </a:r>
            <a:r>
              <a:rPr lang="vi-VN" sz="2400">
                <a:latin typeface="Arial"/>
                <a:ea typeface="+mn-lt"/>
                <a:cs typeface="Arial"/>
              </a:rPr>
              <a:t> </a:t>
            </a:r>
            <a:r>
              <a:rPr lang="vi-VN" sz="2400" err="1">
                <a:latin typeface="Arial"/>
                <a:ea typeface="+mn-lt"/>
                <a:cs typeface="Arial"/>
              </a:rPr>
              <a:t>đồng</a:t>
            </a:r>
            <a:r>
              <a:rPr lang="vi-VN" sz="2400">
                <a:latin typeface="Arial"/>
                <a:ea typeface="+mn-lt"/>
                <a:cs typeface="Arial"/>
              </a:rPr>
              <a:t> xu </a:t>
            </a:r>
            <a:r>
              <a:rPr lang="vi-VN" sz="2400" err="1">
                <a:latin typeface="Arial"/>
                <a:ea typeface="+mn-lt"/>
                <a:cs typeface="Arial"/>
              </a:rPr>
              <a:t>là</a:t>
            </a:r>
            <a:r>
              <a:rPr lang="vi-VN" sz="2400">
                <a:latin typeface="Arial"/>
                <a:ea typeface="+mn-lt"/>
                <a:cs typeface="Arial"/>
              </a:rPr>
              <a:t> không </a:t>
            </a:r>
            <a:r>
              <a:rPr lang="vi-VN" sz="2400" err="1">
                <a:latin typeface="Arial"/>
                <a:ea typeface="+mn-lt"/>
                <a:cs typeface="Arial"/>
              </a:rPr>
              <a:t>giới</a:t>
            </a:r>
            <a:r>
              <a:rPr lang="vi-VN" sz="2400">
                <a:latin typeface="Arial"/>
                <a:ea typeface="+mn-lt"/>
                <a:cs typeface="Arial"/>
              </a:rPr>
              <a:t> </a:t>
            </a:r>
            <a:r>
              <a:rPr lang="vi-VN" sz="2400" err="1">
                <a:latin typeface="Arial"/>
                <a:ea typeface="+mn-lt"/>
                <a:cs typeface="Arial"/>
              </a:rPr>
              <a:t>hạn</a:t>
            </a:r>
            <a:endParaRPr lang="vi-VN" err="1">
              <a:latin typeface="Arial"/>
              <a:cs typeface="Arial"/>
            </a:endParaRPr>
          </a:p>
        </p:txBody>
      </p:sp>
    </p:spTree>
    <p:extLst>
      <p:ext uri="{BB962C8B-B14F-4D97-AF65-F5344CB8AC3E}">
        <p14:creationId xmlns:p14="http://schemas.microsoft.com/office/powerpoint/2010/main" val="3751430575"/>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FBA96BC8-B997-4DE2-9E61-B04B79685CB6}"/>
              </a:ext>
            </a:extLst>
          </p:cNvPr>
          <p:cNvSpPr>
            <a:spLocks noGrp="1"/>
          </p:cNvSpPr>
          <p:nvPr>
            <p:ph type="body" idx="1"/>
          </p:nvPr>
        </p:nvSpPr>
        <p:spPr>
          <a:xfrm>
            <a:off x="1434467" y="2053567"/>
            <a:ext cx="9328800" cy="3438531"/>
          </a:xfrm>
        </p:spPr>
        <p:txBody>
          <a:bodyPr/>
          <a:lstStyle/>
          <a:p>
            <a:pPr marL="608965" indent="-473710"/>
            <a:r>
              <a:rPr lang="vi-VN">
                <a:latin typeface="Arial"/>
                <a:cs typeface="Arial"/>
              </a:rPr>
              <a:t>Input : </a:t>
            </a:r>
            <a:r>
              <a:rPr lang="vi-VN" b="1">
                <a:latin typeface="Arial"/>
                <a:cs typeface="Arial"/>
              </a:rPr>
              <a:t>n, S, W[]</a:t>
            </a:r>
          </a:p>
          <a:p>
            <a:pPr marL="608965" indent="-473710">
              <a:buClr>
                <a:srgbClr val="1287C3"/>
              </a:buClr>
            </a:pPr>
            <a:r>
              <a:rPr lang="vi-VN">
                <a:latin typeface="Arial"/>
                <a:cs typeface="Arial"/>
              </a:rPr>
              <a:t>Áp dụng giải thuật Dynamic Programming:</a:t>
            </a:r>
            <a:br>
              <a:rPr lang="vi-VN">
                <a:latin typeface="Arial"/>
                <a:cs typeface="Arial"/>
              </a:rPr>
            </a:br>
            <a:r>
              <a:rPr lang="vi-VN">
                <a:latin typeface="Arial"/>
                <a:cs typeface="Arial"/>
              </a:rPr>
              <a:t>+ Các bài toán con </a:t>
            </a:r>
            <a:r>
              <a:rPr lang="vi-VN" b="1">
                <a:latin typeface="Arial"/>
                <a:cs typeface="Arial"/>
              </a:rPr>
              <a:t>dp(P)</a:t>
            </a:r>
            <a:r>
              <a:rPr lang="vi-VN">
                <a:latin typeface="Arial"/>
                <a:cs typeface="Arial"/>
              </a:rPr>
              <a:t>  gối lên nhau với </a:t>
            </a:r>
            <a:r>
              <a:rPr lang="vi-VN" b="1">
                <a:latin typeface="Arial"/>
                <a:cs typeface="Arial"/>
              </a:rPr>
              <a:t>P</a:t>
            </a:r>
            <a:r>
              <a:rPr lang="vi-VN">
                <a:latin typeface="Arial"/>
                <a:cs typeface="Arial"/>
              </a:rPr>
              <a:t> là khối lượng các đồng xu và </a:t>
            </a:r>
            <a:r>
              <a:rPr lang="vi-VN" b="1">
                <a:latin typeface="Arial"/>
                <a:cs typeface="Arial"/>
              </a:rPr>
              <a:t>P &lt;= S</a:t>
            </a:r>
            <a:br>
              <a:rPr lang="vi-VN">
                <a:latin typeface="Arial"/>
                <a:cs typeface="Arial"/>
              </a:rPr>
            </a:br>
            <a:r>
              <a:rPr lang="vi-VN">
                <a:latin typeface="Arial"/>
                <a:cs typeface="Arial"/>
              </a:rPr>
              <a:t>+ </a:t>
            </a:r>
            <a:r>
              <a:rPr lang="vi-VN" b="1">
                <a:latin typeface="Arial"/>
                <a:cs typeface="Arial"/>
              </a:rPr>
              <a:t>dp(P) = k</a:t>
            </a:r>
            <a:r>
              <a:rPr lang="vi-VN">
                <a:latin typeface="Arial"/>
                <a:cs typeface="Arial"/>
              </a:rPr>
              <a:t>, với k là số lượng đồng xu nhỏ nhất để khối lượng của chúng bằng</a:t>
            </a:r>
            <a:r>
              <a:rPr lang="vi-VN" b="1">
                <a:latin typeface="Arial"/>
                <a:cs typeface="Arial"/>
              </a:rPr>
              <a:t> P</a:t>
            </a:r>
          </a:p>
          <a:p>
            <a:pPr marL="608965" indent="-473710">
              <a:buClr>
                <a:srgbClr val="1287C3"/>
              </a:buClr>
            </a:pPr>
            <a:r>
              <a:rPr lang="vi-VN">
                <a:latin typeface="Arial"/>
                <a:cs typeface="Arial"/>
              </a:rPr>
              <a:t>Yêu cầu : mỗi bài toán con</a:t>
            </a:r>
            <a:r>
              <a:rPr lang="vi-VN" b="1">
                <a:latin typeface="Arial"/>
                <a:cs typeface="Arial"/>
              </a:rPr>
              <a:t> dp(P)</a:t>
            </a:r>
            <a:r>
              <a:rPr lang="vi-VN">
                <a:latin typeface="Arial"/>
                <a:cs typeface="Arial"/>
              </a:rPr>
              <a:t> phải được tối ưu. Trong bài này là mỗi bài toán con phải nhỏ nhất</a:t>
            </a:r>
          </a:p>
        </p:txBody>
      </p:sp>
      <p:sp>
        <p:nvSpPr>
          <p:cNvPr id="2" name="Hộp Văn bản 1">
            <a:extLst>
              <a:ext uri="{FF2B5EF4-FFF2-40B4-BE49-F238E27FC236}">
                <a16:creationId xmlns:a16="http://schemas.microsoft.com/office/drawing/2014/main" id="{AB8D1C34-2C26-40A5-8808-04BCE8003EA2}"/>
              </a:ext>
            </a:extLst>
          </p:cNvPr>
          <p:cNvSpPr txBox="1"/>
          <p:nvPr/>
        </p:nvSpPr>
        <p:spPr>
          <a:xfrm>
            <a:off x="2950191" y="459474"/>
            <a:ext cx="51770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3600">
                <a:latin typeface="Arial"/>
                <a:cs typeface="Arial"/>
              </a:rPr>
              <a:t>Với bài toán này :</a:t>
            </a:r>
            <a:endParaRPr lang="vi-VN"/>
          </a:p>
        </p:txBody>
      </p:sp>
    </p:spTree>
    <p:extLst>
      <p:ext uri="{BB962C8B-B14F-4D97-AF65-F5344CB8AC3E}">
        <p14:creationId xmlns:p14="http://schemas.microsoft.com/office/powerpoint/2010/main" val="127559736"/>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9B30F936-D6FD-4F60-A3A5-EA564CD64826}"/>
              </a:ext>
            </a:extLst>
          </p:cNvPr>
          <p:cNvSpPr>
            <a:spLocks noGrp="1"/>
          </p:cNvSpPr>
          <p:nvPr>
            <p:ph type="body" idx="1"/>
          </p:nvPr>
        </p:nvSpPr>
        <p:spPr>
          <a:xfrm>
            <a:off x="1684675" y="950373"/>
            <a:ext cx="9328800" cy="5690410"/>
          </a:xfrm>
        </p:spPr>
        <p:txBody>
          <a:bodyPr/>
          <a:lstStyle/>
          <a:p>
            <a:pPr marL="608965" indent="-473710"/>
            <a:r>
              <a:rPr lang="vi-VN">
                <a:latin typeface="Arial"/>
                <a:cs typeface="Arial"/>
              </a:rPr>
              <a:t>Với bài toán con 0, ta có </a:t>
            </a:r>
            <a:r>
              <a:rPr lang="vi-VN" b="1">
                <a:latin typeface="Arial"/>
                <a:cs typeface="Arial"/>
              </a:rPr>
              <a:t>dp(0) = 0</a:t>
            </a:r>
          </a:p>
          <a:p>
            <a:pPr marL="608965" indent="-473710">
              <a:buClr>
                <a:srgbClr val="1287C3"/>
              </a:buClr>
            </a:pPr>
            <a:r>
              <a:rPr lang="vi-VN">
                <a:latin typeface="Arial"/>
                <a:cs typeface="Arial"/>
              </a:rPr>
              <a:t>Với bài toán con 1, ta có thể thêm đồng xu (nặng 1) vào 0 đồng xu nào cả.</a:t>
            </a:r>
            <a:br>
              <a:rPr lang="vi-VN">
                <a:latin typeface="Arial"/>
                <a:cs typeface="Arial"/>
              </a:rPr>
            </a:br>
            <a:r>
              <a:rPr lang="vi-VN">
                <a:latin typeface="Arial"/>
                <a:cs typeface="Arial"/>
              </a:rPr>
              <a:t>Vậy </a:t>
            </a:r>
            <a:r>
              <a:rPr lang="vi-VN" b="1">
                <a:latin typeface="Arial"/>
                <a:cs typeface="Arial"/>
              </a:rPr>
              <a:t>dp(1) = dp(0) + 1 = 1</a:t>
            </a:r>
          </a:p>
          <a:p>
            <a:pPr marL="608965" indent="-473710">
              <a:buClr>
                <a:srgbClr val="1287C3"/>
              </a:buClr>
            </a:pPr>
            <a:r>
              <a:rPr lang="vi-VN">
                <a:latin typeface="Arial"/>
                <a:cs typeface="Arial"/>
              </a:rPr>
              <a:t>Với bài toán con 2, ta có thể thêm đồng xu (nặng 1) vào 1 đồng xu ở bài toán con 1.</a:t>
            </a:r>
            <a:br>
              <a:rPr lang="vi-VN">
                <a:latin typeface="Arial"/>
                <a:cs typeface="Arial"/>
              </a:rPr>
            </a:br>
            <a:r>
              <a:rPr lang="vi-VN">
                <a:latin typeface="Arial"/>
                <a:cs typeface="Arial"/>
              </a:rPr>
              <a:t>Vậy </a:t>
            </a:r>
            <a:r>
              <a:rPr lang="vi-VN" b="1">
                <a:latin typeface="Arial"/>
                <a:cs typeface="Arial"/>
              </a:rPr>
              <a:t>dp(2) = dp(1) + 1 = 2</a:t>
            </a:r>
          </a:p>
          <a:p>
            <a:pPr marL="608965" indent="-473710">
              <a:buClr>
                <a:srgbClr val="1287C3"/>
              </a:buClr>
            </a:pPr>
            <a:r>
              <a:rPr lang="vi-VN">
                <a:latin typeface="Arial"/>
                <a:cs typeface="Arial"/>
              </a:rPr>
              <a:t>Với bài toán con 3, ta có thể thêm đồng xu (nặng 1) vào 2 đồng xu ở bài toán con 2 </a:t>
            </a:r>
            <a:r>
              <a:rPr lang="vi-VN" b="1">
                <a:latin typeface="Arial"/>
                <a:cs typeface="Arial"/>
              </a:rPr>
              <a:t>hoặc</a:t>
            </a:r>
            <a:r>
              <a:rPr lang="vi-VN">
                <a:latin typeface="Arial"/>
                <a:cs typeface="Arial"/>
              </a:rPr>
              <a:t> thêm đồng xu (nặng 3) vào 0 đồng xu.</a:t>
            </a:r>
            <a:br>
              <a:rPr lang="vi-VN">
                <a:latin typeface="Arial"/>
                <a:cs typeface="Arial"/>
              </a:rPr>
            </a:br>
            <a:r>
              <a:rPr lang="vi-VN">
                <a:latin typeface="Arial"/>
                <a:cs typeface="Arial"/>
              </a:rPr>
              <a:t>Do yêu cầu của bài toán là ở mỗi bài toán con phải tối ưu, nghĩa là các bài toán con trong bài này phải nhỏ nhất do đó:</a:t>
            </a:r>
            <a:br>
              <a:rPr lang="vi-VN">
                <a:latin typeface="Arial"/>
                <a:cs typeface="Arial" panose="020B0604020202020204" pitchFamily="34" charset="0"/>
              </a:rPr>
            </a:br>
            <a:r>
              <a:rPr lang="vi-VN">
                <a:latin typeface="Arial"/>
                <a:cs typeface="Arial"/>
              </a:rPr>
              <a:t>=&gt; </a:t>
            </a:r>
            <a:r>
              <a:rPr lang="vi-VN" b="1">
                <a:latin typeface="Arial"/>
                <a:cs typeface="Arial"/>
              </a:rPr>
              <a:t>dp(3) = min( dp(2) + 1, dp(0) + 1) = min(3 , 1) = 1</a:t>
            </a:r>
            <a:endParaRPr lang="vi-VN" b="1">
              <a:latin typeface="Arial"/>
              <a:cs typeface="Arial" panose="020B0604020202020204" pitchFamily="34" charset="0"/>
            </a:endParaRPr>
          </a:p>
          <a:p>
            <a:pPr marL="608965" indent="-473710">
              <a:buClr>
                <a:srgbClr val="1287C3"/>
              </a:buClr>
            </a:pPr>
            <a:r>
              <a:rPr lang="vi-VN">
                <a:latin typeface="Arial"/>
                <a:cs typeface="Arial"/>
              </a:rPr>
              <a:t>Tiếp tục làm cho đến khi </a:t>
            </a:r>
            <a:r>
              <a:rPr lang="vi-VN" b="1">
                <a:latin typeface="Arial"/>
                <a:cs typeface="Arial"/>
              </a:rPr>
              <a:t>P = S = 11</a:t>
            </a:r>
            <a:br>
              <a:rPr lang="vi-VN">
                <a:latin typeface="Arial"/>
                <a:cs typeface="Arial" panose="020B0604020202020204" pitchFamily="34" charset="0"/>
              </a:rPr>
            </a:br>
            <a:endParaRPr lang="vi-VN">
              <a:latin typeface="Arial"/>
              <a:cs typeface="Arial" panose="020B0604020202020204" pitchFamily="34" charset="0"/>
            </a:endParaRPr>
          </a:p>
        </p:txBody>
      </p:sp>
      <p:sp>
        <p:nvSpPr>
          <p:cNvPr id="4" name="Hộp Văn bản 3">
            <a:extLst>
              <a:ext uri="{FF2B5EF4-FFF2-40B4-BE49-F238E27FC236}">
                <a16:creationId xmlns:a16="http://schemas.microsoft.com/office/drawing/2014/main" id="{0E66453A-459D-4676-BEF6-8485F7555DBD}"/>
              </a:ext>
            </a:extLst>
          </p:cNvPr>
          <p:cNvSpPr txBox="1"/>
          <p:nvPr/>
        </p:nvSpPr>
        <p:spPr>
          <a:xfrm>
            <a:off x="3746311" y="4548"/>
            <a:ext cx="612102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800">
                <a:latin typeface="Arial"/>
                <a:cs typeface="Arial"/>
              </a:rPr>
              <a:t>Với input: </a:t>
            </a:r>
            <a:r>
              <a:rPr lang="vi-VN" sz="2800" b="1">
                <a:latin typeface="Arial"/>
                <a:cs typeface="Arial"/>
              </a:rPr>
              <a:t>n = 3, S = 11, W = [1, 3, 5]</a:t>
            </a:r>
            <a:r>
              <a:rPr lang="vi-VN" sz="2800">
                <a:latin typeface="Arial"/>
                <a:cs typeface="Arial"/>
              </a:rPr>
              <a:t>. Bài toán con </a:t>
            </a:r>
            <a:r>
              <a:rPr lang="vi-VN" sz="2800" b="1">
                <a:latin typeface="Arial"/>
                <a:cs typeface="Arial"/>
              </a:rPr>
              <a:t>dp(P) ,P&lt;=11</a:t>
            </a:r>
            <a:endParaRPr lang="vi-VN" b="1"/>
          </a:p>
        </p:txBody>
      </p:sp>
    </p:spTree>
    <p:extLst>
      <p:ext uri="{BB962C8B-B14F-4D97-AF65-F5344CB8AC3E}">
        <p14:creationId xmlns:p14="http://schemas.microsoft.com/office/powerpoint/2010/main" val="962142058"/>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BC21409-7C89-426E-8519-F2584DB1DBB4}"/>
              </a:ext>
            </a:extLst>
          </p:cNvPr>
          <p:cNvSpPr>
            <a:spLocks noGrp="1"/>
          </p:cNvSpPr>
          <p:nvPr>
            <p:ph type="title"/>
          </p:nvPr>
        </p:nvSpPr>
        <p:spPr>
          <a:xfrm>
            <a:off x="1431119" y="333709"/>
            <a:ext cx="9328800" cy="954400"/>
          </a:xfrm>
        </p:spPr>
        <p:txBody>
          <a:bodyPr/>
          <a:lstStyle/>
          <a:p>
            <a:r>
              <a:rPr lang="vi-VN">
                <a:latin typeface="Arial"/>
                <a:cs typeface="Arial"/>
              </a:rPr>
              <a:t>Về phần cài đặt code</a:t>
            </a:r>
            <a:endParaRPr lang="vi-VN"/>
          </a:p>
        </p:txBody>
      </p:sp>
      <p:sp>
        <p:nvSpPr>
          <p:cNvPr id="3" name="Chỗ dành sẵn cho Văn bản 2">
            <a:extLst>
              <a:ext uri="{FF2B5EF4-FFF2-40B4-BE49-F238E27FC236}">
                <a16:creationId xmlns:a16="http://schemas.microsoft.com/office/drawing/2014/main" id="{522A4B37-3E88-4B6E-981D-F86496CDC07E}"/>
              </a:ext>
            </a:extLst>
          </p:cNvPr>
          <p:cNvSpPr>
            <a:spLocks noGrp="1"/>
          </p:cNvSpPr>
          <p:nvPr>
            <p:ph type="body" idx="1"/>
          </p:nvPr>
        </p:nvSpPr>
        <p:spPr/>
        <p:txBody>
          <a:bodyPr/>
          <a:lstStyle/>
          <a:p>
            <a:pPr marL="608965" indent="-473710"/>
            <a:r>
              <a:rPr lang="vi-VN">
                <a:latin typeface="Arial"/>
                <a:cs typeface="Arial"/>
              </a:rPr>
              <a:t>Mảng </a:t>
            </a:r>
            <a:r>
              <a:rPr lang="vi-VN" b="1">
                <a:latin typeface="Arial"/>
                <a:cs typeface="Arial"/>
              </a:rPr>
              <a:t>dp[0...S]</a:t>
            </a:r>
            <a:r>
              <a:rPr lang="vi-VN">
                <a:latin typeface="Arial"/>
                <a:cs typeface="Arial"/>
              </a:rPr>
              <a:t> sẽ lưu kết quả cho từng bài toán con</a:t>
            </a:r>
          </a:p>
          <a:p>
            <a:pPr marL="608965" indent="-473710">
              <a:buClr>
                <a:srgbClr val="1287C3"/>
              </a:buClr>
            </a:pPr>
            <a:r>
              <a:rPr lang="vi-VN">
                <a:latin typeface="Arial"/>
                <a:cs typeface="Arial"/>
              </a:rPr>
              <a:t>Do đó </a:t>
            </a:r>
            <a:r>
              <a:rPr lang="vi-VN" b="1">
                <a:latin typeface="Arial"/>
                <a:cs typeface="Arial"/>
              </a:rPr>
              <a:t>dp[P] = k</a:t>
            </a:r>
            <a:r>
              <a:rPr lang="vi-VN">
                <a:latin typeface="Arial"/>
                <a:cs typeface="Arial"/>
              </a:rPr>
              <a:t>, nghĩa là cần ít nhất </a:t>
            </a:r>
            <a:r>
              <a:rPr lang="vi-VN" b="1">
                <a:latin typeface="Arial"/>
                <a:cs typeface="Arial"/>
              </a:rPr>
              <a:t>k</a:t>
            </a:r>
            <a:r>
              <a:rPr lang="vi-VN">
                <a:latin typeface="Arial"/>
                <a:cs typeface="Arial"/>
              </a:rPr>
              <a:t> đồng xu để khối lượng toàn bộ đồng xu đó bằng </a:t>
            </a:r>
            <a:r>
              <a:rPr lang="vi-VN" b="1">
                <a:latin typeface="Arial"/>
                <a:cs typeface="Arial"/>
              </a:rPr>
              <a:t>P</a:t>
            </a:r>
            <a:r>
              <a:rPr lang="vi-VN">
                <a:latin typeface="Arial"/>
                <a:cs typeface="Arial"/>
              </a:rPr>
              <a:t> </a:t>
            </a:r>
            <a:endParaRPr lang="vi-VN">
              <a:latin typeface="Arial"/>
              <a:cs typeface="Arial" panose="020B0604020202020204" pitchFamily="34" charset="0"/>
            </a:endParaRPr>
          </a:p>
        </p:txBody>
      </p:sp>
    </p:spTree>
    <p:extLst>
      <p:ext uri="{BB962C8B-B14F-4D97-AF65-F5344CB8AC3E}">
        <p14:creationId xmlns:p14="http://schemas.microsoft.com/office/powerpoint/2010/main" val="1284780511"/>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ED57416-2247-4EF1-8294-D7E1DFD1A15C}"/>
              </a:ext>
            </a:extLst>
          </p:cNvPr>
          <p:cNvSpPr>
            <a:spLocks noGrp="1"/>
          </p:cNvSpPr>
          <p:nvPr>
            <p:ph type="title"/>
          </p:nvPr>
        </p:nvSpPr>
        <p:spPr>
          <a:xfrm>
            <a:off x="1487985" y="3888"/>
            <a:ext cx="9328800" cy="613206"/>
          </a:xfrm>
        </p:spPr>
        <p:txBody>
          <a:bodyPr/>
          <a:lstStyle/>
          <a:p>
            <a:r>
              <a:rPr lang="vi-VN" sz="3200" err="1">
                <a:latin typeface="Arial"/>
                <a:cs typeface="Arial"/>
              </a:rPr>
              <a:t>Code</a:t>
            </a:r>
            <a:r>
              <a:rPr lang="vi-VN" sz="3200">
                <a:latin typeface="Arial"/>
                <a:cs typeface="Arial"/>
              </a:rPr>
              <a:t> :</a:t>
            </a:r>
          </a:p>
        </p:txBody>
      </p:sp>
      <p:pic>
        <p:nvPicPr>
          <p:cNvPr id="4" name="Hình ảnh 4" descr="Ảnh có chứa văn bản&#10;&#10;Mô tả được tự động tạo">
            <a:extLst>
              <a:ext uri="{FF2B5EF4-FFF2-40B4-BE49-F238E27FC236}">
                <a16:creationId xmlns:a16="http://schemas.microsoft.com/office/drawing/2014/main" id="{49837779-1391-4649-9B61-DDA315FCFDE5}"/>
              </a:ext>
            </a:extLst>
          </p:cNvPr>
          <p:cNvPicPr>
            <a:picLocks noChangeAspect="1"/>
          </p:cNvPicPr>
          <p:nvPr/>
        </p:nvPicPr>
        <p:blipFill>
          <a:blip r:embed="rId2"/>
          <a:stretch>
            <a:fillRect/>
          </a:stretch>
        </p:blipFill>
        <p:spPr>
          <a:xfrm>
            <a:off x="963625" y="489877"/>
            <a:ext cx="10758061" cy="3876934"/>
          </a:xfrm>
          <a:prstGeom prst="rect">
            <a:avLst/>
          </a:prstGeom>
        </p:spPr>
      </p:pic>
      <p:pic>
        <p:nvPicPr>
          <p:cNvPr id="3" name="Hình ảnh 4" descr="Ảnh có chứa văn bản&#10;&#10;Mô tả được tự động tạo">
            <a:extLst>
              <a:ext uri="{FF2B5EF4-FFF2-40B4-BE49-F238E27FC236}">
                <a16:creationId xmlns:a16="http://schemas.microsoft.com/office/drawing/2014/main" id="{4FC7F35D-5DE7-49A9-913E-913E780189BD}"/>
              </a:ext>
            </a:extLst>
          </p:cNvPr>
          <p:cNvPicPr>
            <a:picLocks noChangeAspect="1"/>
          </p:cNvPicPr>
          <p:nvPr/>
        </p:nvPicPr>
        <p:blipFill>
          <a:blip r:embed="rId3"/>
          <a:stretch>
            <a:fillRect/>
          </a:stretch>
        </p:blipFill>
        <p:spPr>
          <a:xfrm>
            <a:off x="1856060" y="4373805"/>
            <a:ext cx="8589168" cy="2195831"/>
          </a:xfrm>
          <a:prstGeom prst="rect">
            <a:avLst/>
          </a:prstGeom>
        </p:spPr>
      </p:pic>
    </p:spTree>
    <p:extLst>
      <p:ext uri="{BB962C8B-B14F-4D97-AF65-F5344CB8AC3E}">
        <p14:creationId xmlns:p14="http://schemas.microsoft.com/office/powerpoint/2010/main" val="15142924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062DB9-B09C-4891-AC6A-90C105319E54}"/>
              </a:ext>
            </a:extLst>
          </p:cNvPr>
          <p:cNvSpPr>
            <a:spLocks noGrp="1"/>
          </p:cNvSpPr>
          <p:nvPr>
            <p:ph type="title"/>
          </p:nvPr>
        </p:nvSpPr>
        <p:spPr>
          <a:xfrm>
            <a:off x="1516062" y="595469"/>
            <a:ext cx="9793144" cy="954400"/>
          </a:xfrm>
        </p:spPr>
        <p:txBody>
          <a:bodyPr/>
          <a:lstStyle/>
          <a:p>
            <a:r>
              <a:rPr lang="vi-VN" sz="4400" err="1">
                <a:latin typeface="Arial"/>
                <a:cs typeface="Arial"/>
              </a:rPr>
              <a:t>Bài</a:t>
            </a:r>
            <a:r>
              <a:rPr lang="vi-VN" sz="4400">
                <a:latin typeface="Arial"/>
                <a:cs typeface="Arial"/>
              </a:rPr>
              <a:t> </a:t>
            </a:r>
            <a:r>
              <a:rPr lang="vi-VN" sz="4400" err="1">
                <a:latin typeface="Arial"/>
                <a:cs typeface="Arial"/>
              </a:rPr>
              <a:t>toán</a:t>
            </a:r>
            <a:r>
              <a:rPr lang="vi-VN" sz="4400">
                <a:latin typeface="Arial"/>
                <a:cs typeface="Arial"/>
              </a:rPr>
              <a:t> ôn </a:t>
            </a:r>
            <a:r>
              <a:rPr lang="vi-VN" sz="4400" err="1">
                <a:latin typeface="Arial"/>
                <a:cs typeface="Arial"/>
              </a:rPr>
              <a:t>tập</a:t>
            </a:r>
            <a:r>
              <a:rPr lang="vi-VN" sz="4400">
                <a:latin typeface="Arial"/>
                <a:cs typeface="Arial"/>
              </a:rPr>
              <a:t>: </a:t>
            </a:r>
            <a:r>
              <a:rPr lang="vi-VN" sz="4400" err="1">
                <a:latin typeface="Arial"/>
                <a:cs typeface="Arial"/>
              </a:rPr>
              <a:t>Chuỗi</a:t>
            </a:r>
            <a:r>
              <a:rPr lang="vi-VN" sz="4400">
                <a:latin typeface="Arial"/>
                <a:cs typeface="Arial"/>
              </a:rPr>
              <a:t> chung </a:t>
            </a:r>
            <a:r>
              <a:rPr lang="vi-VN" sz="4400" err="1">
                <a:latin typeface="Arial"/>
                <a:cs typeface="Arial"/>
              </a:rPr>
              <a:t>dài</a:t>
            </a:r>
            <a:r>
              <a:rPr lang="vi-VN" sz="4400">
                <a:latin typeface="Arial"/>
                <a:cs typeface="Arial"/>
              </a:rPr>
              <a:t> </a:t>
            </a:r>
            <a:r>
              <a:rPr lang="vi-VN" sz="4400" err="1">
                <a:latin typeface="Arial"/>
                <a:cs typeface="Arial"/>
              </a:rPr>
              <a:t>nhất</a:t>
            </a:r>
            <a:endParaRPr lang="vi-VN" sz="4400">
              <a:latin typeface="Arial"/>
              <a:cs typeface="Arial"/>
            </a:endParaRPr>
          </a:p>
        </p:txBody>
      </p:sp>
      <p:sp>
        <p:nvSpPr>
          <p:cNvPr id="3" name="Chỗ dành sẵn cho Văn bản 2">
            <a:extLst>
              <a:ext uri="{FF2B5EF4-FFF2-40B4-BE49-F238E27FC236}">
                <a16:creationId xmlns:a16="http://schemas.microsoft.com/office/drawing/2014/main" id="{0BD5B8D1-D6E5-4EF8-B924-5FFD0F7B52E1}"/>
              </a:ext>
            </a:extLst>
          </p:cNvPr>
          <p:cNvSpPr>
            <a:spLocks noGrp="1"/>
          </p:cNvSpPr>
          <p:nvPr>
            <p:ph type="body" idx="1"/>
          </p:nvPr>
        </p:nvSpPr>
        <p:spPr>
          <a:xfrm>
            <a:off x="1434467" y="2053567"/>
            <a:ext cx="9424050" cy="3872487"/>
          </a:xfrm>
        </p:spPr>
        <p:txBody>
          <a:bodyPr/>
          <a:lstStyle/>
          <a:p>
            <a:pPr marL="608965" indent="-473710"/>
            <a:r>
              <a:rPr lang="en-US" sz="3200">
                <a:ea typeface="+mn-lt"/>
                <a:cs typeface="+mn-lt"/>
              </a:rPr>
              <a:t>Cho </a:t>
            </a:r>
            <a:r>
              <a:rPr lang="en-US" sz="3200" err="1">
                <a:ea typeface="+mn-lt"/>
                <a:cs typeface="+mn-lt"/>
              </a:rPr>
              <a:t>xâu</a:t>
            </a:r>
            <a:r>
              <a:rPr lang="en-US" sz="3200">
                <a:ea typeface="+mn-lt"/>
                <a:cs typeface="+mn-lt"/>
              </a:rPr>
              <a:t> A </a:t>
            </a:r>
            <a:r>
              <a:rPr lang="en-US" sz="3200" err="1">
                <a:ea typeface="+mn-lt"/>
                <a:cs typeface="+mn-lt"/>
              </a:rPr>
              <a:t>độ</a:t>
            </a:r>
            <a:r>
              <a:rPr lang="en-US" sz="3200">
                <a:ea typeface="+mn-lt"/>
                <a:cs typeface="+mn-lt"/>
              </a:rPr>
              <a:t> </a:t>
            </a:r>
            <a:r>
              <a:rPr lang="en-US" sz="3200" err="1">
                <a:ea typeface="+mn-lt"/>
                <a:cs typeface="+mn-lt"/>
              </a:rPr>
              <a:t>dài</a:t>
            </a:r>
            <a:r>
              <a:rPr lang="en-US" sz="3200">
                <a:ea typeface="+mn-lt"/>
                <a:cs typeface="+mn-lt"/>
              </a:rPr>
              <a:t> m, </a:t>
            </a:r>
            <a:r>
              <a:rPr lang="en-US" sz="3200" err="1">
                <a:ea typeface="+mn-lt"/>
                <a:cs typeface="+mn-lt"/>
              </a:rPr>
              <a:t>xâu</a:t>
            </a:r>
            <a:r>
              <a:rPr lang="en-US" sz="3200">
                <a:ea typeface="+mn-lt"/>
                <a:cs typeface="+mn-lt"/>
              </a:rPr>
              <a:t> B </a:t>
            </a:r>
            <a:r>
              <a:rPr lang="en-US" sz="3200" err="1">
                <a:ea typeface="+mn-lt"/>
                <a:cs typeface="+mn-lt"/>
              </a:rPr>
              <a:t>độ</a:t>
            </a:r>
            <a:r>
              <a:rPr lang="en-US" sz="3200">
                <a:ea typeface="+mn-lt"/>
                <a:cs typeface="+mn-lt"/>
              </a:rPr>
              <a:t> </a:t>
            </a:r>
            <a:r>
              <a:rPr lang="en-US" sz="3200" err="1">
                <a:ea typeface="+mn-lt"/>
                <a:cs typeface="+mn-lt"/>
              </a:rPr>
              <a:t>dài</a:t>
            </a:r>
            <a:r>
              <a:rPr lang="en-US" sz="3200">
                <a:ea typeface="+mn-lt"/>
                <a:cs typeface="+mn-lt"/>
              </a:rPr>
              <a:t> n. </a:t>
            </a:r>
            <a:r>
              <a:rPr lang="en-US" sz="3200" err="1">
                <a:ea typeface="+mn-lt"/>
                <a:cs typeface="+mn-lt"/>
              </a:rPr>
              <a:t>Hãy</a:t>
            </a:r>
            <a:r>
              <a:rPr lang="en-US" sz="3200">
                <a:ea typeface="+mn-lt"/>
                <a:cs typeface="+mn-lt"/>
              </a:rPr>
              <a:t> </a:t>
            </a:r>
            <a:r>
              <a:rPr lang="en-US" sz="3200" err="1">
                <a:ea typeface="+mn-lt"/>
                <a:cs typeface="+mn-lt"/>
              </a:rPr>
              <a:t>tìm</a:t>
            </a:r>
            <a:r>
              <a:rPr lang="en-US" sz="3200">
                <a:ea typeface="+mn-lt"/>
                <a:cs typeface="+mn-lt"/>
              </a:rPr>
              <a:t> </a:t>
            </a:r>
            <a:r>
              <a:rPr lang="en-US" sz="3200" err="1">
                <a:ea typeface="+mn-lt"/>
                <a:cs typeface="+mn-lt"/>
              </a:rPr>
              <a:t>độ</a:t>
            </a:r>
            <a:r>
              <a:rPr lang="en-US" sz="3200">
                <a:ea typeface="+mn-lt"/>
                <a:cs typeface="+mn-lt"/>
              </a:rPr>
              <a:t> </a:t>
            </a:r>
            <a:r>
              <a:rPr lang="en-US" sz="3200" err="1">
                <a:ea typeface="+mn-lt"/>
                <a:cs typeface="+mn-lt"/>
              </a:rPr>
              <a:t>dài</a:t>
            </a:r>
            <a:r>
              <a:rPr lang="en-US" sz="3200">
                <a:ea typeface="+mn-lt"/>
                <a:cs typeface="+mn-lt"/>
              </a:rPr>
              <a:t> </a:t>
            </a:r>
            <a:r>
              <a:rPr lang="en-US" sz="3200" err="1">
                <a:ea typeface="+mn-lt"/>
                <a:cs typeface="+mn-lt"/>
              </a:rPr>
              <a:t>xâu</a:t>
            </a:r>
            <a:r>
              <a:rPr lang="en-US" sz="3200">
                <a:ea typeface="+mn-lt"/>
                <a:cs typeface="+mn-lt"/>
              </a:rPr>
              <a:t> con </a:t>
            </a:r>
            <a:r>
              <a:rPr lang="en-US" sz="3200" err="1">
                <a:ea typeface="+mn-lt"/>
                <a:cs typeface="+mn-lt"/>
              </a:rPr>
              <a:t>chung</a:t>
            </a:r>
            <a:r>
              <a:rPr lang="en-US" sz="3200">
                <a:ea typeface="+mn-lt"/>
                <a:cs typeface="+mn-lt"/>
              </a:rPr>
              <a:t> </a:t>
            </a:r>
            <a:r>
              <a:rPr lang="en-US" sz="3200" err="1">
                <a:ea typeface="+mn-lt"/>
                <a:cs typeface="+mn-lt"/>
              </a:rPr>
              <a:t>dài</a:t>
            </a:r>
            <a:r>
              <a:rPr lang="en-US" sz="3200">
                <a:ea typeface="+mn-lt"/>
                <a:cs typeface="+mn-lt"/>
              </a:rPr>
              <a:t> </a:t>
            </a:r>
            <a:r>
              <a:rPr lang="en-US" sz="3200" err="1">
                <a:ea typeface="+mn-lt"/>
                <a:cs typeface="+mn-lt"/>
              </a:rPr>
              <a:t>nhất</a:t>
            </a:r>
            <a:r>
              <a:rPr lang="en-US" sz="3200">
                <a:ea typeface="+mn-lt"/>
                <a:cs typeface="+mn-lt"/>
              </a:rPr>
              <a:t> </a:t>
            </a:r>
            <a:r>
              <a:rPr lang="en-US" sz="3200" err="1">
                <a:ea typeface="+mn-lt"/>
                <a:cs typeface="+mn-lt"/>
              </a:rPr>
              <a:t>của</a:t>
            </a:r>
            <a:r>
              <a:rPr lang="en-US" sz="3200">
                <a:ea typeface="+mn-lt"/>
                <a:cs typeface="+mn-lt"/>
              </a:rPr>
              <a:t> </a:t>
            </a:r>
            <a:r>
              <a:rPr lang="en-US" sz="3200" err="1">
                <a:ea typeface="+mn-lt"/>
                <a:cs typeface="+mn-lt"/>
              </a:rPr>
              <a:t>hai</a:t>
            </a:r>
            <a:r>
              <a:rPr lang="en-US" sz="3200">
                <a:ea typeface="+mn-lt"/>
                <a:cs typeface="+mn-lt"/>
              </a:rPr>
              <a:t> </a:t>
            </a:r>
            <a:r>
              <a:rPr lang="en-US" sz="3200" err="1">
                <a:ea typeface="+mn-lt"/>
                <a:cs typeface="+mn-lt"/>
              </a:rPr>
              <a:t>xâu</a:t>
            </a:r>
            <a:r>
              <a:rPr lang="en-US" sz="3200">
                <a:ea typeface="+mn-lt"/>
                <a:cs typeface="+mn-lt"/>
              </a:rPr>
              <a:t>, </a:t>
            </a:r>
            <a:r>
              <a:rPr lang="en-US" sz="3200" err="1">
                <a:ea typeface="+mn-lt"/>
                <a:cs typeface="+mn-lt"/>
              </a:rPr>
              <a:t>chú</a:t>
            </a:r>
            <a:r>
              <a:rPr lang="en-US" sz="3200">
                <a:ea typeface="+mn-lt"/>
                <a:cs typeface="+mn-lt"/>
              </a:rPr>
              <a:t> ý </a:t>
            </a:r>
            <a:r>
              <a:rPr lang="en-US" sz="3200" err="1">
                <a:ea typeface="+mn-lt"/>
                <a:cs typeface="+mn-lt"/>
              </a:rPr>
              <a:t>là</a:t>
            </a:r>
            <a:r>
              <a:rPr lang="en-US" sz="3200">
                <a:ea typeface="+mn-lt"/>
                <a:cs typeface="+mn-lt"/>
              </a:rPr>
              <a:t> </a:t>
            </a:r>
            <a:r>
              <a:rPr lang="en-US" sz="3200" err="1">
                <a:ea typeface="+mn-lt"/>
                <a:cs typeface="+mn-lt"/>
              </a:rPr>
              <a:t>xâu</a:t>
            </a:r>
            <a:r>
              <a:rPr lang="en-US" sz="3200">
                <a:ea typeface="+mn-lt"/>
                <a:cs typeface="+mn-lt"/>
              </a:rPr>
              <a:t> con </a:t>
            </a:r>
            <a:r>
              <a:rPr lang="en-US" sz="3200" err="1">
                <a:ea typeface="+mn-lt"/>
                <a:cs typeface="+mn-lt"/>
              </a:rPr>
              <a:t>chung</a:t>
            </a:r>
            <a:r>
              <a:rPr lang="en-US" sz="3200">
                <a:ea typeface="+mn-lt"/>
                <a:cs typeface="+mn-lt"/>
              </a:rPr>
              <a:t> </a:t>
            </a:r>
            <a:r>
              <a:rPr lang="en-US" sz="3200" err="1">
                <a:ea typeface="+mn-lt"/>
                <a:cs typeface="+mn-lt"/>
              </a:rPr>
              <a:t>có</a:t>
            </a:r>
            <a:r>
              <a:rPr lang="en-US" sz="3200">
                <a:ea typeface="+mn-lt"/>
                <a:cs typeface="+mn-lt"/>
              </a:rPr>
              <a:t> </a:t>
            </a:r>
            <a:r>
              <a:rPr lang="en-US" sz="3200" err="1">
                <a:ea typeface="+mn-lt"/>
                <a:cs typeface="+mn-lt"/>
              </a:rPr>
              <a:t>thể</a:t>
            </a:r>
            <a:r>
              <a:rPr lang="en-US" sz="3200">
                <a:ea typeface="+mn-lt"/>
                <a:cs typeface="+mn-lt"/>
              </a:rPr>
              <a:t> </a:t>
            </a:r>
            <a:r>
              <a:rPr lang="en-US" sz="3200" err="1">
                <a:ea typeface="+mn-lt"/>
                <a:cs typeface="+mn-lt"/>
              </a:rPr>
              <a:t>không</a:t>
            </a:r>
            <a:r>
              <a:rPr lang="en-US" sz="3200">
                <a:ea typeface="+mn-lt"/>
                <a:cs typeface="+mn-lt"/>
              </a:rPr>
              <a:t> </a:t>
            </a:r>
            <a:r>
              <a:rPr lang="en-US" sz="3200" err="1">
                <a:ea typeface="+mn-lt"/>
                <a:cs typeface="+mn-lt"/>
              </a:rPr>
              <a:t>liên</a:t>
            </a:r>
            <a:r>
              <a:rPr lang="en-US" sz="3200">
                <a:ea typeface="+mn-lt"/>
                <a:cs typeface="+mn-lt"/>
              </a:rPr>
              <a:t> </a:t>
            </a:r>
            <a:r>
              <a:rPr lang="en-US" sz="3200" err="1">
                <a:ea typeface="+mn-lt"/>
                <a:cs typeface="+mn-lt"/>
              </a:rPr>
              <a:t>tiếp</a:t>
            </a:r>
            <a:r>
              <a:rPr lang="en-US" sz="3200">
                <a:ea typeface="+mn-lt"/>
                <a:cs typeface="+mn-lt"/>
              </a:rPr>
              <a:t>.</a:t>
            </a:r>
            <a:br>
              <a:rPr lang="en-US" sz="3200">
                <a:ea typeface="+mn-lt"/>
                <a:cs typeface="+mn-lt"/>
              </a:rPr>
            </a:br>
            <a:r>
              <a:rPr lang="en-US" sz="3200">
                <a:latin typeface="Corbel"/>
                <a:cs typeface="Arial"/>
              </a:rPr>
              <a:t>- </a:t>
            </a:r>
            <a:r>
              <a:rPr lang="en-US" sz="3200" err="1">
                <a:latin typeface="Corbel"/>
                <a:cs typeface="Arial"/>
              </a:rPr>
              <a:t>Ví</a:t>
            </a:r>
            <a:r>
              <a:rPr lang="en-US" sz="3200">
                <a:latin typeface="Corbel"/>
                <a:cs typeface="Arial"/>
              </a:rPr>
              <a:t> </a:t>
            </a:r>
            <a:r>
              <a:rPr lang="en-US" sz="3200" err="1">
                <a:latin typeface="Corbel"/>
                <a:cs typeface="Arial"/>
              </a:rPr>
              <a:t>dụ</a:t>
            </a:r>
            <a:r>
              <a:rPr lang="en-US" sz="3200">
                <a:latin typeface="Corbel"/>
                <a:cs typeface="Arial"/>
              </a:rPr>
              <a:t>: A = </a:t>
            </a:r>
            <a:r>
              <a:rPr lang="en-US" sz="3200">
                <a:ea typeface="+mn-lt"/>
                <a:cs typeface="+mn-lt"/>
              </a:rPr>
              <a:t>ADBCC</a:t>
            </a:r>
            <a:br>
              <a:rPr lang="en-US" sz="3200">
                <a:ea typeface="+mn-lt"/>
                <a:cs typeface="+mn-lt"/>
              </a:rPr>
            </a:br>
            <a:r>
              <a:rPr lang="en-US" sz="3200">
                <a:ea typeface="+mn-lt"/>
                <a:cs typeface="+mn-lt"/>
              </a:rPr>
              <a:t>               B = ABCD</a:t>
            </a:r>
            <a:br>
              <a:rPr lang="en-US" sz="3200">
                <a:ea typeface="+mn-lt"/>
                <a:cs typeface="+mn-lt"/>
              </a:rPr>
            </a:br>
            <a:r>
              <a:rPr lang="en-US" sz="3200" err="1">
                <a:latin typeface="Corbel"/>
                <a:cs typeface="Arial"/>
              </a:rPr>
              <a:t>Xâu</a:t>
            </a:r>
            <a:r>
              <a:rPr lang="en-US" sz="3200">
                <a:latin typeface="Corbel"/>
                <a:cs typeface="Arial"/>
              </a:rPr>
              <a:t> con </a:t>
            </a:r>
            <a:r>
              <a:rPr lang="en-US" sz="3200" err="1">
                <a:latin typeface="Corbel"/>
                <a:cs typeface="Arial"/>
              </a:rPr>
              <a:t>chung</a:t>
            </a:r>
            <a:r>
              <a:rPr lang="en-US" sz="3200">
                <a:latin typeface="Corbel"/>
                <a:cs typeface="Arial"/>
              </a:rPr>
              <a:t> </a:t>
            </a:r>
            <a:r>
              <a:rPr lang="en-US" sz="3200" err="1">
                <a:latin typeface="Corbel"/>
                <a:cs typeface="Arial"/>
              </a:rPr>
              <a:t>dài</a:t>
            </a:r>
            <a:r>
              <a:rPr lang="en-US" sz="3200">
                <a:latin typeface="Corbel"/>
                <a:cs typeface="Arial"/>
              </a:rPr>
              <a:t> </a:t>
            </a:r>
            <a:r>
              <a:rPr lang="en-US" sz="3200" err="1">
                <a:latin typeface="Corbel"/>
                <a:cs typeface="Arial"/>
              </a:rPr>
              <a:t>nhất</a:t>
            </a:r>
            <a:r>
              <a:rPr lang="en-US" sz="3200">
                <a:latin typeface="Corbel"/>
                <a:cs typeface="Arial"/>
              </a:rPr>
              <a:t> </a:t>
            </a:r>
            <a:r>
              <a:rPr lang="en-US" sz="3200" err="1">
                <a:latin typeface="Corbel"/>
                <a:cs typeface="Arial"/>
              </a:rPr>
              <a:t>của</a:t>
            </a:r>
            <a:r>
              <a:rPr lang="en-US" sz="3200">
                <a:latin typeface="Corbel"/>
                <a:cs typeface="Arial"/>
              </a:rPr>
              <a:t> </a:t>
            </a:r>
            <a:r>
              <a:rPr lang="en-US" sz="3200" err="1">
                <a:latin typeface="Corbel"/>
                <a:cs typeface="Arial"/>
              </a:rPr>
              <a:t>hai</a:t>
            </a:r>
            <a:r>
              <a:rPr lang="en-US" sz="3200">
                <a:latin typeface="Corbel"/>
                <a:cs typeface="Arial"/>
              </a:rPr>
              <a:t> </a:t>
            </a:r>
            <a:r>
              <a:rPr lang="en-US" sz="3200" err="1">
                <a:latin typeface="Corbel"/>
                <a:cs typeface="Arial"/>
              </a:rPr>
              <a:t>xâu</a:t>
            </a:r>
            <a:r>
              <a:rPr lang="en-US" sz="3200">
                <a:latin typeface="Corbel"/>
                <a:cs typeface="Arial"/>
              </a:rPr>
              <a:t> </a:t>
            </a:r>
            <a:r>
              <a:rPr lang="en-US" sz="3200" err="1">
                <a:latin typeface="Corbel"/>
                <a:cs typeface="Arial"/>
              </a:rPr>
              <a:t>là</a:t>
            </a:r>
            <a:r>
              <a:rPr lang="en-US" sz="3200">
                <a:latin typeface="Corbel"/>
                <a:cs typeface="Arial"/>
              </a:rPr>
              <a:t> : ABC</a:t>
            </a:r>
            <a:endParaRPr lang="en-US" sz="3200">
              <a:latin typeface="Corbel"/>
              <a:cs typeface="Arial" panose="020B0604020202020204" pitchFamily="34" charset="0"/>
            </a:endParaRPr>
          </a:p>
          <a:p>
            <a:pPr marL="608965" indent="-473710">
              <a:buClr>
                <a:srgbClr val="1287C3"/>
              </a:buClr>
            </a:pPr>
            <a:r>
              <a:rPr lang="en-US" sz="3200" err="1">
                <a:latin typeface="Corbel"/>
                <a:cs typeface="Arial"/>
              </a:rPr>
              <a:t>Đáp</a:t>
            </a:r>
            <a:r>
              <a:rPr lang="en-US" sz="3200">
                <a:latin typeface="Corbel"/>
                <a:cs typeface="Arial"/>
              </a:rPr>
              <a:t> </a:t>
            </a:r>
            <a:r>
              <a:rPr lang="en-US" sz="3200" err="1">
                <a:latin typeface="Corbel"/>
                <a:cs typeface="Arial"/>
              </a:rPr>
              <a:t>án</a:t>
            </a:r>
            <a:r>
              <a:rPr lang="en-US" sz="3200">
                <a:latin typeface="Corbel"/>
                <a:cs typeface="Arial"/>
              </a:rPr>
              <a:t> </a:t>
            </a:r>
            <a:r>
              <a:rPr lang="en-US" sz="3200" err="1">
                <a:latin typeface="Corbel"/>
                <a:cs typeface="Arial"/>
              </a:rPr>
              <a:t>là</a:t>
            </a:r>
            <a:r>
              <a:rPr lang="en-US" sz="3200">
                <a:latin typeface="Corbel"/>
                <a:cs typeface="Arial"/>
              </a:rPr>
              <a:t> : 3</a:t>
            </a:r>
          </a:p>
        </p:txBody>
      </p:sp>
    </p:spTree>
    <p:extLst>
      <p:ext uri="{BB962C8B-B14F-4D97-AF65-F5344CB8AC3E}">
        <p14:creationId xmlns:p14="http://schemas.microsoft.com/office/powerpoint/2010/main" val="2802037935"/>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54B83C9-F12E-4F4E-998F-F3E9C548ECA0}"/>
              </a:ext>
            </a:extLst>
          </p:cNvPr>
          <p:cNvSpPr>
            <a:spLocks noGrp="1"/>
          </p:cNvSpPr>
          <p:nvPr>
            <p:ph type="title"/>
          </p:nvPr>
        </p:nvSpPr>
        <p:spPr>
          <a:xfrm>
            <a:off x="1432719" y="156"/>
            <a:ext cx="9328800" cy="954400"/>
          </a:xfrm>
        </p:spPr>
        <p:txBody>
          <a:bodyPr/>
          <a:lstStyle/>
          <a:p>
            <a:r>
              <a:rPr lang="vi-VN" err="1">
                <a:latin typeface="Arial"/>
                <a:cs typeface="Arial"/>
              </a:rPr>
              <a:t>Với</a:t>
            </a:r>
            <a:r>
              <a:rPr lang="vi-VN">
                <a:latin typeface="Arial"/>
                <a:cs typeface="Arial"/>
              </a:rPr>
              <a:t> </a:t>
            </a:r>
            <a:r>
              <a:rPr lang="vi-VN" err="1">
                <a:latin typeface="Arial"/>
                <a:cs typeface="Arial"/>
              </a:rPr>
              <a:t>bài</a:t>
            </a:r>
            <a:r>
              <a:rPr lang="vi-VN">
                <a:latin typeface="Arial"/>
                <a:cs typeface="Arial"/>
              </a:rPr>
              <a:t> </a:t>
            </a:r>
            <a:r>
              <a:rPr lang="vi-VN" err="1">
                <a:latin typeface="Arial"/>
                <a:cs typeface="Arial"/>
              </a:rPr>
              <a:t>toán</a:t>
            </a:r>
            <a:r>
              <a:rPr lang="vi-VN">
                <a:latin typeface="Arial"/>
                <a:cs typeface="Arial"/>
              </a:rPr>
              <a:t> </a:t>
            </a:r>
            <a:r>
              <a:rPr lang="vi-VN" err="1">
                <a:latin typeface="Arial"/>
                <a:cs typeface="Arial"/>
              </a:rPr>
              <a:t>này</a:t>
            </a:r>
            <a:r>
              <a:rPr lang="vi-VN">
                <a:latin typeface="Arial"/>
                <a:cs typeface="Arial"/>
              </a:rPr>
              <a:t>:</a:t>
            </a:r>
            <a:endParaRPr lang="vi-VN"/>
          </a:p>
        </p:txBody>
      </p:sp>
      <p:sp>
        <p:nvSpPr>
          <p:cNvPr id="3" name="Chỗ dành sẵn cho Văn bản 2">
            <a:extLst>
              <a:ext uri="{FF2B5EF4-FFF2-40B4-BE49-F238E27FC236}">
                <a16:creationId xmlns:a16="http://schemas.microsoft.com/office/drawing/2014/main" id="{4D2ED598-5409-4077-8C31-F6392BCAA615}"/>
              </a:ext>
            </a:extLst>
          </p:cNvPr>
          <p:cNvSpPr>
            <a:spLocks noGrp="1"/>
          </p:cNvSpPr>
          <p:nvPr>
            <p:ph type="body" idx="1"/>
          </p:nvPr>
        </p:nvSpPr>
        <p:spPr>
          <a:xfrm>
            <a:off x="1434467" y="1029630"/>
            <a:ext cx="9328800" cy="4134425"/>
          </a:xfrm>
        </p:spPr>
        <p:txBody>
          <a:bodyPr/>
          <a:lstStyle/>
          <a:p>
            <a:pPr marL="608965" indent="-473710"/>
            <a:r>
              <a:rPr lang="vi-VN" err="1">
                <a:latin typeface="Arial"/>
                <a:cs typeface="Arial"/>
              </a:rPr>
              <a:t>Input</a:t>
            </a:r>
            <a:r>
              <a:rPr lang="vi-VN">
                <a:latin typeface="Arial"/>
                <a:cs typeface="Arial"/>
              </a:rPr>
              <a:t>: A, B</a:t>
            </a:r>
          </a:p>
          <a:p>
            <a:pPr marL="608965" indent="-473710">
              <a:buClr>
                <a:srgbClr val="1287C3"/>
              </a:buClr>
            </a:pPr>
            <a:r>
              <a:rPr lang="vi-VN" err="1">
                <a:latin typeface="Arial"/>
                <a:cs typeface="Arial"/>
              </a:rPr>
              <a:t>Mỗi</a:t>
            </a:r>
            <a:r>
              <a:rPr lang="vi-VN">
                <a:latin typeface="Arial"/>
                <a:cs typeface="Arial"/>
              </a:rPr>
              <a:t> </a:t>
            </a:r>
            <a:r>
              <a:rPr lang="vi-VN" err="1">
                <a:latin typeface="Arial"/>
                <a:cs typeface="Arial"/>
              </a:rPr>
              <a:t>bài</a:t>
            </a:r>
            <a:r>
              <a:rPr lang="vi-VN">
                <a:latin typeface="Arial"/>
                <a:cs typeface="Arial"/>
              </a:rPr>
              <a:t> </a:t>
            </a:r>
            <a:r>
              <a:rPr lang="vi-VN" err="1">
                <a:latin typeface="Arial"/>
                <a:cs typeface="Arial"/>
              </a:rPr>
              <a:t>toán</a:t>
            </a:r>
            <a:r>
              <a:rPr lang="vi-VN">
                <a:latin typeface="Arial"/>
                <a:cs typeface="Arial"/>
              </a:rPr>
              <a:t> con </a:t>
            </a:r>
            <a:r>
              <a:rPr lang="vi-VN" err="1">
                <a:latin typeface="Arial"/>
                <a:cs typeface="Arial"/>
              </a:rPr>
              <a:t>là</a:t>
            </a:r>
            <a:r>
              <a:rPr lang="vi-VN">
                <a:latin typeface="Arial"/>
                <a:cs typeface="Arial"/>
              </a:rPr>
              <a:t> </a:t>
            </a:r>
            <a:r>
              <a:rPr lang="vi-VN" err="1">
                <a:latin typeface="Arial"/>
                <a:cs typeface="Arial"/>
              </a:rPr>
              <a:t>dp</a:t>
            </a:r>
            <a:r>
              <a:rPr lang="vi-VN">
                <a:latin typeface="Arial"/>
                <a:cs typeface="Arial"/>
              </a:rPr>
              <a:t>(</a:t>
            </a:r>
            <a:r>
              <a:rPr lang="vi-VN" err="1">
                <a:latin typeface="Arial"/>
                <a:cs typeface="Arial"/>
              </a:rPr>
              <a:t>i,j</a:t>
            </a:r>
            <a:r>
              <a:rPr lang="vi-VN">
                <a:latin typeface="Arial"/>
                <a:cs typeface="Arial"/>
              </a:rPr>
              <a:t>) </a:t>
            </a:r>
            <a:r>
              <a:rPr lang="vi-VN" err="1">
                <a:latin typeface="Arial"/>
                <a:cs typeface="Arial"/>
              </a:rPr>
              <a:t>với</a:t>
            </a:r>
            <a:r>
              <a:rPr lang="vi-VN">
                <a:latin typeface="Arial"/>
                <a:cs typeface="Arial"/>
              </a:rPr>
              <a:t> i </a:t>
            </a:r>
            <a:r>
              <a:rPr lang="vi-VN" err="1">
                <a:latin typeface="Arial"/>
                <a:cs typeface="Arial"/>
              </a:rPr>
              <a:t>là</a:t>
            </a:r>
            <a:r>
              <a:rPr lang="vi-VN">
                <a:latin typeface="Arial"/>
                <a:cs typeface="Arial"/>
              </a:rPr>
              <a:t> i </a:t>
            </a:r>
            <a:r>
              <a:rPr lang="vi-VN" err="1">
                <a:latin typeface="Arial"/>
                <a:cs typeface="Arial"/>
              </a:rPr>
              <a:t>kí</a:t>
            </a:r>
            <a:r>
              <a:rPr lang="vi-VN">
                <a:latin typeface="Arial"/>
                <a:cs typeface="Arial"/>
              </a:rPr>
              <a:t> </a:t>
            </a:r>
            <a:r>
              <a:rPr lang="vi-VN" err="1">
                <a:latin typeface="Arial"/>
                <a:cs typeface="Arial"/>
              </a:rPr>
              <a:t>tự</a:t>
            </a:r>
            <a:r>
              <a:rPr lang="vi-VN">
                <a:latin typeface="Arial"/>
                <a:cs typeface="Arial"/>
              </a:rPr>
              <a:t> </a:t>
            </a:r>
            <a:r>
              <a:rPr lang="vi-VN" err="1">
                <a:latin typeface="Arial"/>
                <a:cs typeface="Arial"/>
              </a:rPr>
              <a:t>đầu</a:t>
            </a:r>
            <a:r>
              <a:rPr lang="vi-VN">
                <a:latin typeface="Arial"/>
                <a:cs typeface="Arial"/>
              </a:rPr>
              <a:t> tiên </a:t>
            </a:r>
            <a:r>
              <a:rPr lang="vi-VN" err="1">
                <a:latin typeface="Arial"/>
                <a:cs typeface="Arial"/>
              </a:rPr>
              <a:t>của</a:t>
            </a:r>
            <a:r>
              <a:rPr lang="vi-VN">
                <a:latin typeface="Arial"/>
                <a:cs typeface="Arial"/>
              </a:rPr>
              <a:t> xâu A </a:t>
            </a:r>
            <a:r>
              <a:rPr lang="vi-VN" err="1">
                <a:latin typeface="Arial"/>
                <a:cs typeface="Arial"/>
              </a:rPr>
              <a:t>và</a:t>
            </a:r>
            <a:r>
              <a:rPr lang="vi-VN">
                <a:latin typeface="Arial"/>
                <a:cs typeface="Arial"/>
              </a:rPr>
              <a:t> j </a:t>
            </a:r>
            <a:r>
              <a:rPr lang="vi-VN" err="1">
                <a:latin typeface="Arial"/>
                <a:cs typeface="Arial"/>
              </a:rPr>
              <a:t>là</a:t>
            </a:r>
            <a:r>
              <a:rPr lang="vi-VN">
                <a:latin typeface="Arial"/>
                <a:cs typeface="Arial"/>
              </a:rPr>
              <a:t> j </a:t>
            </a:r>
            <a:r>
              <a:rPr lang="vi-VN" err="1">
                <a:latin typeface="Arial"/>
                <a:cs typeface="Arial"/>
              </a:rPr>
              <a:t>kí</a:t>
            </a:r>
            <a:r>
              <a:rPr lang="vi-VN">
                <a:latin typeface="Arial"/>
                <a:cs typeface="Arial"/>
              </a:rPr>
              <a:t> </a:t>
            </a:r>
            <a:r>
              <a:rPr lang="vi-VN" err="1">
                <a:latin typeface="Arial"/>
                <a:cs typeface="Arial"/>
              </a:rPr>
              <a:t>tự</a:t>
            </a:r>
            <a:r>
              <a:rPr lang="vi-VN">
                <a:latin typeface="Arial"/>
                <a:cs typeface="Arial"/>
              </a:rPr>
              <a:t> </a:t>
            </a:r>
            <a:r>
              <a:rPr lang="vi-VN" err="1">
                <a:latin typeface="Arial"/>
                <a:cs typeface="Arial"/>
              </a:rPr>
              <a:t>đầu</a:t>
            </a:r>
            <a:r>
              <a:rPr lang="vi-VN">
                <a:latin typeface="Arial"/>
                <a:cs typeface="Arial"/>
              </a:rPr>
              <a:t> tiên </a:t>
            </a:r>
            <a:r>
              <a:rPr lang="vi-VN" err="1">
                <a:latin typeface="Arial"/>
                <a:cs typeface="Arial"/>
              </a:rPr>
              <a:t>của</a:t>
            </a:r>
            <a:r>
              <a:rPr lang="vi-VN">
                <a:latin typeface="Arial"/>
                <a:cs typeface="Arial"/>
              </a:rPr>
              <a:t> xâu B. </a:t>
            </a:r>
            <a:r>
              <a:rPr lang="vi-VN" err="1">
                <a:latin typeface="Arial"/>
                <a:cs typeface="Arial"/>
              </a:rPr>
              <a:t>Với</a:t>
            </a:r>
            <a:r>
              <a:rPr lang="vi-VN">
                <a:latin typeface="Arial"/>
                <a:cs typeface="Arial"/>
              </a:rPr>
              <a:t> i &lt;= </a:t>
            </a:r>
            <a:r>
              <a:rPr lang="vi-VN" err="1">
                <a:latin typeface="Arial"/>
                <a:cs typeface="Arial"/>
              </a:rPr>
              <a:t>độ</a:t>
            </a:r>
            <a:r>
              <a:rPr lang="vi-VN">
                <a:latin typeface="Arial"/>
                <a:cs typeface="Arial"/>
              </a:rPr>
              <a:t> </a:t>
            </a:r>
            <a:r>
              <a:rPr lang="vi-VN" err="1">
                <a:latin typeface="Arial"/>
                <a:cs typeface="Arial"/>
              </a:rPr>
              <a:t>dài</a:t>
            </a:r>
            <a:r>
              <a:rPr lang="vi-VN">
                <a:latin typeface="Arial"/>
                <a:cs typeface="Arial"/>
              </a:rPr>
              <a:t> xâu A, j &lt;= </a:t>
            </a:r>
            <a:r>
              <a:rPr lang="vi-VN" err="1">
                <a:latin typeface="Arial"/>
                <a:cs typeface="Arial"/>
              </a:rPr>
              <a:t>độ</a:t>
            </a:r>
            <a:r>
              <a:rPr lang="vi-VN">
                <a:latin typeface="Arial"/>
                <a:cs typeface="Arial"/>
              </a:rPr>
              <a:t> </a:t>
            </a:r>
            <a:r>
              <a:rPr lang="vi-VN" err="1">
                <a:latin typeface="Arial"/>
                <a:cs typeface="Arial"/>
              </a:rPr>
              <a:t>dài</a:t>
            </a:r>
            <a:r>
              <a:rPr lang="vi-VN">
                <a:latin typeface="Arial"/>
                <a:cs typeface="Arial"/>
              </a:rPr>
              <a:t> xâu B. </a:t>
            </a:r>
          </a:p>
          <a:p>
            <a:pPr marL="608965" indent="-473710">
              <a:buClr>
                <a:srgbClr val="1287C3"/>
              </a:buClr>
            </a:pPr>
            <a:r>
              <a:rPr lang="vi-VN" err="1">
                <a:latin typeface="Arial"/>
                <a:cs typeface="Arial"/>
              </a:rPr>
              <a:t>Mỗi</a:t>
            </a:r>
            <a:r>
              <a:rPr lang="vi-VN">
                <a:latin typeface="Arial"/>
                <a:cs typeface="Arial"/>
              </a:rPr>
              <a:t> </a:t>
            </a:r>
            <a:r>
              <a:rPr lang="vi-VN" err="1">
                <a:latin typeface="Arial"/>
                <a:cs typeface="Arial"/>
              </a:rPr>
              <a:t>bài</a:t>
            </a:r>
            <a:r>
              <a:rPr lang="vi-VN">
                <a:latin typeface="Arial"/>
                <a:cs typeface="Arial"/>
              </a:rPr>
              <a:t> </a:t>
            </a:r>
            <a:r>
              <a:rPr lang="vi-VN" err="1">
                <a:latin typeface="Arial"/>
                <a:cs typeface="Arial"/>
              </a:rPr>
              <a:t>toán</a:t>
            </a:r>
            <a:r>
              <a:rPr lang="vi-VN">
                <a:latin typeface="Arial"/>
                <a:cs typeface="Arial"/>
              </a:rPr>
              <a:t> con </a:t>
            </a:r>
            <a:r>
              <a:rPr lang="vi-VN" err="1">
                <a:latin typeface="Arial"/>
                <a:cs typeface="Arial"/>
              </a:rPr>
              <a:t>dp</a:t>
            </a:r>
            <a:r>
              <a:rPr lang="vi-VN">
                <a:latin typeface="Arial"/>
                <a:cs typeface="Arial"/>
              </a:rPr>
              <a:t>(</a:t>
            </a:r>
            <a:r>
              <a:rPr lang="vi-VN" err="1">
                <a:latin typeface="Arial"/>
                <a:cs typeface="Arial"/>
              </a:rPr>
              <a:t>i,j</a:t>
            </a:r>
            <a:r>
              <a:rPr lang="vi-VN">
                <a:latin typeface="Arial"/>
                <a:cs typeface="Arial"/>
              </a:rPr>
              <a:t>) </a:t>
            </a:r>
            <a:r>
              <a:rPr lang="vi-VN" err="1">
                <a:latin typeface="Arial"/>
                <a:cs typeface="Arial"/>
              </a:rPr>
              <a:t>đều</a:t>
            </a:r>
            <a:r>
              <a:rPr lang="vi-VN">
                <a:latin typeface="Arial"/>
                <a:cs typeface="Arial"/>
              </a:rPr>
              <a:t> </a:t>
            </a:r>
            <a:r>
              <a:rPr lang="vi-VN" err="1">
                <a:latin typeface="Arial"/>
                <a:cs typeface="Arial"/>
              </a:rPr>
              <a:t>phụ</a:t>
            </a:r>
            <a:r>
              <a:rPr lang="vi-VN">
                <a:latin typeface="Arial"/>
                <a:cs typeface="Arial"/>
              </a:rPr>
              <a:t> </a:t>
            </a:r>
            <a:r>
              <a:rPr lang="vi-VN" err="1">
                <a:latin typeface="Arial"/>
                <a:cs typeface="Arial"/>
              </a:rPr>
              <a:t>thuộc</a:t>
            </a:r>
            <a:r>
              <a:rPr lang="vi-VN">
                <a:latin typeface="Arial"/>
                <a:cs typeface="Arial"/>
              </a:rPr>
              <a:t> </a:t>
            </a:r>
            <a:r>
              <a:rPr lang="vi-VN" err="1">
                <a:latin typeface="Arial"/>
                <a:cs typeface="Arial"/>
              </a:rPr>
              <a:t>vào</a:t>
            </a:r>
            <a:r>
              <a:rPr lang="vi-VN">
                <a:latin typeface="Arial"/>
                <a:cs typeface="Arial"/>
              </a:rPr>
              <a:t> </a:t>
            </a:r>
            <a:r>
              <a:rPr lang="vi-VN" err="1">
                <a:latin typeface="Arial"/>
                <a:cs typeface="Arial"/>
              </a:rPr>
              <a:t>các</a:t>
            </a:r>
            <a:r>
              <a:rPr lang="vi-VN">
                <a:latin typeface="Arial"/>
                <a:cs typeface="Arial"/>
              </a:rPr>
              <a:t> </a:t>
            </a:r>
            <a:r>
              <a:rPr lang="vi-VN" err="1">
                <a:latin typeface="Arial"/>
                <a:cs typeface="Arial"/>
              </a:rPr>
              <a:t>bài</a:t>
            </a:r>
            <a:r>
              <a:rPr lang="vi-VN">
                <a:latin typeface="Arial"/>
                <a:cs typeface="Arial"/>
              </a:rPr>
              <a:t> </a:t>
            </a:r>
            <a:r>
              <a:rPr lang="vi-VN" err="1">
                <a:latin typeface="Arial"/>
                <a:cs typeface="Arial"/>
              </a:rPr>
              <a:t>toán</a:t>
            </a:r>
            <a:r>
              <a:rPr lang="vi-VN">
                <a:latin typeface="Arial"/>
                <a:cs typeface="Arial"/>
              </a:rPr>
              <a:t> con </a:t>
            </a:r>
            <a:r>
              <a:rPr lang="vi-VN" err="1">
                <a:latin typeface="Arial"/>
                <a:cs typeface="Arial"/>
              </a:rPr>
              <a:t>trước</a:t>
            </a:r>
            <a:r>
              <a:rPr lang="vi-VN">
                <a:latin typeface="Arial"/>
                <a:cs typeface="Arial"/>
              </a:rPr>
              <a:t> </a:t>
            </a:r>
            <a:r>
              <a:rPr lang="vi-VN" err="1">
                <a:latin typeface="Arial"/>
                <a:cs typeface="Arial"/>
              </a:rPr>
              <a:t>đó</a:t>
            </a:r>
            <a:r>
              <a:rPr lang="vi-VN">
                <a:latin typeface="Arial"/>
                <a:cs typeface="Arial"/>
              </a:rPr>
              <a:t> </a:t>
            </a:r>
            <a:r>
              <a:rPr lang="vi-VN" err="1">
                <a:latin typeface="Arial"/>
                <a:cs typeface="Arial"/>
              </a:rPr>
              <a:t>dp</a:t>
            </a:r>
            <a:r>
              <a:rPr lang="vi-VN">
                <a:latin typeface="Arial"/>
                <a:cs typeface="Arial"/>
              </a:rPr>
              <a:t>(i – 1, j), </a:t>
            </a:r>
            <a:r>
              <a:rPr lang="vi-VN" err="1">
                <a:latin typeface="Arial"/>
                <a:cs typeface="Arial"/>
              </a:rPr>
              <a:t>dp</a:t>
            </a:r>
            <a:r>
              <a:rPr lang="vi-VN">
                <a:latin typeface="Arial"/>
                <a:cs typeface="Arial"/>
              </a:rPr>
              <a:t>(i, j – 1), </a:t>
            </a:r>
            <a:r>
              <a:rPr lang="vi-VN" err="1">
                <a:latin typeface="Arial"/>
                <a:cs typeface="Arial"/>
              </a:rPr>
              <a:t>dp</a:t>
            </a:r>
            <a:r>
              <a:rPr lang="vi-VN">
                <a:latin typeface="Arial"/>
                <a:cs typeface="Arial"/>
              </a:rPr>
              <a:t>(i – 1, j – 1)</a:t>
            </a:r>
          </a:p>
          <a:p>
            <a:pPr marL="608965" indent="-473710">
              <a:buClr>
                <a:srgbClr val="1287C3"/>
              </a:buClr>
            </a:pPr>
            <a:r>
              <a:rPr lang="vi-VN">
                <a:latin typeface="Arial"/>
                <a:cs typeface="Arial"/>
              </a:rPr>
              <a:t>Do </a:t>
            </a:r>
            <a:r>
              <a:rPr lang="vi-VN" err="1">
                <a:latin typeface="Arial"/>
                <a:cs typeface="Arial"/>
              </a:rPr>
              <a:t>đó</a:t>
            </a:r>
            <a:r>
              <a:rPr lang="vi-VN">
                <a:latin typeface="Arial"/>
                <a:cs typeface="Arial"/>
              </a:rPr>
              <a:t> yêu </a:t>
            </a:r>
            <a:r>
              <a:rPr lang="vi-VN" err="1">
                <a:latin typeface="Arial"/>
                <a:cs typeface="Arial"/>
              </a:rPr>
              <a:t>cầu</a:t>
            </a:r>
            <a:r>
              <a:rPr lang="vi-VN">
                <a:latin typeface="Arial"/>
                <a:cs typeface="Arial"/>
              </a:rPr>
              <a:t> </a:t>
            </a:r>
            <a:r>
              <a:rPr lang="vi-VN" err="1">
                <a:latin typeface="Arial"/>
                <a:cs typeface="Arial"/>
              </a:rPr>
              <a:t>của</a:t>
            </a:r>
            <a:r>
              <a:rPr lang="vi-VN">
                <a:latin typeface="Arial"/>
                <a:cs typeface="Arial"/>
              </a:rPr>
              <a:t> </a:t>
            </a:r>
            <a:r>
              <a:rPr lang="vi-VN" err="1">
                <a:latin typeface="Arial"/>
                <a:cs typeface="Arial"/>
              </a:rPr>
              <a:t>bài</a:t>
            </a:r>
            <a:r>
              <a:rPr lang="vi-VN">
                <a:latin typeface="Arial"/>
                <a:cs typeface="Arial"/>
              </a:rPr>
              <a:t> </a:t>
            </a:r>
            <a:r>
              <a:rPr lang="vi-VN" err="1">
                <a:latin typeface="Arial"/>
                <a:cs typeface="Arial"/>
              </a:rPr>
              <a:t>toán</a:t>
            </a:r>
            <a:r>
              <a:rPr lang="vi-VN">
                <a:latin typeface="Arial"/>
                <a:cs typeface="Arial"/>
              </a:rPr>
              <a:t> </a:t>
            </a:r>
            <a:r>
              <a:rPr lang="vi-VN" err="1">
                <a:latin typeface="Arial"/>
                <a:cs typeface="Arial"/>
              </a:rPr>
              <a:t>là</a:t>
            </a:r>
            <a:r>
              <a:rPr lang="vi-VN">
                <a:latin typeface="Arial"/>
                <a:cs typeface="Arial"/>
              </a:rPr>
              <a:t>: </a:t>
            </a:r>
            <a:r>
              <a:rPr lang="vi-VN" err="1">
                <a:latin typeface="Arial"/>
                <a:cs typeface="Arial"/>
              </a:rPr>
              <a:t>Mỗi</a:t>
            </a:r>
            <a:r>
              <a:rPr lang="vi-VN">
                <a:latin typeface="Arial"/>
                <a:cs typeface="Arial"/>
              </a:rPr>
              <a:t> </a:t>
            </a:r>
            <a:r>
              <a:rPr lang="vi-VN" err="1">
                <a:latin typeface="Arial"/>
                <a:cs typeface="Arial"/>
              </a:rPr>
              <a:t>bài</a:t>
            </a:r>
            <a:r>
              <a:rPr lang="vi-VN">
                <a:latin typeface="Arial"/>
                <a:cs typeface="Arial"/>
              </a:rPr>
              <a:t> </a:t>
            </a:r>
            <a:r>
              <a:rPr lang="vi-VN" err="1">
                <a:latin typeface="Arial"/>
                <a:cs typeface="Arial"/>
              </a:rPr>
              <a:t>toán</a:t>
            </a:r>
            <a:r>
              <a:rPr lang="vi-VN">
                <a:latin typeface="Arial"/>
                <a:cs typeface="Arial"/>
              </a:rPr>
              <a:t> con </a:t>
            </a:r>
            <a:r>
              <a:rPr lang="vi-VN" err="1">
                <a:latin typeface="Arial"/>
                <a:cs typeface="Arial"/>
              </a:rPr>
              <a:t>dp</a:t>
            </a:r>
            <a:r>
              <a:rPr lang="vi-VN">
                <a:latin typeface="Arial"/>
                <a:cs typeface="Arial"/>
              </a:rPr>
              <a:t>(</a:t>
            </a:r>
            <a:r>
              <a:rPr lang="vi-VN" err="1">
                <a:latin typeface="Arial"/>
                <a:cs typeface="Arial"/>
              </a:rPr>
              <a:t>i,j</a:t>
            </a:r>
            <a:r>
              <a:rPr lang="vi-VN">
                <a:latin typeface="Arial"/>
                <a:cs typeface="Arial"/>
              </a:rPr>
              <a:t>) </a:t>
            </a:r>
            <a:r>
              <a:rPr lang="vi-VN" err="1">
                <a:latin typeface="Arial"/>
                <a:cs typeface="Arial"/>
              </a:rPr>
              <a:t>phải</a:t>
            </a:r>
            <a:r>
              <a:rPr lang="vi-VN">
                <a:latin typeface="Arial"/>
                <a:cs typeface="Arial"/>
              </a:rPr>
              <a:t> </a:t>
            </a:r>
            <a:r>
              <a:rPr lang="vi-VN" err="1">
                <a:latin typeface="Arial"/>
                <a:cs typeface="Arial"/>
              </a:rPr>
              <a:t>được</a:t>
            </a:r>
            <a:r>
              <a:rPr lang="vi-VN">
                <a:latin typeface="Arial"/>
                <a:cs typeface="Arial"/>
              </a:rPr>
              <a:t> </a:t>
            </a:r>
            <a:r>
              <a:rPr lang="vi-VN" err="1">
                <a:latin typeface="Arial"/>
                <a:cs typeface="Arial"/>
              </a:rPr>
              <a:t>tối</a:t>
            </a:r>
            <a:r>
              <a:rPr lang="vi-VN">
                <a:latin typeface="Arial"/>
                <a:cs typeface="Arial"/>
              </a:rPr>
              <a:t> ưu sao cho </a:t>
            </a:r>
            <a:r>
              <a:rPr lang="vi-VN" err="1">
                <a:latin typeface="Arial"/>
                <a:cs typeface="Arial"/>
              </a:rPr>
              <a:t>dp</a:t>
            </a:r>
            <a:r>
              <a:rPr lang="vi-VN">
                <a:latin typeface="Arial"/>
                <a:cs typeface="Arial"/>
              </a:rPr>
              <a:t>(</a:t>
            </a:r>
            <a:r>
              <a:rPr lang="vi-VN" err="1">
                <a:latin typeface="Arial"/>
                <a:cs typeface="Arial"/>
              </a:rPr>
              <a:t>i,j</a:t>
            </a:r>
            <a:r>
              <a:rPr lang="vi-VN">
                <a:latin typeface="Arial"/>
                <a:cs typeface="Arial"/>
              </a:rPr>
              <a:t>) = </a:t>
            </a:r>
            <a:r>
              <a:rPr lang="vi-VN" err="1">
                <a:latin typeface="Arial"/>
                <a:cs typeface="Arial"/>
              </a:rPr>
              <a:t>độ</a:t>
            </a:r>
            <a:r>
              <a:rPr lang="vi-VN">
                <a:latin typeface="Arial"/>
                <a:cs typeface="Arial"/>
              </a:rPr>
              <a:t> </a:t>
            </a:r>
            <a:r>
              <a:rPr lang="vi-VN" err="1">
                <a:latin typeface="Arial"/>
                <a:cs typeface="Arial"/>
              </a:rPr>
              <a:t>dài</a:t>
            </a:r>
            <a:r>
              <a:rPr lang="vi-VN">
                <a:latin typeface="Arial"/>
                <a:cs typeface="Arial"/>
              </a:rPr>
              <a:t> xâu con chung </a:t>
            </a:r>
            <a:r>
              <a:rPr lang="vi-VN" err="1">
                <a:latin typeface="Arial"/>
                <a:cs typeface="Arial"/>
              </a:rPr>
              <a:t>dài</a:t>
            </a:r>
            <a:r>
              <a:rPr lang="vi-VN">
                <a:latin typeface="Arial"/>
                <a:cs typeface="Arial"/>
              </a:rPr>
              <a:t> </a:t>
            </a:r>
            <a:r>
              <a:rPr lang="vi-VN" err="1">
                <a:latin typeface="Arial"/>
                <a:cs typeface="Arial"/>
              </a:rPr>
              <a:t>nhất</a:t>
            </a:r>
            <a:endParaRPr lang="vi-VN" err="1">
              <a:latin typeface="Arial"/>
              <a:cs typeface="Arial" panose="020B0604020202020204" pitchFamily="34" charset="0"/>
            </a:endParaRPr>
          </a:p>
        </p:txBody>
      </p:sp>
    </p:spTree>
    <p:extLst>
      <p:ext uri="{BB962C8B-B14F-4D97-AF65-F5344CB8AC3E}">
        <p14:creationId xmlns:p14="http://schemas.microsoft.com/office/powerpoint/2010/main" val="4161318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DDDFDA65-7051-4A7E-B6F6-49FCABA9C143}"/>
              </a:ext>
            </a:extLst>
          </p:cNvPr>
          <p:cNvSpPr txBox="1"/>
          <p:nvPr/>
        </p:nvSpPr>
        <p:spPr>
          <a:xfrm>
            <a:off x="1140619" y="783431"/>
            <a:ext cx="944641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3200">
                <a:latin typeface="Consolas"/>
              </a:rPr>
              <a:t>#    B|    A  B  C  D</a:t>
            </a:r>
            <a:endParaRPr lang="vi-VN"/>
          </a:p>
          <a:p>
            <a:pPr algn="ctr"/>
            <a:r>
              <a:rPr lang="vi-VN" sz="3200">
                <a:latin typeface="Consolas"/>
              </a:rPr>
              <a:t> # A ij| 0  1  2  3  4 </a:t>
            </a:r>
            <a:endParaRPr lang="vi-VN" sz="3200">
              <a:latin typeface="Arial" panose="020B0604020202020204" pitchFamily="34" charset="0"/>
              <a:cs typeface="Arial" panose="020B0604020202020204" pitchFamily="34" charset="0"/>
            </a:endParaRPr>
          </a:p>
          <a:p>
            <a:pPr algn="ctr"/>
            <a:r>
              <a:rPr lang="vi-VN" sz="3200">
                <a:latin typeface="Consolas"/>
              </a:rPr>
              <a:t> # ----+---------------</a:t>
            </a:r>
          </a:p>
          <a:p>
            <a:pPr algn="ctr"/>
            <a:r>
              <a:rPr lang="vi-VN" sz="3200">
                <a:latin typeface="Consolas"/>
              </a:rPr>
              <a:t> #   0 | 0  0  0  0  0 </a:t>
            </a:r>
          </a:p>
          <a:p>
            <a:pPr algn="ctr"/>
            <a:r>
              <a:rPr lang="vi-VN" sz="3200">
                <a:latin typeface="Consolas"/>
              </a:rPr>
              <a:t># A 1 | 0  1  1  1  1</a:t>
            </a:r>
          </a:p>
          <a:p>
            <a:pPr algn="ctr"/>
            <a:r>
              <a:rPr lang="vi-VN" sz="3200">
                <a:latin typeface="Consolas"/>
              </a:rPr>
              <a:t># D 2 | 0  </a:t>
            </a:r>
            <a:r>
              <a:rPr lang="vi-VN" sz="3200">
                <a:solidFill>
                  <a:srgbClr val="FF0000"/>
                </a:solidFill>
                <a:latin typeface="Consolas"/>
              </a:rPr>
              <a:t>1</a:t>
            </a:r>
            <a:r>
              <a:rPr lang="vi-VN" sz="3200">
                <a:latin typeface="Consolas"/>
              </a:rPr>
              <a:t>  1  1  2</a:t>
            </a:r>
            <a:endParaRPr lang="vi-VN" sz="3200">
              <a:latin typeface="Arial" panose="020B0604020202020204" pitchFamily="34" charset="0"/>
              <a:cs typeface="Arial" panose="020B0604020202020204" pitchFamily="34" charset="0"/>
            </a:endParaRPr>
          </a:p>
          <a:p>
            <a:pPr algn="ctr"/>
            <a:r>
              <a:rPr lang="vi-VN" sz="3200">
                <a:latin typeface="Consolas"/>
              </a:rPr>
              <a:t># B 3 | 0  </a:t>
            </a:r>
            <a:r>
              <a:rPr lang="vi-VN" sz="3200">
                <a:solidFill>
                  <a:srgbClr val="FF0000"/>
                </a:solidFill>
                <a:latin typeface="Consolas"/>
              </a:rPr>
              <a:t>1</a:t>
            </a:r>
            <a:r>
              <a:rPr lang="vi-VN" sz="3200">
                <a:latin typeface="Consolas"/>
              </a:rPr>
              <a:t>  2  2  2</a:t>
            </a:r>
          </a:p>
          <a:p>
            <a:pPr algn="ctr"/>
            <a:r>
              <a:rPr lang="vi-VN" sz="3200">
                <a:latin typeface="Consolas"/>
              </a:rPr>
              <a:t># C 4 | 0  </a:t>
            </a:r>
            <a:r>
              <a:rPr lang="vi-VN" sz="3200">
                <a:solidFill>
                  <a:srgbClr val="FF0000"/>
                </a:solidFill>
                <a:latin typeface="Consolas"/>
              </a:rPr>
              <a:t>1</a:t>
            </a:r>
            <a:r>
              <a:rPr lang="vi-VN" sz="3200">
                <a:latin typeface="Consolas"/>
              </a:rPr>
              <a:t>  </a:t>
            </a:r>
            <a:r>
              <a:rPr lang="vi-VN" sz="3200">
                <a:solidFill>
                  <a:srgbClr val="FF0000"/>
                </a:solidFill>
                <a:latin typeface="Consolas"/>
              </a:rPr>
              <a:t>2</a:t>
            </a:r>
            <a:r>
              <a:rPr lang="vi-VN" sz="3200">
                <a:latin typeface="Consolas"/>
              </a:rPr>
              <a:t>  3  3</a:t>
            </a:r>
          </a:p>
          <a:p>
            <a:pPr algn="ctr"/>
            <a:r>
              <a:rPr lang="vi-VN" sz="3200">
                <a:latin typeface="Consolas"/>
              </a:rPr>
              <a:t># C 5 | 0  </a:t>
            </a:r>
            <a:r>
              <a:rPr lang="vi-VN" sz="3200">
                <a:solidFill>
                  <a:srgbClr val="FF0000"/>
                </a:solidFill>
                <a:latin typeface="Consolas"/>
              </a:rPr>
              <a:t>1</a:t>
            </a:r>
            <a:r>
              <a:rPr lang="vi-VN" sz="3200">
                <a:latin typeface="Consolas"/>
              </a:rPr>
              <a:t>  </a:t>
            </a:r>
            <a:r>
              <a:rPr lang="vi-VN" sz="3200">
                <a:solidFill>
                  <a:srgbClr val="FF0000"/>
                </a:solidFill>
                <a:latin typeface="Consolas"/>
              </a:rPr>
              <a:t>2</a:t>
            </a:r>
            <a:r>
              <a:rPr lang="vi-VN" sz="3200">
                <a:latin typeface="Consolas"/>
              </a:rPr>
              <a:t>  3  3</a:t>
            </a:r>
            <a:endParaRPr lang="vi-VN" sz="3200">
              <a:cs typeface="Arial" panose="020B0604020202020204" pitchFamily="34" charset="0"/>
            </a:endParaRPr>
          </a:p>
        </p:txBody>
      </p:sp>
    </p:spTree>
    <p:extLst>
      <p:ext uri="{BB962C8B-B14F-4D97-AF65-F5344CB8AC3E}">
        <p14:creationId xmlns:p14="http://schemas.microsoft.com/office/powerpoint/2010/main" val="299220555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8918-BC0C-491F-B536-057BFB10EBC2}"/>
              </a:ext>
            </a:extLst>
          </p:cNvPr>
          <p:cNvSpPr>
            <a:spLocks noGrp="1"/>
          </p:cNvSpPr>
          <p:nvPr>
            <p:ph type="ctrTitle"/>
          </p:nvPr>
        </p:nvSpPr>
        <p:spPr>
          <a:xfrm>
            <a:off x="301658" y="233078"/>
            <a:ext cx="7569723" cy="1546400"/>
          </a:xfrm>
        </p:spPr>
        <p:txBody>
          <a:bodyPr/>
          <a:lstStyle/>
          <a:p>
            <a:r>
              <a:rPr lang="en-US" sz="5400" err="1">
                <a:solidFill>
                  <a:schemeClr val="tx1"/>
                </a:solidFill>
              </a:rPr>
              <a:t>Danh</a:t>
            </a:r>
            <a:r>
              <a:rPr lang="en-US" sz="5400">
                <a:solidFill>
                  <a:schemeClr val="tx1"/>
                </a:solidFill>
              </a:rPr>
              <a:t> </a:t>
            </a:r>
            <a:r>
              <a:rPr lang="en-US" sz="5400" err="1">
                <a:solidFill>
                  <a:schemeClr val="tx1"/>
                </a:solidFill>
              </a:rPr>
              <a:t>sách</a:t>
            </a:r>
            <a:r>
              <a:rPr lang="en-US" sz="5400">
                <a:solidFill>
                  <a:schemeClr val="tx1"/>
                </a:solidFill>
              </a:rPr>
              <a:t> </a:t>
            </a:r>
            <a:r>
              <a:rPr lang="en-US" sz="5400" err="1">
                <a:solidFill>
                  <a:schemeClr val="tx1"/>
                </a:solidFill>
              </a:rPr>
              <a:t>thành</a:t>
            </a:r>
            <a:r>
              <a:rPr lang="en-US" sz="5400">
                <a:solidFill>
                  <a:schemeClr val="tx1"/>
                </a:solidFill>
              </a:rPr>
              <a:t> </a:t>
            </a:r>
            <a:r>
              <a:rPr lang="en-US" sz="5400" err="1">
                <a:solidFill>
                  <a:schemeClr val="tx1"/>
                </a:solidFill>
              </a:rPr>
              <a:t>viên</a:t>
            </a:r>
            <a:r>
              <a:rPr lang="en-US" sz="5400">
                <a:solidFill>
                  <a:schemeClr val="tx1"/>
                </a:solidFill>
              </a:rPr>
              <a:t>: </a:t>
            </a:r>
          </a:p>
        </p:txBody>
      </p:sp>
      <p:sp>
        <p:nvSpPr>
          <p:cNvPr id="3" name="TextBox 2">
            <a:extLst>
              <a:ext uri="{FF2B5EF4-FFF2-40B4-BE49-F238E27FC236}">
                <a16:creationId xmlns:a16="http://schemas.microsoft.com/office/drawing/2014/main" id="{DF8A5BE6-95D2-45BE-BD15-013689B7F2BC}"/>
              </a:ext>
            </a:extLst>
          </p:cNvPr>
          <p:cNvSpPr txBox="1"/>
          <p:nvPr/>
        </p:nvSpPr>
        <p:spPr>
          <a:xfrm>
            <a:off x="1904214" y="1866507"/>
            <a:ext cx="8606673" cy="2308324"/>
          </a:xfrm>
          <a:prstGeom prst="rect">
            <a:avLst/>
          </a:prstGeom>
          <a:noFill/>
        </p:spPr>
        <p:txBody>
          <a:bodyPr wrap="square" rtlCol="0">
            <a:spAutoFit/>
          </a:bodyPr>
          <a:lstStyle/>
          <a:p>
            <a:pPr marL="342900" indent="-342900">
              <a:buAutoNum type="arabicPeriod"/>
            </a:pPr>
            <a:r>
              <a:rPr lang="en-US" sz="3600">
                <a:latin typeface="Times" panose="02020603050405020304" pitchFamily="18" charset="0"/>
                <a:ea typeface="Tahoma" panose="020B0604030504040204" pitchFamily="34" charset="0"/>
                <a:cs typeface="Times" panose="02020603050405020304" pitchFamily="18" charset="0"/>
              </a:rPr>
              <a:t>Lê Dương Khánh Việt 19522515</a:t>
            </a:r>
          </a:p>
          <a:p>
            <a:pPr marL="342900" indent="-342900">
              <a:buAutoNum type="arabicPeriod"/>
            </a:pPr>
            <a:r>
              <a:rPr lang="en-US" sz="3600">
                <a:latin typeface="Times" panose="02020603050405020304" pitchFamily="18" charset="0"/>
                <a:ea typeface="Tahoma" panose="020B0604030504040204" pitchFamily="34" charset="0"/>
                <a:cs typeface="Times" panose="02020603050405020304" pitchFamily="18" charset="0"/>
              </a:rPr>
              <a:t> </a:t>
            </a:r>
            <a:r>
              <a:rPr lang="en-US" sz="3600" err="1">
                <a:latin typeface="Times" panose="02020603050405020304" pitchFamily="18" charset="0"/>
                <a:ea typeface="Tahoma" panose="020B0604030504040204" pitchFamily="34" charset="0"/>
                <a:cs typeface="Times" panose="02020603050405020304" pitchFamily="18" charset="0"/>
              </a:rPr>
              <a:t>Nguyễn</a:t>
            </a:r>
            <a:r>
              <a:rPr lang="en-US" sz="3600">
                <a:latin typeface="Times" panose="02020603050405020304" pitchFamily="18" charset="0"/>
                <a:ea typeface="Tahoma" panose="020B0604030504040204" pitchFamily="34" charset="0"/>
                <a:cs typeface="Times" panose="02020603050405020304" pitchFamily="18" charset="0"/>
              </a:rPr>
              <a:t> </a:t>
            </a:r>
            <a:r>
              <a:rPr lang="en-US" sz="3600" err="1">
                <a:latin typeface="Times" panose="02020603050405020304" pitchFamily="18" charset="0"/>
                <a:ea typeface="Tahoma" panose="020B0604030504040204" pitchFamily="34" charset="0"/>
                <a:cs typeface="Times" panose="02020603050405020304" pitchFamily="18" charset="0"/>
              </a:rPr>
              <a:t>Tấn</a:t>
            </a:r>
            <a:r>
              <a:rPr lang="en-US" sz="3600">
                <a:latin typeface="Times" panose="02020603050405020304" pitchFamily="18" charset="0"/>
                <a:ea typeface="Tahoma" panose="020B0604030504040204" pitchFamily="34" charset="0"/>
                <a:cs typeface="Times" panose="02020603050405020304" pitchFamily="18" charset="0"/>
              </a:rPr>
              <a:t> Tú 19522454</a:t>
            </a:r>
          </a:p>
          <a:p>
            <a:pPr marL="342900" indent="-342900">
              <a:buAutoNum type="arabicPeriod"/>
            </a:pPr>
            <a:r>
              <a:rPr lang="vi-VN" sz="3600">
                <a:latin typeface="Times" panose="02020603050405020304" pitchFamily="18" charset="0"/>
                <a:ea typeface="Tahoma" panose="020B0604030504040204" pitchFamily="34" charset="0"/>
                <a:cs typeface="Times" panose="02020603050405020304" pitchFamily="18" charset="0"/>
              </a:rPr>
              <a:t>Trương Minh Tuấn</a:t>
            </a:r>
            <a:r>
              <a:rPr lang="en-US" sz="3600">
                <a:latin typeface="Times" panose="02020603050405020304" pitchFamily="18" charset="0"/>
                <a:ea typeface="Tahoma" panose="020B0604030504040204" pitchFamily="34" charset="0"/>
                <a:cs typeface="Times" panose="02020603050405020304" pitchFamily="18" charset="0"/>
              </a:rPr>
              <a:t> 19522485</a:t>
            </a:r>
          </a:p>
          <a:p>
            <a:pPr marL="342900" indent="-342900">
              <a:buAutoNum type="arabicPeriod"/>
            </a:pPr>
            <a:r>
              <a:rPr lang="en-US" sz="3600" err="1">
                <a:latin typeface="Times" panose="02020603050405020304" pitchFamily="18" charset="0"/>
                <a:ea typeface="Tahoma" panose="020B0604030504040204" pitchFamily="34" charset="0"/>
                <a:cs typeface="Times" panose="02020603050405020304" pitchFamily="18" charset="0"/>
              </a:rPr>
              <a:t>Nguyễn</a:t>
            </a:r>
            <a:r>
              <a:rPr lang="en-US" sz="3600">
                <a:latin typeface="Times" panose="02020603050405020304" pitchFamily="18" charset="0"/>
                <a:ea typeface="Tahoma" panose="020B0604030504040204" pitchFamily="34" charset="0"/>
                <a:cs typeface="Times" panose="02020603050405020304" pitchFamily="18" charset="0"/>
              </a:rPr>
              <a:t> </a:t>
            </a:r>
            <a:r>
              <a:rPr lang="en-US" sz="3600" err="1">
                <a:latin typeface="Times" panose="02020603050405020304" pitchFamily="18" charset="0"/>
                <a:ea typeface="Tahoma" panose="020B0604030504040204" pitchFamily="34" charset="0"/>
                <a:cs typeface="Times" panose="02020603050405020304" pitchFamily="18" charset="0"/>
              </a:rPr>
              <a:t>Thị</a:t>
            </a:r>
            <a:r>
              <a:rPr lang="en-US" sz="3600">
                <a:latin typeface="Times" panose="02020603050405020304" pitchFamily="18" charset="0"/>
                <a:ea typeface="Tahoma" panose="020B0604030504040204" pitchFamily="34" charset="0"/>
                <a:cs typeface="Times" panose="02020603050405020304" pitchFamily="18" charset="0"/>
              </a:rPr>
              <a:t> </a:t>
            </a:r>
            <a:r>
              <a:rPr lang="en-US" sz="3600" err="1">
                <a:latin typeface="Times" panose="02020603050405020304" pitchFamily="18" charset="0"/>
                <a:ea typeface="Tahoma" panose="020B0604030504040204" pitchFamily="34" charset="0"/>
                <a:cs typeface="Times" panose="02020603050405020304" pitchFamily="18" charset="0"/>
              </a:rPr>
              <a:t>Như</a:t>
            </a:r>
            <a:r>
              <a:rPr lang="en-US" sz="3600">
                <a:latin typeface="Times" panose="02020603050405020304" pitchFamily="18" charset="0"/>
                <a:ea typeface="Tahoma" panose="020B0604030504040204" pitchFamily="34" charset="0"/>
                <a:cs typeface="Times" panose="02020603050405020304" pitchFamily="18" charset="0"/>
              </a:rPr>
              <a:t>  Ý 19522555</a:t>
            </a:r>
          </a:p>
        </p:txBody>
      </p:sp>
    </p:spTree>
    <p:extLst>
      <p:ext uri="{BB962C8B-B14F-4D97-AF65-F5344CB8AC3E}">
        <p14:creationId xmlns:p14="http://schemas.microsoft.com/office/powerpoint/2010/main" val="51371083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E6B08D4-114F-4F7E-BB53-A3EB4FCEAE2D}"/>
              </a:ext>
            </a:extLst>
          </p:cNvPr>
          <p:cNvSpPr>
            <a:spLocks noGrp="1"/>
          </p:cNvSpPr>
          <p:nvPr>
            <p:ph type="title"/>
          </p:nvPr>
        </p:nvSpPr>
        <p:spPr>
          <a:xfrm>
            <a:off x="1508123" y="-4762"/>
            <a:ext cx="10018713" cy="752475"/>
          </a:xfrm>
        </p:spPr>
        <p:txBody>
          <a:bodyPr>
            <a:normAutofit/>
          </a:bodyPr>
          <a:lstStyle/>
          <a:p>
            <a:r>
              <a:rPr lang="vi-VN" sz="3600" err="1">
                <a:latin typeface="Arial"/>
                <a:cs typeface="Arial"/>
              </a:rPr>
              <a:t>Code</a:t>
            </a:r>
            <a:r>
              <a:rPr lang="vi-VN" sz="3600">
                <a:latin typeface="Arial"/>
                <a:cs typeface="Arial"/>
              </a:rPr>
              <a:t>:</a:t>
            </a:r>
            <a:endParaRPr lang="vi-VN"/>
          </a:p>
        </p:txBody>
      </p:sp>
      <p:pic>
        <p:nvPicPr>
          <p:cNvPr id="3" name="Hình ảnh 3" descr="Ảnh có chứa văn bản&#10;&#10;Mô tả được tự động tạo">
            <a:extLst>
              <a:ext uri="{FF2B5EF4-FFF2-40B4-BE49-F238E27FC236}">
                <a16:creationId xmlns:a16="http://schemas.microsoft.com/office/drawing/2014/main" id="{AF87B39E-DC0B-4493-908B-2ABB67AFA9E4}"/>
              </a:ext>
            </a:extLst>
          </p:cNvPr>
          <p:cNvPicPr>
            <a:picLocks noChangeAspect="1"/>
          </p:cNvPicPr>
          <p:nvPr/>
        </p:nvPicPr>
        <p:blipFill>
          <a:blip r:embed="rId2"/>
          <a:stretch>
            <a:fillRect/>
          </a:stretch>
        </p:blipFill>
        <p:spPr>
          <a:xfrm>
            <a:off x="1950244" y="690967"/>
            <a:ext cx="9136855" cy="3571065"/>
          </a:xfrm>
          <a:prstGeom prst="rect">
            <a:avLst/>
          </a:prstGeom>
        </p:spPr>
      </p:pic>
      <p:pic>
        <p:nvPicPr>
          <p:cNvPr id="4" name="Hình ảnh 4" descr="Ảnh có chứa văn bản&#10;&#10;Mô tả được tự động tạo">
            <a:extLst>
              <a:ext uri="{FF2B5EF4-FFF2-40B4-BE49-F238E27FC236}">
                <a16:creationId xmlns:a16="http://schemas.microsoft.com/office/drawing/2014/main" id="{FE0818E5-81E5-4C7B-AEE4-48E69280C5FE}"/>
              </a:ext>
            </a:extLst>
          </p:cNvPr>
          <p:cNvPicPr>
            <a:picLocks noChangeAspect="1"/>
          </p:cNvPicPr>
          <p:nvPr/>
        </p:nvPicPr>
        <p:blipFill>
          <a:blip r:embed="rId3"/>
          <a:stretch>
            <a:fillRect/>
          </a:stretch>
        </p:blipFill>
        <p:spPr>
          <a:xfrm>
            <a:off x="783431" y="4475896"/>
            <a:ext cx="11184731" cy="882769"/>
          </a:xfrm>
          <a:prstGeom prst="rect">
            <a:avLst/>
          </a:prstGeom>
        </p:spPr>
      </p:pic>
      <p:sp>
        <p:nvSpPr>
          <p:cNvPr id="5" name="Hộp Văn bản 4">
            <a:extLst>
              <a:ext uri="{FF2B5EF4-FFF2-40B4-BE49-F238E27FC236}">
                <a16:creationId xmlns:a16="http://schemas.microsoft.com/office/drawing/2014/main" id="{00DCC0F6-B53F-49FA-B321-17802CC5857C}"/>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a:t>Bấm để thêm nội dung</a:t>
            </a:r>
          </a:p>
        </p:txBody>
      </p:sp>
      <p:sp>
        <p:nvSpPr>
          <p:cNvPr id="6" name="Hộp Văn bản 5">
            <a:extLst>
              <a:ext uri="{FF2B5EF4-FFF2-40B4-BE49-F238E27FC236}">
                <a16:creationId xmlns:a16="http://schemas.microsoft.com/office/drawing/2014/main" id="{E9006D4B-9317-4AA2-AFAD-B9A299FE5EE1}"/>
              </a:ext>
            </a:extLst>
          </p:cNvPr>
          <p:cNvSpPr txBox="1"/>
          <p:nvPr/>
        </p:nvSpPr>
        <p:spPr>
          <a:xfrm>
            <a:off x="1950244" y="5462586"/>
            <a:ext cx="1038701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u="sng">
                <a:solidFill>
                  <a:srgbClr val="0070C0"/>
                </a:solidFill>
                <a:latin typeface="Arial"/>
                <a:cs typeface="Arial"/>
              </a:rPr>
              <a:t>https://vnoi.info/wiki/algo/dp/Mot-so-ky-thuat-toi-uu-hoa-thuat-toan-Quy-Hoach-Dong.md</a:t>
            </a:r>
            <a:endParaRPr lang="vi-VN" sz="2400" u="sng">
              <a:solidFill>
                <a:srgbClr val="0070C0"/>
              </a:solidFill>
              <a:latin typeface="Arial"/>
              <a:ea typeface="+mn-lt"/>
              <a:cs typeface="Arial"/>
            </a:endParaRPr>
          </a:p>
          <a:p>
            <a:pPr algn="l"/>
            <a:endParaRPr lang="vi-VN" u="sng">
              <a:solidFill>
                <a:srgbClr val="0070C0"/>
              </a:solidFill>
              <a:latin typeface="Arial"/>
              <a:cs typeface="Arial"/>
            </a:endParaRPr>
          </a:p>
        </p:txBody>
      </p:sp>
    </p:spTree>
    <p:extLst>
      <p:ext uri="{BB962C8B-B14F-4D97-AF65-F5344CB8AC3E}">
        <p14:creationId xmlns:p14="http://schemas.microsoft.com/office/powerpoint/2010/main" val="366996018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16DA2C-F514-43D1-95E4-2298F2BE629A}"/>
              </a:ext>
            </a:extLst>
          </p:cNvPr>
          <p:cNvSpPr>
            <a:spLocks noGrp="1"/>
          </p:cNvSpPr>
          <p:nvPr>
            <p:ph type="title"/>
          </p:nvPr>
        </p:nvSpPr>
        <p:spPr/>
        <p:txBody>
          <a:bodyPr/>
          <a:lstStyle/>
          <a:p>
            <a:r>
              <a:rPr lang="vi-VN">
                <a:latin typeface="Arial"/>
                <a:cs typeface="Arial"/>
              </a:rPr>
              <a:t>        </a:t>
            </a:r>
          </a:p>
        </p:txBody>
      </p:sp>
      <p:sp>
        <p:nvSpPr>
          <p:cNvPr id="3" name="Chỗ dành sẵn cho Văn bản 2">
            <a:extLst>
              <a:ext uri="{FF2B5EF4-FFF2-40B4-BE49-F238E27FC236}">
                <a16:creationId xmlns:a16="http://schemas.microsoft.com/office/drawing/2014/main" id="{9BA31004-2BDE-4B5C-A4E6-B4E187243A0F}"/>
              </a:ext>
            </a:extLst>
          </p:cNvPr>
          <p:cNvSpPr>
            <a:spLocks noGrp="1"/>
          </p:cNvSpPr>
          <p:nvPr>
            <p:ph type="body" idx="1"/>
          </p:nvPr>
        </p:nvSpPr>
        <p:spPr/>
        <p:txBody>
          <a:bodyPr/>
          <a:lstStyle/>
          <a:p>
            <a:pPr marL="608965" indent="-473710"/>
            <a:r>
              <a:rPr lang="vi-VN" sz="2800">
                <a:latin typeface="Arial"/>
                <a:ea typeface="+mn-lt"/>
                <a:cs typeface="Arial"/>
              </a:rPr>
              <a:t>Link bài tập về nhà:</a:t>
            </a:r>
            <a:endParaRPr lang="vi-VN" sz="2800">
              <a:latin typeface="Arial"/>
              <a:cs typeface="Arial"/>
            </a:endParaRPr>
          </a:p>
          <a:p>
            <a:pPr marL="135255" indent="0">
              <a:buClr>
                <a:srgbClr val="1287C3"/>
              </a:buClr>
              <a:buNone/>
            </a:pPr>
            <a:r>
              <a:rPr lang="vi-VN" sz="2800">
                <a:latin typeface="Arial"/>
                <a:ea typeface="+mn-lt"/>
                <a:cs typeface="Arial"/>
                <a:hlinkClick r:id="rId2"/>
              </a:rPr>
              <a:t>www.hackerrank.com/on-tap-dynamic-programming</a:t>
            </a:r>
            <a:endParaRPr lang="vi-VN" sz="2800">
              <a:latin typeface="Arial"/>
              <a:cs typeface="Arial"/>
            </a:endParaRPr>
          </a:p>
          <a:p>
            <a:pPr marL="608965" indent="-473710">
              <a:buClr>
                <a:srgbClr val="1287C3"/>
              </a:buClr>
            </a:pPr>
            <a:endParaRPr lang="vi-VN">
              <a:latin typeface="Arial"/>
              <a:cs typeface="Arial"/>
            </a:endParaRPr>
          </a:p>
        </p:txBody>
      </p:sp>
    </p:spTree>
    <p:extLst>
      <p:ext uri="{BB962C8B-B14F-4D97-AF65-F5344CB8AC3E}">
        <p14:creationId xmlns:p14="http://schemas.microsoft.com/office/powerpoint/2010/main" val="4917961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1FDDB30-504D-44B1-B826-9D5F40965BB8}"/>
              </a:ext>
            </a:extLst>
          </p:cNvPr>
          <p:cNvSpPr>
            <a:spLocks noGrp="1"/>
          </p:cNvSpPr>
          <p:nvPr>
            <p:ph type="title"/>
          </p:nvPr>
        </p:nvSpPr>
        <p:spPr/>
        <p:txBody>
          <a:bodyPr/>
          <a:lstStyle/>
          <a:p>
            <a:r>
              <a:rPr lang="vi-VN">
                <a:latin typeface="Arial"/>
                <a:cs typeface="Arial"/>
              </a:rPr>
              <a:t>      </a:t>
            </a:r>
          </a:p>
        </p:txBody>
      </p:sp>
      <p:sp>
        <p:nvSpPr>
          <p:cNvPr id="3" name="Chỗ dành sẵn cho Văn bản 2">
            <a:extLst>
              <a:ext uri="{FF2B5EF4-FFF2-40B4-BE49-F238E27FC236}">
                <a16:creationId xmlns:a16="http://schemas.microsoft.com/office/drawing/2014/main" id="{36AE816C-1169-434C-9EB7-77FFA3E0410F}"/>
              </a:ext>
            </a:extLst>
          </p:cNvPr>
          <p:cNvSpPr>
            <a:spLocks noGrp="1"/>
          </p:cNvSpPr>
          <p:nvPr>
            <p:ph type="body" idx="1"/>
          </p:nvPr>
        </p:nvSpPr>
        <p:spPr>
          <a:xfrm>
            <a:off x="1786892" y="1844017"/>
            <a:ext cx="9328800" cy="1686500"/>
          </a:xfrm>
        </p:spPr>
        <p:txBody>
          <a:bodyPr/>
          <a:lstStyle/>
          <a:p>
            <a:pPr marL="135255" indent="0">
              <a:buNone/>
            </a:pPr>
            <a:r>
              <a:rPr lang="vi-VN">
                <a:latin typeface="Arial"/>
                <a:cs typeface="Arial"/>
              </a:rPr>
              <a:t>  </a:t>
            </a:r>
            <a:r>
              <a:rPr lang="vi-VN" sz="4000">
                <a:latin typeface="Arial"/>
                <a:cs typeface="Arial"/>
              </a:rPr>
              <a:t>  </a:t>
            </a:r>
            <a:r>
              <a:rPr lang="vi-VN" sz="4000" noProof="1">
                <a:solidFill>
                  <a:schemeClr val="accent1"/>
                </a:solidFill>
                <a:latin typeface="Arial"/>
                <a:cs typeface="Arial"/>
              </a:rPr>
              <a:t>Cảm ơn Thầy và các bạn đã chú ý lắng nghe</a:t>
            </a:r>
            <a:endParaRPr lang="vi-VN" sz="4000" noProof="1">
              <a:solidFill>
                <a:schemeClr val="accent1"/>
              </a:solidFill>
              <a:latin typeface="Arial"/>
              <a:cs typeface="Arial" panose="020B0604020202020204" pitchFamily="34" charset="0"/>
            </a:endParaRPr>
          </a:p>
        </p:txBody>
      </p:sp>
      <p:pic>
        <p:nvPicPr>
          <p:cNvPr id="4" name="Hình ảnh 4">
            <a:extLst>
              <a:ext uri="{FF2B5EF4-FFF2-40B4-BE49-F238E27FC236}">
                <a16:creationId xmlns:a16="http://schemas.microsoft.com/office/drawing/2014/main" id="{880259BC-2F48-447E-9904-630F9D3E4250}"/>
              </a:ext>
            </a:extLst>
          </p:cNvPr>
          <p:cNvPicPr>
            <a:picLocks noChangeAspect="1"/>
          </p:cNvPicPr>
          <p:nvPr/>
        </p:nvPicPr>
        <p:blipFill>
          <a:blip r:embed="rId2"/>
          <a:stretch>
            <a:fillRect/>
          </a:stretch>
        </p:blipFill>
        <p:spPr>
          <a:xfrm>
            <a:off x="9101203" y="3481975"/>
            <a:ext cx="3379939" cy="3379939"/>
          </a:xfrm>
          <a:prstGeom prst="rect">
            <a:avLst/>
          </a:prstGeom>
        </p:spPr>
      </p:pic>
      <p:pic>
        <p:nvPicPr>
          <p:cNvPr id="5" name="Hình ảnh 5" descr="Ảnh có chứa văn bản&#10;&#10;Mô tả được tự động tạo">
            <a:extLst>
              <a:ext uri="{FF2B5EF4-FFF2-40B4-BE49-F238E27FC236}">
                <a16:creationId xmlns:a16="http://schemas.microsoft.com/office/drawing/2014/main" id="{5565C716-F65E-41F1-A5BE-9DED1ACB9875}"/>
              </a:ext>
            </a:extLst>
          </p:cNvPr>
          <p:cNvPicPr>
            <a:picLocks noChangeAspect="1"/>
          </p:cNvPicPr>
          <p:nvPr/>
        </p:nvPicPr>
        <p:blipFill>
          <a:blip r:embed="rId3"/>
          <a:stretch>
            <a:fillRect/>
          </a:stretch>
        </p:blipFill>
        <p:spPr>
          <a:xfrm>
            <a:off x="6962775" y="4581525"/>
            <a:ext cx="2286000" cy="2276475"/>
          </a:xfrm>
          <a:prstGeom prst="rect">
            <a:avLst/>
          </a:prstGeom>
        </p:spPr>
      </p:pic>
    </p:spTree>
    <p:extLst>
      <p:ext uri="{BB962C8B-B14F-4D97-AF65-F5344CB8AC3E}">
        <p14:creationId xmlns:p14="http://schemas.microsoft.com/office/powerpoint/2010/main" val="3894176740"/>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DD4C-895D-4138-B871-1BCAAA56F39F}"/>
              </a:ext>
            </a:extLst>
          </p:cNvPr>
          <p:cNvSpPr>
            <a:spLocks noGrp="1"/>
          </p:cNvSpPr>
          <p:nvPr>
            <p:ph type="title"/>
          </p:nvPr>
        </p:nvSpPr>
        <p:spPr>
          <a:xfrm>
            <a:off x="535021" y="685800"/>
            <a:ext cx="3933284" cy="5105400"/>
          </a:xfrm>
          <a:prstGeom prst="ellipse">
            <a:avLst/>
          </a:prstGeom>
        </p:spPr>
        <p:txBody>
          <a:bodyPr>
            <a:normAutofit/>
          </a:bodyPr>
          <a:lstStyle/>
          <a:p>
            <a:r>
              <a:rPr lang="en-US" b="1">
                <a:solidFill>
                  <a:schemeClr val="accent1">
                    <a:lumMod val="75000"/>
                  </a:schemeClr>
                </a:solidFill>
                <a:latin typeface="Times New Roman" panose="02020603050405020304" pitchFamily="18" charset="0"/>
                <a:cs typeface="Times New Roman" panose="02020603050405020304" pitchFamily="18" charset="0"/>
              </a:rPr>
              <a:t>MỤC LỤC</a:t>
            </a:r>
          </a:p>
        </p:txBody>
      </p:sp>
      <p:graphicFrame>
        <p:nvGraphicFramePr>
          <p:cNvPr id="37" name="Content Placeholder 2">
            <a:extLst>
              <a:ext uri="{FF2B5EF4-FFF2-40B4-BE49-F238E27FC236}">
                <a16:creationId xmlns:a16="http://schemas.microsoft.com/office/drawing/2014/main" id="{E9B7F66A-F091-4E50-BBA7-D1C0BA86C7A1}"/>
              </a:ext>
            </a:extLst>
          </p:cNvPr>
          <p:cNvGraphicFramePr>
            <a:graphicFrameLocks noGrp="1"/>
          </p:cNvGraphicFramePr>
          <p:nvPr>
            <p:ph idx="1"/>
            <p:extLst>
              <p:ext uri="{D42A27DB-BD31-4B8C-83A1-F6EECF244321}">
                <p14:modId xmlns:p14="http://schemas.microsoft.com/office/powerpoint/2010/main" val="140597146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28029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5BB8-670D-4C15-A81A-9B6FB4C3E38F}"/>
              </a:ext>
            </a:extLst>
          </p:cNvPr>
          <p:cNvSpPr>
            <a:spLocks noGrp="1"/>
          </p:cNvSpPr>
          <p:nvPr>
            <p:ph type="title"/>
          </p:nvPr>
        </p:nvSpPr>
        <p:spPr>
          <a:xfrm>
            <a:off x="2093446" y="942897"/>
            <a:ext cx="8174971" cy="3285866"/>
          </a:xfrm>
        </p:spPr>
        <p:txBody>
          <a:bodyPr vert="horz" lIns="91440" tIns="45720" rIns="91440" bIns="45720" rtlCol="0" anchor="b">
            <a:normAutofit/>
          </a:bodyPr>
          <a:lstStyle/>
          <a:p>
            <a:pPr algn="l"/>
            <a:r>
              <a:rPr lang="en-US" sz="6200"/>
              <a:t>    QUY HOẠCH ĐỘNG</a:t>
            </a:r>
          </a:p>
        </p:txBody>
      </p:sp>
    </p:spTree>
    <p:extLst>
      <p:ext uri="{BB962C8B-B14F-4D97-AF65-F5344CB8AC3E}">
        <p14:creationId xmlns:p14="http://schemas.microsoft.com/office/powerpoint/2010/main" val="26637898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B28E382-BA64-4F03-A20B-8AEA8BA9DBEA}"/>
              </a:ext>
            </a:extLst>
          </p:cNvPr>
          <p:cNvSpPr>
            <a:spLocks noGrp="1"/>
          </p:cNvSpPr>
          <p:nvPr>
            <p:ph type="title"/>
          </p:nvPr>
        </p:nvSpPr>
        <p:spPr/>
        <p:txBody>
          <a:bodyPr/>
          <a:lstStyle/>
          <a:p>
            <a:r>
              <a:rPr lang="vi-VN">
                <a:latin typeface="Arial"/>
                <a:cs typeface="Arial"/>
              </a:rPr>
              <a:t>2 Yếu tố</a:t>
            </a:r>
            <a:r>
              <a:rPr lang="en-US">
                <a:latin typeface="Arial"/>
                <a:cs typeface="Arial"/>
              </a:rPr>
              <a:t> </a:t>
            </a:r>
            <a:r>
              <a:rPr lang="en-US" err="1">
                <a:latin typeface="Arial"/>
                <a:cs typeface="Arial"/>
              </a:rPr>
              <a:t>quan</a:t>
            </a:r>
            <a:r>
              <a:rPr lang="en-US">
                <a:latin typeface="Arial"/>
                <a:cs typeface="Arial"/>
              </a:rPr>
              <a:t> trọng</a:t>
            </a:r>
            <a:r>
              <a:rPr lang="vi-VN">
                <a:latin typeface="Arial"/>
                <a:cs typeface="Arial"/>
              </a:rPr>
              <a:t> tạo thành thuật toán quy hoạch động?</a:t>
            </a:r>
            <a:endParaRPr lang="vi-VN"/>
          </a:p>
        </p:txBody>
      </p:sp>
      <p:sp>
        <p:nvSpPr>
          <p:cNvPr id="3" name="Chỗ dành sẵn cho Nội dung 2">
            <a:extLst>
              <a:ext uri="{FF2B5EF4-FFF2-40B4-BE49-F238E27FC236}">
                <a16:creationId xmlns:a16="http://schemas.microsoft.com/office/drawing/2014/main" id="{764975B2-2DB6-4658-BA3A-2894DAC83571}"/>
              </a:ext>
            </a:extLst>
          </p:cNvPr>
          <p:cNvSpPr>
            <a:spLocks noGrp="1"/>
          </p:cNvSpPr>
          <p:nvPr>
            <p:ph idx="1"/>
          </p:nvPr>
        </p:nvSpPr>
        <p:spPr>
          <a:xfrm>
            <a:off x="1484310" y="2666999"/>
            <a:ext cx="2998788" cy="1352551"/>
          </a:xfrm>
        </p:spPr>
        <p:txBody>
          <a:bodyPr>
            <a:normAutofit/>
          </a:bodyPr>
          <a:lstStyle/>
          <a:p>
            <a:pPr marL="0" indent="0">
              <a:buNone/>
            </a:pPr>
            <a:r>
              <a:rPr lang="vi-VN">
                <a:latin typeface="Arial"/>
                <a:cs typeface="Arial"/>
              </a:rPr>
              <a:t>A.Phân rã, Tối ưu</a:t>
            </a:r>
            <a:endParaRPr lang="vi-VN">
              <a:cs typeface="Arial" panose="020B0604020202020204" pitchFamily="34" charset="0"/>
            </a:endParaRPr>
          </a:p>
        </p:txBody>
      </p:sp>
      <p:sp>
        <p:nvSpPr>
          <p:cNvPr id="4" name="Hộp Văn bản 3">
            <a:extLst>
              <a:ext uri="{FF2B5EF4-FFF2-40B4-BE49-F238E27FC236}">
                <a16:creationId xmlns:a16="http://schemas.microsoft.com/office/drawing/2014/main" id="{1DE2DDAA-9ED3-4A05-B9DE-4DE2042A56C6}"/>
              </a:ext>
            </a:extLst>
          </p:cNvPr>
          <p:cNvSpPr txBox="1"/>
          <p:nvPr/>
        </p:nvSpPr>
        <p:spPr>
          <a:xfrm>
            <a:off x="6962775" y="2952750"/>
            <a:ext cx="366712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800">
                <a:latin typeface="Arial"/>
                <a:cs typeface="Arial"/>
              </a:rPr>
              <a:t>B.</a:t>
            </a:r>
            <a:r>
              <a:rPr lang="vi-VN" sz="2800">
                <a:latin typeface="Times"/>
                <a:cs typeface="Arial"/>
              </a:rPr>
              <a:t>Tối ưu, Sử dụng lại nghiệm</a:t>
            </a:r>
            <a:r>
              <a:rPr lang="vi-VN">
                <a:latin typeface="Times"/>
                <a:cs typeface="Arial"/>
              </a:rPr>
              <a:t> </a:t>
            </a:r>
            <a:endParaRPr lang="en-US">
              <a:solidFill>
                <a:schemeClr val="bg2">
                  <a:lumMod val="50000"/>
                </a:schemeClr>
              </a:solidFill>
              <a:latin typeface="Times"/>
              <a:cs typeface="Calibri"/>
            </a:endParaRPr>
          </a:p>
        </p:txBody>
      </p:sp>
      <p:sp>
        <p:nvSpPr>
          <p:cNvPr id="5" name="Hộp Văn bản 4">
            <a:extLst>
              <a:ext uri="{FF2B5EF4-FFF2-40B4-BE49-F238E27FC236}">
                <a16:creationId xmlns:a16="http://schemas.microsoft.com/office/drawing/2014/main" id="{D4FE32A2-8C36-4191-8901-F5D542424549}"/>
              </a:ext>
            </a:extLst>
          </p:cNvPr>
          <p:cNvSpPr txBox="1"/>
          <p:nvPr/>
        </p:nvSpPr>
        <p:spPr>
          <a:xfrm>
            <a:off x="1485900" y="4543425"/>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a:latin typeface="Arial"/>
                <a:cs typeface="Arial"/>
              </a:rPr>
              <a:t>C.</a:t>
            </a:r>
            <a:r>
              <a:rPr lang="vi-VN" sz="2400">
                <a:latin typeface="Times"/>
                <a:cs typeface="Times"/>
              </a:rPr>
              <a:t>Phân rã, Sử dụng lại nghiệm</a:t>
            </a:r>
            <a:endParaRPr lang="vi-VN" sz="2800">
              <a:cs typeface="Arial" panose="020B0604020202020204" pitchFamily="34" charset="0"/>
            </a:endParaRPr>
          </a:p>
        </p:txBody>
      </p:sp>
      <p:sp>
        <p:nvSpPr>
          <p:cNvPr id="6" name="Hộp Văn bản 5">
            <a:extLst>
              <a:ext uri="{FF2B5EF4-FFF2-40B4-BE49-F238E27FC236}">
                <a16:creationId xmlns:a16="http://schemas.microsoft.com/office/drawing/2014/main" id="{20192510-2906-4C53-9B1F-463028015DBE}"/>
              </a:ext>
            </a:extLst>
          </p:cNvPr>
          <p:cNvSpPr txBox="1"/>
          <p:nvPr/>
        </p:nvSpPr>
        <p:spPr>
          <a:xfrm>
            <a:off x="7162800" y="4543425"/>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a:latin typeface="Arial"/>
                <a:cs typeface="Arial"/>
              </a:rPr>
              <a:t>D.Không gian lưu trữ, các bước giải phải hữu hạn</a:t>
            </a:r>
            <a:endParaRPr lang="vi-VN" sz="2000">
              <a:cs typeface="Arial" panose="020B0604020202020204" pitchFamily="34" charset="0"/>
            </a:endParaRPr>
          </a:p>
        </p:txBody>
      </p:sp>
    </p:spTree>
    <p:extLst>
      <p:ext uri="{BB962C8B-B14F-4D97-AF65-F5344CB8AC3E}">
        <p14:creationId xmlns:p14="http://schemas.microsoft.com/office/powerpoint/2010/main" val="34794759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B28E382-BA64-4F03-A20B-8AEA8BA9DBEA}"/>
              </a:ext>
            </a:extLst>
          </p:cNvPr>
          <p:cNvSpPr>
            <a:spLocks noGrp="1"/>
          </p:cNvSpPr>
          <p:nvPr>
            <p:ph type="title"/>
          </p:nvPr>
        </p:nvSpPr>
        <p:spPr/>
        <p:txBody>
          <a:bodyPr/>
          <a:lstStyle/>
          <a:p>
            <a:r>
              <a:rPr lang="vi-VN">
                <a:latin typeface="Arial"/>
                <a:cs typeface="Arial"/>
              </a:rPr>
              <a:t>2 Yếu tố</a:t>
            </a:r>
            <a:r>
              <a:rPr lang="en-US">
                <a:latin typeface="Arial"/>
                <a:cs typeface="Arial"/>
              </a:rPr>
              <a:t> </a:t>
            </a:r>
            <a:r>
              <a:rPr lang="en-US" err="1">
                <a:latin typeface="Arial"/>
                <a:cs typeface="Arial"/>
              </a:rPr>
              <a:t>quan</a:t>
            </a:r>
            <a:r>
              <a:rPr lang="en-US">
                <a:latin typeface="Arial"/>
                <a:cs typeface="Arial"/>
              </a:rPr>
              <a:t> trọng</a:t>
            </a:r>
            <a:r>
              <a:rPr lang="vi-VN">
                <a:latin typeface="Arial"/>
                <a:cs typeface="Arial"/>
              </a:rPr>
              <a:t> tạo thành thuật toán quy hoạch động?</a:t>
            </a:r>
            <a:endParaRPr lang="vi-VN"/>
          </a:p>
        </p:txBody>
      </p:sp>
      <p:sp>
        <p:nvSpPr>
          <p:cNvPr id="3" name="Chỗ dành sẵn cho Nội dung 2">
            <a:extLst>
              <a:ext uri="{FF2B5EF4-FFF2-40B4-BE49-F238E27FC236}">
                <a16:creationId xmlns:a16="http://schemas.microsoft.com/office/drawing/2014/main" id="{764975B2-2DB6-4658-BA3A-2894DAC83571}"/>
              </a:ext>
            </a:extLst>
          </p:cNvPr>
          <p:cNvSpPr>
            <a:spLocks noGrp="1"/>
          </p:cNvSpPr>
          <p:nvPr>
            <p:ph idx="1"/>
          </p:nvPr>
        </p:nvSpPr>
        <p:spPr>
          <a:xfrm>
            <a:off x="1484310" y="2666999"/>
            <a:ext cx="2998788" cy="1352551"/>
          </a:xfrm>
        </p:spPr>
        <p:txBody>
          <a:bodyPr>
            <a:normAutofit/>
          </a:bodyPr>
          <a:lstStyle/>
          <a:p>
            <a:pPr marL="0" indent="0">
              <a:buNone/>
            </a:pPr>
            <a:r>
              <a:rPr lang="vi-VN">
                <a:latin typeface="Arial"/>
                <a:cs typeface="Arial"/>
              </a:rPr>
              <a:t>A.Phân rã, Tối ưu</a:t>
            </a:r>
            <a:endParaRPr lang="vi-VN">
              <a:cs typeface="Arial" panose="020B0604020202020204" pitchFamily="34" charset="0"/>
            </a:endParaRPr>
          </a:p>
        </p:txBody>
      </p:sp>
      <p:sp>
        <p:nvSpPr>
          <p:cNvPr id="4" name="Hộp Văn bản 3">
            <a:extLst>
              <a:ext uri="{FF2B5EF4-FFF2-40B4-BE49-F238E27FC236}">
                <a16:creationId xmlns:a16="http://schemas.microsoft.com/office/drawing/2014/main" id="{1DE2DDAA-9ED3-4A05-B9DE-4DE2042A56C6}"/>
              </a:ext>
            </a:extLst>
          </p:cNvPr>
          <p:cNvSpPr txBox="1"/>
          <p:nvPr/>
        </p:nvSpPr>
        <p:spPr>
          <a:xfrm>
            <a:off x="6962775" y="2952750"/>
            <a:ext cx="366712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800">
                <a:latin typeface="Arial"/>
                <a:cs typeface="Arial"/>
              </a:rPr>
              <a:t>B.</a:t>
            </a:r>
            <a:r>
              <a:rPr lang="vi-VN" sz="2800">
                <a:latin typeface="Times"/>
                <a:cs typeface="Arial"/>
              </a:rPr>
              <a:t>Tối ưu, Sử dụng lại nghiệm</a:t>
            </a:r>
            <a:r>
              <a:rPr lang="vi-VN">
                <a:latin typeface="Times"/>
                <a:cs typeface="Arial"/>
              </a:rPr>
              <a:t> </a:t>
            </a:r>
            <a:endParaRPr lang="en-US">
              <a:solidFill>
                <a:schemeClr val="bg2">
                  <a:lumMod val="50000"/>
                </a:schemeClr>
              </a:solidFill>
              <a:latin typeface="Times"/>
              <a:cs typeface="Calibri"/>
            </a:endParaRPr>
          </a:p>
        </p:txBody>
      </p:sp>
      <p:sp>
        <p:nvSpPr>
          <p:cNvPr id="5" name="Hộp Văn bản 4">
            <a:extLst>
              <a:ext uri="{FF2B5EF4-FFF2-40B4-BE49-F238E27FC236}">
                <a16:creationId xmlns:a16="http://schemas.microsoft.com/office/drawing/2014/main" id="{D4FE32A2-8C36-4191-8901-F5D542424549}"/>
              </a:ext>
            </a:extLst>
          </p:cNvPr>
          <p:cNvSpPr txBox="1"/>
          <p:nvPr/>
        </p:nvSpPr>
        <p:spPr>
          <a:xfrm>
            <a:off x="1485900" y="4543425"/>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800">
                <a:latin typeface="Arial"/>
                <a:cs typeface="Arial"/>
              </a:rPr>
              <a:t>C.</a:t>
            </a:r>
            <a:r>
              <a:rPr lang="vi-VN" sz="2800">
                <a:latin typeface="Times"/>
                <a:cs typeface="Arial"/>
              </a:rPr>
              <a:t>Phân rã, </a:t>
            </a:r>
            <a:r>
              <a:rPr lang="vi-VN" sz="2800">
                <a:latin typeface="Times"/>
                <a:cs typeface="Times"/>
              </a:rPr>
              <a:t>Sử dụng lại nghiệm </a:t>
            </a:r>
            <a:endParaRPr lang="vi-VN" sz="2800">
              <a:latin typeface="Times"/>
              <a:cs typeface="Arial"/>
            </a:endParaRPr>
          </a:p>
        </p:txBody>
      </p:sp>
      <p:sp>
        <p:nvSpPr>
          <p:cNvPr id="6" name="Hộp Văn bản 5">
            <a:extLst>
              <a:ext uri="{FF2B5EF4-FFF2-40B4-BE49-F238E27FC236}">
                <a16:creationId xmlns:a16="http://schemas.microsoft.com/office/drawing/2014/main" id="{20192510-2906-4C53-9B1F-463028015DBE}"/>
              </a:ext>
            </a:extLst>
          </p:cNvPr>
          <p:cNvSpPr txBox="1"/>
          <p:nvPr/>
        </p:nvSpPr>
        <p:spPr>
          <a:xfrm>
            <a:off x="7162800" y="4543425"/>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a:latin typeface="Arial"/>
                <a:cs typeface="Arial"/>
              </a:rPr>
              <a:t>D.Không gian lưu trữ, các bước giải phải hữu hạn</a:t>
            </a:r>
            <a:endParaRPr lang="vi-VN" sz="2000">
              <a:cs typeface="Arial" panose="020B0604020202020204" pitchFamily="34" charset="0"/>
            </a:endParaRPr>
          </a:p>
        </p:txBody>
      </p:sp>
      <p:sp>
        <p:nvSpPr>
          <p:cNvPr id="7" name="Hình Bầu dục 6">
            <a:extLst>
              <a:ext uri="{FF2B5EF4-FFF2-40B4-BE49-F238E27FC236}">
                <a16:creationId xmlns:a16="http://schemas.microsoft.com/office/drawing/2014/main" id="{AC7D3DAB-C61B-4388-815B-51B49A5255CE}"/>
              </a:ext>
            </a:extLst>
          </p:cNvPr>
          <p:cNvSpPr/>
          <p:nvPr/>
        </p:nvSpPr>
        <p:spPr>
          <a:xfrm>
            <a:off x="1371600" y="4400550"/>
            <a:ext cx="581025" cy="561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atin typeface="Arial"/>
                <a:cs typeface="Arial"/>
              </a:rPr>
              <a:t>C</a:t>
            </a:r>
            <a:endParaRPr lang="vi-VN"/>
          </a:p>
        </p:txBody>
      </p:sp>
    </p:spTree>
    <p:extLst>
      <p:ext uri="{BB962C8B-B14F-4D97-AF65-F5344CB8AC3E}">
        <p14:creationId xmlns:p14="http://schemas.microsoft.com/office/powerpoint/2010/main" val="1177890600"/>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6B7A8B7-6F3D-4B35-923B-C8C92BB7F77A}"/>
              </a:ext>
            </a:extLst>
          </p:cNvPr>
          <p:cNvGrpSpPr/>
          <p:nvPr/>
        </p:nvGrpSpPr>
        <p:grpSpPr>
          <a:xfrm>
            <a:off x="2151176" y="1401533"/>
            <a:ext cx="2953595" cy="2672870"/>
            <a:chOff x="2251984" y="375505"/>
            <a:chExt cx="2953595" cy="2385557"/>
          </a:xfrm>
        </p:grpSpPr>
        <p:sp>
          <p:nvSpPr>
            <p:cNvPr id="6" name="Google Shape;62;p7">
              <a:extLst>
                <a:ext uri="{FF2B5EF4-FFF2-40B4-BE49-F238E27FC236}">
                  <a16:creationId xmlns:a16="http://schemas.microsoft.com/office/drawing/2014/main" id="{2987DAE3-C90A-4852-AB4D-DE50C8690659}"/>
                </a:ext>
              </a:extLst>
            </p:cNvPr>
            <p:cNvSpPr/>
            <p:nvPr/>
          </p:nvSpPr>
          <p:spPr>
            <a:xfrm rot="21019215">
              <a:off x="2251984" y="375505"/>
              <a:ext cx="2953595" cy="2385557"/>
            </a:xfrm>
            <a:custGeom>
              <a:avLst/>
              <a:gdLst/>
              <a:ahLst/>
              <a:cxnLst/>
              <a:rect l="l" t="t" r="r" b="b"/>
              <a:pathLst>
                <a:path w="21499" h="21527" extrusionOk="0">
                  <a:moveTo>
                    <a:pt x="9993" y="21519"/>
                  </a:moveTo>
                  <a:cubicBezTo>
                    <a:pt x="9559" y="21519"/>
                    <a:pt x="9055" y="21484"/>
                    <a:pt x="8551" y="21413"/>
                  </a:cubicBezTo>
                  <a:cubicBezTo>
                    <a:pt x="7052" y="21202"/>
                    <a:pt x="5596" y="20797"/>
                    <a:pt x="4218" y="20022"/>
                  </a:cubicBezTo>
                  <a:cubicBezTo>
                    <a:pt x="3557" y="19652"/>
                    <a:pt x="2925" y="19221"/>
                    <a:pt x="2357" y="18657"/>
                  </a:cubicBezTo>
                  <a:cubicBezTo>
                    <a:pt x="1355" y="17662"/>
                    <a:pt x="681" y="16385"/>
                    <a:pt x="290" y="14879"/>
                  </a:cubicBezTo>
                  <a:cubicBezTo>
                    <a:pt x="20" y="13832"/>
                    <a:pt x="-58" y="12757"/>
                    <a:pt x="41" y="11665"/>
                  </a:cubicBezTo>
                  <a:cubicBezTo>
                    <a:pt x="162" y="10318"/>
                    <a:pt x="489" y="9059"/>
                    <a:pt x="1029" y="7879"/>
                  </a:cubicBezTo>
                  <a:cubicBezTo>
                    <a:pt x="1427" y="7016"/>
                    <a:pt x="1902" y="6232"/>
                    <a:pt x="2442" y="5493"/>
                  </a:cubicBezTo>
                  <a:cubicBezTo>
                    <a:pt x="3323" y="4295"/>
                    <a:pt x="4353" y="3309"/>
                    <a:pt x="5475" y="2481"/>
                  </a:cubicBezTo>
                  <a:cubicBezTo>
                    <a:pt x="6796" y="1495"/>
                    <a:pt x="8196" y="746"/>
                    <a:pt x="9701" y="315"/>
                  </a:cubicBezTo>
                  <a:cubicBezTo>
                    <a:pt x="10305" y="139"/>
                    <a:pt x="10923" y="77"/>
                    <a:pt x="11541" y="24"/>
                  </a:cubicBezTo>
                  <a:cubicBezTo>
                    <a:pt x="12457" y="-46"/>
                    <a:pt x="13367" y="42"/>
                    <a:pt x="14276" y="218"/>
                  </a:cubicBezTo>
                  <a:cubicBezTo>
                    <a:pt x="14482" y="262"/>
                    <a:pt x="14688" y="324"/>
                    <a:pt x="14894" y="377"/>
                  </a:cubicBezTo>
                  <a:cubicBezTo>
                    <a:pt x="15000" y="403"/>
                    <a:pt x="15071" y="482"/>
                    <a:pt x="15128" y="588"/>
                  </a:cubicBezTo>
                  <a:cubicBezTo>
                    <a:pt x="15156" y="650"/>
                    <a:pt x="15156" y="702"/>
                    <a:pt x="15121" y="764"/>
                  </a:cubicBezTo>
                  <a:cubicBezTo>
                    <a:pt x="15085" y="817"/>
                    <a:pt x="15036" y="843"/>
                    <a:pt x="14986" y="808"/>
                  </a:cubicBezTo>
                  <a:cubicBezTo>
                    <a:pt x="14780" y="676"/>
                    <a:pt x="14553" y="667"/>
                    <a:pt x="14333" y="623"/>
                  </a:cubicBezTo>
                  <a:cubicBezTo>
                    <a:pt x="13473" y="421"/>
                    <a:pt x="12607" y="403"/>
                    <a:pt x="11740" y="465"/>
                  </a:cubicBezTo>
                  <a:cubicBezTo>
                    <a:pt x="11257" y="500"/>
                    <a:pt x="10774" y="535"/>
                    <a:pt x="10298" y="632"/>
                  </a:cubicBezTo>
                  <a:cubicBezTo>
                    <a:pt x="9595" y="782"/>
                    <a:pt x="8906" y="1019"/>
                    <a:pt x="8238" y="1328"/>
                  </a:cubicBezTo>
                  <a:cubicBezTo>
                    <a:pt x="7137" y="1847"/>
                    <a:pt x="6086" y="2490"/>
                    <a:pt x="5099" y="3300"/>
                  </a:cubicBezTo>
                  <a:cubicBezTo>
                    <a:pt x="3785" y="4366"/>
                    <a:pt x="2655" y="5669"/>
                    <a:pt x="1753" y="7271"/>
                  </a:cubicBezTo>
                  <a:cubicBezTo>
                    <a:pt x="1149" y="8337"/>
                    <a:pt x="730" y="9499"/>
                    <a:pt x="510" y="10776"/>
                  </a:cubicBezTo>
                  <a:cubicBezTo>
                    <a:pt x="162" y="12792"/>
                    <a:pt x="382" y="14694"/>
                    <a:pt x="1256" y="16464"/>
                  </a:cubicBezTo>
                  <a:cubicBezTo>
                    <a:pt x="1682" y="17327"/>
                    <a:pt x="2243" y="18041"/>
                    <a:pt x="2925" y="18604"/>
                  </a:cubicBezTo>
                  <a:cubicBezTo>
                    <a:pt x="4111" y="19582"/>
                    <a:pt x="5418" y="20189"/>
                    <a:pt x="6803" y="20568"/>
                  </a:cubicBezTo>
                  <a:cubicBezTo>
                    <a:pt x="7954" y="20885"/>
                    <a:pt x="9119" y="21034"/>
                    <a:pt x="10291" y="21026"/>
                  </a:cubicBezTo>
                  <a:cubicBezTo>
                    <a:pt x="11321" y="21017"/>
                    <a:pt x="12330" y="20814"/>
                    <a:pt x="13317" y="20462"/>
                  </a:cubicBezTo>
                  <a:cubicBezTo>
                    <a:pt x="14553" y="20022"/>
                    <a:pt x="15696" y="19335"/>
                    <a:pt x="16762" y="18454"/>
                  </a:cubicBezTo>
                  <a:cubicBezTo>
                    <a:pt x="17806" y="17592"/>
                    <a:pt x="18729" y="16561"/>
                    <a:pt x="19418" y="15240"/>
                  </a:cubicBezTo>
                  <a:cubicBezTo>
                    <a:pt x="19859" y="14386"/>
                    <a:pt x="20192" y="13462"/>
                    <a:pt x="20455" y="12502"/>
                  </a:cubicBezTo>
                  <a:cubicBezTo>
                    <a:pt x="20739" y="11436"/>
                    <a:pt x="20924" y="10345"/>
                    <a:pt x="20874" y="9217"/>
                  </a:cubicBezTo>
                  <a:cubicBezTo>
                    <a:pt x="20818" y="7976"/>
                    <a:pt x="20533" y="6831"/>
                    <a:pt x="19958" y="5801"/>
                  </a:cubicBezTo>
                  <a:cubicBezTo>
                    <a:pt x="19603" y="5167"/>
                    <a:pt x="19205" y="4595"/>
                    <a:pt x="18722" y="4110"/>
                  </a:cubicBezTo>
                  <a:cubicBezTo>
                    <a:pt x="18381" y="3767"/>
                    <a:pt x="18019" y="3450"/>
                    <a:pt x="17621" y="3203"/>
                  </a:cubicBezTo>
                  <a:cubicBezTo>
                    <a:pt x="17401" y="3071"/>
                    <a:pt x="17188" y="2930"/>
                    <a:pt x="16968" y="2789"/>
                  </a:cubicBezTo>
                  <a:cubicBezTo>
                    <a:pt x="16868" y="2728"/>
                    <a:pt x="16833" y="2622"/>
                    <a:pt x="16868" y="2516"/>
                  </a:cubicBezTo>
                  <a:cubicBezTo>
                    <a:pt x="16904" y="2411"/>
                    <a:pt x="16989" y="2367"/>
                    <a:pt x="17088" y="2411"/>
                  </a:cubicBezTo>
                  <a:cubicBezTo>
                    <a:pt x="17380" y="2552"/>
                    <a:pt x="17671" y="2675"/>
                    <a:pt x="17955" y="2851"/>
                  </a:cubicBezTo>
                  <a:cubicBezTo>
                    <a:pt x="18516" y="3194"/>
                    <a:pt x="19035" y="3626"/>
                    <a:pt x="19518" y="4137"/>
                  </a:cubicBezTo>
                  <a:cubicBezTo>
                    <a:pt x="20491" y="5176"/>
                    <a:pt x="21109" y="6479"/>
                    <a:pt x="21386" y="8020"/>
                  </a:cubicBezTo>
                  <a:cubicBezTo>
                    <a:pt x="21542" y="8874"/>
                    <a:pt x="21521" y="9737"/>
                    <a:pt x="21421" y="10609"/>
                  </a:cubicBezTo>
                  <a:cubicBezTo>
                    <a:pt x="21258" y="11965"/>
                    <a:pt x="20896" y="13242"/>
                    <a:pt x="20406" y="14474"/>
                  </a:cubicBezTo>
                  <a:cubicBezTo>
                    <a:pt x="19979" y="15540"/>
                    <a:pt x="19418" y="16500"/>
                    <a:pt x="18722" y="17327"/>
                  </a:cubicBezTo>
                  <a:cubicBezTo>
                    <a:pt x="17607" y="18657"/>
                    <a:pt x="16314" y="19643"/>
                    <a:pt x="14894" y="20392"/>
                  </a:cubicBezTo>
                  <a:cubicBezTo>
                    <a:pt x="14006" y="20858"/>
                    <a:pt x="13090" y="21167"/>
                    <a:pt x="12138" y="21360"/>
                  </a:cubicBezTo>
                  <a:cubicBezTo>
                    <a:pt x="11463" y="21475"/>
                    <a:pt x="10767" y="21554"/>
                    <a:pt x="9993" y="21519"/>
                  </a:cubicBezTo>
                  <a:close/>
                </a:path>
              </a:pathLst>
            </a:custGeom>
            <a:solidFill>
              <a:schemeClr val="accent1"/>
            </a:solidFill>
            <a:ln>
              <a:solidFill>
                <a:srgbClr val="2A9D8F"/>
              </a:solidFill>
            </a:ln>
          </p:spPr>
          <p:txBody>
            <a:bodyPr spcFirstLastPara="1" wrap="square" lIns="38100" tIns="38100" rIns="38100" bIns="381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 name="TextBox 6">
              <a:extLst>
                <a:ext uri="{FF2B5EF4-FFF2-40B4-BE49-F238E27FC236}">
                  <a16:creationId xmlns:a16="http://schemas.microsoft.com/office/drawing/2014/main" id="{C097770C-C4FF-480E-8A31-F31DF41FB008}"/>
                </a:ext>
              </a:extLst>
            </p:cNvPr>
            <p:cNvSpPr txBox="1"/>
            <p:nvPr/>
          </p:nvSpPr>
          <p:spPr>
            <a:xfrm>
              <a:off x="3005762" y="1380483"/>
              <a:ext cx="1885245" cy="412040"/>
            </a:xfrm>
            <a:prstGeom prst="rect">
              <a:avLst/>
            </a:prstGeom>
            <a:noFill/>
          </p:spPr>
          <p:txBody>
            <a:bodyPr wrap="square" rtlCol="0">
              <a:spAutoFit/>
            </a:bodyPr>
            <a:lstStyle/>
            <a:p>
              <a:r>
                <a:rPr lang="en-US" sz="2400" err="1">
                  <a:solidFill>
                    <a:schemeClr val="bg2">
                      <a:lumMod val="50000"/>
                    </a:schemeClr>
                  </a:solidFill>
                  <a:latin typeface="Calibri" panose="020F0502020204030204" pitchFamily="34" charset="0"/>
                  <a:cs typeface="Calibri" panose="020F0502020204030204" pitchFamily="34" charset="0"/>
                </a:rPr>
                <a:t>Phân</a:t>
              </a:r>
              <a:r>
                <a:rPr lang="en-US" sz="2400">
                  <a:solidFill>
                    <a:schemeClr val="bg2">
                      <a:lumMod val="50000"/>
                    </a:schemeClr>
                  </a:solidFill>
                  <a:latin typeface="Calibri" panose="020F0502020204030204" pitchFamily="34" charset="0"/>
                  <a:cs typeface="Calibri" panose="020F0502020204030204" pitchFamily="34" charset="0"/>
                </a:rPr>
                <a:t> </a:t>
              </a:r>
              <a:r>
                <a:rPr lang="en-US" sz="2400" err="1">
                  <a:solidFill>
                    <a:schemeClr val="bg2">
                      <a:lumMod val="50000"/>
                    </a:schemeClr>
                  </a:solidFill>
                  <a:latin typeface="Calibri" panose="020F0502020204030204" pitchFamily="34" charset="0"/>
                  <a:cs typeface="Calibri" panose="020F0502020204030204" pitchFamily="34" charset="0"/>
                </a:rPr>
                <a:t>rã</a:t>
              </a:r>
              <a:endParaRPr lang="en-US" sz="2400">
                <a:solidFill>
                  <a:schemeClr val="bg2">
                    <a:lumMod val="50000"/>
                  </a:schemeClr>
                </a:solidFill>
                <a:latin typeface="Calibri" panose="020F0502020204030204" pitchFamily="34" charset="0"/>
                <a:cs typeface="Calibri" panose="020F0502020204030204" pitchFamily="34" charset="0"/>
              </a:endParaRPr>
            </a:p>
          </p:txBody>
        </p:sp>
      </p:grpSp>
      <p:grpSp>
        <p:nvGrpSpPr>
          <p:cNvPr id="8" name="Group 7">
            <a:extLst>
              <a:ext uri="{FF2B5EF4-FFF2-40B4-BE49-F238E27FC236}">
                <a16:creationId xmlns:a16="http://schemas.microsoft.com/office/drawing/2014/main" id="{64A8B05F-BBFA-4CA3-A4F3-AEC34159C84B}"/>
              </a:ext>
            </a:extLst>
          </p:cNvPr>
          <p:cNvGrpSpPr/>
          <p:nvPr/>
        </p:nvGrpSpPr>
        <p:grpSpPr>
          <a:xfrm>
            <a:off x="7444771" y="1482788"/>
            <a:ext cx="2924466" cy="2811950"/>
            <a:chOff x="3989113" y="316089"/>
            <a:chExt cx="2924466" cy="2509687"/>
          </a:xfrm>
        </p:grpSpPr>
        <p:sp>
          <p:nvSpPr>
            <p:cNvPr id="9" name="Google Shape;61;p7">
              <a:extLst>
                <a:ext uri="{FF2B5EF4-FFF2-40B4-BE49-F238E27FC236}">
                  <a16:creationId xmlns:a16="http://schemas.microsoft.com/office/drawing/2014/main" id="{BF7B95D5-2FAB-416D-AA14-160D621F49D7}"/>
                </a:ext>
              </a:extLst>
            </p:cNvPr>
            <p:cNvSpPr/>
            <p:nvPr/>
          </p:nvSpPr>
          <p:spPr>
            <a:xfrm>
              <a:off x="3989113" y="316089"/>
              <a:ext cx="2924466" cy="2509687"/>
            </a:xfrm>
            <a:custGeom>
              <a:avLst/>
              <a:gdLst/>
              <a:ahLst/>
              <a:cxnLst/>
              <a:rect l="l" t="t" r="r" b="b"/>
              <a:pathLst>
                <a:path w="21480" h="21553" extrusionOk="0">
                  <a:moveTo>
                    <a:pt x="8201" y="21551"/>
                  </a:moveTo>
                  <a:cubicBezTo>
                    <a:pt x="7500" y="21568"/>
                    <a:pt x="6771" y="21491"/>
                    <a:pt x="6042" y="21355"/>
                  </a:cubicBezTo>
                  <a:cubicBezTo>
                    <a:pt x="5001" y="21167"/>
                    <a:pt x="4002" y="20817"/>
                    <a:pt x="3065" y="20220"/>
                  </a:cubicBezTo>
                  <a:cubicBezTo>
                    <a:pt x="2398" y="19801"/>
                    <a:pt x="1794" y="19281"/>
                    <a:pt x="1288" y="18590"/>
                  </a:cubicBezTo>
                  <a:cubicBezTo>
                    <a:pt x="767" y="17881"/>
                    <a:pt x="427" y="17070"/>
                    <a:pt x="233" y="16157"/>
                  </a:cubicBezTo>
                  <a:cubicBezTo>
                    <a:pt x="45" y="15278"/>
                    <a:pt x="-31" y="14382"/>
                    <a:pt x="11" y="13469"/>
                  </a:cubicBezTo>
                  <a:cubicBezTo>
                    <a:pt x="80" y="11643"/>
                    <a:pt x="538" y="9962"/>
                    <a:pt x="1302" y="8400"/>
                  </a:cubicBezTo>
                  <a:cubicBezTo>
                    <a:pt x="1732" y="7512"/>
                    <a:pt x="2266" y="6719"/>
                    <a:pt x="2863" y="5985"/>
                  </a:cubicBezTo>
                  <a:cubicBezTo>
                    <a:pt x="3398" y="5319"/>
                    <a:pt x="3953" y="4679"/>
                    <a:pt x="4564" y="4124"/>
                  </a:cubicBezTo>
                  <a:cubicBezTo>
                    <a:pt x="5216" y="3535"/>
                    <a:pt x="5883" y="2963"/>
                    <a:pt x="6598" y="2486"/>
                  </a:cubicBezTo>
                  <a:cubicBezTo>
                    <a:pt x="7389" y="1956"/>
                    <a:pt x="8194" y="1487"/>
                    <a:pt x="9041" y="1120"/>
                  </a:cubicBezTo>
                  <a:cubicBezTo>
                    <a:pt x="9901" y="753"/>
                    <a:pt x="10783" y="463"/>
                    <a:pt x="11685" y="284"/>
                  </a:cubicBezTo>
                  <a:cubicBezTo>
                    <a:pt x="12407" y="139"/>
                    <a:pt x="13129" y="45"/>
                    <a:pt x="13858" y="11"/>
                  </a:cubicBezTo>
                  <a:cubicBezTo>
                    <a:pt x="14670" y="-32"/>
                    <a:pt x="15468" y="53"/>
                    <a:pt x="16238" y="378"/>
                  </a:cubicBezTo>
                  <a:cubicBezTo>
                    <a:pt x="16579" y="523"/>
                    <a:pt x="16912" y="693"/>
                    <a:pt x="17203" y="958"/>
                  </a:cubicBezTo>
                  <a:cubicBezTo>
                    <a:pt x="17314" y="1060"/>
                    <a:pt x="17411" y="1171"/>
                    <a:pt x="17502" y="1291"/>
                  </a:cubicBezTo>
                  <a:cubicBezTo>
                    <a:pt x="17592" y="1419"/>
                    <a:pt x="17627" y="1572"/>
                    <a:pt x="17599" y="1743"/>
                  </a:cubicBezTo>
                  <a:cubicBezTo>
                    <a:pt x="17585" y="1820"/>
                    <a:pt x="17543" y="1863"/>
                    <a:pt x="17488" y="1871"/>
                  </a:cubicBezTo>
                  <a:cubicBezTo>
                    <a:pt x="17425" y="1880"/>
                    <a:pt x="17377" y="1846"/>
                    <a:pt x="17349" y="1777"/>
                  </a:cubicBezTo>
                  <a:cubicBezTo>
                    <a:pt x="17210" y="1436"/>
                    <a:pt x="16967" y="1231"/>
                    <a:pt x="16697" y="1077"/>
                  </a:cubicBezTo>
                  <a:cubicBezTo>
                    <a:pt x="16190" y="804"/>
                    <a:pt x="15669" y="608"/>
                    <a:pt x="15114" y="523"/>
                  </a:cubicBezTo>
                  <a:cubicBezTo>
                    <a:pt x="14677" y="454"/>
                    <a:pt x="14232" y="446"/>
                    <a:pt x="13788" y="472"/>
                  </a:cubicBezTo>
                  <a:cubicBezTo>
                    <a:pt x="13469" y="489"/>
                    <a:pt x="13150" y="514"/>
                    <a:pt x="12830" y="557"/>
                  </a:cubicBezTo>
                  <a:cubicBezTo>
                    <a:pt x="12338" y="617"/>
                    <a:pt x="11845" y="702"/>
                    <a:pt x="11359" y="821"/>
                  </a:cubicBezTo>
                  <a:cubicBezTo>
                    <a:pt x="10047" y="1146"/>
                    <a:pt x="8791" y="1675"/>
                    <a:pt x="7590" y="2392"/>
                  </a:cubicBezTo>
                  <a:cubicBezTo>
                    <a:pt x="6459" y="3066"/>
                    <a:pt x="5404" y="3894"/>
                    <a:pt x="4432" y="4858"/>
                  </a:cubicBezTo>
                  <a:cubicBezTo>
                    <a:pt x="3557" y="5737"/>
                    <a:pt x="2752" y="6710"/>
                    <a:pt x="2086" y="7837"/>
                  </a:cubicBezTo>
                  <a:cubicBezTo>
                    <a:pt x="1392" y="9006"/>
                    <a:pt x="913" y="10294"/>
                    <a:pt x="635" y="11702"/>
                  </a:cubicBezTo>
                  <a:cubicBezTo>
                    <a:pt x="469" y="12547"/>
                    <a:pt x="392" y="13409"/>
                    <a:pt x="427" y="14271"/>
                  </a:cubicBezTo>
                  <a:cubicBezTo>
                    <a:pt x="455" y="15133"/>
                    <a:pt x="580" y="15970"/>
                    <a:pt x="857" y="16772"/>
                  </a:cubicBezTo>
                  <a:cubicBezTo>
                    <a:pt x="1191" y="17745"/>
                    <a:pt x="1739" y="18504"/>
                    <a:pt x="2440" y="19110"/>
                  </a:cubicBezTo>
                  <a:cubicBezTo>
                    <a:pt x="3183" y="19750"/>
                    <a:pt x="4002" y="20177"/>
                    <a:pt x="4876" y="20467"/>
                  </a:cubicBezTo>
                  <a:cubicBezTo>
                    <a:pt x="5473" y="20663"/>
                    <a:pt x="6077" y="20774"/>
                    <a:pt x="6688" y="20860"/>
                  </a:cubicBezTo>
                  <a:cubicBezTo>
                    <a:pt x="7243" y="20936"/>
                    <a:pt x="7805" y="20954"/>
                    <a:pt x="8361" y="20954"/>
                  </a:cubicBezTo>
                  <a:cubicBezTo>
                    <a:pt x="9013" y="20945"/>
                    <a:pt x="9658" y="20885"/>
                    <a:pt x="10304" y="20766"/>
                  </a:cubicBezTo>
                  <a:cubicBezTo>
                    <a:pt x="11442" y="20561"/>
                    <a:pt x="12553" y="20237"/>
                    <a:pt x="13629" y="19742"/>
                  </a:cubicBezTo>
                  <a:cubicBezTo>
                    <a:pt x="14614" y="19289"/>
                    <a:pt x="15572" y="18760"/>
                    <a:pt x="16447" y="18035"/>
                  </a:cubicBezTo>
                  <a:cubicBezTo>
                    <a:pt x="17467" y="17190"/>
                    <a:pt x="18376" y="16183"/>
                    <a:pt x="19098" y="14963"/>
                  </a:cubicBezTo>
                  <a:cubicBezTo>
                    <a:pt x="19674" y="13998"/>
                    <a:pt x="20195" y="12991"/>
                    <a:pt x="20514" y="11848"/>
                  </a:cubicBezTo>
                  <a:cubicBezTo>
                    <a:pt x="20639" y="11387"/>
                    <a:pt x="20722" y="10917"/>
                    <a:pt x="20771" y="10439"/>
                  </a:cubicBezTo>
                  <a:cubicBezTo>
                    <a:pt x="20854" y="9535"/>
                    <a:pt x="20729" y="8673"/>
                    <a:pt x="20479" y="7819"/>
                  </a:cubicBezTo>
                  <a:cubicBezTo>
                    <a:pt x="20327" y="7307"/>
                    <a:pt x="20084" y="6864"/>
                    <a:pt x="19806" y="6437"/>
                  </a:cubicBezTo>
                  <a:cubicBezTo>
                    <a:pt x="19744" y="6343"/>
                    <a:pt x="19688" y="6232"/>
                    <a:pt x="19626" y="6138"/>
                  </a:cubicBezTo>
                  <a:cubicBezTo>
                    <a:pt x="19591" y="6078"/>
                    <a:pt x="19570" y="6010"/>
                    <a:pt x="19619" y="5959"/>
                  </a:cubicBezTo>
                  <a:cubicBezTo>
                    <a:pt x="19674" y="5899"/>
                    <a:pt x="19723" y="5933"/>
                    <a:pt x="19764" y="5985"/>
                  </a:cubicBezTo>
                  <a:cubicBezTo>
                    <a:pt x="20021" y="6309"/>
                    <a:pt x="20285" y="6616"/>
                    <a:pt x="20493" y="6992"/>
                  </a:cubicBezTo>
                  <a:cubicBezTo>
                    <a:pt x="20507" y="7017"/>
                    <a:pt x="20528" y="7043"/>
                    <a:pt x="20542" y="7068"/>
                  </a:cubicBezTo>
                  <a:cubicBezTo>
                    <a:pt x="21048" y="7674"/>
                    <a:pt x="21319" y="8425"/>
                    <a:pt x="21430" y="9270"/>
                  </a:cubicBezTo>
                  <a:cubicBezTo>
                    <a:pt x="21569" y="10303"/>
                    <a:pt x="21402" y="11293"/>
                    <a:pt x="21104" y="12257"/>
                  </a:cubicBezTo>
                  <a:cubicBezTo>
                    <a:pt x="20896" y="12923"/>
                    <a:pt x="20604" y="13529"/>
                    <a:pt x="20299" y="14135"/>
                  </a:cubicBezTo>
                  <a:cubicBezTo>
                    <a:pt x="19653" y="15415"/>
                    <a:pt x="18869" y="16533"/>
                    <a:pt x="17939" y="17506"/>
                  </a:cubicBezTo>
                  <a:cubicBezTo>
                    <a:pt x="17168" y="18316"/>
                    <a:pt x="16315" y="18982"/>
                    <a:pt x="15406" y="19511"/>
                  </a:cubicBezTo>
                  <a:cubicBezTo>
                    <a:pt x="14413" y="20092"/>
                    <a:pt x="13386" y="20561"/>
                    <a:pt x="12310" y="20894"/>
                  </a:cubicBezTo>
                  <a:cubicBezTo>
                    <a:pt x="11685" y="21082"/>
                    <a:pt x="11061" y="21235"/>
                    <a:pt x="10422" y="21346"/>
                  </a:cubicBezTo>
                  <a:cubicBezTo>
                    <a:pt x="9929" y="21440"/>
                    <a:pt x="9429" y="21491"/>
                    <a:pt x="8930" y="21517"/>
                  </a:cubicBezTo>
                  <a:cubicBezTo>
                    <a:pt x="8714" y="21542"/>
                    <a:pt x="8479" y="21559"/>
                    <a:pt x="8201" y="21551"/>
                  </a:cubicBezTo>
                  <a:close/>
                </a:path>
              </a:pathLst>
            </a:custGeom>
            <a:solidFill>
              <a:schemeClr val="accent2"/>
            </a:solidFill>
            <a:ln>
              <a:solidFill>
                <a:srgbClr val="264653"/>
              </a:solid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TextBox 9">
              <a:extLst>
                <a:ext uri="{FF2B5EF4-FFF2-40B4-BE49-F238E27FC236}">
                  <a16:creationId xmlns:a16="http://schemas.microsoft.com/office/drawing/2014/main" id="{A23D1442-1281-4C36-9FAD-C8FA0433CAA4}"/>
                </a:ext>
              </a:extLst>
            </p:cNvPr>
            <p:cNvSpPr txBox="1"/>
            <p:nvPr/>
          </p:nvSpPr>
          <p:spPr>
            <a:xfrm>
              <a:off x="4627206" y="1200096"/>
              <a:ext cx="1893725" cy="741671"/>
            </a:xfrm>
            <a:prstGeom prst="rect">
              <a:avLst/>
            </a:prstGeom>
            <a:noFill/>
          </p:spPr>
          <p:txBody>
            <a:bodyPr wrap="square" rtlCol="0">
              <a:spAutoFit/>
            </a:bodyPr>
            <a:lstStyle/>
            <a:p>
              <a:r>
                <a:rPr lang="en-US" sz="2400" err="1">
                  <a:solidFill>
                    <a:schemeClr val="bg2">
                      <a:lumMod val="50000"/>
                    </a:schemeClr>
                  </a:solidFill>
                  <a:latin typeface="Calibri" panose="020F0502020204030204" pitchFamily="34" charset="0"/>
                  <a:cs typeface="Calibri" panose="020F0502020204030204" pitchFamily="34" charset="0"/>
                </a:rPr>
                <a:t>Sử</a:t>
              </a:r>
              <a:r>
                <a:rPr lang="en-US" sz="2400">
                  <a:solidFill>
                    <a:schemeClr val="bg2">
                      <a:lumMod val="50000"/>
                    </a:schemeClr>
                  </a:solidFill>
                  <a:latin typeface="Calibri" panose="020F0502020204030204" pitchFamily="34" charset="0"/>
                  <a:cs typeface="Calibri" panose="020F0502020204030204" pitchFamily="34" charset="0"/>
                </a:rPr>
                <a:t> </a:t>
              </a:r>
              <a:r>
                <a:rPr lang="en-US" sz="2400" err="1">
                  <a:solidFill>
                    <a:schemeClr val="bg2">
                      <a:lumMod val="50000"/>
                    </a:schemeClr>
                  </a:solidFill>
                  <a:latin typeface="Calibri" panose="020F0502020204030204" pitchFamily="34" charset="0"/>
                  <a:cs typeface="Calibri" panose="020F0502020204030204" pitchFamily="34" charset="0"/>
                </a:rPr>
                <a:t>dụng</a:t>
              </a:r>
              <a:r>
                <a:rPr lang="en-US" sz="2400">
                  <a:solidFill>
                    <a:schemeClr val="bg2">
                      <a:lumMod val="50000"/>
                    </a:schemeClr>
                  </a:solidFill>
                  <a:latin typeface="Calibri" panose="020F0502020204030204" pitchFamily="34" charset="0"/>
                  <a:cs typeface="Calibri" panose="020F0502020204030204" pitchFamily="34" charset="0"/>
                </a:rPr>
                <a:t> </a:t>
              </a:r>
              <a:r>
                <a:rPr lang="en-US" sz="2400" err="1">
                  <a:solidFill>
                    <a:schemeClr val="bg2">
                      <a:lumMod val="50000"/>
                    </a:schemeClr>
                  </a:solidFill>
                  <a:latin typeface="Calibri" panose="020F0502020204030204" pitchFamily="34" charset="0"/>
                  <a:cs typeface="Calibri" panose="020F0502020204030204" pitchFamily="34" charset="0"/>
                </a:rPr>
                <a:t>lại</a:t>
              </a:r>
              <a:r>
                <a:rPr lang="en-US" sz="2400">
                  <a:solidFill>
                    <a:schemeClr val="bg2">
                      <a:lumMod val="50000"/>
                    </a:schemeClr>
                  </a:solidFill>
                  <a:latin typeface="Calibri" panose="020F0502020204030204" pitchFamily="34" charset="0"/>
                  <a:cs typeface="Calibri" panose="020F0502020204030204" pitchFamily="34" charset="0"/>
                </a:rPr>
                <a:t> </a:t>
              </a:r>
              <a:r>
                <a:rPr lang="en-US" sz="2400" err="1">
                  <a:solidFill>
                    <a:schemeClr val="bg2">
                      <a:lumMod val="50000"/>
                    </a:schemeClr>
                  </a:solidFill>
                  <a:latin typeface="Calibri" panose="020F0502020204030204" pitchFamily="34" charset="0"/>
                  <a:cs typeface="Calibri" panose="020F0502020204030204" pitchFamily="34" charset="0"/>
                </a:rPr>
                <a:t>nghiệm</a:t>
              </a:r>
              <a:endParaRPr lang="en-US" sz="2400">
                <a:solidFill>
                  <a:schemeClr val="bg2">
                    <a:lumMod val="50000"/>
                  </a:schemeClr>
                </a:solidFill>
                <a:latin typeface="Calibri" panose="020F0502020204030204" pitchFamily="34" charset="0"/>
                <a:cs typeface="Calibri" panose="020F0502020204030204" pitchFamily="34" charset="0"/>
              </a:endParaRPr>
            </a:p>
          </p:txBody>
        </p:sp>
      </p:grpSp>
      <p:grpSp>
        <p:nvGrpSpPr>
          <p:cNvPr id="14" name="Group 13">
            <a:extLst>
              <a:ext uri="{FF2B5EF4-FFF2-40B4-BE49-F238E27FC236}">
                <a16:creationId xmlns:a16="http://schemas.microsoft.com/office/drawing/2014/main" id="{CE1BFAD9-9E60-45BA-8306-942E03AD277A}"/>
              </a:ext>
            </a:extLst>
          </p:cNvPr>
          <p:cNvGrpSpPr/>
          <p:nvPr/>
        </p:nvGrpSpPr>
        <p:grpSpPr>
          <a:xfrm>
            <a:off x="3302946" y="4045056"/>
            <a:ext cx="5371063" cy="1895485"/>
            <a:chOff x="1729079" y="2839011"/>
            <a:chExt cx="5371063" cy="1170388"/>
          </a:xfrm>
        </p:grpSpPr>
        <p:sp>
          <p:nvSpPr>
            <p:cNvPr id="15" name="TextBox 14">
              <a:extLst>
                <a:ext uri="{FF2B5EF4-FFF2-40B4-BE49-F238E27FC236}">
                  <a16:creationId xmlns:a16="http://schemas.microsoft.com/office/drawing/2014/main" id="{B9B7EB67-B244-4790-AC1F-BCAF6B2BB9A2}"/>
                </a:ext>
              </a:extLst>
            </p:cNvPr>
            <p:cNvSpPr txBox="1"/>
            <p:nvPr/>
          </p:nvSpPr>
          <p:spPr>
            <a:xfrm>
              <a:off x="2291122" y="3542421"/>
              <a:ext cx="4292689" cy="466978"/>
            </a:xfrm>
            <a:prstGeom prst="rect">
              <a:avLst/>
            </a:prstGeom>
            <a:noFill/>
          </p:spPr>
          <p:txBody>
            <a:bodyPr wrap="square" rtlCol="0">
              <a:spAutoFit/>
            </a:bodyPr>
            <a:lstStyle/>
            <a:p>
              <a:r>
                <a:rPr lang="en-US" sz="2800" b="1">
                  <a:solidFill>
                    <a:schemeClr val="bg2">
                      <a:lumMod val="50000"/>
                    </a:schemeClr>
                  </a:solidFill>
                  <a:latin typeface="Calibri" panose="020F0502020204030204" pitchFamily="34" charset="0"/>
                  <a:cs typeface="Calibri" panose="020F0502020204030204" pitchFamily="34" charset="0"/>
                </a:rPr>
                <a:t>DYNAMIC PROGRAMMING</a:t>
              </a:r>
            </a:p>
          </p:txBody>
        </p:sp>
        <p:pic>
          <p:nvPicPr>
            <p:cNvPr id="16" name="Graphic 15" descr="Closed quotation mark">
              <a:extLst>
                <a:ext uri="{FF2B5EF4-FFF2-40B4-BE49-F238E27FC236}">
                  <a16:creationId xmlns:a16="http://schemas.microsoft.com/office/drawing/2014/main" id="{D075C0B7-3E97-41ED-870B-218765E65E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729079" y="2839011"/>
              <a:ext cx="784578" cy="914400"/>
            </a:xfrm>
            <a:prstGeom prst="rect">
              <a:avLst/>
            </a:prstGeom>
          </p:spPr>
        </p:pic>
        <p:pic>
          <p:nvPicPr>
            <p:cNvPr id="17" name="Graphic 16" descr="Closed quotation mark">
              <a:extLst>
                <a:ext uri="{FF2B5EF4-FFF2-40B4-BE49-F238E27FC236}">
                  <a16:creationId xmlns:a16="http://schemas.microsoft.com/office/drawing/2014/main" id="{EFEEF71A-8A3E-4751-91D8-0307569EDD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89913" y="2998224"/>
              <a:ext cx="810229" cy="914400"/>
            </a:xfrm>
            <a:prstGeom prst="rect">
              <a:avLst/>
            </a:prstGeom>
          </p:spPr>
        </p:pic>
      </p:grpSp>
      <p:sp>
        <p:nvSpPr>
          <p:cNvPr id="18" name="TextBox 17">
            <a:extLst>
              <a:ext uri="{FF2B5EF4-FFF2-40B4-BE49-F238E27FC236}">
                <a16:creationId xmlns:a16="http://schemas.microsoft.com/office/drawing/2014/main" id="{FD4B865F-A85A-427E-9859-9B0946932187}"/>
              </a:ext>
            </a:extLst>
          </p:cNvPr>
          <p:cNvSpPr txBox="1"/>
          <p:nvPr/>
        </p:nvSpPr>
        <p:spPr>
          <a:xfrm>
            <a:off x="1810934" y="2674579"/>
            <a:ext cx="968485" cy="496711"/>
          </a:xfrm>
          <a:prstGeom prst="rect">
            <a:avLst/>
          </a:prstGeom>
          <a:noFill/>
        </p:spPr>
        <p:txBody>
          <a:bodyPr wrap="square" rtlCol="0">
            <a:spAutoFit/>
          </a:bodyPr>
          <a:lstStyle/>
          <a:p>
            <a:endParaRPr lang="en-US"/>
          </a:p>
        </p:txBody>
      </p:sp>
      <p:pic>
        <p:nvPicPr>
          <p:cNvPr id="2050" name="Picture 2" descr="Hình ảnh Dấu Cộng Dấu Cộng Toán Học Biểu Tượng ứng Dụng Ui Biểu Tượng Máy  Tính, Dấu Cộng, Toán Cộng Dấu, Biểu Tượng ứng Dụng Ui miễn phí tải tập tin">
            <a:extLst>
              <a:ext uri="{FF2B5EF4-FFF2-40B4-BE49-F238E27FC236}">
                <a16:creationId xmlns:a16="http://schemas.microsoft.com/office/drawing/2014/main" id="{EAE5F15B-700E-4764-B3E3-D35098E903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7828" y="2051061"/>
            <a:ext cx="1483174" cy="1483174"/>
          </a:xfrm>
          <a:prstGeom prst="rect">
            <a:avLst/>
          </a:prstGeom>
          <a:noFill/>
          <a:extLst>
            <a:ext uri="{909E8E84-426E-40DD-AFC4-6F175D3DCCD1}">
              <a14:hiddenFill xmlns:a14="http://schemas.microsoft.com/office/drawing/2010/main">
                <a:solidFill>
                  <a:srgbClr val="FFFFFF"/>
                </a:solidFill>
              </a14:hiddenFill>
            </a:ext>
          </a:extLst>
        </p:spPr>
      </p:pic>
      <p:pic>
        <p:nvPicPr>
          <p:cNvPr id="19" name="Graphic 18" descr="Line arrow Slight curve">
            <a:extLst>
              <a:ext uri="{FF2B5EF4-FFF2-40B4-BE49-F238E27FC236}">
                <a16:creationId xmlns:a16="http://schemas.microsoft.com/office/drawing/2014/main" id="{2E1870CC-0D3B-4950-BFFC-8DF86C67CD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5335604" y="3499502"/>
            <a:ext cx="1771270" cy="1344346"/>
          </a:xfrm>
          <a:prstGeom prst="rect">
            <a:avLst/>
          </a:prstGeom>
        </p:spPr>
      </p:pic>
    </p:spTree>
    <p:extLst>
      <p:ext uri="{BB962C8B-B14F-4D97-AF65-F5344CB8AC3E}">
        <p14:creationId xmlns:p14="http://schemas.microsoft.com/office/powerpoint/2010/main" val="20260635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4.81481E-6 L -0.21185 -0.01643 " pathEditMode="relative" rAng="0" ptsTypes="AA">
                                      <p:cBhvr>
                                        <p:cTn id="6" dur="2000" fill="hold"/>
                                        <p:tgtEl>
                                          <p:spTgt spid="8"/>
                                        </p:tgtEl>
                                        <p:attrNameLst>
                                          <p:attrName>ppt_x</p:attrName>
                                          <p:attrName>ppt_y</p:attrName>
                                        </p:attrNameLst>
                                      </p:cBhvr>
                                      <p:rCtr x="-10599" y="-833"/>
                                    </p:animMotion>
                                  </p:childTnLst>
                                </p:cTn>
                              </p:par>
                              <p:par>
                                <p:cTn id="7" presetID="42" presetClass="path" presetSubtype="0" accel="50000" decel="50000" fill="hold" nodeType="withEffect">
                                  <p:stCondLst>
                                    <p:cond delay="0"/>
                                  </p:stCondLst>
                                  <p:childTnLst>
                                    <p:animMotion origin="layout" path="M 3.95833E-6 4.44444E-6 L 0.2164 0.01944 " pathEditMode="relative" rAng="0" ptsTypes="AA">
                                      <p:cBhvr>
                                        <p:cTn id="8" dur="2000" fill="hold"/>
                                        <p:tgtEl>
                                          <p:spTgt spid="5"/>
                                        </p:tgtEl>
                                        <p:attrNameLst>
                                          <p:attrName>ppt_x</p:attrName>
                                          <p:attrName>ppt_y</p:attrName>
                                        </p:attrNameLst>
                                      </p:cBhvr>
                                      <p:rCtr x="10820" y="972"/>
                                    </p:animMotion>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2500"/>
                            </p:stCondLst>
                            <p:childTnLst>
                              <p:par>
                                <p:cTn id="14" presetID="10" presetClass="entr" presetSubtype="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8AE3-209A-4FDA-962B-C15541EA15B3}"/>
              </a:ext>
            </a:extLst>
          </p:cNvPr>
          <p:cNvSpPr>
            <a:spLocks noGrp="1"/>
          </p:cNvSpPr>
          <p:nvPr>
            <p:ph type="title"/>
          </p:nvPr>
        </p:nvSpPr>
        <p:spPr>
          <a:xfrm>
            <a:off x="3444658" y="755904"/>
            <a:ext cx="7711025" cy="3084576"/>
          </a:xfrm>
        </p:spPr>
        <p:txBody>
          <a:bodyPr vert="horz" lIns="91440" tIns="45720" rIns="91440" bIns="45720" rtlCol="0" anchor="ctr">
            <a:normAutofit/>
          </a:bodyPr>
          <a:lstStyle/>
          <a:p>
            <a:pPr algn="l"/>
            <a:r>
              <a:rPr lang="en-US" sz="6000"/>
              <a:t>YÊU CẦU BÀI TOÁN</a:t>
            </a:r>
          </a:p>
        </p:txBody>
      </p:sp>
    </p:spTree>
    <p:extLst>
      <p:ext uri="{BB962C8B-B14F-4D97-AF65-F5344CB8AC3E}">
        <p14:creationId xmlns:p14="http://schemas.microsoft.com/office/powerpoint/2010/main" val="1424561160"/>
      </p:ext>
    </p:extLst>
  </p:cSld>
  <p:clrMapOvr>
    <a:overrideClrMapping bg1="dk1" tx1="lt1" bg2="dk2" tx2="lt2" accent1="accent1" accent2="accent2" accent3="accent3" accent4="accent4" accent5="accent5" accent6="accent6" hlink="hlink" folHlink="folHlink"/>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2270AFD8898FE84B8C0DEF4AF569EE5F" ma:contentTypeVersion="11" ma:contentTypeDescription="Tạo tài liệu mới." ma:contentTypeScope="" ma:versionID="9d23d0b0559e0fdd3a3b18f9ebd85e0e">
  <xsd:schema xmlns:xsd="http://www.w3.org/2001/XMLSchema" xmlns:xs="http://www.w3.org/2001/XMLSchema" xmlns:p="http://schemas.microsoft.com/office/2006/metadata/properties" xmlns:ns3="32a3f031-5e38-462b-b0c0-9200614458f0" xmlns:ns4="a069508f-c851-4346-9bc8-e3754af750ae" targetNamespace="http://schemas.microsoft.com/office/2006/metadata/properties" ma:root="true" ma:fieldsID="7b19013ab2d25180eb6f351fcd4f57bf" ns3:_="" ns4:_="">
    <xsd:import namespace="32a3f031-5e38-462b-b0c0-9200614458f0"/>
    <xsd:import namespace="a069508f-c851-4346-9bc8-e3754af750a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a3f031-5e38-462b-b0c0-9200614458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69508f-c851-4346-9bc8-e3754af750ae" elementFormDefault="qualified">
    <xsd:import namespace="http://schemas.microsoft.com/office/2006/documentManagement/types"/>
    <xsd:import namespace="http://schemas.microsoft.com/office/infopath/2007/PartnerControls"/>
    <xsd:element name="SharedWithUsers" ma:index="15"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Chia sẻ Có Chi tiết" ma:internalName="SharedWithDetails" ma:readOnly="true">
      <xsd:simpleType>
        <xsd:restriction base="dms:Note">
          <xsd:maxLength value="255"/>
        </xsd:restriction>
      </xsd:simpleType>
    </xsd:element>
    <xsd:element name="SharingHintHash" ma:index="17"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DF7772-946F-432B-A452-4543A24E0FBC}">
  <ds:schemaRefs>
    <ds:schemaRef ds:uri="32a3f031-5e38-462b-b0c0-9200614458f0"/>
    <ds:schemaRef ds:uri="a069508f-c851-4346-9bc8-e3754af750a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9D44283-ECF6-4DDC-A411-D70649EF58E9}">
  <ds:schemaRefs>
    <ds:schemaRef ds:uri="http://schemas.microsoft.com/sharepoint/v3/contenttype/forms"/>
  </ds:schemaRefs>
</ds:datastoreItem>
</file>

<file path=customXml/itemProps3.xml><?xml version="1.0" encoding="utf-8"?>
<ds:datastoreItem xmlns:ds="http://schemas.openxmlformats.org/officeDocument/2006/customXml" ds:itemID="{8416E275-552F-4A46-8684-27B8A1CBF752}">
  <ds:schemaRefs>
    <ds:schemaRef ds:uri="32a3f031-5e38-462b-b0c0-9200614458f0"/>
    <ds:schemaRef ds:uri="a069508f-c851-4346-9bc8-e3754af750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TM03457496[[fn=Parallax]]</Template>
  <Application>Microsoft Office PowerPoint</Application>
  <PresentationFormat>Màn hình rộng</PresentationFormat>
  <Slides>32</Slides>
  <Notes>2</Notes>
  <HiddenSlides>0</HiddenSlides>
  <ScaleCrop>false</ScaleCrop>
  <HeadingPairs>
    <vt:vector size="4" baseType="variant">
      <vt:variant>
        <vt:lpstr>Chủ đề</vt:lpstr>
      </vt:variant>
      <vt:variant>
        <vt:i4>1</vt:i4>
      </vt:variant>
      <vt:variant>
        <vt:lpstr>Tiêu đề Bản chiếu</vt:lpstr>
      </vt:variant>
      <vt:variant>
        <vt:i4>32</vt:i4>
      </vt:variant>
    </vt:vector>
  </HeadingPairs>
  <TitlesOfParts>
    <vt:vector size="33" baseType="lpstr">
      <vt:lpstr>Parallax</vt:lpstr>
      <vt:lpstr>Bản trình bày PowerPoint</vt:lpstr>
      <vt:lpstr>DYNAMIC PROGRAMMING</vt:lpstr>
      <vt:lpstr>Danh sách thành viên: </vt:lpstr>
      <vt:lpstr>MỤC LỤC</vt:lpstr>
      <vt:lpstr>    QUY HOẠCH ĐỘNG</vt:lpstr>
      <vt:lpstr>2 Yếu tố quan trọng tạo thành thuật toán quy hoạch động?</vt:lpstr>
      <vt:lpstr>2 Yếu tố quan trọng tạo thành thuật toán quy hoạch động?</vt:lpstr>
      <vt:lpstr>Bản trình bày PowerPoint</vt:lpstr>
      <vt:lpstr>YÊU CẦU BÀI TOÁN</vt:lpstr>
      <vt:lpstr>Yêu cầu bài toán</vt:lpstr>
      <vt:lpstr>Bài toán con gối nhau? Cấu trúc con tối ưu? </vt:lpstr>
      <vt:lpstr>ƯU ĐIỂM &amp; NHƯỢC ĐIỂM</vt:lpstr>
      <vt:lpstr>Bản trình bày PowerPoint</vt:lpstr>
      <vt:lpstr>KỸ THUẬT TỐI ƯU </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Bài toán ôn tập: Đồng xu</vt:lpstr>
      <vt:lpstr>Bản trình bày PowerPoint</vt:lpstr>
      <vt:lpstr>Bản trình bày PowerPoint</vt:lpstr>
      <vt:lpstr>Về phần cài đặt code</vt:lpstr>
      <vt:lpstr>Code :</vt:lpstr>
      <vt:lpstr>Bài toán ôn tập: Chuỗi chung dài nhất</vt:lpstr>
      <vt:lpstr>Với bài toán này:</vt:lpstr>
      <vt:lpstr>Bản trình bày PowerPoint</vt:lpstr>
      <vt:lpstr>Code:</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Nhu Y</dc:creator>
  <cp:revision>9</cp:revision>
  <dcterms:created xsi:type="dcterms:W3CDTF">2021-04-23T06:51:09Z</dcterms:created>
  <dcterms:modified xsi:type="dcterms:W3CDTF">2021-05-15T02:39:49Z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0x0101002270AFD8898FE84B8C0DEF4AF569EE5F</vt:lpwstr>
  </property>
</Properties>
</file>