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61" r:id="rId5"/>
    <p:sldId id="263" r:id="rId6"/>
    <p:sldId id="259" r:id="rId7"/>
    <p:sldId id="265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6FA15-6290-4DBA-A9A5-6807A16B8E5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34E30-29A7-43ED-8A69-0BAA2CD6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1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bounding box: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34E30-29A7-43ED-8A69-0BAA2CD617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61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bounding box: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34E30-29A7-43ED-8A69-0BAA2CD617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27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bounding box: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34E30-29A7-43ED-8A69-0BAA2CD617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10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bounding box: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34E30-29A7-43ED-8A69-0BAA2CD617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bounding box: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34E30-29A7-43ED-8A69-0BAA2CD617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1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bounding box: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34E30-29A7-43ED-8A69-0BAA2CD617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bounding box: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34E30-29A7-43ED-8A69-0BAA2CD617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49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bounding box: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34E30-29A7-43ED-8A69-0BAA2CD617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bounding box: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34E30-29A7-43ED-8A69-0BAA2CD617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4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bounding box: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34E30-29A7-43ED-8A69-0BAA2CD617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bounding box: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34E30-29A7-43ED-8A69-0BAA2CD617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52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bounding box: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34E30-29A7-43ED-8A69-0BAA2CD617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1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bounding box: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34E30-29A7-43ED-8A69-0BAA2CD617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bounding box: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bao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34E30-29A7-43ED-8A69-0BAA2CD617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4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3938-6C01-47B9-9BB3-F416CE309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84E2E-0DB8-4AB1-87A3-702FAA24C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A50F-3ABA-4C30-87A0-51FF6FE6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3785-D7C2-468C-B71E-C5A9F4743C8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31207-EAC3-469F-A11E-328AD0C2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45BB-08DE-48D8-8F1D-B6F9E5D3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25EB-64E0-40E0-9696-DA0E343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8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3D44-F15F-428C-BBB8-978AB7F6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95CD4-4068-45B1-AA01-2102089C7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82A01-29BE-4A09-8FEE-D106E1EE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3785-D7C2-468C-B71E-C5A9F4743C8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8278E-7DB6-4539-B9ED-6A37C75F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2D9C-AF49-4D95-B8B8-015AC49B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25EB-64E0-40E0-9696-DA0E343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5C92D-DE6A-4F63-8DA2-C347681A4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8A39F-4D5E-4B46-BE0F-B9CA02AEC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E775-DA85-4335-9E26-81C41B0E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3785-D7C2-468C-B71E-C5A9F4743C8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76B60-67E6-4E92-B9E8-EA240092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C971-7527-4A62-BEF3-CB46C441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25EB-64E0-40E0-9696-DA0E343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1269-8AA7-49CC-986E-4AA9256D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D2A7-DA37-49B6-914C-6B3CEB93E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55A4-5AEB-4FCD-B1FD-C3C243E0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3785-D7C2-468C-B71E-C5A9F4743C8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5C60-0C44-41CA-9AD9-AD6046B9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E30FD-1EC8-4C80-8F6B-0ED3EE83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25EB-64E0-40E0-9696-DA0E343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1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40AC-E313-4B27-A742-29CC4C7F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384F6-7279-42FA-9FE9-4B37904B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463D-B4DF-41AD-B970-85368FFF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3785-D7C2-468C-B71E-C5A9F4743C8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DFAA-ED7A-4F4D-AAA4-70065D60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5660-1D95-4590-9EAB-2070823A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25EB-64E0-40E0-9696-DA0E343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F18F-5A94-4A6D-926A-FF70CD3B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4078-3A80-47D9-8ED0-49BB4A58E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4F622-ECE4-4CC1-9CF9-092EB1889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190F2-D671-4BB0-81A2-A90E457A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3785-D7C2-468C-B71E-C5A9F4743C8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B35E0-F15A-453B-B7D9-2FE0BC30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49253-E9AE-4907-992F-B0AE3463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25EB-64E0-40E0-9696-DA0E343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7C6F-988F-47DB-BC07-EA098D9C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655E-DC3E-4330-BABB-B1A387D1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BB07-32D2-477E-9FD8-4856A0537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7FE70-9CE8-47BD-9ACC-5C4A8878C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80C87-AB6B-49B7-9291-E9849AB96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255C8-5419-4F7A-9BCA-79C103A7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3785-D7C2-468C-B71E-C5A9F4743C8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AEFA5-4D39-4BDF-80D8-0D7EE9D3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B230F-2081-4072-B718-651A332D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25EB-64E0-40E0-9696-DA0E343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6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C9EC-2DAE-4517-A65E-BC776D90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1E746-853D-4575-A312-FA63000A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3785-D7C2-468C-B71E-C5A9F4743C8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1EBE7-6837-45FF-BE97-267C9144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A44E4-2184-4FEB-BA84-4729A67D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25EB-64E0-40E0-9696-DA0E343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2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8E1E4-7726-438B-966C-63B2466B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3785-D7C2-468C-B71E-C5A9F4743C8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9A245-656A-4495-B4D8-5F6EDF63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D1971-ED70-4CBE-B1DE-A74DE04B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25EB-64E0-40E0-9696-DA0E343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0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16AC-2B16-4F64-A793-05D4865D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B39F-3149-4E56-997E-A815A55E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A2AAA-BEF5-4812-8A9D-AB7E9A101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E1E68-A83C-44FB-B28C-16B45D2C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3785-D7C2-468C-B71E-C5A9F4743C8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32B31-41F9-499C-A5E6-CB080364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42FE2-CB3A-46E9-AD48-9B6EEC5E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25EB-64E0-40E0-9696-DA0E343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2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1365-4DD1-4201-8E48-70F90A72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0BED5-9247-4AE8-891B-8A9712FC5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6D6F3-5CFC-409E-BE46-A269495D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3D94C-A298-4E82-8091-64D4A12C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3785-D7C2-468C-B71E-C5A9F4743C8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12F62-6C35-43F9-8A9E-D04BB850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C374F-B2AC-432F-A636-7401AB4D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25EB-64E0-40E0-9696-DA0E343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93413-3D45-4B7D-886A-9411B51B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B8813-695C-4A38-A3A7-F687F99A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6861-FAC4-4506-92BF-8A4400DCB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3785-D7C2-468C-B71E-C5A9F4743C8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FD9EE-1A44-4274-8FA1-7B247ECF3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78A89-B610-4B1C-B03F-220F98CB9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25EB-64E0-40E0-9696-DA0E3439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9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hamdinhkhanh.github.io/2020/03/09/DarknetAlgorithm.html?fbclid=IwAR19jha45MHH-49FzTsygJm8lRdJN1zdcy3HemfM8RaWO1CMUpdLNdTPTb8#2-ki%E1%BA%BFn-tr%C3%BAc-m%E1%BA%A1ng-yol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ai.info/2021/02/24/series-yolo-4-tim-hieu-cau-truc-yolov1v2v3-va-v4-phan-2/?fbclid=IwAR3SLyX_IoprDPsFWR9XDHmhYoZJhHWpTxO1LQ4IIsSAtKvFOfaDQOdkQfs" TargetMode="External"/><Relationship Id="rId4" Type="http://schemas.openxmlformats.org/officeDocument/2006/relationships/hyperlink" Target="https://aicurious.io/posts/tim-hieu-yolo-cho-phat-hien-vat-tu-v1-den-v5/?fbclid=IwAR2FDNikgcqvg4zz1_Z4agNYyIc5I8MbCUMESSkn44CCtDmdO5eTeXKX8o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8601-9CFE-4316-8CA2-672C8AF13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26" y="1341296"/>
            <a:ext cx="11665259" cy="182812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MÔN MÁY HỌC</a:t>
            </a:r>
            <a:br>
              <a:rPr lang="en-US" sz="40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DIỆN ĐEO KHẨU TRANG ĐÚNG CÁCH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C6CF0CC-4C78-4381-AFD5-7E7C7AB66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07139"/>
              </p:ext>
            </p:extLst>
          </p:nvPr>
        </p:nvGraphicFramePr>
        <p:xfrm>
          <a:off x="788015" y="3501148"/>
          <a:ext cx="593935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9355">
                  <a:extLst>
                    <a:ext uri="{9D8B030D-6E8A-4147-A177-3AD203B41FA5}">
                      <a16:colId xmlns:a16="http://schemas.microsoft.com/office/drawing/2014/main" val="59414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CS114.L21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6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533355"/>
                  </a:ext>
                </a:extLst>
              </a:tr>
              <a:tr h="259642">
                <a:tc>
                  <a:txBody>
                    <a:bodyPr/>
                    <a:lstStyle/>
                    <a:p>
                      <a:pPr lvl="2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Hoàng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Xuân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Vũ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</a:t>
                      </a:r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19522531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180333"/>
                  </a:ext>
                </a:extLst>
              </a:tr>
              <a:tr h="259642">
                <a:tc>
                  <a:txBody>
                    <a:bodyPr/>
                    <a:lstStyle/>
                    <a:p>
                      <a:pPr lvl="1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</a:t>
                      </a:r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19522154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477144"/>
                  </a:ext>
                </a:extLst>
              </a:tr>
              <a:tr h="259642">
                <a:tc>
                  <a:txBody>
                    <a:bodyPr/>
                    <a:lstStyle/>
                    <a:p>
                      <a:pPr lvl="1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Hoàng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</a:t>
                      </a:r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19521536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44259"/>
                  </a:ext>
                </a:extLst>
              </a:tr>
              <a:tr h="259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GVHD:  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TS. Lê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Đình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</a:t>
                      </a:r>
                    </a:p>
                    <a:p>
                      <a:pPr lvl="2"/>
                      <a:endParaRPr lang="en-US" sz="20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/>
                      <a:endParaRPr lang="en-US" sz="20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6963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A2CB447-51C5-4534-9110-C2C84A78B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8040"/>
              </p:ext>
            </p:extLst>
          </p:nvPr>
        </p:nvGraphicFramePr>
        <p:xfrm>
          <a:off x="1883424" y="371333"/>
          <a:ext cx="86359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999">
                  <a:extLst>
                    <a:ext uri="{9D8B030D-6E8A-4147-A177-3AD203B41FA5}">
                      <a16:colId xmlns:a16="http://schemas.microsoft.com/office/drawing/2014/main" val="3622460706"/>
                    </a:ext>
                  </a:extLst>
                </a:gridCol>
              </a:tblGrid>
              <a:tr h="7584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 HỌC QUỐC GIA TP. HỒ CHÍ MINH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 ĐẠI HỌC CÔNG NGHỆ THÔNG TIN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035397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3BFAF2C-8089-4851-8171-53A7A7282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8" y="265553"/>
            <a:ext cx="1235075" cy="969963"/>
          </a:xfrm>
          <a:prstGeom prst="rect">
            <a:avLst/>
          </a:prstGeom>
        </p:spPr>
      </p:pic>
      <p:pic>
        <p:nvPicPr>
          <p:cNvPr id="16" name="Picture 2" descr="NCCN Recommended Best Practices for Keeping Patients and Nurses Safe During  COVID-19 Pandemic - Clinical Advisor">
            <a:extLst>
              <a:ext uri="{FF2B5EF4-FFF2-40B4-BE49-F238E27FC236}">
                <a16:creationId xmlns:a16="http://schemas.microsoft.com/office/drawing/2014/main" id="{5B6BF00E-2741-4D66-AF47-BB71F363D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571" y="3501148"/>
            <a:ext cx="4410647" cy="293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1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9E8-99C8-4A8B-A840-9D1D4F9D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247774"/>
            <a:ext cx="3576185" cy="639192"/>
          </a:xfrm>
        </p:spPr>
        <p:txBody>
          <a:bodyPr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0C09BF-916B-4686-ADA2-8617A3F722F8}"/>
              </a:ext>
            </a:extLst>
          </p:cNvPr>
          <p:cNvCxnSpPr>
            <a:cxnSpLocks/>
          </p:cNvCxnSpPr>
          <p:nvPr/>
        </p:nvCxnSpPr>
        <p:spPr>
          <a:xfrm>
            <a:off x="408373" y="656948"/>
            <a:ext cx="82987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70762-E69B-415D-80A0-BC7AE5D6D557}"/>
              </a:ext>
            </a:extLst>
          </p:cNvPr>
          <p:cNvCxnSpPr>
            <a:cxnSpLocks/>
          </p:cNvCxnSpPr>
          <p:nvPr/>
        </p:nvCxnSpPr>
        <p:spPr>
          <a:xfrm>
            <a:off x="4895850" y="656948"/>
            <a:ext cx="68404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7A0E1-2C40-4E7C-9C26-263615303259}"/>
              </a:ext>
            </a:extLst>
          </p:cNvPr>
          <p:cNvSpPr txBox="1"/>
          <p:nvPr/>
        </p:nvSpPr>
        <p:spPr>
          <a:xfrm>
            <a:off x="11144250" y="6201051"/>
            <a:ext cx="59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2B15D-5F51-49C2-BF51-0DC9D71D04B9}"/>
              </a:ext>
            </a:extLst>
          </p:cNvPr>
          <p:cNvSpPr txBox="1"/>
          <p:nvPr/>
        </p:nvSpPr>
        <p:spPr>
          <a:xfrm>
            <a:off x="528636" y="1080022"/>
            <a:ext cx="9305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YOLOv4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Precision-Recall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Average Precision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IOU (Intersection Over Union):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247271-2E6E-4113-B5E1-C04030BB07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3" y="2800351"/>
            <a:ext cx="4347712" cy="36315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2A509D-C18E-436F-999A-2F539145056F}"/>
              </a:ext>
            </a:extLst>
          </p:cNvPr>
          <p:cNvSpPr txBox="1"/>
          <p:nvPr/>
        </p:nvSpPr>
        <p:spPr>
          <a:xfrm>
            <a:off x="5429248" y="3581402"/>
            <a:ext cx="5276852" cy="15696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Area of Overlap: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Area of Union: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87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9E8-99C8-4A8B-A840-9D1D4F9D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247774"/>
            <a:ext cx="3576185" cy="639192"/>
          </a:xfrm>
        </p:spPr>
        <p:txBody>
          <a:bodyPr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0C09BF-916B-4686-ADA2-8617A3F722F8}"/>
              </a:ext>
            </a:extLst>
          </p:cNvPr>
          <p:cNvCxnSpPr>
            <a:cxnSpLocks/>
          </p:cNvCxnSpPr>
          <p:nvPr/>
        </p:nvCxnSpPr>
        <p:spPr>
          <a:xfrm>
            <a:off x="408373" y="656948"/>
            <a:ext cx="82987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70762-E69B-415D-80A0-BC7AE5D6D557}"/>
              </a:ext>
            </a:extLst>
          </p:cNvPr>
          <p:cNvCxnSpPr>
            <a:cxnSpLocks/>
          </p:cNvCxnSpPr>
          <p:nvPr/>
        </p:nvCxnSpPr>
        <p:spPr>
          <a:xfrm>
            <a:off x="4895850" y="656948"/>
            <a:ext cx="68404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7A0E1-2C40-4E7C-9C26-263615303259}"/>
              </a:ext>
            </a:extLst>
          </p:cNvPr>
          <p:cNvSpPr txBox="1"/>
          <p:nvPr/>
        </p:nvSpPr>
        <p:spPr>
          <a:xfrm>
            <a:off x="11144250" y="6201051"/>
            <a:ext cx="59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F44F9-F56C-4722-881B-43C8C272624D}"/>
              </a:ext>
            </a:extLst>
          </p:cNvPr>
          <p:cNvSpPr txBox="1"/>
          <p:nvPr/>
        </p:nvSpPr>
        <p:spPr>
          <a:xfrm>
            <a:off x="476250" y="1296140"/>
            <a:ext cx="10868025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threshold: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threshold: True Positive (TP)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threshold: False Positive (FP)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27D28-A252-40BF-AAB8-A687FFF85D3A}"/>
              </a:ext>
            </a:extLst>
          </p:cNvPr>
          <p:cNvSpPr txBox="1"/>
          <p:nvPr/>
        </p:nvSpPr>
        <p:spPr>
          <a:xfrm>
            <a:off x="476250" y="3761367"/>
            <a:ext cx="3467100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FP,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Precision-Recall</a:t>
            </a:r>
          </a:p>
        </p:txBody>
      </p:sp>
      <p:pic>
        <p:nvPicPr>
          <p:cNvPr id="13" name="Picture 12" descr="Machine Learning cơ bản">
            <a:extLst>
              <a:ext uri="{FF2B5EF4-FFF2-40B4-BE49-F238E27FC236}">
                <a16:creationId xmlns:a16="http://schemas.microsoft.com/office/drawing/2014/main" id="{9EF6ACE0-277B-49CE-9A1A-588ED39AB6E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15" y="2655252"/>
            <a:ext cx="5299710" cy="3545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37F5F78-F470-424A-8CAB-11B9CCA3CE00}"/>
              </a:ext>
            </a:extLst>
          </p:cNvPr>
          <p:cNvSpPr/>
          <p:nvPr/>
        </p:nvSpPr>
        <p:spPr>
          <a:xfrm>
            <a:off x="4495800" y="4048125"/>
            <a:ext cx="800100" cy="581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DBEF115-5EC6-4C22-A5DF-2AC602361A0C}"/>
              </a:ext>
            </a:extLst>
          </p:cNvPr>
          <p:cNvSpPr/>
          <p:nvPr/>
        </p:nvSpPr>
        <p:spPr>
          <a:xfrm>
            <a:off x="1724025" y="5172074"/>
            <a:ext cx="514350" cy="724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14C84C-B59D-4697-8567-BF428B630AD0}"/>
              </a:ext>
            </a:extLst>
          </p:cNvPr>
          <p:cNvSpPr txBox="1"/>
          <p:nvPr/>
        </p:nvSpPr>
        <p:spPr>
          <a:xfrm>
            <a:off x="1539240" y="5907156"/>
            <a:ext cx="104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2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9E8-99C8-4A8B-A840-9D1D4F9D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950" y="238249"/>
            <a:ext cx="3790950" cy="639192"/>
          </a:xfrm>
        </p:spPr>
        <p:txBody>
          <a:bodyPr>
            <a:no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0C09BF-916B-4686-ADA2-8617A3F722F8}"/>
              </a:ext>
            </a:extLst>
          </p:cNvPr>
          <p:cNvCxnSpPr>
            <a:cxnSpLocks/>
          </p:cNvCxnSpPr>
          <p:nvPr/>
        </p:nvCxnSpPr>
        <p:spPr>
          <a:xfrm>
            <a:off x="408373" y="656948"/>
            <a:ext cx="82987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70762-E69B-415D-80A0-BC7AE5D6D557}"/>
              </a:ext>
            </a:extLst>
          </p:cNvPr>
          <p:cNvCxnSpPr>
            <a:cxnSpLocks/>
          </p:cNvCxnSpPr>
          <p:nvPr/>
        </p:nvCxnSpPr>
        <p:spPr>
          <a:xfrm>
            <a:off x="4838700" y="656948"/>
            <a:ext cx="689758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7A0E1-2C40-4E7C-9C26-263615303259}"/>
              </a:ext>
            </a:extLst>
          </p:cNvPr>
          <p:cNvSpPr txBox="1"/>
          <p:nvPr/>
        </p:nvSpPr>
        <p:spPr>
          <a:xfrm>
            <a:off x="11144250" y="6201051"/>
            <a:ext cx="59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EF866-D269-44CC-9F77-B3287DE401FD}"/>
              </a:ext>
            </a:extLst>
          </p:cNvPr>
          <p:cNvSpPr txBox="1"/>
          <p:nvPr/>
        </p:nvSpPr>
        <p:spPr>
          <a:xfrm>
            <a:off x="657225" y="1104224"/>
            <a:ext cx="926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AD85FE-5E9C-44B9-9016-A9C1526CC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07784"/>
              </p:ext>
            </p:extLst>
          </p:nvPr>
        </p:nvGraphicFramePr>
        <p:xfrm>
          <a:off x="657225" y="1792672"/>
          <a:ext cx="6887527" cy="4187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1961">
                  <a:extLst>
                    <a:ext uri="{9D8B030D-6E8A-4147-A177-3AD203B41FA5}">
                      <a16:colId xmlns:a16="http://schemas.microsoft.com/office/drawing/2014/main" val="4292773419"/>
                    </a:ext>
                  </a:extLst>
                </a:gridCol>
                <a:gridCol w="3445566">
                  <a:extLst>
                    <a:ext uri="{9D8B030D-6E8A-4147-A177-3AD203B41FA5}">
                      <a16:colId xmlns:a16="http://schemas.microsoft.com/office/drawing/2014/main" val="3107700989"/>
                    </a:ext>
                  </a:extLst>
                </a:gridCol>
              </a:tblGrid>
              <a:tr h="598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vòng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lặp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(%)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2612543"/>
                  </a:ext>
                </a:extLst>
              </a:tr>
              <a:tr h="598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57.21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9714773"/>
                  </a:ext>
                </a:extLst>
              </a:tr>
              <a:tr h="598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76.85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823031"/>
                  </a:ext>
                </a:extLst>
              </a:tr>
              <a:tr h="598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78.89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1081817"/>
                  </a:ext>
                </a:extLst>
              </a:tr>
              <a:tr h="598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81.91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6431487"/>
                  </a:ext>
                </a:extLst>
              </a:tr>
              <a:tr h="598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81.45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830358"/>
                  </a:ext>
                </a:extLst>
              </a:tr>
              <a:tr h="598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08764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82674D3-B782-4415-86B0-35D1BFF315BB}"/>
              </a:ext>
            </a:extLst>
          </p:cNvPr>
          <p:cNvSpPr txBox="1"/>
          <p:nvPr/>
        </p:nvSpPr>
        <p:spPr>
          <a:xfrm>
            <a:off x="8199545" y="1727960"/>
            <a:ext cx="3649555" cy="230832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B2A4F6-447D-4482-A3BD-AD99304BE886}"/>
              </a:ext>
            </a:extLst>
          </p:cNvPr>
          <p:cNvSpPr txBox="1"/>
          <p:nvPr/>
        </p:nvSpPr>
        <p:spPr>
          <a:xfrm>
            <a:off x="8199545" y="4404846"/>
            <a:ext cx="3649554" cy="156966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rate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84.7%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2223E9-E9E9-4FC1-94DA-38D64A33F516}"/>
              </a:ext>
            </a:extLst>
          </p:cNvPr>
          <p:cNvSpPr txBox="1"/>
          <p:nvPr/>
        </p:nvSpPr>
        <p:spPr>
          <a:xfrm>
            <a:off x="3019425" y="6201051"/>
            <a:ext cx="7000875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FFCC16A-5B2B-4A47-84A1-FDFCE23E6BE1}"/>
              </a:ext>
            </a:extLst>
          </p:cNvPr>
          <p:cNvSpPr/>
          <p:nvPr/>
        </p:nvSpPr>
        <p:spPr>
          <a:xfrm>
            <a:off x="1590675" y="6201051"/>
            <a:ext cx="1000125" cy="41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3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9E8-99C8-4A8B-A840-9D1D4F9D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152" y="246495"/>
            <a:ext cx="3790950" cy="639192"/>
          </a:xfrm>
        </p:spPr>
        <p:txBody>
          <a:bodyPr>
            <a:no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0C09BF-916B-4686-ADA2-8617A3F722F8}"/>
              </a:ext>
            </a:extLst>
          </p:cNvPr>
          <p:cNvCxnSpPr>
            <a:cxnSpLocks/>
          </p:cNvCxnSpPr>
          <p:nvPr/>
        </p:nvCxnSpPr>
        <p:spPr>
          <a:xfrm>
            <a:off x="408373" y="656948"/>
            <a:ext cx="82987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70762-E69B-415D-80A0-BC7AE5D6D557}"/>
              </a:ext>
            </a:extLst>
          </p:cNvPr>
          <p:cNvCxnSpPr>
            <a:cxnSpLocks/>
          </p:cNvCxnSpPr>
          <p:nvPr/>
        </p:nvCxnSpPr>
        <p:spPr>
          <a:xfrm>
            <a:off x="4563122" y="656948"/>
            <a:ext cx="71731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7A0E1-2C40-4E7C-9C26-263615303259}"/>
              </a:ext>
            </a:extLst>
          </p:cNvPr>
          <p:cNvSpPr txBox="1"/>
          <p:nvPr/>
        </p:nvSpPr>
        <p:spPr>
          <a:xfrm>
            <a:off x="11144250" y="6201051"/>
            <a:ext cx="59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DF900-B8B1-4B3E-B032-9A954F871788}"/>
              </a:ext>
            </a:extLst>
          </p:cNvPr>
          <p:cNvSpPr txBox="1"/>
          <p:nvPr/>
        </p:nvSpPr>
        <p:spPr>
          <a:xfrm>
            <a:off x="455720" y="1114425"/>
            <a:ext cx="11507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rate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0.003,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3D3AD6-3FA9-41E5-95E1-49226316FDA9}"/>
              </a:ext>
            </a:extLst>
          </p:cNvPr>
          <p:cNvCxnSpPr/>
          <p:nvPr/>
        </p:nvCxnSpPr>
        <p:spPr>
          <a:xfrm>
            <a:off x="6200775" y="2066925"/>
            <a:ext cx="0" cy="43148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03AAA7-4BAD-41DE-915C-56A33B66C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04136"/>
              </p:ext>
            </p:extLst>
          </p:nvPr>
        </p:nvGraphicFramePr>
        <p:xfrm>
          <a:off x="823311" y="2182406"/>
          <a:ext cx="4563423" cy="3992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0518">
                  <a:extLst>
                    <a:ext uri="{9D8B030D-6E8A-4147-A177-3AD203B41FA5}">
                      <a16:colId xmlns:a16="http://schemas.microsoft.com/office/drawing/2014/main" val="1309719120"/>
                    </a:ext>
                  </a:extLst>
                </a:gridCol>
                <a:gridCol w="2282905">
                  <a:extLst>
                    <a:ext uri="{9D8B030D-6E8A-4147-A177-3AD203B41FA5}">
                      <a16:colId xmlns:a16="http://schemas.microsoft.com/office/drawing/2014/main" val="1782998576"/>
                    </a:ext>
                  </a:extLst>
                </a:gridCol>
              </a:tblGrid>
              <a:tr h="57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vòng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lặp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(%)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910433"/>
                  </a:ext>
                </a:extLst>
              </a:tr>
              <a:tr h="57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56.12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4161666"/>
                  </a:ext>
                </a:extLst>
              </a:tr>
              <a:tr h="57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776225"/>
                  </a:ext>
                </a:extLst>
              </a:tr>
              <a:tr h="57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81.31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3423092"/>
                  </a:ext>
                </a:extLst>
              </a:tr>
              <a:tr h="57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85.52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715173"/>
                  </a:ext>
                </a:extLst>
              </a:tr>
              <a:tr h="57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78.45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193307"/>
                  </a:ext>
                </a:extLst>
              </a:tr>
              <a:tr h="57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81146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94A21E-1ACA-4E47-861C-DC7A7DF3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098528"/>
              </p:ext>
            </p:extLst>
          </p:nvPr>
        </p:nvGraphicFramePr>
        <p:xfrm>
          <a:off x="6772275" y="2182406"/>
          <a:ext cx="4371971" cy="3992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4842">
                  <a:extLst>
                    <a:ext uri="{9D8B030D-6E8A-4147-A177-3AD203B41FA5}">
                      <a16:colId xmlns:a16="http://schemas.microsoft.com/office/drawing/2014/main" val="2991666559"/>
                    </a:ext>
                  </a:extLst>
                </a:gridCol>
                <a:gridCol w="2187129">
                  <a:extLst>
                    <a:ext uri="{9D8B030D-6E8A-4147-A177-3AD203B41FA5}">
                      <a16:colId xmlns:a16="http://schemas.microsoft.com/office/drawing/2014/main" val="1014342825"/>
                    </a:ext>
                  </a:extLst>
                </a:gridCol>
              </a:tblGrid>
              <a:tr h="57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vòng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lặp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(%)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724026"/>
                  </a:ext>
                </a:extLst>
              </a:tr>
              <a:tr h="57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54.72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669981"/>
                  </a:ext>
                </a:extLst>
              </a:tr>
              <a:tr h="57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73.85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3946884"/>
                  </a:ext>
                </a:extLst>
              </a:tr>
              <a:tr h="57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78.75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249288"/>
                  </a:ext>
                </a:extLst>
              </a:tr>
              <a:tr h="57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77.85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972253"/>
                  </a:ext>
                </a:extLst>
              </a:tr>
              <a:tr h="57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950695"/>
                  </a:ext>
                </a:extLst>
              </a:tr>
              <a:tr h="57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435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78.37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83105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0F720C-761E-4354-9BAC-54CEDE7E47AF}"/>
              </a:ext>
            </a:extLst>
          </p:cNvPr>
          <p:cNvSpPr txBox="1"/>
          <p:nvPr/>
        </p:nvSpPr>
        <p:spPr>
          <a:xfrm>
            <a:off x="2295399" y="6291241"/>
            <a:ext cx="161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7C6BEA-0852-444C-9270-701147185CE1}"/>
              </a:ext>
            </a:extLst>
          </p:cNvPr>
          <p:cNvSpPr txBox="1"/>
          <p:nvPr/>
        </p:nvSpPr>
        <p:spPr>
          <a:xfrm>
            <a:off x="8287490" y="6291240"/>
            <a:ext cx="198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0.003</a:t>
            </a:r>
          </a:p>
        </p:txBody>
      </p:sp>
    </p:spTree>
    <p:extLst>
      <p:ext uri="{BB962C8B-B14F-4D97-AF65-F5344CB8AC3E}">
        <p14:creationId xmlns:p14="http://schemas.microsoft.com/office/powerpoint/2010/main" val="321165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9E8-99C8-4A8B-A840-9D1D4F9D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1" y="247774"/>
            <a:ext cx="3143250" cy="639192"/>
          </a:xfrm>
        </p:spPr>
        <p:txBody>
          <a:bodyPr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0C09BF-916B-4686-ADA2-8617A3F722F8}"/>
              </a:ext>
            </a:extLst>
          </p:cNvPr>
          <p:cNvCxnSpPr>
            <a:cxnSpLocks/>
          </p:cNvCxnSpPr>
          <p:nvPr/>
        </p:nvCxnSpPr>
        <p:spPr>
          <a:xfrm>
            <a:off x="408373" y="656948"/>
            <a:ext cx="82987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70762-E69B-415D-80A0-BC7AE5D6D557}"/>
              </a:ext>
            </a:extLst>
          </p:cNvPr>
          <p:cNvCxnSpPr>
            <a:cxnSpLocks/>
          </p:cNvCxnSpPr>
          <p:nvPr/>
        </p:nvCxnSpPr>
        <p:spPr>
          <a:xfrm>
            <a:off x="4381501" y="656948"/>
            <a:ext cx="73547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7A0E1-2C40-4E7C-9C26-263615303259}"/>
              </a:ext>
            </a:extLst>
          </p:cNvPr>
          <p:cNvSpPr txBox="1"/>
          <p:nvPr/>
        </p:nvSpPr>
        <p:spPr>
          <a:xfrm>
            <a:off x="11144250" y="6201051"/>
            <a:ext cx="59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72B66-4966-4D93-A9E6-CC32309B8820}"/>
              </a:ext>
            </a:extLst>
          </p:cNvPr>
          <p:cNvSpPr txBox="1"/>
          <p:nvPr/>
        </p:nvSpPr>
        <p:spPr>
          <a:xfrm>
            <a:off x="408372" y="886966"/>
            <a:ext cx="113279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85.52%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=0.002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62418FC-ABCA-4887-A458-08CA7040B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49" y="2179469"/>
            <a:ext cx="6648451" cy="448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3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9E8-99C8-4A8B-A840-9D1D4F9D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1" y="247774"/>
            <a:ext cx="3143250" cy="639192"/>
          </a:xfrm>
        </p:spPr>
        <p:txBody>
          <a:bodyPr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0C09BF-916B-4686-ADA2-8617A3F722F8}"/>
              </a:ext>
            </a:extLst>
          </p:cNvPr>
          <p:cNvCxnSpPr>
            <a:cxnSpLocks/>
          </p:cNvCxnSpPr>
          <p:nvPr/>
        </p:nvCxnSpPr>
        <p:spPr>
          <a:xfrm>
            <a:off x="408373" y="656948"/>
            <a:ext cx="82987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70762-E69B-415D-80A0-BC7AE5D6D557}"/>
              </a:ext>
            </a:extLst>
          </p:cNvPr>
          <p:cNvCxnSpPr>
            <a:cxnSpLocks/>
          </p:cNvCxnSpPr>
          <p:nvPr/>
        </p:nvCxnSpPr>
        <p:spPr>
          <a:xfrm>
            <a:off x="4381501" y="656948"/>
            <a:ext cx="73547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7A0E1-2C40-4E7C-9C26-263615303259}"/>
              </a:ext>
            </a:extLst>
          </p:cNvPr>
          <p:cNvSpPr txBox="1"/>
          <p:nvPr/>
        </p:nvSpPr>
        <p:spPr>
          <a:xfrm>
            <a:off x="11144250" y="6201051"/>
            <a:ext cx="59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72B66-4966-4D93-A9E6-CC32309B8820}"/>
              </a:ext>
            </a:extLst>
          </p:cNvPr>
          <p:cNvSpPr txBox="1"/>
          <p:nvPr/>
        </p:nvSpPr>
        <p:spPr>
          <a:xfrm>
            <a:off x="408372" y="886966"/>
            <a:ext cx="113279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85.52%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=0.002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C9B7FE-85A4-4D12-9F65-285966CA4C7C}"/>
              </a:ext>
            </a:extLst>
          </p:cNvPr>
          <p:cNvSpPr/>
          <p:nvPr/>
        </p:nvSpPr>
        <p:spPr>
          <a:xfrm>
            <a:off x="4475273" y="3219893"/>
            <a:ext cx="2705100" cy="2000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1EC42E-75CC-4A88-8FB6-0F2BCD5AAA3F}"/>
              </a:ext>
            </a:extLst>
          </p:cNvPr>
          <p:cNvSpPr/>
          <p:nvPr/>
        </p:nvSpPr>
        <p:spPr>
          <a:xfrm>
            <a:off x="339915" y="2438403"/>
            <a:ext cx="3752851" cy="127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1830ED-009B-492B-8879-D0AF4FCB0E18}"/>
              </a:ext>
            </a:extLst>
          </p:cNvPr>
          <p:cNvSpPr/>
          <p:nvPr/>
        </p:nvSpPr>
        <p:spPr>
          <a:xfrm>
            <a:off x="408372" y="4756265"/>
            <a:ext cx="3705502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6A18B9-5480-4C6C-AD85-FCA5521BFB94}"/>
              </a:ext>
            </a:extLst>
          </p:cNvPr>
          <p:cNvSpPr/>
          <p:nvPr/>
        </p:nvSpPr>
        <p:spPr>
          <a:xfrm>
            <a:off x="7772283" y="2449348"/>
            <a:ext cx="3474992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62ED3-3C53-4EEF-AA2F-9F038FF7F65C}"/>
              </a:ext>
            </a:extLst>
          </p:cNvPr>
          <p:cNvSpPr/>
          <p:nvPr/>
        </p:nvSpPr>
        <p:spPr>
          <a:xfrm>
            <a:off x="7753979" y="4363873"/>
            <a:ext cx="3493295" cy="184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6E47DB-9FD8-4C9C-98E4-EA0C22C7F75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087888" y="3076577"/>
            <a:ext cx="783538" cy="43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725D61-5AFA-4633-A6C6-5DFA8C6428A4}"/>
              </a:ext>
            </a:extLst>
          </p:cNvPr>
          <p:cNvCxnSpPr>
            <a:stCxn id="5" idx="3"/>
            <a:endCxn id="11" idx="3"/>
          </p:cNvCxnSpPr>
          <p:nvPr/>
        </p:nvCxnSpPr>
        <p:spPr>
          <a:xfrm flipH="1">
            <a:off x="4113874" y="4927212"/>
            <a:ext cx="757552" cy="47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E49C19-2362-4735-9D1B-363535240814}"/>
              </a:ext>
            </a:extLst>
          </p:cNvPr>
          <p:cNvCxnSpPr>
            <a:cxnSpLocks/>
            <a:stCxn id="5" idx="7"/>
            <a:endCxn id="13" idx="1"/>
          </p:cNvCxnSpPr>
          <p:nvPr/>
        </p:nvCxnSpPr>
        <p:spPr>
          <a:xfrm flipV="1">
            <a:off x="6784220" y="3087523"/>
            <a:ext cx="988063" cy="42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F35412-8502-4845-BF81-5FD893CF21B1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6784220" y="4927212"/>
            <a:ext cx="969759" cy="36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37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9E8-99C8-4A8B-A840-9D1D4F9D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1" y="247774"/>
            <a:ext cx="3143250" cy="639192"/>
          </a:xfrm>
        </p:spPr>
        <p:txBody>
          <a:bodyPr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0C09BF-916B-4686-ADA2-8617A3F722F8}"/>
              </a:ext>
            </a:extLst>
          </p:cNvPr>
          <p:cNvCxnSpPr>
            <a:cxnSpLocks/>
          </p:cNvCxnSpPr>
          <p:nvPr/>
        </p:nvCxnSpPr>
        <p:spPr>
          <a:xfrm>
            <a:off x="408373" y="656948"/>
            <a:ext cx="82987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70762-E69B-415D-80A0-BC7AE5D6D557}"/>
              </a:ext>
            </a:extLst>
          </p:cNvPr>
          <p:cNvCxnSpPr>
            <a:cxnSpLocks/>
          </p:cNvCxnSpPr>
          <p:nvPr/>
        </p:nvCxnSpPr>
        <p:spPr>
          <a:xfrm>
            <a:off x="4381501" y="656948"/>
            <a:ext cx="73547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7A0E1-2C40-4E7C-9C26-263615303259}"/>
              </a:ext>
            </a:extLst>
          </p:cNvPr>
          <p:cNvSpPr txBox="1"/>
          <p:nvPr/>
        </p:nvSpPr>
        <p:spPr>
          <a:xfrm>
            <a:off x="11144250" y="6201051"/>
            <a:ext cx="59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72B66-4966-4D93-A9E6-CC32309B8820}"/>
              </a:ext>
            </a:extLst>
          </p:cNvPr>
          <p:cNvSpPr txBox="1"/>
          <p:nvPr/>
        </p:nvSpPr>
        <p:spPr>
          <a:xfrm>
            <a:off x="408372" y="886966"/>
            <a:ext cx="11327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631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9E8-99C8-4A8B-A840-9D1D4F9D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1" y="247774"/>
            <a:ext cx="3305174" cy="639192"/>
          </a:xfrm>
        </p:spPr>
        <p:txBody>
          <a:bodyPr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0C09BF-916B-4686-ADA2-8617A3F722F8}"/>
              </a:ext>
            </a:extLst>
          </p:cNvPr>
          <p:cNvCxnSpPr>
            <a:cxnSpLocks/>
          </p:cNvCxnSpPr>
          <p:nvPr/>
        </p:nvCxnSpPr>
        <p:spPr>
          <a:xfrm>
            <a:off x="408373" y="656948"/>
            <a:ext cx="82987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70762-E69B-415D-80A0-BC7AE5D6D557}"/>
              </a:ext>
            </a:extLst>
          </p:cNvPr>
          <p:cNvCxnSpPr>
            <a:cxnSpLocks/>
          </p:cNvCxnSpPr>
          <p:nvPr/>
        </p:nvCxnSpPr>
        <p:spPr>
          <a:xfrm>
            <a:off x="4686300" y="656948"/>
            <a:ext cx="704998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7A0E1-2C40-4E7C-9C26-263615303259}"/>
              </a:ext>
            </a:extLst>
          </p:cNvPr>
          <p:cNvSpPr txBox="1"/>
          <p:nvPr/>
        </p:nvSpPr>
        <p:spPr>
          <a:xfrm>
            <a:off x="11144250" y="6201051"/>
            <a:ext cx="59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2D742-74AA-4B61-B907-4D1E57B00585}"/>
              </a:ext>
            </a:extLst>
          </p:cNvPr>
          <p:cNvSpPr txBox="1"/>
          <p:nvPr/>
        </p:nvSpPr>
        <p:spPr>
          <a:xfrm>
            <a:off x="514905" y="1154097"/>
            <a:ext cx="1111484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https://phamdinhkhanh.github.io/2020/03/09/DarknetAlgorithm.html?fbclid=IwAR19jha45MHH-49FzTsygJm8lRdJN1zdcy3HemfM8RaWO1CMUpdLNdTPTb8#2-ki%E1%BA%BFn-tr%C3%BAc-m%E1%BA%A1ng-yolo</a:t>
            </a:r>
            <a:endParaRPr lang="en-US" sz="24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</a:t>
            </a:r>
            <a:r>
              <a:rPr lang="en-US" sz="24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https://aicurious.io/posts/tim-hieu-yolo-cho-phat-hien-vat-tu-v1-den-v5/?fbclid=IwAR2FDNikgcqvg4zz1_Z4agNYyIc5I8MbCUMESSkn44CCtDmdO5eTeXKX8og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https://devai.info/2021/02/24/series-yolo-4-tim-hieu-cau-truc-yolov1v2v3-va-v4-phan-2/?fbclid=IwAR3SLyX_IoprDPsFWR9XDHmhYoZJhHWpTxO1LQ4IIsSAtKvFOfaDQOdkQfs</a:t>
            </a:r>
            <a:endParaRPr lang="en-US" sz="24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 video demo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https://www.youtube.com/watch?v=qUsHIARqvCI&amp;t=13s</a:t>
            </a:r>
            <a:endParaRPr lang="en-US" sz="2400" u="sng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3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9E8-99C8-4A8B-A840-9D1D4F9D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632" y="302570"/>
            <a:ext cx="3676261" cy="546516"/>
          </a:xfrm>
        </p:spPr>
        <p:txBody>
          <a:bodyPr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EDACD-78FC-4569-A459-E527D52B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948" y="1198487"/>
            <a:ext cx="10011052" cy="500256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yêu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xuất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mô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Huấn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luyện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mô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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nghiệm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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mô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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Đánh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mô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hình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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0C09BF-916B-4686-ADA2-8617A3F722F8}"/>
              </a:ext>
            </a:extLst>
          </p:cNvPr>
          <p:cNvCxnSpPr>
            <a:cxnSpLocks/>
          </p:cNvCxnSpPr>
          <p:nvPr/>
        </p:nvCxnSpPr>
        <p:spPr>
          <a:xfrm flipV="1">
            <a:off x="408373" y="656948"/>
            <a:ext cx="1000549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70762-E69B-415D-80A0-BC7AE5D6D557}"/>
              </a:ext>
            </a:extLst>
          </p:cNvPr>
          <p:cNvCxnSpPr>
            <a:cxnSpLocks/>
          </p:cNvCxnSpPr>
          <p:nvPr/>
        </p:nvCxnSpPr>
        <p:spPr>
          <a:xfrm>
            <a:off x="4730620" y="656948"/>
            <a:ext cx="700566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AEFCC4-60E6-44C7-9277-DE7AC81B4C3F}"/>
              </a:ext>
            </a:extLst>
          </p:cNvPr>
          <p:cNvSpPr txBox="1"/>
          <p:nvPr/>
        </p:nvSpPr>
        <p:spPr>
          <a:xfrm>
            <a:off x="11402008" y="6201051"/>
            <a:ext cx="33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189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9E8-99C8-4A8B-A840-9D1D4F9D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2" y="224318"/>
            <a:ext cx="4689524" cy="639192"/>
          </a:xfrm>
        </p:spPr>
        <p:txBody>
          <a:bodyPr>
            <a:no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EDACD-78FC-4569-A459-E527D52B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948" y="1198484"/>
            <a:ext cx="10011052" cy="454092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COVID.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camera, video.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Input: 1 video.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Output:  video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input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bounding box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0C09BF-916B-4686-ADA2-8617A3F722F8}"/>
              </a:ext>
            </a:extLst>
          </p:cNvPr>
          <p:cNvCxnSpPr>
            <a:cxnSpLocks/>
          </p:cNvCxnSpPr>
          <p:nvPr/>
        </p:nvCxnSpPr>
        <p:spPr>
          <a:xfrm>
            <a:off x="408373" y="656948"/>
            <a:ext cx="84337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70762-E69B-415D-80A0-BC7AE5D6D557}"/>
              </a:ext>
            </a:extLst>
          </p:cNvPr>
          <p:cNvCxnSpPr>
            <a:cxnSpLocks/>
          </p:cNvCxnSpPr>
          <p:nvPr/>
        </p:nvCxnSpPr>
        <p:spPr>
          <a:xfrm>
            <a:off x="6096000" y="670084"/>
            <a:ext cx="556874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30985A-F03E-407C-A257-393B27A99F78}"/>
              </a:ext>
            </a:extLst>
          </p:cNvPr>
          <p:cNvCxnSpPr>
            <a:cxnSpLocks/>
          </p:cNvCxnSpPr>
          <p:nvPr/>
        </p:nvCxnSpPr>
        <p:spPr>
          <a:xfrm>
            <a:off x="467889" y="5943600"/>
            <a:ext cx="38404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9C8EB4-F261-4456-ACFC-B0891E7459DF}"/>
              </a:ext>
            </a:extLst>
          </p:cNvPr>
          <p:cNvSpPr txBox="1"/>
          <p:nvPr/>
        </p:nvSpPr>
        <p:spPr>
          <a:xfrm>
            <a:off x="408373" y="6010862"/>
            <a:ext cx="1132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F7A0E1-2C40-4E7C-9C26-263615303259}"/>
              </a:ext>
            </a:extLst>
          </p:cNvPr>
          <p:cNvSpPr txBox="1"/>
          <p:nvPr/>
        </p:nvSpPr>
        <p:spPr>
          <a:xfrm>
            <a:off x="11402008" y="6201051"/>
            <a:ext cx="33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83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9E8-99C8-4A8B-A840-9D1D4F9D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255" y="214988"/>
            <a:ext cx="4689524" cy="639192"/>
          </a:xfrm>
        </p:spPr>
        <p:txBody>
          <a:bodyPr>
            <a:no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EDACD-78FC-4569-A459-E527D52B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255" y="993596"/>
            <a:ext cx="10011052" cy="5211645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video</a:t>
            </a:r>
          </a:p>
          <a:p>
            <a:pPr marL="457200" indent="-457200" algn="l">
              <a:buFontTx/>
              <a:buChar char="-"/>
            </a:pPr>
            <a:r>
              <a:rPr lang="en-US" sz="2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video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bounding box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class(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0C09BF-916B-4686-ADA2-8617A3F722F8}"/>
              </a:ext>
            </a:extLst>
          </p:cNvPr>
          <p:cNvCxnSpPr>
            <a:cxnSpLocks/>
          </p:cNvCxnSpPr>
          <p:nvPr/>
        </p:nvCxnSpPr>
        <p:spPr>
          <a:xfrm>
            <a:off x="408373" y="656948"/>
            <a:ext cx="84337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70762-E69B-415D-80A0-BC7AE5D6D557}"/>
              </a:ext>
            </a:extLst>
          </p:cNvPr>
          <p:cNvCxnSpPr>
            <a:cxnSpLocks/>
          </p:cNvCxnSpPr>
          <p:nvPr/>
        </p:nvCxnSpPr>
        <p:spPr>
          <a:xfrm>
            <a:off x="4516016" y="670084"/>
            <a:ext cx="714872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7A0E1-2C40-4E7C-9C26-263615303259}"/>
              </a:ext>
            </a:extLst>
          </p:cNvPr>
          <p:cNvSpPr txBox="1"/>
          <p:nvPr/>
        </p:nvSpPr>
        <p:spPr>
          <a:xfrm>
            <a:off x="11402008" y="6201051"/>
            <a:ext cx="33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7818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312F70-D650-4BCE-B106-9D998026348B}"/>
              </a:ext>
            </a:extLst>
          </p:cNvPr>
          <p:cNvCxnSpPr>
            <a:cxnSpLocks/>
          </p:cNvCxnSpPr>
          <p:nvPr/>
        </p:nvCxnSpPr>
        <p:spPr>
          <a:xfrm>
            <a:off x="5593672" y="257452"/>
            <a:ext cx="26633" cy="3739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0268C7-0866-4704-931C-9EDE5E8AD66E}"/>
              </a:ext>
            </a:extLst>
          </p:cNvPr>
          <p:cNvSpPr txBox="1"/>
          <p:nvPr/>
        </p:nvSpPr>
        <p:spPr>
          <a:xfrm>
            <a:off x="763481" y="448324"/>
            <a:ext cx="3588058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C2EE2-135D-4B71-8FB6-2C4F4D082DD3}"/>
              </a:ext>
            </a:extLst>
          </p:cNvPr>
          <p:cNvSpPr txBox="1"/>
          <p:nvPr/>
        </p:nvSpPr>
        <p:spPr>
          <a:xfrm>
            <a:off x="6835806" y="420211"/>
            <a:ext cx="427903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3C6BE-29F9-4F20-91CE-F18A19BC3A58}"/>
              </a:ext>
            </a:extLst>
          </p:cNvPr>
          <p:cNvSpPr txBox="1"/>
          <p:nvPr/>
        </p:nvSpPr>
        <p:spPr>
          <a:xfrm>
            <a:off x="3991249" y="4117878"/>
            <a:ext cx="3258112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4" descr="A User's Guide to Face Masks - The New York Times">
            <a:extLst>
              <a:ext uri="{FF2B5EF4-FFF2-40B4-BE49-F238E27FC236}">
                <a16:creationId xmlns:a16="http://schemas.microsoft.com/office/drawing/2014/main" id="{B75F20E4-657E-4A11-A5E2-547541A24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5" y="11300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oronavirus: wearing a cloth face mask is less about science and more about  solidarity">
            <a:extLst>
              <a:ext uri="{FF2B5EF4-FFF2-40B4-BE49-F238E27FC236}">
                <a16:creationId xmlns:a16="http://schemas.microsoft.com/office/drawing/2014/main" id="{4BC00CEE-DB4C-4AF5-A1BE-C53240D90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107" y="11300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236 Wearing Face Mask Wrong Photos - Free &amp; Royalty-Free Stock Photos from  Dreamstime">
            <a:extLst>
              <a:ext uri="{FF2B5EF4-FFF2-40B4-BE49-F238E27FC236}">
                <a16:creationId xmlns:a16="http://schemas.microsoft.com/office/drawing/2014/main" id="{D3137C51-CE55-43DC-BC99-6FB4D9B8B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617" y="1344412"/>
            <a:ext cx="2397941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1,602 Wearing Mask Wrong Stock Photos, Pictures &amp; Royalty-Free Images -  iStock">
            <a:extLst>
              <a:ext uri="{FF2B5EF4-FFF2-40B4-BE49-F238E27FC236}">
                <a16:creationId xmlns:a16="http://schemas.microsoft.com/office/drawing/2014/main" id="{0A309E73-0937-4269-B83C-D2CC1C56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896" y="1344411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0D02BB-8095-4F19-9636-C731E8CFFB49}"/>
              </a:ext>
            </a:extLst>
          </p:cNvPr>
          <p:cNvSpPr txBox="1"/>
          <p:nvPr/>
        </p:nvSpPr>
        <p:spPr>
          <a:xfrm>
            <a:off x="280159" y="3502784"/>
            <a:ext cx="519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miệng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6D1DE-2D8C-4391-BD8B-22EF22844C7A}"/>
              </a:ext>
            </a:extLst>
          </p:cNvPr>
          <p:cNvSpPr txBox="1"/>
          <p:nvPr/>
        </p:nvSpPr>
        <p:spPr>
          <a:xfrm>
            <a:off x="5885898" y="3364285"/>
            <a:ext cx="612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Khẩu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ôm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miệng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lẫn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mũi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miệng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chừa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mũi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…)</a:t>
            </a:r>
            <a:endParaRPr lang="en-US" dirty="0"/>
          </a:p>
        </p:txBody>
      </p:sp>
      <p:pic>
        <p:nvPicPr>
          <p:cNvPr id="4110" name="Picture 14" descr="FaceApp - AI Face Editor">
            <a:extLst>
              <a:ext uri="{FF2B5EF4-FFF2-40B4-BE49-F238E27FC236}">
                <a16:creationId xmlns:a16="http://schemas.microsoft.com/office/drawing/2014/main" id="{BDA3552F-1698-453F-B9FF-C5442DF9E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54" y="4603198"/>
            <a:ext cx="1740578" cy="195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Face Generator – Generate Faces Online Using AI">
            <a:extLst>
              <a:ext uri="{FF2B5EF4-FFF2-40B4-BE49-F238E27FC236}">
                <a16:creationId xmlns:a16="http://schemas.microsoft.com/office/drawing/2014/main" id="{6C410F37-7BD6-4919-91BB-1CCFFD921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49" y="4617868"/>
            <a:ext cx="1954045" cy="195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Medical Spa Birmingham &amp; Bloomfield Hills">
            <a:extLst>
              <a:ext uri="{FF2B5EF4-FFF2-40B4-BE49-F238E27FC236}">
                <a16:creationId xmlns:a16="http://schemas.microsoft.com/office/drawing/2014/main" id="{649AE203-A964-418C-A03D-B844F4F1F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396" y="4603197"/>
            <a:ext cx="1954045" cy="195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9B870EB-745B-4943-B7D8-163F38ACA6FC}"/>
              </a:ext>
            </a:extLst>
          </p:cNvPr>
          <p:cNvSpPr txBox="1"/>
          <p:nvPr/>
        </p:nvSpPr>
        <p:spPr>
          <a:xfrm>
            <a:off x="11402008" y="6201051"/>
            <a:ext cx="33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2000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9E8-99C8-4A8B-A840-9D1D4F9D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219" y="221942"/>
            <a:ext cx="3258829" cy="639192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0C09BF-916B-4686-ADA2-8617A3F722F8}"/>
              </a:ext>
            </a:extLst>
          </p:cNvPr>
          <p:cNvCxnSpPr>
            <a:cxnSpLocks/>
          </p:cNvCxnSpPr>
          <p:nvPr/>
        </p:nvCxnSpPr>
        <p:spPr>
          <a:xfrm>
            <a:off x="408373" y="656948"/>
            <a:ext cx="84337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70762-E69B-415D-80A0-BC7AE5D6D557}"/>
              </a:ext>
            </a:extLst>
          </p:cNvPr>
          <p:cNvCxnSpPr>
            <a:cxnSpLocks/>
          </p:cNvCxnSpPr>
          <p:nvPr/>
        </p:nvCxnSpPr>
        <p:spPr>
          <a:xfrm>
            <a:off x="4404049" y="656948"/>
            <a:ext cx="733223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7A0E1-2C40-4E7C-9C26-263615303259}"/>
              </a:ext>
            </a:extLst>
          </p:cNvPr>
          <p:cNvSpPr txBox="1"/>
          <p:nvPr/>
        </p:nvSpPr>
        <p:spPr>
          <a:xfrm>
            <a:off x="11402008" y="6201051"/>
            <a:ext cx="33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6C5C2C-5AA0-488B-AEBE-FF582B93A584}"/>
              </a:ext>
            </a:extLst>
          </p:cNvPr>
          <p:cNvSpPr/>
          <p:nvPr/>
        </p:nvSpPr>
        <p:spPr>
          <a:xfrm>
            <a:off x="279475" y="1313927"/>
            <a:ext cx="2631283" cy="192643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quay video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Thu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EEBB96-4BF4-4F16-85CE-6248ED81361C}"/>
              </a:ext>
            </a:extLst>
          </p:cNvPr>
          <p:cNvSpPr/>
          <p:nvPr/>
        </p:nvSpPr>
        <p:spPr>
          <a:xfrm>
            <a:off x="3848101" y="1285570"/>
            <a:ext cx="2876554" cy="20116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217ECB-B418-450A-A8BC-3CD453B78868}"/>
              </a:ext>
            </a:extLst>
          </p:cNvPr>
          <p:cNvSpPr/>
          <p:nvPr/>
        </p:nvSpPr>
        <p:spPr>
          <a:xfrm>
            <a:off x="7905747" y="1340543"/>
            <a:ext cx="2933703" cy="1926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labelImg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8759C4-0A82-492E-A7F1-5A406F774889}"/>
              </a:ext>
            </a:extLst>
          </p:cNvPr>
          <p:cNvSpPr/>
          <p:nvPr/>
        </p:nvSpPr>
        <p:spPr>
          <a:xfrm>
            <a:off x="7883651" y="3721649"/>
            <a:ext cx="2955799" cy="21553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8C01BB-359A-4999-9CCF-397E95AD907B}"/>
              </a:ext>
            </a:extLst>
          </p:cNvPr>
          <p:cNvSpPr/>
          <p:nvPr/>
        </p:nvSpPr>
        <p:spPr>
          <a:xfrm>
            <a:off x="3848101" y="3721648"/>
            <a:ext cx="2876554" cy="21021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nhãn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tọa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nhãn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gán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file txt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kèm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20A1280-B5A1-465B-932C-22FE51D8E113}"/>
              </a:ext>
            </a:extLst>
          </p:cNvPr>
          <p:cNvSpPr/>
          <p:nvPr/>
        </p:nvSpPr>
        <p:spPr>
          <a:xfrm>
            <a:off x="279475" y="3821863"/>
            <a:ext cx="2631284" cy="205515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24B5409-FE29-4F26-9493-A3F0802B2159}"/>
              </a:ext>
            </a:extLst>
          </p:cNvPr>
          <p:cNvSpPr/>
          <p:nvPr/>
        </p:nvSpPr>
        <p:spPr>
          <a:xfrm>
            <a:off x="3034487" y="2028571"/>
            <a:ext cx="689885" cy="49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979756C-0B18-44B4-8BD5-3807DFA0CA9B}"/>
              </a:ext>
            </a:extLst>
          </p:cNvPr>
          <p:cNvSpPr/>
          <p:nvPr/>
        </p:nvSpPr>
        <p:spPr>
          <a:xfrm>
            <a:off x="6924583" y="2042816"/>
            <a:ext cx="781235" cy="49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D159742D-4063-4EF1-878A-9583F170B9A4}"/>
              </a:ext>
            </a:extLst>
          </p:cNvPr>
          <p:cNvSpPr/>
          <p:nvPr/>
        </p:nvSpPr>
        <p:spPr>
          <a:xfrm>
            <a:off x="6913535" y="4631936"/>
            <a:ext cx="781235" cy="435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5CCFBFC-00AE-459E-A5F1-53403BF8EC7F}"/>
              </a:ext>
            </a:extLst>
          </p:cNvPr>
          <p:cNvSpPr/>
          <p:nvPr/>
        </p:nvSpPr>
        <p:spPr>
          <a:xfrm>
            <a:off x="3034390" y="4564082"/>
            <a:ext cx="689885" cy="4172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Curved Left 30">
            <a:extLst>
              <a:ext uri="{FF2B5EF4-FFF2-40B4-BE49-F238E27FC236}">
                <a16:creationId xmlns:a16="http://schemas.microsoft.com/office/drawing/2014/main" id="{8F4D3043-33BB-4AD7-8EFF-D93B8ABAF886}"/>
              </a:ext>
            </a:extLst>
          </p:cNvPr>
          <p:cNvSpPr/>
          <p:nvPr/>
        </p:nvSpPr>
        <p:spPr>
          <a:xfrm>
            <a:off x="10729866" y="3068355"/>
            <a:ext cx="727969" cy="9758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2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9E8-99C8-4A8B-A840-9D1D4F9D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220" y="231467"/>
            <a:ext cx="3258829" cy="639192"/>
          </a:xfrm>
        </p:spPr>
        <p:txBody>
          <a:bodyPr>
            <a:no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0C09BF-916B-4686-ADA2-8617A3F722F8}"/>
              </a:ext>
            </a:extLst>
          </p:cNvPr>
          <p:cNvCxnSpPr>
            <a:cxnSpLocks/>
          </p:cNvCxnSpPr>
          <p:nvPr/>
        </p:nvCxnSpPr>
        <p:spPr>
          <a:xfrm>
            <a:off x="408373" y="656948"/>
            <a:ext cx="84337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70762-E69B-415D-80A0-BC7AE5D6D557}"/>
              </a:ext>
            </a:extLst>
          </p:cNvPr>
          <p:cNvCxnSpPr>
            <a:cxnSpLocks/>
          </p:cNvCxnSpPr>
          <p:nvPr/>
        </p:nvCxnSpPr>
        <p:spPr>
          <a:xfrm>
            <a:off x="4404049" y="656948"/>
            <a:ext cx="733223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7A0E1-2C40-4E7C-9C26-263615303259}"/>
              </a:ext>
            </a:extLst>
          </p:cNvPr>
          <p:cNvSpPr txBox="1"/>
          <p:nvPr/>
        </p:nvSpPr>
        <p:spPr>
          <a:xfrm>
            <a:off x="11402008" y="6201051"/>
            <a:ext cx="33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1DF5AA-6556-44DE-AFCC-0C1F85C909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0224" y="1296140"/>
            <a:ext cx="7867650" cy="4728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2623A-A38C-44DE-8B0F-9798F3151A5B}"/>
              </a:ext>
            </a:extLst>
          </p:cNvPr>
          <p:cNvSpPr txBox="1"/>
          <p:nvPr/>
        </p:nvSpPr>
        <p:spPr>
          <a:xfrm>
            <a:off x="8337874" y="1605937"/>
            <a:ext cx="31161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4276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3002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749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525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08E4E-5989-4434-9C31-DA8CE57ABF87}"/>
              </a:ext>
            </a:extLst>
          </p:cNvPr>
          <p:cNvSpPr txBox="1"/>
          <p:nvPr/>
        </p:nvSpPr>
        <p:spPr>
          <a:xfrm>
            <a:off x="9215437" y="1144272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E9C6C-5B5F-4486-A9ED-29072148D99E}"/>
              </a:ext>
            </a:extLst>
          </p:cNvPr>
          <p:cNvSpPr txBox="1"/>
          <p:nvPr/>
        </p:nvSpPr>
        <p:spPr>
          <a:xfrm>
            <a:off x="1820216" y="5743855"/>
            <a:ext cx="5428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9463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9E8-99C8-4A8B-A840-9D1D4F9D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490" y="218459"/>
            <a:ext cx="3245806" cy="639192"/>
          </a:xfrm>
        </p:spPr>
        <p:txBody>
          <a:bodyPr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0C09BF-916B-4686-ADA2-8617A3F722F8}"/>
              </a:ext>
            </a:extLst>
          </p:cNvPr>
          <p:cNvCxnSpPr>
            <a:cxnSpLocks/>
          </p:cNvCxnSpPr>
          <p:nvPr/>
        </p:nvCxnSpPr>
        <p:spPr>
          <a:xfrm>
            <a:off x="408373" y="656948"/>
            <a:ext cx="82987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70762-E69B-415D-80A0-BC7AE5D6D557}"/>
              </a:ext>
            </a:extLst>
          </p:cNvPr>
          <p:cNvCxnSpPr>
            <a:cxnSpLocks/>
          </p:cNvCxnSpPr>
          <p:nvPr/>
        </p:nvCxnSpPr>
        <p:spPr>
          <a:xfrm>
            <a:off x="4229100" y="656948"/>
            <a:ext cx="750718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7A0E1-2C40-4E7C-9C26-263615303259}"/>
              </a:ext>
            </a:extLst>
          </p:cNvPr>
          <p:cNvSpPr txBox="1"/>
          <p:nvPr/>
        </p:nvSpPr>
        <p:spPr>
          <a:xfrm>
            <a:off x="11402008" y="6201051"/>
            <a:ext cx="33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C546DD-B8B1-4516-87CD-38A327309ECF}"/>
              </a:ext>
            </a:extLst>
          </p:cNvPr>
          <p:cNvSpPr/>
          <p:nvPr/>
        </p:nvSpPr>
        <p:spPr>
          <a:xfrm>
            <a:off x="4429125" y="2076785"/>
            <a:ext cx="2790825" cy="2019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YOLOv4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97D35-29AE-4B68-AA7C-D8295650FA25}"/>
              </a:ext>
            </a:extLst>
          </p:cNvPr>
          <p:cNvSpPr txBox="1"/>
          <p:nvPr/>
        </p:nvSpPr>
        <p:spPr>
          <a:xfrm>
            <a:off x="688020" y="1533412"/>
            <a:ext cx="3245806" cy="12003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detection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66EF8A-A01E-4139-B84A-0C7AE2513D72}"/>
              </a:ext>
            </a:extLst>
          </p:cNvPr>
          <p:cNvSpPr txBox="1"/>
          <p:nvPr/>
        </p:nvSpPr>
        <p:spPr>
          <a:xfrm>
            <a:off x="1060993" y="3605845"/>
            <a:ext cx="2499860" cy="4616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F5DCF-49BE-482A-86F3-E648AACA3914}"/>
              </a:ext>
            </a:extLst>
          </p:cNvPr>
          <p:cNvSpPr txBox="1"/>
          <p:nvPr/>
        </p:nvSpPr>
        <p:spPr>
          <a:xfrm>
            <a:off x="7762875" y="1754992"/>
            <a:ext cx="2867024" cy="4616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C428F-5F6C-4287-BC00-139275B3E2BF}"/>
              </a:ext>
            </a:extLst>
          </p:cNvPr>
          <p:cNvSpPr txBox="1"/>
          <p:nvPr/>
        </p:nvSpPr>
        <p:spPr>
          <a:xfrm>
            <a:off x="7762876" y="3421178"/>
            <a:ext cx="2867024" cy="8309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13C89E-120A-4074-85E7-DF7B5420EAC6}"/>
              </a:ext>
            </a:extLst>
          </p:cNvPr>
          <p:cNvCxnSpPr>
            <a:stCxn id="18" idx="2"/>
            <a:endCxn id="19" idx="3"/>
          </p:cNvCxnSpPr>
          <p:nvPr/>
        </p:nvCxnSpPr>
        <p:spPr>
          <a:xfrm flipH="1" flipV="1">
            <a:off x="3933826" y="2133577"/>
            <a:ext cx="495299" cy="95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7DA3AF-CDD5-46AB-90B5-9C3D9BDD25BB}"/>
              </a:ext>
            </a:extLst>
          </p:cNvPr>
          <p:cNvCxnSpPr>
            <a:stCxn id="18" idx="2"/>
            <a:endCxn id="20" idx="3"/>
          </p:cNvCxnSpPr>
          <p:nvPr/>
        </p:nvCxnSpPr>
        <p:spPr>
          <a:xfrm flipH="1">
            <a:off x="3560853" y="3086435"/>
            <a:ext cx="868272" cy="750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54A380-4C62-4455-9B83-E70F8EA57128}"/>
              </a:ext>
            </a:extLst>
          </p:cNvPr>
          <p:cNvCxnSpPr>
            <a:stCxn id="18" idx="6"/>
            <a:endCxn id="21" idx="1"/>
          </p:cNvCxnSpPr>
          <p:nvPr/>
        </p:nvCxnSpPr>
        <p:spPr>
          <a:xfrm flipV="1">
            <a:off x="7219950" y="1985825"/>
            <a:ext cx="542925" cy="11006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76E403-CE02-40CA-ADC7-D89829C5ADEE}"/>
              </a:ext>
            </a:extLst>
          </p:cNvPr>
          <p:cNvCxnSpPr>
            <a:stCxn id="18" idx="6"/>
            <a:endCxn id="22" idx="1"/>
          </p:cNvCxnSpPr>
          <p:nvPr/>
        </p:nvCxnSpPr>
        <p:spPr>
          <a:xfrm>
            <a:off x="7219950" y="3086435"/>
            <a:ext cx="542926" cy="750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B63D9B6-FDAD-402D-8741-EDE70271C190}"/>
              </a:ext>
            </a:extLst>
          </p:cNvPr>
          <p:cNvSpPr/>
          <p:nvPr/>
        </p:nvSpPr>
        <p:spPr>
          <a:xfrm>
            <a:off x="5619750" y="4301439"/>
            <a:ext cx="476250" cy="666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B1A6DEA-DADB-415A-8A28-31AE3AB53950}"/>
              </a:ext>
            </a:extLst>
          </p:cNvPr>
          <p:cNvSpPr/>
          <p:nvPr/>
        </p:nvSpPr>
        <p:spPr>
          <a:xfrm>
            <a:off x="3560853" y="5116066"/>
            <a:ext cx="4619625" cy="108498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YOLO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060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19E8-99C8-4A8B-A840-9D1D4F9D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490" y="218459"/>
            <a:ext cx="3245806" cy="639192"/>
          </a:xfrm>
        </p:spPr>
        <p:txBody>
          <a:bodyPr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0C09BF-916B-4686-ADA2-8617A3F722F8}"/>
              </a:ext>
            </a:extLst>
          </p:cNvPr>
          <p:cNvCxnSpPr>
            <a:cxnSpLocks/>
          </p:cNvCxnSpPr>
          <p:nvPr/>
        </p:nvCxnSpPr>
        <p:spPr>
          <a:xfrm>
            <a:off x="408373" y="656948"/>
            <a:ext cx="82987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70762-E69B-415D-80A0-BC7AE5D6D557}"/>
              </a:ext>
            </a:extLst>
          </p:cNvPr>
          <p:cNvCxnSpPr>
            <a:cxnSpLocks/>
          </p:cNvCxnSpPr>
          <p:nvPr/>
        </p:nvCxnSpPr>
        <p:spPr>
          <a:xfrm>
            <a:off x="4229100" y="656948"/>
            <a:ext cx="750718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F7A0E1-2C40-4E7C-9C26-263615303259}"/>
              </a:ext>
            </a:extLst>
          </p:cNvPr>
          <p:cNvSpPr txBox="1"/>
          <p:nvPr/>
        </p:nvSpPr>
        <p:spPr>
          <a:xfrm>
            <a:off x="11402008" y="6201051"/>
            <a:ext cx="33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BA987-8D2C-4482-A052-2BB061471E03}"/>
              </a:ext>
            </a:extLst>
          </p:cNvPr>
          <p:cNvSpPr txBox="1"/>
          <p:nvPr/>
        </p:nvSpPr>
        <p:spPr>
          <a:xfrm>
            <a:off x="666750" y="886966"/>
            <a:ext cx="38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Yolov4 – Hamhochoi">
            <a:extLst>
              <a:ext uri="{FF2B5EF4-FFF2-40B4-BE49-F238E27FC236}">
                <a16:creationId xmlns:a16="http://schemas.microsoft.com/office/drawing/2014/main" id="{114D4A96-100F-48F6-8811-6396E159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3" y="1296140"/>
            <a:ext cx="8639176" cy="441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325244-C9D4-4DB5-B5D2-4006D485954E}"/>
              </a:ext>
            </a:extLst>
          </p:cNvPr>
          <p:cNvSpPr txBox="1"/>
          <p:nvPr/>
        </p:nvSpPr>
        <p:spPr>
          <a:xfrm>
            <a:off x="8696325" y="1296140"/>
            <a:ext cx="3257550" cy="34163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Neck: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map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backbone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dense prediction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Prediction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Prediction</a:t>
            </a:r>
          </a:p>
        </p:txBody>
      </p:sp>
    </p:spTree>
    <p:extLst>
      <p:ext uri="{BB962C8B-B14F-4D97-AF65-F5344CB8AC3E}">
        <p14:creationId xmlns:p14="http://schemas.microsoft.com/office/powerpoint/2010/main" val="298630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1715</Words>
  <Application>Microsoft Office PowerPoint</Application>
  <PresentationFormat>Widescreen</PresentationFormat>
  <Paragraphs>201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BÁO CÁO ĐỒ ÁN MÔN MÁY HỌC NHẬN DIỆN ĐEO KHẨU TRANG ĐÚNG CÁCH</vt:lpstr>
      <vt:lpstr>Nội dung trình bày</vt:lpstr>
      <vt:lpstr>Xác định bối cảnh, yêu cầu</vt:lpstr>
      <vt:lpstr>Xác định bài toán</vt:lpstr>
      <vt:lpstr>PowerPoint Presentation</vt:lpstr>
      <vt:lpstr>Thu thập dữ liệu</vt:lpstr>
      <vt:lpstr>Khám phá dữ liệu</vt:lpstr>
      <vt:lpstr>Đề xuất mô hình</vt:lpstr>
      <vt:lpstr>Đề xuất mô hình</vt:lpstr>
      <vt:lpstr>Huấn luyện mô hình</vt:lpstr>
      <vt:lpstr>Huấn luyện mô hình</vt:lpstr>
      <vt:lpstr>Kết quả thực nghiệm</vt:lpstr>
      <vt:lpstr>Tinh chỉnh mô hình</vt:lpstr>
      <vt:lpstr>Đánh giá mô hình</vt:lpstr>
      <vt:lpstr>Đánh giá mô hình</vt:lpstr>
      <vt:lpstr>Đánh giá mô hình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MÔN MÁY HỌC NHẬN DIỆN ĐEO KHẨU TRANG ĐÚNG CÁCH</dc:title>
  <dc:creator>ADMIN</dc:creator>
  <cp:lastModifiedBy>ADMIN</cp:lastModifiedBy>
  <cp:revision>40</cp:revision>
  <dcterms:created xsi:type="dcterms:W3CDTF">2021-07-08T16:54:14Z</dcterms:created>
  <dcterms:modified xsi:type="dcterms:W3CDTF">2021-07-20T10:39:08Z</dcterms:modified>
</cp:coreProperties>
</file>