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89" r:id="rId3"/>
    <p:sldId id="264" r:id="rId4"/>
    <p:sldId id="265" r:id="rId5"/>
    <p:sldId id="282" r:id="rId6"/>
    <p:sldId id="283" r:id="rId7"/>
    <p:sldId id="268" r:id="rId8"/>
    <p:sldId id="275" r:id="rId9"/>
    <p:sldId id="285" r:id="rId10"/>
    <p:sldId id="286" r:id="rId11"/>
    <p:sldId id="284" r:id="rId12"/>
    <p:sldId id="287" r:id="rId13"/>
    <p:sldId id="288" r:id="rId14"/>
  </p:sldIdLst>
  <p:sldSz cx="9144000" cy="5143500" type="screen16x9"/>
  <p:notesSz cx="6858000" cy="9144000"/>
  <p:embeddedFontLst>
    <p:embeddedFont>
      <p:font typeface="Roboto"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438">
          <p15:clr>
            <a:srgbClr val="A4A3A4"/>
          </p15:clr>
        </p15:guide>
        <p15:guide id="2" pos="2880">
          <p15:clr>
            <a:srgbClr val="A4A3A4"/>
          </p15:clr>
        </p15:guide>
        <p15:guide id="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438"/>
        <p:guide pos="2880"/>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5f7bd6c1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5f7bd6c1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d101723b4_1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d101723b4_1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d101723b4_1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d101723b4_1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d101723b4_1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d101723b4_1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34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d101723b4_1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d101723b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93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CS114.(K21+K21.KHTN).FinalPresentation</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uananh11052000/CS114.K2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ieduy/CS114.K2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484177" y="792476"/>
            <a:ext cx="7882500" cy="1317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3600" b="1">
                <a:solidFill>
                  <a:schemeClr val="lt1"/>
                </a:solidFill>
                <a:latin typeface="+mn-lt"/>
                <a:ea typeface="Roboto" panose="02000000000000000000"/>
                <a:cs typeface="Roboto" panose="02000000000000000000"/>
                <a:sym typeface="Roboto" panose="02000000000000000000"/>
              </a:rPr>
              <a:t>TÊN ĐỀ TÀI: PHÁT HIỆN VOI TRONG BỨC ẢNH NƯƠNG RẪY</a:t>
            </a:r>
            <a:endParaRPr lang="en-US" sz="3600" b="1" dirty="0">
              <a:solidFill>
                <a:schemeClr val="lt1"/>
              </a:solidFill>
              <a:latin typeface="+mn-lt"/>
              <a:ea typeface="Roboto" panose="02000000000000000000"/>
              <a:cs typeface="Roboto" panose="02000000000000000000"/>
              <a:sym typeface="Roboto" panose="02000000000000000000"/>
            </a:endParaRPr>
          </a:p>
        </p:txBody>
      </p:sp>
      <p:sp>
        <p:nvSpPr>
          <p:cNvPr id="73" name="Google Shape;73;p14"/>
          <p:cNvSpPr txBox="1"/>
          <p:nvPr/>
        </p:nvSpPr>
        <p:spPr>
          <a:xfrm>
            <a:off x="730138" y="3229653"/>
            <a:ext cx="7882500" cy="1228527"/>
          </a:xfrm>
          <a:prstGeom prst="rect">
            <a:avLst/>
          </a:prstGeom>
          <a:noFill/>
          <a:ln>
            <a:noFill/>
          </a:ln>
        </p:spPr>
        <p:txBody>
          <a:bodyPr spcFirstLastPara="1" wrap="square" lIns="91425" tIns="91425" rIns="91425" bIns="91425" anchor="ctr" anchorCtr="0">
            <a:noAutofit/>
          </a:bodyPr>
          <a:lstStyle/>
          <a:p>
            <a:pPr lvl="0">
              <a:lnSpc>
                <a:spcPct val="115000"/>
              </a:lnSpc>
            </a:pPr>
            <a:r>
              <a:rPr lang="en-GB" sz="2400" b="1">
                <a:solidFill>
                  <a:schemeClr val="lt1"/>
                </a:solidFill>
                <a:latin typeface="+mj-lt"/>
                <a:ea typeface="Roboto" panose="02000000000000000000"/>
                <a:cs typeface="Roboto" panose="02000000000000000000"/>
                <a:sym typeface="Roboto" panose="02000000000000000000"/>
              </a:rPr>
              <a:t>HOÀNG TUẤN ANH-18520446</a:t>
            </a:r>
          </a:p>
          <a:p>
            <a:pPr lvl="0">
              <a:lnSpc>
                <a:spcPct val="115000"/>
              </a:lnSpc>
            </a:pPr>
            <a:r>
              <a:rPr lang="en-GB" sz="2400" b="1">
                <a:solidFill>
                  <a:schemeClr val="lt1"/>
                </a:solidFill>
                <a:latin typeface="+mj-lt"/>
                <a:ea typeface="Roboto" panose="02000000000000000000"/>
                <a:cs typeface="Roboto" panose="02000000000000000000"/>
                <a:sym typeface="Roboto" panose="02000000000000000000"/>
              </a:rPr>
              <a:t>Link </a:t>
            </a:r>
            <a:r>
              <a:rPr lang="en-GB" sz="2400" b="1" dirty="0" err="1">
                <a:solidFill>
                  <a:schemeClr val="lt1"/>
                </a:solidFill>
                <a:latin typeface="+mj-lt"/>
                <a:ea typeface="Roboto" panose="02000000000000000000"/>
                <a:cs typeface="Roboto" panose="02000000000000000000"/>
                <a:sym typeface="Roboto" panose="02000000000000000000"/>
              </a:rPr>
              <a:t>Github</a:t>
            </a:r>
            <a:r>
              <a:rPr lang="en-GB" sz="2400" b="1">
                <a:solidFill>
                  <a:schemeClr val="lt1"/>
                </a:solidFill>
                <a:latin typeface="+mj-lt"/>
                <a:ea typeface="Roboto" panose="02000000000000000000"/>
                <a:cs typeface="Roboto" panose="02000000000000000000"/>
                <a:sym typeface="Roboto" panose="02000000000000000000"/>
              </a:rPr>
              <a:t>: </a:t>
            </a:r>
            <a:r>
              <a:rPr lang="en-US" sz="2000">
                <a:hlinkClick r:id="rId3"/>
              </a:rPr>
              <a:t>https://github.com/tuananh11052000/CS114.K21</a:t>
            </a:r>
            <a:endParaRPr lang="en-GB" sz="2000" b="1" dirty="0">
              <a:solidFill>
                <a:schemeClr val="lt1"/>
              </a:solidFill>
              <a:latin typeface="+mj-lt"/>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NHẬN XÉT</a:t>
            </a:r>
          </a:p>
        </p:txBody>
      </p:sp>
      <p:sp>
        <p:nvSpPr>
          <p:cNvPr id="2" name="TextBox 1">
            <a:extLst>
              <a:ext uri="{FF2B5EF4-FFF2-40B4-BE49-F238E27FC236}">
                <a16:creationId xmlns:a16="http://schemas.microsoft.com/office/drawing/2014/main" id="{B0D27AA3-EE8C-4BC2-986E-CB8D7F43337C}"/>
              </a:ext>
            </a:extLst>
          </p:cNvPr>
          <p:cNvSpPr txBox="1"/>
          <p:nvPr/>
        </p:nvSpPr>
        <p:spPr>
          <a:xfrm>
            <a:off x="471900" y="921544"/>
            <a:ext cx="7872000" cy="923330"/>
          </a:xfrm>
          <a:prstGeom prst="rect">
            <a:avLst/>
          </a:prstGeom>
          <a:noFill/>
        </p:spPr>
        <p:txBody>
          <a:bodyPr wrap="square" rtlCol="0">
            <a:spAutoFit/>
          </a:bodyPr>
          <a:lstStyle/>
          <a:p>
            <a:r>
              <a:rPr lang="en-US" sz="1800"/>
              <a:t>Sau khi đánh giá model sử dụng SVM, nhận thấy khả năng dự đoán đúng là rất cao trên bộ testset hiện tại. Nguyên nhân một phần là do những dữ liệu đem đi test chưa được khánh quan do random trực tiếp từ bộ dataset.</a:t>
            </a:r>
          </a:p>
        </p:txBody>
      </p:sp>
      <p:sp>
        <p:nvSpPr>
          <p:cNvPr id="3" name="TextBox 2">
            <a:extLst>
              <a:ext uri="{FF2B5EF4-FFF2-40B4-BE49-F238E27FC236}">
                <a16:creationId xmlns:a16="http://schemas.microsoft.com/office/drawing/2014/main" id="{43EFFF10-38C4-4005-B836-D53D300189F5}"/>
              </a:ext>
            </a:extLst>
          </p:cNvPr>
          <p:cNvSpPr txBox="1"/>
          <p:nvPr/>
        </p:nvSpPr>
        <p:spPr>
          <a:xfrm>
            <a:off x="471900" y="2364581"/>
            <a:ext cx="7500937" cy="1200329"/>
          </a:xfrm>
          <a:prstGeom prst="rect">
            <a:avLst/>
          </a:prstGeom>
          <a:noFill/>
        </p:spPr>
        <p:txBody>
          <a:bodyPr wrap="square" rtlCol="0">
            <a:spAutoFit/>
          </a:bodyPr>
          <a:lstStyle/>
          <a:p>
            <a:r>
              <a:rPr lang="en-US" sz="1800"/>
              <a:t>Với KNN, mặc dù con số khi thực hiện đáng giá dựa trên số lượng nhãn dự đoán đúng trên tổng số nhãn tiến hành dự đoán khá cao, nhưng với tỉ số các nhãn đem đi test thì nhận ra model đó không thể sử dụng được</a:t>
            </a:r>
          </a:p>
        </p:txBody>
      </p:sp>
    </p:spTree>
    <p:extLst>
      <p:ext uri="{BB962C8B-B14F-4D97-AF65-F5344CB8AC3E}">
        <p14:creationId xmlns:p14="http://schemas.microsoft.com/office/powerpoint/2010/main" val="226387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THỬ NGHIỆM TRÊN BỨC ẢNH MỚI</a:t>
            </a:r>
          </a:p>
        </p:txBody>
      </p:sp>
      <p:sp>
        <p:nvSpPr>
          <p:cNvPr id="2" name="TextBox 1"/>
          <p:cNvSpPr txBox="1"/>
          <p:nvPr/>
        </p:nvSpPr>
        <p:spPr>
          <a:xfrm>
            <a:off x="2160104" y="4422608"/>
            <a:ext cx="5002695" cy="307777"/>
          </a:xfrm>
          <a:prstGeom prst="rect">
            <a:avLst/>
          </a:prstGeom>
          <a:noFill/>
        </p:spPr>
        <p:txBody>
          <a:bodyPr wrap="square" rtlCol="0">
            <a:spAutoFit/>
          </a:bodyPr>
          <a:lstStyle/>
          <a:p>
            <a:r>
              <a:rPr lang="en-US" dirty="0"/>
              <a:t>Chi </a:t>
            </a:r>
            <a:r>
              <a:rPr lang="en-US" dirty="0" err="1"/>
              <a:t>tiết</a:t>
            </a:r>
            <a:r>
              <a:rPr lang="en-US" dirty="0"/>
              <a:t> </a:t>
            </a:r>
            <a:r>
              <a:rPr lang="en-US" dirty="0" err="1"/>
              <a:t>có</a:t>
            </a:r>
            <a:r>
              <a:rPr lang="en-US" dirty="0"/>
              <a:t> </a:t>
            </a:r>
            <a:r>
              <a:rPr lang="en-US" dirty="0" err="1"/>
              <a:t>tại</a:t>
            </a:r>
            <a:r>
              <a:rPr lang="en-US" dirty="0"/>
              <a:t> </a:t>
            </a:r>
            <a:r>
              <a:rPr lang="en-US" dirty="0" err="1"/>
              <a:t>Github</a:t>
            </a:r>
            <a:r>
              <a:rPr lang="en-US" dirty="0"/>
              <a:t>: </a:t>
            </a:r>
            <a:r>
              <a:rPr lang="en-US" dirty="0">
                <a:hlinkClick r:id="rId3"/>
              </a:rPr>
              <a:t>https://github.com/vieduy/CS114.K21</a:t>
            </a:r>
            <a:endParaRPr lang="en-US" dirty="0"/>
          </a:p>
        </p:txBody>
      </p:sp>
      <p:pic>
        <p:nvPicPr>
          <p:cNvPr id="4" name="Picture 3">
            <a:extLst>
              <a:ext uri="{FF2B5EF4-FFF2-40B4-BE49-F238E27FC236}">
                <a16:creationId xmlns:a16="http://schemas.microsoft.com/office/drawing/2014/main" id="{359508CE-2CD8-47CC-85AF-4B52F8D10ECD}"/>
              </a:ext>
            </a:extLst>
          </p:cNvPr>
          <p:cNvPicPr>
            <a:picLocks noChangeAspect="1"/>
          </p:cNvPicPr>
          <p:nvPr/>
        </p:nvPicPr>
        <p:blipFill>
          <a:blip r:embed="rId4"/>
          <a:stretch>
            <a:fillRect/>
          </a:stretch>
        </p:blipFill>
        <p:spPr>
          <a:xfrm>
            <a:off x="6127033" y="1368401"/>
            <a:ext cx="2476456" cy="2406697"/>
          </a:xfrm>
          <a:prstGeom prst="rect">
            <a:avLst/>
          </a:prstGeom>
        </p:spPr>
      </p:pic>
      <p:pic>
        <p:nvPicPr>
          <p:cNvPr id="8" name="Picture 7" descr="A picture containing outdoor, road, dog, mammal&#10;&#10;Description automatically generated">
            <a:extLst>
              <a:ext uri="{FF2B5EF4-FFF2-40B4-BE49-F238E27FC236}">
                <a16:creationId xmlns:a16="http://schemas.microsoft.com/office/drawing/2014/main" id="{E1CA0B8C-A9A0-4979-B935-3975D4A1FE6B}"/>
              </a:ext>
            </a:extLst>
          </p:cNvPr>
          <p:cNvPicPr>
            <a:picLocks noChangeAspect="1"/>
          </p:cNvPicPr>
          <p:nvPr/>
        </p:nvPicPr>
        <p:blipFill>
          <a:blip r:embed="rId5"/>
          <a:stretch>
            <a:fillRect/>
          </a:stretch>
        </p:blipFill>
        <p:spPr>
          <a:xfrm>
            <a:off x="540511" y="1242965"/>
            <a:ext cx="3990600" cy="2657570"/>
          </a:xfrm>
          <a:prstGeom prst="rect">
            <a:avLst/>
          </a:prstGeom>
        </p:spPr>
      </p:pic>
      <p:sp>
        <p:nvSpPr>
          <p:cNvPr id="9" name="Arrow: Right 8">
            <a:extLst>
              <a:ext uri="{FF2B5EF4-FFF2-40B4-BE49-F238E27FC236}">
                <a16:creationId xmlns:a16="http://schemas.microsoft.com/office/drawing/2014/main" id="{E8040D19-71CC-4937-AC0E-438F8E58D266}"/>
              </a:ext>
            </a:extLst>
          </p:cNvPr>
          <p:cNvSpPr/>
          <p:nvPr/>
        </p:nvSpPr>
        <p:spPr>
          <a:xfrm>
            <a:off x="4911213" y="2411361"/>
            <a:ext cx="825910" cy="435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349C-6F54-45BA-A447-062AAB692126}"/>
              </a:ext>
            </a:extLst>
          </p:cNvPr>
          <p:cNvSpPr>
            <a:spLocks noGrp="1"/>
          </p:cNvSpPr>
          <p:nvPr>
            <p:ph type="title"/>
          </p:nvPr>
        </p:nvSpPr>
        <p:spPr/>
        <p:txBody>
          <a:bodyPr/>
          <a:lstStyle/>
          <a:p>
            <a:r>
              <a:rPr lang="en-US">
                <a:latin typeface="+mj-lt"/>
              </a:rPr>
              <a:t>ƯU NHƯỢC ĐIỂM</a:t>
            </a:r>
          </a:p>
        </p:txBody>
      </p:sp>
      <p:sp>
        <p:nvSpPr>
          <p:cNvPr id="3" name="Text Placeholder 2">
            <a:extLst>
              <a:ext uri="{FF2B5EF4-FFF2-40B4-BE49-F238E27FC236}">
                <a16:creationId xmlns:a16="http://schemas.microsoft.com/office/drawing/2014/main" id="{AC05B549-B8B4-4976-91A7-4F11CDEF337E}"/>
              </a:ext>
            </a:extLst>
          </p:cNvPr>
          <p:cNvSpPr>
            <a:spLocks noGrp="1"/>
          </p:cNvSpPr>
          <p:nvPr>
            <p:ph type="body" idx="1"/>
          </p:nvPr>
        </p:nvSpPr>
        <p:spPr/>
        <p:txBody>
          <a:bodyPr/>
          <a:lstStyle/>
          <a:p>
            <a:r>
              <a:rPr lang="en-US" sz="1800">
                <a:latin typeface="+mj-lt"/>
              </a:rPr>
              <a:t>Ưu điểm:</a:t>
            </a:r>
          </a:p>
          <a:p>
            <a:pPr>
              <a:buFontTx/>
              <a:buChar char="-"/>
            </a:pPr>
            <a:r>
              <a:rPr lang="en-US" sz="1800">
                <a:latin typeface="+mj-lt"/>
              </a:rPr>
              <a:t>Là một hướng giải quyết sử dụng các phương pháp và thuật toán gần gũi, dễ dàng tiếp cận với người mới bắt đầu.</a:t>
            </a:r>
          </a:p>
          <a:p>
            <a:pPr>
              <a:buFontTx/>
              <a:buChar char="-"/>
            </a:pPr>
            <a:r>
              <a:rPr lang="en-US" sz="1800">
                <a:latin typeface="+mj-lt"/>
              </a:rPr>
              <a:t>Mô hình tuân thủ đủ 7 bước căn bản.</a:t>
            </a:r>
          </a:p>
          <a:p>
            <a:pPr>
              <a:buFontTx/>
              <a:buChar char="-"/>
            </a:pPr>
            <a:r>
              <a:rPr lang="en-US" sz="1800">
                <a:latin typeface="+mj-lt"/>
              </a:rPr>
              <a:t>Giải  quyết được vấn đề đặt ra ở đầu bài toán</a:t>
            </a:r>
          </a:p>
          <a:p>
            <a:r>
              <a:rPr lang="en-US" sz="1800">
                <a:latin typeface="+mj-lt"/>
              </a:rPr>
              <a:t>Nhược điểm:</a:t>
            </a:r>
          </a:p>
          <a:p>
            <a:pPr>
              <a:buFontTx/>
              <a:buChar char="-"/>
            </a:pPr>
            <a:r>
              <a:rPr lang="en-US" sz="1800">
                <a:latin typeface="+mj-lt"/>
              </a:rPr>
              <a:t>Trải qua quá trình dự đoán phát hiện ra rằng, kết quả đánh giá trên bộ testset không đúng với khả năng dự đoán của model. Khi dự đoán, xảy ra khá nhiều sự sai khác so với kết quả thực tế. Do đó có thể thấy bộ test không tốt.</a:t>
            </a:r>
          </a:p>
          <a:p>
            <a:pPr>
              <a:buFontTx/>
              <a:buChar char="-"/>
            </a:pPr>
            <a:r>
              <a:rPr lang="en-US" sz="1800">
                <a:latin typeface="+mj-lt"/>
              </a:rPr>
              <a:t>Thời gian dự đoán còn quá lâu, mà những hình ảnh chú voi nhỏ hơn nhiều so với bức ảnh input thì không thể dự đoán được.</a:t>
            </a:r>
          </a:p>
          <a:p>
            <a:pPr marL="88900" indent="0">
              <a:buNone/>
            </a:pPr>
            <a:endParaRPr lang="en-US" sz="1800">
              <a:latin typeface="+mj-lt"/>
            </a:endParaRPr>
          </a:p>
        </p:txBody>
      </p:sp>
    </p:spTree>
    <p:extLst>
      <p:ext uri="{BB962C8B-B14F-4D97-AF65-F5344CB8AC3E}">
        <p14:creationId xmlns:p14="http://schemas.microsoft.com/office/powerpoint/2010/main" val="105836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A9EF-28E1-449A-B61B-D97D8DE876FE}"/>
              </a:ext>
            </a:extLst>
          </p:cNvPr>
          <p:cNvSpPr>
            <a:spLocks noGrp="1"/>
          </p:cNvSpPr>
          <p:nvPr>
            <p:ph type="title"/>
          </p:nvPr>
        </p:nvSpPr>
        <p:spPr/>
        <p:txBody>
          <a:bodyPr/>
          <a:lstStyle/>
          <a:p>
            <a:r>
              <a:rPr lang="en-US">
                <a:latin typeface="+mj-lt"/>
              </a:rPr>
              <a:t>HƯỚNG PHÁT TRIỂN</a:t>
            </a:r>
          </a:p>
        </p:txBody>
      </p:sp>
      <p:sp>
        <p:nvSpPr>
          <p:cNvPr id="3" name="Text Placeholder 2">
            <a:extLst>
              <a:ext uri="{FF2B5EF4-FFF2-40B4-BE49-F238E27FC236}">
                <a16:creationId xmlns:a16="http://schemas.microsoft.com/office/drawing/2014/main" id="{0546B805-CCF9-4F6E-8A2C-6E9BA8A1D20E}"/>
              </a:ext>
            </a:extLst>
          </p:cNvPr>
          <p:cNvSpPr>
            <a:spLocks noGrp="1"/>
          </p:cNvSpPr>
          <p:nvPr>
            <p:ph type="body" idx="1"/>
          </p:nvPr>
        </p:nvSpPr>
        <p:spPr>
          <a:xfrm>
            <a:off x="271463" y="820500"/>
            <a:ext cx="8422537" cy="3908400"/>
          </a:xfrm>
        </p:spPr>
        <p:txBody>
          <a:bodyPr/>
          <a:lstStyle/>
          <a:p>
            <a:r>
              <a:rPr lang="en-US" sz="1800">
                <a:latin typeface="+mj-lt"/>
              </a:rPr>
              <a:t>Chủ đề của bài toán có thể còn chưa thiết thực ở hiện tại, tuy nhiên em tin rằng, trong tương lai nó sẽ rất hưu ích khi công nghệ phát triển.</a:t>
            </a:r>
          </a:p>
          <a:p>
            <a:r>
              <a:rPr lang="en-US" sz="1800">
                <a:latin typeface="+mj-lt"/>
              </a:rPr>
              <a:t>Trong tương lai, nếu có cơ hội phát triển, em sẽ xây dựng một bộ dataset và testset chất lượng hơn hiện tại, thử thêm nhiều thuật toán để tìm ra được phương pháp phù hợp nhất</a:t>
            </a:r>
          </a:p>
        </p:txBody>
      </p:sp>
    </p:spTree>
    <p:extLst>
      <p:ext uri="{BB962C8B-B14F-4D97-AF65-F5344CB8AC3E}">
        <p14:creationId xmlns:p14="http://schemas.microsoft.com/office/powerpoint/2010/main" val="282088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0323" y="0"/>
            <a:ext cx="470367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2" name="Title 1">
            <a:extLst>
              <a:ext uri="{FF2B5EF4-FFF2-40B4-BE49-F238E27FC236}">
                <a16:creationId xmlns:a16="http://schemas.microsoft.com/office/drawing/2014/main" id="{FD1EC112-2C26-4952-9B57-1ADBAD450317}"/>
              </a:ext>
            </a:extLst>
          </p:cNvPr>
          <p:cNvSpPr>
            <a:spLocks noGrp="1"/>
          </p:cNvSpPr>
          <p:nvPr>
            <p:ph type="title"/>
          </p:nvPr>
        </p:nvSpPr>
        <p:spPr>
          <a:xfrm>
            <a:off x="603748" y="598833"/>
            <a:ext cx="3602727" cy="983748"/>
          </a:xfrm>
        </p:spPr>
        <p:txBody>
          <a:bodyPr vert="horz" lIns="91440" tIns="45720" rIns="91440" bIns="45720" rtlCol="0" anchor="ctr">
            <a:normAutofit/>
          </a:bodyPr>
          <a:lstStyle/>
          <a:p>
            <a:pPr>
              <a:lnSpc>
                <a:spcPct val="90000"/>
              </a:lnSpc>
              <a:spcBef>
                <a:spcPct val="0"/>
              </a:spcBef>
            </a:pPr>
            <a:r>
              <a:rPr lang="en-US" sz="3100" kern="1200">
                <a:solidFill>
                  <a:srgbClr val="000000"/>
                </a:solidFill>
                <a:latin typeface="+mj-lt"/>
                <a:ea typeface="+mj-ea"/>
                <a:cs typeface="+mj-cs"/>
              </a:rPr>
              <a:t>ẢNH THÀNH VIÊN</a:t>
            </a:r>
          </a:p>
        </p:txBody>
      </p:sp>
      <p:sp>
        <p:nvSpPr>
          <p:cNvPr id="5" name="TextBox 4">
            <a:extLst>
              <a:ext uri="{FF2B5EF4-FFF2-40B4-BE49-F238E27FC236}">
                <a16:creationId xmlns:a16="http://schemas.microsoft.com/office/drawing/2014/main" id="{665F2943-6B54-4777-BAEF-453F6C8AFF80}"/>
              </a:ext>
            </a:extLst>
          </p:cNvPr>
          <p:cNvSpPr txBox="1"/>
          <p:nvPr/>
        </p:nvSpPr>
        <p:spPr>
          <a:xfrm>
            <a:off x="1058279" y="2452915"/>
            <a:ext cx="2040521" cy="503500"/>
          </a:xfrm>
          <a:prstGeom prst="rect">
            <a:avLst/>
          </a:prstGeom>
        </p:spPr>
        <p:txBody>
          <a:bodyPr vert="horz" lIns="91440" tIns="45720" rIns="91440" bIns="45720" rtlCol="0" anchor="ctr">
            <a:normAutofit/>
          </a:bodyPr>
          <a:lstStyle/>
          <a:p>
            <a:pPr>
              <a:lnSpc>
                <a:spcPct val="90000"/>
              </a:lnSpc>
              <a:spcAft>
                <a:spcPts val="600"/>
              </a:spcAft>
            </a:pPr>
            <a:r>
              <a:rPr lang="en-US" sz="1500" kern="1200">
                <a:latin typeface="+mn-lt"/>
                <a:ea typeface="+mn-ea"/>
                <a:cs typeface="+mn-cs"/>
              </a:rPr>
              <a:t>HOÀNG TUẤN ANH</a:t>
            </a:r>
          </a:p>
        </p:txBody>
      </p:sp>
      <p:sp>
        <p:nvSpPr>
          <p:cNvPr id="1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35436" y="442976"/>
            <a:ext cx="4108564" cy="470763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19B4D60-4A16-4A67-95FB-A8BFF7F02914}"/>
              </a:ext>
            </a:extLst>
          </p:cNvPr>
          <p:cNvPicPr>
            <a:picLocks noChangeAspect="1"/>
          </p:cNvPicPr>
          <p:nvPr/>
        </p:nvPicPr>
        <p:blipFill rotWithShape="1">
          <a:blip r:embed="rId3"/>
          <a:srcRect l="1217" r="16299" b="3"/>
          <a:stretch/>
        </p:blipFill>
        <p:spPr>
          <a:xfrm>
            <a:off x="5169988" y="577527"/>
            <a:ext cx="3974012" cy="4573079"/>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58311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mj-lt"/>
              </a:rPr>
              <a:t>TÓM TẮT</a:t>
            </a:r>
            <a:endParaRPr lang="en-US" altLang="en-GB" dirty="0">
              <a:latin typeface="+mj-lt"/>
            </a:endParaRPr>
          </a:p>
        </p:txBody>
      </p:sp>
      <p:sp>
        <p:nvSpPr>
          <p:cNvPr id="115" name="Google Shape;115;p21"/>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342900" indent="-342900"/>
            <a:r>
              <a:rPr lang="en-US" altLang="en-GB" sz="1800">
                <a:latin typeface="+mn-lt"/>
              </a:rPr>
              <a:t>Tên đề tài: Phát hiện voi trong bức ảnh chụp nương rẫy.</a:t>
            </a:r>
          </a:p>
          <a:p>
            <a:pPr marL="0" indent="0">
              <a:buNone/>
            </a:pPr>
            <a:r>
              <a:rPr lang="en-US" altLang="en-GB" sz="1800">
                <a:latin typeface="+mn-lt"/>
              </a:rPr>
              <a:t>      input: Bức ảnh chụp nương rẫy.</a:t>
            </a:r>
          </a:p>
          <a:p>
            <a:pPr marL="0" indent="0">
              <a:buNone/>
            </a:pPr>
            <a:r>
              <a:rPr lang="en-US" altLang="en-GB" sz="1800">
                <a:latin typeface="+mn-lt"/>
              </a:rPr>
              <a:t>      output: status dự đoán có voi xuất hiện trong bức ảnh đó hay không</a:t>
            </a:r>
            <a:endParaRPr lang="en-GB" altLang="en-GB" sz="1800" dirty="0">
              <a:latin typeface="+mn-lt"/>
            </a:endParaRPr>
          </a:p>
          <a:p>
            <a:pPr marL="342900" indent="-342900"/>
            <a:r>
              <a:rPr lang="en-US" altLang="en-GB" sz="1800">
                <a:latin typeface="+mn-lt"/>
              </a:rPr>
              <a:t>Đồ án sử dụng bộ data tự thu thập.Dùng thuật toán rút trích đặc trưng HOG, mô hình máy học SVM để xây dựng model dự đoán. Quét toàn bộ bức ảnh input và rút trích đặc trưng từ mỗi bức ảnh thu được, sử dụng model đã xây dựng tiến hành dự đoán cho mỗi khung hình thu được. Kết quả thu được một model với khả năng dự đoán 99% nhãn dự đoán đúng trên bộ testset lấy random từ bộ dataset. Ứng dụng xây dựng từ model thu được có khả năng phát hiện khá tốt đối với những bức ảnh rõ nét.</a:t>
            </a:r>
            <a:endParaRPr lang="en-US" altLang="en-GB" sz="18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mn-lt"/>
              </a:rPr>
              <a:t>MÔ TẢ DỮ LIỆU</a:t>
            </a:r>
            <a:endParaRPr lang="en-US" altLang="en-GB" dirty="0">
              <a:latin typeface="+mn-lt"/>
            </a:endParaRPr>
          </a:p>
        </p:txBody>
      </p:sp>
      <p:sp>
        <p:nvSpPr>
          <p:cNvPr id="121" name="Google Shape;121;p22"/>
          <p:cNvSpPr txBox="1">
            <a:spLocks noGrp="1"/>
          </p:cNvSpPr>
          <p:nvPr>
            <p:ph type="body" idx="1"/>
          </p:nvPr>
        </p:nvSpPr>
        <p:spPr>
          <a:xfrm>
            <a:off x="411480" y="728345"/>
            <a:ext cx="8221980" cy="4036060"/>
          </a:xfrm>
          <a:prstGeom prst="rect">
            <a:avLst/>
          </a:prstGeom>
        </p:spPr>
        <p:txBody>
          <a:bodyPr spcFirstLastPara="1" wrap="square" lIns="91425" tIns="91425" rIns="91425" bIns="91425" anchor="t" anchorCtr="0">
            <a:noAutofit/>
          </a:bodyPr>
          <a:lstStyle/>
          <a:p>
            <a:pPr marL="0" lvl="0" indent="0">
              <a:lnSpc>
                <a:spcPct val="107000"/>
              </a:lnSpc>
              <a:spcBef>
                <a:spcPts val="0"/>
              </a:spcBef>
              <a:buNone/>
            </a:pPr>
            <a:r>
              <a:rPr lang="en-US" altLang="en-GB" sz="1800">
                <a:solidFill>
                  <a:schemeClr val="bg2"/>
                </a:solidFill>
                <a:latin typeface="+mn-lt"/>
                <a:cs typeface="Roboto" panose="02000000000000000000" charset="0"/>
                <a:sym typeface="+mn-ea"/>
              </a:rPr>
              <a:t>Bài toán là dạng detection, dữ liệu gồm một nhãn là ảnh voi, nhãn còn lại là ảnh ngoại cảnh (không chứa voi)</a:t>
            </a:r>
          </a:p>
          <a:p>
            <a:pPr marL="0" lvl="0" indent="0">
              <a:lnSpc>
                <a:spcPct val="107000"/>
              </a:lnSpc>
              <a:spcBef>
                <a:spcPts val="0"/>
              </a:spcBef>
              <a:buNone/>
            </a:pPr>
            <a:r>
              <a:rPr lang="en-US" altLang="en-GB" sz="1800">
                <a:solidFill>
                  <a:schemeClr val="bg2"/>
                </a:solidFill>
                <a:latin typeface="+mn-lt"/>
                <a:cs typeface="Roboto" panose="02000000000000000000" charset="0"/>
                <a:sym typeface="+mn-ea"/>
              </a:rPr>
              <a:t>Trainset:</a:t>
            </a:r>
          </a:p>
          <a:p>
            <a:pPr marL="457200" lvl="1" indent="0">
              <a:lnSpc>
                <a:spcPct val="107000"/>
              </a:lnSpc>
              <a:spcBef>
                <a:spcPts val="0"/>
              </a:spcBef>
              <a:buNone/>
            </a:pPr>
            <a:r>
              <a:rPr lang="en-US" altLang="en-GB" sz="1600">
                <a:solidFill>
                  <a:schemeClr val="bg2"/>
                </a:solidFill>
                <a:latin typeface="+mn-lt"/>
                <a:cs typeface="Roboto" panose="02000000000000000000" charset="0"/>
                <a:sym typeface="+mn-ea"/>
              </a:rPr>
              <a:t>Nhãn 1: 1631 ảnh</a:t>
            </a:r>
          </a:p>
          <a:p>
            <a:pPr marL="457200" lvl="1" indent="0">
              <a:lnSpc>
                <a:spcPct val="107000"/>
              </a:lnSpc>
              <a:spcBef>
                <a:spcPts val="0"/>
              </a:spcBef>
              <a:buNone/>
            </a:pPr>
            <a:r>
              <a:rPr lang="en-US" altLang="en-GB" sz="1600">
                <a:solidFill>
                  <a:schemeClr val="bg2"/>
                </a:solidFill>
                <a:latin typeface="+mn-lt"/>
                <a:cs typeface="Roboto" panose="02000000000000000000" charset="0"/>
                <a:sym typeface="+mn-ea"/>
              </a:rPr>
              <a:t>Nhãn 0: 931 ảnh</a:t>
            </a:r>
          </a:p>
          <a:p>
            <a:pPr marL="0" lvl="0" indent="0">
              <a:lnSpc>
                <a:spcPct val="107000"/>
              </a:lnSpc>
              <a:spcBef>
                <a:spcPts val="0"/>
              </a:spcBef>
              <a:buNone/>
            </a:pPr>
            <a:r>
              <a:rPr lang="en-US" altLang="en-GB" sz="1800">
                <a:solidFill>
                  <a:schemeClr val="bg2"/>
                </a:solidFill>
                <a:latin typeface="+mn-lt"/>
                <a:cs typeface="Roboto" panose="02000000000000000000" charset="0"/>
                <a:sym typeface="+mn-ea"/>
              </a:rPr>
              <a:t>Testset:</a:t>
            </a:r>
          </a:p>
          <a:p>
            <a:pPr marL="457200" lvl="1" indent="0">
              <a:lnSpc>
                <a:spcPct val="107000"/>
              </a:lnSpc>
              <a:spcBef>
                <a:spcPts val="0"/>
              </a:spcBef>
              <a:buNone/>
            </a:pPr>
            <a:r>
              <a:rPr lang="en-US" altLang="en-GB" sz="1600">
                <a:solidFill>
                  <a:schemeClr val="bg2"/>
                </a:solidFill>
                <a:latin typeface="+mn-lt"/>
                <a:cs typeface="Roboto" panose="02000000000000000000" charset="0"/>
                <a:sym typeface="+mn-ea"/>
              </a:rPr>
              <a:t>Nhãn 1: 296 ảnh</a:t>
            </a:r>
          </a:p>
          <a:p>
            <a:pPr marL="457200" lvl="1" indent="0">
              <a:lnSpc>
                <a:spcPct val="107000"/>
              </a:lnSpc>
              <a:spcBef>
                <a:spcPts val="0"/>
              </a:spcBef>
              <a:buNone/>
            </a:pPr>
            <a:r>
              <a:rPr lang="en-US" altLang="en-GB" sz="1600">
                <a:solidFill>
                  <a:schemeClr val="bg2"/>
                </a:solidFill>
                <a:latin typeface="+mn-lt"/>
                <a:cs typeface="Roboto" panose="02000000000000000000" charset="0"/>
                <a:sym typeface="+mn-ea"/>
              </a:rPr>
              <a:t>Nhãn 0: 69 ảnh</a:t>
            </a:r>
            <a:endParaRPr lang="en-US" altLang="en-GB" sz="1600" dirty="0">
              <a:solidFill>
                <a:schemeClr val="bg2"/>
              </a:solidFill>
              <a:latin typeface="+mn-lt"/>
              <a:cs typeface="Roboto" panose="02000000000000000000"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XỬ LÝ DỮ LIỆU</a:t>
            </a:r>
          </a:p>
        </p:txBody>
      </p:sp>
      <p:sp>
        <p:nvSpPr>
          <p:cNvPr id="2" name="TextBox 1"/>
          <p:cNvSpPr txBox="1"/>
          <p:nvPr/>
        </p:nvSpPr>
        <p:spPr>
          <a:xfrm>
            <a:off x="471900" y="1263213"/>
            <a:ext cx="2723322" cy="369332"/>
          </a:xfrm>
          <a:prstGeom prst="rect">
            <a:avLst/>
          </a:prstGeom>
          <a:noFill/>
        </p:spPr>
        <p:txBody>
          <a:bodyPr wrap="square" rtlCol="0">
            <a:spAutoFit/>
          </a:bodyPr>
          <a:lstStyle/>
          <a:p>
            <a:pPr algn="ctr"/>
            <a:r>
              <a:rPr lang="en-US" sz="1800" i="1"/>
              <a:t>Chuyển sang ảnh xám</a:t>
            </a:r>
            <a:endParaRPr lang="en-US" sz="1800" i="1" dirty="0"/>
          </a:p>
        </p:txBody>
      </p:sp>
      <p:sp>
        <p:nvSpPr>
          <p:cNvPr id="3" name="TextBox 2"/>
          <p:cNvSpPr txBox="1"/>
          <p:nvPr/>
        </p:nvSpPr>
        <p:spPr>
          <a:xfrm>
            <a:off x="643350" y="3510956"/>
            <a:ext cx="2835656" cy="369332"/>
          </a:xfrm>
          <a:prstGeom prst="rect">
            <a:avLst/>
          </a:prstGeom>
          <a:noFill/>
        </p:spPr>
        <p:txBody>
          <a:bodyPr wrap="square" rtlCol="0">
            <a:spAutoFit/>
          </a:bodyPr>
          <a:lstStyle/>
          <a:p>
            <a:r>
              <a:rPr lang="en-US" sz="1800" i="1"/>
              <a:t>Rút trích đặc trưng HOG:</a:t>
            </a:r>
            <a:endParaRPr lang="en-US" sz="1800" i="1" dirty="0"/>
          </a:p>
        </p:txBody>
      </p:sp>
      <p:pic>
        <p:nvPicPr>
          <p:cNvPr id="4" name="Picture 3">
            <a:extLst>
              <a:ext uri="{FF2B5EF4-FFF2-40B4-BE49-F238E27FC236}">
                <a16:creationId xmlns:a16="http://schemas.microsoft.com/office/drawing/2014/main" id="{41C77973-2D24-41B2-A7AF-4273569624BD}"/>
              </a:ext>
            </a:extLst>
          </p:cNvPr>
          <p:cNvPicPr>
            <a:picLocks noChangeAspect="1"/>
          </p:cNvPicPr>
          <p:nvPr/>
        </p:nvPicPr>
        <p:blipFill>
          <a:blip r:embed="rId3"/>
          <a:stretch>
            <a:fillRect/>
          </a:stretch>
        </p:blipFill>
        <p:spPr>
          <a:xfrm>
            <a:off x="3552825" y="1118612"/>
            <a:ext cx="3912394" cy="20657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CHỌN MODEL VÀ TRAINING</a:t>
            </a:r>
          </a:p>
        </p:txBody>
      </p:sp>
      <p:sp>
        <p:nvSpPr>
          <p:cNvPr id="169" name="Google Shape;169;p2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342900" lvl="0" indent="-342900">
              <a:lnSpc>
                <a:spcPct val="107000"/>
              </a:lnSpc>
              <a:spcBef>
                <a:spcPts val="0"/>
              </a:spcBef>
              <a:buFont typeface="Wingdings" panose="05000000000000000000" pitchFamily="2" charset="2"/>
              <a:buChar char="§"/>
            </a:pPr>
            <a:r>
              <a:rPr lang="en-US">
                <a:solidFill>
                  <a:schemeClr val="accent1">
                    <a:lumMod val="50000"/>
                  </a:schemeClr>
                </a:solidFill>
                <a:latin typeface="+mn-lt"/>
                <a:cs typeface="Roboto" panose="02000000000000000000" charset="0"/>
                <a:sym typeface="+mn-ea"/>
              </a:rPr>
              <a:t>Bài toán là dạng classification, số chiều dữ liệu là lớn nên chọn SVM là thuật toán máy học áp dụng vào xây dựng model.</a:t>
            </a:r>
          </a:p>
          <a:p>
            <a:pPr marL="342900" indent="-342900">
              <a:lnSpc>
                <a:spcPct val="107000"/>
              </a:lnSpc>
              <a:buFont typeface="Wingdings" panose="05000000000000000000" pitchFamily="2" charset="2"/>
              <a:buChar char="§"/>
            </a:pPr>
            <a:r>
              <a:rPr lang="en-US">
                <a:solidFill>
                  <a:schemeClr val="accent1">
                    <a:lumMod val="50000"/>
                  </a:schemeClr>
                </a:solidFill>
                <a:latin typeface="+mn-lt"/>
                <a:cs typeface="Roboto" panose="02000000000000000000" charset="0"/>
                <a:sym typeface="+mn-ea"/>
              </a:rPr>
              <a:t>Các tham sử dụng trong thuật toán:</a:t>
            </a:r>
          </a:p>
          <a:p>
            <a:pPr marL="342900" lvl="0" indent="-342900">
              <a:lnSpc>
                <a:spcPct val="107000"/>
              </a:lnSpc>
              <a:spcBef>
                <a:spcPts val="0"/>
              </a:spcBef>
              <a:buFontTx/>
              <a:buChar char="-"/>
            </a:pPr>
            <a:r>
              <a:rPr lang="en-US">
                <a:solidFill>
                  <a:schemeClr val="accent1">
                    <a:lumMod val="50000"/>
                  </a:schemeClr>
                </a:solidFill>
                <a:latin typeface="+mn-lt"/>
                <a:cs typeface="Roboto" panose="02000000000000000000" charset="0"/>
                <a:sym typeface="+mn-ea"/>
              </a:rPr>
              <a:t>C: 0.1</a:t>
            </a:r>
          </a:p>
          <a:p>
            <a:pPr marL="342900" lvl="0" indent="-342900">
              <a:lnSpc>
                <a:spcPct val="107000"/>
              </a:lnSpc>
              <a:spcBef>
                <a:spcPts val="0"/>
              </a:spcBef>
              <a:buFontTx/>
              <a:buChar char="-"/>
            </a:pPr>
            <a:r>
              <a:rPr lang="en-US">
                <a:solidFill>
                  <a:schemeClr val="accent1">
                    <a:lumMod val="50000"/>
                  </a:schemeClr>
                </a:solidFill>
                <a:latin typeface="+mn-lt"/>
                <a:cs typeface="Roboto" panose="02000000000000000000" charset="0"/>
                <a:sym typeface="+mn-ea"/>
              </a:rPr>
              <a:t>Gamma: 1</a:t>
            </a:r>
          </a:p>
          <a:p>
            <a:pPr marL="0" lvl="0" indent="0">
              <a:lnSpc>
                <a:spcPct val="107000"/>
              </a:lnSpc>
              <a:spcBef>
                <a:spcPts val="0"/>
              </a:spcBef>
              <a:buNone/>
            </a:pPr>
            <a:r>
              <a:rPr lang="en-US">
                <a:solidFill>
                  <a:schemeClr val="accent1">
                    <a:lumMod val="50000"/>
                  </a:schemeClr>
                </a:solidFill>
                <a:latin typeface="+mn-lt"/>
                <a:cs typeface="Roboto" panose="02000000000000000000" charset="0"/>
                <a:sym typeface="+mn-ea"/>
              </a:rPr>
              <a:t>-   Random</a:t>
            </a:r>
            <a:r>
              <a:rPr lang="en-US" dirty="0">
                <a:solidFill>
                  <a:schemeClr val="accent1">
                    <a:lumMod val="50000"/>
                  </a:schemeClr>
                </a:solidFill>
                <a:latin typeface="+mn-lt"/>
                <a:cs typeface="Roboto" panose="02000000000000000000" charset="0"/>
                <a:sym typeface="+mn-ea"/>
              </a:rPr>
              <a:t>_state=42</a:t>
            </a:r>
            <a:endParaRPr lang="en-US" dirty="0">
              <a:solidFill>
                <a:schemeClr val="accent1">
                  <a:lumMod val="50000"/>
                </a:schemeClr>
              </a:solidFill>
              <a:latin typeface="+mn-lt"/>
              <a:cs typeface="Roboto" panose="02000000000000000000" charset="0"/>
            </a:endParaRPr>
          </a:p>
          <a:p>
            <a:pPr marL="342900" lvl="0" indent="-342900">
              <a:lnSpc>
                <a:spcPct val="107000"/>
              </a:lnSpc>
              <a:spcBef>
                <a:spcPts val="0"/>
              </a:spcBef>
              <a:buFontTx/>
              <a:buChar char="-"/>
            </a:pPr>
            <a:r>
              <a:rPr lang="en-US">
                <a:solidFill>
                  <a:schemeClr val="accent1">
                    <a:lumMod val="50000"/>
                  </a:schemeClr>
                </a:solidFill>
                <a:latin typeface="+mn-lt"/>
                <a:cs typeface="Roboto" panose="02000000000000000000" charset="0"/>
                <a:sym typeface="+mn-ea"/>
              </a:rPr>
              <a:t>Kernel</a:t>
            </a:r>
            <a:r>
              <a:rPr lang="en-US" dirty="0">
                <a:solidFill>
                  <a:schemeClr val="accent1">
                    <a:lumMod val="50000"/>
                  </a:schemeClr>
                </a:solidFill>
                <a:latin typeface="+mn-lt"/>
                <a:cs typeface="Roboto" panose="02000000000000000000" charset="0"/>
                <a:sym typeface="+mn-ea"/>
              </a:rPr>
              <a:t>=”</a:t>
            </a:r>
            <a:r>
              <a:rPr lang="en-US">
                <a:solidFill>
                  <a:schemeClr val="accent1">
                    <a:lumMod val="50000"/>
                  </a:schemeClr>
                </a:solidFill>
                <a:latin typeface="+mn-lt"/>
                <a:cs typeface="Roboto" panose="02000000000000000000" charset="0"/>
                <a:sym typeface="+mn-ea"/>
              </a:rPr>
              <a:t>linear”</a:t>
            </a:r>
          </a:p>
          <a:p>
            <a:pPr marL="342900" indent="-342900">
              <a:lnSpc>
                <a:spcPct val="107000"/>
              </a:lnSpc>
              <a:buFont typeface="Wingdings" panose="05000000000000000000" pitchFamily="2" charset="2"/>
              <a:buChar char="§"/>
            </a:pPr>
            <a:r>
              <a:rPr lang="en-US">
                <a:solidFill>
                  <a:schemeClr val="accent1">
                    <a:lumMod val="50000"/>
                  </a:schemeClr>
                </a:solidFill>
                <a:latin typeface="+mn-lt"/>
                <a:cs typeface="Roboto" panose="02000000000000000000" charset="0"/>
                <a:sym typeface="+mn-ea"/>
              </a:rPr>
              <a:t>Tiến hành train trên bộ dữ liệu đã thu được ở bức trước đó</a:t>
            </a:r>
            <a:endParaRPr lang="en-US" dirty="0">
              <a:solidFill>
                <a:schemeClr val="accent1">
                  <a:lumMod val="50000"/>
                </a:schemeClr>
              </a:solidFill>
              <a:latin typeface="+mn-lt"/>
              <a:cs typeface="Roboto" panose="020000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ĐÁNH GIÁ MÔ HÌNH</a:t>
            </a:r>
          </a:p>
        </p:txBody>
      </p:sp>
      <p:sp>
        <p:nvSpPr>
          <p:cNvPr id="3" name="TextBox 2"/>
          <p:cNvSpPr txBox="1"/>
          <p:nvPr/>
        </p:nvSpPr>
        <p:spPr>
          <a:xfrm>
            <a:off x="407606" y="2042704"/>
            <a:ext cx="2551044" cy="307777"/>
          </a:xfrm>
          <a:prstGeom prst="rect">
            <a:avLst/>
          </a:prstGeom>
          <a:noFill/>
        </p:spPr>
        <p:txBody>
          <a:bodyPr wrap="square" rtlCol="0">
            <a:spAutoFit/>
          </a:bodyPr>
          <a:lstStyle/>
          <a:p>
            <a:r>
              <a:rPr lang="en-US"/>
              <a:t>Model sử dụng KNN</a:t>
            </a:r>
            <a:endParaRPr lang="en-US" dirty="0"/>
          </a:p>
        </p:txBody>
      </p:sp>
      <p:sp>
        <p:nvSpPr>
          <p:cNvPr id="4" name="TextBox 3">
            <a:extLst>
              <a:ext uri="{FF2B5EF4-FFF2-40B4-BE49-F238E27FC236}">
                <a16:creationId xmlns:a16="http://schemas.microsoft.com/office/drawing/2014/main" id="{7683D44D-2D24-4DCD-B9AC-E75469359325}"/>
              </a:ext>
            </a:extLst>
          </p:cNvPr>
          <p:cNvSpPr txBox="1"/>
          <p:nvPr/>
        </p:nvSpPr>
        <p:spPr>
          <a:xfrm>
            <a:off x="357188" y="926128"/>
            <a:ext cx="7993912" cy="369332"/>
          </a:xfrm>
          <a:prstGeom prst="rect">
            <a:avLst/>
          </a:prstGeom>
          <a:noFill/>
        </p:spPr>
        <p:txBody>
          <a:bodyPr wrap="square" rtlCol="0">
            <a:spAutoFit/>
          </a:bodyPr>
          <a:lstStyle/>
          <a:p>
            <a:r>
              <a:rPr lang="en-US" sz="1800"/>
              <a:t>Đánh giá bằng số nhãn dự đoán đúng trên tổng số nhãn thực hiện dự đoán</a:t>
            </a:r>
          </a:p>
        </p:txBody>
      </p:sp>
      <p:sp>
        <p:nvSpPr>
          <p:cNvPr id="5" name="TextBox 4">
            <a:extLst>
              <a:ext uri="{FF2B5EF4-FFF2-40B4-BE49-F238E27FC236}">
                <a16:creationId xmlns:a16="http://schemas.microsoft.com/office/drawing/2014/main" id="{8B86D061-34F7-466D-A2AB-33132DECA635}"/>
              </a:ext>
            </a:extLst>
          </p:cNvPr>
          <p:cNvSpPr txBox="1"/>
          <p:nvPr/>
        </p:nvSpPr>
        <p:spPr>
          <a:xfrm>
            <a:off x="407606" y="1414064"/>
            <a:ext cx="1892682" cy="307777"/>
          </a:xfrm>
          <a:prstGeom prst="rect">
            <a:avLst/>
          </a:prstGeom>
          <a:noFill/>
        </p:spPr>
        <p:txBody>
          <a:bodyPr wrap="square" rtlCol="0">
            <a:spAutoFit/>
          </a:bodyPr>
          <a:lstStyle/>
          <a:p>
            <a:r>
              <a:rPr lang="en-US"/>
              <a:t>Model sử dụng SVM</a:t>
            </a:r>
          </a:p>
        </p:txBody>
      </p:sp>
      <p:pic>
        <p:nvPicPr>
          <p:cNvPr id="7" name="Picture 6">
            <a:extLst>
              <a:ext uri="{FF2B5EF4-FFF2-40B4-BE49-F238E27FC236}">
                <a16:creationId xmlns:a16="http://schemas.microsoft.com/office/drawing/2014/main" id="{B348B7F6-6F1A-4BFA-805B-217CCFD0E3BC}"/>
              </a:ext>
            </a:extLst>
          </p:cNvPr>
          <p:cNvPicPr/>
          <p:nvPr/>
        </p:nvPicPr>
        <p:blipFill>
          <a:blip r:embed="rId3"/>
          <a:stretch>
            <a:fillRect/>
          </a:stretch>
        </p:blipFill>
        <p:spPr>
          <a:xfrm>
            <a:off x="2440265" y="1353271"/>
            <a:ext cx="3943350" cy="452677"/>
          </a:xfrm>
          <a:prstGeom prst="rect">
            <a:avLst/>
          </a:prstGeom>
        </p:spPr>
      </p:pic>
      <p:pic>
        <p:nvPicPr>
          <p:cNvPr id="8" name="Picture 7">
            <a:extLst>
              <a:ext uri="{FF2B5EF4-FFF2-40B4-BE49-F238E27FC236}">
                <a16:creationId xmlns:a16="http://schemas.microsoft.com/office/drawing/2014/main" id="{2FD32AEE-9614-42E6-810E-1BF475033117}"/>
              </a:ext>
            </a:extLst>
          </p:cNvPr>
          <p:cNvPicPr/>
          <p:nvPr/>
        </p:nvPicPr>
        <p:blipFill>
          <a:blip r:embed="rId4"/>
          <a:stretch>
            <a:fillRect/>
          </a:stretch>
        </p:blipFill>
        <p:spPr>
          <a:xfrm>
            <a:off x="2440266" y="1972754"/>
            <a:ext cx="3943350" cy="447675"/>
          </a:xfrm>
          <a:prstGeom prst="rect">
            <a:avLst/>
          </a:prstGeom>
        </p:spPr>
      </p:pic>
      <p:sp>
        <p:nvSpPr>
          <p:cNvPr id="6" name="TextBox 5">
            <a:extLst>
              <a:ext uri="{FF2B5EF4-FFF2-40B4-BE49-F238E27FC236}">
                <a16:creationId xmlns:a16="http://schemas.microsoft.com/office/drawing/2014/main" id="{4FCFC50F-CB64-42E6-A7FD-797EEC654CB7}"/>
              </a:ext>
            </a:extLst>
          </p:cNvPr>
          <p:cNvSpPr txBox="1"/>
          <p:nvPr/>
        </p:nvSpPr>
        <p:spPr>
          <a:xfrm>
            <a:off x="471900" y="2671763"/>
            <a:ext cx="7779131" cy="1200329"/>
          </a:xfrm>
          <a:prstGeom prst="rect">
            <a:avLst/>
          </a:prstGeom>
          <a:noFill/>
        </p:spPr>
        <p:txBody>
          <a:bodyPr wrap="square" rtlCol="0">
            <a:spAutoFit/>
          </a:bodyPr>
          <a:lstStyle/>
          <a:p>
            <a:r>
              <a:rPr lang="en-US" sz="1800"/>
              <a:t>Nhận xét: Đối với bộ testset sử dụng để đánh giá model, acc nhỏ nhất có thể sử dụng để dự đoán phải lớn hơn 81%. Bởi vậy, nhìn vào kết quả trên, model sử dụng KNN cho kết quả không được tốt mặc dù acc cao, còn model sử dụng SVM có vẻ dự đoán tốt hơn nhiều so với KNN.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dirty="0">
                <a:latin typeface="+mn-lt"/>
              </a:rPr>
              <a:t>ĐÁNH GIÁ MÔ HÌNH</a:t>
            </a:r>
          </a:p>
        </p:txBody>
      </p:sp>
      <p:sp>
        <p:nvSpPr>
          <p:cNvPr id="3" name="TextBox 2"/>
          <p:cNvSpPr txBox="1"/>
          <p:nvPr/>
        </p:nvSpPr>
        <p:spPr>
          <a:xfrm>
            <a:off x="179006" y="936277"/>
            <a:ext cx="3028538" cy="646331"/>
          </a:xfrm>
          <a:prstGeom prst="rect">
            <a:avLst/>
          </a:prstGeom>
          <a:noFill/>
        </p:spPr>
        <p:txBody>
          <a:bodyPr wrap="square" rtlCol="0">
            <a:spAutoFit/>
          </a:bodyPr>
          <a:lstStyle/>
          <a:p>
            <a:r>
              <a:rPr lang="en-US" sz="1800"/>
              <a:t>Sử dụng precison và recall:</a:t>
            </a:r>
          </a:p>
          <a:p>
            <a:r>
              <a:rPr lang="en-US" sz="1800"/>
              <a:t>SVM:</a:t>
            </a:r>
            <a:endParaRPr lang="en-US" sz="1800" dirty="0"/>
          </a:p>
        </p:txBody>
      </p:sp>
      <p:pic>
        <p:nvPicPr>
          <p:cNvPr id="5" name="Picture 4">
            <a:extLst>
              <a:ext uri="{FF2B5EF4-FFF2-40B4-BE49-F238E27FC236}">
                <a16:creationId xmlns:a16="http://schemas.microsoft.com/office/drawing/2014/main" id="{8BE40153-00C1-4F99-8580-441EB7563D39}"/>
              </a:ext>
            </a:extLst>
          </p:cNvPr>
          <p:cNvPicPr/>
          <p:nvPr/>
        </p:nvPicPr>
        <p:blipFill>
          <a:blip r:embed="rId3"/>
          <a:stretch>
            <a:fillRect/>
          </a:stretch>
        </p:blipFill>
        <p:spPr>
          <a:xfrm>
            <a:off x="1484789" y="1582608"/>
            <a:ext cx="5760085" cy="2423160"/>
          </a:xfrm>
          <a:prstGeom prst="rect">
            <a:avLst/>
          </a:prstGeom>
        </p:spPr>
      </p:pic>
      <p:sp>
        <p:nvSpPr>
          <p:cNvPr id="4" name="TextBox 3">
            <a:extLst>
              <a:ext uri="{FF2B5EF4-FFF2-40B4-BE49-F238E27FC236}">
                <a16:creationId xmlns:a16="http://schemas.microsoft.com/office/drawing/2014/main" id="{F36B7D27-1755-41AD-9D20-E12B81296ED3}"/>
              </a:ext>
            </a:extLst>
          </p:cNvPr>
          <p:cNvSpPr txBox="1"/>
          <p:nvPr/>
        </p:nvSpPr>
        <p:spPr>
          <a:xfrm>
            <a:off x="271462" y="4182963"/>
            <a:ext cx="8643937" cy="369332"/>
          </a:xfrm>
          <a:prstGeom prst="rect">
            <a:avLst/>
          </a:prstGeom>
          <a:noFill/>
        </p:spPr>
        <p:txBody>
          <a:bodyPr wrap="square" rtlCol="0">
            <a:spAutoFit/>
          </a:bodyPr>
          <a:lstStyle/>
          <a:p>
            <a:r>
              <a:rPr lang="en-US" sz="1800"/>
              <a:t>Nhận xét: SVM dự đoán tốt trên bộ test hiện tại, với cả hai nhãn đều cho f1 rất cao.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mn-lt"/>
              </a:rPr>
              <a:t>ĐÁNH GIÁ MÔ HÌNH</a:t>
            </a:r>
            <a:endParaRPr lang="en-US" altLang="en-GB" dirty="0">
              <a:latin typeface="+mn-lt"/>
            </a:endParaRPr>
          </a:p>
        </p:txBody>
      </p:sp>
      <p:pic>
        <p:nvPicPr>
          <p:cNvPr id="2" name="Picture 1">
            <a:extLst>
              <a:ext uri="{FF2B5EF4-FFF2-40B4-BE49-F238E27FC236}">
                <a16:creationId xmlns:a16="http://schemas.microsoft.com/office/drawing/2014/main" id="{54560385-919D-4A8A-91DC-A80B00553D8B}"/>
              </a:ext>
            </a:extLst>
          </p:cNvPr>
          <p:cNvPicPr>
            <a:picLocks noChangeAspect="1"/>
          </p:cNvPicPr>
          <p:nvPr/>
        </p:nvPicPr>
        <p:blipFill>
          <a:blip r:embed="rId3"/>
          <a:stretch>
            <a:fillRect/>
          </a:stretch>
        </p:blipFill>
        <p:spPr>
          <a:xfrm>
            <a:off x="1330529" y="1544702"/>
            <a:ext cx="5895975" cy="1866900"/>
          </a:xfrm>
          <a:prstGeom prst="rect">
            <a:avLst/>
          </a:prstGeom>
        </p:spPr>
      </p:pic>
      <p:sp>
        <p:nvSpPr>
          <p:cNvPr id="3" name="TextBox 2">
            <a:extLst>
              <a:ext uri="{FF2B5EF4-FFF2-40B4-BE49-F238E27FC236}">
                <a16:creationId xmlns:a16="http://schemas.microsoft.com/office/drawing/2014/main" id="{9DE8F7B5-9C1D-4483-9094-7A797C53F263}"/>
              </a:ext>
            </a:extLst>
          </p:cNvPr>
          <p:cNvSpPr txBox="1"/>
          <p:nvPr/>
        </p:nvSpPr>
        <p:spPr>
          <a:xfrm>
            <a:off x="471900" y="929148"/>
            <a:ext cx="2875984" cy="307777"/>
          </a:xfrm>
          <a:prstGeom prst="rect">
            <a:avLst/>
          </a:prstGeom>
          <a:noFill/>
        </p:spPr>
        <p:txBody>
          <a:bodyPr wrap="square" rtlCol="0">
            <a:spAutoFit/>
          </a:bodyPr>
          <a:lstStyle/>
          <a:p>
            <a:r>
              <a:rPr lang="en-US"/>
              <a:t>KNN</a:t>
            </a:r>
          </a:p>
        </p:txBody>
      </p:sp>
      <p:sp>
        <p:nvSpPr>
          <p:cNvPr id="5" name="TextBox 4">
            <a:extLst>
              <a:ext uri="{FF2B5EF4-FFF2-40B4-BE49-F238E27FC236}">
                <a16:creationId xmlns:a16="http://schemas.microsoft.com/office/drawing/2014/main" id="{6CA4DB6C-712E-4AF2-911E-4B504D4B4E12}"/>
              </a:ext>
            </a:extLst>
          </p:cNvPr>
          <p:cNvSpPr txBox="1"/>
          <p:nvPr/>
        </p:nvSpPr>
        <p:spPr>
          <a:xfrm>
            <a:off x="405581" y="3532239"/>
            <a:ext cx="7647038" cy="1200329"/>
          </a:xfrm>
          <a:prstGeom prst="rect">
            <a:avLst/>
          </a:prstGeom>
          <a:noFill/>
        </p:spPr>
        <p:txBody>
          <a:bodyPr wrap="square" rtlCol="0">
            <a:spAutoFit/>
          </a:bodyPr>
          <a:lstStyle/>
          <a:p>
            <a:r>
              <a:rPr lang="en-US" sz="1800"/>
              <a:t>Nhận xét: Có thể thấy, model sử dụng KNN có xu hướng dự đoán 1 nhãn là 1 hơn là nhãn 0, dễ hiểu bởi KNN dự đoán đựa trên số điểm dữ liệu gần nó nhất, mà số lượng nhãn 1 chiếm đa số, trong khi không gian dữ liệu rất nhiều chiều.</a:t>
            </a:r>
          </a:p>
        </p:txBody>
      </p:sp>
    </p:spTree>
    <p:extLst>
      <p:ext uri="{BB962C8B-B14F-4D97-AF65-F5344CB8AC3E}">
        <p14:creationId xmlns:p14="http://schemas.microsoft.com/office/powerpoint/2010/main" val="851153174"/>
      </p:ext>
    </p:extLst>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869</Words>
  <Application>Microsoft Office PowerPoint</Application>
  <PresentationFormat>On-screen Show (16:9)</PresentationFormat>
  <Paragraphs>57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Wingdings</vt:lpstr>
      <vt:lpstr>Arial</vt:lpstr>
      <vt:lpstr>Material - R01</vt:lpstr>
      <vt:lpstr>PowerPoint Presentation</vt:lpstr>
      <vt:lpstr>ẢNH THÀNH VIÊN</vt:lpstr>
      <vt:lpstr>TÓM TẮT</vt:lpstr>
      <vt:lpstr>MÔ TẢ DỮ LIỆU</vt:lpstr>
      <vt:lpstr>XỬ LÝ DỮ LIỆU</vt:lpstr>
      <vt:lpstr>CHỌN MODEL VÀ TRAINING</vt:lpstr>
      <vt:lpstr>ĐÁNH GIÁ MÔ HÌNH</vt:lpstr>
      <vt:lpstr>ĐÁNH GIÁ MÔ HÌNH</vt:lpstr>
      <vt:lpstr>ĐÁNH GIÁ MÔ HÌNH</vt:lpstr>
      <vt:lpstr>NHẬN XÉT</vt:lpstr>
      <vt:lpstr>THỬ NGHIỆM TRÊN BỨC ẢNH MỚI</vt:lpstr>
      <vt:lpstr>ƯU NHƯỢC ĐIỂM</vt:lpstr>
      <vt:lpstr>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cp:revision>
  <dcterms:created xsi:type="dcterms:W3CDTF">2020-08-13T04:26:23Z</dcterms:created>
  <dcterms:modified xsi:type="dcterms:W3CDTF">2020-08-13T04:51:22Z</dcterms:modified>
</cp:coreProperties>
</file>