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52"/>
    <p:sldId id="257" r:id="rId53"/>
    <p:sldId id="258" r:id="rId54"/>
    <p:sldId id="259" r:id="rId55"/>
    <p:sldId id="260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268" r:id="rId64"/>
    <p:sldId id="269" r:id="rId65"/>
    <p:sldId id="270" r:id="rId66"/>
    <p:sldId id="271" r:id="rId67"/>
    <p:sldId id="272" r:id="rId68"/>
    <p:sldId id="273" r:id="rId6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  <p:embeddedFont>
      <p:font typeface="Anantason" charset="1" panose="00000000000000000000"/>
      <p:regular r:id="rId22"/>
    </p:embeddedFont>
    <p:embeddedFont>
      <p:font typeface="Anantason Bold" charset="1" panose="00000000000000000000"/>
      <p:regular r:id="rId23"/>
    </p:embeddedFont>
    <p:embeddedFont>
      <p:font typeface="Anantason Italics" charset="1" panose="00000000000000000000"/>
      <p:regular r:id="rId24"/>
    </p:embeddedFont>
    <p:embeddedFont>
      <p:font typeface="Anantason Bold Italics" charset="1" panose="00000000000000000000"/>
      <p:regular r:id="rId25"/>
    </p:embeddedFont>
    <p:embeddedFont>
      <p:font typeface="Anantason Thin" charset="1" panose="00000000000000000000"/>
      <p:regular r:id="rId26"/>
    </p:embeddedFont>
    <p:embeddedFont>
      <p:font typeface="Anantason Thin Italics" charset="1" panose="00000000000000000000"/>
      <p:regular r:id="rId27"/>
    </p:embeddedFont>
    <p:embeddedFont>
      <p:font typeface="Anantason Light" charset="1" panose="00000000000000000000"/>
      <p:regular r:id="rId28"/>
    </p:embeddedFont>
    <p:embeddedFont>
      <p:font typeface="Anantason Light Italics" charset="1" panose="00000000000000000000"/>
      <p:regular r:id="rId29"/>
    </p:embeddedFont>
    <p:embeddedFont>
      <p:font typeface="Anantason Medium" charset="1" panose="00000000000000000000"/>
      <p:regular r:id="rId30"/>
    </p:embeddedFont>
    <p:embeddedFont>
      <p:font typeface="Anantason Medium Italics" charset="1" panose="00000000000000000000"/>
      <p:regular r:id="rId31"/>
    </p:embeddedFont>
    <p:embeddedFont>
      <p:font typeface="Anantason Semi-Bold" charset="1" panose="00000000000000000000"/>
      <p:regular r:id="rId32"/>
    </p:embeddedFont>
    <p:embeddedFont>
      <p:font typeface="Anantason Semi-Bold Italics" charset="1" panose="00000000000000000000"/>
      <p:regular r:id="rId33"/>
    </p:embeddedFont>
    <p:embeddedFont>
      <p:font typeface="Anantason Ultra-Bold" charset="1" panose="00000000000000000000"/>
      <p:regular r:id="rId34"/>
    </p:embeddedFont>
    <p:embeddedFont>
      <p:font typeface="Anantason Ultra-Bold Italics" charset="1" panose="00000000000000000000"/>
      <p:regular r:id="rId35"/>
    </p:embeddedFont>
    <p:embeddedFont>
      <p:font typeface="Anantason Heavy" charset="1" panose="00000000000000000000"/>
      <p:regular r:id="rId36"/>
    </p:embeddedFont>
    <p:embeddedFont>
      <p:font typeface="Anantason Heavy Italics" charset="1" panose="00000000000000000000"/>
      <p:regular r:id="rId37"/>
    </p:embeddedFont>
    <p:embeddedFont>
      <p:font typeface="Muli" charset="1" panose="00000500000000000000"/>
      <p:regular r:id="rId38"/>
    </p:embeddedFont>
    <p:embeddedFont>
      <p:font typeface="Muli Bold" charset="1" panose="00000800000000000000"/>
      <p:regular r:id="rId39"/>
    </p:embeddedFont>
    <p:embeddedFont>
      <p:font typeface="Muli Italics" charset="1" panose="00000500000000000000"/>
      <p:regular r:id="rId40"/>
    </p:embeddedFont>
    <p:embeddedFont>
      <p:font typeface="Muli Bold Italics" charset="1" panose="00000800000000000000"/>
      <p:regular r:id="rId41"/>
    </p:embeddedFont>
    <p:embeddedFont>
      <p:font typeface="Muli Extra-Light" charset="1" panose="00000300000000000000"/>
      <p:regular r:id="rId42"/>
    </p:embeddedFont>
    <p:embeddedFont>
      <p:font typeface="Muli Extra-Light Italics" charset="1" panose="00000300000000000000"/>
      <p:regular r:id="rId43"/>
    </p:embeddedFont>
    <p:embeddedFont>
      <p:font typeface="Muli Light" charset="1" panose="00000400000000000000"/>
      <p:regular r:id="rId44"/>
    </p:embeddedFont>
    <p:embeddedFont>
      <p:font typeface="Muli Light Italics" charset="1" panose="00000400000000000000"/>
      <p:regular r:id="rId45"/>
    </p:embeddedFont>
    <p:embeddedFont>
      <p:font typeface="Muli Semi-Bold" charset="1" panose="00000700000000000000"/>
      <p:regular r:id="rId46"/>
    </p:embeddedFont>
    <p:embeddedFont>
      <p:font typeface="Muli Semi-Bold Italics" charset="1" panose="00000700000000000000"/>
      <p:regular r:id="rId47"/>
    </p:embeddedFont>
    <p:embeddedFont>
      <p:font typeface="Muli Ultra-Bold" charset="1" panose="00000900000000000000"/>
      <p:regular r:id="rId48"/>
    </p:embeddedFont>
    <p:embeddedFont>
      <p:font typeface="Muli Ultra-Bold Italics" charset="1" panose="00000900000000000000"/>
      <p:regular r:id="rId49"/>
    </p:embeddedFont>
    <p:embeddedFont>
      <p:font typeface="Muli Heavy" charset="1" panose="00000A00000000000000"/>
      <p:regular r:id="rId50"/>
    </p:embeddedFont>
    <p:embeddedFont>
      <p:font typeface="Muli Heavy Italics" charset="1" panose="00000A0000000000000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slides/slide1.xml" Type="http://schemas.openxmlformats.org/officeDocument/2006/relationships/slide"/><Relationship Id="rId53" Target="slides/slide2.xml" Type="http://schemas.openxmlformats.org/officeDocument/2006/relationships/slide"/><Relationship Id="rId54" Target="slides/slide3.xml" Type="http://schemas.openxmlformats.org/officeDocument/2006/relationships/slide"/><Relationship Id="rId55" Target="slides/slide4.xml" Type="http://schemas.openxmlformats.org/officeDocument/2006/relationships/slide"/><Relationship Id="rId56" Target="slides/slide5.xml" Type="http://schemas.openxmlformats.org/officeDocument/2006/relationships/slide"/><Relationship Id="rId57" Target="slides/slide6.xml" Type="http://schemas.openxmlformats.org/officeDocument/2006/relationships/slide"/><Relationship Id="rId58" Target="slides/slide7.xml" Type="http://schemas.openxmlformats.org/officeDocument/2006/relationships/slide"/><Relationship Id="rId59" Target="slides/slide8.xml" Type="http://schemas.openxmlformats.org/officeDocument/2006/relationships/slide"/><Relationship Id="rId6" Target="fonts/font6.fntdata" Type="http://schemas.openxmlformats.org/officeDocument/2006/relationships/font"/><Relationship Id="rId60" Target="slides/slide9.xml" Type="http://schemas.openxmlformats.org/officeDocument/2006/relationships/slide"/><Relationship Id="rId61" Target="slides/slide10.xml" Type="http://schemas.openxmlformats.org/officeDocument/2006/relationships/slide"/><Relationship Id="rId62" Target="slides/slide11.xml" Type="http://schemas.openxmlformats.org/officeDocument/2006/relationships/slide"/><Relationship Id="rId63" Target="slides/slide12.xml" Type="http://schemas.openxmlformats.org/officeDocument/2006/relationships/slide"/><Relationship Id="rId64" Target="slides/slide13.xml" Type="http://schemas.openxmlformats.org/officeDocument/2006/relationships/slide"/><Relationship Id="rId65" Target="slides/slide14.xml" Type="http://schemas.openxmlformats.org/officeDocument/2006/relationships/slide"/><Relationship Id="rId66" Target="slides/slide15.xml" Type="http://schemas.openxmlformats.org/officeDocument/2006/relationships/slide"/><Relationship Id="rId67" Target="slides/slide16.xml" Type="http://schemas.openxmlformats.org/officeDocument/2006/relationships/slide"/><Relationship Id="rId68" Target="slides/slide17.xml" Type="http://schemas.openxmlformats.org/officeDocument/2006/relationships/slide"/><Relationship Id="rId69" Target="slides/slide18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19623238-Favian/KU1102_Tubes1_Kelompok7" TargetMode="External" Type="http://schemas.openxmlformats.org/officeDocument/2006/relationships/hyperlink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65972" y="-1942437"/>
            <a:ext cx="6879800" cy="7085937"/>
          </a:xfrm>
          <a:custGeom>
            <a:avLst/>
            <a:gdLst/>
            <a:ahLst/>
            <a:cxnLst/>
            <a:rect r="r" b="b" t="t" l="l"/>
            <a:pathLst>
              <a:path h="7085937" w="6879800">
                <a:moveTo>
                  <a:pt x="0" y="0"/>
                </a:moveTo>
                <a:lnTo>
                  <a:pt x="6879800" y="0"/>
                </a:lnTo>
                <a:lnTo>
                  <a:pt x="6879800" y="7085937"/>
                </a:lnTo>
                <a:lnTo>
                  <a:pt x="0" y="70859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14863" y="2743930"/>
            <a:ext cx="4697589" cy="5096004"/>
          </a:xfrm>
          <a:custGeom>
            <a:avLst/>
            <a:gdLst/>
            <a:ahLst/>
            <a:cxnLst/>
            <a:rect r="r" b="b" t="t" l="l"/>
            <a:pathLst>
              <a:path h="5096004" w="4697589">
                <a:moveTo>
                  <a:pt x="0" y="0"/>
                </a:moveTo>
                <a:lnTo>
                  <a:pt x="4697589" y="0"/>
                </a:lnTo>
                <a:lnTo>
                  <a:pt x="4697589" y="5096004"/>
                </a:lnTo>
                <a:lnTo>
                  <a:pt x="0" y="50960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7604">
            <a:off x="11769317" y="2313955"/>
            <a:ext cx="4988681" cy="4988681"/>
          </a:xfrm>
          <a:custGeom>
            <a:avLst/>
            <a:gdLst/>
            <a:ahLst/>
            <a:cxnLst/>
            <a:rect r="r" b="b" t="t" l="l"/>
            <a:pathLst>
              <a:path h="4988681" w="4988681">
                <a:moveTo>
                  <a:pt x="0" y="0"/>
                </a:moveTo>
                <a:lnTo>
                  <a:pt x="4988681" y="0"/>
                </a:lnTo>
                <a:lnTo>
                  <a:pt x="4988681" y="4988681"/>
                </a:lnTo>
                <a:lnTo>
                  <a:pt x="0" y="4988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840930" y="5815487"/>
            <a:ext cx="5949511" cy="6127774"/>
          </a:xfrm>
          <a:custGeom>
            <a:avLst/>
            <a:gdLst/>
            <a:ahLst/>
            <a:cxnLst/>
            <a:rect r="r" b="b" t="t" l="l"/>
            <a:pathLst>
              <a:path h="6127774" w="5949511">
                <a:moveTo>
                  <a:pt x="0" y="0"/>
                </a:moveTo>
                <a:lnTo>
                  <a:pt x="5949512" y="0"/>
                </a:lnTo>
                <a:lnTo>
                  <a:pt x="5949512" y="6127774"/>
                </a:lnTo>
                <a:lnTo>
                  <a:pt x="0" y="61277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48931"/>
            <a:ext cx="3835422" cy="37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1"/>
              </a:lnSpc>
              <a:spcBef>
                <a:spcPct val="0"/>
              </a:spcBef>
            </a:pPr>
            <a:r>
              <a:rPr lang="en-US" sz="2201">
                <a:solidFill>
                  <a:srgbClr val="000000"/>
                </a:solidFill>
                <a:latin typeface="Muli Semi-Bold"/>
              </a:rPr>
              <a:t>K23 | Pengenalan Komputasi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7275" y="1965053"/>
            <a:ext cx="10210740" cy="490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40"/>
              </a:lnSpc>
            </a:pPr>
            <a:r>
              <a:rPr lang="en-US" sz="9360">
                <a:solidFill>
                  <a:srgbClr val="000000"/>
                </a:solidFill>
                <a:latin typeface="Anantason Bold"/>
              </a:rPr>
              <a:t>Sistem Pemesanan Makanan dan Minuman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069183"/>
            <a:ext cx="7955163" cy="118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8"/>
              </a:lnSpc>
            </a:pPr>
            <a:r>
              <a:rPr lang="en-US" sz="3784">
                <a:solidFill>
                  <a:srgbClr val="000000"/>
                </a:solidFill>
                <a:latin typeface="Muli Bold"/>
              </a:rPr>
              <a:t>KELOMPOK 7</a:t>
            </a:r>
          </a:p>
          <a:p>
            <a:pPr>
              <a:lnSpc>
                <a:spcPts val="4318"/>
              </a:lnSpc>
            </a:pPr>
            <a:r>
              <a:rPr lang="en-US" sz="3084">
                <a:solidFill>
                  <a:srgbClr val="000000"/>
                </a:solidFill>
                <a:latin typeface="Muli"/>
              </a:rPr>
              <a:t>TUGAS BESAR PENGENALAN KOMPUTASI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059781">
            <a:off x="14899748" y="5446950"/>
            <a:ext cx="1156752" cy="603614"/>
          </a:xfrm>
          <a:custGeom>
            <a:avLst/>
            <a:gdLst/>
            <a:ahLst/>
            <a:cxnLst/>
            <a:rect r="r" b="b" t="t" l="l"/>
            <a:pathLst>
              <a:path h="603614" w="1156752">
                <a:moveTo>
                  <a:pt x="0" y="0"/>
                </a:moveTo>
                <a:lnTo>
                  <a:pt x="1156751" y="0"/>
                </a:lnTo>
                <a:lnTo>
                  <a:pt x="1156751" y="603614"/>
                </a:lnTo>
                <a:lnTo>
                  <a:pt x="0" y="6036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08957" y="2628330"/>
            <a:ext cx="1170323" cy="1170323"/>
          </a:xfrm>
          <a:custGeom>
            <a:avLst/>
            <a:gdLst/>
            <a:ahLst/>
            <a:cxnLst/>
            <a:rect r="r" b="b" t="t" l="l"/>
            <a:pathLst>
              <a:path h="1170323" w="1170323">
                <a:moveTo>
                  <a:pt x="0" y="0"/>
                </a:moveTo>
                <a:lnTo>
                  <a:pt x="1170323" y="0"/>
                </a:lnTo>
                <a:lnTo>
                  <a:pt x="1170323" y="1170323"/>
                </a:lnTo>
                <a:lnTo>
                  <a:pt x="0" y="11703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423878" y="990600"/>
            <a:ext cx="3835422" cy="37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1"/>
              </a:lnSpc>
              <a:spcBef>
                <a:spcPct val="0"/>
              </a:spcBef>
            </a:pPr>
            <a:r>
              <a:rPr lang="en-US" sz="2201">
                <a:solidFill>
                  <a:srgbClr val="000000"/>
                </a:solidFill>
                <a:latin typeface="Muli Semi-Bold"/>
              </a:rPr>
              <a:t>25 Oktober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13457" y="0"/>
                  </a:moveTo>
                  <a:lnTo>
                    <a:pt x="4532202" y="0"/>
                  </a:lnTo>
                  <a:cubicBezTo>
                    <a:pt x="4535772" y="0"/>
                    <a:pt x="4539194" y="1418"/>
                    <a:pt x="4541718" y="3941"/>
                  </a:cubicBezTo>
                  <a:cubicBezTo>
                    <a:pt x="4544242" y="6465"/>
                    <a:pt x="4545659" y="9888"/>
                    <a:pt x="4545659" y="13457"/>
                  </a:cubicBezTo>
                  <a:lnTo>
                    <a:pt x="4545659" y="2432352"/>
                  </a:lnTo>
                  <a:cubicBezTo>
                    <a:pt x="4545659" y="2435921"/>
                    <a:pt x="4544242" y="2439343"/>
                    <a:pt x="4541718" y="2441867"/>
                  </a:cubicBezTo>
                  <a:cubicBezTo>
                    <a:pt x="4539194" y="2444391"/>
                    <a:pt x="4535772" y="2445808"/>
                    <a:pt x="4532202" y="2445808"/>
                  </a:cubicBezTo>
                  <a:lnTo>
                    <a:pt x="13457" y="2445808"/>
                  </a:lnTo>
                  <a:cubicBezTo>
                    <a:pt x="6025" y="2445808"/>
                    <a:pt x="0" y="2439784"/>
                    <a:pt x="0" y="2432352"/>
                  </a:cubicBezTo>
                  <a:lnTo>
                    <a:pt x="0" y="13457"/>
                  </a:lnTo>
                  <a:cubicBezTo>
                    <a:pt x="0" y="6025"/>
                    <a:pt x="6025" y="0"/>
                    <a:pt x="1345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90017" y="1028700"/>
            <a:ext cx="2107965" cy="2342184"/>
          </a:xfrm>
          <a:custGeom>
            <a:avLst/>
            <a:gdLst/>
            <a:ahLst/>
            <a:cxnLst/>
            <a:rect r="r" b="b" t="t" l="l"/>
            <a:pathLst>
              <a:path h="2342184" w="2107965">
                <a:moveTo>
                  <a:pt x="0" y="0"/>
                </a:moveTo>
                <a:lnTo>
                  <a:pt x="2107966" y="0"/>
                </a:lnTo>
                <a:lnTo>
                  <a:pt x="2107966" y="2342184"/>
                </a:lnTo>
                <a:lnTo>
                  <a:pt x="0" y="234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10613" y="1580667"/>
            <a:ext cx="266677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Anantason Bold"/>
              </a:rPr>
              <a:t>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1287" y="3608134"/>
            <a:ext cx="158454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nantason"/>
              </a:rPr>
              <a:t>Menerima Pesanan Selanjutnya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04885" y="4748267"/>
            <a:ext cx="10278230" cy="3155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507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 Italics"/>
              </a:rPr>
              <a:t>User input </a:t>
            </a:r>
            <a:r>
              <a:rPr lang="en-US" sz="3500">
                <a:solidFill>
                  <a:srgbClr val="000000"/>
                </a:solidFill>
                <a:latin typeface="Muli"/>
              </a:rPr>
              <a:t>apakah ingin memesan kembali atau tidak</a:t>
            </a:r>
          </a:p>
          <a:p>
            <a:pPr marL="755651" indent="-377825" lvl="1">
              <a:lnSpc>
                <a:spcPts val="507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Jika iya, maka tampilan akan kembali ke menu makanan dan minuman</a:t>
            </a:r>
          </a:p>
          <a:p>
            <a:pPr algn="l" marL="755651" indent="-377825" lvl="1">
              <a:lnSpc>
                <a:spcPts val="507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Jika tidak, maka tampilan akan berlanjut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13457" y="0"/>
                  </a:moveTo>
                  <a:lnTo>
                    <a:pt x="4532202" y="0"/>
                  </a:lnTo>
                  <a:cubicBezTo>
                    <a:pt x="4535772" y="0"/>
                    <a:pt x="4539194" y="1418"/>
                    <a:pt x="4541718" y="3941"/>
                  </a:cubicBezTo>
                  <a:cubicBezTo>
                    <a:pt x="4544242" y="6465"/>
                    <a:pt x="4545659" y="9888"/>
                    <a:pt x="4545659" y="13457"/>
                  </a:cubicBezTo>
                  <a:lnTo>
                    <a:pt x="4545659" y="2432352"/>
                  </a:lnTo>
                  <a:cubicBezTo>
                    <a:pt x="4545659" y="2435921"/>
                    <a:pt x="4544242" y="2439343"/>
                    <a:pt x="4541718" y="2441867"/>
                  </a:cubicBezTo>
                  <a:cubicBezTo>
                    <a:pt x="4539194" y="2444391"/>
                    <a:pt x="4535772" y="2445808"/>
                    <a:pt x="4532202" y="2445808"/>
                  </a:cubicBezTo>
                  <a:lnTo>
                    <a:pt x="13457" y="2445808"/>
                  </a:lnTo>
                  <a:cubicBezTo>
                    <a:pt x="6025" y="2445808"/>
                    <a:pt x="0" y="2439784"/>
                    <a:pt x="0" y="2432352"/>
                  </a:cubicBezTo>
                  <a:lnTo>
                    <a:pt x="0" y="13457"/>
                  </a:lnTo>
                  <a:cubicBezTo>
                    <a:pt x="0" y="6025"/>
                    <a:pt x="6025" y="0"/>
                    <a:pt x="1345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90017" y="1028700"/>
            <a:ext cx="2107965" cy="2342184"/>
          </a:xfrm>
          <a:custGeom>
            <a:avLst/>
            <a:gdLst/>
            <a:ahLst/>
            <a:cxnLst/>
            <a:rect r="r" b="b" t="t" l="l"/>
            <a:pathLst>
              <a:path h="2342184" w="2107965">
                <a:moveTo>
                  <a:pt x="0" y="0"/>
                </a:moveTo>
                <a:lnTo>
                  <a:pt x="2107966" y="0"/>
                </a:lnTo>
                <a:lnTo>
                  <a:pt x="2107966" y="2342184"/>
                </a:lnTo>
                <a:lnTo>
                  <a:pt x="0" y="234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10613" y="1580667"/>
            <a:ext cx="266677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Anantason Bold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172472" y="3711811"/>
            <a:ext cx="2063294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nantason"/>
              </a:rPr>
              <a:t>Menampilkan Total Pesanan dan Pendapatan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04885" y="4679727"/>
            <a:ext cx="10278230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Menghitung jumlah pesanan dan total pendapatan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Jika tidak ada pesanan berikutnya</a:t>
            </a:r>
            <a:r>
              <a:rPr lang="en-US" sz="3500">
                <a:solidFill>
                  <a:srgbClr val="000000"/>
                </a:solidFill>
                <a:latin typeface="Muli Italics"/>
              </a:rPr>
              <a:t> </a:t>
            </a:r>
            <a:r>
              <a:rPr lang="en-US" sz="3500">
                <a:solidFill>
                  <a:srgbClr val="000000"/>
                </a:solidFill>
                <a:latin typeface="Muli"/>
              </a:rPr>
              <a:t>dari user, tampilkan jumlah pesanan dan total pendapatan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33425" y="-3418907"/>
            <a:ext cx="13287718" cy="13685852"/>
          </a:xfrm>
          <a:custGeom>
            <a:avLst/>
            <a:gdLst/>
            <a:ahLst/>
            <a:cxnLst/>
            <a:rect r="r" b="b" t="t" l="l"/>
            <a:pathLst>
              <a:path h="13685852" w="13287718">
                <a:moveTo>
                  <a:pt x="0" y="0"/>
                </a:moveTo>
                <a:lnTo>
                  <a:pt x="13287718" y="0"/>
                </a:lnTo>
                <a:lnTo>
                  <a:pt x="13287718" y="13685852"/>
                </a:lnTo>
                <a:lnTo>
                  <a:pt x="0" y="136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89408" y="3424019"/>
            <a:ext cx="7909184" cy="4759891"/>
          </a:xfrm>
          <a:custGeom>
            <a:avLst/>
            <a:gdLst/>
            <a:ahLst/>
            <a:cxnLst/>
            <a:rect r="r" b="b" t="t" l="l"/>
            <a:pathLst>
              <a:path h="4759891" w="7909184">
                <a:moveTo>
                  <a:pt x="0" y="0"/>
                </a:moveTo>
                <a:lnTo>
                  <a:pt x="7909184" y="0"/>
                </a:lnTo>
                <a:lnTo>
                  <a:pt x="7909184" y="4759891"/>
                </a:lnTo>
                <a:lnTo>
                  <a:pt x="0" y="47598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2893" y="1890494"/>
            <a:ext cx="650221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19"/>
              </a:lnSpc>
            </a:pPr>
            <a:r>
              <a:rPr lang="en-US" sz="10099">
                <a:solidFill>
                  <a:srgbClr val="000000"/>
                </a:solidFill>
                <a:latin typeface="Anantason Bold"/>
              </a:rPr>
              <a:t>TUGAS 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32892" y="4289571"/>
            <a:ext cx="5022216" cy="3028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nantason"/>
              </a:rPr>
              <a:t>Kerja Sistem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59782" y="2183020"/>
            <a:ext cx="8768435" cy="8103980"/>
          </a:xfrm>
          <a:custGeom>
            <a:avLst/>
            <a:gdLst/>
            <a:ahLst/>
            <a:cxnLst/>
            <a:rect r="r" b="b" t="t" l="l"/>
            <a:pathLst>
              <a:path h="8103980" w="8768435">
                <a:moveTo>
                  <a:pt x="0" y="0"/>
                </a:moveTo>
                <a:lnTo>
                  <a:pt x="8768436" y="0"/>
                </a:lnTo>
                <a:lnTo>
                  <a:pt x="8768436" y="8103980"/>
                </a:lnTo>
                <a:lnTo>
                  <a:pt x="0" y="8103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98383" y="754376"/>
            <a:ext cx="969123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19"/>
              </a:lnSpc>
            </a:pPr>
            <a:r>
              <a:rPr lang="en-US" sz="10099">
                <a:solidFill>
                  <a:srgbClr val="000000"/>
                </a:solidFill>
                <a:latin typeface="Anantason Bold"/>
              </a:rPr>
              <a:t>INPUT/OUTPUT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44608" y="116044"/>
            <a:ext cx="14598784" cy="10054913"/>
          </a:xfrm>
          <a:custGeom>
            <a:avLst/>
            <a:gdLst/>
            <a:ahLst/>
            <a:cxnLst/>
            <a:rect r="r" b="b" t="t" l="l"/>
            <a:pathLst>
              <a:path h="10054913" w="14598784">
                <a:moveTo>
                  <a:pt x="0" y="0"/>
                </a:moveTo>
                <a:lnTo>
                  <a:pt x="14598784" y="0"/>
                </a:lnTo>
                <a:lnTo>
                  <a:pt x="14598784" y="10054912"/>
                </a:lnTo>
                <a:lnTo>
                  <a:pt x="0" y="10054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76831" y="331527"/>
            <a:ext cx="5856492" cy="213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71"/>
              </a:lnSpc>
            </a:pPr>
            <a:r>
              <a:rPr lang="en-US" sz="7059">
                <a:solidFill>
                  <a:srgbClr val="000000"/>
                </a:solidFill>
                <a:latin typeface="Anantason Bold"/>
              </a:rPr>
              <a:t>MAIN FLOWCHART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73186" y="221082"/>
            <a:ext cx="12141627" cy="9844836"/>
          </a:xfrm>
          <a:custGeom>
            <a:avLst/>
            <a:gdLst/>
            <a:ahLst/>
            <a:cxnLst/>
            <a:rect r="r" b="b" t="t" l="l"/>
            <a:pathLst>
              <a:path h="9844836" w="12141627">
                <a:moveTo>
                  <a:pt x="0" y="0"/>
                </a:moveTo>
                <a:lnTo>
                  <a:pt x="12141628" y="0"/>
                </a:lnTo>
                <a:lnTo>
                  <a:pt x="12141628" y="9844836"/>
                </a:lnTo>
                <a:lnTo>
                  <a:pt x="0" y="9844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69604" y="8243427"/>
            <a:ext cx="5054597" cy="160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7"/>
              </a:lnSpc>
            </a:pPr>
            <a:r>
              <a:rPr lang="en-US" sz="5306">
                <a:solidFill>
                  <a:srgbClr val="000000"/>
                </a:solidFill>
                <a:latin typeface="Anantason Bold"/>
              </a:rPr>
              <a:t>SUBPROGRAM FLOWCHART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33425" y="-3418907"/>
            <a:ext cx="13287718" cy="13685852"/>
          </a:xfrm>
          <a:custGeom>
            <a:avLst/>
            <a:gdLst/>
            <a:ahLst/>
            <a:cxnLst/>
            <a:rect r="r" b="b" t="t" l="l"/>
            <a:pathLst>
              <a:path h="13685852" w="13287718">
                <a:moveTo>
                  <a:pt x="0" y="0"/>
                </a:moveTo>
                <a:lnTo>
                  <a:pt x="13287718" y="0"/>
                </a:lnTo>
                <a:lnTo>
                  <a:pt x="13287718" y="13685852"/>
                </a:lnTo>
                <a:lnTo>
                  <a:pt x="0" y="136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27183" y="1890494"/>
            <a:ext cx="6494059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19"/>
              </a:lnSpc>
            </a:pPr>
            <a:r>
              <a:rPr lang="en-US" sz="10099">
                <a:solidFill>
                  <a:srgbClr val="000000"/>
                </a:solidFill>
                <a:latin typeface="Anantason Bold"/>
              </a:rPr>
              <a:t>TUGAS 03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189408" y="3424019"/>
            <a:ext cx="7909184" cy="4759891"/>
          </a:xfrm>
          <a:custGeom>
            <a:avLst/>
            <a:gdLst/>
            <a:ahLst/>
            <a:cxnLst/>
            <a:rect r="r" b="b" t="t" l="l"/>
            <a:pathLst>
              <a:path h="4759891" w="7909184">
                <a:moveTo>
                  <a:pt x="0" y="0"/>
                </a:moveTo>
                <a:lnTo>
                  <a:pt x="7909184" y="0"/>
                </a:lnTo>
                <a:lnTo>
                  <a:pt x="7909184" y="4759891"/>
                </a:lnTo>
                <a:lnTo>
                  <a:pt x="0" y="47598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32892" y="4289571"/>
            <a:ext cx="5022216" cy="3028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nantason"/>
              </a:rPr>
              <a:t>Kode Program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33961" y="4533900"/>
            <a:ext cx="1082007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35"/>
              </a:lnSpc>
              <a:spcBef>
                <a:spcPct val="0"/>
              </a:spcBef>
            </a:pPr>
            <a:r>
              <a:rPr lang="en-US" sz="8029" u="sng">
                <a:solidFill>
                  <a:srgbClr val="000000"/>
                </a:solidFill>
                <a:latin typeface="Anantason Bold"/>
                <a:hlinkClick r:id="rId3" tooltip="https://github.com/19623238-Favian/KU1102_Tubes1_Kelompok7"/>
              </a:rPr>
              <a:t>Link Repository Github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970" y="3729414"/>
            <a:ext cx="8115300" cy="8803580"/>
          </a:xfrm>
          <a:custGeom>
            <a:avLst/>
            <a:gdLst/>
            <a:ahLst/>
            <a:cxnLst/>
            <a:rect r="r" b="b" t="t" l="l"/>
            <a:pathLst>
              <a:path h="8803580" w="8115300">
                <a:moveTo>
                  <a:pt x="0" y="0"/>
                </a:moveTo>
                <a:lnTo>
                  <a:pt x="8115300" y="0"/>
                </a:lnTo>
                <a:lnTo>
                  <a:pt x="8115300" y="8803580"/>
                </a:lnTo>
                <a:lnTo>
                  <a:pt x="0" y="88035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78512" y="-1842887"/>
            <a:ext cx="6879800" cy="7085937"/>
          </a:xfrm>
          <a:custGeom>
            <a:avLst/>
            <a:gdLst/>
            <a:ahLst/>
            <a:cxnLst/>
            <a:rect r="r" b="b" t="t" l="l"/>
            <a:pathLst>
              <a:path h="7085937" w="6879800">
                <a:moveTo>
                  <a:pt x="0" y="0"/>
                </a:moveTo>
                <a:lnTo>
                  <a:pt x="6879800" y="0"/>
                </a:lnTo>
                <a:lnTo>
                  <a:pt x="6879800" y="7085937"/>
                </a:lnTo>
                <a:lnTo>
                  <a:pt x="0" y="70859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33961" y="4123570"/>
            <a:ext cx="10820078" cy="203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353"/>
              </a:lnSpc>
              <a:spcBef>
                <a:spcPct val="0"/>
              </a:spcBef>
            </a:pPr>
            <a:r>
              <a:rPr lang="en-US" sz="13628">
                <a:solidFill>
                  <a:srgbClr val="000000"/>
                </a:solidFill>
                <a:latin typeface="Anantason Bold"/>
              </a:rPr>
              <a:t>Terima Kasih!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02177" y="-2172401"/>
            <a:ext cx="5861754" cy="6358905"/>
          </a:xfrm>
          <a:custGeom>
            <a:avLst/>
            <a:gdLst/>
            <a:ahLst/>
            <a:cxnLst/>
            <a:rect r="r" b="b" t="t" l="l"/>
            <a:pathLst>
              <a:path h="6358905" w="5861754">
                <a:moveTo>
                  <a:pt x="0" y="0"/>
                </a:moveTo>
                <a:lnTo>
                  <a:pt x="5861754" y="0"/>
                </a:lnTo>
                <a:lnTo>
                  <a:pt x="5861754" y="6358904"/>
                </a:lnTo>
                <a:lnTo>
                  <a:pt x="0" y="63589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7604">
            <a:off x="-2344752" y="-2664017"/>
            <a:ext cx="6224985" cy="6224985"/>
          </a:xfrm>
          <a:custGeom>
            <a:avLst/>
            <a:gdLst/>
            <a:ahLst/>
            <a:cxnLst/>
            <a:rect r="r" b="b" t="t" l="l"/>
            <a:pathLst>
              <a:path h="6224985" w="6224985">
                <a:moveTo>
                  <a:pt x="0" y="0"/>
                </a:moveTo>
                <a:lnTo>
                  <a:pt x="6224985" y="0"/>
                </a:lnTo>
                <a:lnTo>
                  <a:pt x="6224985" y="6224984"/>
                </a:lnTo>
                <a:lnTo>
                  <a:pt x="0" y="62249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40261" y="5885210"/>
            <a:ext cx="8115300" cy="8803580"/>
          </a:xfrm>
          <a:custGeom>
            <a:avLst/>
            <a:gdLst/>
            <a:ahLst/>
            <a:cxnLst/>
            <a:rect r="r" b="b" t="t" l="l"/>
            <a:pathLst>
              <a:path h="8803580" w="8115300">
                <a:moveTo>
                  <a:pt x="0" y="0"/>
                </a:moveTo>
                <a:lnTo>
                  <a:pt x="8115300" y="0"/>
                </a:lnTo>
                <a:lnTo>
                  <a:pt x="8115300" y="8803580"/>
                </a:lnTo>
                <a:lnTo>
                  <a:pt x="0" y="8803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606564">
            <a:off x="14981378" y="7271813"/>
            <a:ext cx="5233065" cy="5233065"/>
          </a:xfrm>
          <a:custGeom>
            <a:avLst/>
            <a:gdLst/>
            <a:ahLst/>
            <a:cxnLst/>
            <a:rect r="r" b="b" t="t" l="l"/>
            <a:pathLst>
              <a:path h="5233065" w="5233065">
                <a:moveTo>
                  <a:pt x="0" y="0"/>
                </a:moveTo>
                <a:lnTo>
                  <a:pt x="5233065" y="0"/>
                </a:lnTo>
                <a:lnTo>
                  <a:pt x="5233065" y="5233065"/>
                </a:lnTo>
                <a:lnTo>
                  <a:pt x="0" y="52330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351841">
            <a:off x="14771794" y="8969890"/>
            <a:ext cx="1105403" cy="576819"/>
          </a:xfrm>
          <a:custGeom>
            <a:avLst/>
            <a:gdLst/>
            <a:ahLst/>
            <a:cxnLst/>
            <a:rect r="r" b="b" t="t" l="l"/>
            <a:pathLst>
              <a:path h="576819" w="1105403">
                <a:moveTo>
                  <a:pt x="0" y="0"/>
                </a:moveTo>
                <a:lnTo>
                  <a:pt x="1105403" y="0"/>
                </a:lnTo>
                <a:lnTo>
                  <a:pt x="1105403" y="576820"/>
                </a:lnTo>
                <a:lnTo>
                  <a:pt x="0" y="5768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12347" y="1667968"/>
            <a:ext cx="1170323" cy="1170323"/>
          </a:xfrm>
          <a:custGeom>
            <a:avLst/>
            <a:gdLst/>
            <a:ahLst/>
            <a:cxnLst/>
            <a:rect r="r" b="b" t="t" l="l"/>
            <a:pathLst>
              <a:path h="1170323" w="1170323">
                <a:moveTo>
                  <a:pt x="0" y="0"/>
                </a:moveTo>
                <a:lnTo>
                  <a:pt x="1170323" y="0"/>
                </a:lnTo>
                <a:lnTo>
                  <a:pt x="1170323" y="1170323"/>
                </a:lnTo>
                <a:lnTo>
                  <a:pt x="0" y="11703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96972" y="1554377"/>
            <a:ext cx="9062328" cy="1283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55"/>
              </a:lnSpc>
            </a:pPr>
            <a:r>
              <a:rPr lang="en-US" sz="8379">
                <a:solidFill>
                  <a:srgbClr val="000000"/>
                </a:solidFill>
                <a:latin typeface="Anantason"/>
              </a:rPr>
              <a:t>Anggota Kelompok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812347" y="4186233"/>
            <a:ext cx="10381380" cy="3656330"/>
            <a:chOff x="0" y="0"/>
            <a:chExt cx="13841840" cy="487510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80975"/>
              <a:ext cx="9601261" cy="5056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159"/>
                </a:lnSpc>
              </a:pPr>
              <a:r>
                <a:rPr lang="en-US" sz="3499">
                  <a:solidFill>
                    <a:srgbClr val="000000"/>
                  </a:solidFill>
                  <a:latin typeface="Anantason"/>
                </a:rPr>
                <a:t>1. Shannon Aurellius Anastasya Lie </a:t>
              </a:r>
            </a:p>
            <a:p>
              <a:pPr>
                <a:lnSpc>
                  <a:spcPts val="6159"/>
                </a:lnSpc>
              </a:pPr>
              <a:r>
                <a:rPr lang="en-US" sz="3499">
                  <a:solidFill>
                    <a:srgbClr val="000000"/>
                  </a:solidFill>
                  <a:latin typeface="Anantason"/>
                </a:rPr>
                <a:t>2. Nawaf Amjad Rizqi Aldaha Ismail </a:t>
              </a:r>
            </a:p>
            <a:p>
              <a:pPr>
                <a:lnSpc>
                  <a:spcPts val="6159"/>
                </a:lnSpc>
              </a:pPr>
              <a:r>
                <a:rPr lang="en-US" sz="3499">
                  <a:solidFill>
                    <a:srgbClr val="000000"/>
                  </a:solidFill>
                  <a:latin typeface="Anantason"/>
                </a:rPr>
                <a:t>3. Favian Rafi Laftiyanto </a:t>
              </a:r>
            </a:p>
            <a:p>
              <a:pPr>
                <a:lnSpc>
                  <a:spcPts val="6159"/>
                </a:lnSpc>
              </a:pPr>
              <a:r>
                <a:rPr lang="en-US" sz="3499">
                  <a:solidFill>
                    <a:srgbClr val="000000"/>
                  </a:solidFill>
                  <a:latin typeface="Anantason"/>
                </a:rPr>
                <a:t>4. Muhammad Riyan Rajab  </a:t>
              </a:r>
            </a:p>
            <a:p>
              <a:pPr algn="l" marL="0" indent="0" lvl="0">
                <a:lnSpc>
                  <a:spcPts val="6159"/>
                </a:lnSpc>
              </a:pPr>
              <a:r>
                <a:rPr lang="en-US" sz="3499">
                  <a:solidFill>
                    <a:srgbClr val="000000"/>
                  </a:solidFill>
                  <a:latin typeface="Anantason"/>
                </a:rPr>
                <a:t>5. Ni Made Sekar Jelita Parameswari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0525208" y="-180975"/>
              <a:ext cx="3316632" cy="50560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159"/>
                </a:lnSpc>
              </a:pPr>
              <a:r>
                <a:rPr lang="en-US" sz="3499">
                  <a:solidFill>
                    <a:srgbClr val="000000"/>
                  </a:solidFill>
                  <a:latin typeface="Anantason"/>
                </a:rPr>
                <a:t>(19623105)(19623217)</a:t>
              </a:r>
            </a:p>
            <a:p>
              <a:pPr>
                <a:lnSpc>
                  <a:spcPts val="6159"/>
                </a:lnSpc>
              </a:pPr>
              <a:r>
                <a:rPr lang="en-US" sz="3499">
                  <a:solidFill>
                    <a:srgbClr val="000000"/>
                  </a:solidFill>
                  <a:latin typeface="Anantason"/>
                </a:rPr>
                <a:t>(19623238)(19623259)</a:t>
              </a:r>
            </a:p>
            <a:p>
              <a:pPr algn="l" marL="0" indent="0" lvl="0">
                <a:lnSpc>
                  <a:spcPts val="6159"/>
                </a:lnSpc>
              </a:pPr>
              <a:r>
                <a:rPr lang="en-US" sz="3499">
                  <a:solidFill>
                    <a:srgbClr val="000000"/>
                  </a:solidFill>
                  <a:latin typeface="Anantason"/>
                </a:rPr>
                <a:t>(19623308)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33425" y="-3418907"/>
            <a:ext cx="13287718" cy="13685852"/>
          </a:xfrm>
          <a:custGeom>
            <a:avLst/>
            <a:gdLst/>
            <a:ahLst/>
            <a:cxnLst/>
            <a:rect r="r" b="b" t="t" l="l"/>
            <a:pathLst>
              <a:path h="13685852" w="13287718">
                <a:moveTo>
                  <a:pt x="0" y="0"/>
                </a:moveTo>
                <a:lnTo>
                  <a:pt x="13287718" y="0"/>
                </a:lnTo>
                <a:lnTo>
                  <a:pt x="13287718" y="13685852"/>
                </a:lnTo>
                <a:lnTo>
                  <a:pt x="0" y="136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52784" y="2386815"/>
            <a:ext cx="8115300" cy="513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Anantason Bold"/>
              </a:rPr>
              <a:t>Program Sistem  Pemesanan Makanan dan Minuman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04110" y="3136900"/>
            <a:ext cx="6755190" cy="398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Muli"/>
              </a:rPr>
              <a:t>Program ini merupakan program pemesanan makan dan minuman secara digital. Ketika akan memesan, pelanggan dapat memesan, lalu pesanan akan diterima dan diproses oleh admin secara otomatis.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555" r="0" b="-34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33425" y="-3418907"/>
            <a:ext cx="13287718" cy="13685852"/>
          </a:xfrm>
          <a:custGeom>
            <a:avLst/>
            <a:gdLst/>
            <a:ahLst/>
            <a:cxnLst/>
            <a:rect r="r" b="b" t="t" l="l"/>
            <a:pathLst>
              <a:path h="13685852" w="13287718">
                <a:moveTo>
                  <a:pt x="0" y="0"/>
                </a:moveTo>
                <a:lnTo>
                  <a:pt x="13287718" y="0"/>
                </a:lnTo>
                <a:lnTo>
                  <a:pt x="13287718" y="13685852"/>
                </a:lnTo>
                <a:lnTo>
                  <a:pt x="0" y="136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64345" y="1890548"/>
            <a:ext cx="6159309" cy="1533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19"/>
              </a:lnSpc>
            </a:pPr>
            <a:r>
              <a:rPr lang="en-US" sz="10099">
                <a:solidFill>
                  <a:srgbClr val="000000"/>
                </a:solidFill>
                <a:latin typeface="Anantason Bold"/>
              </a:rPr>
              <a:t>TUGAS 01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189408" y="3424019"/>
            <a:ext cx="7909184" cy="4759891"/>
          </a:xfrm>
          <a:custGeom>
            <a:avLst/>
            <a:gdLst/>
            <a:ahLst/>
            <a:cxnLst/>
            <a:rect r="r" b="b" t="t" l="l"/>
            <a:pathLst>
              <a:path h="4759891" w="7909184">
                <a:moveTo>
                  <a:pt x="0" y="0"/>
                </a:moveTo>
                <a:lnTo>
                  <a:pt x="7909184" y="0"/>
                </a:lnTo>
                <a:lnTo>
                  <a:pt x="7909184" y="4759891"/>
                </a:lnTo>
                <a:lnTo>
                  <a:pt x="0" y="47598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27183" y="4527614"/>
            <a:ext cx="6433633" cy="256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Anantason Bold"/>
              </a:rPr>
              <a:t>Dekomposisi Masalah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88009" y="258466"/>
            <a:ext cx="9422943" cy="9705278"/>
          </a:xfrm>
          <a:custGeom>
            <a:avLst/>
            <a:gdLst/>
            <a:ahLst/>
            <a:cxnLst/>
            <a:rect r="r" b="b" t="t" l="l"/>
            <a:pathLst>
              <a:path h="9705278" w="9422943">
                <a:moveTo>
                  <a:pt x="0" y="0"/>
                </a:moveTo>
                <a:lnTo>
                  <a:pt x="9422943" y="0"/>
                </a:lnTo>
                <a:lnTo>
                  <a:pt x="9422943" y="9705278"/>
                </a:lnTo>
                <a:lnTo>
                  <a:pt x="0" y="9705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093100" y="1276323"/>
          <a:ext cx="9166200" cy="7804204"/>
        </p:xfrm>
        <a:graphic>
          <a:graphicData uri="http://schemas.openxmlformats.org/drawingml/2006/table">
            <a:tbl>
              <a:tblPr/>
              <a:tblGrid>
                <a:gridCol w="2157892"/>
                <a:gridCol w="7008309"/>
              </a:tblGrid>
              <a:tr h="124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>
                              <a:alpha val="84706"/>
                            </a:srgbClr>
                          </a:solidFill>
                          <a:latin typeface="Anantason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0A9">
                        <a:alpha val="84706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>
                              <a:alpha val="84706"/>
                            </a:srgbClr>
                          </a:solidFill>
                          <a:latin typeface="Muli"/>
                        </a:rPr>
                        <a:t>Menu Makanan dan Minuman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4706"/>
                      </a:srgbClr>
                    </a:solidFill>
                  </a:tcPr>
                </a:tc>
              </a:tr>
              <a:tr h="124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>
                              <a:alpha val="84706"/>
                            </a:srgbClr>
                          </a:solidFill>
                          <a:latin typeface="Anantason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0A9">
                        <a:alpha val="84706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>
                              <a:alpha val="84706"/>
                            </a:srgbClr>
                          </a:solidFill>
                          <a:latin typeface="Muli"/>
                        </a:rPr>
                        <a:t>Menerima pesanan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4706"/>
                      </a:srgbClr>
                    </a:solidFill>
                  </a:tcPr>
                </a:tc>
              </a:tr>
              <a:tr h="124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>
                              <a:alpha val="84706"/>
                            </a:srgbClr>
                          </a:solidFill>
                          <a:latin typeface="Anantason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0A9">
                        <a:alpha val="84706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>
                              <a:alpha val="84706"/>
                            </a:srgbClr>
                          </a:solidFill>
                          <a:latin typeface="Muli"/>
                        </a:rPr>
                        <a:t>B</a:t>
                      </a:r>
                      <a:r>
                        <a:rPr lang="en-US" sz="2799">
                          <a:solidFill>
                            <a:srgbClr val="000000">
                              <a:alpha val="84706"/>
                            </a:srgbClr>
                          </a:solidFill>
                          <a:latin typeface="Muli Italics"/>
                        </a:rPr>
                        <a:t>ill P</a:t>
                      </a:r>
                      <a:r>
                        <a:rPr lang="en-US" sz="2799">
                          <a:solidFill>
                            <a:srgbClr val="000000">
                              <a:alpha val="84706"/>
                            </a:srgbClr>
                          </a:solidFill>
                          <a:latin typeface="Muli"/>
                        </a:rPr>
                        <a:t>embayaran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4706"/>
                      </a:srgbClr>
                    </a:solidFill>
                  </a:tcPr>
                </a:tc>
              </a:tr>
              <a:tr h="12413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>
                              <a:alpha val="84706"/>
                            </a:srgbClr>
                          </a:solidFill>
                          <a:latin typeface="Anantason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0A9">
                        <a:alpha val="84706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>
                              <a:alpha val="84706"/>
                            </a:srgbClr>
                          </a:solidFill>
                          <a:latin typeface="Muli"/>
                        </a:rPr>
                        <a:t>Proses Pembayaran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4706"/>
                      </a:srgbClr>
                    </a:solidFill>
                  </a:tcPr>
                </a:tc>
              </a:tr>
              <a:tr h="13781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>
                              <a:alpha val="84706"/>
                            </a:srgbClr>
                          </a:solidFill>
                          <a:latin typeface="Anantason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0A9">
                        <a:alpha val="84706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>
                              <a:alpha val="84706"/>
                            </a:srgbClr>
                          </a:solidFill>
                          <a:latin typeface="Muli"/>
                        </a:rPr>
                        <a:t>Menerima Pesanan Selanjutnya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4706"/>
                      </a:srgbClr>
                    </a:solidFill>
                  </a:tcPr>
                </a:tc>
              </a:tr>
              <a:tr h="14608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>
                              <a:alpha val="84706"/>
                            </a:srgbClr>
                          </a:solidFill>
                          <a:latin typeface="Anantason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0A9">
                        <a:alpha val="84706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>
                              <a:alpha val="84706"/>
                            </a:srgbClr>
                          </a:solidFill>
                          <a:latin typeface="Muli"/>
                        </a:rPr>
                        <a:t>Menampilkan Total Pesanan dan Pendapatan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470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1276323"/>
            <a:ext cx="6159309" cy="1533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19"/>
              </a:lnSpc>
            </a:pPr>
            <a:r>
              <a:rPr lang="en-US" sz="10099">
                <a:solidFill>
                  <a:srgbClr val="000000"/>
                </a:solidFill>
                <a:latin typeface="Anantason Bold"/>
              </a:rPr>
              <a:t>TUGAS 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02075"/>
            <a:ext cx="6159309" cy="256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Anantason"/>
              </a:rPr>
              <a:t>Dekomposisi Masalah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13457" y="0"/>
                  </a:moveTo>
                  <a:lnTo>
                    <a:pt x="4532202" y="0"/>
                  </a:lnTo>
                  <a:cubicBezTo>
                    <a:pt x="4535772" y="0"/>
                    <a:pt x="4539194" y="1418"/>
                    <a:pt x="4541718" y="3941"/>
                  </a:cubicBezTo>
                  <a:cubicBezTo>
                    <a:pt x="4544242" y="6465"/>
                    <a:pt x="4545659" y="9888"/>
                    <a:pt x="4545659" y="13457"/>
                  </a:cubicBezTo>
                  <a:lnTo>
                    <a:pt x="4545659" y="2432352"/>
                  </a:lnTo>
                  <a:cubicBezTo>
                    <a:pt x="4545659" y="2435921"/>
                    <a:pt x="4544242" y="2439343"/>
                    <a:pt x="4541718" y="2441867"/>
                  </a:cubicBezTo>
                  <a:cubicBezTo>
                    <a:pt x="4539194" y="2444391"/>
                    <a:pt x="4535772" y="2445808"/>
                    <a:pt x="4532202" y="2445808"/>
                  </a:cubicBezTo>
                  <a:lnTo>
                    <a:pt x="13457" y="2445808"/>
                  </a:lnTo>
                  <a:cubicBezTo>
                    <a:pt x="6025" y="2445808"/>
                    <a:pt x="0" y="2439784"/>
                    <a:pt x="0" y="2432352"/>
                  </a:cubicBezTo>
                  <a:lnTo>
                    <a:pt x="0" y="13457"/>
                  </a:lnTo>
                  <a:cubicBezTo>
                    <a:pt x="0" y="6025"/>
                    <a:pt x="6025" y="0"/>
                    <a:pt x="1345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4772" y="1028700"/>
            <a:ext cx="14798456" cy="3479626"/>
            <a:chOff x="0" y="0"/>
            <a:chExt cx="19731274" cy="463950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410849"/>
              <a:ext cx="19731274" cy="1228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000000"/>
                  </a:solidFill>
                  <a:latin typeface="Anantason"/>
                </a:rPr>
                <a:t>Menampilkan Menu Makanan dan Minuman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8460327" y="0"/>
              <a:ext cx="2810621" cy="3122912"/>
            </a:xfrm>
            <a:custGeom>
              <a:avLst/>
              <a:gdLst/>
              <a:ahLst/>
              <a:cxnLst/>
              <a:rect r="r" b="b" t="t" l="l"/>
              <a:pathLst>
                <a:path h="3122912" w="2810621">
                  <a:moveTo>
                    <a:pt x="0" y="0"/>
                  </a:moveTo>
                  <a:lnTo>
                    <a:pt x="2810620" y="0"/>
                  </a:lnTo>
                  <a:lnTo>
                    <a:pt x="2810620" y="3122912"/>
                  </a:lnTo>
                  <a:lnTo>
                    <a:pt x="0" y="3122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8087788" y="739149"/>
              <a:ext cx="3555698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>
                  <a:solidFill>
                    <a:srgbClr val="000000"/>
                  </a:solidFill>
                  <a:latin typeface="Anantason Bold"/>
                </a:rPr>
                <a:t>01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164575" y="5100414"/>
            <a:ext cx="11958850" cy="227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Data Menu Makanan dan Minuman disimpan dalam sebuah </a:t>
            </a:r>
            <a:r>
              <a:rPr lang="en-US" sz="3500">
                <a:solidFill>
                  <a:srgbClr val="000000"/>
                </a:solidFill>
                <a:latin typeface="Muli Italics"/>
              </a:rPr>
              <a:t>array</a:t>
            </a:r>
          </a:p>
          <a:p>
            <a:pPr algn="l"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Data menu yang disimpan adalah nomor menu, nama menu, harga menu, dan stok menu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13457" y="0"/>
                  </a:moveTo>
                  <a:lnTo>
                    <a:pt x="4532202" y="0"/>
                  </a:lnTo>
                  <a:cubicBezTo>
                    <a:pt x="4535772" y="0"/>
                    <a:pt x="4539194" y="1418"/>
                    <a:pt x="4541718" y="3941"/>
                  </a:cubicBezTo>
                  <a:cubicBezTo>
                    <a:pt x="4544242" y="6465"/>
                    <a:pt x="4545659" y="9888"/>
                    <a:pt x="4545659" y="13457"/>
                  </a:cubicBezTo>
                  <a:lnTo>
                    <a:pt x="4545659" y="2432352"/>
                  </a:lnTo>
                  <a:cubicBezTo>
                    <a:pt x="4545659" y="2435921"/>
                    <a:pt x="4544242" y="2439343"/>
                    <a:pt x="4541718" y="2441867"/>
                  </a:cubicBezTo>
                  <a:cubicBezTo>
                    <a:pt x="4539194" y="2444391"/>
                    <a:pt x="4535772" y="2445808"/>
                    <a:pt x="4532202" y="2445808"/>
                  </a:cubicBezTo>
                  <a:lnTo>
                    <a:pt x="13457" y="2445808"/>
                  </a:lnTo>
                  <a:cubicBezTo>
                    <a:pt x="6025" y="2445808"/>
                    <a:pt x="0" y="2439784"/>
                    <a:pt x="0" y="2432352"/>
                  </a:cubicBezTo>
                  <a:lnTo>
                    <a:pt x="0" y="13457"/>
                  </a:lnTo>
                  <a:cubicBezTo>
                    <a:pt x="0" y="6025"/>
                    <a:pt x="6025" y="0"/>
                    <a:pt x="1345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90017" y="1028700"/>
            <a:ext cx="2107965" cy="2342184"/>
          </a:xfrm>
          <a:custGeom>
            <a:avLst/>
            <a:gdLst/>
            <a:ahLst/>
            <a:cxnLst/>
            <a:rect r="r" b="b" t="t" l="l"/>
            <a:pathLst>
              <a:path h="2342184" w="2107965">
                <a:moveTo>
                  <a:pt x="0" y="0"/>
                </a:moveTo>
                <a:lnTo>
                  <a:pt x="2107966" y="0"/>
                </a:lnTo>
                <a:lnTo>
                  <a:pt x="2107966" y="2342184"/>
                </a:lnTo>
                <a:lnTo>
                  <a:pt x="0" y="234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10613" y="1580680"/>
            <a:ext cx="2666774" cy="122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Anantason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75194" y="3584455"/>
            <a:ext cx="12337611" cy="92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nantason"/>
              </a:rPr>
              <a:t>Menerima Pesanan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90111" y="4984576"/>
            <a:ext cx="12307779" cy="227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 Italics"/>
              </a:rPr>
              <a:t>User input</a:t>
            </a:r>
            <a:r>
              <a:rPr lang="en-US" sz="3500">
                <a:solidFill>
                  <a:srgbClr val="000000"/>
                </a:solidFill>
                <a:latin typeface="Muli"/>
              </a:rPr>
              <a:t> makanan dan minuman yang ingin dipesan </a:t>
            </a:r>
          </a:p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Mengecek ketersediaan stok</a:t>
            </a:r>
          </a:p>
          <a:p>
            <a:pPr algn="l"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Menampilkan daftar pembelian makanan dan minuman yang dipesan beserta harganya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13457" y="0"/>
                  </a:moveTo>
                  <a:lnTo>
                    <a:pt x="4532202" y="0"/>
                  </a:lnTo>
                  <a:cubicBezTo>
                    <a:pt x="4535772" y="0"/>
                    <a:pt x="4539194" y="1418"/>
                    <a:pt x="4541718" y="3941"/>
                  </a:cubicBezTo>
                  <a:cubicBezTo>
                    <a:pt x="4544242" y="6465"/>
                    <a:pt x="4545659" y="9888"/>
                    <a:pt x="4545659" y="13457"/>
                  </a:cubicBezTo>
                  <a:lnTo>
                    <a:pt x="4545659" y="2432352"/>
                  </a:lnTo>
                  <a:cubicBezTo>
                    <a:pt x="4545659" y="2435921"/>
                    <a:pt x="4544242" y="2439343"/>
                    <a:pt x="4541718" y="2441867"/>
                  </a:cubicBezTo>
                  <a:cubicBezTo>
                    <a:pt x="4539194" y="2444391"/>
                    <a:pt x="4535772" y="2445808"/>
                    <a:pt x="4532202" y="2445808"/>
                  </a:cubicBezTo>
                  <a:lnTo>
                    <a:pt x="13457" y="2445808"/>
                  </a:lnTo>
                  <a:cubicBezTo>
                    <a:pt x="6025" y="2445808"/>
                    <a:pt x="0" y="2439784"/>
                    <a:pt x="0" y="2432352"/>
                  </a:cubicBezTo>
                  <a:lnTo>
                    <a:pt x="0" y="13457"/>
                  </a:lnTo>
                  <a:cubicBezTo>
                    <a:pt x="0" y="6025"/>
                    <a:pt x="6025" y="0"/>
                    <a:pt x="1345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90017" y="1028700"/>
            <a:ext cx="2107965" cy="2342184"/>
          </a:xfrm>
          <a:custGeom>
            <a:avLst/>
            <a:gdLst/>
            <a:ahLst/>
            <a:cxnLst/>
            <a:rect r="r" b="b" t="t" l="l"/>
            <a:pathLst>
              <a:path h="2342184" w="2107965">
                <a:moveTo>
                  <a:pt x="0" y="0"/>
                </a:moveTo>
                <a:lnTo>
                  <a:pt x="2107966" y="0"/>
                </a:lnTo>
                <a:lnTo>
                  <a:pt x="2107966" y="2342184"/>
                </a:lnTo>
                <a:lnTo>
                  <a:pt x="0" y="234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10613" y="1580667"/>
            <a:ext cx="266677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Anantason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68864"/>
            <a:ext cx="15845425" cy="92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nantason Italics"/>
              </a:rPr>
              <a:t>Bill </a:t>
            </a:r>
            <a:r>
              <a:rPr lang="en-US" sz="6000">
                <a:solidFill>
                  <a:srgbClr val="000000"/>
                </a:solidFill>
                <a:latin typeface="Anantason"/>
              </a:rPr>
              <a:t>Pembayaran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87507" y="5114925"/>
            <a:ext cx="9312985" cy="227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Menghitung total harga dan pajak</a:t>
            </a:r>
          </a:p>
          <a:p>
            <a:pPr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Menghitung total tagihan dengan pajak</a:t>
            </a:r>
          </a:p>
          <a:p>
            <a:pPr algn="l"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Menampilkan </a:t>
            </a:r>
            <a:r>
              <a:rPr lang="en-US" sz="3500">
                <a:solidFill>
                  <a:srgbClr val="000000"/>
                </a:solidFill>
                <a:latin typeface="Muli Italics"/>
              </a:rPr>
              <a:t>bill </a:t>
            </a:r>
            <a:r>
              <a:rPr lang="en-US" sz="3500">
                <a:solidFill>
                  <a:srgbClr val="000000"/>
                </a:solidFill>
                <a:latin typeface="Muli"/>
              </a:rPr>
              <a:t>berisi rincian harga dan menu yang dipesan beserta porsinya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13457" y="0"/>
                  </a:moveTo>
                  <a:lnTo>
                    <a:pt x="4532202" y="0"/>
                  </a:lnTo>
                  <a:cubicBezTo>
                    <a:pt x="4535772" y="0"/>
                    <a:pt x="4539194" y="1418"/>
                    <a:pt x="4541718" y="3941"/>
                  </a:cubicBezTo>
                  <a:cubicBezTo>
                    <a:pt x="4544242" y="6465"/>
                    <a:pt x="4545659" y="9888"/>
                    <a:pt x="4545659" y="13457"/>
                  </a:cubicBezTo>
                  <a:lnTo>
                    <a:pt x="4545659" y="2432352"/>
                  </a:lnTo>
                  <a:cubicBezTo>
                    <a:pt x="4545659" y="2435921"/>
                    <a:pt x="4544242" y="2439343"/>
                    <a:pt x="4541718" y="2441867"/>
                  </a:cubicBezTo>
                  <a:cubicBezTo>
                    <a:pt x="4539194" y="2444391"/>
                    <a:pt x="4535772" y="2445808"/>
                    <a:pt x="4532202" y="2445808"/>
                  </a:cubicBezTo>
                  <a:lnTo>
                    <a:pt x="13457" y="2445808"/>
                  </a:lnTo>
                  <a:cubicBezTo>
                    <a:pt x="6025" y="2445808"/>
                    <a:pt x="0" y="2439784"/>
                    <a:pt x="0" y="2432352"/>
                  </a:cubicBezTo>
                  <a:lnTo>
                    <a:pt x="0" y="13457"/>
                  </a:lnTo>
                  <a:cubicBezTo>
                    <a:pt x="0" y="6025"/>
                    <a:pt x="6025" y="0"/>
                    <a:pt x="1345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90017" y="1028700"/>
            <a:ext cx="2107965" cy="2342184"/>
          </a:xfrm>
          <a:custGeom>
            <a:avLst/>
            <a:gdLst/>
            <a:ahLst/>
            <a:cxnLst/>
            <a:rect r="r" b="b" t="t" l="l"/>
            <a:pathLst>
              <a:path h="2342184" w="2107965">
                <a:moveTo>
                  <a:pt x="0" y="0"/>
                </a:moveTo>
                <a:lnTo>
                  <a:pt x="2107966" y="0"/>
                </a:lnTo>
                <a:lnTo>
                  <a:pt x="2107966" y="2342184"/>
                </a:lnTo>
                <a:lnTo>
                  <a:pt x="0" y="234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10613" y="1580667"/>
            <a:ext cx="266677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Anantason Bold"/>
              </a:rPr>
              <a:t>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1287" y="3546512"/>
            <a:ext cx="158454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nantason"/>
              </a:rPr>
              <a:t>Proses Pembayaran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15847" y="4704924"/>
            <a:ext cx="13856307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521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 Italics"/>
              </a:rPr>
              <a:t>User</a:t>
            </a:r>
            <a:r>
              <a:rPr lang="en-US" sz="3500">
                <a:solidFill>
                  <a:srgbClr val="000000"/>
                </a:solidFill>
                <a:latin typeface="Muli"/>
              </a:rPr>
              <a:t> </a:t>
            </a:r>
            <a:r>
              <a:rPr lang="en-US" sz="3500">
                <a:solidFill>
                  <a:srgbClr val="000000"/>
                </a:solidFill>
                <a:latin typeface="Muli Italics"/>
              </a:rPr>
              <a:t>input</a:t>
            </a:r>
            <a:r>
              <a:rPr lang="en-US" sz="3500">
                <a:solidFill>
                  <a:srgbClr val="000000"/>
                </a:solidFill>
                <a:latin typeface="Muli"/>
              </a:rPr>
              <a:t> metode pembayaran</a:t>
            </a:r>
          </a:p>
          <a:p>
            <a:pPr marL="755651" indent="-377825" lvl="1">
              <a:lnSpc>
                <a:spcPts val="521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Jika metode pembayarannya adalah uang tunai, user input jumlah uang tunai, lalu muncul output pembayaran beserta kembaliannya</a:t>
            </a:r>
          </a:p>
          <a:p>
            <a:pPr algn="l" marL="755651" indent="-377825" lvl="1">
              <a:lnSpc>
                <a:spcPts val="521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uli"/>
              </a:rPr>
              <a:t>Jika metode pembayarannya adalah kartu debit, kartu kredit, atau QRIS, lakukan pembayaran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DAFx5S1zMO4</dc:identifier>
  <dcterms:modified xsi:type="dcterms:W3CDTF">2011-08-01T06:04:30Z</dcterms:modified>
  <cp:revision>1</cp:revision>
  <dc:title>Kelompok 7_Tugas Besar Pengenalan Komputasi</dc:title>
</cp:coreProperties>
</file>