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19"/>
  </p:notesMasterIdLst>
  <p:sldIdLst>
    <p:sldId id="256" r:id="rId2"/>
    <p:sldId id="257" r:id="rId3"/>
    <p:sldId id="359" r:id="rId4"/>
    <p:sldId id="348" r:id="rId5"/>
    <p:sldId id="349" r:id="rId6"/>
    <p:sldId id="352" r:id="rId7"/>
    <p:sldId id="353" r:id="rId8"/>
    <p:sldId id="350" r:id="rId9"/>
    <p:sldId id="345" r:id="rId10"/>
    <p:sldId id="357" r:id="rId11"/>
    <p:sldId id="356" r:id="rId12"/>
    <p:sldId id="355" r:id="rId13"/>
    <p:sldId id="358" r:id="rId14"/>
    <p:sldId id="354" r:id="rId15"/>
    <p:sldId id="346" r:id="rId16"/>
    <p:sldId id="351" r:id="rId17"/>
    <p:sldId id="303"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Montserrat Medium" panose="00000600000000000000" pitchFamily="2" charset="0"/>
      <p:regular r:id="rId24"/>
      <p:bold r:id="rId25"/>
      <p:italic r:id="rId26"/>
      <p:boldItalic r:id="rId27"/>
    </p:embeddedFont>
    <p:embeddedFont>
      <p:font typeface="Playfair Display"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8D5B51-A379-434D-889E-6BFC32979EB8}">
  <a:tblStyle styleId="{8B8D5B51-A379-434D-889E-6BFC32979E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085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841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180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7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142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399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252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9f3cfcb535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9f3cfcb535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52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84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969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14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49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5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38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0" y="1124700"/>
            <a:ext cx="9144000" cy="28941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171500" y="1516975"/>
            <a:ext cx="6801000" cy="1440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300"/>
              <a:buFont typeface="Playfair Display"/>
              <a:buNone/>
              <a:defRPr sz="4300" b="1">
                <a:solidFill>
                  <a:schemeClr val="lt1"/>
                </a:solidFill>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390650" y="2957225"/>
            <a:ext cx="6362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Font typeface="Montserrat Medium"/>
              <a:buNone/>
              <a:defRPr>
                <a:solidFill>
                  <a:schemeClr val="l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2pPr>
            <a:lvl3pPr lvl="2"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3pPr>
            <a:lvl4pPr lvl="3"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4pPr>
            <a:lvl5pPr lvl="4"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5pPr>
            <a:lvl6pPr lvl="5"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6pPr>
            <a:lvl7pPr lvl="6"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7pPr>
            <a:lvl8pPr lvl="7"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8pPr>
            <a:lvl9pPr lvl="8"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2"/>
          <p:cNvSpPr/>
          <p:nvPr/>
        </p:nvSpPr>
        <p:spPr>
          <a:xfrm rot="5400000">
            <a:off x="-667200" y="3755238"/>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092600" y="9478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3900" y="361950"/>
            <a:ext cx="6448200" cy="591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5" name="Google Shape;25;p4"/>
          <p:cNvSpPr txBox="1">
            <a:spLocks noGrp="1"/>
          </p:cNvSpPr>
          <p:nvPr>
            <p:ph type="body" idx="1"/>
          </p:nvPr>
        </p:nvSpPr>
        <p:spPr>
          <a:xfrm>
            <a:off x="723900" y="953775"/>
            <a:ext cx="7696200" cy="3615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5"/>
              </a:buClr>
              <a:buSzPts val="1200"/>
              <a:buAutoNum type="arabicPeriod"/>
              <a:defRPr sz="1100">
                <a:solidFill>
                  <a:srgbClr val="000000"/>
                </a:solidFill>
              </a:defRPr>
            </a:lvl1pPr>
            <a:lvl2pPr marL="914400" lvl="1" indent="-304800">
              <a:spcBef>
                <a:spcPts val="1600"/>
              </a:spcBef>
              <a:spcAft>
                <a:spcPts val="0"/>
              </a:spcAft>
              <a:buClr>
                <a:srgbClr val="000000"/>
              </a:buClr>
              <a:buSzPts val="1200"/>
              <a:buAutoNum type="alphaLcPeriod"/>
              <a:defRPr>
                <a:solidFill>
                  <a:srgbClr val="000000"/>
                </a:solidFill>
              </a:defRPr>
            </a:lvl2pPr>
            <a:lvl3pPr marL="1371600" lvl="2" indent="-304800">
              <a:spcBef>
                <a:spcPts val="1600"/>
              </a:spcBef>
              <a:spcAft>
                <a:spcPts val="0"/>
              </a:spcAft>
              <a:buClr>
                <a:srgbClr val="000000"/>
              </a:buClr>
              <a:buSzPts val="1200"/>
              <a:buAutoNum type="romanLcPeriod"/>
              <a:defRPr>
                <a:solidFill>
                  <a:srgbClr val="000000"/>
                </a:solidFill>
              </a:defRPr>
            </a:lvl3pPr>
            <a:lvl4pPr marL="1828800" lvl="3" indent="-304800">
              <a:spcBef>
                <a:spcPts val="1600"/>
              </a:spcBef>
              <a:spcAft>
                <a:spcPts val="0"/>
              </a:spcAft>
              <a:buClr>
                <a:srgbClr val="000000"/>
              </a:buClr>
              <a:buSzPts val="1200"/>
              <a:buAutoNum type="arabicPeriod"/>
              <a:defRPr>
                <a:solidFill>
                  <a:srgbClr val="000000"/>
                </a:solidFill>
              </a:defRPr>
            </a:lvl4pPr>
            <a:lvl5pPr marL="2286000" lvl="4" indent="-304800">
              <a:spcBef>
                <a:spcPts val="1600"/>
              </a:spcBef>
              <a:spcAft>
                <a:spcPts val="0"/>
              </a:spcAft>
              <a:buClr>
                <a:srgbClr val="000000"/>
              </a:buClr>
              <a:buSzPts val="1200"/>
              <a:buAutoNum type="alphaLcPeriod"/>
              <a:defRPr>
                <a:solidFill>
                  <a:srgbClr val="000000"/>
                </a:solidFill>
              </a:defRPr>
            </a:lvl5pPr>
            <a:lvl6pPr marL="2743200" lvl="5" indent="-304800">
              <a:spcBef>
                <a:spcPts val="1600"/>
              </a:spcBef>
              <a:spcAft>
                <a:spcPts val="0"/>
              </a:spcAft>
              <a:buClr>
                <a:srgbClr val="000000"/>
              </a:buClr>
              <a:buSzPts val="1200"/>
              <a:buAutoNum type="romanLcPeriod"/>
              <a:defRPr>
                <a:solidFill>
                  <a:srgbClr val="000000"/>
                </a:solidFill>
              </a:defRPr>
            </a:lvl6pPr>
            <a:lvl7pPr marL="3200400" lvl="6" indent="-304800">
              <a:spcBef>
                <a:spcPts val="1600"/>
              </a:spcBef>
              <a:spcAft>
                <a:spcPts val="0"/>
              </a:spcAft>
              <a:buClr>
                <a:srgbClr val="000000"/>
              </a:buClr>
              <a:buSzPts val="1200"/>
              <a:buAutoNum type="arabicPeriod"/>
              <a:defRPr>
                <a:solidFill>
                  <a:srgbClr val="000000"/>
                </a:solidFill>
              </a:defRPr>
            </a:lvl7pPr>
            <a:lvl8pPr marL="3657600" lvl="7" indent="-304800">
              <a:spcBef>
                <a:spcPts val="1600"/>
              </a:spcBef>
              <a:spcAft>
                <a:spcPts val="0"/>
              </a:spcAft>
              <a:buClr>
                <a:srgbClr val="000000"/>
              </a:buClr>
              <a:buSzPts val="1200"/>
              <a:buAutoNum type="alphaLcPeriod"/>
              <a:defRPr>
                <a:solidFill>
                  <a:srgbClr val="000000"/>
                </a:solidFill>
              </a:defRPr>
            </a:lvl8pPr>
            <a:lvl9pPr marL="4114800" lvl="8" indent="-304800">
              <a:spcBef>
                <a:spcPts val="1600"/>
              </a:spcBef>
              <a:spcAft>
                <a:spcPts val="1600"/>
              </a:spcAft>
              <a:buClr>
                <a:srgbClr val="000000"/>
              </a:buClr>
              <a:buSzPts val="1200"/>
              <a:buAutoNum type="romanLcPeriod"/>
              <a:defRPr>
                <a:solidFill>
                  <a:srgbClr val="000000"/>
                </a:solidFill>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p:nvPr/>
        </p:nvSpPr>
        <p:spPr>
          <a:xfrm rot="5400000">
            <a:off x="2436125" y="-787125"/>
            <a:ext cx="4119000" cy="56736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1861350" y="904150"/>
            <a:ext cx="542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7200"/>
              <a:buNone/>
              <a:defRPr sz="72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endParaRPr/>
          </a:p>
        </p:txBody>
      </p:sp>
      <p:sp>
        <p:nvSpPr>
          <p:cNvPr id="50" name="Google Shape;50;p8"/>
          <p:cNvSpPr/>
          <p:nvPr/>
        </p:nvSpPr>
        <p:spPr>
          <a:xfrm rot="10800000">
            <a:off x="5954400" y="6"/>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0" y="3931900"/>
            <a:ext cx="31836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411"/>
        <p:cNvGrpSpPr/>
        <p:nvPr/>
      </p:nvGrpSpPr>
      <p:grpSpPr>
        <a:xfrm>
          <a:off x="0" y="0"/>
          <a:ext cx="0" cy="0"/>
          <a:chOff x="0" y="0"/>
          <a:chExt cx="0" cy="0"/>
        </a:xfrm>
      </p:grpSpPr>
      <p:sp>
        <p:nvSpPr>
          <p:cNvPr id="412" name="Google Shape;412;p58"/>
          <p:cNvSpPr/>
          <p:nvPr/>
        </p:nvSpPr>
        <p:spPr>
          <a:xfrm rot="5400000">
            <a:off x="-332550" y="4459050"/>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8"/>
          <p:cNvSpPr/>
          <p:nvPr/>
        </p:nvSpPr>
        <p:spPr>
          <a:xfrm>
            <a:off x="8136300" y="442217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3_1_1">
    <p:spTree>
      <p:nvGrpSpPr>
        <p:cNvPr id="1" name="Shape 414"/>
        <p:cNvGrpSpPr/>
        <p:nvPr/>
      </p:nvGrpSpPr>
      <p:grpSpPr>
        <a:xfrm>
          <a:off x="0" y="0"/>
          <a:ext cx="0" cy="0"/>
          <a:chOff x="0" y="0"/>
          <a:chExt cx="0" cy="0"/>
        </a:xfrm>
      </p:grpSpPr>
      <p:sp>
        <p:nvSpPr>
          <p:cNvPr id="415" name="Google Shape;415;p59"/>
          <p:cNvSpPr/>
          <p:nvPr/>
        </p:nvSpPr>
        <p:spPr>
          <a:xfrm rot="10800000">
            <a:off x="-12" y="4791475"/>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9"/>
          <p:cNvSpPr/>
          <p:nvPr/>
        </p:nvSpPr>
        <p:spPr>
          <a:xfrm rot="5400000">
            <a:off x="8276850" y="14312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13_1_1_1">
    <p:spTree>
      <p:nvGrpSpPr>
        <p:cNvPr id="1" name="Shape 417"/>
        <p:cNvGrpSpPr/>
        <p:nvPr/>
      </p:nvGrpSpPr>
      <p:grpSpPr>
        <a:xfrm>
          <a:off x="0" y="0"/>
          <a:ext cx="0" cy="0"/>
          <a:chOff x="0" y="0"/>
          <a:chExt cx="0" cy="0"/>
        </a:xfrm>
      </p:grpSpPr>
      <p:sp>
        <p:nvSpPr>
          <p:cNvPr id="418" name="Google Shape;418;p60"/>
          <p:cNvSpPr/>
          <p:nvPr/>
        </p:nvSpPr>
        <p:spPr>
          <a:xfrm rot="10800000">
            <a:off x="7088700" y="-125"/>
            <a:ext cx="20553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0"/>
          <p:cNvSpPr/>
          <p:nvPr/>
        </p:nvSpPr>
        <p:spPr>
          <a:xfrm rot="5400000">
            <a:off x="7942350" y="3941850"/>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13_1_1_1_1">
    <p:spTree>
      <p:nvGrpSpPr>
        <p:cNvPr id="1" name="Shape 420"/>
        <p:cNvGrpSpPr/>
        <p:nvPr/>
      </p:nvGrpSpPr>
      <p:grpSpPr>
        <a:xfrm>
          <a:off x="0" y="0"/>
          <a:ext cx="0" cy="0"/>
          <a:chOff x="0" y="0"/>
          <a:chExt cx="0" cy="0"/>
        </a:xfrm>
      </p:grpSpPr>
      <p:sp>
        <p:nvSpPr>
          <p:cNvPr id="421" name="Google Shape;421;p61"/>
          <p:cNvSpPr/>
          <p:nvPr/>
        </p:nvSpPr>
        <p:spPr>
          <a:xfrm rot="10800000">
            <a:off x="0" y="4422181"/>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1"/>
          <p:cNvSpPr/>
          <p:nvPr/>
        </p:nvSpPr>
        <p:spPr>
          <a:xfrm>
            <a:off x="7092600" y="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703" r:id="rId5"/>
    <p:sldLayoutId id="2147483704" r:id="rId6"/>
    <p:sldLayoutId id="2147483705" r:id="rId7"/>
    <p:sldLayoutId id="2147483706" r:id="rId8"/>
    <p:sldLayoutId id="214748370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shared/QGJJ8J9DK?:display_count=n&amp;:origin=viz_share_lin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b3E1vpDSYpHe8YlNs3jkt30Lx6acf0Uo/vie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public.tableau.com/shared/QGJJ8J9DK?:display_count=n&amp;:origin=viz_share_lin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6"/>
        <p:cNvGrpSpPr/>
        <p:nvPr/>
      </p:nvGrpSpPr>
      <p:grpSpPr>
        <a:xfrm>
          <a:off x="0" y="0"/>
          <a:ext cx="0" cy="0"/>
          <a:chOff x="0" y="0"/>
          <a:chExt cx="0" cy="0"/>
        </a:xfrm>
      </p:grpSpPr>
      <p:sp>
        <p:nvSpPr>
          <p:cNvPr id="437" name="Google Shape;437;p67"/>
          <p:cNvSpPr txBox="1">
            <a:spLocks noGrp="1"/>
          </p:cNvSpPr>
          <p:nvPr>
            <p:ph type="ctrTitle"/>
          </p:nvPr>
        </p:nvSpPr>
        <p:spPr>
          <a:xfrm>
            <a:off x="1309866" y="1622289"/>
            <a:ext cx="6801000" cy="10553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a:latin typeface="Times New Roman" panose="02020603050405020304" pitchFamily="18" charset="0"/>
                <a:cs typeface="Times New Roman" panose="02020603050405020304" pitchFamily="18" charset="0"/>
              </a:rPr>
              <a:t>CROP PRODUCTION ANALYSIS IN INDIA</a:t>
            </a:r>
            <a:endParaRPr sz="3200" dirty="0">
              <a:latin typeface="Times New Roman" panose="02020603050405020304" pitchFamily="18" charset="0"/>
              <a:cs typeface="Times New Roman" panose="02020603050405020304" pitchFamily="18" charset="0"/>
            </a:endParaRPr>
          </a:p>
        </p:txBody>
      </p:sp>
      <p:sp>
        <p:nvSpPr>
          <p:cNvPr id="438" name="Google Shape;438;p67"/>
          <p:cNvSpPr txBox="1">
            <a:spLocks noGrp="1"/>
          </p:cNvSpPr>
          <p:nvPr>
            <p:ph type="subTitle" idx="1"/>
          </p:nvPr>
        </p:nvSpPr>
        <p:spPr>
          <a:xfrm>
            <a:off x="2446909" y="3424668"/>
            <a:ext cx="4526915" cy="4716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latin typeface="Times New Roman" panose="02020603050405020304" pitchFamily="18" charset="0"/>
                <a:cs typeface="Times New Roman" panose="02020603050405020304" pitchFamily="18" charset="0"/>
              </a:rPr>
              <a:t>Presented By: Arundhati Rothe</a:t>
            </a:r>
            <a:endParaRPr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9969985-F268-08FE-E1E1-6947CEF6478C}"/>
              </a:ext>
            </a:extLst>
          </p:cNvPr>
          <p:cNvSpPr txBox="1"/>
          <p:nvPr/>
        </p:nvSpPr>
        <p:spPr>
          <a:xfrm>
            <a:off x="2846832" y="175808"/>
            <a:ext cx="3450336" cy="584775"/>
          </a:xfrm>
          <a:prstGeom prst="rect">
            <a:avLst/>
          </a:prstGeom>
          <a:noFill/>
        </p:spPr>
        <p:txBody>
          <a:bodyPr wrap="square" rtlCol="0">
            <a:spAutoFit/>
          </a:bodyPr>
          <a:lstStyle/>
          <a:p>
            <a:pPr algn="ctr"/>
            <a:r>
              <a:rPr lang="en-IN" sz="3200" b="1" dirty="0">
                <a:solidFill>
                  <a:schemeClr val="bg1"/>
                </a:solidFill>
                <a:highlight>
                  <a:srgbClr val="808000"/>
                </a:highlight>
                <a:latin typeface="Times New Roman" panose="02020603050405020304" pitchFamily="18" charset="0"/>
                <a:cs typeface="Times New Roman" panose="02020603050405020304" pitchFamily="18" charset="0"/>
              </a:rPr>
              <a:t>Project Report</a:t>
            </a:r>
          </a:p>
        </p:txBody>
      </p:sp>
      <p:sp>
        <p:nvSpPr>
          <p:cNvPr id="4" name="TextBox 3">
            <a:extLst>
              <a:ext uri="{FF2B5EF4-FFF2-40B4-BE49-F238E27FC236}">
                <a16:creationId xmlns:a16="http://schemas.microsoft.com/office/drawing/2014/main" id="{ABBD3F3D-3ED1-2B36-6364-1B4164416B01}"/>
              </a:ext>
            </a:extLst>
          </p:cNvPr>
          <p:cNvSpPr txBox="1"/>
          <p:nvPr/>
        </p:nvSpPr>
        <p:spPr>
          <a:xfrm>
            <a:off x="2308542" y="2858795"/>
            <a:ext cx="4803648" cy="461665"/>
          </a:xfrm>
          <a:prstGeom prst="rect">
            <a:avLst/>
          </a:prstGeom>
          <a:noFill/>
        </p:spPr>
        <p:txBody>
          <a:bodyPr wrap="square" rtlCol="0">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Technologies: Data Analytics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2000"/>
                                        <p:tgtEl>
                                          <p:spTgt spid="43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38"/>
                                        </p:tgtEl>
                                        <p:attrNameLst>
                                          <p:attrName>style.visibility</p:attrName>
                                        </p:attrNameLst>
                                      </p:cBhvr>
                                      <p:to>
                                        <p:strVal val="visible"/>
                                      </p:to>
                                    </p:set>
                                    <p:animEffect transition="in" filter="fade">
                                      <p:cBhvr>
                                        <p:cTn id="11" dur="13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3937397" y="55052"/>
            <a:ext cx="1269206" cy="591600"/>
          </a:xfrm>
          <a:prstGeom prst="rect">
            <a:avLst/>
          </a:prstGeom>
        </p:spPr>
        <p:txBody>
          <a:bodyPr spcFirstLastPara="1" wrap="square" lIns="91425" tIns="91425" rIns="91425" bIns="91425" anchor="t" anchorCtr="0">
            <a:noAutofit/>
          </a:bodyPr>
          <a:lstStyle/>
          <a:p>
            <a:pPr rtl="0">
              <a:spcBef>
                <a:spcPts val="0"/>
              </a:spcBef>
              <a:spcAft>
                <a:spcPts val="0"/>
              </a:spcAft>
            </a:pPr>
            <a:r>
              <a:rPr lang="en-IN" sz="2400" dirty="0">
                <a:latin typeface="Times New Roman" panose="02020603050405020304" pitchFamily="18" charset="0"/>
                <a:cs typeface="Times New Roman" panose="02020603050405020304" pitchFamily="18" charset="0"/>
              </a:rPr>
              <a:t>Insights </a:t>
            </a:r>
            <a:endParaRPr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C9CD4D6-0901-9D68-2CDE-5C5E78AA22F8}"/>
              </a:ext>
            </a:extLst>
          </p:cNvPr>
          <p:cNvPicPr>
            <a:picLocks noChangeAspect="1"/>
          </p:cNvPicPr>
          <p:nvPr/>
        </p:nvPicPr>
        <p:blipFill>
          <a:blip r:embed="rId3"/>
          <a:stretch>
            <a:fillRect/>
          </a:stretch>
        </p:blipFill>
        <p:spPr>
          <a:xfrm>
            <a:off x="128178" y="528872"/>
            <a:ext cx="5078423" cy="3688037"/>
          </a:xfrm>
          <a:prstGeom prst="rect">
            <a:avLst/>
          </a:prstGeom>
        </p:spPr>
      </p:pic>
      <p:pic>
        <p:nvPicPr>
          <p:cNvPr id="8" name="Picture 7">
            <a:extLst>
              <a:ext uri="{FF2B5EF4-FFF2-40B4-BE49-F238E27FC236}">
                <a16:creationId xmlns:a16="http://schemas.microsoft.com/office/drawing/2014/main" id="{49FBD7F6-B7D7-27E7-EAD6-EAB098C95B86}"/>
              </a:ext>
            </a:extLst>
          </p:cNvPr>
          <p:cNvPicPr>
            <a:picLocks noChangeAspect="1"/>
          </p:cNvPicPr>
          <p:nvPr/>
        </p:nvPicPr>
        <p:blipFill>
          <a:blip r:embed="rId4"/>
          <a:stretch>
            <a:fillRect/>
          </a:stretch>
        </p:blipFill>
        <p:spPr>
          <a:xfrm>
            <a:off x="5523552" y="783337"/>
            <a:ext cx="3492269" cy="4239935"/>
          </a:xfrm>
          <a:prstGeom prst="rect">
            <a:avLst/>
          </a:prstGeom>
        </p:spPr>
      </p:pic>
      <p:sp>
        <p:nvSpPr>
          <p:cNvPr id="2" name="TextBox 1">
            <a:extLst>
              <a:ext uri="{FF2B5EF4-FFF2-40B4-BE49-F238E27FC236}">
                <a16:creationId xmlns:a16="http://schemas.microsoft.com/office/drawing/2014/main" id="{125186AD-B966-75DD-3D5C-1E20D8C4981B}"/>
              </a:ext>
            </a:extLst>
          </p:cNvPr>
          <p:cNvSpPr txBox="1"/>
          <p:nvPr/>
        </p:nvSpPr>
        <p:spPr>
          <a:xfrm>
            <a:off x="5523554" y="260118"/>
            <a:ext cx="3364414" cy="523220"/>
          </a:xfrm>
          <a:prstGeom prst="rect">
            <a:avLst/>
          </a:prstGeom>
          <a:noFill/>
          <a:ln>
            <a:solidFill>
              <a:schemeClr val="tx2">
                <a:lumMod val="50000"/>
              </a:schemeClr>
            </a:solidFill>
          </a:ln>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Different proportion of Crop Categories for India</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C2B26F-51CF-9F15-3187-145771B12A37}"/>
              </a:ext>
            </a:extLst>
          </p:cNvPr>
          <p:cNvSpPr txBox="1"/>
          <p:nvPr/>
        </p:nvSpPr>
        <p:spPr>
          <a:xfrm>
            <a:off x="128179" y="4269062"/>
            <a:ext cx="5078423" cy="738664"/>
          </a:xfrm>
          <a:prstGeom prst="rect">
            <a:avLst/>
          </a:prstGeom>
          <a:noFill/>
          <a:ln>
            <a:solidFill>
              <a:schemeClr val="tx2">
                <a:lumMod val="50000"/>
              </a:schemeClr>
            </a:solidFill>
          </a:ln>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see from the above graph that Coconut, </a:t>
            </a:r>
            <a:r>
              <a:rPr lang="en-US" dirty="0" err="1">
                <a:latin typeface="Times New Roman" panose="02020603050405020304" pitchFamily="18" charset="0"/>
                <a:cs typeface="Times New Roman" panose="02020603050405020304" pitchFamily="18" charset="0"/>
              </a:rPr>
              <a:t>Sugarcane,Rice</a:t>
            </a:r>
            <a:r>
              <a:rPr lang="en-US" dirty="0">
                <a:latin typeface="Times New Roman" panose="02020603050405020304" pitchFamily="18" charset="0"/>
                <a:cs typeface="Times New Roman" panose="02020603050405020304" pitchFamily="18" charset="0"/>
              </a:rPr>
              <a:t>, Wheat and Potato are the most produced crops. Coconut is at no. 1 among them.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62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238433" y="222504"/>
            <a:ext cx="4730401" cy="5916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400" dirty="0">
                <a:latin typeface="Times New Roman" panose="02020603050405020304" pitchFamily="18" charset="0"/>
                <a:cs typeface="Times New Roman" panose="02020603050405020304" pitchFamily="18" charset="0"/>
              </a:rPr>
              <a:t>Analyzing the district zones in Kerala which give the highest production</a:t>
            </a:r>
            <a:endParaRPr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A3BB18-FC17-F320-3868-EF45B09BB25A}"/>
              </a:ext>
            </a:extLst>
          </p:cNvPr>
          <p:cNvPicPr>
            <a:picLocks noChangeAspect="1"/>
          </p:cNvPicPr>
          <p:nvPr/>
        </p:nvPicPr>
        <p:blipFill>
          <a:blip r:embed="rId3"/>
          <a:stretch>
            <a:fillRect/>
          </a:stretch>
        </p:blipFill>
        <p:spPr>
          <a:xfrm>
            <a:off x="13477" y="1032131"/>
            <a:ext cx="5180315" cy="4111369"/>
          </a:xfrm>
          <a:prstGeom prst="rect">
            <a:avLst/>
          </a:prstGeom>
        </p:spPr>
      </p:pic>
      <p:pic>
        <p:nvPicPr>
          <p:cNvPr id="8" name="Picture 7">
            <a:extLst>
              <a:ext uri="{FF2B5EF4-FFF2-40B4-BE49-F238E27FC236}">
                <a16:creationId xmlns:a16="http://schemas.microsoft.com/office/drawing/2014/main" id="{B3B9488A-94F5-4EF2-9819-CD67C85ED575}"/>
              </a:ext>
            </a:extLst>
          </p:cNvPr>
          <p:cNvPicPr>
            <a:picLocks noChangeAspect="1"/>
          </p:cNvPicPr>
          <p:nvPr/>
        </p:nvPicPr>
        <p:blipFill rotWithShape="1">
          <a:blip r:embed="rId4"/>
          <a:srcRect l="14092" t="4444" r="9088"/>
          <a:stretch/>
        </p:blipFill>
        <p:spPr>
          <a:xfrm>
            <a:off x="5338477" y="924975"/>
            <a:ext cx="3792046" cy="4218525"/>
          </a:xfrm>
          <a:prstGeom prst="rect">
            <a:avLst/>
          </a:prstGeom>
        </p:spPr>
      </p:pic>
      <p:sp>
        <p:nvSpPr>
          <p:cNvPr id="2" name="TextBox 1">
            <a:extLst>
              <a:ext uri="{FF2B5EF4-FFF2-40B4-BE49-F238E27FC236}">
                <a16:creationId xmlns:a16="http://schemas.microsoft.com/office/drawing/2014/main" id="{D822A7A6-E706-950C-B935-7DEF781CF1A1}"/>
              </a:ext>
            </a:extLst>
          </p:cNvPr>
          <p:cNvSpPr txBox="1"/>
          <p:nvPr/>
        </p:nvSpPr>
        <p:spPr>
          <a:xfrm>
            <a:off x="4724994" y="222504"/>
            <a:ext cx="4419006" cy="52322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accent2">
                    <a:lumMod val="50000"/>
                  </a:schemeClr>
                </a:solidFill>
                <a:latin typeface="Times New Roman" panose="02020603050405020304" pitchFamily="18" charset="0"/>
                <a:cs typeface="Times New Roman" panose="02020603050405020304" pitchFamily="18" charset="0"/>
              </a:rPr>
              <a:t>Most and Least Crop-producing districts are KOZHIKODE and Mumbai respectively.</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61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476501" y="153742"/>
            <a:ext cx="3900427" cy="591600"/>
          </a:xfrm>
          <a:prstGeom prst="rect">
            <a:avLst/>
          </a:prstGeom>
        </p:spPr>
        <p:txBody>
          <a:bodyPr spcFirstLastPara="1" wrap="square" lIns="91425" tIns="91425" rIns="91425" bIns="91425" anchor="t" anchorCtr="0">
            <a:noAutofit/>
          </a:bodyPr>
          <a:lstStyle/>
          <a:p>
            <a:pPr marL="285750" indent="-285750" rtl="0">
              <a:spcBef>
                <a:spcPts val="0"/>
              </a:spcBef>
              <a:spcAft>
                <a:spcPts val="0"/>
              </a:spcAft>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Analyzing</a:t>
            </a:r>
            <a:r>
              <a:rPr lang="en-IN" sz="1400" dirty="0">
                <a:latin typeface="Times New Roman" panose="02020603050405020304" pitchFamily="18" charset="0"/>
                <a:cs typeface="Times New Roman" panose="02020603050405020304" pitchFamily="18" charset="0"/>
              </a:rPr>
              <a:t> season-wise productions </a:t>
            </a:r>
            <a:endParaRPr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B18F843-772F-B5C1-CCDD-43F90CB2BB47}"/>
              </a:ext>
            </a:extLst>
          </p:cNvPr>
          <p:cNvPicPr>
            <a:picLocks noChangeAspect="1"/>
          </p:cNvPicPr>
          <p:nvPr/>
        </p:nvPicPr>
        <p:blipFill>
          <a:blip r:embed="rId3"/>
          <a:stretch>
            <a:fillRect/>
          </a:stretch>
        </p:blipFill>
        <p:spPr>
          <a:xfrm>
            <a:off x="75404" y="808453"/>
            <a:ext cx="5360989" cy="4070727"/>
          </a:xfrm>
          <a:prstGeom prst="rect">
            <a:avLst/>
          </a:prstGeom>
        </p:spPr>
      </p:pic>
      <p:pic>
        <p:nvPicPr>
          <p:cNvPr id="8" name="Picture 7">
            <a:extLst>
              <a:ext uri="{FF2B5EF4-FFF2-40B4-BE49-F238E27FC236}">
                <a16:creationId xmlns:a16="http://schemas.microsoft.com/office/drawing/2014/main" id="{BDFC7BB3-0DCC-3385-F452-39EC131D1F2F}"/>
              </a:ext>
            </a:extLst>
          </p:cNvPr>
          <p:cNvPicPr>
            <a:picLocks noChangeAspect="1"/>
          </p:cNvPicPr>
          <p:nvPr/>
        </p:nvPicPr>
        <p:blipFill>
          <a:blip r:embed="rId4"/>
          <a:stretch>
            <a:fillRect/>
          </a:stretch>
        </p:blipFill>
        <p:spPr>
          <a:xfrm>
            <a:off x="5486400" y="672929"/>
            <a:ext cx="3453607" cy="4206252"/>
          </a:xfrm>
          <a:prstGeom prst="rect">
            <a:avLst/>
          </a:prstGeom>
        </p:spPr>
      </p:pic>
      <p:sp>
        <p:nvSpPr>
          <p:cNvPr id="2" name="TextBox 1">
            <a:extLst>
              <a:ext uri="{FF2B5EF4-FFF2-40B4-BE49-F238E27FC236}">
                <a16:creationId xmlns:a16="http://schemas.microsoft.com/office/drawing/2014/main" id="{A000B758-FA64-299F-BF76-B568CB1D5AE0}"/>
              </a:ext>
            </a:extLst>
          </p:cNvPr>
          <p:cNvSpPr txBox="1"/>
          <p:nvPr/>
        </p:nvSpPr>
        <p:spPr>
          <a:xfrm>
            <a:off x="5198076" y="153742"/>
            <a:ext cx="3741931" cy="30777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accent2">
                    <a:lumMod val="50000"/>
                  </a:schemeClr>
                </a:solidFill>
                <a:latin typeface="Times New Roman" panose="02020603050405020304" pitchFamily="18" charset="0"/>
                <a:cs typeface="Times New Roman" panose="02020603050405020304" pitchFamily="18" charset="0"/>
              </a:rPr>
              <a:t>Crop categories and their Production rate</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69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708660" y="97632"/>
            <a:ext cx="8337804" cy="5916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400" dirty="0">
                <a:latin typeface="Times New Roman" panose="02020603050405020304" pitchFamily="18" charset="0"/>
                <a:cs typeface="Times New Roman" panose="02020603050405020304" pitchFamily="18" charset="0"/>
              </a:rPr>
              <a:t>State that dominates in crop production by producing a variety of crop categories</a:t>
            </a:r>
            <a:endParaRPr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321F4D-6C40-BFE5-3AE6-090AE992997C}"/>
              </a:ext>
            </a:extLst>
          </p:cNvPr>
          <p:cNvPicPr>
            <a:picLocks noChangeAspect="1"/>
          </p:cNvPicPr>
          <p:nvPr/>
        </p:nvPicPr>
        <p:blipFill>
          <a:blip r:embed="rId3"/>
          <a:stretch>
            <a:fillRect/>
          </a:stretch>
        </p:blipFill>
        <p:spPr>
          <a:xfrm>
            <a:off x="342900" y="574379"/>
            <a:ext cx="8479631" cy="4471489"/>
          </a:xfrm>
          <a:prstGeom prst="rect">
            <a:avLst/>
          </a:prstGeom>
        </p:spPr>
      </p:pic>
    </p:spTree>
    <p:extLst>
      <p:ext uri="{BB962C8B-B14F-4D97-AF65-F5344CB8AC3E}">
        <p14:creationId xmlns:p14="http://schemas.microsoft.com/office/powerpoint/2010/main" val="181243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146114" y="256106"/>
            <a:ext cx="4218622" cy="1243510"/>
          </a:xfrm>
          <a:prstGeom prst="rect">
            <a:avLst/>
          </a:prstGeom>
        </p:spPr>
        <p:txBody>
          <a:bodyPr spcFirstLastPara="1" wrap="square" lIns="91425" tIns="91425" rIns="91425" bIns="91425" anchor="t" anchorCtr="0">
            <a:noAutofit/>
          </a:bodyPr>
          <a:lstStyle/>
          <a:p>
            <a:pPr rtl="0">
              <a:spcBef>
                <a:spcPts val="0"/>
              </a:spcBef>
              <a:spcAft>
                <a:spcPts val="0"/>
              </a:spcAft>
            </a:pPr>
            <a:r>
              <a:rPr lang="en-US" sz="1400" dirty="0">
                <a:latin typeface="Times New Roman" panose="02020603050405020304" pitchFamily="18" charset="0"/>
                <a:cs typeface="Times New Roman" panose="02020603050405020304" pitchFamily="18" charset="0"/>
              </a:rPr>
              <a:t>Result: The top crop-producing states based on Area are Uttar Pradesh followed by Madhya Pradesh and Maharashtra</a:t>
            </a:r>
            <a:endParaRPr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3342751-9524-8723-A800-6EC969DF094D}"/>
              </a:ext>
            </a:extLst>
          </p:cNvPr>
          <p:cNvPicPr>
            <a:picLocks noChangeAspect="1"/>
          </p:cNvPicPr>
          <p:nvPr/>
        </p:nvPicPr>
        <p:blipFill>
          <a:blip r:embed="rId3"/>
          <a:stretch>
            <a:fillRect/>
          </a:stretch>
        </p:blipFill>
        <p:spPr>
          <a:xfrm>
            <a:off x="5312375" y="796388"/>
            <a:ext cx="3831625" cy="4347112"/>
          </a:xfrm>
          <a:prstGeom prst="rect">
            <a:avLst/>
          </a:prstGeom>
        </p:spPr>
      </p:pic>
      <p:pic>
        <p:nvPicPr>
          <p:cNvPr id="6" name="Picture 5">
            <a:extLst>
              <a:ext uri="{FF2B5EF4-FFF2-40B4-BE49-F238E27FC236}">
                <a16:creationId xmlns:a16="http://schemas.microsoft.com/office/drawing/2014/main" id="{5844E8A0-983E-85D4-CA2B-2E6DA3A1CC10}"/>
              </a:ext>
            </a:extLst>
          </p:cNvPr>
          <p:cNvPicPr>
            <a:picLocks noChangeAspect="1"/>
          </p:cNvPicPr>
          <p:nvPr/>
        </p:nvPicPr>
        <p:blipFill>
          <a:blip r:embed="rId4"/>
          <a:stretch>
            <a:fillRect/>
          </a:stretch>
        </p:blipFill>
        <p:spPr>
          <a:xfrm>
            <a:off x="0" y="1499616"/>
            <a:ext cx="5169029" cy="2682619"/>
          </a:xfrm>
          <a:prstGeom prst="rect">
            <a:avLst/>
          </a:prstGeom>
        </p:spPr>
      </p:pic>
      <p:sp>
        <p:nvSpPr>
          <p:cNvPr id="2" name="TextBox 1">
            <a:extLst>
              <a:ext uri="{FF2B5EF4-FFF2-40B4-BE49-F238E27FC236}">
                <a16:creationId xmlns:a16="http://schemas.microsoft.com/office/drawing/2014/main" id="{E3211D45-2C00-9A7C-BAFD-04A44BBED2D6}"/>
              </a:ext>
            </a:extLst>
          </p:cNvPr>
          <p:cNvSpPr txBox="1"/>
          <p:nvPr/>
        </p:nvSpPr>
        <p:spPr>
          <a:xfrm>
            <a:off x="5022914" y="207264"/>
            <a:ext cx="3831625" cy="52322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accent2">
                    <a:lumMod val="50000"/>
                  </a:schemeClr>
                </a:solidFill>
                <a:latin typeface="Times New Roman" panose="02020603050405020304" pitchFamily="18" charset="0"/>
                <a:cs typeface="Times New Roman" panose="02020603050405020304" pitchFamily="18" charset="0"/>
              </a:rPr>
              <a:t>A bar plot showing coconut production by state</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04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0" y="0"/>
            <a:ext cx="9072879" cy="457200"/>
          </a:xfrm>
          <a:prstGeom prst="rect">
            <a:avLst/>
          </a:prstGeom>
        </p:spPr>
        <p:txBody>
          <a:bodyPr spcFirstLastPara="1" wrap="square" lIns="91425" tIns="91425" rIns="91425" bIns="91425" anchor="t" anchorCtr="0">
            <a:no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My Dashboard: </a:t>
            </a:r>
            <a:r>
              <a:rPr lang="en-IN" sz="1400" b="1" i="0" u="none" strike="noStrike" dirty="0">
                <a:solidFill>
                  <a:srgbClr val="0070C0"/>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https://public.tableau.com/shared/QGJJ8J9DK?:display_count=n&amp;:origin=viz_share_link</a:t>
            </a:r>
            <a:endParaRPr sz="32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8A9324E-7113-302D-A895-DED946D42C9E}"/>
              </a:ext>
            </a:extLst>
          </p:cNvPr>
          <p:cNvPicPr>
            <a:picLocks noChangeAspect="1"/>
          </p:cNvPicPr>
          <p:nvPr/>
        </p:nvPicPr>
        <p:blipFill>
          <a:blip r:embed="rId4"/>
          <a:stretch>
            <a:fillRect/>
          </a:stretch>
        </p:blipFill>
        <p:spPr>
          <a:xfrm>
            <a:off x="0" y="378620"/>
            <a:ext cx="9144002" cy="4764880"/>
          </a:xfrm>
          <a:prstGeom prst="rect">
            <a:avLst/>
          </a:prstGeom>
        </p:spPr>
      </p:pic>
    </p:spTree>
    <p:extLst>
      <p:ext uri="{BB962C8B-B14F-4D97-AF65-F5344CB8AC3E}">
        <p14:creationId xmlns:p14="http://schemas.microsoft.com/office/powerpoint/2010/main" val="389936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3735070" y="372806"/>
            <a:ext cx="1673860" cy="5916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en-IN" sz="2400" u="sng" dirty="0">
                <a:latin typeface="Times New Roman" panose="02020603050405020304" pitchFamily="18" charset="0"/>
                <a:cs typeface="Times New Roman" panose="02020603050405020304" pitchFamily="18" charset="0"/>
              </a:rPr>
              <a:t>Conclusion</a:t>
            </a:r>
            <a:endParaRPr u="sng" dirty="0">
              <a:latin typeface="Times New Roman" panose="02020603050405020304" pitchFamily="18" charset="0"/>
              <a:cs typeface="Times New Roman" panose="02020603050405020304" pitchFamily="18" charset="0"/>
            </a:endParaRPr>
          </a:p>
        </p:txBody>
      </p:sp>
      <p:sp>
        <p:nvSpPr>
          <p:cNvPr id="444" name="Google Shape;444;p68"/>
          <p:cNvSpPr txBox="1">
            <a:spLocks noGrp="1"/>
          </p:cNvSpPr>
          <p:nvPr>
            <p:ph type="body" idx="1"/>
          </p:nvPr>
        </p:nvSpPr>
        <p:spPr>
          <a:xfrm>
            <a:off x="71120" y="964406"/>
            <a:ext cx="9072880" cy="4101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In summary, the crop production analysis for India reveals diverse patterns in agricultural output across states and districts. Insights into crop trends over time, production-to-area ratios, and state-wise comparisons of top crops provide valuable information for stakeholders. Understanding these dynamics is crucial for optimizing resource allocation, informing policy decisions, and promoting sustainable agricultural development in the country.</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380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8"/>
        <p:cNvGrpSpPr/>
        <p:nvPr/>
      </p:nvGrpSpPr>
      <p:grpSpPr>
        <a:xfrm>
          <a:off x="0" y="0"/>
          <a:ext cx="0" cy="0"/>
          <a:chOff x="0" y="0"/>
          <a:chExt cx="0" cy="0"/>
        </a:xfrm>
      </p:grpSpPr>
      <p:sp>
        <p:nvSpPr>
          <p:cNvPr id="1819" name="Google Shape;1819;p114"/>
          <p:cNvSpPr txBox="1">
            <a:spLocks noGrp="1"/>
          </p:cNvSpPr>
          <p:nvPr>
            <p:ph type="title"/>
          </p:nvPr>
        </p:nvSpPr>
        <p:spPr>
          <a:xfrm>
            <a:off x="1184675" y="1605190"/>
            <a:ext cx="6774650" cy="26416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THANK YOU</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19"/>
                                        </p:tgtEl>
                                        <p:attrNameLst>
                                          <p:attrName>style.visibility</p:attrName>
                                        </p:attrNameLst>
                                      </p:cBhvr>
                                      <p:to>
                                        <p:strVal val="visible"/>
                                      </p:to>
                                    </p:set>
                                    <p:animEffect transition="in" filter="fade">
                                      <p:cBhvr>
                                        <p:cTn id="7" dur="1000"/>
                                        <p:tgtEl>
                                          <p:spTgt spid="1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3046094" y="214313"/>
            <a:ext cx="3051810" cy="5916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en-IN" u="sng" dirty="0">
                <a:effectLst/>
                <a:latin typeface="Times New Roman" panose="02020603050405020304" pitchFamily="18" charset="0"/>
                <a:cs typeface="Times New Roman" panose="02020603050405020304" pitchFamily="18" charset="0"/>
              </a:rPr>
              <a:t>Project Details</a:t>
            </a:r>
            <a:br>
              <a:rPr lang="en-IN" u="sng" dirty="0">
                <a:effectLst/>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endParaRPr u="sng"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B11A2180-6EEA-87EE-CB03-7ADB0934D03C}"/>
              </a:ext>
            </a:extLst>
          </p:cNvPr>
          <p:cNvGraphicFramePr>
            <a:graphicFrameLocks noGrp="1"/>
          </p:cNvGraphicFramePr>
          <p:nvPr>
            <p:extLst>
              <p:ext uri="{D42A27DB-BD31-4B8C-83A1-F6EECF244321}">
                <p14:modId xmlns:p14="http://schemas.microsoft.com/office/powerpoint/2010/main" val="622271009"/>
              </p:ext>
            </p:extLst>
          </p:nvPr>
        </p:nvGraphicFramePr>
        <p:xfrm>
          <a:off x="472675" y="1289844"/>
          <a:ext cx="8185548" cy="2746375"/>
        </p:xfrm>
        <a:graphic>
          <a:graphicData uri="http://schemas.openxmlformats.org/drawingml/2006/table">
            <a:tbl>
              <a:tblPr firstRow="1" bandRow="1">
                <a:tableStyleId>{C4B1156A-380E-4F78-BDF5-A606A8083BF9}</a:tableStyleId>
              </a:tblPr>
              <a:tblGrid>
                <a:gridCol w="4092774">
                  <a:extLst>
                    <a:ext uri="{9D8B030D-6E8A-4147-A177-3AD203B41FA5}">
                      <a16:colId xmlns:a16="http://schemas.microsoft.com/office/drawing/2014/main" val="2279623607"/>
                    </a:ext>
                  </a:extLst>
                </a:gridCol>
                <a:gridCol w="4092774">
                  <a:extLst>
                    <a:ext uri="{9D8B030D-6E8A-4147-A177-3AD203B41FA5}">
                      <a16:colId xmlns:a16="http://schemas.microsoft.com/office/drawing/2014/main" val="3357811449"/>
                    </a:ext>
                  </a:extLst>
                </a:gridCol>
              </a:tblGrid>
              <a:tr h="549275">
                <a:tc>
                  <a:txBody>
                    <a:bodyPr/>
                    <a:lstStyle/>
                    <a:p>
                      <a:r>
                        <a:rPr lang="en-IN" sz="2000" b="0" dirty="0">
                          <a:latin typeface="Times New Roman" panose="02020603050405020304" pitchFamily="18" charset="0"/>
                          <a:cs typeface="Times New Roman" panose="02020603050405020304" pitchFamily="18" charset="0"/>
                        </a:rPr>
                        <a:t>Project Title</a:t>
                      </a:r>
                    </a:p>
                  </a:txBody>
                  <a:tcPr/>
                </a:tc>
                <a:tc>
                  <a:txBody>
                    <a:bodyPr/>
                    <a:lstStyle/>
                    <a:p>
                      <a:r>
                        <a:rPr lang="en-IN" sz="2000" b="0" dirty="0">
                          <a:latin typeface="Times New Roman" panose="02020603050405020304" pitchFamily="18" charset="0"/>
                          <a:cs typeface="Times New Roman" panose="02020603050405020304" pitchFamily="18" charset="0"/>
                        </a:rPr>
                        <a:t>Crop Production Analysis In India</a:t>
                      </a:r>
                    </a:p>
                  </a:txBody>
                  <a:tcPr/>
                </a:tc>
                <a:extLst>
                  <a:ext uri="{0D108BD9-81ED-4DB2-BD59-A6C34878D82A}">
                    <a16:rowId xmlns:a16="http://schemas.microsoft.com/office/drawing/2014/main" val="1122522427"/>
                  </a:ext>
                </a:extLst>
              </a:tr>
              <a:tr h="549275">
                <a:tc>
                  <a:txBody>
                    <a:bodyPr/>
                    <a:lstStyle/>
                    <a:p>
                      <a:r>
                        <a:rPr lang="en-IN" sz="2000" dirty="0">
                          <a:latin typeface="Times New Roman" panose="02020603050405020304" pitchFamily="18" charset="0"/>
                          <a:cs typeface="Times New Roman" panose="02020603050405020304" pitchFamily="18" charset="0"/>
                        </a:rPr>
                        <a:t>Tools Used</a:t>
                      </a:r>
                    </a:p>
                  </a:txBody>
                  <a:tcPr/>
                </a:tc>
                <a:tc>
                  <a:txBody>
                    <a:bodyPr/>
                    <a:lstStyle/>
                    <a:p>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 Tableau</a:t>
                      </a:r>
                    </a:p>
                  </a:txBody>
                  <a:tcPr/>
                </a:tc>
                <a:extLst>
                  <a:ext uri="{0D108BD9-81ED-4DB2-BD59-A6C34878D82A}">
                    <a16:rowId xmlns:a16="http://schemas.microsoft.com/office/drawing/2014/main" val="1278829396"/>
                  </a:ext>
                </a:extLst>
              </a:tr>
              <a:tr h="549275">
                <a:tc>
                  <a:txBody>
                    <a:bodyPr/>
                    <a:lstStyle/>
                    <a:p>
                      <a:r>
                        <a:rPr lang="en-IN" sz="2000" dirty="0">
                          <a:latin typeface="Times New Roman" panose="02020603050405020304" pitchFamily="18" charset="0"/>
                          <a:cs typeface="Times New Roman" panose="02020603050405020304" pitchFamily="18" charset="0"/>
                        </a:rPr>
                        <a:t>Domain</a:t>
                      </a:r>
                    </a:p>
                  </a:txBody>
                  <a:tcPr/>
                </a:tc>
                <a:tc>
                  <a:txBody>
                    <a:bodyPr/>
                    <a:lstStyle/>
                    <a:p>
                      <a:r>
                        <a:rPr lang="en-IN" sz="2000" dirty="0">
                          <a:latin typeface="Times New Roman" panose="02020603050405020304" pitchFamily="18" charset="0"/>
                          <a:cs typeface="Times New Roman" panose="02020603050405020304" pitchFamily="18" charset="0"/>
                        </a:rPr>
                        <a:t>Agriculture</a:t>
                      </a:r>
                    </a:p>
                  </a:txBody>
                  <a:tcPr/>
                </a:tc>
                <a:extLst>
                  <a:ext uri="{0D108BD9-81ED-4DB2-BD59-A6C34878D82A}">
                    <a16:rowId xmlns:a16="http://schemas.microsoft.com/office/drawing/2014/main" val="1310384258"/>
                  </a:ext>
                </a:extLst>
              </a:tr>
              <a:tr h="549275">
                <a:tc>
                  <a:txBody>
                    <a:bodyPr/>
                    <a:lstStyle/>
                    <a:p>
                      <a:r>
                        <a:rPr lang="en-IN" sz="2000" dirty="0">
                          <a:latin typeface="Times New Roman" panose="02020603050405020304" pitchFamily="18" charset="0"/>
                          <a:cs typeface="Times New Roman" panose="02020603050405020304" pitchFamily="18" charset="0"/>
                        </a:rPr>
                        <a:t>Project Difficulty Level</a:t>
                      </a:r>
                    </a:p>
                  </a:txBody>
                  <a:tcPr/>
                </a:tc>
                <a:tc>
                  <a:txBody>
                    <a:bodyPr/>
                    <a:lstStyle/>
                    <a:p>
                      <a:r>
                        <a:rPr lang="en-IN" sz="2000" dirty="0">
                          <a:latin typeface="Times New Roman" panose="02020603050405020304" pitchFamily="18" charset="0"/>
                          <a:cs typeface="Times New Roman" panose="02020603050405020304" pitchFamily="18" charset="0"/>
                        </a:rPr>
                        <a:t>Advance</a:t>
                      </a:r>
                    </a:p>
                  </a:txBody>
                  <a:tcPr/>
                </a:tc>
                <a:extLst>
                  <a:ext uri="{0D108BD9-81ED-4DB2-BD59-A6C34878D82A}">
                    <a16:rowId xmlns:a16="http://schemas.microsoft.com/office/drawing/2014/main" val="2878551607"/>
                  </a:ext>
                </a:extLst>
              </a:tr>
              <a:tr h="549275">
                <a:tc>
                  <a:txBody>
                    <a:bodyPr/>
                    <a:lstStyle/>
                    <a:p>
                      <a:r>
                        <a:rPr lang="en-IN" sz="2000" dirty="0">
                          <a:latin typeface="Times New Roman" panose="02020603050405020304" pitchFamily="18" charset="0"/>
                          <a:cs typeface="Times New Roman" panose="02020603050405020304" pitchFamily="18" charset="0"/>
                        </a:rPr>
                        <a:t>Programming Language Used</a:t>
                      </a:r>
                    </a:p>
                  </a:txBody>
                  <a:tcPr/>
                </a:tc>
                <a:tc>
                  <a:txBody>
                    <a:bodyPr/>
                    <a:lstStyle/>
                    <a:p>
                      <a:r>
                        <a:rPr lang="en-IN" sz="2000" dirty="0">
                          <a:latin typeface="Times New Roman" panose="02020603050405020304" pitchFamily="18" charset="0"/>
                          <a:cs typeface="Times New Roman" panose="02020603050405020304" pitchFamily="18" charset="0"/>
                        </a:rPr>
                        <a:t>Python</a:t>
                      </a:r>
                    </a:p>
                  </a:txBody>
                  <a:tcPr/>
                </a:tc>
                <a:extLst>
                  <a:ext uri="{0D108BD9-81ED-4DB2-BD59-A6C34878D82A}">
                    <a16:rowId xmlns:a16="http://schemas.microsoft.com/office/drawing/2014/main" val="231573194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205740" y="0"/>
            <a:ext cx="6448200" cy="591600"/>
          </a:xfrm>
          <a:prstGeom prst="rect">
            <a:avLst/>
          </a:prstGeom>
        </p:spPr>
        <p:txBody>
          <a:bodyPr spcFirstLastPara="1" wrap="square" lIns="91425" tIns="91425" rIns="91425" bIns="91425" anchor="t" anchorCtr="0">
            <a:noAutofit/>
          </a:bodyPr>
          <a:lstStyle/>
          <a:p>
            <a:pPr rtl="0">
              <a:spcBef>
                <a:spcPts val="0"/>
              </a:spcBef>
              <a:spcAft>
                <a:spcPts val="0"/>
              </a:spcAft>
            </a:pPr>
            <a:r>
              <a:rPr lang="en-IN" sz="2400" u="sng" dirty="0">
                <a:effectLst/>
                <a:latin typeface="Times New Roman" panose="02020603050405020304" pitchFamily="18" charset="0"/>
                <a:cs typeface="Times New Roman" panose="02020603050405020304" pitchFamily="18" charset="0"/>
              </a:rPr>
              <a:t>Objective</a:t>
            </a:r>
            <a:br>
              <a:rPr lang="en-IN" sz="2400" b="0" dirty="0">
                <a:effectLst/>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sp>
        <p:nvSpPr>
          <p:cNvPr id="444" name="Google Shape;444;p68"/>
          <p:cNvSpPr txBox="1">
            <a:spLocks noGrp="1"/>
          </p:cNvSpPr>
          <p:nvPr>
            <p:ph type="body" idx="1"/>
          </p:nvPr>
        </p:nvSpPr>
        <p:spPr>
          <a:xfrm>
            <a:off x="0" y="441961"/>
            <a:ext cx="6653940" cy="444246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dk1"/>
              </a:buClr>
              <a:buSzPts val="1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objective of this project is to conduct a comprehensive analysis of crop production in India to gain insights into the agricultural landscape of the country. </a:t>
            </a:r>
          </a:p>
          <a:p>
            <a:pPr marL="285750" lvl="0" indent="-285750" algn="just" rtl="0">
              <a:spcBef>
                <a:spcPts val="0"/>
              </a:spcBef>
              <a:spcAft>
                <a:spcPts val="0"/>
              </a:spcAft>
              <a:buClr>
                <a:schemeClr val="dk1"/>
              </a:buClr>
              <a:buSzPts val="1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examining various factors such as state-wise production, district-wise patterns, crop trends over time, production-to-area ratios, and state-wise comparisons of top crops, the aim is to provide stakeholders with actionable insights to optimize agricultural practices, enhance productivity, and ensure food security across different regions of India. </a:t>
            </a:r>
          </a:p>
          <a:p>
            <a:pPr marL="285750" lvl="0" indent="-285750" algn="just" rtl="0">
              <a:spcBef>
                <a:spcPts val="0"/>
              </a:spcBef>
              <a:spcAft>
                <a:spcPts val="0"/>
              </a:spcAft>
              <a:buClr>
                <a:schemeClr val="dk1"/>
              </a:buClr>
              <a:buSzPts val="1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this analysis, the project seeks to contribute to informed decision-making in the agricultural sector, enabling policymakers, farmers, and other stakeholders to make data-driven interventions for sustainable crop production and rural development.</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223AE9A-992A-ECE5-CDB0-4E2A992E82D6}"/>
              </a:ext>
            </a:extLst>
          </p:cNvPr>
          <p:cNvPicPr>
            <a:picLocks noChangeAspect="1"/>
          </p:cNvPicPr>
          <p:nvPr/>
        </p:nvPicPr>
        <p:blipFill rotWithShape="1">
          <a:blip r:embed="rId3"/>
          <a:srcRect t="18519"/>
          <a:stretch/>
        </p:blipFill>
        <p:spPr>
          <a:xfrm>
            <a:off x="6779406" y="302040"/>
            <a:ext cx="2075034" cy="1862040"/>
          </a:xfrm>
          <a:prstGeom prst="rect">
            <a:avLst/>
          </a:prstGeom>
        </p:spPr>
      </p:pic>
      <p:pic>
        <p:nvPicPr>
          <p:cNvPr id="7" name="Picture 6">
            <a:extLst>
              <a:ext uri="{FF2B5EF4-FFF2-40B4-BE49-F238E27FC236}">
                <a16:creationId xmlns:a16="http://schemas.microsoft.com/office/drawing/2014/main" id="{B47D092A-F003-1B18-3FBA-DB4D8A087336}"/>
              </a:ext>
            </a:extLst>
          </p:cNvPr>
          <p:cNvPicPr>
            <a:picLocks noChangeAspect="1"/>
          </p:cNvPicPr>
          <p:nvPr/>
        </p:nvPicPr>
        <p:blipFill>
          <a:blip r:embed="rId4"/>
          <a:stretch>
            <a:fillRect/>
          </a:stretch>
        </p:blipFill>
        <p:spPr>
          <a:xfrm>
            <a:off x="6822512" y="2482922"/>
            <a:ext cx="2031927" cy="2149435"/>
          </a:xfrm>
          <a:prstGeom prst="rect">
            <a:avLst/>
          </a:prstGeom>
        </p:spPr>
      </p:pic>
    </p:spTree>
    <p:extLst>
      <p:ext uri="{BB962C8B-B14F-4D97-AF65-F5344CB8AC3E}">
        <p14:creationId xmlns:p14="http://schemas.microsoft.com/office/powerpoint/2010/main" val="248738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500380" y="0"/>
            <a:ext cx="6448200" cy="591600"/>
          </a:xfrm>
          <a:prstGeom prst="rect">
            <a:avLst/>
          </a:prstGeom>
        </p:spPr>
        <p:txBody>
          <a:bodyPr spcFirstLastPara="1" wrap="square" lIns="91425" tIns="91425" rIns="91425" bIns="91425" anchor="t" anchorCtr="0">
            <a:noAutofit/>
          </a:bodyPr>
          <a:lstStyle/>
          <a:p>
            <a:pPr rtl="0">
              <a:spcBef>
                <a:spcPts val="0"/>
              </a:spcBef>
              <a:spcAft>
                <a:spcPts val="0"/>
              </a:spcAft>
            </a:pPr>
            <a:r>
              <a:rPr lang="en-IN" sz="2400" u="sng" dirty="0">
                <a:effectLst/>
                <a:latin typeface="Times New Roman" panose="02020603050405020304" pitchFamily="18" charset="0"/>
                <a:cs typeface="Times New Roman" panose="02020603050405020304" pitchFamily="18" charset="0"/>
              </a:rPr>
              <a:t>Problem Statement</a:t>
            </a:r>
            <a:br>
              <a:rPr lang="en-IN" sz="2400" u="sng" dirty="0">
                <a:effectLst/>
                <a:latin typeface="Times New Roman" panose="02020603050405020304" pitchFamily="18" charset="0"/>
                <a:cs typeface="Times New Roman" panose="02020603050405020304" pitchFamily="18" charset="0"/>
              </a:rPr>
            </a:br>
            <a:br>
              <a:rPr lang="en-IN" sz="2400" u="sng" dirty="0">
                <a:latin typeface="Times New Roman" panose="02020603050405020304" pitchFamily="18" charset="0"/>
                <a:cs typeface="Times New Roman" panose="02020603050405020304" pitchFamily="18" charset="0"/>
              </a:rPr>
            </a:br>
            <a:endParaRPr sz="2400" u="sng" dirty="0">
              <a:latin typeface="Times New Roman" panose="02020603050405020304" pitchFamily="18" charset="0"/>
              <a:cs typeface="Times New Roman" panose="02020603050405020304" pitchFamily="18" charset="0"/>
            </a:endParaRPr>
          </a:p>
        </p:txBody>
      </p:sp>
      <p:sp>
        <p:nvSpPr>
          <p:cNvPr id="444" name="Google Shape;444;p68"/>
          <p:cNvSpPr txBox="1">
            <a:spLocks noGrp="1"/>
          </p:cNvSpPr>
          <p:nvPr>
            <p:ph type="body" idx="1"/>
          </p:nvPr>
        </p:nvSpPr>
        <p:spPr>
          <a:xfrm>
            <a:off x="96520" y="591600"/>
            <a:ext cx="6448199" cy="45034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Clr>
                <a:schemeClr val="dk1"/>
              </a:buClr>
              <a:buSzPts val="1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Agriculture business domain, as a vital part of the overall supply chain, is expected to highly evolve in the upcoming years via the developments, that are taking place on the side of the Future Internet. This paper presents a novel Business-to-business collaboration platform from the agri-food sector perspective, which aims to facilitate the collaboration of numerous stakeholders belonging to associated business domains, effectively and flexibly.</a:t>
            </a:r>
          </a:p>
          <a:p>
            <a:pPr marL="342900" lvl="0" indent="-342900" algn="just" rtl="0">
              <a:spcBef>
                <a:spcPts val="0"/>
              </a:spcBef>
              <a:spcAft>
                <a:spcPts val="0"/>
              </a:spcAft>
              <a:buClr>
                <a:schemeClr val="dk1"/>
              </a:buClr>
              <a:buSzPts val="1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dataset provides a huge amount of information on crop production in India ranging from several years. Based on the Information the ultimate goal would be to predict crop production and find important insights highlighting key indicators and metrics that influence crop production.</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FAE7D5B-BED3-B4CD-B64B-A0BC559194B1}"/>
              </a:ext>
            </a:extLst>
          </p:cNvPr>
          <p:cNvPicPr>
            <a:picLocks noChangeAspect="1"/>
          </p:cNvPicPr>
          <p:nvPr/>
        </p:nvPicPr>
        <p:blipFill>
          <a:blip r:embed="rId3"/>
          <a:stretch>
            <a:fillRect/>
          </a:stretch>
        </p:blipFill>
        <p:spPr>
          <a:xfrm>
            <a:off x="6706391" y="1197129"/>
            <a:ext cx="2341089" cy="2227444"/>
          </a:xfrm>
          <a:prstGeom prst="rect">
            <a:avLst/>
          </a:prstGeom>
        </p:spPr>
      </p:pic>
    </p:spTree>
    <p:extLst>
      <p:ext uri="{BB962C8B-B14F-4D97-AF65-F5344CB8AC3E}">
        <p14:creationId xmlns:p14="http://schemas.microsoft.com/office/powerpoint/2010/main" val="96958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1234440" y="0"/>
            <a:ext cx="6448200" cy="5916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DESCRIPTION</a:t>
            </a: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44" name="Google Shape;444;p68"/>
          <p:cNvSpPr txBox="1">
            <a:spLocks noGrp="1"/>
          </p:cNvSpPr>
          <p:nvPr>
            <p:ph type="body" idx="1"/>
          </p:nvPr>
        </p:nvSpPr>
        <p:spPr>
          <a:xfrm>
            <a:off x="0" y="471488"/>
            <a:ext cx="9220200" cy="46863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p>
            <a:pPr marL="342900" lvl="0" indent="-342900" rtl="0">
              <a:spcBef>
                <a:spcPts val="0"/>
              </a:spcBef>
              <a:spcAft>
                <a:spcPts val="0"/>
              </a:spcAft>
              <a:buClr>
                <a:schemeClr val="dk1"/>
              </a:buClr>
              <a:buSzPts val="1100"/>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Size of data:- </a:t>
            </a:r>
            <a:r>
              <a:rPr lang="en-IN" sz="2000" dirty="0">
                <a:latin typeface="Times New Roman" panose="02020603050405020304" pitchFamily="18" charset="0"/>
                <a:cs typeface="Times New Roman" panose="02020603050405020304" pitchFamily="18" charset="0"/>
              </a:rPr>
              <a:t>246091 rows and 7 columns</a:t>
            </a:r>
          </a:p>
          <a:p>
            <a:pPr marL="342900" lvl="0" indent="-342900" rtl="0">
              <a:spcBef>
                <a:spcPts val="0"/>
              </a:spcBef>
              <a:spcAft>
                <a:spcPts val="0"/>
              </a:spcAft>
              <a:buClr>
                <a:schemeClr val="dk1"/>
              </a:buClr>
              <a:buSzPts val="1100"/>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Dimensionality:- </a:t>
            </a:r>
            <a:r>
              <a:rPr lang="en-IN" sz="2000" dirty="0">
                <a:latin typeface="Times New Roman" panose="02020603050405020304" pitchFamily="18" charset="0"/>
                <a:cs typeface="Times New Roman" panose="02020603050405020304" pitchFamily="18" charset="0"/>
              </a:rPr>
              <a:t>7</a:t>
            </a:r>
          </a:p>
          <a:p>
            <a:pPr marL="342900" lvl="0" indent="-342900" rtl="0">
              <a:spcBef>
                <a:spcPts val="0"/>
              </a:spcBef>
              <a:spcAft>
                <a:spcPts val="0"/>
              </a:spcAft>
              <a:buClr>
                <a:schemeClr val="dk1"/>
              </a:buClr>
              <a:buSzPts val="1100"/>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Feature description(attributes):- </a:t>
            </a:r>
            <a:r>
              <a:rPr lang="en-IN" sz="2000" dirty="0" err="1">
                <a:latin typeface="Times New Roman" panose="02020603050405020304" pitchFamily="18" charset="0"/>
                <a:cs typeface="Times New Roman" panose="02020603050405020304" pitchFamily="18" charset="0"/>
              </a:rPr>
              <a:t>State_Name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District_Name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Crop_Year</a:t>
            </a:r>
            <a:r>
              <a:rPr lang="en-IN" sz="2000" dirty="0">
                <a:latin typeface="Times New Roman" panose="02020603050405020304" pitchFamily="18" charset="0"/>
                <a:cs typeface="Times New Roman" panose="02020603050405020304" pitchFamily="18" charset="0"/>
              </a:rPr>
              <a:t>, Season, Crop, Production</a:t>
            </a:r>
          </a:p>
          <a:p>
            <a:pPr marL="342900" lvl="0" indent="-342900" rtl="0">
              <a:spcBef>
                <a:spcPts val="0"/>
              </a:spcBef>
              <a:spcAft>
                <a:spcPts val="0"/>
              </a:spcAft>
              <a:buClr>
                <a:schemeClr val="dk1"/>
              </a:buClr>
              <a:buSzPts val="1100"/>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Nominal(discrete):- </a:t>
            </a:r>
            <a:r>
              <a:rPr lang="en-IN" sz="2000" dirty="0" err="1">
                <a:latin typeface="Times New Roman" panose="02020603050405020304" pitchFamily="18" charset="0"/>
                <a:cs typeface="Times New Roman" panose="02020603050405020304" pitchFamily="18" charset="0"/>
              </a:rPr>
              <a:t>State_Name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District_Name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Crop_Year</a:t>
            </a:r>
            <a:r>
              <a:rPr lang="en-IN" sz="2000" dirty="0">
                <a:latin typeface="Times New Roman" panose="02020603050405020304" pitchFamily="18" charset="0"/>
                <a:cs typeface="Times New Roman" panose="02020603050405020304" pitchFamily="18" charset="0"/>
              </a:rPr>
              <a:t>, Season, Crop</a:t>
            </a:r>
          </a:p>
          <a:p>
            <a:pPr marL="342900" lvl="0" indent="-342900" rtl="0">
              <a:spcBef>
                <a:spcPts val="0"/>
              </a:spcBef>
              <a:spcAft>
                <a:spcPts val="0"/>
              </a:spcAft>
              <a:buClr>
                <a:schemeClr val="dk1"/>
              </a:buClr>
              <a:buSzPts val="1100"/>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Interval(Continuous):- </a:t>
            </a:r>
            <a:r>
              <a:rPr lang="en-IN" sz="2000" dirty="0">
                <a:latin typeface="Times New Roman" panose="02020603050405020304" pitchFamily="18" charset="0"/>
                <a:cs typeface="Times New Roman" panose="02020603050405020304" pitchFamily="18" charset="0"/>
              </a:rPr>
              <a:t>Area, Production</a:t>
            </a:r>
          </a:p>
          <a:p>
            <a:pPr marL="342900" indent="-342900">
              <a:buClr>
                <a:schemeClr val="dk1"/>
              </a:buClr>
              <a:buSzPts val="1100"/>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Independent features:- </a:t>
            </a:r>
            <a:r>
              <a:rPr lang="en-IN" sz="2000" dirty="0" err="1">
                <a:latin typeface="Times New Roman" panose="02020603050405020304" pitchFamily="18" charset="0"/>
                <a:cs typeface="Times New Roman" panose="02020603050405020304" pitchFamily="18" charset="0"/>
              </a:rPr>
              <a:t>State_Name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District_Name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Crop_Year</a:t>
            </a:r>
            <a:r>
              <a:rPr lang="en-IN" sz="2000" dirty="0">
                <a:latin typeface="Times New Roman" panose="02020603050405020304" pitchFamily="18" charset="0"/>
                <a:cs typeface="Times New Roman" panose="02020603050405020304" pitchFamily="18" charset="0"/>
              </a:rPr>
              <a:t>, Season, Crop, Area</a:t>
            </a:r>
          </a:p>
          <a:p>
            <a:pPr marL="342900" indent="-342900">
              <a:buClr>
                <a:schemeClr val="dk1"/>
              </a:buClr>
              <a:buSzPts val="1100"/>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Dependent features:- </a:t>
            </a:r>
            <a:r>
              <a:rPr lang="en-IN" sz="2000" dirty="0">
                <a:latin typeface="Times New Roman" panose="02020603050405020304" pitchFamily="18" charset="0"/>
                <a:cs typeface="Times New Roman" panose="02020603050405020304" pitchFamily="18" charset="0"/>
              </a:rPr>
              <a:t>Production</a:t>
            </a:r>
          </a:p>
          <a:p>
            <a:pPr marL="0" lvl="0" indent="0" algn="ctr" rtl="0">
              <a:spcBef>
                <a:spcPts val="0"/>
              </a:spcBef>
              <a:spcAft>
                <a:spcPts val="0"/>
              </a:spcAft>
              <a:buClr>
                <a:schemeClr val="dk1"/>
              </a:buClr>
              <a:buSzPts val="1100"/>
              <a:buFont typeface="Arial"/>
              <a:buNone/>
            </a:pPr>
            <a:r>
              <a:rPr lang="en-IN" sz="2400" b="1" dirty="0">
                <a:solidFill>
                  <a:schemeClr val="accent2">
                    <a:lumMod val="50000"/>
                  </a:schemeClr>
                </a:solidFill>
                <a:latin typeface="Times New Roman" panose="02020603050405020304" pitchFamily="18" charset="0"/>
                <a:cs typeface="Times New Roman" panose="02020603050405020304" pitchFamily="18" charset="0"/>
              </a:rPr>
              <a:t>DATA QUALITY</a:t>
            </a:r>
          </a:p>
          <a:p>
            <a:pPr marL="171450" lvl="0" indent="-171450" rtl="0">
              <a:spcBef>
                <a:spcPts val="0"/>
              </a:spcBef>
              <a:spcAft>
                <a:spcPts val="0"/>
              </a:spcAft>
              <a:buClr>
                <a:schemeClr val="dk1"/>
              </a:buClr>
              <a:buSzPts val="1100"/>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Noise:- </a:t>
            </a:r>
            <a:r>
              <a:rPr lang="en-US" sz="2000" dirty="0">
                <a:latin typeface="Times New Roman" panose="02020603050405020304" pitchFamily="18" charset="0"/>
                <a:cs typeface="Times New Roman" panose="02020603050405020304" pitchFamily="18" charset="0"/>
              </a:rPr>
              <a:t>No such extraneous object is shown that would modify with the original value.</a:t>
            </a:r>
          </a:p>
          <a:p>
            <a:pPr marL="171450" lvl="0" indent="-171450" rtl="0">
              <a:spcBef>
                <a:spcPts val="0"/>
              </a:spcBef>
              <a:spcAft>
                <a:spcPts val="0"/>
              </a:spcAft>
              <a:buClr>
                <a:schemeClr val="dk1"/>
              </a:buClr>
              <a:buSzPts val="1100"/>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Outliers:- </a:t>
            </a:r>
            <a:r>
              <a:rPr lang="en-US" sz="2000" dirty="0">
                <a:latin typeface="Times New Roman" panose="02020603050405020304" pitchFamily="18" charset="0"/>
                <a:cs typeface="Times New Roman" panose="02020603050405020304" pitchFamily="18" charset="0"/>
              </a:rPr>
              <a:t>Outliers are observed in the box plot as explained later in the documentation.</a:t>
            </a:r>
          </a:p>
          <a:p>
            <a:pPr marL="171450" lvl="0" indent="-171450" rtl="0">
              <a:spcBef>
                <a:spcPts val="0"/>
              </a:spcBef>
              <a:spcAft>
                <a:spcPts val="0"/>
              </a:spcAft>
              <a:buClr>
                <a:schemeClr val="dk1"/>
              </a:buClr>
              <a:buSzPts val="1100"/>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Missing values:- </a:t>
            </a:r>
            <a:r>
              <a:rPr lang="en-US" sz="2000" dirty="0">
                <a:latin typeface="Times New Roman" panose="02020603050405020304" pitchFamily="18" charset="0"/>
                <a:cs typeface="Times New Roman" panose="02020603050405020304" pitchFamily="18" charset="0"/>
              </a:rPr>
              <a:t>There are 3730 missing values in the Production column otherwise no other columns have missing values.</a:t>
            </a:r>
          </a:p>
          <a:p>
            <a:pPr marL="171450" lvl="0" indent="-171450" rtl="0">
              <a:spcBef>
                <a:spcPts val="0"/>
              </a:spcBef>
              <a:spcAft>
                <a:spcPts val="0"/>
              </a:spcAft>
              <a:buClr>
                <a:schemeClr val="dk1"/>
              </a:buClr>
              <a:buSzPts val="1100"/>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Duplicate data:- </a:t>
            </a:r>
            <a:r>
              <a:rPr lang="en-US" sz="2000" dirty="0">
                <a:latin typeface="Times New Roman" panose="02020603050405020304" pitchFamily="18" charset="0"/>
                <a:cs typeface="Times New Roman" panose="02020603050405020304" pitchFamily="18" charset="0"/>
              </a:rPr>
              <a:t>No duplicate rows are present in the dataset</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63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1234440" y="0"/>
            <a:ext cx="6448200" cy="5916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 </a:t>
            </a: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64BA3C-7E9B-AA52-491C-A36527AE43CA}"/>
              </a:ext>
            </a:extLst>
          </p:cNvPr>
          <p:cNvSpPr txBox="1"/>
          <p:nvPr/>
        </p:nvSpPr>
        <p:spPr>
          <a:xfrm>
            <a:off x="99060" y="591600"/>
            <a:ext cx="8882380" cy="2862322"/>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Dataset provides information on crop production in India ranging Attributes present in the data from 1997 to 2015.</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Based on the Information the ultimate goal would be to predict crop metrics that influence crop production.</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23DC40C-2EEE-8420-75DA-7D999A86244F}"/>
              </a:ext>
            </a:extLst>
          </p:cNvPr>
          <p:cNvPicPr>
            <a:picLocks noChangeAspect="1"/>
          </p:cNvPicPr>
          <p:nvPr/>
        </p:nvPicPr>
        <p:blipFill>
          <a:blip r:embed="rId3"/>
          <a:stretch>
            <a:fillRect/>
          </a:stretch>
        </p:blipFill>
        <p:spPr>
          <a:xfrm>
            <a:off x="235488" y="2135953"/>
            <a:ext cx="1340196" cy="677799"/>
          </a:xfrm>
          <a:prstGeom prst="rect">
            <a:avLst/>
          </a:prstGeom>
        </p:spPr>
      </p:pic>
      <p:pic>
        <p:nvPicPr>
          <p:cNvPr id="12" name="Picture 11">
            <a:extLst>
              <a:ext uri="{FF2B5EF4-FFF2-40B4-BE49-F238E27FC236}">
                <a16:creationId xmlns:a16="http://schemas.microsoft.com/office/drawing/2014/main" id="{545F5E68-69E4-00C5-5A55-D78413772E32}"/>
              </a:ext>
            </a:extLst>
          </p:cNvPr>
          <p:cNvPicPr>
            <a:picLocks noChangeAspect="1"/>
          </p:cNvPicPr>
          <p:nvPr/>
        </p:nvPicPr>
        <p:blipFill>
          <a:blip r:embed="rId4"/>
          <a:stretch>
            <a:fillRect/>
          </a:stretch>
        </p:blipFill>
        <p:spPr>
          <a:xfrm>
            <a:off x="235488" y="3149821"/>
            <a:ext cx="3655792" cy="608202"/>
          </a:xfrm>
          <a:prstGeom prst="rect">
            <a:avLst/>
          </a:prstGeom>
        </p:spPr>
      </p:pic>
      <p:pic>
        <p:nvPicPr>
          <p:cNvPr id="14" name="Picture 13">
            <a:extLst>
              <a:ext uri="{FF2B5EF4-FFF2-40B4-BE49-F238E27FC236}">
                <a16:creationId xmlns:a16="http://schemas.microsoft.com/office/drawing/2014/main" id="{B25A7A17-72E2-9B52-64BD-AFB82AB4ABF1}"/>
              </a:ext>
            </a:extLst>
          </p:cNvPr>
          <p:cNvPicPr>
            <a:picLocks noChangeAspect="1"/>
          </p:cNvPicPr>
          <p:nvPr/>
        </p:nvPicPr>
        <p:blipFill>
          <a:blip r:embed="rId5"/>
          <a:stretch>
            <a:fillRect/>
          </a:stretch>
        </p:blipFill>
        <p:spPr>
          <a:xfrm>
            <a:off x="99060" y="4086382"/>
            <a:ext cx="4472940" cy="608202"/>
          </a:xfrm>
          <a:prstGeom prst="rect">
            <a:avLst/>
          </a:prstGeom>
        </p:spPr>
      </p:pic>
      <p:pic>
        <p:nvPicPr>
          <p:cNvPr id="16" name="Picture 15">
            <a:extLst>
              <a:ext uri="{FF2B5EF4-FFF2-40B4-BE49-F238E27FC236}">
                <a16:creationId xmlns:a16="http://schemas.microsoft.com/office/drawing/2014/main" id="{885BE072-C6D8-46B9-62CF-BEE8C993328D}"/>
              </a:ext>
            </a:extLst>
          </p:cNvPr>
          <p:cNvPicPr>
            <a:picLocks noChangeAspect="1"/>
          </p:cNvPicPr>
          <p:nvPr/>
        </p:nvPicPr>
        <p:blipFill>
          <a:blip r:embed="rId6"/>
          <a:stretch>
            <a:fillRect/>
          </a:stretch>
        </p:blipFill>
        <p:spPr>
          <a:xfrm>
            <a:off x="5747369" y="2964378"/>
            <a:ext cx="2953576" cy="1995208"/>
          </a:xfrm>
          <a:prstGeom prst="rect">
            <a:avLst/>
          </a:prstGeom>
        </p:spPr>
      </p:pic>
      <p:pic>
        <p:nvPicPr>
          <p:cNvPr id="18" name="Picture 17">
            <a:extLst>
              <a:ext uri="{FF2B5EF4-FFF2-40B4-BE49-F238E27FC236}">
                <a16:creationId xmlns:a16="http://schemas.microsoft.com/office/drawing/2014/main" id="{468C3038-24BF-FF9B-F30E-670AD1102820}"/>
              </a:ext>
            </a:extLst>
          </p:cNvPr>
          <p:cNvPicPr>
            <a:picLocks noChangeAspect="1"/>
          </p:cNvPicPr>
          <p:nvPr/>
        </p:nvPicPr>
        <p:blipFill rotWithShape="1">
          <a:blip r:embed="rId7"/>
          <a:srcRect l="2788" t="19829"/>
          <a:stretch/>
        </p:blipFill>
        <p:spPr>
          <a:xfrm>
            <a:off x="4947920" y="1968051"/>
            <a:ext cx="3960592" cy="603699"/>
          </a:xfrm>
          <a:prstGeom prst="rect">
            <a:avLst/>
          </a:prstGeom>
        </p:spPr>
      </p:pic>
      <p:cxnSp>
        <p:nvCxnSpPr>
          <p:cNvPr id="20" name="Straight Arrow Connector 19">
            <a:extLst>
              <a:ext uri="{FF2B5EF4-FFF2-40B4-BE49-F238E27FC236}">
                <a16:creationId xmlns:a16="http://schemas.microsoft.com/office/drawing/2014/main" id="{9B2D96EB-E776-CD81-E9EC-21452A78EEEF}"/>
              </a:ext>
            </a:extLst>
          </p:cNvPr>
          <p:cNvCxnSpPr/>
          <p:nvPr/>
        </p:nvCxnSpPr>
        <p:spPr>
          <a:xfrm>
            <a:off x="894080" y="2821462"/>
            <a:ext cx="0" cy="3283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49C727E-1597-BF29-549C-06C24D11487A}"/>
              </a:ext>
            </a:extLst>
          </p:cNvPr>
          <p:cNvCxnSpPr/>
          <p:nvPr/>
        </p:nvCxnSpPr>
        <p:spPr>
          <a:xfrm>
            <a:off x="894080" y="3758023"/>
            <a:ext cx="0" cy="336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1F14177A-5325-70F1-0AC5-6E98548597D5}"/>
              </a:ext>
            </a:extLst>
          </p:cNvPr>
          <p:cNvCxnSpPr>
            <a:stCxn id="14" idx="3"/>
          </p:cNvCxnSpPr>
          <p:nvPr/>
        </p:nvCxnSpPr>
        <p:spPr>
          <a:xfrm flipV="1">
            <a:off x="4572000" y="4366225"/>
            <a:ext cx="1175369" cy="24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5E98A8FF-E57A-9846-7D53-7DB274F1DD73}"/>
              </a:ext>
            </a:extLst>
          </p:cNvPr>
          <p:cNvCxnSpPr/>
          <p:nvPr/>
        </p:nvCxnSpPr>
        <p:spPr>
          <a:xfrm flipV="1">
            <a:off x="7040880" y="2580718"/>
            <a:ext cx="0" cy="3836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9310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1234440" y="0"/>
            <a:ext cx="6448200" cy="5916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 </a:t>
            </a: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44" name="Google Shape;444;p68"/>
          <p:cNvSpPr txBox="1">
            <a:spLocks noGrp="1"/>
          </p:cNvSpPr>
          <p:nvPr>
            <p:ph type="body" idx="1"/>
          </p:nvPr>
        </p:nvSpPr>
        <p:spPr>
          <a:xfrm>
            <a:off x="160020" y="533400"/>
            <a:ext cx="8740140" cy="42976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903909-1499-BC60-47D2-A978EFB5C0B6}"/>
              </a:ext>
            </a:extLst>
          </p:cNvPr>
          <p:cNvSpPr txBox="1"/>
          <p:nvPr/>
        </p:nvSpPr>
        <p:spPr>
          <a:xfrm>
            <a:off x="416560" y="533400"/>
            <a:ext cx="8567420" cy="4647426"/>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Approach: </a:t>
            </a:r>
          </a:p>
          <a:p>
            <a:pPr algn="just"/>
            <a:endParaRPr lang="en-IN"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 Used for Data Cleaning" Python”</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Tableau: For Visualization </a:t>
            </a:r>
          </a:p>
          <a:p>
            <a:pPr algn="just"/>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Link to Dataset: </a:t>
            </a:r>
            <a:r>
              <a:rPr lang="en-IN" sz="20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https://drive.google.com/file/d/1b3E1vpDSYpHe8YlNs3jkt30Lx6acf0Uo/view</a:t>
            </a:r>
            <a:endParaRPr lang="en-IN" sz="2000" dirty="0">
              <a:solidFill>
                <a:srgbClr val="0070C0"/>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Link to Tableau: </a:t>
            </a:r>
            <a:r>
              <a:rPr lang="en-IN" sz="2000"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https://public.tableau.com/shared/QGJJ8J9DK?:display_count=n&amp;:origin=viz_share_link</a:t>
            </a:r>
            <a:endParaRPr lang="en-IN" sz="2000" u="sng" dirty="0">
              <a:solidFill>
                <a:srgbClr val="0070C0"/>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29059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723900" y="242355"/>
            <a:ext cx="6448200" cy="591600"/>
          </a:xfrm>
          <a:prstGeom prst="rect">
            <a:avLst/>
          </a:prstGeom>
        </p:spPr>
        <p:txBody>
          <a:bodyPr spcFirstLastPara="1" wrap="square" lIns="91425" tIns="91425" rIns="91425" bIns="91425" anchor="t" anchorCtr="0">
            <a:noAutofit/>
          </a:bodyPr>
          <a:lstStyle/>
          <a:p>
            <a:pPr rtl="0">
              <a:spcBef>
                <a:spcPts val="0"/>
              </a:spcBef>
              <a:spcAft>
                <a:spcPts val="0"/>
              </a:spcAft>
            </a:pPr>
            <a:r>
              <a:rPr lang="en-IN" sz="2400" dirty="0">
                <a:latin typeface="Times New Roman" panose="02020603050405020304" pitchFamily="18" charset="0"/>
                <a:cs typeface="Times New Roman" panose="02020603050405020304" pitchFamily="18" charset="0"/>
              </a:rPr>
              <a:t>Architecture</a:t>
            </a:r>
            <a:endParaRPr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B47141-5917-7D47-7573-29EB9F056353}"/>
              </a:ext>
            </a:extLst>
          </p:cNvPr>
          <p:cNvPicPr>
            <a:picLocks noChangeAspect="1"/>
          </p:cNvPicPr>
          <p:nvPr/>
        </p:nvPicPr>
        <p:blipFill>
          <a:blip r:embed="rId3"/>
          <a:stretch>
            <a:fillRect/>
          </a:stretch>
        </p:blipFill>
        <p:spPr>
          <a:xfrm>
            <a:off x="278605" y="833955"/>
            <a:ext cx="8551069" cy="4102376"/>
          </a:xfrm>
          <a:prstGeom prst="rect">
            <a:avLst/>
          </a:prstGeom>
        </p:spPr>
      </p:pic>
    </p:spTree>
    <p:extLst>
      <p:ext uri="{BB962C8B-B14F-4D97-AF65-F5344CB8AC3E}">
        <p14:creationId xmlns:p14="http://schemas.microsoft.com/office/powerpoint/2010/main" val="233777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3955256" y="0"/>
            <a:ext cx="1233488" cy="591600"/>
          </a:xfrm>
          <a:prstGeom prst="rect">
            <a:avLst/>
          </a:prstGeom>
        </p:spPr>
        <p:txBody>
          <a:bodyPr spcFirstLastPara="1" wrap="square" lIns="91425" tIns="91425" rIns="91425" bIns="91425" anchor="t" anchorCtr="0">
            <a:noAutofit/>
          </a:bodyPr>
          <a:lstStyle/>
          <a:p>
            <a:pPr rtl="0">
              <a:spcBef>
                <a:spcPts val="0"/>
              </a:spcBef>
              <a:spcAft>
                <a:spcPts val="0"/>
              </a:spcAft>
            </a:pPr>
            <a:r>
              <a:rPr lang="en-IN" sz="2400" dirty="0">
                <a:latin typeface="Times New Roman" panose="02020603050405020304" pitchFamily="18" charset="0"/>
                <a:cs typeface="Times New Roman" panose="02020603050405020304" pitchFamily="18" charset="0"/>
              </a:rPr>
              <a:t>Insights </a:t>
            </a:r>
            <a:endParaRPr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B65D7E4-BC60-AB66-25DD-E573A393C9FA}"/>
              </a:ext>
            </a:extLst>
          </p:cNvPr>
          <p:cNvPicPr>
            <a:picLocks noChangeAspect="1"/>
          </p:cNvPicPr>
          <p:nvPr/>
        </p:nvPicPr>
        <p:blipFill>
          <a:blip r:embed="rId3"/>
          <a:stretch>
            <a:fillRect/>
          </a:stretch>
        </p:blipFill>
        <p:spPr>
          <a:xfrm>
            <a:off x="78581" y="1260731"/>
            <a:ext cx="3818134" cy="3828000"/>
          </a:xfrm>
          <a:prstGeom prst="rect">
            <a:avLst/>
          </a:prstGeom>
        </p:spPr>
      </p:pic>
      <p:pic>
        <p:nvPicPr>
          <p:cNvPr id="9" name="Picture 8">
            <a:extLst>
              <a:ext uri="{FF2B5EF4-FFF2-40B4-BE49-F238E27FC236}">
                <a16:creationId xmlns:a16="http://schemas.microsoft.com/office/drawing/2014/main" id="{7B637EE9-BBEA-BBE6-D93E-1A042BB68A09}"/>
              </a:ext>
            </a:extLst>
          </p:cNvPr>
          <p:cNvPicPr>
            <a:picLocks noChangeAspect="1"/>
          </p:cNvPicPr>
          <p:nvPr/>
        </p:nvPicPr>
        <p:blipFill>
          <a:blip r:embed="rId4"/>
          <a:stretch>
            <a:fillRect/>
          </a:stretch>
        </p:blipFill>
        <p:spPr>
          <a:xfrm>
            <a:off x="3993356" y="1210725"/>
            <a:ext cx="5072063" cy="3828000"/>
          </a:xfrm>
          <a:prstGeom prst="rect">
            <a:avLst/>
          </a:prstGeom>
        </p:spPr>
      </p:pic>
      <p:sp>
        <p:nvSpPr>
          <p:cNvPr id="2" name="TextBox 1">
            <a:extLst>
              <a:ext uri="{FF2B5EF4-FFF2-40B4-BE49-F238E27FC236}">
                <a16:creationId xmlns:a16="http://schemas.microsoft.com/office/drawing/2014/main" id="{91EA9A66-DF42-F63D-A02F-B5979E2DF5FE}"/>
              </a:ext>
            </a:extLst>
          </p:cNvPr>
          <p:cNvSpPr txBox="1"/>
          <p:nvPr/>
        </p:nvSpPr>
        <p:spPr>
          <a:xfrm>
            <a:off x="207264" y="638526"/>
            <a:ext cx="3230880" cy="523220"/>
          </a:xfrm>
          <a:prstGeom prst="rect">
            <a:avLst/>
          </a:prstGeom>
          <a:noFill/>
          <a:ln>
            <a:solidFill>
              <a:schemeClr val="tx2">
                <a:lumMod val="50000"/>
              </a:schemeClr>
            </a:solidFill>
          </a:ln>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bar chart of top 10 states with highest crop yield</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62CA7F-41E2-18C1-E88A-AEC5CC2C400B}"/>
              </a:ext>
            </a:extLst>
          </p:cNvPr>
          <p:cNvSpPr txBox="1"/>
          <p:nvPr/>
        </p:nvSpPr>
        <p:spPr>
          <a:xfrm>
            <a:off x="4950523" y="638526"/>
            <a:ext cx="2596325" cy="307777"/>
          </a:xfrm>
          <a:prstGeom prst="rect">
            <a:avLst/>
          </a:prstGeom>
          <a:noFill/>
          <a:ln>
            <a:solidFill>
              <a:schemeClr val="tx2">
                <a:lumMod val="50000"/>
              </a:schemeClr>
            </a:solidFill>
          </a:ln>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Zonal distribution of crops</a:t>
            </a:r>
          </a:p>
        </p:txBody>
      </p:sp>
    </p:spTree>
    <p:extLst>
      <p:ext uri="{BB962C8B-B14F-4D97-AF65-F5344CB8AC3E}">
        <p14:creationId xmlns:p14="http://schemas.microsoft.com/office/powerpoint/2010/main" val="4060114440"/>
      </p:ext>
    </p:extLst>
  </p:cSld>
  <p:clrMapOvr>
    <a:masterClrMapping/>
  </p:clrMapOvr>
</p:sld>
</file>

<file path=ppt/theme/theme1.xml><?xml version="1.0" encoding="utf-8"?>
<a:theme xmlns:a="http://schemas.openxmlformats.org/drawingml/2006/main"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773</Words>
  <Application>Microsoft Office PowerPoint</Application>
  <PresentationFormat>On-screen Show (16:9)</PresentationFormat>
  <Paragraphs>81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Montserrat</vt:lpstr>
      <vt:lpstr>Arial</vt:lpstr>
      <vt:lpstr>Montserrat Medium</vt:lpstr>
      <vt:lpstr>Playfair Display</vt:lpstr>
      <vt:lpstr>Sustainable Agriculture Project Proposal by Slidesgo</vt:lpstr>
      <vt:lpstr>CROP PRODUCTION ANALYSIS IN INDIA</vt:lpstr>
      <vt:lpstr>Project Details  </vt:lpstr>
      <vt:lpstr>Objective  </vt:lpstr>
      <vt:lpstr>Problem Statement  </vt:lpstr>
      <vt:lpstr>DATA DESCRIPTION  </vt:lpstr>
      <vt:lpstr>DATA PREPROCESSING   </vt:lpstr>
      <vt:lpstr>DATA PREPROCESSING   </vt:lpstr>
      <vt:lpstr>Architecture</vt:lpstr>
      <vt:lpstr>Insights </vt:lpstr>
      <vt:lpstr>Insights </vt:lpstr>
      <vt:lpstr>Analyzing the district zones in Kerala which give the highest production</vt:lpstr>
      <vt:lpstr>Analyzing season-wise productions </vt:lpstr>
      <vt:lpstr>State that dominates in crop production by producing a variety of crop categories</vt:lpstr>
      <vt:lpstr>Result: The top crop-producing states based on Area are Uttar Pradesh followed by Madhya Pradesh and Maharashtra</vt:lpstr>
      <vt:lpstr>My Dashboard: https://public.tableau.com/shared/QGJJ8J9DK?:display_count=n&amp;:origin=viz_share_link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HP</dc:creator>
  <cp:lastModifiedBy>Arundhati Rothe</cp:lastModifiedBy>
  <cp:revision>2</cp:revision>
  <dcterms:modified xsi:type="dcterms:W3CDTF">2024-04-13T07:26:37Z</dcterms:modified>
</cp:coreProperties>
</file>