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8"/>
  </p:notesMasterIdLst>
  <p:handoutMasterIdLst>
    <p:handoutMasterId r:id="rId29"/>
  </p:handoutMasterIdLst>
  <p:sldIdLst>
    <p:sldId id="901" r:id="rId2"/>
    <p:sldId id="903" r:id="rId3"/>
    <p:sldId id="1025" r:id="rId4"/>
    <p:sldId id="905" r:id="rId5"/>
    <p:sldId id="1207" r:id="rId6"/>
    <p:sldId id="1199" r:id="rId7"/>
    <p:sldId id="1200" r:id="rId8"/>
    <p:sldId id="906" r:id="rId9"/>
    <p:sldId id="1209" r:id="rId10"/>
    <p:sldId id="1028" r:id="rId11"/>
    <p:sldId id="1180" r:id="rId12"/>
    <p:sldId id="1181" r:id="rId13"/>
    <p:sldId id="1183" r:id="rId14"/>
    <p:sldId id="909" r:id="rId15"/>
    <p:sldId id="913" r:id="rId16"/>
    <p:sldId id="914" r:id="rId17"/>
    <p:sldId id="915" r:id="rId18"/>
    <p:sldId id="1029" r:id="rId19"/>
    <p:sldId id="1187" r:id="rId20"/>
    <p:sldId id="1007" r:id="rId21"/>
    <p:sldId id="1008" r:id="rId22"/>
    <p:sldId id="1191" r:id="rId23"/>
    <p:sldId id="1208" r:id="rId24"/>
    <p:sldId id="1013" r:id="rId25"/>
    <p:sldId id="934" r:id="rId26"/>
    <p:sldId id="1186" r:id="rId27"/>
  </p:sldIdLst>
  <p:sldSz cx="9144000" cy="5715000" type="screen16x10"/>
  <p:notesSz cx="6985000" cy="92837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extLst>
    <p:ext uri="{521415D9-36F7-43E2-AB2F-B90AF26B5E84}">
      <p14:sectionLst xmlns:p14="http://schemas.microsoft.com/office/powerpoint/2010/main">
        <p14:section name="Default Section" id="{16D8A546-0F94-4D38-A920-550BC779B53D}">
          <p14:sldIdLst>
            <p14:sldId id="901"/>
            <p14:sldId id="903"/>
            <p14:sldId id="1025"/>
            <p14:sldId id="905"/>
            <p14:sldId id="1207"/>
            <p14:sldId id="1199"/>
            <p14:sldId id="1200"/>
            <p14:sldId id="906"/>
            <p14:sldId id="1209"/>
            <p14:sldId id="1028"/>
            <p14:sldId id="1180"/>
            <p14:sldId id="1181"/>
            <p14:sldId id="1183"/>
            <p14:sldId id="909"/>
            <p14:sldId id="913"/>
            <p14:sldId id="914"/>
            <p14:sldId id="915"/>
            <p14:sldId id="1029"/>
            <p14:sldId id="1187"/>
            <p14:sldId id="1007"/>
            <p14:sldId id="1008"/>
            <p14:sldId id="1191"/>
            <p14:sldId id="1208"/>
            <p14:sldId id="1013"/>
            <p14:sldId id="934"/>
            <p14:sldId id="1186"/>
          </p14:sldIdLst>
        </p14:section>
      </p14:sectionLst>
    </p:ex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son PhD, Susan B." initials="DPSB" lastIdx="1" clrIdx="0">
    <p:extLst>
      <p:ext uri="{19B8F6BF-5375-455C-9EA6-DF929625EA0E}">
        <p15:presenceInfo xmlns:p15="http://schemas.microsoft.com/office/powerpoint/2012/main" userId="S::susan@upenn.edu::40ce9a86-fcfe-4452-9f01-9af487f4c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93023"/>
    <a:srgbClr val="FFFF00"/>
    <a:srgbClr val="7B2017"/>
    <a:srgbClr val="FF3300"/>
    <a:srgbClr val="FF9900"/>
    <a:srgbClr val="EA8B00"/>
    <a:srgbClr val="00CC00"/>
    <a:srgbClr val="33CC33"/>
    <a:srgbClr val="FF33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1" autoAdjust="0"/>
    <p:restoredTop sz="78191" autoAdjust="0"/>
  </p:normalViewPr>
  <p:slideViewPr>
    <p:cSldViewPr snapToGrid="0">
      <p:cViewPr varScale="1">
        <p:scale>
          <a:sx n="61" d="100"/>
          <a:sy n="61" d="100"/>
        </p:scale>
        <p:origin x="1546" y="3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708025" y="696913"/>
            <a:ext cx="5568950" cy="34813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25" name="Rectangle 5"/>
          <p:cNvSpPr>
            <a:spLocks noGrp="1" noChangeArrowheads="1"/>
          </p:cNvSpPr>
          <p:nvPr>
            <p:ph type="body" sz="quarter" idx="3"/>
          </p:nvPr>
        </p:nvSpPr>
        <p:spPr bwMode="auto">
          <a:xfrm>
            <a:off x="931334" y="4410392"/>
            <a:ext cx="5122333" cy="4175763"/>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13976D5F-7065-C54B-B538-0DAA1A9FD9A6}" type="slidenum">
              <a:rPr lang="en-US" altLang="en-US" sz="1100">
                <a:latin typeface="Times New Roman" charset="0"/>
              </a:rPr>
              <a:pPr algn="r">
                <a:spcBef>
                  <a:spcPct val="0"/>
                </a:spcBef>
                <a:buClrTx/>
                <a:buSzTx/>
                <a:buFontTx/>
                <a:buNone/>
              </a:pPr>
              <a:t>1</a:t>
            </a:fld>
            <a:endParaRPr lang="en-US" altLang="en-US" sz="110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Placeholder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dirty="0"/>
              <a:t>BFS is a very simple algorithm that allows you to to traverse a graph at increasingly greater distances from the starting node.</a:t>
            </a:r>
          </a:p>
          <a:p>
            <a:r>
              <a:rPr lang="en-US" dirty="0"/>
              <a:t>There are also other algorithms to traverse the entire graph, e.g. </a:t>
            </a:r>
            <a:r>
              <a:rPr lang="en-US" dirty="0">
                <a:latin typeface="ヒラギノ角ゴ Pro W3" charset="-128"/>
              </a:rPr>
              <a:t> Depth-First Search.</a:t>
            </a:r>
            <a:endParaRPr lang="en-US" dirty="0"/>
          </a:p>
        </p:txBody>
      </p:sp>
    </p:spTree>
    <p:extLst>
      <p:ext uri="{BB962C8B-B14F-4D97-AF65-F5344CB8AC3E}">
        <p14:creationId xmlns:p14="http://schemas.microsoft.com/office/powerpoint/2010/main" val="3452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at some node, and look at outgoing edges.  The nodes at the end of these edges are called the “frontier” (shown in red, the visited nodes are in blue).  Once the red nodes become blue, the white nodes become red.  Make sure we don’t backtrack by making sure that the frontier nodes have not already been visited.</a:t>
            </a:r>
          </a:p>
        </p:txBody>
      </p:sp>
      <p:sp>
        <p:nvSpPr>
          <p:cNvPr id="4" name="Slide Number Placeholder 3"/>
          <p:cNvSpPr>
            <a:spLocks noGrp="1"/>
          </p:cNvSpPr>
          <p:nvPr>
            <p:ph type="sldNum" sz="quarter" idx="10"/>
          </p:nvPr>
        </p:nvSpPr>
        <p:spPr/>
        <p:txBody>
          <a:bodyPr/>
          <a:lstStyle/>
          <a:p>
            <a:fld id="{993D7CA6-FEAC-4FCE-9F51-EE080B9A6D10}" type="slidenum">
              <a:rPr lang="en-US" smtClean="0"/>
              <a:pPr/>
              <a:t>16</a:t>
            </a:fld>
            <a:endParaRPr lang="en-US"/>
          </a:p>
        </p:txBody>
      </p:sp>
    </p:spTree>
    <p:extLst>
      <p:ext uri="{BB962C8B-B14F-4D97-AF65-F5344CB8AC3E}">
        <p14:creationId xmlns:p14="http://schemas.microsoft.com/office/powerpoint/2010/main" val="22081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the centralized algorithm.  Visit nodes in order of the queue, will always visit closer nodes before nodes that are further away. </a:t>
            </a:r>
          </a:p>
        </p:txBody>
      </p:sp>
      <p:sp>
        <p:nvSpPr>
          <p:cNvPr id="4" name="Slide Number Placeholder 3"/>
          <p:cNvSpPr>
            <a:spLocks noGrp="1"/>
          </p:cNvSpPr>
          <p:nvPr>
            <p:ph type="sldNum" sz="quarter" idx="10"/>
          </p:nvPr>
        </p:nvSpPr>
        <p:spPr/>
        <p:txBody>
          <a:bodyPr/>
          <a:lstStyle/>
          <a:p>
            <a:fld id="{993D7CA6-FEAC-4FCE-9F51-EE080B9A6D10}" type="slidenum">
              <a:rPr lang="en-US" smtClean="0"/>
              <a:pPr/>
              <a:t>17</a:t>
            </a:fld>
            <a:endParaRPr lang="en-US"/>
          </a:p>
        </p:txBody>
      </p:sp>
    </p:spTree>
    <p:extLst>
      <p:ext uri="{BB962C8B-B14F-4D97-AF65-F5344CB8AC3E}">
        <p14:creationId xmlns:p14="http://schemas.microsoft.com/office/powerpoint/2010/main" val="592604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this in action on the graph shown in red.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2338762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appropriate, tease the notion of trying to do a </a:t>
            </a:r>
            <a:r>
              <a:rPr lang="en-US" b="1" dirty="0"/>
              <a:t>parallel</a:t>
            </a:r>
            <a:r>
              <a:rPr lang="en-US" b="0" dirty="0"/>
              <a:t> breadth-first search.  This is in the Scalable Data Processing module.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300364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1997081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 recommendations.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361874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 recommendations.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23</a:t>
            </a:fld>
            <a:endParaRPr lang="en-US"/>
          </a:p>
        </p:txBody>
      </p:sp>
    </p:spTree>
    <p:extLst>
      <p:ext uri="{BB962C8B-B14F-4D97-AF65-F5344CB8AC3E}">
        <p14:creationId xmlns:p14="http://schemas.microsoft.com/office/powerpoint/2010/main" val="179130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many years, this was the basic scheme for friend recommendation used by Facebook.</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24</a:t>
            </a:fld>
            <a:endParaRPr lang="en-US"/>
          </a:p>
        </p:txBody>
      </p:sp>
    </p:spTree>
    <p:extLst>
      <p:ext uri="{BB962C8B-B14F-4D97-AF65-F5344CB8AC3E}">
        <p14:creationId xmlns:p14="http://schemas.microsoft.com/office/powerpoint/2010/main" val="288257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all familiar with social networks.  But on a daily basis we navigate road networks, and we interact with others on computer networks.</a:t>
            </a:r>
          </a:p>
          <a:p>
            <a:endParaRPr lang="en-US" dirty="0"/>
          </a:p>
          <a:p>
            <a:r>
              <a:rPr lang="en-US" dirty="0"/>
              <a:t>Our brains have internal neural connectivity in a network known as the connectome.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365686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includes a </a:t>
            </a:r>
            <a:r>
              <a:rPr lang="en-US" i="1" dirty="0"/>
              <a:t>directed</a:t>
            </a:r>
            <a:r>
              <a:rPr lang="en-US" i="0" dirty="0"/>
              <a:t> and </a:t>
            </a:r>
            <a:r>
              <a:rPr lang="en-US" i="1" dirty="0"/>
              <a:t>labeled </a:t>
            </a:r>
            <a:r>
              <a:rPr lang="en-US" i="0" dirty="0"/>
              <a:t>edge, showing that we can get from n1 to n2 via an edge with a label.  Imagine, e.g., that this represents a plane flight from city n1 to city n2.</a:t>
            </a:r>
          </a:p>
          <a:p>
            <a:endParaRPr lang="en-US" i="0" dirty="0"/>
          </a:p>
          <a:p>
            <a:r>
              <a:rPr lang="en-US" i="0" dirty="0"/>
              <a:t>We can also have </a:t>
            </a:r>
            <a:r>
              <a:rPr lang="en-US" i="1" dirty="0"/>
              <a:t>undirected</a:t>
            </a:r>
            <a:r>
              <a:rPr lang="en-US" i="0" dirty="0"/>
              <a:t> edges where we can always go in either direction.  Edges may optionally have labels, costs, weights, distances, and the like.  Nodes may have optional properties (such as your name and occupation in a social network).</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26496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notions here are the </a:t>
            </a:r>
            <a:r>
              <a:rPr lang="en-US" b="1" dirty="0"/>
              <a:t>degree</a:t>
            </a:r>
            <a:r>
              <a:rPr lang="en-US" dirty="0"/>
              <a:t> (how connected a node is) and a notion of a </a:t>
            </a:r>
            <a:r>
              <a:rPr lang="en-US" b="1" dirty="0"/>
              <a:t>path</a:t>
            </a:r>
            <a:r>
              <a:rPr lang="en-US" b="0" dirty="0"/>
              <a:t>, a sequence of edge traversals (thus, adjacent vertex traversals).</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24408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Two ways of encoding a graph:  adjacency list. </a:t>
            </a:r>
          </a:p>
        </p:txBody>
      </p:sp>
    </p:spTree>
    <p:extLst>
      <p:ext uri="{BB962C8B-B14F-4D97-AF65-F5344CB8AC3E}">
        <p14:creationId xmlns:p14="http://schemas.microsoft.com/office/powerpoint/2010/main" val="230926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Two ways of encoding a graph:  adjacency list. </a:t>
            </a:r>
          </a:p>
        </p:txBody>
      </p:sp>
    </p:spTree>
    <p:extLst>
      <p:ext uri="{BB962C8B-B14F-4D97-AF65-F5344CB8AC3E}">
        <p14:creationId xmlns:p14="http://schemas.microsoft.com/office/powerpoint/2010/main" val="20918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We’ll focus on the set of edges as a </a:t>
            </a:r>
            <a:r>
              <a:rPr lang="en-US" dirty="0" err="1"/>
              <a:t>dataframe</a:t>
            </a:r>
            <a:r>
              <a:rPr lang="en-US" dirty="0"/>
              <a:t>.</a:t>
            </a:r>
          </a:p>
        </p:txBody>
      </p:sp>
    </p:spTree>
    <p:extLst>
      <p:ext uri="{BB962C8B-B14F-4D97-AF65-F5344CB8AC3E}">
        <p14:creationId xmlns:p14="http://schemas.microsoft.com/office/powerpoint/2010/main" val="306883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The third version is an adjacency matrix, which we will use later in the course.</a:t>
            </a:r>
          </a:p>
        </p:txBody>
      </p:sp>
    </p:spTree>
    <p:extLst>
      <p:ext uri="{BB962C8B-B14F-4D97-AF65-F5344CB8AC3E}">
        <p14:creationId xmlns:p14="http://schemas.microsoft.com/office/powerpoint/2010/main" val="1933811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we can call </a:t>
            </a:r>
            <a:r>
              <a:rPr lang="en-US" dirty="0" err="1"/>
              <a:t>edges.groupby</a:t>
            </a:r>
            <a:r>
              <a:rPr lang="en-US" dirty="0"/>
              <a:t>([‘from’]).count().</a:t>
            </a:r>
            <a:r>
              <a:rPr lang="en-US" dirty="0" err="1"/>
              <a:t>reset_index</a:t>
            </a:r>
            <a:r>
              <a:rPr lang="en-US" dirty="0"/>
              <a:t>() and the ‘to’ column will now include a count of outdegree for each </a:t>
            </a:r>
            <a:r>
              <a:rPr lang="en-US" b="1" dirty="0"/>
              <a:t>from</a:t>
            </a:r>
            <a:r>
              <a:rPr lang="en-US" b="0" dirty="0"/>
              <a:t> node.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3838242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3564" y="1150060"/>
            <a:ext cx="5373704" cy="2180166"/>
          </a:xfrm>
        </p:spPr>
        <p:txBody>
          <a:bodyPr anchor="b">
            <a:normAutofit/>
          </a:bodyPr>
          <a:lstStyle>
            <a:lvl1pPr algn="r">
              <a:defRPr sz="38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4" y="3330222"/>
            <a:ext cx="5240734" cy="1157112"/>
          </a:xfrm>
        </p:spPr>
        <p:txBody>
          <a:bodyPr anchor="t">
            <a:normAutofit/>
          </a:bodyPr>
          <a:lstStyle>
            <a:lvl1pPr marL="0" indent="0" algn="r">
              <a:buNone/>
              <a:defRPr sz="2000">
                <a:solidFill>
                  <a:schemeClr val="tx1"/>
                </a:solidFill>
              </a:defRPr>
            </a:lvl1pPr>
            <a:lvl2pPr marL="285739" indent="0" algn="ctr">
              <a:buNone/>
              <a:defRPr>
                <a:solidFill>
                  <a:schemeClr val="tx1">
                    <a:tint val="75000"/>
                  </a:schemeClr>
                </a:solidFill>
              </a:defRPr>
            </a:lvl2pPr>
            <a:lvl3pPr marL="571477" indent="0" algn="ctr">
              <a:buNone/>
              <a:defRPr>
                <a:solidFill>
                  <a:schemeClr val="tx1">
                    <a:tint val="75000"/>
                  </a:schemeClr>
                </a:solidFill>
              </a:defRPr>
            </a:lvl3pPr>
            <a:lvl4pPr marL="857216" indent="0" algn="ctr">
              <a:buNone/>
              <a:defRPr>
                <a:solidFill>
                  <a:schemeClr val="tx1">
                    <a:tint val="75000"/>
                  </a:schemeClr>
                </a:solidFill>
              </a:defRPr>
            </a:lvl4pPr>
            <a:lvl5pPr marL="1142954" indent="0" algn="ctr">
              <a:buNone/>
              <a:defRPr>
                <a:solidFill>
                  <a:schemeClr val="tx1">
                    <a:tint val="75000"/>
                  </a:schemeClr>
                </a:solidFill>
              </a:defRPr>
            </a:lvl5pPr>
            <a:lvl6pPr marL="1428693" indent="0" algn="ctr">
              <a:buNone/>
              <a:defRPr>
                <a:solidFill>
                  <a:schemeClr val="tx1">
                    <a:tint val="75000"/>
                  </a:schemeClr>
                </a:solidFill>
              </a:defRPr>
            </a:lvl6pPr>
            <a:lvl7pPr marL="1714431" indent="0" algn="ctr">
              <a:buNone/>
              <a:defRPr>
                <a:solidFill>
                  <a:schemeClr val="tx1">
                    <a:tint val="75000"/>
                  </a:schemeClr>
                </a:solidFill>
              </a:defRPr>
            </a:lvl7pPr>
            <a:lvl8pPr marL="2000170" indent="0" algn="ctr">
              <a:buNone/>
              <a:defRPr>
                <a:solidFill>
                  <a:schemeClr val="tx1">
                    <a:tint val="75000"/>
                  </a:schemeClr>
                </a:solidFill>
              </a:defRPr>
            </a:lvl8pPr>
            <a:lvl9pPr marL="2285909" indent="0" algn="ctr">
              <a:buNone/>
              <a:defRPr>
                <a:solidFill>
                  <a:schemeClr val="tx1">
                    <a:tint val="75000"/>
                  </a:schemeClr>
                </a:solidFill>
              </a:defRPr>
            </a:lvl9pPr>
          </a:lstStyle>
          <a:p>
            <a:r>
              <a:rPr lang="en-US"/>
              <a:t>Click to edit Master subtitle style</a:t>
            </a:r>
            <a:endParaRPr lang="en-US" dirty="0"/>
          </a:p>
        </p:txBody>
      </p:sp>
      <p:sp>
        <p:nvSpPr>
          <p:cNvPr id="5" name="Shape 31">
            <a:extLst>
              <a:ext uri="{FF2B5EF4-FFF2-40B4-BE49-F238E27FC236}">
                <a16:creationId xmlns:a16="http://schemas.microsoft.com/office/drawing/2014/main" id="{C25B2B10-376E-ED4A-9A12-D7F1A5BE97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6481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3944054"/>
            <a:ext cx="7514033" cy="472282"/>
          </a:xfrm>
        </p:spPr>
        <p:txBody>
          <a:bodyPr anchor="b">
            <a:noAutofit/>
          </a:bodyPr>
          <a:lstStyle>
            <a:lvl1pPr algn="ct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776760"/>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3236" y="4416336"/>
            <a:ext cx="7514033" cy="411427"/>
          </a:xfrm>
        </p:spPr>
        <p:txBody>
          <a:bodyPr>
            <a:normAutofit/>
          </a:bodyPr>
          <a:lstStyle>
            <a:lvl1pPr marL="0" indent="0" algn="ctr">
              <a:buNone/>
              <a:defRPr sz="12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C3B583-5CD6-D948-BDAB-85E48E211A6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C767FC9-978C-714D-81DB-E7272CAA7019}" type="slidenum">
              <a:rPr lang="en-GB"/>
              <a:pPr>
                <a:defRPr/>
              </a:pPr>
              <a:t>‹#›</a:t>
            </a:fld>
            <a:endParaRPr lang="en-GB"/>
          </a:p>
        </p:txBody>
      </p:sp>
      <p:sp>
        <p:nvSpPr>
          <p:cNvPr id="8" name="Shape 31">
            <a:extLst>
              <a:ext uri="{FF2B5EF4-FFF2-40B4-BE49-F238E27FC236}">
                <a16:creationId xmlns:a16="http://schemas.microsoft.com/office/drawing/2014/main" id="{D9808EA4-B120-7F49-8273-5EBA414DAF6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25763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7" y="571500"/>
            <a:ext cx="7514033" cy="2540000"/>
          </a:xfrm>
        </p:spPr>
        <p:txBody>
          <a:bodyPr>
            <a:normAutofit/>
          </a:bodyPr>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619500"/>
            <a:ext cx="7514035"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A10BB1-5FEF-5D49-A5E8-7A0C4CCDF4F5}"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98A9B74-0345-3B4B-A42C-A947189E184C}" type="slidenum">
              <a:rPr lang="en-GB"/>
              <a:pPr>
                <a:defRPr/>
              </a:pPr>
              <a:t>‹#›</a:t>
            </a:fld>
            <a:endParaRPr lang="en-GB"/>
          </a:p>
        </p:txBody>
      </p:sp>
      <p:sp>
        <p:nvSpPr>
          <p:cNvPr id="7" name="Shape 31">
            <a:extLst>
              <a:ext uri="{FF2B5EF4-FFF2-40B4-BE49-F238E27FC236}">
                <a16:creationId xmlns:a16="http://schemas.microsoft.com/office/drawing/2014/main" id="{851AA3CB-86C9-A84B-9980-0473B5C5993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61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11" y="2857499"/>
            <a:ext cx="6399611" cy="317500"/>
          </a:xfrm>
        </p:spPr>
        <p:txBody>
          <a:bodyPr>
            <a:noAutofit/>
          </a:bodyPr>
          <a:lstStyle>
            <a:lvl1pPr marL="0" indent="0">
              <a:buFontTx/>
              <a:buNone/>
              <a:defRPr sz="1800"/>
            </a:lvl1pPr>
            <a:lvl2pPr marL="285739" indent="0">
              <a:buFontTx/>
              <a:buNone/>
              <a:defRPr/>
            </a:lvl2pPr>
            <a:lvl3pPr marL="571477" indent="0">
              <a:buFontTx/>
              <a:buNone/>
              <a:defRPr/>
            </a:lvl3pPr>
            <a:lvl4pPr marL="857216" indent="0">
              <a:buFontTx/>
              <a:buNone/>
              <a:defRPr/>
            </a:lvl4pPr>
            <a:lvl5pPr marL="1142954"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6" y="3619500"/>
            <a:ext cx="7514033"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39870745-EE23-D54C-BC4E-FFEBC40C1B7F}" type="datetime1">
              <a:rPr lang="en-US" smtClean="0"/>
              <a:t>2/17/2020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71B34EB3-7FD9-8841-BE48-14C8FFEC0C32}" type="slidenum">
              <a:rPr lang="en-GB"/>
              <a:pPr>
                <a:defRPr/>
              </a:pPr>
              <a:t>‹#›</a:t>
            </a:fld>
            <a:endParaRPr lang="en-GB"/>
          </a:p>
        </p:txBody>
      </p:sp>
      <p:sp>
        <p:nvSpPr>
          <p:cNvPr id="11" name="Shape 31">
            <a:extLst>
              <a:ext uri="{FF2B5EF4-FFF2-40B4-BE49-F238E27FC236}">
                <a16:creationId xmlns:a16="http://schemas.microsoft.com/office/drawing/2014/main" id="{171DC9C8-DB6A-6746-A7B4-7AC601A3E3E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2232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981151"/>
            <a:ext cx="7514033" cy="717000"/>
          </a:xfrm>
        </p:spPr>
        <p:txBody>
          <a:bodyPr anchor="t">
            <a:normAutofit/>
          </a:bodyPr>
          <a:lstStyle>
            <a:lvl1pPr marL="0" indent="0" algn="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213E9C-FF14-4643-83ED-B69CDAB453BF}"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0E96444-66D7-EB47-93E8-E402D9B9F4FD}" type="slidenum">
              <a:rPr lang="en-GB"/>
              <a:pPr>
                <a:defRPr/>
              </a:pPr>
              <a:t>‹#›</a:t>
            </a:fld>
            <a:endParaRPr lang="en-GB"/>
          </a:p>
        </p:txBody>
      </p:sp>
      <p:sp>
        <p:nvSpPr>
          <p:cNvPr id="7" name="Shape 31">
            <a:extLst>
              <a:ext uri="{FF2B5EF4-FFF2-40B4-BE49-F238E27FC236}">
                <a16:creationId xmlns:a16="http://schemas.microsoft.com/office/drawing/2014/main" id="{058E6296-F833-A141-A023-F080E29DDEF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4167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7" y="3238500"/>
            <a:ext cx="7514033" cy="740833"/>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979333"/>
            <a:ext cx="7514033" cy="846667"/>
          </a:xfrm>
        </p:spPr>
        <p:txBody>
          <a:bodyPr anchor="t">
            <a:normAutofit/>
          </a:bodyPr>
          <a:lstStyle>
            <a:lvl1pPr marL="0" indent="0" algn="r">
              <a:buNone/>
              <a:defRPr sz="18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F9F9A853-1103-7247-9B77-965B90EE6D8E}" type="datetime1">
              <a:rPr lang="en-US" smtClean="0"/>
              <a:t>2/17/2020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F19308E8-1411-0546-8415-9BC6C4622C59}" type="slidenum">
              <a:rPr lang="en-GB"/>
              <a:pPr>
                <a:defRPr/>
              </a:pPr>
              <a:t>‹#›</a:t>
            </a:fld>
            <a:endParaRPr lang="en-GB"/>
          </a:p>
        </p:txBody>
      </p:sp>
      <p:sp>
        <p:nvSpPr>
          <p:cNvPr id="11" name="Shape 31">
            <a:extLst>
              <a:ext uri="{FF2B5EF4-FFF2-40B4-BE49-F238E27FC236}">
                <a16:creationId xmlns:a16="http://schemas.microsoft.com/office/drawing/2014/main" id="{FA9E94E1-0670-A74E-8182-D5AAE215D91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0656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3"/>
            <a:ext cx="7514034" cy="2272771"/>
          </a:xfrm>
        </p:spPr>
        <p:txBody>
          <a:bodyPr rtlCol="0">
            <a:normAutofit/>
          </a:bodyPr>
          <a:lstStyle>
            <a:lvl1pPr>
              <a:defRPr lang="en-US" sz="44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236" y="2921000"/>
            <a:ext cx="7514035" cy="6985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619500"/>
            <a:ext cx="7514035" cy="1206500"/>
          </a:xfrm>
        </p:spPr>
        <p:txBody>
          <a:bodyPr anchor="t">
            <a:normAutofit/>
          </a:bodyPr>
          <a:lstStyle>
            <a:lvl1pPr marL="0" indent="0" algn="l">
              <a:buNone/>
              <a:defRPr sz="16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5F8EEEC3-67C0-2749-9296-FAA0346EEEE3}" type="datetime1">
              <a:rPr lang="en-US" smtClean="0"/>
              <a:t>2/17/2020</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GB" dirty="0"/>
          </a:p>
        </p:txBody>
      </p:sp>
      <p:sp>
        <p:nvSpPr>
          <p:cNvPr id="7" name="Slide Number Placeholder 5"/>
          <p:cNvSpPr>
            <a:spLocks noGrp="1"/>
          </p:cNvSpPr>
          <p:nvPr>
            <p:ph type="sldNum" sz="quarter" idx="16"/>
          </p:nvPr>
        </p:nvSpPr>
        <p:spPr/>
        <p:txBody>
          <a:bodyPr/>
          <a:lstStyle>
            <a:lvl1pPr>
              <a:defRPr/>
            </a:lvl1pPr>
          </a:lstStyle>
          <a:p>
            <a:pPr>
              <a:defRPr/>
            </a:pPr>
            <a:fld id="{596563D2-CB68-0946-BFC6-5EF30019EA82}" type="slidenum">
              <a:rPr lang="en-GB"/>
              <a:pPr>
                <a:defRPr/>
              </a:pPr>
              <a:t>‹#›</a:t>
            </a:fld>
            <a:endParaRPr lang="en-GB"/>
          </a:p>
        </p:txBody>
      </p:sp>
      <p:sp>
        <p:nvSpPr>
          <p:cNvPr id="8" name="Shape 31">
            <a:extLst>
              <a:ext uri="{FF2B5EF4-FFF2-40B4-BE49-F238E27FC236}">
                <a16:creationId xmlns:a16="http://schemas.microsoft.com/office/drawing/2014/main" id="{C91EFD3F-7B9A-7649-A32E-4F99A80986D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67987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1CA23EC-4DEF-9149-8D08-AF5E17508753}"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7DBF954-5EAD-1045-BDB4-62DBA4773DCF}" type="slidenum">
              <a:rPr lang="en-GB"/>
              <a:pPr>
                <a:defRPr/>
              </a:pPr>
              <a:t>‹#›</a:t>
            </a:fld>
            <a:endParaRPr lang="en-GB"/>
          </a:p>
        </p:txBody>
      </p:sp>
      <p:sp>
        <p:nvSpPr>
          <p:cNvPr id="7" name="Shape 31">
            <a:extLst>
              <a:ext uri="{FF2B5EF4-FFF2-40B4-BE49-F238E27FC236}">
                <a16:creationId xmlns:a16="http://schemas.microsoft.com/office/drawing/2014/main" id="{797B1B3D-DDA1-9241-83A5-3312C4F35E45}"/>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76929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4"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6"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2770287-97C7-0B4A-89AA-9C9EE7BEF919}"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67470014-2EDA-CD4E-A7AB-D13C9E1444C4}" type="slidenum">
              <a:rPr lang="en-GB"/>
              <a:pPr>
                <a:defRPr/>
              </a:pPr>
              <a:t>‹#›</a:t>
            </a:fld>
            <a:endParaRPr lang="en-GB"/>
          </a:p>
        </p:txBody>
      </p:sp>
      <p:sp>
        <p:nvSpPr>
          <p:cNvPr id="7" name="Shape 31">
            <a:extLst>
              <a:ext uri="{FF2B5EF4-FFF2-40B4-BE49-F238E27FC236}">
                <a16:creationId xmlns:a16="http://schemas.microsoft.com/office/drawing/2014/main" id="{680A71AC-804D-6A49-8E55-D96B5ACD72A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7709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a:defRPr sz="1750">
                <a:latin typeface="Helvetica"/>
                <a:cs typeface="Helvetica"/>
              </a:defRPr>
            </a:lvl1pPr>
            <a:lvl2pPr>
              <a:defRPr sz="1500">
                <a:latin typeface="Helvetica"/>
                <a:cs typeface="Helvetica"/>
              </a:defRPr>
            </a:lvl2pPr>
            <a:lvl3pPr>
              <a:defRPr sz="1250">
                <a:latin typeface="Helvetica"/>
                <a:cs typeface="Helvetica"/>
              </a:defRPr>
            </a:lvl3pPr>
            <a:lvl4pPr>
              <a:defRPr sz="1125">
                <a:latin typeface="Helvetica"/>
                <a:cs typeface="Helvetica"/>
              </a:defRPr>
            </a:lvl4pPr>
            <a:lvl5pPr>
              <a:defRPr sz="10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2/17/2020</a:t>
            </a:fld>
            <a:endParaRPr lang="en-US"/>
          </a:p>
        </p:txBody>
      </p:sp>
      <p:sp>
        <p:nvSpPr>
          <p:cNvPr id="5" name="Footer Placeholder 4"/>
          <p:cNvSpPr>
            <a:spLocks noGrp="1"/>
          </p:cNvSpPr>
          <p:nvPr>
            <p:ph type="ftr" sz="quarter" idx="11"/>
          </p:nvPr>
        </p:nvSpPr>
        <p:spPr>
          <a:xfrm>
            <a:off x="470263" y="5295900"/>
            <a:ext cx="3551056" cy="303213"/>
          </a:xfrm>
        </p:spPr>
        <p:txBody>
          <a:bodyPr/>
          <a:lstStyle>
            <a:lvl1pPr>
              <a:defRPr dirty="0"/>
            </a:lvl1pPr>
          </a:lstStyle>
          <a:p>
            <a:pPr>
              <a:defRPr/>
            </a:pPr>
            <a:endParaRPr lang="en-GB"/>
          </a:p>
        </p:txBody>
      </p:sp>
      <p:sp>
        <p:nvSpPr>
          <p:cNvPr id="6" name="Slide Number Placeholder 5"/>
          <p:cNvSpPr>
            <a:spLocks noGrp="1"/>
          </p:cNvSpPr>
          <p:nvPr>
            <p:ph type="sldNum" sz="quarter" idx="12"/>
          </p:nvPr>
        </p:nvSpPr>
        <p:spPr>
          <a:xfrm>
            <a:off x="8213725" y="5281613"/>
            <a:ext cx="414338" cy="304800"/>
          </a:xfrm>
        </p:spPr>
        <p:txBody>
          <a:bodyPr/>
          <a:lstStyle>
            <a:lvl1pPr>
              <a:defRPr/>
            </a:lvl1pPr>
          </a:lstStyle>
          <a:p>
            <a:pPr>
              <a:defRPr/>
            </a:pPr>
            <a:fld id="{B5D931A1-A42B-F94C-ADA3-91D74B0ACBA8}" type="slidenum">
              <a:rPr lang="en-GB"/>
              <a:pPr>
                <a:defRPr/>
              </a:pPr>
              <a:t>‹#›</a:t>
            </a:fld>
            <a:endParaRPr lang="en-GB"/>
          </a:p>
        </p:txBody>
      </p:sp>
      <p:sp>
        <p:nvSpPr>
          <p:cNvPr id="7" name="Shape 31">
            <a:extLst>
              <a:ext uri="{FF2B5EF4-FFF2-40B4-BE49-F238E27FC236}">
                <a16:creationId xmlns:a16="http://schemas.microsoft.com/office/drawing/2014/main" id="{90288B97-04E8-3A47-AF95-0E51262F21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278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62BE1222-69BA-5C4B-B884-FD241294276E}"/>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9325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5" y="140806"/>
            <a:ext cx="7514035" cy="9430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7" y="1254224"/>
            <a:ext cx="3671291"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1254224"/>
            <a:ext cx="3671292"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99325" y="5253038"/>
            <a:ext cx="857250" cy="304800"/>
          </a:xfrm>
        </p:spPr>
        <p:txBody>
          <a:bodyPr/>
          <a:lstStyle>
            <a:lvl1pPr>
              <a:defRPr dirty="0"/>
            </a:lvl1pPr>
          </a:lstStyle>
          <a:p>
            <a:pPr>
              <a:defRPr/>
            </a:pPr>
            <a:fld id="{7698F29D-462E-7342-BA78-DA612F4BACDB}" type="datetime1">
              <a:rPr lang="en-US" smtClean="0"/>
              <a:t>2/17/2020</a:t>
            </a:fld>
            <a:endParaRPr lang="en-US"/>
          </a:p>
        </p:txBody>
      </p:sp>
      <p:sp>
        <p:nvSpPr>
          <p:cNvPr id="6" name="Footer Placeholder 5"/>
          <p:cNvSpPr>
            <a:spLocks noGrp="1"/>
          </p:cNvSpPr>
          <p:nvPr>
            <p:ph type="ftr" sz="quarter" idx="11"/>
          </p:nvPr>
        </p:nvSpPr>
        <p:spPr>
          <a:xfrm>
            <a:off x="1928813" y="5253038"/>
            <a:ext cx="5313362" cy="3048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213725" y="5253038"/>
            <a:ext cx="414338" cy="304800"/>
          </a:xfrm>
        </p:spPr>
        <p:txBody>
          <a:bodyPr/>
          <a:lstStyle>
            <a:lvl1pPr>
              <a:defRPr/>
            </a:lvl1pPr>
          </a:lstStyle>
          <a:p>
            <a:pPr>
              <a:defRPr/>
            </a:pPr>
            <a:fld id="{46F94934-F064-734F-A6D3-DC27BF845CDD}" type="slidenum">
              <a:rPr lang="en-GB"/>
              <a:pPr>
                <a:defRPr/>
              </a:pPr>
              <a:t>‹#›</a:t>
            </a:fld>
            <a:endParaRPr lang="en-GB"/>
          </a:p>
        </p:txBody>
      </p:sp>
      <p:sp>
        <p:nvSpPr>
          <p:cNvPr id="8" name="Shape 31">
            <a:extLst>
              <a:ext uri="{FF2B5EF4-FFF2-40B4-BE49-F238E27FC236}">
                <a16:creationId xmlns:a16="http://schemas.microsoft.com/office/drawing/2014/main" id="{8812DCFC-825B-5745-B7F6-F41258F8016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85456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3" y="724829"/>
            <a:ext cx="3455391"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1113231"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731885"/>
            <a:ext cx="3466903"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6" name="Content Placeholder 5"/>
          <p:cNvSpPr>
            <a:spLocks noGrp="1"/>
          </p:cNvSpPr>
          <p:nvPr>
            <p:ph sz="quarter" idx="4"/>
          </p:nvPr>
        </p:nvSpPr>
        <p:spPr>
          <a:xfrm>
            <a:off x="4955973"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753903F-777F-8B4D-8568-B9E93A6194EB}" type="datetime1">
              <a:rPr lang="en-US" smtClean="0"/>
              <a:t>2/17/2020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C9F2412-3539-B440-B8D0-04FCB9C93E41}" type="slidenum">
              <a:rPr lang="en-GB"/>
              <a:pPr>
                <a:defRPr/>
              </a:pPr>
              <a:t>‹#›</a:t>
            </a:fld>
            <a:endParaRPr lang="en-GB"/>
          </a:p>
        </p:txBody>
      </p:sp>
      <p:sp>
        <p:nvSpPr>
          <p:cNvPr id="10" name="Shape 31">
            <a:extLst>
              <a:ext uri="{FF2B5EF4-FFF2-40B4-BE49-F238E27FC236}">
                <a16:creationId xmlns:a16="http://schemas.microsoft.com/office/drawing/2014/main" id="{313EB17C-605C-A54B-88DF-5B85E49EFA0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7837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721A9B-B6D4-3D45-A9ED-A90EF0C241CB}" type="datetime1">
              <a:rPr lang="en-US" smtClean="0"/>
              <a:t>2/17/2020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7511EA30-EE1A-224C-B1A5-D613D649D340}" type="slidenum">
              <a:rPr lang="en-GB"/>
              <a:pPr>
                <a:defRPr/>
              </a:pPr>
              <a:t>‹#›</a:t>
            </a:fld>
            <a:endParaRPr lang="en-GB"/>
          </a:p>
        </p:txBody>
      </p:sp>
      <p:sp>
        <p:nvSpPr>
          <p:cNvPr id="6" name="Shape 31">
            <a:extLst>
              <a:ext uri="{FF2B5EF4-FFF2-40B4-BE49-F238E27FC236}">
                <a16:creationId xmlns:a16="http://schemas.microsoft.com/office/drawing/2014/main" id="{5AA9C515-0705-7B48-8265-C3B8365757B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96797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8FEF782-0C1E-1147-BDBC-60AA537F4082}" type="datetime1">
              <a:rPr lang="en-US" smtClean="0"/>
              <a:t>2/17/2020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7E1F828E-4B39-DC4D-A599-36004B51E205}" type="slidenum">
              <a:rPr lang="en-US"/>
              <a:pPr>
                <a:defRPr/>
              </a:pPr>
              <a:t>‹#›</a:t>
            </a:fld>
            <a:endParaRPr lang="en-US"/>
          </a:p>
        </p:txBody>
      </p:sp>
      <p:sp>
        <p:nvSpPr>
          <p:cNvPr id="5" name="Shape 31">
            <a:extLst>
              <a:ext uri="{FF2B5EF4-FFF2-40B4-BE49-F238E27FC236}">
                <a16:creationId xmlns:a16="http://schemas.microsoft.com/office/drawing/2014/main" id="{D4AF40A0-6499-514A-9AFA-BD561F7A3D5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3484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1333500"/>
            <a:ext cx="2661841" cy="11430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6527" y="571502"/>
            <a:ext cx="4680743" cy="4558059"/>
          </a:xfrm>
        </p:spPr>
        <p:txBody>
          <a:bodyPr>
            <a:normAutofit/>
          </a:bodyPr>
          <a:lstStyle>
            <a:lvl1pPr>
              <a:defRPr sz="2400"/>
            </a:lvl1pPr>
            <a:lvl2pPr>
              <a:defRPr sz="2000"/>
            </a:lvl2pPr>
            <a:lvl3pPr>
              <a:defRPr sz="1600"/>
            </a:lvl3pPr>
            <a:lvl4pPr>
              <a:defRPr sz="1200"/>
            </a:lvl4pPr>
            <a:lvl5pPr>
              <a:defRPr sz="1200"/>
            </a:lvl5pPr>
            <a:lvl6pPr>
              <a:defRPr sz="875"/>
            </a:lvl6pPr>
            <a:lvl7pPr>
              <a:defRPr sz="875"/>
            </a:lvl7pPr>
            <a:lvl8pPr>
              <a:defRPr sz="875"/>
            </a:lvl8pPr>
            <a:lvl9pPr>
              <a:defRPr sz="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6" y="2476500"/>
            <a:ext cx="2661841" cy="1524000"/>
          </a:xfrm>
        </p:spPr>
        <p:txBody>
          <a:bodyPr>
            <a:normAutofit/>
          </a:bodyPr>
          <a:lstStyle>
            <a:lvl1pPr marL="0" indent="0" algn="ctr">
              <a:buNone/>
              <a:defRPr sz="14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D18EFD-F73B-B24F-8869-B6F43454355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8BA36AA5-96DB-B746-9604-8704752F6393}" type="slidenum">
              <a:rPr lang="en-GB"/>
              <a:pPr>
                <a:defRPr/>
              </a:pPr>
              <a:t>‹#›</a:t>
            </a:fld>
            <a:endParaRPr lang="en-GB"/>
          </a:p>
        </p:txBody>
      </p:sp>
      <p:sp>
        <p:nvSpPr>
          <p:cNvPr id="8" name="Shape 31">
            <a:extLst>
              <a:ext uri="{FF2B5EF4-FFF2-40B4-BE49-F238E27FC236}">
                <a16:creationId xmlns:a16="http://schemas.microsoft.com/office/drawing/2014/main" id="{C99F5BFF-9247-454D-A52D-77EF447BAAB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558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5" y="1460499"/>
            <a:ext cx="4069619" cy="11430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3" y="762000"/>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2045" y="2603499"/>
            <a:ext cx="4069619" cy="1524000"/>
          </a:xfrm>
        </p:spPr>
        <p:txBody>
          <a:bodyPr>
            <a:normAutofit/>
          </a:bodyPr>
          <a:lstStyle>
            <a:lvl1pPr marL="0" indent="0" algn="ctr">
              <a:buNone/>
              <a:defRPr sz="18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86D5DE9-9BBC-5948-BCD4-460FDA51328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6D6E9D2-F4C8-DD4D-B05F-697F1ABDA835}" type="slidenum">
              <a:rPr lang="en-GB"/>
              <a:pPr>
                <a:defRPr/>
              </a:pPr>
              <a:t>‹#›</a:t>
            </a:fld>
            <a:endParaRPr lang="en-GB"/>
          </a:p>
        </p:txBody>
      </p:sp>
      <p:sp>
        <p:nvSpPr>
          <p:cNvPr id="8" name="Shape 31">
            <a:extLst>
              <a:ext uri="{FF2B5EF4-FFF2-40B4-BE49-F238E27FC236}">
                <a16:creationId xmlns:a16="http://schemas.microsoft.com/office/drawing/2014/main" id="{F48A3329-AAC8-EC44-8F8D-51F2CA5310B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9818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creativecommons.org/licenses/by-sa/4.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3732" y="131763"/>
            <a:ext cx="8164332" cy="5937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8" name="Text Placeholder 2"/>
          <p:cNvSpPr>
            <a:spLocks noGrp="1"/>
          </p:cNvSpPr>
          <p:nvPr>
            <p:ph type="body" idx="1"/>
          </p:nvPr>
        </p:nvSpPr>
        <p:spPr bwMode="auto">
          <a:xfrm>
            <a:off x="463732" y="903288"/>
            <a:ext cx="8164332" cy="430847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4" name="Date Placeholder 3"/>
          <p:cNvSpPr>
            <a:spLocks noGrp="1"/>
          </p:cNvSpPr>
          <p:nvPr>
            <p:ph type="dt" sz="half" idx="2"/>
          </p:nvPr>
        </p:nvSpPr>
        <p:spPr>
          <a:xfrm>
            <a:off x="7299325" y="5259388"/>
            <a:ext cx="857250"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7323C85F-1269-B54F-84D5-B0E2FBC7E66E}" type="datetime1">
              <a:rPr lang="en-US" smtClean="0"/>
              <a:t>2/17/2020</a:t>
            </a:fld>
            <a:endParaRPr lang="en-US"/>
          </a:p>
        </p:txBody>
      </p:sp>
      <p:sp>
        <p:nvSpPr>
          <p:cNvPr id="5" name="Footer Placeholder 4"/>
          <p:cNvSpPr>
            <a:spLocks noGrp="1"/>
          </p:cNvSpPr>
          <p:nvPr>
            <p:ph type="ftr" sz="quarter" idx="3"/>
          </p:nvPr>
        </p:nvSpPr>
        <p:spPr>
          <a:xfrm>
            <a:off x="463731" y="5259388"/>
            <a:ext cx="4108269" cy="303212"/>
          </a:xfrm>
          <a:prstGeom prst="rect">
            <a:avLst/>
          </a:prstGeom>
        </p:spPr>
        <p:txBody>
          <a:bodyPr vert="horz" lIns="91440" tIns="45720" rIns="91440" bIns="45720" rtlCol="0" anchor="ctr"/>
          <a:lstStyle>
            <a:lvl1pPr algn="l"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endParaRPr lang="en-GB" dirty="0"/>
          </a:p>
        </p:txBody>
      </p:sp>
      <p:sp>
        <p:nvSpPr>
          <p:cNvPr id="6" name="Slide Number Placeholder 5"/>
          <p:cNvSpPr>
            <a:spLocks noGrp="1"/>
          </p:cNvSpPr>
          <p:nvPr>
            <p:ph type="sldNum" sz="quarter" idx="4"/>
          </p:nvPr>
        </p:nvSpPr>
        <p:spPr>
          <a:xfrm>
            <a:off x="8213725" y="5259388"/>
            <a:ext cx="414338"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361BC5EF-03BB-A040-9334-4208FF5B5108}" type="slidenum">
              <a:rPr lang="en-GB"/>
              <a:pPr>
                <a:defRPr/>
              </a:pPr>
              <a:t>‹#›</a:t>
            </a:fld>
            <a:endParaRPr lang="en-GB"/>
          </a:p>
        </p:txBody>
      </p:sp>
      <p:sp>
        <p:nvSpPr>
          <p:cNvPr id="8" name="Shape 31">
            <a:extLst>
              <a:ext uri="{FF2B5EF4-FFF2-40B4-BE49-F238E27FC236}">
                <a16:creationId xmlns:a16="http://schemas.microsoft.com/office/drawing/2014/main" id="{E9358145-F44C-6F4E-989F-3E332DF8704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9"/>
              </a:rPr>
              <a:t>Creative Commons Attribution-</a:t>
            </a:r>
            <a:r>
              <a:rPr lang="en-US" sz="800" dirty="0" err="1">
                <a:uFillTx/>
                <a:hlinkClick r:id="rId19"/>
              </a:rPr>
              <a:t>ShareAlike</a:t>
            </a:r>
            <a:r>
              <a:rPr lang="en-US" sz="800" dirty="0">
                <a:uFillTx/>
                <a:hlinkClick r:id="rId19"/>
              </a:rPr>
              <a:t> 4.0 International License</a:t>
            </a:r>
            <a:r>
              <a:rPr lang="en-US" sz="800" dirty="0">
                <a:uFillTx/>
              </a:rPr>
              <a:t>.</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5" r:id="rId3"/>
    <p:sldLayoutId id="2147483698" r:id="rId4"/>
    <p:sldLayoutId id="2147483686" r:id="rId5"/>
    <p:sldLayoutId id="2147483687" r:id="rId6"/>
    <p:sldLayoutId id="2147483699" r:id="rId7"/>
    <p:sldLayoutId id="2147483688" r:id="rId8"/>
    <p:sldLayoutId id="2147483689" r:id="rId9"/>
    <p:sldLayoutId id="2147483690" r:id="rId10"/>
    <p:sldLayoutId id="2147483691" r:id="rId11"/>
    <p:sldLayoutId id="2147483700" r:id="rId12"/>
    <p:sldLayoutId id="2147483692" r:id="rId13"/>
    <p:sldLayoutId id="2147483701" r:id="rId14"/>
    <p:sldLayoutId id="2147483693" r:id="rId15"/>
    <p:sldLayoutId id="2147483694" r:id="rId16"/>
    <p:sldLayoutId id="2147483695" r:id="rId17"/>
  </p:sldLayoutIdLst>
  <p:hf hdr="0" dt="0"/>
  <p:txStyles>
    <p:title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p:bodyStyle>
    <p:otherStyle>
      <a:defPPr>
        <a:defRPr lang="en-US"/>
      </a:defPPr>
      <a:lvl1pPr marL="0" algn="l" defTabSz="285739" rtl="0" eaLnBrk="1" latinLnBrk="0" hangingPunct="1">
        <a:defRPr sz="1125" kern="1200">
          <a:solidFill>
            <a:schemeClr val="tx1"/>
          </a:solidFill>
          <a:latin typeface="+mn-lt"/>
          <a:ea typeface="+mn-ea"/>
          <a:cs typeface="+mn-cs"/>
        </a:defRPr>
      </a:lvl1pPr>
      <a:lvl2pPr marL="285739" algn="l" defTabSz="285739" rtl="0" eaLnBrk="1" latinLnBrk="0" hangingPunct="1">
        <a:defRPr sz="1125" kern="1200">
          <a:solidFill>
            <a:schemeClr val="tx1"/>
          </a:solidFill>
          <a:latin typeface="+mn-lt"/>
          <a:ea typeface="+mn-ea"/>
          <a:cs typeface="+mn-cs"/>
        </a:defRPr>
      </a:lvl2pPr>
      <a:lvl3pPr marL="571477" algn="l" defTabSz="285739" rtl="0" eaLnBrk="1" latinLnBrk="0" hangingPunct="1">
        <a:defRPr sz="1125" kern="1200">
          <a:solidFill>
            <a:schemeClr val="tx1"/>
          </a:solidFill>
          <a:latin typeface="+mn-lt"/>
          <a:ea typeface="+mn-ea"/>
          <a:cs typeface="+mn-cs"/>
        </a:defRPr>
      </a:lvl3pPr>
      <a:lvl4pPr marL="857216" algn="l" defTabSz="285739" rtl="0" eaLnBrk="1" latinLnBrk="0" hangingPunct="1">
        <a:defRPr sz="1125" kern="1200">
          <a:solidFill>
            <a:schemeClr val="tx1"/>
          </a:solidFill>
          <a:latin typeface="+mn-lt"/>
          <a:ea typeface="+mn-ea"/>
          <a:cs typeface="+mn-cs"/>
        </a:defRPr>
      </a:lvl4pPr>
      <a:lvl5pPr marL="1142954" algn="l" defTabSz="285739" rtl="0" eaLnBrk="1" latinLnBrk="0" hangingPunct="1">
        <a:defRPr sz="1125" kern="1200">
          <a:solidFill>
            <a:schemeClr val="tx1"/>
          </a:solidFill>
          <a:latin typeface="+mn-lt"/>
          <a:ea typeface="+mn-ea"/>
          <a:cs typeface="+mn-cs"/>
        </a:defRPr>
      </a:lvl5pPr>
      <a:lvl6pPr marL="1428693" algn="l" defTabSz="285739" rtl="0" eaLnBrk="1" latinLnBrk="0" hangingPunct="1">
        <a:defRPr sz="1125" kern="1200">
          <a:solidFill>
            <a:schemeClr val="tx1"/>
          </a:solidFill>
          <a:latin typeface="+mn-lt"/>
          <a:ea typeface="+mn-ea"/>
          <a:cs typeface="+mn-cs"/>
        </a:defRPr>
      </a:lvl6pPr>
      <a:lvl7pPr marL="1714431" algn="l" defTabSz="285739" rtl="0" eaLnBrk="1" latinLnBrk="0" hangingPunct="1">
        <a:defRPr sz="1125" kern="1200">
          <a:solidFill>
            <a:schemeClr val="tx1"/>
          </a:solidFill>
          <a:latin typeface="+mn-lt"/>
          <a:ea typeface="+mn-ea"/>
          <a:cs typeface="+mn-cs"/>
        </a:defRPr>
      </a:lvl7pPr>
      <a:lvl8pPr marL="2000170" algn="l" defTabSz="285739" rtl="0" eaLnBrk="1" latinLnBrk="0" hangingPunct="1">
        <a:defRPr sz="1125" kern="1200">
          <a:solidFill>
            <a:schemeClr val="tx1"/>
          </a:solidFill>
          <a:latin typeface="+mn-lt"/>
          <a:ea typeface="+mn-ea"/>
          <a:cs typeface="+mn-cs"/>
        </a:defRPr>
      </a:lvl8pPr>
      <a:lvl9pPr marL="2285909" algn="l" defTabSz="2857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3ca%20rel=%22license%22%20href=%22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creativecommons.org/licenses/by-nc/2.0/?ref=ccsearch&amp;atype=rich" TargetMode="External"/><Relationship Id="rId3" Type="http://schemas.openxmlformats.org/officeDocument/2006/relationships/image" Target="../media/image5.png"/><Relationship Id="rId7" Type="http://schemas.openxmlformats.org/officeDocument/2006/relationships/hyperlink" Target="http://www.flickr.com/photos/14169161@N00"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www.flickr.com/photos/14169161@N00/2626025979" TargetMode="External"/><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175364" y="1149350"/>
            <a:ext cx="8451111" cy="2181225"/>
          </a:xfrm>
        </p:spPr>
        <p:txBody>
          <a:bodyPr anchor="ctr"/>
          <a:lstStyle/>
          <a:p>
            <a:pPr algn="ctr"/>
            <a:r>
              <a:rPr lang="en-US" sz="4000" dirty="0"/>
              <a:t>Review of Graph Theory</a:t>
            </a:r>
            <a:endParaRPr lang="en-US" altLang="en-US" sz="4000" dirty="0">
              <a:ln>
                <a:noFill/>
              </a:ln>
            </a:endParaRPr>
          </a:p>
        </p:txBody>
      </p:sp>
      <p:pic>
        <p:nvPicPr>
          <p:cNvPr id="7" name="Picture 2">
            <a:extLst>
              <a:ext uri="{FF2B5EF4-FFF2-40B4-BE49-F238E27FC236}">
                <a16:creationId xmlns:a16="http://schemas.microsoft.com/office/drawing/2014/main" id="{181BFFD0-8565-4026-AFBA-C7C96DD45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3" y="3330226"/>
            <a:ext cx="2077453" cy="570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reative Commons License">
            <a:hlinkClick r:id="rId4" action="ppaction://hlinkfile"/>
            <a:extLst>
              <a:ext uri="{FF2B5EF4-FFF2-40B4-BE49-F238E27FC236}">
                <a16:creationId xmlns:a16="http://schemas.microsoft.com/office/drawing/2014/main" id="{5B3F5E85-57ED-834B-9423-D5F6ED2C9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7D8DCB-60C0-474D-934F-8DD8F28E73C0}"/>
              </a:ext>
            </a:extLst>
          </p:cNvPr>
          <p:cNvSpPr txBox="1"/>
          <p:nvPr/>
        </p:nvSpPr>
        <p:spPr>
          <a:xfrm>
            <a:off x="6459687" y="351064"/>
            <a:ext cx="1382110" cy="276999"/>
          </a:xfrm>
          <a:prstGeom prst="rect">
            <a:avLst/>
          </a:prstGeom>
          <a:noFill/>
        </p:spPr>
        <p:txBody>
          <a:bodyPr wrap="none" rtlCol="0">
            <a:spAutoFit/>
          </a:bodyPr>
          <a:lstStyle/>
          <a:p>
            <a:r>
              <a:rPr lang="en-US" sz="1200" dirty="0">
                <a:solidFill>
                  <a:schemeClr val="accent2"/>
                </a:solidFill>
                <a:latin typeface="Abadi Extra Light" panose="020B0604020202020204" pitchFamily="34" charset="0"/>
              </a:rPr>
              <a:t>Difficulty level: basic</a:t>
            </a:r>
            <a:endParaRPr lang="en-US" sz="1200" dirty="0">
              <a:solidFill>
                <a:schemeClr val="accent6"/>
              </a:solidFill>
              <a:latin typeface="Abadi Extra Light"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Brief Intro to Graph Analysis,</a:t>
            </a:r>
            <a:br>
              <a:rPr lang="en-US" dirty="0"/>
            </a:br>
            <a:r>
              <a:rPr lang="en-US" dirty="0"/>
              <a:t>aka Network Science</a:t>
            </a:r>
          </a:p>
        </p:txBody>
      </p:sp>
      <p:sp>
        <p:nvSpPr>
          <p:cNvPr id="8" name="Rectangle 3"/>
          <p:cNvSpPr>
            <a:spLocks noGrp="1" noChangeArrowheads="1"/>
          </p:cNvSpPr>
          <p:nvPr>
            <p:ph type="body" idx="1"/>
          </p:nvPr>
        </p:nvSpPr>
        <p:spPr/>
        <p:txBody>
          <a:bodyPr>
            <a:normAutofit/>
          </a:bodyPr>
          <a:lstStyle/>
          <a:p>
            <a:endParaRPr lang="en-US" altLang="en-US" dirty="0">
              <a:solidFill>
                <a:srgbClr val="800000"/>
              </a:solidFill>
            </a:endParaRPr>
          </a:p>
        </p:txBody>
      </p:sp>
      <p:sp>
        <p:nvSpPr>
          <p:cNvPr id="5" name="Slide Number Placeholder 4"/>
          <p:cNvSpPr>
            <a:spLocks noGrp="1"/>
          </p:cNvSpPr>
          <p:nvPr>
            <p:ph type="sldNum" sz="quarter" idx="12"/>
          </p:nvPr>
        </p:nvSpPr>
        <p:spPr/>
        <p:txBody>
          <a:bodyPr/>
          <a:lstStyle/>
          <a:p>
            <a:fld id="{05072F42-4DFA-4725-86F9-7594E4AB4EB5}" type="slidenum">
              <a:rPr lang="en-GB" smtClean="0"/>
              <a:pPr/>
              <a:t>10</a:t>
            </a:fld>
            <a:endParaRPr lang="en-GB"/>
          </a:p>
        </p:txBody>
      </p:sp>
    </p:spTree>
    <p:extLst>
      <p:ext uri="{BB962C8B-B14F-4D97-AF65-F5344CB8AC3E}">
        <p14:creationId xmlns:p14="http://schemas.microsoft.com/office/powerpoint/2010/main" val="126531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4B1A30-EA14-476F-825C-A5D2A09B7980}"/>
              </a:ext>
            </a:extLst>
          </p:cNvPr>
          <p:cNvSpPr>
            <a:spLocks noGrp="1"/>
          </p:cNvSpPr>
          <p:nvPr>
            <p:ph type="title"/>
          </p:nvPr>
        </p:nvSpPr>
        <p:spPr/>
        <p:txBody>
          <a:bodyPr/>
          <a:lstStyle/>
          <a:p>
            <a:r>
              <a:rPr lang="en-US" dirty="0"/>
              <a:t>“Network Centrality”</a:t>
            </a:r>
          </a:p>
        </p:txBody>
      </p:sp>
      <p:sp>
        <p:nvSpPr>
          <p:cNvPr id="7" name="Content Placeholder 6">
            <a:extLst>
              <a:ext uri="{FF2B5EF4-FFF2-40B4-BE49-F238E27FC236}">
                <a16:creationId xmlns:a16="http://schemas.microsoft.com/office/drawing/2014/main" id="{F5080962-059D-4F48-B0CB-D71D92DFB6B6}"/>
              </a:ext>
            </a:extLst>
          </p:cNvPr>
          <p:cNvSpPr>
            <a:spLocks noGrp="1"/>
          </p:cNvSpPr>
          <p:nvPr>
            <p:ph idx="1"/>
          </p:nvPr>
        </p:nvSpPr>
        <p:spPr>
          <a:xfrm>
            <a:off x="698863" y="1144921"/>
            <a:ext cx="8157007" cy="3762671"/>
          </a:xfrm>
        </p:spPr>
        <p:txBody>
          <a:bodyPr/>
          <a:lstStyle/>
          <a:p>
            <a:pPr marL="0" indent="0">
              <a:buNone/>
            </a:pPr>
            <a:r>
              <a:rPr lang="en-US" dirty="0"/>
              <a:t>The general question:</a:t>
            </a:r>
          </a:p>
          <a:p>
            <a:pPr marL="285750" lvl="1" indent="0">
              <a:buNone/>
            </a:pPr>
            <a:r>
              <a:rPr lang="en-US" dirty="0"/>
              <a:t>How do we measure the </a:t>
            </a:r>
            <a:r>
              <a:rPr lang="en-US" i="1" dirty="0"/>
              <a:t>important</a:t>
            </a:r>
            <a:r>
              <a:rPr lang="en-US" dirty="0"/>
              <a:t> nodes in a graph?</a:t>
            </a:r>
          </a:p>
          <a:p>
            <a:pPr marL="285750" lvl="1" indent="0">
              <a:buNone/>
            </a:pPr>
            <a:r>
              <a:rPr lang="en-US" dirty="0"/>
              <a:t>			aka the “central” nodes</a:t>
            </a:r>
          </a:p>
          <a:p>
            <a:pPr marL="285750" lvl="1" indent="0">
              <a:buNone/>
            </a:pPr>
            <a:endParaRPr lang="en-US" dirty="0"/>
          </a:p>
          <a:p>
            <a:pPr marL="0" indent="0">
              <a:buNone/>
            </a:pPr>
            <a:r>
              <a:rPr lang="en-US" dirty="0"/>
              <a:t>Several methods proposed in network science literature:</a:t>
            </a:r>
          </a:p>
          <a:p>
            <a:pPr lvl="1"/>
            <a:r>
              <a:rPr lang="en-US" i="1" dirty="0"/>
              <a:t>Degree centrality</a:t>
            </a:r>
            <a:r>
              <a:rPr lang="en-US" dirty="0"/>
              <a:t>: for a node, how many </a:t>
            </a:r>
            <a:r>
              <a:rPr lang="en-US" b="1" dirty="0"/>
              <a:t>other nodes is it connected to</a:t>
            </a:r>
            <a:endParaRPr lang="en-US" dirty="0"/>
          </a:p>
          <a:p>
            <a:pPr lvl="1"/>
            <a:r>
              <a:rPr lang="en-US" i="1" dirty="0"/>
              <a:t>Betweenness centrality</a:t>
            </a:r>
            <a:r>
              <a:rPr lang="en-US" dirty="0"/>
              <a:t>: for a node, how many </a:t>
            </a:r>
            <a:r>
              <a:rPr lang="en-US" b="1" dirty="0"/>
              <a:t>shortest paths</a:t>
            </a:r>
            <a:r>
              <a:rPr lang="en-US" dirty="0"/>
              <a:t> go through the node</a:t>
            </a:r>
          </a:p>
          <a:p>
            <a:pPr lvl="1"/>
            <a:r>
              <a:rPr lang="en-US" i="1" dirty="0"/>
              <a:t>Eigenvector centrality</a:t>
            </a:r>
            <a:r>
              <a:rPr lang="en-US" dirty="0"/>
              <a:t>:  very similar to PageRank, which we’ll discuss shortly</a:t>
            </a:r>
            <a:endParaRPr lang="en-US" i="1" dirty="0"/>
          </a:p>
        </p:txBody>
      </p:sp>
      <p:sp>
        <p:nvSpPr>
          <p:cNvPr id="5" name="Slide Number Placeholder 4">
            <a:extLst>
              <a:ext uri="{FF2B5EF4-FFF2-40B4-BE49-F238E27FC236}">
                <a16:creationId xmlns:a16="http://schemas.microsoft.com/office/drawing/2014/main" id="{C00F415D-9338-4C59-9CAC-825969693033}"/>
              </a:ext>
            </a:extLst>
          </p:cNvPr>
          <p:cNvSpPr>
            <a:spLocks noGrp="1"/>
          </p:cNvSpPr>
          <p:nvPr>
            <p:ph type="sldNum" sz="quarter" idx="12"/>
          </p:nvPr>
        </p:nvSpPr>
        <p:spPr/>
        <p:txBody>
          <a:bodyPr/>
          <a:lstStyle/>
          <a:p>
            <a:pPr>
              <a:defRPr/>
            </a:pPr>
            <a:fld id="{B910DD2F-4B2A-1149-8114-29949C022244}" type="slidenum">
              <a:rPr lang="en-GB" smtClean="0"/>
              <a:pPr>
                <a:defRPr/>
              </a:pPr>
              <a:t>11</a:t>
            </a:fld>
            <a:endParaRPr lang="en-GB"/>
          </a:p>
        </p:txBody>
      </p:sp>
    </p:spTree>
    <p:extLst>
      <p:ext uri="{BB962C8B-B14F-4D97-AF65-F5344CB8AC3E}">
        <p14:creationId xmlns:p14="http://schemas.microsoft.com/office/powerpoint/2010/main" val="69889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663A-BE66-4A77-A6C4-395521C31649}"/>
              </a:ext>
            </a:extLst>
          </p:cNvPr>
          <p:cNvSpPr>
            <a:spLocks noGrp="1"/>
          </p:cNvSpPr>
          <p:nvPr>
            <p:ph type="title"/>
          </p:nvPr>
        </p:nvSpPr>
        <p:spPr/>
        <p:txBody>
          <a:bodyPr/>
          <a:lstStyle/>
          <a:p>
            <a:r>
              <a:rPr lang="en-US" dirty="0"/>
              <a:t>Simplest Version: </a:t>
            </a:r>
            <a:r>
              <a:rPr lang="en-US" i="1" dirty="0"/>
              <a:t>Degree </a:t>
            </a:r>
            <a:r>
              <a:rPr lang="en-US" dirty="0"/>
              <a:t>Centrality</a:t>
            </a:r>
          </a:p>
        </p:txBody>
      </p:sp>
      <p:sp>
        <p:nvSpPr>
          <p:cNvPr id="5" name="Content Placeholder 4">
            <a:extLst>
              <a:ext uri="{FF2B5EF4-FFF2-40B4-BE49-F238E27FC236}">
                <a16:creationId xmlns:a16="http://schemas.microsoft.com/office/drawing/2014/main" id="{95EFEF88-1EB6-4D41-8B2E-B75617CE59D0}"/>
              </a:ext>
            </a:extLst>
          </p:cNvPr>
          <p:cNvSpPr>
            <a:spLocks noGrp="1"/>
          </p:cNvSpPr>
          <p:nvPr>
            <p:ph idx="1"/>
          </p:nvPr>
        </p:nvSpPr>
        <p:spPr/>
        <p:txBody>
          <a:bodyPr/>
          <a:lstStyle/>
          <a:p>
            <a:r>
              <a:rPr lang="en-US" dirty="0"/>
              <a:t>For each node, compute its </a:t>
            </a:r>
            <a:r>
              <a:rPr lang="en-US" b="1" dirty="0"/>
              <a:t>degree</a:t>
            </a:r>
            <a:r>
              <a:rPr lang="en-US" dirty="0"/>
              <a:t>, i.e., the number of edges it connects to</a:t>
            </a:r>
          </a:p>
          <a:p>
            <a:endParaRPr lang="en-US" dirty="0"/>
          </a:p>
          <a:p>
            <a:r>
              <a:rPr lang="en-US" dirty="0"/>
              <a:t>In a </a:t>
            </a:r>
            <a:r>
              <a:rPr lang="en-US" b="1" dirty="0"/>
              <a:t>directed graph</a:t>
            </a:r>
            <a:r>
              <a:rPr lang="en-US" dirty="0"/>
              <a:t> suppose we want </a:t>
            </a:r>
            <a:r>
              <a:rPr lang="en-US" b="1" dirty="0"/>
              <a:t>outdegree</a:t>
            </a:r>
            <a:r>
              <a:rPr lang="en-US" dirty="0"/>
              <a:t> centrality, i.e., the number of edges coming out from each node n</a:t>
            </a:r>
          </a:p>
          <a:p>
            <a:endParaRPr lang="en-US" dirty="0"/>
          </a:p>
          <a:p>
            <a:endParaRPr lang="en-US" dirty="0"/>
          </a:p>
          <a:p>
            <a:r>
              <a:rPr lang="en-US" dirty="0"/>
              <a:t>How to write in Pandas, given a </a:t>
            </a:r>
            <a:r>
              <a:rPr lang="en-US" dirty="0" err="1"/>
              <a:t>dataframe</a:t>
            </a:r>
            <a:r>
              <a:rPr lang="en-US" dirty="0"/>
              <a:t> </a:t>
            </a:r>
            <a:r>
              <a:rPr lang="en-US" b="1" dirty="0"/>
              <a:t>edges(from, to)</a:t>
            </a:r>
            <a:r>
              <a:rPr lang="en-US" dirty="0"/>
              <a:t>?</a:t>
            </a:r>
          </a:p>
        </p:txBody>
      </p:sp>
      <p:sp>
        <p:nvSpPr>
          <p:cNvPr id="4" name="Slide Number Placeholder 3">
            <a:extLst>
              <a:ext uri="{FF2B5EF4-FFF2-40B4-BE49-F238E27FC236}">
                <a16:creationId xmlns:a16="http://schemas.microsoft.com/office/drawing/2014/main" id="{4FFFD890-E000-4474-B774-9AE97CA7BB8B}"/>
              </a:ext>
            </a:extLst>
          </p:cNvPr>
          <p:cNvSpPr>
            <a:spLocks noGrp="1"/>
          </p:cNvSpPr>
          <p:nvPr>
            <p:ph type="sldNum" sz="quarter" idx="12"/>
          </p:nvPr>
        </p:nvSpPr>
        <p:spPr/>
        <p:txBody>
          <a:bodyPr/>
          <a:lstStyle/>
          <a:p>
            <a:pPr>
              <a:defRPr/>
            </a:pPr>
            <a:fld id="{7511EA30-EE1A-224C-B1A5-D613D649D340}" type="slidenum">
              <a:rPr lang="en-GB" smtClean="0"/>
              <a:pPr>
                <a:defRPr/>
              </a:pPr>
              <a:t>12</a:t>
            </a:fld>
            <a:endParaRPr lang="en-GB"/>
          </a:p>
        </p:txBody>
      </p:sp>
    </p:spTree>
    <p:extLst>
      <p:ext uri="{BB962C8B-B14F-4D97-AF65-F5344CB8AC3E}">
        <p14:creationId xmlns:p14="http://schemas.microsoft.com/office/powerpoint/2010/main" val="263339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E955-560A-4608-8423-13C340065F93}"/>
              </a:ext>
            </a:extLst>
          </p:cNvPr>
          <p:cNvSpPr>
            <a:spLocks noGrp="1"/>
          </p:cNvSpPr>
          <p:nvPr>
            <p:ph type="title"/>
          </p:nvPr>
        </p:nvSpPr>
        <p:spPr/>
        <p:txBody>
          <a:bodyPr/>
          <a:lstStyle/>
          <a:p>
            <a:r>
              <a:rPr lang="en-US" dirty="0"/>
              <a:t>Beyond Degree Centrality</a:t>
            </a:r>
          </a:p>
        </p:txBody>
      </p:sp>
      <p:sp>
        <p:nvSpPr>
          <p:cNvPr id="3" name="Content Placeholder 2">
            <a:extLst>
              <a:ext uri="{FF2B5EF4-FFF2-40B4-BE49-F238E27FC236}">
                <a16:creationId xmlns:a16="http://schemas.microsoft.com/office/drawing/2014/main" id="{7DA0BD05-264B-4142-96CE-D6EDD2989F8B}"/>
              </a:ext>
            </a:extLst>
          </p:cNvPr>
          <p:cNvSpPr>
            <a:spLocks noGrp="1"/>
          </p:cNvSpPr>
          <p:nvPr>
            <p:ph idx="1"/>
          </p:nvPr>
        </p:nvSpPr>
        <p:spPr>
          <a:xfrm>
            <a:off x="493496" y="1249493"/>
            <a:ext cx="8157007" cy="3762671"/>
          </a:xfrm>
        </p:spPr>
        <p:txBody>
          <a:bodyPr/>
          <a:lstStyle/>
          <a:p>
            <a:r>
              <a:rPr lang="en-US" dirty="0"/>
              <a:t>Degree centrality is </a:t>
            </a:r>
            <a:r>
              <a:rPr lang="en-US" i="1" dirty="0"/>
              <a:t>moderately</a:t>
            </a:r>
            <a:r>
              <a:rPr lang="en-US" dirty="0"/>
              <a:t> useful</a:t>
            </a:r>
          </a:p>
          <a:p>
            <a:pPr lvl="1"/>
            <a:r>
              <a:rPr lang="en-US" dirty="0"/>
              <a:t>citation counts in academia</a:t>
            </a:r>
          </a:p>
          <a:p>
            <a:pPr lvl="1"/>
            <a:r>
              <a:rPr lang="en-US" dirty="0"/>
              <a:t>number of followers in Twitter</a:t>
            </a:r>
          </a:p>
          <a:p>
            <a:pPr lvl="1"/>
            <a:r>
              <a:rPr lang="en-US" dirty="0"/>
              <a:t>number of commits in GitHub</a:t>
            </a:r>
          </a:p>
          <a:p>
            <a:pPr lvl="1"/>
            <a:endParaRPr lang="en-US" dirty="0"/>
          </a:p>
          <a:p>
            <a:r>
              <a:rPr lang="en-US" dirty="0"/>
              <a:t>But we may want to look at relationships to more distant nodes!</a:t>
            </a:r>
          </a:p>
          <a:p>
            <a:endParaRPr lang="en-US" dirty="0"/>
          </a:p>
          <a:p>
            <a:r>
              <a:rPr lang="en-US" dirty="0"/>
              <a:t>To get there, let’s look at how to reason about what’s nearby in a graph</a:t>
            </a:r>
          </a:p>
        </p:txBody>
      </p:sp>
      <p:sp>
        <p:nvSpPr>
          <p:cNvPr id="5" name="Slide Number Placeholder 4">
            <a:extLst>
              <a:ext uri="{FF2B5EF4-FFF2-40B4-BE49-F238E27FC236}">
                <a16:creationId xmlns:a16="http://schemas.microsoft.com/office/drawing/2014/main" id="{639AC589-6B3C-4592-A2FD-8DDABB2EE14E}"/>
              </a:ext>
            </a:extLst>
          </p:cNvPr>
          <p:cNvSpPr>
            <a:spLocks noGrp="1"/>
          </p:cNvSpPr>
          <p:nvPr>
            <p:ph type="sldNum" sz="quarter" idx="12"/>
          </p:nvPr>
        </p:nvSpPr>
        <p:spPr/>
        <p:txBody>
          <a:bodyPr/>
          <a:lstStyle/>
          <a:p>
            <a:pPr>
              <a:defRPr/>
            </a:pPr>
            <a:fld id="{B5D931A1-A42B-F94C-ADA3-91D74B0ACBA8}" type="slidenum">
              <a:rPr lang="en-GB" smtClean="0"/>
              <a:pPr>
                <a:defRPr/>
              </a:pPr>
              <a:t>13</a:t>
            </a:fld>
            <a:endParaRPr lang="en-GB"/>
          </a:p>
        </p:txBody>
      </p:sp>
    </p:spTree>
    <p:extLst>
      <p:ext uri="{BB962C8B-B14F-4D97-AF65-F5344CB8AC3E}">
        <p14:creationId xmlns:p14="http://schemas.microsoft.com/office/powerpoint/2010/main" val="321521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a Graph</a:t>
            </a:r>
          </a:p>
        </p:txBody>
      </p:sp>
      <p:sp>
        <p:nvSpPr>
          <p:cNvPr id="4" name="Content Placeholder 3"/>
          <p:cNvSpPr>
            <a:spLocks noGrp="1"/>
          </p:cNvSpPr>
          <p:nvPr>
            <p:ph idx="1"/>
          </p:nvPr>
        </p:nvSpPr>
        <p:spPr/>
        <p:txBody>
          <a:bodyPr>
            <a:normAutofit/>
          </a:bodyPr>
          <a:lstStyle/>
          <a:p>
            <a:pPr marL="0" indent="0">
              <a:buNone/>
            </a:pPr>
            <a:r>
              <a:rPr lang="en-US" sz="2000" dirty="0"/>
              <a:t>We will want to start at some node (set) and look at connected nodes in the graph</a:t>
            </a:r>
          </a:p>
          <a:p>
            <a:pPr lvl="1"/>
            <a:r>
              <a:rPr lang="en-US" sz="1800" dirty="0"/>
              <a:t>How far away is X from Y?</a:t>
            </a:r>
          </a:p>
          <a:p>
            <a:pPr lvl="1"/>
            <a:r>
              <a:rPr lang="en-US" sz="1800" dirty="0"/>
              <a:t>How many nodes are within distance </a:t>
            </a:r>
            <a:r>
              <a:rPr lang="en-US" sz="1800" i="1" dirty="0"/>
              <a:t>k</a:t>
            </a:r>
            <a:r>
              <a:rPr lang="en-US" sz="1800" dirty="0"/>
              <a:t>?</a:t>
            </a:r>
          </a:p>
          <a:p>
            <a:pPr lvl="1"/>
            <a:r>
              <a:rPr lang="en-US" sz="1800" dirty="0"/>
              <a:t>What are the odds I can start at X and end up at Y?</a:t>
            </a:r>
          </a:p>
          <a:p>
            <a:pPr lvl="1"/>
            <a:endParaRPr lang="en-US" sz="1800" dirty="0"/>
          </a:p>
          <a:p>
            <a:pPr lvl="1"/>
            <a:r>
              <a:rPr lang="en-US" sz="1800" dirty="0"/>
              <a:t>(Some of these are the basis of ranking + recommendations)</a:t>
            </a:r>
          </a:p>
          <a:p>
            <a:pPr lvl="1"/>
            <a:endParaRPr lang="en-US" sz="1800" dirty="0"/>
          </a:p>
          <a:p>
            <a:pPr marL="0" indent="0">
              <a:buNone/>
            </a:pPr>
            <a:r>
              <a:rPr lang="en-US" sz="2000" dirty="0"/>
              <a:t>So how can we do this?</a:t>
            </a:r>
          </a:p>
        </p:txBody>
      </p:sp>
      <p:sp>
        <p:nvSpPr>
          <p:cNvPr id="3" name="Slide Number Placeholder 2"/>
          <p:cNvSpPr>
            <a:spLocks noGrp="1"/>
          </p:cNvSpPr>
          <p:nvPr>
            <p:ph type="sldNum" sz="quarter" idx="12"/>
          </p:nvPr>
        </p:nvSpPr>
        <p:spPr/>
        <p:txBody>
          <a:bodyPr/>
          <a:lstStyle/>
          <a:p>
            <a:pPr>
              <a:defRPr/>
            </a:pPr>
            <a:fld id="{CC8026B7-16C5-45AC-A8B3-C65D7B841B57}" type="slidenum">
              <a:rPr lang="en-US" smtClean="0"/>
              <a:pPr>
                <a:defRPr/>
              </a:pPr>
              <a:t>14</a:t>
            </a:fld>
            <a:endParaRPr lang="en-US"/>
          </a:p>
        </p:txBody>
      </p:sp>
    </p:spTree>
    <p:extLst>
      <p:ext uri="{BB962C8B-B14F-4D97-AF65-F5344CB8AC3E}">
        <p14:creationId xmlns:p14="http://schemas.microsoft.com/office/powerpoint/2010/main" val="146212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type="title"/>
          </p:nvPr>
        </p:nvSpPr>
        <p:spPr>
          <a:xfrm>
            <a:off x="489834" y="285980"/>
            <a:ext cx="8164332" cy="593725"/>
          </a:xfrm>
        </p:spPr>
        <p:txBody>
          <a:bodyPr/>
          <a:lstStyle/>
          <a:p>
            <a:r>
              <a:rPr lang="en-US" dirty="0"/>
              <a:t>Computing Distance in a Graph</a:t>
            </a:r>
            <a:br>
              <a:rPr lang="en-US" dirty="0"/>
            </a:br>
            <a:r>
              <a:rPr lang="en-US" dirty="0"/>
              <a:t>via Breadth-First Search</a:t>
            </a:r>
          </a:p>
        </p:txBody>
      </p:sp>
      <p:sp>
        <p:nvSpPr>
          <p:cNvPr id="60420" name="Text Box 4"/>
          <p:cNvSpPr txBox="1">
            <a:spLocks noChangeArrowheads="1"/>
          </p:cNvSpPr>
          <p:nvPr/>
        </p:nvSpPr>
        <p:spPr bwMode="auto">
          <a:xfrm>
            <a:off x="610150" y="1408119"/>
            <a:ext cx="8466719" cy="1446550"/>
          </a:xfrm>
          <a:prstGeom prst="rect">
            <a:avLst/>
          </a:prstGeom>
          <a:noFill/>
          <a:ln w="9525">
            <a:noFill/>
            <a:miter lim="800000"/>
            <a:headEnd/>
            <a:tailEnd/>
          </a:ln>
        </p:spPr>
        <p:txBody>
          <a:bodyPr wrap="square">
            <a:prstTxWarp prst="textNoShape">
              <a:avLst/>
            </a:prstTxWarp>
            <a:spAutoFit/>
          </a:bodyPr>
          <a:lstStyle/>
          <a:p>
            <a:pPr algn="l"/>
            <a:r>
              <a:rPr lang="en-US" sz="2400" i="1" dirty="0">
                <a:latin typeface="Helvetica" panose="020B0604020202020204" pitchFamily="34" charset="0"/>
                <a:ea typeface="Constantia" charset="0"/>
                <a:cs typeface="Helvetica" panose="020B0604020202020204" pitchFamily="34" charset="0"/>
              </a:rPr>
              <a:t>How far apart are two nodes?</a:t>
            </a:r>
          </a:p>
          <a:p>
            <a:pPr algn="l"/>
            <a:endParaRPr lang="en-US" sz="2400" dirty="0">
              <a:latin typeface="Helvetica" panose="020B0604020202020204" pitchFamily="34" charset="0"/>
              <a:ea typeface="Constantia" charset="0"/>
              <a:cs typeface="Helvetica" panose="020B0604020202020204" pitchFamily="34" charset="0"/>
            </a:endParaRPr>
          </a:p>
          <a:p>
            <a:pPr algn="l"/>
            <a:r>
              <a:rPr lang="en-US" dirty="0">
                <a:solidFill>
                  <a:schemeClr val="tx1">
                    <a:lumMod val="60000"/>
                    <a:lumOff val="40000"/>
                  </a:schemeClr>
                </a:solidFill>
                <a:latin typeface="Helvetica" panose="020B0604020202020204" pitchFamily="34" charset="0"/>
                <a:ea typeface="Constantia" charset="0"/>
                <a:cs typeface="Helvetica" panose="020B0604020202020204" pitchFamily="34" charset="0"/>
              </a:rPr>
              <a:t>Distance</a:t>
            </a:r>
            <a:r>
              <a:rPr lang="en-US" dirty="0">
                <a:latin typeface="Helvetica" panose="020B0604020202020204" pitchFamily="34" charset="0"/>
                <a:ea typeface="Constantia" charset="0"/>
                <a:cs typeface="Helvetica" panose="020B0604020202020204" pitchFamily="34" charset="0"/>
              </a:rPr>
              <a:t> between two nodes = </a:t>
            </a:r>
          </a:p>
          <a:p>
            <a:pPr algn="l"/>
            <a:r>
              <a:rPr lang="en-US" dirty="0">
                <a:latin typeface="Helvetica" panose="020B0604020202020204" pitchFamily="34" charset="0"/>
                <a:ea typeface="Constantia" charset="0"/>
                <a:cs typeface="Helvetica" panose="020B0604020202020204" pitchFamily="34" charset="0"/>
              </a:rPr>
              <a:t>       number of edges on the </a:t>
            </a:r>
            <a:r>
              <a:rPr lang="en-US" b="1" dirty="0">
                <a:latin typeface="Helvetica" panose="020B0604020202020204" pitchFamily="34" charset="0"/>
                <a:ea typeface="Constantia" charset="0"/>
                <a:cs typeface="Helvetica" panose="020B0604020202020204" pitchFamily="34" charset="0"/>
              </a:rPr>
              <a:t>shortest path </a:t>
            </a:r>
            <a:r>
              <a:rPr lang="en-US" dirty="0">
                <a:latin typeface="Helvetica" panose="020B0604020202020204" pitchFamily="34" charset="0"/>
                <a:ea typeface="Constantia" charset="0"/>
                <a:cs typeface="Helvetica" panose="020B0604020202020204" pitchFamily="34" charset="0"/>
              </a:rPr>
              <a:t>between them.</a:t>
            </a:r>
          </a:p>
        </p:txBody>
      </p:sp>
      <p:sp>
        <p:nvSpPr>
          <p:cNvPr id="60421" name="Text Box 5"/>
          <p:cNvSpPr txBox="1">
            <a:spLocks noChangeArrowheads="1"/>
          </p:cNvSpPr>
          <p:nvPr/>
        </p:nvSpPr>
        <p:spPr bwMode="auto">
          <a:xfrm>
            <a:off x="676465" y="3087815"/>
            <a:ext cx="6816230" cy="1938992"/>
          </a:xfrm>
          <a:prstGeom prst="rect">
            <a:avLst/>
          </a:prstGeom>
          <a:noFill/>
          <a:ln w="9525">
            <a:noFill/>
            <a:miter lim="800000"/>
            <a:headEnd/>
            <a:tailEnd/>
          </a:ln>
        </p:spPr>
        <p:txBody>
          <a:bodyPr wrap="square">
            <a:prstTxWarp prst="textNoShape">
              <a:avLst/>
            </a:prstTxWarp>
            <a:spAutoFit/>
          </a:bodyPr>
          <a:lstStyle/>
          <a:p>
            <a:pPr algn="l"/>
            <a:r>
              <a:rPr lang="en-US" b="1" u="sng" dirty="0">
                <a:latin typeface="Helvetica" panose="020B0604020202020204" pitchFamily="34" charset="0"/>
                <a:ea typeface="Constantia" charset="0"/>
                <a:cs typeface="Helvetica" panose="020B0604020202020204" pitchFamily="34" charset="0"/>
              </a:rPr>
              <a:t>Breadth-First Search</a:t>
            </a:r>
            <a:r>
              <a:rPr lang="en-US" dirty="0">
                <a:latin typeface="Helvetica" panose="020B0604020202020204" pitchFamily="34" charset="0"/>
                <a:ea typeface="Constantia" charset="0"/>
                <a:cs typeface="Helvetica" panose="020B0604020202020204" pitchFamily="34" charset="0"/>
              </a:rPr>
              <a:t>:   Algorithm “pattern” for exploring</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at successively greater distances</a:t>
            </a:r>
          </a:p>
          <a:p>
            <a:pPr algn="l"/>
            <a:endParaRPr lang="en-US" dirty="0">
              <a:latin typeface="Helvetica" panose="020B0604020202020204" pitchFamily="34" charset="0"/>
              <a:ea typeface="Constantia" charset="0"/>
              <a:cs typeface="Helvetica" panose="020B0604020202020204" pitchFamily="34" charset="0"/>
            </a:endParaRPr>
          </a:p>
          <a:p>
            <a:pPr algn="l"/>
            <a:r>
              <a:rPr lang="en-US" dirty="0">
                <a:latin typeface="Helvetica" panose="020B0604020202020204" pitchFamily="34" charset="0"/>
                <a:ea typeface="Constantia" charset="0"/>
                <a:cs typeface="Helvetica" panose="020B0604020202020204" pitchFamily="34" charset="0"/>
              </a:rPr>
              <a:t>Needs to remember two things:</a:t>
            </a:r>
          </a:p>
          <a:p>
            <a:pPr algn="l">
              <a:buFont typeface="Arial" pitchFamily="34" charset="0"/>
              <a:buChar char="•"/>
            </a:pPr>
            <a:r>
              <a:rPr lang="en-US" dirty="0">
                <a:latin typeface="Helvetica" panose="020B0604020202020204" pitchFamily="34" charset="0"/>
                <a:ea typeface="Constantia" charset="0"/>
                <a:cs typeface="Helvetica" panose="020B0604020202020204" pitchFamily="34" charset="0"/>
              </a:rPr>
              <a:t>  What you have already </a:t>
            </a:r>
            <a:r>
              <a:rPr lang="en-US" dirty="0">
                <a:solidFill>
                  <a:srgbClr val="C00000"/>
                </a:solidFill>
                <a:latin typeface="Helvetica" panose="020B0604020202020204" pitchFamily="34" charset="0"/>
                <a:ea typeface="Constantia" charset="0"/>
                <a:cs typeface="Helvetica" panose="020B0604020202020204" pitchFamily="34" charset="0"/>
              </a:rPr>
              <a:t>visited</a:t>
            </a:r>
            <a:r>
              <a:rPr lang="en-US" dirty="0">
                <a:latin typeface="Helvetica" panose="020B0604020202020204" pitchFamily="34" charset="0"/>
                <a:ea typeface="Constantia" charset="0"/>
                <a:cs typeface="Helvetica" panose="020B0604020202020204" pitchFamily="34" charset="0"/>
              </a:rPr>
              <a:t> (don’t want to backtrack)</a:t>
            </a:r>
          </a:p>
          <a:p>
            <a:pPr algn="l">
              <a:buFont typeface="Arial" pitchFamily="34" charset="0"/>
              <a:buChar char="•"/>
            </a:pPr>
            <a:r>
              <a:rPr lang="en-US" dirty="0">
                <a:latin typeface="Helvetica" panose="020B0604020202020204" pitchFamily="34" charset="0"/>
                <a:ea typeface="Constantia" charset="0"/>
                <a:cs typeface="Helvetica" panose="020B0604020202020204" pitchFamily="34" charset="0"/>
              </a:rPr>
              <a:t>  What places you’ve </a:t>
            </a:r>
            <a:r>
              <a:rPr lang="en-US" dirty="0">
                <a:solidFill>
                  <a:srgbClr val="C00000"/>
                </a:solidFill>
                <a:latin typeface="Helvetica" panose="020B0604020202020204" pitchFamily="34" charset="0"/>
                <a:ea typeface="Constantia" charset="0"/>
                <a:cs typeface="Helvetica" panose="020B0604020202020204" pitchFamily="34" charset="0"/>
              </a:rPr>
              <a:t>learned about but haven’t visited</a:t>
            </a:r>
          </a:p>
        </p:txBody>
      </p:sp>
    </p:spTree>
    <p:extLst>
      <p:ext uri="{BB962C8B-B14F-4D97-AF65-F5344CB8AC3E}">
        <p14:creationId xmlns:p14="http://schemas.microsoft.com/office/powerpoint/2010/main" val="173183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34" y="324610"/>
            <a:ext cx="8164332" cy="593725"/>
          </a:xfrm>
        </p:spPr>
        <p:txBody>
          <a:bodyPr>
            <a:normAutofit fontScale="90000"/>
          </a:bodyPr>
          <a:lstStyle/>
          <a:p>
            <a:r>
              <a:rPr lang="en-US" dirty="0"/>
              <a:t>Breadth-First Search (BFS)</a:t>
            </a:r>
            <a:br>
              <a:rPr lang="en-US" dirty="0"/>
            </a:br>
            <a:r>
              <a:rPr lang="en-US" dirty="0"/>
              <a:t>for Undirected or Directed Graphs</a:t>
            </a:r>
          </a:p>
        </p:txBody>
      </p:sp>
      <p:sp>
        <p:nvSpPr>
          <p:cNvPr id="3" name="Oval 2"/>
          <p:cNvSpPr/>
          <p:nvPr/>
        </p:nvSpPr>
        <p:spPr>
          <a:xfrm>
            <a:off x="1729264" y="3400578"/>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4" name="Oval 3"/>
          <p:cNvSpPr/>
          <p:nvPr/>
        </p:nvSpPr>
        <p:spPr>
          <a:xfrm>
            <a:off x="2383366" y="2949283"/>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5" name="Oval 4"/>
          <p:cNvSpPr/>
          <p:nvPr/>
        </p:nvSpPr>
        <p:spPr>
          <a:xfrm>
            <a:off x="2383366" y="3400578"/>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6" name="Oval 5"/>
          <p:cNvSpPr/>
          <p:nvPr/>
        </p:nvSpPr>
        <p:spPr>
          <a:xfrm>
            <a:off x="2383366" y="3855541"/>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7" name="Oval 6"/>
          <p:cNvSpPr/>
          <p:nvPr/>
        </p:nvSpPr>
        <p:spPr>
          <a:xfrm>
            <a:off x="3301455" y="2494132"/>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8" name="Oval 7"/>
          <p:cNvSpPr/>
          <p:nvPr/>
        </p:nvSpPr>
        <p:spPr>
          <a:xfrm>
            <a:off x="3299589" y="2977728"/>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9" name="Oval 8"/>
          <p:cNvSpPr/>
          <p:nvPr/>
        </p:nvSpPr>
        <p:spPr>
          <a:xfrm>
            <a:off x="3301455" y="3548502"/>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0" name="Oval 9"/>
          <p:cNvSpPr/>
          <p:nvPr/>
        </p:nvSpPr>
        <p:spPr>
          <a:xfrm>
            <a:off x="3299589" y="4134537"/>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1" name="Oval 10"/>
          <p:cNvSpPr/>
          <p:nvPr/>
        </p:nvSpPr>
        <p:spPr>
          <a:xfrm>
            <a:off x="4141648" y="2154562"/>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3" name="Oval 12"/>
          <p:cNvSpPr/>
          <p:nvPr/>
        </p:nvSpPr>
        <p:spPr>
          <a:xfrm>
            <a:off x="4141648" y="2949283"/>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4" name="Oval 13"/>
          <p:cNvSpPr/>
          <p:nvPr/>
        </p:nvSpPr>
        <p:spPr>
          <a:xfrm>
            <a:off x="4141648" y="2568093"/>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cxnSp>
        <p:nvCxnSpPr>
          <p:cNvPr id="16" name="Straight Connector 15"/>
          <p:cNvCxnSpPr>
            <a:endCxn id="4" idx="2"/>
          </p:cNvCxnSpPr>
          <p:nvPr/>
        </p:nvCxnSpPr>
        <p:spPr>
          <a:xfrm flipV="1">
            <a:off x="1843059" y="3023245"/>
            <a:ext cx="540307" cy="377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843059" y="3468848"/>
            <a:ext cx="540307"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843059" y="3548502"/>
            <a:ext cx="540307" cy="307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497161" y="2568093"/>
            <a:ext cx="802428" cy="409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497161" y="3040311"/>
            <a:ext cx="802428"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2277198" y="3248892"/>
            <a:ext cx="303371"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2"/>
          </p:cNvCxnSpPr>
          <p:nvPr/>
        </p:nvCxnSpPr>
        <p:spPr>
          <a:xfrm rot="10800000" flipH="1">
            <a:off x="2383366" y="3097869"/>
            <a:ext cx="918089" cy="376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429546" y="3474542"/>
            <a:ext cx="870044" cy="95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0" idx="1"/>
          </p:cNvCxnSpPr>
          <p:nvPr/>
        </p:nvCxnSpPr>
        <p:spPr>
          <a:xfrm>
            <a:off x="2429546" y="3548502"/>
            <a:ext cx="886709" cy="60769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3131337" y="3915481"/>
            <a:ext cx="438111"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413384" y="2256969"/>
            <a:ext cx="728263" cy="265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413384" y="2568093"/>
            <a:ext cx="728263" cy="73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3" idx="2"/>
          </p:cNvCxnSpPr>
          <p:nvPr/>
        </p:nvCxnSpPr>
        <p:spPr>
          <a:xfrm flipV="1">
            <a:off x="3413384" y="3023246"/>
            <a:ext cx="728263" cy="18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9" idx="0"/>
          </p:cNvCxnSpPr>
          <p:nvPr/>
        </p:nvCxnSpPr>
        <p:spPr>
          <a:xfrm rot="5400000" flipH="1" flipV="1">
            <a:off x="3524353" y="2931207"/>
            <a:ext cx="451295" cy="783295"/>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4070533" y="2832650"/>
            <a:ext cx="2332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255443" y="2006676"/>
            <a:ext cx="705594" cy="14788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255443" y="2494131"/>
            <a:ext cx="705594" cy="14788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255443" y="2256969"/>
            <a:ext cx="705594" cy="45517"/>
          </a:xfrm>
          <a:prstGeom prst="line">
            <a:avLst/>
          </a:prstGeom>
          <a:ln w="31750">
            <a:prstDash val="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255443" y="3045998"/>
            <a:ext cx="705594" cy="45517"/>
          </a:xfrm>
          <a:prstGeom prst="line">
            <a:avLst/>
          </a:prstGeom>
          <a:ln w="31750">
            <a:prstDash val="dash"/>
          </a:ln>
        </p:spPr>
        <p:style>
          <a:lnRef idx="2">
            <a:schemeClr val="accent1"/>
          </a:lnRef>
          <a:fillRef idx="0">
            <a:schemeClr val="accent1"/>
          </a:fillRef>
          <a:effectRef idx="1">
            <a:schemeClr val="accent1"/>
          </a:effectRef>
          <a:fontRef idx="minor">
            <a:schemeClr val="tx1"/>
          </a:fontRef>
        </p:style>
      </p:cxnSp>
      <p:sp>
        <p:nvSpPr>
          <p:cNvPr id="64" name="Freeform 63"/>
          <p:cNvSpPr/>
          <p:nvPr/>
        </p:nvSpPr>
        <p:spPr>
          <a:xfrm>
            <a:off x="2252715" y="2165980"/>
            <a:ext cx="616390" cy="2491956"/>
          </a:xfrm>
          <a:custGeom>
            <a:avLst/>
            <a:gdLst>
              <a:gd name="connsiteX0" fmla="*/ 54622 w 739668"/>
              <a:gd name="connsiteY0" fmla="*/ 0 h 2990347"/>
              <a:gd name="connsiteX1" fmla="*/ 628149 w 739668"/>
              <a:gd name="connsiteY1" fmla="*/ 546182 h 2990347"/>
              <a:gd name="connsiteX2" fmla="*/ 723736 w 739668"/>
              <a:gd name="connsiteY2" fmla="*/ 1529310 h 2990347"/>
              <a:gd name="connsiteX3" fmla="*/ 600838 w 739668"/>
              <a:gd name="connsiteY3" fmla="*/ 2485128 h 2990347"/>
              <a:gd name="connsiteX4" fmla="*/ 0 w 739668"/>
              <a:gd name="connsiteY4" fmla="*/ 2990347 h 299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668" h="2990347">
                <a:moveTo>
                  <a:pt x="54622" y="0"/>
                </a:moveTo>
                <a:cubicBezTo>
                  <a:pt x="285626" y="145648"/>
                  <a:pt x="516630" y="291297"/>
                  <a:pt x="628149" y="546182"/>
                </a:cubicBezTo>
                <a:cubicBezTo>
                  <a:pt x="739668" y="801067"/>
                  <a:pt x="728288" y="1206152"/>
                  <a:pt x="723736" y="1529310"/>
                </a:cubicBezTo>
                <a:cubicBezTo>
                  <a:pt x="719184" y="1852468"/>
                  <a:pt x="721461" y="2241622"/>
                  <a:pt x="600838" y="2485128"/>
                </a:cubicBezTo>
                <a:cubicBezTo>
                  <a:pt x="480215" y="2728634"/>
                  <a:pt x="0" y="2990347"/>
                  <a:pt x="0" y="2990347"/>
                </a:cubicBezTo>
              </a:path>
            </a:pathLst>
          </a:cu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7"/>
          </a:p>
        </p:txBody>
      </p:sp>
      <p:sp>
        <p:nvSpPr>
          <p:cNvPr id="65" name="TextBox 64"/>
          <p:cNvSpPr txBox="1"/>
          <p:nvPr/>
        </p:nvSpPr>
        <p:spPr>
          <a:xfrm>
            <a:off x="1392711" y="4054844"/>
            <a:ext cx="906145" cy="656718"/>
          </a:xfrm>
          <a:prstGeom prst="rect">
            <a:avLst/>
          </a:prstGeom>
          <a:noFill/>
        </p:spPr>
        <p:txBody>
          <a:bodyPr wrap="none" rtlCol="0">
            <a:spAutoFit/>
          </a:bodyPr>
          <a:lstStyle/>
          <a:p>
            <a:r>
              <a:rPr lang="en-US" sz="1667" dirty="0"/>
              <a:t>Visited</a:t>
            </a:r>
          </a:p>
          <a:p>
            <a:r>
              <a:rPr lang="en-US" sz="1667" dirty="0"/>
              <a:t>vertices</a:t>
            </a:r>
          </a:p>
        </p:txBody>
      </p:sp>
      <p:sp>
        <p:nvSpPr>
          <p:cNvPr id="66" name="Freeform 65"/>
          <p:cNvSpPr/>
          <p:nvPr/>
        </p:nvSpPr>
        <p:spPr>
          <a:xfrm>
            <a:off x="3333768" y="1915646"/>
            <a:ext cx="601218" cy="2878836"/>
          </a:xfrm>
          <a:custGeom>
            <a:avLst/>
            <a:gdLst>
              <a:gd name="connsiteX0" fmla="*/ 0 w 721461"/>
              <a:gd name="connsiteY0" fmla="*/ 0 h 3454603"/>
              <a:gd name="connsiteX1" fmla="*/ 491595 w 721461"/>
              <a:gd name="connsiteY1" fmla="*/ 628110 h 3454603"/>
              <a:gd name="connsiteX2" fmla="*/ 696426 w 721461"/>
              <a:gd name="connsiteY2" fmla="*/ 1583929 h 3454603"/>
              <a:gd name="connsiteX3" fmla="*/ 641804 w 721461"/>
              <a:gd name="connsiteY3" fmla="*/ 2471475 h 3454603"/>
              <a:gd name="connsiteX4" fmla="*/ 300419 w 721461"/>
              <a:gd name="connsiteY4" fmla="*/ 3454603 h 345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461" h="3454603">
                <a:moveTo>
                  <a:pt x="0" y="0"/>
                </a:moveTo>
                <a:cubicBezTo>
                  <a:pt x="187762" y="182061"/>
                  <a:pt x="375524" y="364122"/>
                  <a:pt x="491595" y="628110"/>
                </a:cubicBezTo>
                <a:cubicBezTo>
                  <a:pt x="607666" y="892098"/>
                  <a:pt x="671391" y="1276702"/>
                  <a:pt x="696426" y="1583929"/>
                </a:cubicBezTo>
                <a:cubicBezTo>
                  <a:pt x="721461" y="1891156"/>
                  <a:pt x="707805" y="2159696"/>
                  <a:pt x="641804" y="2471475"/>
                </a:cubicBezTo>
                <a:cubicBezTo>
                  <a:pt x="575803" y="2783254"/>
                  <a:pt x="357316" y="3297576"/>
                  <a:pt x="300419" y="3454603"/>
                </a:cubicBezTo>
              </a:path>
            </a:pathLst>
          </a:cu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7"/>
          </a:p>
        </p:txBody>
      </p:sp>
      <p:sp>
        <p:nvSpPr>
          <p:cNvPr id="67" name="TextBox 66"/>
          <p:cNvSpPr txBox="1"/>
          <p:nvPr/>
        </p:nvSpPr>
        <p:spPr>
          <a:xfrm>
            <a:off x="2661688" y="4350697"/>
            <a:ext cx="916406" cy="656718"/>
          </a:xfrm>
          <a:prstGeom prst="rect">
            <a:avLst/>
          </a:prstGeom>
          <a:noFill/>
        </p:spPr>
        <p:txBody>
          <a:bodyPr wrap="none" rtlCol="0">
            <a:spAutoFit/>
          </a:bodyPr>
          <a:lstStyle/>
          <a:p>
            <a:r>
              <a:rPr lang="en-US" sz="1667" dirty="0"/>
              <a:t>Frontier</a:t>
            </a:r>
          </a:p>
          <a:p>
            <a:r>
              <a:rPr lang="en-US" sz="1667" dirty="0"/>
              <a:t>vertices</a:t>
            </a:r>
          </a:p>
        </p:txBody>
      </p:sp>
      <p:sp>
        <p:nvSpPr>
          <p:cNvPr id="68" name="TextBox 67"/>
          <p:cNvSpPr txBox="1"/>
          <p:nvPr/>
        </p:nvSpPr>
        <p:spPr>
          <a:xfrm>
            <a:off x="4008732" y="3935189"/>
            <a:ext cx="1249829" cy="656718"/>
          </a:xfrm>
          <a:prstGeom prst="rect">
            <a:avLst/>
          </a:prstGeom>
          <a:noFill/>
        </p:spPr>
        <p:txBody>
          <a:bodyPr wrap="none" rtlCol="0">
            <a:spAutoFit/>
          </a:bodyPr>
          <a:lstStyle/>
          <a:p>
            <a:r>
              <a:rPr lang="en-US" sz="1667" dirty="0"/>
              <a:t>Unexplored</a:t>
            </a:r>
          </a:p>
          <a:p>
            <a:r>
              <a:rPr lang="en-US" sz="1667" dirty="0"/>
              <a:t>vertices</a:t>
            </a:r>
          </a:p>
        </p:txBody>
      </p:sp>
      <p:sp>
        <p:nvSpPr>
          <p:cNvPr id="71" name="TextBox 70"/>
          <p:cNvSpPr txBox="1"/>
          <p:nvPr/>
        </p:nvSpPr>
        <p:spPr>
          <a:xfrm>
            <a:off x="5567538" y="3877445"/>
            <a:ext cx="2487732" cy="348878"/>
          </a:xfrm>
          <a:prstGeom prst="rect">
            <a:avLst/>
          </a:prstGeom>
          <a:noFill/>
        </p:spPr>
        <p:txBody>
          <a:bodyPr wrap="none" rtlCol="0">
            <a:spAutoFit/>
          </a:bodyPr>
          <a:lstStyle/>
          <a:p>
            <a:r>
              <a:rPr lang="en-US" sz="1667" dirty="0">
                <a:latin typeface="+mn-lt"/>
              </a:rPr>
              <a:t>Queue of Frontier Vertices</a:t>
            </a:r>
          </a:p>
        </p:txBody>
      </p:sp>
      <p:pic>
        <p:nvPicPr>
          <p:cNvPr id="5122" name="Picture 2" descr="The line for face painting">
            <a:extLst>
              <a:ext uri="{FF2B5EF4-FFF2-40B4-BE49-F238E27FC236}">
                <a16:creationId xmlns:a16="http://schemas.microsoft.com/office/drawing/2014/main" id="{3DCBB062-9B03-4EF4-8185-4701823D8F9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l="27089" t="29576" r="33185" b="6013"/>
          <a:stretch/>
        </p:blipFill>
        <p:spPr bwMode="auto">
          <a:xfrm flipH="1">
            <a:off x="5949738" y="2311245"/>
            <a:ext cx="1654146" cy="13329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EFE1FBC-F7CB-4924-8E4A-AA03CE0879C8}"/>
              </a:ext>
            </a:extLst>
          </p:cNvPr>
          <p:cNvPicPr>
            <a:picLocks noChangeAspect="1"/>
          </p:cNvPicPr>
          <p:nvPr/>
        </p:nvPicPr>
        <p:blipFill>
          <a:blip r:embed="rId5"/>
          <a:stretch>
            <a:fillRect/>
          </a:stretch>
        </p:blipFill>
        <p:spPr>
          <a:xfrm>
            <a:off x="5949738" y="3665209"/>
            <a:ext cx="250838" cy="101605"/>
          </a:xfrm>
          <a:prstGeom prst="rect">
            <a:avLst/>
          </a:prstGeom>
        </p:spPr>
      </p:pic>
      <p:sp>
        <p:nvSpPr>
          <p:cNvPr id="15" name="Rectangle 14">
            <a:extLst>
              <a:ext uri="{FF2B5EF4-FFF2-40B4-BE49-F238E27FC236}">
                <a16:creationId xmlns:a16="http://schemas.microsoft.com/office/drawing/2014/main" id="{03B268C3-DC50-4E30-BEC0-D28DDE8A4869}"/>
              </a:ext>
            </a:extLst>
          </p:cNvPr>
          <p:cNvSpPr/>
          <p:nvPr/>
        </p:nvSpPr>
        <p:spPr>
          <a:xfrm>
            <a:off x="6151470" y="3603916"/>
            <a:ext cx="2667790" cy="33855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"The line for face painting"</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be OH be</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CC BY-NC 2.0</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7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 Centralized, Loop-Based Algorithm</a:t>
            </a:r>
          </a:p>
        </p:txBody>
      </p:sp>
      <p:sp>
        <p:nvSpPr>
          <p:cNvPr id="3" name="TextBox 2"/>
          <p:cNvSpPr txBox="1"/>
          <p:nvPr/>
        </p:nvSpPr>
        <p:spPr>
          <a:xfrm>
            <a:off x="1401473" y="1091862"/>
            <a:ext cx="5609228" cy="1200329"/>
          </a:xfrm>
          <a:prstGeom prst="rect">
            <a:avLst/>
          </a:prstGeom>
          <a:noFill/>
          <a:ln>
            <a:solidFill>
              <a:schemeClr val="tx1"/>
            </a:solidFill>
          </a:ln>
        </p:spPr>
        <p:txBody>
          <a:bodyPr wrap="none" rtlCol="0">
            <a:spAutoFit/>
          </a:bodyPr>
          <a:lstStyle/>
          <a:p>
            <a:pPr algn="l"/>
            <a:r>
              <a:rPr lang="en-US" sz="1800" dirty="0">
                <a:solidFill>
                  <a:schemeClr val="accent3"/>
                </a:solidFill>
                <a:latin typeface="Helvetica" panose="020B0604020202020204" pitchFamily="34" charset="0"/>
                <a:ea typeface="Constantia" charset="0"/>
                <a:cs typeface="Helvetica" panose="020B0604020202020204" pitchFamily="34" charset="0"/>
              </a:rPr>
              <a:t>Initialize a </a:t>
            </a:r>
            <a:r>
              <a:rPr lang="en-US" sz="1800" b="1" dirty="0">
                <a:solidFill>
                  <a:schemeClr val="accent3"/>
                </a:solidFill>
                <a:latin typeface="Helvetica" panose="020B0604020202020204" pitchFamily="34" charset="0"/>
                <a:ea typeface="Constantia" charset="0"/>
                <a:cs typeface="Helvetica" panose="020B0604020202020204" pitchFamily="34" charset="0"/>
              </a:rPr>
              <a:t>frontier queue</a:t>
            </a:r>
            <a:r>
              <a:rPr lang="en-US" sz="1800" dirty="0">
                <a:solidFill>
                  <a:schemeClr val="accent3"/>
                </a:solidFill>
                <a:latin typeface="Helvetica" panose="020B0604020202020204" pitchFamily="34" charset="0"/>
                <a:ea typeface="Constantia" charset="0"/>
                <a:cs typeface="Helvetica" panose="020B0604020202020204" pitchFamily="34" charset="0"/>
              </a:rPr>
              <a:t> with the origin node</a:t>
            </a:r>
          </a:p>
          <a:p>
            <a:pPr algn="l"/>
            <a:r>
              <a:rPr lang="en-US" sz="1800" dirty="0">
                <a:solidFill>
                  <a:schemeClr val="accent3"/>
                </a:solidFill>
                <a:latin typeface="Helvetica" panose="020B0604020202020204" pitchFamily="34" charset="0"/>
                <a:ea typeface="Constantia" charset="0"/>
                <a:cs typeface="Helvetica" panose="020B0604020202020204" pitchFamily="34" charset="0"/>
              </a:rPr>
              <a:t>While the </a:t>
            </a:r>
            <a:r>
              <a:rPr lang="en-US" sz="1800" b="1" dirty="0">
                <a:solidFill>
                  <a:schemeClr val="accent3"/>
                </a:solidFill>
                <a:latin typeface="Helvetica" panose="020B0604020202020204" pitchFamily="34" charset="0"/>
                <a:ea typeface="Constantia" charset="0"/>
                <a:cs typeface="Helvetica" panose="020B0604020202020204" pitchFamily="34" charset="0"/>
              </a:rPr>
              <a:t>frontier queue</a:t>
            </a:r>
            <a:r>
              <a:rPr lang="en-US" sz="1800" dirty="0">
                <a:solidFill>
                  <a:schemeClr val="accent3"/>
                </a:solidFill>
                <a:latin typeface="Helvetica" panose="020B0604020202020204" pitchFamily="34" charset="0"/>
                <a:ea typeface="Constantia" charset="0"/>
                <a:cs typeface="Helvetica" panose="020B0604020202020204" pitchFamily="34" charset="0"/>
              </a:rPr>
              <a:t> has a vertex in it</a:t>
            </a:r>
          </a:p>
          <a:p>
            <a:pPr algn="l"/>
            <a:r>
              <a:rPr lang="en-US" sz="1800" dirty="0">
                <a:solidFill>
                  <a:schemeClr val="accent3"/>
                </a:solidFill>
                <a:latin typeface="Helvetica" panose="020B0604020202020204" pitchFamily="34" charset="0"/>
                <a:ea typeface="Constantia" charset="0"/>
                <a:cs typeface="Helvetica" panose="020B0604020202020204" pitchFamily="34" charset="0"/>
              </a:rPr>
              <a:t>	Pick a vertex </a:t>
            </a:r>
            <a:r>
              <a:rPr lang="en-US" sz="1800" b="1" dirty="0" err="1">
                <a:solidFill>
                  <a:schemeClr val="accent3"/>
                </a:solidFill>
                <a:latin typeface="Helvetica" panose="020B0604020202020204" pitchFamily="34" charset="0"/>
                <a:ea typeface="Constantia" charset="0"/>
                <a:cs typeface="Helvetica" panose="020B0604020202020204" pitchFamily="34" charset="0"/>
              </a:rPr>
              <a:t>v</a:t>
            </a:r>
            <a:r>
              <a:rPr lang="en-US" sz="1800" dirty="0">
                <a:solidFill>
                  <a:schemeClr val="accent3"/>
                </a:solidFill>
                <a:latin typeface="Helvetica" panose="020B0604020202020204" pitchFamily="34" charset="0"/>
                <a:ea typeface="Constantia" charset="0"/>
                <a:cs typeface="Helvetica" panose="020B0604020202020204" pitchFamily="34" charset="0"/>
              </a:rPr>
              <a:t> from the front of the queue</a:t>
            </a:r>
          </a:p>
          <a:p>
            <a:pPr algn="l"/>
            <a:r>
              <a:rPr lang="en-US" sz="1800" dirty="0">
                <a:solidFill>
                  <a:schemeClr val="accent3"/>
                </a:solidFill>
                <a:latin typeface="Helvetica" panose="020B0604020202020204" pitchFamily="34" charset="0"/>
                <a:ea typeface="Constantia" charset="0"/>
                <a:cs typeface="Helvetica" panose="020B0604020202020204" pitchFamily="34" charset="0"/>
              </a:rPr>
              <a:t>	Put each unexplored neighbor of v in </a:t>
            </a:r>
            <a:r>
              <a:rPr lang="en-US" sz="1800" b="1" dirty="0">
                <a:solidFill>
                  <a:schemeClr val="accent3"/>
                </a:solidFill>
                <a:latin typeface="Helvetica" panose="020B0604020202020204" pitchFamily="34" charset="0"/>
                <a:ea typeface="Constantia" charset="0"/>
                <a:cs typeface="Helvetica" panose="020B0604020202020204" pitchFamily="34" charset="0"/>
              </a:rPr>
              <a:t>queue</a:t>
            </a:r>
          </a:p>
        </p:txBody>
      </p:sp>
      <p:sp>
        <p:nvSpPr>
          <p:cNvPr id="5" name="TextBox 4"/>
          <p:cNvSpPr txBox="1"/>
          <p:nvPr/>
        </p:nvSpPr>
        <p:spPr>
          <a:xfrm>
            <a:off x="1069711" y="2637766"/>
            <a:ext cx="7400424" cy="2862322"/>
          </a:xfrm>
          <a:prstGeom prst="rect">
            <a:avLst/>
          </a:prstGeom>
          <a:noFill/>
        </p:spPr>
        <p:txBody>
          <a:bodyPr wrap="none" rtlCol="0">
            <a:spAutoFit/>
          </a:bodyPr>
          <a:lstStyle/>
          <a:p>
            <a:r>
              <a:rPr lang="en-US" sz="1800" i="1" dirty="0">
                <a:latin typeface="Helvetica" panose="020B0604020202020204" pitchFamily="34" charset="0"/>
                <a:ea typeface="Constantia" charset="0"/>
                <a:cs typeface="Helvetica" panose="020B0604020202020204" pitchFamily="34" charset="0"/>
              </a:rPr>
              <a:t>Note closer edges are always considered before more distant edges. </a:t>
            </a:r>
          </a:p>
          <a:p>
            <a:endParaRPr lang="en-US" sz="1800" i="1" dirty="0">
              <a:latin typeface="Helvetica" panose="020B0604020202020204" pitchFamily="34" charset="0"/>
              <a:ea typeface="Constantia" charset="0"/>
              <a:cs typeface="Helvetica" panose="020B0604020202020204" pitchFamily="34" charset="0"/>
            </a:endParaRPr>
          </a:p>
          <a:p>
            <a:r>
              <a:rPr lang="en-US" sz="1800" dirty="0">
                <a:solidFill>
                  <a:srgbClr val="9C5238"/>
                </a:solidFill>
                <a:latin typeface="Helvetica" panose="020B0604020202020204" pitchFamily="34" charset="0"/>
                <a:ea typeface="Constantia" charset="0"/>
                <a:cs typeface="Helvetica" panose="020B0604020202020204" pitchFamily="34" charset="0"/>
              </a:rPr>
              <a:t>Efficiency: </a:t>
            </a:r>
            <a:r>
              <a:rPr lang="en-US" sz="1800" dirty="0">
                <a:latin typeface="Helvetica" panose="020B0604020202020204" pitchFamily="34" charset="0"/>
                <a:ea typeface="Constantia" charset="0"/>
                <a:cs typeface="Helvetica" panose="020B0604020202020204" pitchFamily="34" charset="0"/>
              </a:rPr>
              <a:t>Each edge is examined </a:t>
            </a:r>
            <a:r>
              <a:rPr lang="en-US" sz="1800" b="1" dirty="0">
                <a:latin typeface="Helvetica" panose="020B0604020202020204" pitchFamily="34" charset="0"/>
                <a:ea typeface="Constantia" charset="0"/>
                <a:cs typeface="Helvetica" panose="020B0604020202020204" pitchFamily="34" charset="0"/>
              </a:rPr>
              <a:t>once</a:t>
            </a:r>
            <a:r>
              <a:rPr lang="en-US" sz="1800" dirty="0">
                <a:latin typeface="Helvetica" panose="020B0604020202020204" pitchFamily="34" charset="0"/>
                <a:ea typeface="Constantia" charset="0"/>
                <a:cs typeface="Helvetica" panose="020B0604020202020204" pitchFamily="34" charset="0"/>
              </a:rPr>
              <a:t> (</a:t>
            </a:r>
            <a:r>
              <a:rPr lang="en-US" sz="1800" i="1" dirty="0">
                <a:latin typeface="Helvetica" panose="020B0604020202020204" pitchFamily="34" charset="0"/>
                <a:ea typeface="Constantia" charset="0"/>
                <a:cs typeface="Helvetica" panose="020B0604020202020204" pitchFamily="34" charset="0"/>
              </a:rPr>
              <a:t>undirected</a:t>
            </a:r>
            <a:r>
              <a:rPr lang="en-US" sz="1800" dirty="0">
                <a:latin typeface="Helvetica" panose="020B0604020202020204" pitchFamily="34" charset="0"/>
                <a:ea typeface="Constantia" charset="0"/>
                <a:cs typeface="Helvetica" panose="020B0604020202020204" pitchFamily="34" charset="0"/>
              </a:rPr>
              <a:t>: in each direction)</a:t>
            </a:r>
            <a:br>
              <a:rPr lang="en-US" sz="1800" dirty="0">
                <a:latin typeface="Helvetica" panose="020B0604020202020204" pitchFamily="34" charset="0"/>
                <a:ea typeface="Constantia" charset="0"/>
                <a:cs typeface="Helvetica" panose="020B0604020202020204" pitchFamily="34" charset="0"/>
              </a:rPr>
            </a:br>
            <a:r>
              <a:rPr lang="en-US" sz="1800" dirty="0">
                <a:latin typeface="Helvetica" panose="020B0604020202020204" pitchFamily="34" charset="0"/>
                <a:ea typeface="Constantia" charset="0"/>
                <a:cs typeface="Helvetica" panose="020B0604020202020204" pitchFamily="34" charset="0"/>
              </a:rPr>
              <a:t>(if graph given as adjacency list).   </a:t>
            </a:r>
          </a:p>
          <a:p>
            <a:pPr algn="l"/>
            <a:endParaRPr lang="en-US" sz="1800" dirty="0">
              <a:latin typeface="Helvetica" panose="020B0604020202020204" pitchFamily="34" charset="0"/>
              <a:ea typeface="Constantia" charset="0"/>
              <a:cs typeface="Helvetica" panose="020B0604020202020204" pitchFamily="34" charset="0"/>
            </a:endParaRPr>
          </a:p>
          <a:p>
            <a:pPr algn="l"/>
            <a:r>
              <a:rPr lang="en-US" sz="1800" dirty="0">
                <a:latin typeface="Helvetica" panose="020B0604020202020204" pitchFamily="34" charset="0"/>
                <a:ea typeface="Constantia" charset="0"/>
                <a:cs typeface="Helvetica" panose="020B0604020202020204" pitchFamily="34" charset="0"/>
              </a:rPr>
              <a:t>Just a small amount of work is required to examine each edge. </a:t>
            </a:r>
          </a:p>
          <a:p>
            <a:pPr algn="l"/>
            <a:endParaRPr lang="en-US" sz="1800" dirty="0">
              <a:latin typeface="Helvetica" panose="020B0604020202020204" pitchFamily="34" charset="0"/>
              <a:ea typeface="Constantia" charset="0"/>
              <a:cs typeface="Helvetica" panose="020B0604020202020204" pitchFamily="34" charset="0"/>
            </a:endParaRPr>
          </a:p>
          <a:p>
            <a:pPr algn="l"/>
            <a:r>
              <a:rPr lang="en-US" sz="1800" dirty="0">
                <a:latin typeface="Helvetica" panose="020B0604020202020204" pitchFamily="34" charset="0"/>
                <a:ea typeface="Constantia" charset="0"/>
                <a:cs typeface="Helvetica" panose="020B0604020202020204" pitchFamily="34" charset="0"/>
              </a:rPr>
              <a:t>Running time is proportional to the number of edges.</a:t>
            </a:r>
          </a:p>
          <a:p>
            <a:pPr algn="l"/>
            <a:endParaRPr lang="en-US" sz="1800" dirty="0">
              <a:latin typeface="Helvetica" panose="020B0604020202020204" pitchFamily="34" charset="0"/>
              <a:ea typeface="Constantia" charset="0"/>
              <a:cs typeface="Helvetica" panose="020B0604020202020204" pitchFamily="34" charset="0"/>
            </a:endParaRPr>
          </a:p>
          <a:p>
            <a:pPr algn="l"/>
            <a:r>
              <a:rPr lang="en-US" sz="1800" dirty="0">
                <a:latin typeface="Helvetica" panose="020B0604020202020204" pitchFamily="34" charset="0"/>
                <a:ea typeface="Constantia" charset="0"/>
                <a:cs typeface="Helvetica" panose="020B0604020202020204" pitchFamily="34" charset="0"/>
              </a:rPr>
              <a:t>Let’s see it in Python</a:t>
            </a:r>
            <a:r>
              <a:rPr lang="is-IS" sz="1800" dirty="0">
                <a:latin typeface="Helvetica" panose="020B0604020202020204" pitchFamily="34" charset="0"/>
                <a:ea typeface="Constantia" charset="0"/>
                <a:cs typeface="Helvetica" panose="020B0604020202020204" pitchFamily="34" charset="0"/>
              </a:rPr>
              <a:t>…</a:t>
            </a:r>
            <a:endParaRPr lang="en-US" sz="1800" dirty="0">
              <a:latin typeface="Helvetica" panose="020B0604020202020204" pitchFamily="34" charset="0"/>
              <a:ea typeface="Constantia" charset="0"/>
              <a:cs typeface="Helvetica" panose="020B0604020202020204" pitchFamily="34" charset="0"/>
            </a:endParaRPr>
          </a:p>
        </p:txBody>
      </p:sp>
    </p:spTree>
    <p:extLst>
      <p:ext uri="{BB962C8B-B14F-4D97-AF65-F5344CB8AC3E}">
        <p14:creationId xmlns:p14="http://schemas.microsoft.com/office/powerpoint/2010/main" val="45784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072F42-4DFA-4725-86F9-7594E4AB4EB5}" type="slidenum">
              <a:rPr lang="en-GB" smtClean="0"/>
              <a:pPr/>
              <a:t>18</a:t>
            </a:fld>
            <a:endParaRPr lang="en-GB"/>
          </a:p>
        </p:txBody>
      </p:sp>
      <p:pic>
        <p:nvPicPr>
          <p:cNvPr id="8" name="Picture 7"/>
          <p:cNvPicPr>
            <a:picLocks noChangeAspect="1"/>
          </p:cNvPicPr>
          <p:nvPr/>
        </p:nvPicPr>
        <p:blipFill>
          <a:blip r:embed="rId3">
            <a:clrChange>
              <a:clrFrom>
                <a:srgbClr val="F7F7F7"/>
              </a:clrFrom>
              <a:clrTo>
                <a:srgbClr val="F7F7F7">
                  <a:alpha val="0"/>
                </a:srgbClr>
              </a:clrTo>
            </a:clrChange>
          </a:blip>
          <a:stretch>
            <a:fillRect/>
          </a:stretch>
        </p:blipFill>
        <p:spPr>
          <a:xfrm>
            <a:off x="998365" y="113237"/>
            <a:ext cx="4864100" cy="5499100"/>
          </a:xfrm>
          <a:prstGeom prst="rect">
            <a:avLst/>
          </a:prstGeom>
        </p:spPr>
      </p:pic>
      <p:pic>
        <p:nvPicPr>
          <p:cNvPr id="9" name="Picture 8"/>
          <p:cNvPicPr>
            <a:picLocks noChangeAspect="1"/>
          </p:cNvPicPr>
          <p:nvPr/>
        </p:nvPicPr>
        <p:blipFill>
          <a:blip r:embed="rId4"/>
          <a:stretch>
            <a:fillRect/>
          </a:stretch>
        </p:blipFill>
        <p:spPr>
          <a:xfrm>
            <a:off x="6972781" y="2794797"/>
            <a:ext cx="1447800" cy="2463800"/>
          </a:xfrm>
          <a:prstGeom prst="rect">
            <a:avLst/>
          </a:prstGeom>
        </p:spPr>
      </p:pic>
      <p:sp>
        <p:nvSpPr>
          <p:cNvPr id="10" name="Oval 9"/>
          <p:cNvSpPr/>
          <p:nvPr/>
        </p:nvSpPr>
        <p:spPr>
          <a:xfrm>
            <a:off x="4814047" y="389965"/>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4458181" y="874059"/>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p:cNvSpPr/>
          <p:nvPr/>
        </p:nvSpPr>
        <p:spPr>
          <a:xfrm>
            <a:off x="5081709" y="887506"/>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Oval 13"/>
          <p:cNvSpPr/>
          <p:nvPr/>
        </p:nvSpPr>
        <p:spPr>
          <a:xfrm>
            <a:off x="4437529" y="1498251"/>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p:cNvSpPr/>
          <p:nvPr/>
        </p:nvSpPr>
        <p:spPr>
          <a:xfrm>
            <a:off x="5157428" y="1498251"/>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p:cNvSpPr/>
          <p:nvPr/>
        </p:nvSpPr>
        <p:spPr>
          <a:xfrm>
            <a:off x="5182081" y="2122444"/>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US" dirty="0"/>
          </a:p>
        </p:txBody>
      </p:sp>
      <p:cxnSp>
        <p:nvCxnSpPr>
          <p:cNvPr id="18" name="Straight Arrow Connector 17"/>
          <p:cNvCxnSpPr>
            <a:stCxn id="10" idx="3"/>
            <a:endCxn id="11" idx="7"/>
          </p:cNvCxnSpPr>
          <p:nvPr/>
        </p:nvCxnSpPr>
        <p:spPr>
          <a:xfrm flipH="1">
            <a:off x="4779559" y="711343"/>
            <a:ext cx="89628" cy="2178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4"/>
            <a:endCxn id="14" idx="0"/>
          </p:cNvCxnSpPr>
          <p:nvPr/>
        </p:nvCxnSpPr>
        <p:spPr>
          <a:xfrm flipH="1">
            <a:off x="4625788" y="1250577"/>
            <a:ext cx="20652" cy="2476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6"/>
            <a:endCxn id="12" idx="2"/>
          </p:cNvCxnSpPr>
          <p:nvPr/>
        </p:nvCxnSpPr>
        <p:spPr>
          <a:xfrm>
            <a:off x="4834699" y="1062318"/>
            <a:ext cx="247010" cy="134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4"/>
            <a:endCxn id="15" idx="0"/>
          </p:cNvCxnSpPr>
          <p:nvPr/>
        </p:nvCxnSpPr>
        <p:spPr>
          <a:xfrm>
            <a:off x="5269968" y="1264024"/>
            <a:ext cx="75719" cy="2342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4"/>
            <a:endCxn id="16" idx="0"/>
          </p:cNvCxnSpPr>
          <p:nvPr/>
        </p:nvCxnSpPr>
        <p:spPr>
          <a:xfrm>
            <a:off x="5345687" y="1874769"/>
            <a:ext cx="24653" cy="24767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6" idx="6"/>
            <a:endCxn id="10" idx="7"/>
          </p:cNvCxnSpPr>
          <p:nvPr/>
        </p:nvCxnSpPr>
        <p:spPr>
          <a:xfrm flipH="1" flipV="1">
            <a:off x="5135425" y="445105"/>
            <a:ext cx="423174" cy="1865598"/>
          </a:xfrm>
          <a:prstGeom prst="curvedConnector4">
            <a:avLst>
              <a:gd name="adj1" fmla="val -54020"/>
              <a:gd name="adj2" fmla="val 11520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2" idx="0"/>
          </p:cNvCxnSpPr>
          <p:nvPr/>
        </p:nvCxnSpPr>
        <p:spPr>
          <a:xfrm>
            <a:off x="5135425" y="711343"/>
            <a:ext cx="134543" cy="1761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2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798799-1CDD-460D-B678-AA47009B2A00}"/>
              </a:ext>
            </a:extLst>
          </p:cNvPr>
          <p:cNvSpPr>
            <a:spLocks noGrp="1"/>
          </p:cNvSpPr>
          <p:nvPr>
            <p:ph type="title"/>
          </p:nvPr>
        </p:nvSpPr>
        <p:spPr/>
        <p:txBody>
          <a:bodyPr/>
          <a:lstStyle/>
          <a:p>
            <a:r>
              <a:rPr lang="en-US" dirty="0"/>
              <a:t>Breadth-First Search Summarized,</a:t>
            </a:r>
            <a:br>
              <a:rPr lang="en-US" dirty="0"/>
            </a:br>
            <a:r>
              <a:rPr lang="en-US" dirty="0"/>
              <a:t>on a Single Computer</a:t>
            </a:r>
          </a:p>
        </p:txBody>
      </p:sp>
      <p:sp>
        <p:nvSpPr>
          <p:cNvPr id="5" name="Content Placeholder 4">
            <a:extLst>
              <a:ext uri="{FF2B5EF4-FFF2-40B4-BE49-F238E27FC236}">
                <a16:creationId xmlns:a16="http://schemas.microsoft.com/office/drawing/2014/main" id="{4A12006B-A2A6-44DC-8ECF-AB3DDB6DB946}"/>
              </a:ext>
            </a:extLst>
          </p:cNvPr>
          <p:cNvSpPr>
            <a:spLocks noGrp="1"/>
          </p:cNvSpPr>
          <p:nvPr>
            <p:ph idx="1"/>
          </p:nvPr>
        </p:nvSpPr>
        <p:spPr>
          <a:xfrm>
            <a:off x="470263" y="1457743"/>
            <a:ext cx="8157007" cy="2536742"/>
          </a:xfrm>
        </p:spPr>
        <p:txBody>
          <a:bodyPr/>
          <a:lstStyle/>
          <a:p>
            <a:r>
              <a:rPr lang="en-US" dirty="0"/>
              <a:t>In a centralized algorithm, we rely on two things:</a:t>
            </a:r>
          </a:p>
          <a:p>
            <a:endParaRPr lang="en-US" dirty="0"/>
          </a:p>
          <a:p>
            <a:pPr lvl="1"/>
            <a:r>
              <a:rPr lang="en-US" dirty="0"/>
              <a:t>The </a:t>
            </a:r>
            <a:r>
              <a:rPr lang="en-US" b="1" dirty="0"/>
              <a:t>frontier queue</a:t>
            </a:r>
            <a:r>
              <a:rPr lang="en-US" dirty="0"/>
              <a:t> guarantees we visit closer nodes before we visit further-away nodes</a:t>
            </a:r>
          </a:p>
          <a:p>
            <a:pPr lvl="1"/>
            <a:endParaRPr lang="en-US" dirty="0"/>
          </a:p>
          <a:p>
            <a:pPr lvl="1"/>
            <a:r>
              <a:rPr lang="en-US" dirty="0"/>
              <a:t>The </a:t>
            </a:r>
            <a:r>
              <a:rPr lang="en-US" b="1" dirty="0"/>
              <a:t>visited set</a:t>
            </a:r>
            <a:r>
              <a:rPr lang="en-US" dirty="0"/>
              <a:t> lets us avoid back-tracking to a previous node</a:t>
            </a:r>
          </a:p>
          <a:p>
            <a:pPr lvl="1"/>
            <a:endParaRPr lang="en-US" dirty="0"/>
          </a:p>
        </p:txBody>
      </p:sp>
      <p:sp>
        <p:nvSpPr>
          <p:cNvPr id="3" name="Slide Number Placeholder 2">
            <a:extLst>
              <a:ext uri="{FF2B5EF4-FFF2-40B4-BE49-F238E27FC236}">
                <a16:creationId xmlns:a16="http://schemas.microsoft.com/office/drawing/2014/main" id="{53A5A0DC-1479-4863-A31A-3E78F6F2BCA2}"/>
              </a:ext>
            </a:extLst>
          </p:cNvPr>
          <p:cNvSpPr>
            <a:spLocks noGrp="1"/>
          </p:cNvSpPr>
          <p:nvPr>
            <p:ph type="sldNum" sz="quarter" idx="12"/>
          </p:nvPr>
        </p:nvSpPr>
        <p:spPr/>
        <p:txBody>
          <a:bodyPr/>
          <a:lstStyle/>
          <a:p>
            <a:pPr>
              <a:defRPr/>
            </a:pPr>
            <a:fld id="{7E1F828E-4B39-DC4D-A599-36004B51E205}" type="slidenum">
              <a:rPr lang="en-US" smtClean="0"/>
              <a:pPr>
                <a:defRPr/>
              </a:pPr>
              <a:t>19</a:t>
            </a:fld>
            <a:endParaRPr lang="en-US"/>
          </a:p>
        </p:txBody>
      </p:sp>
    </p:spTree>
    <p:extLst>
      <p:ext uri="{BB962C8B-B14F-4D97-AF65-F5344CB8AC3E}">
        <p14:creationId xmlns:p14="http://schemas.microsoft.com/office/powerpoint/2010/main" val="117494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dirty="0"/>
              <a:t>Networks (Graphs)</a:t>
            </a:r>
            <a:br>
              <a:rPr lang="en-US" dirty="0"/>
            </a:br>
            <a:r>
              <a:rPr lang="en-US" dirty="0"/>
              <a:t>are Everywhere!</a:t>
            </a:r>
          </a:p>
        </p:txBody>
      </p:sp>
      <p:sp>
        <p:nvSpPr>
          <p:cNvPr id="17410" name="Content Placeholder 2"/>
          <p:cNvSpPr>
            <a:spLocks noGrp="1"/>
          </p:cNvSpPr>
          <p:nvPr>
            <p:ph idx="1"/>
          </p:nvPr>
        </p:nvSpPr>
        <p:spPr/>
        <p:txBody>
          <a:bodyPr>
            <a:normAutofit lnSpcReduction="10000"/>
          </a:bodyPr>
          <a:lstStyle/>
          <a:p>
            <a:r>
              <a:rPr lang="en-US" dirty="0"/>
              <a:t>Transportation</a:t>
            </a:r>
          </a:p>
          <a:p>
            <a:pPr eaLnBrk="1" hangingPunct="1"/>
            <a:r>
              <a:rPr lang="en-US" dirty="0"/>
              <a:t>Economics</a:t>
            </a:r>
          </a:p>
          <a:p>
            <a:pPr eaLnBrk="1" hangingPunct="1"/>
            <a:r>
              <a:rPr lang="en-US" dirty="0"/>
              <a:t>Society / Friendships and </a:t>
            </a:r>
            <a:br>
              <a:rPr lang="en-US" dirty="0"/>
            </a:br>
            <a:r>
              <a:rPr lang="en-US" dirty="0"/>
              <a:t>Interest groups</a:t>
            </a:r>
          </a:p>
          <a:p>
            <a:pPr eaLnBrk="1" hangingPunct="1"/>
            <a:r>
              <a:rPr lang="en-US" dirty="0"/>
              <a:t>Information sources</a:t>
            </a:r>
          </a:p>
          <a:p>
            <a:pPr eaLnBrk="1" hangingPunct="1"/>
            <a:r>
              <a:rPr lang="en-US" dirty="0"/>
              <a:t>Biology</a:t>
            </a:r>
          </a:p>
          <a:p>
            <a:pPr eaLnBrk="1" hangingPunct="1"/>
            <a:r>
              <a:rPr lang="en-US" dirty="0"/>
              <a:t>Computing</a:t>
            </a:r>
          </a:p>
          <a:p>
            <a:pPr eaLnBrk="1" hangingPunct="1"/>
            <a:r>
              <a:rPr lang="en-US" dirty="0"/>
              <a:t>...</a:t>
            </a:r>
          </a:p>
          <a:p>
            <a:pPr eaLnBrk="1" hangingPunct="1"/>
            <a:endParaRPr lang="en-US" dirty="0"/>
          </a:p>
          <a:p>
            <a:pPr marL="0" indent="0" eaLnBrk="1" hangingPunct="1">
              <a:buNone/>
            </a:pPr>
            <a:r>
              <a:rPr lang="en-US" dirty="0"/>
              <a:t>May be implicit (we compute links) or explicit (we can observe links)</a:t>
            </a:r>
          </a:p>
          <a:p>
            <a:pPr marL="0" indent="0" eaLnBrk="1" hangingPunct="1">
              <a:buNone/>
            </a:pPr>
            <a:r>
              <a:rPr lang="en-US" dirty="0"/>
              <a:t>For our running example: we’ll look at the LinkedIn connection network</a:t>
            </a:r>
          </a:p>
        </p:txBody>
      </p:sp>
      <p:sp>
        <p:nvSpPr>
          <p:cNvPr id="4" name="TextBox 3"/>
          <p:cNvSpPr txBox="1"/>
          <p:nvPr/>
        </p:nvSpPr>
        <p:spPr>
          <a:xfrm>
            <a:off x="5665036" y="3755954"/>
            <a:ext cx="3143810" cy="246221"/>
          </a:xfrm>
          <a:prstGeom prst="rect">
            <a:avLst/>
          </a:prstGeom>
          <a:noFill/>
        </p:spPr>
        <p:txBody>
          <a:bodyPr wrap="none" rtlCol="0">
            <a:spAutoFit/>
          </a:bodyPr>
          <a:lstStyle/>
          <a:p>
            <a:r>
              <a:rPr lang="en-US" sz="1000" i="1" dirty="0"/>
              <a:t>Figure by Bruce Hoppe, Creative Commons Licensed</a:t>
            </a:r>
          </a:p>
        </p:txBody>
      </p:sp>
      <p:pic>
        <p:nvPicPr>
          <p:cNvPr id="5" name="Picture 2" descr="http://4.bp.blogspot.com/_Qs08_CsKYeY/SJMIFlNUwlI/AAAAAAAAADo/xx56lgH2qbs/s400/crazy%2Bdamping.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80446" y="677993"/>
            <a:ext cx="3063875" cy="3175000"/>
          </a:xfrm>
          <a:prstGeom prst="rect">
            <a:avLst/>
          </a:prstGeom>
          <a:noFill/>
        </p:spPr>
      </p:pic>
    </p:spTree>
    <p:extLst>
      <p:ext uri="{BB962C8B-B14F-4D97-AF65-F5344CB8AC3E}">
        <p14:creationId xmlns:p14="http://schemas.microsoft.com/office/powerpoint/2010/main" val="132995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Few Applications of BFS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5072F42-4DFA-4725-86F9-7594E4AB4EB5}" type="slidenum">
              <a:rPr lang="en-GB" smtClean="0"/>
              <a:pPr/>
              <a:t>20</a:t>
            </a:fld>
            <a:endParaRPr lang="en-GB"/>
          </a:p>
        </p:txBody>
      </p:sp>
    </p:spTree>
    <p:extLst>
      <p:ext uri="{BB962C8B-B14F-4D97-AF65-F5344CB8AC3E}">
        <p14:creationId xmlns:p14="http://schemas.microsoft.com/office/powerpoint/2010/main" val="326051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Common Question</a:t>
            </a:r>
          </a:p>
        </p:txBody>
      </p:sp>
      <p:sp>
        <p:nvSpPr>
          <p:cNvPr id="6" name="Content Placeholder 5"/>
          <p:cNvSpPr>
            <a:spLocks noGrp="1"/>
          </p:cNvSpPr>
          <p:nvPr>
            <p:ph idx="1"/>
          </p:nvPr>
        </p:nvSpPr>
        <p:spPr>
          <a:xfrm>
            <a:off x="679607" y="1487606"/>
            <a:ext cx="3072896" cy="3696487"/>
          </a:xfrm>
        </p:spPr>
        <p:txBody>
          <a:bodyPr/>
          <a:lstStyle/>
          <a:p>
            <a:r>
              <a:rPr lang="en-US" dirty="0"/>
              <a:t>How far away is V from A?</a:t>
            </a:r>
          </a:p>
          <a:p>
            <a:pPr lvl="1"/>
            <a:r>
              <a:rPr lang="en-US" dirty="0"/>
              <a:t>“Shortest path”</a:t>
            </a:r>
          </a:p>
          <a:p>
            <a:pPr lvl="1"/>
            <a:endParaRPr lang="en-US" dirty="0"/>
          </a:p>
          <a:p>
            <a:r>
              <a:rPr lang="en-US" dirty="0"/>
              <a:t>Let’s assume that</a:t>
            </a:r>
          </a:p>
          <a:p>
            <a:pPr marL="628639" lvl="1" indent="-342900">
              <a:buFont typeface="+mj-lt"/>
              <a:buAutoNum type="arabicPeriod"/>
            </a:pPr>
            <a:r>
              <a:rPr lang="en-US" dirty="0"/>
              <a:t>the graph is directed and may have cycles</a:t>
            </a:r>
          </a:p>
          <a:p>
            <a:pPr marL="628639" lvl="1" indent="-342900">
              <a:buFont typeface="+mj-lt"/>
              <a:buAutoNum type="arabicPeriod"/>
            </a:pPr>
            <a:r>
              <a:rPr lang="en-US" dirty="0"/>
              <a:t>all edges have equal (“unit”) cost</a:t>
            </a:r>
          </a:p>
          <a:p>
            <a:pPr marL="0" indent="0">
              <a:buNone/>
            </a:pPr>
            <a:r>
              <a:rPr lang="en-US" dirty="0">
                <a:solidFill>
                  <a:srgbClr val="7B2017"/>
                </a:solidFill>
              </a:rPr>
              <a:t>Can BFS help?</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21</a:t>
            </a:fld>
            <a:endParaRPr lang="en-GB"/>
          </a:p>
        </p:txBody>
      </p:sp>
      <p:sp>
        <p:nvSpPr>
          <p:cNvPr id="7" name="Oval 6"/>
          <p:cNvSpPr/>
          <p:nvPr/>
        </p:nvSpPr>
        <p:spPr>
          <a:xfrm>
            <a:off x="4885897" y="2668137"/>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5254387" y="3534770"/>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5800298" y="313216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5622877" y="232694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 name="Oval 10"/>
          <p:cNvSpPr/>
          <p:nvPr/>
        </p:nvSpPr>
        <p:spPr>
          <a:xfrm>
            <a:off x="6441742" y="2790967"/>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2" name="Oval 11"/>
          <p:cNvSpPr/>
          <p:nvPr/>
        </p:nvSpPr>
        <p:spPr>
          <a:xfrm>
            <a:off x="5431808" y="2790967"/>
            <a:ext cx="368490" cy="3411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Oval 12"/>
          <p:cNvSpPr/>
          <p:nvPr/>
        </p:nvSpPr>
        <p:spPr>
          <a:xfrm>
            <a:off x="6318914" y="1992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Oval 13"/>
          <p:cNvSpPr/>
          <p:nvPr/>
        </p:nvSpPr>
        <p:spPr>
          <a:xfrm>
            <a:off x="7083186" y="313216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5" name="Oval 14"/>
          <p:cNvSpPr/>
          <p:nvPr/>
        </p:nvSpPr>
        <p:spPr>
          <a:xfrm>
            <a:off x="6503159" y="3643952"/>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6" name="Oval 15"/>
          <p:cNvSpPr/>
          <p:nvPr/>
        </p:nvSpPr>
        <p:spPr>
          <a:xfrm>
            <a:off x="5602406" y="4060209"/>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17" name="Oval 16"/>
          <p:cNvSpPr/>
          <p:nvPr/>
        </p:nvSpPr>
        <p:spPr>
          <a:xfrm>
            <a:off x="4517407" y="3473355"/>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8" name="Oval 17"/>
          <p:cNvSpPr/>
          <p:nvPr/>
        </p:nvSpPr>
        <p:spPr>
          <a:xfrm>
            <a:off x="4885897" y="1992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9" name="Oval 18"/>
          <p:cNvSpPr/>
          <p:nvPr/>
        </p:nvSpPr>
        <p:spPr>
          <a:xfrm>
            <a:off x="7526735" y="2497540"/>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20" name="Oval 19"/>
          <p:cNvSpPr/>
          <p:nvPr/>
        </p:nvSpPr>
        <p:spPr>
          <a:xfrm>
            <a:off x="7724630" y="3384644"/>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21" name="Oval 20"/>
          <p:cNvSpPr/>
          <p:nvPr/>
        </p:nvSpPr>
        <p:spPr>
          <a:xfrm>
            <a:off x="8529848" y="300933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t>
            </a:r>
          </a:p>
        </p:txBody>
      </p:sp>
      <p:sp>
        <p:nvSpPr>
          <p:cNvPr id="22" name="Oval 21"/>
          <p:cNvSpPr/>
          <p:nvPr/>
        </p:nvSpPr>
        <p:spPr>
          <a:xfrm>
            <a:off x="7083186" y="4053385"/>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23" name="Oval 22"/>
          <p:cNvSpPr/>
          <p:nvPr/>
        </p:nvSpPr>
        <p:spPr>
          <a:xfrm>
            <a:off x="6277967" y="461294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24" name="Oval 23"/>
          <p:cNvSpPr/>
          <p:nvPr/>
        </p:nvSpPr>
        <p:spPr>
          <a:xfrm>
            <a:off x="5070142" y="4544704"/>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5" name="Oval 24"/>
          <p:cNvSpPr/>
          <p:nvPr/>
        </p:nvSpPr>
        <p:spPr>
          <a:xfrm>
            <a:off x="4476467" y="4278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26" name="Oval 25"/>
          <p:cNvSpPr/>
          <p:nvPr/>
        </p:nvSpPr>
        <p:spPr>
          <a:xfrm>
            <a:off x="3916907" y="2900149"/>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7" name="Oval 26"/>
          <p:cNvSpPr/>
          <p:nvPr/>
        </p:nvSpPr>
        <p:spPr>
          <a:xfrm>
            <a:off x="3985144" y="2156346"/>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28" name="Oval 27"/>
          <p:cNvSpPr/>
          <p:nvPr/>
        </p:nvSpPr>
        <p:spPr>
          <a:xfrm>
            <a:off x="5404511" y="1487606"/>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29" name="Oval 28"/>
          <p:cNvSpPr/>
          <p:nvPr/>
        </p:nvSpPr>
        <p:spPr>
          <a:xfrm>
            <a:off x="7014950" y="1808328"/>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30" name="Straight Arrow Connector 29"/>
          <p:cNvCxnSpPr>
            <a:stCxn id="14" idx="0"/>
            <a:endCxn id="12" idx="3"/>
          </p:cNvCxnSpPr>
          <p:nvPr/>
        </p:nvCxnSpPr>
        <p:spPr>
          <a:xfrm flipV="1">
            <a:off x="5616053" y="2618170"/>
            <a:ext cx="60788" cy="17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6"/>
            <a:endCxn id="13" idx="2"/>
          </p:cNvCxnSpPr>
          <p:nvPr/>
        </p:nvCxnSpPr>
        <p:spPr>
          <a:xfrm>
            <a:off x="5800298" y="2961564"/>
            <a:ext cx="64144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5"/>
            <a:endCxn id="11" idx="1"/>
          </p:cNvCxnSpPr>
          <p:nvPr/>
        </p:nvCxnSpPr>
        <p:spPr>
          <a:xfrm>
            <a:off x="5746334" y="3082194"/>
            <a:ext cx="107928" cy="99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4"/>
            <a:endCxn id="10" idx="0"/>
          </p:cNvCxnSpPr>
          <p:nvPr/>
        </p:nvCxnSpPr>
        <p:spPr>
          <a:xfrm flipH="1">
            <a:off x="5438632" y="3132161"/>
            <a:ext cx="177421" cy="402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9" idx="6"/>
          </p:cNvCxnSpPr>
          <p:nvPr/>
        </p:nvCxnSpPr>
        <p:spPr>
          <a:xfrm flipH="1" flipV="1">
            <a:off x="5254387" y="2838734"/>
            <a:ext cx="177421" cy="1228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9" idx="4"/>
            <a:endCxn id="14" idx="3"/>
          </p:cNvCxnSpPr>
          <p:nvPr/>
        </p:nvCxnSpPr>
        <p:spPr>
          <a:xfrm rot="16200000" flipH="1">
            <a:off x="5241526" y="2837947"/>
            <a:ext cx="72863" cy="415630"/>
          </a:xfrm>
          <a:prstGeom prst="curvedConnector3">
            <a:avLst>
              <a:gd name="adj1" fmla="val 238817"/>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20" idx="4"/>
          </p:cNvCxnSpPr>
          <p:nvPr/>
        </p:nvCxnSpPr>
        <p:spPr>
          <a:xfrm flipV="1">
            <a:off x="5070142" y="2333767"/>
            <a:ext cx="0" cy="3343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3"/>
            <a:endCxn id="19" idx="0"/>
          </p:cNvCxnSpPr>
          <p:nvPr/>
        </p:nvCxnSpPr>
        <p:spPr>
          <a:xfrm flipH="1">
            <a:off x="4701652" y="2959364"/>
            <a:ext cx="238209" cy="5139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5"/>
            <a:endCxn id="18" idx="1"/>
          </p:cNvCxnSpPr>
          <p:nvPr/>
        </p:nvCxnSpPr>
        <p:spPr>
          <a:xfrm>
            <a:off x="5568913" y="3825997"/>
            <a:ext cx="87457" cy="2841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5"/>
            <a:endCxn id="17" idx="1"/>
          </p:cNvCxnSpPr>
          <p:nvPr/>
        </p:nvCxnSpPr>
        <p:spPr>
          <a:xfrm>
            <a:off x="6114824" y="3423388"/>
            <a:ext cx="442299" cy="2705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5"/>
            <a:endCxn id="16" idx="1"/>
          </p:cNvCxnSpPr>
          <p:nvPr/>
        </p:nvCxnSpPr>
        <p:spPr>
          <a:xfrm>
            <a:off x="6756268" y="3082194"/>
            <a:ext cx="380882" cy="99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7"/>
            <a:endCxn id="15" idx="2"/>
          </p:cNvCxnSpPr>
          <p:nvPr/>
        </p:nvCxnSpPr>
        <p:spPr>
          <a:xfrm flipV="1">
            <a:off x="5937403" y="2163170"/>
            <a:ext cx="381511" cy="2137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6" idx="0"/>
            <a:endCxn id="21" idx="3"/>
          </p:cNvCxnSpPr>
          <p:nvPr/>
        </p:nvCxnSpPr>
        <p:spPr>
          <a:xfrm flipV="1">
            <a:off x="7267431" y="2788767"/>
            <a:ext cx="313268" cy="3433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5"/>
            <a:endCxn id="23" idx="1"/>
          </p:cNvCxnSpPr>
          <p:nvPr/>
        </p:nvCxnSpPr>
        <p:spPr>
          <a:xfrm>
            <a:off x="7841261" y="2788767"/>
            <a:ext cx="742551" cy="2705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3" idx="1"/>
            <a:endCxn id="12" idx="5"/>
          </p:cNvCxnSpPr>
          <p:nvPr/>
        </p:nvCxnSpPr>
        <p:spPr>
          <a:xfrm rot="16200000" flipV="1">
            <a:off x="6105173" y="2450400"/>
            <a:ext cx="222764" cy="558303"/>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2"/>
            <a:endCxn id="20" idx="5"/>
          </p:cNvCxnSpPr>
          <p:nvPr/>
        </p:nvCxnSpPr>
        <p:spPr>
          <a:xfrm flipH="1" flipV="1">
            <a:off x="5200423" y="2283800"/>
            <a:ext cx="422454" cy="2137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8" idx="7"/>
            <a:endCxn id="17" idx="2"/>
          </p:cNvCxnSpPr>
          <p:nvPr/>
        </p:nvCxnSpPr>
        <p:spPr>
          <a:xfrm rot="5400000" flipH="1" flipV="1">
            <a:off x="6062232" y="3669250"/>
            <a:ext cx="295627" cy="58622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7" idx="3"/>
            <a:endCxn id="18" idx="6"/>
          </p:cNvCxnSpPr>
          <p:nvPr/>
        </p:nvCxnSpPr>
        <p:spPr>
          <a:xfrm rot="5400000">
            <a:off x="6116197" y="3789879"/>
            <a:ext cx="295627" cy="58622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7"/>
            <a:endCxn id="30" idx="3"/>
          </p:cNvCxnSpPr>
          <p:nvPr/>
        </p:nvCxnSpPr>
        <p:spPr>
          <a:xfrm flipV="1">
            <a:off x="5200423" y="1778833"/>
            <a:ext cx="258052" cy="2637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0" idx="2"/>
            <a:endCxn id="29" idx="6"/>
          </p:cNvCxnSpPr>
          <p:nvPr/>
        </p:nvCxnSpPr>
        <p:spPr>
          <a:xfrm flipH="1">
            <a:off x="4353634" y="2163170"/>
            <a:ext cx="532263" cy="1637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9" idx="1"/>
            <a:endCxn id="28" idx="5"/>
          </p:cNvCxnSpPr>
          <p:nvPr/>
        </p:nvCxnSpPr>
        <p:spPr>
          <a:xfrm flipH="1" flipV="1">
            <a:off x="4231433" y="3191376"/>
            <a:ext cx="339938" cy="3319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9" idx="4"/>
            <a:endCxn id="27" idx="0"/>
          </p:cNvCxnSpPr>
          <p:nvPr/>
        </p:nvCxnSpPr>
        <p:spPr>
          <a:xfrm flipH="1">
            <a:off x="4660712" y="3814549"/>
            <a:ext cx="40940" cy="4640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27" idx="1"/>
            <a:endCxn id="28" idx="3"/>
          </p:cNvCxnSpPr>
          <p:nvPr/>
        </p:nvCxnSpPr>
        <p:spPr>
          <a:xfrm rot="16200000" flipV="1">
            <a:off x="3682069" y="3480178"/>
            <a:ext cx="1137164" cy="559560"/>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8" idx="2"/>
            <a:endCxn id="26" idx="0"/>
          </p:cNvCxnSpPr>
          <p:nvPr/>
        </p:nvCxnSpPr>
        <p:spPr>
          <a:xfrm flipH="1">
            <a:off x="5254387" y="4230806"/>
            <a:ext cx="348019" cy="3138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5"/>
            <a:endCxn id="24" idx="1"/>
          </p:cNvCxnSpPr>
          <p:nvPr/>
        </p:nvCxnSpPr>
        <p:spPr>
          <a:xfrm>
            <a:off x="6817685" y="3935179"/>
            <a:ext cx="319465" cy="1681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5"/>
            <a:endCxn id="25" idx="1"/>
          </p:cNvCxnSpPr>
          <p:nvPr/>
        </p:nvCxnSpPr>
        <p:spPr>
          <a:xfrm>
            <a:off x="5916932" y="4351436"/>
            <a:ext cx="414999" cy="3114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4"/>
            <a:endCxn id="25" idx="7"/>
          </p:cNvCxnSpPr>
          <p:nvPr/>
        </p:nvCxnSpPr>
        <p:spPr>
          <a:xfrm flipH="1">
            <a:off x="6592493" y="3985146"/>
            <a:ext cx="94911" cy="6777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4"/>
            <a:endCxn id="17" idx="0"/>
          </p:cNvCxnSpPr>
          <p:nvPr/>
        </p:nvCxnSpPr>
        <p:spPr>
          <a:xfrm>
            <a:off x="6625987" y="3132161"/>
            <a:ext cx="61417" cy="5117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7"/>
            <a:endCxn id="31" idx="2"/>
          </p:cNvCxnSpPr>
          <p:nvPr/>
        </p:nvCxnSpPr>
        <p:spPr>
          <a:xfrm flipV="1">
            <a:off x="6633440" y="1978925"/>
            <a:ext cx="381510" cy="636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5"/>
            <a:endCxn id="22" idx="1"/>
          </p:cNvCxnSpPr>
          <p:nvPr/>
        </p:nvCxnSpPr>
        <p:spPr>
          <a:xfrm>
            <a:off x="7397712" y="3423388"/>
            <a:ext cx="380882" cy="1122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66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731638" y="302285"/>
            <a:ext cx="7514035" cy="803091"/>
          </a:xfrm>
        </p:spPr>
        <p:txBody>
          <a:bodyPr>
            <a:normAutofit/>
          </a:bodyPr>
          <a:lstStyle/>
          <a:p>
            <a:r>
              <a:rPr lang="en-US" dirty="0"/>
              <a:t>Adding Connections in Social Networks</a:t>
            </a:r>
          </a:p>
        </p:txBody>
      </p:sp>
      <p:sp>
        <p:nvSpPr>
          <p:cNvPr id="63493" name="Text Box 5"/>
          <p:cNvSpPr txBox="1">
            <a:spLocks noChangeArrowheads="1"/>
          </p:cNvSpPr>
          <p:nvPr/>
        </p:nvSpPr>
        <p:spPr bwMode="auto">
          <a:xfrm>
            <a:off x="1460500" y="2500312"/>
            <a:ext cx="6056313" cy="348878"/>
          </a:xfrm>
          <a:prstGeom prst="rect">
            <a:avLst/>
          </a:prstGeom>
          <a:noFill/>
          <a:ln w="9525">
            <a:noFill/>
            <a:miter lim="800000"/>
            <a:headEnd/>
            <a:tailEnd/>
          </a:ln>
        </p:spPr>
        <p:txBody>
          <a:bodyPr>
            <a:prstTxWarp prst="textNoShape">
              <a:avLst/>
            </a:prstTxWarp>
            <a:spAutoFit/>
          </a:bodyPr>
          <a:lstStyle/>
          <a:p>
            <a:pPr>
              <a:spcBef>
                <a:spcPct val="50000"/>
              </a:spcBef>
            </a:pPr>
            <a:endParaRPr lang="en-US" sz="1667"/>
          </a:p>
        </p:txBody>
      </p:sp>
      <p:sp>
        <p:nvSpPr>
          <p:cNvPr id="63497" name="Text Box 9"/>
          <p:cNvSpPr txBox="1">
            <a:spLocks noChangeArrowheads="1"/>
          </p:cNvSpPr>
          <p:nvPr/>
        </p:nvSpPr>
        <p:spPr bwMode="auto">
          <a:xfrm>
            <a:off x="846538" y="1814820"/>
            <a:ext cx="5492209" cy="2144690"/>
          </a:xfrm>
          <a:prstGeom prst="rect">
            <a:avLst/>
          </a:prstGeom>
          <a:noFill/>
          <a:ln w="9525">
            <a:noFill/>
            <a:miter lim="800000"/>
            <a:headEnd/>
            <a:tailEnd/>
          </a:ln>
        </p:spPr>
        <p:txBody>
          <a:bodyPr wrap="none">
            <a:prstTxWarp prst="textNoShape">
              <a:avLst/>
            </a:prstTxWarp>
            <a:spAutoFit/>
          </a:bodyPr>
          <a:lstStyle/>
          <a:p>
            <a:pPr algn="l"/>
            <a:r>
              <a:rPr lang="en-US" sz="1667" dirty="0">
                <a:latin typeface="Helvetica" panose="020B0604020202020204" pitchFamily="34" charset="0"/>
                <a:ea typeface="Constantia" charset="0"/>
                <a:cs typeface="Helvetica" panose="020B0604020202020204" pitchFamily="34" charset="0"/>
              </a:rPr>
              <a:t>One’s friends tend to become each other’s friends.</a:t>
            </a:r>
          </a:p>
          <a:p>
            <a:pPr algn="l"/>
            <a:r>
              <a:rPr lang="en-US" sz="1667" dirty="0">
                <a:latin typeface="Helvetica" panose="020B0604020202020204" pitchFamily="34" charset="0"/>
                <a:ea typeface="Constantia" charset="0"/>
                <a:cs typeface="Helvetica" panose="020B0604020202020204" pitchFamily="34" charset="0"/>
              </a:rPr>
              <a:t>This is called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a:t>
            </a:r>
            <a:r>
              <a:rPr lang="en-US" sz="1667" dirty="0">
                <a:latin typeface="Helvetica" panose="020B0604020202020204" pitchFamily="34" charset="0"/>
                <a:ea typeface="Constantia" charset="0"/>
                <a:cs typeface="Helvetica" panose="020B0604020202020204" pitchFamily="34" charset="0"/>
              </a:rPr>
              <a:t>.</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A node A violates the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 Property </a:t>
            </a:r>
            <a:r>
              <a:rPr lang="en-US" sz="1667" dirty="0">
                <a:latin typeface="Helvetica" panose="020B0604020202020204" pitchFamily="34" charset="0"/>
                <a:ea typeface="Constantia" charset="0"/>
                <a:cs typeface="Helvetica" panose="020B0604020202020204" pitchFamily="34" charset="0"/>
              </a:rPr>
              <a:t>if it has</a:t>
            </a:r>
            <a:br>
              <a:rPr lang="en-US" sz="1667" dirty="0">
                <a:latin typeface="Helvetica" panose="020B0604020202020204" pitchFamily="34" charset="0"/>
                <a:ea typeface="Constantia" charset="0"/>
                <a:cs typeface="Helvetica" panose="020B0604020202020204" pitchFamily="34" charset="0"/>
              </a:rPr>
            </a:br>
            <a:r>
              <a:rPr lang="en-US" sz="1667" dirty="0">
                <a:latin typeface="Helvetica" panose="020B0604020202020204" pitchFamily="34" charset="0"/>
                <a:ea typeface="Constantia" charset="0"/>
                <a:cs typeface="Helvetica" panose="020B0604020202020204" pitchFamily="34" charset="0"/>
              </a:rPr>
              <a:t>two friends B and C who are not each other’s friends.</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We often look to </a:t>
            </a:r>
            <a:r>
              <a:rPr lang="en-US" sz="1667" b="1" dirty="0">
                <a:latin typeface="Helvetica" panose="020B0604020202020204" pitchFamily="34" charset="0"/>
                <a:ea typeface="Constantia" charset="0"/>
                <a:cs typeface="Helvetica" panose="020B0604020202020204" pitchFamily="34" charset="0"/>
              </a:rPr>
              <a:t>complete triangles</a:t>
            </a:r>
            <a:r>
              <a:rPr lang="en-US" sz="1667" dirty="0">
                <a:latin typeface="Helvetica" panose="020B0604020202020204" pitchFamily="34" charset="0"/>
                <a:ea typeface="Constantia" charset="0"/>
                <a:cs typeface="Helvetica" panose="020B0604020202020204" pitchFamily="34" charset="0"/>
              </a:rPr>
              <a:t> to recommend</a:t>
            </a:r>
          </a:p>
          <a:p>
            <a:pPr algn="l"/>
            <a:r>
              <a:rPr lang="en-US" sz="1667" dirty="0">
                <a:latin typeface="Helvetica" panose="020B0604020202020204" pitchFamily="34" charset="0"/>
                <a:ea typeface="Constantia" charset="0"/>
                <a:cs typeface="Helvetica" panose="020B0604020202020204" pitchFamily="34" charset="0"/>
              </a:rPr>
              <a:t>friends – prioritize by the number of incomplete triangles</a:t>
            </a:r>
          </a:p>
        </p:txBody>
      </p:sp>
      <p:grpSp>
        <p:nvGrpSpPr>
          <p:cNvPr id="3" name="Group 2">
            <a:extLst>
              <a:ext uri="{FF2B5EF4-FFF2-40B4-BE49-F238E27FC236}">
                <a16:creationId xmlns:a16="http://schemas.microsoft.com/office/drawing/2014/main" id="{597244FC-6829-EF41-AD76-234FE3A6809F}"/>
              </a:ext>
            </a:extLst>
          </p:cNvPr>
          <p:cNvGrpSpPr/>
          <p:nvPr/>
        </p:nvGrpSpPr>
        <p:grpSpPr>
          <a:xfrm>
            <a:off x="6788629" y="1727513"/>
            <a:ext cx="1789742" cy="1722949"/>
            <a:chOff x="7015458" y="1607197"/>
            <a:chExt cx="1789742" cy="1722949"/>
          </a:xfrm>
        </p:grpSpPr>
        <p:sp>
          <p:nvSpPr>
            <p:cNvPr id="2" name="Oval 1"/>
            <p:cNvSpPr/>
            <p:nvPr/>
          </p:nvSpPr>
          <p:spPr>
            <a:xfrm>
              <a:off x="7162765" y="1607197"/>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7015458" y="2307689"/>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54868" y="2333697"/>
              <a:ext cx="383278" cy="23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1</a:t>
              </a:r>
            </a:p>
          </p:txBody>
        </p:sp>
        <p:sp>
          <p:nvSpPr>
            <p:cNvPr id="10" name="Oval 9"/>
            <p:cNvSpPr/>
            <p:nvPr/>
          </p:nvSpPr>
          <p:spPr>
            <a:xfrm>
              <a:off x="8076128" y="1698875"/>
              <a:ext cx="350987" cy="280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2</a:t>
              </a:r>
            </a:p>
          </p:txBody>
        </p:sp>
        <p:sp>
          <p:nvSpPr>
            <p:cNvPr id="11" name="Oval 10"/>
            <p:cNvSpPr/>
            <p:nvPr/>
          </p:nvSpPr>
          <p:spPr>
            <a:xfrm>
              <a:off x="8545892" y="2178035"/>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67808" y="2849190"/>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Oval 12"/>
            <p:cNvSpPr/>
            <p:nvPr/>
          </p:nvSpPr>
          <p:spPr>
            <a:xfrm>
              <a:off x="7387159" y="3070838"/>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2" idx="4"/>
              <a:endCxn id="8" idx="0"/>
            </p:cNvCxnSpPr>
            <p:nvPr/>
          </p:nvCxnSpPr>
          <p:spPr>
            <a:xfrm flipH="1">
              <a:off x="7145112" y="1866505"/>
              <a:ext cx="147307" cy="44118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5"/>
              <a:endCxn id="9" idx="0"/>
            </p:cNvCxnSpPr>
            <p:nvPr/>
          </p:nvCxnSpPr>
          <p:spPr>
            <a:xfrm>
              <a:off x="7384098" y="1828530"/>
              <a:ext cx="162409" cy="505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6"/>
              <a:endCxn id="10" idx="2"/>
            </p:cNvCxnSpPr>
            <p:nvPr/>
          </p:nvCxnSpPr>
          <p:spPr>
            <a:xfrm>
              <a:off x="7422073" y="1736851"/>
              <a:ext cx="654055" cy="1020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1" idx="0"/>
            </p:cNvCxnSpPr>
            <p:nvPr/>
          </p:nvCxnSpPr>
          <p:spPr>
            <a:xfrm>
              <a:off x="8375714" y="1937912"/>
              <a:ext cx="299832" cy="2401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8251622" y="1978924"/>
              <a:ext cx="45840" cy="870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1"/>
            </p:cNvCxnSpPr>
            <p:nvPr/>
          </p:nvCxnSpPr>
          <p:spPr>
            <a:xfrm>
              <a:off x="7682016" y="2532831"/>
              <a:ext cx="523767" cy="3543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3" idx="1"/>
            </p:cNvCxnSpPr>
            <p:nvPr/>
          </p:nvCxnSpPr>
          <p:spPr>
            <a:xfrm>
              <a:off x="7145112" y="2566997"/>
              <a:ext cx="280022" cy="5418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5"/>
              <a:endCxn id="12" idx="1"/>
            </p:cNvCxnSpPr>
            <p:nvPr/>
          </p:nvCxnSpPr>
          <p:spPr>
            <a:xfrm>
              <a:off x="7384098" y="1828530"/>
              <a:ext cx="821685" cy="1058635"/>
            </a:xfrm>
            <a:prstGeom prst="straightConnector1">
              <a:avLst/>
            </a:prstGeom>
            <a:ln w="57150">
              <a:solidFill>
                <a:srgbClr val="7B2017"/>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75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731638" y="302285"/>
            <a:ext cx="7514035" cy="803091"/>
          </a:xfrm>
        </p:spPr>
        <p:txBody>
          <a:bodyPr>
            <a:normAutofit/>
          </a:bodyPr>
          <a:lstStyle/>
          <a:p>
            <a:r>
              <a:rPr lang="en-US" dirty="0"/>
              <a:t>Adding Connections in Social Networks</a:t>
            </a:r>
          </a:p>
        </p:txBody>
      </p:sp>
      <p:sp>
        <p:nvSpPr>
          <p:cNvPr id="63493" name="Text Box 5"/>
          <p:cNvSpPr txBox="1">
            <a:spLocks noChangeArrowheads="1"/>
          </p:cNvSpPr>
          <p:nvPr/>
        </p:nvSpPr>
        <p:spPr bwMode="auto">
          <a:xfrm>
            <a:off x="1460500" y="2500312"/>
            <a:ext cx="6056313" cy="348878"/>
          </a:xfrm>
          <a:prstGeom prst="rect">
            <a:avLst/>
          </a:prstGeom>
          <a:noFill/>
          <a:ln w="9525">
            <a:noFill/>
            <a:miter lim="800000"/>
            <a:headEnd/>
            <a:tailEnd/>
          </a:ln>
        </p:spPr>
        <p:txBody>
          <a:bodyPr>
            <a:prstTxWarp prst="textNoShape">
              <a:avLst/>
            </a:prstTxWarp>
            <a:spAutoFit/>
          </a:bodyPr>
          <a:lstStyle/>
          <a:p>
            <a:pPr>
              <a:spcBef>
                <a:spcPct val="50000"/>
              </a:spcBef>
            </a:pPr>
            <a:endParaRPr lang="en-US" sz="1667"/>
          </a:p>
        </p:txBody>
      </p:sp>
      <p:sp>
        <p:nvSpPr>
          <p:cNvPr id="63497" name="Text Box 9"/>
          <p:cNvSpPr txBox="1">
            <a:spLocks noChangeArrowheads="1"/>
          </p:cNvSpPr>
          <p:nvPr/>
        </p:nvSpPr>
        <p:spPr bwMode="auto">
          <a:xfrm>
            <a:off x="846538" y="1814820"/>
            <a:ext cx="5492209" cy="2144690"/>
          </a:xfrm>
          <a:prstGeom prst="rect">
            <a:avLst/>
          </a:prstGeom>
          <a:noFill/>
          <a:ln w="9525">
            <a:noFill/>
            <a:miter lim="800000"/>
            <a:headEnd/>
            <a:tailEnd/>
          </a:ln>
        </p:spPr>
        <p:txBody>
          <a:bodyPr wrap="none">
            <a:prstTxWarp prst="textNoShape">
              <a:avLst/>
            </a:prstTxWarp>
            <a:spAutoFit/>
          </a:bodyPr>
          <a:lstStyle/>
          <a:p>
            <a:pPr algn="l"/>
            <a:r>
              <a:rPr lang="en-US" sz="1667" dirty="0">
                <a:latin typeface="Helvetica" panose="020B0604020202020204" pitchFamily="34" charset="0"/>
                <a:ea typeface="Constantia" charset="0"/>
                <a:cs typeface="Helvetica" panose="020B0604020202020204" pitchFamily="34" charset="0"/>
              </a:rPr>
              <a:t>One’s friends tend to become each other’s friends.</a:t>
            </a:r>
          </a:p>
          <a:p>
            <a:pPr algn="l"/>
            <a:r>
              <a:rPr lang="en-US" sz="1667" dirty="0">
                <a:latin typeface="Helvetica" panose="020B0604020202020204" pitchFamily="34" charset="0"/>
                <a:ea typeface="Constantia" charset="0"/>
                <a:cs typeface="Helvetica" panose="020B0604020202020204" pitchFamily="34" charset="0"/>
              </a:rPr>
              <a:t>This is called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a:t>
            </a:r>
            <a:r>
              <a:rPr lang="en-US" sz="1667" dirty="0">
                <a:latin typeface="Helvetica" panose="020B0604020202020204" pitchFamily="34" charset="0"/>
                <a:ea typeface="Constantia" charset="0"/>
                <a:cs typeface="Helvetica" panose="020B0604020202020204" pitchFamily="34" charset="0"/>
              </a:rPr>
              <a:t>.</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A node A violates the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 Property </a:t>
            </a:r>
            <a:r>
              <a:rPr lang="en-US" sz="1667" dirty="0">
                <a:latin typeface="Helvetica" panose="020B0604020202020204" pitchFamily="34" charset="0"/>
                <a:ea typeface="Constantia" charset="0"/>
                <a:cs typeface="Helvetica" panose="020B0604020202020204" pitchFamily="34" charset="0"/>
              </a:rPr>
              <a:t>if it has</a:t>
            </a:r>
            <a:br>
              <a:rPr lang="en-US" sz="1667" dirty="0">
                <a:latin typeface="Helvetica" panose="020B0604020202020204" pitchFamily="34" charset="0"/>
                <a:ea typeface="Constantia" charset="0"/>
                <a:cs typeface="Helvetica" panose="020B0604020202020204" pitchFamily="34" charset="0"/>
              </a:rPr>
            </a:br>
            <a:r>
              <a:rPr lang="en-US" sz="1667" dirty="0">
                <a:latin typeface="Helvetica" panose="020B0604020202020204" pitchFamily="34" charset="0"/>
                <a:ea typeface="Constantia" charset="0"/>
                <a:cs typeface="Helvetica" panose="020B0604020202020204" pitchFamily="34" charset="0"/>
              </a:rPr>
              <a:t>two friends B and C who are not each other’s friends.</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We often look to </a:t>
            </a:r>
            <a:r>
              <a:rPr lang="en-US" sz="1667" b="1" dirty="0">
                <a:latin typeface="Helvetica" panose="020B0604020202020204" pitchFamily="34" charset="0"/>
                <a:ea typeface="Constantia" charset="0"/>
                <a:cs typeface="Helvetica" panose="020B0604020202020204" pitchFamily="34" charset="0"/>
              </a:rPr>
              <a:t>complete triangles</a:t>
            </a:r>
            <a:r>
              <a:rPr lang="en-US" sz="1667" dirty="0">
                <a:latin typeface="Helvetica" panose="020B0604020202020204" pitchFamily="34" charset="0"/>
                <a:ea typeface="Constantia" charset="0"/>
                <a:cs typeface="Helvetica" panose="020B0604020202020204" pitchFamily="34" charset="0"/>
              </a:rPr>
              <a:t> to recommend</a:t>
            </a:r>
          </a:p>
          <a:p>
            <a:pPr algn="l"/>
            <a:r>
              <a:rPr lang="en-US" sz="1667" dirty="0">
                <a:latin typeface="Helvetica" panose="020B0604020202020204" pitchFamily="34" charset="0"/>
                <a:ea typeface="Constantia" charset="0"/>
                <a:cs typeface="Helvetica" panose="020B0604020202020204" pitchFamily="34" charset="0"/>
              </a:rPr>
              <a:t>friends – prioritize by the number of incomplete triangles</a:t>
            </a:r>
          </a:p>
        </p:txBody>
      </p:sp>
      <p:grpSp>
        <p:nvGrpSpPr>
          <p:cNvPr id="3" name="Group 2">
            <a:extLst>
              <a:ext uri="{FF2B5EF4-FFF2-40B4-BE49-F238E27FC236}">
                <a16:creationId xmlns:a16="http://schemas.microsoft.com/office/drawing/2014/main" id="{597244FC-6829-EF41-AD76-234FE3A6809F}"/>
              </a:ext>
            </a:extLst>
          </p:cNvPr>
          <p:cNvGrpSpPr/>
          <p:nvPr/>
        </p:nvGrpSpPr>
        <p:grpSpPr>
          <a:xfrm>
            <a:off x="6788629" y="1727513"/>
            <a:ext cx="1789742" cy="1722949"/>
            <a:chOff x="7015458" y="1607197"/>
            <a:chExt cx="1789742" cy="1722949"/>
          </a:xfrm>
        </p:grpSpPr>
        <p:sp>
          <p:nvSpPr>
            <p:cNvPr id="2" name="Oval 1"/>
            <p:cNvSpPr/>
            <p:nvPr/>
          </p:nvSpPr>
          <p:spPr>
            <a:xfrm>
              <a:off x="7162765" y="1607197"/>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7015458" y="2307689"/>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54868" y="2333697"/>
              <a:ext cx="383278" cy="23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1</a:t>
              </a:r>
            </a:p>
          </p:txBody>
        </p:sp>
        <p:sp>
          <p:nvSpPr>
            <p:cNvPr id="10" name="Oval 9"/>
            <p:cNvSpPr/>
            <p:nvPr/>
          </p:nvSpPr>
          <p:spPr>
            <a:xfrm>
              <a:off x="8076128" y="1698875"/>
              <a:ext cx="350987" cy="280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2</a:t>
              </a:r>
            </a:p>
          </p:txBody>
        </p:sp>
        <p:sp>
          <p:nvSpPr>
            <p:cNvPr id="11" name="Oval 10"/>
            <p:cNvSpPr/>
            <p:nvPr/>
          </p:nvSpPr>
          <p:spPr>
            <a:xfrm>
              <a:off x="8545892" y="2178035"/>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67808" y="2849190"/>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Oval 12"/>
            <p:cNvSpPr/>
            <p:nvPr/>
          </p:nvSpPr>
          <p:spPr>
            <a:xfrm>
              <a:off x="7387159" y="3070838"/>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2" idx="4"/>
              <a:endCxn id="8" idx="0"/>
            </p:cNvCxnSpPr>
            <p:nvPr/>
          </p:nvCxnSpPr>
          <p:spPr>
            <a:xfrm flipH="1">
              <a:off x="7145112" y="1866505"/>
              <a:ext cx="147307" cy="44118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5"/>
              <a:endCxn id="9" idx="0"/>
            </p:cNvCxnSpPr>
            <p:nvPr/>
          </p:nvCxnSpPr>
          <p:spPr>
            <a:xfrm>
              <a:off x="7384098" y="1828530"/>
              <a:ext cx="162409" cy="505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6"/>
              <a:endCxn id="10" idx="2"/>
            </p:cNvCxnSpPr>
            <p:nvPr/>
          </p:nvCxnSpPr>
          <p:spPr>
            <a:xfrm>
              <a:off x="7422073" y="1736851"/>
              <a:ext cx="654055" cy="1020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1" idx="0"/>
            </p:cNvCxnSpPr>
            <p:nvPr/>
          </p:nvCxnSpPr>
          <p:spPr>
            <a:xfrm>
              <a:off x="8375714" y="1937912"/>
              <a:ext cx="299832" cy="2401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8251622" y="1978924"/>
              <a:ext cx="45840" cy="870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1"/>
            </p:cNvCxnSpPr>
            <p:nvPr/>
          </p:nvCxnSpPr>
          <p:spPr>
            <a:xfrm>
              <a:off x="7682016" y="2532831"/>
              <a:ext cx="523767" cy="3543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3" idx="1"/>
            </p:cNvCxnSpPr>
            <p:nvPr/>
          </p:nvCxnSpPr>
          <p:spPr>
            <a:xfrm>
              <a:off x="7145112" y="2566997"/>
              <a:ext cx="280022" cy="5418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5"/>
              <a:endCxn id="12" idx="1"/>
            </p:cNvCxnSpPr>
            <p:nvPr/>
          </p:nvCxnSpPr>
          <p:spPr>
            <a:xfrm>
              <a:off x="7384098" y="1828530"/>
              <a:ext cx="821685" cy="1058635"/>
            </a:xfrm>
            <a:prstGeom prst="straightConnector1">
              <a:avLst/>
            </a:prstGeom>
            <a:ln w="57150">
              <a:solidFill>
                <a:srgbClr val="7B2017"/>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B2F47EA1-D866-1F44-A0A6-97AA8942E4F2}"/>
              </a:ext>
            </a:extLst>
          </p:cNvPr>
          <p:cNvSpPr txBox="1"/>
          <p:nvPr/>
        </p:nvSpPr>
        <p:spPr>
          <a:xfrm>
            <a:off x="2155010" y="4185176"/>
            <a:ext cx="6417141" cy="1015663"/>
          </a:xfrm>
          <a:prstGeom prst="rect">
            <a:avLst/>
          </a:prstGeom>
          <a:solidFill>
            <a:schemeClr val="accent6">
              <a:lumMod val="20000"/>
              <a:lumOff val="80000"/>
            </a:schemeClr>
          </a:solidFill>
          <a:ln>
            <a:solidFill>
              <a:schemeClr val="accent1"/>
            </a:solidFill>
          </a:ln>
          <a:effectLst>
            <a:outerShdw blurRad="50800" dist="38100" dir="8100000" algn="tr" rotWithShape="0">
              <a:prstClr val="black">
                <a:alpha val="40000"/>
              </a:prstClr>
            </a:outerShdw>
          </a:effectLst>
        </p:spPr>
        <p:txBody>
          <a:bodyPr wrap="none" rtlCol="0">
            <a:spAutoFit/>
          </a:bodyPr>
          <a:lstStyle/>
          <a:p>
            <a:r>
              <a:rPr lang="en-US" dirty="0">
                <a:latin typeface="Helvetica" panose="020B0604020202020204" pitchFamily="34" charset="0"/>
                <a:ea typeface="Constantia" charset="0"/>
                <a:cs typeface="Helvetica" panose="020B0604020202020204" pitchFamily="34" charset="0"/>
              </a:rPr>
              <a:t>Discuss:  How can we use BFS/Shortest Path here?</a:t>
            </a:r>
          </a:p>
          <a:p>
            <a:endParaRPr lang="en-US" dirty="0">
              <a:latin typeface="Helvetica" panose="020B0604020202020204" pitchFamily="34" charset="0"/>
              <a:ea typeface="Constantia" charset="0"/>
              <a:cs typeface="Helvetica" panose="020B0604020202020204" pitchFamily="34" charset="0"/>
            </a:endParaRPr>
          </a:p>
          <a:p>
            <a:r>
              <a:rPr lang="en-US" dirty="0">
                <a:latin typeface="Helvetica" panose="020B0604020202020204" pitchFamily="34" charset="0"/>
                <a:ea typeface="Constantia" charset="0"/>
                <a:cs typeface="Helvetica" panose="020B0604020202020204" pitchFamily="34" charset="0"/>
              </a:rPr>
              <a:t>Hint: consider a set of start nodes and the (min) depths</a:t>
            </a:r>
          </a:p>
        </p:txBody>
      </p:sp>
    </p:spTree>
    <p:extLst>
      <p:ext uri="{BB962C8B-B14F-4D97-AF65-F5344CB8AC3E}">
        <p14:creationId xmlns:p14="http://schemas.microsoft.com/office/powerpoint/2010/main" val="27829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Sketch of a Solution</a:t>
            </a:r>
          </a:p>
        </p:txBody>
      </p:sp>
      <p:sp>
        <p:nvSpPr>
          <p:cNvPr id="6" name="Content Placeholder 5"/>
          <p:cNvSpPr>
            <a:spLocks noGrp="1"/>
          </p:cNvSpPr>
          <p:nvPr>
            <p:ph idx="1"/>
          </p:nvPr>
        </p:nvSpPr>
        <p:spPr>
          <a:xfrm>
            <a:off x="986993" y="1249493"/>
            <a:ext cx="7226732" cy="3764592"/>
          </a:xfrm>
        </p:spPr>
        <p:txBody>
          <a:bodyPr/>
          <a:lstStyle/>
          <a:p>
            <a:r>
              <a:rPr lang="en-US" dirty="0"/>
              <a:t>Run BFS from “us” to find </a:t>
            </a:r>
            <a:r>
              <a:rPr lang="en-US" b="1" dirty="0"/>
              <a:t>friends</a:t>
            </a:r>
            <a:r>
              <a:rPr lang="en-US" dirty="0"/>
              <a:t> (nodes at depth 1) and </a:t>
            </a:r>
            <a:r>
              <a:rPr lang="en-US" b="1" dirty="0"/>
              <a:t>friends of our friends </a:t>
            </a:r>
            <a:r>
              <a:rPr lang="en-US" dirty="0"/>
              <a:t>(nodes with min depth 2)</a:t>
            </a:r>
            <a:endParaRPr lang="en-US" b="1" dirty="0"/>
          </a:p>
          <a:p>
            <a:endParaRPr lang="en-US" dirty="0"/>
          </a:p>
          <a:p>
            <a:r>
              <a:rPr lang="en-US" dirty="0"/>
              <a:t>Run BFS from </a:t>
            </a:r>
            <a:r>
              <a:rPr lang="en-US" dirty="0" err="1"/>
              <a:t>FoF</a:t>
            </a:r>
            <a:r>
              <a:rPr lang="en-US" dirty="0"/>
              <a:t> to depth 1</a:t>
            </a:r>
          </a:p>
          <a:p>
            <a:endParaRPr lang="en-US" dirty="0"/>
          </a:p>
          <a:p>
            <a:r>
              <a:rPr lang="en-US" dirty="0"/>
              <a:t>For each </a:t>
            </a:r>
            <a:r>
              <a:rPr lang="en-US" dirty="0" err="1"/>
              <a:t>FoF</a:t>
            </a:r>
            <a:r>
              <a:rPr lang="en-US" dirty="0"/>
              <a:t> n, count how many </a:t>
            </a:r>
            <a:r>
              <a:rPr lang="en-US" b="1" dirty="0"/>
              <a:t>of our friends are in common</a:t>
            </a:r>
            <a:endParaRPr lang="en-US" dirty="0"/>
          </a:p>
          <a:p>
            <a:endParaRPr lang="en-US" dirty="0"/>
          </a:p>
          <a:p>
            <a:r>
              <a:rPr lang="en-US" dirty="0"/>
              <a:t>Rank each </a:t>
            </a:r>
            <a:r>
              <a:rPr lang="en-US" dirty="0" err="1"/>
              <a:t>FoF</a:t>
            </a:r>
            <a:r>
              <a:rPr lang="en-US" dirty="0"/>
              <a:t> </a:t>
            </a:r>
            <a:r>
              <a:rPr lang="en-US" i="1" dirty="0"/>
              <a:t>n</a:t>
            </a:r>
            <a:r>
              <a:rPr lang="en-US" dirty="0"/>
              <a:t> by how many friends we have in common</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24</a:t>
            </a:fld>
            <a:endParaRPr lang="en-GB"/>
          </a:p>
        </p:txBody>
      </p:sp>
    </p:spTree>
    <p:extLst>
      <p:ext uri="{BB962C8B-B14F-4D97-AF65-F5344CB8AC3E}">
        <p14:creationId xmlns:p14="http://schemas.microsoft.com/office/powerpoint/2010/main" val="1740548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Common </a:t>
            </a:r>
            <a:br>
              <a:rPr lang="en-US" dirty="0"/>
            </a:br>
            <a:r>
              <a:rPr lang="en-US" dirty="0"/>
              <a:t>Path-based algorithms</a:t>
            </a:r>
          </a:p>
        </p:txBody>
      </p:sp>
      <p:sp>
        <p:nvSpPr>
          <p:cNvPr id="3" name="Content Placeholder 2"/>
          <p:cNvSpPr>
            <a:spLocks noGrp="1"/>
          </p:cNvSpPr>
          <p:nvPr>
            <p:ph idx="1"/>
          </p:nvPr>
        </p:nvSpPr>
        <p:spPr>
          <a:xfrm>
            <a:off x="575733" y="1485900"/>
            <a:ext cx="8157007" cy="3814763"/>
          </a:xfrm>
        </p:spPr>
        <p:txBody>
          <a:bodyPr>
            <a:noAutofit/>
          </a:bodyPr>
          <a:lstStyle/>
          <a:p>
            <a:pPr marL="0" indent="0">
              <a:buNone/>
            </a:pPr>
            <a:r>
              <a:rPr lang="en-US" sz="1800" dirty="0"/>
              <a:t>Sometimes our goal is to compute information about the paths (sets of paths) between nodes</a:t>
            </a:r>
          </a:p>
          <a:p>
            <a:pPr marL="285750" lvl="1" indent="0">
              <a:buNone/>
            </a:pPr>
            <a:r>
              <a:rPr lang="en-US" sz="1600" dirty="0"/>
              <a:t>	Edges may be annotated with </a:t>
            </a:r>
            <a:r>
              <a:rPr lang="en-US" sz="1600" dirty="0">
                <a:solidFill>
                  <a:srgbClr val="7B2017"/>
                </a:solidFill>
              </a:rPr>
              <a:t>cost</a:t>
            </a:r>
            <a:r>
              <a:rPr lang="en-US" sz="1600" dirty="0"/>
              <a:t>, </a:t>
            </a:r>
            <a:r>
              <a:rPr lang="en-US" sz="1600" dirty="0">
                <a:solidFill>
                  <a:srgbClr val="7B2017"/>
                </a:solidFill>
              </a:rPr>
              <a:t>distance</a:t>
            </a:r>
            <a:r>
              <a:rPr lang="en-US" sz="1600" dirty="0"/>
              <a:t>, or </a:t>
            </a:r>
            <a:r>
              <a:rPr lang="en-US" sz="1600" dirty="0">
                <a:solidFill>
                  <a:srgbClr val="7B2017"/>
                </a:solidFill>
              </a:rPr>
              <a:t>similarity</a:t>
            </a:r>
          </a:p>
          <a:p>
            <a:pPr marL="0" indent="0">
              <a:buNone/>
            </a:pPr>
            <a:endParaRPr lang="en-US" sz="1800" dirty="0"/>
          </a:p>
          <a:p>
            <a:pPr marL="0" indent="0">
              <a:buNone/>
            </a:pPr>
            <a:r>
              <a:rPr lang="en-US" sz="1800" dirty="0"/>
              <a:t>Examples of such problems (see algorithms courses):</a:t>
            </a:r>
          </a:p>
          <a:p>
            <a:pPr lvl="1"/>
            <a:r>
              <a:rPr lang="en-US" sz="1600" dirty="0">
                <a:solidFill>
                  <a:srgbClr val="7B2017"/>
                </a:solidFill>
              </a:rPr>
              <a:t>Shortest path</a:t>
            </a:r>
            <a:r>
              <a:rPr lang="en-US" sz="1600" dirty="0">
                <a:solidFill>
                  <a:srgbClr val="FF9900"/>
                </a:solidFill>
              </a:rPr>
              <a:t> </a:t>
            </a:r>
            <a:r>
              <a:rPr lang="en-US" sz="1600" dirty="0"/>
              <a:t>from one node to another (we saw)</a:t>
            </a:r>
          </a:p>
          <a:p>
            <a:pPr lvl="1"/>
            <a:r>
              <a:rPr lang="en-US" sz="1600" dirty="0"/>
              <a:t>Minimum spanning tree (minimal-cost tree connecting all vertices in a graph)</a:t>
            </a:r>
          </a:p>
          <a:p>
            <a:pPr lvl="1"/>
            <a:r>
              <a:rPr lang="en-US" sz="1600" dirty="0"/>
              <a:t>Steiner tree (minimal-cost tree connecting certain nodes)</a:t>
            </a:r>
          </a:p>
          <a:p>
            <a:pPr lvl="1"/>
            <a:r>
              <a:rPr lang="en-US" sz="1600" dirty="0"/>
              <a:t>Topological sort (node in a graph without cycles comes before all nodes it points to)</a:t>
            </a:r>
          </a:p>
          <a:p>
            <a:pPr marL="0" indent="0">
              <a:buNone/>
            </a:pPr>
            <a:r>
              <a:rPr lang="en-US" sz="1850" dirty="0"/>
              <a:t>Other times we want to visit all nodes, all edges, </a:t>
            </a:r>
            <a:r>
              <a:rPr lang="is-IS" sz="1850" dirty="0"/>
              <a:t>…</a:t>
            </a:r>
            <a:endParaRPr lang="en-US" sz="1850" dirty="0"/>
          </a:p>
        </p:txBody>
      </p:sp>
      <p:sp>
        <p:nvSpPr>
          <p:cNvPr id="4" name="Slide Number Placeholder 3"/>
          <p:cNvSpPr>
            <a:spLocks noGrp="1"/>
          </p:cNvSpPr>
          <p:nvPr>
            <p:ph type="sldNum" sz="quarter" idx="4294967295"/>
          </p:nvPr>
        </p:nvSpPr>
        <p:spPr>
          <a:xfrm>
            <a:off x="6191250" y="4957763"/>
            <a:ext cx="1428750" cy="342900"/>
          </a:xfrm>
          <a:prstGeom prst="rect">
            <a:avLst/>
          </a:prstGeom>
        </p:spPr>
        <p:txBody>
          <a:bodyPr/>
          <a:lstStyle/>
          <a:p>
            <a:pPr>
              <a:defRPr/>
            </a:pPr>
            <a:fld id="{E0A909AB-E8DF-44BB-8A56-A213DD3335F7}" type="slidenum">
              <a:rPr lang="en-US" smtClean="0"/>
              <a:pPr>
                <a:defRPr/>
              </a:pPr>
              <a:t>25</a:t>
            </a:fld>
            <a:endParaRPr lang="en-US"/>
          </a:p>
        </p:txBody>
      </p:sp>
    </p:spTree>
    <p:extLst>
      <p:ext uri="{BB962C8B-B14F-4D97-AF65-F5344CB8AC3E}">
        <p14:creationId xmlns:p14="http://schemas.microsoft.com/office/powerpoint/2010/main" val="1019301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FA2D-2D67-43C7-908C-4140F649CF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CF6638E-F2CC-49A3-8FF9-CB8923B5E414}"/>
              </a:ext>
            </a:extLst>
          </p:cNvPr>
          <p:cNvSpPr>
            <a:spLocks noGrp="1"/>
          </p:cNvSpPr>
          <p:nvPr>
            <p:ph idx="1"/>
          </p:nvPr>
        </p:nvSpPr>
        <p:spPr>
          <a:xfrm>
            <a:off x="1143515" y="1041692"/>
            <a:ext cx="6856969" cy="3631616"/>
          </a:xfrm>
        </p:spPr>
        <p:txBody>
          <a:bodyPr/>
          <a:lstStyle/>
          <a:p>
            <a:pPr marL="0" indent="0">
              <a:buNone/>
            </a:pPr>
            <a:r>
              <a:rPr lang="en-US" dirty="0"/>
              <a:t>Degree centrality is a simple measure of importance in a network</a:t>
            </a:r>
          </a:p>
          <a:p>
            <a:pPr marL="0" indent="0">
              <a:buNone/>
            </a:pPr>
            <a:endParaRPr lang="en-US" dirty="0"/>
          </a:p>
          <a:p>
            <a:pPr marL="0" indent="0">
              <a:buNone/>
            </a:pPr>
            <a:r>
              <a:rPr lang="en-US" dirty="0"/>
              <a:t>Breadth-first search provides a building block for many kinds of graph traversals</a:t>
            </a:r>
          </a:p>
        </p:txBody>
      </p:sp>
      <p:sp>
        <p:nvSpPr>
          <p:cNvPr id="5" name="Slide Number Placeholder 4">
            <a:extLst>
              <a:ext uri="{FF2B5EF4-FFF2-40B4-BE49-F238E27FC236}">
                <a16:creationId xmlns:a16="http://schemas.microsoft.com/office/drawing/2014/main" id="{66C5CBA2-1B44-44FC-A014-F612DAC4FC95}"/>
              </a:ext>
            </a:extLst>
          </p:cNvPr>
          <p:cNvSpPr>
            <a:spLocks noGrp="1"/>
          </p:cNvSpPr>
          <p:nvPr>
            <p:ph type="sldNum" sz="quarter" idx="12"/>
          </p:nvPr>
        </p:nvSpPr>
        <p:spPr/>
        <p:txBody>
          <a:bodyPr/>
          <a:lstStyle/>
          <a:p>
            <a:pPr>
              <a:defRPr/>
            </a:pPr>
            <a:fld id="{B5D931A1-A42B-F94C-ADA3-91D74B0ACBA8}" type="slidenum">
              <a:rPr lang="en-GB" smtClean="0"/>
              <a:pPr>
                <a:defRPr/>
              </a:pPr>
              <a:t>26</a:t>
            </a:fld>
            <a:endParaRPr lang="en-GB"/>
          </a:p>
        </p:txBody>
      </p:sp>
    </p:spTree>
    <p:extLst>
      <p:ext uri="{BB962C8B-B14F-4D97-AF65-F5344CB8AC3E}">
        <p14:creationId xmlns:p14="http://schemas.microsoft.com/office/powerpoint/2010/main" val="419952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peech Bubble: Rectangle with Corners Rounded 43">
            <a:extLst>
              <a:ext uri="{FF2B5EF4-FFF2-40B4-BE49-F238E27FC236}">
                <a16:creationId xmlns:a16="http://schemas.microsoft.com/office/drawing/2014/main" id="{83780451-FD58-4CB6-A955-3DED432C80A0}"/>
              </a:ext>
            </a:extLst>
          </p:cNvPr>
          <p:cNvSpPr/>
          <p:nvPr/>
        </p:nvSpPr>
        <p:spPr>
          <a:xfrm>
            <a:off x="3217333" y="1016000"/>
            <a:ext cx="3886200" cy="1139809"/>
          </a:xfrm>
          <a:prstGeom prst="wedgeRoundRectCallout">
            <a:avLst>
              <a:gd name="adj1" fmla="val -72467"/>
              <a:gd name="adj2" fmla="val -7696"/>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Refresher: Graph Theory Basics</a:t>
            </a:r>
          </a:p>
        </p:txBody>
      </p:sp>
      <p:sp>
        <p:nvSpPr>
          <p:cNvPr id="4" name="Slide Number Placeholder 3"/>
          <p:cNvSpPr>
            <a:spLocks noGrp="1"/>
          </p:cNvSpPr>
          <p:nvPr>
            <p:ph type="sldNum" sz="quarter" idx="12"/>
          </p:nvPr>
        </p:nvSpPr>
        <p:spPr/>
        <p:txBody>
          <a:bodyPr/>
          <a:lstStyle/>
          <a:p>
            <a:fld id="{05072F42-4DFA-4725-86F9-7594E4AB4EB5}" type="slidenum">
              <a:rPr lang="en-GB" smtClean="0"/>
              <a:pPr/>
              <a:t>3</a:t>
            </a:fld>
            <a:endParaRPr lang="en-GB"/>
          </a:p>
        </p:txBody>
      </p:sp>
      <p:sp>
        <p:nvSpPr>
          <p:cNvPr id="5" name="Oval 5"/>
          <p:cNvSpPr/>
          <p:nvPr/>
        </p:nvSpPr>
        <p:spPr>
          <a:xfrm>
            <a:off x="3843649" y="1528591"/>
            <a:ext cx="222787" cy="208896"/>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6" name="Oval 5"/>
          <p:cNvSpPr/>
          <p:nvPr/>
        </p:nvSpPr>
        <p:spPr>
          <a:xfrm>
            <a:off x="5703049" y="1518007"/>
            <a:ext cx="222787" cy="208896"/>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7" name="Line 1057"/>
          <p:cNvSpPr>
            <a:spLocks noChangeShapeType="1"/>
          </p:cNvSpPr>
          <p:nvPr/>
        </p:nvSpPr>
        <p:spPr bwMode="auto">
          <a:xfrm flipV="1">
            <a:off x="4066437" y="1609445"/>
            <a:ext cx="1607628" cy="0"/>
          </a:xfrm>
          <a:prstGeom prst="line">
            <a:avLst/>
          </a:prstGeom>
          <a:noFill/>
          <a:ln w="31750">
            <a:solidFill>
              <a:schemeClr val="tx2"/>
            </a:solidFill>
            <a:round/>
            <a:headEnd type="none" w="med" len="med"/>
            <a:tailEnd type="triangle" w="med" len="med"/>
          </a:ln>
        </p:spPr>
        <p:txBody>
          <a:bodyPr wrap="none" anchor="ctr">
            <a:prstTxWarp prst="textNoShape">
              <a:avLst/>
            </a:prstTxWarp>
          </a:bodyPr>
          <a:lstStyle/>
          <a:p>
            <a:endParaRPr lang="en-US" sz="1667">
              <a:latin typeface="+mj-lt"/>
            </a:endParaRPr>
          </a:p>
        </p:txBody>
      </p:sp>
      <p:sp>
        <p:nvSpPr>
          <p:cNvPr id="8" name="Rectangle 1060"/>
          <p:cNvSpPr>
            <a:spLocks noChangeArrowheads="1"/>
          </p:cNvSpPr>
          <p:nvPr/>
        </p:nvSpPr>
        <p:spPr bwMode="auto">
          <a:xfrm>
            <a:off x="3264293" y="1347835"/>
            <a:ext cx="534121" cy="523220"/>
          </a:xfrm>
          <a:prstGeom prst="rect">
            <a:avLst/>
          </a:prstGeom>
          <a:noFill/>
          <a:ln w="9525">
            <a:noFill/>
            <a:miter lim="800000"/>
            <a:headEnd/>
            <a:tailEnd/>
          </a:ln>
        </p:spPr>
        <p:txBody>
          <a:bodyPr wrap="none">
            <a:prstTxWarp prst="textNoShape">
              <a:avLst/>
            </a:prstTxWarp>
            <a:spAutoFit/>
          </a:bodyPr>
          <a:lstStyle/>
          <a:p>
            <a:r>
              <a:rPr lang="en-US" sz="2800" dirty="0">
                <a:latin typeface="+mj-lt"/>
              </a:rPr>
              <a:t>n1</a:t>
            </a:r>
          </a:p>
        </p:txBody>
      </p:sp>
      <p:sp>
        <p:nvSpPr>
          <p:cNvPr id="9" name="Rectangle 1061"/>
          <p:cNvSpPr>
            <a:spLocks noChangeArrowheads="1"/>
          </p:cNvSpPr>
          <p:nvPr/>
        </p:nvSpPr>
        <p:spPr bwMode="auto">
          <a:xfrm>
            <a:off x="5925836" y="1371429"/>
            <a:ext cx="556563" cy="523220"/>
          </a:xfrm>
          <a:prstGeom prst="rect">
            <a:avLst/>
          </a:prstGeom>
          <a:noFill/>
          <a:ln w="9525">
            <a:noFill/>
            <a:miter lim="800000"/>
            <a:headEnd/>
            <a:tailEnd/>
          </a:ln>
        </p:spPr>
        <p:txBody>
          <a:bodyPr wrap="none">
            <a:prstTxWarp prst="textNoShape">
              <a:avLst/>
            </a:prstTxWarp>
            <a:spAutoFit/>
          </a:bodyPr>
          <a:lstStyle/>
          <a:p>
            <a:r>
              <a:rPr lang="en-US" sz="2800" dirty="0">
                <a:latin typeface="+mj-lt"/>
              </a:rPr>
              <a:t>n2</a:t>
            </a:r>
          </a:p>
        </p:txBody>
      </p:sp>
      <p:sp>
        <p:nvSpPr>
          <p:cNvPr id="10" name="TextBox 9"/>
          <p:cNvSpPr txBox="1"/>
          <p:nvPr/>
        </p:nvSpPr>
        <p:spPr>
          <a:xfrm>
            <a:off x="4535327" y="1223682"/>
            <a:ext cx="678391" cy="400110"/>
          </a:xfrm>
          <a:prstGeom prst="rect">
            <a:avLst/>
          </a:prstGeom>
          <a:noFill/>
        </p:spPr>
        <p:txBody>
          <a:bodyPr wrap="none" rtlCol="0">
            <a:spAutoFit/>
          </a:bodyPr>
          <a:lstStyle/>
          <a:p>
            <a:r>
              <a:rPr lang="en-US" i="1" dirty="0">
                <a:latin typeface="+mn-lt"/>
                <a:ea typeface="Constantia" charset="0"/>
                <a:cs typeface="Constantia" charset="0"/>
              </a:rPr>
              <a:t>label</a:t>
            </a:r>
          </a:p>
        </p:txBody>
      </p:sp>
      <p:sp>
        <p:nvSpPr>
          <p:cNvPr id="17" name="TextBox 16"/>
          <p:cNvSpPr txBox="1">
            <a:spLocks noChangeArrowheads="1"/>
          </p:cNvSpPr>
          <p:nvPr/>
        </p:nvSpPr>
        <p:spPr bwMode="auto">
          <a:xfrm>
            <a:off x="2147699" y="2668400"/>
            <a:ext cx="5600637" cy="2554545"/>
          </a:xfrm>
          <a:prstGeom prst="rect">
            <a:avLst/>
          </a:prstGeom>
          <a:noFill/>
          <a:ln w="9525">
            <a:noFill/>
            <a:miter lim="800000"/>
            <a:headEnd/>
            <a:tailEnd/>
          </a:ln>
        </p:spPr>
        <p:txBody>
          <a:bodyPr wrap="square">
            <a:prstTxWarp prst="textNoShape">
              <a:avLst/>
            </a:prstTxWarp>
            <a:spAutoFit/>
          </a:bodyPr>
          <a:lstStyle/>
          <a:p>
            <a:r>
              <a:rPr lang="en-US" b="1" dirty="0">
                <a:latin typeface="Helvetica" panose="020B0604020202020204" pitchFamily="34" charset="0"/>
                <a:ea typeface="Constantia" charset="0"/>
                <a:cs typeface="Helvetica" panose="020B0604020202020204" pitchFamily="34" charset="0"/>
              </a:rPr>
              <a:t>Graph G = (V,E)</a:t>
            </a:r>
          </a:p>
          <a:p>
            <a:r>
              <a:rPr lang="en-US" dirty="0">
                <a:latin typeface="Helvetica" panose="020B0604020202020204" pitchFamily="34" charset="0"/>
                <a:ea typeface="Constantia" charset="0"/>
                <a:cs typeface="Helvetica" panose="020B0604020202020204" pitchFamily="34" charset="0"/>
              </a:rPr>
              <a:t>  V is a set of </a:t>
            </a:r>
            <a:r>
              <a:rPr lang="en-US" i="1" dirty="0">
                <a:latin typeface="Helvetica" panose="020B0604020202020204" pitchFamily="34" charset="0"/>
                <a:ea typeface="Constantia" charset="0"/>
                <a:cs typeface="Helvetica" panose="020B0604020202020204" pitchFamily="34" charset="0"/>
              </a:rPr>
              <a:t>vertices </a:t>
            </a:r>
            <a:r>
              <a:rPr lang="en-US" dirty="0">
                <a:latin typeface="Helvetica" panose="020B0604020202020204" pitchFamily="34" charset="0"/>
                <a:ea typeface="Constantia" charset="0"/>
                <a:cs typeface="Helvetica" panose="020B0604020202020204" pitchFamily="34" charset="0"/>
              </a:rPr>
              <a:t>or </a:t>
            </a:r>
            <a:r>
              <a:rPr lang="en-US" i="1" dirty="0">
                <a:latin typeface="Helvetica" panose="020B0604020202020204" pitchFamily="34" charset="0"/>
                <a:ea typeface="Constantia" charset="0"/>
                <a:cs typeface="Helvetica" panose="020B0604020202020204" pitchFamily="34" charset="0"/>
              </a:rPr>
              <a:t>nodes</a:t>
            </a:r>
            <a:r>
              <a:rPr lang="en-US" dirty="0">
                <a:latin typeface="Helvetica" panose="020B0604020202020204" pitchFamily="34" charset="0"/>
                <a:ea typeface="Constantia" charset="0"/>
                <a:cs typeface="Helvetica" panose="020B0604020202020204" pitchFamily="34" charset="0"/>
              </a:rPr>
              <a:t>, possibly</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with </a:t>
            </a:r>
            <a:r>
              <a:rPr lang="en-US" i="1" dirty="0">
                <a:latin typeface="Helvetica" panose="020B0604020202020204" pitchFamily="34" charset="0"/>
                <a:ea typeface="Constantia" charset="0"/>
                <a:cs typeface="Helvetica" panose="020B0604020202020204" pitchFamily="34" charset="0"/>
              </a:rPr>
              <a:t>properties</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E is a set of </a:t>
            </a:r>
            <a:r>
              <a:rPr lang="en-US" b="1" dirty="0">
                <a:latin typeface="Helvetica" panose="020B0604020202020204" pitchFamily="34" charset="0"/>
                <a:ea typeface="Constantia" charset="0"/>
                <a:cs typeface="Helvetica" panose="020B0604020202020204" pitchFamily="34" charset="0"/>
              </a:rPr>
              <a:t>tuples</a:t>
            </a:r>
            <a:r>
              <a:rPr lang="en-US" dirty="0">
                <a:latin typeface="Helvetica" panose="020B0604020202020204" pitchFamily="34" charset="0"/>
                <a:ea typeface="Constantia" charset="0"/>
                <a:cs typeface="Helvetica" panose="020B0604020202020204" pitchFamily="34" charset="0"/>
              </a:rPr>
              <a:t> of vertices, called edges,</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and may have labels or other data</a:t>
            </a:r>
          </a:p>
          <a:p>
            <a:endParaRPr lang="en-US" i="1" dirty="0">
              <a:latin typeface="Constantia" charset="0"/>
              <a:ea typeface="Constantia" charset="0"/>
              <a:cs typeface="Constantia" charset="0"/>
            </a:endParaRPr>
          </a:p>
          <a:p>
            <a:r>
              <a:rPr lang="en-US" i="1" dirty="0">
                <a:solidFill>
                  <a:schemeClr val="accent6"/>
                </a:solidFill>
                <a:latin typeface="Helvetica" pitchFamily="2" charset="0"/>
                <a:ea typeface="Constantia" charset="0"/>
                <a:cs typeface="Constantia" charset="0"/>
              </a:rPr>
              <a:t>V(node, label, prop1)   e.g., (n1, “bob”, 20)</a:t>
            </a:r>
            <a:br>
              <a:rPr lang="en-US" dirty="0">
                <a:solidFill>
                  <a:schemeClr val="accent6"/>
                </a:solidFill>
                <a:latin typeface="Helvetica" pitchFamily="2" charset="0"/>
                <a:ea typeface="Constantia" charset="0"/>
                <a:cs typeface="Constantia" charset="0"/>
              </a:rPr>
            </a:br>
            <a:r>
              <a:rPr lang="en-US" i="1" dirty="0">
                <a:solidFill>
                  <a:schemeClr val="accent6"/>
                </a:solidFill>
                <a:latin typeface="Helvetica" pitchFamily="2" charset="0"/>
                <a:ea typeface="Constantia" charset="0"/>
                <a:cs typeface="Constantia" charset="0"/>
              </a:rPr>
              <a:t>E(source, label, target)  e.g. (n1, ‘</a:t>
            </a:r>
            <a:r>
              <a:rPr lang="en-US" i="1" dirty="0" err="1">
                <a:solidFill>
                  <a:schemeClr val="accent6"/>
                </a:solidFill>
                <a:latin typeface="Helvetica" pitchFamily="2" charset="0"/>
                <a:ea typeface="Constantia" charset="0"/>
                <a:cs typeface="Constantia" charset="0"/>
              </a:rPr>
              <a:t>friend_of</a:t>
            </a:r>
            <a:r>
              <a:rPr lang="en-US" i="1" dirty="0">
                <a:solidFill>
                  <a:schemeClr val="accent6"/>
                </a:solidFill>
                <a:latin typeface="Helvetica" pitchFamily="2" charset="0"/>
                <a:ea typeface="Constantia" charset="0"/>
                <a:cs typeface="Constantia" charset="0"/>
              </a:rPr>
              <a:t>’, n2)</a:t>
            </a:r>
          </a:p>
        </p:txBody>
      </p:sp>
      <p:grpSp>
        <p:nvGrpSpPr>
          <p:cNvPr id="12" name="Group 11">
            <a:extLst>
              <a:ext uri="{FF2B5EF4-FFF2-40B4-BE49-F238E27FC236}">
                <a16:creationId xmlns:a16="http://schemas.microsoft.com/office/drawing/2014/main" id="{819EA993-311C-4D30-9444-6492D2027470}"/>
              </a:ext>
            </a:extLst>
          </p:cNvPr>
          <p:cNvGrpSpPr/>
          <p:nvPr/>
        </p:nvGrpSpPr>
        <p:grpSpPr>
          <a:xfrm>
            <a:off x="934953" y="1206866"/>
            <a:ext cx="1772777" cy="948943"/>
            <a:chOff x="2070872" y="1900938"/>
            <a:chExt cx="3385255" cy="1812081"/>
          </a:xfrm>
        </p:grpSpPr>
        <p:sp>
          <p:nvSpPr>
            <p:cNvPr id="25" name="Oval 24">
              <a:extLst>
                <a:ext uri="{FF2B5EF4-FFF2-40B4-BE49-F238E27FC236}">
                  <a16:creationId xmlns:a16="http://schemas.microsoft.com/office/drawing/2014/main" id="{083368CB-8870-4090-84A2-348F65E6FAF3}"/>
                </a:ext>
              </a:extLst>
            </p:cNvPr>
            <p:cNvSpPr/>
            <p:nvPr/>
          </p:nvSpPr>
          <p:spPr>
            <a:xfrm>
              <a:off x="2293658" y="2005385"/>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6" name="Oval 25">
              <a:extLst>
                <a:ext uri="{FF2B5EF4-FFF2-40B4-BE49-F238E27FC236}">
                  <a16:creationId xmlns:a16="http://schemas.microsoft.com/office/drawing/2014/main" id="{152864AF-4509-4F49-A049-E720A286C848}"/>
                </a:ext>
              </a:extLst>
            </p:cNvPr>
            <p:cNvSpPr/>
            <p:nvPr/>
          </p:nvSpPr>
          <p:spPr>
            <a:xfrm>
              <a:off x="3047246" y="2774346"/>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7" name="Oval 26">
              <a:extLst>
                <a:ext uri="{FF2B5EF4-FFF2-40B4-BE49-F238E27FC236}">
                  <a16:creationId xmlns:a16="http://schemas.microsoft.com/office/drawing/2014/main" id="{8BE57B21-D63B-4D37-860D-43DD4C29E4D9}"/>
                </a:ext>
              </a:extLst>
            </p:cNvPr>
            <p:cNvSpPr/>
            <p:nvPr/>
          </p:nvSpPr>
          <p:spPr>
            <a:xfrm>
              <a:off x="5233340" y="2767385"/>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8" name="Oval 27">
              <a:extLst>
                <a:ext uri="{FF2B5EF4-FFF2-40B4-BE49-F238E27FC236}">
                  <a16:creationId xmlns:a16="http://schemas.microsoft.com/office/drawing/2014/main" id="{8E914237-D876-4412-865D-8E7E764FD016}"/>
                </a:ext>
              </a:extLst>
            </p:cNvPr>
            <p:cNvSpPr/>
            <p:nvPr/>
          </p:nvSpPr>
          <p:spPr>
            <a:xfrm>
              <a:off x="2405052" y="3504124"/>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9" name="Oval 28">
              <a:extLst>
                <a:ext uri="{FF2B5EF4-FFF2-40B4-BE49-F238E27FC236}">
                  <a16:creationId xmlns:a16="http://schemas.microsoft.com/office/drawing/2014/main" id="{BC4C510C-F47A-4CCF-971F-B80591F188D3}"/>
                </a:ext>
              </a:extLst>
            </p:cNvPr>
            <p:cNvSpPr/>
            <p:nvPr/>
          </p:nvSpPr>
          <p:spPr>
            <a:xfrm>
              <a:off x="3743454" y="3399677"/>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30" name="Oval 29">
              <a:extLst>
                <a:ext uri="{FF2B5EF4-FFF2-40B4-BE49-F238E27FC236}">
                  <a16:creationId xmlns:a16="http://schemas.microsoft.com/office/drawing/2014/main" id="{D6553ED2-8E75-4241-BC28-6965E5304FE6}"/>
                </a:ext>
              </a:extLst>
            </p:cNvPr>
            <p:cNvSpPr/>
            <p:nvPr/>
          </p:nvSpPr>
          <p:spPr>
            <a:xfrm>
              <a:off x="3743454" y="1900938"/>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31" name="Oval 30">
              <a:extLst>
                <a:ext uri="{FF2B5EF4-FFF2-40B4-BE49-F238E27FC236}">
                  <a16:creationId xmlns:a16="http://schemas.microsoft.com/office/drawing/2014/main" id="{3860AE9C-43A3-4924-988A-3AB0D2D04AE2}"/>
                </a:ext>
              </a:extLst>
            </p:cNvPr>
            <p:cNvSpPr/>
            <p:nvPr/>
          </p:nvSpPr>
          <p:spPr>
            <a:xfrm>
              <a:off x="2070872" y="2767385"/>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grpSp>
          <p:nvGrpSpPr>
            <p:cNvPr id="32" name="Group 32">
              <a:extLst>
                <a:ext uri="{FF2B5EF4-FFF2-40B4-BE49-F238E27FC236}">
                  <a16:creationId xmlns:a16="http://schemas.microsoft.com/office/drawing/2014/main" id="{C069E905-8F7A-47F4-8860-653148C349A4}"/>
                </a:ext>
              </a:extLst>
            </p:cNvPr>
            <p:cNvGrpSpPr>
              <a:grpSpLocks/>
            </p:cNvGrpSpPr>
            <p:nvPr/>
          </p:nvGrpSpPr>
          <p:grpSpPr bwMode="auto">
            <a:xfrm>
              <a:off x="2223824" y="2001574"/>
              <a:ext cx="3042708" cy="1498864"/>
              <a:chOff x="1754445" y="2406462"/>
              <a:chExt cx="3650314" cy="1798488"/>
            </a:xfrm>
          </p:grpSpPr>
          <p:cxnSp>
            <p:nvCxnSpPr>
              <p:cNvPr id="33" name="Straight Connector 32">
                <a:extLst>
                  <a:ext uri="{FF2B5EF4-FFF2-40B4-BE49-F238E27FC236}">
                    <a16:creationId xmlns:a16="http://schemas.microsoft.com/office/drawing/2014/main" id="{788E7D1E-5AE9-49BA-B364-B45573EDCF76}"/>
                  </a:ext>
                </a:extLst>
              </p:cNvPr>
              <p:cNvCxnSpPr>
                <a:cxnSpLocks noChangeShapeType="1"/>
              </p:cNvCxnSpPr>
              <p:nvPr/>
            </p:nvCxnSpPr>
            <p:spPr bwMode="auto">
              <a:xfrm rot="5400000">
                <a:off x="1488550" y="2905701"/>
                <a:ext cx="665107" cy="133316"/>
              </a:xfrm>
              <a:prstGeom prst="line">
                <a:avLst/>
              </a:prstGeom>
              <a:noFill/>
              <a:ln w="31750">
                <a:solidFill>
                  <a:schemeClr val="tx2"/>
                </a:solidFill>
                <a:round/>
                <a:headEnd type="none" w="med" len="med"/>
                <a:tailEnd type="triangle" w="med" len="med"/>
              </a:ln>
            </p:spPr>
          </p:cxnSp>
          <p:cxnSp>
            <p:nvCxnSpPr>
              <p:cNvPr id="34" name="Straight Connector 33">
                <a:extLst>
                  <a:ext uri="{FF2B5EF4-FFF2-40B4-BE49-F238E27FC236}">
                    <a16:creationId xmlns:a16="http://schemas.microsoft.com/office/drawing/2014/main" id="{35B4114D-93E2-4518-BC0A-867E69E7A2F0}"/>
                  </a:ext>
                </a:extLst>
              </p:cNvPr>
              <p:cNvCxnSpPr>
                <a:cxnSpLocks noChangeShapeType="1"/>
                <a:stCxn id="25" idx="6"/>
              </p:cNvCxnSpPr>
              <p:nvPr/>
            </p:nvCxnSpPr>
            <p:spPr bwMode="auto">
              <a:xfrm flipV="1">
                <a:off x="2105192" y="2406462"/>
                <a:ext cx="1472822" cy="125403"/>
              </a:xfrm>
              <a:prstGeom prst="line">
                <a:avLst/>
              </a:prstGeom>
              <a:noFill/>
              <a:ln w="31750">
                <a:solidFill>
                  <a:schemeClr val="tx2"/>
                </a:solidFill>
                <a:round/>
                <a:headEnd type="none" w="med" len="med"/>
                <a:tailEnd type="triangle" w="med" len="med"/>
              </a:ln>
            </p:spPr>
          </p:cxnSp>
          <p:cxnSp>
            <p:nvCxnSpPr>
              <p:cNvPr id="35" name="Straight Connector 34">
                <a:extLst>
                  <a:ext uri="{FF2B5EF4-FFF2-40B4-BE49-F238E27FC236}">
                    <a16:creationId xmlns:a16="http://schemas.microsoft.com/office/drawing/2014/main" id="{2B9E1E63-306A-47FE-BA91-754CA2E6CE2B}"/>
                  </a:ext>
                </a:extLst>
              </p:cNvPr>
              <p:cNvCxnSpPr>
                <a:cxnSpLocks noChangeShapeType="1"/>
                <a:stCxn id="25" idx="4"/>
              </p:cNvCxnSpPr>
              <p:nvPr/>
            </p:nvCxnSpPr>
            <p:spPr bwMode="auto">
              <a:xfrm rot="16200000" flipH="1">
                <a:off x="1231363" y="3397779"/>
                <a:ext cx="1547684" cy="66658"/>
              </a:xfrm>
              <a:prstGeom prst="line">
                <a:avLst/>
              </a:prstGeom>
              <a:noFill/>
              <a:ln w="31750">
                <a:solidFill>
                  <a:schemeClr val="tx2"/>
                </a:solidFill>
                <a:round/>
                <a:headEnd type="none" w="med" len="med"/>
                <a:tailEnd type="triangle" w="med" len="med"/>
              </a:ln>
            </p:spPr>
          </p:cxnSp>
          <p:cxnSp>
            <p:nvCxnSpPr>
              <p:cNvPr id="36" name="Straight Connector 35">
                <a:extLst>
                  <a:ext uri="{FF2B5EF4-FFF2-40B4-BE49-F238E27FC236}">
                    <a16:creationId xmlns:a16="http://schemas.microsoft.com/office/drawing/2014/main" id="{C80B9603-E1C9-4DAF-A799-9E208584BFFD}"/>
                  </a:ext>
                </a:extLst>
              </p:cNvPr>
              <p:cNvCxnSpPr>
                <a:cxnSpLocks noChangeShapeType="1"/>
              </p:cNvCxnSpPr>
              <p:nvPr/>
            </p:nvCxnSpPr>
            <p:spPr bwMode="auto">
              <a:xfrm>
                <a:off x="2038534" y="2639806"/>
                <a:ext cx="703083" cy="688918"/>
              </a:xfrm>
              <a:prstGeom prst="line">
                <a:avLst/>
              </a:prstGeom>
              <a:noFill/>
              <a:ln w="31750">
                <a:solidFill>
                  <a:schemeClr val="tx2"/>
                </a:solidFill>
                <a:round/>
                <a:headEnd type="none" w="med" len="med"/>
                <a:tailEnd type="triangle" w="med" len="med"/>
              </a:ln>
            </p:spPr>
          </p:cxnSp>
          <p:cxnSp>
            <p:nvCxnSpPr>
              <p:cNvPr id="37" name="Straight Connector 36">
                <a:extLst>
                  <a:ext uri="{FF2B5EF4-FFF2-40B4-BE49-F238E27FC236}">
                    <a16:creationId xmlns:a16="http://schemas.microsoft.com/office/drawing/2014/main" id="{B23530CF-484D-4C4C-B47B-90C25A35B735}"/>
                  </a:ext>
                </a:extLst>
              </p:cNvPr>
              <p:cNvCxnSpPr>
                <a:cxnSpLocks noChangeShapeType="1"/>
                <a:stCxn id="28" idx="0"/>
              </p:cNvCxnSpPr>
              <p:nvPr/>
            </p:nvCxnSpPr>
            <p:spPr bwMode="auto">
              <a:xfrm rot="5400000" flipH="1" flipV="1">
                <a:off x="2106724" y="3570058"/>
                <a:ext cx="633360" cy="636425"/>
              </a:xfrm>
              <a:prstGeom prst="line">
                <a:avLst/>
              </a:prstGeom>
              <a:noFill/>
              <a:ln w="31750">
                <a:solidFill>
                  <a:schemeClr val="tx2"/>
                </a:solidFill>
                <a:round/>
                <a:headEnd type="none" w="med" len="med"/>
                <a:tailEnd type="triangle" w="med" len="med"/>
              </a:ln>
            </p:spPr>
          </p:cxnSp>
          <p:cxnSp>
            <p:nvCxnSpPr>
              <p:cNvPr id="38" name="Straight Connector 37">
                <a:extLst>
                  <a:ext uri="{FF2B5EF4-FFF2-40B4-BE49-F238E27FC236}">
                    <a16:creationId xmlns:a16="http://schemas.microsoft.com/office/drawing/2014/main" id="{135CE227-3ACC-4EEC-9CE2-7D81E628EAB5}"/>
                  </a:ext>
                </a:extLst>
              </p:cNvPr>
              <p:cNvCxnSpPr>
                <a:cxnSpLocks noChangeShapeType="1"/>
              </p:cNvCxnSpPr>
              <p:nvPr/>
            </p:nvCxnSpPr>
            <p:spPr bwMode="auto">
              <a:xfrm rot="5400000">
                <a:off x="2902573" y="3305706"/>
                <a:ext cx="1549271" cy="1588"/>
              </a:xfrm>
              <a:prstGeom prst="line">
                <a:avLst/>
              </a:prstGeom>
              <a:noFill/>
              <a:ln w="31750">
                <a:solidFill>
                  <a:schemeClr val="tx2"/>
                </a:solidFill>
                <a:round/>
                <a:headEnd type="none" w="med" len="med"/>
                <a:tailEnd type="triangle" w="med" len="med"/>
              </a:ln>
            </p:spPr>
          </p:cxnSp>
          <p:cxnSp>
            <p:nvCxnSpPr>
              <p:cNvPr id="39" name="Straight Connector 38">
                <a:extLst>
                  <a:ext uri="{FF2B5EF4-FFF2-40B4-BE49-F238E27FC236}">
                    <a16:creationId xmlns:a16="http://schemas.microsoft.com/office/drawing/2014/main" id="{72A7DCFC-BFD7-4DC9-9877-F0B4CE2A3F9C}"/>
                  </a:ext>
                </a:extLst>
              </p:cNvPr>
              <p:cNvCxnSpPr>
                <a:cxnSpLocks noChangeShapeType="1"/>
              </p:cNvCxnSpPr>
              <p:nvPr/>
            </p:nvCxnSpPr>
            <p:spPr bwMode="auto">
              <a:xfrm>
                <a:off x="3844646" y="2439797"/>
                <a:ext cx="1520435" cy="898450"/>
              </a:xfrm>
              <a:prstGeom prst="line">
                <a:avLst/>
              </a:prstGeom>
              <a:noFill/>
              <a:ln w="31750">
                <a:solidFill>
                  <a:schemeClr val="tx2"/>
                </a:solidFill>
                <a:round/>
                <a:headEnd type="none" w="med" len="med"/>
                <a:tailEnd type="triangle" w="med" len="med"/>
              </a:ln>
            </p:spPr>
          </p:cxnSp>
          <p:cxnSp>
            <p:nvCxnSpPr>
              <p:cNvPr id="40" name="Straight Connector 39">
                <a:extLst>
                  <a:ext uri="{FF2B5EF4-FFF2-40B4-BE49-F238E27FC236}">
                    <a16:creationId xmlns:a16="http://schemas.microsoft.com/office/drawing/2014/main" id="{D4EA3AC4-345F-48E3-9398-CEF2F95A2842}"/>
                  </a:ext>
                </a:extLst>
              </p:cNvPr>
              <p:cNvCxnSpPr>
                <a:cxnSpLocks noChangeShapeType="1"/>
                <a:stCxn id="29" idx="7"/>
                <a:endCxn id="27" idx="3"/>
              </p:cNvCxnSpPr>
              <p:nvPr/>
            </p:nvCxnSpPr>
            <p:spPr bwMode="auto">
              <a:xfrm rot="5400000" flipH="1" flipV="1">
                <a:off x="4315169" y="3026468"/>
                <a:ext cx="580977" cy="1598203"/>
              </a:xfrm>
              <a:prstGeom prst="line">
                <a:avLst/>
              </a:prstGeom>
              <a:noFill/>
              <a:ln w="31750">
                <a:solidFill>
                  <a:schemeClr val="tx2"/>
                </a:solidFill>
                <a:round/>
                <a:headEnd type="none" w="med" len="med"/>
                <a:tailEnd type="triangle" w="med" len="med"/>
              </a:ln>
            </p:spPr>
          </p:cxnSp>
          <p:cxnSp>
            <p:nvCxnSpPr>
              <p:cNvPr id="41" name="Straight Connector 40">
                <a:extLst>
                  <a:ext uri="{FF2B5EF4-FFF2-40B4-BE49-F238E27FC236}">
                    <a16:creationId xmlns:a16="http://schemas.microsoft.com/office/drawing/2014/main" id="{1CFA0927-774B-4E1C-9188-8D3634A0B203}"/>
                  </a:ext>
                </a:extLst>
              </p:cNvPr>
              <p:cNvCxnSpPr>
                <a:cxnSpLocks noChangeShapeType="1"/>
              </p:cNvCxnSpPr>
              <p:nvPr/>
            </p:nvCxnSpPr>
            <p:spPr bwMode="auto">
              <a:xfrm rot="16200000" flipH="1">
                <a:off x="3003436" y="3541479"/>
                <a:ext cx="580977" cy="568179"/>
              </a:xfrm>
              <a:prstGeom prst="line">
                <a:avLst/>
              </a:prstGeom>
              <a:noFill/>
              <a:ln w="31750">
                <a:solidFill>
                  <a:schemeClr val="tx2"/>
                </a:solidFill>
                <a:round/>
                <a:headEnd type="none" w="med" len="med"/>
                <a:tailEnd type="triangle" w="med" len="med"/>
              </a:ln>
            </p:spPr>
          </p:cxnSp>
        </p:grpSp>
      </p:grpSp>
    </p:spTree>
    <p:extLst>
      <p:ext uri="{BB962C8B-B14F-4D97-AF65-F5344CB8AC3E}">
        <p14:creationId xmlns:p14="http://schemas.microsoft.com/office/powerpoint/2010/main" val="74748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TextBox 2"/>
          <p:cNvSpPr txBox="1"/>
          <p:nvPr/>
        </p:nvSpPr>
        <p:spPr>
          <a:xfrm>
            <a:off x="854579" y="1015709"/>
            <a:ext cx="7653735" cy="3901068"/>
          </a:xfrm>
          <a:prstGeom prst="rect">
            <a:avLst/>
          </a:prstGeom>
          <a:noFill/>
        </p:spPr>
        <p:txBody>
          <a:bodyPr wrap="square" rtlCol="0">
            <a:spAutoFit/>
          </a:bodyPr>
          <a:lstStyle/>
          <a:p>
            <a:pPr algn="l">
              <a:spcBef>
                <a:spcPts val="300"/>
              </a:spcBef>
              <a:spcAft>
                <a:spcPts val="1500"/>
              </a:spcAft>
              <a:buClr>
                <a:srgbClr val="7B2017"/>
              </a:buClr>
              <a:buSzPct val="100000"/>
            </a:pPr>
            <a:r>
              <a:rPr lang="en-US" dirty="0" err="1">
                <a:latin typeface="Helvetica" panose="020B0604020202020204" pitchFamily="34" charset="0"/>
                <a:ea typeface="Constantia" charset="0"/>
                <a:cs typeface="Helvetica" panose="020B0604020202020204" pitchFamily="34" charset="0"/>
              </a:rPr>
              <a:t>u,v</a:t>
            </a:r>
            <a:r>
              <a:rPr lang="en-US" dirty="0">
                <a:latin typeface="Helvetica" panose="020B0604020202020204" pitchFamily="34" charset="0"/>
                <a:ea typeface="Constantia" charset="0"/>
                <a:cs typeface="Helvetica" panose="020B0604020202020204" pitchFamily="34" charset="0"/>
              </a:rPr>
              <a:t> are </a:t>
            </a:r>
            <a:r>
              <a:rPr lang="en-US" dirty="0">
                <a:solidFill>
                  <a:srgbClr val="9C5238"/>
                </a:solidFill>
                <a:latin typeface="Helvetica" panose="020B0604020202020204" pitchFamily="34" charset="0"/>
                <a:ea typeface="Constantia" charset="0"/>
                <a:cs typeface="Helvetica" panose="020B0604020202020204" pitchFamily="34" charset="0"/>
              </a:rPr>
              <a:t>adjacent </a:t>
            </a:r>
            <a:r>
              <a:rPr lang="en-US" dirty="0">
                <a:latin typeface="Helvetica" panose="020B0604020202020204" pitchFamily="34" charset="0"/>
                <a:ea typeface="Constantia" charset="0"/>
                <a:cs typeface="Helvetica" panose="020B0604020202020204" pitchFamily="34" charset="0"/>
              </a:rPr>
              <a:t>if there’s an edge between u and v</a:t>
            </a:r>
          </a:p>
          <a:p>
            <a:pPr algn="l">
              <a:spcBef>
                <a:spcPts val="300"/>
              </a:spcBef>
              <a:spcAft>
                <a:spcPts val="0"/>
              </a:spcAft>
              <a:buClr>
                <a:srgbClr val="7B2017"/>
              </a:buClr>
              <a:buSzPct val="100000"/>
            </a:pPr>
            <a:r>
              <a:rPr lang="en-US" dirty="0">
                <a:solidFill>
                  <a:schemeClr val="tx1">
                    <a:lumMod val="60000"/>
                    <a:lumOff val="40000"/>
                  </a:schemeClr>
                </a:solidFill>
                <a:latin typeface="Helvetica" panose="020B0604020202020204" pitchFamily="34" charset="0"/>
                <a:ea typeface="Constantia" charset="0"/>
                <a:cs typeface="Helvetica" panose="020B0604020202020204" pitchFamily="34" charset="0"/>
              </a:rPr>
              <a:t>degree (u)</a:t>
            </a:r>
            <a:r>
              <a:rPr lang="en-US" dirty="0">
                <a:latin typeface="Helvetica" panose="020B0604020202020204" pitchFamily="34" charset="0"/>
                <a:ea typeface="Constantia" charset="0"/>
                <a:cs typeface="Helvetica" panose="020B0604020202020204" pitchFamily="34" charset="0"/>
              </a:rPr>
              <a:t> = # adjacent vertices</a:t>
            </a:r>
          </a:p>
          <a:p>
            <a:pPr marL="285750" indent="-285750" algn="l">
              <a:spcBef>
                <a:spcPts val="300"/>
              </a:spcBef>
              <a:spcAft>
                <a:spcPts val="1500"/>
              </a:spcAft>
              <a:buClr>
                <a:srgbClr val="7B2017"/>
              </a:buClr>
              <a:buSzPct val="100000"/>
              <a:buFont typeface="Arial" charset="0"/>
              <a:buChar char="•"/>
            </a:pPr>
            <a:r>
              <a:rPr lang="en-US" dirty="0" err="1">
                <a:latin typeface="Helvetica" panose="020B0604020202020204" pitchFamily="34" charset="0"/>
                <a:ea typeface="Constantia" charset="0"/>
                <a:cs typeface="Helvetica" panose="020B0604020202020204" pitchFamily="34" charset="0"/>
              </a:rPr>
              <a:t>indegree</a:t>
            </a:r>
            <a:r>
              <a:rPr lang="en-US" dirty="0">
                <a:latin typeface="Helvetica" panose="020B0604020202020204" pitchFamily="34" charset="0"/>
                <a:ea typeface="Constantia" charset="0"/>
                <a:cs typeface="Helvetica" panose="020B0604020202020204" pitchFamily="34" charset="0"/>
              </a:rPr>
              <a:t> or </a:t>
            </a:r>
            <a:r>
              <a:rPr lang="en-US" dirty="0" err="1">
                <a:latin typeface="Helvetica" panose="020B0604020202020204" pitchFamily="34" charset="0"/>
                <a:ea typeface="Constantia" charset="0"/>
                <a:cs typeface="Helvetica" panose="020B0604020202020204" pitchFamily="34" charset="0"/>
              </a:rPr>
              <a:t>outdegree</a:t>
            </a:r>
            <a:r>
              <a:rPr lang="en-US" dirty="0">
                <a:latin typeface="Helvetica" panose="020B0604020202020204" pitchFamily="34" charset="0"/>
                <a:ea typeface="Constantia" charset="0"/>
                <a:cs typeface="Helvetica" panose="020B0604020202020204" pitchFamily="34" charset="0"/>
              </a:rPr>
              <a:t> </a:t>
            </a:r>
          </a:p>
          <a:p>
            <a:pPr algn="l">
              <a:spcBef>
                <a:spcPts val="300"/>
              </a:spcBef>
              <a:spcAft>
                <a:spcPts val="1500"/>
              </a:spcAft>
              <a:buClr>
                <a:srgbClr val="7B2017"/>
              </a:buClr>
              <a:buSzPct val="100000"/>
            </a:pPr>
            <a:r>
              <a:rPr lang="en-US" dirty="0">
                <a:solidFill>
                  <a:schemeClr val="tx1">
                    <a:lumMod val="60000"/>
                    <a:lumOff val="40000"/>
                  </a:schemeClr>
                </a:solidFill>
                <a:latin typeface="Helvetica" panose="020B0604020202020204" pitchFamily="34" charset="0"/>
                <a:ea typeface="Constantia" charset="0"/>
                <a:cs typeface="Helvetica" panose="020B0604020202020204" pitchFamily="34" charset="0"/>
              </a:rPr>
              <a:t>path</a:t>
            </a:r>
            <a:r>
              <a:rPr lang="en-US" dirty="0">
                <a:latin typeface="Helvetica" panose="020B0604020202020204" pitchFamily="34" charset="0"/>
                <a:ea typeface="Constantia" charset="0"/>
                <a:cs typeface="Helvetica" panose="020B0604020202020204" pitchFamily="34" charset="0"/>
              </a:rPr>
              <a:t> = sequence of adjacent vertices</a:t>
            </a:r>
          </a:p>
          <a:p>
            <a:pPr algn="l">
              <a:spcBef>
                <a:spcPts val="300"/>
              </a:spcBef>
              <a:spcAft>
                <a:spcPts val="1500"/>
              </a:spcAft>
              <a:buClr>
                <a:srgbClr val="7B2017"/>
              </a:buClr>
              <a:buSzPct val="100000"/>
            </a:pPr>
            <a:r>
              <a:rPr lang="en-US" dirty="0" err="1">
                <a:latin typeface="Helvetica" panose="020B0604020202020204" pitchFamily="34" charset="0"/>
                <a:ea typeface="Constantia" charset="0"/>
                <a:cs typeface="Helvetica" panose="020B0604020202020204" pitchFamily="34" charset="0"/>
              </a:rPr>
              <a:t>u,v</a:t>
            </a:r>
            <a:r>
              <a:rPr lang="en-US" dirty="0">
                <a:latin typeface="Helvetica" panose="020B0604020202020204" pitchFamily="34" charset="0"/>
                <a:ea typeface="Constantia" charset="0"/>
                <a:cs typeface="Helvetica" panose="020B0604020202020204" pitchFamily="34" charset="0"/>
              </a:rPr>
              <a:t> are </a:t>
            </a:r>
            <a:r>
              <a:rPr lang="en-US" dirty="0">
                <a:solidFill>
                  <a:srgbClr val="9C5238"/>
                </a:solidFill>
                <a:latin typeface="Helvetica" panose="020B0604020202020204" pitchFamily="34" charset="0"/>
                <a:ea typeface="Constantia" charset="0"/>
                <a:cs typeface="Helvetica" panose="020B0604020202020204" pitchFamily="34" charset="0"/>
              </a:rPr>
              <a:t>connected</a:t>
            </a:r>
            <a:r>
              <a:rPr lang="en-US" dirty="0">
                <a:latin typeface="Helvetica" panose="020B0604020202020204" pitchFamily="34" charset="0"/>
                <a:ea typeface="Constantia" charset="0"/>
                <a:cs typeface="Helvetica" panose="020B0604020202020204" pitchFamily="34" charset="0"/>
              </a:rPr>
              <a:t> if path between u and v</a:t>
            </a:r>
          </a:p>
          <a:p>
            <a:pPr marL="235470" indent="-235470" algn="l">
              <a:spcBef>
                <a:spcPts val="300"/>
              </a:spcBef>
              <a:spcAft>
                <a:spcPts val="0"/>
              </a:spcAft>
              <a:buClr>
                <a:srgbClr val="7B2017"/>
              </a:buClr>
              <a:buSzPct val="100000"/>
              <a:buFont typeface="Arial" pitchFamily="34" charset="0"/>
              <a:buChar char="•"/>
            </a:pPr>
            <a:r>
              <a:rPr lang="en-US" dirty="0">
                <a:solidFill>
                  <a:srgbClr val="9C5238"/>
                </a:solidFill>
                <a:latin typeface="Helvetica" panose="020B0604020202020204" pitchFamily="34" charset="0"/>
                <a:ea typeface="Constantia" charset="0"/>
                <a:cs typeface="Helvetica" panose="020B0604020202020204" pitchFamily="34" charset="0"/>
              </a:rPr>
              <a:t>Connected component</a:t>
            </a:r>
            <a:r>
              <a:rPr lang="en-US" dirty="0">
                <a:latin typeface="Helvetica" panose="020B0604020202020204" pitchFamily="34" charset="0"/>
                <a:ea typeface="Constantia" charset="0"/>
                <a:cs typeface="Helvetica" panose="020B0604020202020204" pitchFamily="34" charset="0"/>
              </a:rPr>
              <a:t>: Set of vertices connected to each</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other, that is not part of a larger connected set.</a:t>
            </a:r>
            <a:endParaRPr lang="en-US" dirty="0">
              <a:solidFill>
                <a:srgbClr val="9C5238"/>
              </a:solidFill>
              <a:latin typeface="Helvetica" panose="020B0604020202020204" pitchFamily="34" charset="0"/>
              <a:ea typeface="Constantia" charset="0"/>
              <a:cs typeface="Helvetica" panose="020B0604020202020204" pitchFamily="34" charset="0"/>
            </a:endParaRPr>
          </a:p>
          <a:p>
            <a:pPr marL="235470" indent="-235470" algn="l">
              <a:spcBef>
                <a:spcPts val="300"/>
              </a:spcBef>
              <a:spcAft>
                <a:spcPts val="0"/>
              </a:spcAft>
              <a:buClr>
                <a:srgbClr val="7B2017"/>
              </a:buClr>
              <a:buSzPct val="100000"/>
              <a:buFont typeface="Arial" pitchFamily="34" charset="0"/>
              <a:buChar char="•"/>
            </a:pPr>
            <a:r>
              <a:rPr lang="en-US" dirty="0">
                <a:solidFill>
                  <a:srgbClr val="9C5238"/>
                </a:solidFill>
                <a:latin typeface="Helvetica" panose="020B0604020202020204" pitchFamily="34" charset="0"/>
                <a:ea typeface="Constantia" charset="0"/>
                <a:cs typeface="Helvetica" panose="020B0604020202020204" pitchFamily="34" charset="0"/>
              </a:rPr>
              <a:t>Triangle: </a:t>
            </a:r>
            <a:r>
              <a:rPr lang="en-US" dirty="0">
                <a:latin typeface="Helvetica" panose="020B0604020202020204" pitchFamily="34" charset="0"/>
                <a:ea typeface="Constantia" charset="0"/>
                <a:cs typeface="Helvetica" panose="020B0604020202020204" pitchFamily="34" charset="0"/>
              </a:rPr>
              <a:t>3 vertices that are pairwise adjacent. </a:t>
            </a:r>
          </a:p>
          <a:p>
            <a:pPr marL="235470" indent="-235470" algn="l">
              <a:spcBef>
                <a:spcPts val="300"/>
              </a:spcBef>
              <a:spcAft>
                <a:spcPts val="0"/>
              </a:spcAft>
              <a:buClr>
                <a:srgbClr val="7B2017"/>
              </a:buClr>
              <a:buSzPct val="100000"/>
              <a:buFont typeface="Arial" pitchFamily="34" charset="0"/>
              <a:buChar char="•"/>
            </a:pPr>
            <a:r>
              <a:rPr lang="en-US" dirty="0">
                <a:solidFill>
                  <a:srgbClr val="9C5238"/>
                </a:solidFill>
                <a:latin typeface="Helvetica" panose="020B0604020202020204" pitchFamily="34" charset="0"/>
                <a:ea typeface="Constantia" charset="0"/>
                <a:cs typeface="Helvetica" panose="020B0604020202020204" pitchFamily="34" charset="0"/>
              </a:rPr>
              <a:t>Clique: </a:t>
            </a:r>
            <a:r>
              <a:rPr lang="en-US" dirty="0">
                <a:solidFill>
                  <a:srgbClr val="000000"/>
                </a:solidFill>
                <a:latin typeface="Helvetica" panose="020B0604020202020204" pitchFamily="34" charset="0"/>
                <a:ea typeface="Constantia" charset="0"/>
                <a:cs typeface="Helvetica" panose="020B0604020202020204" pitchFamily="34" charset="0"/>
              </a:rPr>
              <a:t>Any set of vertices that are all pairwise adjacent.</a:t>
            </a:r>
            <a:endParaRPr lang="en-US" dirty="0">
              <a:solidFill>
                <a:schemeClr val="accent2"/>
              </a:solidFill>
              <a:latin typeface="Helvetica" panose="020B0604020202020204" pitchFamily="34" charset="0"/>
              <a:ea typeface="Constantia" charset="0"/>
              <a:cs typeface="Helvetica" panose="020B0604020202020204" pitchFamily="34" charset="0"/>
            </a:endParaRPr>
          </a:p>
        </p:txBody>
      </p:sp>
    </p:spTree>
    <p:extLst>
      <p:ext uri="{BB962C8B-B14F-4D97-AF65-F5344CB8AC3E}">
        <p14:creationId xmlns:p14="http://schemas.microsoft.com/office/powerpoint/2010/main" val="25299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tx2"/>
                </a:solidFill>
                <a:latin typeface="Constantia" charset="0"/>
                <a:ea typeface="Constantia" charset="0"/>
                <a:cs typeface="Constantia" charset="0"/>
              </a:rPr>
              <a:t>Graph G</a:t>
            </a:r>
          </a:p>
        </p:txBody>
      </p:sp>
    </p:spTree>
    <p:extLst>
      <p:ext uri="{BB962C8B-B14F-4D97-AF65-F5344CB8AC3E}">
        <p14:creationId xmlns:p14="http://schemas.microsoft.com/office/powerpoint/2010/main" val="62871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tx2"/>
                </a:solidFill>
                <a:latin typeface="Constantia" charset="0"/>
                <a:ea typeface="Constantia" charset="0"/>
                <a:cs typeface="Constantia" charset="0"/>
              </a:rPr>
              <a:t>Graph G</a:t>
            </a:r>
          </a:p>
        </p:txBody>
      </p:sp>
      <p:graphicFrame>
        <p:nvGraphicFramePr>
          <p:cNvPr id="24" name="Table 23"/>
          <p:cNvGraphicFramePr>
            <a:graphicFrameLocks noGrp="1"/>
          </p:cNvGraphicFramePr>
          <p:nvPr/>
        </p:nvGraphicFramePr>
        <p:xfrm>
          <a:off x="2148266" y="3703554"/>
          <a:ext cx="1250451" cy="1538552"/>
        </p:xfrm>
        <a:graphic>
          <a:graphicData uri="http://schemas.openxmlformats.org/drawingml/2006/table">
            <a:tbl>
              <a:tblPr bandRow="1">
                <a:tableStyleId>{68D230F3-CF80-4859-8CE7-A43EE81993B5}</a:tableStyleId>
              </a:tblPr>
              <a:tblGrid>
                <a:gridCol w="1250451">
                  <a:extLst>
                    <a:ext uri="{9D8B030D-6E8A-4147-A177-3AD203B41FA5}">
                      <a16:colId xmlns:a16="http://schemas.microsoft.com/office/drawing/2014/main" val="20000"/>
                    </a:ext>
                  </a:extLst>
                </a:gridCol>
              </a:tblGrid>
              <a:tr h="384638">
                <a:tc>
                  <a:txBody>
                    <a:bodyPr/>
                    <a:lstStyle/>
                    <a:p>
                      <a:r>
                        <a:rPr lang="en-US" sz="2000" b="0" dirty="0" err="1"/>
                        <a:t>c</a:t>
                      </a:r>
                      <a:r>
                        <a:rPr lang="en-US" sz="2000" b="0" dirty="0"/>
                        <a:t> </a:t>
                      </a:r>
                    </a:p>
                  </a:txBody>
                  <a:tcPr marL="76200" marR="76200" marT="38100" marB="38100"/>
                </a:tc>
                <a:extLst>
                  <a:ext uri="{0D108BD9-81ED-4DB2-BD59-A6C34878D82A}">
                    <a16:rowId xmlns:a16="http://schemas.microsoft.com/office/drawing/2014/main" val="10000"/>
                  </a:ext>
                </a:extLst>
              </a:tr>
              <a:tr h="384638">
                <a:tc>
                  <a:txBody>
                    <a:bodyPr/>
                    <a:lstStyle/>
                    <a:p>
                      <a:r>
                        <a:rPr lang="en-US" sz="2000" dirty="0"/>
                        <a:t>c, d</a:t>
                      </a:r>
                    </a:p>
                  </a:txBody>
                  <a:tcPr marL="76200" marR="76200" marT="38100" marB="38100"/>
                </a:tc>
                <a:extLst>
                  <a:ext uri="{0D108BD9-81ED-4DB2-BD59-A6C34878D82A}">
                    <a16:rowId xmlns:a16="http://schemas.microsoft.com/office/drawing/2014/main" val="10001"/>
                  </a:ext>
                </a:extLst>
              </a:tr>
              <a:tr h="384638">
                <a:tc>
                  <a:txBody>
                    <a:bodyPr/>
                    <a:lstStyle/>
                    <a:p>
                      <a:r>
                        <a:rPr lang="en-US" sz="2000" dirty="0"/>
                        <a:t>b, a, d</a:t>
                      </a:r>
                    </a:p>
                  </a:txBody>
                  <a:tcPr marL="76200" marR="76200" marT="38100" marB="38100"/>
                </a:tc>
                <a:extLst>
                  <a:ext uri="{0D108BD9-81ED-4DB2-BD59-A6C34878D82A}">
                    <a16:rowId xmlns:a16="http://schemas.microsoft.com/office/drawing/2014/main" val="10002"/>
                  </a:ext>
                </a:extLst>
              </a:tr>
              <a:tr h="384638">
                <a:tc>
                  <a:txBody>
                    <a:bodyPr/>
                    <a:lstStyle/>
                    <a:p>
                      <a:r>
                        <a:rPr lang="en-US" sz="2000" dirty="0"/>
                        <a:t>c</a:t>
                      </a:r>
                      <a:r>
                        <a:rPr lang="en-US" sz="2000" baseline="0" dirty="0"/>
                        <a:t>, b</a:t>
                      </a:r>
                      <a:endParaRPr lang="en-US" sz="2000" dirty="0"/>
                    </a:p>
                  </a:txBody>
                  <a:tcPr marL="76200" marR="76200" marT="38100" marB="38100"/>
                </a:tc>
                <a:extLst>
                  <a:ext uri="{0D108BD9-81ED-4DB2-BD59-A6C34878D82A}">
                    <a16:rowId xmlns:a16="http://schemas.microsoft.com/office/drawing/2014/main" val="10003"/>
                  </a:ext>
                </a:extLst>
              </a:tr>
            </a:tbl>
          </a:graphicData>
        </a:graphic>
      </p:graphicFrame>
      <p:sp>
        <p:nvSpPr>
          <p:cNvPr id="25" name="TextBox 24"/>
          <p:cNvSpPr txBox="1"/>
          <p:nvPr/>
        </p:nvSpPr>
        <p:spPr>
          <a:xfrm>
            <a:off x="1453444" y="3675833"/>
            <a:ext cx="622543" cy="400110"/>
          </a:xfrm>
          <a:prstGeom prst="rect">
            <a:avLst/>
          </a:prstGeom>
          <a:noFill/>
        </p:spPr>
        <p:txBody>
          <a:bodyPr wrap="none" rtlCol="0">
            <a:spAutoFit/>
          </a:bodyPr>
          <a:lstStyle/>
          <a:p>
            <a:r>
              <a:rPr lang="en-US" dirty="0">
                <a:latin typeface="Constantia" charset="0"/>
                <a:ea typeface="Constantia" charset="0"/>
                <a:cs typeface="Constantia" charset="0"/>
              </a:rPr>
              <a:t>a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6" name="TextBox 25"/>
          <p:cNvSpPr txBox="1"/>
          <p:nvPr/>
        </p:nvSpPr>
        <p:spPr>
          <a:xfrm>
            <a:off x="1450808" y="4042890"/>
            <a:ext cx="641779" cy="400110"/>
          </a:xfrm>
          <a:prstGeom prst="rect">
            <a:avLst/>
          </a:prstGeom>
          <a:noFill/>
        </p:spPr>
        <p:txBody>
          <a:bodyPr wrap="none" rtlCol="0">
            <a:spAutoFit/>
          </a:bodyPr>
          <a:lstStyle/>
          <a:p>
            <a:r>
              <a:rPr lang="en-US" dirty="0">
                <a:latin typeface="Constantia" charset="0"/>
                <a:ea typeface="Constantia" charset="0"/>
                <a:cs typeface="Constantia" charset="0"/>
              </a:rPr>
              <a:t>b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7" name="TextBox 26"/>
          <p:cNvSpPr txBox="1"/>
          <p:nvPr/>
        </p:nvSpPr>
        <p:spPr>
          <a:xfrm>
            <a:off x="1462611" y="4442681"/>
            <a:ext cx="617733" cy="400110"/>
          </a:xfrm>
          <a:prstGeom prst="rect">
            <a:avLst/>
          </a:prstGeom>
          <a:noFill/>
        </p:spPr>
        <p:txBody>
          <a:bodyPr wrap="none" rtlCol="0">
            <a:spAutoFit/>
          </a:bodyPr>
          <a:lstStyle/>
          <a:p>
            <a:r>
              <a:rPr lang="en-US" dirty="0">
                <a:latin typeface="Constantia" charset="0"/>
                <a:ea typeface="Constantia" charset="0"/>
                <a:cs typeface="Constantia" charset="0"/>
              </a:rPr>
              <a:t>c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8" name="TextBox 27"/>
          <p:cNvSpPr txBox="1"/>
          <p:nvPr/>
        </p:nvSpPr>
        <p:spPr>
          <a:xfrm>
            <a:off x="1449178" y="4853385"/>
            <a:ext cx="651140" cy="400110"/>
          </a:xfrm>
          <a:prstGeom prst="rect">
            <a:avLst/>
          </a:prstGeom>
          <a:noFill/>
        </p:spPr>
        <p:txBody>
          <a:bodyPr wrap="none" rtlCol="0">
            <a:spAutoFit/>
          </a:bodyPr>
          <a:lstStyle/>
          <a:p>
            <a:r>
              <a:rPr lang="en-US" dirty="0">
                <a:latin typeface="Constantia" charset="0"/>
                <a:ea typeface="Constantia" charset="0"/>
                <a:cs typeface="Constantia" charset="0"/>
              </a:rPr>
              <a:t>d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9" name="Text Box 3"/>
          <p:cNvSpPr txBox="1">
            <a:spLocks noChangeArrowheads="1"/>
          </p:cNvSpPr>
          <p:nvPr/>
        </p:nvSpPr>
        <p:spPr bwMode="auto">
          <a:xfrm>
            <a:off x="1783039" y="3253087"/>
            <a:ext cx="222650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list L(G)</a:t>
            </a:r>
          </a:p>
        </p:txBody>
      </p:sp>
    </p:spTree>
    <p:extLst>
      <p:ext uri="{BB962C8B-B14F-4D97-AF65-F5344CB8AC3E}">
        <p14:creationId xmlns:p14="http://schemas.microsoft.com/office/powerpoint/2010/main" val="215197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accent2"/>
                </a:solidFill>
                <a:latin typeface="Constantia" charset="0"/>
                <a:ea typeface="Constantia" charset="0"/>
                <a:cs typeface="Constantia" charset="0"/>
              </a:rPr>
              <a:t>Graph G</a:t>
            </a:r>
          </a:p>
        </p:txBody>
      </p:sp>
      <p:graphicFrame>
        <p:nvGraphicFramePr>
          <p:cNvPr id="24" name="Table 23"/>
          <p:cNvGraphicFramePr>
            <a:graphicFrameLocks noGrp="1"/>
          </p:cNvGraphicFramePr>
          <p:nvPr/>
        </p:nvGraphicFramePr>
        <p:xfrm>
          <a:off x="2148266" y="3703554"/>
          <a:ext cx="1250451" cy="1538552"/>
        </p:xfrm>
        <a:graphic>
          <a:graphicData uri="http://schemas.openxmlformats.org/drawingml/2006/table">
            <a:tbl>
              <a:tblPr bandRow="1">
                <a:tableStyleId>{68D230F3-CF80-4859-8CE7-A43EE81993B5}</a:tableStyleId>
              </a:tblPr>
              <a:tblGrid>
                <a:gridCol w="1250451">
                  <a:extLst>
                    <a:ext uri="{9D8B030D-6E8A-4147-A177-3AD203B41FA5}">
                      <a16:colId xmlns:a16="http://schemas.microsoft.com/office/drawing/2014/main" val="20000"/>
                    </a:ext>
                  </a:extLst>
                </a:gridCol>
              </a:tblGrid>
              <a:tr h="384638">
                <a:tc>
                  <a:txBody>
                    <a:bodyPr/>
                    <a:lstStyle/>
                    <a:p>
                      <a:r>
                        <a:rPr lang="en-US" sz="2000" b="0" dirty="0" err="1"/>
                        <a:t>c</a:t>
                      </a:r>
                      <a:r>
                        <a:rPr lang="en-US" sz="2000" b="0" dirty="0"/>
                        <a:t> </a:t>
                      </a:r>
                    </a:p>
                  </a:txBody>
                  <a:tcPr marL="76200" marR="76200" marT="38100" marB="38100"/>
                </a:tc>
                <a:extLst>
                  <a:ext uri="{0D108BD9-81ED-4DB2-BD59-A6C34878D82A}">
                    <a16:rowId xmlns:a16="http://schemas.microsoft.com/office/drawing/2014/main" val="10000"/>
                  </a:ext>
                </a:extLst>
              </a:tr>
              <a:tr h="384638">
                <a:tc>
                  <a:txBody>
                    <a:bodyPr/>
                    <a:lstStyle/>
                    <a:p>
                      <a:r>
                        <a:rPr lang="en-US" sz="2000" dirty="0"/>
                        <a:t>c, d</a:t>
                      </a:r>
                    </a:p>
                  </a:txBody>
                  <a:tcPr marL="76200" marR="76200" marT="38100" marB="38100"/>
                </a:tc>
                <a:extLst>
                  <a:ext uri="{0D108BD9-81ED-4DB2-BD59-A6C34878D82A}">
                    <a16:rowId xmlns:a16="http://schemas.microsoft.com/office/drawing/2014/main" val="10001"/>
                  </a:ext>
                </a:extLst>
              </a:tr>
              <a:tr h="384638">
                <a:tc>
                  <a:txBody>
                    <a:bodyPr/>
                    <a:lstStyle/>
                    <a:p>
                      <a:r>
                        <a:rPr lang="en-US" sz="2000" dirty="0"/>
                        <a:t>b, a, d</a:t>
                      </a:r>
                    </a:p>
                  </a:txBody>
                  <a:tcPr marL="76200" marR="76200" marT="38100" marB="38100"/>
                </a:tc>
                <a:extLst>
                  <a:ext uri="{0D108BD9-81ED-4DB2-BD59-A6C34878D82A}">
                    <a16:rowId xmlns:a16="http://schemas.microsoft.com/office/drawing/2014/main" val="10002"/>
                  </a:ext>
                </a:extLst>
              </a:tr>
              <a:tr h="384638">
                <a:tc>
                  <a:txBody>
                    <a:bodyPr/>
                    <a:lstStyle/>
                    <a:p>
                      <a:r>
                        <a:rPr lang="en-US" sz="2000" dirty="0"/>
                        <a:t>c</a:t>
                      </a:r>
                      <a:r>
                        <a:rPr lang="en-US" sz="2000" baseline="0" dirty="0"/>
                        <a:t>, b</a:t>
                      </a:r>
                      <a:endParaRPr lang="en-US" sz="2000" dirty="0"/>
                    </a:p>
                  </a:txBody>
                  <a:tcPr marL="76200" marR="76200" marT="38100" marB="38100"/>
                </a:tc>
                <a:extLst>
                  <a:ext uri="{0D108BD9-81ED-4DB2-BD59-A6C34878D82A}">
                    <a16:rowId xmlns:a16="http://schemas.microsoft.com/office/drawing/2014/main" val="10003"/>
                  </a:ext>
                </a:extLst>
              </a:tr>
            </a:tbl>
          </a:graphicData>
        </a:graphic>
      </p:graphicFrame>
      <p:sp>
        <p:nvSpPr>
          <p:cNvPr id="25" name="TextBox 24"/>
          <p:cNvSpPr txBox="1"/>
          <p:nvPr/>
        </p:nvSpPr>
        <p:spPr>
          <a:xfrm>
            <a:off x="1453444" y="3675833"/>
            <a:ext cx="622543" cy="400110"/>
          </a:xfrm>
          <a:prstGeom prst="rect">
            <a:avLst/>
          </a:prstGeom>
          <a:noFill/>
        </p:spPr>
        <p:txBody>
          <a:bodyPr wrap="none" rtlCol="0">
            <a:spAutoFit/>
          </a:bodyPr>
          <a:lstStyle/>
          <a:p>
            <a:r>
              <a:rPr lang="en-US" dirty="0">
                <a:latin typeface="Constantia" charset="0"/>
                <a:ea typeface="Constantia" charset="0"/>
                <a:cs typeface="Constantia" charset="0"/>
              </a:rPr>
              <a:t>a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6" name="TextBox 25"/>
          <p:cNvSpPr txBox="1"/>
          <p:nvPr/>
        </p:nvSpPr>
        <p:spPr>
          <a:xfrm>
            <a:off x="1450808" y="4042890"/>
            <a:ext cx="641779" cy="400110"/>
          </a:xfrm>
          <a:prstGeom prst="rect">
            <a:avLst/>
          </a:prstGeom>
          <a:noFill/>
        </p:spPr>
        <p:txBody>
          <a:bodyPr wrap="none" rtlCol="0">
            <a:spAutoFit/>
          </a:bodyPr>
          <a:lstStyle/>
          <a:p>
            <a:r>
              <a:rPr lang="en-US" dirty="0">
                <a:latin typeface="Constantia" charset="0"/>
                <a:ea typeface="Constantia" charset="0"/>
                <a:cs typeface="Constantia" charset="0"/>
              </a:rPr>
              <a:t>b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7" name="TextBox 26"/>
          <p:cNvSpPr txBox="1"/>
          <p:nvPr/>
        </p:nvSpPr>
        <p:spPr>
          <a:xfrm>
            <a:off x="1462611" y="4442681"/>
            <a:ext cx="617733" cy="400110"/>
          </a:xfrm>
          <a:prstGeom prst="rect">
            <a:avLst/>
          </a:prstGeom>
          <a:noFill/>
        </p:spPr>
        <p:txBody>
          <a:bodyPr wrap="none" rtlCol="0">
            <a:spAutoFit/>
          </a:bodyPr>
          <a:lstStyle/>
          <a:p>
            <a:r>
              <a:rPr lang="en-US" dirty="0">
                <a:latin typeface="Constantia" charset="0"/>
                <a:ea typeface="Constantia" charset="0"/>
                <a:cs typeface="Constantia" charset="0"/>
              </a:rPr>
              <a:t>c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8" name="TextBox 27"/>
          <p:cNvSpPr txBox="1"/>
          <p:nvPr/>
        </p:nvSpPr>
        <p:spPr>
          <a:xfrm>
            <a:off x="1449178" y="4853385"/>
            <a:ext cx="651140" cy="400110"/>
          </a:xfrm>
          <a:prstGeom prst="rect">
            <a:avLst/>
          </a:prstGeom>
          <a:noFill/>
        </p:spPr>
        <p:txBody>
          <a:bodyPr wrap="none" rtlCol="0">
            <a:spAutoFit/>
          </a:bodyPr>
          <a:lstStyle/>
          <a:p>
            <a:r>
              <a:rPr lang="en-US" dirty="0">
                <a:latin typeface="Constantia" charset="0"/>
                <a:ea typeface="Constantia" charset="0"/>
                <a:cs typeface="Constantia" charset="0"/>
              </a:rPr>
              <a:t>d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9" name="Text Box 3"/>
          <p:cNvSpPr txBox="1">
            <a:spLocks noChangeArrowheads="1"/>
          </p:cNvSpPr>
          <p:nvPr/>
        </p:nvSpPr>
        <p:spPr bwMode="auto">
          <a:xfrm>
            <a:off x="1783039" y="3253087"/>
            <a:ext cx="222650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list L(G)</a:t>
            </a:r>
          </a:p>
        </p:txBody>
      </p:sp>
      <p:sp>
        <p:nvSpPr>
          <p:cNvPr id="2" name="Right Arrow 1"/>
          <p:cNvSpPr/>
          <p:nvPr/>
        </p:nvSpPr>
        <p:spPr>
          <a:xfrm>
            <a:off x="3527440" y="4154308"/>
            <a:ext cx="653047" cy="257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nvGraphicFramePr>
        <p:xfrm>
          <a:off x="4569954" y="2804909"/>
          <a:ext cx="670243" cy="2565400"/>
        </p:xfrm>
        <a:graphic>
          <a:graphicData uri="http://schemas.openxmlformats.org/drawingml/2006/table">
            <a:tbl>
              <a:tblPr bandRow="1">
                <a:tableStyleId>{5C22544A-7EE6-4342-B048-85BDC9FD1C3A}</a:tableStyleId>
              </a:tblPr>
              <a:tblGrid>
                <a:gridCol w="670243">
                  <a:extLst>
                    <a:ext uri="{9D8B030D-6E8A-4147-A177-3AD203B41FA5}">
                      <a16:colId xmlns:a16="http://schemas.microsoft.com/office/drawing/2014/main" val="20000"/>
                    </a:ext>
                  </a:extLst>
                </a:gridCol>
              </a:tblGrid>
              <a:tr h="370840">
                <a:tc>
                  <a:txBody>
                    <a:bodyPr/>
                    <a:lstStyle/>
                    <a:p>
                      <a:r>
                        <a:rPr lang="en-US" sz="1800" dirty="0"/>
                        <a:t>(</a:t>
                      </a:r>
                      <a:r>
                        <a:rPr lang="en-US" sz="1800" dirty="0" err="1"/>
                        <a:t>a,c</a:t>
                      </a:r>
                      <a:r>
                        <a:rPr lang="en-US" sz="1800" dirty="0"/>
                        <a:t>)</a:t>
                      </a:r>
                    </a:p>
                  </a:txBody>
                  <a:tcPr/>
                </a:tc>
                <a:extLst>
                  <a:ext uri="{0D108BD9-81ED-4DB2-BD59-A6C34878D82A}">
                    <a16:rowId xmlns:a16="http://schemas.microsoft.com/office/drawing/2014/main" val="10000"/>
                  </a:ext>
                </a:extLst>
              </a:tr>
              <a:tr h="370840">
                <a:tc>
                  <a:txBody>
                    <a:bodyPr/>
                    <a:lstStyle/>
                    <a:p>
                      <a:r>
                        <a:rPr lang="en-US" sz="1800" dirty="0"/>
                        <a:t>(</a:t>
                      </a:r>
                      <a:r>
                        <a:rPr lang="en-US" sz="1800" dirty="0" err="1"/>
                        <a:t>b,c</a:t>
                      </a:r>
                      <a:r>
                        <a:rPr lang="en-US" sz="1800" dirty="0"/>
                        <a:t>)</a:t>
                      </a:r>
                    </a:p>
                    <a:p>
                      <a:r>
                        <a:rPr lang="en-US" sz="1800" dirty="0"/>
                        <a:t>(</a:t>
                      </a:r>
                      <a:r>
                        <a:rPr lang="en-US" sz="1800" dirty="0" err="1"/>
                        <a:t>b,d</a:t>
                      </a:r>
                      <a:r>
                        <a:rPr lang="en-US" sz="1800" dirty="0"/>
                        <a:t>)</a:t>
                      </a:r>
                    </a:p>
                  </a:txBody>
                  <a:tcPr/>
                </a:tc>
                <a:extLst>
                  <a:ext uri="{0D108BD9-81ED-4DB2-BD59-A6C34878D82A}">
                    <a16:rowId xmlns:a16="http://schemas.microsoft.com/office/drawing/2014/main" val="10001"/>
                  </a:ext>
                </a:extLst>
              </a:tr>
              <a:tr h="370840">
                <a:tc>
                  <a:txBody>
                    <a:bodyPr/>
                    <a:lstStyle/>
                    <a:p>
                      <a:r>
                        <a:rPr lang="en-US" sz="1800" dirty="0"/>
                        <a:t>(</a:t>
                      </a:r>
                      <a:r>
                        <a:rPr lang="en-US" sz="1800" dirty="0" err="1"/>
                        <a:t>c,b</a:t>
                      </a:r>
                      <a:r>
                        <a:rPr lang="en-US" sz="1800" dirty="0"/>
                        <a:t>)</a:t>
                      </a:r>
                    </a:p>
                    <a:p>
                      <a:r>
                        <a:rPr lang="en-US" sz="1800" dirty="0"/>
                        <a:t>(</a:t>
                      </a:r>
                      <a:r>
                        <a:rPr lang="en-US" sz="1800" dirty="0" err="1"/>
                        <a:t>c,a</a:t>
                      </a:r>
                      <a:r>
                        <a:rPr lang="en-US" sz="1800" dirty="0"/>
                        <a:t>)</a:t>
                      </a:r>
                    </a:p>
                    <a:p>
                      <a:r>
                        <a:rPr lang="en-US" sz="1800" dirty="0"/>
                        <a:t>(</a:t>
                      </a:r>
                      <a:r>
                        <a:rPr lang="en-US" sz="1800" dirty="0" err="1"/>
                        <a:t>c,d</a:t>
                      </a:r>
                      <a:r>
                        <a:rPr lang="en-US" sz="1800" dirty="0"/>
                        <a:t>)</a:t>
                      </a:r>
                    </a:p>
                  </a:txBody>
                  <a:tcPr/>
                </a:tc>
                <a:extLst>
                  <a:ext uri="{0D108BD9-81ED-4DB2-BD59-A6C34878D82A}">
                    <a16:rowId xmlns:a16="http://schemas.microsoft.com/office/drawing/2014/main" val="10002"/>
                  </a:ext>
                </a:extLst>
              </a:tr>
              <a:tr h="370840">
                <a:tc>
                  <a:txBody>
                    <a:bodyPr/>
                    <a:lstStyle/>
                    <a:p>
                      <a:r>
                        <a:rPr lang="en-US" sz="1800" dirty="0"/>
                        <a:t>(</a:t>
                      </a:r>
                      <a:r>
                        <a:rPr lang="en-US" sz="1800" dirty="0" err="1"/>
                        <a:t>d,c</a:t>
                      </a:r>
                      <a:r>
                        <a:rPr lang="en-US" sz="1800" dirty="0"/>
                        <a:t>)</a:t>
                      </a:r>
                    </a:p>
                    <a:p>
                      <a:r>
                        <a:rPr lang="en-US" sz="1800" dirty="0"/>
                        <a:t>(</a:t>
                      </a:r>
                      <a:r>
                        <a:rPr lang="en-US" sz="1800" dirty="0" err="1"/>
                        <a:t>d,b</a:t>
                      </a:r>
                      <a:r>
                        <a:rPr lang="en-US" sz="1800" dirty="0"/>
                        <a:t>)</a:t>
                      </a:r>
                    </a:p>
                  </a:txBody>
                  <a:tcPr/>
                </a:tc>
                <a:extLst>
                  <a:ext uri="{0D108BD9-81ED-4DB2-BD59-A6C34878D82A}">
                    <a16:rowId xmlns:a16="http://schemas.microsoft.com/office/drawing/2014/main" val="10003"/>
                  </a:ext>
                </a:extLst>
              </a:tr>
            </a:tbl>
          </a:graphicData>
        </a:graphic>
      </p:graphicFrame>
      <p:sp>
        <p:nvSpPr>
          <p:cNvPr id="30" name="TextBox 29">
            <a:extLst>
              <a:ext uri="{FF2B5EF4-FFF2-40B4-BE49-F238E27FC236}">
                <a16:creationId xmlns:a16="http://schemas.microsoft.com/office/drawing/2014/main" id="{9F0764C8-A625-4BDB-B70C-E76B8D093A7E}"/>
              </a:ext>
            </a:extLst>
          </p:cNvPr>
          <p:cNvSpPr txBox="1"/>
          <p:nvPr/>
        </p:nvSpPr>
        <p:spPr>
          <a:xfrm>
            <a:off x="4429667" y="1119257"/>
            <a:ext cx="1831720" cy="1323439"/>
          </a:xfrm>
          <a:prstGeom prst="rect">
            <a:avLst/>
          </a:prstGeom>
          <a:noFill/>
        </p:spPr>
        <p:txBody>
          <a:bodyPr wrap="none" rtlCol="0">
            <a:spAutoFit/>
          </a:bodyPr>
          <a:lstStyle/>
          <a:p>
            <a:r>
              <a:rPr lang="en-US" i="1" dirty="0"/>
              <a:t>This </a:t>
            </a:r>
            <a:r>
              <a:rPr lang="en-US" b="1" i="1" dirty="0"/>
              <a:t>edge</a:t>
            </a:r>
            <a:endParaRPr lang="en-US" i="1" dirty="0"/>
          </a:p>
          <a:p>
            <a:r>
              <a:rPr lang="en-US" i="1" dirty="0"/>
              <a:t>relation can</a:t>
            </a:r>
          </a:p>
          <a:p>
            <a:r>
              <a:rPr lang="en-US" i="1" dirty="0"/>
              <a:t>be encoded</a:t>
            </a:r>
            <a:br>
              <a:rPr lang="en-US" i="1" dirty="0"/>
            </a:br>
            <a:r>
              <a:rPr lang="en-US" i="1" dirty="0"/>
              <a:t>in a </a:t>
            </a:r>
            <a:r>
              <a:rPr lang="en-US" i="1" dirty="0" err="1"/>
              <a:t>dataframe</a:t>
            </a:r>
            <a:endParaRPr lang="en-US" i="1" dirty="0"/>
          </a:p>
        </p:txBody>
      </p:sp>
    </p:spTree>
    <p:extLst>
      <p:ext uri="{BB962C8B-B14F-4D97-AF65-F5344CB8AC3E}">
        <p14:creationId xmlns:p14="http://schemas.microsoft.com/office/powerpoint/2010/main" val="153032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sp>
        <p:nvSpPr>
          <p:cNvPr id="64515" name="Text Box 3"/>
          <p:cNvSpPr txBox="1">
            <a:spLocks noChangeArrowheads="1"/>
          </p:cNvSpPr>
          <p:nvPr/>
        </p:nvSpPr>
        <p:spPr bwMode="auto">
          <a:xfrm>
            <a:off x="6246471" y="2040258"/>
            <a:ext cx="264482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matrix A(G)</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graphicFrame>
        <p:nvGraphicFramePr>
          <p:cNvPr id="21" name="Table 20"/>
          <p:cNvGraphicFramePr>
            <a:graphicFrameLocks noGrp="1"/>
          </p:cNvGraphicFramePr>
          <p:nvPr/>
        </p:nvGraphicFramePr>
        <p:xfrm>
          <a:off x="6585904" y="2516087"/>
          <a:ext cx="2042160" cy="2034645"/>
        </p:xfrm>
        <a:graphic>
          <a:graphicData uri="http://schemas.openxmlformats.org/drawingml/2006/table">
            <a:tbl>
              <a:tblPr firstRow="1" bandRow="1">
                <a:tableStyleId>{E8B1032C-EA38-4F05-BA0D-38AFFFC7BED3}</a:tableStyleId>
              </a:tblPr>
              <a:tblGrid>
                <a:gridCol w="408432">
                  <a:extLst>
                    <a:ext uri="{9D8B030D-6E8A-4147-A177-3AD203B41FA5}">
                      <a16:colId xmlns:a16="http://schemas.microsoft.com/office/drawing/2014/main" val="20000"/>
                    </a:ext>
                  </a:extLst>
                </a:gridCol>
                <a:gridCol w="408432">
                  <a:extLst>
                    <a:ext uri="{9D8B030D-6E8A-4147-A177-3AD203B41FA5}">
                      <a16:colId xmlns:a16="http://schemas.microsoft.com/office/drawing/2014/main" val="20001"/>
                    </a:ext>
                  </a:extLst>
                </a:gridCol>
                <a:gridCol w="408432">
                  <a:extLst>
                    <a:ext uri="{9D8B030D-6E8A-4147-A177-3AD203B41FA5}">
                      <a16:colId xmlns:a16="http://schemas.microsoft.com/office/drawing/2014/main" val="20002"/>
                    </a:ext>
                  </a:extLst>
                </a:gridCol>
                <a:gridCol w="408432">
                  <a:extLst>
                    <a:ext uri="{9D8B030D-6E8A-4147-A177-3AD203B41FA5}">
                      <a16:colId xmlns:a16="http://schemas.microsoft.com/office/drawing/2014/main" val="20003"/>
                    </a:ext>
                  </a:extLst>
                </a:gridCol>
                <a:gridCol w="408432">
                  <a:extLst>
                    <a:ext uri="{9D8B030D-6E8A-4147-A177-3AD203B41FA5}">
                      <a16:colId xmlns:a16="http://schemas.microsoft.com/office/drawing/2014/main" val="20004"/>
                    </a:ext>
                  </a:extLst>
                </a:gridCol>
              </a:tblGrid>
              <a:tr h="406929">
                <a:tc>
                  <a:txBody>
                    <a:bodyPr/>
                    <a:lstStyle/>
                    <a:p>
                      <a:endParaRPr lang="en-US" sz="2000" dirty="0"/>
                    </a:p>
                  </a:txBody>
                  <a:tcPr marL="76200" marR="76200" marT="38100" marB="38100"/>
                </a:tc>
                <a:tc>
                  <a:txBody>
                    <a:bodyPr/>
                    <a:lstStyle/>
                    <a:p>
                      <a:r>
                        <a:rPr lang="en-US" sz="2000" b="0" i="0" dirty="0"/>
                        <a:t>a</a:t>
                      </a:r>
                    </a:p>
                  </a:txBody>
                  <a:tcPr marL="76200" marR="76200" marT="38100" marB="38100"/>
                </a:tc>
                <a:tc>
                  <a:txBody>
                    <a:bodyPr/>
                    <a:lstStyle/>
                    <a:p>
                      <a:r>
                        <a:rPr lang="en-US" sz="2000" b="0" i="0" dirty="0" err="1"/>
                        <a:t>b</a:t>
                      </a:r>
                      <a:endParaRPr lang="en-US" sz="2000" b="0" i="0" dirty="0"/>
                    </a:p>
                  </a:txBody>
                  <a:tcPr marL="76200" marR="76200" marT="38100" marB="38100"/>
                </a:tc>
                <a:tc>
                  <a:txBody>
                    <a:bodyPr/>
                    <a:lstStyle/>
                    <a:p>
                      <a:r>
                        <a:rPr lang="en-US" sz="2000" b="0" i="0" dirty="0" err="1"/>
                        <a:t>c</a:t>
                      </a:r>
                      <a:endParaRPr lang="en-US" sz="2000" b="0" i="0" dirty="0"/>
                    </a:p>
                  </a:txBody>
                  <a:tcPr marL="76200" marR="76200" marT="38100" marB="38100"/>
                </a:tc>
                <a:tc>
                  <a:txBody>
                    <a:bodyPr/>
                    <a:lstStyle/>
                    <a:p>
                      <a:r>
                        <a:rPr lang="en-US" sz="2000" b="0" i="0" dirty="0" err="1"/>
                        <a:t>d</a:t>
                      </a:r>
                      <a:endParaRPr lang="en-US" sz="2000" b="0" i="0" dirty="0"/>
                    </a:p>
                  </a:txBody>
                  <a:tcPr marL="76200" marR="76200" marT="38100" marB="38100"/>
                </a:tc>
                <a:extLst>
                  <a:ext uri="{0D108BD9-81ED-4DB2-BD59-A6C34878D82A}">
                    <a16:rowId xmlns:a16="http://schemas.microsoft.com/office/drawing/2014/main" val="10000"/>
                  </a:ext>
                </a:extLst>
              </a:tr>
              <a:tr h="406929">
                <a:tc>
                  <a:txBody>
                    <a:bodyPr/>
                    <a:lstStyle/>
                    <a:p>
                      <a:r>
                        <a:rPr lang="en-US" sz="2000" dirty="0"/>
                        <a:t>a</a:t>
                      </a:r>
                    </a:p>
                  </a:txBody>
                  <a:tcPr marL="76200" marR="76200" marT="38100" marB="38100"/>
                </a:tc>
                <a:tc>
                  <a:txBody>
                    <a:bodyPr/>
                    <a:lstStyle/>
                    <a:p>
                      <a:r>
                        <a:rPr lang="en-US" sz="2000" dirty="0"/>
                        <a:t>0</a:t>
                      </a:r>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tc>
                  <a:txBody>
                    <a:bodyPr/>
                    <a:lstStyle/>
                    <a:p>
                      <a:r>
                        <a:rPr lang="en-US" sz="2000" dirty="0"/>
                        <a:t>0</a:t>
                      </a:r>
                    </a:p>
                  </a:txBody>
                  <a:tcPr marL="76200" marR="76200" marT="38100" marB="38100"/>
                </a:tc>
                <a:extLst>
                  <a:ext uri="{0D108BD9-81ED-4DB2-BD59-A6C34878D82A}">
                    <a16:rowId xmlns:a16="http://schemas.microsoft.com/office/drawing/2014/main" val="10001"/>
                  </a:ext>
                </a:extLst>
              </a:tr>
              <a:tr h="406929">
                <a:tc>
                  <a:txBody>
                    <a:bodyPr/>
                    <a:lstStyle/>
                    <a:p>
                      <a:r>
                        <a:rPr lang="en-US" sz="2000" dirty="0" err="1"/>
                        <a:t>b</a:t>
                      </a:r>
                      <a:endParaRPr lang="en-US" sz="2000" dirty="0"/>
                    </a:p>
                  </a:txBody>
                  <a:tcPr marL="76200" marR="76200" marT="38100" marB="38100"/>
                </a:tc>
                <a:tc>
                  <a:txBody>
                    <a:bodyPr/>
                    <a:lstStyle/>
                    <a:p>
                      <a:r>
                        <a:rPr lang="en-US" sz="2000" dirty="0"/>
                        <a:t>0</a:t>
                      </a:r>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tc>
                  <a:txBody>
                    <a:bodyPr/>
                    <a:lstStyle/>
                    <a:p>
                      <a:r>
                        <a:rPr lang="en-US" sz="2000" dirty="0"/>
                        <a:t>1</a:t>
                      </a:r>
                    </a:p>
                  </a:txBody>
                  <a:tcPr marL="76200" marR="76200" marT="38100" marB="38100"/>
                </a:tc>
                <a:extLst>
                  <a:ext uri="{0D108BD9-81ED-4DB2-BD59-A6C34878D82A}">
                    <a16:rowId xmlns:a16="http://schemas.microsoft.com/office/drawing/2014/main" val="10002"/>
                  </a:ext>
                </a:extLst>
              </a:tr>
              <a:tr h="406929">
                <a:tc>
                  <a:txBody>
                    <a:bodyPr/>
                    <a:lstStyle/>
                    <a:p>
                      <a:r>
                        <a:rPr lang="en-US" sz="2000" dirty="0" err="1"/>
                        <a:t>c</a:t>
                      </a:r>
                      <a:endParaRPr lang="en-US" sz="2000" dirty="0"/>
                    </a:p>
                  </a:txBody>
                  <a:tcPr marL="76200" marR="76200" marT="38100" marB="38100"/>
                </a:tc>
                <a:tc>
                  <a:txBody>
                    <a:bodyPr/>
                    <a:lstStyle/>
                    <a:p>
                      <a:r>
                        <a:rPr lang="en-US" sz="2000" dirty="0"/>
                        <a:t>1</a:t>
                      </a:r>
                    </a:p>
                  </a:txBody>
                  <a:tcPr marL="76200" marR="76200" marT="38100" marB="38100"/>
                </a:tc>
                <a:tc>
                  <a:txBody>
                    <a:bodyPr/>
                    <a:lstStyle/>
                    <a:p>
                      <a:r>
                        <a:rPr lang="en-US" sz="2000" dirty="0"/>
                        <a:t>1</a:t>
                      </a:r>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extLst>
                  <a:ext uri="{0D108BD9-81ED-4DB2-BD59-A6C34878D82A}">
                    <a16:rowId xmlns:a16="http://schemas.microsoft.com/office/drawing/2014/main" val="10003"/>
                  </a:ext>
                </a:extLst>
              </a:tr>
              <a:tr h="406929">
                <a:tc>
                  <a:txBody>
                    <a:bodyPr/>
                    <a:lstStyle/>
                    <a:p>
                      <a:r>
                        <a:rPr lang="en-US" sz="2000" dirty="0" err="1"/>
                        <a:t>d</a:t>
                      </a:r>
                      <a:endParaRPr lang="en-US" sz="2000" dirty="0"/>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tc>
                  <a:txBody>
                    <a:bodyPr/>
                    <a:lstStyle/>
                    <a:p>
                      <a:r>
                        <a:rPr lang="en-US" sz="2000" dirty="0"/>
                        <a:t>1</a:t>
                      </a:r>
                    </a:p>
                  </a:txBody>
                  <a:tcPr marL="76200" marR="76200" marT="38100" marB="38100"/>
                </a:tc>
                <a:tc>
                  <a:txBody>
                    <a:bodyPr/>
                    <a:lstStyle/>
                    <a:p>
                      <a:r>
                        <a:rPr lang="en-US" sz="2000" dirty="0"/>
                        <a:t>0</a:t>
                      </a:r>
                    </a:p>
                  </a:txBody>
                  <a:tcPr marL="76200" marR="76200" marT="38100" marB="38100"/>
                </a:tc>
                <a:extLst>
                  <a:ext uri="{0D108BD9-81ED-4DB2-BD59-A6C34878D82A}">
                    <a16:rowId xmlns:a16="http://schemas.microsoft.com/office/drawing/2014/main" val="10004"/>
                  </a:ext>
                </a:extLst>
              </a:tr>
            </a:tbl>
          </a:graphicData>
        </a:graphic>
      </p:graphicFrame>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accent2"/>
                </a:solidFill>
                <a:latin typeface="Constantia" charset="0"/>
                <a:ea typeface="Constantia" charset="0"/>
                <a:cs typeface="Constantia" charset="0"/>
              </a:rPr>
              <a:t>Graph G</a:t>
            </a:r>
          </a:p>
        </p:txBody>
      </p:sp>
      <p:graphicFrame>
        <p:nvGraphicFramePr>
          <p:cNvPr id="24" name="Table 23"/>
          <p:cNvGraphicFramePr>
            <a:graphicFrameLocks noGrp="1"/>
          </p:cNvGraphicFramePr>
          <p:nvPr/>
        </p:nvGraphicFramePr>
        <p:xfrm>
          <a:off x="2148266" y="3703554"/>
          <a:ext cx="1250451" cy="1538552"/>
        </p:xfrm>
        <a:graphic>
          <a:graphicData uri="http://schemas.openxmlformats.org/drawingml/2006/table">
            <a:tbl>
              <a:tblPr bandRow="1">
                <a:tableStyleId>{68D230F3-CF80-4859-8CE7-A43EE81993B5}</a:tableStyleId>
              </a:tblPr>
              <a:tblGrid>
                <a:gridCol w="1250451">
                  <a:extLst>
                    <a:ext uri="{9D8B030D-6E8A-4147-A177-3AD203B41FA5}">
                      <a16:colId xmlns:a16="http://schemas.microsoft.com/office/drawing/2014/main" val="20000"/>
                    </a:ext>
                  </a:extLst>
                </a:gridCol>
              </a:tblGrid>
              <a:tr h="384638">
                <a:tc>
                  <a:txBody>
                    <a:bodyPr/>
                    <a:lstStyle/>
                    <a:p>
                      <a:r>
                        <a:rPr lang="en-US" sz="2000" b="0" dirty="0" err="1"/>
                        <a:t>c</a:t>
                      </a:r>
                      <a:r>
                        <a:rPr lang="en-US" sz="2000" b="0" dirty="0"/>
                        <a:t> </a:t>
                      </a:r>
                    </a:p>
                  </a:txBody>
                  <a:tcPr marL="76200" marR="76200" marT="38100" marB="38100"/>
                </a:tc>
                <a:extLst>
                  <a:ext uri="{0D108BD9-81ED-4DB2-BD59-A6C34878D82A}">
                    <a16:rowId xmlns:a16="http://schemas.microsoft.com/office/drawing/2014/main" val="10000"/>
                  </a:ext>
                </a:extLst>
              </a:tr>
              <a:tr h="384638">
                <a:tc>
                  <a:txBody>
                    <a:bodyPr/>
                    <a:lstStyle/>
                    <a:p>
                      <a:r>
                        <a:rPr lang="en-US" sz="2000" dirty="0"/>
                        <a:t>c, d</a:t>
                      </a:r>
                    </a:p>
                  </a:txBody>
                  <a:tcPr marL="76200" marR="76200" marT="38100" marB="38100"/>
                </a:tc>
                <a:extLst>
                  <a:ext uri="{0D108BD9-81ED-4DB2-BD59-A6C34878D82A}">
                    <a16:rowId xmlns:a16="http://schemas.microsoft.com/office/drawing/2014/main" val="10001"/>
                  </a:ext>
                </a:extLst>
              </a:tr>
              <a:tr h="384638">
                <a:tc>
                  <a:txBody>
                    <a:bodyPr/>
                    <a:lstStyle/>
                    <a:p>
                      <a:r>
                        <a:rPr lang="en-US" sz="2000" dirty="0"/>
                        <a:t>b, a, d</a:t>
                      </a:r>
                    </a:p>
                  </a:txBody>
                  <a:tcPr marL="76200" marR="76200" marT="38100" marB="38100"/>
                </a:tc>
                <a:extLst>
                  <a:ext uri="{0D108BD9-81ED-4DB2-BD59-A6C34878D82A}">
                    <a16:rowId xmlns:a16="http://schemas.microsoft.com/office/drawing/2014/main" val="10002"/>
                  </a:ext>
                </a:extLst>
              </a:tr>
              <a:tr h="384638">
                <a:tc>
                  <a:txBody>
                    <a:bodyPr/>
                    <a:lstStyle/>
                    <a:p>
                      <a:r>
                        <a:rPr lang="en-US" sz="2000" dirty="0"/>
                        <a:t>c</a:t>
                      </a:r>
                      <a:r>
                        <a:rPr lang="en-US" sz="2000" baseline="0" dirty="0"/>
                        <a:t>, b</a:t>
                      </a:r>
                      <a:endParaRPr lang="en-US" sz="2000" dirty="0"/>
                    </a:p>
                  </a:txBody>
                  <a:tcPr marL="76200" marR="76200" marT="38100" marB="38100"/>
                </a:tc>
                <a:extLst>
                  <a:ext uri="{0D108BD9-81ED-4DB2-BD59-A6C34878D82A}">
                    <a16:rowId xmlns:a16="http://schemas.microsoft.com/office/drawing/2014/main" val="10003"/>
                  </a:ext>
                </a:extLst>
              </a:tr>
            </a:tbl>
          </a:graphicData>
        </a:graphic>
      </p:graphicFrame>
      <p:sp>
        <p:nvSpPr>
          <p:cNvPr id="25" name="TextBox 24"/>
          <p:cNvSpPr txBox="1"/>
          <p:nvPr/>
        </p:nvSpPr>
        <p:spPr>
          <a:xfrm>
            <a:off x="1453444" y="3675833"/>
            <a:ext cx="622543" cy="400110"/>
          </a:xfrm>
          <a:prstGeom prst="rect">
            <a:avLst/>
          </a:prstGeom>
          <a:noFill/>
        </p:spPr>
        <p:txBody>
          <a:bodyPr wrap="none" rtlCol="0">
            <a:spAutoFit/>
          </a:bodyPr>
          <a:lstStyle/>
          <a:p>
            <a:r>
              <a:rPr lang="en-US" dirty="0">
                <a:latin typeface="Constantia" charset="0"/>
                <a:ea typeface="Constantia" charset="0"/>
                <a:cs typeface="Constantia" charset="0"/>
              </a:rPr>
              <a:t>a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6" name="TextBox 25"/>
          <p:cNvSpPr txBox="1"/>
          <p:nvPr/>
        </p:nvSpPr>
        <p:spPr>
          <a:xfrm>
            <a:off x="1450808" y="4042890"/>
            <a:ext cx="641779" cy="400110"/>
          </a:xfrm>
          <a:prstGeom prst="rect">
            <a:avLst/>
          </a:prstGeom>
          <a:noFill/>
        </p:spPr>
        <p:txBody>
          <a:bodyPr wrap="none" rtlCol="0">
            <a:spAutoFit/>
          </a:bodyPr>
          <a:lstStyle/>
          <a:p>
            <a:r>
              <a:rPr lang="en-US" dirty="0">
                <a:latin typeface="Constantia" charset="0"/>
                <a:ea typeface="Constantia" charset="0"/>
                <a:cs typeface="Constantia" charset="0"/>
              </a:rPr>
              <a:t>b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7" name="TextBox 26"/>
          <p:cNvSpPr txBox="1"/>
          <p:nvPr/>
        </p:nvSpPr>
        <p:spPr>
          <a:xfrm>
            <a:off x="1462611" y="4442681"/>
            <a:ext cx="617733" cy="400110"/>
          </a:xfrm>
          <a:prstGeom prst="rect">
            <a:avLst/>
          </a:prstGeom>
          <a:noFill/>
        </p:spPr>
        <p:txBody>
          <a:bodyPr wrap="none" rtlCol="0">
            <a:spAutoFit/>
          </a:bodyPr>
          <a:lstStyle/>
          <a:p>
            <a:r>
              <a:rPr lang="en-US" dirty="0">
                <a:latin typeface="Constantia" charset="0"/>
                <a:ea typeface="Constantia" charset="0"/>
                <a:cs typeface="Constantia" charset="0"/>
              </a:rPr>
              <a:t>c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8" name="TextBox 27"/>
          <p:cNvSpPr txBox="1"/>
          <p:nvPr/>
        </p:nvSpPr>
        <p:spPr>
          <a:xfrm>
            <a:off x="1449178" y="4853385"/>
            <a:ext cx="651140" cy="400110"/>
          </a:xfrm>
          <a:prstGeom prst="rect">
            <a:avLst/>
          </a:prstGeom>
          <a:noFill/>
        </p:spPr>
        <p:txBody>
          <a:bodyPr wrap="none" rtlCol="0">
            <a:spAutoFit/>
          </a:bodyPr>
          <a:lstStyle/>
          <a:p>
            <a:r>
              <a:rPr lang="en-US" dirty="0">
                <a:latin typeface="Constantia" charset="0"/>
                <a:ea typeface="Constantia" charset="0"/>
                <a:cs typeface="Constantia" charset="0"/>
              </a:rPr>
              <a:t>d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9" name="Text Box 3"/>
          <p:cNvSpPr txBox="1">
            <a:spLocks noChangeArrowheads="1"/>
          </p:cNvSpPr>
          <p:nvPr/>
        </p:nvSpPr>
        <p:spPr bwMode="auto">
          <a:xfrm>
            <a:off x="1783039" y="3253087"/>
            <a:ext cx="222650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list L(G)</a:t>
            </a:r>
          </a:p>
        </p:txBody>
      </p:sp>
      <p:sp>
        <p:nvSpPr>
          <p:cNvPr id="2" name="Right Arrow 1"/>
          <p:cNvSpPr/>
          <p:nvPr/>
        </p:nvSpPr>
        <p:spPr>
          <a:xfrm>
            <a:off x="3527440" y="4154308"/>
            <a:ext cx="653047" cy="257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nvGraphicFramePr>
        <p:xfrm>
          <a:off x="4569954" y="2804909"/>
          <a:ext cx="670243" cy="2565400"/>
        </p:xfrm>
        <a:graphic>
          <a:graphicData uri="http://schemas.openxmlformats.org/drawingml/2006/table">
            <a:tbl>
              <a:tblPr bandRow="1">
                <a:tableStyleId>{5C22544A-7EE6-4342-B048-85BDC9FD1C3A}</a:tableStyleId>
              </a:tblPr>
              <a:tblGrid>
                <a:gridCol w="670243">
                  <a:extLst>
                    <a:ext uri="{9D8B030D-6E8A-4147-A177-3AD203B41FA5}">
                      <a16:colId xmlns:a16="http://schemas.microsoft.com/office/drawing/2014/main" val="20000"/>
                    </a:ext>
                  </a:extLst>
                </a:gridCol>
              </a:tblGrid>
              <a:tr h="370840">
                <a:tc>
                  <a:txBody>
                    <a:bodyPr/>
                    <a:lstStyle/>
                    <a:p>
                      <a:r>
                        <a:rPr lang="en-US" sz="1800" dirty="0"/>
                        <a:t>(</a:t>
                      </a:r>
                      <a:r>
                        <a:rPr lang="en-US" sz="1800" dirty="0" err="1"/>
                        <a:t>a,c</a:t>
                      </a:r>
                      <a:r>
                        <a:rPr lang="en-US" sz="1800" dirty="0"/>
                        <a:t>)</a:t>
                      </a:r>
                    </a:p>
                  </a:txBody>
                  <a:tcPr/>
                </a:tc>
                <a:extLst>
                  <a:ext uri="{0D108BD9-81ED-4DB2-BD59-A6C34878D82A}">
                    <a16:rowId xmlns:a16="http://schemas.microsoft.com/office/drawing/2014/main" val="10000"/>
                  </a:ext>
                </a:extLst>
              </a:tr>
              <a:tr h="370840">
                <a:tc>
                  <a:txBody>
                    <a:bodyPr/>
                    <a:lstStyle/>
                    <a:p>
                      <a:r>
                        <a:rPr lang="en-US" sz="1800" dirty="0"/>
                        <a:t>(</a:t>
                      </a:r>
                      <a:r>
                        <a:rPr lang="en-US" sz="1800" dirty="0" err="1"/>
                        <a:t>b,c</a:t>
                      </a:r>
                      <a:r>
                        <a:rPr lang="en-US" sz="1800" dirty="0"/>
                        <a:t>)</a:t>
                      </a:r>
                    </a:p>
                    <a:p>
                      <a:r>
                        <a:rPr lang="en-US" sz="1800" dirty="0"/>
                        <a:t>(</a:t>
                      </a:r>
                      <a:r>
                        <a:rPr lang="en-US" sz="1800" dirty="0" err="1"/>
                        <a:t>b,d</a:t>
                      </a:r>
                      <a:r>
                        <a:rPr lang="en-US" sz="1800" dirty="0"/>
                        <a:t>)</a:t>
                      </a:r>
                    </a:p>
                  </a:txBody>
                  <a:tcPr/>
                </a:tc>
                <a:extLst>
                  <a:ext uri="{0D108BD9-81ED-4DB2-BD59-A6C34878D82A}">
                    <a16:rowId xmlns:a16="http://schemas.microsoft.com/office/drawing/2014/main" val="10001"/>
                  </a:ext>
                </a:extLst>
              </a:tr>
              <a:tr h="370840">
                <a:tc>
                  <a:txBody>
                    <a:bodyPr/>
                    <a:lstStyle/>
                    <a:p>
                      <a:r>
                        <a:rPr lang="en-US" sz="1800" dirty="0"/>
                        <a:t>(</a:t>
                      </a:r>
                      <a:r>
                        <a:rPr lang="en-US" sz="1800" dirty="0" err="1"/>
                        <a:t>c,b</a:t>
                      </a:r>
                      <a:r>
                        <a:rPr lang="en-US" sz="1800" dirty="0"/>
                        <a:t>)</a:t>
                      </a:r>
                    </a:p>
                    <a:p>
                      <a:r>
                        <a:rPr lang="en-US" sz="1800" dirty="0"/>
                        <a:t>(</a:t>
                      </a:r>
                      <a:r>
                        <a:rPr lang="en-US" sz="1800" dirty="0" err="1"/>
                        <a:t>c,a</a:t>
                      </a:r>
                      <a:r>
                        <a:rPr lang="en-US" sz="1800" dirty="0"/>
                        <a:t>)</a:t>
                      </a:r>
                    </a:p>
                    <a:p>
                      <a:r>
                        <a:rPr lang="en-US" sz="1800" dirty="0"/>
                        <a:t>(</a:t>
                      </a:r>
                      <a:r>
                        <a:rPr lang="en-US" sz="1800" dirty="0" err="1"/>
                        <a:t>c,d</a:t>
                      </a:r>
                      <a:r>
                        <a:rPr lang="en-US" sz="1800" dirty="0"/>
                        <a:t>)</a:t>
                      </a:r>
                    </a:p>
                  </a:txBody>
                  <a:tcPr/>
                </a:tc>
                <a:extLst>
                  <a:ext uri="{0D108BD9-81ED-4DB2-BD59-A6C34878D82A}">
                    <a16:rowId xmlns:a16="http://schemas.microsoft.com/office/drawing/2014/main" val="10002"/>
                  </a:ext>
                </a:extLst>
              </a:tr>
              <a:tr h="370840">
                <a:tc>
                  <a:txBody>
                    <a:bodyPr/>
                    <a:lstStyle/>
                    <a:p>
                      <a:r>
                        <a:rPr lang="en-US" sz="1800" dirty="0"/>
                        <a:t>(</a:t>
                      </a:r>
                      <a:r>
                        <a:rPr lang="en-US" sz="1800" dirty="0" err="1"/>
                        <a:t>d,c</a:t>
                      </a:r>
                      <a:r>
                        <a:rPr lang="en-US" sz="1800" dirty="0"/>
                        <a:t>)</a:t>
                      </a:r>
                    </a:p>
                    <a:p>
                      <a:r>
                        <a:rPr lang="en-US" sz="1800" dirty="0"/>
                        <a:t>(</a:t>
                      </a:r>
                      <a:r>
                        <a:rPr lang="en-US" sz="1800" dirty="0" err="1"/>
                        <a:t>d,b</a:t>
                      </a:r>
                      <a:r>
                        <a:rPr lang="en-US" sz="1800" dirty="0"/>
                        <a:t>)</a:t>
                      </a:r>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EFB662A9-4ABE-40BC-B02D-CDD93B33B3B6}"/>
              </a:ext>
            </a:extLst>
          </p:cNvPr>
          <p:cNvSpPr txBox="1"/>
          <p:nvPr/>
        </p:nvSpPr>
        <p:spPr>
          <a:xfrm>
            <a:off x="6736156" y="4550732"/>
            <a:ext cx="1975221" cy="1015663"/>
          </a:xfrm>
          <a:prstGeom prst="rect">
            <a:avLst/>
          </a:prstGeom>
          <a:noFill/>
        </p:spPr>
        <p:txBody>
          <a:bodyPr wrap="none" rtlCol="0">
            <a:spAutoFit/>
          </a:bodyPr>
          <a:lstStyle/>
          <a:p>
            <a:r>
              <a:rPr lang="en-US" i="1" dirty="0"/>
              <a:t>This can be</a:t>
            </a:r>
          </a:p>
          <a:p>
            <a:r>
              <a:rPr lang="en-US" i="1" dirty="0"/>
              <a:t>encoded in</a:t>
            </a:r>
          </a:p>
          <a:p>
            <a:r>
              <a:rPr lang="en-US" i="1" dirty="0"/>
              <a:t>a Python matrix</a:t>
            </a:r>
          </a:p>
        </p:txBody>
      </p:sp>
      <p:sp>
        <p:nvSpPr>
          <p:cNvPr id="30" name="TextBox 29">
            <a:extLst>
              <a:ext uri="{FF2B5EF4-FFF2-40B4-BE49-F238E27FC236}">
                <a16:creationId xmlns:a16="http://schemas.microsoft.com/office/drawing/2014/main" id="{9F0764C8-A625-4BDB-B70C-E76B8D093A7E}"/>
              </a:ext>
            </a:extLst>
          </p:cNvPr>
          <p:cNvSpPr txBox="1"/>
          <p:nvPr/>
        </p:nvSpPr>
        <p:spPr>
          <a:xfrm>
            <a:off x="4429667" y="1119257"/>
            <a:ext cx="1831720" cy="1323439"/>
          </a:xfrm>
          <a:prstGeom prst="rect">
            <a:avLst/>
          </a:prstGeom>
          <a:noFill/>
        </p:spPr>
        <p:txBody>
          <a:bodyPr wrap="none" rtlCol="0">
            <a:spAutoFit/>
          </a:bodyPr>
          <a:lstStyle/>
          <a:p>
            <a:r>
              <a:rPr lang="en-US" i="1" dirty="0"/>
              <a:t>This </a:t>
            </a:r>
            <a:r>
              <a:rPr lang="en-US" b="1" i="1" dirty="0"/>
              <a:t>edge</a:t>
            </a:r>
            <a:endParaRPr lang="en-US" i="1" dirty="0"/>
          </a:p>
          <a:p>
            <a:r>
              <a:rPr lang="en-US" i="1" dirty="0"/>
              <a:t>relation can</a:t>
            </a:r>
          </a:p>
          <a:p>
            <a:r>
              <a:rPr lang="en-US" i="1" dirty="0"/>
              <a:t>be encoded</a:t>
            </a:r>
            <a:br>
              <a:rPr lang="en-US" i="1" dirty="0"/>
            </a:br>
            <a:r>
              <a:rPr lang="en-US" i="1" dirty="0"/>
              <a:t>in a </a:t>
            </a:r>
            <a:r>
              <a:rPr lang="en-US" i="1" dirty="0" err="1"/>
              <a:t>dataframe</a:t>
            </a:r>
            <a:endParaRPr lang="en-US" i="1" dirty="0"/>
          </a:p>
        </p:txBody>
      </p:sp>
    </p:spTree>
    <p:extLst>
      <p:ext uri="{BB962C8B-B14F-4D97-AF65-F5344CB8AC3E}">
        <p14:creationId xmlns:p14="http://schemas.microsoft.com/office/powerpoint/2010/main" val="8878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69404-9B18-4C26-9A43-E9B502D5054D}"/>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BB4E3060-B964-46D5-9544-AF7A87357FF4}"/>
              </a:ext>
            </a:extLst>
          </p:cNvPr>
          <p:cNvSpPr>
            <a:spLocks noGrp="1"/>
          </p:cNvSpPr>
          <p:nvPr>
            <p:ph idx="1"/>
          </p:nvPr>
        </p:nvSpPr>
        <p:spPr/>
        <p:txBody>
          <a:bodyPr/>
          <a:lstStyle/>
          <a:p>
            <a:r>
              <a:rPr lang="en-US" dirty="0"/>
              <a:t>Graphs are useful in a number of contexts, describing connectivity among individuals or entities</a:t>
            </a:r>
          </a:p>
          <a:p>
            <a:endParaRPr lang="en-US" dirty="0"/>
          </a:p>
          <a:p>
            <a:r>
              <a:rPr lang="en-US" dirty="0"/>
              <a:t>They may be directed or undirected, and there is a set </a:t>
            </a:r>
            <a:r>
              <a:rPr lang="en-US" dirty="0" err="1"/>
              <a:t>tof</a:t>
            </a:r>
            <a:r>
              <a:rPr lang="en-US" dirty="0"/>
              <a:t> basic terminology</a:t>
            </a:r>
          </a:p>
          <a:p>
            <a:endParaRPr lang="en-US" dirty="0"/>
          </a:p>
          <a:p>
            <a:r>
              <a:rPr lang="en-US" dirty="0"/>
              <a:t>They may be encoded using adjacency lists, equivalent relations (</a:t>
            </a:r>
            <a:r>
              <a:rPr lang="en-US" dirty="0" err="1"/>
              <a:t>dataframes</a:t>
            </a:r>
            <a:r>
              <a:rPr lang="en-US" dirty="0"/>
              <a:t>), and adjacency matrices</a:t>
            </a:r>
          </a:p>
        </p:txBody>
      </p:sp>
      <p:sp>
        <p:nvSpPr>
          <p:cNvPr id="3" name="Footer Placeholder 2">
            <a:extLst>
              <a:ext uri="{FF2B5EF4-FFF2-40B4-BE49-F238E27FC236}">
                <a16:creationId xmlns:a16="http://schemas.microsoft.com/office/drawing/2014/main" id="{D9DA495A-963C-4BAC-B0BA-19CD7C9709D7}"/>
              </a:ext>
            </a:extLst>
          </p:cNvPr>
          <p:cNvSpPr>
            <a:spLocks noGrp="1"/>
          </p:cNvSpPr>
          <p:nvPr>
            <p:ph type="ftr" sz="quarter" idx="11"/>
          </p:nvPr>
        </p:nvSpPr>
        <p:spPr/>
        <p:txBody>
          <a:bodyPr/>
          <a:lstStyle/>
          <a:p>
            <a:pPr>
              <a:defRPr/>
            </a:pPr>
            <a:endParaRPr lang="en-GB" dirty="0"/>
          </a:p>
        </p:txBody>
      </p:sp>
      <p:sp>
        <p:nvSpPr>
          <p:cNvPr id="4" name="Slide Number Placeholder 3">
            <a:extLst>
              <a:ext uri="{FF2B5EF4-FFF2-40B4-BE49-F238E27FC236}">
                <a16:creationId xmlns:a16="http://schemas.microsoft.com/office/drawing/2014/main" id="{34CACDF5-04AA-4848-B914-C28AC39A5309}"/>
              </a:ext>
            </a:extLst>
          </p:cNvPr>
          <p:cNvSpPr>
            <a:spLocks noGrp="1"/>
          </p:cNvSpPr>
          <p:nvPr>
            <p:ph type="sldNum" sz="quarter" idx="12"/>
          </p:nvPr>
        </p:nvSpPr>
        <p:spPr/>
        <p:txBody>
          <a:bodyPr/>
          <a:lstStyle/>
          <a:p>
            <a:pPr>
              <a:defRPr/>
            </a:pPr>
            <a:fld id="{7511EA30-EE1A-224C-B1A5-D613D649D340}" type="slidenum">
              <a:rPr lang="en-GB" smtClean="0"/>
              <a:pPr>
                <a:defRPr/>
              </a:pPr>
              <a:t>9</a:t>
            </a:fld>
            <a:endParaRPr lang="en-GB"/>
          </a:p>
        </p:txBody>
      </p:sp>
    </p:spTree>
    <p:extLst>
      <p:ext uri="{BB962C8B-B14F-4D97-AF65-F5344CB8AC3E}">
        <p14:creationId xmlns:p14="http://schemas.microsoft.com/office/powerpoint/2010/main" val="2574382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nn">
  <a:themeElements>
    <a:clrScheme name="Penn">
      <a:dk1>
        <a:srgbClr val="0B4183"/>
      </a:dk1>
      <a:lt1>
        <a:sysClr val="window" lastClr="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Lecture Slide" id="{4F434F8D-F868-9242-AC3A-201D64C651F0}" vid="{96E9793C-346A-7742-A344-97DB0A3B50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Template>
  <TotalTime>65814</TotalTime>
  <Words>1984</Words>
  <Application>Microsoft Office PowerPoint</Application>
  <PresentationFormat>On-screen Show (16:10)</PresentationFormat>
  <Paragraphs>347</Paragraphs>
  <Slides>26</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Abadi Extra Light</vt:lpstr>
      <vt:lpstr>Arial</vt:lpstr>
      <vt:lpstr>Constantia</vt:lpstr>
      <vt:lpstr>Corbel</vt:lpstr>
      <vt:lpstr>Franklin Gothic Demi</vt:lpstr>
      <vt:lpstr>Helvetica</vt:lpstr>
      <vt:lpstr>Tahoma</vt:lpstr>
      <vt:lpstr>Times New Roman</vt:lpstr>
      <vt:lpstr>Wingdings</vt:lpstr>
      <vt:lpstr>ヒラギノ角ゴ Pro W3</vt:lpstr>
      <vt:lpstr>Penn</vt:lpstr>
      <vt:lpstr>Review of Graph Theory</vt:lpstr>
      <vt:lpstr>Networks (Graphs) are Everywhere!</vt:lpstr>
      <vt:lpstr>Refresher: Graph Theory Basics</vt:lpstr>
      <vt:lpstr>Some Terminology</vt:lpstr>
      <vt:lpstr>Encoding Graphs as Data Structures</vt:lpstr>
      <vt:lpstr>Encoding Graphs as Data Structures</vt:lpstr>
      <vt:lpstr>Encoding Graphs as Data Structures</vt:lpstr>
      <vt:lpstr>Encoding Graphs as Data Structures</vt:lpstr>
      <vt:lpstr>Summary</vt:lpstr>
      <vt:lpstr>A Brief Intro to Graph Analysis, aka Network Science</vt:lpstr>
      <vt:lpstr>“Network Centrality”</vt:lpstr>
      <vt:lpstr>Simplest Version: Degree Centrality</vt:lpstr>
      <vt:lpstr>Beyond Degree Centrality</vt:lpstr>
      <vt:lpstr>Exploring a Graph</vt:lpstr>
      <vt:lpstr>Computing Distance in a Graph via Breadth-First Search</vt:lpstr>
      <vt:lpstr>Breadth-First Search (BFS) for Undirected or Directed Graphs</vt:lpstr>
      <vt:lpstr>BFS – Centralized, Loop-Based Algorithm</vt:lpstr>
      <vt:lpstr>PowerPoint Presentation</vt:lpstr>
      <vt:lpstr>Breadth-First Search Summarized, on a Single Computer</vt:lpstr>
      <vt:lpstr>A Few Applications of BFS</vt:lpstr>
      <vt:lpstr>A Common Question</vt:lpstr>
      <vt:lpstr>Adding Connections in Social Networks</vt:lpstr>
      <vt:lpstr>Adding Connections in Social Networks</vt:lpstr>
      <vt:lpstr>A Sketch of a Solution</vt:lpstr>
      <vt:lpstr>Other Common  Path-based algorithms</vt:lpstr>
      <vt:lpstr>Summary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Zack Ives</cp:lastModifiedBy>
  <cp:revision>459</cp:revision>
  <cp:lastPrinted>2019-08-07T13:41:13Z</cp:lastPrinted>
  <dcterms:created xsi:type="dcterms:W3CDTF">2017-01-03T15:51:00Z</dcterms:created>
  <dcterms:modified xsi:type="dcterms:W3CDTF">2020-02-18T00:06:30Z</dcterms:modified>
  <cp:category>Lecture</cp:category>
</cp:coreProperties>
</file>