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901" r:id="rId2"/>
    <p:sldId id="1015" r:id="rId3"/>
    <p:sldId id="1211" r:id="rId4"/>
    <p:sldId id="1212" r:id="rId5"/>
    <p:sldId id="1026" r:id="rId6"/>
    <p:sldId id="969" r:id="rId7"/>
    <p:sldId id="1154" r:id="rId8"/>
    <p:sldId id="972" r:id="rId9"/>
    <p:sldId id="1215" r:id="rId10"/>
    <p:sldId id="1220" r:id="rId11"/>
    <p:sldId id="1222" r:id="rId12"/>
    <p:sldId id="1223" r:id="rId13"/>
    <p:sldId id="973" r:id="rId14"/>
    <p:sldId id="1009" r:id="rId15"/>
    <p:sldId id="1010" r:id="rId16"/>
    <p:sldId id="975" r:id="rId17"/>
    <p:sldId id="1219" r:id="rId18"/>
    <p:sldId id="976" r:id="rId19"/>
    <p:sldId id="977" r:id="rId20"/>
    <p:sldId id="978" r:id="rId21"/>
    <p:sldId id="979" r:id="rId22"/>
    <p:sldId id="1027" r:id="rId23"/>
  </p:sldIdLst>
  <p:sldSz cx="9144000" cy="5715000" type="screen16x10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 userDrawn="1">
          <p15:clr>
            <a:srgbClr val="A4A3A4"/>
          </p15:clr>
        </p15:guide>
        <p15:guide id="2" pos="220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son PhD, Susan B." initials="DPSB" lastIdx="1" clrIdx="0">
    <p:extLst>
      <p:ext uri="{19B8F6BF-5375-455C-9EA6-DF929625EA0E}">
        <p15:presenceInfo xmlns:p15="http://schemas.microsoft.com/office/powerpoint/2012/main" userId="S::susan@upenn.edu::40ce9a86-fcfe-4452-9f01-9af487f4cf7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3023"/>
    <a:srgbClr val="FFFF00"/>
    <a:srgbClr val="7B2017"/>
    <a:srgbClr val="FF3300"/>
    <a:srgbClr val="FF9900"/>
    <a:srgbClr val="EA8B00"/>
    <a:srgbClr val="00CC00"/>
    <a:srgbClr val="33CC33"/>
    <a:srgbClr val="FF3399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0" autoAdjust="0"/>
    <p:restoredTop sz="78196" autoAdjust="0"/>
  </p:normalViewPr>
  <p:slideViewPr>
    <p:cSldViewPr snapToGrid="0">
      <p:cViewPr varScale="1">
        <p:scale>
          <a:sx n="57" d="100"/>
          <a:sy n="57" d="100"/>
        </p:scale>
        <p:origin x="1656" y="14"/>
      </p:cViewPr>
      <p:guideLst>
        <p:guide orient="horz" pos="3240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-3492" y="-102"/>
      </p:cViewPr>
      <p:guideLst>
        <p:guide orient="horz" pos="2924"/>
        <p:guide pos="22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7639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1100">
                <a:latin typeface="Tahom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361" y="0"/>
            <a:ext cx="3027639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100">
                <a:latin typeface="Tahom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783"/>
            <a:ext cx="3027639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1100">
                <a:latin typeface="Tahom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361" y="8820783"/>
            <a:ext cx="3027639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100">
                <a:latin typeface="Tahoma" pitchFamily="34" charset="0"/>
              </a:defRPr>
            </a:lvl1pPr>
          </a:lstStyle>
          <a:p>
            <a:pPr>
              <a:defRPr/>
            </a:pPr>
            <a:fld id="{9F5E422C-DFAF-CE41-B76E-A4F766FE95F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4226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7639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361" y="0"/>
            <a:ext cx="3027639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96913"/>
            <a:ext cx="55689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334" y="4410392"/>
            <a:ext cx="5122333" cy="417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783"/>
            <a:ext cx="3027639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361" y="8820783"/>
            <a:ext cx="3027639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100">
                <a:latin typeface="Arial" charset="0"/>
              </a:defRPr>
            </a:lvl1pPr>
          </a:lstStyle>
          <a:p>
            <a:pPr>
              <a:defRPr/>
            </a:pPr>
            <a:fld id="{45412121-731D-1546-9AB4-9CB6A8CF88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199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1pPr>
            <a:lvl2pPr marL="709613" indent="-273050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2pPr>
            <a:lvl3pPr marL="1092200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3pPr>
            <a:lvl4pPr marL="1528763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1966913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4241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8813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3385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7957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13976D5F-7065-C54B-B538-0DAA1A9FD9A6}" type="slidenum">
              <a:rPr lang="en-US" altLang="en-US" sz="1100">
                <a:latin typeface="Times New Roman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100">
              <a:latin typeface="Times New Roman" charset="0"/>
            </a:endParaRPr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9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now by looking at the data that Einstein was an influential physicist?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07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we just count the number of citations for a person.  Einstein has a paper that is highly cited:  15131.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33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another paper, with more citations.  So is this person more influential than Einstein?  Our degree centrality didn’t work here because we are weighting every citation equally.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28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page seems like it should be the most important ?  H. </a:t>
            </a:r>
          </a:p>
          <a:p>
            <a:r>
              <a:rPr lang="en-US" dirty="0"/>
              <a:t>But how important are E and F?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7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F seems to be more important than 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46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 still seems to be more important than G or I because E and F both point to it, while the others have either E or F.  So here the weight of E’s vote, as long as it’s nonzero, is less important than the fact that there are two votes for 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12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PageRank formula.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13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3564" y="1150060"/>
            <a:ext cx="5373704" cy="2180166"/>
          </a:xfrm>
        </p:spPr>
        <p:txBody>
          <a:bodyPr anchor="b">
            <a:normAutofit/>
          </a:bodyPr>
          <a:lstStyle>
            <a:lvl1pPr algn="r">
              <a:defRPr sz="3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4" y="3330222"/>
            <a:ext cx="5240734" cy="1157112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285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1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57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28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14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00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Shape 31">
            <a:extLst>
              <a:ext uri="{FF2B5EF4-FFF2-40B4-BE49-F238E27FC236}">
                <a16:creationId xmlns:a16="http://schemas.microsoft.com/office/drawing/2014/main" id="{C25B2B10-376E-ED4A-9A12-D7F1A5BE970C}"/>
              </a:ext>
            </a:extLst>
          </p:cNvPr>
          <p:cNvSpPr>
            <a:spLocks/>
          </p:cNvSpPr>
          <p:nvPr userDrawn="1"/>
        </p:nvSpPr>
        <p:spPr>
          <a:xfrm>
            <a:off x="0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2"/>
              </a:rPr>
              <a:t>Creative Commons Attribution-</a:t>
            </a:r>
            <a:r>
              <a:rPr lang="en-US" sz="800" dirty="0" err="1">
                <a:uFillTx/>
                <a:hlinkClick r:id="rId2"/>
              </a:rPr>
              <a:t>ShareAlike</a:t>
            </a:r>
            <a:r>
              <a:rPr lang="en-US" sz="800" dirty="0">
                <a:uFillTx/>
                <a:hlinkClick r:id="rId2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81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6" y="3944054"/>
            <a:ext cx="7514033" cy="472282"/>
          </a:xfrm>
        </p:spPr>
        <p:txBody>
          <a:bodyPr anchor="b">
            <a:no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776760"/>
            <a:ext cx="6169458" cy="263748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000"/>
            </a:lvl1pPr>
            <a:lvl2pPr marL="285739" indent="0">
              <a:buNone/>
              <a:defRPr sz="1000"/>
            </a:lvl2pPr>
            <a:lvl3pPr marL="571477" indent="0">
              <a:buNone/>
              <a:defRPr sz="1000"/>
            </a:lvl3pPr>
            <a:lvl4pPr marL="857216" indent="0">
              <a:buNone/>
              <a:defRPr sz="1000"/>
            </a:lvl4pPr>
            <a:lvl5pPr marL="1142954" indent="0">
              <a:buNone/>
              <a:defRPr sz="1000"/>
            </a:lvl5pPr>
            <a:lvl6pPr marL="1428693" indent="0">
              <a:buNone/>
              <a:defRPr sz="1000"/>
            </a:lvl6pPr>
            <a:lvl7pPr marL="1714431" indent="0">
              <a:buNone/>
              <a:defRPr sz="1000"/>
            </a:lvl7pPr>
            <a:lvl8pPr marL="2000170" indent="0">
              <a:buNone/>
              <a:defRPr sz="1000"/>
            </a:lvl8pPr>
            <a:lvl9pPr marL="2285909" indent="0">
              <a:buNone/>
              <a:defRPr sz="1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6" y="4416336"/>
            <a:ext cx="7514033" cy="411427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285739" indent="0">
              <a:buNone/>
              <a:defRPr sz="750"/>
            </a:lvl2pPr>
            <a:lvl3pPr marL="571477" indent="0">
              <a:buNone/>
              <a:defRPr sz="625"/>
            </a:lvl3pPr>
            <a:lvl4pPr marL="857216" indent="0">
              <a:buNone/>
              <a:defRPr sz="562"/>
            </a:lvl4pPr>
            <a:lvl5pPr marL="1142954" indent="0">
              <a:buNone/>
              <a:defRPr sz="562"/>
            </a:lvl5pPr>
            <a:lvl6pPr marL="1428693" indent="0">
              <a:buNone/>
              <a:defRPr sz="562"/>
            </a:lvl6pPr>
            <a:lvl7pPr marL="1714431" indent="0">
              <a:buNone/>
              <a:defRPr sz="562"/>
            </a:lvl7pPr>
            <a:lvl8pPr marL="2000170" indent="0">
              <a:buNone/>
              <a:defRPr sz="562"/>
            </a:lvl8pPr>
            <a:lvl9pPr marL="2285909" indent="0">
              <a:buNone/>
              <a:defRPr sz="5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3B583-5CD6-D948-BDAB-85E48E211A61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67FC9-978C-714D-81DB-E7272CAA70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Shape 31">
            <a:extLst>
              <a:ext uri="{FF2B5EF4-FFF2-40B4-BE49-F238E27FC236}">
                <a16:creationId xmlns:a16="http://schemas.microsoft.com/office/drawing/2014/main" id="{D9808EA4-B120-7F49-8273-5EBA414DAF6A}"/>
              </a:ext>
            </a:extLst>
          </p:cNvPr>
          <p:cNvSpPr>
            <a:spLocks/>
          </p:cNvSpPr>
          <p:nvPr userDrawn="1"/>
        </p:nvSpPr>
        <p:spPr>
          <a:xfrm>
            <a:off x="0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2"/>
              </a:rPr>
              <a:t>Creative Commons Attribution-</a:t>
            </a:r>
            <a:r>
              <a:rPr lang="en-US" sz="800" dirty="0" err="1">
                <a:uFillTx/>
                <a:hlinkClick r:id="rId2"/>
              </a:rPr>
              <a:t>ShareAlike</a:t>
            </a:r>
            <a:r>
              <a:rPr lang="en-US" sz="800" dirty="0">
                <a:uFillTx/>
                <a:hlinkClick r:id="rId2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763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7" y="571500"/>
            <a:ext cx="7514033" cy="2540000"/>
          </a:xfrm>
        </p:spPr>
        <p:txBody>
          <a:bodyPr>
            <a:normAutofit/>
          </a:bodyPr>
          <a:lstStyle>
            <a:lvl1pPr algn="ctr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6" y="3619500"/>
            <a:ext cx="7514035" cy="12065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285739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7147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16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4pPr>
            <a:lvl5pPr marL="1142954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5pPr>
            <a:lvl6pPr marL="1428693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6pPr>
            <a:lvl7pPr marL="1714431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7pPr>
            <a:lvl8pPr marL="200017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8pPr>
            <a:lvl9pPr marL="2285909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10BB1-5FEF-5D49-A5E8-7A0C4CCDF4F5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A9B74-0345-3B4B-A42C-A947189E184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Shape 31">
            <a:extLst>
              <a:ext uri="{FF2B5EF4-FFF2-40B4-BE49-F238E27FC236}">
                <a16:creationId xmlns:a16="http://schemas.microsoft.com/office/drawing/2014/main" id="{851AA3CB-86C9-A84B-9980-0473B5C5993C}"/>
              </a:ext>
            </a:extLst>
          </p:cNvPr>
          <p:cNvSpPr>
            <a:spLocks/>
          </p:cNvSpPr>
          <p:nvPr userDrawn="1"/>
        </p:nvSpPr>
        <p:spPr>
          <a:xfrm>
            <a:off x="0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2"/>
              </a:rPr>
              <a:t>Creative Commons Attribution-</a:t>
            </a:r>
            <a:r>
              <a:rPr lang="en-US" sz="800" dirty="0" err="1">
                <a:uFillTx/>
                <a:hlinkClick r:id="rId2"/>
              </a:rPr>
              <a:t>ShareAlike</a:t>
            </a:r>
            <a:r>
              <a:rPr lang="en-US" sz="800" dirty="0">
                <a:uFillTx/>
                <a:hlinkClick r:id="rId2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1089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8563" y="719138"/>
            <a:ext cx="457200" cy="487362"/>
          </a:xfrm>
          <a:prstGeom prst="rect">
            <a:avLst/>
          </a:prstGeom>
        </p:spPr>
        <p:txBody>
          <a:bodyPr lIns="57150" tIns="28575" rIns="57150" bIns="28575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 eaLnBrk="1" hangingPunct="1"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en-US" sz="5000" dirty="0">
                <a:effectLst/>
                <a:latin typeface="Tahoma" pitchFamily="34" charset="0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0863" y="2349500"/>
            <a:ext cx="457200" cy="487363"/>
          </a:xfrm>
          <a:prstGeom prst="rect">
            <a:avLst/>
          </a:prstGeom>
        </p:spPr>
        <p:txBody>
          <a:bodyPr lIns="57150" tIns="28575" rIns="57150" bIns="28575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en-US" sz="5000" dirty="0">
                <a:effectLst/>
                <a:latin typeface="Tahoma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61" y="571501"/>
            <a:ext cx="6742509" cy="2285999"/>
          </a:xfrm>
        </p:spPr>
        <p:txBody>
          <a:bodyPr>
            <a:normAutofit/>
          </a:bodyPr>
          <a:lstStyle>
            <a:lvl1pPr algn="ctr">
              <a:defRPr sz="36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11" y="2857499"/>
            <a:ext cx="6399611" cy="3175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285739" indent="0">
              <a:buFontTx/>
              <a:buNone/>
              <a:defRPr/>
            </a:lvl2pPr>
            <a:lvl3pPr marL="571477" indent="0">
              <a:buFontTx/>
              <a:buNone/>
              <a:defRPr/>
            </a:lvl3pPr>
            <a:lvl4pPr marL="857216" indent="0">
              <a:buFontTx/>
              <a:buNone/>
              <a:defRPr/>
            </a:lvl4pPr>
            <a:lvl5pPr marL="11429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6" y="3619500"/>
            <a:ext cx="7514033" cy="12065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285739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7147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16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4pPr>
            <a:lvl5pPr marL="1142954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5pPr>
            <a:lvl6pPr marL="1428693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6pPr>
            <a:lvl7pPr marL="1714431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7pPr>
            <a:lvl8pPr marL="200017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8pPr>
            <a:lvl9pPr marL="2285909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39870745-EE23-D54C-BC4E-FFEBC40C1B7F}" type="datetime1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34EB3-7FD9-8841-BE48-14C8FFEC0C3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1" name="Shape 31">
            <a:extLst>
              <a:ext uri="{FF2B5EF4-FFF2-40B4-BE49-F238E27FC236}">
                <a16:creationId xmlns:a16="http://schemas.microsoft.com/office/drawing/2014/main" id="{171DC9C8-DB6A-6746-A7B4-7AC601A3E3E6}"/>
              </a:ext>
            </a:extLst>
          </p:cNvPr>
          <p:cNvSpPr>
            <a:spLocks/>
          </p:cNvSpPr>
          <p:nvPr userDrawn="1"/>
        </p:nvSpPr>
        <p:spPr>
          <a:xfrm>
            <a:off x="0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2"/>
              </a:rPr>
              <a:t>Creative Commons Attribution-</a:t>
            </a:r>
            <a:r>
              <a:rPr lang="en-US" sz="800" dirty="0" err="1">
                <a:uFillTx/>
                <a:hlinkClick r:id="rId2"/>
              </a:rPr>
              <a:t>ShareAlike</a:t>
            </a:r>
            <a:r>
              <a:rPr lang="en-US" sz="800" dirty="0">
                <a:uFillTx/>
                <a:hlinkClick r:id="rId2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320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757151"/>
            <a:ext cx="7514032" cy="1224000"/>
          </a:xfrm>
        </p:spPr>
        <p:txBody>
          <a:bodyPr anchor="b">
            <a:normAutofit/>
          </a:bodyPr>
          <a:lstStyle>
            <a:lvl1pPr algn="r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6" y="3981151"/>
            <a:ext cx="7514033" cy="7170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285739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7147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16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4pPr>
            <a:lvl5pPr marL="1142954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5pPr>
            <a:lvl6pPr marL="1428693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6pPr>
            <a:lvl7pPr marL="1714431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7pPr>
            <a:lvl8pPr marL="200017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8pPr>
            <a:lvl9pPr marL="2285909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13E9C-FF14-4643-83ED-B69CDAB453BF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96444-66D7-EB47-93E8-E402D9B9F4F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Shape 31">
            <a:extLst>
              <a:ext uri="{FF2B5EF4-FFF2-40B4-BE49-F238E27FC236}">
                <a16:creationId xmlns:a16="http://schemas.microsoft.com/office/drawing/2014/main" id="{058E6296-F833-A141-A023-F080E29DDEFD}"/>
              </a:ext>
            </a:extLst>
          </p:cNvPr>
          <p:cNvSpPr>
            <a:spLocks/>
          </p:cNvSpPr>
          <p:nvPr userDrawn="1"/>
        </p:nvSpPr>
        <p:spPr>
          <a:xfrm>
            <a:off x="0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2"/>
              </a:rPr>
              <a:t>Creative Commons Attribution-</a:t>
            </a:r>
            <a:r>
              <a:rPr lang="en-US" sz="800" dirty="0" err="1">
                <a:uFillTx/>
                <a:hlinkClick r:id="rId2"/>
              </a:rPr>
              <a:t>ShareAlike</a:t>
            </a:r>
            <a:r>
              <a:rPr lang="en-US" sz="800" dirty="0">
                <a:uFillTx/>
                <a:hlinkClick r:id="rId2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6721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8563" y="719138"/>
            <a:ext cx="457200" cy="487362"/>
          </a:xfrm>
          <a:prstGeom prst="rect">
            <a:avLst/>
          </a:prstGeom>
        </p:spPr>
        <p:txBody>
          <a:bodyPr lIns="57150" tIns="28575" rIns="57150" bIns="28575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 eaLnBrk="1" hangingPunct="1"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en-US" sz="5000" dirty="0">
                <a:effectLst/>
                <a:latin typeface="Tahoma" pitchFamily="34" charset="0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0863" y="2349500"/>
            <a:ext cx="457200" cy="487363"/>
          </a:xfrm>
          <a:prstGeom prst="rect">
            <a:avLst/>
          </a:prstGeom>
        </p:spPr>
        <p:txBody>
          <a:bodyPr lIns="57150" tIns="28575" rIns="57150" bIns="28575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en-US" sz="5000" dirty="0">
                <a:effectLst/>
                <a:latin typeface="Tahoma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61" y="571501"/>
            <a:ext cx="6742509" cy="2285999"/>
          </a:xfrm>
        </p:spPr>
        <p:txBody>
          <a:bodyPr>
            <a:normAutofit/>
          </a:bodyPr>
          <a:lstStyle>
            <a:lvl1pPr algn="ctr">
              <a:defRPr sz="36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7" y="3238500"/>
            <a:ext cx="7514033" cy="740833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6" y="3979333"/>
            <a:ext cx="7514033" cy="8466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285739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7147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16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4pPr>
            <a:lvl5pPr marL="1142954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5pPr>
            <a:lvl6pPr marL="1428693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6pPr>
            <a:lvl7pPr marL="1714431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7pPr>
            <a:lvl8pPr marL="200017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8pPr>
            <a:lvl9pPr marL="2285909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F9F9A853-1103-7247-9B77-965B90EE6D8E}" type="datetime1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308E8-1411-0546-8415-9BC6C4622C5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1" name="Shape 31">
            <a:extLst>
              <a:ext uri="{FF2B5EF4-FFF2-40B4-BE49-F238E27FC236}">
                <a16:creationId xmlns:a16="http://schemas.microsoft.com/office/drawing/2014/main" id="{FA9E94E1-0670-A74E-8182-D5AAE215D918}"/>
              </a:ext>
            </a:extLst>
          </p:cNvPr>
          <p:cNvSpPr>
            <a:spLocks/>
          </p:cNvSpPr>
          <p:nvPr userDrawn="1"/>
        </p:nvSpPr>
        <p:spPr>
          <a:xfrm>
            <a:off x="0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2"/>
              </a:rPr>
              <a:t>Creative Commons Attribution-</a:t>
            </a:r>
            <a:r>
              <a:rPr lang="en-US" sz="800" dirty="0" err="1">
                <a:uFillTx/>
                <a:hlinkClick r:id="rId2"/>
              </a:rPr>
              <a:t>ShareAlike</a:t>
            </a:r>
            <a:r>
              <a:rPr lang="en-US" sz="800" dirty="0">
                <a:uFillTx/>
                <a:hlinkClick r:id="rId2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5640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71503"/>
            <a:ext cx="7514034" cy="2272771"/>
          </a:xfrm>
        </p:spPr>
        <p:txBody>
          <a:bodyPr rtlCol="0">
            <a:normAutofit/>
          </a:bodyPr>
          <a:lstStyle>
            <a:lvl1pPr>
              <a:defRPr lang="en-US" sz="4400" b="0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6" y="2921000"/>
            <a:ext cx="7514035" cy="698500"/>
          </a:xfrm>
        </p:spPr>
        <p:txBody>
          <a:bodyPr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6" y="3619500"/>
            <a:ext cx="7514035" cy="12065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285739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7147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16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4pPr>
            <a:lvl5pPr marL="1142954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5pPr>
            <a:lvl6pPr marL="1428693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6pPr>
            <a:lvl7pPr marL="1714431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7pPr>
            <a:lvl8pPr marL="200017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8pPr>
            <a:lvl9pPr marL="2285909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EEEC3-67C0-2749-9296-FAA0346EEEE3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563D2-CB68-0946-BFC6-5EF30019EA8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Shape 31">
            <a:extLst>
              <a:ext uri="{FF2B5EF4-FFF2-40B4-BE49-F238E27FC236}">
                <a16:creationId xmlns:a16="http://schemas.microsoft.com/office/drawing/2014/main" id="{C91EFD3F-7B9A-7649-A32E-4F99A80986DD}"/>
              </a:ext>
            </a:extLst>
          </p:cNvPr>
          <p:cNvSpPr>
            <a:spLocks/>
          </p:cNvSpPr>
          <p:nvPr userDrawn="1"/>
        </p:nvSpPr>
        <p:spPr>
          <a:xfrm>
            <a:off x="0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2"/>
              </a:rPr>
              <a:t>Creative Commons Attribution-</a:t>
            </a:r>
            <a:r>
              <a:rPr lang="en-US" sz="800" dirty="0" err="1">
                <a:uFillTx/>
                <a:hlinkClick r:id="rId2"/>
              </a:rPr>
              <a:t>ShareAlike</a:t>
            </a:r>
            <a:r>
              <a:rPr lang="en-US" sz="800" dirty="0">
                <a:uFillTx/>
                <a:hlinkClick r:id="rId2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9879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A23EC-4DEF-9149-8D08-AF5E17508753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BF954-5EAD-1045-BDB4-62DBA4773DC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Shape 31">
            <a:extLst>
              <a:ext uri="{FF2B5EF4-FFF2-40B4-BE49-F238E27FC236}">
                <a16:creationId xmlns:a16="http://schemas.microsoft.com/office/drawing/2014/main" id="{797B1B3D-DDA1-9241-83A5-3312C4F35E45}"/>
              </a:ext>
            </a:extLst>
          </p:cNvPr>
          <p:cNvSpPr>
            <a:spLocks/>
          </p:cNvSpPr>
          <p:nvPr userDrawn="1"/>
        </p:nvSpPr>
        <p:spPr>
          <a:xfrm>
            <a:off x="0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2"/>
              </a:rPr>
              <a:t>Creative Commons Attribution-</a:t>
            </a:r>
            <a:r>
              <a:rPr lang="en-US" sz="800" dirty="0" err="1">
                <a:uFillTx/>
                <a:hlinkClick r:id="rId2"/>
              </a:rPr>
              <a:t>ShareAlike</a:t>
            </a:r>
            <a:r>
              <a:rPr lang="en-US" sz="800" dirty="0">
                <a:uFillTx/>
                <a:hlinkClick r:id="rId2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9299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4" y="571500"/>
            <a:ext cx="1327777" cy="4254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6" y="571500"/>
            <a:ext cx="6014807" cy="42545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70287-97C7-0B4A-89AA-9C9EE7BEF919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70014-2EDA-CD4E-A7AB-D13C9E1444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Shape 31">
            <a:extLst>
              <a:ext uri="{FF2B5EF4-FFF2-40B4-BE49-F238E27FC236}">
                <a16:creationId xmlns:a16="http://schemas.microsoft.com/office/drawing/2014/main" id="{680A71AC-804D-6A49-8E55-D96B5ACD72AA}"/>
              </a:ext>
            </a:extLst>
          </p:cNvPr>
          <p:cNvSpPr>
            <a:spLocks/>
          </p:cNvSpPr>
          <p:nvPr userDrawn="1"/>
        </p:nvSpPr>
        <p:spPr>
          <a:xfrm>
            <a:off x="0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2"/>
              </a:rPr>
              <a:t>Creative Commons Attribution-</a:t>
            </a:r>
            <a:r>
              <a:rPr lang="en-US" sz="800" dirty="0" err="1">
                <a:uFillTx/>
                <a:hlinkClick r:id="rId2"/>
              </a:rPr>
              <a:t>ShareAlike</a:t>
            </a:r>
            <a:r>
              <a:rPr lang="en-US" sz="800" dirty="0">
                <a:uFillTx/>
                <a:hlinkClick r:id="rId2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093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263" y="159738"/>
            <a:ext cx="8157007" cy="108975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3" y="1457742"/>
            <a:ext cx="8157007" cy="3762671"/>
          </a:xfrm>
        </p:spPr>
        <p:txBody>
          <a:bodyPr>
            <a:normAutofit/>
          </a:bodyPr>
          <a:lstStyle>
            <a:lvl1pPr>
              <a:defRPr sz="1750">
                <a:latin typeface="Helvetica"/>
                <a:cs typeface="Helvetica"/>
              </a:defRPr>
            </a:lvl1pPr>
            <a:lvl2pPr>
              <a:defRPr sz="1500">
                <a:latin typeface="Helvetica"/>
                <a:cs typeface="Helvetica"/>
              </a:defRPr>
            </a:lvl2pPr>
            <a:lvl3pPr>
              <a:defRPr sz="1250">
                <a:latin typeface="Helvetica"/>
                <a:cs typeface="Helvetica"/>
              </a:defRPr>
            </a:lvl3pPr>
            <a:lvl4pPr>
              <a:defRPr sz="1125">
                <a:latin typeface="Helvetica"/>
                <a:cs typeface="Helvetica"/>
              </a:defRPr>
            </a:lvl4pPr>
            <a:lvl5pPr>
              <a:defRPr sz="1000">
                <a:latin typeface="Helvetica"/>
                <a:cs typeface="Helvetic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99325" y="5295900"/>
            <a:ext cx="857250" cy="303213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E551CE7D-B5D7-5745-8C89-C9AB849DC130}" type="datetime1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0263" y="5295900"/>
            <a:ext cx="3551056" cy="303213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725" y="5281613"/>
            <a:ext cx="414338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931A1-A42B-F94C-ADA3-91D74B0ACBA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Shape 31">
            <a:extLst>
              <a:ext uri="{FF2B5EF4-FFF2-40B4-BE49-F238E27FC236}">
                <a16:creationId xmlns:a16="http://schemas.microsoft.com/office/drawing/2014/main" id="{90288B97-04E8-3A47-AF95-0E51262F210C}"/>
              </a:ext>
            </a:extLst>
          </p:cNvPr>
          <p:cNvSpPr>
            <a:spLocks/>
          </p:cNvSpPr>
          <p:nvPr userDrawn="1"/>
        </p:nvSpPr>
        <p:spPr>
          <a:xfrm>
            <a:off x="0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2"/>
              </a:rPr>
              <a:t>Creative Commons Attribution-</a:t>
            </a:r>
            <a:r>
              <a:rPr lang="en-US" sz="800" dirty="0" err="1">
                <a:uFillTx/>
                <a:hlinkClick r:id="rId2"/>
              </a:rPr>
              <a:t>ShareAlike</a:t>
            </a:r>
            <a:r>
              <a:rPr lang="en-US" sz="800" dirty="0">
                <a:uFillTx/>
                <a:hlinkClick r:id="rId2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788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1" y="2222499"/>
            <a:ext cx="6698060" cy="1758652"/>
          </a:xfrm>
        </p:spPr>
        <p:txBody>
          <a:bodyPr anchor="b"/>
          <a:lstStyle>
            <a:lvl1pPr algn="r">
              <a:defRPr sz="25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10" y="3981151"/>
            <a:ext cx="6698061" cy="717000"/>
          </a:xfrm>
        </p:spPr>
        <p:txBody>
          <a:bodyPr anchor="t">
            <a:normAutofit/>
          </a:bodyPr>
          <a:lstStyle>
            <a:lvl1pPr marL="0" indent="0" algn="r">
              <a:buNone/>
              <a:defRPr sz="1250">
                <a:solidFill>
                  <a:schemeClr val="tx1"/>
                </a:solidFill>
              </a:defRPr>
            </a:lvl1pPr>
            <a:lvl2pPr marL="285739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7147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16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4pPr>
            <a:lvl5pPr marL="1142954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5pPr>
            <a:lvl6pPr marL="1428693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6pPr>
            <a:lvl7pPr marL="1714431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7pPr>
            <a:lvl8pPr marL="200017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8pPr>
            <a:lvl9pPr marL="2285909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D591B-9D13-B949-9C7D-34F44F1D5FA5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0DD2F-4B2A-1149-8114-29949C02224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Shape 31">
            <a:extLst>
              <a:ext uri="{FF2B5EF4-FFF2-40B4-BE49-F238E27FC236}">
                <a16:creationId xmlns:a16="http://schemas.microsoft.com/office/drawing/2014/main" id="{62BE1222-69BA-5C4B-B884-FD241294276E}"/>
              </a:ext>
            </a:extLst>
          </p:cNvPr>
          <p:cNvSpPr>
            <a:spLocks/>
          </p:cNvSpPr>
          <p:nvPr userDrawn="1"/>
        </p:nvSpPr>
        <p:spPr>
          <a:xfrm>
            <a:off x="0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2"/>
              </a:rPr>
              <a:t>Creative Commons Attribution-</a:t>
            </a:r>
            <a:r>
              <a:rPr lang="en-US" sz="800" dirty="0" err="1">
                <a:uFillTx/>
                <a:hlinkClick r:id="rId2"/>
              </a:rPr>
              <a:t>ShareAlike</a:t>
            </a:r>
            <a:r>
              <a:rPr lang="en-US" sz="800" dirty="0">
                <a:uFillTx/>
                <a:hlinkClick r:id="rId2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258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140806"/>
            <a:ext cx="7514035" cy="9430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7" y="1254224"/>
            <a:ext cx="3671291" cy="389992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750"/>
            </a:lvl6pPr>
            <a:lvl7pPr>
              <a:defRPr sz="750"/>
            </a:lvl7pPr>
            <a:lvl8pPr>
              <a:defRPr sz="750"/>
            </a:lvl8pPr>
            <a:lvl9pPr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1254224"/>
            <a:ext cx="3671292" cy="389992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750"/>
            </a:lvl6pPr>
            <a:lvl7pPr>
              <a:defRPr sz="750"/>
            </a:lvl7pPr>
            <a:lvl8pPr>
              <a:defRPr sz="750"/>
            </a:lvl8pPr>
            <a:lvl9pPr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99325" y="5253038"/>
            <a:ext cx="857250" cy="3048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7698F29D-462E-7342-BA78-DA612F4BACDB}" type="datetime1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28813" y="5253038"/>
            <a:ext cx="5313362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3725" y="5253038"/>
            <a:ext cx="414338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94934-F064-734F-A6D3-DC27BF845C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Shape 31">
            <a:extLst>
              <a:ext uri="{FF2B5EF4-FFF2-40B4-BE49-F238E27FC236}">
                <a16:creationId xmlns:a16="http://schemas.microsoft.com/office/drawing/2014/main" id="{8812DCFC-825B-5745-B7F6-F41258F80168}"/>
              </a:ext>
            </a:extLst>
          </p:cNvPr>
          <p:cNvSpPr>
            <a:spLocks/>
          </p:cNvSpPr>
          <p:nvPr userDrawn="1"/>
        </p:nvSpPr>
        <p:spPr>
          <a:xfrm>
            <a:off x="0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2"/>
              </a:rPr>
              <a:t>Creative Commons Attribution-</a:t>
            </a:r>
            <a:r>
              <a:rPr lang="en-US" sz="800" dirty="0" err="1">
                <a:uFillTx/>
                <a:hlinkClick r:id="rId2"/>
              </a:rPr>
              <a:t>ShareAlike</a:t>
            </a:r>
            <a:r>
              <a:rPr lang="en-US" sz="800" dirty="0">
                <a:uFillTx/>
                <a:hlinkClick r:id="rId2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456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3" y="724829"/>
            <a:ext cx="3455391" cy="48021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285739" indent="0">
              <a:buNone/>
              <a:defRPr sz="1250" b="1"/>
            </a:lvl2pPr>
            <a:lvl3pPr marL="571477" indent="0">
              <a:buNone/>
              <a:defRPr sz="1125" b="1"/>
            </a:lvl3pPr>
            <a:lvl4pPr marL="857216" indent="0">
              <a:buNone/>
              <a:defRPr sz="1000" b="1"/>
            </a:lvl4pPr>
            <a:lvl5pPr marL="1142954" indent="0">
              <a:buNone/>
              <a:defRPr sz="1000" b="1"/>
            </a:lvl5pPr>
            <a:lvl6pPr marL="1428693" indent="0">
              <a:buNone/>
              <a:defRPr sz="1000" b="1"/>
            </a:lvl6pPr>
            <a:lvl7pPr marL="1714431" indent="0">
              <a:buNone/>
              <a:defRPr sz="1000" b="1"/>
            </a:lvl7pPr>
            <a:lvl8pPr marL="2000170" indent="0">
              <a:buNone/>
              <a:defRPr sz="1000" b="1"/>
            </a:lvl8pPr>
            <a:lvl9pPr marL="2285909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1" y="1288832"/>
            <a:ext cx="3671292" cy="377382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750"/>
            </a:lvl6pPr>
            <a:lvl7pPr>
              <a:defRPr sz="750"/>
            </a:lvl7pPr>
            <a:lvl8pPr>
              <a:defRPr sz="750"/>
            </a:lvl8pPr>
            <a:lvl9pPr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731885"/>
            <a:ext cx="3466903" cy="48021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285739" indent="0">
              <a:buNone/>
              <a:defRPr sz="1250" b="1"/>
            </a:lvl2pPr>
            <a:lvl3pPr marL="571477" indent="0">
              <a:buNone/>
              <a:defRPr sz="1125" b="1"/>
            </a:lvl3pPr>
            <a:lvl4pPr marL="857216" indent="0">
              <a:buNone/>
              <a:defRPr sz="1000" b="1"/>
            </a:lvl4pPr>
            <a:lvl5pPr marL="1142954" indent="0">
              <a:buNone/>
              <a:defRPr sz="1000" b="1"/>
            </a:lvl5pPr>
            <a:lvl6pPr marL="1428693" indent="0">
              <a:buNone/>
              <a:defRPr sz="1000" b="1"/>
            </a:lvl6pPr>
            <a:lvl7pPr marL="1714431" indent="0">
              <a:buNone/>
              <a:defRPr sz="1000" b="1"/>
            </a:lvl7pPr>
            <a:lvl8pPr marL="2000170" indent="0">
              <a:buNone/>
              <a:defRPr sz="1000" b="1"/>
            </a:lvl8pPr>
            <a:lvl9pPr marL="2285909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3" y="1288832"/>
            <a:ext cx="3671292" cy="377382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750"/>
            </a:lvl6pPr>
            <a:lvl7pPr>
              <a:defRPr sz="750"/>
            </a:lvl7pPr>
            <a:lvl8pPr>
              <a:defRPr sz="750"/>
            </a:lvl8pPr>
            <a:lvl9pPr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3903F-777F-8B4D-8568-B9E93A6194EB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F2412-3539-B440-B8D0-04FCB9C93E4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" name="Shape 31">
            <a:extLst>
              <a:ext uri="{FF2B5EF4-FFF2-40B4-BE49-F238E27FC236}">
                <a16:creationId xmlns:a16="http://schemas.microsoft.com/office/drawing/2014/main" id="{313EB17C-605C-A54B-88DF-5B85E49EFA06}"/>
              </a:ext>
            </a:extLst>
          </p:cNvPr>
          <p:cNvSpPr>
            <a:spLocks/>
          </p:cNvSpPr>
          <p:nvPr userDrawn="1"/>
        </p:nvSpPr>
        <p:spPr>
          <a:xfrm>
            <a:off x="0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2"/>
              </a:rPr>
              <a:t>Creative Commons Attribution-</a:t>
            </a:r>
            <a:r>
              <a:rPr lang="en-US" sz="800" dirty="0" err="1">
                <a:uFillTx/>
                <a:hlinkClick r:id="rId2"/>
              </a:rPr>
              <a:t>ShareAlike</a:t>
            </a:r>
            <a:r>
              <a:rPr lang="en-US" sz="800" dirty="0">
                <a:uFillTx/>
                <a:hlinkClick r:id="rId2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8371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721A9B-B6D4-3D45-A9ED-A90EF0C241CB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1EA30-EE1A-224C-B1A5-D613D649D34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Shape 31">
            <a:extLst>
              <a:ext uri="{FF2B5EF4-FFF2-40B4-BE49-F238E27FC236}">
                <a16:creationId xmlns:a16="http://schemas.microsoft.com/office/drawing/2014/main" id="{5AA9C515-0705-7B48-8265-C3B8365757BD}"/>
              </a:ext>
            </a:extLst>
          </p:cNvPr>
          <p:cNvSpPr>
            <a:spLocks/>
          </p:cNvSpPr>
          <p:nvPr userDrawn="1"/>
        </p:nvSpPr>
        <p:spPr>
          <a:xfrm>
            <a:off x="0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2"/>
              </a:rPr>
              <a:t>Creative Commons Attribution-</a:t>
            </a:r>
            <a:r>
              <a:rPr lang="en-US" sz="800" dirty="0" err="1">
                <a:uFillTx/>
                <a:hlinkClick r:id="rId2"/>
              </a:rPr>
              <a:t>ShareAlike</a:t>
            </a:r>
            <a:r>
              <a:rPr lang="en-US" sz="800" dirty="0">
                <a:uFillTx/>
                <a:hlinkClick r:id="rId2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797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EF782-0C1E-1147-BDBC-60AA537F4082}" type="datetime1">
              <a:rPr lang="en-US" smtClean="0"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F828E-4B39-DC4D-A599-36004B51E2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hape 31">
            <a:extLst>
              <a:ext uri="{FF2B5EF4-FFF2-40B4-BE49-F238E27FC236}">
                <a16:creationId xmlns:a16="http://schemas.microsoft.com/office/drawing/2014/main" id="{D4AF40A0-6499-514A-9AFA-BD561F7A3D50}"/>
              </a:ext>
            </a:extLst>
          </p:cNvPr>
          <p:cNvSpPr>
            <a:spLocks/>
          </p:cNvSpPr>
          <p:nvPr userDrawn="1"/>
        </p:nvSpPr>
        <p:spPr>
          <a:xfrm>
            <a:off x="0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2"/>
              </a:rPr>
              <a:t>Creative Commons Attribution-</a:t>
            </a:r>
            <a:r>
              <a:rPr lang="en-US" sz="800" dirty="0" err="1">
                <a:uFillTx/>
                <a:hlinkClick r:id="rId2"/>
              </a:rPr>
              <a:t>ShareAlike</a:t>
            </a:r>
            <a:r>
              <a:rPr lang="en-US" sz="800" dirty="0">
                <a:uFillTx/>
                <a:hlinkClick r:id="rId2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45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6" y="1333500"/>
            <a:ext cx="2661841" cy="11430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7" y="571502"/>
            <a:ext cx="4680743" cy="455805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875"/>
            </a:lvl6pPr>
            <a:lvl7pPr>
              <a:defRPr sz="875"/>
            </a:lvl7pPr>
            <a:lvl8pPr>
              <a:defRPr sz="875"/>
            </a:lvl8pPr>
            <a:lvl9pPr>
              <a:defRPr sz="8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6" y="2476500"/>
            <a:ext cx="2661841" cy="152400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285739" indent="0">
              <a:buNone/>
              <a:defRPr sz="750"/>
            </a:lvl2pPr>
            <a:lvl3pPr marL="571477" indent="0">
              <a:buNone/>
              <a:defRPr sz="625"/>
            </a:lvl3pPr>
            <a:lvl4pPr marL="857216" indent="0">
              <a:buNone/>
              <a:defRPr sz="562"/>
            </a:lvl4pPr>
            <a:lvl5pPr marL="1142954" indent="0">
              <a:buNone/>
              <a:defRPr sz="562"/>
            </a:lvl5pPr>
            <a:lvl6pPr marL="1428693" indent="0">
              <a:buNone/>
              <a:defRPr sz="562"/>
            </a:lvl6pPr>
            <a:lvl7pPr marL="1714431" indent="0">
              <a:buNone/>
              <a:defRPr sz="562"/>
            </a:lvl7pPr>
            <a:lvl8pPr marL="2000170" indent="0">
              <a:buNone/>
              <a:defRPr sz="562"/>
            </a:lvl8pPr>
            <a:lvl9pPr marL="2285909" indent="0">
              <a:buNone/>
              <a:defRPr sz="5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18EFD-F73B-B24F-8869-B6F434543551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36AA5-96DB-B746-9604-8704752F639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Shape 31">
            <a:extLst>
              <a:ext uri="{FF2B5EF4-FFF2-40B4-BE49-F238E27FC236}">
                <a16:creationId xmlns:a16="http://schemas.microsoft.com/office/drawing/2014/main" id="{C99F5BFF-9247-454D-A52D-77EF447BAABA}"/>
              </a:ext>
            </a:extLst>
          </p:cNvPr>
          <p:cNvSpPr>
            <a:spLocks/>
          </p:cNvSpPr>
          <p:nvPr userDrawn="1"/>
        </p:nvSpPr>
        <p:spPr>
          <a:xfrm>
            <a:off x="0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2"/>
              </a:rPr>
              <a:t>Creative Commons Attribution-</a:t>
            </a:r>
            <a:r>
              <a:rPr lang="en-US" sz="800" dirty="0" err="1">
                <a:uFillTx/>
                <a:hlinkClick r:id="rId2"/>
              </a:rPr>
              <a:t>ShareAlike</a:t>
            </a:r>
            <a:r>
              <a:rPr lang="en-US" sz="800" dirty="0">
                <a:uFillTx/>
                <a:hlinkClick r:id="rId2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83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5" y="1460499"/>
            <a:ext cx="4069619" cy="11430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3" y="762000"/>
            <a:ext cx="2460731" cy="3810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000"/>
            </a:lvl1pPr>
            <a:lvl2pPr marL="285739" indent="0">
              <a:buNone/>
              <a:defRPr sz="1000"/>
            </a:lvl2pPr>
            <a:lvl3pPr marL="571477" indent="0">
              <a:buNone/>
              <a:defRPr sz="1000"/>
            </a:lvl3pPr>
            <a:lvl4pPr marL="857216" indent="0">
              <a:buNone/>
              <a:defRPr sz="1000"/>
            </a:lvl4pPr>
            <a:lvl5pPr marL="1142954" indent="0">
              <a:buNone/>
              <a:defRPr sz="1000"/>
            </a:lvl5pPr>
            <a:lvl6pPr marL="1428693" indent="0">
              <a:buNone/>
              <a:defRPr sz="1000"/>
            </a:lvl6pPr>
            <a:lvl7pPr marL="1714431" indent="0">
              <a:buNone/>
              <a:defRPr sz="1000"/>
            </a:lvl7pPr>
            <a:lvl8pPr marL="2000170" indent="0">
              <a:buNone/>
              <a:defRPr sz="1000"/>
            </a:lvl8pPr>
            <a:lvl9pPr marL="2285909" indent="0">
              <a:buNone/>
              <a:defRPr sz="1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5" y="2603499"/>
            <a:ext cx="4069619" cy="1524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85739" indent="0">
              <a:buNone/>
              <a:defRPr sz="750"/>
            </a:lvl2pPr>
            <a:lvl3pPr marL="571477" indent="0">
              <a:buNone/>
              <a:defRPr sz="625"/>
            </a:lvl3pPr>
            <a:lvl4pPr marL="857216" indent="0">
              <a:buNone/>
              <a:defRPr sz="562"/>
            </a:lvl4pPr>
            <a:lvl5pPr marL="1142954" indent="0">
              <a:buNone/>
              <a:defRPr sz="562"/>
            </a:lvl5pPr>
            <a:lvl6pPr marL="1428693" indent="0">
              <a:buNone/>
              <a:defRPr sz="562"/>
            </a:lvl6pPr>
            <a:lvl7pPr marL="1714431" indent="0">
              <a:buNone/>
              <a:defRPr sz="562"/>
            </a:lvl7pPr>
            <a:lvl8pPr marL="2000170" indent="0">
              <a:buNone/>
              <a:defRPr sz="562"/>
            </a:lvl8pPr>
            <a:lvl9pPr marL="2285909" indent="0">
              <a:buNone/>
              <a:defRPr sz="5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6D5DE9-9BBC-5948-BCD4-460FDA513281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D6E9D2-F4C8-DD4D-B05F-697F1ABDA83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Shape 31">
            <a:extLst>
              <a:ext uri="{FF2B5EF4-FFF2-40B4-BE49-F238E27FC236}">
                <a16:creationId xmlns:a16="http://schemas.microsoft.com/office/drawing/2014/main" id="{F48A3329-AAC8-EC44-8F8D-51F2CA5310B0}"/>
              </a:ext>
            </a:extLst>
          </p:cNvPr>
          <p:cNvSpPr>
            <a:spLocks/>
          </p:cNvSpPr>
          <p:nvPr userDrawn="1"/>
        </p:nvSpPr>
        <p:spPr>
          <a:xfrm>
            <a:off x="0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2"/>
              </a:rPr>
              <a:t>Creative Commons Attribution-</a:t>
            </a:r>
            <a:r>
              <a:rPr lang="en-US" sz="800" dirty="0" err="1">
                <a:uFillTx/>
                <a:hlinkClick r:id="rId2"/>
              </a:rPr>
              <a:t>ShareAlike</a:t>
            </a:r>
            <a:r>
              <a:rPr lang="en-US" sz="800" dirty="0">
                <a:uFillTx/>
                <a:hlinkClick r:id="rId2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818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hyperlink" Target="https://creativecommons.org/licenses/by-sa/4.0/" TargetMode="Externa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63732" y="131763"/>
            <a:ext cx="8164332" cy="593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3732" y="903288"/>
            <a:ext cx="8164332" cy="43084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dirty="0"/>
              <a:t>Click to edit Master text styles</a:t>
            </a:r>
          </a:p>
          <a:p>
            <a:pPr lvl="1"/>
            <a:r>
              <a:rPr lang="en-US" altLang="x-none" dirty="0"/>
              <a:t>Second level</a:t>
            </a:r>
          </a:p>
          <a:p>
            <a:pPr lvl="2"/>
            <a:r>
              <a:rPr lang="en-US" altLang="x-none" dirty="0"/>
              <a:t>Third level</a:t>
            </a:r>
          </a:p>
          <a:p>
            <a:pPr lvl="3"/>
            <a:r>
              <a:rPr lang="en-US" altLang="x-none" dirty="0"/>
              <a:t>Fourth level</a:t>
            </a:r>
          </a:p>
          <a:p>
            <a:pPr lvl="4"/>
            <a:r>
              <a:rPr lang="en-US" altLang="x-non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 sz="800" b="0" i="0" smtClean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7323C85F-1269-B54F-84D5-B0E2FBC7E66E}" type="datetime1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3731" y="5259388"/>
            <a:ext cx="4108269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 sz="800" b="0" i="0" smtClean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 sz="800" b="0" i="0" smtClean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361BC5EF-03BB-A040-9334-4208FF5B510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Shape 31">
            <a:extLst>
              <a:ext uri="{FF2B5EF4-FFF2-40B4-BE49-F238E27FC236}">
                <a16:creationId xmlns:a16="http://schemas.microsoft.com/office/drawing/2014/main" id="{E9358145-F44C-6F4E-989F-3E332DF8704C}"/>
              </a:ext>
            </a:extLst>
          </p:cNvPr>
          <p:cNvSpPr>
            <a:spLocks/>
          </p:cNvSpPr>
          <p:nvPr userDrawn="1"/>
        </p:nvSpPr>
        <p:spPr>
          <a:xfrm>
            <a:off x="0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19"/>
              </a:rPr>
              <a:t>Creative Commons Attribution-</a:t>
            </a:r>
            <a:r>
              <a:rPr lang="en-US" sz="800" dirty="0" err="1">
                <a:uFillTx/>
                <a:hlinkClick r:id="rId19"/>
              </a:rPr>
              <a:t>ShareAlike</a:t>
            </a:r>
            <a:r>
              <a:rPr lang="en-US" sz="800" dirty="0">
                <a:uFillTx/>
                <a:hlinkClick r:id="rId19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85" r:id="rId3"/>
    <p:sldLayoutId id="2147483698" r:id="rId4"/>
    <p:sldLayoutId id="2147483686" r:id="rId5"/>
    <p:sldLayoutId id="2147483687" r:id="rId6"/>
    <p:sldLayoutId id="2147483699" r:id="rId7"/>
    <p:sldLayoutId id="2147483688" r:id="rId8"/>
    <p:sldLayoutId id="2147483689" r:id="rId9"/>
    <p:sldLayoutId id="2147483690" r:id="rId10"/>
    <p:sldLayoutId id="2147483691" r:id="rId11"/>
    <p:sldLayoutId id="2147483700" r:id="rId12"/>
    <p:sldLayoutId id="2147483692" r:id="rId13"/>
    <p:sldLayoutId id="2147483701" r:id="rId14"/>
    <p:sldLayoutId id="2147483693" r:id="rId15"/>
    <p:sldLayoutId id="2147483694" r:id="rId16"/>
    <p:sldLayoutId id="2147483695" r:id="rId17"/>
  </p:sldLayoutIdLst>
  <p:hf hdr="0" dt="0"/>
  <p:txStyles>
    <p:titleStyle>
      <a:lvl1pPr algn="ctr" defTabSz="284163" rtl="0" fontAlgn="base">
        <a:spcBef>
          <a:spcPct val="0"/>
        </a:spcBef>
        <a:spcAft>
          <a:spcPct val="0"/>
        </a:spcAft>
        <a:defRPr sz="3200" kern="1200">
          <a:ln w="3175" cmpd="sng">
            <a:noFill/>
          </a:ln>
          <a:solidFill>
            <a:schemeClr val="tx1"/>
          </a:solidFill>
          <a:latin typeface="Franklin Gothic Demi" charset="0"/>
          <a:ea typeface="Franklin Gothic Demi" charset="0"/>
          <a:cs typeface="Franklin Gothic Demi" charset="0"/>
        </a:defRPr>
      </a:lvl1pPr>
      <a:lvl2pPr algn="ctr" defTabSz="284163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Demi" charset="0"/>
          <a:ea typeface="Franklin Gothic Demi" charset="0"/>
          <a:cs typeface="Franklin Gothic Demi" charset="0"/>
        </a:defRPr>
      </a:lvl2pPr>
      <a:lvl3pPr algn="ctr" defTabSz="284163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Demi" charset="0"/>
          <a:ea typeface="Franklin Gothic Demi" charset="0"/>
          <a:cs typeface="Franklin Gothic Demi" charset="0"/>
        </a:defRPr>
      </a:lvl3pPr>
      <a:lvl4pPr algn="ctr" defTabSz="284163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Demi" charset="0"/>
          <a:ea typeface="Franklin Gothic Demi" charset="0"/>
          <a:cs typeface="Franklin Gothic Demi" charset="0"/>
        </a:defRPr>
      </a:lvl4pPr>
      <a:lvl5pPr algn="ctr" defTabSz="284163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Demi" charset="0"/>
          <a:ea typeface="Franklin Gothic Demi" charset="0"/>
          <a:cs typeface="Franklin Gothic Demi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7800" indent="-177800" algn="l" defTabSz="284163" rtl="0" fontAlgn="base">
        <a:spcBef>
          <a:spcPct val="20000"/>
        </a:spcBef>
        <a:spcAft>
          <a:spcPts val="375"/>
        </a:spcAft>
        <a:buClr>
          <a:srgbClr val="7F241A"/>
        </a:buClr>
        <a:buSzPct val="145000"/>
        <a:buFont typeface="Arial" charset="0"/>
        <a:buChar char="•"/>
        <a:defRPr sz="2400" kern="1200">
          <a:solidFill>
            <a:schemeClr val="tx1"/>
          </a:solidFill>
          <a:latin typeface="Helvetica"/>
          <a:ea typeface="Constantia" charset="0"/>
          <a:cs typeface="Helvetica"/>
        </a:defRPr>
      </a:lvl1pPr>
      <a:lvl2pPr marL="463550" indent="-177800" algn="l" defTabSz="284163" rtl="0" fontAlgn="base">
        <a:spcBef>
          <a:spcPct val="20000"/>
        </a:spcBef>
        <a:spcAft>
          <a:spcPts val="375"/>
        </a:spcAft>
        <a:buClr>
          <a:srgbClr val="7F241A"/>
        </a:buClr>
        <a:buSzPct val="145000"/>
        <a:buFont typeface="Arial" charset="0"/>
        <a:buChar char="•"/>
        <a:defRPr sz="2200" kern="1200">
          <a:solidFill>
            <a:schemeClr val="tx1"/>
          </a:solidFill>
          <a:latin typeface="Helvetica"/>
          <a:ea typeface="Constantia" charset="0"/>
          <a:cs typeface="Helvetica"/>
        </a:defRPr>
      </a:lvl2pPr>
      <a:lvl3pPr marL="749300" indent="-177800" algn="l" defTabSz="284163" rtl="0" fontAlgn="base">
        <a:spcBef>
          <a:spcPct val="20000"/>
        </a:spcBef>
        <a:spcAft>
          <a:spcPts val="375"/>
        </a:spcAft>
        <a:buClr>
          <a:srgbClr val="7F241A"/>
        </a:buClr>
        <a:buSzPct val="145000"/>
        <a:buFont typeface="Arial" charset="0"/>
        <a:buChar char="•"/>
        <a:defRPr sz="2000" kern="1200">
          <a:solidFill>
            <a:schemeClr val="tx1"/>
          </a:solidFill>
          <a:latin typeface="Helvetica"/>
          <a:ea typeface="Constantia" charset="0"/>
          <a:cs typeface="Helvetica"/>
        </a:defRPr>
      </a:lvl3pPr>
      <a:lvl4pPr marL="963613" indent="-106363" algn="l" defTabSz="284163" rtl="0" fontAlgn="base">
        <a:spcBef>
          <a:spcPct val="20000"/>
        </a:spcBef>
        <a:spcAft>
          <a:spcPts val="375"/>
        </a:spcAft>
        <a:buClr>
          <a:srgbClr val="7F241A"/>
        </a:buClr>
        <a:buSzPct val="145000"/>
        <a:buFont typeface="Arial" charset="0"/>
        <a:buChar char="•"/>
        <a:defRPr kern="1200">
          <a:solidFill>
            <a:schemeClr val="tx1"/>
          </a:solidFill>
          <a:latin typeface="Helvetica"/>
          <a:ea typeface="Constantia" charset="0"/>
          <a:cs typeface="Helvetica"/>
        </a:defRPr>
      </a:lvl4pPr>
      <a:lvl5pPr marL="1249363" indent="-106363" algn="l" defTabSz="284163" rtl="0" fontAlgn="base">
        <a:spcBef>
          <a:spcPct val="20000"/>
        </a:spcBef>
        <a:spcAft>
          <a:spcPts val="375"/>
        </a:spcAft>
        <a:buClr>
          <a:srgbClr val="7F241A"/>
        </a:buClr>
        <a:buSzPct val="145000"/>
        <a:buFont typeface="Arial" charset="0"/>
        <a:buChar char="•"/>
        <a:defRPr sz="1600" kern="1200">
          <a:solidFill>
            <a:schemeClr val="tx1"/>
          </a:solidFill>
          <a:latin typeface="Helvetica"/>
          <a:ea typeface="Constantia" charset="0"/>
          <a:cs typeface="Helvetica"/>
        </a:defRPr>
      </a:lvl5pPr>
      <a:lvl6pPr marL="1571562" indent="-142869" algn="l" defTabSz="285739" rtl="0" eaLnBrk="1" latinLnBrk="0" hangingPunct="1">
        <a:spcBef>
          <a:spcPct val="20000"/>
        </a:spcBef>
        <a:spcAft>
          <a:spcPts val="375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87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1857301" indent="-142869" algn="l" defTabSz="285739" rtl="0" eaLnBrk="1" latinLnBrk="0" hangingPunct="1">
        <a:spcBef>
          <a:spcPct val="20000"/>
        </a:spcBef>
        <a:spcAft>
          <a:spcPts val="375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87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143039" indent="-142869" algn="l" defTabSz="285739" rtl="0" eaLnBrk="1" latinLnBrk="0" hangingPunct="1">
        <a:spcBef>
          <a:spcPct val="20000"/>
        </a:spcBef>
        <a:spcAft>
          <a:spcPts val="375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87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428778" indent="-142869" algn="l" defTabSz="285739" rtl="0" eaLnBrk="1" latinLnBrk="0" hangingPunct="1">
        <a:spcBef>
          <a:spcPct val="20000"/>
        </a:spcBef>
        <a:spcAft>
          <a:spcPts val="375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87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739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285739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7" algn="l" defTabSz="285739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285739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285739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285739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1" algn="l" defTabSz="285739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285739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285739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%3ca%20rel=%22license%22%20href=%22http:/creativecommons.org/licenses/by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364" y="1149350"/>
            <a:ext cx="8451111" cy="2181225"/>
          </a:xfrm>
        </p:spPr>
        <p:txBody>
          <a:bodyPr anchor="ctr"/>
          <a:lstStyle/>
          <a:p>
            <a:pPr algn="ctr"/>
            <a:r>
              <a:rPr lang="en-US" altLang="en-US" sz="4000" dirty="0">
                <a:ln>
                  <a:noFill/>
                </a:ln>
              </a:rPr>
              <a:t>Network Centrality</a:t>
            </a:r>
            <a:br>
              <a:rPr lang="en-US" altLang="en-US" sz="4000" dirty="0">
                <a:ln>
                  <a:noFill/>
                </a:ln>
              </a:rPr>
            </a:br>
            <a:r>
              <a:rPr lang="en-US" altLang="en-US" sz="4000" dirty="0">
                <a:ln>
                  <a:noFill/>
                </a:ln>
              </a:rPr>
              <a:t>and PageRank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81BFFD0-8565-4026-AFBA-C7C96DD45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623" y="3330226"/>
            <a:ext cx="2077453" cy="57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reative Commons License">
            <a:hlinkClick r:id="rId4" action="ppaction://hlinkfile"/>
            <a:extLst>
              <a:ext uri="{FF2B5EF4-FFF2-40B4-BE49-F238E27FC236}">
                <a16:creationId xmlns:a16="http://schemas.microsoft.com/office/drawing/2014/main" id="{5B3F5E85-57ED-834B-9423-D5F6ED2C9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" y="511095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B8B3C-72D6-4434-9611-829EE7AD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F6D96-0499-4935-91DB-4AFDEA2E8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931A1-A42B-F94C-ADA3-91D74B0ACBA8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3C9FF5-0C55-4F15-AC95-4F7202336958}"/>
              </a:ext>
            </a:extLst>
          </p:cNvPr>
          <p:cNvSpPr/>
          <p:nvPr/>
        </p:nvSpPr>
        <p:spPr>
          <a:xfrm>
            <a:off x="5084956" y="557561"/>
            <a:ext cx="591015" cy="59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4C05A4B-CAD6-44F5-8208-7BD8289BFC35}"/>
              </a:ext>
            </a:extLst>
          </p:cNvPr>
          <p:cNvSpPr/>
          <p:nvPr/>
        </p:nvSpPr>
        <p:spPr>
          <a:xfrm>
            <a:off x="5084956" y="1343722"/>
            <a:ext cx="591015" cy="59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DBF69F-FE62-4ACE-8214-32D8291468DC}"/>
              </a:ext>
            </a:extLst>
          </p:cNvPr>
          <p:cNvSpPr/>
          <p:nvPr/>
        </p:nvSpPr>
        <p:spPr>
          <a:xfrm>
            <a:off x="5084956" y="2129882"/>
            <a:ext cx="591015" cy="59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915AF79-74F1-41FD-9732-6270455EA8B6}"/>
              </a:ext>
            </a:extLst>
          </p:cNvPr>
          <p:cNvSpPr/>
          <p:nvPr/>
        </p:nvSpPr>
        <p:spPr>
          <a:xfrm>
            <a:off x="3919654" y="970156"/>
            <a:ext cx="591015" cy="59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4F6B96-1202-48B3-8A2F-D8A64BDD1859}"/>
              </a:ext>
            </a:extLst>
          </p:cNvPr>
          <p:cNvSpPr/>
          <p:nvPr/>
        </p:nvSpPr>
        <p:spPr>
          <a:xfrm>
            <a:off x="3919654" y="1756316"/>
            <a:ext cx="591015" cy="59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BD32ED3-2C6C-49C6-92FC-674398F83669}"/>
              </a:ext>
            </a:extLst>
          </p:cNvPr>
          <p:cNvSpPr/>
          <p:nvPr/>
        </p:nvSpPr>
        <p:spPr>
          <a:xfrm>
            <a:off x="2821259" y="165276"/>
            <a:ext cx="591015" cy="59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FD8A763-2B50-4D1C-AA50-9E3AB6043CA4}"/>
              </a:ext>
            </a:extLst>
          </p:cNvPr>
          <p:cNvSpPr/>
          <p:nvPr/>
        </p:nvSpPr>
        <p:spPr>
          <a:xfrm>
            <a:off x="2821259" y="951437"/>
            <a:ext cx="591015" cy="59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BED3376-874F-4772-83B3-D61407FFB451}"/>
              </a:ext>
            </a:extLst>
          </p:cNvPr>
          <p:cNvSpPr/>
          <p:nvPr/>
        </p:nvSpPr>
        <p:spPr>
          <a:xfrm>
            <a:off x="2821259" y="1737597"/>
            <a:ext cx="591015" cy="59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B10EA-D0A1-42CE-91D1-9E114F8CC77F}"/>
              </a:ext>
            </a:extLst>
          </p:cNvPr>
          <p:cNvSpPr/>
          <p:nvPr/>
        </p:nvSpPr>
        <p:spPr>
          <a:xfrm>
            <a:off x="2821258" y="2523757"/>
            <a:ext cx="591015" cy="59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A437A0A-2C9D-48FE-912E-745C88EA350E}"/>
              </a:ext>
            </a:extLst>
          </p:cNvPr>
          <p:cNvCxnSpPr>
            <a:cxnSpLocks/>
            <a:stCxn id="9" idx="7"/>
            <a:endCxn id="6" idx="2"/>
          </p:cNvCxnSpPr>
          <p:nvPr/>
        </p:nvCxnSpPr>
        <p:spPr>
          <a:xfrm flipV="1">
            <a:off x="4424117" y="853069"/>
            <a:ext cx="660839" cy="20363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64E8F9-9DA8-4A1C-9C0D-3F93222601FE}"/>
              </a:ext>
            </a:extLst>
          </p:cNvPr>
          <p:cNvCxnSpPr>
            <a:cxnSpLocks/>
            <a:stCxn id="9" idx="6"/>
            <a:endCxn id="7" idx="1"/>
          </p:cNvCxnSpPr>
          <p:nvPr/>
        </p:nvCxnSpPr>
        <p:spPr>
          <a:xfrm>
            <a:off x="4510669" y="1265664"/>
            <a:ext cx="660839" cy="16461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48F794-702C-4446-9E01-6B26EB9DAD64}"/>
              </a:ext>
            </a:extLst>
          </p:cNvPr>
          <p:cNvCxnSpPr>
            <a:cxnSpLocks/>
            <a:stCxn id="10" idx="5"/>
            <a:endCxn id="8" idx="2"/>
          </p:cNvCxnSpPr>
          <p:nvPr/>
        </p:nvCxnSpPr>
        <p:spPr>
          <a:xfrm>
            <a:off x="4424117" y="2260779"/>
            <a:ext cx="660839" cy="16461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80B4F8-51CD-488F-BFC7-A7E360F6A689}"/>
              </a:ext>
            </a:extLst>
          </p:cNvPr>
          <p:cNvCxnSpPr>
            <a:cxnSpLocks/>
            <a:stCxn id="10" idx="6"/>
            <a:endCxn id="7" idx="3"/>
          </p:cNvCxnSpPr>
          <p:nvPr/>
        </p:nvCxnSpPr>
        <p:spPr>
          <a:xfrm flipV="1">
            <a:off x="4510669" y="1848185"/>
            <a:ext cx="660839" cy="20363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FDE1A8-615D-4E12-AD07-730E2023B8D6}"/>
              </a:ext>
            </a:extLst>
          </p:cNvPr>
          <p:cNvCxnSpPr>
            <a:cxnSpLocks/>
            <a:stCxn id="13" idx="6"/>
            <a:endCxn id="10" idx="2"/>
          </p:cNvCxnSpPr>
          <p:nvPr/>
        </p:nvCxnSpPr>
        <p:spPr>
          <a:xfrm>
            <a:off x="3412274" y="2033105"/>
            <a:ext cx="507380" cy="1871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5285E7F-D8B0-4BBC-8418-3615BFD586E5}"/>
              </a:ext>
            </a:extLst>
          </p:cNvPr>
          <p:cNvCxnSpPr>
            <a:cxnSpLocks/>
            <a:stCxn id="14" idx="7"/>
            <a:endCxn id="10" idx="3"/>
          </p:cNvCxnSpPr>
          <p:nvPr/>
        </p:nvCxnSpPr>
        <p:spPr>
          <a:xfrm flipV="1">
            <a:off x="3325721" y="2260779"/>
            <a:ext cx="680485" cy="34953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FE5EED8-93EF-4538-B71D-4B1F39D29B28}"/>
              </a:ext>
            </a:extLst>
          </p:cNvPr>
          <p:cNvCxnSpPr>
            <a:cxnSpLocks/>
            <a:stCxn id="11" idx="6"/>
            <a:endCxn id="9" idx="1"/>
          </p:cNvCxnSpPr>
          <p:nvPr/>
        </p:nvCxnSpPr>
        <p:spPr>
          <a:xfrm>
            <a:off x="3412274" y="460784"/>
            <a:ext cx="593932" cy="59592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5D9D0D-FF73-41ED-944F-3A8B73235267}"/>
              </a:ext>
            </a:extLst>
          </p:cNvPr>
          <p:cNvCxnSpPr>
            <a:cxnSpLocks/>
            <a:stCxn id="12" idx="5"/>
            <a:endCxn id="10" idx="1"/>
          </p:cNvCxnSpPr>
          <p:nvPr/>
        </p:nvCxnSpPr>
        <p:spPr>
          <a:xfrm>
            <a:off x="3325722" y="1455900"/>
            <a:ext cx="680484" cy="38696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832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PageRank: Intuition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68B6952-9064-47D9-A28F-FC2654FF725C}"/>
              </a:ext>
            </a:extLst>
          </p:cNvPr>
          <p:cNvSpPr/>
          <p:nvPr/>
        </p:nvSpPr>
        <p:spPr>
          <a:xfrm>
            <a:off x="5603488" y="1366024"/>
            <a:ext cx="591015" cy="59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7E41163-1237-4AB4-AC08-F58D99014F15}"/>
              </a:ext>
            </a:extLst>
          </p:cNvPr>
          <p:cNvSpPr/>
          <p:nvPr/>
        </p:nvSpPr>
        <p:spPr>
          <a:xfrm>
            <a:off x="5603488" y="2152185"/>
            <a:ext cx="591015" cy="59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5A065C8-3576-48B8-9225-535CB9FD0A87}"/>
              </a:ext>
            </a:extLst>
          </p:cNvPr>
          <p:cNvSpPr/>
          <p:nvPr/>
        </p:nvSpPr>
        <p:spPr>
          <a:xfrm>
            <a:off x="5603488" y="2938345"/>
            <a:ext cx="591015" cy="59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8444B4E-89C7-4A5B-A613-5E82BE194BD1}"/>
              </a:ext>
            </a:extLst>
          </p:cNvPr>
          <p:cNvSpPr/>
          <p:nvPr/>
        </p:nvSpPr>
        <p:spPr>
          <a:xfrm>
            <a:off x="4438186" y="1778619"/>
            <a:ext cx="591015" cy="59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B940FF9-7FC0-418D-AF37-ED5743F36242}"/>
              </a:ext>
            </a:extLst>
          </p:cNvPr>
          <p:cNvSpPr/>
          <p:nvPr/>
        </p:nvSpPr>
        <p:spPr>
          <a:xfrm>
            <a:off x="4438186" y="2564779"/>
            <a:ext cx="591015" cy="59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1FDC49C-1091-4CF1-9169-AC0B764FFCC8}"/>
              </a:ext>
            </a:extLst>
          </p:cNvPr>
          <p:cNvSpPr/>
          <p:nvPr/>
        </p:nvSpPr>
        <p:spPr>
          <a:xfrm>
            <a:off x="3339791" y="973739"/>
            <a:ext cx="591015" cy="59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1FA403E-8B42-4CC5-9059-F80BEB02E41B}"/>
              </a:ext>
            </a:extLst>
          </p:cNvPr>
          <p:cNvSpPr/>
          <p:nvPr/>
        </p:nvSpPr>
        <p:spPr>
          <a:xfrm>
            <a:off x="3339790" y="1623959"/>
            <a:ext cx="591015" cy="59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BB8D0A7-77F4-46A0-8EA0-964ED9968270}"/>
              </a:ext>
            </a:extLst>
          </p:cNvPr>
          <p:cNvSpPr/>
          <p:nvPr/>
        </p:nvSpPr>
        <p:spPr>
          <a:xfrm>
            <a:off x="3339789" y="2283082"/>
            <a:ext cx="591015" cy="59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E00DFA7-36E3-4BFB-9322-B2052DA59487}"/>
              </a:ext>
            </a:extLst>
          </p:cNvPr>
          <p:cNvSpPr/>
          <p:nvPr/>
        </p:nvSpPr>
        <p:spPr>
          <a:xfrm>
            <a:off x="3354994" y="2924276"/>
            <a:ext cx="591015" cy="59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6B543D1-ADE4-4CED-AC70-3304659D91F1}"/>
              </a:ext>
            </a:extLst>
          </p:cNvPr>
          <p:cNvCxnSpPr>
            <a:cxnSpLocks/>
            <a:stCxn id="29" idx="7"/>
            <a:endCxn id="26" idx="2"/>
          </p:cNvCxnSpPr>
          <p:nvPr/>
        </p:nvCxnSpPr>
        <p:spPr>
          <a:xfrm flipV="1">
            <a:off x="4942649" y="1661532"/>
            <a:ext cx="660839" cy="20363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614F8BC-C1A6-4A18-B484-3E5BF24EBA1A}"/>
              </a:ext>
            </a:extLst>
          </p:cNvPr>
          <p:cNvCxnSpPr>
            <a:cxnSpLocks/>
            <a:stCxn id="29" idx="6"/>
            <a:endCxn id="27" idx="1"/>
          </p:cNvCxnSpPr>
          <p:nvPr/>
        </p:nvCxnSpPr>
        <p:spPr>
          <a:xfrm>
            <a:off x="5029201" y="2074127"/>
            <a:ext cx="660839" cy="16461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3908CB2-9174-4DF0-9F05-992B81145DD1}"/>
              </a:ext>
            </a:extLst>
          </p:cNvPr>
          <p:cNvCxnSpPr>
            <a:cxnSpLocks/>
            <a:stCxn id="30" idx="5"/>
            <a:endCxn id="28" idx="2"/>
          </p:cNvCxnSpPr>
          <p:nvPr/>
        </p:nvCxnSpPr>
        <p:spPr>
          <a:xfrm>
            <a:off x="4942649" y="3069242"/>
            <a:ext cx="660839" cy="16461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1BFEC41-AC07-4CEF-A779-0C0AF77948DE}"/>
              </a:ext>
            </a:extLst>
          </p:cNvPr>
          <p:cNvCxnSpPr>
            <a:cxnSpLocks/>
            <a:stCxn id="30" idx="6"/>
            <a:endCxn id="27" idx="3"/>
          </p:cNvCxnSpPr>
          <p:nvPr/>
        </p:nvCxnSpPr>
        <p:spPr>
          <a:xfrm flipV="1">
            <a:off x="5029201" y="2656648"/>
            <a:ext cx="660839" cy="20363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F08B04-2914-499F-BD9D-9407503D751A}"/>
              </a:ext>
            </a:extLst>
          </p:cNvPr>
          <p:cNvCxnSpPr>
            <a:cxnSpLocks/>
            <a:stCxn id="33" idx="6"/>
            <a:endCxn id="30" idx="2"/>
          </p:cNvCxnSpPr>
          <p:nvPr/>
        </p:nvCxnSpPr>
        <p:spPr>
          <a:xfrm>
            <a:off x="3930804" y="2578590"/>
            <a:ext cx="507382" cy="28169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343557B-581D-4D65-8ED3-F476CDB9701B}"/>
              </a:ext>
            </a:extLst>
          </p:cNvPr>
          <p:cNvCxnSpPr>
            <a:cxnSpLocks/>
            <a:stCxn id="34" idx="7"/>
            <a:endCxn id="30" idx="3"/>
          </p:cNvCxnSpPr>
          <p:nvPr/>
        </p:nvCxnSpPr>
        <p:spPr>
          <a:xfrm>
            <a:off x="3859457" y="3010828"/>
            <a:ext cx="665281" cy="5841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1F75CE7-8D5D-4068-A5E0-89E51AEEFBC5}"/>
              </a:ext>
            </a:extLst>
          </p:cNvPr>
          <p:cNvCxnSpPr>
            <a:cxnSpLocks/>
            <a:stCxn id="31" idx="6"/>
            <a:endCxn id="29" idx="1"/>
          </p:cNvCxnSpPr>
          <p:nvPr/>
        </p:nvCxnSpPr>
        <p:spPr>
          <a:xfrm>
            <a:off x="3930806" y="1269247"/>
            <a:ext cx="593932" cy="59592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9548374-7E0A-4E7D-A025-A25BF729B1DA}"/>
              </a:ext>
            </a:extLst>
          </p:cNvPr>
          <p:cNvCxnSpPr>
            <a:cxnSpLocks/>
            <a:stCxn id="32" idx="5"/>
            <a:endCxn id="30" idx="1"/>
          </p:cNvCxnSpPr>
          <p:nvPr/>
        </p:nvCxnSpPr>
        <p:spPr>
          <a:xfrm>
            <a:off x="3844253" y="2128422"/>
            <a:ext cx="680485" cy="52290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039B2021-8D60-4ECE-923E-F99A50D32F83}"/>
              </a:ext>
            </a:extLst>
          </p:cNvPr>
          <p:cNvSpPr txBox="1">
            <a:spLocks/>
          </p:cNvSpPr>
          <p:nvPr/>
        </p:nvSpPr>
        <p:spPr bwMode="auto">
          <a:xfrm>
            <a:off x="1657350" y="3436382"/>
            <a:ext cx="5829300" cy="2057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177800" indent="-177800" algn="l" defTabSz="284163" rtl="0" fontAlgn="base">
              <a:spcBef>
                <a:spcPct val="20000"/>
              </a:spcBef>
              <a:spcAft>
                <a:spcPts val="375"/>
              </a:spcAft>
              <a:buClr>
                <a:srgbClr val="7F241A"/>
              </a:buClr>
              <a:buSzPct val="145000"/>
              <a:buFont typeface="Arial" charset="0"/>
              <a:buChar char="•"/>
              <a:defRPr sz="1750" kern="1200">
                <a:solidFill>
                  <a:schemeClr val="tx1"/>
                </a:solidFill>
                <a:latin typeface="Helvetica"/>
                <a:ea typeface="Constantia" charset="0"/>
                <a:cs typeface="Helvetica"/>
              </a:defRPr>
            </a:lvl1pPr>
            <a:lvl2pPr marL="463550" indent="-177800" algn="l" defTabSz="284163" rtl="0" fontAlgn="base">
              <a:spcBef>
                <a:spcPct val="20000"/>
              </a:spcBef>
              <a:spcAft>
                <a:spcPts val="375"/>
              </a:spcAft>
              <a:buClr>
                <a:srgbClr val="7F241A"/>
              </a:buClr>
              <a:buSzPct val="145000"/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Helvetica"/>
                <a:ea typeface="Constantia" charset="0"/>
                <a:cs typeface="Helvetica"/>
              </a:defRPr>
            </a:lvl2pPr>
            <a:lvl3pPr marL="749300" indent="-177800" algn="l" defTabSz="284163" rtl="0" fontAlgn="base">
              <a:spcBef>
                <a:spcPct val="20000"/>
              </a:spcBef>
              <a:spcAft>
                <a:spcPts val="375"/>
              </a:spcAft>
              <a:buClr>
                <a:srgbClr val="7F241A"/>
              </a:buClr>
              <a:buSzPct val="145000"/>
              <a:buFont typeface="Arial" charset="0"/>
              <a:buChar char="•"/>
              <a:defRPr sz="1250" kern="1200">
                <a:solidFill>
                  <a:schemeClr val="tx1"/>
                </a:solidFill>
                <a:latin typeface="Helvetica"/>
                <a:ea typeface="Constantia" charset="0"/>
                <a:cs typeface="Helvetica"/>
              </a:defRPr>
            </a:lvl3pPr>
            <a:lvl4pPr marL="963613" indent="-106363" algn="l" defTabSz="284163" rtl="0" fontAlgn="base">
              <a:spcBef>
                <a:spcPct val="20000"/>
              </a:spcBef>
              <a:spcAft>
                <a:spcPts val="375"/>
              </a:spcAft>
              <a:buClr>
                <a:srgbClr val="7F241A"/>
              </a:buClr>
              <a:buSzPct val="145000"/>
              <a:buFont typeface="Arial" charset="0"/>
              <a:buChar char="•"/>
              <a:defRPr sz="1125" kern="1200">
                <a:solidFill>
                  <a:schemeClr val="tx1"/>
                </a:solidFill>
                <a:latin typeface="Helvetica"/>
                <a:ea typeface="Constantia" charset="0"/>
                <a:cs typeface="Helvetica"/>
              </a:defRPr>
            </a:lvl4pPr>
            <a:lvl5pPr marL="1249363" indent="-106363" algn="l" defTabSz="284163" rtl="0" fontAlgn="base">
              <a:spcBef>
                <a:spcPct val="20000"/>
              </a:spcBef>
              <a:spcAft>
                <a:spcPts val="375"/>
              </a:spcAft>
              <a:buClr>
                <a:srgbClr val="7F241A"/>
              </a:buClr>
              <a:buSzPct val="145000"/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Helvetica"/>
                <a:ea typeface="Constantia" charset="0"/>
                <a:cs typeface="Helvetica"/>
              </a:defRPr>
            </a:lvl5pPr>
            <a:lvl6pPr marL="1571562" indent="-142869" algn="l" defTabSz="285739" rtl="0" eaLnBrk="1" latinLnBrk="0" hangingPunct="1">
              <a:spcBef>
                <a:spcPct val="20000"/>
              </a:spcBef>
              <a:spcAft>
                <a:spcPts val="375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875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857301" indent="-142869" algn="l" defTabSz="285739" rtl="0" eaLnBrk="1" latinLnBrk="0" hangingPunct="1">
              <a:spcBef>
                <a:spcPct val="20000"/>
              </a:spcBef>
              <a:spcAft>
                <a:spcPts val="375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875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143039" indent="-142869" algn="l" defTabSz="285739" rtl="0" eaLnBrk="1" latinLnBrk="0" hangingPunct="1">
              <a:spcBef>
                <a:spcPct val="20000"/>
              </a:spcBef>
              <a:spcAft>
                <a:spcPts val="375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875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428778" indent="-142869" algn="l" defTabSz="285739" rtl="0" eaLnBrk="1" latinLnBrk="0" hangingPunct="1">
              <a:spcBef>
                <a:spcPct val="20000"/>
              </a:spcBef>
              <a:spcAft>
                <a:spcPts val="375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875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en-US" sz="1800"/>
              <a:t>Imagine a contest for The Web's Best Page</a:t>
            </a:r>
          </a:p>
          <a:p>
            <a:pPr lvl="1" eaLnBrk="1" hangingPunct="1"/>
            <a:r>
              <a:rPr lang="en-US" sz="1800"/>
              <a:t>Initially, each page has one vote</a:t>
            </a:r>
          </a:p>
          <a:p>
            <a:pPr lvl="1" eaLnBrk="1" hangingPunct="1"/>
            <a:r>
              <a:rPr lang="en-US" sz="1800"/>
              <a:t>Each page votes for all the pages it has a link to</a:t>
            </a:r>
          </a:p>
          <a:p>
            <a:pPr lvl="1" eaLnBrk="1" hangingPunct="1"/>
            <a:r>
              <a:rPr lang="en-US" sz="1800"/>
              <a:t>To ensure fairness, pages voting for more than one page must split their vote equally between them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76631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PageRank: Intuition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68B6952-9064-47D9-A28F-FC2654FF725C}"/>
              </a:ext>
            </a:extLst>
          </p:cNvPr>
          <p:cNvSpPr/>
          <p:nvPr/>
        </p:nvSpPr>
        <p:spPr>
          <a:xfrm>
            <a:off x="5603488" y="1366024"/>
            <a:ext cx="591015" cy="59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7E41163-1237-4AB4-AC08-F58D99014F15}"/>
              </a:ext>
            </a:extLst>
          </p:cNvPr>
          <p:cNvSpPr/>
          <p:nvPr/>
        </p:nvSpPr>
        <p:spPr>
          <a:xfrm>
            <a:off x="5603488" y="2152185"/>
            <a:ext cx="591015" cy="59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5A065C8-3576-48B8-9225-535CB9FD0A87}"/>
              </a:ext>
            </a:extLst>
          </p:cNvPr>
          <p:cNvSpPr/>
          <p:nvPr/>
        </p:nvSpPr>
        <p:spPr>
          <a:xfrm>
            <a:off x="5603488" y="2938345"/>
            <a:ext cx="591015" cy="59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8444B4E-89C7-4A5B-A613-5E82BE194BD1}"/>
              </a:ext>
            </a:extLst>
          </p:cNvPr>
          <p:cNvSpPr/>
          <p:nvPr/>
        </p:nvSpPr>
        <p:spPr>
          <a:xfrm>
            <a:off x="4438186" y="1778619"/>
            <a:ext cx="591015" cy="59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B940FF9-7FC0-418D-AF37-ED5743F36242}"/>
              </a:ext>
            </a:extLst>
          </p:cNvPr>
          <p:cNvSpPr/>
          <p:nvPr/>
        </p:nvSpPr>
        <p:spPr>
          <a:xfrm>
            <a:off x="4438186" y="2564779"/>
            <a:ext cx="591015" cy="59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1FDC49C-1091-4CF1-9169-AC0B764FFCC8}"/>
              </a:ext>
            </a:extLst>
          </p:cNvPr>
          <p:cNvSpPr/>
          <p:nvPr/>
        </p:nvSpPr>
        <p:spPr>
          <a:xfrm>
            <a:off x="3339791" y="973739"/>
            <a:ext cx="591015" cy="59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1FA403E-8B42-4CC5-9059-F80BEB02E41B}"/>
              </a:ext>
            </a:extLst>
          </p:cNvPr>
          <p:cNvSpPr/>
          <p:nvPr/>
        </p:nvSpPr>
        <p:spPr>
          <a:xfrm>
            <a:off x="3339790" y="1623959"/>
            <a:ext cx="591015" cy="59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BB8D0A7-77F4-46A0-8EA0-964ED9968270}"/>
              </a:ext>
            </a:extLst>
          </p:cNvPr>
          <p:cNvSpPr/>
          <p:nvPr/>
        </p:nvSpPr>
        <p:spPr>
          <a:xfrm>
            <a:off x="3339789" y="2283082"/>
            <a:ext cx="591015" cy="59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E00DFA7-36E3-4BFB-9322-B2052DA59487}"/>
              </a:ext>
            </a:extLst>
          </p:cNvPr>
          <p:cNvSpPr/>
          <p:nvPr/>
        </p:nvSpPr>
        <p:spPr>
          <a:xfrm>
            <a:off x="3354994" y="2924276"/>
            <a:ext cx="591015" cy="59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6B543D1-ADE4-4CED-AC70-3304659D91F1}"/>
              </a:ext>
            </a:extLst>
          </p:cNvPr>
          <p:cNvCxnSpPr>
            <a:cxnSpLocks/>
            <a:stCxn id="29" idx="7"/>
            <a:endCxn id="26" idx="2"/>
          </p:cNvCxnSpPr>
          <p:nvPr/>
        </p:nvCxnSpPr>
        <p:spPr>
          <a:xfrm flipV="1">
            <a:off x="4942649" y="1661532"/>
            <a:ext cx="660839" cy="20363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614F8BC-C1A6-4A18-B484-3E5BF24EBA1A}"/>
              </a:ext>
            </a:extLst>
          </p:cNvPr>
          <p:cNvCxnSpPr>
            <a:cxnSpLocks/>
            <a:stCxn id="29" idx="6"/>
            <a:endCxn id="27" idx="1"/>
          </p:cNvCxnSpPr>
          <p:nvPr/>
        </p:nvCxnSpPr>
        <p:spPr>
          <a:xfrm>
            <a:off x="5029201" y="2074127"/>
            <a:ext cx="660839" cy="16461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3908CB2-9174-4DF0-9F05-992B81145DD1}"/>
              </a:ext>
            </a:extLst>
          </p:cNvPr>
          <p:cNvCxnSpPr>
            <a:cxnSpLocks/>
            <a:stCxn id="30" idx="5"/>
            <a:endCxn id="28" idx="2"/>
          </p:cNvCxnSpPr>
          <p:nvPr/>
        </p:nvCxnSpPr>
        <p:spPr>
          <a:xfrm>
            <a:off x="4942649" y="3069242"/>
            <a:ext cx="660839" cy="16461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1BFEC41-AC07-4CEF-A779-0C0AF77948DE}"/>
              </a:ext>
            </a:extLst>
          </p:cNvPr>
          <p:cNvCxnSpPr>
            <a:cxnSpLocks/>
            <a:stCxn id="30" idx="6"/>
            <a:endCxn id="27" idx="3"/>
          </p:cNvCxnSpPr>
          <p:nvPr/>
        </p:nvCxnSpPr>
        <p:spPr>
          <a:xfrm flipV="1">
            <a:off x="5029201" y="2656648"/>
            <a:ext cx="660839" cy="20363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F08B04-2914-499F-BD9D-9407503D751A}"/>
              </a:ext>
            </a:extLst>
          </p:cNvPr>
          <p:cNvCxnSpPr>
            <a:cxnSpLocks/>
            <a:stCxn id="33" idx="6"/>
            <a:endCxn id="30" idx="2"/>
          </p:cNvCxnSpPr>
          <p:nvPr/>
        </p:nvCxnSpPr>
        <p:spPr>
          <a:xfrm>
            <a:off x="3930804" y="2578590"/>
            <a:ext cx="507382" cy="28169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343557B-581D-4D65-8ED3-F476CDB9701B}"/>
              </a:ext>
            </a:extLst>
          </p:cNvPr>
          <p:cNvCxnSpPr>
            <a:cxnSpLocks/>
            <a:stCxn id="34" idx="7"/>
            <a:endCxn id="30" idx="3"/>
          </p:cNvCxnSpPr>
          <p:nvPr/>
        </p:nvCxnSpPr>
        <p:spPr>
          <a:xfrm>
            <a:off x="3859457" y="3010828"/>
            <a:ext cx="665281" cy="5841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1F75CE7-8D5D-4068-A5E0-89E51AEEFBC5}"/>
              </a:ext>
            </a:extLst>
          </p:cNvPr>
          <p:cNvCxnSpPr>
            <a:cxnSpLocks/>
            <a:stCxn id="31" idx="6"/>
            <a:endCxn id="29" idx="1"/>
          </p:cNvCxnSpPr>
          <p:nvPr/>
        </p:nvCxnSpPr>
        <p:spPr>
          <a:xfrm>
            <a:off x="3930806" y="1269247"/>
            <a:ext cx="593932" cy="59592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9548374-7E0A-4E7D-A025-A25BF729B1DA}"/>
              </a:ext>
            </a:extLst>
          </p:cNvPr>
          <p:cNvCxnSpPr>
            <a:cxnSpLocks/>
            <a:stCxn id="32" idx="5"/>
            <a:endCxn id="30" idx="1"/>
          </p:cNvCxnSpPr>
          <p:nvPr/>
        </p:nvCxnSpPr>
        <p:spPr>
          <a:xfrm>
            <a:off x="3844253" y="2128422"/>
            <a:ext cx="680485" cy="52290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039B2021-8D60-4ECE-923E-F99A50D32F83}"/>
              </a:ext>
            </a:extLst>
          </p:cNvPr>
          <p:cNvSpPr txBox="1">
            <a:spLocks/>
          </p:cNvSpPr>
          <p:nvPr/>
        </p:nvSpPr>
        <p:spPr bwMode="auto">
          <a:xfrm>
            <a:off x="1657350" y="3436382"/>
            <a:ext cx="5829300" cy="2057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177800" indent="-177800" algn="l" defTabSz="284163" rtl="0" fontAlgn="base">
              <a:spcBef>
                <a:spcPct val="20000"/>
              </a:spcBef>
              <a:spcAft>
                <a:spcPts val="375"/>
              </a:spcAft>
              <a:buClr>
                <a:srgbClr val="7F241A"/>
              </a:buClr>
              <a:buSzPct val="145000"/>
              <a:buFont typeface="Arial" charset="0"/>
              <a:buChar char="•"/>
              <a:defRPr sz="1750" kern="1200">
                <a:solidFill>
                  <a:schemeClr val="tx1"/>
                </a:solidFill>
                <a:latin typeface="Helvetica"/>
                <a:ea typeface="Constantia" charset="0"/>
                <a:cs typeface="Helvetica"/>
              </a:defRPr>
            </a:lvl1pPr>
            <a:lvl2pPr marL="463550" indent="-177800" algn="l" defTabSz="284163" rtl="0" fontAlgn="base">
              <a:spcBef>
                <a:spcPct val="20000"/>
              </a:spcBef>
              <a:spcAft>
                <a:spcPts val="375"/>
              </a:spcAft>
              <a:buClr>
                <a:srgbClr val="7F241A"/>
              </a:buClr>
              <a:buSzPct val="145000"/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Helvetica"/>
                <a:ea typeface="Constantia" charset="0"/>
                <a:cs typeface="Helvetica"/>
              </a:defRPr>
            </a:lvl2pPr>
            <a:lvl3pPr marL="749300" indent="-177800" algn="l" defTabSz="284163" rtl="0" fontAlgn="base">
              <a:spcBef>
                <a:spcPct val="20000"/>
              </a:spcBef>
              <a:spcAft>
                <a:spcPts val="375"/>
              </a:spcAft>
              <a:buClr>
                <a:srgbClr val="7F241A"/>
              </a:buClr>
              <a:buSzPct val="145000"/>
              <a:buFont typeface="Arial" charset="0"/>
              <a:buChar char="•"/>
              <a:defRPr sz="1250" kern="1200">
                <a:solidFill>
                  <a:schemeClr val="tx1"/>
                </a:solidFill>
                <a:latin typeface="Helvetica"/>
                <a:ea typeface="Constantia" charset="0"/>
                <a:cs typeface="Helvetica"/>
              </a:defRPr>
            </a:lvl3pPr>
            <a:lvl4pPr marL="963613" indent="-106363" algn="l" defTabSz="284163" rtl="0" fontAlgn="base">
              <a:spcBef>
                <a:spcPct val="20000"/>
              </a:spcBef>
              <a:spcAft>
                <a:spcPts val="375"/>
              </a:spcAft>
              <a:buClr>
                <a:srgbClr val="7F241A"/>
              </a:buClr>
              <a:buSzPct val="145000"/>
              <a:buFont typeface="Arial" charset="0"/>
              <a:buChar char="•"/>
              <a:defRPr sz="1125" kern="1200">
                <a:solidFill>
                  <a:schemeClr val="tx1"/>
                </a:solidFill>
                <a:latin typeface="Helvetica"/>
                <a:ea typeface="Constantia" charset="0"/>
                <a:cs typeface="Helvetica"/>
              </a:defRPr>
            </a:lvl4pPr>
            <a:lvl5pPr marL="1249363" indent="-106363" algn="l" defTabSz="284163" rtl="0" fontAlgn="base">
              <a:spcBef>
                <a:spcPct val="20000"/>
              </a:spcBef>
              <a:spcAft>
                <a:spcPts val="375"/>
              </a:spcAft>
              <a:buClr>
                <a:srgbClr val="7F241A"/>
              </a:buClr>
              <a:buSzPct val="145000"/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Helvetica"/>
                <a:ea typeface="Constantia" charset="0"/>
                <a:cs typeface="Helvetica"/>
              </a:defRPr>
            </a:lvl5pPr>
            <a:lvl6pPr marL="1571562" indent="-142869" algn="l" defTabSz="285739" rtl="0" eaLnBrk="1" latinLnBrk="0" hangingPunct="1">
              <a:spcBef>
                <a:spcPct val="20000"/>
              </a:spcBef>
              <a:spcAft>
                <a:spcPts val="375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875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857301" indent="-142869" algn="l" defTabSz="285739" rtl="0" eaLnBrk="1" latinLnBrk="0" hangingPunct="1">
              <a:spcBef>
                <a:spcPct val="20000"/>
              </a:spcBef>
              <a:spcAft>
                <a:spcPts val="375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875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143039" indent="-142869" algn="l" defTabSz="285739" rtl="0" eaLnBrk="1" latinLnBrk="0" hangingPunct="1">
              <a:spcBef>
                <a:spcPct val="20000"/>
              </a:spcBef>
              <a:spcAft>
                <a:spcPts val="375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875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428778" indent="-142869" algn="l" defTabSz="285739" rtl="0" eaLnBrk="1" latinLnBrk="0" hangingPunct="1">
              <a:spcBef>
                <a:spcPct val="20000"/>
              </a:spcBef>
              <a:spcAft>
                <a:spcPts val="375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875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en-US" sz="1800"/>
              <a:t>Imagine a contest for The Web's Best Page</a:t>
            </a:r>
          </a:p>
          <a:p>
            <a:pPr lvl="1" eaLnBrk="1" hangingPunct="1"/>
            <a:r>
              <a:rPr lang="en-US" sz="1800"/>
              <a:t>Initially, each page has one vote</a:t>
            </a:r>
          </a:p>
          <a:p>
            <a:pPr lvl="1" eaLnBrk="1" hangingPunct="1"/>
            <a:r>
              <a:rPr lang="en-US" sz="1800"/>
              <a:t>Each page votes for all the pages it has a link to</a:t>
            </a:r>
          </a:p>
          <a:p>
            <a:pPr lvl="1" eaLnBrk="1" hangingPunct="1"/>
            <a:r>
              <a:rPr lang="en-US" sz="1800"/>
              <a:t>To ensure fairness, pages voting for more than one page must split their vote equally between them</a:t>
            </a:r>
            <a:endParaRPr lang="en-US" sz="18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72FDE2-F3E3-464C-9B1B-89C9CC1A6C10}"/>
              </a:ext>
            </a:extLst>
          </p:cNvPr>
          <p:cNvSpPr/>
          <p:nvPr/>
        </p:nvSpPr>
        <p:spPr bwMode="auto">
          <a:xfrm>
            <a:off x="2388128" y="2129127"/>
            <a:ext cx="179024" cy="179024"/>
          </a:xfrm>
          <a:prstGeom prst="ellipse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D486B98-F2C9-4641-A7E6-E6487EBB797E}"/>
              </a:ext>
            </a:extLst>
          </p:cNvPr>
          <p:cNvSpPr/>
          <p:nvPr/>
        </p:nvSpPr>
        <p:spPr bwMode="auto">
          <a:xfrm>
            <a:off x="2337174" y="2350841"/>
            <a:ext cx="179024" cy="179024"/>
          </a:xfrm>
          <a:prstGeom prst="ellipse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53E0AA2-C45B-419A-AD92-D2405E57C799}"/>
              </a:ext>
            </a:extLst>
          </p:cNvPr>
          <p:cNvSpPr/>
          <p:nvPr/>
        </p:nvSpPr>
        <p:spPr bwMode="auto">
          <a:xfrm>
            <a:off x="2401898" y="2564293"/>
            <a:ext cx="179024" cy="179024"/>
          </a:xfrm>
          <a:prstGeom prst="ellipse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9B3E667-B26D-4D0C-9B40-7827C8C55429}"/>
              </a:ext>
            </a:extLst>
          </p:cNvPr>
          <p:cNvSpPr/>
          <p:nvPr/>
        </p:nvSpPr>
        <p:spPr bwMode="auto">
          <a:xfrm>
            <a:off x="2491208" y="2758128"/>
            <a:ext cx="179024" cy="179024"/>
          </a:xfrm>
          <a:prstGeom prst="ellipse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97E782B-9AF5-4917-BD9F-44B7F0275AF8}"/>
              </a:ext>
            </a:extLst>
          </p:cNvPr>
          <p:cNvSpPr/>
          <p:nvPr/>
        </p:nvSpPr>
        <p:spPr bwMode="auto">
          <a:xfrm>
            <a:off x="2613974" y="2024467"/>
            <a:ext cx="179024" cy="179024"/>
          </a:xfrm>
          <a:prstGeom prst="ellipse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1A8AFCF-27F4-4D99-A2CD-0DE02E337DCE}"/>
              </a:ext>
            </a:extLst>
          </p:cNvPr>
          <p:cNvSpPr/>
          <p:nvPr/>
        </p:nvSpPr>
        <p:spPr bwMode="auto">
          <a:xfrm>
            <a:off x="2753061" y="2774991"/>
            <a:ext cx="179024" cy="179024"/>
          </a:xfrm>
          <a:prstGeom prst="ellipse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C7CCA67-77FD-4DAA-9B7B-A64096A34321}"/>
              </a:ext>
            </a:extLst>
          </p:cNvPr>
          <p:cNvSpPr/>
          <p:nvPr/>
        </p:nvSpPr>
        <p:spPr bwMode="auto">
          <a:xfrm>
            <a:off x="2792998" y="1221218"/>
            <a:ext cx="179024" cy="179024"/>
          </a:xfrm>
          <a:prstGeom prst="ellipse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D919BA0-6973-4319-8B31-35CC75CDD656}"/>
              </a:ext>
            </a:extLst>
          </p:cNvPr>
          <p:cNvSpPr/>
          <p:nvPr/>
        </p:nvSpPr>
        <p:spPr bwMode="auto">
          <a:xfrm>
            <a:off x="2827426" y="1700845"/>
            <a:ext cx="179024" cy="179024"/>
          </a:xfrm>
          <a:prstGeom prst="ellipse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50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608CA99-0866-4118-9987-0E30E732627B}"/>
              </a:ext>
            </a:extLst>
          </p:cNvPr>
          <p:cNvCxnSpPr>
            <a:cxnSpLocks/>
            <a:stCxn id="46" idx="6"/>
            <a:endCxn id="31" idx="2"/>
          </p:cNvCxnSpPr>
          <p:nvPr/>
        </p:nvCxnSpPr>
        <p:spPr bwMode="auto">
          <a:xfrm flipV="1">
            <a:off x="2972022" y="1269247"/>
            <a:ext cx="367769" cy="4148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E2F38B-EDB8-48B0-8F12-ADE658E41DDF}"/>
              </a:ext>
            </a:extLst>
          </p:cNvPr>
          <p:cNvCxnSpPr>
            <a:cxnSpLocks/>
            <a:stCxn id="47" idx="6"/>
            <a:endCxn id="32" idx="2"/>
          </p:cNvCxnSpPr>
          <p:nvPr/>
        </p:nvCxnSpPr>
        <p:spPr bwMode="auto">
          <a:xfrm>
            <a:off x="3006450" y="1790357"/>
            <a:ext cx="333340" cy="12911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EA4AD23-8AAF-4555-B445-61181066D762}"/>
              </a:ext>
            </a:extLst>
          </p:cNvPr>
          <p:cNvCxnSpPr>
            <a:cxnSpLocks/>
            <a:stCxn id="58" idx="5"/>
            <a:endCxn id="33" idx="2"/>
          </p:cNvCxnSpPr>
          <p:nvPr/>
        </p:nvCxnSpPr>
        <p:spPr bwMode="auto">
          <a:xfrm>
            <a:off x="3017414" y="2303967"/>
            <a:ext cx="322375" cy="27462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8477494-FDAD-40A2-B3A7-2B45743FA57C}"/>
              </a:ext>
            </a:extLst>
          </p:cNvPr>
          <p:cNvCxnSpPr>
            <a:stCxn id="22" idx="6"/>
          </p:cNvCxnSpPr>
          <p:nvPr/>
        </p:nvCxnSpPr>
        <p:spPr bwMode="auto">
          <a:xfrm>
            <a:off x="2567152" y="2218639"/>
            <a:ext cx="793214" cy="3993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A12975-340C-4729-99F5-DBEF443DFFEC}"/>
              </a:ext>
            </a:extLst>
          </p:cNvPr>
          <p:cNvCxnSpPr>
            <a:cxnSpLocks/>
            <a:stCxn id="45" idx="6"/>
            <a:endCxn id="33" idx="3"/>
          </p:cNvCxnSpPr>
          <p:nvPr/>
        </p:nvCxnSpPr>
        <p:spPr bwMode="auto">
          <a:xfrm flipV="1">
            <a:off x="2932085" y="2787545"/>
            <a:ext cx="494256" cy="7695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401AB40-933D-4B6B-BA94-84120A417ACC}"/>
              </a:ext>
            </a:extLst>
          </p:cNvPr>
          <p:cNvCxnSpPr>
            <a:stCxn id="61" idx="6"/>
          </p:cNvCxnSpPr>
          <p:nvPr/>
        </p:nvCxnSpPr>
        <p:spPr bwMode="auto">
          <a:xfrm>
            <a:off x="2830180" y="2597342"/>
            <a:ext cx="530186" cy="2065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D0B25F0-5310-4F56-B180-56830BED8484}"/>
              </a:ext>
            </a:extLst>
          </p:cNvPr>
          <p:cNvCxnSpPr>
            <a:stCxn id="25" idx="7"/>
          </p:cNvCxnSpPr>
          <p:nvPr/>
        </p:nvCxnSpPr>
        <p:spPr bwMode="auto">
          <a:xfrm rot="5400000" flipH="1" flipV="1">
            <a:off x="2973141" y="2369079"/>
            <a:ext cx="86139" cy="74439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86E306E-D513-411D-956C-AE9E0D7A8D19}"/>
              </a:ext>
            </a:extLst>
          </p:cNvPr>
          <p:cNvCxnSpPr>
            <a:stCxn id="23" idx="6"/>
          </p:cNvCxnSpPr>
          <p:nvPr/>
        </p:nvCxnSpPr>
        <p:spPr bwMode="auto">
          <a:xfrm>
            <a:off x="2516198" y="2440352"/>
            <a:ext cx="844168" cy="17764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30CF11B-32C2-4796-A9A8-0D52CE700C3D}"/>
              </a:ext>
            </a:extLst>
          </p:cNvPr>
          <p:cNvCxnSpPr>
            <a:cxnSpLocks/>
            <a:stCxn id="44" idx="5"/>
            <a:endCxn id="33" idx="1"/>
          </p:cNvCxnSpPr>
          <p:nvPr/>
        </p:nvCxnSpPr>
        <p:spPr bwMode="auto">
          <a:xfrm>
            <a:off x="2766781" y="2177274"/>
            <a:ext cx="659560" cy="19236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09053D79-89A6-4045-9FBC-1255F0D4D134}"/>
              </a:ext>
            </a:extLst>
          </p:cNvPr>
          <p:cNvSpPr/>
          <p:nvPr/>
        </p:nvSpPr>
        <p:spPr bwMode="auto">
          <a:xfrm>
            <a:off x="2652533" y="2277854"/>
            <a:ext cx="179024" cy="179024"/>
          </a:xfrm>
          <a:prstGeom prst="ellipse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69520B0-D49F-47C6-8942-7BA39E7A6A7B}"/>
              </a:ext>
            </a:extLst>
          </p:cNvPr>
          <p:cNvSpPr/>
          <p:nvPr/>
        </p:nvSpPr>
        <p:spPr bwMode="auto">
          <a:xfrm>
            <a:off x="2864607" y="2151160"/>
            <a:ext cx="179024" cy="179024"/>
          </a:xfrm>
          <a:prstGeom prst="ellipse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001FB68-9DB5-49B3-AA16-C0A2239C56DB}"/>
              </a:ext>
            </a:extLst>
          </p:cNvPr>
          <p:cNvSpPr/>
          <p:nvPr/>
        </p:nvSpPr>
        <p:spPr bwMode="auto">
          <a:xfrm>
            <a:off x="2904544" y="2438976"/>
            <a:ext cx="179024" cy="179024"/>
          </a:xfrm>
          <a:prstGeom prst="ellipse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50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B90705F-75E9-4784-ABB3-CC3EF8132118}"/>
              </a:ext>
            </a:extLst>
          </p:cNvPr>
          <p:cNvCxnSpPr>
            <a:stCxn id="24" idx="6"/>
          </p:cNvCxnSpPr>
          <p:nvPr/>
        </p:nvCxnSpPr>
        <p:spPr bwMode="auto">
          <a:xfrm flipV="1">
            <a:off x="2580921" y="2617999"/>
            <a:ext cx="779444" cy="3580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3EE341D0-370C-4114-BE9F-0AA7FDC0AA52}"/>
              </a:ext>
            </a:extLst>
          </p:cNvPr>
          <p:cNvSpPr/>
          <p:nvPr/>
        </p:nvSpPr>
        <p:spPr bwMode="auto">
          <a:xfrm>
            <a:off x="2651156" y="2507831"/>
            <a:ext cx="179024" cy="179024"/>
          </a:xfrm>
          <a:prstGeom prst="ellipse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C73F9C4-D0BA-45F7-8290-EC212C1E318D}"/>
              </a:ext>
            </a:extLst>
          </p:cNvPr>
          <p:cNvSpPr txBox="1"/>
          <p:nvPr/>
        </p:nvSpPr>
        <p:spPr>
          <a:xfrm>
            <a:off x="609255" y="1424338"/>
            <a:ext cx="2015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How many levels</a:t>
            </a:r>
            <a:br>
              <a:rPr lang="en-US" sz="1600" dirty="0">
                <a:solidFill>
                  <a:schemeClr val="tx2"/>
                </a:solidFill>
              </a:rPr>
            </a:br>
            <a:r>
              <a:rPr lang="en-US" sz="1600" dirty="0">
                <a:solidFill>
                  <a:schemeClr val="tx2"/>
                </a:solidFill>
              </a:rPr>
              <a:t>should we consider?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DF19FB-34A5-42F2-9A43-036CF2F4A2CF}"/>
              </a:ext>
            </a:extLst>
          </p:cNvPr>
          <p:cNvSpPr/>
          <p:nvPr/>
        </p:nvSpPr>
        <p:spPr>
          <a:xfrm>
            <a:off x="2792998" y="3133045"/>
            <a:ext cx="4572000" cy="2091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Voting proceeds in rounds; in each round, each page has the number of votes it received in the previous round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In practice, it's a little more complicated - but not much!</a:t>
            </a:r>
          </a:p>
        </p:txBody>
      </p:sp>
    </p:spTree>
    <p:extLst>
      <p:ext uri="{BB962C8B-B14F-4D97-AF65-F5344CB8AC3E}">
        <p14:creationId xmlns:p14="http://schemas.microsoft.com/office/powerpoint/2010/main" val="390656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Version of PageRank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5888" y="1070970"/>
            <a:ext cx="5962650" cy="1639171"/>
          </a:xfrm>
        </p:spPr>
        <p:txBody>
          <a:bodyPr/>
          <a:lstStyle/>
          <a:p>
            <a:r>
              <a:rPr lang="en-US" dirty="0"/>
              <a:t>Each page </a:t>
            </a:r>
            <a:r>
              <a:rPr lang="en-US" i="1" dirty="0">
                <a:solidFill>
                  <a:srgbClr val="C00000"/>
                </a:solidFill>
              </a:rPr>
              <a:t>x</a:t>
            </a:r>
            <a:r>
              <a:rPr lang="en-US" dirty="0"/>
              <a:t> is given a rank </a:t>
            </a:r>
            <a:r>
              <a:rPr lang="en-US" dirty="0">
                <a:solidFill>
                  <a:srgbClr val="C00000"/>
                </a:solidFill>
              </a:rPr>
              <a:t>PageRank(</a:t>
            </a:r>
            <a:r>
              <a:rPr lang="en-US" i="1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r>
              <a:rPr lang="en-US" dirty="0"/>
              <a:t>Goal: Assign the </a:t>
            </a:r>
            <a:r>
              <a:rPr lang="en-US" dirty="0">
                <a:solidFill>
                  <a:srgbClr val="C00000"/>
                </a:solidFill>
              </a:rPr>
              <a:t>PageRank(</a:t>
            </a:r>
            <a:r>
              <a:rPr lang="en-US" i="1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/>
              <a:t> such that the rank of each page is governed by the </a:t>
            </a:r>
            <a:r>
              <a:rPr lang="en-US" b="1" dirty="0"/>
              <a:t>ranks of the pages linking to it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13</a:t>
            </a:fld>
            <a:endParaRPr lang="en-GB"/>
          </a:p>
        </p:txBody>
      </p:sp>
      <p:grpSp>
        <p:nvGrpSpPr>
          <p:cNvPr id="15" name="Group 14"/>
          <p:cNvGrpSpPr/>
          <p:nvPr/>
        </p:nvGrpSpPr>
        <p:grpSpPr>
          <a:xfrm>
            <a:off x="2227428" y="3162141"/>
            <a:ext cx="5377301" cy="1995535"/>
            <a:chOff x="1445903" y="3720712"/>
            <a:chExt cx="7169734" cy="3055259"/>
          </a:xfrm>
        </p:grpSpPr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 flipV="1">
              <a:off x="5767235" y="3860017"/>
              <a:ext cx="873125" cy="955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6719305" y="4590267"/>
              <a:ext cx="1896332" cy="4947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500"/>
                <a:t>Rank of page j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445903" y="4734729"/>
              <a:ext cx="1949764" cy="4947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500" dirty="0"/>
                <a:t>Rank of page x</a:t>
              </a: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2660498" y="3720712"/>
              <a:ext cx="382952" cy="9600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4198785" y="4264829"/>
              <a:ext cx="374650" cy="1444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272913" y="5857091"/>
              <a:ext cx="1945405" cy="918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500" dirty="0"/>
                <a:t>Every page</a:t>
              </a:r>
            </a:p>
            <a:p>
              <a:pPr algn="ctr"/>
              <a:r>
                <a:rPr lang="en-US" sz="1500" dirty="0"/>
                <a:t>j that links to x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6200769" y="5306230"/>
              <a:ext cx="1558632" cy="1342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500"/>
                <a:t>Number of</a:t>
              </a:r>
            </a:p>
            <a:p>
              <a:pPr algn="ctr"/>
              <a:r>
                <a:rPr lang="en-US" sz="1500"/>
                <a:t>links out</a:t>
              </a:r>
            </a:p>
            <a:p>
              <a:pPr algn="ctr"/>
              <a:r>
                <a:rPr lang="en-US" sz="1500"/>
                <a:t>from page j</a:t>
              </a: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 flipV="1">
              <a:off x="5259235" y="4255304"/>
              <a:ext cx="935037" cy="1381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50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83329" y="4257876"/>
            <a:ext cx="2279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How do we compute</a:t>
            </a:r>
            <a:br>
              <a:rPr lang="en-US" sz="1800" dirty="0">
                <a:solidFill>
                  <a:srgbClr val="C00000"/>
                </a:solidFill>
              </a:rPr>
            </a:br>
            <a:r>
              <a:rPr lang="en-US" sz="1800" dirty="0">
                <a:solidFill>
                  <a:srgbClr val="C00000"/>
                </a:solidFill>
              </a:rPr>
              <a:t>the rank values?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289632" y="2667733"/>
                <a:ext cx="4566891" cy="786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𝑃𝑎𝑔𝑒𝑅𝑎𝑛𝑘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bg-BG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charset="0"/>
                            </a:rPr>
                            <m:t>𝑃𝑎𝑔𝑒𝑅𝑎𝑛𝑘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32" y="2667733"/>
                <a:ext cx="4566891" cy="7866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086086A4-E97A-474C-B38A-09E375BDCD10}"/>
              </a:ext>
            </a:extLst>
          </p:cNvPr>
          <p:cNvGrpSpPr/>
          <p:nvPr/>
        </p:nvGrpSpPr>
        <p:grpSpPr>
          <a:xfrm>
            <a:off x="621442" y="2508438"/>
            <a:ext cx="1293541" cy="1639171"/>
            <a:chOff x="4443761" y="948228"/>
            <a:chExt cx="1756317" cy="216333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CE5619D-82F8-40B2-A7BC-7A0E1FA02FA3}"/>
                </a:ext>
              </a:extLst>
            </p:cNvPr>
            <p:cNvSpPr/>
            <p:nvPr/>
          </p:nvSpPr>
          <p:spPr>
            <a:xfrm>
              <a:off x="5609063" y="948228"/>
              <a:ext cx="591015" cy="591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9D5762F-029B-4D35-93D1-7098FD8A11F2}"/>
                </a:ext>
              </a:extLst>
            </p:cNvPr>
            <p:cNvSpPr/>
            <p:nvPr/>
          </p:nvSpPr>
          <p:spPr>
            <a:xfrm>
              <a:off x="5609063" y="1734389"/>
              <a:ext cx="591015" cy="591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BBC42BB-C506-4B7D-B842-03BD33F69D10}"/>
                </a:ext>
              </a:extLst>
            </p:cNvPr>
            <p:cNvSpPr/>
            <p:nvPr/>
          </p:nvSpPr>
          <p:spPr>
            <a:xfrm>
              <a:off x="5609063" y="2520549"/>
              <a:ext cx="591015" cy="591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B3CDB47-71A9-4090-863D-FD2B1365B29D}"/>
                </a:ext>
              </a:extLst>
            </p:cNvPr>
            <p:cNvSpPr/>
            <p:nvPr/>
          </p:nvSpPr>
          <p:spPr>
            <a:xfrm>
              <a:off x="4443761" y="1360823"/>
              <a:ext cx="591015" cy="591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03F9EC2-BE51-4115-B30C-DD884A0949DD}"/>
                </a:ext>
              </a:extLst>
            </p:cNvPr>
            <p:cNvSpPr/>
            <p:nvPr/>
          </p:nvSpPr>
          <p:spPr>
            <a:xfrm>
              <a:off x="4443761" y="2146983"/>
              <a:ext cx="591015" cy="591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1DFB966-331F-4409-BB70-56A0F1F225F9}"/>
                </a:ext>
              </a:extLst>
            </p:cNvPr>
            <p:cNvCxnSpPr>
              <a:cxnSpLocks/>
              <a:stCxn id="31" idx="7"/>
              <a:endCxn id="28" idx="2"/>
            </p:cNvCxnSpPr>
            <p:nvPr/>
          </p:nvCxnSpPr>
          <p:spPr>
            <a:xfrm flipV="1">
              <a:off x="4948224" y="1243736"/>
              <a:ext cx="660839" cy="203639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A954E78-17E2-42DC-A589-6C09BABB5990}"/>
                </a:ext>
              </a:extLst>
            </p:cNvPr>
            <p:cNvCxnSpPr>
              <a:cxnSpLocks/>
              <a:stCxn id="31" idx="6"/>
              <a:endCxn id="29" idx="1"/>
            </p:cNvCxnSpPr>
            <p:nvPr/>
          </p:nvCxnSpPr>
          <p:spPr>
            <a:xfrm>
              <a:off x="5034776" y="1656331"/>
              <a:ext cx="660839" cy="16461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5EC4432-C893-4D11-8540-AFDC919FB997}"/>
                </a:ext>
              </a:extLst>
            </p:cNvPr>
            <p:cNvCxnSpPr>
              <a:cxnSpLocks/>
              <a:stCxn id="32" idx="5"/>
              <a:endCxn id="30" idx="2"/>
            </p:cNvCxnSpPr>
            <p:nvPr/>
          </p:nvCxnSpPr>
          <p:spPr>
            <a:xfrm>
              <a:off x="4948224" y="2651446"/>
              <a:ext cx="660839" cy="164611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60D3837-D9B4-4A6F-B53D-D3B33223729D}"/>
                </a:ext>
              </a:extLst>
            </p:cNvPr>
            <p:cNvCxnSpPr>
              <a:cxnSpLocks/>
              <a:stCxn id="32" idx="6"/>
              <a:endCxn id="29" idx="3"/>
            </p:cNvCxnSpPr>
            <p:nvPr/>
          </p:nvCxnSpPr>
          <p:spPr>
            <a:xfrm flipV="1">
              <a:off x="5034776" y="2238852"/>
              <a:ext cx="660839" cy="203639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4786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Naïve PageRank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543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Restating the Simplified Model</a:t>
            </a:r>
            <a:br>
              <a:rPr lang="en-US" dirty="0"/>
            </a:br>
            <a:r>
              <a:rPr lang="en-US" dirty="0"/>
              <a:t>as a Browsing Experience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83292" y="553452"/>
            <a:ext cx="7204969" cy="3703099"/>
          </a:xfrm>
        </p:spPr>
        <p:txBody>
          <a:bodyPr/>
          <a:lstStyle/>
          <a:p>
            <a:r>
              <a:rPr lang="en-US" dirty="0"/>
              <a:t>Let’s imagine we “randomly walk” through a graph of nodes and connections</a:t>
            </a:r>
          </a:p>
          <a:p>
            <a:r>
              <a:rPr lang="en-US" dirty="0"/>
              <a:t>At each point, we look at the out-edges and follow each with equal probability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15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03483" y="3614123"/>
                <a:ext cx="4403641" cy="786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𝑃𝑎𝑔𝑒𝑅𝑎𝑛𝑘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bg-BG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charset="0"/>
                            </a:rPr>
                            <m:t>𝑃𝑎𝑔𝑒𝑅𝑎𝑛𝑘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483" y="3614123"/>
                <a:ext cx="4403641" cy="786626"/>
              </a:xfrm>
              <a:prstGeom prst="rect">
                <a:avLst/>
              </a:prstGeom>
              <a:blipFill>
                <a:blip r:embed="rId2"/>
                <a:stretch>
                  <a:fillRect l="-1441" t="-138095" b="-184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2564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191250" y="4957763"/>
            <a:ext cx="1428750" cy="342900"/>
          </a:xfrm>
          <a:prstGeom prst="rect">
            <a:avLst/>
          </a:prstGeom>
          <a:noFill/>
        </p:spPr>
        <p:txBody>
          <a:bodyPr/>
          <a:lstStyle/>
          <a:p>
            <a:fld id="{C63EDF97-E084-4BEE-B3E9-CFA6B8478762}" type="slidenum">
              <a:rPr lang="en-US"/>
              <a:pPr/>
              <a:t>16</a:t>
            </a:fld>
            <a:endParaRPr lang="en-US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Iterative</a:t>
            </a:r>
            <a:r>
              <a:rPr lang="en-US" dirty="0"/>
              <a:t> PageRank (simplified)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1177976" y="1785196"/>
            <a:ext cx="224612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Gill Sans MT" pitchFamily="34" charset="0"/>
              </a:rPr>
              <a:t>Initialize all ranks to</a:t>
            </a:r>
            <a:br>
              <a:rPr lang="en-US" dirty="0">
                <a:latin typeface="Gill Sans MT" pitchFamily="34" charset="0"/>
              </a:rPr>
            </a:br>
            <a:r>
              <a:rPr lang="en-US" dirty="0">
                <a:latin typeface="Gill Sans MT" pitchFamily="34" charset="0"/>
              </a:rPr>
              <a:t>be equal, e.g.: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1766026" y="3644232"/>
            <a:ext cx="14901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ill Sans MT" pitchFamily="34" charset="0"/>
              </a:rPr>
              <a:t>Iterate until</a:t>
            </a:r>
            <a:br>
              <a:rPr lang="en-US">
                <a:latin typeface="Gill Sans MT" pitchFamily="34" charset="0"/>
              </a:rPr>
            </a:br>
            <a:r>
              <a:rPr lang="en-US">
                <a:latin typeface="Gill Sans MT" pitchFamily="34" charset="0"/>
              </a:rPr>
              <a:t>convergence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516255" y="1859502"/>
                <a:ext cx="2394182" cy="578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𝑃𝑎𝑔𝑒𝑅𝑎𝑛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𝑘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)=</m:t>
                      </m:r>
                      <m:f>
                        <m:fPr>
                          <m:ctrlPr>
                            <a:rPr lang="bg-B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255" y="1859502"/>
                <a:ext cx="2394182" cy="57823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427122" y="3568689"/>
                <a:ext cx="5141215" cy="786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𝑃𝑎𝑔𝑒𝑅𝑎𝑛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𝑘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bg-BG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charset="0"/>
                            </a:rPr>
                            <m:t>𝑃𝑎𝑔𝑒𝑅𝑎𝑛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−1)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122" y="3568689"/>
                <a:ext cx="5141215" cy="7866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6606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191250" y="4957763"/>
            <a:ext cx="1428750" cy="342900"/>
          </a:xfrm>
          <a:prstGeom prst="rect">
            <a:avLst/>
          </a:prstGeom>
          <a:noFill/>
        </p:spPr>
        <p:txBody>
          <a:bodyPr/>
          <a:lstStyle/>
          <a:p>
            <a:fld id="{C63EDF97-E084-4BEE-B3E9-CFA6B8478762}" type="slidenum">
              <a:rPr lang="en-US"/>
              <a:pPr/>
              <a:t>17</a:t>
            </a:fld>
            <a:endParaRPr lang="en-US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Iterative</a:t>
            </a:r>
            <a:r>
              <a:rPr lang="en-US" dirty="0"/>
              <a:t> PageRank (simplified)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1177976" y="1785196"/>
            <a:ext cx="224612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Gill Sans MT" pitchFamily="34" charset="0"/>
              </a:rPr>
              <a:t>Initialize all ranks to</a:t>
            </a:r>
            <a:br>
              <a:rPr lang="en-US" dirty="0">
                <a:latin typeface="Gill Sans MT" pitchFamily="34" charset="0"/>
              </a:rPr>
            </a:br>
            <a:r>
              <a:rPr lang="en-US" dirty="0">
                <a:latin typeface="Gill Sans MT" pitchFamily="34" charset="0"/>
              </a:rPr>
              <a:t>be equal, e.g.: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1766026" y="3644232"/>
            <a:ext cx="14901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ill Sans MT" pitchFamily="34" charset="0"/>
              </a:rPr>
              <a:t>Iterate until</a:t>
            </a:r>
            <a:br>
              <a:rPr lang="en-US">
                <a:latin typeface="Gill Sans MT" pitchFamily="34" charset="0"/>
              </a:rPr>
            </a:br>
            <a:r>
              <a:rPr lang="en-US">
                <a:latin typeface="Gill Sans MT" pitchFamily="34" charset="0"/>
              </a:rPr>
              <a:t>convergence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53974" y="4593145"/>
            <a:ext cx="18325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No need to decide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how many levels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to consider!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 flipV="1">
            <a:off x="3030267" y="4279772"/>
            <a:ext cx="451821" cy="35500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516255" y="1859502"/>
                <a:ext cx="2394182" cy="578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𝑃𝑎𝑔𝑒𝑅𝑎𝑛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𝑘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)=</m:t>
                      </m:r>
                      <m:f>
                        <m:fPr>
                          <m:ctrlPr>
                            <a:rPr lang="bg-B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255" y="1859502"/>
                <a:ext cx="2394182" cy="57823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427122" y="3568689"/>
                <a:ext cx="5141215" cy="786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𝑃𝑎𝑔𝑒𝑅𝑎𝑛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𝑘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bg-BG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charset="0"/>
                            </a:rPr>
                            <m:t>𝑃𝑎𝑔𝑒𝑅𝑎𝑛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−1)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122" y="3568689"/>
                <a:ext cx="5141215" cy="7866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8319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Step 0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D65EEB66-1AD5-404D-9405-32DA5F813BAF}" type="slidenum">
              <a:rPr lang="en-US"/>
              <a:pPr/>
              <a:t>18</a:t>
            </a:fld>
            <a:endParaRPr lang="en-US"/>
          </a:p>
        </p:txBody>
      </p:sp>
      <p:sp>
        <p:nvSpPr>
          <p:cNvPr id="6149" name="AutoShape 4"/>
          <p:cNvSpPr>
            <a:spLocks noChangeArrowheads="1"/>
          </p:cNvSpPr>
          <p:nvPr/>
        </p:nvSpPr>
        <p:spPr bwMode="auto">
          <a:xfrm>
            <a:off x="3706416" y="2553891"/>
            <a:ext cx="490538" cy="451247"/>
          </a:xfrm>
          <a:prstGeom prst="flowChartDocumen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6150" name="AutoShape 5"/>
          <p:cNvSpPr>
            <a:spLocks noChangeArrowheads="1"/>
          </p:cNvSpPr>
          <p:nvPr/>
        </p:nvSpPr>
        <p:spPr bwMode="auto">
          <a:xfrm>
            <a:off x="2981325" y="3831433"/>
            <a:ext cx="490538" cy="451247"/>
          </a:xfrm>
          <a:prstGeom prst="flowChartDocumen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6151" name="AutoShape 6"/>
          <p:cNvSpPr>
            <a:spLocks noChangeArrowheads="1"/>
          </p:cNvSpPr>
          <p:nvPr/>
        </p:nvSpPr>
        <p:spPr bwMode="auto">
          <a:xfrm>
            <a:off x="4525566" y="3776664"/>
            <a:ext cx="490538" cy="451247"/>
          </a:xfrm>
          <a:prstGeom prst="flowChartDocumen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6152" name="Line 7"/>
          <p:cNvSpPr>
            <a:spLocks noChangeShapeType="1"/>
          </p:cNvSpPr>
          <p:nvPr/>
        </p:nvSpPr>
        <p:spPr bwMode="auto">
          <a:xfrm flipV="1">
            <a:off x="3223022" y="3005139"/>
            <a:ext cx="522684" cy="8262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6153" name="Line 8"/>
          <p:cNvSpPr>
            <a:spLocks noChangeShapeType="1"/>
          </p:cNvSpPr>
          <p:nvPr/>
        </p:nvSpPr>
        <p:spPr bwMode="auto">
          <a:xfrm flipH="1" flipV="1">
            <a:off x="4126707" y="2936081"/>
            <a:ext cx="616744" cy="833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6154" name="Line 9"/>
          <p:cNvSpPr>
            <a:spLocks noChangeShapeType="1"/>
          </p:cNvSpPr>
          <p:nvPr/>
        </p:nvSpPr>
        <p:spPr bwMode="auto">
          <a:xfrm flipH="1">
            <a:off x="3332561" y="2997995"/>
            <a:ext cx="545306" cy="8262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3480198" y="4050506"/>
            <a:ext cx="100607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6156" name="Text Box 11"/>
          <p:cNvSpPr txBox="1">
            <a:spLocks noChangeArrowheads="1"/>
          </p:cNvSpPr>
          <p:nvPr/>
        </p:nvSpPr>
        <p:spPr bwMode="auto">
          <a:xfrm>
            <a:off x="2949091" y="4317207"/>
            <a:ext cx="559769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0.33</a:t>
            </a:r>
          </a:p>
        </p:txBody>
      </p:sp>
      <p:sp>
        <p:nvSpPr>
          <p:cNvPr id="6157" name="Text Box 12"/>
          <p:cNvSpPr txBox="1">
            <a:spLocks noChangeArrowheads="1"/>
          </p:cNvSpPr>
          <p:nvPr/>
        </p:nvSpPr>
        <p:spPr bwMode="auto">
          <a:xfrm>
            <a:off x="4296879" y="2540794"/>
            <a:ext cx="559769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0.33</a:t>
            </a:r>
          </a:p>
        </p:txBody>
      </p:sp>
      <p:sp>
        <p:nvSpPr>
          <p:cNvPr id="6158" name="Text Box 13"/>
          <p:cNvSpPr txBox="1">
            <a:spLocks noChangeArrowheads="1"/>
          </p:cNvSpPr>
          <p:nvPr/>
        </p:nvSpPr>
        <p:spPr bwMode="auto">
          <a:xfrm>
            <a:off x="5114839" y="3804048"/>
            <a:ext cx="559769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0.33</a:t>
            </a:r>
          </a:p>
        </p:txBody>
      </p:sp>
      <p:sp>
        <p:nvSpPr>
          <p:cNvPr id="6159" name="Text Box 14"/>
          <p:cNvSpPr txBox="1">
            <a:spLocks noChangeArrowheads="1"/>
          </p:cNvSpPr>
          <p:nvPr/>
        </p:nvSpPr>
        <p:spPr bwMode="auto">
          <a:xfrm>
            <a:off x="1804583" y="1580289"/>
            <a:ext cx="230383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Gill Sans MT" pitchFamily="34" charset="0"/>
              </a:rPr>
              <a:t>Initialize all ranks</a:t>
            </a:r>
            <a:br>
              <a:rPr lang="en-US" sz="2400">
                <a:latin typeface="Gill Sans MT" pitchFamily="34" charset="0"/>
              </a:rPr>
            </a:br>
            <a:r>
              <a:rPr lang="en-US" sz="2400">
                <a:latin typeface="Gill Sans MT" pitchFamily="34" charset="0"/>
              </a:rPr>
              <a:t>to be equal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198400" y="1612376"/>
                <a:ext cx="2392643" cy="578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𝑃𝑎𝑔𝑒𝑅𝑎𝑛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(0)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)=</m:t>
                      </m:r>
                      <m:f>
                        <m:fPr>
                          <m:ctrlPr>
                            <a:rPr lang="bg-B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400" y="1612376"/>
                <a:ext cx="2392643" cy="5782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965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Step 1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6064C6FE-185F-4087-B669-7039194620D3}" type="slidenum">
              <a:rPr lang="en-US"/>
              <a:pPr/>
              <a:t>19</a:t>
            </a:fld>
            <a:endParaRPr lang="en-US"/>
          </a:p>
        </p:txBody>
      </p:sp>
      <p:sp>
        <p:nvSpPr>
          <p:cNvPr id="7173" name="AutoShape 4"/>
          <p:cNvSpPr>
            <a:spLocks noChangeArrowheads="1"/>
          </p:cNvSpPr>
          <p:nvPr/>
        </p:nvSpPr>
        <p:spPr bwMode="auto">
          <a:xfrm>
            <a:off x="3706416" y="2553891"/>
            <a:ext cx="490538" cy="451247"/>
          </a:xfrm>
          <a:prstGeom prst="flowChartDocumen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7174" name="AutoShape 5"/>
          <p:cNvSpPr>
            <a:spLocks noChangeArrowheads="1"/>
          </p:cNvSpPr>
          <p:nvPr/>
        </p:nvSpPr>
        <p:spPr bwMode="auto">
          <a:xfrm>
            <a:off x="2981325" y="3831433"/>
            <a:ext cx="490538" cy="451247"/>
          </a:xfrm>
          <a:prstGeom prst="flowChartDocumen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7175" name="AutoShape 6"/>
          <p:cNvSpPr>
            <a:spLocks noChangeArrowheads="1"/>
          </p:cNvSpPr>
          <p:nvPr/>
        </p:nvSpPr>
        <p:spPr bwMode="auto">
          <a:xfrm>
            <a:off x="4525566" y="3776664"/>
            <a:ext cx="490538" cy="451247"/>
          </a:xfrm>
          <a:prstGeom prst="flowChartDocumen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7176" name="Line 7"/>
          <p:cNvSpPr>
            <a:spLocks noChangeShapeType="1"/>
          </p:cNvSpPr>
          <p:nvPr/>
        </p:nvSpPr>
        <p:spPr bwMode="auto">
          <a:xfrm flipV="1">
            <a:off x="3223022" y="3005139"/>
            <a:ext cx="522684" cy="8262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7177" name="Line 8"/>
          <p:cNvSpPr>
            <a:spLocks noChangeShapeType="1"/>
          </p:cNvSpPr>
          <p:nvPr/>
        </p:nvSpPr>
        <p:spPr bwMode="auto">
          <a:xfrm flipH="1" flipV="1">
            <a:off x="4126707" y="2936081"/>
            <a:ext cx="616744" cy="833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7178" name="Line 9"/>
          <p:cNvSpPr>
            <a:spLocks noChangeShapeType="1"/>
          </p:cNvSpPr>
          <p:nvPr/>
        </p:nvSpPr>
        <p:spPr bwMode="auto">
          <a:xfrm flipH="1">
            <a:off x="3332561" y="2997995"/>
            <a:ext cx="545306" cy="8262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7179" name="Line 10"/>
          <p:cNvSpPr>
            <a:spLocks noChangeShapeType="1"/>
          </p:cNvSpPr>
          <p:nvPr/>
        </p:nvSpPr>
        <p:spPr bwMode="auto">
          <a:xfrm>
            <a:off x="3480198" y="4050506"/>
            <a:ext cx="100607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7180" name="Text Box 11"/>
          <p:cNvSpPr txBox="1">
            <a:spLocks noChangeArrowheads="1"/>
          </p:cNvSpPr>
          <p:nvPr/>
        </p:nvSpPr>
        <p:spPr bwMode="auto">
          <a:xfrm>
            <a:off x="3549166" y="4200525"/>
            <a:ext cx="559769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0.17</a:t>
            </a:r>
          </a:p>
        </p:txBody>
      </p:sp>
      <p:sp>
        <p:nvSpPr>
          <p:cNvPr id="7181" name="Text Box 12"/>
          <p:cNvSpPr txBox="1">
            <a:spLocks noChangeArrowheads="1"/>
          </p:cNvSpPr>
          <p:nvPr/>
        </p:nvSpPr>
        <p:spPr bwMode="auto">
          <a:xfrm>
            <a:off x="4405226" y="2953941"/>
            <a:ext cx="559769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0.33</a:t>
            </a:r>
          </a:p>
        </p:txBody>
      </p:sp>
      <p:sp>
        <p:nvSpPr>
          <p:cNvPr id="7182" name="Text Box 13"/>
          <p:cNvSpPr txBox="1">
            <a:spLocks noChangeArrowheads="1"/>
          </p:cNvSpPr>
          <p:nvPr/>
        </p:nvSpPr>
        <p:spPr bwMode="auto">
          <a:xfrm>
            <a:off x="3602745" y="3406379"/>
            <a:ext cx="559769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0.33</a:t>
            </a:r>
          </a:p>
        </p:txBody>
      </p:sp>
      <p:sp>
        <p:nvSpPr>
          <p:cNvPr id="7183" name="Text Box 16"/>
          <p:cNvSpPr txBox="1">
            <a:spLocks noChangeArrowheads="1"/>
          </p:cNvSpPr>
          <p:nvPr/>
        </p:nvSpPr>
        <p:spPr bwMode="auto">
          <a:xfrm>
            <a:off x="2738351" y="3117057"/>
            <a:ext cx="559769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0.17</a:t>
            </a:r>
          </a:p>
        </p:txBody>
      </p:sp>
      <p:sp>
        <p:nvSpPr>
          <p:cNvPr id="7184" name="Text Box 17"/>
          <p:cNvSpPr txBox="1">
            <a:spLocks noChangeArrowheads="1"/>
          </p:cNvSpPr>
          <p:nvPr/>
        </p:nvSpPr>
        <p:spPr bwMode="auto">
          <a:xfrm>
            <a:off x="1156494" y="1388066"/>
            <a:ext cx="20665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Gill Sans MT" pitchFamily="34" charset="0"/>
              </a:rPr>
              <a:t>Propagate weights</a:t>
            </a:r>
            <a:br>
              <a:rPr lang="en-US" dirty="0">
                <a:latin typeface="Gill Sans MT" pitchFamily="34" charset="0"/>
              </a:rPr>
            </a:br>
            <a:r>
              <a:rPr lang="en-US" dirty="0">
                <a:latin typeface="Gill Sans MT" pitchFamily="34" charset="0"/>
              </a:rPr>
              <a:t>across out-edges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607685" y="1419216"/>
                <a:ext cx="5141216" cy="786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𝑃𝑎𝑔𝑒𝑅𝑎𝑛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𝑘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bg-BG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charset="0"/>
                            </a:rPr>
                            <m:t>𝑃𝑎𝑔𝑒𝑅𝑎𝑛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−1)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685" y="1419216"/>
                <a:ext cx="5141216" cy="7866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80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1979" y="88063"/>
            <a:ext cx="8157007" cy="1089755"/>
          </a:xfrm>
        </p:spPr>
        <p:txBody>
          <a:bodyPr/>
          <a:lstStyle/>
          <a:p>
            <a:r>
              <a:rPr lang="en-US" dirty="0"/>
              <a:t>Measuring “Importance” in a Field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07421" y="362868"/>
            <a:ext cx="6929158" cy="3823871"/>
          </a:xfrm>
        </p:spPr>
        <p:txBody>
          <a:bodyPr>
            <a:noAutofit/>
          </a:bodyPr>
          <a:lstStyle/>
          <a:p>
            <a:r>
              <a:rPr lang="en-US" sz="2000" dirty="0"/>
              <a:t>We saw that </a:t>
            </a:r>
            <a:r>
              <a:rPr lang="en-US" sz="2000" b="1" dirty="0"/>
              <a:t>degree</a:t>
            </a:r>
            <a:r>
              <a:rPr lang="en-US" sz="2000" dirty="0"/>
              <a:t> of a node tells how well connected it is – directly</a:t>
            </a:r>
          </a:p>
          <a:p>
            <a:r>
              <a:rPr lang="en-US" sz="2000" dirty="0"/>
              <a:t>But what about indirectly?</a:t>
            </a:r>
          </a:p>
          <a:p>
            <a:pPr lvl="1"/>
            <a:r>
              <a:rPr lang="en-US" dirty="0"/>
              <a:t>e.g., how do we know Einstein was an influential physicist?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459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Step 2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37B2BC86-280F-427C-8FA1-DE3DE3435CB8}" type="slidenum">
              <a:rPr lang="en-US"/>
              <a:pPr/>
              <a:t>20</a:t>
            </a:fld>
            <a:endParaRPr lang="en-US"/>
          </a:p>
        </p:txBody>
      </p:sp>
      <p:sp>
        <p:nvSpPr>
          <p:cNvPr id="8197" name="AutoShape 3"/>
          <p:cNvSpPr>
            <a:spLocks noChangeArrowheads="1"/>
          </p:cNvSpPr>
          <p:nvPr/>
        </p:nvSpPr>
        <p:spPr bwMode="auto">
          <a:xfrm>
            <a:off x="3706416" y="2553891"/>
            <a:ext cx="490538" cy="451247"/>
          </a:xfrm>
          <a:prstGeom prst="flowChartDocumen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8198" name="AutoShape 4"/>
          <p:cNvSpPr>
            <a:spLocks noChangeArrowheads="1"/>
          </p:cNvSpPr>
          <p:nvPr/>
        </p:nvSpPr>
        <p:spPr bwMode="auto">
          <a:xfrm>
            <a:off x="2981325" y="3831433"/>
            <a:ext cx="490538" cy="451247"/>
          </a:xfrm>
          <a:prstGeom prst="flowChartDocumen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8199" name="AutoShape 5"/>
          <p:cNvSpPr>
            <a:spLocks noChangeArrowheads="1"/>
          </p:cNvSpPr>
          <p:nvPr/>
        </p:nvSpPr>
        <p:spPr bwMode="auto">
          <a:xfrm>
            <a:off x="4525566" y="3776664"/>
            <a:ext cx="490538" cy="451247"/>
          </a:xfrm>
          <a:prstGeom prst="flowChartDocumen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8200" name="Line 6"/>
          <p:cNvSpPr>
            <a:spLocks noChangeShapeType="1"/>
          </p:cNvSpPr>
          <p:nvPr/>
        </p:nvSpPr>
        <p:spPr bwMode="auto">
          <a:xfrm flipV="1">
            <a:off x="3223022" y="3005139"/>
            <a:ext cx="522684" cy="8262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8201" name="Line 7"/>
          <p:cNvSpPr>
            <a:spLocks noChangeShapeType="1"/>
          </p:cNvSpPr>
          <p:nvPr/>
        </p:nvSpPr>
        <p:spPr bwMode="auto">
          <a:xfrm flipH="1" flipV="1">
            <a:off x="4126707" y="2936081"/>
            <a:ext cx="616744" cy="833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8202" name="Line 8"/>
          <p:cNvSpPr>
            <a:spLocks noChangeShapeType="1"/>
          </p:cNvSpPr>
          <p:nvPr/>
        </p:nvSpPr>
        <p:spPr bwMode="auto">
          <a:xfrm flipH="1">
            <a:off x="3332561" y="2997995"/>
            <a:ext cx="545306" cy="8262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8203" name="Line 9"/>
          <p:cNvSpPr>
            <a:spLocks noChangeShapeType="1"/>
          </p:cNvSpPr>
          <p:nvPr/>
        </p:nvSpPr>
        <p:spPr bwMode="auto">
          <a:xfrm>
            <a:off x="3480198" y="4050506"/>
            <a:ext cx="100607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8204" name="Text Box 10"/>
          <p:cNvSpPr txBox="1">
            <a:spLocks noChangeArrowheads="1"/>
          </p:cNvSpPr>
          <p:nvPr/>
        </p:nvSpPr>
        <p:spPr bwMode="auto">
          <a:xfrm>
            <a:off x="4483807" y="4262438"/>
            <a:ext cx="559769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0.17</a:t>
            </a:r>
          </a:p>
        </p:txBody>
      </p:sp>
      <p:sp>
        <p:nvSpPr>
          <p:cNvPr id="8205" name="Text Box 11"/>
          <p:cNvSpPr txBox="1">
            <a:spLocks noChangeArrowheads="1"/>
          </p:cNvSpPr>
          <p:nvPr/>
        </p:nvSpPr>
        <p:spPr bwMode="auto">
          <a:xfrm>
            <a:off x="3711091" y="2128838"/>
            <a:ext cx="559769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0.50</a:t>
            </a:r>
          </a:p>
        </p:txBody>
      </p:sp>
      <p:sp>
        <p:nvSpPr>
          <p:cNvPr id="8206" name="Text Box 12"/>
          <p:cNvSpPr txBox="1">
            <a:spLocks noChangeArrowheads="1"/>
          </p:cNvSpPr>
          <p:nvPr/>
        </p:nvSpPr>
        <p:spPr bwMode="auto">
          <a:xfrm>
            <a:off x="2916945" y="4341019"/>
            <a:ext cx="559769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0.33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1070564" y="1264500"/>
            <a:ext cx="2409634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Gill Sans MT" pitchFamily="34" charset="0"/>
              </a:rPr>
              <a:t>Compute weights</a:t>
            </a:r>
          </a:p>
          <a:p>
            <a:r>
              <a:rPr lang="en-US" sz="2400" dirty="0">
                <a:latin typeface="Gill Sans MT" pitchFamily="34" charset="0"/>
              </a:rPr>
              <a:t>based on in-edges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607685" y="1419216"/>
                <a:ext cx="5141216" cy="786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𝑃𝑎𝑔𝑒𝑅𝑎𝑛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𝑘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bg-BG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charset="0"/>
                            </a:rPr>
                            <m:t>𝑃𝑎𝑔𝑒𝑅𝑎𝑛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−1)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685" y="1419216"/>
                <a:ext cx="5141216" cy="7866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916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Convergence After ~15 Iterations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3FFA688F-EE17-4880-8587-BE746AEF6ADB}" type="slidenum">
              <a:rPr lang="en-US"/>
              <a:pPr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607685" y="1419216"/>
                <a:ext cx="5141216" cy="786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𝑃𝑎𝑔𝑒𝑅𝑎𝑛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𝑘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bg-BG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charset="0"/>
                            </a:rPr>
                            <m:t>𝑃𝑎𝑔𝑒𝑅𝑎𝑛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−1)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685" y="1419216"/>
                <a:ext cx="5141216" cy="7866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utoShape 3">
            <a:extLst>
              <a:ext uri="{FF2B5EF4-FFF2-40B4-BE49-F238E27FC236}">
                <a16:creationId xmlns:a16="http://schemas.microsoft.com/office/drawing/2014/main" id="{85D96564-B283-4422-BE4E-485F9CDD6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416" y="2553891"/>
            <a:ext cx="490538" cy="451247"/>
          </a:xfrm>
          <a:prstGeom prst="flowChartDocumen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16" name="AutoShape 4">
            <a:extLst>
              <a:ext uri="{FF2B5EF4-FFF2-40B4-BE49-F238E27FC236}">
                <a16:creationId xmlns:a16="http://schemas.microsoft.com/office/drawing/2014/main" id="{2BCCD4EB-982B-4ED9-85ED-6AE45CE94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1325" y="3831433"/>
            <a:ext cx="490538" cy="451247"/>
          </a:xfrm>
          <a:prstGeom prst="flowChartDocumen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18" name="AutoShape 5">
            <a:extLst>
              <a:ext uri="{FF2B5EF4-FFF2-40B4-BE49-F238E27FC236}">
                <a16:creationId xmlns:a16="http://schemas.microsoft.com/office/drawing/2014/main" id="{974F55BA-C5DC-4617-B126-2E769E273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5566" y="3776664"/>
            <a:ext cx="490538" cy="451247"/>
          </a:xfrm>
          <a:prstGeom prst="flowChartDocumen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19" name="Line 6">
            <a:extLst>
              <a:ext uri="{FF2B5EF4-FFF2-40B4-BE49-F238E27FC236}">
                <a16:creationId xmlns:a16="http://schemas.microsoft.com/office/drawing/2014/main" id="{2B2C0437-AB1F-4704-9DF4-BB4DB59588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23022" y="3005139"/>
            <a:ext cx="522684" cy="8262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20" name="Line 7">
            <a:extLst>
              <a:ext uri="{FF2B5EF4-FFF2-40B4-BE49-F238E27FC236}">
                <a16:creationId xmlns:a16="http://schemas.microsoft.com/office/drawing/2014/main" id="{8A15B0C8-8EBA-427E-9C65-9D392F44480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26707" y="2936081"/>
            <a:ext cx="616744" cy="833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21" name="Line 8">
            <a:extLst>
              <a:ext uri="{FF2B5EF4-FFF2-40B4-BE49-F238E27FC236}">
                <a16:creationId xmlns:a16="http://schemas.microsoft.com/office/drawing/2014/main" id="{C7A7937D-7E64-40C8-8466-77D032DC36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2561" y="2997995"/>
            <a:ext cx="545306" cy="8262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22" name="Line 9">
            <a:extLst>
              <a:ext uri="{FF2B5EF4-FFF2-40B4-BE49-F238E27FC236}">
                <a16:creationId xmlns:a16="http://schemas.microsoft.com/office/drawing/2014/main" id="{C5EE3A24-E117-46F3-9D07-6216977C63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0198" y="4050506"/>
            <a:ext cx="100607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23" name="Text Box 10">
            <a:extLst>
              <a:ext uri="{FF2B5EF4-FFF2-40B4-BE49-F238E27FC236}">
                <a16:creationId xmlns:a16="http://schemas.microsoft.com/office/drawing/2014/main" id="{4A43BE6E-CA88-4F1C-98E5-437247847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3807" y="4262438"/>
            <a:ext cx="45397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 dirty="0"/>
              <a:t>0.2</a:t>
            </a:r>
          </a:p>
        </p:txBody>
      </p:sp>
      <p:sp>
        <p:nvSpPr>
          <p:cNvPr id="24" name="Text Box 11">
            <a:extLst>
              <a:ext uri="{FF2B5EF4-FFF2-40B4-BE49-F238E27FC236}">
                <a16:creationId xmlns:a16="http://schemas.microsoft.com/office/drawing/2014/main" id="{37B137EA-2271-45D9-B03D-9501BBCA4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1091" y="2128838"/>
            <a:ext cx="45397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 dirty="0"/>
              <a:t>0.4</a:t>
            </a:r>
          </a:p>
        </p:txBody>
      </p:sp>
      <p:sp>
        <p:nvSpPr>
          <p:cNvPr id="25" name="Text Box 12">
            <a:extLst>
              <a:ext uri="{FF2B5EF4-FFF2-40B4-BE49-F238E27FC236}">
                <a16:creationId xmlns:a16="http://schemas.microsoft.com/office/drawing/2014/main" id="{1C846A32-08C5-4E5E-BBB7-C7FCD9300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945" y="4341019"/>
            <a:ext cx="45397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 dirty="0"/>
              <a:t>0.4</a:t>
            </a:r>
          </a:p>
        </p:txBody>
      </p:sp>
    </p:spTree>
    <p:extLst>
      <p:ext uri="{BB962C8B-B14F-4D97-AF65-F5344CB8AC3E}">
        <p14:creationId xmlns:p14="http://schemas.microsoft.com/office/powerpoint/2010/main" val="1434989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Great! We Can Compute </a:t>
            </a:r>
            <a:br>
              <a:rPr lang="en-US" dirty="0"/>
            </a:br>
            <a:r>
              <a:rPr lang="en-US" dirty="0"/>
              <a:t>PageRank Iteratively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62346" y="1249493"/>
            <a:ext cx="7251379" cy="3692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We can use the intuitions from what we just saw to compute this much like our recursive path traversal in Spark – via iteration and join</a:t>
            </a:r>
          </a:p>
          <a:p>
            <a:pPr lvl="1"/>
            <a:r>
              <a:rPr lang="en-US" sz="1600" dirty="0"/>
              <a:t>In each round:  </a:t>
            </a:r>
          </a:p>
          <a:p>
            <a:pPr lvl="2"/>
            <a:r>
              <a:rPr lang="en-US" sz="1400" dirty="0"/>
              <a:t>compute the “rank” to be sent from each </a:t>
            </a:r>
            <a:r>
              <a:rPr lang="en-US" sz="1400" b="1" dirty="0"/>
              <a:t>source </a:t>
            </a:r>
            <a:r>
              <a:rPr lang="en-US" sz="1400" dirty="0"/>
              <a:t>node to each </a:t>
            </a:r>
            <a:r>
              <a:rPr lang="en-US" sz="1400" b="1" dirty="0"/>
              <a:t>destination </a:t>
            </a:r>
            <a:r>
              <a:rPr lang="en-US" sz="1400" dirty="0"/>
              <a:t>node (1 / number of out-edges from the source node)</a:t>
            </a:r>
          </a:p>
          <a:p>
            <a:pPr lvl="2"/>
            <a:r>
              <a:rPr lang="en-US" sz="1400" dirty="0"/>
              <a:t>sum the incoming “ranks” for each destination node</a:t>
            </a:r>
            <a:endParaRPr lang="en-US" sz="1800" dirty="0"/>
          </a:p>
          <a:p>
            <a:r>
              <a:rPr lang="en-US" sz="1800" dirty="0"/>
              <a:t>But some pieces of this can be thought of in a more general way, to significant benefit…</a:t>
            </a:r>
          </a:p>
          <a:p>
            <a:r>
              <a:rPr lang="en-US" sz="1800" dirty="0"/>
              <a:t>Next up:  let’s reformulate PageRank, thinking of the graph as a matrix!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836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3731" y="276142"/>
            <a:ext cx="8164332" cy="593725"/>
          </a:xfrm>
        </p:spPr>
        <p:txBody>
          <a:bodyPr/>
          <a:lstStyle/>
          <a:p>
            <a:r>
              <a:rPr lang="en-US" dirty="0"/>
              <a:t>Measuring “Importance” in a Field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CB4FE4-F534-214A-9FB5-BDC8AEA4B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318" y="1018298"/>
            <a:ext cx="7001407" cy="409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7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3731" y="276142"/>
            <a:ext cx="8164332" cy="593725"/>
          </a:xfrm>
        </p:spPr>
        <p:txBody>
          <a:bodyPr/>
          <a:lstStyle/>
          <a:p>
            <a:r>
              <a:rPr lang="en-US" dirty="0"/>
              <a:t>Measuring “Importance” in a Field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F5EF56-FBB1-884A-999E-AA089AB07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994" y="1098925"/>
            <a:ext cx="75819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55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“Importance” in a Graph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04456" y="957471"/>
            <a:ext cx="7869281" cy="38000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Revisiting our discussion of measures of </a:t>
            </a:r>
            <a:r>
              <a:rPr lang="en-US" sz="2400" b="1" dirty="0"/>
              <a:t>centrality</a:t>
            </a:r>
            <a:r>
              <a:rPr lang="en-US" sz="2400" dirty="0"/>
              <a:t> –</a:t>
            </a:r>
          </a:p>
          <a:p>
            <a:pPr lvl="1"/>
            <a:r>
              <a:rPr lang="en-US" sz="2000" b="1" dirty="0"/>
              <a:t>eigenvector centrality </a:t>
            </a:r>
            <a:r>
              <a:rPr lang="en-US" sz="2000" dirty="0"/>
              <a:t>gives us a </a:t>
            </a:r>
            <a:r>
              <a:rPr lang="en-US" sz="2000" i="1" dirty="0"/>
              <a:t>recursive </a:t>
            </a:r>
            <a:r>
              <a:rPr lang="en-US" sz="2000" dirty="0"/>
              <a:t>measure of importance, i.e., do I connect to important nodes, do they connect to important nodes, etc.</a:t>
            </a:r>
          </a:p>
          <a:p>
            <a:pPr lvl="2"/>
            <a:r>
              <a:rPr lang="en-US" sz="1800" dirty="0"/>
              <a:t>In the Web graph, this is called </a:t>
            </a:r>
            <a:r>
              <a:rPr lang="en-US" sz="1800" b="1" dirty="0"/>
              <a:t>link analysis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132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Analysis for the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77" y="1249493"/>
            <a:ext cx="7949693" cy="38802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Suppose a search engine processes a query for “physics"</a:t>
            </a:r>
          </a:p>
          <a:p>
            <a:pPr lvl="1"/>
            <a:r>
              <a:rPr lang="en-US" sz="1800" dirty="0"/>
              <a:t>Problem: Millions of pages contain these words!</a:t>
            </a:r>
          </a:p>
          <a:p>
            <a:pPr lvl="1"/>
            <a:r>
              <a:rPr lang="en-US" sz="1800" dirty="0"/>
              <a:t>Which ones should we return first?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B2017"/>
                </a:solidFill>
              </a:rPr>
              <a:t>Idea:</a:t>
            </a:r>
            <a:r>
              <a:rPr lang="en-US" sz="2000" dirty="0">
                <a:solidFill>
                  <a:srgbClr val="FF9900"/>
                </a:solidFill>
              </a:rPr>
              <a:t> </a:t>
            </a:r>
            <a:r>
              <a:rPr lang="en-US" sz="2000" dirty="0"/>
              <a:t>Hyperlinks encode a considerable amount of human judgment, much as citations do</a:t>
            </a:r>
          </a:p>
          <a:p>
            <a:pPr lvl="1"/>
            <a:r>
              <a:rPr lang="en-US" sz="1800" dirty="0"/>
              <a:t>What does it mean when a web page links another page?</a:t>
            </a:r>
          </a:p>
          <a:p>
            <a:pPr lvl="1"/>
            <a:r>
              <a:rPr lang="en-US" sz="1800" dirty="0"/>
              <a:t>Intra-domain links: Often created primarily for navigation</a:t>
            </a:r>
          </a:p>
          <a:p>
            <a:pPr lvl="1"/>
            <a:r>
              <a:rPr lang="en-US" sz="1800" dirty="0"/>
              <a:t>Inter-domain links: Confer some measure of authority</a:t>
            </a:r>
          </a:p>
          <a:p>
            <a:pPr marL="0" indent="0">
              <a:buNone/>
            </a:pPr>
            <a:r>
              <a:rPr lang="en-US" sz="2000" dirty="0"/>
              <a:t>It’s more than looking at the count of the links!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932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Applications of the Same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881" y="1529954"/>
            <a:ext cx="6970414" cy="3399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This question occurs in several other areas:</a:t>
            </a:r>
          </a:p>
          <a:p>
            <a:pPr lvl="1"/>
            <a:r>
              <a:rPr lang="en-US" sz="1800" dirty="0"/>
              <a:t>How do we measure the "impact" of a researcher?</a:t>
            </a:r>
            <a:br>
              <a:rPr lang="en-US" sz="1800" dirty="0"/>
            </a:br>
            <a:r>
              <a:rPr lang="en-US" sz="1800" dirty="0"/>
              <a:t>(#papers? #citations?)</a:t>
            </a:r>
          </a:p>
          <a:p>
            <a:pPr lvl="1"/>
            <a:r>
              <a:rPr lang="en-US" sz="1800" dirty="0"/>
              <a:t>What are the most useful datasets? (# downloads?)</a:t>
            </a:r>
          </a:p>
          <a:p>
            <a:pPr lvl="1"/>
            <a:r>
              <a:rPr lang="en-US" sz="1800" dirty="0"/>
              <a:t>Who are the most "influential" individuals in a social network? (#friends?)</a:t>
            </a:r>
          </a:p>
          <a:p>
            <a:pPr lvl="1"/>
            <a:r>
              <a:rPr lang="en-US" sz="1800" dirty="0"/>
              <a:t>Which programmers are writing the "best" code?</a:t>
            </a:r>
            <a:br>
              <a:rPr lang="en-US" sz="1800" dirty="0"/>
            </a:br>
            <a:r>
              <a:rPr lang="en-US" sz="1800" dirty="0"/>
              <a:t>(#uses?)</a:t>
            </a:r>
          </a:p>
          <a:p>
            <a:pPr lvl="1"/>
            <a:r>
              <a:rPr lang="en-US" sz="1800" dirty="0"/>
              <a:t>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557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PageRank: Intuition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7350" y="3436382"/>
            <a:ext cx="5829300" cy="205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Imagine a contest for The Web's Best Page</a:t>
            </a:r>
          </a:p>
          <a:p>
            <a:pPr lvl="1"/>
            <a:r>
              <a:rPr lang="en-US" sz="1800" dirty="0"/>
              <a:t>Initially, each page has one vote</a:t>
            </a:r>
          </a:p>
          <a:p>
            <a:pPr lvl="1"/>
            <a:r>
              <a:rPr lang="en-US" sz="1800" dirty="0"/>
              <a:t>Each page votes for all the pages it has a link to</a:t>
            </a:r>
          </a:p>
          <a:p>
            <a:pPr lvl="1"/>
            <a:r>
              <a:rPr lang="en-US" sz="1800" dirty="0"/>
              <a:t>To ensure fairness, pages voting for more than one page must split their vote equally between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E523C84-A56B-4AAE-AFD9-5B3C88046FEE}"/>
              </a:ext>
            </a:extLst>
          </p:cNvPr>
          <p:cNvSpPr/>
          <p:nvPr/>
        </p:nvSpPr>
        <p:spPr>
          <a:xfrm>
            <a:off x="5609063" y="948228"/>
            <a:ext cx="591015" cy="59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7026E05-30E3-4EB5-9EF6-111D56AD089A}"/>
              </a:ext>
            </a:extLst>
          </p:cNvPr>
          <p:cNvSpPr/>
          <p:nvPr/>
        </p:nvSpPr>
        <p:spPr>
          <a:xfrm>
            <a:off x="5609063" y="1734389"/>
            <a:ext cx="591015" cy="59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EC3A1F0-D0C5-415D-8254-05683936260B}"/>
              </a:ext>
            </a:extLst>
          </p:cNvPr>
          <p:cNvSpPr/>
          <p:nvPr/>
        </p:nvSpPr>
        <p:spPr>
          <a:xfrm>
            <a:off x="5609063" y="2520549"/>
            <a:ext cx="591015" cy="59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213BF75-5E02-4953-A553-99522EF76EBB}"/>
              </a:ext>
            </a:extLst>
          </p:cNvPr>
          <p:cNvSpPr/>
          <p:nvPr/>
        </p:nvSpPr>
        <p:spPr>
          <a:xfrm>
            <a:off x="4443761" y="1360823"/>
            <a:ext cx="591015" cy="59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DBAD49A-4F95-471C-9DAE-0AC76F5B1BCA}"/>
              </a:ext>
            </a:extLst>
          </p:cNvPr>
          <p:cNvSpPr/>
          <p:nvPr/>
        </p:nvSpPr>
        <p:spPr>
          <a:xfrm>
            <a:off x="4443761" y="2146983"/>
            <a:ext cx="591015" cy="59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96F24A-5735-4892-915E-F4478867B059}"/>
              </a:ext>
            </a:extLst>
          </p:cNvPr>
          <p:cNvCxnSpPr>
            <a:cxnSpLocks/>
            <a:stCxn id="22" idx="7"/>
            <a:endCxn id="16" idx="2"/>
          </p:cNvCxnSpPr>
          <p:nvPr/>
        </p:nvCxnSpPr>
        <p:spPr>
          <a:xfrm flipV="1">
            <a:off x="4948224" y="1243736"/>
            <a:ext cx="660839" cy="20363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C3EE86-962F-4387-A616-620721313666}"/>
              </a:ext>
            </a:extLst>
          </p:cNvPr>
          <p:cNvCxnSpPr>
            <a:cxnSpLocks/>
            <a:stCxn id="22" idx="6"/>
            <a:endCxn id="18" idx="1"/>
          </p:cNvCxnSpPr>
          <p:nvPr/>
        </p:nvCxnSpPr>
        <p:spPr>
          <a:xfrm>
            <a:off x="5034776" y="1656331"/>
            <a:ext cx="660839" cy="16461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BED1D5-7849-4413-81D8-52B1F67F3F68}"/>
              </a:ext>
            </a:extLst>
          </p:cNvPr>
          <p:cNvCxnSpPr>
            <a:cxnSpLocks/>
            <a:stCxn id="23" idx="5"/>
            <a:endCxn id="20" idx="2"/>
          </p:cNvCxnSpPr>
          <p:nvPr/>
        </p:nvCxnSpPr>
        <p:spPr>
          <a:xfrm>
            <a:off x="4948224" y="2651446"/>
            <a:ext cx="660839" cy="16461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616A57F-CA0C-4D65-AC50-040BB20C1D89}"/>
              </a:ext>
            </a:extLst>
          </p:cNvPr>
          <p:cNvCxnSpPr>
            <a:cxnSpLocks/>
            <a:stCxn id="23" idx="6"/>
            <a:endCxn id="18" idx="3"/>
          </p:cNvCxnSpPr>
          <p:nvPr/>
        </p:nvCxnSpPr>
        <p:spPr>
          <a:xfrm flipV="1">
            <a:off x="5034776" y="2238852"/>
            <a:ext cx="660839" cy="20363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221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PageRank: Intuition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68B6952-9064-47D9-A28F-FC2654FF725C}"/>
              </a:ext>
            </a:extLst>
          </p:cNvPr>
          <p:cNvSpPr/>
          <p:nvPr/>
        </p:nvSpPr>
        <p:spPr>
          <a:xfrm>
            <a:off x="5603488" y="1366024"/>
            <a:ext cx="591015" cy="59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7E41163-1237-4AB4-AC08-F58D99014F15}"/>
              </a:ext>
            </a:extLst>
          </p:cNvPr>
          <p:cNvSpPr/>
          <p:nvPr/>
        </p:nvSpPr>
        <p:spPr>
          <a:xfrm>
            <a:off x="5603488" y="2152185"/>
            <a:ext cx="591015" cy="59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5A065C8-3576-48B8-9225-535CB9FD0A87}"/>
              </a:ext>
            </a:extLst>
          </p:cNvPr>
          <p:cNvSpPr/>
          <p:nvPr/>
        </p:nvSpPr>
        <p:spPr>
          <a:xfrm>
            <a:off x="5603488" y="2938345"/>
            <a:ext cx="591015" cy="59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8444B4E-89C7-4A5B-A613-5E82BE194BD1}"/>
              </a:ext>
            </a:extLst>
          </p:cNvPr>
          <p:cNvSpPr/>
          <p:nvPr/>
        </p:nvSpPr>
        <p:spPr>
          <a:xfrm>
            <a:off x="4438186" y="1778619"/>
            <a:ext cx="591015" cy="59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B940FF9-7FC0-418D-AF37-ED5743F36242}"/>
              </a:ext>
            </a:extLst>
          </p:cNvPr>
          <p:cNvSpPr/>
          <p:nvPr/>
        </p:nvSpPr>
        <p:spPr>
          <a:xfrm>
            <a:off x="4438186" y="2564779"/>
            <a:ext cx="591015" cy="59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1FDC49C-1091-4CF1-9169-AC0B764FFCC8}"/>
              </a:ext>
            </a:extLst>
          </p:cNvPr>
          <p:cNvSpPr/>
          <p:nvPr/>
        </p:nvSpPr>
        <p:spPr>
          <a:xfrm>
            <a:off x="3339791" y="973739"/>
            <a:ext cx="591015" cy="59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1FA403E-8B42-4CC5-9059-F80BEB02E41B}"/>
              </a:ext>
            </a:extLst>
          </p:cNvPr>
          <p:cNvSpPr/>
          <p:nvPr/>
        </p:nvSpPr>
        <p:spPr>
          <a:xfrm>
            <a:off x="3339790" y="1623959"/>
            <a:ext cx="591015" cy="59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BB8D0A7-77F4-46A0-8EA0-964ED9968270}"/>
              </a:ext>
            </a:extLst>
          </p:cNvPr>
          <p:cNvSpPr/>
          <p:nvPr/>
        </p:nvSpPr>
        <p:spPr>
          <a:xfrm>
            <a:off x="3339789" y="2283082"/>
            <a:ext cx="591015" cy="59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E00DFA7-36E3-4BFB-9322-B2052DA59487}"/>
              </a:ext>
            </a:extLst>
          </p:cNvPr>
          <p:cNvSpPr/>
          <p:nvPr/>
        </p:nvSpPr>
        <p:spPr>
          <a:xfrm>
            <a:off x="3354994" y="2924276"/>
            <a:ext cx="591015" cy="59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6B543D1-ADE4-4CED-AC70-3304659D91F1}"/>
              </a:ext>
            </a:extLst>
          </p:cNvPr>
          <p:cNvCxnSpPr>
            <a:cxnSpLocks/>
            <a:stCxn id="29" idx="7"/>
            <a:endCxn id="26" idx="2"/>
          </p:cNvCxnSpPr>
          <p:nvPr/>
        </p:nvCxnSpPr>
        <p:spPr>
          <a:xfrm flipV="1">
            <a:off x="4942649" y="1661532"/>
            <a:ext cx="660839" cy="20363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614F8BC-C1A6-4A18-B484-3E5BF24EBA1A}"/>
              </a:ext>
            </a:extLst>
          </p:cNvPr>
          <p:cNvCxnSpPr>
            <a:cxnSpLocks/>
            <a:stCxn id="29" idx="6"/>
            <a:endCxn id="27" idx="1"/>
          </p:cNvCxnSpPr>
          <p:nvPr/>
        </p:nvCxnSpPr>
        <p:spPr>
          <a:xfrm>
            <a:off x="5029201" y="2074127"/>
            <a:ext cx="660839" cy="16461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3908CB2-9174-4DF0-9F05-992B81145DD1}"/>
              </a:ext>
            </a:extLst>
          </p:cNvPr>
          <p:cNvCxnSpPr>
            <a:cxnSpLocks/>
            <a:stCxn id="30" idx="5"/>
            <a:endCxn id="28" idx="2"/>
          </p:cNvCxnSpPr>
          <p:nvPr/>
        </p:nvCxnSpPr>
        <p:spPr>
          <a:xfrm>
            <a:off x="4942649" y="3069242"/>
            <a:ext cx="660839" cy="16461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1BFEC41-AC07-4CEF-A779-0C0AF77948DE}"/>
              </a:ext>
            </a:extLst>
          </p:cNvPr>
          <p:cNvCxnSpPr>
            <a:cxnSpLocks/>
            <a:stCxn id="30" idx="6"/>
            <a:endCxn id="27" idx="3"/>
          </p:cNvCxnSpPr>
          <p:nvPr/>
        </p:nvCxnSpPr>
        <p:spPr>
          <a:xfrm flipV="1">
            <a:off x="5029201" y="2656648"/>
            <a:ext cx="660839" cy="20363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F08B04-2914-499F-BD9D-9407503D751A}"/>
              </a:ext>
            </a:extLst>
          </p:cNvPr>
          <p:cNvCxnSpPr>
            <a:cxnSpLocks/>
            <a:stCxn id="33" idx="6"/>
            <a:endCxn id="30" idx="2"/>
          </p:cNvCxnSpPr>
          <p:nvPr/>
        </p:nvCxnSpPr>
        <p:spPr>
          <a:xfrm>
            <a:off x="3930804" y="2578590"/>
            <a:ext cx="507382" cy="28169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343557B-581D-4D65-8ED3-F476CDB9701B}"/>
              </a:ext>
            </a:extLst>
          </p:cNvPr>
          <p:cNvCxnSpPr>
            <a:cxnSpLocks/>
            <a:stCxn id="34" idx="7"/>
            <a:endCxn id="30" idx="3"/>
          </p:cNvCxnSpPr>
          <p:nvPr/>
        </p:nvCxnSpPr>
        <p:spPr>
          <a:xfrm>
            <a:off x="3859457" y="3010828"/>
            <a:ext cx="665281" cy="5841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1F75CE7-8D5D-4068-A5E0-89E51AEEFBC5}"/>
              </a:ext>
            </a:extLst>
          </p:cNvPr>
          <p:cNvCxnSpPr>
            <a:cxnSpLocks/>
            <a:stCxn id="31" idx="6"/>
            <a:endCxn id="29" idx="1"/>
          </p:cNvCxnSpPr>
          <p:nvPr/>
        </p:nvCxnSpPr>
        <p:spPr>
          <a:xfrm>
            <a:off x="3930806" y="1269247"/>
            <a:ext cx="593932" cy="59592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9548374-7E0A-4E7D-A025-A25BF729B1DA}"/>
              </a:ext>
            </a:extLst>
          </p:cNvPr>
          <p:cNvCxnSpPr>
            <a:cxnSpLocks/>
            <a:stCxn id="32" idx="5"/>
            <a:endCxn id="30" idx="1"/>
          </p:cNvCxnSpPr>
          <p:nvPr/>
        </p:nvCxnSpPr>
        <p:spPr>
          <a:xfrm>
            <a:off x="3844253" y="2128422"/>
            <a:ext cx="680485" cy="52290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039B2021-8D60-4ECE-923E-F99A50D32F83}"/>
              </a:ext>
            </a:extLst>
          </p:cNvPr>
          <p:cNvSpPr txBox="1">
            <a:spLocks/>
          </p:cNvSpPr>
          <p:nvPr/>
        </p:nvSpPr>
        <p:spPr bwMode="auto">
          <a:xfrm>
            <a:off x="1657350" y="3436382"/>
            <a:ext cx="5829300" cy="2057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177800" indent="-177800" algn="l" defTabSz="284163" rtl="0" fontAlgn="base">
              <a:spcBef>
                <a:spcPct val="20000"/>
              </a:spcBef>
              <a:spcAft>
                <a:spcPts val="375"/>
              </a:spcAft>
              <a:buClr>
                <a:srgbClr val="7F241A"/>
              </a:buClr>
              <a:buSzPct val="145000"/>
              <a:buFont typeface="Arial" charset="0"/>
              <a:buChar char="•"/>
              <a:defRPr sz="1750" kern="1200">
                <a:solidFill>
                  <a:schemeClr val="tx1"/>
                </a:solidFill>
                <a:latin typeface="Helvetica"/>
                <a:ea typeface="Constantia" charset="0"/>
                <a:cs typeface="Helvetica"/>
              </a:defRPr>
            </a:lvl1pPr>
            <a:lvl2pPr marL="463550" indent="-177800" algn="l" defTabSz="284163" rtl="0" fontAlgn="base">
              <a:spcBef>
                <a:spcPct val="20000"/>
              </a:spcBef>
              <a:spcAft>
                <a:spcPts val="375"/>
              </a:spcAft>
              <a:buClr>
                <a:srgbClr val="7F241A"/>
              </a:buClr>
              <a:buSzPct val="145000"/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Helvetica"/>
                <a:ea typeface="Constantia" charset="0"/>
                <a:cs typeface="Helvetica"/>
              </a:defRPr>
            </a:lvl2pPr>
            <a:lvl3pPr marL="749300" indent="-177800" algn="l" defTabSz="284163" rtl="0" fontAlgn="base">
              <a:spcBef>
                <a:spcPct val="20000"/>
              </a:spcBef>
              <a:spcAft>
                <a:spcPts val="375"/>
              </a:spcAft>
              <a:buClr>
                <a:srgbClr val="7F241A"/>
              </a:buClr>
              <a:buSzPct val="145000"/>
              <a:buFont typeface="Arial" charset="0"/>
              <a:buChar char="•"/>
              <a:defRPr sz="1250" kern="1200">
                <a:solidFill>
                  <a:schemeClr val="tx1"/>
                </a:solidFill>
                <a:latin typeface="Helvetica"/>
                <a:ea typeface="Constantia" charset="0"/>
                <a:cs typeface="Helvetica"/>
              </a:defRPr>
            </a:lvl3pPr>
            <a:lvl4pPr marL="963613" indent="-106363" algn="l" defTabSz="284163" rtl="0" fontAlgn="base">
              <a:spcBef>
                <a:spcPct val="20000"/>
              </a:spcBef>
              <a:spcAft>
                <a:spcPts val="375"/>
              </a:spcAft>
              <a:buClr>
                <a:srgbClr val="7F241A"/>
              </a:buClr>
              <a:buSzPct val="145000"/>
              <a:buFont typeface="Arial" charset="0"/>
              <a:buChar char="•"/>
              <a:defRPr sz="1125" kern="1200">
                <a:solidFill>
                  <a:schemeClr val="tx1"/>
                </a:solidFill>
                <a:latin typeface="Helvetica"/>
                <a:ea typeface="Constantia" charset="0"/>
                <a:cs typeface="Helvetica"/>
              </a:defRPr>
            </a:lvl4pPr>
            <a:lvl5pPr marL="1249363" indent="-106363" algn="l" defTabSz="284163" rtl="0" fontAlgn="base">
              <a:spcBef>
                <a:spcPct val="20000"/>
              </a:spcBef>
              <a:spcAft>
                <a:spcPts val="375"/>
              </a:spcAft>
              <a:buClr>
                <a:srgbClr val="7F241A"/>
              </a:buClr>
              <a:buSzPct val="145000"/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Helvetica"/>
                <a:ea typeface="Constantia" charset="0"/>
                <a:cs typeface="Helvetica"/>
              </a:defRPr>
            </a:lvl5pPr>
            <a:lvl6pPr marL="1571562" indent="-142869" algn="l" defTabSz="285739" rtl="0" eaLnBrk="1" latinLnBrk="0" hangingPunct="1">
              <a:spcBef>
                <a:spcPct val="20000"/>
              </a:spcBef>
              <a:spcAft>
                <a:spcPts val="375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875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857301" indent="-142869" algn="l" defTabSz="285739" rtl="0" eaLnBrk="1" latinLnBrk="0" hangingPunct="1">
              <a:spcBef>
                <a:spcPct val="20000"/>
              </a:spcBef>
              <a:spcAft>
                <a:spcPts val="375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875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143039" indent="-142869" algn="l" defTabSz="285739" rtl="0" eaLnBrk="1" latinLnBrk="0" hangingPunct="1">
              <a:spcBef>
                <a:spcPct val="20000"/>
              </a:spcBef>
              <a:spcAft>
                <a:spcPts val="375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875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428778" indent="-142869" algn="l" defTabSz="285739" rtl="0" eaLnBrk="1" latinLnBrk="0" hangingPunct="1">
              <a:spcBef>
                <a:spcPct val="20000"/>
              </a:spcBef>
              <a:spcAft>
                <a:spcPts val="375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875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en-US" sz="1800"/>
              <a:t>Imagine a contest for The Web's Best Page</a:t>
            </a:r>
          </a:p>
          <a:p>
            <a:pPr lvl="1" eaLnBrk="1" hangingPunct="1"/>
            <a:r>
              <a:rPr lang="en-US" sz="1800"/>
              <a:t>Initially, each page has one vote</a:t>
            </a:r>
          </a:p>
          <a:p>
            <a:pPr lvl="1" eaLnBrk="1" hangingPunct="1"/>
            <a:r>
              <a:rPr lang="en-US" sz="1800"/>
              <a:t>Each page votes for all the pages it has a link to</a:t>
            </a:r>
          </a:p>
          <a:p>
            <a:pPr lvl="1" eaLnBrk="1" hangingPunct="1"/>
            <a:r>
              <a:rPr lang="en-US" sz="1800"/>
              <a:t>To ensure fairness, pages voting for more than one page must split their vote equally between them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99646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nn">
  <a:themeElements>
    <a:clrScheme name="Penn">
      <a:dk1>
        <a:srgbClr val="0B4183"/>
      </a:dk1>
      <a:lt1>
        <a:sysClr val="window" lastClr="FFFFFF"/>
      </a:lt1>
      <a:dk2>
        <a:srgbClr val="212121"/>
      </a:dk2>
      <a:lt2>
        <a:srgbClr val="CDD0D1"/>
      </a:lt2>
      <a:accent1>
        <a:srgbClr val="A93023"/>
      </a:accent1>
      <a:accent2>
        <a:srgbClr val="7F7F7F"/>
      </a:accent2>
      <a:accent3>
        <a:srgbClr val="1186C3"/>
      </a:accent3>
      <a:accent4>
        <a:srgbClr val="702017"/>
      </a:accent4>
      <a:accent5>
        <a:srgbClr val="B4D3F8"/>
      </a:accent5>
      <a:accent6>
        <a:srgbClr val="1186C3"/>
      </a:accent6>
      <a:hlink>
        <a:srgbClr val="3085ED"/>
      </a:hlink>
      <a:folHlink>
        <a:srgbClr val="0070C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Slide" id="{4F434F8D-F868-9242-AC3A-201D64C651F0}" vid="{96E9793C-346A-7742-A344-97DB0A3B50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Slide</Template>
  <TotalTime>65810</TotalTime>
  <Words>1131</Words>
  <Application>Microsoft Office PowerPoint</Application>
  <PresentationFormat>On-screen Show (16:10)</PresentationFormat>
  <Paragraphs>195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Cambria Math</vt:lpstr>
      <vt:lpstr>Corbel</vt:lpstr>
      <vt:lpstr>Franklin Gothic Demi</vt:lpstr>
      <vt:lpstr>Gill Sans MT</vt:lpstr>
      <vt:lpstr>Helvetica</vt:lpstr>
      <vt:lpstr>Tahoma</vt:lpstr>
      <vt:lpstr>Times New Roman</vt:lpstr>
      <vt:lpstr>Wingdings</vt:lpstr>
      <vt:lpstr>Penn</vt:lpstr>
      <vt:lpstr>Network Centrality and PageRank</vt:lpstr>
      <vt:lpstr>Measuring “Importance” in a Field</vt:lpstr>
      <vt:lpstr>Measuring “Importance” in a Field</vt:lpstr>
      <vt:lpstr>Measuring “Importance” in a Field</vt:lpstr>
      <vt:lpstr>Measuring “Importance” in a Graph</vt:lpstr>
      <vt:lpstr>Link Analysis for the Web</vt:lpstr>
      <vt:lpstr>Other Applications of the Same Idea</vt:lpstr>
      <vt:lpstr>PageRank: Intuition</vt:lpstr>
      <vt:lpstr>PageRank: Intuition</vt:lpstr>
      <vt:lpstr>PowerPoint Presentation</vt:lpstr>
      <vt:lpstr>PageRank: Intuition</vt:lpstr>
      <vt:lpstr>PageRank: Intuition</vt:lpstr>
      <vt:lpstr>Simplified Version of PageRank</vt:lpstr>
      <vt:lpstr>Implementing Naïve PageRank</vt:lpstr>
      <vt:lpstr>Restating the Simplified Model as a Browsing Experience</vt:lpstr>
      <vt:lpstr>Iterative PageRank (simplified)</vt:lpstr>
      <vt:lpstr>Iterative PageRank (simplified)</vt:lpstr>
      <vt:lpstr>Example: Step 0</vt:lpstr>
      <vt:lpstr>Example: Step 1</vt:lpstr>
      <vt:lpstr>Example: Step 2</vt:lpstr>
      <vt:lpstr>Example: Convergence After ~15 Iterations</vt:lpstr>
      <vt:lpstr>Great! We Can Compute  PageRank Iteratively</vt:lpstr>
    </vt:vector>
  </TitlesOfParts>
  <Manager>Peter Druschel</Manager>
  <Company/>
  <LinksUpToDate>false</LinksUpToDate>
  <SharedDoc>false</SharedDoc>
  <HyperlinkBase>http://www.cs.rice.edu/~ahae/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Representing Data</dc:title>
  <dc:subject>Scalable and Cloud Computing</dc:subject>
  <dc:creator>Zachary Ives</dc:creator>
  <cp:keywords>NETS 212</cp:keywords>
  <dc:description>http://www.cis.upenn.edu/~nets212/</dc:description>
  <cp:lastModifiedBy>Zack Ives</cp:lastModifiedBy>
  <cp:revision>452</cp:revision>
  <cp:lastPrinted>2019-08-07T13:41:13Z</cp:lastPrinted>
  <dcterms:created xsi:type="dcterms:W3CDTF">2017-01-03T15:51:00Z</dcterms:created>
  <dcterms:modified xsi:type="dcterms:W3CDTF">2019-11-27T13:51:43Z</dcterms:modified>
  <cp:category>Lecture</cp:category>
</cp:coreProperties>
</file>