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</p:sldMasterIdLst>
  <p:notesMasterIdLst>
    <p:notesMasterId r:id="rId56"/>
  </p:notesMasterIdLst>
  <p:handoutMasterIdLst>
    <p:handoutMasterId r:id="rId57"/>
  </p:handoutMasterIdLst>
  <p:sldIdLst>
    <p:sldId id="307" r:id="rId2"/>
    <p:sldId id="308" r:id="rId3"/>
    <p:sldId id="258" r:id="rId4"/>
    <p:sldId id="309" r:id="rId5"/>
    <p:sldId id="321" r:id="rId6"/>
    <p:sldId id="904" r:id="rId7"/>
    <p:sldId id="906" r:id="rId8"/>
    <p:sldId id="310" r:id="rId9"/>
    <p:sldId id="911" r:id="rId10"/>
    <p:sldId id="908" r:id="rId11"/>
    <p:sldId id="311" r:id="rId12"/>
    <p:sldId id="312" r:id="rId13"/>
    <p:sldId id="315" r:id="rId14"/>
    <p:sldId id="316" r:id="rId15"/>
    <p:sldId id="910" r:id="rId16"/>
    <p:sldId id="317" r:id="rId17"/>
    <p:sldId id="318" r:id="rId18"/>
    <p:sldId id="319" r:id="rId19"/>
    <p:sldId id="304" r:id="rId20"/>
    <p:sldId id="313" r:id="rId21"/>
    <p:sldId id="907" r:id="rId22"/>
    <p:sldId id="305" r:id="rId23"/>
    <p:sldId id="912" r:id="rId24"/>
    <p:sldId id="271" r:id="rId25"/>
    <p:sldId id="272" r:id="rId26"/>
    <p:sldId id="273" r:id="rId27"/>
    <p:sldId id="913" r:id="rId28"/>
    <p:sldId id="275" r:id="rId29"/>
    <p:sldId id="276" r:id="rId30"/>
    <p:sldId id="277" r:id="rId31"/>
    <p:sldId id="279" r:id="rId32"/>
    <p:sldId id="280" r:id="rId33"/>
    <p:sldId id="281" r:id="rId34"/>
    <p:sldId id="314" r:id="rId35"/>
    <p:sldId id="282" r:id="rId36"/>
    <p:sldId id="322" r:id="rId37"/>
    <p:sldId id="283" r:id="rId38"/>
    <p:sldId id="903" r:id="rId39"/>
    <p:sldId id="902" r:id="rId40"/>
    <p:sldId id="284" r:id="rId41"/>
    <p:sldId id="285" r:id="rId42"/>
    <p:sldId id="286" r:id="rId43"/>
    <p:sldId id="914" r:id="rId44"/>
    <p:sldId id="320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323" r:id="rId54"/>
    <p:sldId id="296" r:id="rId55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023"/>
    <a:srgbClr val="7B2017"/>
    <a:srgbClr val="FF3300"/>
    <a:srgbClr val="FF9900"/>
    <a:srgbClr val="EA8B00"/>
    <a:srgbClr val="00CC00"/>
    <a:srgbClr val="33CC33"/>
    <a:srgbClr val="FF3399"/>
    <a:srgbClr val="66FF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683" autoAdjust="0"/>
    <p:restoredTop sz="86377" autoAdjust="0"/>
  </p:normalViewPr>
  <p:slideViewPr>
    <p:cSldViewPr snapToGrid="0">
      <p:cViewPr varScale="1">
        <p:scale>
          <a:sx n="68" d="100"/>
          <a:sy n="68" d="100"/>
        </p:scale>
        <p:origin x="474" y="32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698500"/>
            <a:ext cx="55768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yes-no-opportunity-decision-woman-3100993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3ECD9E8-64C2-524C-B3C2-2B43D07E2379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hyperparameter is varying from 10^-5 to 10^5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performance is indicated here, with accuracy scores over the training and cross-validation.  It’s diminishing after about 10^1.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Imagefrom</a:t>
            </a:r>
            <a:r>
              <a:rPr lang="en-US" dirty="0"/>
              <a:t> </a:t>
            </a:r>
            <a:r>
              <a:rPr lang="en-US" dirty="0" err="1"/>
              <a:t>Pixabay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https://pixabay.com/photos/yes-no-opportunity-decision-woman-3100993/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plotting a correlation matrix; the data exhibits multicollinearity – fields such as Ca and </a:t>
            </a:r>
            <a:r>
              <a:rPr lang="en-US" dirty="0" err="1"/>
              <a:t>RefractiveIndex</a:t>
            </a:r>
            <a:r>
              <a:rPr lang="en-US" dirty="0"/>
              <a:t> are highly correlated.  We should use PCA (or at least regularization) to address this.  But before that, we should look at the scales!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what happens as we rescale.  The original data is in green; using min-max scaling puts all values between 0 and 1 on each axis.  Standardization scales based on </a:t>
            </a:r>
            <a:r>
              <a:rPr lang="en-US" dirty="0" err="1"/>
              <a:t>stdev</a:t>
            </a:r>
            <a:r>
              <a:rPr lang="en-US" dirty="0"/>
              <a:t> 1, so It has a much wider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mean, median, or mode (‘</a:t>
            </a:r>
            <a:r>
              <a:rPr lang="en-US" dirty="0" err="1"/>
              <a:t>most_frequent</a:t>
            </a:r>
            <a:r>
              <a:rPr lang="en-US" dirty="0"/>
              <a:t>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81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training samples do you need before overfitting?  You can see that the accuracy improves until about 60, then starts diminishing after 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 curves are about other types of hyperparameters (regularization).  What do you set the parameter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 descr="Creative Commons License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</a:t>
            </a:r>
            <a:r>
              <a:rPr lang="en-US" sz="800" dirty="0" err="1">
                <a:uFillTx/>
                <a:hlinkClick r:id="rId3"/>
              </a:rPr>
              <a:t>ShareAlike</a:t>
            </a:r>
            <a:r>
              <a:rPr lang="en-US" sz="800" dirty="0">
                <a:uFillTx/>
                <a:hlinkClick r:id="rId3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44072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260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0798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51" y="159738"/>
            <a:ext cx="8162119" cy="1089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51" y="1457742"/>
            <a:ext cx="8162119" cy="3762671"/>
          </a:xfrm>
        </p:spPr>
        <p:txBody>
          <a:bodyPr>
            <a:normAutofit/>
          </a:bodyPr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2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9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1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/>
            </a:pPr>
            <a:fld id="{D8FEF782-0C1E-1147-BDBC-60AA537F4082}" type="datetime1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/>
            </a:pPr>
            <a:fld id="{7E1F828E-4B39-DC4D-A599-36004B51E2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113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63595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092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542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EDA10BB1-5FEF-5D49-A5E8-7A0C4CCDF4F5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E98A9B74-0345-3B4B-A42C-A947189E18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4787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9979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5658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16"/>
              </a:rPr>
              <a:t>Creative Commons Attribution-</a:t>
            </a:r>
            <a:r>
              <a:rPr lang="en-US" sz="800" dirty="0" err="1">
                <a:uFillTx/>
                <a:hlinkClick r:id="rId16"/>
              </a:rPr>
              <a:t>ShareAlike</a:t>
            </a:r>
            <a:r>
              <a:rPr lang="en-US" sz="800" dirty="0">
                <a:uFillTx/>
                <a:hlinkClick r:id="rId16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4380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Articles/2014_about_feature_scaling.html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8022430" cy="2180166"/>
          </a:xfrm>
        </p:spPr>
        <p:txBody>
          <a:bodyPr anchor="ctr"/>
          <a:lstStyle/>
          <a:p>
            <a:pPr algn="ctr"/>
            <a:r>
              <a:rPr lang="en-US" altLang="x-none" sz="4000" dirty="0">
                <a:ln>
                  <a:noFill/>
                </a:ln>
              </a:rPr>
              <a:t>Training Robust Models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AFF615-0EF9-48B6-8DF0-0CD0B490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Scaling:</a:t>
            </a:r>
            <a:br>
              <a:rPr lang="en-US" dirty="0"/>
            </a:br>
            <a:r>
              <a:rPr lang="en-US" dirty="0"/>
              <a:t>When to Use Which?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2E3B62-75C7-4C13-AE2E-8E41776D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Nice write-up at:</a:t>
            </a:r>
            <a:br>
              <a:rPr lang="en-US" dirty="0"/>
            </a:br>
            <a:r>
              <a:rPr lang="en-US" dirty="0">
                <a:hlinkClick r:id="rId2"/>
              </a:rPr>
              <a:t>https://sebastianraschka.com/Articles/2014_about_feature_scaling.html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Generally you should use standard scaling, especially for:</a:t>
            </a:r>
          </a:p>
          <a:p>
            <a:pPr lvl="1"/>
            <a:r>
              <a:rPr lang="en-US" dirty="0"/>
              <a:t>PCA, other methods looking for directions that maximize variance</a:t>
            </a:r>
          </a:p>
          <a:p>
            <a:pPr lvl="1"/>
            <a:r>
              <a:rPr lang="en-US" dirty="0"/>
              <a:t>Regression and any methods using gradient descent</a:t>
            </a:r>
          </a:p>
          <a:p>
            <a:endParaRPr lang="en-US" dirty="0"/>
          </a:p>
          <a:p>
            <a:r>
              <a:rPr lang="en-US" dirty="0"/>
              <a:t>Perhaps the main case for min-max scaling:</a:t>
            </a:r>
          </a:p>
          <a:p>
            <a:pPr lvl="1"/>
            <a:r>
              <a:rPr lang="en-US" dirty="0"/>
              <a:t>Images (pixel intensities in a scale of 0-255)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1A7D1B-EF20-4156-AAB6-21BAF002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329F2-12D7-4E7C-B282-4CC6FD51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3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4E7F1-D597-42C7-A9EA-D9D19D0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Alternatively:</a:t>
            </a:r>
            <a:br>
              <a:rPr lang="en-US" dirty="0"/>
            </a:br>
            <a:r>
              <a:rPr lang="en-US" dirty="0"/>
              <a:t>What If We’re </a:t>
            </a:r>
            <a:r>
              <a:rPr lang="en-US" i="1" dirty="0"/>
              <a:t>Missing </a:t>
            </a:r>
            <a:r>
              <a:rPr lang="en-US" dirty="0"/>
              <a:t>Data?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FE67BD-9D05-484E-B4D3-BD0906682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BD6B-04CF-4FDE-9E48-4ACB640B26B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1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0BDB4C-2DFA-4BEA-A590-382899CB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Before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69FBB8-AE6E-4EFC-9634-D49AB1A9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Pandas has special support for dropping rows with nulls – </a:t>
            </a:r>
            <a:r>
              <a:rPr lang="en-US" b="1" dirty="0" err="1"/>
              <a:t>dropna</a:t>
            </a:r>
            <a:r>
              <a:rPr lang="en-US" dirty="0"/>
              <a:t> </a:t>
            </a:r>
          </a:p>
          <a:p>
            <a:pPr marL="7620" indent="0">
              <a:buNone/>
            </a:pPr>
            <a:r>
              <a:rPr lang="en-US" dirty="0"/>
              <a:t>	But that may lose too much training data!</a:t>
            </a:r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r>
              <a:rPr lang="en-US" dirty="0"/>
              <a:t>What else can we do?</a:t>
            </a:r>
          </a:p>
        </p:txBody>
      </p:sp>
    </p:spTree>
    <p:extLst>
      <p:ext uri="{BB962C8B-B14F-4D97-AF65-F5344CB8AC3E}">
        <p14:creationId xmlns:p14="http://schemas.microsoft.com/office/powerpoint/2010/main" val="59881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F51D-C49C-480B-B9A3-025BA39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F949-32E2-42F0-92CD-5A55C71D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620" indent="0">
              <a:buNone/>
            </a:pPr>
            <a:r>
              <a:rPr lang="en-US" dirty="0"/>
              <a:t>Leave the nulls / </a:t>
            </a:r>
            <a:r>
              <a:rPr lang="en-US" dirty="0" err="1"/>
              <a:t>NaNs</a:t>
            </a:r>
            <a:r>
              <a:rPr lang="en-US" dirty="0"/>
              <a:t> – OK for </a:t>
            </a:r>
            <a:r>
              <a:rPr lang="en-US" i="1" dirty="0"/>
              <a:t>some</a:t>
            </a:r>
            <a:r>
              <a:rPr lang="en-US" dirty="0"/>
              <a:t> classifiers, but e.g., not the </a:t>
            </a:r>
            <a:r>
              <a:rPr lang="en-US" dirty="0" err="1"/>
              <a:t>LinearRegression</a:t>
            </a:r>
            <a:r>
              <a:rPr lang="en-US" dirty="0"/>
              <a:t> classifier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Otherwise:</a:t>
            </a:r>
          </a:p>
          <a:p>
            <a:r>
              <a:rPr lang="en-US" dirty="0"/>
              <a:t>Value imputation by aggregation (mean, median, mode)</a:t>
            </a:r>
          </a:p>
          <a:p>
            <a:r>
              <a:rPr lang="en-US" dirty="0"/>
              <a:t>Nearest-neighbor</a:t>
            </a:r>
          </a:p>
          <a:p>
            <a:endParaRPr lang="en-US" dirty="0"/>
          </a:p>
          <a:p>
            <a:r>
              <a:rPr lang="en-US" dirty="0"/>
              <a:t>Separate features</a:t>
            </a:r>
          </a:p>
        </p:txBody>
      </p:sp>
    </p:spTree>
    <p:extLst>
      <p:ext uri="{BB962C8B-B14F-4D97-AF65-F5344CB8AC3E}">
        <p14:creationId xmlns:p14="http://schemas.microsoft.com/office/powerpoint/2010/main" val="71021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A01C-7A5B-4AF1-9C11-ED8C1468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Imputation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FCF9D-F0F2-4A32-A099-713E548DB023}"/>
              </a:ext>
            </a:extLst>
          </p:cNvPr>
          <p:cNvSpPr/>
          <p:nvPr/>
        </p:nvSpPr>
        <p:spPr>
          <a:xfrm>
            <a:off x="4546210" y="1251848"/>
            <a:ext cx="449697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sklearn.impute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SimpleImputer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imp = </a:t>
            </a:r>
            <a:r>
              <a:rPr lang="en-US" dirty="0" err="1">
                <a:latin typeface="Courier New" panose="02070309020205020404" pitchFamily="49" charset="0"/>
              </a:rPr>
              <a:t>SimpleImputer</a:t>
            </a:r>
            <a:r>
              <a:rPr lang="en-US" dirty="0">
                <a:latin typeface="Courier New" panose="02070309020205020404" pitchFamily="49" charset="0"/>
              </a:rPr>
              <a:t>(strategy=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'mean'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imp.fit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X_missing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X_imputed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imp.transform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X_missing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clf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LinearRegression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clf.fit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X_imputed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clf.score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0853B-6274-4DBA-8DC8-0919BD7ACD7F}"/>
              </a:ext>
            </a:extLst>
          </p:cNvPr>
          <p:cNvSpPr/>
          <p:nvPr/>
        </p:nvSpPr>
        <p:spPr>
          <a:xfrm>
            <a:off x="5285585" y="3575809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0.5686062225009938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59493-87DA-4C5F-A454-E8454A804F40}"/>
              </a:ext>
            </a:extLst>
          </p:cNvPr>
          <p:cNvSpPr txBox="1"/>
          <p:nvPr/>
        </p:nvSpPr>
        <p:spPr>
          <a:xfrm>
            <a:off x="5045612" y="4154658"/>
            <a:ext cx="296747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without missing values, it’s: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1B2CA-DD06-49E1-8736-AC8C20715489}"/>
              </a:ext>
            </a:extLst>
          </p:cNvPr>
          <p:cNvSpPr/>
          <p:nvPr/>
        </p:nvSpPr>
        <p:spPr>
          <a:xfrm>
            <a:off x="5339284" y="4616819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0.595770232606166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BFACE-1B28-4DF1-B678-4D4762C8D18D}"/>
              </a:ext>
            </a:extLst>
          </p:cNvPr>
          <p:cNvSpPr txBox="1"/>
          <p:nvPr/>
        </p:nvSpPr>
        <p:spPr>
          <a:xfrm>
            <a:off x="7043225" y="337625"/>
            <a:ext cx="172194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‘mean’, ‘median’,</a:t>
            </a:r>
          </a:p>
          <a:p>
            <a:r>
              <a:rPr lang="en-US" sz="1600" dirty="0">
                <a:solidFill>
                  <a:schemeClr val="accent4"/>
                </a:solidFill>
              </a:rPr>
              <a:t>‘</a:t>
            </a:r>
            <a:r>
              <a:rPr lang="en-US" sz="1600" dirty="0" err="1">
                <a:solidFill>
                  <a:schemeClr val="accent4"/>
                </a:solidFill>
              </a:rPr>
              <a:t>most_frequent</a:t>
            </a:r>
            <a:r>
              <a:rPr lang="en-US" sz="1600" dirty="0">
                <a:solidFill>
                  <a:schemeClr val="accent4"/>
                </a:solidFill>
              </a:rPr>
              <a:t>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F72DC-B92A-407C-BC79-188923289D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904198" y="922400"/>
            <a:ext cx="95630" cy="6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DB91BC-EC90-4260-9924-58A680F394E3}"/>
              </a:ext>
            </a:extLst>
          </p:cNvPr>
          <p:cNvSpPr/>
          <p:nvPr/>
        </p:nvSpPr>
        <p:spPr>
          <a:xfrm>
            <a:off x="190735" y="1346321"/>
            <a:ext cx="4051496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glass_df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</a:rPr>
              <a:t>('glass.csv’,\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header=[0])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X_df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glass_df.drop</a:t>
            </a:r>
            <a:r>
              <a:rPr lang="en-US" dirty="0">
                <a:latin typeface="Courier New" panose="02070309020205020404" pitchFamily="49" charset="0"/>
              </a:rPr>
              <a:t>(['</a:t>
            </a:r>
            <a:r>
              <a:rPr lang="en-US" dirty="0" err="1">
                <a:latin typeface="Courier New" panose="02070309020205020404" pitchFamily="49" charset="0"/>
              </a:rPr>
              <a:t>ID','Type</a:t>
            </a:r>
            <a:r>
              <a:rPr lang="en-US" dirty="0">
                <a:latin typeface="Courier New" panose="02070309020205020404" pitchFamily="49" charset="0"/>
              </a:rPr>
              <a:t>’],\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axis=1)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y = </a:t>
            </a:r>
            <a:r>
              <a:rPr lang="en-US" dirty="0" err="1">
                <a:latin typeface="Courier New" panose="02070309020205020404" pitchFamily="49" charset="0"/>
              </a:rPr>
              <a:t>glass_df</a:t>
            </a:r>
            <a:r>
              <a:rPr lang="en-US" dirty="0">
                <a:latin typeface="Courier New" panose="02070309020205020404" pitchFamily="49" charset="0"/>
              </a:rPr>
              <a:t>['Type']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 =\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X_df</a:t>
            </a:r>
            <a:r>
              <a:rPr lang="en-US" dirty="0">
                <a:latin typeface="Courier New" panose="02070309020205020404" pitchFamily="49" charset="0"/>
              </a:rPr>
              <a:t>, y, 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</a:rPr>
              <a:t>=0.3,random_state=42)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X_missing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X_train.copy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index,row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X_train.iterrows</a:t>
            </a:r>
            <a:r>
              <a:rPr lang="en-US" dirty="0">
                <a:latin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</a:rPr>
              <a:t>  col = </a:t>
            </a:r>
            <a:r>
              <a:rPr lang="en-US" dirty="0" err="1">
                <a:latin typeface="Courier New" panose="02070309020205020404" pitchFamily="49" charset="0"/>
              </a:rPr>
              <a:t>random.randint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</a:rPr>
              <a:t> col &lt;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X_missing.loc</a:t>
            </a:r>
            <a:r>
              <a:rPr lang="en-US" dirty="0">
                <a:latin typeface="Courier New" panose="02070309020205020404" pitchFamily="49" charset="0"/>
              </a:rPr>
              <a:t>[index,\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</a:rPr>
              <a:t>X_df.columns</a:t>
            </a:r>
            <a:r>
              <a:rPr lang="en-US" dirty="0">
                <a:latin typeface="Courier New" panose="02070309020205020404" pitchFamily="49" charset="0"/>
              </a:rPr>
              <a:t>[col]] = </a:t>
            </a:r>
            <a:r>
              <a:rPr lang="en-US" dirty="0" err="1">
                <a:latin typeface="Courier New" panose="02070309020205020404" pitchFamily="49" charset="0"/>
              </a:rPr>
              <a:t>np.NaN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1BFD8-E8D3-49DB-8938-6D1670C6F07A}"/>
              </a:ext>
            </a:extLst>
          </p:cNvPr>
          <p:cNvSpPr txBox="1"/>
          <p:nvPr/>
        </p:nvSpPr>
        <p:spPr>
          <a:xfrm>
            <a:off x="142838" y="4982579"/>
            <a:ext cx="414728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i="1" dirty="0"/>
              <a:t>Creating an example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181608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030-AC71-4201-94F9-5CA2857B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7C24-E547-47E8-8BB0-924D9CA1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457743"/>
            <a:ext cx="8157007" cy="186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Instead of using the mean for each column – we:</a:t>
            </a:r>
          </a:p>
          <a:p>
            <a:pPr lvl="1"/>
            <a:r>
              <a:rPr lang="en-US" sz="1800" dirty="0"/>
              <a:t>Identify the </a:t>
            </a:r>
            <a:r>
              <a:rPr lang="en-US" sz="1800" i="1" dirty="0"/>
              <a:t>k</a:t>
            </a:r>
            <a:r>
              <a:rPr lang="en-US" sz="1800" dirty="0"/>
              <a:t> instances that are “closest” on their non-null dimensions</a:t>
            </a:r>
            <a:br>
              <a:rPr lang="en-US" sz="1800" dirty="0"/>
            </a:br>
            <a:r>
              <a:rPr lang="en-US" sz="1800" dirty="0"/>
              <a:t>according to Euclidean distance</a:t>
            </a:r>
          </a:p>
          <a:p>
            <a:pPr lvl="1"/>
            <a:r>
              <a:rPr lang="en-US" sz="1800" dirty="0"/>
              <a:t>Fill in with the mean value for each missing feature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3D0C-273F-4F10-87BB-5334675F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FFF57-9EE0-47D9-A58A-9E0E687D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B3387-2B7F-4CD7-8656-28B29800BD5F}"/>
              </a:ext>
            </a:extLst>
          </p:cNvPr>
          <p:cNvSpPr/>
          <p:nvPr/>
        </p:nvSpPr>
        <p:spPr>
          <a:xfrm>
            <a:off x="817809" y="3327043"/>
            <a:ext cx="4572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KNNImputer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imp.fit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X_missing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X_imputed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imp.transform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X_missing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2F7BE-BDA2-4736-A1BE-548651FCED19}"/>
              </a:ext>
            </a:extLst>
          </p:cNvPr>
          <p:cNvSpPr/>
          <p:nvPr/>
        </p:nvSpPr>
        <p:spPr>
          <a:xfrm>
            <a:off x="5670117" y="3752149"/>
            <a:ext cx="2800767" cy="40011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0.676923076923077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8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3E3E-0760-4A88-B4D8-4B569AB7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Brings Some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D4EC-ABA4-4C75-92AC-CB0DD293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It doesn’t account for correlations and can introduce bias!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An alternative:  build off the ideas of one-hot encoding</a:t>
            </a:r>
          </a:p>
          <a:p>
            <a:pPr marL="940435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One-hot encoding for categorical attributes: add a Boolean feature for each potential value</a:t>
            </a:r>
          </a:p>
          <a:p>
            <a:pPr lvl="1"/>
            <a:r>
              <a:rPr lang="en-US" dirty="0"/>
              <a:t>For “optional fields”:  include one field for the data, and also a Boolean feature for “missing” data</a:t>
            </a:r>
          </a:p>
          <a:p>
            <a:pPr lvl="2"/>
            <a:r>
              <a:rPr lang="en-US" dirty="0"/>
              <a:t>0 if the field contains real data</a:t>
            </a:r>
          </a:p>
          <a:p>
            <a:pPr lvl="2"/>
            <a:r>
              <a:rPr lang="en-US" dirty="0"/>
              <a:t>1 if the field contains 0 or an imputed value…</a:t>
            </a:r>
          </a:p>
        </p:txBody>
      </p:sp>
    </p:spTree>
    <p:extLst>
      <p:ext uri="{BB962C8B-B14F-4D97-AF65-F5344CB8AC3E}">
        <p14:creationId xmlns:p14="http://schemas.microsoft.com/office/powerpoint/2010/main" val="290887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261B-A41E-4DCD-9064-4D97B99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</a:t>
            </a:r>
            <a:br>
              <a:rPr lang="en-US" dirty="0"/>
            </a:br>
            <a:r>
              <a:rPr lang="en-US" dirty="0"/>
              <a:t>Missing Data and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CB054B-53A3-4F26-A4ED-E47576F6F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093565"/>
              </p:ext>
            </p:extLst>
          </p:nvPr>
        </p:nvGraphicFramePr>
        <p:xfrm>
          <a:off x="856297" y="2160709"/>
          <a:ext cx="1175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329624144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331445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3813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A4F2C3-A1A6-4BF0-A085-C47A95E040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40735"/>
              </p:ext>
            </p:extLst>
          </p:nvPr>
        </p:nvGraphicFramePr>
        <p:xfrm>
          <a:off x="5315755" y="2160709"/>
          <a:ext cx="2698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535">
                  <a:extLst>
                    <a:ext uri="{9D8B030D-6E8A-4147-A177-3AD203B41FA5}">
                      <a16:colId xmlns:a16="http://schemas.microsoft.com/office/drawing/2014/main" val="3296241446"/>
                    </a:ext>
                  </a:extLst>
                </a:gridCol>
                <a:gridCol w="674535">
                  <a:extLst>
                    <a:ext uri="{9D8B030D-6E8A-4147-A177-3AD203B41FA5}">
                      <a16:colId xmlns:a16="http://schemas.microsoft.com/office/drawing/2014/main" val="3500679762"/>
                    </a:ext>
                  </a:extLst>
                </a:gridCol>
                <a:gridCol w="674535">
                  <a:extLst>
                    <a:ext uri="{9D8B030D-6E8A-4147-A177-3AD203B41FA5}">
                      <a16:colId xmlns:a16="http://schemas.microsoft.com/office/drawing/2014/main" val="3314455292"/>
                    </a:ext>
                  </a:extLst>
                </a:gridCol>
                <a:gridCol w="674535">
                  <a:extLst>
                    <a:ext uri="{9D8B030D-6E8A-4147-A177-3AD203B41FA5}">
                      <a16:colId xmlns:a16="http://schemas.microsoft.com/office/drawing/2014/main" val="2940644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38136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1B1726B-F2D9-4D08-B679-C7C58421F986}"/>
              </a:ext>
            </a:extLst>
          </p:cNvPr>
          <p:cNvSpPr/>
          <p:nvPr/>
        </p:nvSpPr>
        <p:spPr>
          <a:xfrm>
            <a:off x="3202234" y="2917531"/>
            <a:ext cx="1252024" cy="34055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4F6B9-DC87-452C-9C82-DF985C90CF0D}"/>
              </a:ext>
            </a:extLst>
          </p:cNvPr>
          <p:cNvSpPr txBox="1"/>
          <p:nvPr/>
        </p:nvSpPr>
        <p:spPr>
          <a:xfrm>
            <a:off x="1977225" y="4070253"/>
            <a:ext cx="382669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Replace features with 0 or mean,</a:t>
            </a:r>
          </a:p>
          <a:p>
            <a:pPr algn="ctr"/>
            <a:r>
              <a:rPr lang="en-US" sz="1800" dirty="0"/>
              <a:t>add a new feature for missing value</a:t>
            </a:r>
          </a:p>
        </p:txBody>
      </p:sp>
    </p:spTree>
    <p:extLst>
      <p:ext uri="{BB962C8B-B14F-4D97-AF65-F5344CB8AC3E}">
        <p14:creationId xmlns:p14="http://schemas.microsoft.com/office/powerpoint/2010/main" val="73900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2771-239C-4AAC-9A2E-CB058654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C2C-5138-4236-AA6B-3A5CFA50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Sometimes it’s not possible to </a:t>
            </a:r>
            <a:r>
              <a:rPr lang="en-US" b="1" dirty="0" err="1"/>
              <a:t>dropna</a:t>
            </a:r>
            <a:endParaRPr lang="en-US" dirty="0"/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Value imputation with mean, median, or mode can be used in some cases – but this is domain specific</a:t>
            </a:r>
          </a:p>
          <a:p>
            <a:pPr marL="483235" lvl="1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SciKit</a:t>
            </a:r>
            <a:r>
              <a:rPr lang="en-US" dirty="0">
                <a:solidFill>
                  <a:schemeClr val="accent4"/>
                </a:solidFill>
              </a:rPr>
              <a:t> has Imputers to do this automatically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Another option is to include a special field (analogous to one-hot encoding) for missing data</a:t>
            </a:r>
          </a:p>
        </p:txBody>
      </p:sp>
    </p:spTree>
    <p:extLst>
      <p:ext uri="{BB962C8B-B14F-4D97-AF65-F5344CB8AC3E}">
        <p14:creationId xmlns:p14="http://schemas.microsoft.com/office/powerpoint/2010/main" val="270185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Model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7467-C82B-4D4E-9F42-E68324135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3C2B36-C8AD-4D71-BCAA-F420E468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Challenge:</a:t>
            </a:r>
            <a:br>
              <a:rPr lang="en-US" dirty="0"/>
            </a:br>
            <a:r>
              <a:rPr lang="en-US" dirty="0"/>
              <a:t>How Do We Train a </a:t>
            </a:r>
            <a:r>
              <a:rPr lang="en-US" i="1" dirty="0"/>
              <a:t>Good</a:t>
            </a:r>
            <a:r>
              <a:rPr lang="en-US" dirty="0"/>
              <a:t> Model?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D9F828-551E-48F3-ADFA-9AE84AC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620" indent="0">
              <a:buNone/>
            </a:pPr>
            <a:r>
              <a:rPr lang="en-US" dirty="0"/>
              <a:t>We now know techniques for dimensionality reduction, clustering, classification and regression</a:t>
            </a:r>
          </a:p>
          <a:p>
            <a:pPr lvl="1"/>
            <a:r>
              <a:rPr lang="en-US" dirty="0"/>
              <a:t>PCA and k-means clustering</a:t>
            </a:r>
          </a:p>
          <a:p>
            <a:pPr lvl="1"/>
            <a:r>
              <a:rPr lang="en-US" dirty="0"/>
              <a:t>Decision trees and random forests</a:t>
            </a:r>
          </a:p>
          <a:p>
            <a:pPr lvl="1"/>
            <a:r>
              <a:rPr lang="en-US" dirty="0"/>
              <a:t>Linear + logistic regression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endParaRPr lang="en-US" dirty="0"/>
          </a:p>
          <a:p>
            <a:pPr marL="7620" indent="0">
              <a:buNone/>
            </a:pPr>
            <a:r>
              <a:rPr lang="en-US" dirty="0"/>
              <a:t>But: how do we train and validate robust models?</a:t>
            </a:r>
          </a:p>
          <a:p>
            <a:pPr lvl="1"/>
            <a:r>
              <a:rPr lang="en-US" dirty="0"/>
              <a:t>Encoding features the best way</a:t>
            </a:r>
          </a:p>
          <a:p>
            <a:pPr lvl="1"/>
            <a:r>
              <a:rPr lang="en-US" dirty="0"/>
              <a:t>Setting </a:t>
            </a:r>
            <a:r>
              <a:rPr lang="en-US" i="1" dirty="0"/>
              <a:t>hyperparameters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9DB06-DA55-4106-8634-BB0DCBA1C03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3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C5ADC9-1310-4527-BCDA-B08637C1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between Under and Over-Training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6EDE63-742F-4416-8597-46109CC7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620" indent="0">
              <a:buNone/>
            </a:pPr>
            <a:r>
              <a:rPr lang="en-US" dirty="0"/>
              <a:t>Intuitively:  The </a:t>
            </a:r>
            <a:r>
              <a:rPr lang="en-US" i="1" dirty="0"/>
              <a:t>complexity</a:t>
            </a:r>
            <a:r>
              <a:rPr lang="en-US" dirty="0"/>
              <a:t> of a model limits how many “exception cases” it can accommodate</a:t>
            </a:r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r>
              <a:rPr lang="en-US" dirty="0"/>
              <a:t>As we train data over successively larger amounts of data:</a:t>
            </a:r>
          </a:p>
          <a:p>
            <a:pPr marL="464820" indent="-457200">
              <a:buSzPct val="100000"/>
              <a:buFont typeface="+mj-lt"/>
              <a:buAutoNum type="arabicPeriod"/>
            </a:pPr>
            <a:r>
              <a:rPr lang="en-US" dirty="0"/>
              <a:t>Initially: model is too simple to capture general trends</a:t>
            </a:r>
          </a:p>
          <a:p>
            <a:pPr marL="940435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Thus it does poorly over training or test data</a:t>
            </a:r>
          </a:p>
          <a:p>
            <a:pPr marL="464820" indent="-457200">
              <a:buSzPct val="100000"/>
              <a:buFont typeface="+mj-lt"/>
              <a:buAutoNum type="arabicPeriod"/>
            </a:pPr>
            <a:r>
              <a:rPr lang="en-US" dirty="0"/>
              <a:t>Next model becomes rich enough to capture the general trends </a:t>
            </a:r>
          </a:p>
          <a:p>
            <a:pPr marL="940435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This may approach the sweet spot</a:t>
            </a:r>
          </a:p>
          <a:p>
            <a:pPr marL="464820" indent="-457200">
              <a:buSzPct val="100000"/>
              <a:buFont typeface="+mj-lt"/>
              <a:buAutoNum type="arabicPeriod"/>
            </a:pPr>
            <a:r>
              <a:rPr lang="en-US" dirty="0"/>
              <a:t>Then starts to reflect the idiosyncrasies of the training data</a:t>
            </a:r>
          </a:p>
          <a:p>
            <a:pPr marL="958850" lvl="2" indent="0">
              <a:buNone/>
            </a:pPr>
            <a:r>
              <a:rPr lang="en-US" dirty="0">
                <a:solidFill>
                  <a:schemeClr val="accent4"/>
                </a:solidFill>
              </a:rPr>
              <a:t>This is overfitting</a:t>
            </a:r>
          </a:p>
        </p:txBody>
      </p:sp>
    </p:spTree>
    <p:extLst>
      <p:ext uri="{BB962C8B-B14F-4D97-AF65-F5344CB8AC3E}">
        <p14:creationId xmlns:p14="http://schemas.microsoft.com/office/powerpoint/2010/main" val="2715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DBC0-DFD9-4AF3-BC00-79007CBB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B55B7-3490-413C-991E-5B63CEB5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1F8F0-3474-4D15-A7EF-A3B5F425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90CB3-5B34-4368-ACD9-A1DA580855CD}"/>
              </a:ext>
            </a:extLst>
          </p:cNvPr>
          <p:cNvCxnSpPr>
            <a:cxnSpLocks/>
          </p:cNvCxnSpPr>
          <p:nvPr/>
        </p:nvCxnSpPr>
        <p:spPr>
          <a:xfrm>
            <a:off x="944451" y="2889161"/>
            <a:ext cx="180304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59EFB2-EB07-4A84-BAFE-270AFAE897CF}"/>
              </a:ext>
            </a:extLst>
          </p:cNvPr>
          <p:cNvSpPr txBox="1"/>
          <p:nvPr/>
        </p:nvSpPr>
        <p:spPr>
          <a:xfrm>
            <a:off x="1064835" y="2380133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0225F-AFE1-4848-AF12-8552658ECE68}"/>
              </a:ext>
            </a:extLst>
          </p:cNvPr>
          <p:cNvSpPr txBox="1"/>
          <p:nvPr/>
        </p:nvSpPr>
        <p:spPr>
          <a:xfrm>
            <a:off x="1021724" y="1826162"/>
            <a:ext cx="31130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A27AD1-92E6-4DD1-908C-7283B01EC875}"/>
              </a:ext>
            </a:extLst>
          </p:cNvPr>
          <p:cNvSpPr txBox="1"/>
          <p:nvPr/>
        </p:nvSpPr>
        <p:spPr>
          <a:xfrm>
            <a:off x="1526980" y="2319892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4E2A2-812C-46A3-AA3B-36B5480BE099}"/>
              </a:ext>
            </a:extLst>
          </p:cNvPr>
          <p:cNvSpPr txBox="1"/>
          <p:nvPr/>
        </p:nvSpPr>
        <p:spPr>
          <a:xfrm>
            <a:off x="1541363" y="2062649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4844D-2A67-468D-87BA-33D4124111F6}"/>
              </a:ext>
            </a:extLst>
          </p:cNvPr>
          <p:cNvSpPr txBox="1"/>
          <p:nvPr/>
        </p:nvSpPr>
        <p:spPr>
          <a:xfrm flipH="1">
            <a:off x="1292181" y="1601276"/>
            <a:ext cx="40158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92E39B-D8EC-45FC-9DCA-EB6D0D756D12}"/>
              </a:ext>
            </a:extLst>
          </p:cNvPr>
          <p:cNvSpPr txBox="1"/>
          <p:nvPr/>
        </p:nvSpPr>
        <p:spPr>
          <a:xfrm>
            <a:off x="2423566" y="1963843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5391D-B80A-43FA-AA2E-1DCD08121A67}"/>
              </a:ext>
            </a:extLst>
          </p:cNvPr>
          <p:cNvSpPr txBox="1"/>
          <p:nvPr/>
        </p:nvSpPr>
        <p:spPr>
          <a:xfrm>
            <a:off x="1234091" y="206264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4189F-8BC3-4CF6-A4EE-22B05C492A6D}"/>
              </a:ext>
            </a:extLst>
          </p:cNvPr>
          <p:cNvSpPr txBox="1"/>
          <p:nvPr/>
        </p:nvSpPr>
        <p:spPr>
          <a:xfrm>
            <a:off x="1949185" y="246275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45CDA-E835-452A-98CD-5A23A57F2838}"/>
              </a:ext>
            </a:extLst>
          </p:cNvPr>
          <p:cNvSpPr txBox="1"/>
          <p:nvPr/>
        </p:nvSpPr>
        <p:spPr>
          <a:xfrm>
            <a:off x="1638118" y="249874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46844-01F1-45C3-8BE2-B3358D7C4128}"/>
              </a:ext>
            </a:extLst>
          </p:cNvPr>
          <p:cNvSpPr txBox="1"/>
          <p:nvPr/>
        </p:nvSpPr>
        <p:spPr>
          <a:xfrm>
            <a:off x="1344238" y="2459312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E3698-9795-4E35-99DD-6FDE1B9C9F1D}"/>
              </a:ext>
            </a:extLst>
          </p:cNvPr>
          <p:cNvSpPr txBox="1"/>
          <p:nvPr/>
        </p:nvSpPr>
        <p:spPr>
          <a:xfrm>
            <a:off x="934605" y="2071216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47167-FE5E-4D2E-8456-CA485430E982}"/>
              </a:ext>
            </a:extLst>
          </p:cNvPr>
          <p:cNvCxnSpPr>
            <a:cxnSpLocks/>
          </p:cNvCxnSpPr>
          <p:nvPr/>
        </p:nvCxnSpPr>
        <p:spPr>
          <a:xfrm>
            <a:off x="3726288" y="2889161"/>
            <a:ext cx="180304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B81D30-3D59-4635-8B79-EFAF21C0215C}"/>
              </a:ext>
            </a:extLst>
          </p:cNvPr>
          <p:cNvSpPr txBox="1"/>
          <p:nvPr/>
        </p:nvSpPr>
        <p:spPr>
          <a:xfrm>
            <a:off x="3846672" y="2380133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8B0116-6298-40CD-9DDB-A40B835B9500}"/>
              </a:ext>
            </a:extLst>
          </p:cNvPr>
          <p:cNvSpPr txBox="1"/>
          <p:nvPr/>
        </p:nvSpPr>
        <p:spPr>
          <a:xfrm>
            <a:off x="3803561" y="1826162"/>
            <a:ext cx="31130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2A1E47-4F2A-4EE3-A2E3-F5481E9C37C8}"/>
              </a:ext>
            </a:extLst>
          </p:cNvPr>
          <p:cNvSpPr txBox="1"/>
          <p:nvPr/>
        </p:nvSpPr>
        <p:spPr>
          <a:xfrm>
            <a:off x="4308817" y="2319892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B3043-8F91-453C-8592-FDD747FAB26A}"/>
              </a:ext>
            </a:extLst>
          </p:cNvPr>
          <p:cNvSpPr txBox="1"/>
          <p:nvPr/>
        </p:nvSpPr>
        <p:spPr>
          <a:xfrm>
            <a:off x="4323200" y="2062649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85723-829B-493C-B508-63282D2C679E}"/>
              </a:ext>
            </a:extLst>
          </p:cNvPr>
          <p:cNvSpPr txBox="1"/>
          <p:nvPr/>
        </p:nvSpPr>
        <p:spPr>
          <a:xfrm flipH="1">
            <a:off x="4074018" y="1601276"/>
            <a:ext cx="40158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68CA26-C82C-4CF0-8E1D-7F0F161E33FD}"/>
              </a:ext>
            </a:extLst>
          </p:cNvPr>
          <p:cNvSpPr txBox="1"/>
          <p:nvPr/>
        </p:nvSpPr>
        <p:spPr>
          <a:xfrm>
            <a:off x="5205403" y="1963843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D8AEDD-67C6-4552-9224-69CC7820E1FB}"/>
              </a:ext>
            </a:extLst>
          </p:cNvPr>
          <p:cNvSpPr txBox="1"/>
          <p:nvPr/>
        </p:nvSpPr>
        <p:spPr>
          <a:xfrm>
            <a:off x="4015928" y="206264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8C3AE6-6416-4CCF-A42D-D091BCC56CFF}"/>
              </a:ext>
            </a:extLst>
          </p:cNvPr>
          <p:cNvSpPr txBox="1"/>
          <p:nvPr/>
        </p:nvSpPr>
        <p:spPr>
          <a:xfrm>
            <a:off x="4731022" y="246275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38858F-F1FB-49BD-8F74-2966080D2F5C}"/>
              </a:ext>
            </a:extLst>
          </p:cNvPr>
          <p:cNvSpPr txBox="1"/>
          <p:nvPr/>
        </p:nvSpPr>
        <p:spPr>
          <a:xfrm>
            <a:off x="4419955" y="249874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37127E-B94C-4AF8-96D6-45FA288094E9}"/>
              </a:ext>
            </a:extLst>
          </p:cNvPr>
          <p:cNvSpPr txBox="1"/>
          <p:nvPr/>
        </p:nvSpPr>
        <p:spPr>
          <a:xfrm>
            <a:off x="4126075" y="2459312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565D34-E1FA-4245-A866-024ED505BCB6}"/>
              </a:ext>
            </a:extLst>
          </p:cNvPr>
          <p:cNvSpPr txBox="1"/>
          <p:nvPr/>
        </p:nvSpPr>
        <p:spPr>
          <a:xfrm>
            <a:off x="3716442" y="2071216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2E8B0B-8266-4E08-9291-EDC37FF876AB}"/>
              </a:ext>
            </a:extLst>
          </p:cNvPr>
          <p:cNvCxnSpPr>
            <a:cxnSpLocks/>
          </p:cNvCxnSpPr>
          <p:nvPr/>
        </p:nvCxnSpPr>
        <p:spPr>
          <a:xfrm>
            <a:off x="6361972" y="2889161"/>
            <a:ext cx="180304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9976315-4B37-444F-AF5E-E1F2E79F5B9B}"/>
              </a:ext>
            </a:extLst>
          </p:cNvPr>
          <p:cNvGrpSpPr/>
          <p:nvPr/>
        </p:nvGrpSpPr>
        <p:grpSpPr>
          <a:xfrm>
            <a:off x="944451" y="1219300"/>
            <a:ext cx="5417521" cy="1656983"/>
            <a:chOff x="648237" y="1897488"/>
            <a:chExt cx="5417521" cy="24598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CCF93B-4BEA-40D9-A06C-00DD839A0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37" y="1897488"/>
              <a:ext cx="0" cy="24598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8F9514-2DFB-45DD-A83F-EE5D5749B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074" y="1897488"/>
              <a:ext cx="0" cy="24598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15C78C-5A68-42D4-AAE8-0C8E79EEC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5758" y="1897488"/>
              <a:ext cx="0" cy="24598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B699844-96A1-459D-BF68-DE4A1335B502}"/>
              </a:ext>
            </a:extLst>
          </p:cNvPr>
          <p:cNvSpPr txBox="1"/>
          <p:nvPr/>
        </p:nvSpPr>
        <p:spPr>
          <a:xfrm>
            <a:off x="6482356" y="2380133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270B7D-E0CB-4CA6-A5D5-3C1E9BB7AE16}"/>
              </a:ext>
            </a:extLst>
          </p:cNvPr>
          <p:cNvSpPr txBox="1"/>
          <p:nvPr/>
        </p:nvSpPr>
        <p:spPr>
          <a:xfrm>
            <a:off x="6439245" y="1826162"/>
            <a:ext cx="31130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AAC65-848F-4265-92A9-07BA3CE242A6}"/>
              </a:ext>
            </a:extLst>
          </p:cNvPr>
          <p:cNvSpPr txBox="1"/>
          <p:nvPr/>
        </p:nvSpPr>
        <p:spPr>
          <a:xfrm>
            <a:off x="6944501" y="2319892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C53EE8-5CAE-467E-9112-F1A4302700F8}"/>
              </a:ext>
            </a:extLst>
          </p:cNvPr>
          <p:cNvSpPr txBox="1"/>
          <p:nvPr/>
        </p:nvSpPr>
        <p:spPr>
          <a:xfrm>
            <a:off x="6958884" y="2062649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473309-5F6D-4908-9B4F-B659FD4A6103}"/>
              </a:ext>
            </a:extLst>
          </p:cNvPr>
          <p:cNvSpPr txBox="1"/>
          <p:nvPr/>
        </p:nvSpPr>
        <p:spPr>
          <a:xfrm flipH="1">
            <a:off x="6709702" y="1601276"/>
            <a:ext cx="40158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C311D-AC33-4F2B-9A34-970CED04F9AF}"/>
              </a:ext>
            </a:extLst>
          </p:cNvPr>
          <p:cNvSpPr txBox="1"/>
          <p:nvPr/>
        </p:nvSpPr>
        <p:spPr>
          <a:xfrm>
            <a:off x="7841087" y="1963843"/>
            <a:ext cx="35397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A0F08B-0669-4F8E-8AB4-0F0B56AF3016}"/>
              </a:ext>
            </a:extLst>
          </p:cNvPr>
          <p:cNvSpPr txBox="1"/>
          <p:nvPr/>
        </p:nvSpPr>
        <p:spPr>
          <a:xfrm>
            <a:off x="6651612" y="206264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2A80EF-EE98-41FE-9714-5558555FA31D}"/>
              </a:ext>
            </a:extLst>
          </p:cNvPr>
          <p:cNvSpPr txBox="1"/>
          <p:nvPr/>
        </p:nvSpPr>
        <p:spPr>
          <a:xfrm>
            <a:off x="7366706" y="246275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F51FB9-9F16-483E-BB6C-B9A5D08285BD}"/>
              </a:ext>
            </a:extLst>
          </p:cNvPr>
          <p:cNvSpPr txBox="1"/>
          <p:nvPr/>
        </p:nvSpPr>
        <p:spPr>
          <a:xfrm>
            <a:off x="7055639" y="2498749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DD0F05-9A32-40CA-B528-5DF00536C7B6}"/>
              </a:ext>
            </a:extLst>
          </p:cNvPr>
          <p:cNvSpPr txBox="1"/>
          <p:nvPr/>
        </p:nvSpPr>
        <p:spPr>
          <a:xfrm>
            <a:off x="6761759" y="2459312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07F085-145D-4594-915B-1B42F1EB30C8}"/>
              </a:ext>
            </a:extLst>
          </p:cNvPr>
          <p:cNvSpPr txBox="1"/>
          <p:nvPr/>
        </p:nvSpPr>
        <p:spPr>
          <a:xfrm>
            <a:off x="6352126" y="2071216"/>
            <a:ext cx="32412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60BFFD-681C-4D32-A427-6FA6BD8BA9CB}"/>
              </a:ext>
            </a:extLst>
          </p:cNvPr>
          <p:cNvCxnSpPr>
            <a:cxnSpLocks/>
          </p:cNvCxnSpPr>
          <p:nvPr/>
        </p:nvCxnSpPr>
        <p:spPr>
          <a:xfrm>
            <a:off x="850006" y="1604679"/>
            <a:ext cx="1437634" cy="1373256"/>
          </a:xfrm>
          <a:prstGeom prst="line">
            <a:avLst/>
          </a:prstGeom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48106E5-9168-4F82-8B17-4BE272C42476}"/>
              </a:ext>
            </a:extLst>
          </p:cNvPr>
          <p:cNvSpPr/>
          <p:nvPr/>
        </p:nvSpPr>
        <p:spPr>
          <a:xfrm>
            <a:off x="3713410" y="1176272"/>
            <a:ext cx="1815920" cy="1487122"/>
          </a:xfrm>
          <a:custGeom>
            <a:avLst/>
            <a:gdLst>
              <a:gd name="connsiteX0" fmla="*/ 0 w 2309973"/>
              <a:gd name="connsiteY0" fmla="*/ 0 h 2019101"/>
              <a:gd name="connsiteX1" fmla="*/ 206062 w 2309973"/>
              <a:gd name="connsiteY1" fmla="*/ 1339403 h 2019101"/>
              <a:gd name="connsiteX2" fmla="*/ 682580 w 2309973"/>
              <a:gd name="connsiteY2" fmla="*/ 2009104 h 2019101"/>
              <a:gd name="connsiteX3" fmla="*/ 2150772 w 2309973"/>
              <a:gd name="connsiteY3" fmla="*/ 1738648 h 2019101"/>
              <a:gd name="connsiteX4" fmla="*/ 2202287 w 2309973"/>
              <a:gd name="connsiteY4" fmla="*/ 1700011 h 2019101"/>
              <a:gd name="connsiteX0" fmla="*/ 0 w 2420328"/>
              <a:gd name="connsiteY0" fmla="*/ 0 h 2020043"/>
              <a:gd name="connsiteX1" fmla="*/ 206062 w 2420328"/>
              <a:gd name="connsiteY1" fmla="*/ 1339403 h 2020043"/>
              <a:gd name="connsiteX2" fmla="*/ 682580 w 2420328"/>
              <a:gd name="connsiteY2" fmla="*/ 2009104 h 2020043"/>
              <a:gd name="connsiteX3" fmla="*/ 2150772 w 2420328"/>
              <a:gd name="connsiteY3" fmla="*/ 1738648 h 2020043"/>
              <a:gd name="connsiteX4" fmla="*/ 2369712 w 2420328"/>
              <a:gd name="connsiteY4" fmla="*/ 1519706 h 2020043"/>
              <a:gd name="connsiteX0" fmla="*/ 0 w 2150772"/>
              <a:gd name="connsiteY0" fmla="*/ 0 h 2020043"/>
              <a:gd name="connsiteX1" fmla="*/ 206062 w 2150772"/>
              <a:gd name="connsiteY1" fmla="*/ 1339403 h 2020043"/>
              <a:gd name="connsiteX2" fmla="*/ 682580 w 2150772"/>
              <a:gd name="connsiteY2" fmla="*/ 2009104 h 2020043"/>
              <a:gd name="connsiteX3" fmla="*/ 2150772 w 2150772"/>
              <a:gd name="connsiteY3" fmla="*/ 1738648 h 2020043"/>
              <a:gd name="connsiteX0" fmla="*/ 0 w 1893194"/>
              <a:gd name="connsiteY0" fmla="*/ 0 h 2028035"/>
              <a:gd name="connsiteX1" fmla="*/ 206062 w 1893194"/>
              <a:gd name="connsiteY1" fmla="*/ 1339403 h 2028035"/>
              <a:gd name="connsiteX2" fmla="*/ 682580 w 1893194"/>
              <a:gd name="connsiteY2" fmla="*/ 2009104 h 2028035"/>
              <a:gd name="connsiteX3" fmla="*/ 1893194 w 1893194"/>
              <a:gd name="connsiteY3" fmla="*/ 1815922 h 2028035"/>
              <a:gd name="connsiteX0" fmla="*/ 0 w 1815920"/>
              <a:gd name="connsiteY0" fmla="*/ 0 h 1487122"/>
              <a:gd name="connsiteX1" fmla="*/ 128788 w 1815920"/>
              <a:gd name="connsiteY1" fmla="*/ 798490 h 1487122"/>
              <a:gd name="connsiteX2" fmla="*/ 605306 w 1815920"/>
              <a:gd name="connsiteY2" fmla="*/ 1468191 h 1487122"/>
              <a:gd name="connsiteX3" fmla="*/ 1815920 w 1815920"/>
              <a:gd name="connsiteY3" fmla="*/ 1275009 h 14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920" h="1487122">
                <a:moveTo>
                  <a:pt x="0" y="0"/>
                </a:moveTo>
                <a:cubicBezTo>
                  <a:pt x="46149" y="502276"/>
                  <a:pt x="27904" y="553791"/>
                  <a:pt x="128788" y="798490"/>
                </a:cubicBezTo>
                <a:cubicBezTo>
                  <a:pt x="229672" y="1043189"/>
                  <a:pt x="324117" y="1388771"/>
                  <a:pt x="605306" y="1468191"/>
                </a:cubicBezTo>
                <a:cubicBezTo>
                  <a:pt x="886495" y="1547611"/>
                  <a:pt x="1534731" y="1356575"/>
                  <a:pt x="1815920" y="1275009"/>
                </a:cubicBezTo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4652089-9CC6-4646-A233-532DFBADDEFF}"/>
              </a:ext>
            </a:extLst>
          </p:cNvPr>
          <p:cNvSpPr/>
          <p:nvPr/>
        </p:nvSpPr>
        <p:spPr>
          <a:xfrm>
            <a:off x="6482119" y="1158198"/>
            <a:ext cx="1919199" cy="1521328"/>
          </a:xfrm>
          <a:custGeom>
            <a:avLst/>
            <a:gdLst>
              <a:gd name="connsiteX0" fmla="*/ 0 w 2309973"/>
              <a:gd name="connsiteY0" fmla="*/ 0 h 2019101"/>
              <a:gd name="connsiteX1" fmla="*/ 206062 w 2309973"/>
              <a:gd name="connsiteY1" fmla="*/ 1339403 h 2019101"/>
              <a:gd name="connsiteX2" fmla="*/ 682580 w 2309973"/>
              <a:gd name="connsiteY2" fmla="*/ 2009104 h 2019101"/>
              <a:gd name="connsiteX3" fmla="*/ 2150772 w 2309973"/>
              <a:gd name="connsiteY3" fmla="*/ 1738648 h 2019101"/>
              <a:gd name="connsiteX4" fmla="*/ 2202287 w 2309973"/>
              <a:gd name="connsiteY4" fmla="*/ 1700011 h 2019101"/>
              <a:gd name="connsiteX0" fmla="*/ 0 w 2420328"/>
              <a:gd name="connsiteY0" fmla="*/ 0 h 2020043"/>
              <a:gd name="connsiteX1" fmla="*/ 206062 w 2420328"/>
              <a:gd name="connsiteY1" fmla="*/ 1339403 h 2020043"/>
              <a:gd name="connsiteX2" fmla="*/ 682580 w 2420328"/>
              <a:gd name="connsiteY2" fmla="*/ 2009104 h 2020043"/>
              <a:gd name="connsiteX3" fmla="*/ 2150772 w 2420328"/>
              <a:gd name="connsiteY3" fmla="*/ 1738648 h 2020043"/>
              <a:gd name="connsiteX4" fmla="*/ 2369712 w 2420328"/>
              <a:gd name="connsiteY4" fmla="*/ 1519706 h 2020043"/>
              <a:gd name="connsiteX0" fmla="*/ 0 w 2150772"/>
              <a:gd name="connsiteY0" fmla="*/ 0 h 2020043"/>
              <a:gd name="connsiteX1" fmla="*/ 206062 w 2150772"/>
              <a:gd name="connsiteY1" fmla="*/ 1339403 h 2020043"/>
              <a:gd name="connsiteX2" fmla="*/ 682580 w 2150772"/>
              <a:gd name="connsiteY2" fmla="*/ 2009104 h 2020043"/>
              <a:gd name="connsiteX3" fmla="*/ 2150772 w 2150772"/>
              <a:gd name="connsiteY3" fmla="*/ 1738648 h 2020043"/>
              <a:gd name="connsiteX0" fmla="*/ 0 w 1893194"/>
              <a:gd name="connsiteY0" fmla="*/ 0 h 2028035"/>
              <a:gd name="connsiteX1" fmla="*/ 206062 w 1893194"/>
              <a:gd name="connsiteY1" fmla="*/ 1339403 h 2028035"/>
              <a:gd name="connsiteX2" fmla="*/ 682580 w 1893194"/>
              <a:gd name="connsiteY2" fmla="*/ 2009104 h 2028035"/>
              <a:gd name="connsiteX3" fmla="*/ 1893194 w 1893194"/>
              <a:gd name="connsiteY3" fmla="*/ 1815922 h 2028035"/>
              <a:gd name="connsiteX0" fmla="*/ 0 w 1893194"/>
              <a:gd name="connsiteY0" fmla="*/ 0 h 2028035"/>
              <a:gd name="connsiteX1" fmla="*/ 206062 w 1893194"/>
              <a:gd name="connsiteY1" fmla="*/ 1339403 h 2028035"/>
              <a:gd name="connsiteX2" fmla="*/ 257576 w 1893194"/>
              <a:gd name="connsiteY2" fmla="*/ 1550658 h 2028035"/>
              <a:gd name="connsiteX3" fmla="*/ 682580 w 1893194"/>
              <a:gd name="connsiteY3" fmla="*/ 2009104 h 2028035"/>
              <a:gd name="connsiteX4" fmla="*/ 1893194 w 1893194"/>
              <a:gd name="connsiteY4" fmla="*/ 1815922 h 2028035"/>
              <a:gd name="connsiteX0" fmla="*/ 38877 w 1932071"/>
              <a:gd name="connsiteY0" fmla="*/ 0 h 2014032"/>
              <a:gd name="connsiteX1" fmla="*/ 244939 w 1932071"/>
              <a:gd name="connsiteY1" fmla="*/ 1339403 h 2014032"/>
              <a:gd name="connsiteX2" fmla="*/ 13118 w 1932071"/>
              <a:gd name="connsiteY2" fmla="*/ 1615052 h 2014032"/>
              <a:gd name="connsiteX3" fmla="*/ 721457 w 1932071"/>
              <a:gd name="connsiteY3" fmla="*/ 2009104 h 2014032"/>
              <a:gd name="connsiteX4" fmla="*/ 1932071 w 1932071"/>
              <a:gd name="connsiteY4" fmla="*/ 1815922 h 2014032"/>
              <a:gd name="connsiteX0" fmla="*/ 39362 w 1932556"/>
              <a:gd name="connsiteY0" fmla="*/ 0 h 2014032"/>
              <a:gd name="connsiteX1" fmla="*/ 232545 w 1932556"/>
              <a:gd name="connsiteY1" fmla="*/ 1197736 h 2014032"/>
              <a:gd name="connsiteX2" fmla="*/ 13603 w 1932556"/>
              <a:gd name="connsiteY2" fmla="*/ 1615052 h 2014032"/>
              <a:gd name="connsiteX3" fmla="*/ 721942 w 1932556"/>
              <a:gd name="connsiteY3" fmla="*/ 2009104 h 2014032"/>
              <a:gd name="connsiteX4" fmla="*/ 1932556 w 1932556"/>
              <a:gd name="connsiteY4" fmla="*/ 1815922 h 2014032"/>
              <a:gd name="connsiteX0" fmla="*/ 26001 w 1919195"/>
              <a:gd name="connsiteY0" fmla="*/ 0 h 2014032"/>
              <a:gd name="connsiteX1" fmla="*/ 219184 w 1919195"/>
              <a:gd name="connsiteY1" fmla="*/ 1197736 h 2014032"/>
              <a:gd name="connsiteX2" fmla="*/ 242 w 1919195"/>
              <a:gd name="connsiteY2" fmla="*/ 1615052 h 2014032"/>
              <a:gd name="connsiteX3" fmla="*/ 270699 w 1919195"/>
              <a:gd name="connsiteY3" fmla="*/ 1833994 h 2014032"/>
              <a:gd name="connsiteX4" fmla="*/ 708581 w 1919195"/>
              <a:gd name="connsiteY4" fmla="*/ 2009104 h 2014032"/>
              <a:gd name="connsiteX5" fmla="*/ 1919195 w 1919195"/>
              <a:gd name="connsiteY5" fmla="*/ 1815922 h 2014032"/>
              <a:gd name="connsiteX0" fmla="*/ 26001 w 1919195"/>
              <a:gd name="connsiteY0" fmla="*/ 0 h 2012545"/>
              <a:gd name="connsiteX1" fmla="*/ 219184 w 1919195"/>
              <a:gd name="connsiteY1" fmla="*/ 1197736 h 2012545"/>
              <a:gd name="connsiteX2" fmla="*/ 242 w 1919195"/>
              <a:gd name="connsiteY2" fmla="*/ 1615052 h 2012545"/>
              <a:gd name="connsiteX3" fmla="*/ 438125 w 1919195"/>
              <a:gd name="connsiteY3" fmla="*/ 1653690 h 2012545"/>
              <a:gd name="connsiteX4" fmla="*/ 708581 w 1919195"/>
              <a:gd name="connsiteY4" fmla="*/ 2009104 h 2012545"/>
              <a:gd name="connsiteX5" fmla="*/ 1919195 w 1919195"/>
              <a:gd name="connsiteY5" fmla="*/ 1815922 h 2012545"/>
              <a:gd name="connsiteX0" fmla="*/ 26001 w 1919195"/>
              <a:gd name="connsiteY0" fmla="*/ 0 h 2191029"/>
              <a:gd name="connsiteX1" fmla="*/ 219184 w 1919195"/>
              <a:gd name="connsiteY1" fmla="*/ 1197736 h 2191029"/>
              <a:gd name="connsiteX2" fmla="*/ 242 w 1919195"/>
              <a:gd name="connsiteY2" fmla="*/ 1615052 h 2191029"/>
              <a:gd name="connsiteX3" fmla="*/ 438125 w 1919195"/>
              <a:gd name="connsiteY3" fmla="*/ 1653690 h 2191029"/>
              <a:gd name="connsiteX4" fmla="*/ 618429 w 1919195"/>
              <a:gd name="connsiteY4" fmla="*/ 2189408 h 2191029"/>
              <a:gd name="connsiteX5" fmla="*/ 1919195 w 1919195"/>
              <a:gd name="connsiteY5" fmla="*/ 1815922 h 2191029"/>
              <a:gd name="connsiteX0" fmla="*/ 51763 w 1919199"/>
              <a:gd name="connsiteY0" fmla="*/ 0 h 1521328"/>
              <a:gd name="connsiteX1" fmla="*/ 219188 w 1919199"/>
              <a:gd name="connsiteY1" fmla="*/ 528035 h 1521328"/>
              <a:gd name="connsiteX2" fmla="*/ 246 w 1919199"/>
              <a:gd name="connsiteY2" fmla="*/ 945351 h 1521328"/>
              <a:gd name="connsiteX3" fmla="*/ 438129 w 1919199"/>
              <a:gd name="connsiteY3" fmla="*/ 983989 h 1521328"/>
              <a:gd name="connsiteX4" fmla="*/ 618433 w 1919199"/>
              <a:gd name="connsiteY4" fmla="*/ 1519707 h 1521328"/>
              <a:gd name="connsiteX5" fmla="*/ 1919199 w 1919199"/>
              <a:gd name="connsiteY5" fmla="*/ 1146221 h 152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199" h="1521328">
                <a:moveTo>
                  <a:pt x="51763" y="0"/>
                </a:moveTo>
                <a:cubicBezTo>
                  <a:pt x="97912" y="502276"/>
                  <a:pt x="227774" y="370477"/>
                  <a:pt x="219188" y="528035"/>
                </a:cubicBezTo>
                <a:cubicBezTo>
                  <a:pt x="210602" y="685593"/>
                  <a:pt x="-8340" y="839308"/>
                  <a:pt x="246" y="945351"/>
                </a:cubicBezTo>
                <a:cubicBezTo>
                  <a:pt x="8832" y="1051394"/>
                  <a:pt x="320073" y="918314"/>
                  <a:pt x="438129" y="983989"/>
                </a:cubicBezTo>
                <a:cubicBezTo>
                  <a:pt x="556185" y="1049664"/>
                  <a:pt x="371588" y="1492668"/>
                  <a:pt x="618433" y="1519707"/>
                </a:cubicBezTo>
                <a:cubicBezTo>
                  <a:pt x="865278" y="1546746"/>
                  <a:pt x="1638010" y="1227787"/>
                  <a:pt x="1919199" y="1146221"/>
                </a:cubicBezTo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0D7DE9-7F9F-457E-8A18-3CC384D84715}"/>
              </a:ext>
            </a:extLst>
          </p:cNvPr>
          <p:cNvSpPr txBox="1"/>
          <p:nvPr/>
        </p:nvSpPr>
        <p:spPr>
          <a:xfrm>
            <a:off x="1103768" y="2993352"/>
            <a:ext cx="10924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Underfit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38E6F6-C0B6-40FC-BCA7-7C3E361F0CFB}"/>
              </a:ext>
            </a:extLst>
          </p:cNvPr>
          <p:cNvSpPr txBox="1"/>
          <p:nvPr/>
        </p:nvSpPr>
        <p:spPr>
          <a:xfrm>
            <a:off x="3597952" y="2977935"/>
            <a:ext cx="144526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“Just right”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1D4FA5-165E-40B5-B52F-48F9B38245E0}"/>
              </a:ext>
            </a:extLst>
          </p:cNvPr>
          <p:cNvSpPr txBox="1"/>
          <p:nvPr/>
        </p:nvSpPr>
        <p:spPr>
          <a:xfrm>
            <a:off x="6709702" y="2977935"/>
            <a:ext cx="94782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Overfit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996BB3-C016-4C7B-ADA4-8E093C5AC2FC}"/>
              </a:ext>
            </a:extLst>
          </p:cNvPr>
          <p:cNvSpPr txBox="1"/>
          <p:nvPr/>
        </p:nvSpPr>
        <p:spPr>
          <a:xfrm>
            <a:off x="579550" y="3829317"/>
            <a:ext cx="815700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Underfit model has overly high </a:t>
            </a:r>
            <a:r>
              <a:rPr lang="en-US" b="1" dirty="0"/>
              <a:t>bias</a:t>
            </a:r>
            <a:r>
              <a:rPr lang="en-US" dirty="0"/>
              <a:t> – it has limited flexibility to represent the signal in the data</a:t>
            </a:r>
          </a:p>
          <a:p>
            <a:endParaRPr lang="en-US" dirty="0"/>
          </a:p>
          <a:p>
            <a:r>
              <a:rPr lang="en-US" dirty="0"/>
              <a:t>Overfit model has overly high </a:t>
            </a:r>
            <a:r>
              <a:rPr lang="en-US" b="1" dirty="0"/>
              <a:t>variance</a:t>
            </a:r>
            <a:r>
              <a:rPr lang="en-US" dirty="0"/>
              <a:t> – it is sensitive to specific data</a:t>
            </a:r>
          </a:p>
        </p:txBody>
      </p:sp>
    </p:spTree>
    <p:extLst>
      <p:ext uri="{BB962C8B-B14F-4D97-AF65-F5344CB8AC3E}">
        <p14:creationId xmlns:p14="http://schemas.microsoft.com/office/powerpoint/2010/main" val="216832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AFF3F-3680-1B4A-B104-B2617E03E3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B910DD2F-4B2A-1149-8114-29949C02224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30B94A-6922-481A-9CAE-5932F4AF8EB5}"/>
              </a:ext>
            </a:extLst>
          </p:cNvPr>
          <p:cNvCxnSpPr/>
          <p:nvPr/>
        </p:nvCxnSpPr>
        <p:spPr>
          <a:xfrm flipV="1">
            <a:off x="1345810" y="811237"/>
            <a:ext cx="0" cy="374200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0D90BB-3A54-4DE7-B500-B6BB75E82A3F}"/>
              </a:ext>
            </a:extLst>
          </p:cNvPr>
          <p:cNvCxnSpPr>
            <a:cxnSpLocks/>
          </p:cNvCxnSpPr>
          <p:nvPr/>
        </p:nvCxnSpPr>
        <p:spPr>
          <a:xfrm>
            <a:off x="1345810" y="4553243"/>
            <a:ext cx="643362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7FD12A-BDDD-4DC5-BE29-4A8E00193113}"/>
              </a:ext>
            </a:extLst>
          </p:cNvPr>
          <p:cNvSpPr txBox="1"/>
          <p:nvPr/>
        </p:nvSpPr>
        <p:spPr>
          <a:xfrm rot="16200000">
            <a:off x="-1217" y="2326585"/>
            <a:ext cx="196560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Prediction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C33E-4F3B-4A21-96B5-CDA77052F1D7}"/>
              </a:ext>
            </a:extLst>
          </p:cNvPr>
          <p:cNvSpPr txBox="1"/>
          <p:nvPr/>
        </p:nvSpPr>
        <p:spPr>
          <a:xfrm>
            <a:off x="2602522" y="4637649"/>
            <a:ext cx="222368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Model Complexity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D8AF91-1997-4BE6-BF5F-69869F22844C}"/>
              </a:ext>
            </a:extLst>
          </p:cNvPr>
          <p:cNvSpPr/>
          <p:nvPr/>
        </p:nvSpPr>
        <p:spPr>
          <a:xfrm>
            <a:off x="1535409" y="828589"/>
            <a:ext cx="6073181" cy="3535354"/>
          </a:xfrm>
          <a:custGeom>
            <a:avLst/>
            <a:gdLst>
              <a:gd name="connsiteX0" fmla="*/ 0 w 6102520"/>
              <a:gd name="connsiteY0" fmla="*/ 0 h 3608785"/>
              <a:gd name="connsiteX1" fmla="*/ 73347 w 6102520"/>
              <a:gd name="connsiteY1" fmla="*/ 1202900 h 3608785"/>
              <a:gd name="connsiteX2" fmla="*/ 322729 w 6102520"/>
              <a:gd name="connsiteY2" fmla="*/ 2068402 h 3608785"/>
              <a:gd name="connsiteX3" fmla="*/ 704137 w 6102520"/>
              <a:gd name="connsiteY3" fmla="*/ 2611174 h 3608785"/>
              <a:gd name="connsiteX4" fmla="*/ 1540299 w 6102520"/>
              <a:gd name="connsiteY4" fmla="*/ 3080598 h 3608785"/>
              <a:gd name="connsiteX5" fmla="*/ 3373989 w 6102520"/>
              <a:gd name="connsiteY5" fmla="*/ 3462006 h 3608785"/>
              <a:gd name="connsiteX6" fmla="*/ 5281027 w 6102520"/>
              <a:gd name="connsiteY6" fmla="*/ 3535354 h 3608785"/>
              <a:gd name="connsiteX7" fmla="*/ 6102520 w 6102520"/>
              <a:gd name="connsiteY7" fmla="*/ 3608701 h 3608785"/>
              <a:gd name="connsiteX0" fmla="*/ 0 w 6073181"/>
              <a:gd name="connsiteY0" fmla="*/ 0 h 3535354"/>
              <a:gd name="connsiteX1" fmla="*/ 73347 w 6073181"/>
              <a:gd name="connsiteY1" fmla="*/ 1202900 h 3535354"/>
              <a:gd name="connsiteX2" fmla="*/ 322729 w 6073181"/>
              <a:gd name="connsiteY2" fmla="*/ 2068402 h 3535354"/>
              <a:gd name="connsiteX3" fmla="*/ 704137 w 6073181"/>
              <a:gd name="connsiteY3" fmla="*/ 2611174 h 3535354"/>
              <a:gd name="connsiteX4" fmla="*/ 1540299 w 6073181"/>
              <a:gd name="connsiteY4" fmla="*/ 3080598 h 3535354"/>
              <a:gd name="connsiteX5" fmla="*/ 3373989 w 6073181"/>
              <a:gd name="connsiteY5" fmla="*/ 3462006 h 3535354"/>
              <a:gd name="connsiteX6" fmla="*/ 5281027 w 6073181"/>
              <a:gd name="connsiteY6" fmla="*/ 3535354 h 3535354"/>
              <a:gd name="connsiteX7" fmla="*/ 6073181 w 6073181"/>
              <a:gd name="connsiteY7" fmla="*/ 3520684 h 353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3181" h="3535354">
                <a:moveTo>
                  <a:pt x="0" y="0"/>
                </a:moveTo>
                <a:cubicBezTo>
                  <a:pt x="9779" y="429083"/>
                  <a:pt x="19559" y="858166"/>
                  <a:pt x="73347" y="1202900"/>
                </a:cubicBezTo>
                <a:cubicBezTo>
                  <a:pt x="127135" y="1547634"/>
                  <a:pt x="217597" y="1833690"/>
                  <a:pt x="322729" y="2068402"/>
                </a:cubicBezTo>
                <a:cubicBezTo>
                  <a:pt x="427861" y="2303114"/>
                  <a:pt x="501209" y="2442475"/>
                  <a:pt x="704137" y="2611174"/>
                </a:cubicBezTo>
                <a:cubicBezTo>
                  <a:pt x="907065" y="2779873"/>
                  <a:pt x="1095324" y="2938793"/>
                  <a:pt x="1540299" y="3080598"/>
                </a:cubicBezTo>
                <a:cubicBezTo>
                  <a:pt x="1985274" y="3222403"/>
                  <a:pt x="2750534" y="3386213"/>
                  <a:pt x="3373989" y="3462006"/>
                </a:cubicBezTo>
                <a:cubicBezTo>
                  <a:pt x="3997444" y="3537799"/>
                  <a:pt x="4831162" y="3525574"/>
                  <a:pt x="5281027" y="3535354"/>
                </a:cubicBezTo>
                <a:lnTo>
                  <a:pt x="6073181" y="3520684"/>
                </a:lnTo>
              </a:path>
            </a:pathLst>
          </a:cu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2B76D-A4A3-4674-B193-646BA778C7E8}"/>
              </a:ext>
            </a:extLst>
          </p:cNvPr>
          <p:cNvSpPr txBox="1"/>
          <p:nvPr/>
        </p:nvSpPr>
        <p:spPr>
          <a:xfrm>
            <a:off x="6117189" y="4086538"/>
            <a:ext cx="141737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on training data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5A7F97-B20E-433D-A6B1-35483C7EF813}"/>
              </a:ext>
            </a:extLst>
          </p:cNvPr>
          <p:cNvSpPr/>
          <p:nvPr/>
        </p:nvSpPr>
        <p:spPr>
          <a:xfrm>
            <a:off x="1863029" y="762815"/>
            <a:ext cx="5046314" cy="2512472"/>
          </a:xfrm>
          <a:custGeom>
            <a:avLst/>
            <a:gdLst>
              <a:gd name="connsiteX0" fmla="*/ 0 w 5046314"/>
              <a:gd name="connsiteY0" fmla="*/ 0 h 2512472"/>
              <a:gd name="connsiteX1" fmla="*/ 278721 w 5046314"/>
              <a:gd name="connsiteY1" fmla="*/ 1217570 h 2512472"/>
              <a:gd name="connsiteX2" fmla="*/ 674798 w 5046314"/>
              <a:gd name="connsiteY2" fmla="*/ 1921707 h 2512472"/>
              <a:gd name="connsiteX3" fmla="*/ 1334926 w 5046314"/>
              <a:gd name="connsiteY3" fmla="*/ 2376462 h 2512472"/>
              <a:gd name="connsiteX4" fmla="*/ 2053732 w 5046314"/>
              <a:gd name="connsiteY4" fmla="*/ 2508488 h 2512472"/>
              <a:gd name="connsiteX5" fmla="*/ 3447337 w 5046314"/>
              <a:gd name="connsiteY5" fmla="*/ 2259106 h 2512472"/>
              <a:gd name="connsiteX6" fmla="*/ 4327508 w 5046314"/>
              <a:gd name="connsiteY6" fmla="*/ 1584308 h 2512472"/>
              <a:gd name="connsiteX7" fmla="*/ 5046314 w 5046314"/>
              <a:gd name="connsiteY7" fmla="*/ 806824 h 25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6314" h="2512472">
                <a:moveTo>
                  <a:pt x="0" y="0"/>
                </a:moveTo>
                <a:cubicBezTo>
                  <a:pt x="83127" y="448643"/>
                  <a:pt x="166255" y="897286"/>
                  <a:pt x="278721" y="1217570"/>
                </a:cubicBezTo>
                <a:cubicBezTo>
                  <a:pt x="391187" y="1537855"/>
                  <a:pt x="498764" y="1728558"/>
                  <a:pt x="674798" y="1921707"/>
                </a:cubicBezTo>
                <a:cubicBezTo>
                  <a:pt x="850832" y="2114856"/>
                  <a:pt x="1105104" y="2278665"/>
                  <a:pt x="1334926" y="2376462"/>
                </a:cubicBezTo>
                <a:cubicBezTo>
                  <a:pt x="1564748" y="2474259"/>
                  <a:pt x="1701664" y="2528047"/>
                  <a:pt x="2053732" y="2508488"/>
                </a:cubicBezTo>
                <a:cubicBezTo>
                  <a:pt x="2405801" y="2488929"/>
                  <a:pt x="3068374" y="2413136"/>
                  <a:pt x="3447337" y="2259106"/>
                </a:cubicBezTo>
                <a:cubicBezTo>
                  <a:pt x="3826300" y="2105076"/>
                  <a:pt x="4061012" y="1826355"/>
                  <a:pt x="4327508" y="1584308"/>
                </a:cubicBezTo>
                <a:cubicBezTo>
                  <a:pt x="4594004" y="1342261"/>
                  <a:pt x="4820159" y="1074542"/>
                  <a:pt x="5046314" y="80682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36C02-4586-48BC-B90E-075306728EE2}"/>
              </a:ext>
            </a:extLst>
          </p:cNvPr>
          <p:cNvSpPr txBox="1"/>
          <p:nvPr/>
        </p:nvSpPr>
        <p:spPr>
          <a:xfrm>
            <a:off x="4757814" y="3417998"/>
            <a:ext cx="11592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on new data</a:t>
            </a:r>
          </a:p>
        </p:txBody>
      </p:sp>
    </p:spTree>
    <p:extLst>
      <p:ext uri="{BB962C8B-B14F-4D97-AF65-F5344CB8AC3E}">
        <p14:creationId xmlns:p14="http://schemas.microsoft.com/office/powerpoint/2010/main" val="37717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84DC6F-BB27-4821-AC25-C3ACE9F9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Right Model Complexity?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E268B9-7E4A-49F7-9869-5DD9A0A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</a:t>
            </a:r>
            <a:r>
              <a:rPr lang="en-US" b="1" dirty="0"/>
              <a:t>hyperparameters</a:t>
            </a:r>
            <a:r>
              <a:rPr lang="en-US" dirty="0"/>
              <a:t> affect model complexity, e.g., decision tree depth or regularization weights</a:t>
            </a:r>
          </a:p>
          <a:p>
            <a:endParaRPr lang="en-US" dirty="0"/>
          </a:p>
          <a:p>
            <a:r>
              <a:rPr lang="en-US" dirty="0"/>
              <a:t>But: how do we evaluate configurations against one another, </a:t>
            </a:r>
            <a:r>
              <a:rPr lang="en-US" i="1" dirty="0"/>
              <a:t>and</a:t>
            </a:r>
            <a:r>
              <a:rPr lang="en-US" dirty="0"/>
              <a:t> assess model performance?  We should NOT use the same test data!</a:t>
            </a:r>
          </a:p>
          <a:p>
            <a:endParaRPr lang="en-US" dirty="0"/>
          </a:p>
          <a:p>
            <a:r>
              <a:rPr lang="en-US" dirty="0"/>
              <a:t>This motivates </a:t>
            </a:r>
            <a:r>
              <a:rPr lang="en-US" i="1" dirty="0"/>
              <a:t>holdout</a:t>
            </a:r>
            <a:r>
              <a:rPr lang="en-US" dirty="0"/>
              <a:t> or </a:t>
            </a:r>
            <a:r>
              <a:rPr lang="en-US" i="1" dirty="0"/>
              <a:t>validation</a:t>
            </a:r>
            <a:r>
              <a:rPr lang="en-US" dirty="0"/>
              <a:t> data….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6241C-9AE6-4A8A-9233-8E21298B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E938-77A8-4C7C-9D3C-8B3F0C7A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81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Training, Validation and Test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6C2D1-1DE8-4694-A410-5C21C0CA6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35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Split into Train and Test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87662"/>
              </p:ext>
            </p:extLst>
          </p:nvPr>
        </p:nvGraphicFramePr>
        <p:xfrm>
          <a:off x="3044137" y="2305170"/>
          <a:ext cx="70821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36720" y="3247543"/>
            <a:ext cx="144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training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(70%)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36720" y="4562090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test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(30%)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3224" y="3442447"/>
            <a:ext cx="1920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Train + test on</a:t>
            </a:r>
          </a:p>
          <a:p>
            <a:r>
              <a:rPr lang="en-US" sz="2000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independent samples of the population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24A7B-0BCD-44DF-A94E-42CFBA4D8CA3}"/>
              </a:ext>
            </a:extLst>
          </p:cNvPr>
          <p:cNvSpPr/>
          <p:nvPr/>
        </p:nvSpPr>
        <p:spPr>
          <a:xfrm>
            <a:off x="682283" y="978889"/>
            <a:ext cx="773488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sklearn.model_selection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</a:rPr>
              <a:t>(X, y, \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                                            </a:t>
            </a:r>
            <a:r>
              <a:rPr lang="en-US" dirty="0" err="1">
                <a:latin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dirty="0">
                <a:latin typeface="Courier New" panose="02070309020205020404" pitchFamily="49" charset="0"/>
              </a:rPr>
              <a:t>,\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                                                </a:t>
            </a:r>
            <a:r>
              <a:rPr lang="en-US" dirty="0" err="1">
                <a:latin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206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2" y="1268609"/>
            <a:ext cx="5578608" cy="3762671"/>
          </a:xfrm>
        </p:spPr>
        <p:txBody>
          <a:bodyPr>
            <a:normAutofit/>
          </a:bodyPr>
          <a:lstStyle/>
          <a:p>
            <a:r>
              <a:rPr lang="en-US" dirty="0"/>
              <a:t>What if we need to </a:t>
            </a:r>
            <a:r>
              <a:rPr lang="en-US" b="1" dirty="0"/>
              <a:t>tune </a:t>
            </a:r>
            <a:r>
              <a:rPr lang="en-US" b="1" dirty="0" err="1"/>
              <a:t>hyperparameters</a:t>
            </a:r>
            <a:r>
              <a:rPr lang="en-US" dirty="0"/>
              <a:t>?</a:t>
            </a:r>
          </a:p>
          <a:p>
            <a:r>
              <a:rPr lang="en-US" dirty="0"/>
              <a:t>We now need </a:t>
            </a:r>
            <a:r>
              <a:rPr lang="en-US" i="1" dirty="0"/>
              <a:t>independent </a:t>
            </a:r>
            <a:r>
              <a:rPr lang="en-US" dirty="0"/>
              <a:t>sets for </a:t>
            </a:r>
            <a:r>
              <a:rPr lang="en-US" b="1" dirty="0"/>
              <a:t>training</a:t>
            </a:r>
            <a:r>
              <a:rPr lang="en-US" dirty="0"/>
              <a:t>, for </a:t>
            </a:r>
            <a:r>
              <a:rPr lang="en-US" b="1" dirty="0"/>
              <a:t>tuning </a:t>
            </a:r>
            <a:r>
              <a:rPr lang="en-US" dirty="0"/>
              <a:t>hyper-parameters (validation), and for </a:t>
            </a:r>
            <a:r>
              <a:rPr lang="en-US" b="1" dirty="0"/>
              <a:t>testing</a:t>
            </a:r>
            <a:endParaRPr lang="en-US" dirty="0"/>
          </a:p>
          <a:p>
            <a:endParaRPr lang="en-US" dirty="0"/>
          </a:p>
          <a:p>
            <a:pPr marL="7620" indent="0">
              <a:buNone/>
            </a:pPr>
            <a:r>
              <a:rPr lang="en-US" dirty="0">
                <a:solidFill>
                  <a:schemeClr val="accent4"/>
                </a:solidFill>
              </a:rPr>
              <a:t>Often there is not enough labeled data for this…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3962" y="1249493"/>
          <a:ext cx="70821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40612" y="1671361"/>
            <a:ext cx="144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training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(60%)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7855" y="3540826"/>
            <a:ext cx="973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test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(30%)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7855" y="2818653"/>
            <a:ext cx="1675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validation set</a:t>
            </a:r>
          </a:p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287158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k-Fold Cross-Validation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More Representative Validation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4157" y="1249493"/>
            <a:ext cx="5210489" cy="4118837"/>
          </a:xfrm>
        </p:spPr>
        <p:txBody>
          <a:bodyPr>
            <a:normAutofit fontScale="85000" lnSpcReduction="20000"/>
          </a:bodyPr>
          <a:lstStyle/>
          <a:p>
            <a:pPr marL="7620" indent="0">
              <a:buNone/>
            </a:pPr>
            <a:r>
              <a:rPr lang="en-US" b="1" dirty="0"/>
              <a:t>Approach:  </a:t>
            </a:r>
            <a:r>
              <a:rPr lang="en-US" dirty="0"/>
              <a:t>maximally use training data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Never validate on same data &gt; 1 time</a:t>
            </a:r>
          </a:p>
          <a:p>
            <a:pPr marL="7620" indent="0">
              <a:buNone/>
            </a:pPr>
            <a:r>
              <a:rPr lang="en-US" b="1" dirty="0"/>
              <a:t>Divide </a:t>
            </a:r>
            <a:r>
              <a:rPr lang="en-US" dirty="0"/>
              <a:t>the data: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folds </a:t>
            </a:r>
            <a:r>
              <a:rPr lang="en-US" dirty="0"/>
              <a:t>w/o replacement</a:t>
            </a:r>
          </a:p>
          <a:p>
            <a:pPr marL="483235" lvl="1" indent="0">
              <a:buNone/>
            </a:pPr>
            <a:r>
              <a:rPr lang="en-US" dirty="0"/>
              <a:t>(k-1) folds for </a:t>
            </a:r>
            <a:r>
              <a:rPr lang="en-US" b="1" dirty="0"/>
              <a:t>training </a:t>
            </a:r>
            <a:r>
              <a:rPr lang="en-US" dirty="0"/>
              <a:t>of model</a:t>
            </a:r>
          </a:p>
          <a:p>
            <a:pPr marL="483235" lvl="1" indent="0">
              <a:buNone/>
            </a:pPr>
            <a:r>
              <a:rPr lang="en-US" dirty="0"/>
              <a:t>1 fold for </a:t>
            </a:r>
            <a:r>
              <a:rPr lang="en-US" b="1" dirty="0"/>
              <a:t>validation </a:t>
            </a:r>
            <a:r>
              <a:rPr lang="en-US" dirty="0"/>
              <a:t>of the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Repeat </a:t>
            </a:r>
            <a:r>
              <a:rPr lang="en-US" i="1" dirty="0"/>
              <a:t>k</a:t>
            </a:r>
            <a:r>
              <a:rPr lang="en-US" dirty="0"/>
              <a:t> times: get </a:t>
            </a:r>
            <a:r>
              <a:rPr lang="en-US" i="1" dirty="0"/>
              <a:t>k</a:t>
            </a:r>
            <a:r>
              <a:rPr lang="en-US" dirty="0"/>
              <a:t> classifiers + </a:t>
            </a:r>
            <a:br>
              <a:rPr lang="en-US" dirty="0"/>
            </a:br>
            <a:r>
              <a:rPr lang="en-US" dirty="0"/>
              <a:t>performance estimates</a:t>
            </a:r>
          </a:p>
          <a:p>
            <a:pPr lvl="1"/>
            <a:r>
              <a:rPr lang="en-US" dirty="0"/>
              <a:t>Then look at aggregate performance across all k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k is typically 10 (larger for small datasets)</a:t>
            </a:r>
          </a:p>
          <a:p>
            <a:pPr marL="7620" indent="0">
              <a:buNone/>
            </a:pPr>
            <a:r>
              <a:rPr lang="en-US" b="1" dirty="0"/>
              <a:t>Tuning: </a:t>
            </a:r>
            <a:r>
              <a:rPr lang="en-US" dirty="0"/>
              <a:t>retrain next model as above, compare; ultimate test best model with independent test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32787" y="1420173"/>
          <a:ext cx="708213" cy="132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33962" y="4198027"/>
          <a:ext cx="70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906846" y="1410779"/>
          <a:ext cx="708213" cy="132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64332" y="1420173"/>
          <a:ext cx="708213" cy="132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72336" y="2795009"/>
          <a:ext cx="708213" cy="132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46395" y="2785615"/>
          <a:ext cx="708213" cy="132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03881" y="2795009"/>
          <a:ext cx="708213" cy="132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161367" y="2795009"/>
          <a:ext cx="708213" cy="132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79261" y="4314438"/>
            <a:ext cx="95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57563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Supported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25083" y="4549366"/>
            <a:ext cx="724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If not ideal, update hyperparameters, re-run</a:t>
            </a:r>
            <a:r>
              <a:rPr lang="is-IS" sz="2000" dirty="0">
                <a:latin typeface="Constantia" charset="0"/>
                <a:ea typeface="Constantia" charset="0"/>
                <a:cs typeface="Constantia" charset="0"/>
              </a:rPr>
              <a:t>…</a:t>
            </a:r>
            <a:endParaRPr lang="en-US" sz="2000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92AE8-9045-4C35-B6B7-89CFC5D85CD8}"/>
              </a:ext>
            </a:extLst>
          </p:cNvPr>
          <p:cNvSpPr/>
          <p:nvPr/>
        </p:nvSpPr>
        <p:spPr>
          <a:xfrm>
            <a:off x="225083" y="1518672"/>
            <a:ext cx="831400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sklearn.model_selection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cross_val_score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scores = </a:t>
            </a:r>
            <a:r>
              <a:rPr lang="en-US" dirty="0" err="1">
                <a:latin typeface="Courier New" panose="02070309020205020404" pitchFamily="49" charset="0"/>
              </a:rPr>
              <a:t>cross_val_score</a:t>
            </a:r>
            <a:r>
              <a:rPr lang="en-US" dirty="0">
                <a:latin typeface="Courier New" panose="02070309020205020404" pitchFamily="49" charset="0"/>
              </a:rPr>
              <a:t>(estimator=</a:t>
            </a:r>
            <a:r>
              <a:rPr lang="en-US" dirty="0" err="1">
                <a:latin typeface="Courier New" panose="02070309020205020404" pitchFamily="49" charset="0"/>
              </a:rPr>
              <a:t>LinearRegression</a:t>
            </a:r>
            <a:r>
              <a:rPr lang="en-US" dirty="0">
                <a:latin typeface="Courier New" panose="02070309020205020404" pitchFamily="49" charset="0"/>
              </a:rPr>
              <a:t>(), X=</a:t>
            </a:r>
            <a:r>
              <a:rPr lang="en-US" dirty="0" err="1">
                <a:latin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</a:rPr>
              <a:t>=y, cv=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'Cross-validation accuracy scores: %s'</a:t>
            </a:r>
            <a:r>
              <a:rPr lang="en-US" dirty="0">
                <a:latin typeface="Courier New" panose="02070309020205020404" pitchFamily="49" charset="0"/>
              </a:rPr>
              <a:t> %scores)</a:t>
            </a:r>
          </a:p>
          <a:p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'Cross-validation accuracy: %.3f +/- %.3f'</a:t>
            </a:r>
            <a:r>
              <a:rPr lang="en-US" dirty="0">
                <a:latin typeface="Courier New" panose="02070309020205020404" pitchFamily="49" charset="0"/>
              </a:rPr>
              <a:t> % (</a:t>
            </a:r>
            <a:r>
              <a:rPr lang="en-US" dirty="0" err="1">
                <a:latin typeface="Courier New" panose="02070309020205020404" pitchFamily="49" charset="0"/>
              </a:rPr>
              <a:t>np.mean</a:t>
            </a:r>
            <a:r>
              <a:rPr lang="en-US" dirty="0">
                <a:latin typeface="Courier New" panose="02070309020205020404" pitchFamily="49" charset="0"/>
              </a:rPr>
              <a:t>(scores), </a:t>
            </a:r>
            <a:r>
              <a:rPr lang="en-US" dirty="0" err="1">
                <a:latin typeface="Courier New" panose="02070309020205020404" pitchFamily="49" charset="0"/>
              </a:rPr>
              <a:t>np.std</a:t>
            </a:r>
            <a:r>
              <a:rPr lang="en-US" dirty="0">
                <a:latin typeface="Courier New" panose="02070309020205020404" pitchFamily="49" charset="0"/>
              </a:rPr>
              <a:t>(scores)))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B8A51-5AB8-4D49-8F43-54FC22BB5AD6}"/>
              </a:ext>
            </a:extLst>
          </p:cNvPr>
          <p:cNvSpPr/>
          <p:nvPr/>
        </p:nvSpPr>
        <p:spPr>
          <a:xfrm>
            <a:off x="260251" y="3533998"/>
            <a:ext cx="8156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Cross-validation accuracy scores: [0.54866323 0.46820691 0.55078434 0.53698703 0.66051406] Cross-validation accuracy: 0.553 +/- 0.062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65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Test and Training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Simple case: training vs. test set</a:t>
            </a:r>
          </a:p>
          <a:p>
            <a:pPr marL="7620" indent="0">
              <a:buNone/>
            </a:pPr>
            <a:r>
              <a:rPr lang="en-US" dirty="0"/>
              <a:t>Usually: k-fold </a:t>
            </a:r>
            <a:r>
              <a:rPr lang="en-US" dirty="0" err="1"/>
              <a:t>crossvalidation</a:t>
            </a:r>
            <a:r>
              <a:rPr lang="en-US" dirty="0"/>
              <a:t> (CV)</a:t>
            </a:r>
          </a:p>
          <a:p>
            <a:pPr marL="483235" lvl="1" indent="0">
              <a:buNone/>
            </a:pPr>
            <a:r>
              <a:rPr lang="en-US" dirty="0"/>
              <a:t>And then a separate test set</a:t>
            </a:r>
          </a:p>
          <a:p>
            <a:pPr marL="483235" lvl="1" indent="0">
              <a:buNone/>
            </a:pPr>
            <a:r>
              <a:rPr lang="en-US" dirty="0"/>
              <a:t>… Or can do </a:t>
            </a:r>
            <a:r>
              <a:rPr lang="en-US" i="1" dirty="0"/>
              <a:t>double </a:t>
            </a:r>
            <a:r>
              <a:rPr lang="en-US" dirty="0"/>
              <a:t>k-fold CV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4914900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3B74B3-C700-E14D-975F-AF1B0CB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59955"/>
              </p:ext>
            </p:extLst>
          </p:nvPr>
        </p:nvGraphicFramePr>
        <p:xfrm>
          <a:off x="6937053" y="1761258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B58A78-085A-3048-A977-7740CF50D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92689"/>
              </p:ext>
            </p:extLst>
          </p:nvPr>
        </p:nvGraphicFramePr>
        <p:xfrm>
          <a:off x="6937052" y="3676975"/>
          <a:ext cx="70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5BBCDF-4164-B343-BD84-9E2676A55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59199"/>
              </p:ext>
            </p:extLst>
          </p:nvPr>
        </p:nvGraphicFramePr>
        <p:xfrm>
          <a:off x="8080071" y="2571436"/>
          <a:ext cx="708213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5E2BBD-7529-1845-AE45-67068511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92467"/>
              </p:ext>
            </p:extLst>
          </p:nvPr>
        </p:nvGraphicFramePr>
        <p:xfrm>
          <a:off x="8080072" y="1782766"/>
          <a:ext cx="70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and Regularizing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214F-410D-4B6F-A4E6-B6A662532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34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Overfitting via 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BBD2-1845-4FB6-9494-0B3D5C531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9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of the Weights</a:t>
            </a:r>
            <a:br>
              <a:rPr lang="en-US" dirty="0"/>
            </a:br>
            <a:r>
              <a:rPr lang="en-US" dirty="0"/>
              <a:t>in Linear /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14478" y="1249493"/>
                <a:ext cx="8012792" cy="3762671"/>
              </a:xfrm>
            </p:spPr>
            <p:txBody>
              <a:bodyPr>
                <a:normAutofit lnSpcReduction="10000"/>
              </a:bodyPr>
              <a:lstStyle/>
              <a:p>
                <a:pPr marL="7620" indent="0">
                  <a:buNone/>
                </a:pPr>
                <a:r>
                  <a:rPr lang="en-US" dirty="0"/>
                  <a:t>Can we bias the algorithm to choose weights so they generalize?</a:t>
                </a:r>
              </a:p>
              <a:p>
                <a:endParaRPr lang="en-US" dirty="0"/>
              </a:p>
              <a:p>
                <a:pPr marL="7620" indent="0">
                  <a:buNone/>
                </a:pPr>
                <a:r>
                  <a:rPr lang="en-US" dirty="0"/>
                  <a:t>We saw with linear and logistic regression:</a:t>
                </a:r>
              </a:p>
              <a:p>
                <a:pPr marL="483235" lvl="1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L2 regularization adds a cost factor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marL="571500" lvl="2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Penalizes large individual weights</a:t>
                </a:r>
              </a:p>
              <a:p>
                <a:pPr marL="571500" lvl="2" indent="0">
                  <a:buNone/>
                </a:pPr>
                <a:endParaRPr lang="en-US" dirty="0"/>
              </a:p>
              <a:p>
                <a:pPr marL="483235" lvl="1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L1 regularization yields sparse vectors: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marL="571500" lvl="2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Zeros many features – sparse feature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478" y="1249493"/>
                <a:ext cx="8012792" cy="3762671"/>
              </a:xfrm>
              <a:blipFill>
                <a:blip r:embed="rId2"/>
                <a:stretch>
                  <a:fillRect l="-1142" b="-8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9F037-F8D8-4ADF-871C-0D3873319938}"/>
              </a:ext>
            </a:extLst>
          </p:cNvPr>
          <p:cNvSpPr txBox="1"/>
          <p:nvPr/>
        </p:nvSpPr>
        <p:spPr>
          <a:xfrm>
            <a:off x="100263" y="5012164"/>
            <a:ext cx="89434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In </a:t>
            </a:r>
            <a:r>
              <a:rPr lang="en-US" sz="1800" dirty="0" err="1"/>
              <a:t>SciKit</a:t>
            </a:r>
            <a:r>
              <a:rPr lang="en-US" sz="1800" dirty="0"/>
              <a:t>, you can specify a </a:t>
            </a:r>
            <a:r>
              <a:rPr lang="en-US" sz="1800" b="1" dirty="0"/>
              <a:t>penalty</a:t>
            </a:r>
            <a:r>
              <a:rPr lang="en-US" sz="1800" dirty="0"/>
              <a:t> type (l1, l2, </a:t>
            </a:r>
            <a:r>
              <a:rPr lang="en-US" sz="1800" dirty="0" err="1"/>
              <a:t>elasticnet</a:t>
            </a:r>
            <a:r>
              <a:rPr lang="en-US" sz="1800" dirty="0"/>
              <a:t>) and an </a:t>
            </a:r>
            <a:r>
              <a:rPr lang="en-US" sz="1800" b="1" dirty="0"/>
              <a:t>inverse strength C</a:t>
            </a:r>
          </a:p>
        </p:txBody>
      </p:sp>
    </p:spTree>
    <p:extLst>
      <p:ext uri="{BB962C8B-B14F-4D97-AF65-F5344CB8AC3E}">
        <p14:creationId xmlns:p14="http://schemas.microsoft.com/office/powerpoint/2010/main" val="299485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Regularization Scheme:</a:t>
            </a:r>
            <a:br>
              <a:rPr lang="en-US" dirty="0"/>
            </a:br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Or use PCA or other dimensionality reduction techniques first, then feed into regression, decision trees, etc.</a:t>
            </a:r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r>
              <a:rPr lang="en-US" dirty="0"/>
              <a:t>Depending on the dataset, either approach may work better – need to do validation to assess!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7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7929" y="2222499"/>
            <a:ext cx="7239342" cy="1758652"/>
          </a:xfrm>
        </p:spPr>
        <p:txBody>
          <a:bodyPr/>
          <a:lstStyle/>
          <a:p>
            <a:r>
              <a:rPr lang="en-US" sz="3200" dirty="0"/>
              <a:t>How Well Are We Fitting vs </a:t>
            </a:r>
            <a:r>
              <a:rPr lang="en-US" sz="3200" i="1" dirty="0"/>
              <a:t>Over</a:t>
            </a:r>
            <a:r>
              <a:rPr lang="en-US" sz="3200" dirty="0"/>
              <a:t>fitting? </a:t>
            </a:r>
            <a:br>
              <a:rPr lang="en-US" sz="3200" dirty="0"/>
            </a:br>
            <a:r>
              <a:rPr lang="en-US" sz="3200" dirty="0"/>
              <a:t>Evaluating a Classifier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86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F473B0-C3B2-4A97-A805-75933ED5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and Hyperparameters</a:t>
            </a:r>
            <a:br>
              <a:rPr lang="en-US" dirty="0"/>
            </a:br>
            <a:r>
              <a:rPr lang="en-US" dirty="0"/>
              <a:t>Affecting Model 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EBFA9-3464-428A-BE0C-6F8DE0BB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decision trees and random forests, greater depth (and tree size) </a:t>
            </a:r>
            <a:r>
              <a:rPr lang="en-US" dirty="0">
                <a:sym typeface="Wingdings" panose="05000000000000000000" pitchFamily="2" charset="2"/>
              </a:rPr>
              <a:t> more complexity</a:t>
            </a:r>
          </a:p>
          <a:p>
            <a:r>
              <a:rPr lang="en-US" dirty="0">
                <a:sym typeface="Wingdings" panose="05000000000000000000" pitchFamily="2" charset="2"/>
              </a:rPr>
              <a:t>In regression, more features or a smaller regularization penalty  more complexity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saw that we can evaluate via k-fold validation</a:t>
            </a:r>
          </a:p>
          <a:p>
            <a:r>
              <a:rPr lang="en-US" dirty="0">
                <a:sym typeface="Wingdings" panose="05000000000000000000" pitchFamily="2" charset="2"/>
              </a:rPr>
              <a:t>How do we set these and other hyperparameters?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09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Learning Curve</a:t>
            </a:r>
            <a:br>
              <a:rPr lang="en-US" dirty="0"/>
            </a:br>
            <a:r>
              <a:rPr lang="en-US" dirty="0"/>
              <a:t>Shows Accuracy vs Training Samples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94795-8ED1-419E-885F-F993FA4BA610}"/>
              </a:ext>
            </a:extLst>
          </p:cNvPr>
          <p:cNvSpPr/>
          <p:nvPr/>
        </p:nvSpPr>
        <p:spPr>
          <a:xfrm>
            <a:off x="274319" y="1129318"/>
            <a:ext cx="860708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sklearn.model_selection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learning_curve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LogisticRegression</a:t>
            </a:r>
            <a:r>
              <a:rPr lang="en-US" sz="1800" dirty="0">
                <a:latin typeface="Courier New" panose="02070309020205020404" pitchFamily="49" charset="0"/>
              </a:rPr>
              <a:t>(penalty='l2', 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=42)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train_sizes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 =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learning_curve</a:t>
            </a:r>
            <a:r>
              <a:rPr lang="en-US" sz="1800" dirty="0">
                <a:latin typeface="Courier New" panose="02070309020205020404" pitchFamily="49" charset="0"/>
              </a:rPr>
              <a:t>(estimator=</a:t>
            </a:r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X=</a:t>
            </a:r>
            <a:r>
              <a:rPr lang="en-US" sz="1800" dirty="0" err="1">
                <a:latin typeface="Courier New" panose="02070309020205020404" pitchFamily="49" charset="0"/>
              </a:rPr>
              <a:t>X_tr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y=</a:t>
            </a:r>
            <a:r>
              <a:rPr lang="en-US" sz="1800" dirty="0" err="1"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fr-FR" sz="1800" dirty="0">
                <a:latin typeface="Courier New" panose="02070309020205020404" pitchFamily="49" charset="0"/>
              </a:rPr>
              <a:t>train_sizes=[0.1, 0.3, 0.5, 0.6, 0.7, 0.8],</a:t>
            </a:r>
            <a:br>
              <a:rPr lang="fr-FR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                 cv=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n_jobs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082204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Learning Curve</a:t>
            </a:r>
            <a:br>
              <a:rPr lang="en-US" dirty="0"/>
            </a:br>
            <a:r>
              <a:rPr lang="en-US" dirty="0"/>
              <a:t>Shows Accuracy vs Training Samples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94795-8ED1-419E-885F-F993FA4BA610}"/>
              </a:ext>
            </a:extLst>
          </p:cNvPr>
          <p:cNvSpPr/>
          <p:nvPr/>
        </p:nvSpPr>
        <p:spPr>
          <a:xfrm>
            <a:off x="274319" y="1129318"/>
            <a:ext cx="860708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sklearn.model_selection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learning_curve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LogisticRegression</a:t>
            </a:r>
            <a:r>
              <a:rPr lang="en-US" sz="1800" dirty="0">
                <a:latin typeface="Courier New" panose="02070309020205020404" pitchFamily="49" charset="0"/>
              </a:rPr>
              <a:t>(penalty='l2', 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=42)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train_sizes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 =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learning_curve</a:t>
            </a:r>
            <a:r>
              <a:rPr lang="en-US" sz="1800" dirty="0">
                <a:latin typeface="Courier New" panose="02070309020205020404" pitchFamily="49" charset="0"/>
              </a:rPr>
              <a:t>(estimator=</a:t>
            </a:r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X=</a:t>
            </a:r>
            <a:r>
              <a:rPr lang="en-US" sz="1800" dirty="0" err="1">
                <a:latin typeface="Courier New" panose="02070309020205020404" pitchFamily="49" charset="0"/>
              </a:rPr>
              <a:t>X_tr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y=</a:t>
            </a:r>
            <a:r>
              <a:rPr lang="en-US" sz="1800" dirty="0" err="1"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fr-FR" sz="1800" dirty="0">
                <a:latin typeface="Courier New" panose="02070309020205020404" pitchFamily="49" charset="0"/>
              </a:rPr>
              <a:t>train_sizes=[0.1, 0.3, 0.5, 0.6, 0.7, 0.8],</a:t>
            </a:r>
            <a:br>
              <a:rPr lang="fr-FR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                 cv=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n_jobs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0D64E-DC2E-4C0F-B82C-DADB543CDC65}"/>
              </a:ext>
            </a:extLst>
          </p:cNvPr>
          <p:cNvSpPr/>
          <p:nvPr/>
        </p:nvSpPr>
        <p:spPr>
          <a:xfrm>
            <a:off x="292233" y="2769534"/>
            <a:ext cx="864459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</a:rPr>
              <a:t>plt.plot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train_sizes,np.mean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train_scores</a:t>
            </a:r>
            <a:r>
              <a:rPr lang="en-US" sz="2000" dirty="0">
                <a:latin typeface="Courier New" panose="02070309020205020404" pitchFamily="49" charset="0"/>
              </a:rPr>
              <a:t>, axis=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</a:rPr>
              <a:t>),\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 marker=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sz="2000" dirty="0">
                <a:latin typeface="Courier New" panose="02070309020205020404" pitchFamily="49" charset="0"/>
              </a:rPr>
              <a:t>, label=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'Training accuracy'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plt.plot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train_sizes,np.mean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test_scores</a:t>
            </a:r>
            <a:r>
              <a:rPr lang="en-US" sz="2000" dirty="0">
                <a:latin typeface="Courier New" panose="02070309020205020404" pitchFamily="49" charset="0"/>
              </a:rPr>
              <a:t>, axis=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</a:rPr>
              <a:t>),\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 marker=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'+'</a:t>
            </a:r>
            <a:r>
              <a:rPr lang="en-US" sz="2000" dirty="0">
                <a:latin typeface="Courier New" panose="02070309020205020404" pitchFamily="49" charset="0"/>
              </a:rPr>
              <a:t>, label=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'Validation accuracy'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plt.xlabel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'Training samples'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plt.legend</a:t>
            </a:r>
            <a:r>
              <a:rPr lang="en-US" sz="2000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4002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240" y="997327"/>
            <a:ext cx="6346088" cy="449461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Learning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67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B9BA-F9B3-457B-A2FA-E29D3ED9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83D7-F03B-4904-8C92-2DAA4F6C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bias (underfit): accuracy of train + cross-validation test becomes similar, but is low</a:t>
            </a:r>
          </a:p>
          <a:p>
            <a:endParaRPr lang="en-US" dirty="0"/>
          </a:p>
          <a:p>
            <a:r>
              <a:rPr lang="en-US" dirty="0"/>
              <a:t>High variance (overfit):  large gap between training, test accuracy in cross-validation</a:t>
            </a:r>
          </a:p>
          <a:p>
            <a:endParaRPr lang="en-US" dirty="0"/>
          </a:p>
          <a:p>
            <a:r>
              <a:rPr lang="en-US" dirty="0"/>
              <a:t>Middle: accuracies converge to similar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FDF-2869-4C17-B01B-9A616C2A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6BC22-7573-48D4-B9B3-AC5238E7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20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A55A-B08A-4CF2-815C-08B9A980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Just Complex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E2F3-35D7-4F93-92B1-8A478443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 allows us to evaluate behavior and determine whether we have high bias or variance</a:t>
            </a:r>
          </a:p>
          <a:p>
            <a:pPr lvl="1"/>
            <a:r>
              <a:rPr lang="en-US" dirty="0"/>
              <a:t>Can adjust training set size, regularization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now consider how to find the right level of regularization…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E33B-5828-4147-A0BC-47FC55E9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149FC-24D4-4FD7-A39A-61B85B1C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1CD4C5-4D63-4536-B0FF-24AEC97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Feature Values:</a:t>
            </a:r>
            <a:br>
              <a:rPr lang="en-US" dirty="0"/>
            </a:br>
            <a:r>
              <a:rPr lang="en-US" dirty="0"/>
              <a:t>Not All Methods are </a:t>
            </a:r>
            <a:r>
              <a:rPr lang="en-US" i="1" dirty="0"/>
              <a:t>Scale-Invariant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D6D06B-BE11-46BE-8B91-3196BE0F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620" indent="0">
              <a:buNone/>
            </a:pPr>
            <a:r>
              <a:rPr lang="en-US" dirty="0"/>
              <a:t>Many ML methods are affected by the value range of features!</a:t>
            </a:r>
          </a:p>
          <a:p>
            <a:pPr marL="483235" lvl="1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6"/>
                </a:solidFill>
              </a:rPr>
              <a:t>i.e., multiplying all values of a feature by a nonzero number may result in </a:t>
            </a:r>
            <a:r>
              <a:rPr lang="en-US" i="1" dirty="0">
                <a:solidFill>
                  <a:schemeClr val="accent6"/>
                </a:solidFill>
              </a:rPr>
              <a:t>different predictions</a:t>
            </a:r>
            <a:endParaRPr lang="en-US" i="1" dirty="0"/>
          </a:p>
          <a:p>
            <a:pPr lvl="1"/>
            <a:r>
              <a:rPr lang="en-US" b="1" dirty="0"/>
              <a:t>PCA</a:t>
            </a:r>
            <a:endParaRPr lang="en-US" dirty="0"/>
          </a:p>
          <a:p>
            <a:pPr lvl="1"/>
            <a:r>
              <a:rPr lang="en-US" b="1" dirty="0"/>
              <a:t>k-means clustering</a:t>
            </a:r>
            <a:endParaRPr lang="en-US" dirty="0"/>
          </a:p>
          <a:p>
            <a:pPr lvl="1"/>
            <a:r>
              <a:rPr lang="en-US" b="1" dirty="0"/>
              <a:t>Ridge and elastic net regression</a:t>
            </a:r>
            <a:endParaRPr lang="en-US" dirty="0"/>
          </a:p>
          <a:p>
            <a:pPr lvl="1"/>
            <a:r>
              <a:rPr lang="en-US" b="1" dirty="0"/>
              <a:t>Neural networks</a:t>
            </a:r>
            <a:endParaRPr lang="en-US" dirty="0"/>
          </a:p>
          <a:p>
            <a:pPr lvl="1"/>
            <a:endParaRPr lang="en-US" dirty="0"/>
          </a:p>
          <a:p>
            <a:pPr marL="7620" indent="0">
              <a:buNone/>
            </a:pPr>
            <a:r>
              <a:rPr lang="en-US" dirty="0"/>
              <a:t>Methods that </a:t>
            </a:r>
            <a:r>
              <a:rPr lang="en-US" i="1" dirty="0"/>
              <a:t>are</a:t>
            </a:r>
            <a:r>
              <a:rPr lang="en-US" dirty="0"/>
              <a:t> scale-invariant:</a:t>
            </a:r>
          </a:p>
          <a:p>
            <a:r>
              <a:rPr lang="en-US" dirty="0"/>
              <a:t>linear / logistic regression (without regularization)</a:t>
            </a:r>
          </a:p>
          <a:p>
            <a:r>
              <a:rPr lang="en-US" dirty="0"/>
              <a:t>decision trees +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4284513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Regularization &amp; Other Hyperparameters: </a:t>
            </a:r>
            <a:r>
              <a:rPr lang="en-US" i="1" dirty="0"/>
              <a:t>Validation</a:t>
            </a:r>
            <a:r>
              <a:rPr lang="en-US" dirty="0"/>
              <a:t>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logistic regression has a </a:t>
            </a:r>
            <a:r>
              <a:rPr lang="en-US" i="1" dirty="0"/>
              <a:t>regularization </a:t>
            </a:r>
            <a:r>
              <a:rPr lang="en-US" dirty="0"/>
              <a:t>parameter C</a:t>
            </a:r>
          </a:p>
          <a:p>
            <a:endParaRPr lang="en-US" dirty="0"/>
          </a:p>
          <a:p>
            <a:r>
              <a:rPr lang="en-US" dirty="0"/>
              <a:t>Validation curves plot performance vs parameters, to help us find the ideal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66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5CF67-4BD6-43E1-A6B4-467D7A077BE7}"/>
              </a:ext>
            </a:extLst>
          </p:cNvPr>
          <p:cNvSpPr/>
          <p:nvPr/>
        </p:nvSpPr>
        <p:spPr>
          <a:xfrm>
            <a:off x="516729" y="1060432"/>
            <a:ext cx="8317781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</a:rPr>
              <a:t>param_range</a:t>
            </a:r>
            <a:r>
              <a:rPr lang="en-US" sz="1800" dirty="0">
                <a:latin typeface="Courier New" panose="02070309020205020404" pitchFamily="49" charset="0"/>
              </a:rPr>
              <a:t> = [0.001, 0.01, 0.01, 1.0, 10.0, 100.0]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 =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validation_curve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X_train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“C"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param_range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cv=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train_scores_mean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np.mean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axis=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train_scores_std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np.std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train_scores</a:t>
            </a:r>
            <a:r>
              <a:rPr lang="en-US" sz="1800" dirty="0">
                <a:latin typeface="Courier New" panose="02070309020205020404" pitchFamily="49" charset="0"/>
              </a:rPr>
              <a:t>, axis=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test_scores_mean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np.mean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, axis=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test_scores_std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np.std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test_scores</a:t>
            </a:r>
            <a:r>
              <a:rPr lang="en-US" sz="1800" dirty="0">
                <a:latin typeface="Courier New" panose="02070309020205020404" pitchFamily="49" charset="0"/>
              </a:rPr>
              <a:t>, axis=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65C771-2713-4056-969E-1028148EE719}"/>
              </a:ext>
            </a:extLst>
          </p:cNvPr>
          <p:cNvCxnSpPr/>
          <p:nvPr/>
        </p:nvCxnSpPr>
        <p:spPr>
          <a:xfrm flipH="1">
            <a:off x="4248443" y="2152357"/>
            <a:ext cx="1702191" cy="70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9085B3-E76D-4429-A1B1-07ED99712162}"/>
              </a:ext>
            </a:extLst>
          </p:cNvPr>
          <p:cNvSpPr txBox="1"/>
          <p:nvPr/>
        </p:nvSpPr>
        <p:spPr>
          <a:xfrm>
            <a:off x="6386732" y="1767745"/>
            <a:ext cx="2447778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/>
              <a:t>Cross-validation</a:t>
            </a:r>
          </a:p>
          <a:p>
            <a:r>
              <a:rPr lang="en-US" sz="1800" dirty="0"/>
              <a:t>varying hyper-parameter</a:t>
            </a:r>
          </a:p>
          <a:p>
            <a:r>
              <a:rPr lang="en-US" sz="1800" dirty="0"/>
              <a:t>C (inverse</a:t>
            </a:r>
            <a:br>
              <a:rPr lang="en-US" sz="1800" dirty="0"/>
            </a:br>
            <a:r>
              <a:rPr lang="en-US" sz="1800" dirty="0"/>
              <a:t>regularization)</a:t>
            </a:r>
            <a:br>
              <a:rPr lang="en-US" sz="1800" dirty="0"/>
            </a:br>
            <a:r>
              <a:rPr lang="en-US" sz="1800" dirty="0"/>
              <a:t>according to </a:t>
            </a:r>
            <a:r>
              <a:rPr lang="en-US" sz="1800" dirty="0" err="1"/>
              <a:t>param_range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40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D0C6E9-0517-4C71-95FE-660E1EED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378" y="638189"/>
            <a:ext cx="7323374" cy="494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7224864" y="2471134"/>
            <a:ext cx="0" cy="16200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5516" y="400953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Optimal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73CB84-7503-4F72-AFC3-5BF28F07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95" y="1249493"/>
            <a:ext cx="4909327" cy="3280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1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8866-4544-4004-8709-277926A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77CA-DEE6-465F-9651-05CB06AC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Validation curves allow us to plot performance vs hyperparameter values across a range</a:t>
            </a:r>
          </a:p>
          <a:p>
            <a:endParaRPr lang="en-US" dirty="0"/>
          </a:p>
          <a:p>
            <a:r>
              <a:rPr lang="en-US" dirty="0"/>
              <a:t>We find the “sweet spot” balancing bias and variance, as with the learning curve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and the learning curve are useful in understanding when we are optimally fitting vs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E31E9-256C-4504-B54B-B4654AAE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338D5-5A08-4F2A-9438-1033FA7B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743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B8E3-2653-4AC3-8588-455FF05B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8B50-3CA4-4D2C-8E65-ABF0C56A1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6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(In)Accuracy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0CBF05-C96F-4660-A09B-07E426C0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" indent="0">
              <a:buNone/>
            </a:pPr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Some classifiers (e.g., decision trees) directly produce Boolean values or class labels</a:t>
            </a:r>
          </a:p>
          <a:p>
            <a:endParaRPr lang="en-US" dirty="0">
              <a:latin typeface="Helvetica" pitchFamily="2" charset="0"/>
              <a:ea typeface="Constantia" charset="0"/>
              <a:cs typeface="Constantia" charset="0"/>
            </a:endParaRPr>
          </a:p>
          <a:p>
            <a:pPr marL="7620" indent="0">
              <a:buNone/>
            </a:pPr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Others produce a score between [0,1], e.g., logistic regression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  <a:latin typeface="Helvetica" pitchFamily="2" charset="0"/>
                <a:ea typeface="Constantia" charset="0"/>
                <a:cs typeface="Constantia" charset="0"/>
              </a:rPr>
              <a:t>We can set a threshold (e.g., 0.5) as the basis of determining whether an item belongs in a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67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Measuring Accuracy:</a:t>
            </a:r>
            <a:br>
              <a:rPr lang="en-US" dirty="0"/>
            </a:br>
            <a:r>
              <a:rPr lang="en-US" dirty="0"/>
              <a:t>The Confusion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653" y="1455265"/>
            <a:ext cx="2816439" cy="18776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57203B84-0CC2-4EEB-A210-6E3710E1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39874"/>
              </p:ext>
            </p:extLst>
          </p:nvPr>
        </p:nvGraphicFramePr>
        <p:xfrm>
          <a:off x="286044" y="1357266"/>
          <a:ext cx="5722198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671">
                  <a:extLst>
                    <a:ext uri="{9D8B030D-6E8A-4147-A177-3AD203B41FA5}">
                      <a16:colId xmlns:a16="http://schemas.microsoft.com/office/drawing/2014/main" val="22740926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42265983"/>
                    </a:ext>
                  </a:extLst>
                </a:gridCol>
                <a:gridCol w="1757394">
                  <a:extLst>
                    <a:ext uri="{9D8B030D-6E8A-4147-A177-3AD203B41FA5}">
                      <a16:colId xmlns:a16="http://schemas.microsoft.com/office/drawing/2014/main" val="1200869333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4208139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6855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179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358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737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412FCC-5FE2-4405-AF21-B70B5CDD55CD}"/>
              </a:ext>
            </a:extLst>
          </p:cNvPr>
          <p:cNvSpPr txBox="1"/>
          <p:nvPr/>
        </p:nvSpPr>
        <p:spPr>
          <a:xfrm>
            <a:off x="728498" y="4131212"/>
            <a:ext cx="763542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This can also be generalized when I have </a:t>
            </a:r>
            <a:r>
              <a:rPr lang="en-US" sz="1800" i="1" dirty="0"/>
              <a:t>multiple</a:t>
            </a:r>
            <a:r>
              <a:rPr lang="en-US" sz="1800" dirty="0"/>
              <a:t> class predictions, e.g.,</a:t>
            </a:r>
            <a:br>
              <a:rPr lang="en-US" sz="1800" dirty="0"/>
            </a:br>
            <a:r>
              <a:rPr lang="en-US" sz="1800" dirty="0"/>
              <a:t>to compare predictions of Class 1 vs 2, or Class 1 vs </a:t>
            </a:r>
            <a:r>
              <a:rPr lang="en-US" sz="1800" i="1" dirty="0"/>
              <a:t>All Others</a:t>
            </a:r>
          </a:p>
        </p:txBody>
      </p:sp>
    </p:spTree>
    <p:extLst>
      <p:ext uri="{BB962C8B-B14F-4D97-AF65-F5344CB8AC3E}">
        <p14:creationId xmlns:p14="http://schemas.microsoft.com/office/powerpoint/2010/main" val="1281264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Confusion Matrices 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AB0B3-9195-4339-A2C4-8EA251014BC1}"/>
              </a:ext>
            </a:extLst>
          </p:cNvPr>
          <p:cNvSpPr/>
          <p:nvPr/>
        </p:nvSpPr>
        <p:spPr>
          <a:xfrm>
            <a:off x="516730" y="1195507"/>
            <a:ext cx="832247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sklearn.metrics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confusion_matrix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LogisticRegression</a:t>
            </a:r>
            <a:r>
              <a:rPr lang="en-US" sz="1800" dirty="0">
                <a:latin typeface="Courier New" panose="02070309020205020404" pitchFamily="49" charset="0"/>
              </a:rPr>
              <a:t>(penalty=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'l2'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sz="1800" dirty="0">
                <a:latin typeface="Courier New" panose="02070309020205020404" pitchFamily="49" charset="0"/>
              </a:rPr>
              <a:t>,\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                            </a:t>
            </a:r>
            <a:r>
              <a:rPr lang="en-US" sz="1800" dirty="0" err="1">
                <a:latin typeface="Courier New" panose="02070309020205020404" pitchFamily="49" charset="0"/>
              </a:rPr>
              <a:t>max_iter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5000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clf.fit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X_tr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clf.predict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  <a:t># We have a multiclass problem, let’s just look at 1 vs 2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</a:rPr>
              <a:t>confmat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confusion_matrix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y_true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,\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                       labels=[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])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confmat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6D95E-D941-4863-BFE5-DBCA44EFAE67}"/>
              </a:ext>
            </a:extLst>
          </p:cNvPr>
          <p:cNvSpPr/>
          <p:nvPr/>
        </p:nvSpPr>
        <p:spPr>
          <a:xfrm>
            <a:off x="3465712" y="4726127"/>
            <a:ext cx="1415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[[14 4] </a:t>
            </a:r>
          </a:p>
          <a:p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[ 6 16]]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10C35-C11E-4A39-A87F-E541CB112097}"/>
              </a:ext>
            </a:extLst>
          </p:cNvPr>
          <p:cNvCxnSpPr/>
          <p:nvPr/>
        </p:nvCxnSpPr>
        <p:spPr>
          <a:xfrm flipH="1" flipV="1">
            <a:off x="5705856" y="4096512"/>
            <a:ext cx="1126541" cy="9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4CAA05-32DE-429C-8178-619D5370D7C3}"/>
              </a:ext>
            </a:extLst>
          </p:cNvPr>
          <p:cNvSpPr txBox="1"/>
          <p:nvPr/>
        </p:nvSpPr>
        <p:spPr>
          <a:xfrm>
            <a:off x="6832397" y="4787682"/>
            <a:ext cx="219803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Compare ability to </a:t>
            </a:r>
            <a:br>
              <a:rPr lang="en-US" sz="1800" dirty="0"/>
            </a:br>
            <a:r>
              <a:rPr lang="en-US" sz="1800" dirty="0"/>
              <a:t>predict Class 1 vs 2</a:t>
            </a:r>
          </a:p>
        </p:txBody>
      </p:sp>
    </p:spTree>
    <p:extLst>
      <p:ext uri="{BB962C8B-B14F-4D97-AF65-F5344CB8AC3E}">
        <p14:creationId xmlns:p14="http://schemas.microsoft.com/office/powerpoint/2010/main" val="1767665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5793" y="1045254"/>
                <a:ext cx="8626188" cy="419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𝐹𝑁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charset="0"/>
                        </a:rPr>
                        <m:t>=1 −</m:t>
                      </m:r>
                      <m:r>
                        <a:rPr lang="en-US" b="0" i="1" smtClean="0">
                          <a:latin typeface="Cambria Math" charset="0"/>
                        </a:rPr>
                        <m:t>𝐸𝑟𝑟𝑜𝑟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𝐹𝑎𝑙𝑠𝑒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𝑃𝑜𝑠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𝑅𝑎𝑡𝑒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𝑇𝑁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𝑇𝑟𝑢𝑒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𝑃𝑜𝑠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𝑅𝑎𝑡𝑒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  ,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US" dirty="0"/>
                  <a:t>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1=2 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793" y="1045254"/>
                <a:ext cx="8626188" cy="41958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93128"/>
              </p:ext>
            </p:extLst>
          </p:nvPr>
        </p:nvGraphicFramePr>
        <p:xfrm>
          <a:off x="563081" y="1638860"/>
          <a:ext cx="762636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8659" y="1623647"/>
            <a:ext cx="137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Actual </a:t>
            </a:r>
            <a:r>
              <a:rPr lang="en-US" i="1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pos</a:t>
            </a:r>
            <a:endParaRPr lang="en-US" i="1" dirty="0">
              <a:solidFill>
                <a:srgbClr val="A93023"/>
              </a:solidFill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Actual </a:t>
            </a:r>
            <a:r>
              <a:rPr lang="en-US" i="1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neg</a:t>
            </a:r>
            <a:endParaRPr lang="en-US" i="1" dirty="0">
              <a:solidFill>
                <a:srgbClr val="A93023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80843" y="710883"/>
            <a:ext cx="118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Pred. </a:t>
            </a:r>
            <a:r>
              <a:rPr lang="en-US" i="1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pos</a:t>
            </a:r>
            <a:endParaRPr lang="en-US" i="1" dirty="0">
              <a:solidFill>
                <a:srgbClr val="A93023"/>
              </a:solidFill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i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Pred. </a:t>
            </a:r>
            <a:r>
              <a:rPr lang="en-US" i="1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neg</a:t>
            </a:r>
            <a:endParaRPr lang="en-US" i="1" dirty="0">
              <a:solidFill>
                <a:srgbClr val="A93023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65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25" y="1707045"/>
            <a:ext cx="8162120" cy="3726840"/>
          </a:xfrm>
        </p:spPr>
        <p:txBody>
          <a:bodyPr>
            <a:noAutofit/>
          </a:bodyPr>
          <a:lstStyle/>
          <a:p>
            <a:r>
              <a:rPr lang="en-US" sz="2000" b="1" dirty="0"/>
              <a:t>Error</a:t>
            </a:r>
            <a:r>
              <a:rPr lang="en-US" sz="2000" dirty="0"/>
              <a:t> = (FP + FN) / (FP + FN + TP + TN) = (6 + 4) / (40) = 25%</a:t>
            </a:r>
          </a:p>
          <a:p>
            <a:r>
              <a:rPr lang="en-US" sz="2000" b="1" dirty="0"/>
              <a:t>Accuracy</a:t>
            </a:r>
            <a:r>
              <a:rPr lang="en-US" sz="2000" dirty="0"/>
              <a:t> = 1 – Error = 75%</a:t>
            </a:r>
          </a:p>
          <a:p>
            <a:r>
              <a:rPr lang="en-US" sz="2000" b="1" dirty="0"/>
              <a:t>False positive rate </a:t>
            </a:r>
            <a:r>
              <a:rPr lang="en-US" sz="2000" dirty="0"/>
              <a:t>= FP / (FP + TN) = 6 / 22 = 27%</a:t>
            </a:r>
          </a:p>
          <a:p>
            <a:r>
              <a:rPr lang="en-US" sz="2000" b="1" dirty="0"/>
              <a:t>False negative rate </a:t>
            </a:r>
            <a:r>
              <a:rPr lang="en-US" sz="2000" dirty="0"/>
              <a:t>= FN / (FN + TP) = 4 / 18 = 22%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 / (TP + FP) = 14 / (14 + 6) = 70%</a:t>
            </a:r>
          </a:p>
          <a:p>
            <a:r>
              <a:rPr lang="en-US" sz="2000" b="1" dirty="0"/>
              <a:t>Recall</a:t>
            </a:r>
            <a:r>
              <a:rPr lang="en-US" sz="2000" dirty="0"/>
              <a:t> = TP / (FN + TP) = 14 / (4 + 14) = 78%</a:t>
            </a:r>
          </a:p>
          <a:p>
            <a:r>
              <a:rPr lang="en-US" sz="2000" b="1" dirty="0"/>
              <a:t>F1</a:t>
            </a:r>
            <a:r>
              <a:rPr lang="en-US" sz="2000" dirty="0"/>
              <a:t> = 2 * </a:t>
            </a:r>
            <a:r>
              <a:rPr lang="en-US" sz="2000" dirty="0" err="1"/>
              <a:t>Prec</a:t>
            </a:r>
            <a:r>
              <a:rPr lang="en-US" sz="2000" dirty="0"/>
              <a:t> * Recall / (</a:t>
            </a:r>
            <a:r>
              <a:rPr lang="en-US" sz="2000" dirty="0" err="1"/>
              <a:t>Prec</a:t>
            </a:r>
            <a:r>
              <a:rPr lang="en-US" sz="2000" dirty="0"/>
              <a:t> + Recall) = 73.8%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52776"/>
              </p:ext>
            </p:extLst>
          </p:nvPr>
        </p:nvGraphicFramePr>
        <p:xfrm>
          <a:off x="3025985" y="1217210"/>
          <a:ext cx="85788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93663"/>
              </p:ext>
            </p:extLst>
          </p:nvPr>
        </p:nvGraphicFramePr>
        <p:xfrm>
          <a:off x="6078467" y="1217210"/>
          <a:ext cx="92773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44734" y="1234107"/>
            <a:ext cx="137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tantia" charset="0"/>
                <a:ea typeface="Constantia" charset="0"/>
                <a:cs typeface="Constantia" charset="0"/>
              </a:rPr>
              <a:t>Actual </a:t>
            </a:r>
            <a:r>
              <a:rPr lang="en-US" i="1" dirty="0" err="1">
                <a:latin typeface="Constantia" charset="0"/>
                <a:ea typeface="Constantia" charset="0"/>
                <a:cs typeface="Constantia" charset="0"/>
              </a:rPr>
              <a:t>pos</a:t>
            </a:r>
            <a:endParaRPr lang="en-US" i="1" dirty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i="1" dirty="0">
                <a:latin typeface="Constantia" charset="0"/>
                <a:ea typeface="Constantia" charset="0"/>
                <a:cs typeface="Constantia" charset="0"/>
              </a:rPr>
              <a:t>Actual </a:t>
            </a:r>
            <a:r>
              <a:rPr lang="en-US" i="1" dirty="0" err="1">
                <a:latin typeface="Constantia" charset="0"/>
                <a:ea typeface="Constantia" charset="0"/>
                <a:cs typeface="Constantia" charset="0"/>
              </a:rPr>
              <a:t>neg</a:t>
            </a:r>
            <a:endParaRPr lang="en-US" i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896229" y="289233"/>
            <a:ext cx="118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tantia" charset="0"/>
                <a:ea typeface="Constantia" charset="0"/>
                <a:cs typeface="Constantia" charset="0"/>
              </a:rPr>
              <a:t>Pred. </a:t>
            </a:r>
            <a:r>
              <a:rPr lang="en-US" i="1" dirty="0" err="1">
                <a:latin typeface="Constantia" charset="0"/>
                <a:ea typeface="Constantia" charset="0"/>
                <a:cs typeface="Constantia" charset="0"/>
              </a:rPr>
              <a:t>pos</a:t>
            </a:r>
            <a:endParaRPr lang="en-US" i="1" dirty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i="1" dirty="0">
                <a:latin typeface="Constantia" charset="0"/>
                <a:ea typeface="Constantia" charset="0"/>
                <a:cs typeface="Constantia" charset="0"/>
              </a:rPr>
              <a:t>Pred. </a:t>
            </a:r>
            <a:r>
              <a:rPr lang="en-US" i="1" dirty="0" err="1">
                <a:latin typeface="Constantia" charset="0"/>
                <a:ea typeface="Constantia" charset="0"/>
                <a:cs typeface="Constantia" charset="0"/>
              </a:rPr>
              <a:t>neg</a:t>
            </a:r>
            <a:endParaRPr lang="en-US" i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565669" y="440361"/>
            <a:ext cx="120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Precision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3251" y="1588050"/>
            <a:ext cx="85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7767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9006-C804-4E37-9DDE-1563B3EE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50" y="0"/>
            <a:ext cx="8162119" cy="1089755"/>
          </a:xfrm>
        </p:spPr>
        <p:txBody>
          <a:bodyPr/>
          <a:lstStyle/>
          <a:p>
            <a:r>
              <a:rPr lang="en-US" dirty="0"/>
              <a:t>Notebook and Dataset for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2067-B7F6-4FC1-8512-8CED05B3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" indent="0">
              <a:buNone/>
            </a:pPr>
            <a:r>
              <a:rPr lang="en-US" dirty="0"/>
              <a:t>Recall the </a:t>
            </a:r>
            <a:r>
              <a:rPr lang="en-US" i="1" dirty="0"/>
              <a:t>glass</a:t>
            </a:r>
            <a:r>
              <a:rPr lang="en-US" dirty="0"/>
              <a:t> dataset:</a:t>
            </a:r>
          </a:p>
          <a:p>
            <a:pPr lvl="1"/>
            <a:r>
              <a:rPr lang="en-US" dirty="0"/>
              <a:t>9 features – levels of silicon, magnesium, etc.</a:t>
            </a:r>
          </a:p>
          <a:p>
            <a:pPr lvl="1"/>
            <a:r>
              <a:rPr lang="en-US" dirty="0"/>
              <a:t>7 different classes for glass type (only 6 present in data)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This is a </a:t>
            </a:r>
            <a:r>
              <a:rPr lang="en-US" i="1" dirty="0"/>
              <a:t>multiclass</a:t>
            </a:r>
            <a:r>
              <a:rPr lang="en-US" dirty="0"/>
              <a:t> prediction problem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In a previous model, we used PCA on it to reduce dimensionality</a:t>
            </a:r>
          </a:p>
          <a:p>
            <a:pPr lvl="1"/>
            <a:r>
              <a:rPr lang="en-US" dirty="0"/>
              <a:t>… But PCA is NOT scale-invariant!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290F0-CDF3-4EC7-94E1-35CA49136219}"/>
              </a:ext>
            </a:extLst>
          </p:cNvPr>
          <p:cNvSpPr/>
          <p:nvPr/>
        </p:nvSpPr>
        <p:spPr>
          <a:xfrm>
            <a:off x="2956361" y="933008"/>
            <a:ext cx="2870281" cy="31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associated lecture notebook.</a:t>
            </a:r>
          </a:p>
        </p:txBody>
      </p:sp>
    </p:spTree>
    <p:extLst>
      <p:ext uri="{BB962C8B-B14F-4D97-AF65-F5344CB8AC3E}">
        <p14:creationId xmlns:p14="http://schemas.microsoft.com/office/powerpoint/2010/main" val="2684857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Precision, Recall, F1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C8725-9FFC-4EAB-901E-CB940A107FCB}"/>
              </a:ext>
            </a:extLst>
          </p:cNvPr>
          <p:cNvSpPr/>
          <p:nvPr/>
        </p:nvSpPr>
        <p:spPr>
          <a:xfrm>
            <a:off x="365761" y="1550234"/>
            <a:ext cx="826151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sklearn.metrics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precision_score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</a:rPr>
              <a:t>recall_score</a:t>
            </a:r>
            <a:r>
              <a:rPr lang="en-US" sz="1800" dirty="0">
                <a:latin typeface="Courier New" panose="02070309020205020404" pitchFamily="49" charset="0"/>
              </a:rPr>
              <a:t>, f1_score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'Precision: %.3f'</a:t>
            </a:r>
            <a:r>
              <a:rPr lang="en-US" sz="1800" dirty="0">
                <a:latin typeface="Courier New" panose="02070309020205020404" pitchFamily="49" charset="0"/>
              </a:rPr>
              <a:t> %</a:t>
            </a:r>
            <a:r>
              <a:rPr lang="en-US" sz="1800" dirty="0" err="1">
                <a:latin typeface="Courier New" panose="02070309020205020404" pitchFamily="49" charset="0"/>
              </a:rPr>
              <a:t>precision_score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y_true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'Recall: %.3f'</a:t>
            </a:r>
            <a:r>
              <a:rPr lang="en-US" sz="1800" dirty="0">
                <a:latin typeface="Courier New" panose="02070309020205020404" pitchFamily="49" charset="0"/>
              </a:rPr>
              <a:t> %</a:t>
            </a:r>
            <a:r>
              <a:rPr lang="en-US" sz="1800" dirty="0" err="1">
                <a:latin typeface="Courier New" panose="02070309020205020404" pitchFamily="49" charset="0"/>
              </a:rPr>
              <a:t>recall_score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y_true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'F1: %.3f'</a:t>
            </a:r>
            <a:r>
              <a:rPr lang="en-US" sz="1800" dirty="0">
                <a:latin typeface="Courier New" panose="02070309020205020404" pitchFamily="49" charset="0"/>
              </a:rPr>
              <a:t> %f1_score(</a:t>
            </a:r>
            <a:r>
              <a:rPr lang="en-US" sz="1800" dirty="0" err="1">
                <a:latin typeface="Courier New" panose="02070309020205020404" pitchFamily="49" charset="0"/>
              </a:rPr>
              <a:t>y_true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B24E7-540A-4E50-A6BD-433474F21CD1}"/>
              </a:ext>
            </a:extLst>
          </p:cNvPr>
          <p:cNvSpPr/>
          <p:nvPr/>
        </p:nvSpPr>
        <p:spPr>
          <a:xfrm>
            <a:off x="1375040" y="4124449"/>
            <a:ext cx="28007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Precision: 0.625 </a:t>
            </a:r>
            <a:b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Recall: 0.714 </a:t>
            </a:r>
            <a:b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F1: 0.667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4963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Graphs to Analyze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“Receiver operator characteristic”</a:t>
            </a:r>
          </a:p>
          <a:p>
            <a:r>
              <a:rPr lang="en-US" dirty="0"/>
              <a:t>Idea:  take classifier score (not just prediction)</a:t>
            </a:r>
          </a:p>
          <a:p>
            <a:r>
              <a:rPr lang="en-US" dirty="0"/>
              <a:t>Vary the threshold from 0 </a:t>
            </a:r>
            <a:r>
              <a:rPr lang="en-US" dirty="0">
                <a:sym typeface="Wingdings"/>
              </a:rPr>
              <a:t> 1</a:t>
            </a:r>
          </a:p>
          <a:p>
            <a:r>
              <a:rPr lang="en-US" dirty="0"/>
              <a:t>Plot precision vs. recall</a:t>
            </a:r>
          </a:p>
          <a:p>
            <a:endParaRPr lang="en-US" dirty="0"/>
          </a:p>
          <a:p>
            <a:r>
              <a:rPr lang="en-US" dirty="0"/>
              <a:t>Aggregate measure:  area under the curve (AUC):  the integral under the curve</a:t>
            </a:r>
          </a:p>
          <a:p>
            <a:r>
              <a:rPr lang="en-US" dirty="0"/>
              <a:t>Optimal is 1.0</a:t>
            </a:r>
          </a:p>
          <a:p>
            <a:r>
              <a:rPr lang="en-US" dirty="0"/>
              <a:t>Flipping a coin is 0.5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6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ROC Curve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-Learn, for Each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16D90-0DBB-4817-B9EF-4FFEDE9A8F06}"/>
              </a:ext>
            </a:extLst>
          </p:cNvPr>
          <p:cNvSpPr/>
          <p:nvPr/>
        </p:nvSpPr>
        <p:spPr>
          <a:xfrm>
            <a:off x="223114" y="1416969"/>
            <a:ext cx="478779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y_test_2 = </a:t>
            </a:r>
            <a:r>
              <a:rPr lang="en-US" dirty="0" err="1">
                <a:latin typeface="Courier New" panose="02070309020205020404" pitchFamily="49" charset="0"/>
              </a:rPr>
              <a:t>label_binarize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, classes=[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</a:rPr>
              <a:t>(y_test_2.shape[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_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roc_curve</a:t>
            </a:r>
            <a:r>
              <a:rPr lang="en-US" dirty="0">
                <a:latin typeface="Courier New" panose="02070309020205020404" pitchFamily="49" charset="0"/>
              </a:rPr>
              <a:t>(y_test_2[:,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y_score</a:t>
            </a:r>
            <a:r>
              <a:rPr lang="en-US" dirty="0">
                <a:latin typeface="Courier New" panose="02070309020205020404" pitchFamily="49" charset="0"/>
              </a:rPr>
              <a:t>[:,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roc_auc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 err="1">
                <a:latin typeface="Courier New" panose="02070309020205020404" pitchFamily="49" charset="0"/>
              </a:rPr>
              <a:t>auc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Compute micro-average ROC curve and ROC area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 _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roc_curve</a:t>
            </a:r>
            <a:r>
              <a:rPr lang="en-US" dirty="0">
                <a:latin typeface="Courier New" panose="02070309020205020404" pitchFamily="49" charset="0"/>
              </a:rPr>
              <a:t>(y_test_2.ravel(), </a:t>
            </a:r>
            <a:r>
              <a:rPr lang="en-US" dirty="0" err="1">
                <a:latin typeface="Courier New" panose="02070309020205020404" pitchFamily="49" charset="0"/>
              </a:rPr>
              <a:t>y_score.ravel</a:t>
            </a:r>
            <a:r>
              <a:rPr lang="en-US" dirty="0">
                <a:latin typeface="Courier New" panose="02070309020205020404" pitchFamily="49" charset="0"/>
              </a:rPr>
              <a:t>(), </a:t>
            </a:r>
            <a:r>
              <a:rPr lang="en-US" dirty="0" err="1">
                <a:latin typeface="Courier New" panose="02070309020205020404" pitchFamily="49" charset="0"/>
              </a:rPr>
              <a:t>pos_label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roc_auc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 err="1">
                <a:latin typeface="Courier New" panose="02070309020205020404" pitchFamily="49" charset="0"/>
              </a:rPr>
              <a:t>auc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AD47B-E42A-4598-AD14-9FB7251DB28D}"/>
              </a:ext>
            </a:extLst>
          </p:cNvPr>
          <p:cNvSpPr txBox="1"/>
          <p:nvPr/>
        </p:nvSpPr>
        <p:spPr>
          <a:xfrm>
            <a:off x="797356" y="5013389"/>
            <a:ext cx="285206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derived from </a:t>
            </a:r>
            <a:r>
              <a:rPr lang="en-US" i="1" dirty="0" err="1"/>
              <a:t>SciKit</a:t>
            </a:r>
            <a:r>
              <a:rPr lang="en-US" i="1" dirty="0"/>
              <a:t> example code</a:t>
            </a:r>
          </a:p>
        </p:txBody>
      </p:sp>
    </p:spTree>
    <p:extLst>
      <p:ext uri="{BB962C8B-B14F-4D97-AF65-F5344CB8AC3E}">
        <p14:creationId xmlns:p14="http://schemas.microsoft.com/office/powerpoint/2010/main" val="3625366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ROC Curve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-Learn, for Each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16D90-0DBB-4817-B9EF-4FFEDE9A8F06}"/>
              </a:ext>
            </a:extLst>
          </p:cNvPr>
          <p:cNvSpPr/>
          <p:nvPr/>
        </p:nvSpPr>
        <p:spPr>
          <a:xfrm>
            <a:off x="223114" y="1416969"/>
            <a:ext cx="478779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y_test_2 = </a:t>
            </a:r>
            <a:r>
              <a:rPr lang="en-US" dirty="0" err="1">
                <a:latin typeface="Courier New" panose="02070309020205020404" pitchFamily="49" charset="0"/>
              </a:rPr>
              <a:t>label_binarize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</a:rPr>
              <a:t>, classes=[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</a:rPr>
              <a:t>(y_test_2.shape[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_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roc_curve</a:t>
            </a:r>
            <a:r>
              <a:rPr lang="en-US" dirty="0">
                <a:latin typeface="Courier New" panose="02070309020205020404" pitchFamily="49" charset="0"/>
              </a:rPr>
              <a:t>(y_test_2[:,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y_score</a:t>
            </a:r>
            <a:r>
              <a:rPr lang="en-US" dirty="0">
                <a:latin typeface="Courier New" panose="02070309020205020404" pitchFamily="49" charset="0"/>
              </a:rPr>
              <a:t>[:, 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</a:rPr>
              <a:t>roc_auc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 err="1">
                <a:latin typeface="Courier New" panose="02070309020205020404" pitchFamily="49" charset="0"/>
              </a:rPr>
              <a:t>auc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Compute micro-average ROC curve and ROC area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 _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roc_curve</a:t>
            </a:r>
            <a:r>
              <a:rPr lang="en-US" dirty="0">
                <a:latin typeface="Courier New" panose="02070309020205020404" pitchFamily="49" charset="0"/>
              </a:rPr>
              <a:t>(y_test_2.ravel(), </a:t>
            </a:r>
            <a:r>
              <a:rPr lang="en-US" dirty="0" err="1">
                <a:latin typeface="Courier New" panose="02070309020205020404" pitchFamily="49" charset="0"/>
              </a:rPr>
              <a:t>y_score.ravel</a:t>
            </a:r>
            <a:r>
              <a:rPr lang="en-US" dirty="0">
                <a:latin typeface="Courier New" panose="02070309020205020404" pitchFamily="49" charset="0"/>
              </a:rPr>
              <a:t>(), </a:t>
            </a:r>
            <a:r>
              <a:rPr lang="en-US" dirty="0" err="1">
                <a:latin typeface="Courier New" panose="02070309020205020404" pitchFamily="49" charset="0"/>
              </a:rPr>
              <a:t>pos_label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roc_auc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 err="1">
                <a:latin typeface="Courier New" panose="02070309020205020404" pitchFamily="49" charset="0"/>
              </a:rPr>
              <a:t>auc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fpr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tpr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"micro"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AD47B-E42A-4598-AD14-9FB7251DB28D}"/>
              </a:ext>
            </a:extLst>
          </p:cNvPr>
          <p:cNvSpPr txBox="1"/>
          <p:nvPr/>
        </p:nvSpPr>
        <p:spPr>
          <a:xfrm>
            <a:off x="797356" y="5013389"/>
            <a:ext cx="285206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derived from </a:t>
            </a:r>
            <a:r>
              <a:rPr lang="en-US" i="1" dirty="0" err="1"/>
              <a:t>SciKit</a:t>
            </a:r>
            <a:r>
              <a:rPr lang="en-US" i="1" dirty="0"/>
              <a:t> example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E0DDC-56EF-497D-93B2-942EADE6C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4382" y="1511737"/>
            <a:ext cx="5048573" cy="35394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607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Evaluating Classifier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620" indent="0">
              <a:buNone/>
            </a:pPr>
            <a:r>
              <a:rPr lang="en-US" b="1" dirty="0"/>
              <a:t>Learning curve </a:t>
            </a:r>
            <a:r>
              <a:rPr lang="en-US" dirty="0"/>
              <a:t> measures training + validation vs. sample size</a:t>
            </a:r>
          </a:p>
          <a:p>
            <a:pPr marL="48323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Lets us tune training size vs overfitting</a:t>
            </a:r>
          </a:p>
          <a:p>
            <a:pPr marL="7620" indent="0">
              <a:buNone/>
            </a:pPr>
            <a:r>
              <a:rPr lang="en-US" b="1" dirty="0"/>
              <a:t>Validation curve </a:t>
            </a:r>
            <a:r>
              <a:rPr lang="en-US" dirty="0"/>
              <a:t> measures validation vs. hyperparameters</a:t>
            </a:r>
          </a:p>
          <a:p>
            <a:pPr marL="464820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We can tune, e.g., regularization coefficients</a:t>
            </a:r>
          </a:p>
          <a:p>
            <a:pPr marL="7620" indent="0">
              <a:buNone/>
            </a:pPr>
            <a:r>
              <a:rPr lang="en-US" b="1" dirty="0"/>
              <a:t>Confusion matrix, accuracy, error, precision, recall, and F1 scores</a:t>
            </a:r>
          </a:p>
          <a:p>
            <a:pPr marL="7620" indent="0">
              <a:buNone/>
            </a:pPr>
            <a:r>
              <a:rPr lang="en-US" b="1" dirty="0"/>
              <a:t>ROC</a:t>
            </a:r>
            <a:r>
              <a:rPr lang="en-US" dirty="0"/>
              <a:t> graphs and Area Under Curve (</a:t>
            </a:r>
            <a:r>
              <a:rPr lang="en-US" b="1" dirty="0"/>
              <a:t>AUC</a:t>
            </a:r>
            <a:r>
              <a:rPr lang="en-US" dirty="0"/>
              <a:t>) assess quality</a:t>
            </a:r>
          </a:p>
          <a:p>
            <a:pPr marL="464820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Also allow us to trade off false vs true positive rates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2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7EB-2AF2-47F9-A5A0-6E61C16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Closely at Our </a:t>
            </a:r>
            <a:r>
              <a:rPr lang="en-US" i="1" dirty="0"/>
              <a:t>Glass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5962-CA30-45E0-AD8F-0138C428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517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7 different kinds of glass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11D57-2024-41E6-B260-96869A1E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DA7D-D395-46D2-B4EA-33B0C7FE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827B2-8766-4FCF-97D2-78ECF313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36" y="2761915"/>
            <a:ext cx="8621328" cy="2481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69A61-5A8A-4AE6-9787-22456AF6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049" y="935092"/>
            <a:ext cx="4944165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612A89-8203-4154-BCDD-8154BE2D0BB2}"/>
              </a:ext>
            </a:extLst>
          </p:cNvPr>
          <p:cNvSpPr/>
          <p:nvPr/>
        </p:nvSpPr>
        <p:spPr>
          <a:xfrm>
            <a:off x="261336" y="2429608"/>
            <a:ext cx="41518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X_df.corr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95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7EB-2AF2-47F9-A5A0-6E61C16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More Closely at Our </a:t>
            </a:r>
            <a:r>
              <a:rPr lang="en-US" i="1" dirty="0"/>
              <a:t>Glass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5962-CA30-45E0-AD8F-0138C428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517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7 different kinds of glass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11D57-2024-41E6-B260-96869A1E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DA7D-D395-46D2-B4EA-33B0C7FE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827B2-8766-4FCF-97D2-78ECF313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" y="2668948"/>
            <a:ext cx="8621328" cy="266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69A61-5A8A-4AE6-9787-22456AF6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49" y="935092"/>
            <a:ext cx="4944165" cy="1562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3B9DC8-B0E5-4954-842E-A48E423C1F3E}"/>
              </a:ext>
            </a:extLst>
          </p:cNvPr>
          <p:cNvSpPr/>
          <p:nvPr/>
        </p:nvSpPr>
        <p:spPr>
          <a:xfrm>
            <a:off x="1240665" y="3254062"/>
            <a:ext cx="7665233" cy="62238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3E1C-91CE-4574-B39C-85BFAD91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Techniques for Data Scaling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966C-55A3-4C04-B3F9-B61C5504C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84B6992-2CA9-4952-84EF-51519F89BB04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113231" y="1288832"/>
                <a:ext cx="3671292" cy="1707586"/>
              </a:xfrm>
            </p:spPr>
            <p:txBody>
              <a:bodyPr/>
              <a:lstStyle/>
              <a:p>
                <a:pPr marL="44450" indent="0">
                  <a:buNone/>
                </a:pPr>
                <a:r>
                  <a:rPr lang="en-US" dirty="0"/>
                  <a:t>Remap values into 0..1:</a:t>
                </a:r>
              </a:p>
              <a:p>
                <a:pPr marL="444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𝑛𝑜𝑟𝑚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44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84B6992-2CA9-4952-84EF-51519F89B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113231" y="1288832"/>
                <a:ext cx="3671292" cy="1707586"/>
              </a:xfrm>
              <a:blipFill>
                <a:blip r:embed="rId2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9644A4-F974-40CD-9B5D-A1A616EA6CD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6D7136C-BBD2-47D3-9040-F07BD66A6B9B}"/>
                  </a:ext>
                </a:extLst>
              </p:cNvPr>
              <p:cNvSpPr>
                <a:spLocks noGrp="1"/>
              </p:cNvSpPr>
              <p:nvPr>
                <p:ph type="body" idx="4"/>
              </p:nvPr>
            </p:nvSpPr>
            <p:spPr>
              <a:xfrm>
                <a:off x="4955973" y="1288832"/>
                <a:ext cx="3671292" cy="1568668"/>
              </a:xfrm>
            </p:spPr>
            <p:txBody>
              <a:bodyPr/>
              <a:lstStyle/>
              <a:p>
                <a:pPr marL="44450" indent="0">
                  <a:buNone/>
                </a:pPr>
                <a:r>
                  <a:rPr lang="en-US" dirty="0"/>
                  <a:t>Remap values to have </a:t>
                </a:r>
                <a:r>
                  <a:rPr lang="en-US" i="1" dirty="0"/>
                  <a:t>standard deviation</a:t>
                </a:r>
                <a:r>
                  <a:rPr lang="en-US" dirty="0"/>
                  <a:t> of 1:</a:t>
                </a:r>
              </a:p>
              <a:p>
                <a:pPr marL="444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𝑠𝑡𝑑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6D7136C-BBD2-47D3-9040-F07BD66A6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"/>
              </p:nvPr>
            </p:nvSpPr>
            <p:spPr>
              <a:xfrm>
                <a:off x="4955973" y="1288832"/>
                <a:ext cx="3671292" cy="1568668"/>
              </a:xfrm>
              <a:blipFill>
                <a:blip r:embed="rId3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AFFE17B-3604-4CFC-A577-C07592A16653}"/>
              </a:ext>
            </a:extLst>
          </p:cNvPr>
          <p:cNvSpPr/>
          <p:nvPr/>
        </p:nvSpPr>
        <p:spPr>
          <a:xfrm>
            <a:off x="4529797" y="3410505"/>
            <a:ext cx="4255758" cy="18158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sklearn.preprocessing</a:t>
            </a:r>
            <a:r>
              <a:rPr lang="en-US" dirty="0">
                <a:latin typeface="Courier New" panose="02070309020205020404" pitchFamily="49" charset="0"/>
              </a:rPr>
              <a:t> \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StandardScaler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Standardizing features w/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stdev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1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X2 = </a:t>
            </a:r>
            <a:r>
              <a:rPr lang="en-US" dirty="0" err="1">
                <a:latin typeface="Courier New" panose="02070309020205020404" pitchFamily="49" charset="0"/>
              </a:rPr>
              <a:t>StandardScaler</a:t>
            </a:r>
            <a:r>
              <a:rPr lang="en-US" dirty="0">
                <a:latin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pca</a:t>
            </a:r>
            <a:r>
              <a:rPr lang="en-US" dirty="0">
                <a:latin typeface="Courier New" panose="02070309020205020404" pitchFamily="49" charset="0"/>
              </a:rPr>
              <a:t> = PCA(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X2 = </a:t>
            </a:r>
            <a:r>
              <a:rPr lang="en-US" dirty="0" err="1">
                <a:latin typeface="Courier New" panose="02070309020205020404" pitchFamily="49" charset="0"/>
              </a:rPr>
              <a:t>pca.fit_transform</a:t>
            </a:r>
            <a:r>
              <a:rPr lang="en-US" dirty="0">
                <a:latin typeface="Courier New" panose="02070309020205020404" pitchFamily="49" charset="0"/>
              </a:rPr>
              <a:t>(X2)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2F861-2881-49D1-8E0E-99A9733A1F9A}"/>
              </a:ext>
            </a:extLst>
          </p:cNvPr>
          <p:cNvSpPr/>
          <p:nvPr/>
        </p:nvSpPr>
        <p:spPr>
          <a:xfrm>
            <a:off x="171639" y="2651821"/>
            <a:ext cx="4231549" cy="18158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sklearn.preprocessing</a:t>
            </a:r>
            <a:r>
              <a:rPr lang="en-US" dirty="0">
                <a:latin typeface="Courier New" panose="02070309020205020404" pitchFamily="49" charset="0"/>
              </a:rPr>
              <a:t> \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MinMaxScaler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Normalizing features between 0 and 1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X2 = </a:t>
            </a:r>
            <a:r>
              <a:rPr lang="en-US" dirty="0" err="1">
                <a:latin typeface="Courier New" panose="02070309020205020404" pitchFamily="49" charset="0"/>
              </a:rPr>
              <a:t>MinMaxScaler</a:t>
            </a:r>
            <a:r>
              <a:rPr lang="en-US" dirty="0">
                <a:latin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# If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</a:rPr>
              <a:t>clf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 is a classifier…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clf.fit_transform</a:t>
            </a:r>
            <a:r>
              <a:rPr lang="en-US" dirty="0">
                <a:latin typeface="Courier New" panose="02070309020205020404" pitchFamily="49" charset="0"/>
              </a:rPr>
              <a:t>(X2)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F3AFD-D2C8-4031-B73E-45FE73FBEF93}"/>
              </a:ext>
            </a:extLst>
          </p:cNvPr>
          <p:cNvSpPr txBox="1"/>
          <p:nvPr/>
        </p:nvSpPr>
        <p:spPr>
          <a:xfrm>
            <a:off x="358445" y="4467703"/>
            <a:ext cx="359906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Useful for many classifiers, but not for PCA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84362-5B24-4146-8FCF-07A4FD1F85BB}"/>
              </a:ext>
            </a:extLst>
          </p:cNvPr>
          <p:cNvSpPr txBox="1"/>
          <p:nvPr/>
        </p:nvSpPr>
        <p:spPr>
          <a:xfrm>
            <a:off x="5897784" y="5216667"/>
            <a:ext cx="178766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Appropriate for PCA</a:t>
            </a:r>
          </a:p>
        </p:txBody>
      </p:sp>
    </p:spTree>
    <p:extLst>
      <p:ext uri="{BB962C8B-B14F-4D97-AF65-F5344CB8AC3E}">
        <p14:creationId xmlns:p14="http://schemas.microsoft.com/office/powerpoint/2010/main" val="231479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49D2FC-623A-4E57-A45B-EBB78842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07C62-6F37-423F-88F2-4B4C576E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F2412-3539-B440-B8D0-04FCB9C93E4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139724-DCBD-4E94-BD44-09AE6F1B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114" y="102164"/>
            <a:ext cx="7518121" cy="50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85869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 Supervised Models - Linear and Logistic Regression</Template>
  <TotalTime>30168</TotalTime>
  <Words>4137</Words>
  <Application>Microsoft Office PowerPoint</Application>
  <PresentationFormat>On-screen Show (16:10)</PresentationFormat>
  <Paragraphs>534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Cambria Math</vt:lpstr>
      <vt:lpstr>Constantia</vt:lpstr>
      <vt:lpstr>Corbel</vt:lpstr>
      <vt:lpstr>Courier New</vt:lpstr>
      <vt:lpstr>Franklin Gothic</vt:lpstr>
      <vt:lpstr>Helvetica</vt:lpstr>
      <vt:lpstr>Helvetica Neue</vt:lpstr>
      <vt:lpstr>Noto Sans Symbols</vt:lpstr>
      <vt:lpstr>Tahoma</vt:lpstr>
      <vt:lpstr>Times New Roman</vt:lpstr>
      <vt:lpstr>Wingdings</vt:lpstr>
      <vt:lpstr>Penn</vt:lpstr>
      <vt:lpstr>Training Robust Models</vt:lpstr>
      <vt:lpstr>The Challenge: How Do We Train a Good Model?</vt:lpstr>
      <vt:lpstr>Normalizing and Regularizing Data</vt:lpstr>
      <vt:lpstr>Thinking about Feature Values: Not All Methods are Scale-Invariant</vt:lpstr>
      <vt:lpstr>Notebook and Dataset for this Module</vt:lpstr>
      <vt:lpstr>Looking Closely at Our Glass Dataset</vt:lpstr>
      <vt:lpstr>Looking More Closely at Our Glass Dataset</vt:lpstr>
      <vt:lpstr>Two Techniques for Data Scaling</vt:lpstr>
      <vt:lpstr>PowerPoint Presentation</vt:lpstr>
      <vt:lpstr>Summary of Scaling: When to Use Which?</vt:lpstr>
      <vt:lpstr>Alternatively: What If We’re Missing Data?</vt:lpstr>
      <vt:lpstr>Recall from Before</vt:lpstr>
      <vt:lpstr>Some Ideas</vt:lpstr>
      <vt:lpstr>Value Imputation</vt:lpstr>
      <vt:lpstr>k-Nearest Neighbor</vt:lpstr>
      <vt:lpstr>Imputation Brings Some Risks</vt:lpstr>
      <vt:lpstr>The Idea: Missing Data and Features</vt:lpstr>
      <vt:lpstr>Summary: Missing Data</vt:lpstr>
      <vt:lpstr>Controlling Model Complexity</vt:lpstr>
      <vt:lpstr>Balancing between Under and Over-Training</vt:lpstr>
      <vt:lpstr>Visually…</vt:lpstr>
      <vt:lpstr>PowerPoint Presentation</vt:lpstr>
      <vt:lpstr>How Do We Find the Right Model Complexity?</vt:lpstr>
      <vt:lpstr>Creating Training, Validation and Test Datasets</vt:lpstr>
      <vt:lpstr>Simplest: Split into Train and Test </vt:lpstr>
      <vt:lpstr>Holdout Sets</vt:lpstr>
      <vt:lpstr>k-Fold Cross-Validation: More Representative Validation</vt:lpstr>
      <vt:lpstr>Directly Supported In SciKit-Learn</vt:lpstr>
      <vt:lpstr>Summary – Test and Training Sets</vt:lpstr>
      <vt:lpstr>Reducing Overfitting via Regularization</vt:lpstr>
      <vt:lpstr>Regularization of the Weights in Linear / Logistic Regression</vt:lpstr>
      <vt:lpstr>Another Regularization Scheme: Dimensionality Reduction</vt:lpstr>
      <vt:lpstr>How Well Are We Fitting vs Overfitting?  Evaluating a Classifier</vt:lpstr>
      <vt:lpstr>Factors and Hyperparameters Affecting Model Complexity</vt:lpstr>
      <vt:lpstr>Learning Curve Shows Accuracy vs Training Samples</vt:lpstr>
      <vt:lpstr>Learning Curve Shows Accuracy vs Training Samples</vt:lpstr>
      <vt:lpstr>Plotting the Learning Curve</vt:lpstr>
      <vt:lpstr>Bias vs Variance</vt:lpstr>
      <vt:lpstr>Summary: Just Complex Enough</vt:lpstr>
      <vt:lpstr>Tuning Regularization &amp; Other Hyperparameters: Validation Curves</vt:lpstr>
      <vt:lpstr>Validation Curves</vt:lpstr>
      <vt:lpstr>Validation Curves</vt:lpstr>
      <vt:lpstr>Summary</vt:lpstr>
      <vt:lpstr>Measuring Performance</vt:lpstr>
      <vt:lpstr>Classifier (In)Accuracy</vt:lpstr>
      <vt:lpstr>Basis of Measuring Accuracy: The Confusion Matrix</vt:lpstr>
      <vt:lpstr>Computing Confusion Matrices  in SciKit-Learn</vt:lpstr>
      <vt:lpstr>Performance Measures</vt:lpstr>
      <vt:lpstr>Example</vt:lpstr>
      <vt:lpstr>Precision, Recall, F1 In SciKit-Learn</vt:lpstr>
      <vt:lpstr>ROC Graphs to Analyze Effectiveness</vt:lpstr>
      <vt:lpstr>Creating an ROC Curve in SciKit-Learn, for Each Class</vt:lpstr>
      <vt:lpstr>Creating an ROC Curve in SciKit-Learn, for Each Class</vt:lpstr>
      <vt:lpstr>Summary: Evaluating Classifier Performance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Zack Ives</cp:lastModifiedBy>
  <cp:revision>341</cp:revision>
  <cp:lastPrinted>2017-01-23T16:50:21Z</cp:lastPrinted>
  <dcterms:created xsi:type="dcterms:W3CDTF">2017-01-03T15:51:00Z</dcterms:created>
  <dcterms:modified xsi:type="dcterms:W3CDTF">2020-04-17T16:36:17Z</dcterms:modified>
  <cp:category>Lecture</cp:category>
</cp:coreProperties>
</file>