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89"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715000" type="screen16x10"/>
  <p:notesSz cx="6985000" cy="9283700"/>
  <p:embeddedFontLst>
    <p:embeddedFont>
      <p:font typeface="Consolas" panose="020B0609020204030204" pitchFamily="49" charset="0"/>
      <p:regular r:id="rId36"/>
      <p:bold r:id="rId37"/>
      <p:italic r:id="rId38"/>
      <p:boldItalic r:id="rId39"/>
    </p:embeddedFont>
    <p:embeddedFont>
      <p:font typeface="Constantia" panose="02030602050306030303" pitchFamily="18" charset="0"/>
      <p:regular r:id="rId40"/>
      <p:bold r:id="rId41"/>
      <p:italic r:id="rId42"/>
      <p:boldItalic r:id="rId43"/>
    </p:embeddedFont>
    <p:embeddedFont>
      <p:font typeface="Corbel" panose="020B0503020204020204" pitchFamily="34" charset="0"/>
      <p:regular r:id="rId44"/>
      <p:bold r:id="rId45"/>
      <p:italic r:id="rId46"/>
      <p:boldItalic r:id="rId47"/>
    </p:embeddedFont>
    <p:embeddedFont>
      <p:font typeface="Franklin Gothic" panose="020B0603020102020204" pitchFamily="34" charset="0"/>
      <p:regular r:id="rId48"/>
      <p:bold r:id="rId49"/>
      <p:italic r:id="rId50"/>
      <p:boldItalic r:id="rId51"/>
    </p:embeddedFont>
    <p:embeddedFont>
      <p:font typeface="Helvetica Neue" panose="02000503000000020004" pitchFamily="2" charset="0"/>
      <p:regular r:id="rId52"/>
      <p:bold r:id="rId53"/>
      <p:italic r:id="rId54"/>
      <p:boldItalic r:id="rId55"/>
    </p:embeddedFont>
    <p:embeddedFont>
      <p:font typeface="Tahoma" panose="020B0604030504040204" pitchFamily="34"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jV8pUO+Q9ektWNmIeN0WD9AxaTo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shang Chen" initials="" lastIdx="2" clrIdx="0"/>
  <p:cmAuthor id="1" name="Grace Boatman"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3AD700-4BEC-4D45-B29C-EAC0F4AC670C}">
  <a:tblStyle styleId="{CE3AD700-4BEC-4D45-B29C-EAC0F4AC670C}"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F4"/>
          </a:solidFill>
        </a:fill>
      </a:tcStyle>
    </a:wholeTbl>
    <a:band1H>
      <a:tcTxStyle b="off" i="off"/>
      <a:tcStyle>
        <a:tcBdr/>
        <a:fill>
          <a:solidFill>
            <a:srgbClr val="CAD8E9"/>
          </a:solidFill>
        </a:fill>
      </a:tcStyle>
    </a:band1H>
    <a:band2H>
      <a:tcTxStyle b="off" i="off"/>
      <a:tcStyle>
        <a:tcBdr/>
      </a:tcStyle>
    </a:band2H>
    <a:band1V>
      <a:tcTxStyle b="off" i="off"/>
      <a:tcStyle>
        <a:tcBdr/>
        <a:fill>
          <a:solidFill>
            <a:srgbClr val="CAD8E9"/>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3"/>
          </a:solidFill>
        </a:fill>
      </a:tcStyle>
    </a:lastCol>
    <a:firstCol>
      <a:tcTxStyle b="on" i="off">
        <a:font>
          <a:latin typeface="Corbel"/>
          <a:ea typeface="Corbel"/>
          <a:cs typeface="Corbel"/>
        </a:font>
        <a:schemeClr val="lt1"/>
      </a:tcTxStyle>
      <a:tcStyle>
        <a:tcBdr/>
        <a:fill>
          <a:solidFill>
            <a:schemeClr val="accent3"/>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 styleId="{C4EC6163-23B5-4D6B-98AC-97AC44858930}" styleName="Table_1">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F4"/>
          </a:solidFill>
        </a:fill>
      </a:tcStyle>
    </a:wholeTbl>
    <a:band1H>
      <a:tcTxStyle b="off" i="off"/>
      <a:tcStyle>
        <a:tcBdr/>
        <a:fill>
          <a:solidFill>
            <a:srgbClr val="CAD8E9"/>
          </a:solidFill>
        </a:fill>
      </a:tcStyle>
    </a:band1H>
    <a:band2H>
      <a:tcTxStyle b="off" i="off"/>
      <a:tcStyle>
        <a:tcBdr/>
      </a:tcStyle>
    </a:band2H>
    <a:band1V>
      <a:tcTxStyle b="off" i="off"/>
      <a:tcStyle>
        <a:tcBdr/>
        <a:fill>
          <a:solidFill>
            <a:srgbClr val="CAD8E9"/>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6"/>
          </a:solidFill>
        </a:fill>
      </a:tcStyle>
    </a:lastCol>
    <a:firstCol>
      <a:tcTxStyle b="on" i="off">
        <a:font>
          <a:latin typeface="Corbel"/>
          <a:ea typeface="Corbel"/>
          <a:cs typeface="Corbel"/>
        </a:font>
        <a:schemeClr val="lt1"/>
      </a:tcTxStyle>
      <a:tcStyle>
        <a:tcBdr/>
        <a:fill>
          <a:solidFill>
            <a:schemeClr val="accent6"/>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 styleId="{FF31BAA4-181D-49E5-800D-3913736D9F08}" styleName="Table_2">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7E7"/>
          </a:solidFill>
        </a:fill>
      </a:tcStyle>
    </a:wholeTbl>
    <a:band1H>
      <a:tcTxStyle b="off" i="off"/>
      <a:tcStyle>
        <a:tcBdr/>
        <a:fill>
          <a:solidFill>
            <a:srgbClr val="D4CBCA"/>
          </a:solidFill>
        </a:fill>
      </a:tcStyle>
    </a:band1H>
    <a:band2H>
      <a:tcTxStyle b="off" i="off"/>
      <a:tcStyle>
        <a:tcBdr/>
      </a:tcStyle>
    </a:band2H>
    <a:band1V>
      <a:tcTxStyle b="off" i="off"/>
      <a:tcStyle>
        <a:tcBdr/>
        <a:fill>
          <a:solidFill>
            <a:srgbClr val="D4CBCA"/>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4"/>
          </a:solidFill>
        </a:fill>
      </a:tcStyle>
    </a:lastCol>
    <a:firstCol>
      <a:tcTxStyle b="on" i="off">
        <a:font>
          <a:latin typeface="Corbel"/>
          <a:ea typeface="Corbel"/>
          <a:cs typeface="Corbel"/>
        </a:font>
        <a:schemeClr val="lt1"/>
      </a:tcTxStyle>
      <a:tcStyle>
        <a:tcBdr/>
        <a:fill>
          <a:solidFill>
            <a:schemeClr val="accent4"/>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D8CED598-6010-412A-95E3-0B272C4A827D}" styleName="Table_3">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b="off" i="off"/>
      <a:tcStyle>
        <a:tcBdr/>
        <a:fill>
          <a:solidFill>
            <a:srgbClr val="E1CCCB"/>
          </a:solidFill>
        </a:fill>
      </a:tcStyle>
    </a:band1H>
    <a:band2H>
      <a:tcTxStyle b="off" i="off"/>
      <a:tcStyle>
        <a:tcBdr/>
      </a:tcStyle>
    </a:band2H>
    <a:band1V>
      <a:tcTxStyle b="off" i="off"/>
      <a:tcStyle>
        <a:tcBdr/>
        <a:fill>
          <a:solidFill>
            <a:srgbClr val="E1CCCB"/>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69969"/>
  </p:normalViewPr>
  <p:slideViewPr>
    <p:cSldViewPr snapToGrid="0">
      <p:cViewPr varScale="1">
        <p:scale>
          <a:sx n="92" d="100"/>
          <a:sy n="92" d="100"/>
        </p:scale>
        <p:origin x="1560" y="168"/>
      </p:cViewPr>
      <p:guideLst>
        <p:guide orient="horz" pos="3240"/>
        <p:guide pos="5520"/>
      </p:guideLst>
    </p:cSldViewPr>
  </p:slideViewPr>
  <p:notesTextViewPr>
    <p:cViewPr>
      <p:scale>
        <a:sx n="110" d="100"/>
        <a:sy n="110" d="100"/>
      </p:scale>
      <p:origin x="0" y="0"/>
    </p:cViewPr>
  </p:notesTextViewPr>
  <p:notesViewPr>
    <p:cSldViewPr snapToGrid="0">
      <p:cViewPr varScale="1">
        <p:scale>
          <a:sx n="100" d="100"/>
          <a:sy n="100" d="100"/>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27639" cy="462917"/>
          </a:xfrm>
          <a:prstGeom prst="rect">
            <a:avLst/>
          </a:prstGeom>
          <a:noFill/>
          <a:ln>
            <a:noFill/>
          </a:ln>
        </p:spPr>
        <p:txBody>
          <a:bodyPr spcFirstLastPara="1" wrap="square" lIns="87425" tIns="43700" rIns="87425" bIns="43700" anchor="t" anchorCtr="0">
            <a:noAutofit/>
          </a:bodyPr>
          <a:lstStyle>
            <a:lvl1pPr marR="0" lvl="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57361" y="0"/>
            <a:ext cx="3027639" cy="462917"/>
          </a:xfrm>
          <a:prstGeom prst="rect">
            <a:avLst/>
          </a:prstGeom>
          <a:noFill/>
          <a:ln>
            <a:noFill/>
          </a:ln>
        </p:spPr>
        <p:txBody>
          <a:bodyPr spcFirstLastPara="1" wrap="square" lIns="87425" tIns="43700" rIns="87425" bIns="43700" anchor="t" anchorCtr="0">
            <a:noAutofit/>
          </a:bodyPr>
          <a:lstStyle>
            <a:lvl1pPr marR="0" lvl="0" algn="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0783"/>
            <a:ext cx="3027639" cy="462917"/>
          </a:xfrm>
          <a:prstGeom prst="rect">
            <a:avLst/>
          </a:prstGeom>
          <a:noFill/>
          <a:ln>
            <a:noFill/>
          </a:ln>
        </p:spPr>
        <p:txBody>
          <a:bodyPr spcFirstLastPara="1" wrap="square" lIns="87425" tIns="43700" rIns="87425" bIns="43700" anchor="b" anchorCtr="0">
            <a:noAutofit/>
          </a:bodyPr>
          <a:lstStyle>
            <a:lvl1pPr marR="0" lvl="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Times New Roman"/>
                <a:ea typeface="Times New Roman"/>
                <a:cs typeface="Times New Roman"/>
                <a:sym typeface="Times New Roman"/>
              </a:rPr>
              <a:t>1</a:t>
            </a:fld>
            <a:endParaRPr sz="1100" b="0" i="0" u="none" strike="noStrike" cap="none">
              <a:solidFill>
                <a:schemeClr val="dk1"/>
              </a:solidFill>
              <a:latin typeface="Times New Roman"/>
              <a:ea typeface="Times New Roman"/>
              <a:cs typeface="Times New Roman"/>
              <a:sym typeface="Times New Roman"/>
            </a:endParaRPr>
          </a:p>
        </p:txBody>
      </p:sp>
      <p:sp>
        <p:nvSpPr>
          <p:cNvPr id="140" name="Google Shape;140;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Sometimes the relationships between entities themselves have properties, and relationships may involve more than two entities.  So in ER graphs we do not directly connect entities, but introduce another type of node for the relationships which can connect multiple entities as well as properties (shown as a yellow diamond – the gray diamond has the same “is-a” meaning described previously.</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p:txBody>
      </p:sp>
      <p:sp>
        <p:nvSpPr>
          <p:cNvPr id="257" name="Google Shape;257;p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ID is a unique identifier for Person (a “key” in database parlance).  In </a:t>
            </a:r>
            <a:r>
              <a:rPr lang="en-US" dirty="0" err="1"/>
              <a:t>HasTeacher</a:t>
            </a:r>
            <a:r>
              <a:rPr lang="en-US" dirty="0"/>
              <a:t>, we are relating two entities based on their keys:  the key of the Person who is the Teacher of the Man who is the Student.  Anything that “links” to a key is called a foreign key (a pointer, reference).  So the reuse of the key of a Teacher  (resp. Student) in </a:t>
            </a:r>
            <a:r>
              <a:rPr lang="en-US" dirty="0" err="1"/>
              <a:t>HasTeacher</a:t>
            </a:r>
            <a:r>
              <a:rPr lang="en-US" dirty="0"/>
              <a:t> is called a “foreign key”  since it references the key of a Teacher (resp. Student).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Suppose another property to </a:t>
            </a:r>
            <a:r>
              <a:rPr lang="en-US" dirty="0" err="1"/>
              <a:t>HasTeacher</a:t>
            </a:r>
            <a:r>
              <a:rPr lang="en-US" dirty="0"/>
              <a:t> was added (e.g. “Type”), then another column would be added to the table.</a:t>
            </a:r>
          </a:p>
        </p:txBody>
      </p:sp>
      <p:sp>
        <p:nvSpPr>
          <p:cNvPr id="288" name="Google Shape;288;p1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Note that tables are not just flat data, they can be used to encode graphs.   </a:t>
            </a:r>
            <a:endParaRPr dirty="0"/>
          </a:p>
        </p:txBody>
      </p:sp>
      <p:sp>
        <p:nvSpPr>
          <p:cNvPr id="303" name="Google Shape;303;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If this is a graph, then we should be able to ask questions over the graph as to how things are linked. </a:t>
            </a:r>
          </a:p>
          <a:p>
            <a:pPr marL="0" lvl="0" indent="0" algn="l" rtl="0">
              <a:lnSpc>
                <a:spcPct val="100000"/>
              </a:lnSpc>
              <a:spcBef>
                <a:spcPts val="360"/>
              </a:spcBef>
              <a:spcAft>
                <a:spcPts val="0"/>
              </a:spcAft>
              <a:buSzPts val="1400"/>
              <a:buNone/>
            </a:pPr>
            <a:r>
              <a:rPr lang="en-US" dirty="0"/>
              <a:t>So:  How can we answer these two questions using Pandas </a:t>
            </a:r>
            <a:r>
              <a:rPr lang="en-US" dirty="0" err="1"/>
              <a:t>dataframe</a:t>
            </a:r>
            <a:r>
              <a:rPr lang="en-US" dirty="0"/>
              <a:t> operations?</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endParaRPr lang="en-US" dirty="0"/>
          </a:p>
        </p:txBody>
      </p:sp>
      <p:sp>
        <p:nvSpPr>
          <p:cNvPr id="303" name="Google Shape;303;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4066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1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0"/>
              </a:spcBef>
              <a:spcAft>
                <a:spcPts val="0"/>
              </a:spcAft>
              <a:buSzPts val="1400"/>
              <a:buNone/>
            </a:pPr>
            <a:r>
              <a:rPr lang="en-US" dirty="0"/>
              <a:t>ER diagrams are used to define tables in very complicated schemas, here is an example of one for genetics (molecules and gene sequences).  The exact notation will vary from place to place, but the general idea is the same.</a:t>
            </a:r>
          </a:p>
        </p:txBody>
      </p:sp>
      <p:sp>
        <p:nvSpPr>
          <p:cNvPr id="347" name="Google Shape;347;p13: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lvl="0" indent="0" algn="r" rtl="0">
              <a:lnSpc>
                <a:spcPct val="100000"/>
              </a:lnSpc>
              <a:spcBef>
                <a:spcPts val="0"/>
              </a:spcBef>
              <a:spcAft>
                <a:spcPts val="0"/>
              </a:spcAft>
              <a:buClr>
                <a:schemeClr val="dk1"/>
              </a:buClr>
              <a:buSzPts val="11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Understanding how to design these graphs and the corresponding tables is the topic of a course on databases.  Here you should just understand the idea that </a:t>
            </a:r>
            <a:r>
              <a:rPr lang="en-US" dirty="0" err="1"/>
              <a:t>dataframes</a:t>
            </a:r>
            <a:r>
              <a:rPr lang="en-US" dirty="0"/>
              <a:t> can be used to link entities together and represent complicated relationships.</a:t>
            </a:r>
          </a:p>
          <a:p>
            <a:pPr marL="0" lvl="0" indent="0" algn="l" rtl="0">
              <a:lnSpc>
                <a:spcPct val="100000"/>
              </a:lnSpc>
              <a:spcBef>
                <a:spcPts val="360"/>
              </a:spcBef>
              <a:spcAft>
                <a:spcPts val="0"/>
              </a:spcAft>
              <a:buSzPts val="1400"/>
              <a:buNone/>
            </a:pPr>
            <a:endParaRPr dirty="0"/>
          </a:p>
        </p:txBody>
      </p:sp>
      <p:sp>
        <p:nvSpPr>
          <p:cNvPr id="359" name="Google Shape;359;p1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366" name="Google Shape;366;p1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373" name="Google Shape;373;p1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With relational databases we can definitely represent the example on this slide, using separate tables and joins.  However, it may be more “intuitive” to encode as a tree (e.g. in JSON format).</a:t>
            </a:r>
          </a:p>
          <a:p>
            <a:pPr marL="0" lvl="0" indent="0" algn="l" rtl="0">
              <a:lnSpc>
                <a:spcPct val="100000"/>
              </a:lnSpc>
              <a:spcBef>
                <a:spcPts val="360"/>
              </a:spcBef>
              <a:spcAft>
                <a:spcPts val="0"/>
              </a:spcAft>
              <a:buSzPts val="1400"/>
              <a:buNone/>
            </a:pPr>
            <a:r>
              <a:rPr lang="en-US" dirty="0"/>
              <a:t>But a tree is a special case of a graph, so there may be things that can be expressed as graphs that cannot be represented as trees (e.g. cycles).  Even for acyclic graph, to represent it in a tree form we would need to replicate portions of it.  For example, suppose that two people own the same phone.  To encode that, we would need to replicate the information about the phone in each person entry.  Alternatively, we could given an ID to each phone and just store the ID of phones within the phones field rather than complete information; we would also have another list of information about phones, their IDs, and complete information about the phone.  The latter representation would eliminate redundancy and update anomalies.</a:t>
            </a:r>
          </a:p>
        </p:txBody>
      </p:sp>
      <p:sp>
        <p:nvSpPr>
          <p:cNvPr id="380" name="Google Shape;380;p1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Many NoSQL databases now have SQL interfaces!</a:t>
            </a:r>
            <a:endParaRPr dirty="0"/>
          </a:p>
        </p:txBody>
      </p:sp>
      <p:sp>
        <p:nvSpPr>
          <p:cNvPr id="394" name="Google Shape;394;p1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If we have structured data, how do we figure out what columns to use and what types (schemas)?</a:t>
            </a:r>
          </a:p>
          <a:p>
            <a:pPr marL="0" lvl="0" indent="0" algn="l" rtl="0">
              <a:lnSpc>
                <a:spcPct val="100000"/>
              </a:lnSpc>
              <a:spcBef>
                <a:spcPts val="360"/>
              </a:spcBef>
              <a:spcAft>
                <a:spcPts val="0"/>
              </a:spcAft>
              <a:buSzPts val="1400"/>
              <a:buNone/>
            </a:pPr>
            <a:endParaRPr dirty="0"/>
          </a:p>
        </p:txBody>
      </p:sp>
      <p:sp>
        <p:nvSpPr>
          <p:cNvPr id="147" name="Google Shape;147;p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401" name="Google Shape;401;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408" name="Google Shape;408;p2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what a Linked In entry looks like (to the right, the web page is on the left).</a:t>
            </a:r>
            <a:endParaRPr dirty="0"/>
          </a:p>
        </p:txBody>
      </p:sp>
      <p:sp>
        <p:nvSpPr>
          <p:cNvPr id="416" name="Google Shape;416;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Notice that the wall time is 3min 19 sec for only 100,000 records! This example was run locally on a fairly powerful laptop.. the associated </a:t>
            </a:r>
            <a:r>
              <a:rPr lang="en-US" dirty="0" err="1"/>
              <a:t>Lecture_Notebook</a:t>
            </a:r>
            <a:r>
              <a:rPr lang="en-US" dirty="0"/>
              <a:t> run using </a:t>
            </a:r>
            <a:r>
              <a:rPr lang="en-US" dirty="0" err="1"/>
              <a:t>colab</a:t>
            </a:r>
            <a:r>
              <a:rPr lang="en-US" dirty="0"/>
              <a:t> is even slower, it uses a smaller instance of 10,000 records.</a:t>
            </a:r>
          </a:p>
          <a:p>
            <a:pPr marL="0" lvl="0" indent="0" algn="l" rtl="0">
              <a:lnSpc>
                <a:spcPct val="100000"/>
              </a:lnSpc>
              <a:spcBef>
                <a:spcPts val="360"/>
              </a:spcBef>
              <a:spcAft>
                <a:spcPts val="0"/>
              </a:spcAft>
              <a:buSzPts val="1400"/>
              <a:buNone/>
            </a:pPr>
            <a:r>
              <a:rPr lang="en-US" dirty="0"/>
              <a:t>What is making this slow?  </a:t>
            </a:r>
          </a:p>
          <a:p>
            <a:pPr marL="0" lvl="0" indent="0" algn="l" rtl="0">
              <a:lnSpc>
                <a:spcPct val="100000"/>
              </a:lnSpc>
              <a:spcBef>
                <a:spcPts val="360"/>
              </a:spcBef>
              <a:spcAft>
                <a:spcPts val="0"/>
              </a:spcAft>
              <a:buSzPts val="1400"/>
              <a:buNone/>
            </a:pPr>
            <a:r>
              <a:rPr lang="en-US" dirty="0"/>
              <a:t>Loops reading in one line of text at a time, turns it into a dictionary (one of the slowest steps), and adds to a list.</a:t>
            </a:r>
          </a:p>
          <a:p>
            <a:pPr marL="0" lvl="0" indent="0" algn="l" rtl="0">
              <a:lnSpc>
                <a:spcPct val="100000"/>
              </a:lnSpc>
              <a:spcBef>
                <a:spcPts val="360"/>
              </a:spcBef>
              <a:spcAft>
                <a:spcPts val="0"/>
              </a:spcAft>
              <a:buSzPts val="1400"/>
              <a:buNone/>
            </a:pPr>
            <a:r>
              <a:rPr lang="en-US" dirty="0"/>
              <a:t>We will look at other ways of doing this to improve performance.</a:t>
            </a:r>
            <a:endParaRPr dirty="0"/>
          </a:p>
        </p:txBody>
      </p:sp>
      <p:sp>
        <p:nvSpPr>
          <p:cNvPr id="425" name="Google Shape;425;p2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Let’s try a NoSQL solution.</a:t>
            </a:r>
            <a:endParaRPr dirty="0"/>
          </a:p>
        </p:txBody>
      </p:sp>
      <p:sp>
        <p:nvSpPr>
          <p:cNvPr id="432" name="Google Shape;432;p2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441" name="Google Shape;441;p2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Note that skills is an Array (the values are not expanded and cannot be seen here).</a:t>
            </a:r>
            <a:endParaRPr dirty="0"/>
          </a:p>
        </p:txBody>
      </p:sp>
      <p:sp>
        <p:nvSpPr>
          <p:cNvPr id="448" name="Google Shape;448;p2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Here, the input skill could be “Medical”.</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Note that in the </a:t>
            </a:r>
            <a:r>
              <a:rPr lang="en-US" dirty="0" err="1"/>
              <a:t>Dataframe</a:t>
            </a:r>
            <a:r>
              <a:rPr lang="en-US" dirty="0"/>
              <a:t> solution (red box) we have to iterate over all the skills in the array, which makes the code a bit complex, whereas in the MongoDB solution (blue box) there are operations over arrays that can be used (“</a:t>
            </a:r>
            <a:r>
              <a:rPr lang="en-US" dirty="0" err="1"/>
              <a:t>find_one</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Finding things in a </a:t>
            </a:r>
            <a:r>
              <a:rPr lang="en-US" dirty="0" err="1"/>
              <a:t>Dataframe</a:t>
            </a:r>
            <a:r>
              <a:rPr lang="en-US" dirty="0"/>
              <a:t> or in MongoDB is fast.  The slow part of all this in the MongoDB solution is loading the data.  </a:t>
            </a:r>
          </a:p>
        </p:txBody>
      </p:sp>
      <p:sp>
        <p:nvSpPr>
          <p:cNvPr id="455" name="Google Shape;455;p2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What if we don’t want to use a NoSQL solution, and prefer something like </a:t>
            </a:r>
            <a:r>
              <a:rPr lang="en-US" dirty="0" err="1"/>
              <a:t>SQLlite</a:t>
            </a:r>
            <a:r>
              <a:rPr lang="en-US" dirty="0"/>
              <a:t>?  How do we take this and turn it into a </a:t>
            </a:r>
            <a:r>
              <a:rPr lang="en-US" dirty="0" err="1"/>
              <a:t>dataframe</a:t>
            </a:r>
            <a:r>
              <a:rPr lang="en-US" dirty="0"/>
              <a:t> that we can use easily (i.e. with no embedded arrays)?</a:t>
            </a:r>
          </a:p>
          <a:p>
            <a:pPr marL="0" lvl="0" indent="0" algn="l" rtl="0">
              <a:lnSpc>
                <a:spcPct val="100000"/>
              </a:lnSpc>
              <a:spcBef>
                <a:spcPts val="360"/>
              </a:spcBef>
              <a:spcAft>
                <a:spcPts val="0"/>
              </a:spcAft>
              <a:buSzPts val="1400"/>
              <a:buNone/>
            </a:pPr>
            <a:r>
              <a:rPr lang="en-US" dirty="0"/>
              <a:t>We have to tease out the single valued information versus the repeated information (e.g. arrays).  So we could take _id, </a:t>
            </a:r>
            <a:r>
              <a:rPr lang="en-US" dirty="0" err="1"/>
              <a:t>overview_html</a:t>
            </a:r>
            <a:r>
              <a:rPr lang="en-US" dirty="0"/>
              <a:t>, locality, interval, summary, </a:t>
            </a:r>
            <a:r>
              <a:rPr lang="en-US" dirty="0" err="1"/>
              <a:t>url</a:t>
            </a:r>
            <a:r>
              <a:rPr lang="en-US" dirty="0"/>
              <a:t>, </a:t>
            </a:r>
            <a:r>
              <a:rPr lang="en-US" dirty="0" err="1"/>
              <a:t>speciality</a:t>
            </a:r>
            <a:r>
              <a:rPr lang="en-US" dirty="0"/>
              <a:t> and make them columns for a people table.  The things that are nested (e.g. arrays) should be another table using the id of the parent and the id of the entry in the array. </a:t>
            </a:r>
          </a:p>
          <a:p>
            <a:pPr marL="0" lvl="0" indent="0" algn="l" rtl="0">
              <a:lnSpc>
                <a:spcPct val="100000"/>
              </a:lnSpc>
              <a:spcBef>
                <a:spcPts val="360"/>
              </a:spcBef>
              <a:spcAft>
                <a:spcPts val="0"/>
              </a:spcAft>
              <a:buSzPts val="1400"/>
              <a:buNone/>
            </a:pPr>
            <a:r>
              <a:rPr lang="en-US" dirty="0"/>
              <a:t>E.g. for experience we would have a table “</a:t>
            </a:r>
            <a:r>
              <a:rPr lang="en-US" dirty="0" err="1"/>
              <a:t>has_experience</a:t>
            </a:r>
            <a:r>
              <a:rPr lang="en-US" dirty="0"/>
              <a:t>” with the id of the parent and the id of the experience entry (object).  However, since this is a tree (hierarchical) we can just use the entry itself rather than the entry id and avoid a separate table for the experience object.  This simplifies the design.</a:t>
            </a:r>
            <a:endParaRPr dirty="0"/>
          </a:p>
        </p:txBody>
      </p:sp>
      <p:sp>
        <p:nvSpPr>
          <p:cNvPr id="462" name="Google Shape;462;p2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Here is the representation.  We can do the same for the other nested entries (skills, education, </a:t>
            </a:r>
            <a:r>
              <a:rPr lang="en-US" dirty="0" err="1"/>
              <a:t>etc</a:t>
            </a:r>
            <a:r>
              <a:rPr lang="en-US" dirty="0"/>
              <a:t>).  This give us a ”sliced and diced” representation of the data.</a:t>
            </a:r>
          </a:p>
        </p:txBody>
      </p:sp>
      <p:sp>
        <p:nvSpPr>
          <p:cNvPr id="470" name="Google Shape;470;p2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What are the features you want to encode?  </a:t>
            </a:r>
            <a:endParaRPr dirty="0"/>
          </a:p>
        </p:txBody>
      </p:sp>
      <p:sp>
        <p:nvSpPr>
          <p:cNvPr id="156" name="Google Shape;156;p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Queries are then used to put the data together again as needed.</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We use a left join in the first query case there are people who have no experience – we don’t want to lose them.  But notice here that there are repeated entries for people with multiple experiences, unlike how it was represented in JSON.</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If we want to see the data in a form similar to the original JSON, we use “</a:t>
            </a:r>
            <a:r>
              <a:rPr lang="en-US" dirty="0" err="1"/>
              <a:t>group_concat</a:t>
            </a:r>
            <a:r>
              <a:rPr lang="en-US" dirty="0"/>
              <a:t>” (the syntax and ability to do this varies between SQL implementations).</a:t>
            </a:r>
          </a:p>
          <a:p>
            <a:pPr marL="0" lvl="0" indent="0" algn="l" rtl="0">
              <a:lnSpc>
                <a:spcPct val="100000"/>
              </a:lnSpc>
              <a:spcBef>
                <a:spcPts val="360"/>
              </a:spcBef>
              <a:spcAft>
                <a:spcPts val="0"/>
              </a:spcAft>
              <a:buSzPts val="1400"/>
              <a:buNone/>
            </a:pPr>
            <a:endParaRPr dirty="0"/>
          </a:p>
        </p:txBody>
      </p:sp>
      <p:sp>
        <p:nvSpPr>
          <p:cNvPr id="483" name="Google Shape;483;p2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It can get annoying to repeatedly reassemble the data, so we can create a view of the nested </a:t>
            </a:r>
            <a:r>
              <a:rPr lang="en-US" dirty="0" err="1"/>
              <a:t>reprentation</a:t>
            </a:r>
            <a:r>
              <a:rPr lang="en-US" dirty="0"/>
              <a:t>.</a:t>
            </a:r>
          </a:p>
          <a:p>
            <a:pPr marL="0" lvl="0" indent="0" algn="l" rtl="0">
              <a:lnSpc>
                <a:spcPct val="100000"/>
              </a:lnSpc>
              <a:spcBef>
                <a:spcPts val="360"/>
              </a:spcBef>
              <a:spcAft>
                <a:spcPts val="0"/>
              </a:spcAft>
              <a:buSzPts val="1400"/>
              <a:buNone/>
            </a:pPr>
            <a:r>
              <a:rPr lang="en-US" dirty="0"/>
              <a:t>Here we are using a transaction to signal that all of the operations up to the commit should be done, or none should be done.</a:t>
            </a:r>
            <a:endParaRPr dirty="0"/>
          </a:p>
        </p:txBody>
      </p:sp>
      <p:sp>
        <p:nvSpPr>
          <p:cNvPr id="493" name="Google Shape;493;p3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NoSQL DBMSs usually give “eventual consistency”.</a:t>
            </a:r>
            <a:endParaRPr dirty="0"/>
          </a:p>
        </p:txBody>
      </p:sp>
      <p:sp>
        <p:nvSpPr>
          <p:cNvPr id="501" name="Google Shape;501;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508" name="Google Shape;508;p3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making a statement about a class of entities (men), then there is an individual of that class which leads to a conclusion.</a:t>
            </a:r>
          </a:p>
        </p:txBody>
      </p:sp>
      <p:sp>
        <p:nvSpPr>
          <p:cNvPr id="163" name="Google Shape;163;p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172" name="Google Shape;172;p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There is a whole subfield of AI called Knowledge Representation, which is based on logical assertions.  As an example:  ”People are mortal” is logical assertion (Mortal(person))</a:t>
            </a:r>
          </a:p>
          <a:p>
            <a:pPr marL="0" lvl="0" indent="0" algn="l" rtl="0">
              <a:lnSpc>
                <a:spcPct val="100000"/>
              </a:lnSpc>
              <a:spcBef>
                <a:spcPts val="360"/>
              </a:spcBef>
              <a:spcAft>
                <a:spcPts val="0"/>
              </a:spcAft>
              <a:buSzPts val="1400"/>
              <a:buNone/>
            </a:pPr>
            <a:r>
              <a:rPr lang="en-US" dirty="0"/>
              <a:t>Based on these assertions, and the relationships that they encode, we can infer additional predicates.  </a:t>
            </a:r>
          </a:p>
          <a:p>
            <a:pPr marL="0" lvl="0" indent="0" algn="l" rtl="0">
              <a:lnSpc>
                <a:spcPct val="100000"/>
              </a:lnSpc>
              <a:spcBef>
                <a:spcPts val="360"/>
              </a:spcBef>
              <a:spcAft>
                <a:spcPts val="0"/>
              </a:spcAft>
              <a:buSzPts val="1400"/>
              <a:buNone/>
            </a:pPr>
            <a:r>
              <a:rPr lang="en-US" dirty="0"/>
              <a:t>Here, we can conclude that Aristotle is mortal since he is a man, which is a subclass of person, and persons are Mortal.</a:t>
            </a:r>
          </a:p>
          <a:p>
            <a:pPr marL="0" lvl="0" indent="0" algn="l" rtl="0">
              <a:lnSpc>
                <a:spcPct val="100000"/>
              </a:lnSpc>
              <a:spcBef>
                <a:spcPts val="360"/>
              </a:spcBef>
              <a:spcAft>
                <a:spcPts val="0"/>
              </a:spcAft>
              <a:buSzPts val="1400"/>
              <a:buNone/>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This is the underpinnings of knowledge representation.</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In reality, there are multiple ways of codifying these things, this one is at the level of logical constraints.</a:t>
            </a:r>
          </a:p>
          <a:p>
            <a:pPr marL="0" lvl="0" indent="0" algn="l" rtl="0">
              <a:lnSpc>
                <a:spcPct val="100000"/>
              </a:lnSpc>
              <a:spcBef>
                <a:spcPts val="360"/>
              </a:spcBef>
              <a:spcAft>
                <a:spcPts val="0"/>
              </a:spcAft>
              <a:buSzPts val="1400"/>
              <a:buNone/>
            </a:pPr>
            <a:endParaRPr lang="en-US" dirty="0"/>
          </a:p>
        </p:txBody>
      </p:sp>
      <p:sp>
        <p:nvSpPr>
          <p:cNvPr id="179" name="Google Shape;17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A knowledge graph is also how people think about the databases, tables, and the like.  But a knowledge graph is quite detailed and  complicated, so what we often will do is to draw what we know about classes (aka entities) and relationships as a graph. Here we have classes in red and instances in gray, and edges represent the relationships (e.g. </a:t>
            </a:r>
            <a:r>
              <a:rPr lang="en-US" dirty="0" err="1"/>
              <a:t>subclassOf</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One thing you will hear when we talk about web data and reasoning about web data is the “knowledge graph” (e.g. the Google knowledge graph, which is the basis of understanding and ranking queries).  The Google knowledge graph describes “everything” it knows about, and allows Google to take a search query and figure out what the terms mean, what individuals you are talking about and what properties make sense.  For example, Michael Jordan the ML researcher writes paper, Michael Jordan the basketball player plays games, and Michael Jordan the actor acts in movies.</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Here, what we care about is that we are often given data at the level of instances, and we need to figure out what classes the instances belong to because those are important features for helping generalize and learn relationships among the data.  So we will often have knowledge graph data that accompanies information about individuals.</a:t>
            </a:r>
          </a:p>
          <a:p>
            <a:pPr marL="0" lvl="0" indent="0" algn="l" rtl="0">
              <a:lnSpc>
                <a:spcPct val="100000"/>
              </a:lnSpc>
              <a:spcBef>
                <a:spcPts val="360"/>
              </a:spcBef>
              <a:spcAft>
                <a:spcPts val="0"/>
              </a:spcAft>
              <a:buSzPts val="1400"/>
              <a:buNone/>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A knowledge graph is just a graph with nodes describing classes and entities, and specific kinds of edges describing subclass and instance relationships or other properties, e.g. “</a:t>
            </a:r>
            <a:r>
              <a:rPr lang="en-US" dirty="0" err="1"/>
              <a:t>hasTeacher</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endParaRPr lang="en-US" dirty="0"/>
          </a:p>
        </p:txBody>
      </p:sp>
      <p:sp>
        <p:nvSpPr>
          <p:cNvPr id="188" name="Google Shape;188;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lang="en-US" dirty="0"/>
          </a:p>
        </p:txBody>
      </p:sp>
      <p:sp>
        <p:nvSpPr>
          <p:cNvPr id="188" name="Google Shape;188;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1274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closer to how database people think about concepts: Entity Relationship (ER) Graphs (also called Diagrams).</a:t>
            </a:r>
          </a:p>
          <a:p>
            <a:pPr marL="0" lvl="0" indent="0" algn="l" rtl="0">
              <a:lnSpc>
                <a:spcPct val="100000"/>
              </a:lnSpc>
              <a:spcBef>
                <a:spcPts val="360"/>
              </a:spcBef>
              <a:spcAft>
                <a:spcPts val="0"/>
              </a:spcAft>
              <a:buSzPts val="1400"/>
              <a:buNone/>
            </a:pPr>
            <a:r>
              <a:rPr lang="en-US" dirty="0"/>
              <a:t>The rectangles are entity sets (classes) with properties (shown in ovals); and an instance of an entity set has many entities.</a:t>
            </a:r>
          </a:p>
          <a:p>
            <a:pPr marL="0" lvl="0" indent="0" algn="l" rtl="0">
              <a:lnSpc>
                <a:spcPct val="100000"/>
              </a:lnSpc>
              <a:spcBef>
                <a:spcPts val="360"/>
              </a:spcBef>
              <a:spcAft>
                <a:spcPts val="0"/>
              </a:spcAft>
              <a:buSzPts val="1400"/>
              <a:buNone/>
            </a:pPr>
            <a:r>
              <a:rPr lang="en-US" dirty="0"/>
              <a:t>If Man is a subclass of Person, then every property of Person is inherited by Man, and every instance of Man is also an instance of Person.</a:t>
            </a:r>
          </a:p>
          <a:p>
            <a:pPr marL="0" lvl="0" indent="0" algn="l" rtl="0">
              <a:lnSpc>
                <a:spcPct val="100000"/>
              </a:lnSpc>
              <a:spcBef>
                <a:spcPts val="360"/>
              </a:spcBef>
              <a:spcAft>
                <a:spcPts val="0"/>
              </a:spcAft>
              <a:buSzPts val="1400"/>
              <a:buNone/>
            </a:pPr>
            <a:endParaRPr lang="en-US" dirty="0"/>
          </a:p>
        </p:txBody>
      </p:sp>
      <p:sp>
        <p:nvSpPr>
          <p:cNvPr id="225" name="Google Shape;225;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53"/>
          <p:cNvSpPr txBox="1">
            <a:spLocks noGrp="1"/>
          </p:cNvSpPr>
          <p:nvPr>
            <p:ph type="ctrTitle"/>
          </p:nvPr>
        </p:nvSpPr>
        <p:spPr>
          <a:xfrm>
            <a:off x="3253564" y="1150060"/>
            <a:ext cx="5373704" cy="2180166"/>
          </a:xfrm>
          <a:prstGeom prst="rect">
            <a:avLst/>
          </a:prstGeom>
          <a:noFill/>
          <a:ln>
            <a:noFill/>
          </a:ln>
        </p:spPr>
        <p:txBody>
          <a:bodyPr spcFirstLastPara="1" wrap="square" lIns="91425" tIns="91425" rIns="91425" bIns="91425" anchor="b" anchorCtr="0">
            <a:noAutofit/>
          </a:bodyPr>
          <a:lstStyle>
            <a:lvl1pPr marR="0" lvl="0" algn="r">
              <a:lnSpc>
                <a:spcPct val="100000"/>
              </a:lnSpc>
              <a:spcBef>
                <a:spcPts val="0"/>
              </a:spcBef>
              <a:spcAft>
                <a:spcPts val="0"/>
              </a:spcAft>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7" name="Google Shape;17;p53"/>
          <p:cNvSpPr txBox="1">
            <a:spLocks noGrp="1"/>
          </p:cNvSpPr>
          <p:nvPr>
            <p:ph type="subTitle" idx="1"/>
          </p:nvPr>
        </p:nvSpPr>
        <p:spPr>
          <a:xfrm>
            <a:off x="3386534" y="3330222"/>
            <a:ext cx="5240734" cy="1157112"/>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R="0" lvl="1" algn="ctr">
              <a:lnSpc>
                <a:spcPct val="100000"/>
              </a:lnSpc>
              <a:spcBef>
                <a:spcPts val="440"/>
              </a:spcBef>
              <a:spcAft>
                <a:spcPts val="0"/>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R="0" lvl="2" algn="ctr">
              <a:lnSpc>
                <a:spcPct val="100000"/>
              </a:lnSpc>
              <a:spcBef>
                <a:spcPts val="400"/>
              </a:spcBef>
              <a:spcAft>
                <a:spcPts val="0"/>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R="0" lvl="3" algn="ctr">
              <a:lnSpc>
                <a:spcPct val="100000"/>
              </a:lnSpc>
              <a:spcBef>
                <a:spcPts val="375"/>
              </a:spcBef>
              <a:spcAft>
                <a:spcPts val="0"/>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R="0" lvl="4" algn="ctr">
              <a:lnSpc>
                <a:spcPct val="100000"/>
              </a:lnSpc>
              <a:spcBef>
                <a:spcPts val="375"/>
              </a:spcBef>
              <a:spcAft>
                <a:spcPts val="0"/>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R="0" lvl="5"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R="0" lvl="6"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R="0" lvl="7"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R="0" lvl="8" algn="ctr">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8" name="Google Shape;18;p53"/>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9" name="Google Shape;19;p53"/>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53"/>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pic>
        <p:nvPicPr>
          <p:cNvPr id="21" name="Google Shape;21;p53" descr="Creative Commons License">
            <a:hlinkClick r:id="rId3"/>
          </p:cNvPr>
          <p:cNvPicPr preferRelativeResize="0"/>
          <p:nvPr/>
        </p:nvPicPr>
        <p:blipFill rotWithShape="1">
          <a:blip r:embed="rId4">
            <a:alphaModFix/>
          </a:blip>
          <a:srcRect/>
          <a:stretch/>
        </p:blipFill>
        <p:spPr>
          <a:xfrm>
            <a:off x="97631" y="5110959"/>
            <a:ext cx="838200" cy="295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0"/>
        <p:cNvGrpSpPr/>
        <p:nvPr/>
      </p:nvGrpSpPr>
      <p:grpSpPr>
        <a:xfrm>
          <a:off x="0" y="0"/>
          <a:ext cx="0" cy="0"/>
          <a:chOff x="0" y="0"/>
          <a:chExt cx="0" cy="0"/>
        </a:xfrm>
      </p:grpSpPr>
      <p:sp>
        <p:nvSpPr>
          <p:cNvPr id="81" name="Google Shape;81;p62"/>
          <p:cNvSpPr txBox="1"/>
          <p:nvPr/>
        </p:nvSpPr>
        <p:spPr>
          <a:xfrm>
            <a:off x="1198959" y="719186"/>
            <a:ext cx="457200" cy="487313"/>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82" name="Google Shape;82;p62"/>
          <p:cNvSpPr txBox="1"/>
          <p:nvPr/>
        </p:nvSpPr>
        <p:spPr>
          <a:xfrm>
            <a:off x="8170069" y="2349499"/>
            <a:ext cx="457200" cy="48731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83" name="Google Shape;83;p62"/>
          <p:cNvSpPr txBox="1">
            <a:spLocks noGrp="1"/>
          </p:cNvSpPr>
          <p:nvPr>
            <p:ph type="title"/>
          </p:nvPr>
        </p:nvSpPr>
        <p:spPr>
          <a:xfrm>
            <a:off x="1656161" y="571501"/>
            <a:ext cx="6742509" cy="2285999"/>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84" name="Google Shape;84;p62"/>
          <p:cNvSpPr txBox="1">
            <a:spLocks noGrp="1"/>
          </p:cNvSpPr>
          <p:nvPr>
            <p:ph type="body" idx="1"/>
          </p:nvPr>
        </p:nvSpPr>
        <p:spPr>
          <a:xfrm>
            <a:off x="1827611" y="2857499"/>
            <a:ext cx="6399611" cy="317500"/>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440"/>
              </a:spcBef>
              <a:spcAft>
                <a:spcPts val="0"/>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85" name="Google Shape;85;p62"/>
          <p:cNvSpPr txBox="1">
            <a:spLocks noGrp="1"/>
          </p:cNvSpPr>
          <p:nvPr>
            <p:ph type="body" idx="2"/>
          </p:nvPr>
        </p:nvSpPr>
        <p:spPr>
          <a:xfrm>
            <a:off x="1113236" y="3619500"/>
            <a:ext cx="7514033" cy="12065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86" name="Google Shape;86;p62"/>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87" name="Google Shape;87;p62"/>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88" name="Google Shape;88;p62"/>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62"/>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63"/>
          <p:cNvSpPr txBox="1">
            <a:spLocks noGrp="1"/>
          </p:cNvSpPr>
          <p:nvPr>
            <p:ph type="title"/>
          </p:nvPr>
        </p:nvSpPr>
        <p:spPr>
          <a:xfrm>
            <a:off x="1113235" y="2757151"/>
            <a:ext cx="7514032" cy="1224000"/>
          </a:xfrm>
          <a:prstGeom prst="rect">
            <a:avLst/>
          </a:prstGeom>
          <a:noFill/>
          <a:ln>
            <a:noFill/>
          </a:ln>
        </p:spPr>
        <p:txBody>
          <a:bodyPr spcFirstLastPara="1" wrap="square" lIns="91425" tIns="91425" rIns="91425" bIns="91425" anchor="b" anchorCtr="0">
            <a:noAutofit/>
          </a:bodyPr>
          <a:lstStyle>
            <a:lvl1pPr marR="0" lvl="0" algn="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92" name="Google Shape;92;p63"/>
          <p:cNvSpPr txBox="1">
            <a:spLocks noGrp="1"/>
          </p:cNvSpPr>
          <p:nvPr>
            <p:ph type="body" idx="1"/>
          </p:nvPr>
        </p:nvSpPr>
        <p:spPr>
          <a:xfrm>
            <a:off x="1113236" y="3981151"/>
            <a:ext cx="7514033" cy="7170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Google Shape;93;p63"/>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94" name="Google Shape;94;p63"/>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95" name="Google Shape;95;p63"/>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63"/>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7"/>
        <p:cNvGrpSpPr/>
        <p:nvPr/>
      </p:nvGrpSpPr>
      <p:grpSpPr>
        <a:xfrm>
          <a:off x="0" y="0"/>
          <a:ext cx="0" cy="0"/>
          <a:chOff x="0" y="0"/>
          <a:chExt cx="0" cy="0"/>
        </a:xfrm>
      </p:grpSpPr>
      <p:sp>
        <p:nvSpPr>
          <p:cNvPr id="98" name="Google Shape;98;p64"/>
          <p:cNvSpPr txBox="1"/>
          <p:nvPr/>
        </p:nvSpPr>
        <p:spPr>
          <a:xfrm>
            <a:off x="1198959" y="719186"/>
            <a:ext cx="457200" cy="487313"/>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99" name="Google Shape;99;p64"/>
          <p:cNvSpPr txBox="1"/>
          <p:nvPr/>
        </p:nvSpPr>
        <p:spPr>
          <a:xfrm>
            <a:off x="8170069" y="2349499"/>
            <a:ext cx="457200" cy="48731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100" name="Google Shape;100;p64"/>
          <p:cNvSpPr txBox="1">
            <a:spLocks noGrp="1"/>
          </p:cNvSpPr>
          <p:nvPr>
            <p:ph type="title"/>
          </p:nvPr>
        </p:nvSpPr>
        <p:spPr>
          <a:xfrm>
            <a:off x="1656161" y="571501"/>
            <a:ext cx="6742509" cy="2285999"/>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01" name="Google Shape;101;p64"/>
          <p:cNvSpPr txBox="1">
            <a:spLocks noGrp="1"/>
          </p:cNvSpPr>
          <p:nvPr>
            <p:ph type="body" idx="1"/>
          </p:nvPr>
        </p:nvSpPr>
        <p:spPr>
          <a:xfrm>
            <a:off x="1113237" y="3238500"/>
            <a:ext cx="7514033" cy="740833"/>
          </a:xfrm>
          <a:prstGeom prst="rect">
            <a:avLst/>
          </a:prstGeom>
          <a:noFill/>
          <a:ln>
            <a:noFill/>
          </a:ln>
        </p:spPr>
        <p:txBody>
          <a:bodyPr spcFirstLastPara="1" wrap="square" lIns="91425" tIns="91425" rIns="91425" bIns="91425" anchor="b" anchorCtr="0">
            <a:noAutofit/>
          </a:bodyPr>
          <a:lstStyle>
            <a:lvl1pPr marL="457200" marR="0" lvl="0" indent="-228600" algn="r">
              <a:lnSpc>
                <a:spcPct val="100000"/>
              </a:lnSpc>
              <a:spcBef>
                <a:spcPts val="480"/>
              </a:spcBef>
              <a:spcAft>
                <a:spcPts val="0"/>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2" name="Google Shape;102;p64"/>
          <p:cNvSpPr txBox="1">
            <a:spLocks noGrp="1"/>
          </p:cNvSpPr>
          <p:nvPr>
            <p:ph type="body" idx="2"/>
          </p:nvPr>
        </p:nvSpPr>
        <p:spPr>
          <a:xfrm>
            <a:off x="1113236" y="3979333"/>
            <a:ext cx="7514033" cy="846667"/>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3" name="Google Shape;103;p64"/>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04" name="Google Shape;104;p64"/>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05" name="Google Shape;105;p64"/>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64"/>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7"/>
        <p:cNvGrpSpPr/>
        <p:nvPr/>
      </p:nvGrpSpPr>
      <p:grpSpPr>
        <a:xfrm>
          <a:off x="0" y="0"/>
          <a:ext cx="0" cy="0"/>
          <a:chOff x="0" y="0"/>
          <a:chExt cx="0" cy="0"/>
        </a:xfrm>
      </p:grpSpPr>
      <p:sp>
        <p:nvSpPr>
          <p:cNvPr id="108" name="Google Shape;108;p65"/>
          <p:cNvSpPr txBox="1">
            <a:spLocks noGrp="1"/>
          </p:cNvSpPr>
          <p:nvPr>
            <p:ph type="title"/>
          </p:nvPr>
        </p:nvSpPr>
        <p:spPr>
          <a:xfrm>
            <a:off x="1113235" y="571503"/>
            <a:ext cx="7514034" cy="2272771"/>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09" name="Google Shape;109;p65"/>
          <p:cNvSpPr txBox="1">
            <a:spLocks noGrp="1"/>
          </p:cNvSpPr>
          <p:nvPr>
            <p:ph type="body" idx="1"/>
          </p:nvPr>
        </p:nvSpPr>
        <p:spPr>
          <a:xfrm>
            <a:off x="1113236" y="2921000"/>
            <a:ext cx="7514035" cy="6985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0" name="Google Shape;110;p65"/>
          <p:cNvSpPr txBox="1">
            <a:spLocks noGrp="1"/>
          </p:cNvSpPr>
          <p:nvPr>
            <p:ph type="body" idx="2"/>
          </p:nvPr>
        </p:nvSpPr>
        <p:spPr>
          <a:xfrm>
            <a:off x="1113236" y="3619500"/>
            <a:ext cx="7514035" cy="12065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320"/>
              </a:spcBef>
              <a:spcAft>
                <a:spcPts val="0"/>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1" name="Google Shape;111;p65"/>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2" name="Google Shape;112;p65"/>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3" name="Google Shape;113;p65"/>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65"/>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66"/>
          <p:cNvSpPr txBox="1">
            <a:spLocks noGrp="1"/>
          </p:cNvSpPr>
          <p:nvPr>
            <p:ph type="title"/>
          </p:nvPr>
        </p:nvSpPr>
        <p:spPr>
          <a:xfrm>
            <a:off x="1113234" y="131341"/>
            <a:ext cx="7514035" cy="59348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17" name="Google Shape;117;p66"/>
          <p:cNvSpPr txBox="1">
            <a:spLocks noGrp="1"/>
          </p:cNvSpPr>
          <p:nvPr>
            <p:ph type="body" idx="1"/>
          </p:nvPr>
        </p:nvSpPr>
        <p:spPr>
          <a:xfrm rot="5400000">
            <a:off x="2716060" y="-699577"/>
            <a:ext cx="4308382" cy="7514035"/>
          </a:xfrm>
          <a:prstGeom prst="rect">
            <a:avLst/>
          </a:prstGeom>
          <a:noFill/>
          <a:ln>
            <a:noFill/>
          </a:ln>
        </p:spPr>
        <p:txBody>
          <a:bodyPr spcFirstLastPara="1" wrap="square" lIns="91425" tIns="91425" rIns="91425" bIns="91425" anchor="t"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8" name="Google Shape;118;p66"/>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9" name="Google Shape;119;p66"/>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0" name="Google Shape;120;p66"/>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66"/>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67"/>
          <p:cNvSpPr txBox="1">
            <a:spLocks noGrp="1"/>
          </p:cNvSpPr>
          <p:nvPr>
            <p:ph type="title"/>
          </p:nvPr>
        </p:nvSpPr>
        <p:spPr>
          <a:xfrm rot="5400000">
            <a:off x="5836133" y="2034861"/>
            <a:ext cx="4254500" cy="1327777"/>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24" name="Google Shape;124;p67"/>
          <p:cNvSpPr txBox="1">
            <a:spLocks noGrp="1"/>
          </p:cNvSpPr>
          <p:nvPr>
            <p:ph type="body" idx="1"/>
          </p:nvPr>
        </p:nvSpPr>
        <p:spPr>
          <a:xfrm rot="5400000">
            <a:off x="1993389" y="-308654"/>
            <a:ext cx="4254500" cy="6014807"/>
          </a:xfrm>
          <a:prstGeom prst="rect">
            <a:avLst/>
          </a:prstGeom>
          <a:noFill/>
          <a:ln>
            <a:noFill/>
          </a:ln>
        </p:spPr>
        <p:txBody>
          <a:bodyPr spcFirstLastPara="1" wrap="square" lIns="91425" tIns="91425" rIns="91425" bIns="91425" anchor="t"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5" name="Google Shape;125;p67"/>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6" name="Google Shape;126;p67"/>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7" name="Google Shape;127;p67"/>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28" name="Google Shape;128;p67"/>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68"/>
          <p:cNvSpPr txBox="1">
            <a:spLocks noGrp="1"/>
          </p:cNvSpPr>
          <p:nvPr>
            <p:ph type="title"/>
          </p:nvPr>
        </p:nvSpPr>
        <p:spPr>
          <a:xfrm>
            <a:off x="490888" y="107277"/>
            <a:ext cx="8136381" cy="593488"/>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131" name="Google Shape;131;p68"/>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32" name="Google Shape;132;p68"/>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33"/>
        <p:cNvGrpSpPr/>
        <p:nvPr/>
      </p:nvGrpSpPr>
      <p:grpSpPr>
        <a:xfrm>
          <a:off x="0" y="0"/>
          <a:ext cx="0" cy="0"/>
          <a:chOff x="0" y="0"/>
          <a:chExt cx="0" cy="0"/>
        </a:xfrm>
      </p:grpSpPr>
      <p:sp>
        <p:nvSpPr>
          <p:cNvPr id="134" name="Google Shape;134;p69"/>
          <p:cNvSpPr txBox="1">
            <a:spLocks noGrp="1"/>
          </p:cNvSpPr>
          <p:nvPr>
            <p:ph type="title"/>
          </p:nvPr>
        </p:nvSpPr>
        <p:spPr>
          <a:xfrm>
            <a:off x="1179515" y="1658938"/>
            <a:ext cx="7793037" cy="82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333"/>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135" name="Google Shape;135;p69"/>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69"/>
          <p:cNvSpPr txBox="1">
            <a:spLocks noGrp="1"/>
          </p:cNvSpPr>
          <p:nvPr>
            <p:ph type="subTitle" idx="1"/>
          </p:nvPr>
        </p:nvSpPr>
        <p:spPr>
          <a:xfrm>
            <a:off x="1363663" y="3287448"/>
            <a:ext cx="6400800" cy="146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480"/>
              </a:spcBef>
              <a:spcAft>
                <a:spcPts val="0"/>
              </a:spcAft>
              <a:buSzPts val="3480"/>
              <a:buFont typeface="Noto Sans Symbols"/>
              <a:buNone/>
              <a:defRPr/>
            </a:lvl1pPr>
            <a:lvl2pPr lvl="1" algn="l">
              <a:lnSpc>
                <a:spcPct val="100000"/>
              </a:lnSpc>
              <a:spcBef>
                <a:spcPts val="440"/>
              </a:spcBef>
              <a:spcAft>
                <a:spcPts val="0"/>
              </a:spcAft>
              <a:buSzPts val="3190"/>
              <a:buChar char="•"/>
              <a:defRPr/>
            </a:lvl2pPr>
            <a:lvl3pPr lvl="2" algn="l">
              <a:lnSpc>
                <a:spcPct val="100000"/>
              </a:lnSpc>
              <a:spcBef>
                <a:spcPts val="400"/>
              </a:spcBef>
              <a:spcAft>
                <a:spcPts val="0"/>
              </a:spcAft>
              <a:buSzPts val="2900"/>
              <a:buChar char="•"/>
              <a:defRPr/>
            </a:lvl3pPr>
            <a:lvl4pPr lvl="3" algn="l">
              <a:lnSpc>
                <a:spcPct val="100000"/>
              </a:lnSpc>
              <a:spcBef>
                <a:spcPts val="375"/>
              </a:spcBef>
              <a:spcAft>
                <a:spcPts val="0"/>
              </a:spcAft>
              <a:buSzPts val="2610"/>
              <a:buChar char="•"/>
              <a:defRPr/>
            </a:lvl4pPr>
            <a:lvl5pPr lvl="4" algn="l">
              <a:lnSpc>
                <a:spcPct val="100000"/>
              </a:lnSpc>
              <a:spcBef>
                <a:spcPts val="375"/>
              </a:spcBef>
              <a:spcAft>
                <a:spcPts val="0"/>
              </a:spcAft>
              <a:buSzPts val="2320"/>
              <a:buChar char="•"/>
              <a:defRPr/>
            </a:lvl5pPr>
            <a:lvl6pPr lvl="5" algn="l">
              <a:lnSpc>
                <a:spcPct val="100000"/>
              </a:lnSpc>
              <a:spcBef>
                <a:spcPts val="375"/>
              </a:spcBef>
              <a:spcAft>
                <a:spcPts val="0"/>
              </a:spcAft>
              <a:buSzPts val="1269"/>
              <a:buChar char="•"/>
              <a:defRPr/>
            </a:lvl6pPr>
            <a:lvl7pPr lvl="6" algn="l">
              <a:lnSpc>
                <a:spcPct val="100000"/>
              </a:lnSpc>
              <a:spcBef>
                <a:spcPts val="375"/>
              </a:spcBef>
              <a:spcAft>
                <a:spcPts val="0"/>
              </a:spcAft>
              <a:buSzPts val="1269"/>
              <a:buChar char="•"/>
              <a:defRPr/>
            </a:lvl7pPr>
            <a:lvl8pPr lvl="7" algn="l">
              <a:lnSpc>
                <a:spcPct val="100000"/>
              </a:lnSpc>
              <a:spcBef>
                <a:spcPts val="375"/>
              </a:spcBef>
              <a:spcAft>
                <a:spcPts val="0"/>
              </a:spcAft>
              <a:buSzPts val="1269"/>
              <a:buChar char="•"/>
              <a:defRPr/>
            </a:lvl8pPr>
            <a:lvl9pPr lvl="8" algn="l">
              <a:lnSpc>
                <a:spcPct val="100000"/>
              </a:lnSpc>
              <a:spcBef>
                <a:spcPts val="375"/>
              </a:spcBef>
              <a:spcAft>
                <a:spcPts val="375"/>
              </a:spcAft>
              <a:buSzPts val="1269"/>
              <a:buChar char="•"/>
              <a:defRPr/>
            </a:lvl9pPr>
          </a:lstStyle>
          <a:p>
            <a:endParaRPr/>
          </a:p>
        </p:txBody>
      </p:sp>
      <p:sp>
        <p:nvSpPr>
          <p:cNvPr id="137" name="Google Shape;137;p69"/>
          <p:cNvSpPr/>
          <p:nvPr/>
        </p:nvSpPr>
        <p:spPr>
          <a:xfrm rot="10800000" flipH="1">
            <a:off x="201613" y="2509573"/>
            <a:ext cx="8693150" cy="46302"/>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67"/>
              <a:buFont typeface="Arial"/>
              <a:buNone/>
            </a:pPr>
            <a:endParaRPr sz="1667"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4"/>
          <p:cNvSpPr txBox="1">
            <a:spLocks noGrp="1"/>
          </p:cNvSpPr>
          <p:nvPr>
            <p:ph type="title"/>
          </p:nvPr>
        </p:nvSpPr>
        <p:spPr>
          <a:xfrm>
            <a:off x="470263" y="159738"/>
            <a:ext cx="8157007" cy="1089755"/>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24" name="Google Shape;24;p54"/>
          <p:cNvSpPr txBox="1">
            <a:spLocks noGrp="1"/>
          </p:cNvSpPr>
          <p:nvPr>
            <p:ph type="body" idx="1"/>
          </p:nvPr>
        </p:nvSpPr>
        <p:spPr>
          <a:xfrm>
            <a:off x="470263" y="1457742"/>
            <a:ext cx="8157007" cy="3762671"/>
          </a:xfrm>
          <a:prstGeom prst="rect">
            <a:avLst/>
          </a:prstGeom>
          <a:noFill/>
          <a:ln>
            <a:noFill/>
          </a:ln>
        </p:spPr>
        <p:txBody>
          <a:bodyPr spcFirstLastPara="1" wrap="square" lIns="91425" tIns="91425" rIns="91425" bIns="91425" anchor="ctr" anchorCtr="0">
            <a:normAutofit/>
          </a:bodyPr>
          <a:lstStyle>
            <a:lvl1pPr marL="457200" lvl="0" indent="-419100" algn="l">
              <a:lnSpc>
                <a:spcPct val="100000"/>
              </a:lnSpc>
              <a:spcBef>
                <a:spcPts val="480"/>
              </a:spcBef>
              <a:spcAft>
                <a:spcPts val="0"/>
              </a:spcAft>
              <a:buSzPts val="3000"/>
              <a:buChar char="•"/>
              <a:defRPr sz="2000">
                <a:latin typeface="Helvetica Neue"/>
                <a:ea typeface="Helvetica Neue"/>
                <a:cs typeface="Helvetica Neue"/>
                <a:sym typeface="Helvetica Neue"/>
              </a:defRPr>
            </a:lvl1pPr>
            <a:lvl2pPr marL="914400" lvl="1" indent="-400050" algn="l">
              <a:lnSpc>
                <a:spcPct val="100000"/>
              </a:lnSpc>
              <a:spcBef>
                <a:spcPts val="440"/>
              </a:spcBef>
              <a:spcAft>
                <a:spcPts val="0"/>
              </a:spcAft>
              <a:buSzPts val="2700"/>
              <a:buChar char="•"/>
              <a:defRPr sz="1800">
                <a:latin typeface="Helvetica Neue"/>
                <a:ea typeface="Helvetica Neue"/>
                <a:cs typeface="Helvetica Neue"/>
                <a:sym typeface="Helvetica Neue"/>
              </a:defRPr>
            </a:lvl2pPr>
            <a:lvl3pPr marL="1371600" lvl="2" indent="-381000" algn="l">
              <a:lnSpc>
                <a:spcPct val="100000"/>
              </a:lnSpc>
              <a:spcBef>
                <a:spcPts val="400"/>
              </a:spcBef>
              <a:spcAft>
                <a:spcPts val="0"/>
              </a:spcAft>
              <a:buSzPts val="2400"/>
              <a:buChar char="•"/>
              <a:defRPr sz="1600">
                <a:latin typeface="Helvetica Neue"/>
                <a:ea typeface="Helvetica Neue"/>
                <a:cs typeface="Helvetica Neue"/>
                <a:sym typeface="Helvetica Neue"/>
              </a:defRPr>
            </a:lvl3pPr>
            <a:lvl4pPr marL="1828800" lvl="3" indent="-361950" algn="l">
              <a:lnSpc>
                <a:spcPct val="100000"/>
              </a:lnSpc>
              <a:spcBef>
                <a:spcPts val="375"/>
              </a:spcBef>
              <a:spcAft>
                <a:spcPts val="0"/>
              </a:spcAft>
              <a:buSzPts val="2100"/>
              <a:buChar char="•"/>
              <a:defRPr sz="1400">
                <a:latin typeface="Helvetica Neue"/>
                <a:ea typeface="Helvetica Neue"/>
                <a:cs typeface="Helvetica Neue"/>
                <a:sym typeface="Helvetica Neue"/>
              </a:defRPr>
            </a:lvl4pPr>
            <a:lvl5pPr marL="2286000" lvl="4" indent="-342900" algn="l">
              <a:lnSpc>
                <a:spcPct val="100000"/>
              </a:lnSpc>
              <a:spcBef>
                <a:spcPts val="375"/>
              </a:spcBef>
              <a:spcAft>
                <a:spcPts val="0"/>
              </a:spcAft>
              <a:buSzPts val="1800"/>
              <a:buChar char="•"/>
              <a:defRPr sz="1200">
                <a:latin typeface="Helvetica Neue"/>
                <a:ea typeface="Helvetica Neue"/>
                <a:cs typeface="Helvetica Neue"/>
                <a:sym typeface="Helvetica Neue"/>
              </a:defRPr>
            </a:lvl5pPr>
            <a:lvl6pPr marL="2743200" lvl="5" indent="-309181" algn="l">
              <a:lnSpc>
                <a:spcPct val="100000"/>
              </a:lnSpc>
              <a:spcBef>
                <a:spcPts val="375"/>
              </a:spcBef>
              <a:spcAft>
                <a:spcPts val="0"/>
              </a:spcAft>
              <a:buSzPts val="1269"/>
              <a:buChar char="•"/>
              <a:defRPr/>
            </a:lvl6pPr>
            <a:lvl7pPr marL="3200400" lvl="6" indent="-309181" algn="l">
              <a:lnSpc>
                <a:spcPct val="100000"/>
              </a:lnSpc>
              <a:spcBef>
                <a:spcPts val="375"/>
              </a:spcBef>
              <a:spcAft>
                <a:spcPts val="0"/>
              </a:spcAft>
              <a:buSzPts val="1269"/>
              <a:buChar char="•"/>
              <a:defRPr/>
            </a:lvl7pPr>
            <a:lvl8pPr marL="3657600" lvl="7" indent="-309181" algn="l">
              <a:lnSpc>
                <a:spcPct val="100000"/>
              </a:lnSpc>
              <a:spcBef>
                <a:spcPts val="375"/>
              </a:spcBef>
              <a:spcAft>
                <a:spcPts val="0"/>
              </a:spcAft>
              <a:buSzPts val="1269"/>
              <a:buChar char="•"/>
              <a:defRPr/>
            </a:lvl8pPr>
            <a:lvl9pPr marL="4114800" lvl="8" indent="-309181" algn="l">
              <a:lnSpc>
                <a:spcPct val="100000"/>
              </a:lnSpc>
              <a:spcBef>
                <a:spcPts val="375"/>
              </a:spcBef>
              <a:spcAft>
                <a:spcPts val="375"/>
              </a:spcAft>
              <a:buSzPts val="1269"/>
              <a:buChar char="•"/>
              <a:defRPr/>
            </a:lvl9pPr>
          </a:lstStyle>
          <a:p>
            <a:endParaRPr/>
          </a:p>
        </p:txBody>
      </p:sp>
      <p:sp>
        <p:nvSpPr>
          <p:cNvPr id="25" name="Google Shape;25;p54"/>
          <p:cNvSpPr txBox="1">
            <a:spLocks noGrp="1"/>
          </p:cNvSpPr>
          <p:nvPr>
            <p:ph type="dt" idx="10"/>
          </p:nvPr>
        </p:nvSpPr>
        <p:spPr>
          <a:xfrm>
            <a:off x="7299325" y="5295900"/>
            <a:ext cx="857250" cy="303213"/>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Font typeface="Corbel"/>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26" name="Google Shape;26;p5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54"/>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1929211" y="2222499"/>
            <a:ext cx="6698060" cy="1758652"/>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200"/>
              <a:buNone/>
              <a:defRPr sz="2500" b="0" cap="none"/>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30" name="Google Shape;30;p55"/>
          <p:cNvSpPr txBox="1">
            <a:spLocks noGrp="1"/>
          </p:cNvSpPr>
          <p:nvPr>
            <p:ph type="body" idx="1"/>
          </p:nvPr>
        </p:nvSpPr>
        <p:spPr>
          <a:xfrm>
            <a:off x="1929210" y="3981151"/>
            <a:ext cx="6698061" cy="717000"/>
          </a:xfrm>
          <a:prstGeom prst="rect">
            <a:avLst/>
          </a:prstGeom>
          <a:noFill/>
          <a:ln>
            <a:noFill/>
          </a:ln>
        </p:spPr>
        <p:txBody>
          <a:bodyPr spcFirstLastPara="1" wrap="square" lIns="91425" tIns="91425" rIns="91425" bIns="91425" anchor="t" anchorCtr="0">
            <a:normAutofit/>
          </a:bodyPr>
          <a:lstStyle>
            <a:lvl1pPr marL="457200" lvl="0" indent="-228600" algn="r">
              <a:lnSpc>
                <a:spcPct val="100000"/>
              </a:lnSpc>
              <a:spcBef>
                <a:spcPts val="480"/>
              </a:spcBef>
              <a:spcAft>
                <a:spcPts val="0"/>
              </a:spcAft>
              <a:buSzPts val="3480"/>
              <a:buNone/>
              <a:defRPr sz="1250">
                <a:solidFill>
                  <a:schemeClr val="dk1"/>
                </a:solidFill>
              </a:defRPr>
            </a:lvl1pPr>
            <a:lvl2pPr marL="914400" lvl="1" indent="-228600" algn="l">
              <a:lnSpc>
                <a:spcPct val="100000"/>
              </a:lnSpc>
              <a:spcBef>
                <a:spcPts val="440"/>
              </a:spcBef>
              <a:spcAft>
                <a:spcPts val="0"/>
              </a:spcAft>
              <a:buSzPts val="3190"/>
              <a:buNone/>
              <a:defRPr sz="1125">
                <a:solidFill>
                  <a:srgbClr val="8891AD"/>
                </a:solidFill>
              </a:defRPr>
            </a:lvl2pPr>
            <a:lvl3pPr marL="1371600" lvl="2" indent="-228600" algn="l">
              <a:lnSpc>
                <a:spcPct val="100000"/>
              </a:lnSpc>
              <a:spcBef>
                <a:spcPts val="400"/>
              </a:spcBef>
              <a:spcAft>
                <a:spcPts val="0"/>
              </a:spcAft>
              <a:buSzPts val="2900"/>
              <a:buNone/>
              <a:defRPr sz="1000">
                <a:solidFill>
                  <a:srgbClr val="8891AD"/>
                </a:solidFill>
              </a:defRPr>
            </a:lvl3pPr>
            <a:lvl4pPr marL="1828800" lvl="3" indent="-228600" algn="l">
              <a:lnSpc>
                <a:spcPct val="100000"/>
              </a:lnSpc>
              <a:spcBef>
                <a:spcPts val="375"/>
              </a:spcBef>
              <a:spcAft>
                <a:spcPts val="0"/>
              </a:spcAft>
              <a:buSzPts val="2610"/>
              <a:buNone/>
              <a:defRPr sz="875">
                <a:solidFill>
                  <a:srgbClr val="8891AD"/>
                </a:solidFill>
              </a:defRPr>
            </a:lvl4pPr>
            <a:lvl5pPr marL="2286000" lvl="4" indent="-228600" algn="l">
              <a:lnSpc>
                <a:spcPct val="100000"/>
              </a:lnSpc>
              <a:spcBef>
                <a:spcPts val="375"/>
              </a:spcBef>
              <a:spcAft>
                <a:spcPts val="0"/>
              </a:spcAft>
              <a:buSzPts val="2320"/>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31" name="Google Shape;31;p55"/>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Font typeface="Corbel"/>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32" name="Google Shape;32;p55"/>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55"/>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56"/>
          <p:cNvSpPr txBox="1">
            <a:spLocks noGrp="1"/>
          </p:cNvSpPr>
          <p:nvPr>
            <p:ph type="title"/>
          </p:nvPr>
        </p:nvSpPr>
        <p:spPr>
          <a:xfrm>
            <a:off x="1113234" y="131341"/>
            <a:ext cx="7514035" cy="59348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36" name="Google Shape;36;p56"/>
          <p:cNvSpPr txBox="1">
            <a:spLocks noGrp="1"/>
          </p:cNvSpPr>
          <p:nvPr>
            <p:ph type="body" idx="1"/>
          </p:nvPr>
        </p:nvSpPr>
        <p:spPr>
          <a:xfrm>
            <a:off x="1329133" y="724829"/>
            <a:ext cx="3455391" cy="480218"/>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37" name="Google Shape;37;p56"/>
          <p:cNvSpPr txBox="1">
            <a:spLocks noGrp="1"/>
          </p:cNvSpPr>
          <p:nvPr>
            <p:ph type="body" idx="2"/>
          </p:nvPr>
        </p:nvSpPr>
        <p:spPr>
          <a:xfrm>
            <a:off x="1113231" y="1288832"/>
            <a:ext cx="3671292" cy="3773822"/>
          </a:xfrm>
          <a:prstGeom prst="rect">
            <a:avLst/>
          </a:prstGeom>
          <a:noFill/>
          <a:ln>
            <a:noFill/>
          </a:ln>
        </p:spPr>
        <p:txBody>
          <a:bodyPr spcFirstLastPara="1" wrap="square" lIns="91425" tIns="91425" rIns="91425" bIns="91425" anchor="ctr" anchorCtr="0">
            <a:noAutofit/>
          </a:bodyPr>
          <a:lstStyle>
            <a:lvl1pPr marL="457200" marR="0" lvl="0"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914400" marR="0" lvl="1"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1371600" marR="0" lvl="2"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1828800" marR="0" lvl="3"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2286000" marR="0" lvl="4"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2743200" marR="0" lvl="5"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3200400" marR="0" lvl="6"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3657600" marR="0" lvl="7"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4114800" marR="0" lvl="8" indent="-297688" algn="l">
              <a:lnSpc>
                <a:spcPct val="100000"/>
              </a:lnSpc>
              <a:spcBef>
                <a:spcPts val="375"/>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38" name="Google Shape;38;p56"/>
          <p:cNvSpPr txBox="1">
            <a:spLocks noGrp="1"/>
          </p:cNvSpPr>
          <p:nvPr>
            <p:ph type="body" idx="3"/>
          </p:nvPr>
        </p:nvSpPr>
        <p:spPr>
          <a:xfrm>
            <a:off x="5160366" y="731885"/>
            <a:ext cx="3466903" cy="480218"/>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39" name="Google Shape;39;p56"/>
          <p:cNvSpPr txBox="1">
            <a:spLocks noGrp="1"/>
          </p:cNvSpPr>
          <p:nvPr>
            <p:ph type="body" idx="4"/>
          </p:nvPr>
        </p:nvSpPr>
        <p:spPr>
          <a:xfrm>
            <a:off x="4955973" y="1288832"/>
            <a:ext cx="3671292" cy="3773822"/>
          </a:xfrm>
          <a:prstGeom prst="rect">
            <a:avLst/>
          </a:prstGeom>
          <a:noFill/>
          <a:ln>
            <a:noFill/>
          </a:ln>
        </p:spPr>
        <p:txBody>
          <a:bodyPr spcFirstLastPara="1" wrap="square" lIns="91425" tIns="91425" rIns="91425" bIns="91425" anchor="ctr" anchorCtr="0">
            <a:noAutofit/>
          </a:bodyPr>
          <a:lstStyle>
            <a:lvl1pPr marL="457200" marR="0" lvl="0"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914400" marR="0" lvl="1"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1371600" marR="0" lvl="2"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1828800" marR="0" lvl="3"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2286000" marR="0" lvl="4"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2743200" marR="0" lvl="5"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3200400" marR="0" lvl="6"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3657600" marR="0" lvl="7"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4114800" marR="0" lvl="8" indent="-297688" algn="l">
              <a:lnSpc>
                <a:spcPct val="100000"/>
              </a:lnSpc>
              <a:spcBef>
                <a:spcPts val="375"/>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40" name="Google Shape;40;p56"/>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1" name="Google Shape;41;p56"/>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2" name="Google Shape;42;p56"/>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56"/>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57"/>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6" name="Google Shape;46;p57"/>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7" name="Google Shape;47;p57"/>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57"/>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58"/>
          <p:cNvSpPr txBox="1">
            <a:spLocks noGrp="1"/>
          </p:cNvSpPr>
          <p:nvPr>
            <p:ph type="title"/>
          </p:nvPr>
        </p:nvSpPr>
        <p:spPr>
          <a:xfrm>
            <a:off x="1113236" y="1333500"/>
            <a:ext cx="2661841" cy="1143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51" name="Google Shape;51;p58"/>
          <p:cNvSpPr txBox="1">
            <a:spLocks noGrp="1"/>
          </p:cNvSpPr>
          <p:nvPr>
            <p:ph type="body" idx="1"/>
          </p:nvPr>
        </p:nvSpPr>
        <p:spPr>
          <a:xfrm>
            <a:off x="3946527" y="571502"/>
            <a:ext cx="4680743" cy="4558059"/>
          </a:xfrm>
          <a:prstGeom prst="rect">
            <a:avLst/>
          </a:prstGeom>
          <a:noFill/>
          <a:ln>
            <a:noFill/>
          </a:ln>
        </p:spPr>
        <p:txBody>
          <a:bodyPr spcFirstLastPara="1" wrap="square" lIns="91425" tIns="91425" rIns="91425" bIns="91425" anchor="ctr"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1371600" marR="0" lvl="2"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1828800" marR="0" lvl="3"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2286000" marR="0" lvl="4"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52" name="Google Shape;52;p58"/>
          <p:cNvSpPr txBox="1">
            <a:spLocks noGrp="1"/>
          </p:cNvSpPr>
          <p:nvPr>
            <p:ph type="body" idx="2"/>
          </p:nvPr>
        </p:nvSpPr>
        <p:spPr>
          <a:xfrm>
            <a:off x="1113236" y="2476500"/>
            <a:ext cx="2661841" cy="15240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280"/>
              </a:spcBef>
              <a:spcAft>
                <a:spcPts val="0"/>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53" name="Google Shape;53;p58"/>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54" name="Google Shape;54;p58"/>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55" name="Google Shape;55;p58"/>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58"/>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59"/>
          <p:cNvSpPr txBox="1">
            <a:spLocks noGrp="1"/>
          </p:cNvSpPr>
          <p:nvPr>
            <p:ph type="title"/>
          </p:nvPr>
        </p:nvSpPr>
        <p:spPr>
          <a:xfrm>
            <a:off x="1112045" y="1460499"/>
            <a:ext cx="4069619" cy="1143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59" name="Google Shape;59;p59"/>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R="0" lvl="0" algn="ctr" rtl="0">
              <a:lnSpc>
                <a:spcPct val="100000"/>
              </a:lnSpc>
              <a:spcBef>
                <a:spcPts val="200"/>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R="0" lvl="1"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R="0" lvl="2"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R="0" lvl="3"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R="0" lvl="4"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R="0" lvl="5"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R="0" lvl="6"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R="0" lvl="7"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R="0" lvl="8" algn="l" rtl="0">
              <a:lnSpc>
                <a:spcPct val="100000"/>
              </a:lnSpc>
              <a:spcBef>
                <a:spcPts val="375"/>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60" name="Google Shape;60;p59"/>
          <p:cNvSpPr txBox="1">
            <a:spLocks noGrp="1"/>
          </p:cNvSpPr>
          <p:nvPr>
            <p:ph type="body" idx="1"/>
          </p:nvPr>
        </p:nvSpPr>
        <p:spPr>
          <a:xfrm>
            <a:off x="1112045" y="2603499"/>
            <a:ext cx="4069619" cy="15240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61" name="Google Shape;61;p59"/>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62" name="Google Shape;62;p59"/>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63" name="Google Shape;63;p59"/>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59"/>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5"/>
        <p:cNvGrpSpPr/>
        <p:nvPr/>
      </p:nvGrpSpPr>
      <p:grpSpPr>
        <a:xfrm>
          <a:off x="0" y="0"/>
          <a:ext cx="0" cy="0"/>
          <a:chOff x="0" y="0"/>
          <a:chExt cx="0" cy="0"/>
        </a:xfrm>
      </p:grpSpPr>
      <p:sp>
        <p:nvSpPr>
          <p:cNvPr id="66" name="Google Shape;66;p60"/>
          <p:cNvSpPr txBox="1">
            <a:spLocks noGrp="1"/>
          </p:cNvSpPr>
          <p:nvPr>
            <p:ph type="title"/>
          </p:nvPr>
        </p:nvSpPr>
        <p:spPr>
          <a:xfrm>
            <a:off x="1113236" y="3944054"/>
            <a:ext cx="7514033" cy="472282"/>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67" name="Google Shape;67;p60"/>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R="0" lvl="0" algn="ctr" rtl="0">
              <a:lnSpc>
                <a:spcPct val="100000"/>
              </a:lnSpc>
              <a:spcBef>
                <a:spcPts val="200"/>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R="0" lvl="1"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R="0" lvl="2"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R="0" lvl="3"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R="0" lvl="4"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R="0" lvl="5"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R="0" lvl="6"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R="0" lvl="7"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R="0" lvl="8" algn="l" rtl="0">
              <a:lnSpc>
                <a:spcPct val="100000"/>
              </a:lnSpc>
              <a:spcBef>
                <a:spcPts val="375"/>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68" name="Google Shape;68;p60"/>
          <p:cNvSpPr txBox="1">
            <a:spLocks noGrp="1"/>
          </p:cNvSpPr>
          <p:nvPr>
            <p:ph type="body" idx="1"/>
          </p:nvPr>
        </p:nvSpPr>
        <p:spPr>
          <a:xfrm>
            <a:off x="1113236" y="4416336"/>
            <a:ext cx="7514033" cy="411427"/>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240"/>
              </a:spcBef>
              <a:spcAft>
                <a:spcPts val="0"/>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69" name="Google Shape;69;p60"/>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0" name="Google Shape;70;p60"/>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1" name="Google Shape;71;p60"/>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60"/>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3"/>
        <p:cNvGrpSpPr/>
        <p:nvPr/>
      </p:nvGrpSpPr>
      <p:grpSpPr>
        <a:xfrm>
          <a:off x="0" y="0"/>
          <a:ext cx="0" cy="0"/>
          <a:chOff x="0" y="0"/>
          <a:chExt cx="0" cy="0"/>
        </a:xfrm>
      </p:grpSpPr>
      <p:sp>
        <p:nvSpPr>
          <p:cNvPr id="74" name="Google Shape;74;p61"/>
          <p:cNvSpPr txBox="1">
            <a:spLocks noGrp="1"/>
          </p:cNvSpPr>
          <p:nvPr>
            <p:ph type="title"/>
          </p:nvPr>
        </p:nvSpPr>
        <p:spPr>
          <a:xfrm>
            <a:off x="1113237" y="571500"/>
            <a:ext cx="7514033" cy="2540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75" name="Google Shape;75;p61"/>
          <p:cNvSpPr txBox="1">
            <a:spLocks noGrp="1"/>
          </p:cNvSpPr>
          <p:nvPr>
            <p:ph type="body" idx="1"/>
          </p:nvPr>
        </p:nvSpPr>
        <p:spPr>
          <a:xfrm>
            <a:off x="1113236" y="3619500"/>
            <a:ext cx="7514035" cy="12065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76" name="Google Shape;76;p61"/>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7" name="Google Shape;77;p61"/>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8" name="Google Shape;78;p61"/>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61"/>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490888" y="107277"/>
            <a:ext cx="8136381" cy="593488"/>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Clr>
                <a:schemeClr val="dk2"/>
              </a:buClr>
              <a:buSzPts val="1400"/>
              <a:buFont typeface="Arial"/>
              <a:buNone/>
              <a:defRPr sz="1800" b="0" i="0" u="none" strike="noStrike" cap="none">
                <a:solidFill>
                  <a:schemeClr val="dk2"/>
                </a:solidFill>
              </a:defRPr>
            </a:lvl2pPr>
            <a:lvl3pPr marR="0" lvl="2" algn="l" rtl="0">
              <a:spcBef>
                <a:spcPts val="0"/>
              </a:spcBef>
              <a:spcAft>
                <a:spcPts val="0"/>
              </a:spcAft>
              <a:buClr>
                <a:schemeClr val="dk2"/>
              </a:buClr>
              <a:buSzPts val="1400"/>
              <a:buFont typeface="Arial"/>
              <a:buNone/>
              <a:defRPr sz="1800" b="0" i="0" u="none" strike="noStrike" cap="none">
                <a:solidFill>
                  <a:schemeClr val="dk2"/>
                </a:solidFill>
              </a:defRPr>
            </a:lvl3pPr>
            <a:lvl4pPr marR="0" lvl="3" algn="l" rtl="0">
              <a:spcBef>
                <a:spcPts val="0"/>
              </a:spcBef>
              <a:spcAft>
                <a:spcPts val="0"/>
              </a:spcAft>
              <a:buClr>
                <a:schemeClr val="dk2"/>
              </a:buClr>
              <a:buSzPts val="1400"/>
              <a:buFont typeface="Arial"/>
              <a:buNone/>
              <a:defRPr sz="1800" b="0" i="0" u="none" strike="noStrike" cap="none">
                <a:solidFill>
                  <a:schemeClr val="dk2"/>
                </a:solidFill>
              </a:defRPr>
            </a:lvl4pPr>
            <a:lvl5pPr marR="0" lvl="4" algn="l" rtl="0">
              <a:spcBef>
                <a:spcPts val="0"/>
              </a:spcBef>
              <a:spcAft>
                <a:spcPts val="0"/>
              </a:spcAft>
              <a:buClr>
                <a:schemeClr val="dk2"/>
              </a:buClr>
              <a:buSzPts val="1400"/>
              <a:buFont typeface="Arial"/>
              <a:buNone/>
              <a:defRPr sz="1800" b="0" i="0" u="none" strike="noStrike" cap="none">
                <a:solidFill>
                  <a:schemeClr val="dk2"/>
                </a:solidFill>
              </a:defRPr>
            </a:lvl5pPr>
            <a:lvl6pPr marR="0" lvl="5" algn="l" rtl="0">
              <a:spcBef>
                <a:spcPts val="0"/>
              </a:spcBef>
              <a:spcAft>
                <a:spcPts val="0"/>
              </a:spcAft>
              <a:buClr>
                <a:schemeClr val="dk2"/>
              </a:buClr>
              <a:buSzPts val="1400"/>
              <a:buFont typeface="Arial"/>
              <a:buNone/>
              <a:defRPr sz="1800" b="0" i="0" u="none" strike="noStrike" cap="none">
                <a:solidFill>
                  <a:schemeClr val="dk2"/>
                </a:solidFill>
              </a:defRPr>
            </a:lvl6pPr>
            <a:lvl7pPr marR="0" lvl="6" algn="l" rtl="0">
              <a:spcBef>
                <a:spcPts val="0"/>
              </a:spcBef>
              <a:spcAft>
                <a:spcPts val="0"/>
              </a:spcAft>
              <a:buClr>
                <a:schemeClr val="dk2"/>
              </a:buClr>
              <a:buSzPts val="1400"/>
              <a:buFont typeface="Arial"/>
              <a:buNone/>
              <a:defRPr sz="1800" b="0" i="0" u="none" strike="noStrike" cap="none">
                <a:solidFill>
                  <a:schemeClr val="dk2"/>
                </a:solidFill>
              </a:defRPr>
            </a:lvl7pPr>
            <a:lvl8pPr marR="0" lvl="7" algn="l" rtl="0">
              <a:spcBef>
                <a:spcPts val="0"/>
              </a:spcBef>
              <a:spcAft>
                <a:spcPts val="0"/>
              </a:spcAft>
              <a:buClr>
                <a:schemeClr val="dk2"/>
              </a:buClr>
              <a:buSzPts val="1400"/>
              <a:buFont typeface="Arial"/>
              <a:buNone/>
              <a:defRPr sz="1800" b="0" i="0" u="none" strike="noStrike" cap="none">
                <a:solidFill>
                  <a:schemeClr val="dk2"/>
                </a:solidFill>
              </a:defRPr>
            </a:lvl8pPr>
            <a:lvl9pPr marR="0" lvl="8" algn="l" rtl="0">
              <a:spcBef>
                <a:spcPts val="0"/>
              </a:spcBef>
              <a:spcAft>
                <a:spcPts val="0"/>
              </a:spcAft>
              <a:buClr>
                <a:schemeClr val="dk2"/>
              </a:buClr>
              <a:buSzPts val="1400"/>
              <a:buFont typeface="Arial"/>
              <a:buNone/>
              <a:defRPr sz="1800" b="0" i="0" u="none" strike="noStrike" cap="none">
                <a:solidFill>
                  <a:schemeClr val="dk2"/>
                </a:solidFill>
              </a:defRPr>
            </a:lvl9pPr>
          </a:lstStyle>
          <a:p>
            <a:endParaRPr/>
          </a:p>
        </p:txBody>
      </p:sp>
      <p:sp>
        <p:nvSpPr>
          <p:cNvPr id="11" name="Google Shape;11;p52"/>
          <p:cNvSpPr txBox="1">
            <a:spLocks noGrp="1"/>
          </p:cNvSpPr>
          <p:nvPr>
            <p:ph type="body" idx="1"/>
          </p:nvPr>
        </p:nvSpPr>
        <p:spPr>
          <a:xfrm>
            <a:off x="490888" y="879185"/>
            <a:ext cx="8136381" cy="4308382"/>
          </a:xfrm>
          <a:prstGeom prst="rect">
            <a:avLst/>
          </a:prstGeom>
          <a:noFill/>
          <a:ln>
            <a:noFill/>
          </a:ln>
        </p:spPr>
        <p:txBody>
          <a:bodyPr spcFirstLastPara="1" wrap="square" lIns="91425" tIns="91425" rIns="91425" bIns="91425" anchor="ctr" anchorCtr="0">
            <a:noAutofit/>
          </a:bodyPr>
          <a:lstStyle>
            <a:lvl1pPr marL="457200" marR="0" lvl="0" indent="-449580" algn="l" rtl="0">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rtl="0">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rtl="0">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rtl="0">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rtl="0">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rtl="0">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 name="Google Shape;12;p52"/>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3" name="Google Shape;13;p52"/>
          <p:cNvSpPr txBox="1">
            <a:spLocks noGrp="1"/>
          </p:cNvSpPr>
          <p:nvPr>
            <p:ph type="ftr" idx="11"/>
          </p:nvPr>
        </p:nvSpPr>
        <p:spPr>
          <a:xfrm>
            <a:off x="490888" y="5258597"/>
            <a:ext cx="6751457" cy="349126"/>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4" name="Google Shape;14;p52"/>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linkedindata/linkedin-crawled-profiles-datase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loud.mongodb.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reativecommons.org/licenses/by-sa/2.0/?ref=ccsearch&amp;atype=rich" TargetMode="External"/><Relationship Id="rId5" Type="http://schemas.openxmlformats.org/officeDocument/2006/relationships/hyperlink" Target="https://www.flickr.com/photos/74203222@N00" TargetMode="External"/><Relationship Id="rId4" Type="http://schemas.openxmlformats.org/officeDocument/2006/relationships/hyperlink" Target="https://www.flickr.com/photos/74203222@N00/6445883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eativecommons.org/licenses/by-sa/2.0/?ref=ccsearch&amp;atype=rich" TargetMode="External"/><Relationship Id="rId5" Type="http://schemas.openxmlformats.org/officeDocument/2006/relationships/hyperlink" Target="https://www.flickr.com/photos/74203222@N00" TargetMode="External"/><Relationship Id="rId4" Type="http://schemas.openxmlformats.org/officeDocument/2006/relationships/hyperlink" Target="https://www.flickr.com/photos/74203222@N00/6445883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75364" y="1149350"/>
            <a:ext cx="8451111" cy="21812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4000" dirty="0"/>
              <a:t>Data Representation and Modeling</a:t>
            </a:r>
            <a:endParaRPr sz="4000" dirty="0"/>
          </a:p>
        </p:txBody>
      </p:sp>
      <p:pic>
        <p:nvPicPr>
          <p:cNvPr id="144" name="Google Shape;144;p1"/>
          <p:cNvPicPr preferRelativeResize="0"/>
          <p:nvPr/>
        </p:nvPicPr>
        <p:blipFill rotWithShape="1">
          <a:blip r:embed="rId3">
            <a:alphaModFix/>
          </a:blip>
          <a:srcRect/>
          <a:stretch/>
        </p:blipFill>
        <p:spPr>
          <a:xfrm>
            <a:off x="3533273" y="3045466"/>
            <a:ext cx="2077453" cy="5702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a:t>Entity-Relationship</a:t>
            </a:r>
            <a:r>
              <a:rPr lang="en-US"/>
              <a:t> Graphs: A Syntax for Entities, Properties, Relationships</a:t>
            </a:r>
            <a:endParaRPr/>
          </a:p>
        </p:txBody>
      </p:sp>
      <p:sp>
        <p:nvSpPr>
          <p:cNvPr id="260" name="Google Shape;260;p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10</a:t>
            </a:fld>
            <a:endParaRPr/>
          </a:p>
        </p:txBody>
      </p:sp>
      <p:sp>
        <p:nvSpPr>
          <p:cNvPr id="261" name="Google Shape;261;p9"/>
          <p:cNvSpPr/>
          <p:nvPr/>
        </p:nvSpPr>
        <p:spPr>
          <a:xfrm>
            <a:off x="3414362" y="1553026"/>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62" name="Google Shape;262;p9"/>
          <p:cNvSpPr/>
          <p:nvPr/>
        </p:nvSpPr>
        <p:spPr>
          <a:xfrm>
            <a:off x="5060601" y="2116782"/>
            <a:ext cx="1186626"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263" name="Google Shape;263;p9"/>
          <p:cNvSpPr/>
          <p:nvPr/>
        </p:nvSpPr>
        <p:spPr>
          <a:xfrm>
            <a:off x="2976138" y="3041494"/>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264" name="Google Shape;264;p9"/>
          <p:cNvSpPr/>
          <p:nvPr/>
        </p:nvSpPr>
        <p:spPr>
          <a:xfrm>
            <a:off x="6947095" y="1213105"/>
            <a:ext cx="1186626" cy="59597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sp>
        <p:nvSpPr>
          <p:cNvPr id="265" name="Google Shape;265;p9"/>
          <p:cNvSpPr/>
          <p:nvPr/>
        </p:nvSpPr>
        <p:spPr>
          <a:xfrm>
            <a:off x="4645885" y="1213104"/>
            <a:ext cx="666815" cy="410199"/>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266" name="Google Shape;266;p9"/>
          <p:cNvSpPr/>
          <p:nvPr/>
        </p:nvSpPr>
        <p:spPr>
          <a:xfrm>
            <a:off x="5195682" y="1553026"/>
            <a:ext cx="1257863" cy="410842"/>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Name</a:t>
            </a:r>
            <a:endParaRPr sz="1400" b="0" i="0" u="none" strike="noStrike" cap="none">
              <a:solidFill>
                <a:srgbClr val="000000"/>
              </a:solidFill>
              <a:latin typeface="Arial"/>
              <a:ea typeface="Arial"/>
              <a:cs typeface="Arial"/>
              <a:sym typeface="Arial"/>
            </a:endParaRPr>
          </a:p>
        </p:txBody>
      </p:sp>
      <p:cxnSp>
        <p:nvCxnSpPr>
          <p:cNvPr id="267" name="Google Shape;267;p9"/>
          <p:cNvCxnSpPr>
            <a:cxnSpLocks/>
            <a:stCxn id="265" idx="2"/>
            <a:endCxn id="261" idx="0"/>
          </p:cNvCxnSpPr>
          <p:nvPr/>
        </p:nvCxnSpPr>
        <p:spPr>
          <a:xfrm rot="10800000" flipV="1">
            <a:off x="4060027" y="1418204"/>
            <a:ext cx="585859" cy="134822"/>
          </a:xfrm>
          <a:prstGeom prst="curvedConnector2">
            <a:avLst/>
          </a:prstGeom>
          <a:noFill/>
          <a:ln w="9525" cap="rnd" cmpd="sng">
            <a:solidFill>
              <a:schemeClr val="dk2"/>
            </a:solidFill>
            <a:prstDash val="solid"/>
            <a:round/>
            <a:headEnd type="none" w="sm" len="sm"/>
            <a:tailEnd type="none" w="sm" len="sm"/>
          </a:ln>
        </p:spPr>
      </p:cxnSp>
      <p:cxnSp>
        <p:nvCxnSpPr>
          <p:cNvPr id="268" name="Google Shape;268;p9"/>
          <p:cNvCxnSpPr>
            <a:cxnSpLocks/>
            <a:stCxn id="261" idx="3"/>
            <a:endCxn id="266" idx="2"/>
          </p:cNvCxnSpPr>
          <p:nvPr/>
        </p:nvCxnSpPr>
        <p:spPr>
          <a:xfrm flipV="1">
            <a:off x="4705689" y="1758447"/>
            <a:ext cx="489993" cy="19477"/>
          </a:xfrm>
          <a:prstGeom prst="curvedConnector3">
            <a:avLst>
              <a:gd name="adj1" fmla="val 50000"/>
            </a:avLst>
          </a:prstGeom>
          <a:noFill/>
          <a:ln w="9525" cap="rnd" cmpd="sng">
            <a:solidFill>
              <a:schemeClr val="dk2"/>
            </a:solidFill>
            <a:prstDash val="solid"/>
            <a:round/>
            <a:headEnd type="none" w="sm" len="sm"/>
            <a:tailEnd type="none" w="sm" len="sm"/>
          </a:ln>
        </p:spPr>
      </p:cxnSp>
      <p:sp>
        <p:nvSpPr>
          <p:cNvPr id="269" name="Google Shape;269;p9"/>
          <p:cNvSpPr/>
          <p:nvPr/>
        </p:nvSpPr>
        <p:spPr>
          <a:xfrm>
            <a:off x="1069487" y="1213105"/>
            <a:ext cx="109220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Birth</a:t>
            </a:r>
            <a:endParaRPr sz="1400" b="0" i="0" u="none" strike="noStrike" cap="none">
              <a:solidFill>
                <a:srgbClr val="000000"/>
              </a:solidFill>
              <a:latin typeface="Arial"/>
              <a:ea typeface="Arial"/>
              <a:cs typeface="Arial"/>
              <a:sym typeface="Arial"/>
            </a:endParaRPr>
          </a:p>
        </p:txBody>
      </p:sp>
      <p:sp>
        <p:nvSpPr>
          <p:cNvPr id="270" name="Google Shape;270;p9"/>
          <p:cNvSpPr/>
          <p:nvPr/>
        </p:nvSpPr>
        <p:spPr>
          <a:xfrm>
            <a:off x="952725" y="1914157"/>
            <a:ext cx="125895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Death</a:t>
            </a:r>
            <a:endParaRPr sz="1400" b="0" i="0" u="none" strike="noStrike" cap="none">
              <a:solidFill>
                <a:srgbClr val="000000"/>
              </a:solidFill>
              <a:latin typeface="Arial"/>
              <a:ea typeface="Arial"/>
              <a:cs typeface="Arial"/>
              <a:sym typeface="Arial"/>
            </a:endParaRPr>
          </a:p>
        </p:txBody>
      </p:sp>
      <p:cxnSp>
        <p:nvCxnSpPr>
          <p:cNvPr id="271" name="Google Shape;271;p9"/>
          <p:cNvCxnSpPr>
            <a:stCxn id="261" idx="2"/>
            <a:endCxn id="272" idx="0"/>
          </p:cNvCxnSpPr>
          <p:nvPr/>
        </p:nvCxnSpPr>
        <p:spPr>
          <a:xfrm rot="-5400000" flipH="1">
            <a:off x="4051476" y="2011372"/>
            <a:ext cx="303300" cy="286200"/>
          </a:xfrm>
          <a:prstGeom prst="curvedConnector3">
            <a:avLst>
              <a:gd name="adj1" fmla="val 49993"/>
            </a:avLst>
          </a:prstGeom>
          <a:noFill/>
          <a:ln w="19050" cap="flat" cmpd="sng">
            <a:solidFill>
              <a:schemeClr val="dk2"/>
            </a:solidFill>
            <a:prstDash val="solid"/>
            <a:round/>
            <a:headEnd type="triangle" w="med" len="med"/>
            <a:tailEnd type="none" w="sm" len="sm"/>
          </a:ln>
        </p:spPr>
      </p:cxnSp>
      <p:cxnSp>
        <p:nvCxnSpPr>
          <p:cNvPr id="273" name="Google Shape;273;p9"/>
          <p:cNvCxnSpPr>
            <a:stCxn id="272" idx="2"/>
            <a:endCxn id="263" idx="0"/>
          </p:cNvCxnSpPr>
          <p:nvPr/>
        </p:nvCxnSpPr>
        <p:spPr>
          <a:xfrm rot="5400000">
            <a:off x="3821361" y="2516545"/>
            <a:ext cx="157800" cy="892200"/>
          </a:xfrm>
          <a:prstGeom prst="curvedConnector3">
            <a:avLst>
              <a:gd name="adj1" fmla="val 49984"/>
            </a:avLst>
          </a:prstGeom>
          <a:noFill/>
          <a:ln w="19050" cap="flat" cmpd="sng">
            <a:solidFill>
              <a:schemeClr val="dk2"/>
            </a:solidFill>
            <a:prstDash val="solid"/>
            <a:round/>
            <a:headEnd type="none" w="sm" len="sm"/>
            <a:tailEnd type="none" w="sm" len="sm"/>
          </a:ln>
        </p:spPr>
      </p:cxnSp>
      <p:cxnSp>
        <p:nvCxnSpPr>
          <p:cNvPr id="274" name="Google Shape;274;p9"/>
          <p:cNvCxnSpPr>
            <a:stCxn id="262" idx="2"/>
            <a:endCxn id="275" idx="3"/>
          </p:cNvCxnSpPr>
          <p:nvPr/>
        </p:nvCxnSpPr>
        <p:spPr>
          <a:xfrm rot="5400000">
            <a:off x="5206014" y="2818578"/>
            <a:ext cx="699900" cy="195900"/>
          </a:xfrm>
          <a:prstGeom prst="curvedConnector2">
            <a:avLst/>
          </a:prstGeom>
          <a:noFill/>
          <a:ln w="19050" cap="flat" cmpd="sng">
            <a:solidFill>
              <a:schemeClr val="dk2"/>
            </a:solidFill>
            <a:prstDash val="solid"/>
            <a:round/>
            <a:headEnd type="triangle" w="med" len="med"/>
            <a:tailEnd type="none" w="sm" len="sm"/>
          </a:ln>
        </p:spPr>
      </p:cxnSp>
      <p:cxnSp>
        <p:nvCxnSpPr>
          <p:cNvPr id="276" name="Google Shape;276;p9"/>
          <p:cNvCxnSpPr>
            <a:stCxn id="275" idx="1"/>
            <a:endCxn id="263" idx="3"/>
          </p:cNvCxnSpPr>
          <p:nvPr/>
        </p:nvCxnSpPr>
        <p:spPr>
          <a:xfrm flipH="1">
            <a:off x="3932327" y="3266392"/>
            <a:ext cx="611400" cy="600"/>
          </a:xfrm>
          <a:prstGeom prst="curvedConnector3">
            <a:avLst>
              <a:gd name="adj1" fmla="val 49992"/>
            </a:avLst>
          </a:prstGeom>
          <a:noFill/>
          <a:ln w="19050" cap="flat" cmpd="sng">
            <a:solidFill>
              <a:schemeClr val="dk2"/>
            </a:solidFill>
            <a:prstDash val="solid"/>
            <a:round/>
            <a:headEnd type="none" w="sm" len="sm"/>
            <a:tailEnd type="none" w="sm" len="sm"/>
          </a:ln>
        </p:spPr>
      </p:cxnSp>
      <p:cxnSp>
        <p:nvCxnSpPr>
          <p:cNvPr id="277" name="Google Shape;277;p9"/>
          <p:cNvCxnSpPr>
            <a:stCxn id="264" idx="2"/>
            <a:endCxn id="278" idx="3"/>
          </p:cNvCxnSpPr>
          <p:nvPr/>
        </p:nvCxnSpPr>
        <p:spPr>
          <a:xfrm rot="-5400000" flipH="1">
            <a:off x="7403608" y="1945878"/>
            <a:ext cx="603600" cy="330000"/>
          </a:xfrm>
          <a:prstGeom prst="curvedConnector4">
            <a:avLst>
              <a:gd name="adj1" fmla="val 26063"/>
              <a:gd name="adj2" fmla="val 249064"/>
            </a:avLst>
          </a:prstGeom>
          <a:noFill/>
          <a:ln w="19050" cap="flat" cmpd="sng">
            <a:solidFill>
              <a:schemeClr val="dk2"/>
            </a:solidFill>
            <a:prstDash val="solid"/>
            <a:round/>
            <a:headEnd type="triangle" w="med" len="med"/>
            <a:tailEnd type="none" w="sm" len="sm"/>
          </a:ln>
        </p:spPr>
      </p:cxnSp>
      <p:cxnSp>
        <p:nvCxnSpPr>
          <p:cNvPr id="279" name="Google Shape;279;p9"/>
          <p:cNvCxnSpPr>
            <a:stCxn id="278" idx="1"/>
            <a:endCxn id="262" idx="3"/>
          </p:cNvCxnSpPr>
          <p:nvPr/>
        </p:nvCxnSpPr>
        <p:spPr>
          <a:xfrm rot="10800000">
            <a:off x="6247144" y="2341740"/>
            <a:ext cx="708900" cy="70800"/>
          </a:xfrm>
          <a:prstGeom prst="curvedConnector3">
            <a:avLst>
              <a:gd name="adj1" fmla="val 49994"/>
            </a:avLst>
          </a:prstGeom>
          <a:noFill/>
          <a:ln w="19050" cap="flat" cmpd="sng">
            <a:solidFill>
              <a:schemeClr val="dk2"/>
            </a:solidFill>
            <a:prstDash val="solid"/>
            <a:round/>
            <a:headEnd type="none" w="sm" len="sm"/>
            <a:tailEnd type="none" w="sm" len="sm"/>
          </a:ln>
        </p:spPr>
      </p:cxnSp>
      <p:cxnSp>
        <p:nvCxnSpPr>
          <p:cNvPr id="280" name="Google Shape;280;p9"/>
          <p:cNvCxnSpPr>
            <a:endCxn id="270" idx="7"/>
          </p:cNvCxnSpPr>
          <p:nvPr/>
        </p:nvCxnSpPr>
        <p:spPr>
          <a:xfrm flipH="1">
            <a:off x="2027306" y="1777833"/>
            <a:ext cx="1387200" cy="197700"/>
          </a:xfrm>
          <a:prstGeom prst="curvedConnector2">
            <a:avLst/>
          </a:prstGeom>
          <a:noFill/>
          <a:ln w="9525" cap="rnd" cmpd="sng">
            <a:solidFill>
              <a:schemeClr val="dk2"/>
            </a:solidFill>
            <a:prstDash val="solid"/>
            <a:round/>
            <a:headEnd type="none" w="sm" len="sm"/>
            <a:tailEnd type="none" w="sm" len="sm"/>
          </a:ln>
        </p:spPr>
      </p:cxnSp>
      <p:cxnSp>
        <p:nvCxnSpPr>
          <p:cNvPr id="281" name="Google Shape;281;p9"/>
          <p:cNvCxnSpPr>
            <a:stCxn id="261" idx="0"/>
            <a:endCxn id="269" idx="7"/>
          </p:cNvCxnSpPr>
          <p:nvPr/>
        </p:nvCxnSpPr>
        <p:spPr>
          <a:xfrm rot="5400000" flipH="1">
            <a:off x="2891676" y="384676"/>
            <a:ext cx="278400" cy="2058300"/>
          </a:xfrm>
          <a:prstGeom prst="curvedConnector3">
            <a:avLst>
              <a:gd name="adj1" fmla="val 122097"/>
            </a:avLst>
          </a:prstGeom>
          <a:noFill/>
          <a:ln w="9525" cap="rnd" cmpd="sng">
            <a:solidFill>
              <a:schemeClr val="dk2"/>
            </a:solidFill>
            <a:prstDash val="solid"/>
            <a:round/>
            <a:headEnd type="none" w="sm" len="sm"/>
            <a:tailEnd type="none" w="sm" len="sm"/>
          </a:ln>
        </p:spPr>
      </p:cxnSp>
      <p:sp>
        <p:nvSpPr>
          <p:cNvPr id="282" name="Google Shape;282;p9"/>
          <p:cNvSpPr/>
          <p:nvPr/>
        </p:nvSpPr>
        <p:spPr>
          <a:xfrm>
            <a:off x="952725" y="2708491"/>
            <a:ext cx="1824671" cy="498769"/>
          </a:xfrm>
          <a:prstGeom prst="diamond">
            <a:avLst/>
          </a:prstGeom>
          <a:solidFill>
            <a:srgbClr val="FFFF00"/>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Tahoma"/>
                <a:ea typeface="Tahoma"/>
                <a:cs typeface="Tahoma"/>
                <a:sym typeface="Tahoma"/>
              </a:rPr>
              <a:t>Has Teacher</a:t>
            </a:r>
            <a:endParaRPr sz="1400" b="0" i="0" u="none" strike="noStrike" cap="none">
              <a:solidFill>
                <a:srgbClr val="000000"/>
              </a:solidFill>
              <a:latin typeface="Arial"/>
              <a:ea typeface="Arial"/>
              <a:cs typeface="Arial"/>
              <a:sym typeface="Arial"/>
            </a:endParaRPr>
          </a:p>
        </p:txBody>
      </p:sp>
      <p:cxnSp>
        <p:nvCxnSpPr>
          <p:cNvPr id="283" name="Google Shape;283;p9"/>
          <p:cNvCxnSpPr>
            <a:stCxn id="263" idx="1"/>
            <a:endCxn id="282" idx="2"/>
          </p:cNvCxnSpPr>
          <p:nvPr/>
        </p:nvCxnSpPr>
        <p:spPr>
          <a:xfrm rot="10800000">
            <a:off x="1864938" y="3207292"/>
            <a:ext cx="1111200" cy="59100"/>
          </a:xfrm>
          <a:prstGeom prst="curvedConnector2">
            <a:avLst/>
          </a:prstGeom>
          <a:noFill/>
          <a:ln w="28575" cap="flat" cmpd="sng">
            <a:solidFill>
              <a:schemeClr val="dk2"/>
            </a:solidFill>
            <a:prstDash val="solid"/>
            <a:round/>
            <a:headEnd type="none" w="sm" len="sm"/>
            <a:tailEnd type="none" w="sm" len="sm"/>
          </a:ln>
        </p:spPr>
      </p:cxnSp>
      <p:cxnSp>
        <p:nvCxnSpPr>
          <p:cNvPr id="284" name="Google Shape;284;p9"/>
          <p:cNvCxnSpPr>
            <a:stCxn id="282" idx="0"/>
            <a:endCxn id="261" idx="2"/>
          </p:cNvCxnSpPr>
          <p:nvPr/>
        </p:nvCxnSpPr>
        <p:spPr>
          <a:xfrm rot="-5400000">
            <a:off x="2609811" y="1258141"/>
            <a:ext cx="705600" cy="2195100"/>
          </a:xfrm>
          <a:prstGeom prst="curvedConnector3">
            <a:avLst>
              <a:gd name="adj1" fmla="val 50000"/>
            </a:avLst>
          </a:prstGeom>
          <a:noFill/>
          <a:ln w="28575" cap="flat" cmpd="sng">
            <a:solidFill>
              <a:schemeClr val="dk2"/>
            </a:solidFill>
            <a:prstDash val="solid"/>
            <a:round/>
            <a:headEnd type="none" w="sm" len="sm"/>
            <a:tailEnd type="triangle" w="med" len="med"/>
          </a:ln>
        </p:spPr>
      </p:cxnSp>
      <p:sp>
        <p:nvSpPr>
          <p:cNvPr id="285" name="Google Shape;285;p9"/>
          <p:cNvSpPr txBox="1"/>
          <p:nvPr/>
        </p:nvSpPr>
        <p:spPr>
          <a:xfrm>
            <a:off x="1828800" y="4152900"/>
            <a:ext cx="635879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“Is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	subclass inherits all </a:t>
            </a:r>
            <a:r>
              <a:rPr lang="en-US" sz="2000" b="0" i="1" u="none" strike="noStrike" cap="none">
                <a:solidFill>
                  <a:schemeClr val="dk1"/>
                </a:solidFill>
                <a:latin typeface="Tahoma"/>
                <a:ea typeface="Tahoma"/>
                <a:cs typeface="Tahoma"/>
                <a:sym typeface="Tahoma"/>
              </a:rPr>
              <a:t>properties</a:t>
            </a:r>
            <a:r>
              <a:rPr lang="en-US" sz="2000" b="0" i="0" u="none" strike="noStrike" cap="none">
                <a:solidFill>
                  <a:schemeClr val="dk1"/>
                </a:solidFill>
                <a:latin typeface="Tahoma"/>
                <a:ea typeface="Tahoma"/>
                <a:cs typeface="Tahoma"/>
                <a:sym typeface="Tahoma"/>
              </a:rPr>
              <a:t> of superclass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	superclass includes all </a:t>
            </a:r>
            <a:r>
              <a:rPr lang="en-US" sz="2000" b="0" i="1" u="none" strike="noStrike" cap="none">
                <a:solidFill>
                  <a:schemeClr val="dk1"/>
                </a:solidFill>
                <a:latin typeface="Tahoma"/>
                <a:ea typeface="Tahoma"/>
                <a:cs typeface="Tahoma"/>
                <a:sym typeface="Tahoma"/>
              </a:rPr>
              <a:t>members</a:t>
            </a:r>
            <a:r>
              <a:rPr lang="en-US" sz="2000" b="0" i="0" u="none" strike="noStrike" cap="none">
                <a:solidFill>
                  <a:schemeClr val="dk1"/>
                </a:solidFill>
                <a:latin typeface="Tahoma"/>
                <a:ea typeface="Tahoma"/>
                <a:cs typeface="Tahoma"/>
                <a:sym typeface="Tahoma"/>
              </a:rPr>
              <a:t> of subclasses</a:t>
            </a:r>
            <a:endParaRPr sz="1400" b="0" i="0" u="none" strike="noStrike" cap="none">
              <a:solidFill>
                <a:srgbClr val="000000"/>
              </a:solidFill>
              <a:latin typeface="Arial"/>
              <a:ea typeface="Arial"/>
              <a:cs typeface="Arial"/>
              <a:sym typeface="Arial"/>
            </a:endParaRPr>
          </a:p>
        </p:txBody>
      </p:sp>
      <p:sp>
        <p:nvSpPr>
          <p:cNvPr id="275" name="Google Shape;275;p9"/>
          <p:cNvSpPr/>
          <p:nvPr/>
        </p:nvSpPr>
        <p:spPr>
          <a:xfrm>
            <a:off x="4543727" y="2977560"/>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
        <p:nvSpPr>
          <p:cNvPr id="278" name="Google Shape;278;p9"/>
          <p:cNvSpPr/>
          <p:nvPr/>
        </p:nvSpPr>
        <p:spPr>
          <a:xfrm>
            <a:off x="6956044" y="2123707"/>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
        <p:nvSpPr>
          <p:cNvPr id="272" name="Google Shape;272;p9"/>
          <p:cNvSpPr/>
          <p:nvPr/>
        </p:nvSpPr>
        <p:spPr>
          <a:xfrm>
            <a:off x="3889161" y="2306080"/>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Entities and Relationships</a:t>
            </a:r>
            <a:br>
              <a:rPr lang="en-US"/>
            </a:br>
            <a:r>
              <a:rPr lang="en-US"/>
              <a:t>Correspond to Relationships or Dataframes!</a:t>
            </a:r>
            <a:endParaRPr/>
          </a:p>
        </p:txBody>
      </p:sp>
      <p:sp>
        <p:nvSpPr>
          <p:cNvPr id="291" name="Google Shape;291;p10"/>
          <p:cNvSpPr txBox="1">
            <a:spLocks noGrp="1"/>
          </p:cNvSpPr>
          <p:nvPr>
            <p:ph type="body" idx="1"/>
          </p:nvPr>
        </p:nvSpPr>
        <p:spPr>
          <a:xfrm>
            <a:off x="2587416" y="1263825"/>
            <a:ext cx="5995994" cy="2285339"/>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sz="1850" i="1" dirty="0"/>
              <a:t>Entity set</a:t>
            </a:r>
            <a:r>
              <a:rPr lang="en-US" sz="1850" dirty="0"/>
              <a:t>:  represents all of the entities of a type, and their properties</a:t>
            </a:r>
            <a:endParaRPr sz="1850" dirty="0"/>
          </a:p>
          <a:p>
            <a:pPr marL="463550" lvl="1" indent="-177800" algn="l" rtl="0">
              <a:spcBef>
                <a:spcPts val="675"/>
              </a:spcBef>
              <a:spcAft>
                <a:spcPts val="0"/>
              </a:spcAft>
              <a:buSzPts val="2175"/>
              <a:buChar char="•"/>
            </a:pPr>
            <a:r>
              <a:rPr lang="en-US" sz="1665" dirty="0"/>
              <a:t>Person:  ID, name, birth, death</a:t>
            </a:r>
            <a:endParaRPr sz="1665" dirty="0"/>
          </a:p>
          <a:p>
            <a:pPr marL="463550" lvl="1" indent="-177800" algn="l" rtl="0">
              <a:spcBef>
                <a:spcPts val="675"/>
              </a:spcBef>
              <a:spcAft>
                <a:spcPts val="0"/>
              </a:spcAft>
              <a:buSzPts val="2175"/>
              <a:buChar char="•"/>
            </a:pPr>
            <a:r>
              <a:rPr lang="en-US" sz="1665" dirty="0"/>
              <a:t>Man:  inherits the same fields, possibly adds new ones (not shown)</a:t>
            </a:r>
            <a:endParaRPr sz="1665" dirty="0"/>
          </a:p>
          <a:p>
            <a:pPr marL="0" lvl="0" indent="0" algn="l" rtl="0">
              <a:spcBef>
                <a:spcPts val="715"/>
              </a:spcBef>
              <a:spcAft>
                <a:spcPts val="0"/>
              </a:spcAft>
              <a:buSzPts val="2465"/>
              <a:buNone/>
            </a:pPr>
            <a:r>
              <a:rPr lang="en-US" sz="1850" i="1" dirty="0"/>
              <a:t>Relationship set</a:t>
            </a:r>
            <a:r>
              <a:rPr lang="en-US" sz="1850" dirty="0"/>
              <a:t>:  represents a link between people</a:t>
            </a:r>
            <a:endParaRPr sz="1850" dirty="0"/>
          </a:p>
          <a:p>
            <a:pPr marL="463550" lvl="1" indent="-177800" algn="l" rtl="0">
              <a:spcBef>
                <a:spcPts val="675"/>
              </a:spcBef>
              <a:spcAft>
                <a:spcPts val="0"/>
              </a:spcAft>
              <a:buSzPts val="2175"/>
              <a:buChar char="•"/>
            </a:pPr>
            <a:r>
              <a:rPr lang="en-US" sz="1665" i="1" dirty="0" err="1"/>
              <a:t>HasTeacher</a:t>
            </a:r>
            <a:r>
              <a:rPr lang="en-US" sz="1665" dirty="0"/>
              <a:t>(teacher: ID of Person, student: ID of Person)</a:t>
            </a:r>
            <a:endParaRPr sz="1665" i="1" dirty="0"/>
          </a:p>
        </p:txBody>
      </p:sp>
      <p:sp>
        <p:nvSpPr>
          <p:cNvPr id="292" name="Google Shape;292;p1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11</a:t>
            </a:fld>
            <a:endParaRPr/>
          </a:p>
        </p:txBody>
      </p:sp>
      <p:sp>
        <p:nvSpPr>
          <p:cNvPr id="293" name="Google Shape;293;p10"/>
          <p:cNvSpPr/>
          <p:nvPr/>
        </p:nvSpPr>
        <p:spPr>
          <a:xfrm>
            <a:off x="807981" y="1457742"/>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94" name="Google Shape;294;p10"/>
          <p:cNvSpPr/>
          <p:nvPr/>
        </p:nvSpPr>
        <p:spPr>
          <a:xfrm>
            <a:off x="516730" y="2826508"/>
            <a:ext cx="1824671" cy="498769"/>
          </a:xfrm>
          <a:prstGeom prst="diamond">
            <a:avLst/>
          </a:prstGeom>
          <a:solidFill>
            <a:srgbClr val="FFFF00"/>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Tahoma"/>
                <a:ea typeface="Tahoma"/>
                <a:cs typeface="Tahoma"/>
                <a:sym typeface="Tahoma"/>
              </a:rPr>
              <a:t>Has Teacher</a:t>
            </a:r>
            <a:endParaRPr sz="1400" b="0" i="0" u="none" strike="noStrike" cap="none">
              <a:solidFill>
                <a:srgbClr val="000000"/>
              </a:solidFill>
              <a:latin typeface="Arial"/>
              <a:ea typeface="Arial"/>
              <a:cs typeface="Arial"/>
              <a:sym typeface="Arial"/>
            </a:endParaRPr>
          </a:p>
        </p:txBody>
      </p:sp>
      <p:sp>
        <p:nvSpPr>
          <p:cNvPr id="295" name="Google Shape;295;p10"/>
          <p:cNvSpPr/>
          <p:nvPr/>
        </p:nvSpPr>
        <p:spPr>
          <a:xfrm>
            <a:off x="950926" y="2065562"/>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graphicFrame>
        <p:nvGraphicFramePr>
          <p:cNvPr id="296" name="Google Shape;296;p10"/>
          <p:cNvGraphicFramePr/>
          <p:nvPr/>
        </p:nvGraphicFramePr>
        <p:xfrm>
          <a:off x="628423" y="3891191"/>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97" name="Google Shape;297;p10"/>
          <p:cNvSpPr txBox="1"/>
          <p:nvPr/>
        </p:nvSpPr>
        <p:spPr>
          <a:xfrm>
            <a:off x="560590" y="3429758"/>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298" name="Google Shape;298;p10"/>
          <p:cNvGraphicFramePr/>
          <p:nvPr/>
        </p:nvGraphicFramePr>
        <p:xfrm>
          <a:off x="6426200" y="4183380"/>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299" name="Google Shape;299;p10"/>
          <p:cNvSpPr txBox="1"/>
          <p:nvPr/>
        </p:nvSpPr>
        <p:spPr>
          <a:xfrm>
            <a:off x="6263087" y="3783311"/>
            <a:ext cx="165896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HasTeacher</a:t>
            </a:r>
            <a:endParaRPr sz="2000" b="0" i="0" u="none" strike="noStrike" cap="none" dirty="0">
              <a:solidFill>
                <a:schemeClr val="dk1"/>
              </a:solidFill>
              <a:latin typeface="Tahoma"/>
              <a:ea typeface="Tahoma"/>
              <a:cs typeface="Tahoma"/>
              <a:sym typeface="Tahoma"/>
            </a:endParaRPr>
          </a:p>
        </p:txBody>
      </p:sp>
      <p:sp>
        <p:nvSpPr>
          <p:cNvPr id="300" name="Google Shape;300;p10"/>
          <p:cNvSpPr txBox="1"/>
          <p:nvPr/>
        </p:nvSpPr>
        <p:spPr>
          <a:xfrm>
            <a:off x="1612665" y="3429758"/>
            <a:ext cx="14927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(Also: Man)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Tables Let Us Encode a Graph</a:t>
            </a:r>
            <a:br>
              <a:rPr lang="en-US"/>
            </a:br>
            <a:r>
              <a:rPr lang="en-US"/>
              <a:t>within the Data!</a:t>
            </a:r>
            <a:endParaRPr/>
          </a:p>
        </p:txBody>
      </p:sp>
      <p:sp>
        <p:nvSpPr>
          <p:cNvPr id="306" name="Google Shape;306;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12</a:t>
            </a:fld>
            <a:endParaRPr/>
          </a:p>
        </p:txBody>
      </p:sp>
      <p:graphicFrame>
        <p:nvGraphicFramePr>
          <p:cNvPr id="307" name="Google Shape;307;p11"/>
          <p:cNvGraphicFramePr/>
          <p:nvPr/>
        </p:nvGraphicFramePr>
        <p:xfrm>
          <a:off x="584563" y="1310693"/>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308" name="Google Shape;308;p11"/>
          <p:cNvSpPr txBox="1"/>
          <p:nvPr/>
        </p:nvSpPr>
        <p:spPr>
          <a:xfrm>
            <a:off x="516730" y="849260"/>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309" name="Google Shape;309;p11"/>
          <p:cNvGraphicFramePr/>
          <p:nvPr/>
        </p:nvGraphicFramePr>
        <p:xfrm>
          <a:off x="6382340" y="1602882"/>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310" name="Google Shape;310;p11"/>
          <p:cNvSpPr txBox="1"/>
          <p:nvPr/>
        </p:nvSpPr>
        <p:spPr>
          <a:xfrm>
            <a:off x="6356085" y="1202772"/>
            <a:ext cx="18576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a:t>
            </a:r>
            <a:endParaRPr sz="2000" b="0" i="0" u="none" strike="noStrike" cap="none">
              <a:solidFill>
                <a:schemeClr val="dk1"/>
              </a:solidFill>
              <a:latin typeface="Tahoma"/>
              <a:ea typeface="Tahoma"/>
              <a:cs typeface="Tahoma"/>
              <a:sym typeface="Tahoma"/>
            </a:endParaRPr>
          </a:p>
        </p:txBody>
      </p:sp>
      <p:sp>
        <p:nvSpPr>
          <p:cNvPr id="311" name="Google Shape;311;p11"/>
          <p:cNvSpPr/>
          <p:nvPr/>
        </p:nvSpPr>
        <p:spPr>
          <a:xfrm>
            <a:off x="1701800" y="34163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312" name="Google Shape;312;p11"/>
          <p:cNvSpPr/>
          <p:nvPr/>
        </p:nvSpPr>
        <p:spPr>
          <a:xfrm>
            <a:off x="1701800" y="41275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313" name="Google Shape;313;p11"/>
          <p:cNvSpPr/>
          <p:nvPr/>
        </p:nvSpPr>
        <p:spPr>
          <a:xfrm>
            <a:off x="1701800" y="48387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314" name="Google Shape;314;p11"/>
          <p:cNvCxnSpPr>
            <a:stCxn id="312" idx="3"/>
            <a:endCxn id="313" idx="3"/>
          </p:cNvCxnSpPr>
          <p:nvPr/>
        </p:nvCxnSpPr>
        <p:spPr>
          <a:xfrm>
            <a:off x="2933700" y="4356100"/>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sp>
        <p:nvSpPr>
          <p:cNvPr id="315" name="Google Shape;315;p11"/>
          <p:cNvSpPr txBox="1"/>
          <p:nvPr/>
        </p:nvSpPr>
        <p:spPr>
          <a:xfrm>
            <a:off x="3213100" y="376404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6" name="Google Shape;316;p11"/>
          <p:cNvSpPr txBox="1"/>
          <p:nvPr/>
        </p:nvSpPr>
        <p:spPr>
          <a:xfrm>
            <a:off x="3213100" y="452997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7" name="Google Shape;317;p11"/>
          <p:cNvSpPr txBox="1"/>
          <p:nvPr/>
        </p:nvSpPr>
        <p:spPr>
          <a:xfrm>
            <a:off x="387409" y="4529970"/>
            <a:ext cx="10326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sp>
        <p:nvSpPr>
          <p:cNvPr id="318" name="Google Shape;318;p11"/>
          <p:cNvSpPr txBox="1"/>
          <p:nvPr/>
        </p:nvSpPr>
        <p:spPr>
          <a:xfrm>
            <a:off x="412798" y="3730142"/>
            <a:ext cx="1032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cxnSp>
        <p:nvCxnSpPr>
          <p:cNvPr id="19" name="Google Shape;314;p11">
            <a:extLst>
              <a:ext uri="{FF2B5EF4-FFF2-40B4-BE49-F238E27FC236}">
                <a16:creationId xmlns:a16="http://schemas.microsoft.com/office/drawing/2014/main" id="{BC134A27-51F7-A44B-9A13-59E190195C33}"/>
              </a:ext>
            </a:extLst>
          </p:cNvPr>
          <p:cNvCxnSpPr/>
          <p:nvPr/>
        </p:nvCxnSpPr>
        <p:spPr>
          <a:xfrm>
            <a:off x="2933100" y="3608445"/>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cxnSp>
        <p:nvCxnSpPr>
          <p:cNvPr id="20" name="Google Shape;314;p11">
            <a:extLst>
              <a:ext uri="{FF2B5EF4-FFF2-40B4-BE49-F238E27FC236}">
                <a16:creationId xmlns:a16="http://schemas.microsoft.com/office/drawing/2014/main" id="{5534F2F8-921C-9D42-A3CD-5177E027CF7E}"/>
              </a:ext>
            </a:extLst>
          </p:cNvPr>
          <p:cNvCxnSpPr/>
          <p:nvPr/>
        </p:nvCxnSpPr>
        <p:spPr>
          <a:xfrm>
            <a:off x="1724798" y="3608445"/>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cxnSp>
        <p:nvCxnSpPr>
          <p:cNvPr id="22" name="Google Shape;314;p11">
            <a:extLst>
              <a:ext uri="{FF2B5EF4-FFF2-40B4-BE49-F238E27FC236}">
                <a16:creationId xmlns:a16="http://schemas.microsoft.com/office/drawing/2014/main" id="{591CFC78-74F2-A041-9F6B-B84D976E09BD}"/>
              </a:ext>
            </a:extLst>
          </p:cNvPr>
          <p:cNvCxnSpPr/>
          <p:nvPr/>
        </p:nvCxnSpPr>
        <p:spPr>
          <a:xfrm>
            <a:off x="1675866" y="4420917"/>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Tables Let Us Encode a Graph</a:t>
            </a:r>
            <a:br>
              <a:rPr lang="en-US"/>
            </a:br>
            <a:r>
              <a:rPr lang="en-US"/>
              <a:t>within the Data!</a:t>
            </a:r>
            <a:endParaRPr/>
          </a:p>
        </p:txBody>
      </p:sp>
      <p:sp>
        <p:nvSpPr>
          <p:cNvPr id="306" name="Google Shape;306;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13</a:t>
            </a:fld>
            <a:endParaRPr/>
          </a:p>
        </p:txBody>
      </p:sp>
      <p:graphicFrame>
        <p:nvGraphicFramePr>
          <p:cNvPr id="307" name="Google Shape;307;p11"/>
          <p:cNvGraphicFramePr/>
          <p:nvPr/>
        </p:nvGraphicFramePr>
        <p:xfrm>
          <a:off x="584563" y="1310693"/>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308" name="Google Shape;308;p11"/>
          <p:cNvSpPr txBox="1"/>
          <p:nvPr/>
        </p:nvSpPr>
        <p:spPr>
          <a:xfrm>
            <a:off x="516730" y="849260"/>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309" name="Google Shape;309;p11"/>
          <p:cNvGraphicFramePr/>
          <p:nvPr/>
        </p:nvGraphicFramePr>
        <p:xfrm>
          <a:off x="6382340" y="1602882"/>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310" name="Google Shape;310;p11"/>
          <p:cNvSpPr txBox="1"/>
          <p:nvPr/>
        </p:nvSpPr>
        <p:spPr>
          <a:xfrm>
            <a:off x="6356085" y="1202772"/>
            <a:ext cx="18576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a:t>
            </a:r>
            <a:endParaRPr sz="2000" b="0" i="0" u="none" strike="noStrike" cap="none">
              <a:solidFill>
                <a:schemeClr val="dk1"/>
              </a:solidFill>
              <a:latin typeface="Tahoma"/>
              <a:ea typeface="Tahoma"/>
              <a:cs typeface="Tahoma"/>
              <a:sym typeface="Tahoma"/>
            </a:endParaRPr>
          </a:p>
        </p:txBody>
      </p:sp>
      <p:sp>
        <p:nvSpPr>
          <p:cNvPr id="311" name="Google Shape;311;p11"/>
          <p:cNvSpPr/>
          <p:nvPr/>
        </p:nvSpPr>
        <p:spPr>
          <a:xfrm>
            <a:off x="1701800" y="34163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312" name="Google Shape;312;p11"/>
          <p:cNvSpPr/>
          <p:nvPr/>
        </p:nvSpPr>
        <p:spPr>
          <a:xfrm>
            <a:off x="1701800" y="41275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313" name="Google Shape;313;p11"/>
          <p:cNvSpPr/>
          <p:nvPr/>
        </p:nvSpPr>
        <p:spPr>
          <a:xfrm>
            <a:off x="1701800" y="48387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314" name="Google Shape;314;p11"/>
          <p:cNvCxnSpPr>
            <a:stCxn id="312" idx="3"/>
            <a:endCxn id="313" idx="3"/>
          </p:cNvCxnSpPr>
          <p:nvPr/>
        </p:nvCxnSpPr>
        <p:spPr>
          <a:xfrm>
            <a:off x="2933700" y="4356100"/>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sp>
        <p:nvSpPr>
          <p:cNvPr id="315" name="Google Shape;315;p11"/>
          <p:cNvSpPr txBox="1"/>
          <p:nvPr/>
        </p:nvSpPr>
        <p:spPr>
          <a:xfrm>
            <a:off x="3213100" y="376404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6" name="Google Shape;316;p11"/>
          <p:cNvSpPr txBox="1"/>
          <p:nvPr/>
        </p:nvSpPr>
        <p:spPr>
          <a:xfrm>
            <a:off x="3213100" y="452997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7" name="Google Shape;317;p11"/>
          <p:cNvSpPr txBox="1"/>
          <p:nvPr/>
        </p:nvSpPr>
        <p:spPr>
          <a:xfrm>
            <a:off x="387409" y="4529970"/>
            <a:ext cx="10326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sp>
        <p:nvSpPr>
          <p:cNvPr id="318" name="Google Shape;318;p11"/>
          <p:cNvSpPr txBox="1"/>
          <p:nvPr/>
        </p:nvSpPr>
        <p:spPr>
          <a:xfrm>
            <a:off x="412798" y="3730142"/>
            <a:ext cx="1032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cxnSp>
        <p:nvCxnSpPr>
          <p:cNvPr id="19" name="Google Shape;314;p11">
            <a:extLst>
              <a:ext uri="{FF2B5EF4-FFF2-40B4-BE49-F238E27FC236}">
                <a16:creationId xmlns:a16="http://schemas.microsoft.com/office/drawing/2014/main" id="{BC134A27-51F7-A44B-9A13-59E190195C33}"/>
              </a:ext>
            </a:extLst>
          </p:cNvPr>
          <p:cNvCxnSpPr/>
          <p:nvPr/>
        </p:nvCxnSpPr>
        <p:spPr>
          <a:xfrm>
            <a:off x="2933100" y="3608445"/>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cxnSp>
        <p:nvCxnSpPr>
          <p:cNvPr id="20" name="Google Shape;314;p11">
            <a:extLst>
              <a:ext uri="{FF2B5EF4-FFF2-40B4-BE49-F238E27FC236}">
                <a16:creationId xmlns:a16="http://schemas.microsoft.com/office/drawing/2014/main" id="{5534F2F8-921C-9D42-A3CD-5177E027CF7E}"/>
              </a:ext>
            </a:extLst>
          </p:cNvPr>
          <p:cNvCxnSpPr/>
          <p:nvPr/>
        </p:nvCxnSpPr>
        <p:spPr>
          <a:xfrm>
            <a:off x="1724798" y="3608445"/>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cxnSp>
        <p:nvCxnSpPr>
          <p:cNvPr id="22" name="Google Shape;314;p11">
            <a:extLst>
              <a:ext uri="{FF2B5EF4-FFF2-40B4-BE49-F238E27FC236}">
                <a16:creationId xmlns:a16="http://schemas.microsoft.com/office/drawing/2014/main" id="{591CFC78-74F2-A041-9F6B-B84D976E09BD}"/>
              </a:ext>
            </a:extLst>
          </p:cNvPr>
          <p:cNvCxnSpPr/>
          <p:nvPr/>
        </p:nvCxnSpPr>
        <p:spPr>
          <a:xfrm>
            <a:off x="1675866" y="4420917"/>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sp>
        <p:nvSpPr>
          <p:cNvPr id="21" name="Google Shape;332;p12">
            <a:extLst>
              <a:ext uri="{FF2B5EF4-FFF2-40B4-BE49-F238E27FC236}">
                <a16:creationId xmlns:a16="http://schemas.microsoft.com/office/drawing/2014/main" id="{0EF1CF72-2B52-B74F-8BFD-B634C52B344C}"/>
              </a:ext>
            </a:extLst>
          </p:cNvPr>
          <p:cNvSpPr txBox="1"/>
          <p:nvPr/>
        </p:nvSpPr>
        <p:spPr>
          <a:xfrm>
            <a:off x="4656582" y="3213331"/>
            <a:ext cx="4129005" cy="2285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ahoma"/>
                <a:ea typeface="Tahoma"/>
                <a:cs typeface="Tahoma"/>
                <a:sym typeface="Tahoma"/>
              </a:rPr>
              <a:t>In-Class Exercise: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Express using </a:t>
            </a:r>
            <a:r>
              <a:rPr lang="en-US" sz="2000" b="0" i="0" u="none" strike="noStrike" cap="none" dirty="0" err="1">
                <a:solidFill>
                  <a:schemeClr val="dk1"/>
                </a:solidFill>
                <a:latin typeface="Tahoma"/>
                <a:ea typeface="Tahoma"/>
                <a:cs typeface="Tahoma"/>
                <a:sym typeface="Tahoma"/>
              </a:rPr>
              <a:t>dataframe</a:t>
            </a:r>
            <a:r>
              <a:rPr lang="en-US" sz="2000" b="0" i="0" u="none" strike="noStrike" cap="none" dirty="0">
                <a:solidFill>
                  <a:schemeClr val="dk1"/>
                </a:solidFill>
                <a:latin typeface="Tahoma"/>
                <a:ea typeface="Tahoma"/>
                <a:cs typeface="Tahoma"/>
                <a:sym typeface="Tahoma"/>
              </a:rPr>
              <a:t> operations: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“Who is the teacher of Aristotle’s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teacher?”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“Show the entire tree of people </a:t>
            </a:r>
            <a:br>
              <a:rPr lang="en-US" sz="2000" b="0" i="0" u="none" strike="noStrike" cap="none" dirty="0">
                <a:solidFill>
                  <a:schemeClr val="dk1"/>
                </a:solidFill>
                <a:latin typeface="Tahoma"/>
                <a:ea typeface="Tahoma"/>
                <a:cs typeface="Tahoma"/>
                <a:sym typeface="Tahoma"/>
              </a:rPr>
            </a:br>
            <a:r>
              <a:rPr lang="en-US" sz="2000" b="0" i="0" u="none" strike="noStrike" cap="none" dirty="0">
                <a:solidFill>
                  <a:schemeClr val="dk1"/>
                </a:solidFill>
                <a:latin typeface="Tahoma"/>
                <a:ea typeface="Tahoma"/>
                <a:cs typeface="Tahoma"/>
                <a:sym typeface="Tahoma"/>
              </a:rPr>
              <a:t>taught by Socrates”?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3538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ER is a General Model: </a:t>
            </a:r>
            <a:br>
              <a:rPr lang="en-US"/>
            </a:br>
            <a:r>
              <a:rPr lang="en-US"/>
              <a:t>A Graph of Entities &amp; Relationships</a:t>
            </a:r>
            <a:endParaRPr/>
          </a:p>
        </p:txBody>
      </p:sp>
      <p:pic>
        <p:nvPicPr>
          <p:cNvPr id="350" name="Google Shape;350;p13"/>
          <p:cNvPicPr preferRelativeResize="0">
            <a:picLocks noGrp="1"/>
          </p:cNvPicPr>
          <p:nvPr>
            <p:ph type="body" idx="1"/>
          </p:nvPr>
        </p:nvPicPr>
        <p:blipFill rotWithShape="1">
          <a:blip r:embed="rId3">
            <a:alphaModFix/>
          </a:blip>
          <a:srcRect/>
          <a:stretch/>
        </p:blipFill>
        <p:spPr>
          <a:xfrm>
            <a:off x="2110581" y="1776412"/>
            <a:ext cx="4876800" cy="3124200"/>
          </a:xfrm>
          <a:prstGeom prst="rect">
            <a:avLst/>
          </a:prstGeom>
          <a:noFill/>
          <a:ln>
            <a:noFill/>
          </a:ln>
        </p:spPr>
      </p:pic>
      <p:sp>
        <p:nvSpPr>
          <p:cNvPr id="351" name="Google Shape;351;p1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14</a:t>
            </a:fld>
            <a:endParaRPr/>
          </a:p>
        </p:txBody>
      </p:sp>
      <p:sp>
        <p:nvSpPr>
          <p:cNvPr id="352" name="Google Shape;352;p13"/>
          <p:cNvSpPr txBox="1">
            <a:spLocks noGrp="1"/>
          </p:cNvSpPr>
          <p:nvPr>
            <p:ph type="ftr" idx="4294967295"/>
          </p:nvPr>
        </p:nvSpPr>
        <p:spPr>
          <a:xfrm>
            <a:off x="0" y="5295900"/>
            <a:ext cx="3551238" cy="30321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
              <a:buFont typeface="Corbel"/>
              <a:buNone/>
            </a:pPr>
            <a:r>
              <a:rPr lang="en-US"/>
              <a:t>Vyas et al, BMC Genomics 2009, </a:t>
            </a:r>
            <a:r>
              <a:rPr lang="en-US" i="1"/>
              <a:t>A proposed syntax for Minimotif Semantics, version 1</a:t>
            </a:r>
            <a:endParaRPr/>
          </a:p>
        </p:txBody>
      </p:sp>
      <p:sp>
        <p:nvSpPr>
          <p:cNvPr id="353" name="Google Shape;353;p13"/>
          <p:cNvSpPr/>
          <p:nvPr/>
        </p:nvSpPr>
        <p:spPr>
          <a:xfrm>
            <a:off x="731520" y="2098505"/>
            <a:ext cx="842346" cy="419830"/>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354" name="Google Shape;354;p13"/>
          <p:cNvSpPr/>
          <p:nvPr/>
        </p:nvSpPr>
        <p:spPr>
          <a:xfrm>
            <a:off x="621792" y="2726168"/>
            <a:ext cx="1592307" cy="403702"/>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Tahoma"/>
                <a:ea typeface="Tahoma"/>
                <a:cs typeface="Tahoma"/>
                <a:sym typeface="Tahoma"/>
              </a:rPr>
              <a:t>sequence</a:t>
            </a:r>
            <a:endParaRPr sz="1400" b="0" i="0" u="none" strike="noStrike" cap="none">
              <a:solidFill>
                <a:srgbClr val="000000"/>
              </a:solidFill>
              <a:latin typeface="Arial"/>
              <a:ea typeface="Arial"/>
              <a:cs typeface="Arial"/>
              <a:sym typeface="Arial"/>
            </a:endParaRPr>
          </a:p>
        </p:txBody>
      </p:sp>
      <p:cxnSp>
        <p:nvCxnSpPr>
          <p:cNvPr id="355" name="Google Shape;355;p13"/>
          <p:cNvCxnSpPr>
            <a:cxnSpLocks/>
            <a:stCxn id="353" idx="6"/>
          </p:cNvCxnSpPr>
          <p:nvPr/>
        </p:nvCxnSpPr>
        <p:spPr>
          <a:xfrm>
            <a:off x="1573866" y="2308420"/>
            <a:ext cx="536715" cy="97648"/>
          </a:xfrm>
          <a:prstGeom prst="straightConnector1">
            <a:avLst/>
          </a:prstGeom>
          <a:noFill/>
          <a:ln w="28575" cap="flat" cmpd="sng">
            <a:solidFill>
              <a:schemeClr val="dk2"/>
            </a:solidFill>
            <a:prstDash val="solid"/>
            <a:round/>
            <a:headEnd type="none" w="sm" len="sm"/>
            <a:tailEnd type="none" w="sm" len="sm"/>
          </a:ln>
        </p:spPr>
      </p:cxnSp>
      <p:cxnSp>
        <p:nvCxnSpPr>
          <p:cNvPr id="356" name="Google Shape;356;p13"/>
          <p:cNvCxnSpPr>
            <a:cxnSpLocks/>
            <a:stCxn id="354" idx="0"/>
          </p:cNvCxnSpPr>
          <p:nvPr/>
        </p:nvCxnSpPr>
        <p:spPr>
          <a:xfrm flipV="1">
            <a:off x="1417946" y="2518335"/>
            <a:ext cx="692635" cy="207833"/>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From the Basics of Entity-Relationship Diagrams to General Data(base) Design</a:t>
            </a:r>
            <a:endParaRPr/>
          </a:p>
        </p:txBody>
      </p:sp>
      <p:sp>
        <p:nvSpPr>
          <p:cNvPr id="362" name="Google Shape;362;p14"/>
          <p:cNvSpPr txBox="1">
            <a:spLocks noGrp="1"/>
          </p:cNvSpPr>
          <p:nvPr>
            <p:ph type="body" idx="1"/>
          </p:nvPr>
        </p:nvSpPr>
        <p:spPr>
          <a:xfrm>
            <a:off x="821497" y="1457743"/>
            <a:ext cx="7454537" cy="34434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dirty="0"/>
              <a:t>Deciding on the entities, relationships, and constraints is part of </a:t>
            </a:r>
            <a:r>
              <a:rPr lang="en-US" i="1" dirty="0"/>
              <a:t>database design</a:t>
            </a:r>
            <a:endParaRPr dirty="0"/>
          </a:p>
          <a:p>
            <a:pPr marL="463550" lvl="1" indent="-177800" algn="l" rtl="0">
              <a:lnSpc>
                <a:spcPct val="100000"/>
              </a:lnSpc>
              <a:spcBef>
                <a:spcPts val="675"/>
              </a:spcBef>
              <a:spcAft>
                <a:spcPts val="0"/>
              </a:spcAft>
              <a:buSzPts val="2175"/>
              <a:buChar char="•"/>
            </a:pPr>
            <a:r>
              <a:rPr lang="en-US" dirty="0"/>
              <a:t>There are ways to do this to minimize the errors in the database, and make it easiest to keep </a:t>
            </a:r>
            <a:r>
              <a:rPr lang="en-US" i="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consistent</a:t>
            </a:r>
            <a:endParaRPr dirty="0"/>
          </a:p>
          <a:p>
            <a:pPr marL="463550" lvl="1" indent="-39687" algn="l" rtl="0">
              <a:lnSpc>
                <a:spcPct val="100000"/>
              </a:lnSpc>
              <a:spcBef>
                <a:spcPts val="675"/>
              </a:spcBef>
              <a:spcAft>
                <a:spcPts val="0"/>
              </a:spcAft>
              <a:buSzPts val="2175"/>
              <a:buNone/>
            </a:pPr>
            <a:endParaRPr dirty="0"/>
          </a:p>
          <a:p>
            <a:pPr marL="0" lvl="0" indent="0" algn="l" rtl="0">
              <a:lnSpc>
                <a:spcPct val="100000"/>
              </a:lnSpc>
              <a:spcBef>
                <a:spcPts val="715"/>
              </a:spcBef>
              <a:spcAft>
                <a:spcPts val="0"/>
              </a:spcAft>
              <a:buSzPts val="2465"/>
              <a:buNone/>
            </a:pPr>
            <a:r>
              <a:rPr lang="en-US" dirty="0"/>
              <a:t>For this class: we’ll assume we do simple E-R diagrams with properties</a:t>
            </a:r>
            <a:endParaRPr dirty="0"/>
          </a:p>
          <a:p>
            <a:pPr marL="0" lvl="0" indent="0" algn="l" rtl="0">
              <a:lnSpc>
                <a:spcPct val="100000"/>
              </a:lnSpc>
              <a:spcBef>
                <a:spcPts val="715"/>
              </a:spcBef>
              <a:spcAft>
                <a:spcPts val="0"/>
              </a:spcAft>
              <a:buSzPts val="2465"/>
              <a:buNone/>
            </a:pPr>
            <a:r>
              <a:rPr lang="en-US" dirty="0"/>
              <a:t>… and that each node becomes a </a:t>
            </a:r>
            <a:r>
              <a:rPr lang="en-US" dirty="0" err="1"/>
              <a:t>Dataframe</a:t>
            </a:r>
            <a:endParaRPr dirty="0"/>
          </a:p>
        </p:txBody>
      </p:sp>
      <p:sp>
        <p:nvSpPr>
          <p:cNvPr id="363" name="Google Shape;363;p1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5"/>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a:t>Considering Non-“Flat” Data</a:t>
            </a:r>
            <a:endParaRPr/>
          </a:p>
        </p:txBody>
      </p:sp>
      <p:sp>
        <p:nvSpPr>
          <p:cNvPr id="369" name="Google Shape;369;p15"/>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1813"/>
              <a:buNone/>
            </a:pPr>
            <a:endParaRPr/>
          </a:p>
        </p:txBody>
      </p:sp>
      <p:sp>
        <p:nvSpPr>
          <p:cNvPr id="370" name="Google Shape;370;p15"/>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 Common Point of Confusion</a:t>
            </a:r>
            <a:endParaRPr/>
          </a:p>
        </p:txBody>
      </p:sp>
      <p:sp>
        <p:nvSpPr>
          <p:cNvPr id="376" name="Google Shape;376;p16"/>
          <p:cNvSpPr txBox="1">
            <a:spLocks noGrp="1"/>
          </p:cNvSpPr>
          <p:nvPr>
            <p:ph type="body" idx="1"/>
          </p:nvPr>
        </p:nvSpPr>
        <p:spPr>
          <a:xfrm>
            <a:off x="783477" y="1380770"/>
            <a:ext cx="7637417" cy="3769565"/>
          </a:xfrm>
          <a:prstGeom prst="rect">
            <a:avLst/>
          </a:prstGeom>
          <a:noFill/>
          <a:ln>
            <a:noFill/>
          </a:ln>
        </p:spPr>
        <p:txBody>
          <a:bodyPr spcFirstLastPara="1" wrap="square" lIns="91425" tIns="45700" rIns="91425" bIns="45700" anchor="ctr" anchorCtr="0">
            <a:normAutofit/>
          </a:bodyPr>
          <a:lstStyle/>
          <a:p>
            <a:pPr marL="177800" lvl="0" indent="-177800" algn="l" rtl="0">
              <a:lnSpc>
                <a:spcPct val="100000"/>
              </a:lnSpc>
              <a:spcBef>
                <a:spcPts val="0"/>
              </a:spcBef>
              <a:spcAft>
                <a:spcPts val="0"/>
              </a:spcAft>
              <a:buSzPts val="2465"/>
              <a:buChar char="•"/>
            </a:pPr>
            <a:r>
              <a:rPr lang="en-US" dirty="0"/>
              <a:t>“Relational data can only capture flat relationships”</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177800" lvl="0" indent="-177800" algn="l" rtl="0">
              <a:lnSpc>
                <a:spcPct val="100000"/>
              </a:lnSpc>
              <a:spcBef>
                <a:spcPts val="715"/>
              </a:spcBef>
              <a:spcAft>
                <a:spcPts val="0"/>
              </a:spcAft>
              <a:buSzPts val="2465"/>
              <a:buChar char="•"/>
            </a:pPr>
            <a:r>
              <a:rPr lang="en-US" b="1" dirty="0"/>
              <a:t>Not true</a:t>
            </a:r>
            <a:r>
              <a:rPr lang="en-US" dirty="0"/>
              <a:t>:  it represents graphs, which can be traversed by queries!</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0" lvl="0" indent="0" algn="l" rtl="0">
              <a:lnSpc>
                <a:spcPct val="100000"/>
              </a:lnSpc>
              <a:spcBef>
                <a:spcPts val="715"/>
              </a:spcBef>
              <a:spcAft>
                <a:spcPts val="0"/>
              </a:spcAft>
              <a:buSzPts val="2465"/>
              <a:buNone/>
            </a:pPr>
            <a:r>
              <a:rPr lang="en-US" dirty="0"/>
              <a:t>… Though it might be </a:t>
            </a:r>
            <a:r>
              <a:rPr lang="en-US" i="1" dirty="0"/>
              <a:t>more convenient</a:t>
            </a:r>
            <a:r>
              <a:rPr lang="en-US" dirty="0"/>
              <a:t> to represent certain data structures!</a:t>
            </a:r>
            <a:endParaRPr dirty="0"/>
          </a:p>
        </p:txBody>
      </p:sp>
      <p:sp>
        <p:nvSpPr>
          <p:cNvPr id="377" name="Google Shape;377;p1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Hierarchy vs Relations</a:t>
            </a:r>
            <a:br>
              <a:rPr lang="en-US"/>
            </a:br>
            <a:r>
              <a:rPr lang="en-US"/>
              <a:t>(“NoSQL” vs “SQL”)</a:t>
            </a:r>
            <a:endParaRPr/>
          </a:p>
        </p:txBody>
      </p:sp>
      <p:sp>
        <p:nvSpPr>
          <p:cNvPr id="383" name="Google Shape;383;p17"/>
          <p:cNvSpPr txBox="1">
            <a:spLocks noGrp="1"/>
          </p:cNvSpPr>
          <p:nvPr>
            <p:ph type="body" idx="1"/>
          </p:nvPr>
        </p:nvSpPr>
        <p:spPr>
          <a:xfrm>
            <a:off x="470263" y="1457743"/>
            <a:ext cx="8157007" cy="239035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dirty="0"/>
              <a:t>Sometimes it’s convenient to take data we could codify as a graph:</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0" lvl="0" indent="0" algn="l" rtl="0">
              <a:lnSpc>
                <a:spcPct val="100000"/>
              </a:lnSpc>
              <a:spcBef>
                <a:spcPts val="715"/>
              </a:spcBef>
              <a:spcAft>
                <a:spcPts val="0"/>
              </a:spcAft>
              <a:buSzPts val="2465"/>
              <a:buNone/>
            </a:pPr>
            <a:r>
              <a:rPr lang="en-US" dirty="0"/>
              <a:t>And instead save it as a </a:t>
            </a:r>
            <a:r>
              <a:rPr lang="en-US" i="1" dirty="0"/>
              <a:t>tree</a:t>
            </a:r>
            <a:r>
              <a:rPr lang="en-US" dirty="0"/>
              <a:t> or </a:t>
            </a:r>
            <a:r>
              <a:rPr lang="en-US" i="1" dirty="0"/>
              <a:t>forest</a:t>
            </a:r>
            <a:r>
              <a:rPr lang="en-US" dirty="0"/>
              <a:t>:</a:t>
            </a:r>
            <a:endParaRPr dirty="0"/>
          </a:p>
          <a:p>
            <a:pPr marL="177800" lvl="0" indent="-16668" algn="l" rtl="0">
              <a:lnSpc>
                <a:spcPct val="100000"/>
              </a:lnSpc>
              <a:spcBef>
                <a:spcPts val="725"/>
              </a:spcBef>
              <a:spcAft>
                <a:spcPts val="0"/>
              </a:spcAft>
              <a:buSzPts val="2538"/>
              <a:buNone/>
            </a:pPr>
            <a:endParaRPr dirty="0"/>
          </a:p>
        </p:txBody>
      </p:sp>
      <p:sp>
        <p:nvSpPr>
          <p:cNvPr id="384" name="Google Shape;384;p1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18</a:t>
            </a:fld>
            <a:endParaRPr/>
          </a:p>
        </p:txBody>
      </p:sp>
      <p:sp>
        <p:nvSpPr>
          <p:cNvPr id="385" name="Google Shape;385;p17"/>
          <p:cNvSpPr/>
          <p:nvPr/>
        </p:nvSpPr>
        <p:spPr>
          <a:xfrm>
            <a:off x="1634067" y="2155097"/>
            <a:ext cx="1511300" cy="571500"/>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386" name="Google Shape;386;p17"/>
          <p:cNvSpPr/>
          <p:nvPr/>
        </p:nvSpPr>
        <p:spPr>
          <a:xfrm>
            <a:off x="4072466" y="2155097"/>
            <a:ext cx="1659005" cy="590550"/>
          </a:xfrm>
          <a:prstGeom prst="diamond">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Tahoma"/>
                <a:ea typeface="Tahoma"/>
                <a:cs typeface="Tahoma"/>
                <a:sym typeface="Tahoma"/>
              </a:rPr>
              <a:t>owns</a:t>
            </a:r>
            <a:endParaRPr sz="1400" b="0" i="0" u="none" strike="noStrike" cap="none" dirty="0">
              <a:solidFill>
                <a:srgbClr val="000000"/>
              </a:solidFill>
              <a:latin typeface="Arial"/>
              <a:ea typeface="Arial"/>
              <a:cs typeface="Arial"/>
              <a:sym typeface="Arial"/>
            </a:endParaRPr>
          </a:p>
        </p:txBody>
      </p:sp>
      <p:sp>
        <p:nvSpPr>
          <p:cNvPr id="387" name="Google Shape;387;p17"/>
          <p:cNvSpPr/>
          <p:nvPr/>
        </p:nvSpPr>
        <p:spPr>
          <a:xfrm>
            <a:off x="6423721" y="2155097"/>
            <a:ext cx="1511300" cy="571500"/>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Cellphone</a:t>
            </a:r>
            <a:endParaRPr sz="1400" b="0" i="0" u="none" strike="noStrike" cap="none">
              <a:solidFill>
                <a:srgbClr val="000000"/>
              </a:solidFill>
              <a:latin typeface="Arial"/>
              <a:ea typeface="Arial"/>
              <a:cs typeface="Arial"/>
              <a:sym typeface="Arial"/>
            </a:endParaRPr>
          </a:p>
        </p:txBody>
      </p:sp>
      <p:cxnSp>
        <p:nvCxnSpPr>
          <p:cNvPr id="388" name="Google Shape;388;p17"/>
          <p:cNvCxnSpPr>
            <a:cxnSpLocks/>
            <a:stCxn id="386" idx="1"/>
            <a:endCxn id="385" idx="3"/>
          </p:cNvCxnSpPr>
          <p:nvPr/>
        </p:nvCxnSpPr>
        <p:spPr>
          <a:xfrm flipH="1" flipV="1">
            <a:off x="3145367" y="2440847"/>
            <a:ext cx="927099" cy="9525"/>
          </a:xfrm>
          <a:prstGeom prst="straightConnector1">
            <a:avLst/>
          </a:prstGeom>
          <a:noFill/>
          <a:ln w="9525" cap="rnd" cmpd="sng">
            <a:solidFill>
              <a:schemeClr val="dk2"/>
            </a:solidFill>
            <a:prstDash val="solid"/>
            <a:round/>
            <a:headEnd type="none" w="sm" len="sm"/>
            <a:tailEnd type="triangle" w="med" len="med"/>
          </a:ln>
        </p:spPr>
      </p:cxnSp>
      <p:cxnSp>
        <p:nvCxnSpPr>
          <p:cNvPr id="389" name="Google Shape;389;p17"/>
          <p:cNvCxnSpPr>
            <a:cxnSpLocks/>
            <a:stCxn id="387" idx="1"/>
            <a:endCxn id="386" idx="3"/>
          </p:cNvCxnSpPr>
          <p:nvPr/>
        </p:nvCxnSpPr>
        <p:spPr>
          <a:xfrm flipH="1">
            <a:off x="5731471" y="2440847"/>
            <a:ext cx="692250" cy="9525"/>
          </a:xfrm>
          <a:prstGeom prst="straightConnector1">
            <a:avLst/>
          </a:prstGeom>
          <a:noFill/>
          <a:ln w="9525" cap="rnd" cmpd="sng">
            <a:solidFill>
              <a:schemeClr val="dk2"/>
            </a:solidFill>
            <a:prstDash val="solid"/>
            <a:round/>
            <a:headEnd type="none" w="sm" len="sm"/>
            <a:tailEnd type="none" w="sm" len="sm"/>
          </a:ln>
        </p:spPr>
      </p:cxnSp>
      <p:sp>
        <p:nvSpPr>
          <p:cNvPr id="390" name="Google Shape;390;p17"/>
          <p:cNvSpPr txBox="1"/>
          <p:nvPr/>
        </p:nvSpPr>
        <p:spPr>
          <a:xfrm>
            <a:off x="859367" y="3340269"/>
            <a:ext cx="769114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 {‘name’: ‘jai’, phones: [{‘mfr’: ‘Apple’, ‘model’: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				   {‘mfr’: ‘Samsung’, ‘model’: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 {‘person’: {‘name’: ‘kai’, phones: [{‘mfr’: ‘Apple’, ‘model’: …}]}]</a:t>
            </a:r>
            <a:endParaRPr sz="1400" b="0" i="0" u="none" strike="noStrike" cap="none">
              <a:solidFill>
                <a:srgbClr val="000000"/>
              </a:solidFill>
              <a:latin typeface="Arial"/>
              <a:ea typeface="Arial"/>
              <a:cs typeface="Arial"/>
              <a:sym typeface="Arial"/>
            </a:endParaRPr>
          </a:p>
        </p:txBody>
      </p:sp>
      <p:sp>
        <p:nvSpPr>
          <p:cNvPr id="391" name="Google Shape;391;p17"/>
          <p:cNvSpPr txBox="1"/>
          <p:nvPr/>
        </p:nvSpPr>
        <p:spPr>
          <a:xfrm>
            <a:off x="663448" y="4631150"/>
            <a:ext cx="40414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This is what NoSQL databases do!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NoSQL</a:t>
            </a:r>
            <a:br>
              <a:rPr lang="en-US"/>
            </a:br>
            <a:r>
              <a:rPr lang="en-US"/>
              <a:t>“Not-only SQL”</a:t>
            </a:r>
            <a:endParaRPr/>
          </a:p>
        </p:txBody>
      </p:sp>
      <p:sp>
        <p:nvSpPr>
          <p:cNvPr id="397" name="Google Shape;397;p18"/>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65"/>
              <a:buNone/>
            </a:pPr>
            <a:r>
              <a:rPr lang="en-US" sz="1850" dirty="0"/>
              <a:t>Typically store </a:t>
            </a:r>
            <a:r>
              <a:rPr lang="en-US" sz="1850" b="1" dirty="0"/>
              <a:t>nested objects</a:t>
            </a:r>
            <a:r>
              <a:rPr lang="en-US" sz="1850" dirty="0"/>
              <a:t>, or possibly </a:t>
            </a:r>
            <a:r>
              <a:rPr lang="en-US" sz="1850" b="1" dirty="0"/>
              <a:t>binary objects</a:t>
            </a:r>
            <a:r>
              <a:rPr lang="en-US" sz="1850" dirty="0"/>
              <a:t>, by IDs or keys</a:t>
            </a:r>
            <a:endParaRPr sz="1850" dirty="0"/>
          </a:p>
          <a:p>
            <a:pPr marL="285750" lvl="1" indent="0" algn="ctr" rtl="0">
              <a:lnSpc>
                <a:spcPct val="90000"/>
              </a:lnSpc>
              <a:spcBef>
                <a:spcPts val="675"/>
              </a:spcBef>
              <a:spcAft>
                <a:spcPts val="0"/>
              </a:spcAft>
              <a:buSzPts val="2175"/>
              <a:buNone/>
            </a:pPr>
            <a:r>
              <a:rPr lang="en-US" sz="1665" dirty="0">
                <a:solidFill>
                  <a:srgbClr val="C00000"/>
                </a:solidFill>
              </a:rPr>
              <a:t>Note that a nested object can be captured in relations, via multiple tables!</a:t>
            </a:r>
            <a:endParaRPr sz="1665" dirty="0"/>
          </a:p>
          <a:p>
            <a:pPr marL="463550" lvl="1" indent="-39687" algn="l" rtl="0">
              <a:lnSpc>
                <a:spcPct val="90000"/>
              </a:lnSpc>
              <a:spcBef>
                <a:spcPts val="675"/>
              </a:spcBef>
              <a:spcAft>
                <a:spcPts val="0"/>
              </a:spcAft>
              <a:buSzPts val="2175"/>
              <a:buNone/>
            </a:pPr>
            <a:endParaRPr sz="1665" dirty="0"/>
          </a:p>
          <a:p>
            <a:pPr marL="0" lvl="0" indent="0" algn="l" rtl="0">
              <a:lnSpc>
                <a:spcPct val="90000"/>
              </a:lnSpc>
              <a:spcBef>
                <a:spcPts val="715"/>
              </a:spcBef>
              <a:spcAft>
                <a:spcPts val="0"/>
              </a:spcAft>
              <a:buSzPts val="2465"/>
              <a:buNone/>
            </a:pPr>
            <a:r>
              <a:rPr lang="en-US" sz="1850" dirty="0"/>
              <a:t>Some well-known NoSQL systems:</a:t>
            </a:r>
            <a:endParaRPr sz="1850" dirty="0"/>
          </a:p>
          <a:p>
            <a:pPr marL="463550" lvl="1" indent="-177800" algn="l" rtl="0">
              <a:lnSpc>
                <a:spcPct val="90000"/>
              </a:lnSpc>
              <a:spcBef>
                <a:spcPts val="675"/>
              </a:spcBef>
              <a:spcAft>
                <a:spcPts val="0"/>
              </a:spcAft>
              <a:buSzPts val="2175"/>
              <a:buChar char="•"/>
            </a:pPr>
            <a:r>
              <a:rPr lang="en-US" sz="1665" dirty="0"/>
              <a:t>MongoDB:  stores JSON, i.e., lists and dictionaries</a:t>
            </a:r>
            <a:endParaRPr sz="1665" dirty="0"/>
          </a:p>
          <a:p>
            <a:pPr marL="463550" lvl="1" indent="-177800" algn="l" rtl="0">
              <a:lnSpc>
                <a:spcPct val="90000"/>
              </a:lnSpc>
              <a:spcBef>
                <a:spcPts val="675"/>
              </a:spcBef>
              <a:spcAft>
                <a:spcPts val="0"/>
              </a:spcAft>
              <a:buSzPts val="2175"/>
              <a:buChar char="•"/>
            </a:pPr>
            <a:r>
              <a:rPr lang="en-US" sz="1665" dirty="0"/>
              <a:t>Google Bigtable: stores tuples with irregular properties</a:t>
            </a:r>
            <a:endParaRPr sz="1665" dirty="0"/>
          </a:p>
          <a:p>
            <a:pPr marL="463550" lvl="1" indent="-177800" algn="l" rtl="0">
              <a:lnSpc>
                <a:spcPct val="90000"/>
              </a:lnSpc>
              <a:spcBef>
                <a:spcPts val="675"/>
              </a:spcBef>
              <a:spcAft>
                <a:spcPts val="0"/>
              </a:spcAft>
              <a:buSzPts val="2175"/>
              <a:buChar char="•"/>
            </a:pPr>
            <a:r>
              <a:rPr lang="en-US" sz="1665" dirty="0"/>
              <a:t>Amazon S3: stores binary files by key</a:t>
            </a:r>
            <a:endParaRPr sz="1665" dirty="0"/>
          </a:p>
          <a:p>
            <a:pPr marL="0" lvl="0" indent="0" algn="l" rtl="0">
              <a:lnSpc>
                <a:spcPct val="90000"/>
              </a:lnSpc>
              <a:spcBef>
                <a:spcPts val="715"/>
              </a:spcBef>
              <a:spcAft>
                <a:spcPts val="0"/>
              </a:spcAft>
              <a:buSzPts val="2465"/>
              <a:buNone/>
            </a:pPr>
            <a:r>
              <a:rPr lang="en-US" sz="1850" dirty="0"/>
              <a:t>Major differences from SQL databases:</a:t>
            </a:r>
            <a:endParaRPr sz="1850" dirty="0"/>
          </a:p>
          <a:p>
            <a:pPr marL="463550" lvl="1" indent="-177800" algn="l" rtl="0">
              <a:spcBef>
                <a:spcPts val="675"/>
              </a:spcBef>
              <a:spcAft>
                <a:spcPts val="0"/>
              </a:spcAft>
              <a:buSzPts val="2175"/>
              <a:buChar char="•"/>
            </a:pPr>
            <a:r>
              <a:rPr lang="en-US" sz="1665" dirty="0"/>
              <a:t>Querying is often much simpler, e.g. they often don’t do joins!</a:t>
            </a:r>
            <a:endParaRPr sz="1665" dirty="0"/>
          </a:p>
          <a:p>
            <a:pPr marL="463550" lvl="1" indent="-177800" algn="l" rtl="0">
              <a:lnSpc>
                <a:spcPct val="90000"/>
              </a:lnSpc>
              <a:spcBef>
                <a:spcPts val="675"/>
              </a:spcBef>
              <a:spcAft>
                <a:spcPts val="0"/>
              </a:spcAft>
              <a:buSzPts val="2175"/>
              <a:buChar char="•"/>
            </a:pPr>
            <a:r>
              <a:rPr lang="en-US" sz="1665" dirty="0"/>
              <a:t>They support limited notions of </a:t>
            </a:r>
            <a:r>
              <a:rPr lang="en-US" sz="1665" b="1" dirty="0"/>
              <a:t>consistency</a:t>
            </a:r>
            <a:r>
              <a:rPr lang="en-US" sz="1665" dirty="0"/>
              <a:t> when you update</a:t>
            </a:r>
            <a:endParaRPr sz="1665" dirty="0"/>
          </a:p>
        </p:txBody>
      </p:sp>
      <p:sp>
        <p:nvSpPr>
          <p:cNvPr id="398" name="Google Shape;398;p1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470263" y="128588"/>
            <a:ext cx="8588393" cy="112090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Thinking More Deeply about Data and Computation</a:t>
            </a:r>
            <a:endParaRPr dirty="0"/>
          </a:p>
        </p:txBody>
      </p:sp>
      <p:sp>
        <p:nvSpPr>
          <p:cNvPr id="150" name="Google Shape;150;p2"/>
          <p:cNvSpPr txBox="1">
            <a:spLocks noGrp="1"/>
          </p:cNvSpPr>
          <p:nvPr>
            <p:ph type="body" idx="1"/>
          </p:nvPr>
        </p:nvSpPr>
        <p:spPr>
          <a:xfrm>
            <a:off x="3543300" y="1457742"/>
            <a:ext cx="5083970" cy="3762671"/>
          </a:xfrm>
          <a:prstGeom prst="rect">
            <a:avLst/>
          </a:prstGeom>
          <a:noFill/>
          <a:ln>
            <a:noFill/>
          </a:ln>
        </p:spPr>
        <p:txBody>
          <a:bodyPr spcFirstLastPara="1" wrap="square" lIns="91425" tIns="45700" rIns="91425" bIns="45700" anchor="ctr" anchorCtr="0">
            <a:normAutofit fontScale="92500"/>
          </a:bodyPr>
          <a:lstStyle/>
          <a:p>
            <a:pPr marL="0" lvl="0" indent="0" algn="l" rtl="0">
              <a:spcBef>
                <a:spcPts val="0"/>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We’ve seen:</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spcBef>
                <a:spcPts val="675"/>
              </a:spcBef>
              <a:buSzPts val="2175"/>
            </a:pP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semi-structured</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 HTML and </a:t>
            </a: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unstructured</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 text, represented using tables to be used for visualization and learning</a:t>
            </a:r>
            <a:endParaRPr sz="13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manipulating tabular data</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749300" lvl="2" indent="-177800" algn="l" rtl="0">
              <a:spcBef>
                <a:spcPts val="615"/>
              </a:spcBef>
              <a:spcAft>
                <a:spcPts val="0"/>
              </a:spcAft>
              <a:buSzPts val="1740"/>
              <a:buChar char="•"/>
            </a:pP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projection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a:t>
            </a:r>
            <a:r>
              <a:rPr lang="en-US" sz="1360" dirty="0" err="1">
                <a:latin typeface="Helvetica Neue" panose="02000503000000020004" pitchFamily="2" charset="0"/>
                <a:ea typeface="Helvetica Neue" panose="02000503000000020004" pitchFamily="2" charset="0"/>
                <a:cs typeface="Helvetica Neue" panose="02000503000000020004" pitchFamily="2" charset="0"/>
                <a:sym typeface="Arial"/>
              </a:rPr>
              <a:t>subsetting</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fields),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selection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(choosing rows meeting predicates),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loc</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(extract or update cell),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apply</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(compute function over each row/col/cell)</a:t>
            </a:r>
            <a:endParaRPr sz="136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linking tabular data</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749300" lvl="2" indent="-177800" algn="l" rtl="0">
              <a:spcBef>
                <a:spcPts val="615"/>
              </a:spcBef>
              <a:spcAft>
                <a:spcPts val="0"/>
              </a:spcAft>
              <a:buSzPts val="1740"/>
              <a:buChar char="•"/>
            </a:pP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merge</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/join, </a:t>
            </a:r>
            <a:r>
              <a:rPr lang="en-US" sz="1360" dirty="0" err="1">
                <a:latin typeface="Helvetica Neue" panose="02000503000000020004" pitchFamily="2" charset="0"/>
                <a:ea typeface="Helvetica Neue" panose="02000503000000020004" pitchFamily="2" charset="0"/>
                <a:cs typeface="Helvetica Neue" panose="02000503000000020004" pitchFamily="2" charset="0"/>
                <a:sym typeface="Arial"/>
              </a:rPr>
              <a:t>outerjoin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and using string similarity to join</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Now let’s dive into more detail on </a:t>
            </a:r>
            <a:r>
              <a:rPr lang="en-US" sz="1700" b="1" dirty="0">
                <a:latin typeface="Helvetica Neue" panose="02000503000000020004" pitchFamily="2" charset="0"/>
                <a:ea typeface="Helvetica Neue" panose="02000503000000020004" pitchFamily="2" charset="0"/>
                <a:cs typeface="Helvetica Neue" panose="02000503000000020004" pitchFamily="2" charset="0"/>
                <a:sym typeface="Arial"/>
              </a:rPr>
              <a:t>design</a:t>
            </a: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How do we encode data?  What are the implications?</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How do operations affect </a:t>
            </a: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performance</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 and </a:t>
            </a: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scale</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p:txBody>
      </p:sp>
      <p:sp>
        <p:nvSpPr>
          <p:cNvPr id="151" name="Google Shape;151;p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a:t>
            </a:fld>
            <a:endParaRPr/>
          </a:p>
        </p:txBody>
      </p:sp>
      <p:pic>
        <p:nvPicPr>
          <p:cNvPr id="152" name="Google Shape;152;p2" descr="Thinking Robot"/>
          <p:cNvPicPr preferRelativeResize="0"/>
          <p:nvPr/>
        </p:nvPicPr>
        <p:blipFill rotWithShape="1">
          <a:blip r:embed="rId3">
            <a:alphaModFix/>
          </a:blip>
          <a:srcRect/>
          <a:stretch/>
        </p:blipFill>
        <p:spPr>
          <a:xfrm>
            <a:off x="419099" y="1324980"/>
            <a:ext cx="2816225" cy="3754967"/>
          </a:xfrm>
          <a:prstGeom prst="rect">
            <a:avLst/>
          </a:prstGeom>
          <a:noFill/>
          <a:ln>
            <a:noFill/>
          </a:ln>
        </p:spPr>
      </p:pic>
      <p:pic>
        <p:nvPicPr>
          <p:cNvPr id="153" name="Google Shape;153;p2"/>
          <p:cNvPicPr preferRelativeResize="0"/>
          <p:nvPr/>
        </p:nvPicPr>
        <p:blipFill rotWithShape="1">
          <a:blip r:embed="rId4">
            <a:alphaModFix/>
          </a:blip>
          <a:srcRect/>
          <a:stretch/>
        </p:blipFill>
        <p:spPr>
          <a:xfrm>
            <a:off x="419099" y="5130769"/>
            <a:ext cx="2888981" cy="1947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Recap: Basic Concepts</a:t>
            </a:r>
            <a:endParaRPr/>
          </a:p>
        </p:txBody>
      </p:sp>
      <p:sp>
        <p:nvSpPr>
          <p:cNvPr id="404" name="Google Shape;404;p19"/>
          <p:cNvSpPr txBox="1">
            <a:spLocks noGrp="1"/>
          </p:cNvSpPr>
          <p:nvPr>
            <p:ph type="body" idx="1"/>
          </p:nvPr>
        </p:nvSpPr>
        <p:spPr>
          <a:xfrm>
            <a:off x="723899" y="1112829"/>
            <a:ext cx="7696995" cy="4168784"/>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346"/>
              <a:buNone/>
            </a:pPr>
            <a:r>
              <a:rPr lang="en-US" sz="1800" dirty="0"/>
              <a:t>Knowledge is typically represented as </a:t>
            </a:r>
            <a:r>
              <a:rPr lang="en-US" sz="1800" b="1" dirty="0"/>
              <a:t>concepts or classes</a:t>
            </a:r>
            <a:r>
              <a:rPr lang="en-US" sz="1800" dirty="0"/>
              <a:t>, which an be generally thought of as corresponding to tables</a:t>
            </a:r>
            <a:endParaRPr sz="2400" dirty="0"/>
          </a:p>
          <a:p>
            <a:pPr marL="463550" lvl="1" indent="-177800" algn="l" rtl="0">
              <a:spcBef>
                <a:spcPts val="652"/>
              </a:spcBef>
              <a:spcAft>
                <a:spcPts val="0"/>
              </a:spcAft>
              <a:buSzPts val="2011"/>
              <a:buChar char="•"/>
            </a:pPr>
            <a:r>
              <a:rPr lang="en-US" sz="1400" dirty="0"/>
              <a:t>But there is also a notion of </a:t>
            </a:r>
            <a:r>
              <a:rPr lang="en-US" sz="1400" b="1" dirty="0" err="1"/>
              <a:t>subclassing</a:t>
            </a:r>
            <a:r>
              <a:rPr lang="en-US" sz="1400" dirty="0"/>
              <a:t> (inheriting fields)</a:t>
            </a:r>
            <a:endParaRPr sz="2000" dirty="0"/>
          </a:p>
          <a:p>
            <a:pPr marL="463550" lvl="1" indent="-177800" algn="l" rtl="0">
              <a:spcBef>
                <a:spcPts val="652"/>
              </a:spcBef>
              <a:spcAft>
                <a:spcPts val="0"/>
              </a:spcAft>
              <a:buSzPts val="2011"/>
              <a:buChar char="•"/>
            </a:pPr>
            <a:r>
              <a:rPr lang="en-US" sz="1400" dirty="0"/>
              <a:t>And of </a:t>
            </a:r>
            <a:r>
              <a:rPr lang="en-US" sz="1400" b="1" dirty="0"/>
              <a:t>instances</a:t>
            </a:r>
            <a:r>
              <a:rPr lang="en-US" sz="1400" dirty="0"/>
              <a:t> (rows in the tables)</a:t>
            </a:r>
            <a:endParaRPr sz="2000" dirty="0"/>
          </a:p>
          <a:p>
            <a:pPr marL="0" lvl="0" indent="0" algn="l" rtl="0">
              <a:spcBef>
                <a:spcPts val="699"/>
              </a:spcBef>
              <a:spcAft>
                <a:spcPts val="0"/>
              </a:spcAft>
              <a:buSzPts val="2346"/>
              <a:buNone/>
            </a:pPr>
            <a:r>
              <a:rPr lang="en-US" sz="1800" b="1" dirty="0"/>
              <a:t>Knowledge representation</a:t>
            </a:r>
            <a:r>
              <a:rPr lang="en-US" sz="1800" dirty="0"/>
              <a:t> often describes these relationships as constraints</a:t>
            </a:r>
            <a:endParaRPr sz="1800" dirty="0"/>
          </a:p>
          <a:p>
            <a:pPr marL="0" lvl="0" indent="0" algn="l" rtl="0">
              <a:spcBef>
                <a:spcPts val="699"/>
              </a:spcBef>
              <a:spcAft>
                <a:spcPts val="0"/>
              </a:spcAft>
              <a:buSzPts val="2346"/>
              <a:buNone/>
            </a:pPr>
            <a:r>
              <a:rPr lang="en-US" sz="1800" dirty="0"/>
              <a:t>We can capture knowledge using graphs with nodes (entity sets, concepts) and edges (relationship sets)</a:t>
            </a:r>
            <a:endParaRPr sz="2400" dirty="0"/>
          </a:p>
          <a:p>
            <a:pPr marL="463550" lvl="1" indent="-177800" algn="l" rtl="0">
              <a:spcBef>
                <a:spcPts val="652"/>
              </a:spcBef>
              <a:spcAft>
                <a:spcPts val="0"/>
              </a:spcAft>
              <a:buSzPts val="2011"/>
              <a:buChar char="•"/>
            </a:pPr>
            <a:r>
              <a:rPr lang="en-US" sz="1400" dirty="0"/>
              <a:t>Entity-relationship diagrams show this</a:t>
            </a:r>
            <a:endParaRPr sz="2000" dirty="0"/>
          </a:p>
          <a:p>
            <a:pPr marL="463550" lvl="1" indent="-177800" algn="l" rtl="0">
              <a:spcBef>
                <a:spcPts val="652"/>
              </a:spcBef>
              <a:spcAft>
                <a:spcPts val="0"/>
              </a:spcAft>
              <a:buSzPts val="2011"/>
              <a:buChar char="•"/>
            </a:pPr>
            <a:r>
              <a:rPr lang="en-US" sz="1400" dirty="0"/>
              <a:t>Entity sets and relationship sets can both become tables!</a:t>
            </a:r>
            <a:endParaRPr sz="2000" dirty="0"/>
          </a:p>
          <a:p>
            <a:pPr marL="463550" lvl="1" indent="-177800" algn="l" rtl="0">
              <a:spcBef>
                <a:spcPts val="652"/>
              </a:spcBef>
              <a:spcAft>
                <a:spcPts val="0"/>
              </a:spcAft>
              <a:buSzPts val="2011"/>
              <a:buChar char="•"/>
            </a:pPr>
            <a:r>
              <a:rPr lang="en-US" sz="1400" dirty="0"/>
              <a:t>Graphs + queries can be used to capture any kind of data and relationships (not always conveniently)</a:t>
            </a:r>
            <a:endParaRPr sz="2000" dirty="0"/>
          </a:p>
          <a:p>
            <a:pPr marL="0" lvl="0" indent="0" algn="l" rtl="0">
              <a:spcBef>
                <a:spcPts val="699"/>
              </a:spcBef>
              <a:spcAft>
                <a:spcPts val="0"/>
              </a:spcAft>
              <a:buSzPts val="2346"/>
              <a:buNone/>
            </a:pPr>
            <a:r>
              <a:rPr lang="en-US" sz="1800" dirty="0"/>
              <a:t>NoSQL systems support hierarchy, which “pivots” the graph into a </a:t>
            </a:r>
            <a:r>
              <a:rPr lang="en-US" sz="1800" i="1" dirty="0"/>
              <a:t>tree with a root</a:t>
            </a:r>
            <a:endParaRPr sz="2400" dirty="0"/>
          </a:p>
        </p:txBody>
      </p:sp>
      <p:sp>
        <p:nvSpPr>
          <p:cNvPr id="405" name="Google Shape;405;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Let’s Work on Data Modeling,</a:t>
            </a:r>
            <a:br>
              <a:rPr lang="en-US"/>
            </a:br>
            <a:r>
              <a:rPr lang="en-US"/>
              <a:t>Given a Real Dataset!</a:t>
            </a:r>
            <a:endParaRPr i="1"/>
          </a:p>
        </p:txBody>
      </p:sp>
      <p:sp>
        <p:nvSpPr>
          <p:cNvPr id="411" name="Google Shape;411;p20"/>
          <p:cNvSpPr txBox="1">
            <a:spLocks noGrp="1"/>
          </p:cNvSpPr>
          <p:nvPr>
            <p:ph type="body" idx="1"/>
          </p:nvPr>
        </p:nvSpPr>
        <p:spPr>
          <a:xfrm>
            <a:off x="644889" y="1922496"/>
            <a:ext cx="7568836" cy="3178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65"/>
              <a:buNone/>
            </a:pPr>
            <a:r>
              <a:rPr lang="en-US" sz="1850" dirty="0"/>
              <a:t>1. Extracted data from LinkedIn,</a:t>
            </a:r>
            <a:br>
              <a:rPr lang="en-US" sz="1850" dirty="0"/>
            </a:br>
            <a:r>
              <a:rPr lang="en-US" sz="1850" u="sng" dirty="0">
                <a:solidFill>
                  <a:schemeClr val="hlink"/>
                </a:solidFill>
                <a:hlinkClick r:id="rId3"/>
              </a:rPr>
              <a:t>https://www.kaggle.com/linkedindata/linkedin-crawled-profiles-dataset</a:t>
            </a:r>
            <a:endParaRPr sz="1850" dirty="0"/>
          </a:p>
          <a:p>
            <a:pPr marL="177800" lvl="0" indent="-177800" algn="l" rtl="0">
              <a:lnSpc>
                <a:spcPct val="90000"/>
              </a:lnSpc>
              <a:spcBef>
                <a:spcPts val="715"/>
              </a:spcBef>
              <a:spcAft>
                <a:spcPts val="0"/>
              </a:spcAft>
              <a:buSzPts val="2465"/>
              <a:buChar char="•"/>
            </a:pPr>
            <a:r>
              <a:rPr lang="en-US" sz="1850" dirty="0"/>
              <a:t>~3M people, stored as a ~9GB list of lines made up of JSON</a:t>
            </a:r>
            <a:endParaRPr sz="1850" dirty="0"/>
          </a:p>
          <a:p>
            <a:pPr marL="0" lvl="0" indent="0" algn="l" rtl="0">
              <a:lnSpc>
                <a:spcPct val="90000"/>
              </a:lnSpc>
              <a:spcBef>
                <a:spcPts val="715"/>
              </a:spcBef>
              <a:spcAft>
                <a:spcPts val="0"/>
              </a:spcAft>
              <a:buSzPts val="2465"/>
              <a:buNone/>
            </a:pPr>
            <a:r>
              <a:rPr lang="en-US" sz="1850" i="1" dirty="0"/>
              <a:t>(For the </a:t>
            </a:r>
            <a:r>
              <a:rPr lang="en-US" sz="1850" i="1" dirty="0" err="1"/>
              <a:t>Colab</a:t>
            </a:r>
            <a:r>
              <a:rPr lang="en-US" sz="1850" i="1" dirty="0"/>
              <a:t> version we’ve cut to 10,000 lines so it executes quickly     enough.)</a:t>
            </a:r>
            <a:endParaRPr sz="1850" dirty="0"/>
          </a:p>
          <a:p>
            <a:pPr marL="177800" lvl="0" indent="-177800" algn="l" rtl="0">
              <a:lnSpc>
                <a:spcPct val="90000"/>
              </a:lnSpc>
              <a:spcBef>
                <a:spcPts val="715"/>
              </a:spcBef>
              <a:spcAft>
                <a:spcPts val="0"/>
              </a:spcAft>
              <a:buSzPts val="2465"/>
              <a:buChar char="•"/>
            </a:pPr>
            <a:r>
              <a:rPr lang="en-US" sz="1850" dirty="0"/>
              <a:t>JSON is nested dictionaries and lists – i.e., NoSQL-style !</a:t>
            </a:r>
            <a:endParaRPr sz="1850" dirty="0"/>
          </a:p>
          <a:p>
            <a:pPr marL="177800" lvl="0" indent="-177800" algn="l" rtl="0">
              <a:lnSpc>
                <a:spcPct val="90000"/>
              </a:lnSpc>
              <a:spcBef>
                <a:spcPts val="715"/>
              </a:spcBef>
              <a:spcAft>
                <a:spcPts val="0"/>
              </a:spcAft>
              <a:buSzPts val="2465"/>
              <a:buChar char="•"/>
            </a:pPr>
            <a:r>
              <a:rPr lang="en-US" sz="1850" dirty="0"/>
              <a:t>We’ll focus on how to parse and store the “slightly hierarchical” data</a:t>
            </a:r>
            <a:endParaRPr sz="1850" dirty="0"/>
          </a:p>
          <a:p>
            <a:pPr marL="177800" lvl="0" indent="-16668" algn="l" rtl="0">
              <a:lnSpc>
                <a:spcPct val="90000"/>
              </a:lnSpc>
              <a:spcBef>
                <a:spcPts val="725"/>
              </a:spcBef>
              <a:spcAft>
                <a:spcPts val="0"/>
              </a:spcAft>
              <a:buSzPts val="2538"/>
              <a:buNone/>
            </a:pPr>
            <a:endParaRPr sz="1850" dirty="0"/>
          </a:p>
          <a:p>
            <a:pPr marL="0" lvl="0" indent="0" algn="l" rtl="0">
              <a:lnSpc>
                <a:spcPct val="90000"/>
              </a:lnSpc>
              <a:spcBef>
                <a:spcPts val="715"/>
              </a:spcBef>
              <a:spcAft>
                <a:spcPts val="0"/>
              </a:spcAft>
              <a:buSzPts val="2465"/>
              <a:buNone/>
            </a:pPr>
            <a:r>
              <a:rPr lang="en-US" sz="1850" dirty="0"/>
              <a:t>2. Then we’ll work out an example with </a:t>
            </a:r>
            <a:r>
              <a:rPr lang="en-US" sz="1850" i="1" dirty="0"/>
              <a:t>very</a:t>
            </a:r>
            <a:r>
              <a:rPr lang="en-US" sz="1850" dirty="0"/>
              <a:t> hierarchical data – HTML </a:t>
            </a:r>
            <a:endParaRPr sz="1850" dirty="0"/>
          </a:p>
        </p:txBody>
      </p:sp>
      <p:sp>
        <p:nvSpPr>
          <p:cNvPr id="412" name="Google Shape;412;p2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21</a:t>
            </a:fld>
            <a:endParaRPr/>
          </a:p>
        </p:txBody>
      </p:sp>
      <p:sp>
        <p:nvSpPr>
          <p:cNvPr id="413" name="Google Shape;413;p20"/>
          <p:cNvSpPr/>
          <p:nvPr/>
        </p:nvSpPr>
        <p:spPr>
          <a:xfrm>
            <a:off x="2945610" y="1324980"/>
            <a:ext cx="335438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https://tinyurl.com/y2lzxvhc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19" name="Google Shape;419;p21"/>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177800" lvl="0" indent="-16668" algn="l" rtl="0">
              <a:lnSpc>
                <a:spcPct val="100000"/>
              </a:lnSpc>
              <a:spcBef>
                <a:spcPts val="0"/>
              </a:spcBef>
              <a:spcAft>
                <a:spcPts val="0"/>
              </a:spcAft>
              <a:buSzPts val="2538"/>
              <a:buNone/>
            </a:pPr>
            <a:endParaRPr/>
          </a:p>
        </p:txBody>
      </p:sp>
      <p:sp>
        <p:nvSpPr>
          <p:cNvPr id="420" name="Google Shape;420;p2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22</a:t>
            </a:fld>
            <a:endParaRPr/>
          </a:p>
        </p:txBody>
      </p:sp>
      <p:pic>
        <p:nvPicPr>
          <p:cNvPr id="421" name="Google Shape;421;p21"/>
          <p:cNvPicPr preferRelativeResize="0"/>
          <p:nvPr/>
        </p:nvPicPr>
        <p:blipFill rotWithShape="1">
          <a:blip r:embed="rId3">
            <a:alphaModFix/>
          </a:blip>
          <a:srcRect r="34367"/>
          <a:stretch/>
        </p:blipFill>
        <p:spPr>
          <a:xfrm>
            <a:off x="6074833" y="0"/>
            <a:ext cx="3009614" cy="9367021"/>
          </a:xfrm>
          <a:prstGeom prst="rect">
            <a:avLst/>
          </a:prstGeom>
          <a:noFill/>
          <a:ln>
            <a:noFill/>
          </a:ln>
        </p:spPr>
      </p:pic>
      <p:pic>
        <p:nvPicPr>
          <p:cNvPr id="422" name="Google Shape;422;p21"/>
          <p:cNvPicPr preferRelativeResize="0"/>
          <p:nvPr/>
        </p:nvPicPr>
        <p:blipFill rotWithShape="1">
          <a:blip r:embed="rId4">
            <a:alphaModFix/>
          </a:blip>
          <a:srcRect/>
          <a:stretch/>
        </p:blipFill>
        <p:spPr>
          <a:xfrm>
            <a:off x="59553" y="0"/>
            <a:ext cx="6201547"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Parsing Even Not-So-Big Data </a:t>
            </a:r>
            <a:br>
              <a:rPr lang="en-US"/>
            </a:br>
            <a:r>
              <a:rPr lang="en-US"/>
              <a:t>Is Painfully Slow!</a:t>
            </a:r>
            <a:endParaRPr/>
          </a:p>
        </p:txBody>
      </p:sp>
      <p:sp>
        <p:nvSpPr>
          <p:cNvPr id="428" name="Google Shape;428;p2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23</a:t>
            </a:fld>
            <a:endParaRPr/>
          </a:p>
        </p:txBody>
      </p:sp>
      <p:pic>
        <p:nvPicPr>
          <p:cNvPr id="429" name="Google Shape;429;p22"/>
          <p:cNvPicPr preferRelativeResize="0"/>
          <p:nvPr/>
        </p:nvPicPr>
        <p:blipFill rotWithShape="1">
          <a:blip r:embed="rId3">
            <a:alphaModFix/>
          </a:blip>
          <a:srcRect/>
          <a:stretch/>
        </p:blipFill>
        <p:spPr>
          <a:xfrm>
            <a:off x="658994" y="1228725"/>
            <a:ext cx="6724650" cy="448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Can We Do Better?</a:t>
            </a:r>
            <a:endParaRPr/>
          </a:p>
        </p:txBody>
      </p:sp>
      <p:sp>
        <p:nvSpPr>
          <p:cNvPr id="435" name="Google Shape;435;p23"/>
          <p:cNvSpPr txBox="1">
            <a:spLocks noGrp="1"/>
          </p:cNvSpPr>
          <p:nvPr>
            <p:ph type="body" idx="1"/>
          </p:nvPr>
        </p:nvSpPr>
        <p:spPr>
          <a:xfrm>
            <a:off x="516730" y="1191042"/>
            <a:ext cx="8157007" cy="5954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a:t>Maybe save the data in a way that doesn’t require parsing of strings?</a:t>
            </a:r>
            <a:endParaRPr/>
          </a:p>
        </p:txBody>
      </p:sp>
      <p:sp>
        <p:nvSpPr>
          <p:cNvPr id="436" name="Google Shape;436;p2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24</a:t>
            </a:fld>
            <a:endParaRPr/>
          </a:p>
        </p:txBody>
      </p:sp>
      <p:pic>
        <p:nvPicPr>
          <p:cNvPr id="437" name="Google Shape;437;p23"/>
          <p:cNvPicPr preferRelativeResize="0"/>
          <p:nvPr/>
        </p:nvPicPr>
        <p:blipFill rotWithShape="1">
          <a:blip r:embed="rId3">
            <a:alphaModFix/>
          </a:blip>
          <a:srcRect/>
          <a:stretch/>
        </p:blipFill>
        <p:spPr>
          <a:xfrm>
            <a:off x="2067503" y="2280797"/>
            <a:ext cx="4962525" cy="3400425"/>
          </a:xfrm>
          <a:prstGeom prst="rect">
            <a:avLst/>
          </a:prstGeom>
          <a:noFill/>
          <a:ln>
            <a:noFill/>
          </a:ln>
        </p:spPr>
      </p:pic>
      <p:sp>
        <p:nvSpPr>
          <p:cNvPr id="438" name="Google Shape;438;p23"/>
          <p:cNvSpPr/>
          <p:nvPr/>
        </p:nvSpPr>
        <p:spPr>
          <a:xfrm>
            <a:off x="2693337" y="1743823"/>
            <a:ext cx="33255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Tahoma"/>
                <a:ea typeface="Tahoma"/>
                <a:cs typeface="Tahoma"/>
                <a:sym typeface="Tahoma"/>
                <a:hlinkClick r:id="rId4"/>
              </a:rPr>
              <a:t>https://cloud.mongodb.com</a:t>
            </a: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MongoDB NoSQL DBMS</a:t>
            </a:r>
            <a:br>
              <a:rPr lang="en-US"/>
            </a:br>
            <a:r>
              <a:rPr lang="en-US"/>
              <a:t>Lets Us Store + Fetch Hierarchical Data</a:t>
            </a:r>
            <a:endParaRPr/>
          </a:p>
        </p:txBody>
      </p:sp>
      <p:sp>
        <p:nvSpPr>
          <p:cNvPr id="444" name="Google Shape;444;p2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25</a:t>
            </a:fld>
            <a:endParaRPr/>
          </a:p>
        </p:txBody>
      </p:sp>
      <p:sp>
        <p:nvSpPr>
          <p:cNvPr id="445" name="Google Shape;445;p24"/>
          <p:cNvSpPr/>
          <p:nvPr/>
        </p:nvSpPr>
        <p:spPr>
          <a:xfrm>
            <a:off x="657525" y="1809800"/>
            <a:ext cx="7924500" cy="2585700"/>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client = MongoClient(</a:t>
            </a:r>
            <a:r>
              <a:rPr lang="en-US" sz="1600" b="0" i="0" u="none" strike="noStrike" cap="none">
                <a:solidFill>
                  <a:srgbClr val="A93023"/>
                </a:solidFill>
                <a:latin typeface="Consolas"/>
                <a:ea typeface="Consolas"/>
                <a:cs typeface="Consolas"/>
                <a:sym typeface="Consolas"/>
              </a:rPr>
              <a:t>'mongodb+srv://cis545:1course4all@cluster0-cy1yu.mongodb.net</a:t>
            </a:r>
            <a:r>
              <a:rPr lang="en-US" sz="1600" b="0" i="0" u="none" strike="noStrike" cap="none">
                <a:solidFill>
                  <a:schemeClr val="dk1"/>
                </a:solidFill>
                <a:latin typeface="Consolas"/>
                <a:ea typeface="Consolas"/>
                <a:cs typeface="Consolas"/>
                <a:sym typeface="Consolas"/>
              </a:rPr>
              <a:t>/test?retryWrites=true&amp;w=majority')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linkedin_db = client['linkedin']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linked_in = open('linkedin.json')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for line in linked_in: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person = json.loads(line)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a:t>
            </a:r>
            <a:r>
              <a:rPr lang="en-US" sz="1600" b="0" i="0" u="none" strike="noStrike" cap="none">
                <a:solidFill>
                  <a:srgbClr val="A93023"/>
                </a:solidFill>
                <a:latin typeface="Consolas"/>
                <a:ea typeface="Consolas"/>
                <a:cs typeface="Consolas"/>
                <a:sym typeface="Consolas"/>
              </a:rPr>
              <a:t>linkedin_db.posts.insert_one</a:t>
            </a:r>
            <a:r>
              <a:rPr lang="en-US" sz="1600" b="0" i="0" u="none" strike="noStrike" cap="none">
                <a:solidFill>
                  <a:schemeClr val="dk1"/>
                </a:solidFill>
                <a:latin typeface="Consolas"/>
                <a:ea typeface="Consolas"/>
                <a:cs typeface="Consolas"/>
                <a:sym typeface="Consolas"/>
              </a:rPr>
              <a:t>(person)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in MongoDB</a:t>
            </a:r>
            <a:endParaRPr/>
          </a:p>
        </p:txBody>
      </p:sp>
      <p:pic>
        <p:nvPicPr>
          <p:cNvPr id="451" name="Google Shape;451;p25"/>
          <p:cNvPicPr preferRelativeResize="0">
            <a:picLocks noGrp="1"/>
          </p:cNvPicPr>
          <p:nvPr>
            <p:ph type="body" idx="1"/>
          </p:nvPr>
        </p:nvPicPr>
        <p:blipFill rotWithShape="1">
          <a:blip r:embed="rId3">
            <a:alphaModFix/>
          </a:blip>
          <a:srcRect/>
          <a:stretch/>
        </p:blipFill>
        <p:spPr>
          <a:xfrm>
            <a:off x="1274233" y="923203"/>
            <a:ext cx="6744721" cy="4358410"/>
          </a:xfrm>
          <a:prstGeom prst="rect">
            <a:avLst/>
          </a:prstGeom>
          <a:noFill/>
          <a:ln>
            <a:noFill/>
          </a:ln>
        </p:spPr>
      </p:pic>
      <p:sp>
        <p:nvSpPr>
          <p:cNvPr id="452" name="Google Shape;452;p2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Finding Things,</a:t>
            </a:r>
            <a:br>
              <a:rPr lang="en-US"/>
            </a:br>
            <a:r>
              <a:rPr lang="en-US"/>
              <a:t>in a Dataframe vs in MongoDB</a:t>
            </a:r>
            <a:endParaRPr/>
          </a:p>
        </p:txBody>
      </p:sp>
      <p:sp>
        <p:nvSpPr>
          <p:cNvPr id="458" name="Google Shape;458;p26"/>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346"/>
              <a:buNone/>
            </a:pPr>
            <a:r>
              <a:rPr lang="en-US" sz="1618" dirty="0">
                <a:latin typeface="Consolas"/>
                <a:ea typeface="Consolas"/>
                <a:cs typeface="Consolas"/>
                <a:sym typeface="Consolas"/>
              </a:rPr>
              <a:t>def </a:t>
            </a:r>
            <a:r>
              <a:rPr lang="en-US" sz="1618" dirty="0" err="1">
                <a:latin typeface="Consolas"/>
                <a:ea typeface="Consolas"/>
                <a:cs typeface="Consolas"/>
                <a:sym typeface="Consolas"/>
              </a:rPr>
              <a:t>find_skills_in_list</a:t>
            </a:r>
            <a:r>
              <a:rPr lang="en-US" sz="1618" dirty="0">
                <a:latin typeface="Consolas"/>
                <a:ea typeface="Consolas"/>
                <a:cs typeface="Consolas"/>
                <a:sym typeface="Consolas"/>
              </a:rPr>
              <a:t>(skill):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for post in </a:t>
            </a:r>
            <a:r>
              <a:rPr lang="en-US" sz="1618" dirty="0" err="1">
                <a:latin typeface="Consolas"/>
                <a:ea typeface="Consolas"/>
                <a:cs typeface="Consolas"/>
                <a:sym typeface="Consolas"/>
              </a:rPr>
              <a:t>list_for_comparison</a:t>
            </a:r>
            <a:r>
              <a:rPr lang="en-US" sz="1618" dirty="0">
                <a:latin typeface="Consolas"/>
                <a:ea typeface="Consolas"/>
                <a:cs typeface="Consolas"/>
                <a:sym typeface="Consolas"/>
              </a:rPr>
              <a: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if 'skills' in post: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skills = post['skills']</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for </a:t>
            </a:r>
            <a:r>
              <a:rPr lang="en-US" sz="1618" dirty="0" err="1">
                <a:latin typeface="Consolas"/>
                <a:ea typeface="Consolas"/>
                <a:cs typeface="Consolas"/>
                <a:sym typeface="Consolas"/>
              </a:rPr>
              <a:t>this_skill</a:t>
            </a:r>
            <a:r>
              <a:rPr lang="en-US" sz="1618" dirty="0">
                <a:latin typeface="Consolas"/>
                <a:ea typeface="Consolas"/>
                <a:cs typeface="Consolas"/>
                <a:sym typeface="Consolas"/>
              </a:rPr>
              <a:t> in skills:</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if </a:t>
            </a:r>
            <a:r>
              <a:rPr lang="en-US" sz="1618" dirty="0" err="1">
                <a:latin typeface="Consolas"/>
                <a:ea typeface="Consolas"/>
                <a:cs typeface="Consolas"/>
                <a:sym typeface="Consolas"/>
              </a:rPr>
              <a:t>this_skill</a:t>
            </a:r>
            <a:r>
              <a:rPr lang="en-US" sz="1618" dirty="0">
                <a:latin typeface="Consolas"/>
                <a:ea typeface="Consolas"/>
                <a:cs typeface="Consolas"/>
                <a:sym typeface="Consolas"/>
              </a:rPr>
              <a:t> == 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post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None</a:t>
            </a:r>
            <a:endParaRPr dirty="0"/>
          </a:p>
          <a:p>
            <a:pPr marL="0" lvl="0" indent="0" algn="l" rtl="0">
              <a:lnSpc>
                <a:spcPct val="90000"/>
              </a:lnSpc>
              <a:spcBef>
                <a:spcPts val="699"/>
              </a:spcBef>
              <a:spcAft>
                <a:spcPts val="0"/>
              </a:spcAft>
              <a:buSzPts val="2346"/>
              <a:buNone/>
            </a:pPr>
            <a:endParaRPr sz="1618" dirty="0">
              <a:latin typeface="Consolas"/>
              <a:ea typeface="Consolas"/>
              <a:cs typeface="Consolas"/>
              <a:sym typeface="Consolas"/>
            </a:endParaRPr>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def </a:t>
            </a:r>
            <a:r>
              <a:rPr lang="en-US" sz="1618" dirty="0" err="1">
                <a:latin typeface="Consolas"/>
                <a:ea typeface="Consolas"/>
                <a:cs typeface="Consolas"/>
                <a:sym typeface="Consolas"/>
              </a:rPr>
              <a:t>find_skills_in_mongodb</a:t>
            </a:r>
            <a:r>
              <a:rPr lang="en-US" sz="1618" dirty="0">
                <a:latin typeface="Consolas"/>
                <a:ea typeface="Consolas"/>
                <a:cs typeface="Consolas"/>
                <a:sym typeface="Consolas"/>
              </a:rPr>
              <a:t>(skill):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a:t>
            </a:r>
            <a:r>
              <a:rPr lang="en-US" sz="1618" dirty="0" err="1">
                <a:latin typeface="Consolas"/>
                <a:ea typeface="Consolas"/>
                <a:cs typeface="Consolas"/>
                <a:sym typeface="Consolas"/>
              </a:rPr>
              <a:t>linkedin_db.posts.find_one</a:t>
            </a:r>
            <a:r>
              <a:rPr lang="en-US" sz="1618" dirty="0">
                <a:latin typeface="Consolas"/>
                <a:ea typeface="Consolas"/>
                <a:cs typeface="Consolas"/>
                <a:sym typeface="Consolas"/>
              </a:rPr>
              <a:t>({'skills': skill})</a:t>
            </a:r>
            <a:endParaRPr dirty="0"/>
          </a:p>
        </p:txBody>
      </p:sp>
      <p:sp>
        <p:nvSpPr>
          <p:cNvPr id="459" name="Google Shape;459;p2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27</a:t>
            </a:fld>
            <a:endParaRPr/>
          </a:p>
        </p:txBody>
      </p:sp>
      <p:sp>
        <p:nvSpPr>
          <p:cNvPr id="2" name="Rectangle 1">
            <a:extLst>
              <a:ext uri="{FF2B5EF4-FFF2-40B4-BE49-F238E27FC236}">
                <a16:creationId xmlns:a16="http://schemas.microsoft.com/office/drawing/2014/main" id="{107CAB5F-E821-0C49-8BA6-8F48149254E8}"/>
              </a:ext>
            </a:extLst>
          </p:cNvPr>
          <p:cNvSpPr/>
          <p:nvPr/>
        </p:nvSpPr>
        <p:spPr>
          <a:xfrm>
            <a:off x="470263" y="1597152"/>
            <a:ext cx="4967369" cy="25237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427E0E0-9BD8-6A43-9026-AAEE44BD730C}"/>
              </a:ext>
            </a:extLst>
          </p:cNvPr>
          <p:cNvSpPr/>
          <p:nvPr/>
        </p:nvSpPr>
        <p:spPr>
          <a:xfrm>
            <a:off x="470263" y="4260306"/>
            <a:ext cx="6676550" cy="9907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How Do We Convert Hierarchical</a:t>
            </a:r>
            <a:br>
              <a:rPr lang="en-US"/>
            </a:br>
            <a:r>
              <a:rPr lang="en-US"/>
              <a:t>Data to Dataframes?</a:t>
            </a:r>
            <a:endParaRPr/>
          </a:p>
        </p:txBody>
      </p:sp>
      <p:sp>
        <p:nvSpPr>
          <p:cNvPr id="465" name="Google Shape;465;p27"/>
          <p:cNvSpPr txBox="1">
            <a:spLocks noGrp="1"/>
          </p:cNvSpPr>
          <p:nvPr>
            <p:ph type="body" idx="1"/>
          </p:nvPr>
        </p:nvSpPr>
        <p:spPr>
          <a:xfrm>
            <a:off x="344114" y="1457742"/>
            <a:ext cx="2192400" cy="3762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a:t>Hierarchical data doesn’t work well for visualization or machine learning</a:t>
            </a:r>
            <a:endParaRPr/>
          </a:p>
        </p:txBody>
      </p:sp>
      <p:sp>
        <p:nvSpPr>
          <p:cNvPr id="466" name="Google Shape;466;p2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28</a:t>
            </a:fld>
            <a:endParaRPr/>
          </a:p>
        </p:txBody>
      </p:sp>
      <p:pic>
        <p:nvPicPr>
          <p:cNvPr id="467" name="Google Shape;467;p27"/>
          <p:cNvPicPr preferRelativeResize="0"/>
          <p:nvPr/>
        </p:nvPicPr>
        <p:blipFill rotWithShape="1">
          <a:blip r:embed="rId3">
            <a:alphaModFix/>
          </a:blip>
          <a:srcRect r="4468"/>
          <a:stretch/>
        </p:blipFill>
        <p:spPr>
          <a:xfrm>
            <a:off x="2467769" y="1129351"/>
            <a:ext cx="6159501" cy="4166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Basic Idea:  Nesting</a:t>
            </a:r>
            <a:br>
              <a:rPr lang="en-US"/>
            </a:br>
            <a:r>
              <a:rPr lang="en-US"/>
              <a:t>Becomes Links (“Key/Foreign Key”)</a:t>
            </a:r>
            <a:endParaRPr/>
          </a:p>
        </p:txBody>
      </p:sp>
      <p:pic>
        <p:nvPicPr>
          <p:cNvPr id="473" name="Google Shape;473;p28"/>
          <p:cNvPicPr preferRelativeResize="0">
            <a:picLocks noGrp="1"/>
          </p:cNvPicPr>
          <p:nvPr>
            <p:ph type="body" idx="1"/>
          </p:nvPr>
        </p:nvPicPr>
        <p:blipFill rotWithShape="1">
          <a:blip r:embed="rId3">
            <a:alphaModFix/>
          </a:blip>
          <a:srcRect r="33971"/>
          <a:stretch/>
        </p:blipFill>
        <p:spPr>
          <a:xfrm>
            <a:off x="393208" y="1343025"/>
            <a:ext cx="3844359" cy="3762375"/>
          </a:xfrm>
          <a:prstGeom prst="rect">
            <a:avLst/>
          </a:prstGeom>
          <a:noFill/>
          <a:ln>
            <a:noFill/>
          </a:ln>
        </p:spPr>
      </p:pic>
      <p:sp>
        <p:nvSpPr>
          <p:cNvPr id="474" name="Google Shape;474;p2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29</a:t>
            </a:fld>
            <a:endParaRPr/>
          </a:p>
        </p:txBody>
      </p:sp>
      <p:graphicFrame>
        <p:nvGraphicFramePr>
          <p:cNvPr id="475" name="Google Shape;475;p28"/>
          <p:cNvGraphicFramePr/>
          <p:nvPr/>
        </p:nvGraphicFramePr>
        <p:xfrm>
          <a:off x="4419600" y="2057400"/>
          <a:ext cx="4471675" cy="741700"/>
        </p:xfrm>
        <a:graphic>
          <a:graphicData uri="http://schemas.openxmlformats.org/drawingml/2006/table">
            <a:tbl>
              <a:tblPr firstRow="1" bandRow="1">
                <a:noFill/>
                <a:tableStyleId>{D8CED598-6010-412A-95E3-0B272C4A827D}</a:tableStyleId>
              </a:tblPr>
              <a:tblGrid>
                <a:gridCol w="7591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30600">
                  <a:extLst>
                    <a:ext uri="{9D8B030D-6E8A-4147-A177-3AD203B41FA5}">
                      <a16:colId xmlns:a16="http://schemas.microsoft.com/office/drawing/2014/main" val="20003"/>
                    </a:ext>
                  </a:extLst>
                </a:gridCol>
                <a:gridCol w="338450">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_id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Overview_html</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locality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industry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&lt;dl 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Antwerp Area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Pharmaceu</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476" name="Google Shape;476;p28"/>
          <p:cNvGraphicFramePr/>
          <p:nvPr/>
        </p:nvGraphicFramePr>
        <p:xfrm>
          <a:off x="4419600" y="3860800"/>
          <a:ext cx="4453150" cy="1112550"/>
        </p:xfrm>
        <a:graphic>
          <a:graphicData uri="http://schemas.openxmlformats.org/drawingml/2006/table">
            <a:tbl>
              <a:tblPr firstRow="1" bandRow="1">
                <a:noFill/>
                <a:tableStyleId>{D8CED598-6010-412A-95E3-0B272C4A827D}</a:tableStyleId>
              </a:tblPr>
              <a:tblGrid>
                <a:gridCol w="7591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63900">
                  <a:extLst>
                    <a:ext uri="{9D8B030D-6E8A-4147-A177-3AD203B41FA5}">
                      <a16:colId xmlns:a16="http://schemas.microsoft.com/office/drawing/2014/main" val="20003"/>
                    </a:ext>
                  </a:extLst>
                </a:gridCol>
                <a:gridCol w="58662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person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org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start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desc</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Columbia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Assoc…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August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Wor…</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477" name="Google Shape;477;p28"/>
          <p:cNvSpPr txBox="1"/>
          <p:nvPr/>
        </p:nvSpPr>
        <p:spPr>
          <a:xfrm>
            <a:off x="4470399" y="1657290"/>
            <a:ext cx="14562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people</a:t>
            </a:r>
            <a:endParaRPr sz="1400" b="0" i="0" u="none" strike="noStrike" cap="none">
              <a:solidFill>
                <a:srgbClr val="000000"/>
              </a:solidFill>
              <a:latin typeface="Arial"/>
              <a:ea typeface="Arial"/>
              <a:cs typeface="Arial"/>
              <a:sym typeface="Arial"/>
            </a:endParaRPr>
          </a:p>
        </p:txBody>
      </p:sp>
      <p:sp>
        <p:nvSpPr>
          <p:cNvPr id="478" name="Google Shape;478;p28"/>
          <p:cNvSpPr txBox="1"/>
          <p:nvPr/>
        </p:nvSpPr>
        <p:spPr>
          <a:xfrm>
            <a:off x="4548766" y="3406932"/>
            <a:ext cx="14562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experience</a:t>
            </a:r>
            <a:endParaRPr sz="1400" b="0" i="0" u="none" strike="noStrike" cap="none">
              <a:solidFill>
                <a:srgbClr val="000000"/>
              </a:solidFill>
              <a:latin typeface="Arial"/>
              <a:ea typeface="Arial"/>
              <a:cs typeface="Arial"/>
              <a:sym typeface="Arial"/>
            </a:endParaRPr>
          </a:p>
        </p:txBody>
      </p:sp>
      <p:cxnSp>
        <p:nvCxnSpPr>
          <p:cNvPr id="479" name="Google Shape;479;p28"/>
          <p:cNvCxnSpPr/>
          <p:nvPr/>
        </p:nvCxnSpPr>
        <p:spPr>
          <a:xfrm>
            <a:off x="1646767" y="3406932"/>
            <a:ext cx="2590800" cy="915300"/>
          </a:xfrm>
          <a:prstGeom prst="bentConnector3">
            <a:avLst>
              <a:gd name="adj1" fmla="val 50000"/>
            </a:avLst>
          </a:prstGeom>
          <a:noFill/>
          <a:ln w="9525" cap="rnd" cmpd="sng">
            <a:solidFill>
              <a:schemeClr val="accent1"/>
            </a:solidFill>
            <a:prstDash val="solid"/>
            <a:round/>
            <a:headEnd type="none" w="sm" len="sm"/>
            <a:tailEnd type="triangle" w="med" len="med"/>
          </a:ln>
        </p:spPr>
      </p:cxnSp>
      <p:sp>
        <p:nvSpPr>
          <p:cNvPr id="480" name="Google Shape;480;p28"/>
          <p:cNvSpPr/>
          <p:nvPr/>
        </p:nvSpPr>
        <p:spPr>
          <a:xfrm>
            <a:off x="3830492" y="2531533"/>
            <a:ext cx="572175" cy="1892300"/>
          </a:xfrm>
          <a:custGeom>
            <a:avLst/>
            <a:gdLst/>
            <a:ahLst/>
            <a:cxnLst/>
            <a:rect l="l" t="t" r="r" b="b"/>
            <a:pathLst>
              <a:path w="572175" h="1892300" extrusionOk="0">
                <a:moveTo>
                  <a:pt x="572175" y="1892300"/>
                </a:moveTo>
                <a:cubicBezTo>
                  <a:pt x="397550" y="1729316"/>
                  <a:pt x="222925" y="1566333"/>
                  <a:pt x="127675" y="1346200"/>
                </a:cubicBezTo>
                <a:cubicBezTo>
                  <a:pt x="32425" y="1126067"/>
                  <a:pt x="-5675" y="776817"/>
                  <a:pt x="675" y="571500"/>
                </a:cubicBezTo>
                <a:cubicBezTo>
                  <a:pt x="7025" y="366183"/>
                  <a:pt x="78992" y="209550"/>
                  <a:pt x="165775" y="114300"/>
                </a:cubicBezTo>
                <a:cubicBezTo>
                  <a:pt x="252558" y="19050"/>
                  <a:pt x="521375" y="0"/>
                  <a:pt x="521375" y="0"/>
                </a:cubicBezTo>
                <a:lnTo>
                  <a:pt x="521375" y="0"/>
                </a:lnTo>
              </a:path>
            </a:pathLst>
          </a:custGeom>
          <a:noFill/>
          <a:ln w="15875" cap="rnd" cmpd="sng">
            <a:solidFill>
              <a:srgbClr val="63696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 First Question:</a:t>
            </a:r>
            <a:br>
              <a:rPr lang="en-US"/>
            </a:br>
            <a:r>
              <a:rPr lang="en-US"/>
              <a:t>What Are We Trying to Capture?</a:t>
            </a:r>
            <a:endParaRPr/>
          </a:p>
        </p:txBody>
      </p:sp>
      <p:sp>
        <p:nvSpPr>
          <p:cNvPr id="159" name="Google Shape;159;p3"/>
          <p:cNvSpPr txBox="1">
            <a:spLocks noGrp="1"/>
          </p:cNvSpPr>
          <p:nvPr>
            <p:ph type="body" idx="1"/>
          </p:nvPr>
        </p:nvSpPr>
        <p:spPr>
          <a:xfrm>
            <a:off x="470262" y="1167286"/>
            <a:ext cx="8157007" cy="376267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900"/>
              <a:buNone/>
            </a:pPr>
            <a:r>
              <a:rPr lang="en-US" sz="2000" dirty="0">
                <a:solidFill>
                  <a:schemeClr val="accent4"/>
                </a:solidFill>
                <a:latin typeface="Helvetica Neue" panose="02000503000000020004" pitchFamily="2" charset="0"/>
                <a:ea typeface="Helvetica Neue" panose="02000503000000020004" pitchFamily="2" charset="0"/>
                <a:cs typeface="Helvetica Neue" panose="02000503000000020004" pitchFamily="2" charset="0"/>
              </a:rPr>
              <a:t>“Structured data should capture the semantics of the data”</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endParaRPr sz="20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What do we mean by “data semantics”?</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endParaRPr sz="20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This is a topic that has preoccupied philosophers since </a:t>
            </a:r>
            <a:r>
              <a:rPr lang="en-US" sz="2000" i="1" dirty="0">
                <a:latin typeface="Helvetica Neue" panose="02000503000000020004" pitchFamily="2" charset="0"/>
                <a:ea typeface="Helvetica Neue" panose="02000503000000020004" pitchFamily="2" charset="0"/>
                <a:cs typeface="Helvetica Neue" panose="02000503000000020004" pitchFamily="2" charset="0"/>
              </a:rPr>
              <a:t>at least </a:t>
            </a:r>
            <a:r>
              <a:rPr lang="en-US" sz="2000" dirty="0">
                <a:latin typeface="Helvetica Neue" panose="02000503000000020004" pitchFamily="2" charset="0"/>
                <a:ea typeface="Helvetica Neue" panose="02000503000000020004" pitchFamily="2" charset="0"/>
                <a:cs typeface="Helvetica Neue" panose="02000503000000020004" pitchFamily="2" charset="0"/>
              </a:rPr>
              <a:t>Aristotle and Plato</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 and computer scientists for most of the lifetime of the field!</a:t>
            </a:r>
            <a:endParaRPr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0" name="Google Shape;160;p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Reassembling through (Outer) Joins</a:t>
            </a:r>
            <a:endParaRPr/>
          </a:p>
        </p:txBody>
      </p:sp>
      <p:sp>
        <p:nvSpPr>
          <p:cNvPr id="486" name="Google Shape;486;p2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30</a:t>
            </a:fld>
            <a:endParaRPr/>
          </a:p>
        </p:txBody>
      </p:sp>
      <p:sp>
        <p:nvSpPr>
          <p:cNvPr id="487" name="Google Shape;487;p29"/>
          <p:cNvSpPr/>
          <p:nvPr/>
        </p:nvSpPr>
        <p:spPr>
          <a:xfrm>
            <a:off x="497382" y="3222992"/>
            <a:ext cx="8042970" cy="830997"/>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_id, \'[\' + </a:t>
            </a:r>
            <a:r>
              <a:rPr lang="en-US" sz="1600" b="0" i="0" u="none" strike="noStrike" cap="none">
                <a:solidFill>
                  <a:srgbClr val="A93023"/>
                </a:solidFill>
                <a:latin typeface="Consolas"/>
                <a:ea typeface="Consolas"/>
                <a:cs typeface="Consolas"/>
                <a:sym typeface="Consolas"/>
              </a:rPr>
              <a:t>group_concat</a:t>
            </a:r>
            <a:r>
              <a:rPr lang="en-US" sz="1600" b="0" i="0" u="none" strike="noStrike" cap="none">
                <a:solidFill>
                  <a:schemeClr val="dk1"/>
                </a:solidFill>
                <a:latin typeface="Consolas"/>
                <a:ea typeface="Consolas"/>
                <a:cs typeface="Consolas"/>
                <a:sym typeface="Consolas"/>
              </a:rPr>
              <a:t>(org)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a:t>
            </a:r>
            <a:r>
              <a:rPr lang="en-US" sz="1600" b="0" i="0" u="none" strike="noStrike" cap="none">
                <a:solidFill>
                  <a:schemeClr val="accent1"/>
                </a:solidFill>
                <a:latin typeface="Consolas"/>
                <a:ea typeface="Consolas"/>
                <a:cs typeface="Consolas"/>
                <a:sym typeface="Consolas"/>
              </a:rPr>
              <a:t>left </a:t>
            </a:r>
            <a:r>
              <a:rPr lang="en-US" sz="1600" b="0" i="0" u="none" strike="noStrike" cap="none">
                <a:solidFill>
                  <a:srgbClr val="A93023"/>
                </a:solidFill>
                <a:latin typeface="Consolas"/>
                <a:ea typeface="Consolas"/>
                <a:cs typeface="Consolas"/>
                <a:sym typeface="Consolas"/>
              </a:rPr>
              <a:t>join</a:t>
            </a:r>
            <a:r>
              <a:rPr lang="en-US" sz="1600" b="0" i="0" u="none" strike="noStrike" cap="none">
                <a:solidFill>
                  <a:schemeClr val="dk1"/>
                </a:solidFill>
                <a:latin typeface="Consolas"/>
                <a:ea typeface="Consolas"/>
                <a:cs typeface="Consolas"/>
                <a:sym typeface="Consolas"/>
              </a:rPr>
              <a:t> experience </a:t>
            </a:r>
            <a:r>
              <a:rPr lang="en-US" sz="1600" b="0" i="0" u="none" strike="noStrike" cap="none">
                <a:solidFill>
                  <a:srgbClr val="A93023"/>
                </a:solidFill>
                <a:latin typeface="Consolas"/>
                <a:ea typeface="Consolas"/>
                <a:cs typeface="Consolas"/>
                <a:sym typeface="Consolas"/>
              </a:rPr>
              <a:t>on _id=person </a:t>
            </a:r>
            <a:r>
              <a:rPr lang="en-US" sz="1600" b="0"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a:t>
            </a:r>
            <a:r>
              <a:rPr lang="en-US" sz="1600" b="0" i="0" u="none" strike="noStrike" cap="none">
                <a:solidFill>
                  <a:srgbClr val="A93023"/>
                </a:solidFill>
                <a:latin typeface="Consolas"/>
                <a:ea typeface="Consolas"/>
                <a:cs typeface="Consolas"/>
                <a:sym typeface="Consolas"/>
              </a:rPr>
              <a:t>group by </a:t>
            </a:r>
            <a:r>
              <a:rPr lang="en-US" sz="1600" b="0" i="0" u="none" strike="noStrike" cap="none">
                <a:solidFill>
                  <a:schemeClr val="dk1"/>
                </a:solidFill>
                <a:latin typeface="Consolas"/>
                <a:ea typeface="Consolas"/>
                <a:cs typeface="Consolas"/>
                <a:sym typeface="Consolas"/>
              </a:rPr>
              <a:t>_id", conn)</a:t>
            </a:r>
            <a:endParaRPr sz="1400" b="0" i="0" u="none" strike="noStrike" cap="none">
              <a:solidFill>
                <a:srgbClr val="000000"/>
              </a:solidFill>
              <a:latin typeface="Arial"/>
              <a:ea typeface="Arial"/>
              <a:cs typeface="Arial"/>
              <a:sym typeface="Arial"/>
            </a:endParaRPr>
          </a:p>
        </p:txBody>
      </p:sp>
      <p:sp>
        <p:nvSpPr>
          <p:cNvPr id="488" name="Google Shape;488;p29"/>
          <p:cNvSpPr/>
          <p:nvPr/>
        </p:nvSpPr>
        <p:spPr>
          <a:xfrm>
            <a:off x="497382" y="1118486"/>
            <a:ext cx="8042970" cy="830997"/>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_id, org"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a:t>
            </a:r>
            <a:r>
              <a:rPr lang="en-US" sz="1600" b="0" i="0" u="none" strike="noStrike" cap="none">
                <a:solidFill>
                  <a:schemeClr val="accent1"/>
                </a:solidFill>
                <a:latin typeface="Consolas"/>
                <a:ea typeface="Consolas"/>
                <a:cs typeface="Consolas"/>
                <a:sym typeface="Consolas"/>
              </a:rPr>
              <a:t>left </a:t>
            </a:r>
            <a:r>
              <a:rPr lang="en-US" sz="1600" b="0" i="0" u="none" strike="noStrike" cap="none">
                <a:solidFill>
                  <a:srgbClr val="A93023"/>
                </a:solidFill>
                <a:latin typeface="Consolas"/>
                <a:ea typeface="Consolas"/>
                <a:cs typeface="Consolas"/>
                <a:sym typeface="Consolas"/>
              </a:rPr>
              <a:t>join</a:t>
            </a:r>
            <a:r>
              <a:rPr lang="en-US" sz="1600" b="0" i="0" u="none" strike="noStrike" cap="none">
                <a:solidFill>
                  <a:schemeClr val="dk1"/>
                </a:solidFill>
                <a:latin typeface="Consolas"/>
                <a:ea typeface="Consolas"/>
                <a:cs typeface="Consolas"/>
                <a:sym typeface="Consolas"/>
              </a:rPr>
              <a:t> experience </a:t>
            </a:r>
            <a:r>
              <a:rPr lang="en-US" sz="1600" b="0" i="0" u="none" strike="noStrike" cap="none">
                <a:solidFill>
                  <a:srgbClr val="A93023"/>
                </a:solidFill>
                <a:latin typeface="Consolas"/>
                <a:ea typeface="Consolas"/>
                <a:cs typeface="Consolas"/>
                <a:sym typeface="Consolas"/>
              </a:rPr>
              <a:t>on _id=person </a:t>
            </a:r>
            <a:r>
              <a:rPr lang="en-US" sz="1600" b="0" i="0" u="none" strike="noStrike" cap="none">
                <a:solidFill>
                  <a:schemeClr val="dk1"/>
                </a:solidFill>
                <a:latin typeface="Consolas"/>
                <a:ea typeface="Consolas"/>
                <a:cs typeface="Consolas"/>
                <a:sym typeface="Consolas"/>
              </a:rPr>
              <a:t>",\</a:t>
            </a:r>
            <a:br>
              <a:rPr lang="en-US" sz="1600" b="0" i="0" u="none" strike="noStrike" cap="none">
                <a:solidFill>
                  <a:schemeClr val="dk1"/>
                </a:solidFill>
                <a:latin typeface="Consolas"/>
                <a:ea typeface="Consolas"/>
                <a:cs typeface="Consolas"/>
                <a:sym typeface="Consolas"/>
              </a:rPr>
            </a:br>
            <a:r>
              <a:rPr lang="en-US" sz="1600" b="0" i="0" u="none" strike="noStrike" cap="none">
                <a:solidFill>
                  <a:schemeClr val="dk1"/>
                </a:solidFill>
                <a:latin typeface="Consolas"/>
                <a:ea typeface="Consolas"/>
                <a:cs typeface="Consolas"/>
                <a:sym typeface="Consolas"/>
              </a:rPr>
              <a:t>                  conn)</a:t>
            </a:r>
            <a:endParaRPr sz="1400" b="0" i="0" u="none" strike="noStrike" cap="none">
              <a:solidFill>
                <a:srgbClr val="000000"/>
              </a:solidFill>
              <a:latin typeface="Arial"/>
              <a:ea typeface="Arial"/>
              <a:cs typeface="Arial"/>
              <a:sym typeface="Arial"/>
            </a:endParaRPr>
          </a:p>
        </p:txBody>
      </p:sp>
      <p:pic>
        <p:nvPicPr>
          <p:cNvPr id="489" name="Google Shape;489;p29"/>
          <p:cNvPicPr preferRelativeResize="0"/>
          <p:nvPr/>
        </p:nvPicPr>
        <p:blipFill rotWithShape="1">
          <a:blip r:embed="rId3">
            <a:alphaModFix/>
          </a:blip>
          <a:srcRect/>
          <a:stretch/>
        </p:blipFill>
        <p:spPr>
          <a:xfrm>
            <a:off x="2886075" y="1996557"/>
            <a:ext cx="2914650" cy="1133475"/>
          </a:xfrm>
          <a:prstGeom prst="rect">
            <a:avLst/>
          </a:prstGeom>
          <a:noFill/>
          <a:ln>
            <a:noFill/>
          </a:ln>
        </p:spPr>
      </p:pic>
      <p:pic>
        <p:nvPicPr>
          <p:cNvPr id="490" name="Google Shape;490;p29"/>
          <p:cNvPicPr preferRelativeResize="0"/>
          <p:nvPr/>
        </p:nvPicPr>
        <p:blipFill rotWithShape="1">
          <a:blip r:embed="rId4">
            <a:alphaModFix/>
          </a:blip>
          <a:srcRect/>
          <a:stretch/>
        </p:blipFill>
        <p:spPr>
          <a:xfrm>
            <a:off x="2368550" y="4101684"/>
            <a:ext cx="4076700" cy="102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Views</a:t>
            </a:r>
            <a:endParaRPr/>
          </a:p>
        </p:txBody>
      </p:sp>
      <p:sp>
        <p:nvSpPr>
          <p:cNvPr id="496" name="Google Shape;496;p30"/>
          <p:cNvSpPr txBox="1">
            <a:spLocks noGrp="1"/>
          </p:cNvSpPr>
          <p:nvPr>
            <p:ph type="body" idx="1"/>
          </p:nvPr>
        </p:nvSpPr>
        <p:spPr>
          <a:xfrm>
            <a:off x="470263" y="1457742"/>
            <a:ext cx="8157007" cy="7478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700" dirty="0"/>
              <a:t>Sometimes we use a query enough that we want to give its results a name, and make it essentially a table (which we then use in other queries!)</a:t>
            </a:r>
            <a:endParaRPr sz="1700" dirty="0"/>
          </a:p>
        </p:txBody>
      </p:sp>
      <p:sp>
        <p:nvSpPr>
          <p:cNvPr id="497" name="Google Shape;497;p3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31</a:t>
            </a:fld>
            <a:endParaRPr/>
          </a:p>
        </p:txBody>
      </p:sp>
      <p:sp>
        <p:nvSpPr>
          <p:cNvPr id="498" name="Google Shape;498;p30"/>
          <p:cNvSpPr txBox="1"/>
          <p:nvPr/>
        </p:nvSpPr>
        <p:spPr>
          <a:xfrm>
            <a:off x="215679" y="2573157"/>
            <a:ext cx="8712642" cy="2062103"/>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conn.execute('begin transaction')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conn.execute('drop view if exists people_experience')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conn.execute("create view people_experience as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select _id, group_concat(org) as experience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left join experience on _id=person group by _id")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conn.execute('commit')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 from people_experience', conn)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Occasional Considerations:</a:t>
            </a:r>
            <a:br>
              <a:rPr lang="en-US"/>
            </a:br>
            <a:r>
              <a:rPr lang="en-US"/>
              <a:t>Access and Consistency</a:t>
            </a:r>
            <a:endParaRPr/>
          </a:p>
        </p:txBody>
      </p:sp>
      <p:sp>
        <p:nvSpPr>
          <p:cNvPr id="504" name="Google Shape;504;p31"/>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2465"/>
              <a:buNone/>
            </a:pPr>
            <a:r>
              <a:rPr lang="en-US" dirty="0"/>
              <a:t>Sometimes we may need to allow for failures and “undo”…</a:t>
            </a:r>
            <a:endParaRPr dirty="0"/>
          </a:p>
          <a:p>
            <a:pPr marL="463550" lvl="1" indent="-177800" algn="l" rtl="0">
              <a:spcBef>
                <a:spcPts val="675"/>
              </a:spcBef>
              <a:spcAft>
                <a:spcPts val="0"/>
              </a:spcAft>
              <a:buSzPts val="2175"/>
              <a:buChar char="•"/>
            </a:pPr>
            <a:r>
              <a:rPr lang="en-US" dirty="0"/>
              <a:t>We saw “BEGIN TRANSACTION … COMMIT”</a:t>
            </a:r>
            <a:endParaRPr dirty="0"/>
          </a:p>
          <a:p>
            <a:pPr marL="463550" lvl="1" indent="-177800" algn="l" rtl="0">
              <a:spcBef>
                <a:spcPts val="675"/>
              </a:spcBef>
              <a:spcAft>
                <a:spcPts val="0"/>
              </a:spcAft>
              <a:buSzPts val="2175"/>
              <a:buChar char="•"/>
            </a:pPr>
            <a:r>
              <a:rPr lang="en-US" dirty="0"/>
              <a:t>There is also “ROLLBACK”</a:t>
            </a:r>
            <a:endParaRPr dirty="0"/>
          </a:p>
          <a:p>
            <a:pPr marL="463550" lvl="1" indent="-39687" algn="l" rtl="0">
              <a:spcBef>
                <a:spcPts val="675"/>
              </a:spcBef>
              <a:spcAft>
                <a:spcPts val="0"/>
              </a:spcAft>
              <a:buSzPts val="2175"/>
              <a:buNone/>
            </a:pPr>
            <a:endParaRPr dirty="0"/>
          </a:p>
          <a:p>
            <a:pPr marL="0" lvl="0" indent="0" algn="l" rtl="0">
              <a:lnSpc>
                <a:spcPct val="110000"/>
              </a:lnSpc>
              <a:spcBef>
                <a:spcPts val="715"/>
              </a:spcBef>
              <a:spcAft>
                <a:spcPts val="0"/>
              </a:spcAft>
              <a:buSzPts val="2465"/>
              <a:buNone/>
            </a:pPr>
            <a:r>
              <a:rPr lang="en-US" dirty="0"/>
              <a:t>Relational DBMS typically provide atomic </a:t>
            </a:r>
            <a:r>
              <a:rPr lang="en-US" b="1" dirty="0"/>
              <a:t>transactions</a:t>
            </a:r>
            <a:r>
              <a:rPr lang="en-US" dirty="0"/>
              <a:t> for this; most NoSQL DBMSs don’t</a:t>
            </a:r>
            <a:endParaRPr dirty="0"/>
          </a:p>
          <a:p>
            <a:pPr marL="177800" lvl="0" indent="-16668" algn="l" rtl="0">
              <a:spcBef>
                <a:spcPts val="725"/>
              </a:spcBef>
              <a:spcAft>
                <a:spcPts val="0"/>
              </a:spcAft>
              <a:buSzPts val="2538"/>
              <a:buNone/>
            </a:pPr>
            <a:endParaRPr dirty="0"/>
          </a:p>
          <a:p>
            <a:pPr marL="0" lvl="0" indent="0" algn="l" rtl="0">
              <a:lnSpc>
                <a:spcPct val="110000"/>
              </a:lnSpc>
              <a:spcBef>
                <a:spcPts val="715"/>
              </a:spcBef>
              <a:spcAft>
                <a:spcPts val="0"/>
              </a:spcAft>
              <a:buSzPts val="2465"/>
              <a:buNone/>
            </a:pPr>
            <a:r>
              <a:rPr lang="en-US" dirty="0"/>
              <a:t>A second consideration when the data is shared: what happens when multiple users are editing and querying at the same time?  </a:t>
            </a:r>
            <a:endParaRPr dirty="0"/>
          </a:p>
          <a:p>
            <a:pPr marL="463550" lvl="1" indent="-177800" algn="l" rtl="0">
              <a:lnSpc>
                <a:spcPct val="110000"/>
              </a:lnSpc>
              <a:spcBef>
                <a:spcPts val="675"/>
              </a:spcBef>
              <a:spcAft>
                <a:spcPts val="0"/>
              </a:spcAft>
              <a:buSzPts val="2175"/>
              <a:buChar char="•"/>
            </a:pPr>
            <a:r>
              <a:rPr lang="en-US" b="1" dirty="0"/>
              <a:t>Concurrency control</a:t>
            </a:r>
            <a:r>
              <a:rPr lang="en-US" dirty="0"/>
              <a:t> (how do we handle concurrent updates) and </a:t>
            </a:r>
            <a:r>
              <a:rPr lang="en-US" b="1" dirty="0"/>
              <a:t>consistency</a:t>
            </a:r>
            <a:r>
              <a:rPr lang="en-US" dirty="0"/>
              <a:t> (when do I see changes)</a:t>
            </a:r>
            <a:endParaRPr dirty="0"/>
          </a:p>
        </p:txBody>
      </p:sp>
      <p:sp>
        <p:nvSpPr>
          <p:cNvPr id="505" name="Google Shape;505;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Summary of Data Modeling</a:t>
            </a:r>
            <a:endParaRPr/>
          </a:p>
        </p:txBody>
      </p:sp>
      <p:sp>
        <p:nvSpPr>
          <p:cNvPr id="511" name="Google Shape;511;p32"/>
          <p:cNvSpPr txBox="1">
            <a:spLocks noGrp="1"/>
          </p:cNvSpPr>
          <p:nvPr>
            <p:ph type="body" idx="1"/>
          </p:nvPr>
        </p:nvSpPr>
        <p:spPr>
          <a:xfrm>
            <a:off x="493496" y="1249493"/>
            <a:ext cx="8157007" cy="3762671"/>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SzPts val="2346"/>
              <a:buNone/>
            </a:pPr>
            <a:r>
              <a:rPr lang="en-US" dirty="0"/>
              <a:t>We have a large hierarchical dataset for LinkedIn</a:t>
            </a:r>
            <a:endParaRPr sz="2800" dirty="0"/>
          </a:p>
          <a:p>
            <a:pPr marL="285750" lvl="1" indent="0" algn="l" rtl="0">
              <a:lnSpc>
                <a:spcPct val="90000"/>
              </a:lnSpc>
              <a:spcBef>
                <a:spcPts val="652"/>
              </a:spcBef>
              <a:spcAft>
                <a:spcPts val="0"/>
              </a:spcAft>
              <a:buSzPts val="2011"/>
              <a:buNone/>
            </a:pPr>
            <a:r>
              <a:rPr lang="en-US" sz="1600" dirty="0"/>
              <a:t>It takes a long time to load / parse</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90000"/>
              </a:lnSpc>
              <a:spcBef>
                <a:spcPts val="699"/>
              </a:spcBef>
              <a:spcAft>
                <a:spcPts val="0"/>
              </a:spcAft>
              <a:buSzPts val="2346"/>
              <a:buNone/>
            </a:pPr>
            <a:r>
              <a:rPr lang="en-US" dirty="0"/>
              <a:t>We can load it into MongoDB, which stores it ~directly</a:t>
            </a:r>
            <a:endParaRPr sz="2800" dirty="0"/>
          </a:p>
          <a:p>
            <a:pPr marL="285750" lvl="1" indent="0" algn="l" rtl="0">
              <a:lnSpc>
                <a:spcPct val="90000"/>
              </a:lnSpc>
              <a:spcBef>
                <a:spcPts val="652"/>
              </a:spcBef>
              <a:spcAft>
                <a:spcPts val="0"/>
              </a:spcAft>
              <a:buSzPts val="2011"/>
              <a:buNone/>
            </a:pPr>
            <a:r>
              <a:rPr lang="en-US" sz="1600" dirty="0"/>
              <a:t>Can retrieve by patterns, a bit like XPath</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110000"/>
              </a:lnSpc>
              <a:spcBef>
                <a:spcPts val="699"/>
              </a:spcBef>
              <a:spcAft>
                <a:spcPts val="0"/>
              </a:spcAft>
              <a:buSzPts val="2346"/>
              <a:buNone/>
            </a:pPr>
            <a:r>
              <a:rPr lang="en-US" dirty="0"/>
              <a:t>We can split it into </a:t>
            </a:r>
            <a:r>
              <a:rPr lang="en-US" dirty="0" err="1"/>
              <a:t>dataframes</a:t>
            </a:r>
            <a:r>
              <a:rPr lang="en-US" dirty="0"/>
              <a:t> or SQL tables, and we can reassemble by joins</a:t>
            </a:r>
            <a:endParaRPr sz="2800" dirty="0"/>
          </a:p>
          <a:p>
            <a:pPr marL="285750" lvl="1" indent="0" algn="l" rtl="0">
              <a:lnSpc>
                <a:spcPct val="90000"/>
              </a:lnSpc>
              <a:spcBef>
                <a:spcPts val="652"/>
              </a:spcBef>
              <a:spcAft>
                <a:spcPts val="0"/>
              </a:spcAft>
              <a:buSzPts val="2011"/>
              <a:buNone/>
            </a:pPr>
            <a:r>
              <a:rPr lang="en-US" sz="1600" dirty="0"/>
              <a:t>Grouping with concatenation can rebuild our sets, if we really want</a:t>
            </a:r>
            <a:endParaRPr sz="1600" dirty="0"/>
          </a:p>
          <a:p>
            <a:pPr marL="285750" lvl="1" indent="0" algn="l" rtl="0">
              <a:lnSpc>
                <a:spcPct val="90000"/>
              </a:lnSpc>
              <a:spcBef>
                <a:spcPts val="652"/>
              </a:spcBef>
              <a:spcAft>
                <a:spcPts val="0"/>
              </a:spcAft>
              <a:buSzPts val="2011"/>
              <a:buNone/>
            </a:pPr>
            <a:r>
              <a:rPr lang="en-US" sz="1600" dirty="0"/>
              <a:t>And </a:t>
            </a:r>
            <a:r>
              <a:rPr lang="en-US" sz="1600" i="1" dirty="0"/>
              <a:t>views</a:t>
            </a:r>
            <a:r>
              <a:rPr lang="en-US" sz="1600" dirty="0"/>
              <a:t> let us give a name to the reassembled results</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90000"/>
              </a:lnSpc>
              <a:spcBef>
                <a:spcPts val="699"/>
              </a:spcBef>
              <a:spcAft>
                <a:spcPts val="0"/>
              </a:spcAft>
              <a:buSzPts val="2346"/>
              <a:buNone/>
            </a:pPr>
            <a:r>
              <a:rPr lang="en-US" dirty="0"/>
              <a:t>If data isn’t static, we should consider </a:t>
            </a:r>
            <a:r>
              <a:rPr lang="en-US" b="1" dirty="0"/>
              <a:t>transactions</a:t>
            </a:r>
            <a:r>
              <a:rPr lang="en-US" dirty="0"/>
              <a:t> and </a:t>
            </a:r>
            <a:r>
              <a:rPr lang="en-US" b="1" dirty="0"/>
              <a:t>concurrency</a:t>
            </a:r>
            <a:endParaRPr sz="1618" dirty="0"/>
          </a:p>
        </p:txBody>
      </p:sp>
      <p:sp>
        <p:nvSpPr>
          <p:cNvPr id="512" name="Google Shape;512;p3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Part of the Goal:</a:t>
            </a:r>
            <a:br>
              <a:rPr lang="en-US"/>
            </a:br>
            <a:r>
              <a:rPr lang="en-US"/>
              <a:t>Modeling Concepts and Instances</a:t>
            </a:r>
            <a:endParaRPr/>
          </a:p>
        </p:txBody>
      </p:sp>
      <p:sp>
        <p:nvSpPr>
          <p:cNvPr id="166" name="Google Shape;166;p4"/>
          <p:cNvSpPr txBox="1">
            <a:spLocks noGrp="1"/>
          </p:cNvSpPr>
          <p:nvPr>
            <p:ph type="body" idx="1"/>
          </p:nvPr>
        </p:nvSpPr>
        <p:spPr>
          <a:xfrm>
            <a:off x="470264" y="1457742"/>
            <a:ext cx="5274370" cy="3762671"/>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The famous example from logic and philosophy,</a:t>
            </a:r>
            <a:br>
              <a:rPr lang="en-US" sz="1700" dirty="0">
                <a:latin typeface="Helvetica Neue" panose="02000503000000020004" pitchFamily="2" charset="0"/>
                <a:ea typeface="Helvetica Neue" panose="02000503000000020004" pitchFamily="2" charset="0"/>
                <a:cs typeface="Helvetica Neue" panose="02000503000000020004" pitchFamily="2" charset="0"/>
              </a:rPr>
            </a:br>
            <a:r>
              <a:rPr lang="en-US" sz="1700" dirty="0">
                <a:latin typeface="Helvetica Neue" panose="02000503000000020004" pitchFamily="2" charset="0"/>
                <a:ea typeface="Helvetica Neue" panose="02000503000000020004" pitchFamily="2" charset="0"/>
                <a:cs typeface="Helvetica Neue" panose="02000503000000020004" pitchFamily="2" charset="0"/>
              </a:rPr>
              <a:t>attributed to Aristotle:</a:t>
            </a: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All men are mortal.</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Socrates is a man.</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Therefore, Socrates is mortal.</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285750" lvl="1" indent="0" algn="l" rtl="0">
              <a:spcBef>
                <a:spcPts val="675"/>
              </a:spcBef>
              <a:spcAft>
                <a:spcPts val="0"/>
              </a:spcAft>
              <a:buSzPts val="2175"/>
              <a:buNone/>
            </a:pP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The premise:  we have </a:t>
            </a:r>
            <a:r>
              <a:rPr lang="en-US" sz="1700" i="1" dirty="0">
                <a:latin typeface="Helvetica Neue" panose="02000503000000020004" pitchFamily="2" charset="0"/>
                <a:ea typeface="Helvetica Neue" panose="02000503000000020004" pitchFamily="2" charset="0"/>
                <a:cs typeface="Helvetica Neue" panose="02000503000000020004" pitchFamily="2" charset="0"/>
              </a:rPr>
              <a:t>concepts</a:t>
            </a:r>
            <a:r>
              <a:rPr lang="en-US" sz="1700" dirty="0">
                <a:latin typeface="Helvetica Neue" panose="02000503000000020004" pitchFamily="2" charset="0"/>
                <a:ea typeface="Helvetica Neue" panose="02000503000000020004" pitchFamily="2" charset="0"/>
                <a:cs typeface="Helvetica Neue" panose="02000503000000020004" pitchFamily="2" charset="0"/>
              </a:rPr>
              <a:t> which are classes of things, and </a:t>
            </a:r>
            <a:r>
              <a:rPr lang="en-US" sz="1700" i="1" dirty="0">
                <a:latin typeface="Helvetica Neue" panose="02000503000000020004" pitchFamily="2" charset="0"/>
                <a:ea typeface="Helvetica Neue" panose="02000503000000020004" pitchFamily="2" charset="0"/>
                <a:cs typeface="Helvetica Neue" panose="02000503000000020004" pitchFamily="2" charset="0"/>
              </a:rPr>
              <a:t>instances</a:t>
            </a:r>
            <a:r>
              <a:rPr lang="en-US" sz="1700" dirty="0">
                <a:latin typeface="Helvetica Neue" panose="02000503000000020004" pitchFamily="2" charset="0"/>
                <a:ea typeface="Helvetica Neue" panose="02000503000000020004" pitchFamily="2" charset="0"/>
                <a:cs typeface="Helvetica Neue" panose="02000503000000020004" pitchFamily="2" charset="0"/>
              </a:rPr>
              <a:t> of those concepts</a:t>
            </a: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i="1" dirty="0">
                <a:latin typeface="Helvetica Neue" panose="02000503000000020004" pitchFamily="2" charset="0"/>
                <a:ea typeface="Helvetica Neue" panose="02000503000000020004" pitchFamily="2" charset="0"/>
                <a:cs typeface="Helvetica Neue" panose="02000503000000020004" pitchFamily="2" charset="0"/>
              </a:rPr>
              <a:t>Properties</a:t>
            </a:r>
            <a:r>
              <a:rPr lang="en-US" sz="1530" dirty="0">
                <a:latin typeface="Helvetica Neue" panose="02000503000000020004" pitchFamily="2" charset="0"/>
                <a:ea typeface="Helvetica Neue" panose="02000503000000020004" pitchFamily="2" charset="0"/>
                <a:cs typeface="Helvetica Neue" panose="02000503000000020004" pitchFamily="2" charset="0"/>
              </a:rPr>
              <a:t> of the concepts appear in the instances</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Instances </a:t>
            </a:r>
            <a:r>
              <a:rPr lang="en-US" sz="1530" i="1" dirty="0">
                <a:latin typeface="Helvetica Neue" panose="02000503000000020004" pitchFamily="2" charset="0"/>
                <a:ea typeface="Helvetica Neue" panose="02000503000000020004" pitchFamily="2" charset="0"/>
                <a:cs typeface="Helvetica Neue" panose="02000503000000020004" pitchFamily="2" charset="0"/>
              </a:rPr>
              <a:t>relate</a:t>
            </a:r>
            <a:r>
              <a:rPr lang="en-US" sz="1530" dirty="0">
                <a:latin typeface="Helvetica Neue" panose="02000503000000020004" pitchFamily="2" charset="0"/>
                <a:ea typeface="Helvetica Neue" panose="02000503000000020004" pitchFamily="2" charset="0"/>
                <a:cs typeface="Helvetica Neue" panose="02000503000000020004" pitchFamily="2" charset="0"/>
              </a:rPr>
              <a:t> to other instances</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25"/>
              </a:spcBef>
              <a:spcAft>
                <a:spcPts val="0"/>
              </a:spcAft>
              <a:buSzPts val="2538"/>
              <a:buNone/>
            </a:pP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Data design is about trying to codify the above!</a:t>
            </a:r>
            <a:endParaRPr sz="17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7" name="Google Shape;167;p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4</a:t>
            </a:fld>
            <a:endParaRPr/>
          </a:p>
        </p:txBody>
      </p:sp>
      <p:pic>
        <p:nvPicPr>
          <p:cNvPr id="168" name="Google Shape;168;p4" descr="Aristotle"/>
          <p:cNvPicPr preferRelativeResize="0"/>
          <p:nvPr/>
        </p:nvPicPr>
        <p:blipFill rotWithShape="1">
          <a:blip r:embed="rId3">
            <a:alphaModFix/>
          </a:blip>
          <a:srcRect/>
          <a:stretch/>
        </p:blipFill>
        <p:spPr>
          <a:xfrm>
            <a:off x="6093053" y="1399997"/>
            <a:ext cx="2865312" cy="3820416"/>
          </a:xfrm>
          <a:prstGeom prst="rect">
            <a:avLst/>
          </a:prstGeom>
          <a:noFill/>
          <a:ln>
            <a:noFill/>
          </a:ln>
        </p:spPr>
      </p:pic>
      <p:sp>
        <p:nvSpPr>
          <p:cNvPr id="169" name="Google Shape;169;p4"/>
          <p:cNvSpPr/>
          <p:nvPr/>
        </p:nvSpPr>
        <p:spPr>
          <a:xfrm>
            <a:off x="5360285" y="1110993"/>
            <a:ext cx="3723203"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100" b="0" i="1" u="sng" strike="noStrike" cap="none">
                <a:solidFill>
                  <a:srgbClr val="1779BA"/>
                </a:solidFill>
                <a:latin typeface="Times New Roman"/>
                <a:ea typeface="Times New Roman"/>
                <a:cs typeface="Times New Roman"/>
                <a:sym typeface="Times New Roman"/>
                <a:hlinkClick r:id="rId4"/>
              </a:rPr>
              <a:t>"Aristotle"</a:t>
            </a:r>
            <a:r>
              <a:rPr lang="en-US" sz="1100" b="0" i="1" u="none" strike="noStrike" cap="none">
                <a:solidFill>
                  <a:srgbClr val="0A0A0A"/>
                </a:solidFill>
                <a:latin typeface="Times New Roman"/>
                <a:ea typeface="Times New Roman"/>
                <a:cs typeface="Times New Roman"/>
                <a:sym typeface="Times New Roman"/>
              </a:rPr>
              <a:t> by </a:t>
            </a:r>
            <a:r>
              <a:rPr lang="en-US" sz="1100" b="0" i="1" u="sng" strike="noStrike" cap="none">
                <a:solidFill>
                  <a:srgbClr val="1779BA"/>
                </a:solidFill>
                <a:latin typeface="Times New Roman"/>
                <a:ea typeface="Times New Roman"/>
                <a:cs typeface="Times New Roman"/>
                <a:sym typeface="Times New Roman"/>
                <a:hlinkClick r:id="rId5"/>
              </a:rPr>
              <a:t>maha-online</a:t>
            </a:r>
            <a:r>
              <a:rPr lang="en-US" sz="1100" b="0" i="1" u="none" strike="noStrike" cap="none">
                <a:solidFill>
                  <a:srgbClr val="0A0A0A"/>
                </a:solidFill>
                <a:latin typeface="Times New Roman"/>
                <a:ea typeface="Times New Roman"/>
                <a:cs typeface="Times New Roman"/>
                <a:sym typeface="Times New Roman"/>
              </a:rPr>
              <a:t> is licensed under </a:t>
            </a:r>
            <a:r>
              <a:rPr lang="en-US" sz="1100" b="0" i="1" u="sng" strike="noStrike" cap="none">
                <a:solidFill>
                  <a:srgbClr val="1779BA"/>
                </a:solidFill>
                <a:latin typeface="Times New Roman"/>
                <a:ea typeface="Times New Roman"/>
                <a:cs typeface="Times New Roman"/>
                <a:sym typeface="Times New Roman"/>
                <a:hlinkClick r:id="rId6"/>
              </a:rPr>
              <a:t>CC BY-SA 2.0 </a:t>
            </a: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Some Starting Points</a:t>
            </a:r>
            <a:endParaRPr/>
          </a:p>
        </p:txBody>
      </p:sp>
      <p:sp>
        <p:nvSpPr>
          <p:cNvPr id="175" name="Google Shape;175;p5"/>
          <p:cNvSpPr txBox="1">
            <a:spLocks noGrp="1"/>
          </p:cNvSpPr>
          <p:nvPr>
            <p:ph type="body" idx="1"/>
          </p:nvPr>
        </p:nvSpPr>
        <p:spPr>
          <a:xfrm>
            <a:off x="470263" y="1043492"/>
            <a:ext cx="8157007" cy="4176921"/>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2346"/>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We model knowledge using the following notions:</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b="1" dirty="0">
                <a:latin typeface="Helvetica Neue" panose="02000503000000020004" pitchFamily="2" charset="0"/>
                <a:ea typeface="Helvetica Neue" panose="02000503000000020004" pitchFamily="2" charset="0"/>
                <a:cs typeface="Helvetica Neue" panose="02000503000000020004" pitchFamily="2" charset="0"/>
              </a:rPr>
              <a:t>Classes</a:t>
            </a:r>
            <a:r>
              <a:rPr lang="en-US" sz="1500" dirty="0">
                <a:latin typeface="Helvetica Neue" panose="02000503000000020004" pitchFamily="2" charset="0"/>
                <a:ea typeface="Helvetica Neue" panose="02000503000000020004" pitchFamily="2" charset="0"/>
                <a:cs typeface="Helvetica Neue" panose="02000503000000020004" pitchFamily="2" charset="0"/>
              </a:rPr>
              <a:t>, concepts, or sets of entities – e.g., people</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b="1" dirty="0">
                <a:latin typeface="Helvetica Neue" panose="02000503000000020004" pitchFamily="2" charset="0"/>
                <a:ea typeface="Helvetica Neue" panose="02000503000000020004" pitchFamily="2" charset="0"/>
                <a:cs typeface="Helvetica Neue" panose="02000503000000020004" pitchFamily="2" charset="0"/>
              </a:rPr>
              <a:t>Instances </a:t>
            </a:r>
            <a:r>
              <a:rPr lang="en-US" sz="1500" dirty="0">
                <a:latin typeface="Helvetica Neue" panose="02000503000000020004" pitchFamily="2" charset="0"/>
                <a:ea typeface="Helvetica Neue" panose="02000503000000020004" pitchFamily="2" charset="0"/>
                <a:cs typeface="Helvetica Neue" panose="02000503000000020004" pitchFamily="2" charset="0"/>
              </a:rPr>
              <a:t>of those classes – e.g., Socrates, Aristotle, Plato</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dirty="0">
                <a:latin typeface="Helvetica Neue" panose="02000503000000020004" pitchFamily="2" charset="0"/>
                <a:ea typeface="Helvetica Neue" panose="02000503000000020004" pitchFamily="2" charset="0"/>
                <a:cs typeface="Helvetica Neue" panose="02000503000000020004" pitchFamily="2" charset="0"/>
              </a:rPr>
              <a:t>Named </a:t>
            </a:r>
            <a:r>
              <a:rPr lang="en-US" sz="1500" b="1" dirty="0">
                <a:latin typeface="Helvetica Neue" panose="02000503000000020004" pitchFamily="2" charset="0"/>
                <a:ea typeface="Helvetica Neue" panose="02000503000000020004" pitchFamily="2" charset="0"/>
                <a:cs typeface="Helvetica Neue" panose="02000503000000020004" pitchFamily="2" charset="0"/>
              </a:rPr>
              <a:t>relationships </a:t>
            </a:r>
            <a:r>
              <a:rPr lang="en-US" sz="1500" dirty="0">
                <a:latin typeface="Helvetica Neue" panose="02000503000000020004" pitchFamily="2" charset="0"/>
                <a:ea typeface="Helvetica Neue" panose="02000503000000020004" pitchFamily="2" charset="0"/>
                <a:cs typeface="Helvetica Neue" panose="02000503000000020004" pitchFamily="2" charset="0"/>
              </a:rPr>
              <a:t>between classes – e.g., </a:t>
            </a:r>
            <a:r>
              <a:rPr lang="en-US" sz="1500" b="1" dirty="0">
                <a:latin typeface="Helvetica Neue" panose="02000503000000020004" pitchFamily="2" charset="0"/>
                <a:ea typeface="Helvetica Neue" panose="02000503000000020004" pitchFamily="2" charset="0"/>
                <a:cs typeface="Helvetica Neue" panose="02000503000000020004" pitchFamily="2" charset="0"/>
              </a:rPr>
              <a:t>people</a:t>
            </a:r>
            <a:r>
              <a:rPr lang="en-US" sz="1500" dirty="0">
                <a:latin typeface="Helvetica Neue" panose="02000503000000020004" pitchFamily="2" charset="0"/>
                <a:ea typeface="Helvetica Neue" panose="02000503000000020004" pitchFamily="2" charset="0"/>
                <a:cs typeface="Helvetica Neue" panose="02000503000000020004" pitchFamily="2" charset="0"/>
              </a:rPr>
              <a:t> have </a:t>
            </a:r>
            <a:r>
              <a:rPr lang="en-US" sz="1500" b="1" dirty="0">
                <a:latin typeface="Helvetica Neue" panose="02000503000000020004" pitchFamily="2" charset="0"/>
                <a:ea typeface="Helvetica Neue" panose="02000503000000020004" pitchFamily="2" charset="0"/>
                <a:cs typeface="Helvetica Neue" panose="02000503000000020004" pitchFamily="2" charset="0"/>
              </a:rPr>
              <a:t>teachers</a:t>
            </a:r>
            <a:r>
              <a:rPr lang="en-US" sz="1500" dirty="0">
                <a:latin typeface="Helvetica Neue" panose="02000503000000020004" pitchFamily="2" charset="0"/>
                <a:ea typeface="Helvetica Neue" panose="02000503000000020004" pitchFamily="2" charset="0"/>
                <a:cs typeface="Helvetica Neue" panose="02000503000000020004" pitchFamily="2" charset="0"/>
              </a:rPr>
              <a:t> who are other people (thus Aristotle has a teacher, namely Plato)</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dirty="0">
                <a:latin typeface="Helvetica Neue" panose="02000503000000020004" pitchFamily="2" charset="0"/>
                <a:ea typeface="Helvetica Neue" panose="02000503000000020004" pitchFamily="2" charset="0"/>
                <a:cs typeface="Helvetica Neue" panose="02000503000000020004" pitchFamily="2" charset="0"/>
              </a:rPr>
              <a:t>Classes may also have </a:t>
            </a:r>
            <a:r>
              <a:rPr lang="en-US" sz="1500" b="1" dirty="0">
                <a:latin typeface="Helvetica Neue" panose="02000503000000020004" pitchFamily="2" charset="0"/>
                <a:ea typeface="Helvetica Neue" panose="02000503000000020004" pitchFamily="2" charset="0"/>
                <a:cs typeface="Helvetica Neue" panose="02000503000000020004" pitchFamily="2" charset="0"/>
              </a:rPr>
              <a:t>properties</a:t>
            </a:r>
            <a:r>
              <a:rPr lang="en-US" sz="1500" dirty="0">
                <a:latin typeface="Helvetica Neue" panose="02000503000000020004" pitchFamily="2" charset="0"/>
                <a:ea typeface="Helvetica Neue" panose="02000503000000020004" pitchFamily="2" charset="0"/>
                <a:cs typeface="Helvetica Neue" panose="02000503000000020004" pitchFamily="2" charset="0"/>
              </a:rPr>
              <a:t>, e.g., people have names or are mortal</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10000"/>
              </a:lnSpc>
              <a:spcBef>
                <a:spcPts val="699"/>
              </a:spcBef>
              <a:spcAft>
                <a:spcPts val="0"/>
              </a:spcAft>
              <a:buSzPts val="2346"/>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There are different, equivalent ways of looking at these!</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logic</a:t>
            </a:r>
            <a:r>
              <a:rPr lang="en-US" sz="1600" dirty="0">
                <a:latin typeface="Helvetica Neue" panose="02000503000000020004" pitchFamily="2" charset="0"/>
                <a:ea typeface="Helvetica Neue" panose="02000503000000020004" pitchFamily="2" charset="0"/>
                <a:cs typeface="Helvetica Neue" panose="02000503000000020004" pitchFamily="2" charset="0"/>
              </a:rPr>
              <a:t> – “knowledge representation,” a key idea in AI</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knowledge graphs</a:t>
            </a:r>
            <a:r>
              <a:rPr lang="en-US" sz="1600" dirty="0">
                <a:latin typeface="Helvetica Neue" panose="02000503000000020004" pitchFamily="2" charset="0"/>
                <a:ea typeface="Helvetica Neue" panose="02000503000000020004" pitchFamily="2" charset="0"/>
                <a:cs typeface="Helvetica Neue" panose="02000503000000020004" pitchFamily="2" charset="0"/>
              </a:rPr>
              <a:t> – named relationships between classes, subclasses, instances, properties</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entity-relationship modeling </a:t>
            </a:r>
            <a:r>
              <a:rPr lang="en-US" sz="1600" dirty="0">
                <a:latin typeface="Helvetica Neue" panose="02000503000000020004" pitchFamily="2" charset="0"/>
                <a:ea typeface="Helvetica Neue" panose="02000503000000020004" pitchFamily="2" charset="0"/>
                <a:cs typeface="Helvetica Neue" panose="02000503000000020004" pitchFamily="2" charset="0"/>
              </a:rPr>
              <a:t>– a special case of knowledge graphs</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50092" algn="l" rtl="0">
              <a:lnSpc>
                <a:spcPct val="110000"/>
              </a:lnSpc>
              <a:spcBef>
                <a:spcPts val="652"/>
              </a:spcBef>
              <a:spcAft>
                <a:spcPts val="0"/>
              </a:spcAft>
              <a:buSzPts val="2011"/>
              <a:buNone/>
            </a:pPr>
            <a:endParaRPr sz="16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These can all be used to inform our design of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dataframes</a:t>
            </a:r>
            <a:r>
              <a:rPr lang="en-US" sz="1600" dirty="0">
                <a:latin typeface="Helvetica Neue" panose="02000503000000020004" pitchFamily="2" charset="0"/>
                <a:ea typeface="Helvetica Neue" panose="02000503000000020004" pitchFamily="2" charset="0"/>
                <a:cs typeface="Helvetica Neue" panose="02000503000000020004" pitchFamily="2" charset="0"/>
              </a:rPr>
              <a:t>, hierarchical data, etc.</a:t>
            </a:r>
            <a:endParaRPr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6" name="Google Shape;176;p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Modeling Classes, Instances, Properties </a:t>
            </a:r>
            <a:br>
              <a:rPr lang="en-US" dirty="0"/>
            </a:br>
            <a:r>
              <a:rPr lang="en-US" dirty="0"/>
              <a:t>Using Logical </a:t>
            </a:r>
            <a:r>
              <a:rPr lang="en-US" i="1" dirty="0"/>
              <a:t>Predicates</a:t>
            </a:r>
            <a:endParaRPr dirty="0"/>
          </a:p>
        </p:txBody>
      </p:sp>
      <p:sp>
        <p:nvSpPr>
          <p:cNvPr id="182" name="Google Shape;182;p6"/>
          <p:cNvSpPr txBox="1">
            <a:spLocks noGrp="1"/>
          </p:cNvSpPr>
          <p:nvPr>
            <p:ph type="body" idx="1"/>
          </p:nvPr>
        </p:nvSpPr>
        <p:spPr>
          <a:xfrm>
            <a:off x="470263" y="1230688"/>
            <a:ext cx="5446443" cy="4316771"/>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ts val="1966"/>
              <a:buNone/>
            </a:pPr>
            <a:r>
              <a:rPr lang="en-US" sz="1800" dirty="0"/>
              <a:t>We can use </a:t>
            </a:r>
            <a:r>
              <a:rPr lang="en-US" sz="1800" b="1" dirty="0"/>
              <a:t>logical assertions</a:t>
            </a:r>
            <a:r>
              <a:rPr lang="en-US" sz="1800" dirty="0"/>
              <a:t> to describe everything.</a:t>
            </a:r>
            <a:endParaRPr sz="3100" dirty="0"/>
          </a:p>
          <a:p>
            <a:pPr marL="0" lvl="0" indent="0" algn="l" rtl="0">
              <a:lnSpc>
                <a:spcPct val="110000"/>
              </a:lnSpc>
              <a:spcBef>
                <a:spcPts val="646"/>
              </a:spcBef>
              <a:spcAft>
                <a:spcPts val="0"/>
              </a:spcAft>
              <a:buSzPts val="1966"/>
              <a:buNone/>
            </a:pPr>
            <a:r>
              <a:rPr lang="en-US" sz="1800" dirty="0"/>
              <a:t>Classes:  named, categorized collections of items</a:t>
            </a:r>
            <a:endParaRPr sz="3100" dirty="0"/>
          </a:p>
          <a:p>
            <a:pPr marL="285750" lvl="1" indent="0" algn="l" rtl="0">
              <a:lnSpc>
                <a:spcPct val="110000"/>
              </a:lnSpc>
              <a:spcBef>
                <a:spcPts val="607"/>
              </a:spcBef>
              <a:spcAft>
                <a:spcPts val="0"/>
              </a:spcAft>
              <a:buSzPts val="1685"/>
              <a:buNone/>
            </a:pPr>
            <a:r>
              <a:rPr lang="en-US" sz="1600" dirty="0"/>
              <a:t>“All people are mortal” </a:t>
            </a:r>
            <a:r>
              <a:rPr lang="en-US" sz="1600" dirty="0">
                <a:sym typeface="Wingdings" pitchFamily="2" charset="2"/>
              </a:rPr>
              <a:t>:  </a:t>
            </a:r>
            <a:r>
              <a:rPr lang="en-US" sz="1600" dirty="0"/>
              <a:t> </a:t>
            </a:r>
            <a:r>
              <a:rPr lang="en-US" sz="1600" dirty="0">
                <a:solidFill>
                  <a:schemeClr val="accent1"/>
                </a:solidFill>
              </a:rPr>
              <a:t>Mortal(person).</a:t>
            </a:r>
            <a:endParaRPr sz="2800" dirty="0"/>
          </a:p>
          <a:p>
            <a:pPr marL="0" lvl="0" indent="0" algn="l" rtl="0">
              <a:lnSpc>
                <a:spcPct val="110000"/>
              </a:lnSpc>
              <a:spcBef>
                <a:spcPts val="646"/>
              </a:spcBef>
              <a:spcAft>
                <a:spcPts val="0"/>
              </a:spcAft>
              <a:buSzPts val="1966"/>
              <a:buNone/>
            </a:pPr>
            <a:r>
              <a:rPr lang="en-US" sz="1800" dirty="0"/>
              <a:t>Classes have specializations or subclasses:</a:t>
            </a:r>
            <a:endParaRPr sz="3100" dirty="0"/>
          </a:p>
          <a:p>
            <a:pPr marL="285750" lvl="1" indent="0">
              <a:lnSpc>
                <a:spcPct val="110000"/>
              </a:lnSpc>
              <a:spcBef>
                <a:spcPts val="607"/>
              </a:spcBef>
              <a:buSzPts val="1685"/>
              <a:buNone/>
            </a:pPr>
            <a:r>
              <a:rPr lang="en-US" sz="1600" dirty="0"/>
              <a:t>“Men are people”</a:t>
            </a:r>
            <a:r>
              <a:rPr lang="en-US" sz="1600" dirty="0">
                <a:sym typeface="Wingdings" pitchFamily="2" charset="2"/>
              </a:rPr>
              <a:t> :  </a:t>
            </a:r>
            <a:r>
              <a:rPr lang="en-US" sz="1600" dirty="0"/>
              <a:t> </a:t>
            </a:r>
            <a:r>
              <a:rPr lang="en-US" sz="1600" dirty="0">
                <a:solidFill>
                  <a:schemeClr val="accent1"/>
                </a:solidFill>
              </a:rPr>
              <a:t>Subclass(man, person).</a:t>
            </a:r>
            <a:endParaRPr sz="2600" dirty="0"/>
          </a:p>
          <a:p>
            <a:pPr marL="0" lvl="0" indent="0" algn="l" rtl="0">
              <a:lnSpc>
                <a:spcPct val="110000"/>
              </a:lnSpc>
              <a:spcBef>
                <a:spcPts val="646"/>
              </a:spcBef>
              <a:spcAft>
                <a:spcPts val="0"/>
              </a:spcAft>
              <a:buSzPts val="1966"/>
              <a:buNone/>
            </a:pPr>
            <a:r>
              <a:rPr lang="en-US" sz="1800" dirty="0"/>
              <a:t>Classes have instances:</a:t>
            </a:r>
            <a:endParaRPr sz="3100" dirty="0"/>
          </a:p>
          <a:p>
            <a:pPr marL="285750" lvl="1" indent="0">
              <a:lnSpc>
                <a:spcPct val="110000"/>
              </a:lnSpc>
              <a:spcBef>
                <a:spcPts val="607"/>
              </a:spcBef>
              <a:buSzPts val="1685"/>
              <a:buNone/>
            </a:pPr>
            <a:r>
              <a:rPr lang="en-US" sz="1600" dirty="0"/>
              <a:t>“Aristotle is a man” </a:t>
            </a:r>
            <a:r>
              <a:rPr lang="en-US" sz="1600" dirty="0">
                <a:sym typeface="Wingdings" pitchFamily="2" charset="2"/>
              </a:rPr>
              <a:t>:</a:t>
            </a:r>
            <a:r>
              <a:rPr lang="en-US" sz="1600" dirty="0"/>
              <a:t>  </a:t>
            </a:r>
            <a:r>
              <a:rPr lang="en-US" sz="1600" dirty="0">
                <a:solidFill>
                  <a:schemeClr val="accent1"/>
                </a:solidFill>
              </a:rPr>
              <a:t>Instance(Aristotle, man)</a:t>
            </a:r>
            <a:endParaRPr sz="1500" dirty="0"/>
          </a:p>
          <a:p>
            <a:pPr marL="0" lvl="0" indent="0" algn="l" rtl="0">
              <a:lnSpc>
                <a:spcPct val="110000"/>
              </a:lnSpc>
              <a:spcBef>
                <a:spcPts val="646"/>
              </a:spcBef>
              <a:spcAft>
                <a:spcPts val="0"/>
              </a:spcAft>
              <a:buSzPts val="1966"/>
              <a:buNone/>
            </a:pPr>
            <a:r>
              <a:rPr lang="en-US" sz="1800" dirty="0"/>
              <a:t>And we </a:t>
            </a:r>
            <a:r>
              <a:rPr lang="en-US" sz="1800" b="1" dirty="0"/>
              <a:t>infer </a:t>
            </a:r>
            <a:r>
              <a:rPr lang="en-US" sz="1800" dirty="0"/>
              <a:t>predicates from class to subclass, or class to instance, using </a:t>
            </a:r>
            <a:r>
              <a:rPr lang="en-US" sz="1800" b="1" i="1" dirty="0"/>
              <a:t>rules</a:t>
            </a:r>
            <a:r>
              <a:rPr lang="en-US" sz="1800" dirty="0"/>
              <a:t>:</a:t>
            </a:r>
            <a:endParaRPr sz="3100" dirty="0"/>
          </a:p>
          <a:p>
            <a:pPr marL="285750" lvl="1" indent="0">
              <a:lnSpc>
                <a:spcPct val="110000"/>
              </a:lnSpc>
              <a:spcBef>
                <a:spcPts val="607"/>
              </a:spcBef>
              <a:buSzPts val="1685"/>
              <a:buNone/>
            </a:pPr>
            <a:r>
              <a:rPr lang="en-US" sz="1500" dirty="0">
                <a:solidFill>
                  <a:schemeClr val="accent1"/>
                </a:solidFill>
              </a:rPr>
              <a:t>Mortal(x) ^ Subclass(y, x) </a:t>
            </a:r>
            <a:r>
              <a:rPr lang="en-US" sz="1500" dirty="0">
                <a:solidFill>
                  <a:schemeClr val="accent1"/>
                </a:solidFill>
                <a:sym typeface="Wingdings" pitchFamily="2" charset="2"/>
              </a:rPr>
              <a:t></a:t>
            </a:r>
            <a:r>
              <a:rPr lang="en-US" sz="1500" dirty="0">
                <a:solidFill>
                  <a:schemeClr val="accent1"/>
                </a:solidFill>
              </a:rPr>
              <a:t> Mortal(y)</a:t>
            </a:r>
            <a:endParaRPr sz="2600" dirty="0"/>
          </a:p>
          <a:p>
            <a:pPr marL="285750" lvl="1" indent="0" algn="l" rtl="0">
              <a:lnSpc>
                <a:spcPct val="110000"/>
              </a:lnSpc>
              <a:spcBef>
                <a:spcPts val="607"/>
              </a:spcBef>
              <a:spcAft>
                <a:spcPts val="0"/>
              </a:spcAft>
              <a:buSzPts val="1685"/>
              <a:buNone/>
            </a:pPr>
            <a:r>
              <a:rPr lang="en-US" sz="1500" dirty="0">
                <a:solidFill>
                  <a:schemeClr val="accent1"/>
                </a:solidFill>
              </a:rPr>
              <a:t>Mortal(x) ^ Instance(y, x) </a:t>
            </a:r>
            <a:r>
              <a:rPr lang="en-US" sz="1500" dirty="0">
                <a:solidFill>
                  <a:schemeClr val="accent1"/>
                </a:solidFill>
                <a:sym typeface="Wingdings" pitchFamily="2" charset="2"/>
              </a:rPr>
              <a:t></a:t>
            </a:r>
            <a:r>
              <a:rPr lang="en-US" sz="1500" dirty="0">
                <a:solidFill>
                  <a:schemeClr val="accent1"/>
                </a:solidFill>
              </a:rPr>
              <a:t> Mortal(x)</a:t>
            </a:r>
            <a:endParaRPr sz="2600" dirty="0"/>
          </a:p>
          <a:p>
            <a:pPr marL="177800" lvl="0" indent="-52946" algn="l" rtl="0">
              <a:lnSpc>
                <a:spcPct val="110000"/>
              </a:lnSpc>
              <a:spcBef>
                <a:spcPts val="646"/>
              </a:spcBef>
              <a:spcAft>
                <a:spcPts val="0"/>
              </a:spcAft>
              <a:buSzPts val="1966"/>
              <a:buNone/>
            </a:pPr>
            <a:endParaRPr sz="1800" dirty="0"/>
          </a:p>
          <a:p>
            <a:pPr marL="0" lvl="0" indent="0">
              <a:lnSpc>
                <a:spcPct val="110000"/>
              </a:lnSpc>
              <a:spcBef>
                <a:spcPts val="646"/>
              </a:spcBef>
              <a:buSzPts val="1966"/>
              <a:buNone/>
            </a:pPr>
            <a:r>
              <a:rPr lang="en-US" sz="1800" dirty="0">
                <a:solidFill>
                  <a:schemeClr val="accent1"/>
                </a:solidFill>
              </a:rPr>
              <a:t>Mortal(person) ^ Subclass(man, person) </a:t>
            </a:r>
            <a:r>
              <a:rPr lang="en-US" sz="1800" dirty="0">
                <a:solidFill>
                  <a:schemeClr val="accent1"/>
                </a:solidFill>
                <a:sym typeface="Wingdings" pitchFamily="2" charset="2"/>
              </a:rPr>
              <a:t></a:t>
            </a:r>
            <a:r>
              <a:rPr lang="en-US" sz="1800" dirty="0">
                <a:solidFill>
                  <a:schemeClr val="accent1"/>
                </a:solidFill>
              </a:rPr>
              <a:t> Mortal(man)</a:t>
            </a:r>
            <a:endParaRPr sz="3100" dirty="0"/>
          </a:p>
          <a:p>
            <a:pPr marL="0" lvl="0" indent="0">
              <a:lnSpc>
                <a:spcPct val="110000"/>
              </a:lnSpc>
              <a:spcBef>
                <a:spcPts val="646"/>
              </a:spcBef>
              <a:buSzPts val="1966"/>
              <a:buNone/>
            </a:pPr>
            <a:r>
              <a:rPr lang="en-US" sz="1800" dirty="0">
                <a:solidFill>
                  <a:schemeClr val="accent1"/>
                </a:solidFill>
              </a:rPr>
              <a:t>Mortal(man) ^ Instance(Aristotle, man) </a:t>
            </a:r>
            <a:r>
              <a:rPr lang="en-US" sz="1800" dirty="0">
                <a:solidFill>
                  <a:schemeClr val="accent1"/>
                </a:solidFill>
                <a:sym typeface="Wingdings" pitchFamily="2" charset="2"/>
              </a:rPr>
              <a:t></a:t>
            </a:r>
            <a:r>
              <a:rPr lang="en-US" sz="1800" dirty="0">
                <a:solidFill>
                  <a:schemeClr val="accent1"/>
                </a:solidFill>
              </a:rPr>
              <a:t> Mortal(Aristotle)</a:t>
            </a:r>
            <a:endParaRPr dirty="0"/>
          </a:p>
        </p:txBody>
      </p:sp>
      <p:sp>
        <p:nvSpPr>
          <p:cNvPr id="183" name="Google Shape;183;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6</a:t>
            </a:fld>
            <a:endParaRPr/>
          </a:p>
        </p:txBody>
      </p:sp>
      <p:pic>
        <p:nvPicPr>
          <p:cNvPr id="184" name="Google Shape;184;p6" descr="Aristotle"/>
          <p:cNvPicPr preferRelativeResize="0"/>
          <p:nvPr/>
        </p:nvPicPr>
        <p:blipFill rotWithShape="1">
          <a:blip r:embed="rId3">
            <a:alphaModFix/>
          </a:blip>
          <a:srcRect/>
          <a:stretch/>
        </p:blipFill>
        <p:spPr>
          <a:xfrm>
            <a:off x="6093053" y="1399997"/>
            <a:ext cx="2865312" cy="3820416"/>
          </a:xfrm>
          <a:prstGeom prst="rect">
            <a:avLst/>
          </a:prstGeom>
          <a:noFill/>
          <a:ln>
            <a:noFill/>
          </a:ln>
        </p:spPr>
      </p:pic>
      <p:sp>
        <p:nvSpPr>
          <p:cNvPr id="185" name="Google Shape;185;p6"/>
          <p:cNvSpPr/>
          <p:nvPr/>
        </p:nvSpPr>
        <p:spPr>
          <a:xfrm>
            <a:off x="5360285" y="1110993"/>
            <a:ext cx="3723203"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100" b="0" i="1" u="sng" strike="noStrike" cap="none">
                <a:solidFill>
                  <a:srgbClr val="1779BA"/>
                </a:solidFill>
                <a:latin typeface="Times New Roman"/>
                <a:ea typeface="Times New Roman"/>
                <a:cs typeface="Times New Roman"/>
                <a:sym typeface="Times New Roman"/>
                <a:hlinkClick r:id="rId4"/>
              </a:rPr>
              <a:t>"Aristotle"</a:t>
            </a:r>
            <a:r>
              <a:rPr lang="en-US" sz="1100" b="0" i="1" u="none" strike="noStrike" cap="none">
                <a:solidFill>
                  <a:srgbClr val="0A0A0A"/>
                </a:solidFill>
                <a:latin typeface="Times New Roman"/>
                <a:ea typeface="Times New Roman"/>
                <a:cs typeface="Times New Roman"/>
                <a:sym typeface="Times New Roman"/>
              </a:rPr>
              <a:t> by </a:t>
            </a:r>
            <a:r>
              <a:rPr lang="en-US" sz="1100" b="0" i="1" u="sng" strike="noStrike" cap="none">
                <a:solidFill>
                  <a:srgbClr val="1779BA"/>
                </a:solidFill>
                <a:latin typeface="Times New Roman"/>
                <a:ea typeface="Times New Roman"/>
                <a:cs typeface="Times New Roman"/>
                <a:sym typeface="Times New Roman"/>
                <a:hlinkClick r:id="rId5"/>
              </a:rPr>
              <a:t>maha-online</a:t>
            </a:r>
            <a:r>
              <a:rPr lang="en-US" sz="1100" b="0" i="1" u="none" strike="noStrike" cap="none">
                <a:solidFill>
                  <a:srgbClr val="0A0A0A"/>
                </a:solidFill>
                <a:latin typeface="Times New Roman"/>
                <a:ea typeface="Times New Roman"/>
                <a:cs typeface="Times New Roman"/>
                <a:sym typeface="Times New Roman"/>
              </a:rPr>
              <a:t> is licensed under </a:t>
            </a:r>
            <a:r>
              <a:rPr lang="en-US" sz="1100" b="0" i="1" u="sng" strike="noStrike" cap="none">
                <a:solidFill>
                  <a:srgbClr val="1779BA"/>
                </a:solidFill>
                <a:latin typeface="Times New Roman"/>
                <a:ea typeface="Times New Roman"/>
                <a:cs typeface="Times New Roman"/>
                <a:sym typeface="Times New Roman"/>
                <a:hlinkClick r:id="rId6"/>
              </a:rPr>
              <a:t>CC BY-SA 2.0 </a:t>
            </a: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97263" y="202084"/>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We Can Instead Think of this</a:t>
            </a:r>
            <a:br>
              <a:rPr lang="en-US"/>
            </a:br>
            <a:r>
              <a:rPr lang="en-US"/>
              <a:t>As Links between Classes + Instances</a:t>
            </a:r>
            <a:endParaRPr/>
          </a:p>
        </p:txBody>
      </p:sp>
      <p:sp>
        <p:nvSpPr>
          <p:cNvPr id="191" name="Google Shape;191;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7</a:t>
            </a:fld>
            <a:endParaRPr/>
          </a:p>
        </p:txBody>
      </p:sp>
      <p:sp>
        <p:nvSpPr>
          <p:cNvPr id="192" name="Google Shape;192;p7"/>
          <p:cNvSpPr/>
          <p:nvPr/>
        </p:nvSpPr>
        <p:spPr>
          <a:xfrm>
            <a:off x="3414362" y="1522840"/>
            <a:ext cx="1398239" cy="424627"/>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5060601" y="2086596"/>
            <a:ext cx="1186626"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2976138" y="3011308"/>
            <a:ext cx="956281"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1992693" y="430719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6947095" y="1158076"/>
            <a:ext cx="1186626" cy="595973"/>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197" name="Google Shape;197;p7"/>
          <p:cNvCxnSpPr>
            <a:cxnSpLocks/>
            <a:stCxn id="192" idx="4"/>
            <a:endCxn id="194" idx="7"/>
          </p:cNvCxnSpPr>
          <p:nvPr/>
        </p:nvCxnSpPr>
        <p:spPr>
          <a:xfrm flipH="1">
            <a:off x="3792375" y="1947467"/>
            <a:ext cx="321107" cy="1129712"/>
          </a:xfrm>
          <a:prstGeom prst="straightConnector1">
            <a:avLst/>
          </a:prstGeom>
          <a:noFill/>
          <a:ln w="9525" cap="rnd" cmpd="sng">
            <a:solidFill>
              <a:srgbClr val="E06666"/>
            </a:solidFill>
            <a:prstDash val="solid"/>
            <a:round/>
            <a:headEnd type="none" w="sm" len="sm"/>
            <a:tailEnd type="triangle" w="med" len="med"/>
          </a:ln>
        </p:spPr>
      </p:cxnSp>
      <p:cxnSp>
        <p:nvCxnSpPr>
          <p:cNvPr id="198" name="Google Shape;198;p7"/>
          <p:cNvCxnSpPr>
            <a:stCxn id="193" idx="3"/>
            <a:endCxn id="194" idx="6"/>
          </p:cNvCxnSpPr>
          <p:nvPr/>
        </p:nvCxnSpPr>
        <p:spPr>
          <a:xfrm flipH="1">
            <a:off x="3932379" y="2470521"/>
            <a:ext cx="1302000" cy="765600"/>
          </a:xfrm>
          <a:prstGeom prst="straightConnector1">
            <a:avLst/>
          </a:prstGeom>
          <a:noFill/>
          <a:ln w="9525" cap="rnd" cmpd="sng">
            <a:solidFill>
              <a:srgbClr val="E06666"/>
            </a:solidFill>
            <a:prstDash val="solid"/>
            <a:round/>
            <a:headEnd type="none" w="sm" len="sm"/>
            <a:tailEnd type="triangle" w="med" len="med"/>
          </a:ln>
        </p:spPr>
      </p:cxnSp>
      <p:cxnSp>
        <p:nvCxnSpPr>
          <p:cNvPr id="199" name="Google Shape;199;p7"/>
          <p:cNvCxnSpPr>
            <a:stCxn id="196" idx="3"/>
            <a:endCxn id="193" idx="7"/>
          </p:cNvCxnSpPr>
          <p:nvPr/>
        </p:nvCxnSpPr>
        <p:spPr>
          <a:xfrm flipH="1">
            <a:off x="6073573" y="1666771"/>
            <a:ext cx="1047300" cy="485700"/>
          </a:xfrm>
          <a:prstGeom prst="straightConnector1">
            <a:avLst/>
          </a:prstGeom>
          <a:noFill/>
          <a:ln w="9525" cap="rnd" cmpd="sng">
            <a:solidFill>
              <a:srgbClr val="E06666"/>
            </a:solidFill>
            <a:prstDash val="solid"/>
            <a:round/>
            <a:headEnd type="none" w="sm" len="sm"/>
            <a:tailEnd type="triangle" w="med" len="med"/>
          </a:ln>
        </p:spPr>
      </p:cxnSp>
      <p:cxnSp>
        <p:nvCxnSpPr>
          <p:cNvPr id="200" name="Google Shape;200;p7"/>
          <p:cNvCxnSpPr/>
          <p:nvPr/>
        </p:nvCxnSpPr>
        <p:spPr>
          <a:xfrm flipH="1">
            <a:off x="2876083" y="3461104"/>
            <a:ext cx="578195" cy="846087"/>
          </a:xfrm>
          <a:prstGeom prst="straightConnector1">
            <a:avLst/>
          </a:prstGeom>
          <a:noFill/>
          <a:ln w="9525" cap="rnd" cmpd="sng">
            <a:solidFill>
              <a:srgbClr val="E06666"/>
            </a:solidFill>
            <a:prstDash val="solid"/>
            <a:round/>
            <a:headEnd type="none" w="sm" len="sm"/>
            <a:tailEnd type="triangle" w="med" len="med"/>
          </a:ln>
        </p:spPr>
      </p:cxnSp>
      <p:sp>
        <p:nvSpPr>
          <p:cNvPr id="201" name="Google Shape;201;p7"/>
          <p:cNvSpPr txBox="1"/>
          <p:nvPr/>
        </p:nvSpPr>
        <p:spPr>
          <a:xfrm>
            <a:off x="3069221" y="388223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02" name="Google Shape;202;p7"/>
          <p:cNvSpPr txBox="1"/>
          <p:nvPr/>
        </p:nvSpPr>
        <p:spPr>
          <a:xfrm>
            <a:off x="4541720" y="2793554"/>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3" name="Google Shape;203;p7"/>
          <p:cNvSpPr txBox="1"/>
          <p:nvPr/>
        </p:nvSpPr>
        <p:spPr>
          <a:xfrm>
            <a:off x="6934639" y="177258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4" name="Google Shape;204;p7"/>
          <p:cNvSpPr txBox="1"/>
          <p:nvPr/>
        </p:nvSpPr>
        <p:spPr>
          <a:xfrm>
            <a:off x="2581594" y="2111439"/>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5" name="Google Shape;205;p7"/>
          <p:cNvSpPr/>
          <p:nvPr/>
        </p:nvSpPr>
        <p:spPr>
          <a:xfrm>
            <a:off x="4126293" y="4339328"/>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a:off x="6247227" y="432026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207" name="Google Shape;207;p7"/>
          <p:cNvCxnSpPr>
            <a:stCxn id="194" idx="5"/>
            <a:endCxn id="205" idx="0"/>
          </p:cNvCxnSpPr>
          <p:nvPr/>
        </p:nvCxnSpPr>
        <p:spPr>
          <a:xfrm>
            <a:off x="3792375" y="3395233"/>
            <a:ext cx="1217400" cy="944100"/>
          </a:xfrm>
          <a:prstGeom prst="straightConnector1">
            <a:avLst/>
          </a:prstGeom>
          <a:noFill/>
          <a:ln w="9525" cap="rnd" cmpd="sng">
            <a:solidFill>
              <a:srgbClr val="E06666"/>
            </a:solidFill>
            <a:prstDash val="solid"/>
            <a:round/>
            <a:headEnd type="none" w="sm" len="sm"/>
            <a:tailEnd type="triangle" w="med" len="med"/>
          </a:ln>
        </p:spPr>
      </p:cxnSp>
      <p:cxnSp>
        <p:nvCxnSpPr>
          <p:cNvPr id="208" name="Google Shape;208;p7"/>
          <p:cNvCxnSpPr>
            <a:stCxn id="194" idx="5"/>
            <a:endCxn id="206" idx="1"/>
          </p:cNvCxnSpPr>
          <p:nvPr/>
        </p:nvCxnSpPr>
        <p:spPr>
          <a:xfrm>
            <a:off x="3792375" y="3395233"/>
            <a:ext cx="2713500" cy="990900"/>
          </a:xfrm>
          <a:prstGeom prst="straightConnector1">
            <a:avLst/>
          </a:prstGeom>
          <a:noFill/>
          <a:ln w="9525" cap="rnd" cmpd="sng">
            <a:solidFill>
              <a:srgbClr val="E06666"/>
            </a:solidFill>
            <a:prstDash val="solid"/>
            <a:round/>
            <a:headEnd type="none" w="sm" len="sm"/>
            <a:tailEnd type="triangle" w="med" len="med"/>
          </a:ln>
        </p:spPr>
      </p:cxnSp>
      <p:sp>
        <p:nvSpPr>
          <p:cNvPr id="209" name="Google Shape;209;p7"/>
          <p:cNvSpPr txBox="1"/>
          <p:nvPr/>
        </p:nvSpPr>
        <p:spPr>
          <a:xfrm>
            <a:off x="4653349" y="3947432"/>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10" name="Google Shape;210;p7"/>
          <p:cNvSpPr txBox="1"/>
          <p:nvPr/>
        </p:nvSpPr>
        <p:spPr>
          <a:xfrm>
            <a:off x="5042585" y="349336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cxnSp>
        <p:nvCxnSpPr>
          <p:cNvPr id="211" name="Google Shape;211;p7"/>
          <p:cNvCxnSpPr>
            <a:stCxn id="195" idx="4"/>
            <a:endCxn id="205" idx="4"/>
          </p:cNvCxnSpPr>
          <p:nvPr/>
        </p:nvCxnSpPr>
        <p:spPr>
          <a:xfrm rot="-5400000" flipH="1">
            <a:off x="3926833" y="3706237"/>
            <a:ext cx="32100" cy="2133600"/>
          </a:xfrm>
          <a:prstGeom prst="curvedConnector3">
            <a:avLst>
              <a:gd name="adj1" fmla="val 812264"/>
            </a:avLst>
          </a:prstGeom>
          <a:noFill/>
          <a:ln w="9525" cap="rnd" cmpd="sng">
            <a:solidFill>
              <a:srgbClr val="E06666"/>
            </a:solidFill>
            <a:prstDash val="solid"/>
            <a:round/>
            <a:headEnd type="none" w="sm" len="sm"/>
            <a:tailEnd type="triangle" w="med" len="med"/>
          </a:ln>
        </p:spPr>
      </p:cxnSp>
      <p:cxnSp>
        <p:nvCxnSpPr>
          <p:cNvPr id="212" name="Google Shape;212;p7"/>
          <p:cNvCxnSpPr>
            <a:stCxn id="205" idx="5"/>
            <a:endCxn id="206" idx="4"/>
          </p:cNvCxnSpPr>
          <p:nvPr/>
        </p:nvCxnSpPr>
        <p:spPr>
          <a:xfrm rot="-5400000" flipH="1">
            <a:off x="6359135" y="3998453"/>
            <a:ext cx="46800" cy="1496400"/>
          </a:xfrm>
          <a:prstGeom prst="curvedConnector3">
            <a:avLst>
              <a:gd name="adj1" fmla="val 629211"/>
            </a:avLst>
          </a:prstGeom>
          <a:noFill/>
          <a:ln w="9525" cap="rnd" cmpd="sng">
            <a:solidFill>
              <a:srgbClr val="E06666"/>
            </a:solidFill>
            <a:prstDash val="solid"/>
            <a:round/>
            <a:headEnd type="none" w="sm" len="sm"/>
            <a:tailEnd type="triangle" w="med" len="med"/>
          </a:ln>
        </p:spPr>
      </p:cxnSp>
      <p:sp>
        <p:nvSpPr>
          <p:cNvPr id="213" name="Google Shape;213;p7"/>
          <p:cNvSpPr txBox="1"/>
          <p:nvPr/>
        </p:nvSpPr>
        <p:spPr>
          <a:xfrm>
            <a:off x="3238441" y="4948828"/>
            <a:ext cx="1574160" cy="4001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sp>
        <p:nvSpPr>
          <p:cNvPr id="214" name="Google Shape;214;p7"/>
          <p:cNvSpPr txBox="1"/>
          <p:nvPr/>
        </p:nvSpPr>
        <p:spPr>
          <a:xfrm>
            <a:off x="5694622" y="4972993"/>
            <a:ext cx="14964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cxnSp>
        <p:nvCxnSpPr>
          <p:cNvPr id="215" name="Google Shape;215;p7"/>
          <p:cNvCxnSpPr>
            <a:endCxn id="194" idx="1"/>
          </p:cNvCxnSpPr>
          <p:nvPr/>
        </p:nvCxnSpPr>
        <p:spPr>
          <a:xfrm>
            <a:off x="2037982" y="2172679"/>
            <a:ext cx="1078200" cy="904500"/>
          </a:xfrm>
          <a:prstGeom prst="straightConnector1">
            <a:avLst/>
          </a:prstGeom>
          <a:noFill/>
          <a:ln w="9525" cap="rnd" cmpd="sng">
            <a:solidFill>
              <a:srgbClr val="E06666"/>
            </a:solidFill>
            <a:prstDash val="solid"/>
            <a:round/>
            <a:headEnd type="none" w="sm" len="sm"/>
            <a:tailEnd type="triangle" w="med" len="med"/>
          </a:ln>
        </p:spPr>
      </p:cxnSp>
      <p:sp>
        <p:nvSpPr>
          <p:cNvPr id="216" name="Google Shape;216;p7"/>
          <p:cNvSpPr txBox="1"/>
          <p:nvPr/>
        </p:nvSpPr>
        <p:spPr>
          <a:xfrm>
            <a:off x="1717873" y="1760160"/>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cxnSp>
        <p:nvCxnSpPr>
          <p:cNvPr id="217" name="Google Shape;217;p7"/>
          <p:cNvCxnSpPr>
            <a:endCxn id="195" idx="1"/>
          </p:cNvCxnSpPr>
          <p:nvPr/>
        </p:nvCxnSpPr>
        <p:spPr>
          <a:xfrm>
            <a:off x="1161832" y="3461062"/>
            <a:ext cx="1089600" cy="912000"/>
          </a:xfrm>
          <a:prstGeom prst="straightConnector1">
            <a:avLst/>
          </a:prstGeom>
          <a:noFill/>
          <a:ln w="9525" cap="rnd" cmpd="sng">
            <a:solidFill>
              <a:srgbClr val="E06666"/>
            </a:solidFill>
            <a:prstDash val="solid"/>
            <a:round/>
            <a:headEnd type="none" w="sm" len="sm"/>
            <a:tailEnd type="triangle" w="med" len="med"/>
          </a:ln>
        </p:spPr>
      </p:cxnSp>
      <p:sp>
        <p:nvSpPr>
          <p:cNvPr id="218" name="Google Shape;218;p7"/>
          <p:cNvSpPr txBox="1"/>
          <p:nvPr/>
        </p:nvSpPr>
        <p:spPr>
          <a:xfrm>
            <a:off x="841642" y="3048573"/>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219" name="Google Shape;219;p7"/>
          <p:cNvSpPr/>
          <p:nvPr/>
        </p:nvSpPr>
        <p:spPr>
          <a:xfrm>
            <a:off x="1616610" y="1268868"/>
            <a:ext cx="1291327"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Mortal</a:t>
            </a:r>
            <a:endParaRPr sz="1400" b="0" i="0" u="none" strike="noStrike" cap="none">
              <a:solidFill>
                <a:srgbClr val="000000"/>
              </a:solidFill>
              <a:latin typeface="Arial"/>
              <a:ea typeface="Arial"/>
              <a:cs typeface="Arial"/>
              <a:sym typeface="Arial"/>
            </a:endParaRPr>
          </a:p>
        </p:txBody>
      </p:sp>
      <p:cxnSp>
        <p:nvCxnSpPr>
          <p:cNvPr id="220" name="Google Shape;220;p7"/>
          <p:cNvCxnSpPr>
            <a:cxnSpLocks/>
            <a:stCxn id="219" idx="5"/>
            <a:endCxn id="192" idx="2"/>
          </p:cNvCxnSpPr>
          <p:nvPr/>
        </p:nvCxnSpPr>
        <p:spPr>
          <a:xfrm>
            <a:off x="2718827" y="1652793"/>
            <a:ext cx="695535" cy="82361"/>
          </a:xfrm>
          <a:prstGeom prst="straightConnector1">
            <a:avLst/>
          </a:prstGeom>
          <a:noFill/>
          <a:ln w="9525" cap="rnd" cmpd="sng">
            <a:solidFill>
              <a:srgbClr val="E06666"/>
            </a:solidFill>
            <a:prstDash val="solid"/>
            <a:round/>
            <a:headEnd type="none" w="sm" len="sm"/>
            <a:tailEnd type="triangle" w="med" len="med"/>
          </a:ln>
        </p:spPr>
      </p:cxnSp>
      <p:sp>
        <p:nvSpPr>
          <p:cNvPr id="221" name="Google Shape;221;p7"/>
          <p:cNvSpPr txBox="1"/>
          <p:nvPr/>
        </p:nvSpPr>
        <p:spPr>
          <a:xfrm>
            <a:off x="1988189" y="1714427"/>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97263" y="202084"/>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We Can Instead Think of this</a:t>
            </a:r>
            <a:br>
              <a:rPr lang="en-US"/>
            </a:br>
            <a:r>
              <a:rPr lang="en-US"/>
              <a:t>As Links between Classes + Instances</a:t>
            </a:r>
            <a:endParaRPr/>
          </a:p>
        </p:txBody>
      </p:sp>
      <p:sp>
        <p:nvSpPr>
          <p:cNvPr id="191" name="Google Shape;191;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8</a:t>
            </a:fld>
            <a:endParaRPr/>
          </a:p>
        </p:txBody>
      </p:sp>
      <p:sp>
        <p:nvSpPr>
          <p:cNvPr id="192" name="Google Shape;192;p7"/>
          <p:cNvSpPr/>
          <p:nvPr/>
        </p:nvSpPr>
        <p:spPr>
          <a:xfrm>
            <a:off x="3414362" y="1522840"/>
            <a:ext cx="1398239" cy="424627"/>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5060601" y="2086596"/>
            <a:ext cx="1186626"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2976138" y="3011308"/>
            <a:ext cx="956281"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1992693" y="430719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6947095" y="1158076"/>
            <a:ext cx="1186626" cy="595973"/>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197" name="Google Shape;197;p7"/>
          <p:cNvCxnSpPr>
            <a:cxnSpLocks/>
            <a:stCxn id="192" idx="4"/>
            <a:endCxn id="194" idx="7"/>
          </p:cNvCxnSpPr>
          <p:nvPr/>
        </p:nvCxnSpPr>
        <p:spPr>
          <a:xfrm flipH="1">
            <a:off x="3792375" y="1947467"/>
            <a:ext cx="321107" cy="1129712"/>
          </a:xfrm>
          <a:prstGeom prst="straightConnector1">
            <a:avLst/>
          </a:prstGeom>
          <a:noFill/>
          <a:ln w="9525" cap="rnd" cmpd="sng">
            <a:solidFill>
              <a:srgbClr val="E06666"/>
            </a:solidFill>
            <a:prstDash val="solid"/>
            <a:round/>
            <a:headEnd type="none" w="sm" len="sm"/>
            <a:tailEnd type="triangle" w="med" len="med"/>
          </a:ln>
        </p:spPr>
      </p:cxnSp>
      <p:cxnSp>
        <p:nvCxnSpPr>
          <p:cNvPr id="198" name="Google Shape;198;p7"/>
          <p:cNvCxnSpPr>
            <a:stCxn id="193" idx="3"/>
            <a:endCxn id="194" idx="6"/>
          </p:cNvCxnSpPr>
          <p:nvPr/>
        </p:nvCxnSpPr>
        <p:spPr>
          <a:xfrm flipH="1">
            <a:off x="3932379" y="2470521"/>
            <a:ext cx="1302000" cy="765600"/>
          </a:xfrm>
          <a:prstGeom prst="straightConnector1">
            <a:avLst/>
          </a:prstGeom>
          <a:noFill/>
          <a:ln w="9525" cap="rnd" cmpd="sng">
            <a:solidFill>
              <a:srgbClr val="E06666"/>
            </a:solidFill>
            <a:prstDash val="solid"/>
            <a:round/>
            <a:headEnd type="none" w="sm" len="sm"/>
            <a:tailEnd type="triangle" w="med" len="med"/>
          </a:ln>
        </p:spPr>
      </p:cxnSp>
      <p:cxnSp>
        <p:nvCxnSpPr>
          <p:cNvPr id="199" name="Google Shape;199;p7"/>
          <p:cNvCxnSpPr>
            <a:stCxn id="196" idx="3"/>
            <a:endCxn id="193" idx="7"/>
          </p:cNvCxnSpPr>
          <p:nvPr/>
        </p:nvCxnSpPr>
        <p:spPr>
          <a:xfrm flipH="1">
            <a:off x="6073573" y="1666771"/>
            <a:ext cx="1047300" cy="485700"/>
          </a:xfrm>
          <a:prstGeom prst="straightConnector1">
            <a:avLst/>
          </a:prstGeom>
          <a:noFill/>
          <a:ln w="9525" cap="rnd" cmpd="sng">
            <a:solidFill>
              <a:srgbClr val="E06666"/>
            </a:solidFill>
            <a:prstDash val="solid"/>
            <a:round/>
            <a:headEnd type="none" w="sm" len="sm"/>
            <a:tailEnd type="triangle" w="med" len="med"/>
          </a:ln>
        </p:spPr>
      </p:cxnSp>
      <p:cxnSp>
        <p:nvCxnSpPr>
          <p:cNvPr id="200" name="Google Shape;200;p7"/>
          <p:cNvCxnSpPr/>
          <p:nvPr/>
        </p:nvCxnSpPr>
        <p:spPr>
          <a:xfrm flipH="1">
            <a:off x="2876083" y="3461104"/>
            <a:ext cx="578195" cy="846087"/>
          </a:xfrm>
          <a:prstGeom prst="straightConnector1">
            <a:avLst/>
          </a:prstGeom>
          <a:noFill/>
          <a:ln w="9525" cap="rnd" cmpd="sng">
            <a:solidFill>
              <a:srgbClr val="E06666"/>
            </a:solidFill>
            <a:prstDash val="solid"/>
            <a:round/>
            <a:headEnd type="none" w="sm" len="sm"/>
            <a:tailEnd type="triangle" w="med" len="med"/>
          </a:ln>
        </p:spPr>
      </p:cxnSp>
      <p:sp>
        <p:nvSpPr>
          <p:cNvPr id="201" name="Google Shape;201;p7"/>
          <p:cNvSpPr txBox="1"/>
          <p:nvPr/>
        </p:nvSpPr>
        <p:spPr>
          <a:xfrm>
            <a:off x="3069221" y="388223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02" name="Google Shape;202;p7"/>
          <p:cNvSpPr txBox="1"/>
          <p:nvPr/>
        </p:nvSpPr>
        <p:spPr>
          <a:xfrm>
            <a:off x="4541720" y="2793554"/>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3" name="Google Shape;203;p7"/>
          <p:cNvSpPr txBox="1"/>
          <p:nvPr/>
        </p:nvSpPr>
        <p:spPr>
          <a:xfrm>
            <a:off x="6934639" y="177258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4" name="Google Shape;204;p7"/>
          <p:cNvSpPr txBox="1"/>
          <p:nvPr/>
        </p:nvSpPr>
        <p:spPr>
          <a:xfrm>
            <a:off x="2581594" y="2111439"/>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5" name="Google Shape;205;p7"/>
          <p:cNvSpPr/>
          <p:nvPr/>
        </p:nvSpPr>
        <p:spPr>
          <a:xfrm>
            <a:off x="4126293" y="4339328"/>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a:off x="6247227" y="432026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207" name="Google Shape;207;p7"/>
          <p:cNvCxnSpPr>
            <a:stCxn id="194" idx="5"/>
            <a:endCxn id="205" idx="0"/>
          </p:cNvCxnSpPr>
          <p:nvPr/>
        </p:nvCxnSpPr>
        <p:spPr>
          <a:xfrm>
            <a:off x="3792375" y="3395233"/>
            <a:ext cx="1217400" cy="944100"/>
          </a:xfrm>
          <a:prstGeom prst="straightConnector1">
            <a:avLst/>
          </a:prstGeom>
          <a:noFill/>
          <a:ln w="9525" cap="rnd" cmpd="sng">
            <a:solidFill>
              <a:srgbClr val="E06666"/>
            </a:solidFill>
            <a:prstDash val="solid"/>
            <a:round/>
            <a:headEnd type="none" w="sm" len="sm"/>
            <a:tailEnd type="triangle" w="med" len="med"/>
          </a:ln>
        </p:spPr>
      </p:cxnSp>
      <p:cxnSp>
        <p:nvCxnSpPr>
          <p:cNvPr id="208" name="Google Shape;208;p7"/>
          <p:cNvCxnSpPr>
            <a:stCxn id="194" idx="5"/>
            <a:endCxn id="206" idx="1"/>
          </p:cNvCxnSpPr>
          <p:nvPr/>
        </p:nvCxnSpPr>
        <p:spPr>
          <a:xfrm>
            <a:off x="3792375" y="3395233"/>
            <a:ext cx="2713500" cy="990900"/>
          </a:xfrm>
          <a:prstGeom prst="straightConnector1">
            <a:avLst/>
          </a:prstGeom>
          <a:noFill/>
          <a:ln w="9525" cap="rnd" cmpd="sng">
            <a:solidFill>
              <a:srgbClr val="E06666"/>
            </a:solidFill>
            <a:prstDash val="solid"/>
            <a:round/>
            <a:headEnd type="none" w="sm" len="sm"/>
            <a:tailEnd type="triangle" w="med" len="med"/>
          </a:ln>
        </p:spPr>
      </p:cxnSp>
      <p:sp>
        <p:nvSpPr>
          <p:cNvPr id="209" name="Google Shape;209;p7"/>
          <p:cNvSpPr txBox="1"/>
          <p:nvPr/>
        </p:nvSpPr>
        <p:spPr>
          <a:xfrm>
            <a:off x="4653349" y="3947432"/>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10" name="Google Shape;210;p7"/>
          <p:cNvSpPr txBox="1"/>
          <p:nvPr/>
        </p:nvSpPr>
        <p:spPr>
          <a:xfrm>
            <a:off x="5042585" y="349336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cxnSp>
        <p:nvCxnSpPr>
          <p:cNvPr id="211" name="Google Shape;211;p7"/>
          <p:cNvCxnSpPr>
            <a:stCxn id="195" idx="4"/>
            <a:endCxn id="205" idx="4"/>
          </p:cNvCxnSpPr>
          <p:nvPr/>
        </p:nvCxnSpPr>
        <p:spPr>
          <a:xfrm rot="-5400000" flipH="1">
            <a:off x="3926833" y="3706237"/>
            <a:ext cx="32100" cy="2133600"/>
          </a:xfrm>
          <a:prstGeom prst="curvedConnector3">
            <a:avLst>
              <a:gd name="adj1" fmla="val 812264"/>
            </a:avLst>
          </a:prstGeom>
          <a:noFill/>
          <a:ln w="9525" cap="rnd" cmpd="sng">
            <a:solidFill>
              <a:srgbClr val="E06666"/>
            </a:solidFill>
            <a:prstDash val="solid"/>
            <a:round/>
            <a:headEnd type="none" w="sm" len="sm"/>
            <a:tailEnd type="triangle" w="med" len="med"/>
          </a:ln>
        </p:spPr>
      </p:cxnSp>
      <p:cxnSp>
        <p:nvCxnSpPr>
          <p:cNvPr id="212" name="Google Shape;212;p7"/>
          <p:cNvCxnSpPr>
            <a:stCxn id="205" idx="5"/>
            <a:endCxn id="206" idx="4"/>
          </p:cNvCxnSpPr>
          <p:nvPr/>
        </p:nvCxnSpPr>
        <p:spPr>
          <a:xfrm rot="-5400000" flipH="1">
            <a:off x="6359135" y="3998453"/>
            <a:ext cx="46800" cy="1496400"/>
          </a:xfrm>
          <a:prstGeom prst="curvedConnector3">
            <a:avLst>
              <a:gd name="adj1" fmla="val 629211"/>
            </a:avLst>
          </a:prstGeom>
          <a:noFill/>
          <a:ln w="9525" cap="rnd" cmpd="sng">
            <a:solidFill>
              <a:srgbClr val="E06666"/>
            </a:solidFill>
            <a:prstDash val="solid"/>
            <a:round/>
            <a:headEnd type="none" w="sm" len="sm"/>
            <a:tailEnd type="triangle" w="med" len="med"/>
          </a:ln>
        </p:spPr>
      </p:cxnSp>
      <p:sp>
        <p:nvSpPr>
          <p:cNvPr id="213" name="Google Shape;213;p7"/>
          <p:cNvSpPr txBox="1"/>
          <p:nvPr/>
        </p:nvSpPr>
        <p:spPr>
          <a:xfrm>
            <a:off x="3238441" y="4948828"/>
            <a:ext cx="1574160" cy="4001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sp>
        <p:nvSpPr>
          <p:cNvPr id="214" name="Google Shape;214;p7"/>
          <p:cNvSpPr txBox="1"/>
          <p:nvPr/>
        </p:nvSpPr>
        <p:spPr>
          <a:xfrm>
            <a:off x="5694622" y="4972993"/>
            <a:ext cx="14964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cxnSp>
        <p:nvCxnSpPr>
          <p:cNvPr id="215" name="Google Shape;215;p7"/>
          <p:cNvCxnSpPr>
            <a:endCxn id="194" idx="1"/>
          </p:cNvCxnSpPr>
          <p:nvPr/>
        </p:nvCxnSpPr>
        <p:spPr>
          <a:xfrm>
            <a:off x="2037982" y="2172679"/>
            <a:ext cx="1078200" cy="904500"/>
          </a:xfrm>
          <a:prstGeom prst="straightConnector1">
            <a:avLst/>
          </a:prstGeom>
          <a:noFill/>
          <a:ln w="9525" cap="rnd" cmpd="sng">
            <a:solidFill>
              <a:srgbClr val="E06666"/>
            </a:solidFill>
            <a:prstDash val="solid"/>
            <a:round/>
            <a:headEnd type="none" w="sm" len="sm"/>
            <a:tailEnd type="triangle" w="med" len="med"/>
          </a:ln>
        </p:spPr>
      </p:cxnSp>
      <p:sp>
        <p:nvSpPr>
          <p:cNvPr id="216" name="Google Shape;216;p7"/>
          <p:cNvSpPr txBox="1"/>
          <p:nvPr/>
        </p:nvSpPr>
        <p:spPr>
          <a:xfrm>
            <a:off x="1717873" y="1760160"/>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cxnSp>
        <p:nvCxnSpPr>
          <p:cNvPr id="217" name="Google Shape;217;p7"/>
          <p:cNvCxnSpPr>
            <a:endCxn id="195" idx="1"/>
          </p:cNvCxnSpPr>
          <p:nvPr/>
        </p:nvCxnSpPr>
        <p:spPr>
          <a:xfrm>
            <a:off x="1161832" y="3461062"/>
            <a:ext cx="1089600" cy="912000"/>
          </a:xfrm>
          <a:prstGeom prst="straightConnector1">
            <a:avLst/>
          </a:prstGeom>
          <a:noFill/>
          <a:ln w="9525" cap="rnd" cmpd="sng">
            <a:solidFill>
              <a:srgbClr val="E06666"/>
            </a:solidFill>
            <a:prstDash val="solid"/>
            <a:round/>
            <a:headEnd type="none" w="sm" len="sm"/>
            <a:tailEnd type="triangle" w="med" len="med"/>
          </a:ln>
        </p:spPr>
      </p:cxnSp>
      <p:sp>
        <p:nvSpPr>
          <p:cNvPr id="218" name="Google Shape;218;p7"/>
          <p:cNvSpPr txBox="1"/>
          <p:nvPr/>
        </p:nvSpPr>
        <p:spPr>
          <a:xfrm>
            <a:off x="841642" y="3048573"/>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219" name="Google Shape;219;p7"/>
          <p:cNvSpPr/>
          <p:nvPr/>
        </p:nvSpPr>
        <p:spPr>
          <a:xfrm>
            <a:off x="1616610" y="1268868"/>
            <a:ext cx="1291327"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Mortal</a:t>
            </a:r>
            <a:endParaRPr sz="1400" b="0" i="0" u="none" strike="noStrike" cap="none">
              <a:solidFill>
                <a:srgbClr val="000000"/>
              </a:solidFill>
              <a:latin typeface="Arial"/>
              <a:ea typeface="Arial"/>
              <a:cs typeface="Arial"/>
              <a:sym typeface="Arial"/>
            </a:endParaRPr>
          </a:p>
        </p:txBody>
      </p:sp>
      <p:cxnSp>
        <p:nvCxnSpPr>
          <p:cNvPr id="220" name="Google Shape;220;p7"/>
          <p:cNvCxnSpPr>
            <a:cxnSpLocks/>
            <a:stCxn id="219" idx="5"/>
            <a:endCxn id="192" idx="2"/>
          </p:cNvCxnSpPr>
          <p:nvPr/>
        </p:nvCxnSpPr>
        <p:spPr>
          <a:xfrm>
            <a:off x="2718827" y="1652793"/>
            <a:ext cx="695535" cy="82361"/>
          </a:xfrm>
          <a:prstGeom prst="straightConnector1">
            <a:avLst/>
          </a:prstGeom>
          <a:noFill/>
          <a:ln w="9525" cap="rnd" cmpd="sng">
            <a:solidFill>
              <a:srgbClr val="E06666"/>
            </a:solidFill>
            <a:prstDash val="solid"/>
            <a:round/>
            <a:headEnd type="none" w="sm" len="sm"/>
            <a:tailEnd type="triangle" w="med" len="med"/>
          </a:ln>
        </p:spPr>
      </p:cxnSp>
      <p:sp>
        <p:nvSpPr>
          <p:cNvPr id="221" name="Google Shape;221;p7"/>
          <p:cNvSpPr txBox="1"/>
          <p:nvPr/>
        </p:nvSpPr>
        <p:spPr>
          <a:xfrm>
            <a:off x="1988189" y="1714427"/>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22" name="Google Shape;222;p7"/>
          <p:cNvSpPr/>
          <p:nvPr/>
        </p:nvSpPr>
        <p:spPr>
          <a:xfrm>
            <a:off x="1766019" y="2476698"/>
            <a:ext cx="5270100" cy="2515200"/>
          </a:xfrm>
          <a:prstGeom prst="rect">
            <a:avLst/>
          </a:prstGeom>
          <a:solidFill>
            <a:srgbClr val="C7E8FA"/>
          </a:solidFill>
          <a:ln w="15875" cap="rnd" cmpd="sng">
            <a:solidFill>
              <a:srgbClr val="7B2319"/>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Tahoma"/>
                <a:ea typeface="Tahoma"/>
                <a:cs typeface="Tahoma"/>
                <a:sym typeface="Tahoma"/>
              </a:rPr>
              <a:t>Here, to determine if Aristotle is Mortal, we </a:t>
            </a:r>
            <a:r>
              <a:rPr lang="en-US" sz="2000" b="0" i="1" u="none" strike="noStrike" cap="none">
                <a:solidFill>
                  <a:schemeClr val="dk2"/>
                </a:solidFill>
                <a:latin typeface="Tahoma"/>
                <a:ea typeface="Tahoma"/>
                <a:cs typeface="Tahoma"/>
                <a:sym typeface="Tahoma"/>
              </a:rPr>
              <a:t>follow links in the graph</a:t>
            </a:r>
            <a:r>
              <a:rPr lang="en-US" sz="2000" b="0" i="0" u="none" strike="noStrike" cap="none">
                <a:solidFill>
                  <a:schemeClr val="dk2"/>
                </a:solidFill>
                <a:latin typeface="Tahoma"/>
                <a:ea typeface="Tahoma"/>
                <a:cs typeface="Tahoma"/>
                <a:sym typeface="Tahoma"/>
              </a:rPr>
              <a:t> (instanceOf,</a:t>
            </a:r>
            <a:br>
              <a:rPr lang="en-US" sz="2000" b="0" i="0" u="none" strike="noStrike" cap="none">
                <a:solidFill>
                  <a:schemeClr val="dk2"/>
                </a:solidFill>
                <a:latin typeface="Tahoma"/>
                <a:ea typeface="Tahoma"/>
                <a:cs typeface="Tahoma"/>
                <a:sym typeface="Tahoma"/>
              </a:rPr>
            </a:br>
            <a:r>
              <a:rPr lang="en-US" sz="2000" b="0" i="0" u="none" strike="noStrike" cap="none">
                <a:solidFill>
                  <a:schemeClr val="dk2"/>
                </a:solidFill>
                <a:latin typeface="Tahoma"/>
                <a:ea typeface="Tahoma"/>
                <a:cs typeface="Tahoma"/>
                <a:sym typeface="Tahoma"/>
              </a:rPr>
              <a:t>subclassOf) to see if we can find Mortal.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Tahoma"/>
                <a:ea typeface="Tahoma"/>
                <a:cs typeface="Tahoma"/>
                <a:sym typeface="Tahoma"/>
              </a:rPr>
              <a:t>Google &amp; many other services use Knowledge graphs, such as Freebase and DBpedia</a:t>
            </a:r>
            <a:endParaRPr sz="2000" b="0" i="0" u="none" strike="noStrike" cap="none">
              <a:solidFill>
                <a:schemeClr val="dk2"/>
              </a:solidFill>
              <a:latin typeface="Tahoma"/>
              <a:ea typeface="Tahoma"/>
              <a:cs typeface="Tahoma"/>
              <a:sym typeface="Tahoma"/>
            </a:endParaRPr>
          </a:p>
        </p:txBody>
      </p:sp>
    </p:spTree>
    <p:extLst>
      <p:ext uri="{BB962C8B-B14F-4D97-AF65-F5344CB8AC3E}">
        <p14:creationId xmlns:p14="http://schemas.microsoft.com/office/powerpoint/2010/main" val="32190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a:t>Entity-Relationship</a:t>
            </a:r>
            <a:r>
              <a:rPr lang="en-US"/>
              <a:t> Graphs Model</a:t>
            </a:r>
            <a:br>
              <a:rPr lang="en-US"/>
            </a:br>
            <a:r>
              <a:rPr lang="en-US"/>
              <a:t>Classes as Named Sets of Linked </a:t>
            </a:r>
            <a:r>
              <a:rPr lang="en-US" i="1"/>
              <a:t>Instances</a:t>
            </a:r>
            <a:endParaRPr/>
          </a:p>
        </p:txBody>
      </p:sp>
      <p:sp>
        <p:nvSpPr>
          <p:cNvPr id="228" name="Google Shape;228;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9</a:t>
            </a:fld>
            <a:endParaRPr/>
          </a:p>
        </p:txBody>
      </p:sp>
      <p:sp>
        <p:nvSpPr>
          <p:cNvPr id="229" name="Google Shape;229;p8"/>
          <p:cNvSpPr/>
          <p:nvPr/>
        </p:nvSpPr>
        <p:spPr>
          <a:xfrm>
            <a:off x="3414362" y="1561492"/>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5060601" y="2125248"/>
            <a:ext cx="1186626"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2976138" y="3049960"/>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6947095" y="1221571"/>
            <a:ext cx="1186626" cy="59597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234" name="Google Shape;234;p8"/>
          <p:cNvCxnSpPr>
            <a:stCxn id="230" idx="1"/>
          </p:cNvCxnSpPr>
          <p:nvPr/>
        </p:nvCxnSpPr>
        <p:spPr>
          <a:xfrm flipH="1">
            <a:off x="3932301" y="2350146"/>
            <a:ext cx="1128300" cy="924600"/>
          </a:xfrm>
          <a:prstGeom prst="straightConnector1">
            <a:avLst/>
          </a:prstGeom>
          <a:noFill/>
          <a:ln w="9525" cap="rnd" cmpd="sng">
            <a:solidFill>
              <a:srgbClr val="131515"/>
            </a:solidFill>
            <a:prstDash val="solid"/>
            <a:round/>
            <a:headEnd type="none" w="sm" len="sm"/>
            <a:tailEnd type="triangle" w="med" len="med"/>
          </a:ln>
        </p:spPr>
      </p:cxnSp>
      <p:cxnSp>
        <p:nvCxnSpPr>
          <p:cNvPr id="235" name="Google Shape;235;p8"/>
          <p:cNvCxnSpPr>
            <a:stCxn id="232" idx="1"/>
            <a:endCxn id="230" idx="3"/>
          </p:cNvCxnSpPr>
          <p:nvPr/>
        </p:nvCxnSpPr>
        <p:spPr>
          <a:xfrm flipH="1">
            <a:off x="6247195" y="1519557"/>
            <a:ext cx="699900" cy="830700"/>
          </a:xfrm>
          <a:prstGeom prst="straightConnector1">
            <a:avLst/>
          </a:prstGeom>
          <a:noFill/>
          <a:ln w="9525" cap="rnd" cmpd="sng">
            <a:solidFill>
              <a:srgbClr val="131515"/>
            </a:solidFill>
            <a:prstDash val="solid"/>
            <a:round/>
            <a:headEnd type="none" w="sm" len="sm"/>
            <a:tailEnd type="triangle" w="med" len="med"/>
          </a:ln>
        </p:spPr>
      </p:cxnSp>
      <p:sp>
        <p:nvSpPr>
          <p:cNvPr id="236" name="Google Shape;236;p8"/>
          <p:cNvSpPr txBox="1"/>
          <p:nvPr/>
        </p:nvSpPr>
        <p:spPr>
          <a:xfrm>
            <a:off x="4403680" y="2747062"/>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sp>
        <p:nvSpPr>
          <p:cNvPr id="237" name="Google Shape;237;p8"/>
          <p:cNvSpPr txBox="1"/>
          <p:nvPr/>
        </p:nvSpPr>
        <p:spPr>
          <a:xfrm>
            <a:off x="6489752" y="1887553"/>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sp>
        <p:nvSpPr>
          <p:cNvPr id="238" name="Google Shape;238;p8"/>
          <p:cNvSpPr txBox="1"/>
          <p:nvPr/>
        </p:nvSpPr>
        <p:spPr>
          <a:xfrm>
            <a:off x="2389330" y="223627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graphicFrame>
        <p:nvGraphicFramePr>
          <p:cNvPr id="239" name="Google Shape;239;p8"/>
          <p:cNvGraphicFramePr/>
          <p:nvPr/>
        </p:nvGraphicFramePr>
        <p:xfrm>
          <a:off x="1895794" y="4083118"/>
          <a:ext cx="3477600" cy="1483400"/>
        </p:xfrm>
        <a:graphic>
          <a:graphicData uri="http://schemas.openxmlformats.org/drawingml/2006/table">
            <a:tbl>
              <a:tblPr firstRow="1" bandRow="1">
                <a:noFill/>
                <a:tableStyleId>{CE3AD700-4BEC-4D45-B29C-EAC0F4AC670C}</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893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40" name="Google Shape;240;p8"/>
          <p:cNvSpPr/>
          <p:nvPr/>
        </p:nvSpPr>
        <p:spPr>
          <a:xfrm>
            <a:off x="3300062" y="3653367"/>
            <a:ext cx="228600" cy="355600"/>
          </a:xfrm>
          <a:prstGeom prst="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ahoma"/>
              <a:ea typeface="Tahoma"/>
              <a:cs typeface="Tahoma"/>
              <a:sym typeface="Tahoma"/>
            </a:endParaRPr>
          </a:p>
        </p:txBody>
      </p:sp>
      <p:sp>
        <p:nvSpPr>
          <p:cNvPr id="242" name="Google Shape;242;p8"/>
          <p:cNvSpPr txBox="1"/>
          <p:nvPr/>
        </p:nvSpPr>
        <p:spPr>
          <a:xfrm>
            <a:off x="773049" y="2963811"/>
            <a:ext cx="1650901"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hasTeachers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(list)</a:t>
            </a: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a:off x="1069487" y="1221571"/>
            <a:ext cx="109220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Birth</a:t>
            </a: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a:off x="952725" y="1922623"/>
            <a:ext cx="125895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Death</a:t>
            </a:r>
            <a:endParaRPr sz="1400" b="0" i="0" u="none" strike="noStrike" cap="none">
              <a:solidFill>
                <a:srgbClr val="000000"/>
              </a:solidFill>
              <a:latin typeface="Arial"/>
              <a:ea typeface="Arial"/>
              <a:cs typeface="Arial"/>
              <a:sym typeface="Arial"/>
            </a:endParaRPr>
          </a:p>
        </p:txBody>
      </p:sp>
      <p:cxnSp>
        <p:nvCxnSpPr>
          <p:cNvPr id="245" name="Google Shape;245;p8"/>
          <p:cNvCxnSpPr>
            <a:endCxn id="244" idx="7"/>
          </p:cNvCxnSpPr>
          <p:nvPr/>
        </p:nvCxnSpPr>
        <p:spPr>
          <a:xfrm flipH="1">
            <a:off x="2027306" y="1786299"/>
            <a:ext cx="1387200" cy="197700"/>
          </a:xfrm>
          <a:prstGeom prst="curvedConnector2">
            <a:avLst/>
          </a:prstGeom>
          <a:noFill/>
          <a:ln w="9525" cap="rnd" cmpd="sng">
            <a:solidFill>
              <a:schemeClr val="dk2"/>
            </a:solidFill>
            <a:prstDash val="solid"/>
            <a:round/>
            <a:headEnd type="none" w="sm" len="sm"/>
            <a:tailEnd type="none" w="sm" len="sm"/>
          </a:ln>
        </p:spPr>
      </p:cxnSp>
      <p:cxnSp>
        <p:nvCxnSpPr>
          <p:cNvPr id="246" name="Google Shape;246;p8"/>
          <p:cNvCxnSpPr>
            <a:endCxn id="243" idx="7"/>
          </p:cNvCxnSpPr>
          <p:nvPr/>
        </p:nvCxnSpPr>
        <p:spPr>
          <a:xfrm rot="10800000">
            <a:off x="2001738" y="1282947"/>
            <a:ext cx="2058300" cy="278400"/>
          </a:xfrm>
          <a:prstGeom prst="curvedConnector3">
            <a:avLst>
              <a:gd name="adj1" fmla="val 1"/>
            </a:avLst>
          </a:prstGeom>
          <a:noFill/>
          <a:ln w="9525" cap="rnd" cmpd="sng">
            <a:solidFill>
              <a:schemeClr val="dk2"/>
            </a:solidFill>
            <a:prstDash val="solid"/>
            <a:round/>
            <a:headEnd type="none" w="sm" len="sm"/>
            <a:tailEnd type="none" w="sm" len="sm"/>
          </a:ln>
        </p:spPr>
      </p:cxnSp>
      <p:sp>
        <p:nvSpPr>
          <p:cNvPr id="247" name="Google Shape;247;p8"/>
          <p:cNvSpPr txBox="1"/>
          <p:nvPr/>
        </p:nvSpPr>
        <p:spPr>
          <a:xfrm flipH="1">
            <a:off x="5507513" y="4183381"/>
            <a:ext cx="291338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Tahoma"/>
                <a:ea typeface="Tahoma"/>
                <a:cs typeface="Tahoma"/>
                <a:sym typeface="Tahoma"/>
              </a:rPr>
              <a:t>Man</a:t>
            </a:r>
            <a:r>
              <a:rPr lang="en-US" sz="2000" b="0" i="0" u="none" strike="noStrike" cap="none">
                <a:solidFill>
                  <a:schemeClr val="dk1"/>
                </a:solidFill>
                <a:latin typeface="Tahoma"/>
                <a:ea typeface="Tahoma"/>
                <a:cs typeface="Tahoma"/>
                <a:sym typeface="Tahoma"/>
              </a:rPr>
              <a:t> is an entity set</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with many men, who</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are </a:t>
            </a:r>
            <a:r>
              <a:rPr lang="en-US" sz="2000" b="0" i="1" u="none" strike="noStrike" cap="none">
                <a:solidFill>
                  <a:schemeClr val="dk1"/>
                </a:solidFill>
                <a:latin typeface="Tahoma"/>
                <a:ea typeface="Tahoma"/>
                <a:cs typeface="Tahoma"/>
                <a:sym typeface="Tahoma"/>
              </a:rPr>
              <a:t>also</a:t>
            </a:r>
            <a:r>
              <a:rPr lang="en-US" sz="2000" b="0" i="0" u="none" strike="noStrike" cap="none">
                <a:solidFill>
                  <a:schemeClr val="dk1"/>
                </a:solidFill>
                <a:latin typeface="Tahoma"/>
                <a:ea typeface="Tahoma"/>
                <a:cs typeface="Tahoma"/>
                <a:sym typeface="Tahoma"/>
              </a:rPr>
              <a:t> people</a:t>
            </a:r>
            <a:endParaRPr sz="2000" b="0" i="1" u="none" strike="noStrike" cap="none">
              <a:solidFill>
                <a:schemeClr val="dk1"/>
              </a:solidFill>
              <a:latin typeface="Tahoma"/>
              <a:ea typeface="Tahoma"/>
              <a:cs typeface="Tahoma"/>
              <a:sym typeface="Tahoma"/>
            </a:endParaRPr>
          </a:p>
        </p:txBody>
      </p:sp>
      <p:sp>
        <p:nvSpPr>
          <p:cNvPr id="248" name="Google Shape;248;p8"/>
          <p:cNvSpPr/>
          <p:nvPr/>
        </p:nvSpPr>
        <p:spPr>
          <a:xfrm>
            <a:off x="4645886" y="1204204"/>
            <a:ext cx="801208"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249" name="Google Shape;249;p8"/>
          <p:cNvSpPr/>
          <p:nvPr/>
        </p:nvSpPr>
        <p:spPr>
          <a:xfrm>
            <a:off x="5195683" y="1544768"/>
            <a:ext cx="1186626"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Name</a:t>
            </a:r>
            <a:endParaRPr sz="1400" b="0" i="0" u="none" strike="noStrike" cap="none">
              <a:solidFill>
                <a:srgbClr val="000000"/>
              </a:solidFill>
              <a:latin typeface="Arial"/>
              <a:ea typeface="Arial"/>
              <a:cs typeface="Arial"/>
              <a:sym typeface="Arial"/>
            </a:endParaRPr>
          </a:p>
        </p:txBody>
      </p:sp>
      <p:cxnSp>
        <p:nvCxnSpPr>
          <p:cNvPr id="250" name="Google Shape;250;p8"/>
          <p:cNvCxnSpPr>
            <a:stCxn id="248" idx="2"/>
          </p:cNvCxnSpPr>
          <p:nvPr/>
        </p:nvCxnSpPr>
        <p:spPr>
          <a:xfrm flipH="1">
            <a:off x="4059986" y="1413754"/>
            <a:ext cx="585900" cy="139200"/>
          </a:xfrm>
          <a:prstGeom prst="curvedConnector3">
            <a:avLst>
              <a:gd name="adj1" fmla="val 50000"/>
            </a:avLst>
          </a:prstGeom>
          <a:noFill/>
          <a:ln w="9525" cap="rnd" cmpd="sng">
            <a:solidFill>
              <a:schemeClr val="dk2"/>
            </a:solidFill>
            <a:prstDash val="solid"/>
            <a:round/>
            <a:headEnd type="none" w="sm" len="sm"/>
            <a:tailEnd type="none" w="sm" len="sm"/>
          </a:ln>
        </p:spPr>
      </p:cxnSp>
      <p:cxnSp>
        <p:nvCxnSpPr>
          <p:cNvPr id="251" name="Google Shape;251;p8"/>
          <p:cNvCxnSpPr>
            <a:endCxn id="249" idx="2"/>
          </p:cNvCxnSpPr>
          <p:nvPr/>
        </p:nvCxnSpPr>
        <p:spPr>
          <a:xfrm rot="10800000" flipH="1">
            <a:off x="4705783" y="1754318"/>
            <a:ext cx="489900" cy="23700"/>
          </a:xfrm>
          <a:prstGeom prst="curvedConnector3">
            <a:avLst>
              <a:gd name="adj1" fmla="val 50000"/>
            </a:avLst>
          </a:prstGeom>
          <a:noFill/>
          <a:ln w="9525" cap="rnd" cmpd="sng">
            <a:solidFill>
              <a:schemeClr val="dk2"/>
            </a:solidFill>
            <a:prstDash val="solid"/>
            <a:round/>
            <a:headEnd type="none" w="sm" len="sm"/>
            <a:tailEnd type="none" w="sm" len="sm"/>
          </a:ln>
        </p:spPr>
      </p:cxnSp>
      <p:cxnSp>
        <p:nvCxnSpPr>
          <p:cNvPr id="30" name="Google Shape;234;p8">
            <a:extLst>
              <a:ext uri="{FF2B5EF4-FFF2-40B4-BE49-F238E27FC236}">
                <a16:creationId xmlns:a16="http://schemas.microsoft.com/office/drawing/2014/main" id="{B7D39E8B-BF99-9048-A99E-C09C8E457B22}"/>
              </a:ext>
            </a:extLst>
          </p:cNvPr>
          <p:cNvCxnSpPr>
            <a:cxnSpLocks/>
            <a:stCxn id="231" idx="0"/>
            <a:endCxn id="229" idx="2"/>
          </p:cNvCxnSpPr>
          <p:nvPr/>
        </p:nvCxnSpPr>
        <p:spPr>
          <a:xfrm flipV="1">
            <a:off x="3454279" y="2011288"/>
            <a:ext cx="605747" cy="1038672"/>
          </a:xfrm>
          <a:prstGeom prst="straightConnector1">
            <a:avLst/>
          </a:prstGeom>
          <a:noFill/>
          <a:ln w="9525" cap="rnd" cmpd="sng">
            <a:solidFill>
              <a:srgbClr val="131515"/>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3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3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3970</Words>
  <Application>Microsoft Macintosh PowerPoint</Application>
  <PresentationFormat>On-screen Show (16:10)</PresentationFormat>
  <Paragraphs>487</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Franklin Gothic</vt:lpstr>
      <vt:lpstr>Corbel</vt:lpstr>
      <vt:lpstr>Helvetica Neue</vt:lpstr>
      <vt:lpstr>Arial</vt:lpstr>
      <vt:lpstr>Tahoma</vt:lpstr>
      <vt:lpstr>Noto Sans Symbols</vt:lpstr>
      <vt:lpstr>Consolas</vt:lpstr>
      <vt:lpstr>Constantia</vt:lpstr>
      <vt:lpstr>Times New Roman</vt:lpstr>
      <vt:lpstr>Penn</vt:lpstr>
      <vt:lpstr>Data Representation and Modeling</vt:lpstr>
      <vt:lpstr>Thinking More Deeply about Data and Computation</vt:lpstr>
      <vt:lpstr>A First Question: What Are We Trying to Capture?</vt:lpstr>
      <vt:lpstr>Part of the Goal: Modeling Concepts and Instances</vt:lpstr>
      <vt:lpstr>Some Starting Points</vt:lpstr>
      <vt:lpstr>Modeling Classes, Instances, Properties  Using Logical Predicates</vt:lpstr>
      <vt:lpstr>We Can Instead Think of this As Links between Classes + Instances</vt:lpstr>
      <vt:lpstr>We Can Instead Think of this As Links between Classes + Instances</vt:lpstr>
      <vt:lpstr>Entity-Relationship Graphs Model Classes as Named Sets of Linked Instances</vt:lpstr>
      <vt:lpstr>Entity-Relationship Graphs: A Syntax for Entities, Properties, Relationships</vt:lpstr>
      <vt:lpstr>Entities and Relationships Correspond to Relationships or Dataframes!</vt:lpstr>
      <vt:lpstr>The Tables Let Us Encode a Graph within the Data!</vt:lpstr>
      <vt:lpstr>The Tables Let Us Encode a Graph within the Data!</vt:lpstr>
      <vt:lpstr>ER is a General Model:  A Graph of Entities &amp; Relationships</vt:lpstr>
      <vt:lpstr>From the Basics of Entity-Relationship Diagrams to General Data(base) Design</vt:lpstr>
      <vt:lpstr>Considering Non-“Flat” Data</vt:lpstr>
      <vt:lpstr>A Common Point of Confusion</vt:lpstr>
      <vt:lpstr>Hierarchy vs Relations (“NoSQL” vs “SQL”)</vt:lpstr>
      <vt:lpstr>NoSQL “Not-only SQL”</vt:lpstr>
      <vt:lpstr>Recap: Basic Concepts</vt:lpstr>
      <vt:lpstr>Let’s Work on Data Modeling, Given a Real Dataset!</vt:lpstr>
      <vt:lpstr>PowerPoint Presentation</vt:lpstr>
      <vt:lpstr>Parsing Even Not-So-Big Data  Is Painfully Slow!</vt:lpstr>
      <vt:lpstr>Can We Do Better?</vt:lpstr>
      <vt:lpstr>MongoDB NoSQL DBMS Lets Us Store + Fetch Hierarchical Data</vt:lpstr>
      <vt:lpstr>Data in MongoDB</vt:lpstr>
      <vt:lpstr>Finding Things, in a Dataframe vs in MongoDB</vt:lpstr>
      <vt:lpstr>How Do We Convert Hierarchical Data to Dataframes?</vt:lpstr>
      <vt:lpstr>The Basic Idea:  Nesting Becomes Links (“Key/Foreign Key”)</vt:lpstr>
      <vt:lpstr>Reassembling through (Outer) Joins</vt:lpstr>
      <vt:lpstr>Views</vt:lpstr>
      <vt:lpstr>Occasional Considerations: Access and Consistency</vt:lpstr>
      <vt:lpstr>Summary of Data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and Modeling</dc:title>
  <dc:creator>Zachary Ives</dc:creator>
  <cp:lastModifiedBy>Davidson PhD, Susan B.</cp:lastModifiedBy>
  <cp:revision>25</cp:revision>
  <dcterms:created xsi:type="dcterms:W3CDTF">2017-01-03T15:51:00Z</dcterms:created>
  <dcterms:modified xsi:type="dcterms:W3CDTF">2019-11-07T21:22:23Z</dcterms:modified>
</cp:coreProperties>
</file>