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1.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29"/>
  </p:notesMasterIdLst>
  <p:handoutMasterIdLst>
    <p:handoutMasterId r:id="rId30"/>
  </p:handoutMasterIdLst>
  <p:sldIdLst>
    <p:sldId id="901" r:id="rId2"/>
    <p:sldId id="1178" r:id="rId3"/>
    <p:sldId id="1162" r:id="rId4"/>
    <p:sldId id="932" r:id="rId5"/>
    <p:sldId id="1192" r:id="rId6"/>
    <p:sldId id="922" r:id="rId7"/>
    <p:sldId id="924" r:id="rId8"/>
    <p:sldId id="1166" r:id="rId9"/>
    <p:sldId id="982" r:id="rId10"/>
    <p:sldId id="983" r:id="rId11"/>
    <p:sldId id="933" r:id="rId12"/>
    <p:sldId id="1142" r:id="rId13"/>
    <p:sldId id="1147" r:id="rId14"/>
    <p:sldId id="1193" r:id="rId15"/>
    <p:sldId id="1170" r:id="rId16"/>
    <p:sldId id="1171" r:id="rId17"/>
    <p:sldId id="1172" r:id="rId18"/>
    <p:sldId id="1173" r:id="rId19"/>
    <p:sldId id="1194" r:id="rId20"/>
    <p:sldId id="1174" r:id="rId21"/>
    <p:sldId id="1195" r:id="rId22"/>
    <p:sldId id="1175" r:id="rId23"/>
    <p:sldId id="1196" r:id="rId24"/>
    <p:sldId id="1176" r:id="rId25"/>
    <p:sldId id="1197" r:id="rId26"/>
    <p:sldId id="1198" r:id="rId27"/>
    <p:sldId id="1177" r:id="rId28"/>
  </p:sldIdLst>
  <p:sldSz cx="9144000" cy="5715000" type="screen16x10"/>
  <p:notesSz cx="6985000" cy="9283700"/>
  <p:defaultTextStyle>
    <a:defPPr>
      <a:defRPr lang="en-US"/>
    </a:defPPr>
    <a:lvl1pPr algn="l" rtl="0" eaLnBrk="0" fontAlgn="base" hangingPunct="0">
      <a:spcBef>
        <a:spcPct val="0"/>
      </a:spcBef>
      <a:spcAft>
        <a:spcPct val="0"/>
      </a:spcAft>
      <a:defRPr sz="2000" kern="1200">
        <a:solidFill>
          <a:schemeClr val="tx1"/>
        </a:solidFill>
        <a:latin typeface="Tahoma" charset="0"/>
        <a:ea typeface="+mn-ea"/>
        <a:cs typeface="+mn-cs"/>
      </a:defRPr>
    </a:lvl1pPr>
    <a:lvl2pPr marL="457200" algn="l" rtl="0" eaLnBrk="0" fontAlgn="base" hangingPunct="0">
      <a:spcBef>
        <a:spcPct val="0"/>
      </a:spcBef>
      <a:spcAft>
        <a:spcPct val="0"/>
      </a:spcAft>
      <a:defRPr sz="2000" kern="1200">
        <a:solidFill>
          <a:schemeClr val="tx1"/>
        </a:solidFill>
        <a:latin typeface="Tahoma" charset="0"/>
        <a:ea typeface="+mn-ea"/>
        <a:cs typeface="+mn-cs"/>
      </a:defRPr>
    </a:lvl2pPr>
    <a:lvl3pPr marL="914400" algn="l" rtl="0" eaLnBrk="0" fontAlgn="base" hangingPunct="0">
      <a:spcBef>
        <a:spcPct val="0"/>
      </a:spcBef>
      <a:spcAft>
        <a:spcPct val="0"/>
      </a:spcAft>
      <a:defRPr sz="2000" kern="1200">
        <a:solidFill>
          <a:schemeClr val="tx1"/>
        </a:solidFill>
        <a:latin typeface="Tahoma" charset="0"/>
        <a:ea typeface="+mn-ea"/>
        <a:cs typeface="+mn-cs"/>
      </a:defRPr>
    </a:lvl3pPr>
    <a:lvl4pPr marL="1371600" algn="l" rtl="0" eaLnBrk="0" fontAlgn="base" hangingPunct="0">
      <a:spcBef>
        <a:spcPct val="0"/>
      </a:spcBef>
      <a:spcAft>
        <a:spcPct val="0"/>
      </a:spcAft>
      <a:defRPr sz="2000" kern="1200">
        <a:solidFill>
          <a:schemeClr val="tx1"/>
        </a:solidFill>
        <a:latin typeface="Tahoma" charset="0"/>
        <a:ea typeface="+mn-ea"/>
        <a:cs typeface="+mn-cs"/>
      </a:defRPr>
    </a:lvl4pPr>
    <a:lvl5pPr marL="1828800" algn="l" rtl="0" eaLnBrk="0" fontAlgn="base" hangingPunct="0">
      <a:spcBef>
        <a:spcPct val="0"/>
      </a:spcBef>
      <a:spcAft>
        <a:spcPct val="0"/>
      </a:spcAft>
      <a:defRPr sz="2000" kern="1200">
        <a:solidFill>
          <a:schemeClr val="tx1"/>
        </a:solidFill>
        <a:latin typeface="Tahoma" charset="0"/>
        <a:ea typeface="+mn-ea"/>
        <a:cs typeface="+mn-cs"/>
      </a:defRPr>
    </a:lvl5pPr>
    <a:lvl6pPr marL="2286000" algn="l" defTabSz="914400" rtl="0" eaLnBrk="1" latinLnBrk="0" hangingPunct="1">
      <a:defRPr sz="2000" kern="1200">
        <a:solidFill>
          <a:schemeClr val="tx1"/>
        </a:solidFill>
        <a:latin typeface="Tahoma" charset="0"/>
        <a:ea typeface="+mn-ea"/>
        <a:cs typeface="+mn-cs"/>
      </a:defRPr>
    </a:lvl6pPr>
    <a:lvl7pPr marL="2743200" algn="l" defTabSz="914400" rtl="0" eaLnBrk="1" latinLnBrk="0" hangingPunct="1">
      <a:defRPr sz="2000" kern="1200">
        <a:solidFill>
          <a:schemeClr val="tx1"/>
        </a:solidFill>
        <a:latin typeface="Tahoma" charset="0"/>
        <a:ea typeface="+mn-ea"/>
        <a:cs typeface="+mn-cs"/>
      </a:defRPr>
    </a:lvl7pPr>
    <a:lvl8pPr marL="3200400" algn="l" defTabSz="914400" rtl="0" eaLnBrk="1" latinLnBrk="0" hangingPunct="1">
      <a:defRPr sz="2000" kern="1200">
        <a:solidFill>
          <a:schemeClr val="tx1"/>
        </a:solidFill>
        <a:latin typeface="Tahoma" charset="0"/>
        <a:ea typeface="+mn-ea"/>
        <a:cs typeface="+mn-cs"/>
      </a:defRPr>
    </a:lvl8pPr>
    <a:lvl9pPr marL="3657600" algn="l" defTabSz="914400" rtl="0" eaLnBrk="1" latinLnBrk="0" hangingPunct="1">
      <a:defRPr sz="2000" kern="1200">
        <a:solidFill>
          <a:schemeClr val="tx1"/>
        </a:solidFill>
        <a:latin typeface="Tahoma" charset="0"/>
        <a:ea typeface="+mn-ea"/>
        <a:cs typeface="+mn-cs"/>
      </a:defRPr>
    </a:lvl9pPr>
  </p:defaultTextStyle>
  <p:extLst>
    <p:ext uri="{EFAFB233-063F-42B5-8137-9DF3F51BA10A}">
      <p15:sldGuideLst xmlns:p15="http://schemas.microsoft.com/office/powerpoint/2012/main">
        <p15:guide id="1" orient="horz" pos="3240">
          <p15:clr>
            <a:srgbClr val="A4A3A4"/>
          </p15:clr>
        </p15:guide>
        <p15:guide id="2" pos="5520">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son PhD, Susan B." initials="DPSB" lastIdx="1" clrIdx="0">
    <p:extLst>
      <p:ext uri="{19B8F6BF-5375-455C-9EA6-DF929625EA0E}">
        <p15:presenceInfo xmlns:p15="http://schemas.microsoft.com/office/powerpoint/2012/main" userId="S::susan@upenn.edu::40ce9a86-fcfe-4452-9f01-9af487f4cf7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A93023"/>
    <a:srgbClr val="FFFF00"/>
    <a:srgbClr val="7B2017"/>
    <a:srgbClr val="FF3300"/>
    <a:srgbClr val="FF9900"/>
    <a:srgbClr val="EA8B00"/>
    <a:srgbClr val="00CC00"/>
    <a:srgbClr val="33CC33"/>
    <a:srgbClr val="FF3399"/>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91" autoAdjust="0"/>
    <p:restoredTop sz="78163" autoAdjust="0"/>
  </p:normalViewPr>
  <p:slideViewPr>
    <p:cSldViewPr snapToGrid="0">
      <p:cViewPr varScale="1">
        <p:scale>
          <a:sx n="118" d="100"/>
          <a:sy n="118" d="100"/>
        </p:scale>
        <p:origin x="2304" y="200"/>
      </p:cViewPr>
      <p:guideLst>
        <p:guide orient="horz" pos="3240"/>
        <p:guide pos="5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3" d="100"/>
          <a:sy n="93" d="100"/>
        </p:scale>
        <p:origin x="-3492" y="-102"/>
      </p:cViewPr>
      <p:guideLst>
        <p:guide orient="horz" pos="2924"/>
        <p:guide pos="22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14T17:55:21.160" idx="1">
    <p:pos x="4954" y="1685"/>
    <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1" y="0"/>
            <a:ext cx="3027639" cy="462917"/>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l" eaLnBrk="1" hangingPunct="1">
              <a:spcBef>
                <a:spcPct val="0"/>
              </a:spcBef>
              <a:buClrTx/>
              <a:buSzTx/>
              <a:buFontTx/>
              <a:buNone/>
              <a:defRPr sz="1100">
                <a:latin typeface="Tahoma" pitchFamily="34" charset="0"/>
              </a:defRPr>
            </a:lvl1pPr>
          </a:lstStyle>
          <a:p>
            <a:pPr>
              <a:defRPr/>
            </a:pPr>
            <a:endParaRPr lang="de-DE"/>
          </a:p>
        </p:txBody>
      </p:sp>
      <p:sp>
        <p:nvSpPr>
          <p:cNvPr id="541699" name="Rectangle 3"/>
          <p:cNvSpPr>
            <a:spLocks noGrp="1" noChangeArrowheads="1"/>
          </p:cNvSpPr>
          <p:nvPr>
            <p:ph type="dt" sz="quarter" idx="1"/>
          </p:nvPr>
        </p:nvSpPr>
        <p:spPr bwMode="auto">
          <a:xfrm>
            <a:off x="3957361" y="0"/>
            <a:ext cx="3027639" cy="462917"/>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r" eaLnBrk="1" hangingPunct="1">
              <a:spcBef>
                <a:spcPct val="0"/>
              </a:spcBef>
              <a:buClrTx/>
              <a:buSzTx/>
              <a:buFontTx/>
              <a:buNone/>
              <a:defRPr sz="1100">
                <a:latin typeface="Tahoma" pitchFamily="34" charset="0"/>
              </a:defRPr>
            </a:lvl1pPr>
          </a:lstStyle>
          <a:p>
            <a:pPr>
              <a:defRPr/>
            </a:pPr>
            <a:endParaRPr lang="de-DE"/>
          </a:p>
        </p:txBody>
      </p:sp>
      <p:sp>
        <p:nvSpPr>
          <p:cNvPr id="541700" name="Rectangle 4"/>
          <p:cNvSpPr>
            <a:spLocks noGrp="1" noChangeArrowheads="1"/>
          </p:cNvSpPr>
          <p:nvPr>
            <p:ph type="ftr" sz="quarter" idx="2"/>
          </p:nvPr>
        </p:nvSpPr>
        <p:spPr bwMode="auto">
          <a:xfrm>
            <a:off x="1" y="8820783"/>
            <a:ext cx="3027639" cy="462917"/>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l" eaLnBrk="1" hangingPunct="1">
              <a:spcBef>
                <a:spcPct val="0"/>
              </a:spcBef>
              <a:buClrTx/>
              <a:buSzTx/>
              <a:buFontTx/>
              <a:buNone/>
              <a:defRPr sz="1100">
                <a:latin typeface="Tahoma" pitchFamily="34" charset="0"/>
              </a:defRPr>
            </a:lvl1pPr>
          </a:lstStyle>
          <a:p>
            <a:pPr>
              <a:defRPr/>
            </a:pPr>
            <a:endParaRPr lang="de-DE"/>
          </a:p>
        </p:txBody>
      </p:sp>
      <p:sp>
        <p:nvSpPr>
          <p:cNvPr id="541701" name="Rectangle 5"/>
          <p:cNvSpPr>
            <a:spLocks noGrp="1" noChangeArrowheads="1"/>
          </p:cNvSpPr>
          <p:nvPr>
            <p:ph type="sldNum" sz="quarter" idx="3"/>
          </p:nvPr>
        </p:nvSpPr>
        <p:spPr bwMode="auto">
          <a:xfrm>
            <a:off x="3957361" y="8820783"/>
            <a:ext cx="3027639" cy="462917"/>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r" eaLnBrk="1" hangingPunct="1">
              <a:spcBef>
                <a:spcPct val="0"/>
              </a:spcBef>
              <a:buClrTx/>
              <a:buSzTx/>
              <a:buFontTx/>
              <a:buNone/>
              <a:defRPr sz="1100">
                <a:latin typeface="Tahoma" pitchFamily="34" charset="0"/>
              </a:defRPr>
            </a:lvl1pPr>
          </a:lstStyle>
          <a:p>
            <a:pPr>
              <a:defRPr/>
            </a:pPr>
            <a:fld id="{9F5E422C-DFAF-CE41-B76E-A4F766FE95F7}" type="slidenum">
              <a:rPr lang="de-DE"/>
              <a:pPr>
                <a:defRPr/>
              </a:pPr>
              <a:t>‹#›</a:t>
            </a:fld>
            <a:endParaRPr lang="de-DE"/>
          </a:p>
        </p:txBody>
      </p:sp>
    </p:spTree>
    <p:extLst>
      <p:ext uri="{BB962C8B-B14F-4D97-AF65-F5344CB8AC3E}">
        <p14:creationId xmlns:p14="http://schemas.microsoft.com/office/powerpoint/2010/main" val="10324226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1" y="0"/>
            <a:ext cx="3027639" cy="462917"/>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l" eaLnBrk="0" hangingPunct="0">
              <a:spcBef>
                <a:spcPct val="0"/>
              </a:spcBef>
              <a:buClrTx/>
              <a:buSzTx/>
              <a:buFontTx/>
              <a:buNone/>
              <a:defRPr sz="1100">
                <a:latin typeface="Arial" charset="0"/>
              </a:defRPr>
            </a:lvl1pPr>
          </a:lstStyle>
          <a:p>
            <a:pPr>
              <a:defRPr/>
            </a:pPr>
            <a:endParaRPr lang="en-US"/>
          </a:p>
        </p:txBody>
      </p:sp>
      <p:sp>
        <p:nvSpPr>
          <p:cNvPr id="133123" name="Rectangle 3"/>
          <p:cNvSpPr>
            <a:spLocks noGrp="1" noChangeArrowheads="1"/>
          </p:cNvSpPr>
          <p:nvPr>
            <p:ph type="dt" idx="1"/>
          </p:nvPr>
        </p:nvSpPr>
        <p:spPr bwMode="auto">
          <a:xfrm>
            <a:off x="3957361" y="0"/>
            <a:ext cx="3027639" cy="462917"/>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r" eaLnBrk="0" hangingPunct="0">
              <a:spcBef>
                <a:spcPct val="0"/>
              </a:spcBef>
              <a:buClrTx/>
              <a:buSzTx/>
              <a:buFontTx/>
              <a:buNone/>
              <a:defRPr sz="1100">
                <a:latin typeface="Arial"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708025" y="696913"/>
            <a:ext cx="5568950" cy="3481387"/>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3125" name="Rectangle 5"/>
          <p:cNvSpPr>
            <a:spLocks noGrp="1" noChangeArrowheads="1"/>
          </p:cNvSpPr>
          <p:nvPr>
            <p:ph type="body" sz="quarter" idx="3"/>
          </p:nvPr>
        </p:nvSpPr>
        <p:spPr bwMode="auto">
          <a:xfrm>
            <a:off x="931334" y="4410392"/>
            <a:ext cx="5122333" cy="4175763"/>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26" name="Rectangle 6"/>
          <p:cNvSpPr>
            <a:spLocks noGrp="1" noChangeArrowheads="1"/>
          </p:cNvSpPr>
          <p:nvPr>
            <p:ph type="ftr" sz="quarter" idx="4"/>
          </p:nvPr>
        </p:nvSpPr>
        <p:spPr bwMode="auto">
          <a:xfrm>
            <a:off x="1" y="8820783"/>
            <a:ext cx="3027639" cy="462917"/>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l" eaLnBrk="0" hangingPunct="0">
              <a:spcBef>
                <a:spcPct val="0"/>
              </a:spcBef>
              <a:buClrTx/>
              <a:buSzTx/>
              <a:buFontTx/>
              <a:buNone/>
              <a:defRPr sz="1100">
                <a:latin typeface="Arial" charset="0"/>
              </a:defRPr>
            </a:lvl1pPr>
          </a:lstStyle>
          <a:p>
            <a:pPr>
              <a:defRPr/>
            </a:pPr>
            <a:endParaRPr lang="en-US"/>
          </a:p>
        </p:txBody>
      </p:sp>
      <p:sp>
        <p:nvSpPr>
          <p:cNvPr id="133127" name="Rectangle 7"/>
          <p:cNvSpPr>
            <a:spLocks noGrp="1" noChangeArrowheads="1"/>
          </p:cNvSpPr>
          <p:nvPr>
            <p:ph type="sldNum" sz="quarter" idx="5"/>
          </p:nvPr>
        </p:nvSpPr>
        <p:spPr bwMode="auto">
          <a:xfrm>
            <a:off x="3957361" y="8820783"/>
            <a:ext cx="3027639" cy="462917"/>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r" eaLnBrk="0" hangingPunct="0">
              <a:spcBef>
                <a:spcPct val="0"/>
              </a:spcBef>
              <a:buClrTx/>
              <a:buSzTx/>
              <a:buFontTx/>
              <a:buNone/>
              <a:defRPr sz="1100">
                <a:latin typeface="Arial" charset="0"/>
              </a:defRPr>
            </a:lvl1pPr>
          </a:lstStyle>
          <a:p>
            <a:pPr>
              <a:defRPr/>
            </a:pPr>
            <a:fld id="{45412121-731D-1546-9AB4-9CB6A8CF8847}" type="slidenum">
              <a:rPr lang="en-US"/>
              <a:pPr>
                <a:defRPr/>
              </a:pPr>
              <a:t>‹#›</a:t>
            </a:fld>
            <a:endParaRPr lang="en-US"/>
          </a:p>
        </p:txBody>
      </p:sp>
    </p:spTree>
    <p:extLst>
      <p:ext uri="{BB962C8B-B14F-4D97-AF65-F5344CB8AC3E}">
        <p14:creationId xmlns:p14="http://schemas.microsoft.com/office/powerpoint/2010/main" val="38681199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axtel.com/data-center/google-the-dalles-orego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ctr" defTabSz="887413">
              <a:spcBef>
                <a:spcPct val="20000"/>
              </a:spcBef>
              <a:buClr>
                <a:schemeClr val="hlink"/>
              </a:buClr>
              <a:buSzPct val="55000"/>
              <a:buFont typeface="Wingdings" charset="2"/>
              <a:defRPr sz="2000">
                <a:solidFill>
                  <a:schemeClr val="tx1"/>
                </a:solidFill>
                <a:latin typeface="Tahoma" charset="0"/>
              </a:defRPr>
            </a:lvl1pPr>
            <a:lvl2pPr marL="709613" indent="-273050" algn="ctr" defTabSz="887413">
              <a:spcBef>
                <a:spcPct val="20000"/>
              </a:spcBef>
              <a:buClr>
                <a:schemeClr val="hlink"/>
              </a:buClr>
              <a:buSzPct val="55000"/>
              <a:buFont typeface="Wingdings" charset="2"/>
              <a:defRPr sz="2000">
                <a:solidFill>
                  <a:schemeClr val="tx1"/>
                </a:solidFill>
                <a:latin typeface="Tahoma" charset="0"/>
              </a:defRPr>
            </a:lvl2pPr>
            <a:lvl3pPr marL="1092200" indent="-217488" algn="ctr" defTabSz="887413">
              <a:spcBef>
                <a:spcPct val="20000"/>
              </a:spcBef>
              <a:buClr>
                <a:schemeClr val="hlink"/>
              </a:buClr>
              <a:buSzPct val="55000"/>
              <a:buFont typeface="Wingdings" charset="2"/>
              <a:defRPr sz="2000">
                <a:solidFill>
                  <a:schemeClr val="tx1"/>
                </a:solidFill>
                <a:latin typeface="Tahoma" charset="0"/>
              </a:defRPr>
            </a:lvl3pPr>
            <a:lvl4pPr marL="1528763" indent="-217488" algn="ctr" defTabSz="887413">
              <a:spcBef>
                <a:spcPct val="20000"/>
              </a:spcBef>
              <a:buClr>
                <a:schemeClr val="hlink"/>
              </a:buClr>
              <a:buSzPct val="55000"/>
              <a:buFont typeface="Wingdings" charset="2"/>
              <a:defRPr sz="2000">
                <a:solidFill>
                  <a:schemeClr val="tx1"/>
                </a:solidFill>
                <a:latin typeface="Tahoma" charset="0"/>
              </a:defRPr>
            </a:lvl4pPr>
            <a:lvl5pPr marL="1966913" indent="-217488" algn="ctr" defTabSz="887413">
              <a:spcBef>
                <a:spcPct val="20000"/>
              </a:spcBef>
              <a:buClr>
                <a:schemeClr val="hlink"/>
              </a:buClr>
              <a:buSzPct val="55000"/>
              <a:buFont typeface="Wingdings" charset="2"/>
              <a:defRPr sz="2000">
                <a:solidFill>
                  <a:schemeClr val="tx1"/>
                </a:solidFill>
                <a:latin typeface="Tahoma" charset="0"/>
              </a:defRPr>
            </a:lvl5pPr>
            <a:lvl6pPr marL="24241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6pPr>
            <a:lvl7pPr marL="28813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7pPr>
            <a:lvl8pPr marL="33385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8pPr>
            <a:lvl9pPr marL="37957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9pPr>
          </a:lstStyle>
          <a:p>
            <a:pPr algn="r">
              <a:spcBef>
                <a:spcPct val="0"/>
              </a:spcBef>
              <a:buClrTx/>
              <a:buSzTx/>
              <a:buFontTx/>
              <a:buNone/>
            </a:pPr>
            <a:fld id="{13976D5F-7065-C54B-B538-0DAA1A9FD9A6}" type="slidenum">
              <a:rPr lang="en-US" altLang="en-US" sz="1100">
                <a:latin typeface="Times New Roman" charset="0"/>
              </a:rPr>
              <a:pPr algn="r">
                <a:spcBef>
                  <a:spcPct val="0"/>
                </a:spcBef>
                <a:buClrTx/>
                <a:buSzTx/>
                <a:buFontTx/>
                <a:buNone/>
              </a:pPr>
              <a:t>1</a:t>
            </a:fld>
            <a:endParaRPr lang="en-US" altLang="en-US" sz="1100">
              <a:latin typeface="Times New Roman" charset="0"/>
            </a:endParaRPr>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generally, we might hash the key to assign to a machine to assure that data is evenly split.</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13</a:t>
            </a:fld>
            <a:endParaRPr lang="en-US"/>
          </a:p>
        </p:txBody>
      </p:sp>
    </p:spTree>
    <p:extLst>
      <p:ext uri="{BB962C8B-B14F-4D97-AF65-F5344CB8AC3E}">
        <p14:creationId xmlns:p14="http://schemas.microsoft.com/office/powerpoint/2010/main" val="3998043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14</a:t>
            </a:fld>
            <a:endParaRPr lang="en-US"/>
          </a:p>
        </p:txBody>
      </p:sp>
    </p:spTree>
    <p:extLst>
      <p:ext uri="{BB962C8B-B14F-4D97-AF65-F5344CB8AC3E}">
        <p14:creationId xmlns:p14="http://schemas.microsoft.com/office/powerpoint/2010/main" val="216160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Shard based on a key – must be deterministic.</a:t>
            </a:r>
          </a:p>
          <a:p>
            <a:r>
              <a:rPr lang="en-US" dirty="0"/>
              <a:t>We need an environment in which the parallelism is managed for us.  The master node manages the computation:  makes sure the work is done, makes sure worker nodes are still alive, and if a worker node dies then it reallocates the subtask to another worker.</a:t>
            </a:r>
          </a:p>
          <a:p>
            <a:r>
              <a:rPr lang="en-US" dirty="0"/>
              <a:t>So failures are handled automatically.  </a:t>
            </a:r>
          </a:p>
          <a:p>
            <a:r>
              <a:rPr lang="en-US" dirty="0"/>
              <a:t>Spark gives an interface to Python (</a:t>
            </a:r>
            <a:r>
              <a:rPr lang="en-US" dirty="0" err="1"/>
              <a:t>PySpark</a:t>
            </a:r>
            <a:r>
              <a:rPr lang="en-US" dirty="0"/>
              <a:t>) which looks very similar to a </a:t>
            </a:r>
            <a:r>
              <a:rPr lang="en-US" dirty="0" err="1"/>
              <a:t>dataframe</a:t>
            </a:r>
            <a:r>
              <a:rPr lang="en-US" dirty="0"/>
              <a:t>, but a </a:t>
            </a:r>
            <a:r>
              <a:rPr lang="en-US" dirty="0" err="1"/>
              <a:t>dataframe</a:t>
            </a:r>
            <a:r>
              <a:rPr lang="en-US" dirty="0"/>
              <a:t> is </a:t>
            </a:r>
            <a:r>
              <a:rPr lang="en-US" dirty="0" err="1"/>
              <a:t>sharded</a:t>
            </a:r>
            <a:r>
              <a:rPr lang="en-US" dirty="0"/>
              <a:t> across more than one machine.</a:t>
            </a:r>
          </a:p>
          <a:p>
            <a:r>
              <a:rPr lang="en-US" dirty="0"/>
              <a:t>It also provides an SQL interface.</a:t>
            </a:r>
          </a:p>
          <a:p>
            <a:r>
              <a:rPr lang="en-US" dirty="0"/>
              <a:t>There are many other big data engines  (Hadoop, </a:t>
            </a:r>
            <a:r>
              <a:rPr lang="en-US" dirty="0" err="1"/>
              <a:t>Flink</a:t>
            </a:r>
            <a:r>
              <a:rPr lang="en-US" dirty="0"/>
              <a:t>, …).</a:t>
            </a:r>
          </a:p>
          <a:p>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15</a:t>
            </a:fld>
            <a:endParaRPr lang="en-US"/>
          </a:p>
        </p:txBody>
      </p:sp>
    </p:spTree>
    <p:extLst>
      <p:ext uri="{BB962C8B-B14F-4D97-AF65-F5344CB8AC3E}">
        <p14:creationId xmlns:p14="http://schemas.microsoft.com/office/powerpoint/2010/main" val="1951117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kern="1200" dirty="0">
                <a:solidFill>
                  <a:schemeClr val="tx1"/>
                </a:solidFill>
                <a:effectLst/>
                <a:latin typeface="Times New Roman" pitchFamily="18" charset="0"/>
                <a:ea typeface="+mn-ea"/>
                <a:cs typeface="+mn-cs"/>
              </a:rPr>
              <a:t>Apache Spark is a big data engine that runs on compute clusters, including on the cloud.   It does not run on </a:t>
            </a:r>
            <a:r>
              <a:rPr lang="en-US" sz="1200" b="0" kern="1200" dirty="0" err="1">
                <a:solidFill>
                  <a:schemeClr val="tx1"/>
                </a:solidFill>
                <a:effectLst/>
                <a:latin typeface="Times New Roman" pitchFamily="18" charset="0"/>
                <a:ea typeface="+mn-ea"/>
                <a:cs typeface="+mn-cs"/>
              </a:rPr>
              <a:t>Colab</a:t>
            </a:r>
            <a:r>
              <a:rPr lang="en-US" sz="1200" b="0" kern="1200" dirty="0">
                <a:solidFill>
                  <a:schemeClr val="tx1"/>
                </a:solidFill>
                <a:effectLst/>
                <a:latin typeface="Times New Roman" pitchFamily="18" charset="0"/>
                <a:ea typeface="+mn-ea"/>
                <a:cs typeface="+mn-cs"/>
              </a:rPr>
              <a:t>, so you must connect to a cluster running on some cloud provider and your notebook will need to make a connection to the cluster.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kern="1200" dirty="0">
                <a:solidFill>
                  <a:schemeClr val="tx1"/>
                </a:solidFill>
                <a:effectLst/>
                <a:latin typeface="Times New Roman" pitchFamily="18" charset="0"/>
                <a:ea typeface="+mn-ea"/>
                <a:cs typeface="+mn-cs"/>
              </a:rPr>
              <a:t>The accompanying notebook is set up assuming that: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kern="1200" dirty="0">
                <a:solidFill>
                  <a:schemeClr val="tx1"/>
                </a:solidFill>
                <a:effectLst/>
                <a:latin typeface="Times New Roman" pitchFamily="18" charset="0"/>
                <a:ea typeface="+mn-ea"/>
                <a:cs typeface="+mn-cs"/>
              </a:rPr>
              <a:t>(1) Spark is running on a cloud server that is public and (2) we need to run the actual Python commands on that server, requiring us to put `%%spark` "magic" commands at the start of each cell.</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16</a:t>
            </a:fld>
            <a:endParaRPr lang="en-US"/>
          </a:p>
        </p:txBody>
      </p:sp>
    </p:spTree>
    <p:extLst>
      <p:ext uri="{BB962C8B-B14F-4D97-AF65-F5344CB8AC3E}">
        <p14:creationId xmlns:p14="http://schemas.microsoft.com/office/powerpoint/2010/main" val="718394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Spark use lazy evaluation?  If it has a sequence of joins (and/or other operations), it will look and see if it can switch the order to see if it can be executed faster.  So it is trying to optimize your code in the same manner as a database.</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17</a:t>
            </a:fld>
            <a:endParaRPr lang="en-US"/>
          </a:p>
        </p:txBody>
      </p:sp>
    </p:spTree>
    <p:extLst>
      <p:ext uri="{BB962C8B-B14F-4D97-AF65-F5344CB8AC3E}">
        <p14:creationId xmlns:p14="http://schemas.microsoft.com/office/powerpoint/2010/main" val="33378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we are using a crawl from </a:t>
            </a:r>
            <a:r>
              <a:rPr lang="en-US" dirty="0" err="1"/>
              <a:t>LlinkedIn</a:t>
            </a:r>
            <a:r>
              <a:rPr lang="en-US" dirty="0"/>
              <a:t> of 3M records.  Since it is so big, in then notebook we use a smaller dataset stored in ‘X’, which is a file of JSON rows.</a:t>
            </a:r>
          </a:p>
          <a:p>
            <a:r>
              <a:rPr lang="en-US" dirty="0" err="1"/>
              <a:t>My_list</a:t>
            </a:r>
            <a:r>
              <a:rPr lang="en-US" dirty="0"/>
              <a:t> is a variable where each row is a dictionary representing a person entry.</a:t>
            </a:r>
          </a:p>
          <a:p>
            <a:r>
              <a:rPr lang="en-US" dirty="0"/>
              <a:t>From this, we create a Spark </a:t>
            </a:r>
            <a:r>
              <a:rPr lang="en-US" dirty="0" err="1"/>
              <a:t>dataframe</a:t>
            </a:r>
            <a:r>
              <a:rPr lang="en-US" dirty="0"/>
              <a:t>.  If you run the code as is here, lots of errors will be thrown because Spark needs a schema – the code for this is elided here for simplicity (see notebook for details).</a:t>
            </a:r>
          </a:p>
          <a:p>
            <a:r>
              <a:rPr lang="en-US" dirty="0"/>
              <a:t>The data is actually hierarchical:  each person has a list of skills, which in a relational database would have to be split out into a separate table.  However, Spark allows this data to be nested, so </a:t>
            </a:r>
            <a:r>
              <a:rPr lang="en-US" dirty="0" err="1"/>
              <a:t>linked_df</a:t>
            </a:r>
            <a:r>
              <a:rPr lang="en-US" dirty="0"/>
              <a:t> is a hierarchical structure.</a:t>
            </a:r>
          </a:p>
          <a:p>
            <a:endParaRPr lang="en-US" dirty="0"/>
          </a:p>
          <a:p>
            <a:r>
              <a:rPr lang="en-US" dirty="0"/>
              <a:t>After creating the </a:t>
            </a:r>
            <a:r>
              <a:rPr lang="en-US" dirty="0" err="1"/>
              <a:t>dataframe</a:t>
            </a:r>
            <a:r>
              <a:rPr lang="en-US" dirty="0"/>
              <a:t>, we </a:t>
            </a:r>
            <a:r>
              <a:rPr lang="en-US" b="1" dirty="0"/>
              <a:t>repartition based on _id</a:t>
            </a:r>
            <a:r>
              <a:rPr lang="en-US" dirty="0"/>
              <a:t>. That is, each row in the </a:t>
            </a:r>
            <a:r>
              <a:rPr lang="en-US" dirty="0" err="1"/>
              <a:t>dataframe</a:t>
            </a:r>
            <a:r>
              <a:rPr lang="en-US" dirty="0"/>
              <a:t> will be </a:t>
            </a:r>
            <a:r>
              <a:rPr lang="en-US" dirty="0" err="1"/>
              <a:t>sharded</a:t>
            </a:r>
            <a:r>
              <a:rPr lang="en-US" dirty="0"/>
              <a:t> according to its _id.  Spark handles this for us automatically.  A by-product of this is that every tuple with the same shard key will be on the same compute node.  Here, since _id is a key, no two rows will have the same shard key… but two rows may still be assigned to the same compute node based on the hash function.</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18</a:t>
            </a:fld>
            <a:endParaRPr lang="en-US"/>
          </a:p>
        </p:txBody>
      </p:sp>
    </p:spTree>
    <p:extLst>
      <p:ext uri="{BB962C8B-B14F-4D97-AF65-F5344CB8AC3E}">
        <p14:creationId xmlns:p14="http://schemas.microsoft.com/office/powerpoint/2010/main" val="3919207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a:t>
            </a:r>
            <a:r>
              <a:rPr lang="en-US" dirty="0" err="1"/>
              <a:t>linked_df</a:t>
            </a:r>
            <a:r>
              <a:rPr lang="en-US" dirty="0"/>
              <a:t> looks like.  Note that name and skills are both hierarchical; name is a map, and skills is a list (array).  The different colors represent the assignment to partitions.  If there are more partitions than compute nodes (which is almost always the case), then a compute node may have more than one partition.    This is useful for scaling as compute nodes are added, and handling failures.</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19</a:t>
            </a:fld>
            <a:endParaRPr lang="en-US"/>
          </a:p>
        </p:txBody>
      </p:sp>
    </p:spTree>
    <p:extLst>
      <p:ext uri="{BB962C8B-B14F-4D97-AF65-F5344CB8AC3E}">
        <p14:creationId xmlns:p14="http://schemas.microsoft.com/office/powerpoint/2010/main" val="1015309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selecting rows in the </a:t>
            </a:r>
            <a:r>
              <a:rPr lang="en-US" dirty="0" err="1"/>
              <a:t>dataframe</a:t>
            </a:r>
            <a:r>
              <a:rPr lang="en-US" dirty="0"/>
              <a:t> where the locality is United States (“filter”), and projecting over three columns (“[[…]]”).  Saying ”.show(5)” forces this to be executed; otherwise, it would execute in 3ms and do nothing until the data is asked for (lazy evaluation).  This is farmed off to all workers to execute in parallel, and the first 5 results to be calculated are shown (more may be calculated than this, but only 5 are shown).</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20</a:t>
            </a:fld>
            <a:endParaRPr lang="en-US"/>
          </a:p>
        </p:txBody>
      </p:sp>
    </p:spTree>
    <p:extLst>
      <p:ext uri="{BB962C8B-B14F-4D97-AF65-F5344CB8AC3E}">
        <p14:creationId xmlns:p14="http://schemas.microsoft.com/office/powerpoint/2010/main" val="15233402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name is actually a map:  </a:t>
            </a:r>
            <a:r>
              <a:rPr lang="en-US" dirty="0" err="1"/>
              <a:t>given_name</a:t>
            </a:r>
            <a:r>
              <a:rPr lang="en-US" dirty="0"/>
              <a:t>, etc.  </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21</a:t>
            </a:fld>
            <a:endParaRPr lang="en-US"/>
          </a:p>
        </p:txBody>
      </p:sp>
    </p:spTree>
    <p:extLst>
      <p:ext uri="{BB962C8B-B14F-4D97-AF65-F5344CB8AC3E}">
        <p14:creationId xmlns:p14="http://schemas.microsoft.com/office/powerpoint/2010/main" val="1756915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common operation is apply. In Pandas, when we call apply we pass in a Python function.  However, Spark is  written in Scala rather than Python, and is running on a server elsewhere. So when we pass in a function to apply in Spark you have to do some extra stuff to tell Scala how to handle it, in particular what kind of result is being returned.</a:t>
            </a:r>
          </a:p>
          <a:p>
            <a:endParaRPr lang="en-US" dirty="0"/>
          </a:p>
          <a:p>
            <a:r>
              <a:rPr lang="en-US" dirty="0"/>
              <a:t>In “</a:t>
            </a:r>
            <a:r>
              <a:rPr lang="en-US" dirty="0" err="1"/>
              <a:t>acro</a:t>
            </a:r>
            <a:r>
              <a:rPr lang="en-US" dirty="0"/>
              <a:t>”, </a:t>
            </a:r>
            <a:r>
              <a:rPr lang="en-US" dirty="0" err="1"/>
              <a:t>udf</a:t>
            </a:r>
            <a:r>
              <a:rPr lang="en-US" dirty="0"/>
              <a:t> stands for “user defined function”.  It specifies a Python function and the return type.  What </a:t>
            </a:r>
            <a:r>
              <a:rPr lang="en-US" dirty="0" err="1"/>
              <a:t>x.split</a:t>
            </a:r>
            <a:r>
              <a:rPr lang="en-US" dirty="0"/>
              <a:t> does it to break a string into ”words” (i.e. sequences of characters separated by white space) and returns a string of the first letter of each word – e.g. “United States” becomes “US”.</a:t>
            </a:r>
          </a:p>
          <a:p>
            <a:endParaRPr lang="en-US" dirty="0"/>
          </a:p>
          <a:p>
            <a:r>
              <a:rPr lang="en-US" sz="1200" dirty="0">
                <a:solidFill>
                  <a:srgbClr val="000000"/>
                </a:solidFill>
                <a:latin typeface="Consolas" panose="020B0609020204030204" pitchFamily="49" charset="0"/>
              </a:rPr>
              <a:t>The last line shows the SQL influence in Spark:  </a:t>
            </a:r>
            <a:r>
              <a:rPr lang="en-US" sz="1200" dirty="0" err="1">
                <a:solidFill>
                  <a:srgbClr val="000000"/>
                </a:solidFill>
                <a:latin typeface="Consolas" panose="020B0609020204030204" pitchFamily="49" charset="0"/>
              </a:rPr>
              <a:t>acro</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"locality"</a:t>
            </a:r>
            <a:r>
              <a:rPr lang="en-US" sz="1200" dirty="0">
                <a:solidFill>
                  <a:srgbClr val="000000"/>
                </a:solidFill>
                <a:latin typeface="Consolas" panose="020B0609020204030204" pitchFamily="49" charset="0"/>
              </a:rPr>
              <a:t>).alias(</a:t>
            </a:r>
            <a:r>
              <a:rPr lang="en-US" sz="1200" dirty="0">
                <a:solidFill>
                  <a:srgbClr val="A31515"/>
                </a:solidFill>
                <a:latin typeface="Consolas" panose="020B0609020204030204" pitchFamily="49" charset="0"/>
              </a:rPr>
              <a:t>“acronym"</a:t>
            </a:r>
            <a:r>
              <a:rPr lang="en-US" sz="1200" dirty="0">
                <a:solidFill>
                  <a:srgbClr val="000000"/>
                </a:solidFill>
                <a:latin typeface="Consolas" panose="020B0609020204030204" pitchFamily="49" charset="0"/>
              </a:rPr>
              <a:t>) applies the </a:t>
            </a:r>
            <a:r>
              <a:rPr lang="en-US" sz="1200" dirty="0" err="1">
                <a:solidFill>
                  <a:srgbClr val="000000"/>
                </a:solidFill>
                <a:latin typeface="Consolas" panose="020B0609020204030204" pitchFamily="49" charset="0"/>
              </a:rPr>
              <a:t>acro</a:t>
            </a:r>
            <a:r>
              <a:rPr lang="en-US" sz="1200" dirty="0">
                <a:solidFill>
                  <a:srgbClr val="000000"/>
                </a:solidFill>
                <a:latin typeface="Consolas" panose="020B0609020204030204" pitchFamily="49" charset="0"/>
              </a:rPr>
              <a:t> function to the locality column and renames it </a:t>
            </a:r>
            <a:r>
              <a:rPr lang="en-US" sz="1200">
                <a:solidFill>
                  <a:srgbClr val="000000"/>
                </a:solidFill>
                <a:latin typeface="Consolas" panose="020B0609020204030204" pitchFamily="49" charset="0"/>
              </a:rPr>
              <a:t>“acronym”).</a:t>
            </a:r>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22</a:t>
            </a:fld>
            <a:endParaRPr lang="en-US"/>
          </a:p>
        </p:txBody>
      </p:sp>
    </p:spTree>
    <p:extLst>
      <p:ext uri="{BB962C8B-B14F-4D97-AF65-F5344CB8AC3E}">
        <p14:creationId xmlns:p14="http://schemas.microsoft.com/office/powerpoint/2010/main" val="4044455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a:t>
            </a:fld>
            <a:endParaRPr lang="en-US"/>
          </a:p>
        </p:txBody>
      </p:sp>
    </p:spTree>
    <p:extLst>
      <p:ext uri="{BB962C8B-B14F-4D97-AF65-F5344CB8AC3E}">
        <p14:creationId xmlns:p14="http://schemas.microsoft.com/office/powerpoint/2010/main" val="4058388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udf</a:t>
            </a:r>
            <a:r>
              <a:rPr lang="en-US" dirty="0"/>
              <a:t> is being called in parallel across multiple computers.</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23</a:t>
            </a:fld>
            <a:endParaRPr lang="en-US"/>
          </a:p>
        </p:txBody>
      </p:sp>
    </p:spTree>
    <p:extLst>
      <p:ext uri="{BB962C8B-B14F-4D97-AF65-F5344CB8AC3E}">
        <p14:creationId xmlns:p14="http://schemas.microsoft.com/office/powerpoint/2010/main" val="1880635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crawled LinkedIn members work in each industry?  Show the top 5 such industries.</a:t>
            </a:r>
          </a:p>
          <a:p>
            <a:r>
              <a:rPr lang="en-US" dirty="0"/>
              <a:t>This shows the records </a:t>
            </a:r>
            <a:r>
              <a:rPr lang="en-US" dirty="0" err="1"/>
              <a:t>sharded</a:t>
            </a:r>
            <a:r>
              <a:rPr lang="en-US" dirty="0"/>
              <a:t> by id (color coded over 2 computers).  </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24</a:t>
            </a:fld>
            <a:endParaRPr lang="en-US"/>
          </a:p>
        </p:txBody>
      </p:sp>
    </p:spTree>
    <p:extLst>
      <p:ext uri="{BB962C8B-B14F-4D97-AF65-F5344CB8AC3E}">
        <p14:creationId xmlns:p14="http://schemas.microsoft.com/office/powerpoint/2010/main" val="4052678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“group by industry”, the computation can’t be done separately on each computer so internally Spark calls repartition over the group key.</a:t>
            </a:r>
          </a:p>
          <a:p>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25</a:t>
            </a:fld>
            <a:endParaRPr lang="en-US"/>
          </a:p>
        </p:txBody>
      </p:sp>
    </p:spTree>
    <p:extLst>
      <p:ext uri="{BB962C8B-B14F-4D97-AF65-F5344CB8AC3E}">
        <p14:creationId xmlns:p14="http://schemas.microsoft.com/office/powerpoint/2010/main" val="23069564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now the computation can be performed locally.  The repartition by industry comes at a cost.  </a:t>
            </a:r>
          </a:p>
          <a:p>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26</a:t>
            </a:fld>
            <a:endParaRPr lang="en-US"/>
          </a:p>
        </p:txBody>
      </p:sp>
    </p:spTree>
    <p:extLst>
      <p:ext uri="{BB962C8B-B14F-4D97-AF65-F5344CB8AC3E}">
        <p14:creationId xmlns:p14="http://schemas.microsoft.com/office/powerpoint/2010/main" val="1974717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expect Spark to be faster than Pandas, especially if the data is not large, i.e. fits in memory</a:t>
            </a:r>
          </a:p>
          <a:p>
            <a:r>
              <a:rPr lang="en-US" dirty="0"/>
              <a:t>There is a lot of overhead in spinning up the parallel environment before the computation always runs.  Where you start to see the difference is when the data gets very large.</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27</a:t>
            </a:fld>
            <a:endParaRPr lang="en-US"/>
          </a:p>
        </p:txBody>
      </p:sp>
    </p:spTree>
    <p:extLst>
      <p:ext uri="{BB962C8B-B14F-4D97-AF65-F5344CB8AC3E}">
        <p14:creationId xmlns:p14="http://schemas.microsoft.com/office/powerpoint/2010/main" val="3120018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3</a:t>
            </a:fld>
            <a:endParaRPr lang="en-US"/>
          </a:p>
        </p:txBody>
      </p:sp>
    </p:spTree>
    <p:extLst>
      <p:ext uri="{BB962C8B-B14F-4D97-AF65-F5344CB8AC3E}">
        <p14:creationId xmlns:p14="http://schemas.microsoft.com/office/powerpoint/2010/main" val="3024532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talked about a single computer, we had a disk, memory and a CPU and there was a gap in performance between the levels of memory.</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4</a:t>
            </a:fld>
            <a:endParaRPr lang="en-US"/>
          </a:p>
        </p:txBody>
      </p:sp>
    </p:spTree>
    <p:extLst>
      <p:ext uri="{BB962C8B-B14F-4D97-AF65-F5344CB8AC3E}">
        <p14:creationId xmlns:p14="http://schemas.microsoft.com/office/powerpoint/2010/main" val="2428595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have a compute cluster there is also an (even longer) delay in communication between the processors, i.e. S1 getting data from S2’s disk.</a:t>
            </a:r>
          </a:p>
          <a:p>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5</a:t>
            </a:fld>
            <a:endParaRPr lang="en-US"/>
          </a:p>
        </p:txBody>
      </p:sp>
    </p:spTree>
    <p:extLst>
      <p:ext uri="{BB962C8B-B14F-4D97-AF65-F5344CB8AC3E}">
        <p14:creationId xmlns:p14="http://schemas.microsoft.com/office/powerpoint/2010/main" val="817950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6</a:t>
            </a:fld>
            <a:endParaRPr lang="en-US"/>
          </a:p>
        </p:txBody>
      </p:sp>
    </p:spTree>
    <p:extLst>
      <p:ext uri="{BB962C8B-B14F-4D97-AF65-F5344CB8AC3E}">
        <p14:creationId xmlns:p14="http://schemas.microsoft.com/office/powerpoint/2010/main" val="705500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center image: </a:t>
            </a:r>
            <a:r>
              <a:rPr lang="en-US" dirty="0">
                <a:hlinkClick r:id="rId3"/>
              </a:rPr>
              <a:t>https://baxtel.com/data-center/google-the-dalles-oregon</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7</a:t>
            </a:fld>
            <a:endParaRPr lang="en-US"/>
          </a:p>
        </p:txBody>
      </p:sp>
    </p:spTree>
    <p:extLst>
      <p:ext uri="{BB962C8B-B14F-4D97-AF65-F5344CB8AC3E}">
        <p14:creationId xmlns:p14="http://schemas.microsoft.com/office/powerpoint/2010/main" val="1819766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8</a:t>
            </a:fld>
            <a:endParaRPr lang="en-US"/>
          </a:p>
        </p:txBody>
      </p:sp>
    </p:spTree>
    <p:extLst>
      <p:ext uri="{BB962C8B-B14F-4D97-AF65-F5344CB8AC3E}">
        <p14:creationId xmlns:p14="http://schemas.microsoft.com/office/powerpoint/2010/main" val="696881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idea for all big data processing platforms is to take the tables and split them up so different parts are on different machines.  </a:t>
            </a:r>
          </a:p>
          <a:p>
            <a:r>
              <a:rPr lang="en-US" dirty="0"/>
              <a:t>If different rows are on different machines, then it is possible for computation over those rows to be performed in parallel.</a:t>
            </a:r>
          </a:p>
          <a:p>
            <a:endParaRPr lang="en-US" dirty="0"/>
          </a:p>
          <a:p>
            <a:r>
              <a:rPr lang="en-US" dirty="0"/>
              <a:t>A simple example is shown to the right: Suppose we have tuples split according to their shard key ranges A-E, F-G, H-M and N-Z. These can then be assigned to machines, as shown by the red arrows.  </a:t>
            </a:r>
          </a:p>
          <a:p>
            <a:r>
              <a:rPr lang="en-US" dirty="0"/>
              <a:t>In this example, the key field was a string, and we just took the first letter out of the string to do the assignment – but this is not a very good way to split up the data.</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12</a:t>
            </a:fld>
            <a:endParaRPr lang="en-US"/>
          </a:p>
        </p:txBody>
      </p:sp>
    </p:spTree>
    <p:extLst>
      <p:ext uri="{BB962C8B-B14F-4D97-AF65-F5344CB8AC3E}">
        <p14:creationId xmlns:p14="http://schemas.microsoft.com/office/powerpoint/2010/main" val="2688734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53564" y="1150060"/>
            <a:ext cx="5373704" cy="2180166"/>
          </a:xfrm>
        </p:spPr>
        <p:txBody>
          <a:bodyPr anchor="b">
            <a:normAutofit/>
          </a:bodyPr>
          <a:lstStyle>
            <a:lvl1pPr algn="r">
              <a:defRPr sz="38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4" y="3330222"/>
            <a:ext cx="5240734" cy="1157112"/>
          </a:xfrm>
        </p:spPr>
        <p:txBody>
          <a:bodyPr anchor="t">
            <a:normAutofit/>
          </a:bodyPr>
          <a:lstStyle>
            <a:lvl1pPr marL="0" indent="0" algn="r">
              <a:buNone/>
              <a:defRPr sz="2000">
                <a:solidFill>
                  <a:schemeClr val="tx1"/>
                </a:solidFill>
              </a:defRPr>
            </a:lvl1pPr>
            <a:lvl2pPr marL="285739" indent="0" algn="ctr">
              <a:buNone/>
              <a:defRPr>
                <a:solidFill>
                  <a:schemeClr val="tx1">
                    <a:tint val="75000"/>
                  </a:schemeClr>
                </a:solidFill>
              </a:defRPr>
            </a:lvl2pPr>
            <a:lvl3pPr marL="571477" indent="0" algn="ctr">
              <a:buNone/>
              <a:defRPr>
                <a:solidFill>
                  <a:schemeClr val="tx1">
                    <a:tint val="75000"/>
                  </a:schemeClr>
                </a:solidFill>
              </a:defRPr>
            </a:lvl3pPr>
            <a:lvl4pPr marL="857216" indent="0" algn="ctr">
              <a:buNone/>
              <a:defRPr>
                <a:solidFill>
                  <a:schemeClr val="tx1">
                    <a:tint val="75000"/>
                  </a:schemeClr>
                </a:solidFill>
              </a:defRPr>
            </a:lvl4pPr>
            <a:lvl5pPr marL="1142954" indent="0" algn="ctr">
              <a:buNone/>
              <a:defRPr>
                <a:solidFill>
                  <a:schemeClr val="tx1">
                    <a:tint val="75000"/>
                  </a:schemeClr>
                </a:solidFill>
              </a:defRPr>
            </a:lvl5pPr>
            <a:lvl6pPr marL="1428693" indent="0" algn="ctr">
              <a:buNone/>
              <a:defRPr>
                <a:solidFill>
                  <a:schemeClr val="tx1">
                    <a:tint val="75000"/>
                  </a:schemeClr>
                </a:solidFill>
              </a:defRPr>
            </a:lvl6pPr>
            <a:lvl7pPr marL="1714431" indent="0" algn="ctr">
              <a:buNone/>
              <a:defRPr>
                <a:solidFill>
                  <a:schemeClr val="tx1">
                    <a:tint val="75000"/>
                  </a:schemeClr>
                </a:solidFill>
              </a:defRPr>
            </a:lvl7pPr>
            <a:lvl8pPr marL="2000170" indent="0" algn="ctr">
              <a:buNone/>
              <a:defRPr>
                <a:solidFill>
                  <a:schemeClr val="tx1">
                    <a:tint val="75000"/>
                  </a:schemeClr>
                </a:solidFill>
              </a:defRPr>
            </a:lvl8pPr>
            <a:lvl9pPr marL="2285909" indent="0" algn="ctr">
              <a:buNone/>
              <a:defRPr>
                <a:solidFill>
                  <a:schemeClr val="tx1">
                    <a:tint val="75000"/>
                  </a:schemeClr>
                </a:solidFill>
              </a:defRPr>
            </a:lvl9pPr>
          </a:lstStyle>
          <a:p>
            <a:r>
              <a:rPr lang="en-US"/>
              <a:t>Click to edit Master subtitle style</a:t>
            </a:r>
            <a:endParaRPr lang="en-US" dirty="0"/>
          </a:p>
        </p:txBody>
      </p:sp>
      <p:sp>
        <p:nvSpPr>
          <p:cNvPr id="5" name="Shape 31">
            <a:extLst>
              <a:ext uri="{FF2B5EF4-FFF2-40B4-BE49-F238E27FC236}">
                <a16:creationId xmlns:a16="http://schemas.microsoft.com/office/drawing/2014/main" id="{C25B2B10-376E-ED4A-9A12-D7F1A5BE970C}"/>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64812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6" y="3944054"/>
            <a:ext cx="7514033" cy="472282"/>
          </a:xfrm>
        </p:spPr>
        <p:txBody>
          <a:bodyPr anchor="b">
            <a:noAutofit/>
          </a:bodyPr>
          <a:lstStyle>
            <a:lvl1pPr algn="ct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776760"/>
            <a:ext cx="6169458" cy="263748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000"/>
            </a:lvl1pPr>
            <a:lvl2pPr marL="285739" indent="0">
              <a:buNone/>
              <a:defRPr sz="1000"/>
            </a:lvl2pPr>
            <a:lvl3pPr marL="571477" indent="0">
              <a:buNone/>
              <a:defRPr sz="1000"/>
            </a:lvl3pPr>
            <a:lvl4pPr marL="857216" indent="0">
              <a:buNone/>
              <a:defRPr sz="1000"/>
            </a:lvl4pPr>
            <a:lvl5pPr marL="1142954" indent="0">
              <a:buNone/>
              <a:defRPr sz="1000"/>
            </a:lvl5pPr>
            <a:lvl6pPr marL="1428693" indent="0">
              <a:buNone/>
              <a:defRPr sz="1000"/>
            </a:lvl6pPr>
            <a:lvl7pPr marL="1714431" indent="0">
              <a:buNone/>
              <a:defRPr sz="1000"/>
            </a:lvl7pPr>
            <a:lvl8pPr marL="2000170" indent="0">
              <a:buNone/>
              <a:defRPr sz="1000"/>
            </a:lvl8pPr>
            <a:lvl9pPr marL="2285909" indent="0">
              <a:buNone/>
              <a:defRPr sz="1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1113236" y="4416336"/>
            <a:ext cx="7514033" cy="411427"/>
          </a:xfrm>
        </p:spPr>
        <p:txBody>
          <a:bodyPr>
            <a:normAutofit/>
          </a:bodyPr>
          <a:lstStyle>
            <a:lvl1pPr marL="0" indent="0" algn="ctr">
              <a:buNone/>
              <a:defRPr sz="1200"/>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EC3B583-5CD6-D948-BDAB-85E48E211A61}" type="datetime1">
              <a:rPr lang="en-US" smtClean="0"/>
              <a:t>2/17/20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DC767FC9-978C-714D-81DB-E7272CAA7019}" type="slidenum">
              <a:rPr lang="en-GB"/>
              <a:pPr>
                <a:defRPr/>
              </a:pPr>
              <a:t>‹#›</a:t>
            </a:fld>
            <a:endParaRPr lang="en-GB"/>
          </a:p>
        </p:txBody>
      </p:sp>
      <p:sp>
        <p:nvSpPr>
          <p:cNvPr id="8" name="Shape 31">
            <a:extLst>
              <a:ext uri="{FF2B5EF4-FFF2-40B4-BE49-F238E27FC236}">
                <a16:creationId xmlns:a16="http://schemas.microsoft.com/office/drawing/2014/main" id="{D9808EA4-B120-7F49-8273-5EBA414DAF6A}"/>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1257636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7" y="571500"/>
            <a:ext cx="7514033" cy="2540000"/>
          </a:xfrm>
        </p:spPr>
        <p:txBody>
          <a:bodyPr>
            <a:normAutofit/>
          </a:bodyPr>
          <a:lstStyle>
            <a:lvl1pPr algn="ctr">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113236" y="3619500"/>
            <a:ext cx="7514035" cy="1206500"/>
          </a:xfrm>
        </p:spPr>
        <p:txBody>
          <a:bodyPr>
            <a:normAutofit/>
          </a:bodyPr>
          <a:lstStyle>
            <a:lvl1pPr marL="0" indent="0" algn="ctr">
              <a:buNone/>
              <a:defRPr sz="200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DA10BB1-5FEF-5D49-A5E8-7A0C4CCDF4F5}" type="datetime1">
              <a:rPr lang="en-US" smtClean="0"/>
              <a:t>2/17/20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E98A9B74-0345-3B4B-A42C-A947189E184C}" type="slidenum">
              <a:rPr lang="en-GB"/>
              <a:pPr>
                <a:defRPr/>
              </a:pPr>
              <a:t>‹#›</a:t>
            </a:fld>
            <a:endParaRPr lang="en-GB"/>
          </a:p>
        </p:txBody>
      </p:sp>
      <p:sp>
        <p:nvSpPr>
          <p:cNvPr id="7" name="Shape 31">
            <a:extLst>
              <a:ext uri="{FF2B5EF4-FFF2-40B4-BE49-F238E27FC236}">
                <a16:creationId xmlns:a16="http://schemas.microsoft.com/office/drawing/2014/main" id="{851AA3CB-86C9-A84B-9980-0473B5C5993C}"/>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1561089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1198563" y="719138"/>
            <a:ext cx="457200" cy="487362"/>
          </a:xfrm>
          <a:prstGeom prst="rect">
            <a:avLst/>
          </a:prstGeom>
        </p:spPr>
        <p:txBody>
          <a:bodyPr lIns="57150" tIns="28575" rIns="57150" bIns="28575"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ctr" eaLnBrk="1" hangingPunct="1">
              <a:buClr>
                <a:schemeClr val="hlink"/>
              </a:buClr>
              <a:buSzPct val="55000"/>
              <a:buFont typeface="Wingdings" pitchFamily="2" charset="2"/>
              <a:buNone/>
              <a:defRPr/>
            </a:pPr>
            <a:r>
              <a:rPr lang="en-US" sz="5000" dirty="0">
                <a:effectLst/>
                <a:latin typeface="Tahoma" pitchFamily="34" charset="0"/>
              </a:rPr>
              <a:t>“</a:t>
            </a:r>
          </a:p>
        </p:txBody>
      </p:sp>
      <p:sp>
        <p:nvSpPr>
          <p:cNvPr id="6" name="TextBox 5"/>
          <p:cNvSpPr txBox="1"/>
          <p:nvPr/>
        </p:nvSpPr>
        <p:spPr>
          <a:xfrm>
            <a:off x="8170863" y="2349500"/>
            <a:ext cx="457200" cy="487363"/>
          </a:xfrm>
          <a:prstGeom prst="rect">
            <a:avLst/>
          </a:prstGeom>
        </p:spPr>
        <p:txBody>
          <a:bodyPr lIns="57150" tIns="28575" rIns="57150" bIns="28575"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buClr>
                <a:schemeClr val="hlink"/>
              </a:buClr>
              <a:buSzPct val="55000"/>
              <a:buFont typeface="Wingdings" pitchFamily="2" charset="2"/>
              <a:buNone/>
              <a:defRPr/>
            </a:pPr>
            <a:r>
              <a:rPr lang="en-US" sz="5000" dirty="0">
                <a:effectLst/>
                <a:latin typeface="Tahoma" pitchFamily="34" charset="0"/>
              </a:rPr>
              <a:t>”</a:t>
            </a:r>
          </a:p>
        </p:txBody>
      </p:sp>
      <p:sp>
        <p:nvSpPr>
          <p:cNvPr id="2" name="Title 1"/>
          <p:cNvSpPr>
            <a:spLocks noGrp="1"/>
          </p:cNvSpPr>
          <p:nvPr>
            <p:ph type="title"/>
          </p:nvPr>
        </p:nvSpPr>
        <p:spPr>
          <a:xfrm>
            <a:off x="1656161" y="571501"/>
            <a:ext cx="6742509" cy="2285999"/>
          </a:xfrm>
        </p:spPr>
        <p:txBody>
          <a:bodyPr>
            <a:normAutofit/>
          </a:bodyPr>
          <a:lstStyle>
            <a:lvl1pPr algn="ctr">
              <a:defRPr sz="36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11" y="2857499"/>
            <a:ext cx="6399611" cy="317500"/>
          </a:xfrm>
        </p:spPr>
        <p:txBody>
          <a:bodyPr>
            <a:noAutofit/>
          </a:bodyPr>
          <a:lstStyle>
            <a:lvl1pPr marL="0" indent="0">
              <a:buFontTx/>
              <a:buNone/>
              <a:defRPr sz="1800"/>
            </a:lvl1pPr>
            <a:lvl2pPr marL="285739" indent="0">
              <a:buFontTx/>
              <a:buNone/>
              <a:defRPr/>
            </a:lvl2pPr>
            <a:lvl3pPr marL="571477" indent="0">
              <a:buFontTx/>
              <a:buNone/>
              <a:defRPr/>
            </a:lvl3pPr>
            <a:lvl4pPr marL="857216" indent="0">
              <a:buFontTx/>
              <a:buNone/>
              <a:defRPr/>
            </a:lvl4pPr>
            <a:lvl5pPr marL="1142954"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6" y="3619500"/>
            <a:ext cx="7514033" cy="1206500"/>
          </a:xfrm>
        </p:spPr>
        <p:txBody>
          <a:bodyPr>
            <a:normAutofit/>
          </a:bodyPr>
          <a:lstStyle>
            <a:lvl1pPr marL="0" indent="0" algn="ctr">
              <a:buNone/>
              <a:defRPr sz="200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dirty="0"/>
            </a:lvl1pPr>
          </a:lstStyle>
          <a:p>
            <a:pPr>
              <a:defRPr/>
            </a:pPr>
            <a:fld id="{39870745-EE23-D54C-BC4E-FFEBC40C1B7F}" type="datetime1">
              <a:rPr lang="en-US" smtClean="0"/>
              <a:t>2/17/20</a:t>
            </a:fld>
            <a:endParaRPr lang="en-US"/>
          </a:p>
        </p:txBody>
      </p:sp>
      <p:sp>
        <p:nvSpPr>
          <p:cNvPr id="8" name="Footer Placeholder 4"/>
          <p:cNvSpPr>
            <a:spLocks noGrp="1"/>
          </p:cNvSpPr>
          <p:nvPr>
            <p:ph type="ftr" sz="quarter" idx="15"/>
          </p:nvPr>
        </p:nvSpPr>
        <p:spPr/>
        <p:txBody>
          <a:bodyPr/>
          <a:lstStyle>
            <a:lvl1pPr>
              <a:defRPr/>
            </a:lvl1pPr>
          </a:lstStyle>
          <a:p>
            <a:pPr>
              <a:defRPr/>
            </a:pPr>
            <a:endParaRPr lang="en-GB"/>
          </a:p>
        </p:txBody>
      </p:sp>
      <p:sp>
        <p:nvSpPr>
          <p:cNvPr id="9" name="Slide Number Placeholder 5"/>
          <p:cNvSpPr>
            <a:spLocks noGrp="1"/>
          </p:cNvSpPr>
          <p:nvPr>
            <p:ph type="sldNum" sz="quarter" idx="16"/>
          </p:nvPr>
        </p:nvSpPr>
        <p:spPr/>
        <p:txBody>
          <a:bodyPr/>
          <a:lstStyle>
            <a:lvl1pPr>
              <a:defRPr/>
            </a:lvl1pPr>
          </a:lstStyle>
          <a:p>
            <a:pPr>
              <a:defRPr/>
            </a:pPr>
            <a:fld id="{71B34EB3-7FD9-8841-BE48-14C8FFEC0C32}" type="slidenum">
              <a:rPr lang="en-GB"/>
              <a:pPr>
                <a:defRPr/>
              </a:pPr>
              <a:t>‹#›</a:t>
            </a:fld>
            <a:endParaRPr lang="en-GB"/>
          </a:p>
        </p:txBody>
      </p:sp>
      <p:sp>
        <p:nvSpPr>
          <p:cNvPr id="11" name="Shape 31">
            <a:extLst>
              <a:ext uri="{FF2B5EF4-FFF2-40B4-BE49-F238E27FC236}">
                <a16:creationId xmlns:a16="http://schemas.microsoft.com/office/drawing/2014/main" id="{171DC9C8-DB6A-6746-A7B4-7AC601A3E3E6}"/>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222320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757151"/>
            <a:ext cx="7514032" cy="1224000"/>
          </a:xfrm>
        </p:spPr>
        <p:txBody>
          <a:bodyPr anchor="b">
            <a:normAutofit/>
          </a:bodyPr>
          <a:lstStyle>
            <a:lvl1pPr algn="r">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113236" y="3981151"/>
            <a:ext cx="7514033" cy="717000"/>
          </a:xfrm>
        </p:spPr>
        <p:txBody>
          <a:bodyPr anchor="t">
            <a:normAutofit/>
          </a:bodyPr>
          <a:lstStyle>
            <a:lvl1pPr marL="0" indent="0" algn="r">
              <a:buNone/>
              <a:defRPr sz="200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7213E9C-FF14-4643-83ED-B69CDAB453BF}" type="datetime1">
              <a:rPr lang="en-US" smtClean="0"/>
              <a:t>2/17/20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30E96444-66D7-EB47-93E8-E402D9B9F4FD}" type="slidenum">
              <a:rPr lang="en-GB"/>
              <a:pPr>
                <a:defRPr/>
              </a:pPr>
              <a:t>‹#›</a:t>
            </a:fld>
            <a:endParaRPr lang="en-GB"/>
          </a:p>
        </p:txBody>
      </p:sp>
      <p:sp>
        <p:nvSpPr>
          <p:cNvPr id="7" name="Shape 31">
            <a:extLst>
              <a:ext uri="{FF2B5EF4-FFF2-40B4-BE49-F238E27FC236}">
                <a16:creationId xmlns:a16="http://schemas.microsoft.com/office/drawing/2014/main" id="{058E6296-F833-A141-A023-F080E29DDEFD}"/>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1416721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1198563" y="719138"/>
            <a:ext cx="457200" cy="487362"/>
          </a:xfrm>
          <a:prstGeom prst="rect">
            <a:avLst/>
          </a:prstGeom>
        </p:spPr>
        <p:txBody>
          <a:bodyPr lIns="57150" tIns="28575" rIns="57150" bIns="28575"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ctr" eaLnBrk="1" hangingPunct="1">
              <a:buClr>
                <a:schemeClr val="hlink"/>
              </a:buClr>
              <a:buSzPct val="55000"/>
              <a:buFont typeface="Wingdings" pitchFamily="2" charset="2"/>
              <a:buNone/>
              <a:defRPr/>
            </a:pPr>
            <a:r>
              <a:rPr lang="en-US" sz="5000" dirty="0">
                <a:effectLst/>
                <a:latin typeface="Tahoma" pitchFamily="34" charset="0"/>
              </a:rPr>
              <a:t>“</a:t>
            </a:r>
          </a:p>
        </p:txBody>
      </p:sp>
      <p:sp>
        <p:nvSpPr>
          <p:cNvPr id="6" name="TextBox 5"/>
          <p:cNvSpPr txBox="1"/>
          <p:nvPr/>
        </p:nvSpPr>
        <p:spPr>
          <a:xfrm>
            <a:off x="8170863" y="2349500"/>
            <a:ext cx="457200" cy="487363"/>
          </a:xfrm>
          <a:prstGeom prst="rect">
            <a:avLst/>
          </a:prstGeom>
        </p:spPr>
        <p:txBody>
          <a:bodyPr lIns="57150" tIns="28575" rIns="57150" bIns="28575"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buClr>
                <a:schemeClr val="hlink"/>
              </a:buClr>
              <a:buSzPct val="55000"/>
              <a:buFont typeface="Wingdings" pitchFamily="2" charset="2"/>
              <a:buNone/>
              <a:defRPr/>
            </a:pPr>
            <a:r>
              <a:rPr lang="en-US" sz="5000" dirty="0">
                <a:effectLst/>
                <a:latin typeface="Tahoma" pitchFamily="34" charset="0"/>
              </a:rPr>
              <a:t>”</a:t>
            </a:r>
          </a:p>
        </p:txBody>
      </p:sp>
      <p:sp>
        <p:nvSpPr>
          <p:cNvPr id="2" name="Title 1"/>
          <p:cNvSpPr>
            <a:spLocks noGrp="1"/>
          </p:cNvSpPr>
          <p:nvPr>
            <p:ph type="title"/>
          </p:nvPr>
        </p:nvSpPr>
        <p:spPr>
          <a:xfrm>
            <a:off x="1656161" y="571501"/>
            <a:ext cx="6742509" cy="2285999"/>
          </a:xfrm>
        </p:spPr>
        <p:txBody>
          <a:bodyPr>
            <a:normAutofit/>
          </a:bodyPr>
          <a:lstStyle>
            <a:lvl1pPr algn="ctr">
              <a:defRPr sz="36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7" y="3238500"/>
            <a:ext cx="7514033" cy="740833"/>
          </a:xfrm>
        </p:spPr>
        <p:txBody>
          <a:bodyPr rtlCol="0" anchor="b">
            <a:normAutofit/>
          </a:bodyPr>
          <a:lstStyle>
            <a:lvl1pPr algn="r">
              <a:buNone/>
              <a:defRPr lang="en-US" sz="2400" b="0" cap="none" dirty="0">
                <a:ln w="3175" cmpd="sng">
                  <a:noFill/>
                </a:ln>
                <a:solidFill>
                  <a:schemeClr val="tx1"/>
                </a:solidFill>
                <a:effectLst/>
              </a:defRPr>
            </a:lvl1pPr>
          </a:lstStyle>
          <a:p>
            <a:pPr lvl="0"/>
            <a:r>
              <a:rPr lang="en-US"/>
              <a:t>Click to edit Master text styles</a:t>
            </a:r>
          </a:p>
        </p:txBody>
      </p:sp>
      <p:sp>
        <p:nvSpPr>
          <p:cNvPr id="3" name="Text Placeholder 2"/>
          <p:cNvSpPr>
            <a:spLocks noGrp="1"/>
          </p:cNvSpPr>
          <p:nvPr>
            <p:ph type="body" idx="1"/>
          </p:nvPr>
        </p:nvSpPr>
        <p:spPr>
          <a:xfrm>
            <a:off x="1113236" y="3979333"/>
            <a:ext cx="7514033" cy="846667"/>
          </a:xfrm>
        </p:spPr>
        <p:txBody>
          <a:bodyPr anchor="t">
            <a:normAutofit/>
          </a:bodyPr>
          <a:lstStyle>
            <a:lvl1pPr marL="0" indent="0" algn="r">
              <a:buNone/>
              <a:defRPr sz="180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dirty="0"/>
            </a:lvl1pPr>
          </a:lstStyle>
          <a:p>
            <a:pPr>
              <a:defRPr/>
            </a:pPr>
            <a:fld id="{F9F9A853-1103-7247-9B77-965B90EE6D8E}" type="datetime1">
              <a:rPr lang="en-US" smtClean="0"/>
              <a:t>2/17/20</a:t>
            </a:fld>
            <a:endParaRPr lang="en-US"/>
          </a:p>
        </p:txBody>
      </p:sp>
      <p:sp>
        <p:nvSpPr>
          <p:cNvPr id="8" name="Footer Placeholder 4"/>
          <p:cNvSpPr>
            <a:spLocks noGrp="1"/>
          </p:cNvSpPr>
          <p:nvPr>
            <p:ph type="ftr" sz="quarter" idx="15"/>
          </p:nvPr>
        </p:nvSpPr>
        <p:spPr/>
        <p:txBody>
          <a:bodyPr/>
          <a:lstStyle>
            <a:lvl1pPr>
              <a:defRPr/>
            </a:lvl1pPr>
          </a:lstStyle>
          <a:p>
            <a:pPr>
              <a:defRPr/>
            </a:pPr>
            <a:endParaRPr lang="en-GB"/>
          </a:p>
        </p:txBody>
      </p:sp>
      <p:sp>
        <p:nvSpPr>
          <p:cNvPr id="9" name="Slide Number Placeholder 5"/>
          <p:cNvSpPr>
            <a:spLocks noGrp="1"/>
          </p:cNvSpPr>
          <p:nvPr>
            <p:ph type="sldNum" sz="quarter" idx="16"/>
          </p:nvPr>
        </p:nvSpPr>
        <p:spPr/>
        <p:txBody>
          <a:bodyPr/>
          <a:lstStyle>
            <a:lvl1pPr>
              <a:defRPr/>
            </a:lvl1pPr>
          </a:lstStyle>
          <a:p>
            <a:pPr>
              <a:defRPr/>
            </a:pPr>
            <a:fld id="{F19308E8-1411-0546-8415-9BC6C4622C59}" type="slidenum">
              <a:rPr lang="en-GB"/>
              <a:pPr>
                <a:defRPr/>
              </a:pPr>
              <a:t>‹#›</a:t>
            </a:fld>
            <a:endParaRPr lang="en-GB"/>
          </a:p>
        </p:txBody>
      </p:sp>
      <p:sp>
        <p:nvSpPr>
          <p:cNvPr id="11" name="Shape 31">
            <a:extLst>
              <a:ext uri="{FF2B5EF4-FFF2-40B4-BE49-F238E27FC236}">
                <a16:creationId xmlns:a16="http://schemas.microsoft.com/office/drawing/2014/main" id="{FA9E94E1-0670-A74E-8182-D5AAE215D918}"/>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2065640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71503"/>
            <a:ext cx="7514034" cy="2272771"/>
          </a:xfrm>
        </p:spPr>
        <p:txBody>
          <a:bodyPr rtlCol="0">
            <a:normAutofit/>
          </a:bodyPr>
          <a:lstStyle>
            <a:lvl1pPr>
              <a:defRPr lang="en-US" sz="4400" b="0" dirty="0"/>
            </a:lvl1pPr>
          </a:lstStyle>
          <a:p>
            <a:pPr lvl="0"/>
            <a:r>
              <a:rPr lang="en-US"/>
              <a:t>Click to edit Master title style</a:t>
            </a:r>
            <a:endParaRPr lang="en-US" dirty="0"/>
          </a:p>
        </p:txBody>
      </p:sp>
      <p:sp>
        <p:nvSpPr>
          <p:cNvPr id="10" name="Text Placeholder 9"/>
          <p:cNvSpPr>
            <a:spLocks noGrp="1"/>
          </p:cNvSpPr>
          <p:nvPr>
            <p:ph type="body" sz="quarter" idx="13"/>
          </p:nvPr>
        </p:nvSpPr>
        <p:spPr>
          <a:xfrm>
            <a:off x="1113236" y="2921000"/>
            <a:ext cx="7514035" cy="698500"/>
          </a:xfrm>
        </p:spPr>
        <p:txBody>
          <a:bodyPr rtlCol="0" anchor="b">
            <a:normAutofit/>
          </a:bodyPr>
          <a:lstStyle>
            <a:lvl1pPr>
              <a:buNone/>
              <a:defRPr lang="en-US" sz="2400" b="0" cap="none" dirty="0">
                <a:ln w="3175" cmpd="sng">
                  <a:noFill/>
                </a:ln>
                <a:solidFill>
                  <a:schemeClr val="tx1"/>
                </a:solidFill>
                <a:effectLst/>
              </a:defRPr>
            </a:lvl1pPr>
          </a:lstStyle>
          <a:p>
            <a:pPr lvl="0"/>
            <a:r>
              <a:rPr lang="en-US"/>
              <a:t>Click to edit Master text styles</a:t>
            </a:r>
          </a:p>
        </p:txBody>
      </p:sp>
      <p:sp>
        <p:nvSpPr>
          <p:cNvPr id="3" name="Text Placeholder 2"/>
          <p:cNvSpPr>
            <a:spLocks noGrp="1"/>
          </p:cNvSpPr>
          <p:nvPr>
            <p:ph type="body" idx="1"/>
          </p:nvPr>
        </p:nvSpPr>
        <p:spPr>
          <a:xfrm>
            <a:off x="1113236" y="3619500"/>
            <a:ext cx="7514035" cy="1206500"/>
          </a:xfrm>
        </p:spPr>
        <p:txBody>
          <a:bodyPr anchor="t">
            <a:normAutofit/>
          </a:bodyPr>
          <a:lstStyle>
            <a:lvl1pPr marL="0" indent="0" algn="l">
              <a:buNone/>
              <a:defRPr sz="160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4"/>
          </p:nvPr>
        </p:nvSpPr>
        <p:spPr/>
        <p:txBody>
          <a:bodyPr/>
          <a:lstStyle>
            <a:lvl1pPr>
              <a:defRPr/>
            </a:lvl1pPr>
          </a:lstStyle>
          <a:p>
            <a:pPr>
              <a:defRPr/>
            </a:pPr>
            <a:fld id="{5F8EEEC3-67C0-2749-9296-FAA0346EEEE3}" type="datetime1">
              <a:rPr lang="en-US" smtClean="0"/>
              <a:t>2/17/20</a:t>
            </a:fld>
            <a:endParaRPr lang="en-US" dirty="0"/>
          </a:p>
        </p:txBody>
      </p:sp>
      <p:sp>
        <p:nvSpPr>
          <p:cNvPr id="6" name="Footer Placeholder 4"/>
          <p:cNvSpPr>
            <a:spLocks noGrp="1"/>
          </p:cNvSpPr>
          <p:nvPr>
            <p:ph type="ftr" sz="quarter" idx="15"/>
          </p:nvPr>
        </p:nvSpPr>
        <p:spPr/>
        <p:txBody>
          <a:bodyPr/>
          <a:lstStyle>
            <a:lvl1pPr>
              <a:defRPr/>
            </a:lvl1pPr>
          </a:lstStyle>
          <a:p>
            <a:pPr>
              <a:defRPr/>
            </a:pPr>
            <a:endParaRPr lang="en-GB" dirty="0"/>
          </a:p>
        </p:txBody>
      </p:sp>
      <p:sp>
        <p:nvSpPr>
          <p:cNvPr id="7" name="Slide Number Placeholder 5"/>
          <p:cNvSpPr>
            <a:spLocks noGrp="1"/>
          </p:cNvSpPr>
          <p:nvPr>
            <p:ph type="sldNum" sz="quarter" idx="16"/>
          </p:nvPr>
        </p:nvSpPr>
        <p:spPr/>
        <p:txBody>
          <a:bodyPr/>
          <a:lstStyle>
            <a:lvl1pPr>
              <a:defRPr/>
            </a:lvl1pPr>
          </a:lstStyle>
          <a:p>
            <a:pPr>
              <a:defRPr/>
            </a:pPr>
            <a:fld id="{596563D2-CB68-0946-BFC6-5EF30019EA82}" type="slidenum">
              <a:rPr lang="en-GB"/>
              <a:pPr>
                <a:defRPr/>
              </a:pPr>
              <a:t>‹#›</a:t>
            </a:fld>
            <a:endParaRPr lang="en-GB"/>
          </a:p>
        </p:txBody>
      </p:sp>
      <p:sp>
        <p:nvSpPr>
          <p:cNvPr id="8" name="Shape 31">
            <a:extLst>
              <a:ext uri="{FF2B5EF4-FFF2-40B4-BE49-F238E27FC236}">
                <a16:creationId xmlns:a16="http://schemas.microsoft.com/office/drawing/2014/main" id="{C91EFD3F-7B9A-7649-A32E-4F99A80986DD}"/>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1679879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B1CA23EC-4DEF-9149-8D08-AF5E17508753}" type="datetime1">
              <a:rPr lang="en-US" smtClean="0"/>
              <a:t>2/17/20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F7DBF954-5EAD-1045-BDB4-62DBA4773DCF}" type="slidenum">
              <a:rPr lang="en-GB"/>
              <a:pPr>
                <a:defRPr/>
              </a:pPr>
              <a:t>‹#›</a:t>
            </a:fld>
            <a:endParaRPr lang="en-GB"/>
          </a:p>
        </p:txBody>
      </p:sp>
      <p:sp>
        <p:nvSpPr>
          <p:cNvPr id="7" name="Shape 31">
            <a:extLst>
              <a:ext uri="{FF2B5EF4-FFF2-40B4-BE49-F238E27FC236}">
                <a16:creationId xmlns:a16="http://schemas.microsoft.com/office/drawing/2014/main" id="{797B1B3D-DDA1-9241-83A5-3312C4F35E45}"/>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769299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4" y="571500"/>
            <a:ext cx="1327777" cy="42545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6" y="571500"/>
            <a:ext cx="6014807" cy="42545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2770287-97C7-0B4A-89AA-9C9EE7BEF919}" type="datetime1">
              <a:rPr lang="en-US" smtClean="0"/>
              <a:t>2/17/20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67470014-2EDA-CD4E-A7AB-D13C9E1444C4}" type="slidenum">
              <a:rPr lang="en-GB"/>
              <a:pPr>
                <a:defRPr/>
              </a:pPr>
              <a:t>‹#›</a:t>
            </a:fld>
            <a:endParaRPr lang="en-GB"/>
          </a:p>
        </p:txBody>
      </p:sp>
      <p:sp>
        <p:nvSpPr>
          <p:cNvPr id="7" name="Shape 31">
            <a:extLst>
              <a:ext uri="{FF2B5EF4-FFF2-40B4-BE49-F238E27FC236}">
                <a16:creationId xmlns:a16="http://schemas.microsoft.com/office/drawing/2014/main" id="{680A71AC-804D-6A49-8E55-D96B5ACD72AA}"/>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1770939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0263" y="159738"/>
            <a:ext cx="8157007" cy="1089755"/>
          </a:xfrm>
        </p:spPr>
        <p:txBody>
          <a:bodyPr/>
          <a:lstStyle/>
          <a:p>
            <a:r>
              <a:rPr lang="en-US" dirty="0"/>
              <a:t>Click to edit Master title style</a:t>
            </a:r>
          </a:p>
        </p:txBody>
      </p:sp>
      <p:sp>
        <p:nvSpPr>
          <p:cNvPr id="3" name="Content Placeholder 2"/>
          <p:cNvSpPr>
            <a:spLocks noGrp="1"/>
          </p:cNvSpPr>
          <p:nvPr>
            <p:ph idx="1"/>
          </p:nvPr>
        </p:nvSpPr>
        <p:spPr>
          <a:xfrm>
            <a:off x="470263" y="1457742"/>
            <a:ext cx="8157007" cy="3762671"/>
          </a:xfrm>
        </p:spPr>
        <p:txBody>
          <a:bodyPr>
            <a:normAutofit/>
          </a:bodyPr>
          <a:lstStyle>
            <a:lvl1pPr>
              <a:defRPr sz="1750">
                <a:latin typeface="Helvetica"/>
                <a:cs typeface="Helvetica"/>
              </a:defRPr>
            </a:lvl1pPr>
            <a:lvl2pPr>
              <a:defRPr sz="1500">
                <a:latin typeface="Helvetica"/>
                <a:cs typeface="Helvetica"/>
              </a:defRPr>
            </a:lvl2pPr>
            <a:lvl3pPr>
              <a:defRPr sz="1250">
                <a:latin typeface="Helvetica"/>
                <a:cs typeface="Helvetica"/>
              </a:defRPr>
            </a:lvl3pPr>
            <a:lvl4pPr>
              <a:defRPr sz="1125">
                <a:latin typeface="Helvetica"/>
                <a:cs typeface="Helvetica"/>
              </a:defRPr>
            </a:lvl4pPr>
            <a:lvl5pPr>
              <a:defRPr sz="10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299325" y="5295900"/>
            <a:ext cx="857250" cy="303213"/>
          </a:xfrm>
        </p:spPr>
        <p:txBody>
          <a:bodyPr/>
          <a:lstStyle>
            <a:lvl1pPr>
              <a:defRPr dirty="0"/>
            </a:lvl1pPr>
          </a:lstStyle>
          <a:p>
            <a:pPr>
              <a:defRPr/>
            </a:pPr>
            <a:fld id="{E551CE7D-B5D7-5745-8C89-C9AB849DC130}" type="datetime1">
              <a:rPr lang="en-US" smtClean="0"/>
              <a:t>2/17/20</a:t>
            </a:fld>
            <a:endParaRPr lang="en-US"/>
          </a:p>
        </p:txBody>
      </p:sp>
      <p:sp>
        <p:nvSpPr>
          <p:cNvPr id="5" name="Footer Placeholder 4"/>
          <p:cNvSpPr>
            <a:spLocks noGrp="1"/>
          </p:cNvSpPr>
          <p:nvPr>
            <p:ph type="ftr" sz="quarter" idx="11"/>
          </p:nvPr>
        </p:nvSpPr>
        <p:spPr>
          <a:xfrm>
            <a:off x="470263" y="5295900"/>
            <a:ext cx="3551056" cy="303213"/>
          </a:xfrm>
        </p:spPr>
        <p:txBody>
          <a:bodyPr/>
          <a:lstStyle>
            <a:lvl1pPr>
              <a:defRPr dirty="0"/>
            </a:lvl1pPr>
          </a:lstStyle>
          <a:p>
            <a:pPr>
              <a:defRPr/>
            </a:pPr>
            <a:endParaRPr lang="en-GB"/>
          </a:p>
        </p:txBody>
      </p:sp>
      <p:sp>
        <p:nvSpPr>
          <p:cNvPr id="6" name="Slide Number Placeholder 5"/>
          <p:cNvSpPr>
            <a:spLocks noGrp="1"/>
          </p:cNvSpPr>
          <p:nvPr>
            <p:ph type="sldNum" sz="quarter" idx="12"/>
          </p:nvPr>
        </p:nvSpPr>
        <p:spPr>
          <a:xfrm>
            <a:off x="8213725" y="5281613"/>
            <a:ext cx="414338" cy="304800"/>
          </a:xfrm>
        </p:spPr>
        <p:txBody>
          <a:bodyPr/>
          <a:lstStyle>
            <a:lvl1pPr>
              <a:defRPr/>
            </a:lvl1pPr>
          </a:lstStyle>
          <a:p>
            <a:pPr>
              <a:defRPr/>
            </a:pPr>
            <a:fld id="{B5D931A1-A42B-F94C-ADA3-91D74B0ACBA8}" type="slidenum">
              <a:rPr lang="en-GB"/>
              <a:pPr>
                <a:defRPr/>
              </a:pPr>
              <a:t>‹#›</a:t>
            </a:fld>
            <a:endParaRPr lang="en-GB"/>
          </a:p>
        </p:txBody>
      </p:sp>
      <p:sp>
        <p:nvSpPr>
          <p:cNvPr id="7" name="Shape 31">
            <a:extLst>
              <a:ext uri="{FF2B5EF4-FFF2-40B4-BE49-F238E27FC236}">
                <a16:creationId xmlns:a16="http://schemas.microsoft.com/office/drawing/2014/main" id="{90288B97-04E8-3A47-AF95-0E51262F210C}"/>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527881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1" y="2222499"/>
            <a:ext cx="6698060" cy="1758652"/>
          </a:xfrm>
        </p:spPr>
        <p:txBody>
          <a:bodyPr anchor="b"/>
          <a:lstStyle>
            <a:lvl1pPr algn="r">
              <a:defRPr sz="2500" b="0" cap="none"/>
            </a:lvl1pPr>
          </a:lstStyle>
          <a:p>
            <a:r>
              <a:rPr lang="en-US"/>
              <a:t>Click to edit Master title style</a:t>
            </a:r>
            <a:endParaRPr lang="en-US" dirty="0"/>
          </a:p>
        </p:txBody>
      </p:sp>
      <p:sp>
        <p:nvSpPr>
          <p:cNvPr id="3" name="Text Placeholder 2"/>
          <p:cNvSpPr>
            <a:spLocks noGrp="1"/>
          </p:cNvSpPr>
          <p:nvPr>
            <p:ph type="body" idx="1"/>
          </p:nvPr>
        </p:nvSpPr>
        <p:spPr>
          <a:xfrm>
            <a:off x="1929210" y="3981151"/>
            <a:ext cx="6698061" cy="717000"/>
          </a:xfrm>
        </p:spPr>
        <p:txBody>
          <a:bodyPr anchor="t">
            <a:normAutofit/>
          </a:bodyPr>
          <a:lstStyle>
            <a:lvl1pPr marL="0" indent="0" algn="r">
              <a:buNone/>
              <a:defRPr sz="125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FBD591B-9D13-B949-9C7D-34F44F1D5FA5}" type="datetime1">
              <a:rPr lang="en-US" smtClean="0"/>
              <a:t>2/17/20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B910DD2F-4B2A-1149-8114-29949C022244}" type="slidenum">
              <a:rPr lang="en-GB"/>
              <a:pPr>
                <a:defRPr/>
              </a:pPr>
              <a:t>‹#›</a:t>
            </a:fld>
            <a:endParaRPr lang="en-GB"/>
          </a:p>
        </p:txBody>
      </p:sp>
      <p:sp>
        <p:nvSpPr>
          <p:cNvPr id="7" name="Shape 31">
            <a:extLst>
              <a:ext uri="{FF2B5EF4-FFF2-40B4-BE49-F238E27FC236}">
                <a16:creationId xmlns:a16="http://schemas.microsoft.com/office/drawing/2014/main" id="{62BE1222-69BA-5C4B-B884-FD241294276E}"/>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932582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5" y="140806"/>
            <a:ext cx="7514035" cy="94303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7" y="1254224"/>
            <a:ext cx="3671291" cy="3899926"/>
          </a:xfrm>
        </p:spPr>
        <p:txBody>
          <a:bodyPr>
            <a:normAutofit/>
          </a:bodyPr>
          <a:lstStyle>
            <a:lvl1pPr>
              <a:defRPr sz="2000"/>
            </a:lvl1pPr>
            <a:lvl2pPr>
              <a:defRPr sz="1800"/>
            </a:lvl2pPr>
            <a:lvl3pPr>
              <a:defRPr sz="1600"/>
            </a:lvl3pPr>
            <a:lvl4pPr>
              <a:defRPr sz="1200"/>
            </a:lvl4pPr>
            <a:lvl5pPr>
              <a:defRPr sz="1200"/>
            </a:lvl5pPr>
            <a:lvl6pPr>
              <a:defRPr sz="750"/>
            </a:lvl6pPr>
            <a:lvl7pPr>
              <a:defRPr sz="750"/>
            </a:lvl7pPr>
            <a:lvl8pPr>
              <a:defRPr sz="750"/>
            </a:lvl8pPr>
            <a:lvl9pPr>
              <a:defRPr sz="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1254224"/>
            <a:ext cx="3671292" cy="3899926"/>
          </a:xfrm>
        </p:spPr>
        <p:txBody>
          <a:bodyPr>
            <a:normAutofit/>
          </a:bodyPr>
          <a:lstStyle>
            <a:lvl1pPr>
              <a:defRPr sz="2000"/>
            </a:lvl1pPr>
            <a:lvl2pPr>
              <a:defRPr sz="1800"/>
            </a:lvl2pPr>
            <a:lvl3pPr>
              <a:defRPr sz="1600"/>
            </a:lvl3pPr>
            <a:lvl4pPr>
              <a:defRPr sz="1200"/>
            </a:lvl4pPr>
            <a:lvl5pPr>
              <a:defRPr sz="1200"/>
            </a:lvl5pPr>
            <a:lvl6pPr>
              <a:defRPr sz="750"/>
            </a:lvl6pPr>
            <a:lvl7pPr>
              <a:defRPr sz="750"/>
            </a:lvl7pPr>
            <a:lvl8pPr>
              <a:defRPr sz="750"/>
            </a:lvl8pPr>
            <a:lvl9pPr>
              <a:defRPr sz="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299325" y="5253038"/>
            <a:ext cx="857250" cy="304800"/>
          </a:xfrm>
        </p:spPr>
        <p:txBody>
          <a:bodyPr/>
          <a:lstStyle>
            <a:lvl1pPr>
              <a:defRPr dirty="0"/>
            </a:lvl1pPr>
          </a:lstStyle>
          <a:p>
            <a:pPr>
              <a:defRPr/>
            </a:pPr>
            <a:fld id="{7698F29D-462E-7342-BA78-DA612F4BACDB}" type="datetime1">
              <a:rPr lang="en-US" smtClean="0"/>
              <a:t>2/17/20</a:t>
            </a:fld>
            <a:endParaRPr lang="en-US"/>
          </a:p>
        </p:txBody>
      </p:sp>
      <p:sp>
        <p:nvSpPr>
          <p:cNvPr id="6" name="Footer Placeholder 5"/>
          <p:cNvSpPr>
            <a:spLocks noGrp="1"/>
          </p:cNvSpPr>
          <p:nvPr>
            <p:ph type="ftr" sz="quarter" idx="11"/>
          </p:nvPr>
        </p:nvSpPr>
        <p:spPr>
          <a:xfrm>
            <a:off x="1928813" y="5253038"/>
            <a:ext cx="5313362" cy="304800"/>
          </a:xfrm>
        </p:spPr>
        <p:txBody>
          <a:bodyPr/>
          <a:lstStyle>
            <a:lvl1pPr>
              <a:defRPr/>
            </a:lvl1pPr>
          </a:lstStyle>
          <a:p>
            <a:pPr>
              <a:defRPr/>
            </a:pPr>
            <a:endParaRPr lang="en-GB"/>
          </a:p>
        </p:txBody>
      </p:sp>
      <p:sp>
        <p:nvSpPr>
          <p:cNvPr id="7" name="Slide Number Placeholder 6"/>
          <p:cNvSpPr>
            <a:spLocks noGrp="1"/>
          </p:cNvSpPr>
          <p:nvPr>
            <p:ph type="sldNum" sz="quarter" idx="12"/>
          </p:nvPr>
        </p:nvSpPr>
        <p:spPr>
          <a:xfrm>
            <a:off x="8213725" y="5253038"/>
            <a:ext cx="414338" cy="304800"/>
          </a:xfrm>
        </p:spPr>
        <p:txBody>
          <a:bodyPr/>
          <a:lstStyle>
            <a:lvl1pPr>
              <a:defRPr/>
            </a:lvl1pPr>
          </a:lstStyle>
          <a:p>
            <a:pPr>
              <a:defRPr/>
            </a:pPr>
            <a:fld id="{46F94934-F064-734F-A6D3-DC27BF845CDD}" type="slidenum">
              <a:rPr lang="en-GB"/>
              <a:pPr>
                <a:defRPr/>
              </a:pPr>
              <a:t>‹#›</a:t>
            </a:fld>
            <a:endParaRPr lang="en-GB"/>
          </a:p>
        </p:txBody>
      </p:sp>
      <p:sp>
        <p:nvSpPr>
          <p:cNvPr id="8" name="Shape 31">
            <a:extLst>
              <a:ext uri="{FF2B5EF4-FFF2-40B4-BE49-F238E27FC236}">
                <a16:creationId xmlns:a16="http://schemas.microsoft.com/office/drawing/2014/main" id="{8812DCFC-825B-5745-B7F6-F41258F80168}"/>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854567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3" y="724829"/>
            <a:ext cx="3455391" cy="480218"/>
          </a:xfrm>
        </p:spPr>
        <p:txBody>
          <a:bodyPr anchor="b">
            <a:noAutofit/>
          </a:bodyPr>
          <a:lstStyle>
            <a:lvl1pPr marL="0" indent="0">
              <a:buNone/>
              <a:defRPr sz="2000" b="0">
                <a:solidFill>
                  <a:schemeClr val="accent1">
                    <a:lumMod val="75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4" name="Content Placeholder 3"/>
          <p:cNvSpPr>
            <a:spLocks noGrp="1"/>
          </p:cNvSpPr>
          <p:nvPr>
            <p:ph sz="half" idx="2"/>
          </p:nvPr>
        </p:nvSpPr>
        <p:spPr>
          <a:xfrm>
            <a:off x="1113231" y="1288832"/>
            <a:ext cx="3671292" cy="3773822"/>
          </a:xfrm>
        </p:spPr>
        <p:txBody>
          <a:bodyPr>
            <a:normAutofit/>
          </a:bodyPr>
          <a:lstStyle>
            <a:lvl1pPr>
              <a:defRPr sz="2000"/>
            </a:lvl1pPr>
            <a:lvl2pPr>
              <a:defRPr sz="1600"/>
            </a:lvl2pPr>
            <a:lvl3pPr>
              <a:defRPr sz="1200"/>
            </a:lvl3pPr>
            <a:lvl4pPr>
              <a:defRPr sz="1100"/>
            </a:lvl4pPr>
            <a:lvl5pPr>
              <a:defRPr sz="1100"/>
            </a:lvl5pPr>
            <a:lvl6pPr>
              <a:defRPr sz="750"/>
            </a:lvl6pPr>
            <a:lvl7pPr>
              <a:defRPr sz="750"/>
            </a:lvl7pPr>
            <a:lvl8pPr>
              <a:defRPr sz="750"/>
            </a:lvl8pPr>
            <a:lvl9pPr>
              <a:defRPr sz="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731885"/>
            <a:ext cx="3466903" cy="480218"/>
          </a:xfrm>
        </p:spPr>
        <p:txBody>
          <a:bodyPr anchor="b">
            <a:noAutofit/>
          </a:bodyPr>
          <a:lstStyle>
            <a:lvl1pPr marL="0" indent="0">
              <a:buNone/>
              <a:defRPr sz="2000" b="0">
                <a:solidFill>
                  <a:schemeClr val="accent1">
                    <a:lumMod val="75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6" name="Content Placeholder 5"/>
          <p:cNvSpPr>
            <a:spLocks noGrp="1"/>
          </p:cNvSpPr>
          <p:nvPr>
            <p:ph sz="quarter" idx="4"/>
          </p:nvPr>
        </p:nvSpPr>
        <p:spPr>
          <a:xfrm>
            <a:off x="4955973" y="1288832"/>
            <a:ext cx="3671292" cy="3773822"/>
          </a:xfrm>
        </p:spPr>
        <p:txBody>
          <a:bodyPr>
            <a:normAutofit/>
          </a:bodyPr>
          <a:lstStyle>
            <a:lvl1pPr>
              <a:defRPr sz="2000"/>
            </a:lvl1pPr>
            <a:lvl2pPr>
              <a:defRPr sz="1600"/>
            </a:lvl2pPr>
            <a:lvl3pPr>
              <a:defRPr sz="1200"/>
            </a:lvl3pPr>
            <a:lvl4pPr>
              <a:defRPr sz="1100"/>
            </a:lvl4pPr>
            <a:lvl5pPr>
              <a:defRPr sz="1100"/>
            </a:lvl5pPr>
            <a:lvl6pPr>
              <a:defRPr sz="750"/>
            </a:lvl6pPr>
            <a:lvl7pPr>
              <a:defRPr sz="750"/>
            </a:lvl7pPr>
            <a:lvl8pPr>
              <a:defRPr sz="750"/>
            </a:lvl8pPr>
            <a:lvl9pPr>
              <a:defRPr sz="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A753903F-777F-8B4D-8568-B9E93A6194EB}" type="datetime1">
              <a:rPr lang="en-US" smtClean="0"/>
              <a:t>2/17/20</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GB" dirty="0"/>
          </a:p>
        </p:txBody>
      </p:sp>
      <p:sp>
        <p:nvSpPr>
          <p:cNvPr id="9" name="Slide Number Placeholder 5"/>
          <p:cNvSpPr>
            <a:spLocks noGrp="1"/>
          </p:cNvSpPr>
          <p:nvPr>
            <p:ph type="sldNum" sz="quarter" idx="12"/>
          </p:nvPr>
        </p:nvSpPr>
        <p:spPr/>
        <p:txBody>
          <a:bodyPr/>
          <a:lstStyle>
            <a:lvl1pPr>
              <a:defRPr/>
            </a:lvl1pPr>
          </a:lstStyle>
          <a:p>
            <a:pPr>
              <a:defRPr/>
            </a:pPr>
            <a:fld id="{BC9F2412-3539-B440-B8D0-04FCB9C93E41}" type="slidenum">
              <a:rPr lang="en-GB"/>
              <a:pPr>
                <a:defRPr/>
              </a:pPr>
              <a:t>‹#›</a:t>
            </a:fld>
            <a:endParaRPr lang="en-GB"/>
          </a:p>
        </p:txBody>
      </p:sp>
      <p:sp>
        <p:nvSpPr>
          <p:cNvPr id="10" name="Shape 31">
            <a:extLst>
              <a:ext uri="{FF2B5EF4-FFF2-40B4-BE49-F238E27FC236}">
                <a16:creationId xmlns:a16="http://schemas.microsoft.com/office/drawing/2014/main" id="{313EB17C-605C-A54B-88DF-5B85E49EFA06}"/>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1578371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98721A9B-B6D4-3D45-A9ED-A90EF0C241CB}" type="datetime1">
              <a:rPr lang="en-US" smtClean="0"/>
              <a:t>2/17/20</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GB" dirty="0"/>
          </a:p>
        </p:txBody>
      </p:sp>
      <p:sp>
        <p:nvSpPr>
          <p:cNvPr id="5" name="Slide Number Placeholder 5"/>
          <p:cNvSpPr>
            <a:spLocks noGrp="1"/>
          </p:cNvSpPr>
          <p:nvPr>
            <p:ph type="sldNum" sz="quarter" idx="12"/>
          </p:nvPr>
        </p:nvSpPr>
        <p:spPr/>
        <p:txBody>
          <a:bodyPr/>
          <a:lstStyle>
            <a:lvl1pPr>
              <a:defRPr/>
            </a:lvl1pPr>
          </a:lstStyle>
          <a:p>
            <a:pPr>
              <a:defRPr/>
            </a:pPr>
            <a:fld id="{7511EA30-EE1A-224C-B1A5-D613D649D340}" type="slidenum">
              <a:rPr lang="en-GB"/>
              <a:pPr>
                <a:defRPr/>
              </a:pPr>
              <a:t>‹#›</a:t>
            </a:fld>
            <a:endParaRPr lang="en-GB"/>
          </a:p>
        </p:txBody>
      </p:sp>
      <p:sp>
        <p:nvSpPr>
          <p:cNvPr id="6" name="Shape 31">
            <a:extLst>
              <a:ext uri="{FF2B5EF4-FFF2-40B4-BE49-F238E27FC236}">
                <a16:creationId xmlns:a16="http://schemas.microsoft.com/office/drawing/2014/main" id="{5AA9C515-0705-7B48-8265-C3B8365757BD}"/>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1967977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D8FEF782-0C1E-1147-BDBC-60AA537F4082}" type="datetime1">
              <a:rPr lang="en-US" smtClean="0"/>
              <a:t>2/17/20</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7E1F828E-4B39-DC4D-A599-36004B51E205}" type="slidenum">
              <a:rPr lang="en-US"/>
              <a:pPr>
                <a:defRPr/>
              </a:pPr>
              <a:t>‹#›</a:t>
            </a:fld>
            <a:endParaRPr lang="en-US"/>
          </a:p>
        </p:txBody>
      </p:sp>
      <p:sp>
        <p:nvSpPr>
          <p:cNvPr id="5" name="Shape 31">
            <a:extLst>
              <a:ext uri="{FF2B5EF4-FFF2-40B4-BE49-F238E27FC236}">
                <a16:creationId xmlns:a16="http://schemas.microsoft.com/office/drawing/2014/main" id="{D4AF40A0-6499-514A-9AFA-BD561F7A3D50}"/>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348450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6" y="1333500"/>
            <a:ext cx="2661841" cy="11430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6527" y="571502"/>
            <a:ext cx="4680743" cy="4558059"/>
          </a:xfrm>
        </p:spPr>
        <p:txBody>
          <a:bodyPr>
            <a:normAutofit/>
          </a:bodyPr>
          <a:lstStyle>
            <a:lvl1pPr>
              <a:defRPr sz="2400"/>
            </a:lvl1pPr>
            <a:lvl2pPr>
              <a:defRPr sz="2000"/>
            </a:lvl2pPr>
            <a:lvl3pPr>
              <a:defRPr sz="1600"/>
            </a:lvl3pPr>
            <a:lvl4pPr>
              <a:defRPr sz="1200"/>
            </a:lvl4pPr>
            <a:lvl5pPr>
              <a:defRPr sz="1200"/>
            </a:lvl5pPr>
            <a:lvl6pPr>
              <a:defRPr sz="875"/>
            </a:lvl6pPr>
            <a:lvl7pPr>
              <a:defRPr sz="875"/>
            </a:lvl7pPr>
            <a:lvl8pPr>
              <a:defRPr sz="875"/>
            </a:lvl8pPr>
            <a:lvl9pPr>
              <a:defRPr sz="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6" y="2476500"/>
            <a:ext cx="2661841" cy="1524000"/>
          </a:xfrm>
        </p:spPr>
        <p:txBody>
          <a:bodyPr>
            <a:normAutofit/>
          </a:bodyPr>
          <a:lstStyle>
            <a:lvl1pPr marL="0" indent="0" algn="ctr">
              <a:buNone/>
              <a:defRPr sz="1400"/>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AD18EFD-F73B-B24F-8869-B6F434543551}" type="datetime1">
              <a:rPr lang="en-US" smtClean="0"/>
              <a:t>2/17/20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8BA36AA5-96DB-B746-9604-8704752F6393}" type="slidenum">
              <a:rPr lang="en-GB"/>
              <a:pPr>
                <a:defRPr/>
              </a:pPr>
              <a:t>‹#›</a:t>
            </a:fld>
            <a:endParaRPr lang="en-GB"/>
          </a:p>
        </p:txBody>
      </p:sp>
      <p:sp>
        <p:nvSpPr>
          <p:cNvPr id="8" name="Shape 31">
            <a:extLst>
              <a:ext uri="{FF2B5EF4-FFF2-40B4-BE49-F238E27FC236}">
                <a16:creationId xmlns:a16="http://schemas.microsoft.com/office/drawing/2014/main" id="{C99F5BFF-9247-454D-A52D-77EF447BAABA}"/>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255837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5" y="1460499"/>
            <a:ext cx="4069619" cy="11430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3" y="762000"/>
            <a:ext cx="2460731" cy="3810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000"/>
            </a:lvl1pPr>
            <a:lvl2pPr marL="285739" indent="0">
              <a:buNone/>
              <a:defRPr sz="1000"/>
            </a:lvl2pPr>
            <a:lvl3pPr marL="571477" indent="0">
              <a:buNone/>
              <a:defRPr sz="1000"/>
            </a:lvl3pPr>
            <a:lvl4pPr marL="857216" indent="0">
              <a:buNone/>
              <a:defRPr sz="1000"/>
            </a:lvl4pPr>
            <a:lvl5pPr marL="1142954" indent="0">
              <a:buNone/>
              <a:defRPr sz="1000"/>
            </a:lvl5pPr>
            <a:lvl6pPr marL="1428693" indent="0">
              <a:buNone/>
              <a:defRPr sz="1000"/>
            </a:lvl6pPr>
            <a:lvl7pPr marL="1714431" indent="0">
              <a:buNone/>
              <a:defRPr sz="1000"/>
            </a:lvl7pPr>
            <a:lvl8pPr marL="2000170" indent="0">
              <a:buNone/>
              <a:defRPr sz="1000"/>
            </a:lvl8pPr>
            <a:lvl9pPr marL="2285909" indent="0">
              <a:buNone/>
              <a:defRPr sz="1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1112045" y="2603499"/>
            <a:ext cx="4069619" cy="1524000"/>
          </a:xfrm>
        </p:spPr>
        <p:txBody>
          <a:bodyPr>
            <a:normAutofit/>
          </a:bodyPr>
          <a:lstStyle>
            <a:lvl1pPr marL="0" indent="0" algn="ctr">
              <a:buNone/>
              <a:defRPr sz="1800"/>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86D5DE9-9BBC-5948-BCD4-460FDA513281}" type="datetime1">
              <a:rPr lang="en-US" smtClean="0"/>
              <a:t>2/17/20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96D6E9D2-F4C8-DD4D-B05F-697F1ABDA835}" type="slidenum">
              <a:rPr lang="en-GB"/>
              <a:pPr>
                <a:defRPr/>
              </a:pPr>
              <a:t>‹#›</a:t>
            </a:fld>
            <a:endParaRPr lang="en-GB"/>
          </a:p>
        </p:txBody>
      </p:sp>
      <p:sp>
        <p:nvSpPr>
          <p:cNvPr id="8" name="Shape 31">
            <a:extLst>
              <a:ext uri="{FF2B5EF4-FFF2-40B4-BE49-F238E27FC236}">
                <a16:creationId xmlns:a16="http://schemas.microsoft.com/office/drawing/2014/main" id="{F48A3329-AAC8-EC44-8F8D-51F2CA5310B0}"/>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598181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hyperlink" Target="https://creativecommons.org/licenses/by-sa/4.0/" TargetMode="Externa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63732" y="131763"/>
            <a:ext cx="8164332" cy="59372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1028" name="Text Placeholder 2"/>
          <p:cNvSpPr>
            <a:spLocks noGrp="1"/>
          </p:cNvSpPr>
          <p:nvPr>
            <p:ph type="body" idx="1"/>
          </p:nvPr>
        </p:nvSpPr>
        <p:spPr bwMode="auto">
          <a:xfrm>
            <a:off x="463732" y="903288"/>
            <a:ext cx="8164332" cy="430847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x-none" dirty="0"/>
              <a:t>Click to edit Master text styles</a:t>
            </a:r>
          </a:p>
          <a:p>
            <a:pPr lvl="1"/>
            <a:r>
              <a:rPr lang="en-US" altLang="x-none" dirty="0"/>
              <a:t>Second level</a:t>
            </a:r>
          </a:p>
          <a:p>
            <a:pPr lvl="2"/>
            <a:r>
              <a:rPr lang="en-US" altLang="x-none" dirty="0"/>
              <a:t>Third level</a:t>
            </a:r>
          </a:p>
          <a:p>
            <a:pPr lvl="3"/>
            <a:r>
              <a:rPr lang="en-US" altLang="x-none" dirty="0"/>
              <a:t>Fourth level</a:t>
            </a:r>
          </a:p>
          <a:p>
            <a:pPr lvl="4"/>
            <a:r>
              <a:rPr lang="en-US" altLang="x-none" dirty="0"/>
              <a:t>Fifth level</a:t>
            </a:r>
          </a:p>
        </p:txBody>
      </p:sp>
      <p:sp>
        <p:nvSpPr>
          <p:cNvPr id="4" name="Date Placeholder 3"/>
          <p:cNvSpPr>
            <a:spLocks noGrp="1"/>
          </p:cNvSpPr>
          <p:nvPr>
            <p:ph type="dt" sz="half" idx="2"/>
          </p:nvPr>
        </p:nvSpPr>
        <p:spPr>
          <a:xfrm>
            <a:off x="7299325" y="5259388"/>
            <a:ext cx="857250" cy="303212"/>
          </a:xfrm>
          <a:prstGeom prst="rect">
            <a:avLst/>
          </a:prstGeom>
        </p:spPr>
        <p:txBody>
          <a:bodyPr vert="horz" lIns="91440" tIns="45720" rIns="91440" bIns="45720" rtlCol="0" anchor="ctr"/>
          <a:lstStyle>
            <a:lvl1pPr algn="r" eaLnBrk="1" hangingPunct="1">
              <a:spcBef>
                <a:spcPct val="20000"/>
              </a:spcBef>
              <a:buClr>
                <a:schemeClr val="hlink"/>
              </a:buClr>
              <a:buSzPct val="55000"/>
              <a:buFont typeface="Wingdings" pitchFamily="2" charset="2"/>
              <a:buNone/>
              <a:defRPr sz="800" b="0" i="0" smtClean="0">
                <a:solidFill>
                  <a:schemeClr val="tx1"/>
                </a:solidFill>
                <a:effectLst/>
                <a:latin typeface="+mn-lt"/>
              </a:defRPr>
            </a:lvl1pPr>
          </a:lstStyle>
          <a:p>
            <a:pPr>
              <a:defRPr/>
            </a:pPr>
            <a:fld id="{7323C85F-1269-B54F-84D5-B0E2FBC7E66E}" type="datetime1">
              <a:rPr lang="en-US" smtClean="0"/>
              <a:t>2/17/20</a:t>
            </a:fld>
            <a:endParaRPr lang="en-US"/>
          </a:p>
        </p:txBody>
      </p:sp>
      <p:sp>
        <p:nvSpPr>
          <p:cNvPr id="5" name="Footer Placeholder 4"/>
          <p:cNvSpPr>
            <a:spLocks noGrp="1"/>
          </p:cNvSpPr>
          <p:nvPr>
            <p:ph type="ftr" sz="quarter" idx="3"/>
          </p:nvPr>
        </p:nvSpPr>
        <p:spPr>
          <a:xfrm>
            <a:off x="463731" y="5259388"/>
            <a:ext cx="4108269" cy="303212"/>
          </a:xfrm>
          <a:prstGeom prst="rect">
            <a:avLst/>
          </a:prstGeom>
        </p:spPr>
        <p:txBody>
          <a:bodyPr vert="horz" lIns="91440" tIns="45720" rIns="91440" bIns="45720" rtlCol="0" anchor="ctr"/>
          <a:lstStyle>
            <a:lvl1pPr algn="l" eaLnBrk="1" hangingPunct="1">
              <a:spcBef>
                <a:spcPct val="20000"/>
              </a:spcBef>
              <a:buClr>
                <a:schemeClr val="hlink"/>
              </a:buClr>
              <a:buSzPct val="55000"/>
              <a:buFont typeface="Wingdings" pitchFamily="2" charset="2"/>
              <a:buNone/>
              <a:defRPr sz="800" b="0" i="0" smtClean="0">
                <a:solidFill>
                  <a:schemeClr val="tx1"/>
                </a:solidFill>
                <a:effectLst/>
                <a:latin typeface="+mn-lt"/>
              </a:defRPr>
            </a:lvl1pPr>
          </a:lstStyle>
          <a:p>
            <a:pPr>
              <a:defRPr/>
            </a:pPr>
            <a:endParaRPr lang="en-GB" dirty="0"/>
          </a:p>
        </p:txBody>
      </p:sp>
      <p:sp>
        <p:nvSpPr>
          <p:cNvPr id="6" name="Slide Number Placeholder 5"/>
          <p:cNvSpPr>
            <a:spLocks noGrp="1"/>
          </p:cNvSpPr>
          <p:nvPr>
            <p:ph type="sldNum" sz="quarter" idx="4"/>
          </p:nvPr>
        </p:nvSpPr>
        <p:spPr>
          <a:xfrm>
            <a:off x="8213725" y="5259388"/>
            <a:ext cx="414338" cy="303212"/>
          </a:xfrm>
          <a:prstGeom prst="rect">
            <a:avLst/>
          </a:prstGeom>
        </p:spPr>
        <p:txBody>
          <a:bodyPr vert="horz" lIns="91440" tIns="45720" rIns="91440" bIns="45720" rtlCol="0" anchor="ctr"/>
          <a:lstStyle>
            <a:lvl1pPr algn="r" eaLnBrk="1" hangingPunct="1">
              <a:spcBef>
                <a:spcPct val="20000"/>
              </a:spcBef>
              <a:buClr>
                <a:schemeClr val="hlink"/>
              </a:buClr>
              <a:buSzPct val="55000"/>
              <a:buFont typeface="Wingdings" pitchFamily="2" charset="2"/>
              <a:buNone/>
              <a:defRPr sz="800" b="0" i="0" smtClean="0">
                <a:solidFill>
                  <a:schemeClr val="tx1"/>
                </a:solidFill>
                <a:effectLst/>
                <a:latin typeface="+mn-lt"/>
              </a:defRPr>
            </a:lvl1pPr>
          </a:lstStyle>
          <a:p>
            <a:pPr>
              <a:defRPr/>
            </a:pPr>
            <a:fld id="{361BC5EF-03BB-A040-9334-4208FF5B5108}" type="slidenum">
              <a:rPr lang="en-GB"/>
              <a:pPr>
                <a:defRPr/>
              </a:pPr>
              <a:t>‹#›</a:t>
            </a:fld>
            <a:endParaRPr lang="en-GB"/>
          </a:p>
        </p:txBody>
      </p:sp>
      <p:sp>
        <p:nvSpPr>
          <p:cNvPr id="8" name="Shape 31">
            <a:extLst>
              <a:ext uri="{FF2B5EF4-FFF2-40B4-BE49-F238E27FC236}">
                <a16:creationId xmlns:a16="http://schemas.microsoft.com/office/drawing/2014/main" id="{E9358145-F44C-6F4E-989F-3E332DF8704C}"/>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19"/>
              </a:rPr>
              <a:t>Creative Commons Attribution-</a:t>
            </a:r>
            <a:r>
              <a:rPr lang="en-US" sz="800" dirty="0" err="1">
                <a:uFillTx/>
                <a:hlinkClick r:id="rId19"/>
              </a:rPr>
              <a:t>ShareAlike</a:t>
            </a:r>
            <a:r>
              <a:rPr lang="en-US" sz="800" dirty="0">
                <a:uFillTx/>
                <a:hlinkClick r:id="rId19"/>
              </a:rPr>
              <a:t> 4.0 International License</a:t>
            </a:r>
            <a:r>
              <a:rPr lang="en-US" sz="800" dirty="0">
                <a:uFillTx/>
              </a:rPr>
              <a:t>.</a:t>
            </a: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85" r:id="rId3"/>
    <p:sldLayoutId id="2147483698" r:id="rId4"/>
    <p:sldLayoutId id="2147483686" r:id="rId5"/>
    <p:sldLayoutId id="2147483687" r:id="rId6"/>
    <p:sldLayoutId id="2147483699" r:id="rId7"/>
    <p:sldLayoutId id="2147483688" r:id="rId8"/>
    <p:sldLayoutId id="2147483689" r:id="rId9"/>
    <p:sldLayoutId id="2147483690" r:id="rId10"/>
    <p:sldLayoutId id="2147483691" r:id="rId11"/>
    <p:sldLayoutId id="2147483700" r:id="rId12"/>
    <p:sldLayoutId id="2147483692" r:id="rId13"/>
    <p:sldLayoutId id="2147483701" r:id="rId14"/>
    <p:sldLayoutId id="2147483693" r:id="rId15"/>
    <p:sldLayoutId id="2147483694" r:id="rId16"/>
    <p:sldLayoutId id="2147483695" r:id="rId17"/>
  </p:sldLayoutIdLst>
  <p:hf hdr="0" dt="0"/>
  <p:txStyles>
    <p:titleStyle>
      <a:lvl1pPr algn="ctr" defTabSz="284163" rtl="0" fontAlgn="base">
        <a:spcBef>
          <a:spcPct val="0"/>
        </a:spcBef>
        <a:spcAft>
          <a:spcPct val="0"/>
        </a:spcAft>
        <a:defRPr sz="3200" kern="1200">
          <a:ln w="3175" cmpd="sng">
            <a:noFill/>
          </a:ln>
          <a:solidFill>
            <a:schemeClr val="tx1"/>
          </a:solidFill>
          <a:latin typeface="Franklin Gothic Demi" charset="0"/>
          <a:ea typeface="Franklin Gothic Demi" charset="0"/>
          <a:cs typeface="Franklin Gothic Demi" charset="0"/>
        </a:defRPr>
      </a:lvl1pPr>
      <a:lvl2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2pPr>
      <a:lvl3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3pPr>
      <a:lvl4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4pPr>
      <a:lvl5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p:bodyStyle>
    <p:otherStyle>
      <a:defPPr>
        <a:defRPr lang="en-US"/>
      </a:defPPr>
      <a:lvl1pPr marL="0" algn="l" defTabSz="285739" rtl="0" eaLnBrk="1" latinLnBrk="0" hangingPunct="1">
        <a:defRPr sz="1125" kern="1200">
          <a:solidFill>
            <a:schemeClr val="tx1"/>
          </a:solidFill>
          <a:latin typeface="+mn-lt"/>
          <a:ea typeface="+mn-ea"/>
          <a:cs typeface="+mn-cs"/>
        </a:defRPr>
      </a:lvl1pPr>
      <a:lvl2pPr marL="285739" algn="l" defTabSz="285739" rtl="0" eaLnBrk="1" latinLnBrk="0" hangingPunct="1">
        <a:defRPr sz="1125" kern="1200">
          <a:solidFill>
            <a:schemeClr val="tx1"/>
          </a:solidFill>
          <a:latin typeface="+mn-lt"/>
          <a:ea typeface="+mn-ea"/>
          <a:cs typeface="+mn-cs"/>
        </a:defRPr>
      </a:lvl2pPr>
      <a:lvl3pPr marL="571477" algn="l" defTabSz="285739" rtl="0" eaLnBrk="1" latinLnBrk="0" hangingPunct="1">
        <a:defRPr sz="1125" kern="1200">
          <a:solidFill>
            <a:schemeClr val="tx1"/>
          </a:solidFill>
          <a:latin typeface="+mn-lt"/>
          <a:ea typeface="+mn-ea"/>
          <a:cs typeface="+mn-cs"/>
        </a:defRPr>
      </a:lvl3pPr>
      <a:lvl4pPr marL="857216" algn="l" defTabSz="285739" rtl="0" eaLnBrk="1" latinLnBrk="0" hangingPunct="1">
        <a:defRPr sz="1125" kern="1200">
          <a:solidFill>
            <a:schemeClr val="tx1"/>
          </a:solidFill>
          <a:latin typeface="+mn-lt"/>
          <a:ea typeface="+mn-ea"/>
          <a:cs typeface="+mn-cs"/>
        </a:defRPr>
      </a:lvl4pPr>
      <a:lvl5pPr marL="1142954" algn="l" defTabSz="285739" rtl="0" eaLnBrk="1" latinLnBrk="0" hangingPunct="1">
        <a:defRPr sz="1125" kern="1200">
          <a:solidFill>
            <a:schemeClr val="tx1"/>
          </a:solidFill>
          <a:latin typeface="+mn-lt"/>
          <a:ea typeface="+mn-ea"/>
          <a:cs typeface="+mn-cs"/>
        </a:defRPr>
      </a:lvl5pPr>
      <a:lvl6pPr marL="1428693" algn="l" defTabSz="285739" rtl="0" eaLnBrk="1" latinLnBrk="0" hangingPunct="1">
        <a:defRPr sz="1125" kern="1200">
          <a:solidFill>
            <a:schemeClr val="tx1"/>
          </a:solidFill>
          <a:latin typeface="+mn-lt"/>
          <a:ea typeface="+mn-ea"/>
          <a:cs typeface="+mn-cs"/>
        </a:defRPr>
      </a:lvl6pPr>
      <a:lvl7pPr marL="1714431" algn="l" defTabSz="285739" rtl="0" eaLnBrk="1" latinLnBrk="0" hangingPunct="1">
        <a:defRPr sz="1125" kern="1200">
          <a:solidFill>
            <a:schemeClr val="tx1"/>
          </a:solidFill>
          <a:latin typeface="+mn-lt"/>
          <a:ea typeface="+mn-ea"/>
          <a:cs typeface="+mn-cs"/>
        </a:defRPr>
      </a:lvl7pPr>
      <a:lvl8pPr marL="2000170" algn="l" defTabSz="285739" rtl="0" eaLnBrk="1" latinLnBrk="0" hangingPunct="1">
        <a:defRPr sz="1125" kern="1200">
          <a:solidFill>
            <a:schemeClr val="tx1"/>
          </a:solidFill>
          <a:latin typeface="+mn-lt"/>
          <a:ea typeface="+mn-ea"/>
          <a:cs typeface="+mn-cs"/>
        </a:defRPr>
      </a:lvl8pPr>
      <a:lvl9pPr marL="2285909" algn="l" defTabSz="285739" rtl="0" eaLnBrk="1" latinLnBrk="0" hangingPunct="1">
        <a:defRPr sz="11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3ca%20rel=%22license%22%20href=%22http:/creativecommons.org/licenses/by-sa/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creativecommons.org/licenses/by-sa/3.0/?ref=ccsearch&amp;atype=rich" TargetMode="External"/><Relationship Id="rId4" Type="http://schemas.openxmlformats.org/officeDocument/2006/relationships/hyperlink" Target="https://commons.wikimedia.org/wiki/User:John%20Cumming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hyperlink" Target="https://docs.databricks.com/spark/latest/spark-sql/udf-python.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databricks.com/spark/latest/spark-sql/udf-python.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hyperlink" Target="https://creativecommons.org/licenses/by-nd/2.0/?ref=ccsearch&amp;atype=rich" TargetMode="External"/><Relationship Id="rId12" Type="http://schemas.openxmlformats.org/officeDocument/2006/relationships/image" Target="../media/image9.png"/><Relationship Id="rId17" Type="http://schemas.openxmlformats.org/officeDocument/2006/relationships/hyperlink" Target="https://creativecommons.org/licenses/by-sa/2.0/?ref=ccsearch&amp;atype=rich" TargetMode="External"/><Relationship Id="rId2" Type="http://schemas.openxmlformats.org/officeDocument/2006/relationships/notesSlide" Target="../notesSlides/notesSlide3.xml"/><Relationship Id="rId16" Type="http://schemas.openxmlformats.org/officeDocument/2006/relationships/hyperlink" Target="http://www.flickr.com/photos/87054972@N00" TargetMode="External"/><Relationship Id="rId1" Type="http://schemas.openxmlformats.org/officeDocument/2006/relationships/slideLayout" Target="../slideLayouts/slideLayout2.xml"/><Relationship Id="rId6" Type="http://schemas.openxmlformats.org/officeDocument/2006/relationships/hyperlink" Target="https://www.flickr.com/photos/94977883@N08" TargetMode="External"/><Relationship Id="rId11" Type="http://schemas.openxmlformats.org/officeDocument/2006/relationships/hyperlink" Target="https://creativecommons.org/licenses/by-nc-sa/2.0/?ref=ccsearch&amp;atype=rich" TargetMode="External"/><Relationship Id="rId5" Type="http://schemas.openxmlformats.org/officeDocument/2006/relationships/hyperlink" Target="https://www.flickr.com/photos/94977883@N08/48657321867" TargetMode="External"/><Relationship Id="rId15" Type="http://schemas.openxmlformats.org/officeDocument/2006/relationships/hyperlink" Target="http://www.flickr.com/photos/87054972@N00/32330320351" TargetMode="External"/><Relationship Id="rId10" Type="http://schemas.openxmlformats.org/officeDocument/2006/relationships/hyperlink" Target="http://www.flickr.com/photos/81977788@N00" TargetMode="External"/><Relationship Id="rId4" Type="http://schemas.openxmlformats.org/officeDocument/2006/relationships/image" Target="../media/image7.png"/><Relationship Id="rId9" Type="http://schemas.openxmlformats.org/officeDocument/2006/relationships/hyperlink" Target="http://www.flickr.com/photos/81977788@N00/523650945" TargetMode="External"/><Relationship Id="rId1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www.flickr.com/photos/57634952@N00/3544700491" TargetMode="External"/><Relationship Id="rId13" Type="http://schemas.openxmlformats.org/officeDocument/2006/relationships/hyperlink" Target="https://www.flickr.com/photos/53585211@N00" TargetMode="External"/><Relationship Id="rId18" Type="http://schemas.openxmlformats.org/officeDocument/2006/relationships/image" Target="../media/image19.png"/><Relationship Id="rId3" Type="http://schemas.openxmlformats.org/officeDocument/2006/relationships/image" Target="../media/image12.png"/><Relationship Id="rId21" Type="http://schemas.openxmlformats.org/officeDocument/2006/relationships/hyperlink" Target="https://creativecommons.org/licenses/by-sa/2.0/?ref=ccsearch&amp;atype=rich" TargetMode="External"/><Relationship Id="rId7" Type="http://schemas.openxmlformats.org/officeDocument/2006/relationships/image" Target="../media/image16.png"/><Relationship Id="rId12" Type="http://schemas.openxmlformats.org/officeDocument/2006/relationships/hyperlink" Target="https://www.flickr.com/photos/53585211@N00/2929144854" TargetMode="External"/><Relationship Id="rId17" Type="http://schemas.openxmlformats.org/officeDocument/2006/relationships/hyperlink" Target="http://www.flickr.com/photos/48243739@N07" TargetMode="External"/><Relationship Id="rId2" Type="http://schemas.openxmlformats.org/officeDocument/2006/relationships/notesSlide" Target="../notesSlides/notesSlide6.xml"/><Relationship Id="rId16" Type="http://schemas.openxmlformats.org/officeDocument/2006/relationships/hyperlink" Target="http://www.flickr.com/photos/48243739@N07/7536274592" TargetMode="External"/><Relationship Id="rId20" Type="http://schemas.openxmlformats.org/officeDocument/2006/relationships/hyperlink" Target="https://www.flickr.com/photos/60723528@N00" TargetMode="Externa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17.png"/><Relationship Id="rId5" Type="http://schemas.openxmlformats.org/officeDocument/2006/relationships/image" Target="../media/image14.jpeg"/><Relationship Id="rId15" Type="http://schemas.openxmlformats.org/officeDocument/2006/relationships/image" Target="../media/image18.png"/><Relationship Id="rId10" Type="http://schemas.openxmlformats.org/officeDocument/2006/relationships/hyperlink" Target="https://creativecommons.org/licenses/by/2.0/?ref=ccsearch&amp;atype=rich" TargetMode="External"/><Relationship Id="rId19" Type="http://schemas.openxmlformats.org/officeDocument/2006/relationships/hyperlink" Target="https://www.flickr.com/photos/60723528@N00/2247479987" TargetMode="External"/><Relationship Id="rId4" Type="http://schemas.openxmlformats.org/officeDocument/2006/relationships/image" Target="../media/image13.jpeg"/><Relationship Id="rId9" Type="http://schemas.openxmlformats.org/officeDocument/2006/relationships/hyperlink" Target="http://www.flickr.com/photos/57634952@N00" TargetMode="External"/><Relationship Id="rId14" Type="http://schemas.openxmlformats.org/officeDocument/2006/relationships/hyperlink" Target="https://creativecommons.org/licenses/by-nc-sa/2.0/?ref=ccsearch&amp;atype=rich"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www.flickr.com/photos/94977883@N08" TargetMode="External"/><Relationship Id="rId13" Type="http://schemas.openxmlformats.org/officeDocument/2006/relationships/hyperlink" Target="http://www.flickr.com/photos/87054972@N00" TargetMode="External"/><Relationship Id="rId18" Type="http://schemas.openxmlformats.org/officeDocument/2006/relationships/image" Target="../media/image20.jpeg"/><Relationship Id="rId3" Type="http://schemas.openxmlformats.org/officeDocument/2006/relationships/image" Target="../media/image10.png"/><Relationship Id="rId7" Type="http://schemas.openxmlformats.org/officeDocument/2006/relationships/hyperlink" Target="https://www.flickr.com/photos/94977883@N08/48657321867" TargetMode="External"/><Relationship Id="rId12" Type="http://schemas.openxmlformats.org/officeDocument/2006/relationships/hyperlink" Target="http://www.flickr.com/photos/87054972@N00/32330320351" TargetMode="External"/><Relationship Id="rId17" Type="http://schemas.openxmlformats.org/officeDocument/2006/relationships/hyperlink" Target="https://creativecommons.org/licenses/by-nc-sa/2.0/?ref=ccsearch&amp;atype=rich" TargetMode="External"/><Relationship Id="rId2" Type="http://schemas.openxmlformats.org/officeDocument/2006/relationships/notesSlide" Target="../notesSlides/notesSlide7.xml"/><Relationship Id="rId16" Type="http://schemas.openxmlformats.org/officeDocument/2006/relationships/hyperlink" Target="http://www.flickr.com/photos/81977788@N00" TargetMode="Externa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8.jpeg"/><Relationship Id="rId15" Type="http://schemas.openxmlformats.org/officeDocument/2006/relationships/hyperlink" Target="http://www.flickr.com/photos/81977788@N00/523650945" TargetMode="External"/><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hyperlink" Target="https://creativecommons.org/licenses/by-nd/2.0/?ref=ccsearch&amp;atype=rich" TargetMode="External"/><Relationship Id="rId14" Type="http://schemas.openxmlformats.org/officeDocument/2006/relationships/hyperlink" Target="https://creativecommons.org/licenses/by-sa/2.0/?ref=ccsearch&amp;atype=rich"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ctrTitle"/>
          </p:nvPr>
        </p:nvSpPr>
        <p:spPr>
          <a:xfrm>
            <a:off x="175364" y="1149350"/>
            <a:ext cx="8451111" cy="2181225"/>
          </a:xfrm>
        </p:spPr>
        <p:txBody>
          <a:bodyPr anchor="ctr"/>
          <a:lstStyle/>
          <a:p>
            <a:pPr algn="ctr"/>
            <a:r>
              <a:rPr lang="en-US" altLang="en-US" sz="4000" dirty="0">
                <a:ln>
                  <a:noFill/>
                </a:ln>
              </a:rPr>
              <a:t>Scaling to Big Data</a:t>
            </a:r>
            <a:br>
              <a:rPr lang="en-US" altLang="en-US" sz="4000" dirty="0">
                <a:ln>
                  <a:noFill/>
                </a:ln>
              </a:rPr>
            </a:br>
            <a:r>
              <a:rPr lang="en-US" altLang="en-US" sz="4000" dirty="0">
                <a:ln>
                  <a:noFill/>
                </a:ln>
              </a:rPr>
              <a:t>and the Cloud</a:t>
            </a:r>
          </a:p>
        </p:txBody>
      </p:sp>
      <p:pic>
        <p:nvPicPr>
          <p:cNvPr id="7" name="Picture 2">
            <a:extLst>
              <a:ext uri="{FF2B5EF4-FFF2-40B4-BE49-F238E27FC236}">
                <a16:creationId xmlns:a16="http://schemas.microsoft.com/office/drawing/2014/main" id="{181BFFD0-8565-4026-AFBA-C7C96DD45F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623" y="3330226"/>
            <a:ext cx="2077453" cy="57021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reative Commons License">
            <a:hlinkClick r:id="rId4" action="ppaction://hlinkfile"/>
            <a:extLst>
              <a:ext uri="{FF2B5EF4-FFF2-40B4-BE49-F238E27FC236}">
                <a16:creationId xmlns:a16="http://schemas.microsoft.com/office/drawing/2014/main" id="{5B3F5E85-57ED-834B-9423-D5F6ED2C9E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31" y="5110959"/>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Processing Data in</a:t>
            </a:r>
            <a:br>
              <a:rPr lang="en-US" dirty="0"/>
            </a:br>
            <a:r>
              <a:rPr lang="en-US" dirty="0"/>
              <a:t>Clusters</a:t>
            </a:r>
          </a:p>
        </p:txBody>
      </p:sp>
      <p:sp>
        <p:nvSpPr>
          <p:cNvPr id="7" name="Text Placeholder 6"/>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05072F42-4DFA-4725-86F9-7594E4AB4EB5}" type="slidenum">
              <a:rPr lang="en-GB" smtClean="0"/>
              <a:pPr/>
              <a:t>10</a:t>
            </a:fld>
            <a:endParaRPr lang="en-GB"/>
          </a:p>
        </p:txBody>
      </p:sp>
    </p:spTree>
    <p:extLst>
      <p:ext uri="{BB962C8B-B14F-4D97-AF65-F5344CB8AC3E}">
        <p14:creationId xmlns:p14="http://schemas.microsoft.com/office/powerpoint/2010/main" val="316824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How Do We Use</a:t>
            </a:r>
            <a:br>
              <a:rPr lang="en-US" dirty="0"/>
            </a:br>
            <a:r>
              <a:rPr lang="en-US" dirty="0"/>
              <a:t>Compute Clusters to Handle Big Data?</a:t>
            </a:r>
          </a:p>
        </p:txBody>
      </p:sp>
      <p:sp>
        <p:nvSpPr>
          <p:cNvPr id="3" name="Content Placeholder 2"/>
          <p:cNvSpPr>
            <a:spLocks noGrp="1"/>
          </p:cNvSpPr>
          <p:nvPr>
            <p:ph idx="1"/>
          </p:nvPr>
        </p:nvSpPr>
        <p:spPr/>
        <p:txBody>
          <a:bodyPr/>
          <a:lstStyle/>
          <a:p>
            <a:pPr marL="0" indent="0">
              <a:buNone/>
            </a:pPr>
            <a:r>
              <a:rPr lang="en-US" dirty="0"/>
              <a:t>Two main issues:</a:t>
            </a:r>
          </a:p>
          <a:p>
            <a:pPr lvl="1"/>
            <a:r>
              <a:rPr lang="en-US" dirty="0"/>
              <a:t>Making computation </a:t>
            </a:r>
            <a:r>
              <a:rPr lang="en-US" i="1" dirty="0"/>
              <a:t>parallel</a:t>
            </a:r>
            <a:endParaRPr lang="en-US" dirty="0"/>
          </a:p>
          <a:p>
            <a:pPr lvl="1"/>
            <a:r>
              <a:rPr lang="en-US" dirty="0"/>
              <a:t>Minimizing communication</a:t>
            </a:r>
            <a:br>
              <a:rPr lang="en-US" dirty="0"/>
            </a:br>
            <a:r>
              <a:rPr lang="en-US" dirty="0"/>
              <a:t>and coordination</a:t>
            </a:r>
          </a:p>
          <a:p>
            <a:pPr lvl="1"/>
            <a:endParaRPr lang="en-US" i="1" dirty="0"/>
          </a:p>
          <a:p>
            <a:pPr lvl="1"/>
            <a:endParaRPr lang="en-US" i="1" dirty="0"/>
          </a:p>
          <a:p>
            <a:r>
              <a:rPr lang="en-US" dirty="0"/>
              <a:t>(Many of the same principles also hold </a:t>
            </a:r>
            <a:br>
              <a:rPr lang="en-US" dirty="0"/>
            </a:br>
            <a:r>
              <a:rPr lang="en-US" dirty="0"/>
              <a:t>for multiple CPUs, etc.)</a:t>
            </a:r>
          </a:p>
        </p:txBody>
      </p:sp>
      <p:sp>
        <p:nvSpPr>
          <p:cNvPr id="5" name="Slide Number Placeholder 4"/>
          <p:cNvSpPr>
            <a:spLocks noGrp="1"/>
          </p:cNvSpPr>
          <p:nvPr>
            <p:ph type="sldNum" sz="quarter" idx="12"/>
          </p:nvPr>
        </p:nvSpPr>
        <p:spPr/>
        <p:txBody>
          <a:bodyPr/>
          <a:lstStyle/>
          <a:p>
            <a:fld id="{05072F42-4DFA-4725-86F9-7594E4AB4EB5}" type="slidenum">
              <a:rPr lang="en-GB" smtClean="0"/>
              <a:pPr/>
              <a:t>11</a:t>
            </a:fld>
            <a:endParaRPr lang="en-GB"/>
          </a:p>
        </p:txBody>
      </p:sp>
      <p:sp>
        <p:nvSpPr>
          <p:cNvPr id="6" name="Rounded Rectangle 5"/>
          <p:cNvSpPr/>
          <p:nvPr/>
        </p:nvSpPr>
        <p:spPr>
          <a:xfrm>
            <a:off x="5432612" y="2259106"/>
            <a:ext cx="941294" cy="806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r>
              <a:rPr lang="en-US" baseline="-25000" dirty="0"/>
              <a:t>1</a:t>
            </a:r>
          </a:p>
        </p:txBody>
      </p:sp>
      <p:sp>
        <p:nvSpPr>
          <p:cNvPr id="7" name="Rounded Rectangle 6"/>
          <p:cNvSpPr/>
          <p:nvPr/>
        </p:nvSpPr>
        <p:spPr>
          <a:xfrm>
            <a:off x="7743248" y="2259106"/>
            <a:ext cx="941294" cy="806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r>
              <a:rPr lang="en-US" baseline="-25000" dirty="0"/>
              <a:t>2</a:t>
            </a:r>
          </a:p>
        </p:txBody>
      </p:sp>
      <p:sp>
        <p:nvSpPr>
          <p:cNvPr id="8" name="Snip Single Corner Rectangle 7"/>
          <p:cNvSpPr/>
          <p:nvPr/>
        </p:nvSpPr>
        <p:spPr>
          <a:xfrm>
            <a:off x="5318312" y="3389742"/>
            <a:ext cx="1169894" cy="685800"/>
          </a:xfrm>
          <a:prstGeom prst="snip1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Memory</a:t>
            </a:r>
          </a:p>
        </p:txBody>
      </p:sp>
      <p:sp>
        <p:nvSpPr>
          <p:cNvPr id="9" name="Snip Single Corner Rectangle 8"/>
          <p:cNvSpPr/>
          <p:nvPr/>
        </p:nvSpPr>
        <p:spPr>
          <a:xfrm>
            <a:off x="7628948" y="3389742"/>
            <a:ext cx="1169894" cy="685800"/>
          </a:xfrm>
          <a:prstGeom prst="snip1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2"/>
                </a:solidFill>
              </a:rPr>
              <a:t>Memory</a:t>
            </a:r>
          </a:p>
        </p:txBody>
      </p:sp>
      <p:sp>
        <p:nvSpPr>
          <p:cNvPr id="10" name="Can 9"/>
          <p:cNvSpPr/>
          <p:nvPr/>
        </p:nvSpPr>
        <p:spPr>
          <a:xfrm>
            <a:off x="5442697" y="4430265"/>
            <a:ext cx="921124" cy="450665"/>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2"/>
                </a:solidFill>
              </a:rPr>
              <a:t>Disk</a:t>
            </a:r>
          </a:p>
        </p:txBody>
      </p:sp>
      <p:sp>
        <p:nvSpPr>
          <p:cNvPr id="11" name="Can 10"/>
          <p:cNvSpPr/>
          <p:nvPr/>
        </p:nvSpPr>
        <p:spPr>
          <a:xfrm>
            <a:off x="7753333" y="4430265"/>
            <a:ext cx="921124" cy="450665"/>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2"/>
                </a:solidFill>
              </a:rPr>
              <a:t>Disk</a:t>
            </a:r>
          </a:p>
        </p:txBody>
      </p:sp>
      <p:cxnSp>
        <p:nvCxnSpPr>
          <p:cNvPr id="13" name="Straight Connector 12"/>
          <p:cNvCxnSpPr/>
          <p:nvPr/>
        </p:nvCxnSpPr>
        <p:spPr>
          <a:xfrm>
            <a:off x="5889812" y="3065929"/>
            <a:ext cx="0" cy="32381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889812" y="4075542"/>
            <a:ext cx="0" cy="35472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200448" y="3065929"/>
            <a:ext cx="0" cy="32381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1"/>
            <a:endCxn id="11" idx="1"/>
          </p:cNvCxnSpPr>
          <p:nvPr/>
        </p:nvCxnSpPr>
        <p:spPr>
          <a:xfrm>
            <a:off x="8213895" y="4075542"/>
            <a:ext cx="0" cy="35472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Left-Right Arrow 19"/>
          <p:cNvSpPr/>
          <p:nvPr/>
        </p:nvSpPr>
        <p:spPr>
          <a:xfrm>
            <a:off x="6589059" y="2622176"/>
            <a:ext cx="1039889" cy="147918"/>
          </a:xfrm>
          <a:prstGeom prst="leftRightArrow">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8081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75FD-DCF2-447F-9D4F-0A2C33CDFD8B}"/>
              </a:ext>
            </a:extLst>
          </p:cNvPr>
          <p:cNvSpPr>
            <a:spLocks noGrp="1"/>
          </p:cNvSpPr>
          <p:nvPr>
            <p:ph type="title"/>
          </p:nvPr>
        </p:nvSpPr>
        <p:spPr/>
        <p:txBody>
          <a:bodyPr/>
          <a:lstStyle/>
          <a:p>
            <a:r>
              <a:rPr lang="en-US" dirty="0" err="1"/>
              <a:t>Sharding</a:t>
            </a:r>
            <a:r>
              <a:rPr lang="en-US" dirty="0"/>
              <a:t>: A Generalization</a:t>
            </a:r>
            <a:br>
              <a:rPr lang="en-US" dirty="0"/>
            </a:br>
            <a:r>
              <a:rPr lang="en-US" dirty="0"/>
              <a:t>of Maps and Indices</a:t>
            </a:r>
          </a:p>
        </p:txBody>
      </p:sp>
      <p:sp>
        <p:nvSpPr>
          <p:cNvPr id="3" name="Content Placeholder 2">
            <a:extLst>
              <a:ext uri="{FF2B5EF4-FFF2-40B4-BE49-F238E27FC236}">
                <a16:creationId xmlns:a16="http://schemas.microsoft.com/office/drawing/2014/main" id="{1AA16696-A499-4533-AC0F-A5478B186B35}"/>
              </a:ext>
            </a:extLst>
          </p:cNvPr>
          <p:cNvSpPr>
            <a:spLocks noGrp="1"/>
          </p:cNvSpPr>
          <p:nvPr>
            <p:ph idx="1"/>
          </p:nvPr>
        </p:nvSpPr>
        <p:spPr/>
        <p:txBody>
          <a:bodyPr/>
          <a:lstStyle/>
          <a:p>
            <a:pPr marL="0" indent="0">
              <a:buNone/>
            </a:pPr>
            <a:r>
              <a:rPr lang="en-US" dirty="0"/>
              <a:t>We saw an index as a </a:t>
            </a:r>
            <a:r>
              <a:rPr lang="en-US" i="1" dirty="0"/>
              <a:t>map</a:t>
            </a:r>
            <a:r>
              <a:rPr lang="en-US" dirty="0"/>
              <a:t>: key </a:t>
            </a:r>
            <a:r>
              <a:rPr lang="en-US" dirty="0">
                <a:sym typeface="Wingdings" panose="05000000000000000000" pitchFamily="2" charset="2"/>
              </a:rPr>
              <a:t> the set of tuple(s) with the key</a:t>
            </a:r>
          </a:p>
          <a:p>
            <a:endParaRPr lang="en-US" dirty="0">
              <a:sym typeface="Wingdings" panose="05000000000000000000" pitchFamily="2" charset="2"/>
            </a:endParaRPr>
          </a:p>
          <a:p>
            <a:pPr marL="0" indent="0">
              <a:buNone/>
            </a:pPr>
            <a:r>
              <a:rPr lang="en-US" dirty="0">
                <a:sym typeface="Wingdings" panose="05000000000000000000" pitchFamily="2" charset="2"/>
              </a:rPr>
              <a:t>Suppose we take a set of computers in a cluster,</a:t>
            </a:r>
            <a:br>
              <a:rPr lang="en-US" dirty="0">
                <a:sym typeface="Wingdings" panose="05000000000000000000" pitchFamily="2" charset="2"/>
              </a:rPr>
            </a:br>
            <a:r>
              <a:rPr lang="en-US" dirty="0">
                <a:sym typeface="Wingdings" panose="05000000000000000000" pitchFamily="2" charset="2"/>
              </a:rPr>
              <a:t>and build a map from </a:t>
            </a:r>
            <a:r>
              <a:rPr lang="en-US" i="1" dirty="0">
                <a:sym typeface="Wingdings" panose="05000000000000000000" pitchFamily="2" charset="2"/>
              </a:rPr>
              <a:t>key range </a:t>
            </a:r>
            <a:r>
              <a:rPr lang="en-US" dirty="0">
                <a:sym typeface="Wingdings" panose="05000000000000000000" pitchFamily="2" charset="2"/>
              </a:rPr>
              <a:t>to machine</a:t>
            </a:r>
          </a:p>
          <a:p>
            <a:endParaRPr lang="en-US" dirty="0">
              <a:sym typeface="Wingdings" panose="05000000000000000000" pitchFamily="2" charset="2"/>
            </a:endParaRPr>
          </a:p>
          <a:p>
            <a:pPr marL="0" indent="0">
              <a:buNone/>
            </a:pPr>
            <a:r>
              <a:rPr lang="en-US" dirty="0">
                <a:sym typeface="Wingdings" panose="05000000000000000000" pitchFamily="2" charset="2"/>
              </a:rPr>
              <a:t>Then we send to that machine all tuples whose</a:t>
            </a:r>
            <a:br>
              <a:rPr lang="en-US" dirty="0">
                <a:sym typeface="Wingdings" panose="05000000000000000000" pitchFamily="2" charset="2"/>
              </a:rPr>
            </a:br>
            <a:r>
              <a:rPr lang="en-US" dirty="0">
                <a:sym typeface="Wingdings" panose="05000000000000000000" pitchFamily="2" charset="2"/>
              </a:rPr>
              <a:t>key matches this</a:t>
            </a:r>
          </a:p>
          <a:p>
            <a:pPr marL="285750" lvl="1" indent="0">
              <a:buNone/>
            </a:pPr>
            <a:r>
              <a:rPr lang="en-US" dirty="0">
                <a:sym typeface="Wingdings" panose="05000000000000000000" pitchFamily="2" charset="2"/>
              </a:rPr>
              <a:t>Sometimes called “horizontal partitioning” </a:t>
            </a:r>
          </a:p>
          <a:p>
            <a:pPr lvl="1"/>
            <a:endParaRPr lang="en-US" dirty="0"/>
          </a:p>
        </p:txBody>
      </p:sp>
      <p:sp>
        <p:nvSpPr>
          <p:cNvPr id="5" name="Slide Number Placeholder 4">
            <a:extLst>
              <a:ext uri="{FF2B5EF4-FFF2-40B4-BE49-F238E27FC236}">
                <a16:creationId xmlns:a16="http://schemas.microsoft.com/office/drawing/2014/main" id="{7C940F61-5F3F-4767-BF50-B19905E84C09}"/>
              </a:ext>
            </a:extLst>
          </p:cNvPr>
          <p:cNvSpPr>
            <a:spLocks noGrp="1"/>
          </p:cNvSpPr>
          <p:nvPr>
            <p:ph type="sldNum" sz="quarter" idx="12"/>
          </p:nvPr>
        </p:nvSpPr>
        <p:spPr/>
        <p:txBody>
          <a:bodyPr/>
          <a:lstStyle/>
          <a:p>
            <a:pPr>
              <a:defRPr/>
            </a:pPr>
            <a:fld id="{B5D931A1-A42B-F94C-ADA3-91D74B0ACBA8}" type="slidenum">
              <a:rPr lang="en-GB" smtClean="0"/>
              <a:pPr>
                <a:defRPr/>
              </a:pPr>
              <a:t>12</a:t>
            </a:fld>
            <a:endParaRPr lang="en-GB"/>
          </a:p>
        </p:txBody>
      </p:sp>
      <p:sp>
        <p:nvSpPr>
          <p:cNvPr id="6" name="Rectangle 5">
            <a:extLst>
              <a:ext uri="{FF2B5EF4-FFF2-40B4-BE49-F238E27FC236}">
                <a16:creationId xmlns:a16="http://schemas.microsoft.com/office/drawing/2014/main" id="{D843A11E-BD8C-401B-BD3C-C5E87A78738F}"/>
              </a:ext>
            </a:extLst>
          </p:cNvPr>
          <p:cNvSpPr/>
          <p:nvPr/>
        </p:nvSpPr>
        <p:spPr>
          <a:xfrm>
            <a:off x="6920787" y="3050387"/>
            <a:ext cx="237067" cy="23706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6FA2665-C72D-44D1-B579-1DA0F4EA0257}"/>
              </a:ext>
            </a:extLst>
          </p:cNvPr>
          <p:cNvSpPr/>
          <p:nvPr/>
        </p:nvSpPr>
        <p:spPr>
          <a:xfrm>
            <a:off x="6920787" y="3427153"/>
            <a:ext cx="237067" cy="23706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DB685-4BFC-4E06-9A91-636DC8787E5F}"/>
              </a:ext>
            </a:extLst>
          </p:cNvPr>
          <p:cNvSpPr/>
          <p:nvPr/>
        </p:nvSpPr>
        <p:spPr>
          <a:xfrm>
            <a:off x="6920787" y="3803919"/>
            <a:ext cx="237067" cy="23706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EA34DF2E-0649-4281-8824-2F90ABAD4062}"/>
              </a:ext>
            </a:extLst>
          </p:cNvPr>
          <p:cNvSpPr/>
          <p:nvPr/>
        </p:nvSpPr>
        <p:spPr>
          <a:xfrm>
            <a:off x="7298553" y="3128374"/>
            <a:ext cx="232831" cy="810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EA411621-B65D-47CF-B0A1-1B7EE3EE233C}"/>
              </a:ext>
            </a:extLst>
          </p:cNvPr>
          <p:cNvSpPr/>
          <p:nvPr/>
        </p:nvSpPr>
        <p:spPr>
          <a:xfrm rot="20168374">
            <a:off x="7298553" y="3443465"/>
            <a:ext cx="232831" cy="810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48905D6B-63A8-4688-8FAA-ADAD4D0DF412}"/>
              </a:ext>
            </a:extLst>
          </p:cNvPr>
          <p:cNvSpPr/>
          <p:nvPr/>
        </p:nvSpPr>
        <p:spPr>
          <a:xfrm>
            <a:off x="7298553" y="3881906"/>
            <a:ext cx="232831" cy="810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Processor">
            <a:extLst>
              <a:ext uri="{FF2B5EF4-FFF2-40B4-BE49-F238E27FC236}">
                <a16:creationId xmlns:a16="http://schemas.microsoft.com/office/drawing/2014/main" id="{E890FA6F-8BD4-4169-9B38-D4CEDEB6FE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68969" y="2790367"/>
            <a:ext cx="630706" cy="630706"/>
          </a:xfrm>
          <a:prstGeom prst="rect">
            <a:avLst/>
          </a:prstGeom>
        </p:spPr>
      </p:pic>
      <p:pic>
        <p:nvPicPr>
          <p:cNvPr id="17" name="Graphic 16" descr="Processor">
            <a:extLst>
              <a:ext uri="{FF2B5EF4-FFF2-40B4-BE49-F238E27FC236}">
                <a16:creationId xmlns:a16="http://schemas.microsoft.com/office/drawing/2014/main" id="{C40342A5-7310-453C-A1BF-38220309DE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68969" y="3569778"/>
            <a:ext cx="630706" cy="630706"/>
          </a:xfrm>
          <a:prstGeom prst="rect">
            <a:avLst/>
          </a:prstGeom>
        </p:spPr>
      </p:pic>
      <p:pic>
        <p:nvPicPr>
          <p:cNvPr id="18" name="Graphic 17" descr="Processor">
            <a:extLst>
              <a:ext uri="{FF2B5EF4-FFF2-40B4-BE49-F238E27FC236}">
                <a16:creationId xmlns:a16="http://schemas.microsoft.com/office/drawing/2014/main" id="{5D5E1F1E-7DAF-4346-BAF3-230038C40F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68969" y="4349190"/>
            <a:ext cx="630706" cy="630706"/>
          </a:xfrm>
          <a:prstGeom prst="rect">
            <a:avLst/>
          </a:prstGeom>
        </p:spPr>
      </p:pic>
      <p:sp>
        <p:nvSpPr>
          <p:cNvPr id="19" name="Rectangle 18">
            <a:extLst>
              <a:ext uri="{FF2B5EF4-FFF2-40B4-BE49-F238E27FC236}">
                <a16:creationId xmlns:a16="http://schemas.microsoft.com/office/drawing/2014/main" id="{E14A9A50-BFCA-4EBA-8C6C-AEA0C5A6D5A8}"/>
              </a:ext>
            </a:extLst>
          </p:cNvPr>
          <p:cNvSpPr/>
          <p:nvPr/>
        </p:nvSpPr>
        <p:spPr>
          <a:xfrm>
            <a:off x="6920787" y="4175554"/>
            <a:ext cx="237067" cy="23706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CE246807-A0A7-42D9-A89B-CC41CE3B7CA7}"/>
              </a:ext>
            </a:extLst>
          </p:cNvPr>
          <p:cNvSpPr/>
          <p:nvPr/>
        </p:nvSpPr>
        <p:spPr>
          <a:xfrm rot="2516751">
            <a:off x="7298553" y="4443187"/>
            <a:ext cx="232831" cy="810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6C9863F5-75FE-4337-A980-66860F09D0AC}"/>
              </a:ext>
            </a:extLst>
          </p:cNvPr>
          <p:cNvSpPr txBox="1"/>
          <p:nvPr/>
        </p:nvSpPr>
        <p:spPr>
          <a:xfrm>
            <a:off x="6300045" y="3047518"/>
            <a:ext cx="647934" cy="1323439"/>
          </a:xfrm>
          <a:prstGeom prst="rect">
            <a:avLst/>
          </a:prstGeom>
          <a:noFill/>
        </p:spPr>
        <p:txBody>
          <a:bodyPr wrap="none" rtlCol="0">
            <a:spAutoFit/>
          </a:bodyPr>
          <a:lstStyle/>
          <a:p>
            <a:r>
              <a:rPr lang="en-US" dirty="0"/>
              <a:t>A-E</a:t>
            </a:r>
          </a:p>
          <a:p>
            <a:r>
              <a:rPr lang="en-US" dirty="0"/>
              <a:t>F-G</a:t>
            </a:r>
          </a:p>
          <a:p>
            <a:r>
              <a:rPr lang="en-US" dirty="0"/>
              <a:t>H-M</a:t>
            </a:r>
          </a:p>
          <a:p>
            <a:r>
              <a:rPr lang="en-US" dirty="0"/>
              <a:t>N-Z</a:t>
            </a:r>
          </a:p>
        </p:txBody>
      </p:sp>
    </p:spTree>
    <p:extLst>
      <p:ext uri="{BB962C8B-B14F-4D97-AF65-F5344CB8AC3E}">
        <p14:creationId xmlns:p14="http://schemas.microsoft.com/office/powerpoint/2010/main" val="2242187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051F-F502-45C2-A18F-D45340FC7E3A}"/>
              </a:ext>
            </a:extLst>
          </p:cNvPr>
          <p:cNvSpPr>
            <a:spLocks noGrp="1"/>
          </p:cNvSpPr>
          <p:nvPr>
            <p:ph type="title"/>
          </p:nvPr>
        </p:nvSpPr>
        <p:spPr/>
        <p:txBody>
          <a:bodyPr/>
          <a:lstStyle/>
          <a:p>
            <a:r>
              <a:rPr lang="en-US" dirty="0"/>
              <a:t>Doing this More Intelligently</a:t>
            </a:r>
            <a:br>
              <a:rPr lang="en-US" dirty="0"/>
            </a:br>
            <a:r>
              <a:rPr lang="en-US" dirty="0"/>
              <a:t>and Generally</a:t>
            </a:r>
          </a:p>
        </p:txBody>
      </p:sp>
      <p:sp>
        <p:nvSpPr>
          <p:cNvPr id="3" name="Content Placeholder 2">
            <a:extLst>
              <a:ext uri="{FF2B5EF4-FFF2-40B4-BE49-F238E27FC236}">
                <a16:creationId xmlns:a16="http://schemas.microsoft.com/office/drawing/2014/main" id="{95454C10-7907-4555-8115-86764BF1549E}"/>
              </a:ext>
            </a:extLst>
          </p:cNvPr>
          <p:cNvSpPr>
            <a:spLocks noGrp="1"/>
          </p:cNvSpPr>
          <p:nvPr>
            <p:ph idx="1"/>
          </p:nvPr>
        </p:nvSpPr>
        <p:spPr/>
        <p:txBody>
          <a:bodyPr/>
          <a:lstStyle/>
          <a:p>
            <a:pPr marL="0" indent="0">
              <a:buNone/>
            </a:pPr>
            <a:r>
              <a:rPr lang="en-US" dirty="0"/>
              <a:t>What if we want to partition based on arbitrary datatypes and numbers of nodes?</a:t>
            </a:r>
          </a:p>
          <a:p>
            <a:pPr marL="0" indent="0">
              <a:buNone/>
            </a:pPr>
            <a:endParaRPr lang="en-US" dirty="0"/>
          </a:p>
          <a:p>
            <a:pPr marL="0" indent="0">
              <a:buNone/>
            </a:pPr>
            <a:r>
              <a:rPr lang="en-US" i="1" dirty="0"/>
              <a:t>Hashing</a:t>
            </a:r>
            <a:r>
              <a:rPr lang="en-US" dirty="0"/>
              <a:t>:  takes a value (“a hash key”) and returns a large integer</a:t>
            </a:r>
          </a:p>
          <a:p>
            <a:pPr marL="285750" lvl="1" indent="0">
              <a:buNone/>
            </a:pPr>
            <a:r>
              <a:rPr lang="en-US" dirty="0"/>
              <a:t>For a good hash function </a:t>
            </a:r>
            <a:r>
              <a:rPr lang="en-US" i="1" dirty="0"/>
              <a:t>h</a:t>
            </a:r>
            <a:r>
              <a:rPr lang="en-US" dirty="0"/>
              <a:t>,  for any </a:t>
            </a:r>
            <a:r>
              <a:rPr lang="en-US" i="1" dirty="0"/>
              <a:t>k</a:t>
            </a:r>
            <a:r>
              <a:rPr lang="en-US" i="1" baseline="-25000" dirty="0"/>
              <a:t>1</a:t>
            </a:r>
            <a:r>
              <a:rPr lang="en-US" i="1" dirty="0"/>
              <a:t>, k</a:t>
            </a:r>
            <a:r>
              <a:rPr lang="en-US" i="1" baseline="-25000" dirty="0"/>
              <a:t>2</a:t>
            </a:r>
            <a:r>
              <a:rPr lang="en-US" dirty="0"/>
              <a:t>, </a:t>
            </a:r>
            <a:br>
              <a:rPr lang="en-US" dirty="0"/>
            </a:br>
            <a:r>
              <a:rPr lang="en-US" dirty="0"/>
              <a:t>	</a:t>
            </a:r>
            <a:r>
              <a:rPr lang="en-US" i="1" dirty="0"/>
              <a:t>h(k</a:t>
            </a:r>
            <a:r>
              <a:rPr lang="en-US" i="1" baseline="-25000" dirty="0"/>
              <a:t>1</a:t>
            </a:r>
            <a:r>
              <a:rPr lang="en-US" i="1" dirty="0"/>
              <a:t>) = h(k</a:t>
            </a:r>
            <a:r>
              <a:rPr lang="en-US" i="1" baseline="-25000" dirty="0"/>
              <a:t>2</a:t>
            </a:r>
            <a:r>
              <a:rPr lang="en-US" i="1" dirty="0"/>
              <a:t>)</a:t>
            </a:r>
            <a:r>
              <a:rPr lang="en-US" dirty="0"/>
              <a:t> 			if </a:t>
            </a:r>
            <a:r>
              <a:rPr lang="en-US" i="1" dirty="0"/>
              <a:t>k</a:t>
            </a:r>
            <a:r>
              <a:rPr lang="en-US" i="1" baseline="-25000" dirty="0"/>
              <a:t>1</a:t>
            </a:r>
            <a:r>
              <a:rPr lang="en-US" i="1" dirty="0"/>
              <a:t> = k</a:t>
            </a:r>
            <a:r>
              <a:rPr lang="en-US" i="1" baseline="-25000" dirty="0"/>
              <a:t>2</a:t>
            </a:r>
            <a:br>
              <a:rPr lang="en-US" dirty="0"/>
            </a:br>
            <a:r>
              <a:rPr lang="en-US" dirty="0"/>
              <a:t>	</a:t>
            </a:r>
            <a:r>
              <a:rPr lang="en-US" i="1" dirty="0"/>
              <a:t>h(k</a:t>
            </a:r>
            <a:r>
              <a:rPr lang="en-US" i="1" baseline="-25000" dirty="0"/>
              <a:t>1</a:t>
            </a:r>
            <a:r>
              <a:rPr lang="en-US" i="1" dirty="0"/>
              <a:t>)</a:t>
            </a:r>
            <a:r>
              <a:rPr lang="en-US" dirty="0"/>
              <a:t> ≠ </a:t>
            </a:r>
            <a:r>
              <a:rPr lang="en-US" i="1" dirty="0"/>
              <a:t>h(k</a:t>
            </a:r>
            <a:r>
              <a:rPr lang="en-US" i="1" baseline="-25000" dirty="0"/>
              <a:t>2</a:t>
            </a:r>
            <a:r>
              <a:rPr lang="en-US" i="1" dirty="0"/>
              <a:t>)</a:t>
            </a:r>
            <a:r>
              <a:rPr lang="en-US" dirty="0"/>
              <a:t> 			with </a:t>
            </a:r>
            <a:r>
              <a:rPr lang="en-US" b="1" dirty="0"/>
              <a:t>high probability</a:t>
            </a:r>
            <a:r>
              <a:rPr lang="en-US" dirty="0"/>
              <a:t> if k</a:t>
            </a:r>
            <a:r>
              <a:rPr lang="en-US" baseline="-25000" dirty="0"/>
              <a:t>1</a:t>
            </a:r>
            <a:r>
              <a:rPr lang="en-US" dirty="0"/>
              <a:t> ≠ k</a:t>
            </a:r>
            <a:r>
              <a:rPr lang="en-US" baseline="-25000" dirty="0"/>
              <a:t>2</a:t>
            </a:r>
            <a:r>
              <a:rPr lang="en-US" dirty="0"/>
              <a:t>!</a:t>
            </a:r>
          </a:p>
          <a:p>
            <a:pPr lvl="1"/>
            <a:endParaRPr lang="en-US" dirty="0"/>
          </a:p>
          <a:p>
            <a:pPr marL="0" indent="0">
              <a:buNone/>
            </a:pPr>
            <a:r>
              <a:rPr lang="en-US" dirty="0"/>
              <a:t>Then, if we have </a:t>
            </a:r>
            <a:r>
              <a:rPr lang="en-US" i="1" dirty="0"/>
              <a:t>n</a:t>
            </a:r>
            <a:r>
              <a:rPr lang="en-US" dirty="0"/>
              <a:t> machines, we typically put the data for key </a:t>
            </a:r>
            <a:r>
              <a:rPr lang="en-US" i="1" dirty="0"/>
              <a:t>k</a:t>
            </a:r>
            <a:r>
              <a:rPr lang="en-US" dirty="0"/>
              <a:t> </a:t>
            </a:r>
            <a:br>
              <a:rPr lang="en-US" dirty="0"/>
            </a:br>
            <a:r>
              <a:rPr lang="en-US" dirty="0"/>
              <a:t>at node:</a:t>
            </a:r>
            <a:br>
              <a:rPr lang="en-US" dirty="0"/>
            </a:br>
            <a:r>
              <a:rPr lang="en-US" dirty="0"/>
              <a:t>		</a:t>
            </a:r>
            <a:r>
              <a:rPr lang="en-US" i="1" dirty="0">
                <a:solidFill>
                  <a:schemeClr val="accent4"/>
                </a:solidFill>
              </a:rPr>
              <a:t>h(k) (modulo n)			or, in Python,		h(k) % n</a:t>
            </a:r>
          </a:p>
        </p:txBody>
      </p:sp>
      <p:sp>
        <p:nvSpPr>
          <p:cNvPr id="5" name="Slide Number Placeholder 4">
            <a:extLst>
              <a:ext uri="{FF2B5EF4-FFF2-40B4-BE49-F238E27FC236}">
                <a16:creationId xmlns:a16="http://schemas.microsoft.com/office/drawing/2014/main" id="{F6F7B0EC-E698-4C13-B090-AF4803101B61}"/>
              </a:ext>
            </a:extLst>
          </p:cNvPr>
          <p:cNvSpPr>
            <a:spLocks noGrp="1"/>
          </p:cNvSpPr>
          <p:nvPr>
            <p:ph type="sldNum" sz="quarter" idx="12"/>
          </p:nvPr>
        </p:nvSpPr>
        <p:spPr/>
        <p:txBody>
          <a:bodyPr/>
          <a:lstStyle/>
          <a:p>
            <a:pPr>
              <a:defRPr/>
            </a:pPr>
            <a:fld id="{B5D931A1-A42B-F94C-ADA3-91D74B0ACBA8}" type="slidenum">
              <a:rPr lang="en-GB" smtClean="0"/>
              <a:pPr>
                <a:defRPr/>
              </a:pPr>
              <a:t>13</a:t>
            </a:fld>
            <a:endParaRPr lang="en-GB"/>
          </a:p>
        </p:txBody>
      </p:sp>
      <p:graphicFrame>
        <p:nvGraphicFramePr>
          <p:cNvPr id="6" name="Table 6">
            <a:extLst>
              <a:ext uri="{FF2B5EF4-FFF2-40B4-BE49-F238E27FC236}">
                <a16:creationId xmlns:a16="http://schemas.microsoft.com/office/drawing/2014/main" id="{1DE46621-A1EE-40B7-9E48-C33430E4CC45}"/>
              </a:ext>
            </a:extLst>
          </p:cNvPr>
          <p:cNvGraphicFramePr>
            <a:graphicFrameLocks noGrp="1"/>
          </p:cNvGraphicFramePr>
          <p:nvPr>
            <p:extLst>
              <p:ext uri="{D42A27DB-BD31-4B8C-83A1-F6EECF244321}">
                <p14:modId xmlns:p14="http://schemas.microsoft.com/office/powerpoint/2010/main" val="1700827670"/>
              </p:ext>
            </p:extLst>
          </p:nvPr>
        </p:nvGraphicFramePr>
        <p:xfrm>
          <a:off x="7635557" y="3505913"/>
          <a:ext cx="1156336" cy="1714500"/>
        </p:xfrm>
        <a:graphic>
          <a:graphicData uri="http://schemas.openxmlformats.org/drawingml/2006/table">
            <a:tbl>
              <a:tblPr firstRow="1" bandRow="1">
                <a:tableStyleId>{5C22544A-7EE6-4342-B048-85BDC9FD1C3A}</a:tableStyleId>
              </a:tblPr>
              <a:tblGrid>
                <a:gridCol w="454343">
                  <a:extLst>
                    <a:ext uri="{9D8B030D-6E8A-4147-A177-3AD203B41FA5}">
                      <a16:colId xmlns:a16="http://schemas.microsoft.com/office/drawing/2014/main" val="2373806094"/>
                    </a:ext>
                  </a:extLst>
                </a:gridCol>
                <a:gridCol w="701993">
                  <a:extLst>
                    <a:ext uri="{9D8B030D-6E8A-4147-A177-3AD203B41FA5}">
                      <a16:colId xmlns:a16="http://schemas.microsoft.com/office/drawing/2014/main" val="603146652"/>
                    </a:ext>
                  </a:extLst>
                </a:gridCol>
              </a:tblGrid>
              <a:tr h="285750">
                <a:tc>
                  <a:txBody>
                    <a:bodyPr/>
                    <a:lstStyle/>
                    <a:p>
                      <a:r>
                        <a:rPr lang="en-US" dirty="0"/>
                        <a:t>h(k)</a:t>
                      </a:r>
                    </a:p>
                  </a:txBody>
                  <a:tcPr/>
                </a:tc>
                <a:tc>
                  <a:txBody>
                    <a:bodyPr/>
                    <a:lstStyle/>
                    <a:p>
                      <a:r>
                        <a:rPr lang="en-US" dirty="0"/>
                        <a:t>h(k) % 3</a:t>
                      </a:r>
                    </a:p>
                  </a:txBody>
                  <a:tcPr/>
                </a:tc>
                <a:extLst>
                  <a:ext uri="{0D108BD9-81ED-4DB2-BD59-A6C34878D82A}">
                    <a16:rowId xmlns:a16="http://schemas.microsoft.com/office/drawing/2014/main" val="447284165"/>
                  </a:ext>
                </a:extLst>
              </a:tr>
              <a:tr h="285750">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784778109"/>
                  </a:ext>
                </a:extLst>
              </a:tr>
              <a:tr h="285750">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460844460"/>
                  </a:ext>
                </a:extLst>
              </a:tr>
              <a:tr h="285750">
                <a:tc>
                  <a:txBody>
                    <a:bodyPr/>
                    <a:lstStyle/>
                    <a:p>
                      <a:pPr algn="ctr"/>
                      <a:r>
                        <a:rPr lang="en-US" dirty="0"/>
                        <a:t>2</a:t>
                      </a:r>
                    </a:p>
                  </a:txBody>
                  <a:tcPr/>
                </a:tc>
                <a:tc>
                  <a:txBody>
                    <a:bodyPr/>
                    <a:lstStyle/>
                    <a:p>
                      <a:pPr algn="ctr"/>
                      <a:r>
                        <a:rPr lang="en-US" dirty="0"/>
                        <a:t>2</a:t>
                      </a:r>
                    </a:p>
                  </a:txBody>
                  <a:tcPr/>
                </a:tc>
                <a:extLst>
                  <a:ext uri="{0D108BD9-81ED-4DB2-BD59-A6C34878D82A}">
                    <a16:rowId xmlns:a16="http://schemas.microsoft.com/office/drawing/2014/main" val="1399427778"/>
                  </a:ext>
                </a:extLst>
              </a:tr>
              <a:tr h="285750">
                <a:tc>
                  <a:txBody>
                    <a:bodyPr/>
                    <a:lstStyle/>
                    <a:p>
                      <a:pPr algn="ctr"/>
                      <a:r>
                        <a:rPr lang="en-US" dirty="0"/>
                        <a:t>3</a:t>
                      </a:r>
                    </a:p>
                  </a:txBody>
                  <a:tcPr/>
                </a:tc>
                <a:tc>
                  <a:txBody>
                    <a:bodyPr/>
                    <a:lstStyle/>
                    <a:p>
                      <a:pPr algn="ctr"/>
                      <a:r>
                        <a:rPr lang="en-US" dirty="0"/>
                        <a:t>0</a:t>
                      </a:r>
                    </a:p>
                  </a:txBody>
                  <a:tcPr/>
                </a:tc>
                <a:extLst>
                  <a:ext uri="{0D108BD9-81ED-4DB2-BD59-A6C34878D82A}">
                    <a16:rowId xmlns:a16="http://schemas.microsoft.com/office/drawing/2014/main" val="13432067"/>
                  </a:ext>
                </a:extLst>
              </a:tr>
              <a:tr h="285750">
                <a:tc>
                  <a:txBody>
                    <a:bodyPr/>
                    <a:lstStyle/>
                    <a:p>
                      <a:pPr algn="ctr"/>
                      <a:r>
                        <a:rPr lang="en-US" dirty="0"/>
                        <a:t>4</a:t>
                      </a:r>
                    </a:p>
                  </a:txBody>
                  <a:tcPr/>
                </a:tc>
                <a:tc>
                  <a:txBody>
                    <a:bodyPr/>
                    <a:lstStyle/>
                    <a:p>
                      <a:pPr algn="ctr"/>
                      <a:r>
                        <a:rPr lang="en-US" dirty="0"/>
                        <a:t>1</a:t>
                      </a:r>
                    </a:p>
                  </a:txBody>
                  <a:tcPr/>
                </a:tc>
                <a:extLst>
                  <a:ext uri="{0D108BD9-81ED-4DB2-BD59-A6C34878D82A}">
                    <a16:rowId xmlns:a16="http://schemas.microsoft.com/office/drawing/2014/main" val="2960878886"/>
                  </a:ext>
                </a:extLst>
              </a:tr>
            </a:tbl>
          </a:graphicData>
        </a:graphic>
      </p:graphicFrame>
    </p:spTree>
    <p:extLst>
      <p:ext uri="{BB962C8B-B14F-4D97-AF65-F5344CB8AC3E}">
        <p14:creationId xmlns:p14="http://schemas.microsoft.com/office/powerpoint/2010/main" val="4150512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051F-F502-45C2-A18F-D45340FC7E3A}"/>
              </a:ext>
            </a:extLst>
          </p:cNvPr>
          <p:cNvSpPr>
            <a:spLocks noGrp="1"/>
          </p:cNvSpPr>
          <p:nvPr>
            <p:ph type="title"/>
          </p:nvPr>
        </p:nvSpPr>
        <p:spPr/>
        <p:txBody>
          <a:bodyPr/>
          <a:lstStyle/>
          <a:p>
            <a:r>
              <a:rPr lang="en-US" dirty="0"/>
              <a:t>Doing this More Intelligently</a:t>
            </a:r>
            <a:br>
              <a:rPr lang="en-US" dirty="0"/>
            </a:br>
            <a:r>
              <a:rPr lang="en-US" dirty="0"/>
              <a:t>and Generally</a:t>
            </a:r>
          </a:p>
        </p:txBody>
      </p:sp>
      <p:sp>
        <p:nvSpPr>
          <p:cNvPr id="3" name="Content Placeholder 2">
            <a:extLst>
              <a:ext uri="{FF2B5EF4-FFF2-40B4-BE49-F238E27FC236}">
                <a16:creationId xmlns:a16="http://schemas.microsoft.com/office/drawing/2014/main" id="{95454C10-7907-4555-8115-86764BF1549E}"/>
              </a:ext>
            </a:extLst>
          </p:cNvPr>
          <p:cNvSpPr>
            <a:spLocks noGrp="1"/>
          </p:cNvSpPr>
          <p:nvPr>
            <p:ph idx="1"/>
          </p:nvPr>
        </p:nvSpPr>
        <p:spPr/>
        <p:txBody>
          <a:bodyPr/>
          <a:lstStyle/>
          <a:p>
            <a:pPr marL="0" indent="0">
              <a:buNone/>
            </a:pPr>
            <a:r>
              <a:rPr lang="en-US" dirty="0"/>
              <a:t>What if we want to partition based on arbitrary datatypes and numbers of nodes?</a:t>
            </a:r>
          </a:p>
          <a:p>
            <a:pPr marL="0" indent="0">
              <a:buNone/>
            </a:pPr>
            <a:endParaRPr lang="en-US" dirty="0"/>
          </a:p>
          <a:p>
            <a:pPr marL="0" indent="0">
              <a:buNone/>
            </a:pPr>
            <a:r>
              <a:rPr lang="en-US" i="1" dirty="0"/>
              <a:t>Hashing</a:t>
            </a:r>
            <a:r>
              <a:rPr lang="en-US" dirty="0"/>
              <a:t>:  takes a value (“a hash key”) and returns a large integer</a:t>
            </a:r>
          </a:p>
          <a:p>
            <a:pPr marL="285750" lvl="1" indent="0">
              <a:buNone/>
            </a:pPr>
            <a:r>
              <a:rPr lang="en-US" dirty="0"/>
              <a:t>For a good hash function </a:t>
            </a:r>
            <a:r>
              <a:rPr lang="en-US" i="1" dirty="0"/>
              <a:t>h</a:t>
            </a:r>
            <a:r>
              <a:rPr lang="en-US" dirty="0"/>
              <a:t>,  for any </a:t>
            </a:r>
            <a:r>
              <a:rPr lang="en-US" i="1" dirty="0"/>
              <a:t>k</a:t>
            </a:r>
            <a:r>
              <a:rPr lang="en-US" i="1" baseline="-25000" dirty="0"/>
              <a:t>1</a:t>
            </a:r>
            <a:r>
              <a:rPr lang="en-US" i="1" dirty="0"/>
              <a:t>, k</a:t>
            </a:r>
            <a:r>
              <a:rPr lang="en-US" i="1" baseline="-25000" dirty="0"/>
              <a:t>2</a:t>
            </a:r>
            <a:r>
              <a:rPr lang="en-US" dirty="0"/>
              <a:t>, </a:t>
            </a:r>
            <a:br>
              <a:rPr lang="en-US" dirty="0"/>
            </a:br>
            <a:r>
              <a:rPr lang="en-US" dirty="0"/>
              <a:t>	</a:t>
            </a:r>
            <a:r>
              <a:rPr lang="en-US" i="1" dirty="0"/>
              <a:t>h(k</a:t>
            </a:r>
            <a:r>
              <a:rPr lang="en-US" i="1" baseline="-25000" dirty="0"/>
              <a:t>1</a:t>
            </a:r>
            <a:r>
              <a:rPr lang="en-US" i="1" dirty="0"/>
              <a:t>) = h(k</a:t>
            </a:r>
            <a:r>
              <a:rPr lang="en-US" i="1" baseline="-25000" dirty="0"/>
              <a:t>2</a:t>
            </a:r>
            <a:r>
              <a:rPr lang="en-US" i="1" dirty="0"/>
              <a:t>)</a:t>
            </a:r>
            <a:r>
              <a:rPr lang="en-US" dirty="0"/>
              <a:t> 			if </a:t>
            </a:r>
            <a:r>
              <a:rPr lang="en-US" i="1" dirty="0"/>
              <a:t>k</a:t>
            </a:r>
            <a:r>
              <a:rPr lang="en-US" i="1" baseline="-25000" dirty="0"/>
              <a:t>1</a:t>
            </a:r>
            <a:r>
              <a:rPr lang="en-US" i="1" dirty="0"/>
              <a:t> = k</a:t>
            </a:r>
            <a:r>
              <a:rPr lang="en-US" i="1" baseline="-25000" dirty="0"/>
              <a:t>2</a:t>
            </a:r>
            <a:br>
              <a:rPr lang="en-US" dirty="0"/>
            </a:br>
            <a:r>
              <a:rPr lang="en-US" dirty="0"/>
              <a:t>	</a:t>
            </a:r>
            <a:r>
              <a:rPr lang="en-US" i="1" dirty="0"/>
              <a:t>h(k</a:t>
            </a:r>
            <a:r>
              <a:rPr lang="en-US" i="1" baseline="-25000" dirty="0"/>
              <a:t>1</a:t>
            </a:r>
            <a:r>
              <a:rPr lang="en-US" i="1" dirty="0"/>
              <a:t>)</a:t>
            </a:r>
            <a:r>
              <a:rPr lang="en-US" dirty="0"/>
              <a:t> ≠ </a:t>
            </a:r>
            <a:r>
              <a:rPr lang="en-US" i="1" dirty="0"/>
              <a:t>h(k</a:t>
            </a:r>
            <a:r>
              <a:rPr lang="en-US" i="1" baseline="-25000" dirty="0"/>
              <a:t>2</a:t>
            </a:r>
            <a:r>
              <a:rPr lang="en-US" i="1" dirty="0"/>
              <a:t>)</a:t>
            </a:r>
            <a:r>
              <a:rPr lang="en-US" dirty="0"/>
              <a:t> 			with </a:t>
            </a:r>
            <a:r>
              <a:rPr lang="en-US" b="1" dirty="0"/>
              <a:t>high probability</a:t>
            </a:r>
            <a:r>
              <a:rPr lang="en-US" dirty="0"/>
              <a:t> if k</a:t>
            </a:r>
            <a:r>
              <a:rPr lang="en-US" baseline="-25000" dirty="0"/>
              <a:t>1</a:t>
            </a:r>
            <a:r>
              <a:rPr lang="en-US" dirty="0"/>
              <a:t> ≠ k</a:t>
            </a:r>
            <a:r>
              <a:rPr lang="en-US" baseline="-25000" dirty="0"/>
              <a:t>2</a:t>
            </a:r>
            <a:r>
              <a:rPr lang="en-US" dirty="0"/>
              <a:t>!</a:t>
            </a:r>
          </a:p>
          <a:p>
            <a:pPr lvl="1"/>
            <a:endParaRPr lang="en-US" dirty="0"/>
          </a:p>
          <a:p>
            <a:pPr marL="0" indent="0">
              <a:buNone/>
            </a:pPr>
            <a:r>
              <a:rPr lang="en-US" dirty="0"/>
              <a:t>Then, if we have </a:t>
            </a:r>
            <a:r>
              <a:rPr lang="en-US" i="1" dirty="0"/>
              <a:t>n</a:t>
            </a:r>
            <a:r>
              <a:rPr lang="en-US" dirty="0"/>
              <a:t> machines, we typically put the data for key </a:t>
            </a:r>
            <a:r>
              <a:rPr lang="en-US" i="1" dirty="0"/>
              <a:t>k</a:t>
            </a:r>
            <a:r>
              <a:rPr lang="en-US" dirty="0"/>
              <a:t> </a:t>
            </a:r>
            <a:br>
              <a:rPr lang="en-US" dirty="0"/>
            </a:br>
            <a:r>
              <a:rPr lang="en-US" dirty="0"/>
              <a:t>at node:</a:t>
            </a:r>
            <a:br>
              <a:rPr lang="en-US" dirty="0"/>
            </a:br>
            <a:r>
              <a:rPr lang="en-US" dirty="0"/>
              <a:t>		</a:t>
            </a:r>
            <a:r>
              <a:rPr lang="en-US" i="1" dirty="0">
                <a:solidFill>
                  <a:schemeClr val="accent4"/>
                </a:solidFill>
              </a:rPr>
              <a:t>h(k) (modulo n)			or, in Python,		h(k) % n</a:t>
            </a:r>
          </a:p>
        </p:txBody>
      </p:sp>
      <p:sp>
        <p:nvSpPr>
          <p:cNvPr id="5" name="Slide Number Placeholder 4">
            <a:extLst>
              <a:ext uri="{FF2B5EF4-FFF2-40B4-BE49-F238E27FC236}">
                <a16:creationId xmlns:a16="http://schemas.microsoft.com/office/drawing/2014/main" id="{F6F7B0EC-E698-4C13-B090-AF4803101B61}"/>
              </a:ext>
            </a:extLst>
          </p:cNvPr>
          <p:cNvSpPr>
            <a:spLocks noGrp="1"/>
          </p:cNvSpPr>
          <p:nvPr>
            <p:ph type="sldNum" sz="quarter" idx="12"/>
          </p:nvPr>
        </p:nvSpPr>
        <p:spPr/>
        <p:txBody>
          <a:bodyPr/>
          <a:lstStyle/>
          <a:p>
            <a:pPr>
              <a:defRPr/>
            </a:pPr>
            <a:fld id="{B5D931A1-A42B-F94C-ADA3-91D74B0ACBA8}" type="slidenum">
              <a:rPr lang="en-GB" smtClean="0"/>
              <a:pPr>
                <a:defRPr/>
              </a:pPr>
              <a:t>14</a:t>
            </a:fld>
            <a:endParaRPr lang="en-GB"/>
          </a:p>
        </p:txBody>
      </p:sp>
      <p:graphicFrame>
        <p:nvGraphicFramePr>
          <p:cNvPr id="6" name="Table 6">
            <a:extLst>
              <a:ext uri="{FF2B5EF4-FFF2-40B4-BE49-F238E27FC236}">
                <a16:creationId xmlns:a16="http://schemas.microsoft.com/office/drawing/2014/main" id="{1DE46621-A1EE-40B7-9E48-C33430E4CC45}"/>
              </a:ext>
            </a:extLst>
          </p:cNvPr>
          <p:cNvGraphicFramePr>
            <a:graphicFrameLocks noGrp="1"/>
          </p:cNvGraphicFramePr>
          <p:nvPr/>
        </p:nvGraphicFramePr>
        <p:xfrm>
          <a:off x="7635557" y="3505913"/>
          <a:ext cx="1156336" cy="1714500"/>
        </p:xfrm>
        <a:graphic>
          <a:graphicData uri="http://schemas.openxmlformats.org/drawingml/2006/table">
            <a:tbl>
              <a:tblPr firstRow="1" bandRow="1">
                <a:tableStyleId>{5C22544A-7EE6-4342-B048-85BDC9FD1C3A}</a:tableStyleId>
              </a:tblPr>
              <a:tblGrid>
                <a:gridCol w="454343">
                  <a:extLst>
                    <a:ext uri="{9D8B030D-6E8A-4147-A177-3AD203B41FA5}">
                      <a16:colId xmlns:a16="http://schemas.microsoft.com/office/drawing/2014/main" val="2373806094"/>
                    </a:ext>
                  </a:extLst>
                </a:gridCol>
                <a:gridCol w="701993">
                  <a:extLst>
                    <a:ext uri="{9D8B030D-6E8A-4147-A177-3AD203B41FA5}">
                      <a16:colId xmlns:a16="http://schemas.microsoft.com/office/drawing/2014/main" val="603146652"/>
                    </a:ext>
                  </a:extLst>
                </a:gridCol>
              </a:tblGrid>
              <a:tr h="285750">
                <a:tc>
                  <a:txBody>
                    <a:bodyPr/>
                    <a:lstStyle/>
                    <a:p>
                      <a:r>
                        <a:rPr lang="en-US" dirty="0"/>
                        <a:t>h(k)</a:t>
                      </a:r>
                    </a:p>
                  </a:txBody>
                  <a:tcPr/>
                </a:tc>
                <a:tc>
                  <a:txBody>
                    <a:bodyPr/>
                    <a:lstStyle/>
                    <a:p>
                      <a:r>
                        <a:rPr lang="en-US" dirty="0"/>
                        <a:t>h(k) % 3</a:t>
                      </a:r>
                    </a:p>
                  </a:txBody>
                  <a:tcPr/>
                </a:tc>
                <a:extLst>
                  <a:ext uri="{0D108BD9-81ED-4DB2-BD59-A6C34878D82A}">
                    <a16:rowId xmlns:a16="http://schemas.microsoft.com/office/drawing/2014/main" val="447284165"/>
                  </a:ext>
                </a:extLst>
              </a:tr>
              <a:tr h="285750">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784778109"/>
                  </a:ext>
                </a:extLst>
              </a:tr>
              <a:tr h="285750">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460844460"/>
                  </a:ext>
                </a:extLst>
              </a:tr>
              <a:tr h="285750">
                <a:tc>
                  <a:txBody>
                    <a:bodyPr/>
                    <a:lstStyle/>
                    <a:p>
                      <a:pPr algn="ctr"/>
                      <a:r>
                        <a:rPr lang="en-US" dirty="0"/>
                        <a:t>2</a:t>
                      </a:r>
                    </a:p>
                  </a:txBody>
                  <a:tcPr/>
                </a:tc>
                <a:tc>
                  <a:txBody>
                    <a:bodyPr/>
                    <a:lstStyle/>
                    <a:p>
                      <a:pPr algn="ctr"/>
                      <a:r>
                        <a:rPr lang="en-US" dirty="0"/>
                        <a:t>2</a:t>
                      </a:r>
                    </a:p>
                  </a:txBody>
                  <a:tcPr/>
                </a:tc>
                <a:extLst>
                  <a:ext uri="{0D108BD9-81ED-4DB2-BD59-A6C34878D82A}">
                    <a16:rowId xmlns:a16="http://schemas.microsoft.com/office/drawing/2014/main" val="1399427778"/>
                  </a:ext>
                </a:extLst>
              </a:tr>
              <a:tr h="285750">
                <a:tc>
                  <a:txBody>
                    <a:bodyPr/>
                    <a:lstStyle/>
                    <a:p>
                      <a:pPr algn="ctr"/>
                      <a:r>
                        <a:rPr lang="en-US" dirty="0"/>
                        <a:t>3</a:t>
                      </a:r>
                    </a:p>
                  </a:txBody>
                  <a:tcPr/>
                </a:tc>
                <a:tc>
                  <a:txBody>
                    <a:bodyPr/>
                    <a:lstStyle/>
                    <a:p>
                      <a:pPr algn="ctr"/>
                      <a:r>
                        <a:rPr lang="en-US" dirty="0"/>
                        <a:t>0</a:t>
                      </a:r>
                    </a:p>
                  </a:txBody>
                  <a:tcPr/>
                </a:tc>
                <a:extLst>
                  <a:ext uri="{0D108BD9-81ED-4DB2-BD59-A6C34878D82A}">
                    <a16:rowId xmlns:a16="http://schemas.microsoft.com/office/drawing/2014/main" val="13432067"/>
                  </a:ext>
                </a:extLst>
              </a:tr>
              <a:tr h="285750">
                <a:tc>
                  <a:txBody>
                    <a:bodyPr/>
                    <a:lstStyle/>
                    <a:p>
                      <a:pPr algn="ctr"/>
                      <a:r>
                        <a:rPr lang="en-US" dirty="0"/>
                        <a:t>4</a:t>
                      </a:r>
                    </a:p>
                  </a:txBody>
                  <a:tcPr/>
                </a:tc>
                <a:tc>
                  <a:txBody>
                    <a:bodyPr/>
                    <a:lstStyle/>
                    <a:p>
                      <a:pPr algn="ctr"/>
                      <a:r>
                        <a:rPr lang="en-US" dirty="0"/>
                        <a:t>1</a:t>
                      </a:r>
                    </a:p>
                  </a:txBody>
                  <a:tcPr/>
                </a:tc>
                <a:extLst>
                  <a:ext uri="{0D108BD9-81ED-4DB2-BD59-A6C34878D82A}">
                    <a16:rowId xmlns:a16="http://schemas.microsoft.com/office/drawing/2014/main" val="2960878886"/>
                  </a:ext>
                </a:extLst>
              </a:tr>
            </a:tbl>
          </a:graphicData>
        </a:graphic>
      </p:graphicFrame>
      <p:sp>
        <p:nvSpPr>
          <p:cNvPr id="7" name="Rectangle 6">
            <a:extLst>
              <a:ext uri="{FF2B5EF4-FFF2-40B4-BE49-F238E27FC236}">
                <a16:creationId xmlns:a16="http://schemas.microsoft.com/office/drawing/2014/main" id="{1BC344F8-F31D-49B7-858A-6E35A5C9A2DD}"/>
              </a:ext>
            </a:extLst>
          </p:cNvPr>
          <p:cNvSpPr/>
          <p:nvPr/>
        </p:nvSpPr>
        <p:spPr>
          <a:xfrm>
            <a:off x="2040835" y="2279374"/>
            <a:ext cx="4943061" cy="2756452"/>
          </a:xfrm>
          <a:prstGeom prst="rect">
            <a:avLst/>
          </a:prstGeom>
          <a:solidFill>
            <a:schemeClr val="accent5"/>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We want to </a:t>
            </a:r>
            <a:r>
              <a:rPr lang="en-US" i="1" dirty="0">
                <a:solidFill>
                  <a:sysClr val="windowText" lastClr="000000"/>
                </a:solidFill>
              </a:rPr>
              <a:t>understand </a:t>
            </a:r>
            <a:r>
              <a:rPr lang="en-US" dirty="0">
                <a:solidFill>
                  <a:sysClr val="windowText" lastClr="000000"/>
                </a:solidFill>
              </a:rPr>
              <a:t>how this is done, but we don’t want to do it ourselves!</a:t>
            </a:r>
          </a:p>
          <a:p>
            <a:pPr algn="ctr"/>
            <a:endParaRPr lang="en-US" dirty="0">
              <a:solidFill>
                <a:sysClr val="windowText" lastClr="000000"/>
              </a:solidFill>
            </a:endParaRPr>
          </a:p>
          <a:p>
            <a:pPr algn="ctr"/>
            <a:r>
              <a:rPr lang="en-US" dirty="0">
                <a:solidFill>
                  <a:sysClr val="windowText" lastClr="000000"/>
                </a:solidFill>
              </a:rPr>
              <a:t>So let’s look at a platform that</a:t>
            </a:r>
          </a:p>
          <a:p>
            <a:pPr algn="ctr"/>
            <a:r>
              <a:rPr lang="en-US" dirty="0">
                <a:solidFill>
                  <a:sysClr val="windowText" lastClr="000000"/>
                </a:solidFill>
              </a:rPr>
              <a:t>does this automatically!</a:t>
            </a:r>
          </a:p>
        </p:txBody>
      </p:sp>
    </p:spTree>
    <p:extLst>
      <p:ext uri="{BB962C8B-B14F-4D97-AF65-F5344CB8AC3E}">
        <p14:creationId xmlns:p14="http://schemas.microsoft.com/office/powerpoint/2010/main" val="3514602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5B23C-22BC-40A4-8C3F-731A53224C19}"/>
              </a:ext>
            </a:extLst>
          </p:cNvPr>
          <p:cNvSpPr>
            <a:spLocks noGrp="1"/>
          </p:cNvSpPr>
          <p:nvPr>
            <p:ph type="title"/>
          </p:nvPr>
        </p:nvSpPr>
        <p:spPr/>
        <p:txBody>
          <a:bodyPr/>
          <a:lstStyle/>
          <a:p>
            <a:r>
              <a:rPr lang="en-US" dirty="0"/>
              <a:t>Apache Spark:</a:t>
            </a:r>
            <a:br>
              <a:rPr lang="en-US" dirty="0"/>
            </a:br>
            <a:r>
              <a:rPr lang="en-US" dirty="0"/>
              <a:t>A Platform for </a:t>
            </a:r>
            <a:r>
              <a:rPr lang="en-US" dirty="0" err="1"/>
              <a:t>Sharded</a:t>
            </a:r>
            <a:r>
              <a:rPr lang="en-US" dirty="0"/>
              <a:t> Big Data</a:t>
            </a:r>
          </a:p>
        </p:txBody>
      </p:sp>
      <p:sp>
        <p:nvSpPr>
          <p:cNvPr id="3" name="Content Placeholder 2">
            <a:extLst>
              <a:ext uri="{FF2B5EF4-FFF2-40B4-BE49-F238E27FC236}">
                <a16:creationId xmlns:a16="http://schemas.microsoft.com/office/drawing/2014/main" id="{47E35142-E4A5-45DC-AFBC-0421DB8C02F0}"/>
              </a:ext>
            </a:extLst>
          </p:cNvPr>
          <p:cNvSpPr>
            <a:spLocks noGrp="1"/>
          </p:cNvSpPr>
          <p:nvPr>
            <p:ph idx="1"/>
          </p:nvPr>
        </p:nvSpPr>
        <p:spPr/>
        <p:txBody>
          <a:bodyPr/>
          <a:lstStyle/>
          <a:p>
            <a:pPr marL="0" indent="0">
              <a:buNone/>
            </a:pPr>
            <a:r>
              <a:rPr lang="en-US" dirty="0"/>
              <a:t>Runs on a cluster with a </a:t>
            </a:r>
            <a:r>
              <a:rPr lang="en-US" i="1" dirty="0"/>
              <a:t>master</a:t>
            </a:r>
            <a:r>
              <a:rPr lang="en-US" dirty="0"/>
              <a:t> node and multiple </a:t>
            </a:r>
            <a:r>
              <a:rPr lang="en-US" i="1" dirty="0"/>
              <a:t>worker</a:t>
            </a:r>
            <a:r>
              <a:rPr lang="en-US" dirty="0"/>
              <a:t> nodes</a:t>
            </a:r>
          </a:p>
          <a:p>
            <a:pPr marL="285750" lvl="1" indent="0">
              <a:buNone/>
            </a:pPr>
            <a:r>
              <a:rPr lang="en-US" dirty="0"/>
              <a:t>Data is replicated across workers, in memory and on disk; computing is done across the workers</a:t>
            </a:r>
          </a:p>
          <a:p>
            <a:pPr marL="285750" lvl="1" indent="0">
              <a:buNone/>
            </a:pPr>
            <a:r>
              <a:rPr lang="en-US" dirty="0"/>
              <a:t>“Shards” tables as we discussed: “Spark </a:t>
            </a:r>
            <a:r>
              <a:rPr lang="en-US" dirty="0" err="1"/>
              <a:t>DataFrames</a:t>
            </a:r>
            <a:r>
              <a:rPr lang="en-US" dirty="0"/>
              <a:t>” similar to Pandas </a:t>
            </a:r>
            <a:r>
              <a:rPr lang="en-US" dirty="0" err="1"/>
              <a:t>DataFrames</a:t>
            </a:r>
            <a:endParaRPr lang="en-US" dirty="0"/>
          </a:p>
          <a:p>
            <a:pPr marL="0" indent="0">
              <a:buNone/>
            </a:pPr>
            <a:endParaRPr lang="en-US" dirty="0"/>
          </a:p>
          <a:p>
            <a:pPr marL="0" indent="0">
              <a:buNone/>
            </a:pPr>
            <a:r>
              <a:rPr lang="en-US" dirty="0"/>
              <a:t>The most popular of several “big data” engines</a:t>
            </a:r>
          </a:p>
          <a:p>
            <a:pPr lvl="1"/>
            <a:r>
              <a:rPr lang="en-US" dirty="0"/>
              <a:t>Similar programming model to Apache Hadoop, </a:t>
            </a:r>
            <a:r>
              <a:rPr lang="en-US" dirty="0" err="1"/>
              <a:t>Flink</a:t>
            </a:r>
            <a:r>
              <a:rPr lang="en-US" dirty="0"/>
              <a:t>, many other big data engines</a:t>
            </a:r>
          </a:p>
        </p:txBody>
      </p:sp>
      <p:sp>
        <p:nvSpPr>
          <p:cNvPr id="5" name="Slide Number Placeholder 4">
            <a:extLst>
              <a:ext uri="{FF2B5EF4-FFF2-40B4-BE49-F238E27FC236}">
                <a16:creationId xmlns:a16="http://schemas.microsoft.com/office/drawing/2014/main" id="{DD303E5E-6A04-441E-93F4-ADCD59197B12}"/>
              </a:ext>
            </a:extLst>
          </p:cNvPr>
          <p:cNvSpPr>
            <a:spLocks noGrp="1"/>
          </p:cNvSpPr>
          <p:nvPr>
            <p:ph type="sldNum" sz="quarter" idx="12"/>
          </p:nvPr>
        </p:nvSpPr>
        <p:spPr/>
        <p:txBody>
          <a:bodyPr/>
          <a:lstStyle/>
          <a:p>
            <a:pPr>
              <a:defRPr/>
            </a:pPr>
            <a:fld id="{B5D931A1-A42B-F94C-ADA3-91D74B0ACBA8}" type="slidenum">
              <a:rPr lang="en-GB" smtClean="0"/>
              <a:pPr>
                <a:defRPr/>
              </a:pPr>
              <a:t>15</a:t>
            </a:fld>
            <a:endParaRPr lang="en-GB"/>
          </a:p>
        </p:txBody>
      </p:sp>
      <p:pic>
        <p:nvPicPr>
          <p:cNvPr id="5122" name="Picture 2" descr="Image result for apache spark">
            <a:extLst>
              <a:ext uri="{FF2B5EF4-FFF2-40B4-BE49-F238E27FC236}">
                <a16:creationId xmlns:a16="http://schemas.microsoft.com/office/drawing/2014/main" id="{5B306CCC-EA34-432E-B60C-9952769332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8762" y="0"/>
            <a:ext cx="1296850" cy="674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460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576BA-DF08-4E60-8098-17B62B4AEDC0}"/>
              </a:ext>
            </a:extLst>
          </p:cNvPr>
          <p:cNvSpPr>
            <a:spLocks noGrp="1"/>
          </p:cNvSpPr>
          <p:nvPr>
            <p:ph type="title"/>
          </p:nvPr>
        </p:nvSpPr>
        <p:spPr/>
        <p:txBody>
          <a:bodyPr/>
          <a:lstStyle/>
          <a:p>
            <a:r>
              <a:rPr lang="en-US" dirty="0"/>
              <a:t>Spark Practicalities</a:t>
            </a:r>
          </a:p>
        </p:txBody>
      </p:sp>
      <p:sp>
        <p:nvSpPr>
          <p:cNvPr id="3" name="Content Placeholder 2">
            <a:extLst>
              <a:ext uri="{FF2B5EF4-FFF2-40B4-BE49-F238E27FC236}">
                <a16:creationId xmlns:a16="http://schemas.microsoft.com/office/drawing/2014/main" id="{924D84EC-204E-4757-A609-239C95DC61EF}"/>
              </a:ext>
            </a:extLst>
          </p:cNvPr>
          <p:cNvSpPr>
            <a:spLocks noGrp="1"/>
          </p:cNvSpPr>
          <p:nvPr>
            <p:ph idx="1"/>
          </p:nvPr>
        </p:nvSpPr>
        <p:spPr/>
        <p:txBody>
          <a:bodyPr>
            <a:normAutofit lnSpcReduction="10000"/>
          </a:bodyPr>
          <a:lstStyle/>
          <a:p>
            <a:pPr marL="0" indent="0">
              <a:buNone/>
            </a:pPr>
            <a:r>
              <a:rPr lang="en-US" dirty="0" err="1"/>
              <a:t>Jupyter</a:t>
            </a:r>
            <a:r>
              <a:rPr lang="en-US" dirty="0"/>
              <a:t> and Spark will now run on different machines! (Laptop vs </a:t>
            </a:r>
            <a:r>
              <a:rPr lang="en-US" i="1" dirty="0"/>
              <a:t>Master</a:t>
            </a:r>
            <a:r>
              <a:rPr lang="en-US" dirty="0"/>
              <a:t> node)</a:t>
            </a:r>
          </a:p>
          <a:p>
            <a:pPr marL="285750" lvl="1" indent="0">
              <a:buNone/>
            </a:pPr>
            <a:r>
              <a:rPr lang="en-US" dirty="0"/>
              <a:t>On </a:t>
            </a:r>
            <a:r>
              <a:rPr lang="en-US" dirty="0" err="1"/>
              <a:t>Colab</a:t>
            </a:r>
            <a:r>
              <a:rPr lang="en-US" dirty="0"/>
              <a:t> and some cloud settings:  Python itself is also running on the Master!</a:t>
            </a:r>
          </a:p>
          <a:p>
            <a:endParaRPr lang="en-US" dirty="0"/>
          </a:p>
          <a:p>
            <a:pPr marL="0" indent="0">
              <a:buNone/>
            </a:pPr>
            <a:r>
              <a:rPr lang="en-US" dirty="0"/>
              <a:t>Spark is not written in Python, making for some quirks:</a:t>
            </a:r>
          </a:p>
          <a:p>
            <a:pPr marL="285750" lvl="1" indent="0">
              <a:lnSpc>
                <a:spcPct val="110000"/>
              </a:lnSpc>
              <a:buNone/>
            </a:pPr>
            <a:r>
              <a:rPr lang="en-US" dirty="0"/>
              <a:t>Spark </a:t>
            </a:r>
            <a:r>
              <a:rPr lang="en-US" dirty="0" err="1"/>
              <a:t>dataframes</a:t>
            </a:r>
            <a:r>
              <a:rPr lang="en-US" dirty="0"/>
              <a:t> have a </a:t>
            </a:r>
            <a:r>
              <a:rPr lang="en-US" b="1" dirty="0"/>
              <a:t>typed schema </a:t>
            </a:r>
            <a:r>
              <a:rPr lang="en-US" dirty="0"/>
              <a:t>– Spark can’t determine on-the-fly whether input fields are strings vs integers like Python does </a:t>
            </a:r>
            <a:br>
              <a:rPr lang="en-US" dirty="0"/>
            </a:br>
            <a:r>
              <a:rPr lang="en-US" dirty="0"/>
              <a:t>														(See sample notebook for example code)</a:t>
            </a:r>
          </a:p>
          <a:p>
            <a:pPr lvl="1"/>
            <a:endParaRPr lang="en-US" dirty="0"/>
          </a:p>
          <a:p>
            <a:pPr marL="285750" lvl="1" indent="0">
              <a:buNone/>
            </a:pPr>
            <a:r>
              <a:rPr lang="en-US" dirty="0"/>
              <a:t>Notation in Spark:</a:t>
            </a:r>
          </a:p>
          <a:p>
            <a:pPr lvl="1"/>
            <a:r>
              <a:rPr lang="en-US" sz="1600" dirty="0">
                <a:latin typeface="Consolas" panose="020B0609020204030204" pitchFamily="49" charset="0"/>
              </a:rPr>
              <a:t>df[‘x’]</a:t>
            </a:r>
            <a:r>
              <a:rPr lang="en-US" dirty="0"/>
              <a:t> and </a:t>
            </a:r>
            <a:r>
              <a:rPr lang="en-US" sz="1600" dirty="0" err="1">
                <a:latin typeface="Consolas" panose="020B0609020204030204" pitchFamily="49" charset="0"/>
              </a:rPr>
              <a:t>df.x</a:t>
            </a:r>
            <a:r>
              <a:rPr lang="en-US" dirty="0"/>
              <a:t> both reference field </a:t>
            </a:r>
            <a:r>
              <a:rPr lang="en-US" sz="1600" dirty="0">
                <a:latin typeface="Consolas" panose="020B0609020204030204" pitchFamily="49" charset="0"/>
              </a:rPr>
              <a:t>x</a:t>
            </a:r>
            <a:r>
              <a:rPr lang="en-US" dirty="0"/>
              <a:t> in </a:t>
            </a:r>
            <a:r>
              <a:rPr lang="en-US" dirty="0" err="1"/>
              <a:t>dataframe</a:t>
            </a:r>
            <a:r>
              <a:rPr lang="en-US" dirty="0"/>
              <a:t> </a:t>
            </a:r>
            <a:r>
              <a:rPr lang="en-US" sz="1600" dirty="0">
                <a:latin typeface="Consolas" panose="020B0609020204030204" pitchFamily="49" charset="0"/>
              </a:rPr>
              <a:t>df</a:t>
            </a:r>
            <a:endParaRPr lang="en-US" dirty="0">
              <a:latin typeface="Consolas" panose="020B0609020204030204" pitchFamily="49" charset="0"/>
            </a:endParaRPr>
          </a:p>
          <a:p>
            <a:pPr lvl="1"/>
            <a:r>
              <a:rPr lang="en-US" dirty="0"/>
              <a:t>Projection via double-brackets:  </a:t>
            </a:r>
            <a:r>
              <a:rPr lang="en-US" sz="1600" dirty="0">
                <a:latin typeface="Consolas" panose="020B0609020204030204" pitchFamily="49" charset="0"/>
              </a:rPr>
              <a:t>df[[‘field1’, ‘field2’]]</a:t>
            </a:r>
          </a:p>
          <a:p>
            <a:pPr lvl="1"/>
            <a:r>
              <a:rPr lang="en-US" dirty="0"/>
              <a:t>Selection via “filter” function:  </a:t>
            </a:r>
            <a:r>
              <a:rPr lang="en-US" sz="1600" dirty="0" err="1">
                <a:latin typeface="Consolas" panose="020B0609020204030204" pitchFamily="49" charset="0"/>
              </a:rPr>
              <a:t>df.filter</a:t>
            </a:r>
            <a:r>
              <a:rPr lang="en-US" sz="1600" dirty="0">
                <a:latin typeface="Consolas" panose="020B0609020204030204" pitchFamily="49" charset="0"/>
              </a:rPr>
              <a:t>(</a:t>
            </a:r>
            <a:r>
              <a:rPr lang="en-US" sz="1600" dirty="0" err="1">
                <a:latin typeface="Consolas" panose="020B0609020204030204" pitchFamily="49" charset="0"/>
              </a:rPr>
              <a:t>df.field</a:t>
            </a:r>
            <a:r>
              <a:rPr lang="en-US" sz="1600" dirty="0">
                <a:latin typeface="Consolas" panose="020B0609020204030204" pitchFamily="49" charset="0"/>
              </a:rPr>
              <a:t> </a:t>
            </a:r>
            <a:r>
              <a:rPr lang="en-US" sz="1600" i="1" dirty="0">
                <a:latin typeface="Consolas" panose="020B0609020204030204" pitchFamily="49" charset="0"/>
              </a:rPr>
              <a:t>op</a:t>
            </a:r>
            <a:r>
              <a:rPr lang="en-US" sz="1600" dirty="0">
                <a:latin typeface="Consolas" panose="020B0609020204030204" pitchFamily="49" charset="0"/>
              </a:rPr>
              <a:t> value)</a:t>
            </a:r>
          </a:p>
        </p:txBody>
      </p:sp>
      <p:sp>
        <p:nvSpPr>
          <p:cNvPr id="5" name="Slide Number Placeholder 4">
            <a:extLst>
              <a:ext uri="{FF2B5EF4-FFF2-40B4-BE49-F238E27FC236}">
                <a16:creationId xmlns:a16="http://schemas.microsoft.com/office/drawing/2014/main" id="{823B271D-F1CA-41DD-AB45-806D4F71A57E}"/>
              </a:ext>
            </a:extLst>
          </p:cNvPr>
          <p:cNvSpPr>
            <a:spLocks noGrp="1"/>
          </p:cNvSpPr>
          <p:nvPr>
            <p:ph type="sldNum" sz="quarter" idx="12"/>
          </p:nvPr>
        </p:nvSpPr>
        <p:spPr/>
        <p:txBody>
          <a:bodyPr/>
          <a:lstStyle/>
          <a:p>
            <a:pPr>
              <a:defRPr/>
            </a:pPr>
            <a:fld id="{B5D931A1-A42B-F94C-ADA3-91D74B0ACBA8}" type="slidenum">
              <a:rPr lang="en-GB" smtClean="0"/>
              <a:pPr>
                <a:defRPr/>
              </a:pPr>
              <a:t>16</a:t>
            </a:fld>
            <a:endParaRPr lang="en-GB"/>
          </a:p>
        </p:txBody>
      </p:sp>
      <p:sp>
        <p:nvSpPr>
          <p:cNvPr id="6" name="TextBox 5">
            <a:extLst>
              <a:ext uri="{FF2B5EF4-FFF2-40B4-BE49-F238E27FC236}">
                <a16:creationId xmlns:a16="http://schemas.microsoft.com/office/drawing/2014/main" id="{8C52D79A-2313-4B2A-B327-3C9EE354FA38}"/>
              </a:ext>
            </a:extLst>
          </p:cNvPr>
          <p:cNvSpPr txBox="1"/>
          <p:nvPr/>
        </p:nvSpPr>
        <p:spPr>
          <a:xfrm>
            <a:off x="2172176" y="924870"/>
            <a:ext cx="4367927" cy="400110"/>
          </a:xfrm>
          <a:prstGeom prst="rect">
            <a:avLst/>
          </a:prstGeom>
          <a:noFill/>
        </p:spPr>
        <p:txBody>
          <a:bodyPr wrap="none" rtlCol="0">
            <a:spAutoFit/>
          </a:bodyPr>
          <a:lstStyle/>
          <a:p>
            <a:r>
              <a:rPr lang="en-US" dirty="0">
                <a:solidFill>
                  <a:schemeClr val="accent1"/>
                </a:solidFill>
              </a:rPr>
              <a:t>See accompanying Lecture Notebook</a:t>
            </a:r>
          </a:p>
        </p:txBody>
      </p:sp>
    </p:spTree>
    <p:extLst>
      <p:ext uri="{BB962C8B-B14F-4D97-AF65-F5344CB8AC3E}">
        <p14:creationId xmlns:p14="http://schemas.microsoft.com/office/powerpoint/2010/main" val="1839043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5F23EC-B6ED-49D5-9222-63C8EBBAF778}"/>
              </a:ext>
            </a:extLst>
          </p:cNvPr>
          <p:cNvSpPr/>
          <p:nvPr/>
        </p:nvSpPr>
        <p:spPr>
          <a:xfrm>
            <a:off x="685800" y="3165687"/>
            <a:ext cx="6337300" cy="75695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048AE87-72EA-4BE4-A291-FCBE1038B9C6}"/>
              </a:ext>
            </a:extLst>
          </p:cNvPr>
          <p:cNvSpPr/>
          <p:nvPr/>
        </p:nvSpPr>
        <p:spPr>
          <a:xfrm>
            <a:off x="309033" y="4076700"/>
            <a:ext cx="8026400" cy="1219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E1520-B06E-49AF-B26D-C380402FD4C4}"/>
              </a:ext>
            </a:extLst>
          </p:cNvPr>
          <p:cNvSpPr>
            <a:spLocks noGrp="1"/>
          </p:cNvSpPr>
          <p:nvPr>
            <p:ph type="title"/>
          </p:nvPr>
        </p:nvSpPr>
        <p:spPr/>
        <p:txBody>
          <a:bodyPr/>
          <a:lstStyle/>
          <a:p>
            <a:r>
              <a:rPr lang="en-US" dirty="0"/>
              <a:t>Writing Code for Spark</a:t>
            </a:r>
          </a:p>
        </p:txBody>
      </p:sp>
      <p:sp>
        <p:nvSpPr>
          <p:cNvPr id="3" name="Content Placeholder 2">
            <a:extLst>
              <a:ext uri="{FF2B5EF4-FFF2-40B4-BE49-F238E27FC236}">
                <a16:creationId xmlns:a16="http://schemas.microsoft.com/office/drawing/2014/main" id="{4940C90D-A24F-4CD3-BE62-D96956CA8EB9}"/>
              </a:ext>
            </a:extLst>
          </p:cNvPr>
          <p:cNvSpPr>
            <a:spLocks noGrp="1"/>
          </p:cNvSpPr>
          <p:nvPr>
            <p:ph idx="1"/>
          </p:nvPr>
        </p:nvSpPr>
        <p:spPr/>
        <p:txBody>
          <a:bodyPr/>
          <a:lstStyle/>
          <a:p>
            <a:pPr marL="0" indent="0">
              <a:buNone/>
            </a:pPr>
            <a:r>
              <a:rPr lang="en-US" dirty="0"/>
              <a:t>In </a:t>
            </a:r>
            <a:r>
              <a:rPr lang="en-US" dirty="0" err="1"/>
              <a:t>Colab</a:t>
            </a:r>
            <a:r>
              <a:rPr lang="en-US" dirty="0"/>
              <a:t>, every cell will need to </a:t>
            </a:r>
            <a:r>
              <a:rPr lang="en-US" i="1" dirty="0"/>
              <a:t>execute remotely</a:t>
            </a:r>
            <a:r>
              <a:rPr lang="en-US" dirty="0"/>
              <a:t> on a Python/Spark machine</a:t>
            </a:r>
          </a:p>
          <a:p>
            <a:pPr marL="0" indent="0">
              <a:buNone/>
            </a:pPr>
            <a:r>
              <a:rPr lang="en-US" dirty="0"/>
              <a:t>	Prefix the cell with </a:t>
            </a:r>
            <a:r>
              <a:rPr lang="en-US" dirty="0">
                <a:latin typeface="Consolas" panose="020B0609020204030204" pitchFamily="49" charset="0"/>
              </a:rPr>
              <a:t>%%spark</a:t>
            </a:r>
          </a:p>
          <a:p>
            <a:pPr marL="0" indent="0">
              <a:buNone/>
            </a:pPr>
            <a:endParaRPr lang="en-US" dirty="0"/>
          </a:p>
          <a:p>
            <a:pPr marL="0" indent="0">
              <a:buNone/>
            </a:pPr>
            <a:r>
              <a:rPr lang="en-US" dirty="0"/>
              <a:t>Spark supports </a:t>
            </a:r>
            <a:r>
              <a:rPr lang="en-US" dirty="0" err="1"/>
              <a:t>Dataframes</a:t>
            </a:r>
            <a:r>
              <a:rPr lang="en-US" dirty="0"/>
              <a:t> style operations, as in Pandas</a:t>
            </a:r>
          </a:p>
          <a:p>
            <a:pPr marL="0" indent="0">
              <a:buNone/>
            </a:pPr>
            <a:r>
              <a:rPr lang="en-US" dirty="0"/>
              <a:t>Or SQL-style operations as with relational DBMSs:</a:t>
            </a:r>
          </a:p>
          <a:p>
            <a:pPr marL="285750" lvl="1" indent="0">
              <a:buNone/>
            </a:pPr>
            <a:r>
              <a:rPr lang="en-US" sz="1600" dirty="0" err="1">
                <a:latin typeface="Consolas" panose="020B0609020204030204" pitchFamily="49" charset="0"/>
              </a:rPr>
              <a:t>linked_df.createOrReplaceTempView</a:t>
            </a:r>
            <a:r>
              <a:rPr lang="en-US" sz="1600" dirty="0">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chemeClr val="accent4"/>
                </a:solidFill>
                <a:latin typeface="Consolas" panose="020B0609020204030204" pitchFamily="49" charset="0"/>
              </a:rPr>
              <a:t>linked_in</a:t>
            </a:r>
            <a:r>
              <a:rPr lang="en-US" sz="1600" dirty="0">
                <a:solidFill>
                  <a:srgbClr val="A31515"/>
                </a:solidFill>
                <a:latin typeface="Consolas" panose="020B0609020204030204" pitchFamily="49" charset="0"/>
              </a:rPr>
              <a:t>"</a:t>
            </a:r>
            <a:r>
              <a:rPr lang="en-US" sz="1600" dirty="0">
                <a:latin typeface="Consolas" panose="020B0609020204030204" pitchFamily="49" charset="0"/>
              </a:rPr>
              <a:t>)</a:t>
            </a:r>
          </a:p>
          <a:p>
            <a:pPr marL="285750" lvl="1" indent="0">
              <a:buNone/>
            </a:pPr>
            <a:r>
              <a:rPr lang="en-US" sz="1600" dirty="0" err="1">
                <a:latin typeface="Consolas" panose="020B0609020204030204" pitchFamily="49" charset="0"/>
              </a:rPr>
              <a:t>sqlContext.sql</a:t>
            </a:r>
            <a:r>
              <a:rPr lang="en-US" sz="1600" dirty="0">
                <a:latin typeface="Consolas" panose="020B0609020204030204" pitchFamily="49" charset="0"/>
              </a:rPr>
              <a:t>(</a:t>
            </a:r>
            <a:r>
              <a:rPr lang="en-US" sz="1600" dirty="0">
                <a:solidFill>
                  <a:srgbClr val="A31515"/>
                </a:solidFill>
                <a:latin typeface="Consolas" panose="020B0609020204030204" pitchFamily="49" charset="0"/>
              </a:rPr>
              <a:t>"</a:t>
            </a:r>
            <a:r>
              <a:rPr lang="en-US" sz="1600" dirty="0">
                <a:solidFill>
                  <a:schemeClr val="accent4"/>
                </a:solidFill>
                <a:latin typeface="Consolas" panose="020B0609020204030204" pitchFamily="49" charset="0"/>
              </a:rPr>
              <a:t>select * from </a:t>
            </a:r>
            <a:r>
              <a:rPr lang="en-US" sz="1600" dirty="0" err="1">
                <a:solidFill>
                  <a:schemeClr val="accent4"/>
                </a:solidFill>
                <a:latin typeface="Consolas" panose="020B0609020204030204" pitchFamily="49" charset="0"/>
              </a:rPr>
              <a:t>linked_in</a:t>
            </a:r>
            <a:r>
              <a:rPr lang="en-US" sz="1600" dirty="0">
                <a:solidFill>
                  <a:srgbClr val="A31515"/>
                </a:solidFill>
                <a:latin typeface="Consolas" panose="020B0609020204030204" pitchFamily="49" charset="0"/>
              </a:rPr>
              <a:t>"</a:t>
            </a:r>
            <a:r>
              <a:rPr lang="en-US" sz="1600" dirty="0">
                <a:latin typeface="Consolas" panose="020B0609020204030204" pitchFamily="49" charset="0"/>
              </a:rPr>
              <a:t>)</a:t>
            </a:r>
            <a:r>
              <a:rPr lang="en-US" sz="1600" dirty="0"/>
              <a:t> </a:t>
            </a:r>
          </a:p>
          <a:p>
            <a:pPr marL="285750" lvl="1" indent="0">
              <a:buNone/>
            </a:pPr>
            <a:endParaRPr lang="en-US" sz="1600" dirty="0"/>
          </a:p>
          <a:p>
            <a:pPr marL="0" indent="0">
              <a:buNone/>
            </a:pPr>
            <a:r>
              <a:rPr lang="en-US" sz="1850" dirty="0"/>
              <a:t>Spark also does something non-intuitive:  </a:t>
            </a:r>
            <a:r>
              <a:rPr lang="en-US" sz="1850" i="1" dirty="0"/>
              <a:t>lazy evaluation</a:t>
            </a:r>
            <a:endParaRPr lang="en-US" sz="1850" dirty="0"/>
          </a:p>
          <a:p>
            <a:pPr marL="0" indent="0">
              <a:buNone/>
            </a:pPr>
            <a:r>
              <a:rPr lang="en-US" sz="1850" dirty="0"/>
              <a:t>	… Nothing gets computed until you try to </a:t>
            </a:r>
            <a:r>
              <a:rPr lang="en-US" sz="1850" b="1" dirty="0"/>
              <a:t>save</a:t>
            </a:r>
            <a:r>
              <a:rPr lang="en-US" sz="1850" dirty="0"/>
              <a:t>, </a:t>
            </a:r>
            <a:r>
              <a:rPr lang="en-US" sz="1850" b="1" dirty="0"/>
              <a:t>show</a:t>
            </a:r>
            <a:r>
              <a:rPr lang="en-US" sz="1850" dirty="0"/>
              <a:t>, or </a:t>
            </a:r>
            <a:r>
              <a:rPr lang="en-US" sz="1850" b="1" dirty="0"/>
              <a:t>collect</a:t>
            </a:r>
            <a:r>
              <a:rPr lang="en-US" sz="1850" dirty="0"/>
              <a:t> it!</a:t>
            </a:r>
          </a:p>
          <a:p>
            <a:pPr marL="285750" lvl="1" indent="0">
              <a:buNone/>
            </a:pPr>
            <a:endParaRPr lang="en-US" sz="1600" dirty="0">
              <a:latin typeface="Consolas" panose="020B0609020204030204" pitchFamily="49" charset="0"/>
            </a:endParaRPr>
          </a:p>
        </p:txBody>
      </p:sp>
      <p:sp>
        <p:nvSpPr>
          <p:cNvPr id="5" name="Slide Number Placeholder 4">
            <a:extLst>
              <a:ext uri="{FF2B5EF4-FFF2-40B4-BE49-F238E27FC236}">
                <a16:creationId xmlns:a16="http://schemas.microsoft.com/office/drawing/2014/main" id="{04C7B9E2-5E6C-4EB2-9C84-981955F58A11}"/>
              </a:ext>
            </a:extLst>
          </p:cNvPr>
          <p:cNvSpPr>
            <a:spLocks noGrp="1"/>
          </p:cNvSpPr>
          <p:nvPr>
            <p:ph type="sldNum" sz="quarter" idx="12"/>
          </p:nvPr>
        </p:nvSpPr>
        <p:spPr/>
        <p:txBody>
          <a:bodyPr/>
          <a:lstStyle/>
          <a:p>
            <a:pPr>
              <a:defRPr/>
            </a:pPr>
            <a:fld id="{B5D931A1-A42B-F94C-ADA3-91D74B0ACBA8}" type="slidenum">
              <a:rPr lang="en-GB" smtClean="0"/>
              <a:pPr>
                <a:defRPr/>
              </a:pPr>
              <a:t>17</a:t>
            </a:fld>
            <a:endParaRPr lang="en-GB"/>
          </a:p>
        </p:txBody>
      </p:sp>
    </p:spTree>
    <p:extLst>
      <p:ext uri="{BB962C8B-B14F-4D97-AF65-F5344CB8AC3E}">
        <p14:creationId xmlns:p14="http://schemas.microsoft.com/office/powerpoint/2010/main" val="131838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E9E37-A66F-4A16-9BA6-4A3A04480CB6}"/>
              </a:ext>
            </a:extLst>
          </p:cNvPr>
          <p:cNvSpPr>
            <a:spLocks noGrp="1"/>
          </p:cNvSpPr>
          <p:nvPr>
            <p:ph type="title"/>
          </p:nvPr>
        </p:nvSpPr>
        <p:spPr/>
        <p:txBody>
          <a:bodyPr/>
          <a:lstStyle/>
          <a:p>
            <a:r>
              <a:rPr lang="en-US" dirty="0" err="1"/>
              <a:t>Sharding</a:t>
            </a:r>
            <a:r>
              <a:rPr lang="en-US" dirty="0"/>
              <a:t> and Tables</a:t>
            </a:r>
          </a:p>
        </p:txBody>
      </p:sp>
      <p:sp>
        <p:nvSpPr>
          <p:cNvPr id="3" name="Content Placeholder 2">
            <a:extLst>
              <a:ext uri="{FF2B5EF4-FFF2-40B4-BE49-F238E27FC236}">
                <a16:creationId xmlns:a16="http://schemas.microsoft.com/office/drawing/2014/main" id="{28B44D86-7863-4463-9048-A47779328147}"/>
              </a:ext>
            </a:extLst>
          </p:cNvPr>
          <p:cNvSpPr>
            <a:spLocks noGrp="1"/>
          </p:cNvSpPr>
          <p:nvPr>
            <p:ph idx="1"/>
          </p:nvPr>
        </p:nvSpPr>
        <p:spPr>
          <a:xfrm>
            <a:off x="470263" y="1049867"/>
            <a:ext cx="8157007" cy="1185334"/>
          </a:xfrm>
        </p:spPr>
        <p:txBody>
          <a:bodyPr>
            <a:normAutofit/>
          </a:bodyPr>
          <a:lstStyle/>
          <a:p>
            <a:pPr marL="0" indent="0">
              <a:buNone/>
            </a:pPr>
            <a:r>
              <a:rPr lang="en-US" dirty="0"/>
              <a:t>Given a cluster with </a:t>
            </a:r>
            <a:r>
              <a:rPr lang="en-US" i="1" dirty="0"/>
              <a:t>n</a:t>
            </a:r>
            <a:r>
              <a:rPr lang="en-US" dirty="0"/>
              <a:t> workers, running remotely, Spark creates a table with</a:t>
            </a:r>
            <a:br>
              <a:rPr lang="en-US" dirty="0"/>
            </a:br>
            <a:r>
              <a:rPr lang="en-US" i="1" dirty="0"/>
              <a:t>at least n </a:t>
            </a:r>
            <a:r>
              <a:rPr lang="en-US" dirty="0"/>
              <a:t>partitions (here, 200, where 100 are stored on each machine)</a:t>
            </a:r>
          </a:p>
          <a:p>
            <a:pPr marL="0" indent="0" algn="ctr">
              <a:buNone/>
            </a:pPr>
            <a:r>
              <a:rPr lang="en-US" sz="1500" dirty="0">
                <a:solidFill>
                  <a:schemeClr val="accent6"/>
                </a:solidFill>
              </a:rPr>
              <a:t>Spark will partition “automatically” but it’s best to </a:t>
            </a:r>
            <a:r>
              <a:rPr lang="en-US" sz="1500" i="1" dirty="0">
                <a:solidFill>
                  <a:schemeClr val="accent6"/>
                </a:solidFill>
              </a:rPr>
              <a:t>repartition</a:t>
            </a:r>
            <a:r>
              <a:rPr lang="en-US" sz="1500" dirty="0">
                <a:solidFill>
                  <a:schemeClr val="accent6"/>
                </a:solidFill>
              </a:rPr>
              <a:t> on the key you want!</a:t>
            </a:r>
          </a:p>
        </p:txBody>
      </p:sp>
      <p:sp>
        <p:nvSpPr>
          <p:cNvPr id="4" name="Footer Placeholder 3">
            <a:extLst>
              <a:ext uri="{FF2B5EF4-FFF2-40B4-BE49-F238E27FC236}">
                <a16:creationId xmlns:a16="http://schemas.microsoft.com/office/drawing/2014/main" id="{D3E502D2-1C34-4CCF-BC43-A83BBADBF61B}"/>
              </a:ext>
            </a:extLst>
          </p:cNvPr>
          <p:cNvSpPr>
            <a:spLocks noGrp="1"/>
          </p:cNvSpPr>
          <p:nvPr>
            <p:ph type="ftr" sz="quarter" idx="11"/>
          </p:nvPr>
        </p:nvSpPr>
        <p:spPr/>
        <p:txBody>
          <a:bodyPr/>
          <a:lstStyle/>
          <a:p>
            <a:pPr>
              <a:defRPr/>
            </a:pPr>
            <a:endParaRPr lang="en-GB" dirty="0"/>
          </a:p>
          <a:p>
            <a:pPr>
              <a:defRPr/>
            </a:pPr>
            <a:endParaRPr lang="en-GB" dirty="0"/>
          </a:p>
        </p:txBody>
      </p:sp>
      <p:sp>
        <p:nvSpPr>
          <p:cNvPr id="5" name="Slide Number Placeholder 4">
            <a:extLst>
              <a:ext uri="{FF2B5EF4-FFF2-40B4-BE49-F238E27FC236}">
                <a16:creationId xmlns:a16="http://schemas.microsoft.com/office/drawing/2014/main" id="{31F896BF-205F-42FC-8A31-30964611F93E}"/>
              </a:ext>
            </a:extLst>
          </p:cNvPr>
          <p:cNvSpPr>
            <a:spLocks noGrp="1"/>
          </p:cNvSpPr>
          <p:nvPr>
            <p:ph type="sldNum" sz="quarter" idx="12"/>
          </p:nvPr>
        </p:nvSpPr>
        <p:spPr/>
        <p:txBody>
          <a:bodyPr/>
          <a:lstStyle/>
          <a:p>
            <a:pPr>
              <a:defRPr/>
            </a:pPr>
            <a:fld id="{B5D931A1-A42B-F94C-ADA3-91D74B0ACBA8}" type="slidenum">
              <a:rPr lang="en-GB" smtClean="0"/>
              <a:pPr>
                <a:defRPr/>
              </a:pPr>
              <a:t>18</a:t>
            </a:fld>
            <a:endParaRPr lang="en-GB"/>
          </a:p>
        </p:txBody>
      </p:sp>
      <p:sp>
        <p:nvSpPr>
          <p:cNvPr id="8" name="Rectangle 7">
            <a:extLst>
              <a:ext uri="{FF2B5EF4-FFF2-40B4-BE49-F238E27FC236}">
                <a16:creationId xmlns:a16="http://schemas.microsoft.com/office/drawing/2014/main" id="{9A406386-CCD5-42C9-8756-0E5ACC88AB7E}"/>
              </a:ext>
            </a:extLst>
          </p:cNvPr>
          <p:cNvSpPr/>
          <p:nvPr/>
        </p:nvSpPr>
        <p:spPr>
          <a:xfrm>
            <a:off x="554566" y="2147388"/>
            <a:ext cx="7751233" cy="1323439"/>
          </a:xfrm>
          <a:prstGeom prst="rect">
            <a:avLst/>
          </a:prstGeom>
          <a:solidFill>
            <a:schemeClr val="accent2">
              <a:lumMod val="20000"/>
              <a:lumOff val="80000"/>
            </a:schemeClr>
          </a:solidFill>
        </p:spPr>
        <p:txBody>
          <a:bodyPr wrap="square">
            <a:spAutoFit/>
          </a:bodyPr>
          <a:lstStyle/>
          <a:p>
            <a:r>
              <a:rPr lang="en-US" sz="1600" dirty="0">
                <a:solidFill>
                  <a:srgbClr val="000000"/>
                </a:solidFill>
                <a:latin typeface="Consolas" panose="020B0609020204030204" pitchFamily="49" charset="0"/>
              </a:rPr>
              <a:t>%%spark</a:t>
            </a:r>
          </a:p>
          <a:p>
            <a:r>
              <a:rPr lang="en-US" sz="1600" dirty="0">
                <a:solidFill>
                  <a:srgbClr val="008000"/>
                </a:solidFill>
                <a:latin typeface="Consolas" panose="020B0609020204030204" pitchFamily="49" charset="0"/>
              </a:rPr>
              <a:t># 10K records from </a:t>
            </a:r>
            <a:r>
              <a:rPr lang="en-US" sz="1600" dirty="0" err="1">
                <a:solidFill>
                  <a:srgbClr val="008000"/>
                </a:solidFill>
                <a:latin typeface="Consolas" panose="020B0609020204030204" pitchFamily="49" charset="0"/>
              </a:rPr>
              <a:t>linkedin</a:t>
            </a:r>
            <a:endParaRPr lang="en-US" sz="1600" dirty="0">
              <a:solidFill>
                <a:srgbClr val="000000"/>
              </a:solidFill>
              <a:latin typeface="Consolas" panose="020B0609020204030204" pitchFamily="49" charset="0"/>
            </a:endParaRPr>
          </a:p>
          <a:p>
            <a:r>
              <a:rPr lang="en-US" sz="1600" dirty="0" err="1">
                <a:solidFill>
                  <a:srgbClr val="000000"/>
                </a:solidFill>
                <a:latin typeface="Consolas" panose="020B0609020204030204" pitchFamily="49" charset="0"/>
              </a:rPr>
              <a:t>linked_in</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requests.get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'https://X'</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err="1">
                <a:solidFill>
                  <a:srgbClr val="000000"/>
                </a:solidFill>
                <a:latin typeface="Consolas" panose="020B0609020204030204" pitchFamily="49" charset="0"/>
              </a:rPr>
              <a:t>my_list</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json.loads</a:t>
            </a:r>
            <a:r>
              <a:rPr lang="en-US" sz="1600" dirty="0">
                <a:solidFill>
                  <a:srgbClr val="000000"/>
                </a:solidFill>
                <a:latin typeface="Consolas" panose="020B0609020204030204" pitchFamily="49" charset="0"/>
              </a:rPr>
              <a:t>(line) </a:t>
            </a:r>
            <a:r>
              <a:rPr lang="en-US" sz="1600" dirty="0">
                <a:solidFill>
                  <a:srgbClr val="AF00DB"/>
                </a:solidFill>
                <a:latin typeface="Consolas" panose="020B0609020204030204" pitchFamily="49" charset="0"/>
              </a:rPr>
              <a:t>for</a:t>
            </a:r>
            <a:r>
              <a:rPr lang="en-US" sz="1600" dirty="0">
                <a:solidFill>
                  <a:srgbClr val="000000"/>
                </a:solidFill>
                <a:latin typeface="Consolas" panose="020B0609020204030204" pitchFamily="49" charset="0"/>
              </a:rPr>
              <a:t> line </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linked_in.iter_lines</a:t>
            </a:r>
            <a:r>
              <a:rPr lang="en-US" sz="1600" dirty="0">
                <a:solidFill>
                  <a:srgbClr val="000000"/>
                </a:solidFill>
                <a:latin typeface="Consolas" panose="020B0609020204030204" pitchFamily="49" charset="0"/>
              </a:rPr>
              <a:t>()]</a:t>
            </a:r>
          </a:p>
        </p:txBody>
      </p:sp>
      <p:sp>
        <p:nvSpPr>
          <p:cNvPr id="9" name="Rectangle 8">
            <a:extLst>
              <a:ext uri="{FF2B5EF4-FFF2-40B4-BE49-F238E27FC236}">
                <a16:creationId xmlns:a16="http://schemas.microsoft.com/office/drawing/2014/main" id="{1396F121-D7E7-4721-9F31-4B30B3FC149D}"/>
              </a:ext>
            </a:extLst>
          </p:cNvPr>
          <p:cNvSpPr/>
          <p:nvPr/>
        </p:nvSpPr>
        <p:spPr>
          <a:xfrm>
            <a:off x="554566" y="3470827"/>
            <a:ext cx="7751233" cy="584775"/>
          </a:xfrm>
          <a:prstGeom prst="rect">
            <a:avLst/>
          </a:prstGeom>
          <a:solidFill>
            <a:schemeClr val="accent2">
              <a:lumMod val="20000"/>
              <a:lumOff val="80000"/>
            </a:schemeClr>
          </a:solidFill>
        </p:spPr>
        <p:txBody>
          <a:bodyPr wrap="square">
            <a:spAutoFit/>
          </a:bodyPr>
          <a:lstStyle/>
          <a:p>
            <a:r>
              <a:rPr lang="en-US" sz="1600" dirty="0" err="1">
                <a:solidFill>
                  <a:srgbClr val="000000"/>
                </a:solidFill>
                <a:latin typeface="Consolas" panose="020B0609020204030204" pitchFamily="49" charset="0"/>
              </a:rPr>
              <a:t>linked_df</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sqlContext.createDataFrame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my_list</a:t>
            </a:r>
            <a:r>
              <a:rPr lang="en-US" sz="1600" dirty="0">
                <a:solidFill>
                  <a:srgbClr val="000000"/>
                </a:solidFill>
                <a:latin typeface="Consolas" panose="020B0609020204030204" pitchFamily="49" charset="0"/>
              </a:rPr>
              <a:t>, schema).\</a:t>
            </a:r>
            <a:br>
              <a:rPr lang="en-US" sz="1600" dirty="0">
                <a:solidFill>
                  <a:srgbClr val="000000"/>
                </a:solidFill>
                <a:latin typeface="Consolas" panose="020B0609020204030204" pitchFamily="49" charset="0"/>
              </a:rPr>
            </a:br>
            <a:r>
              <a:rPr lang="en-US" sz="1600" dirty="0">
                <a:solidFill>
                  <a:schemeClr val="accent6"/>
                </a:solidFill>
                <a:latin typeface="Consolas" panose="020B0609020204030204" pitchFamily="49" charset="0"/>
              </a:rPr>
              <a:t>  repartition(‘_id’)</a:t>
            </a:r>
          </a:p>
        </p:txBody>
      </p:sp>
    </p:spTree>
    <p:extLst>
      <p:ext uri="{BB962C8B-B14F-4D97-AF65-F5344CB8AC3E}">
        <p14:creationId xmlns:p14="http://schemas.microsoft.com/office/powerpoint/2010/main" val="3015595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E9E37-A66F-4A16-9BA6-4A3A04480CB6}"/>
              </a:ext>
            </a:extLst>
          </p:cNvPr>
          <p:cNvSpPr>
            <a:spLocks noGrp="1"/>
          </p:cNvSpPr>
          <p:nvPr>
            <p:ph type="title"/>
          </p:nvPr>
        </p:nvSpPr>
        <p:spPr/>
        <p:txBody>
          <a:bodyPr/>
          <a:lstStyle/>
          <a:p>
            <a:r>
              <a:rPr lang="en-US" dirty="0" err="1"/>
              <a:t>Sharding</a:t>
            </a:r>
            <a:r>
              <a:rPr lang="en-US" dirty="0"/>
              <a:t> and Tables</a:t>
            </a:r>
          </a:p>
        </p:txBody>
      </p:sp>
      <p:sp>
        <p:nvSpPr>
          <p:cNvPr id="3" name="Content Placeholder 2">
            <a:extLst>
              <a:ext uri="{FF2B5EF4-FFF2-40B4-BE49-F238E27FC236}">
                <a16:creationId xmlns:a16="http://schemas.microsoft.com/office/drawing/2014/main" id="{28B44D86-7863-4463-9048-A47779328147}"/>
              </a:ext>
            </a:extLst>
          </p:cNvPr>
          <p:cNvSpPr>
            <a:spLocks noGrp="1"/>
          </p:cNvSpPr>
          <p:nvPr>
            <p:ph idx="1"/>
          </p:nvPr>
        </p:nvSpPr>
        <p:spPr>
          <a:xfrm>
            <a:off x="470263" y="1049867"/>
            <a:ext cx="8157007" cy="1185334"/>
          </a:xfrm>
        </p:spPr>
        <p:txBody>
          <a:bodyPr>
            <a:normAutofit/>
          </a:bodyPr>
          <a:lstStyle/>
          <a:p>
            <a:pPr marL="0" indent="0">
              <a:buNone/>
            </a:pPr>
            <a:r>
              <a:rPr lang="en-US" dirty="0"/>
              <a:t>Given a cluster with </a:t>
            </a:r>
            <a:r>
              <a:rPr lang="en-US" i="1" dirty="0"/>
              <a:t>n</a:t>
            </a:r>
            <a:r>
              <a:rPr lang="en-US" dirty="0"/>
              <a:t> workers, running remotely, Spark creates a table with</a:t>
            </a:r>
            <a:br>
              <a:rPr lang="en-US" dirty="0"/>
            </a:br>
            <a:r>
              <a:rPr lang="en-US" i="1" dirty="0"/>
              <a:t>at least n </a:t>
            </a:r>
            <a:r>
              <a:rPr lang="en-US" dirty="0"/>
              <a:t>partitions (here, 200, where 100 are stored on each of 2 machines)</a:t>
            </a:r>
          </a:p>
          <a:p>
            <a:pPr marL="0" indent="0" algn="ctr">
              <a:buNone/>
            </a:pPr>
            <a:r>
              <a:rPr lang="en-US" sz="1500" dirty="0">
                <a:solidFill>
                  <a:schemeClr val="accent6"/>
                </a:solidFill>
              </a:rPr>
              <a:t>Spark will partition “automatically” but it’s best to </a:t>
            </a:r>
            <a:r>
              <a:rPr lang="en-US" sz="1500" i="1" dirty="0">
                <a:solidFill>
                  <a:schemeClr val="accent6"/>
                </a:solidFill>
              </a:rPr>
              <a:t>repartition</a:t>
            </a:r>
            <a:r>
              <a:rPr lang="en-US" sz="1500" dirty="0">
                <a:solidFill>
                  <a:schemeClr val="accent6"/>
                </a:solidFill>
              </a:rPr>
              <a:t> on the key you want!</a:t>
            </a:r>
          </a:p>
        </p:txBody>
      </p:sp>
      <p:sp>
        <p:nvSpPr>
          <p:cNvPr id="5" name="Slide Number Placeholder 4">
            <a:extLst>
              <a:ext uri="{FF2B5EF4-FFF2-40B4-BE49-F238E27FC236}">
                <a16:creationId xmlns:a16="http://schemas.microsoft.com/office/drawing/2014/main" id="{31F896BF-205F-42FC-8A31-30964611F93E}"/>
              </a:ext>
            </a:extLst>
          </p:cNvPr>
          <p:cNvSpPr>
            <a:spLocks noGrp="1"/>
          </p:cNvSpPr>
          <p:nvPr>
            <p:ph type="sldNum" sz="quarter" idx="12"/>
          </p:nvPr>
        </p:nvSpPr>
        <p:spPr/>
        <p:txBody>
          <a:bodyPr/>
          <a:lstStyle/>
          <a:p>
            <a:pPr>
              <a:defRPr/>
            </a:pPr>
            <a:fld id="{B5D931A1-A42B-F94C-ADA3-91D74B0ACBA8}" type="slidenum">
              <a:rPr lang="en-GB" smtClean="0"/>
              <a:pPr>
                <a:defRPr/>
              </a:pPr>
              <a:t>19</a:t>
            </a:fld>
            <a:endParaRPr lang="en-GB"/>
          </a:p>
        </p:txBody>
      </p:sp>
      <p:sp>
        <p:nvSpPr>
          <p:cNvPr id="8" name="Rectangle 7">
            <a:extLst>
              <a:ext uri="{FF2B5EF4-FFF2-40B4-BE49-F238E27FC236}">
                <a16:creationId xmlns:a16="http://schemas.microsoft.com/office/drawing/2014/main" id="{9A406386-CCD5-42C9-8756-0E5ACC88AB7E}"/>
              </a:ext>
            </a:extLst>
          </p:cNvPr>
          <p:cNvSpPr/>
          <p:nvPr/>
        </p:nvSpPr>
        <p:spPr>
          <a:xfrm>
            <a:off x="554566" y="2147388"/>
            <a:ext cx="7751233" cy="1323439"/>
          </a:xfrm>
          <a:prstGeom prst="rect">
            <a:avLst/>
          </a:prstGeom>
          <a:solidFill>
            <a:schemeClr val="accent2">
              <a:lumMod val="20000"/>
              <a:lumOff val="80000"/>
            </a:schemeClr>
          </a:solidFill>
        </p:spPr>
        <p:txBody>
          <a:bodyPr wrap="square">
            <a:spAutoFit/>
          </a:bodyPr>
          <a:lstStyle/>
          <a:p>
            <a:r>
              <a:rPr lang="en-US" sz="1600" dirty="0">
                <a:solidFill>
                  <a:srgbClr val="000000"/>
                </a:solidFill>
                <a:latin typeface="Consolas" panose="020B0609020204030204" pitchFamily="49" charset="0"/>
              </a:rPr>
              <a:t>%%spark</a:t>
            </a:r>
          </a:p>
          <a:p>
            <a:r>
              <a:rPr lang="en-US" sz="1600" dirty="0">
                <a:solidFill>
                  <a:srgbClr val="008000"/>
                </a:solidFill>
                <a:latin typeface="Consolas" panose="020B0609020204030204" pitchFamily="49" charset="0"/>
              </a:rPr>
              <a:t># 10K records from </a:t>
            </a:r>
            <a:r>
              <a:rPr lang="en-US" sz="1600" dirty="0" err="1">
                <a:solidFill>
                  <a:srgbClr val="008000"/>
                </a:solidFill>
                <a:latin typeface="Consolas" panose="020B0609020204030204" pitchFamily="49" charset="0"/>
              </a:rPr>
              <a:t>linkedin</a:t>
            </a:r>
            <a:endParaRPr lang="en-US" sz="1600" dirty="0">
              <a:solidFill>
                <a:srgbClr val="000000"/>
              </a:solidFill>
              <a:latin typeface="Consolas" panose="020B0609020204030204" pitchFamily="49" charset="0"/>
            </a:endParaRPr>
          </a:p>
          <a:p>
            <a:r>
              <a:rPr lang="en-US" sz="1600" dirty="0" err="1">
                <a:solidFill>
                  <a:srgbClr val="000000"/>
                </a:solidFill>
                <a:latin typeface="Consolas" panose="020B0609020204030204" pitchFamily="49" charset="0"/>
              </a:rPr>
              <a:t>linked_in</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requests.get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'https://X'</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err="1">
                <a:solidFill>
                  <a:srgbClr val="000000"/>
                </a:solidFill>
                <a:latin typeface="Consolas" panose="020B0609020204030204" pitchFamily="49" charset="0"/>
              </a:rPr>
              <a:t>my_list</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json.loads</a:t>
            </a:r>
            <a:r>
              <a:rPr lang="en-US" sz="1600" dirty="0">
                <a:solidFill>
                  <a:srgbClr val="000000"/>
                </a:solidFill>
                <a:latin typeface="Consolas" panose="020B0609020204030204" pitchFamily="49" charset="0"/>
              </a:rPr>
              <a:t>(line) </a:t>
            </a:r>
            <a:r>
              <a:rPr lang="en-US" sz="1600" dirty="0">
                <a:solidFill>
                  <a:srgbClr val="AF00DB"/>
                </a:solidFill>
                <a:latin typeface="Consolas" panose="020B0609020204030204" pitchFamily="49" charset="0"/>
              </a:rPr>
              <a:t>for</a:t>
            </a:r>
            <a:r>
              <a:rPr lang="en-US" sz="1600" dirty="0">
                <a:solidFill>
                  <a:srgbClr val="000000"/>
                </a:solidFill>
                <a:latin typeface="Consolas" panose="020B0609020204030204" pitchFamily="49" charset="0"/>
              </a:rPr>
              <a:t> line </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linked_in.iter_lines</a:t>
            </a:r>
            <a:r>
              <a:rPr lang="en-US" sz="1600" dirty="0">
                <a:solidFill>
                  <a:srgbClr val="000000"/>
                </a:solidFill>
                <a:latin typeface="Consolas" panose="020B0609020204030204" pitchFamily="49" charset="0"/>
              </a:rPr>
              <a:t>()]</a:t>
            </a:r>
          </a:p>
        </p:txBody>
      </p:sp>
      <p:sp>
        <p:nvSpPr>
          <p:cNvPr id="9" name="Rectangle 8">
            <a:extLst>
              <a:ext uri="{FF2B5EF4-FFF2-40B4-BE49-F238E27FC236}">
                <a16:creationId xmlns:a16="http://schemas.microsoft.com/office/drawing/2014/main" id="{1396F121-D7E7-4721-9F31-4B30B3FC149D}"/>
              </a:ext>
            </a:extLst>
          </p:cNvPr>
          <p:cNvSpPr/>
          <p:nvPr/>
        </p:nvSpPr>
        <p:spPr>
          <a:xfrm>
            <a:off x="554566" y="3470827"/>
            <a:ext cx="7751233" cy="584775"/>
          </a:xfrm>
          <a:prstGeom prst="rect">
            <a:avLst/>
          </a:prstGeom>
          <a:solidFill>
            <a:schemeClr val="accent2">
              <a:lumMod val="20000"/>
              <a:lumOff val="80000"/>
            </a:schemeClr>
          </a:solidFill>
        </p:spPr>
        <p:txBody>
          <a:bodyPr wrap="square">
            <a:spAutoFit/>
          </a:bodyPr>
          <a:lstStyle/>
          <a:p>
            <a:r>
              <a:rPr lang="en-US" sz="1600" dirty="0" err="1">
                <a:solidFill>
                  <a:srgbClr val="000000"/>
                </a:solidFill>
                <a:latin typeface="Consolas" panose="020B0609020204030204" pitchFamily="49" charset="0"/>
              </a:rPr>
              <a:t>linked_df</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sqlContext.createDataFrame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my_list</a:t>
            </a:r>
            <a:r>
              <a:rPr lang="en-US" sz="1600" dirty="0">
                <a:solidFill>
                  <a:srgbClr val="000000"/>
                </a:solidFill>
                <a:latin typeface="Consolas" panose="020B0609020204030204" pitchFamily="49" charset="0"/>
              </a:rPr>
              <a:t>, schema).\</a:t>
            </a:r>
            <a:br>
              <a:rPr lang="en-US" sz="1600" dirty="0">
                <a:solidFill>
                  <a:srgbClr val="000000"/>
                </a:solidFill>
                <a:latin typeface="Consolas" panose="020B0609020204030204" pitchFamily="49" charset="0"/>
              </a:rPr>
            </a:br>
            <a:r>
              <a:rPr lang="en-US" sz="1600" dirty="0">
                <a:solidFill>
                  <a:schemeClr val="accent6"/>
                </a:solidFill>
                <a:latin typeface="Consolas" panose="020B0609020204030204" pitchFamily="49" charset="0"/>
              </a:rPr>
              <a:t>  repartition(‘_id’)</a:t>
            </a:r>
          </a:p>
        </p:txBody>
      </p:sp>
      <p:pic>
        <p:nvPicPr>
          <p:cNvPr id="25" name="Picture 24">
            <a:extLst>
              <a:ext uri="{FF2B5EF4-FFF2-40B4-BE49-F238E27FC236}">
                <a16:creationId xmlns:a16="http://schemas.microsoft.com/office/drawing/2014/main" id="{B26E8590-2964-4490-95BC-A96007D2D264}"/>
              </a:ext>
            </a:extLst>
          </p:cNvPr>
          <p:cNvPicPr>
            <a:picLocks noChangeAspect="1"/>
          </p:cNvPicPr>
          <p:nvPr/>
        </p:nvPicPr>
        <p:blipFill>
          <a:blip r:embed="rId3"/>
          <a:stretch>
            <a:fillRect/>
          </a:stretch>
        </p:blipFill>
        <p:spPr>
          <a:xfrm>
            <a:off x="838200" y="3006710"/>
            <a:ext cx="7988300" cy="2204523"/>
          </a:xfrm>
          <a:prstGeom prst="rect">
            <a:avLst/>
          </a:prstGeom>
          <a:ln>
            <a:solidFill>
              <a:schemeClr val="accent4"/>
            </a:solidFill>
          </a:ln>
          <a:effectLst>
            <a:outerShdw blurRad="50800" dist="38100" dir="8100000" algn="tr" rotWithShape="0">
              <a:prstClr val="black">
                <a:alpha val="40000"/>
              </a:prstClr>
            </a:outerShdw>
          </a:effectLst>
        </p:spPr>
      </p:pic>
      <p:sp>
        <p:nvSpPr>
          <p:cNvPr id="26" name="Rectangle 25">
            <a:extLst>
              <a:ext uri="{FF2B5EF4-FFF2-40B4-BE49-F238E27FC236}">
                <a16:creationId xmlns:a16="http://schemas.microsoft.com/office/drawing/2014/main" id="{5CA74CAF-1556-49A9-A9CB-CE5FE44B0843}"/>
              </a:ext>
            </a:extLst>
          </p:cNvPr>
          <p:cNvSpPr/>
          <p:nvPr/>
        </p:nvSpPr>
        <p:spPr>
          <a:xfrm>
            <a:off x="816186" y="3611033"/>
            <a:ext cx="8030633" cy="283015"/>
          </a:xfrm>
          <a:prstGeom prst="rect">
            <a:avLst/>
          </a:prstGeom>
          <a:solidFill>
            <a:srgbClr val="A93023">
              <a:alpha val="1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226675D-124C-4721-ADDB-7FD6C4F434C7}"/>
              </a:ext>
            </a:extLst>
          </p:cNvPr>
          <p:cNvSpPr/>
          <p:nvPr/>
        </p:nvSpPr>
        <p:spPr>
          <a:xfrm>
            <a:off x="816186" y="4524049"/>
            <a:ext cx="8030633" cy="283015"/>
          </a:xfrm>
          <a:prstGeom prst="rect">
            <a:avLst/>
          </a:prstGeom>
          <a:solidFill>
            <a:srgbClr val="A93023">
              <a:alpha val="1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F734FCD-A191-4008-AAAB-D8F88645733E}"/>
              </a:ext>
            </a:extLst>
          </p:cNvPr>
          <p:cNvSpPr/>
          <p:nvPr/>
        </p:nvSpPr>
        <p:spPr>
          <a:xfrm>
            <a:off x="816186" y="3912291"/>
            <a:ext cx="8030633" cy="188537"/>
          </a:xfrm>
          <a:prstGeom prst="rect">
            <a:avLst/>
          </a:prstGeom>
          <a:solidFill>
            <a:schemeClr val="accent6">
              <a:lumMod val="20000"/>
              <a:lumOff val="80000"/>
              <a:alpha val="1803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3B2C688-797D-457C-92B8-5752BCB1AF56}"/>
              </a:ext>
            </a:extLst>
          </p:cNvPr>
          <p:cNvSpPr/>
          <p:nvPr/>
        </p:nvSpPr>
        <p:spPr>
          <a:xfrm>
            <a:off x="816186" y="4102710"/>
            <a:ext cx="8030633" cy="188537"/>
          </a:xfrm>
          <a:prstGeom prst="rect">
            <a:avLst/>
          </a:prstGeom>
          <a:solidFill>
            <a:schemeClr val="tx2">
              <a:lumMod val="50000"/>
              <a:lumOff val="50000"/>
              <a:alpha val="1803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FE91B9C-C611-444B-B063-0975FE8B4A86}"/>
              </a:ext>
            </a:extLst>
          </p:cNvPr>
          <p:cNvSpPr/>
          <p:nvPr/>
        </p:nvSpPr>
        <p:spPr>
          <a:xfrm>
            <a:off x="816186" y="4309490"/>
            <a:ext cx="8030633" cy="188537"/>
          </a:xfrm>
          <a:prstGeom prst="rect">
            <a:avLst/>
          </a:prstGeom>
          <a:solidFill>
            <a:srgbClr val="92D050">
              <a:alpha val="1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3506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49451-3DCB-47C9-965D-7ECAC69C8508}"/>
              </a:ext>
            </a:extLst>
          </p:cNvPr>
          <p:cNvSpPr>
            <a:spLocks noGrp="1"/>
          </p:cNvSpPr>
          <p:nvPr>
            <p:ph type="title"/>
          </p:nvPr>
        </p:nvSpPr>
        <p:spPr>
          <a:xfrm>
            <a:off x="470263" y="159738"/>
            <a:ext cx="8157007" cy="1089755"/>
          </a:xfrm>
        </p:spPr>
        <p:txBody>
          <a:bodyPr/>
          <a:lstStyle/>
          <a:p>
            <a:r>
              <a:rPr lang="en-US" dirty="0"/>
              <a:t>Sometimes We Need Greater </a:t>
            </a:r>
            <a:br>
              <a:rPr lang="en-US" dirty="0"/>
            </a:br>
            <a:r>
              <a:rPr lang="en-US" dirty="0"/>
              <a:t>Scalability or Speed!</a:t>
            </a:r>
          </a:p>
        </p:txBody>
      </p:sp>
      <p:sp>
        <p:nvSpPr>
          <p:cNvPr id="3" name="Content Placeholder 2">
            <a:extLst>
              <a:ext uri="{FF2B5EF4-FFF2-40B4-BE49-F238E27FC236}">
                <a16:creationId xmlns:a16="http://schemas.microsoft.com/office/drawing/2014/main" id="{5C5FB0C7-DC99-4972-AD1C-96DE889FDAF5}"/>
              </a:ext>
            </a:extLst>
          </p:cNvPr>
          <p:cNvSpPr>
            <a:spLocks noGrp="1"/>
          </p:cNvSpPr>
          <p:nvPr>
            <p:ph idx="1"/>
          </p:nvPr>
        </p:nvSpPr>
        <p:spPr>
          <a:xfrm>
            <a:off x="470263" y="3352800"/>
            <a:ext cx="8157007" cy="1867613"/>
          </a:xfrm>
        </p:spPr>
        <p:txBody>
          <a:bodyPr/>
          <a:lstStyle/>
          <a:p>
            <a:pPr marL="0" indent="0">
              <a:buNone/>
            </a:pPr>
            <a:r>
              <a:rPr lang="en-US" dirty="0"/>
              <a:t>Not uncommon as data grows:</a:t>
            </a:r>
          </a:p>
          <a:p>
            <a:pPr lvl="1"/>
            <a:r>
              <a:rPr lang="en-US" dirty="0"/>
              <a:t>We don’t have enough </a:t>
            </a:r>
            <a:r>
              <a:rPr lang="en-US" b="1" dirty="0"/>
              <a:t>CPU power </a:t>
            </a:r>
            <a:r>
              <a:rPr lang="en-US" dirty="0"/>
              <a:t>to process all data as fast as we need</a:t>
            </a:r>
          </a:p>
          <a:p>
            <a:pPr lvl="1"/>
            <a:r>
              <a:rPr lang="en-US" dirty="0"/>
              <a:t>We don’t have enough </a:t>
            </a:r>
            <a:r>
              <a:rPr lang="en-US" b="1" dirty="0"/>
              <a:t>I/O bandwidth </a:t>
            </a:r>
            <a:r>
              <a:rPr lang="en-US" dirty="0"/>
              <a:t>to fetch and process all of the data</a:t>
            </a:r>
          </a:p>
          <a:p>
            <a:pPr lvl="1"/>
            <a:r>
              <a:rPr lang="en-US" dirty="0"/>
              <a:t>We don’t have enough </a:t>
            </a:r>
            <a:r>
              <a:rPr lang="en-US" b="1" dirty="0"/>
              <a:t>RAM</a:t>
            </a:r>
            <a:r>
              <a:rPr lang="en-US" dirty="0"/>
              <a:t> to use Pandas on our data</a:t>
            </a:r>
          </a:p>
        </p:txBody>
      </p:sp>
      <p:sp>
        <p:nvSpPr>
          <p:cNvPr id="5" name="Slide Number Placeholder 4">
            <a:extLst>
              <a:ext uri="{FF2B5EF4-FFF2-40B4-BE49-F238E27FC236}">
                <a16:creationId xmlns:a16="http://schemas.microsoft.com/office/drawing/2014/main" id="{45C28B78-3B76-4244-8655-CEF1116D0403}"/>
              </a:ext>
            </a:extLst>
          </p:cNvPr>
          <p:cNvSpPr>
            <a:spLocks noGrp="1"/>
          </p:cNvSpPr>
          <p:nvPr>
            <p:ph type="sldNum" sz="quarter" idx="12"/>
          </p:nvPr>
        </p:nvSpPr>
        <p:spPr/>
        <p:txBody>
          <a:bodyPr/>
          <a:lstStyle/>
          <a:p>
            <a:pPr>
              <a:defRPr/>
            </a:pPr>
            <a:fld id="{B5D931A1-A42B-F94C-ADA3-91D74B0ACBA8}" type="slidenum">
              <a:rPr lang="en-GB" smtClean="0"/>
              <a:pPr>
                <a:defRPr/>
              </a:pPr>
              <a:t>2</a:t>
            </a:fld>
            <a:endParaRPr lang="en-GB"/>
          </a:p>
        </p:txBody>
      </p:sp>
      <p:pic>
        <p:nvPicPr>
          <p:cNvPr id="7" name="Picture 6">
            <a:extLst>
              <a:ext uri="{FF2B5EF4-FFF2-40B4-BE49-F238E27FC236}">
                <a16:creationId xmlns:a16="http://schemas.microsoft.com/office/drawing/2014/main" id="{559DA690-1517-4084-9441-FD0A67FBE230}"/>
              </a:ext>
            </a:extLst>
          </p:cNvPr>
          <p:cNvPicPr>
            <a:picLocks noChangeAspect="1"/>
          </p:cNvPicPr>
          <p:nvPr/>
        </p:nvPicPr>
        <p:blipFill>
          <a:blip r:embed="rId3">
            <a:clrChange>
              <a:clrFrom>
                <a:srgbClr val="E9EBEE"/>
              </a:clrFrom>
              <a:clrTo>
                <a:srgbClr val="E9EBEE">
                  <a:alpha val="0"/>
                </a:srgbClr>
              </a:clrTo>
            </a:clrChange>
          </a:blip>
          <a:stretch>
            <a:fillRect/>
          </a:stretch>
        </p:blipFill>
        <p:spPr>
          <a:xfrm>
            <a:off x="3379305" y="1097263"/>
            <a:ext cx="1845410" cy="1760237"/>
          </a:xfrm>
          <a:prstGeom prst="rect">
            <a:avLst/>
          </a:prstGeom>
        </p:spPr>
      </p:pic>
      <p:sp>
        <p:nvSpPr>
          <p:cNvPr id="8" name="Rectangle 3">
            <a:extLst>
              <a:ext uri="{FF2B5EF4-FFF2-40B4-BE49-F238E27FC236}">
                <a16:creationId xmlns:a16="http://schemas.microsoft.com/office/drawing/2014/main" id="{81169464-B118-4272-9A7C-DA3E7413B3AF}"/>
              </a:ext>
            </a:extLst>
          </p:cNvPr>
          <p:cNvSpPr>
            <a:spLocks noChangeArrowheads="1"/>
          </p:cNvSpPr>
          <p:nvPr/>
        </p:nvSpPr>
        <p:spPr bwMode="auto">
          <a:xfrm>
            <a:off x="3047999" y="2987330"/>
            <a:ext cx="3551056" cy="235640"/>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761" rIns="12696"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1779BA"/>
                </a:solidFill>
                <a:effectLst/>
                <a:latin typeface="Source Sans Pro" panose="020B0503030403020204" pitchFamily="34" charset="0"/>
              </a:rPr>
              <a:t>Image</a:t>
            </a:r>
            <a:r>
              <a:rPr kumimoji="0" lang="en-US" altLang="en-US" sz="1200" b="0" i="1" u="none" strike="noStrike" cap="none" normalizeH="0" baseline="0" dirty="0">
                <a:ln>
                  <a:noFill/>
                </a:ln>
                <a:solidFill>
                  <a:srgbClr val="0A0A0A"/>
                </a:solidFill>
                <a:effectLst/>
                <a:latin typeface="Source Sans Pro" panose="020B0503030403020204" pitchFamily="34" charset="0"/>
              </a:rPr>
              <a:t> by </a:t>
            </a:r>
            <a:r>
              <a:rPr kumimoji="0" lang="en-US" altLang="en-US" sz="1200" b="0" i="1" u="none" strike="noStrike" cap="none" normalizeH="0" baseline="0" dirty="0">
                <a:ln>
                  <a:noFill/>
                </a:ln>
                <a:solidFill>
                  <a:srgbClr val="1779BA"/>
                </a:solidFill>
                <a:effectLst/>
                <a:latin typeface="Source Sans Pro" panose="020B0503030403020204" pitchFamily="34" charset="0"/>
                <a:hlinkClick r:id="rId4"/>
              </a:rPr>
              <a:t>John Cummings</a:t>
            </a:r>
            <a:r>
              <a:rPr kumimoji="0" lang="en-US" altLang="en-US" sz="1200" b="0" i="1" u="none" strike="noStrike" cap="none" normalizeH="0" baseline="0" dirty="0">
                <a:ln>
                  <a:noFill/>
                </a:ln>
                <a:solidFill>
                  <a:srgbClr val="0A0A0A"/>
                </a:solidFill>
                <a:effectLst/>
                <a:latin typeface="Source Sans Pro" panose="020B0503030403020204" pitchFamily="34" charset="0"/>
              </a:rPr>
              <a:t> licensed under </a:t>
            </a:r>
            <a:r>
              <a:rPr kumimoji="0" lang="en-US" altLang="en-US" sz="1200" b="0" i="1" u="none" strike="noStrike" cap="none" normalizeH="0" baseline="0" dirty="0">
                <a:ln>
                  <a:noFill/>
                </a:ln>
                <a:solidFill>
                  <a:srgbClr val="1779BA"/>
                </a:solidFill>
                <a:effectLst/>
                <a:latin typeface="Source Sans Pro" panose="020B0503030403020204" pitchFamily="34" charset="0"/>
                <a:hlinkClick r:id="rId5"/>
              </a:rPr>
              <a:t>CC BY-SA 3.0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12509AA4-3439-4BA7-8FE9-776DCB7B692D}"/>
              </a:ext>
            </a:extLst>
          </p:cNvPr>
          <p:cNvPicPr>
            <a:picLocks noChangeAspect="1"/>
          </p:cNvPicPr>
          <p:nvPr/>
        </p:nvPicPr>
        <p:blipFill>
          <a:blip r:embed="rId6"/>
          <a:stretch>
            <a:fillRect/>
          </a:stretch>
        </p:blipFill>
        <p:spPr>
          <a:xfrm>
            <a:off x="6599055" y="2925065"/>
            <a:ext cx="769012" cy="360170"/>
          </a:xfrm>
          <a:prstGeom prst="rect">
            <a:avLst/>
          </a:prstGeom>
        </p:spPr>
      </p:pic>
    </p:spTree>
    <p:extLst>
      <p:ext uri="{BB962C8B-B14F-4D97-AF65-F5344CB8AC3E}">
        <p14:creationId xmlns:p14="http://schemas.microsoft.com/office/powerpoint/2010/main" val="3748429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BFEDECF-6621-435E-A6E3-B6E169BAA33C}"/>
              </a:ext>
            </a:extLst>
          </p:cNvPr>
          <p:cNvPicPr>
            <a:picLocks noChangeAspect="1"/>
          </p:cNvPicPr>
          <p:nvPr/>
        </p:nvPicPr>
        <p:blipFill>
          <a:blip r:embed="rId3"/>
          <a:stretch>
            <a:fillRect/>
          </a:stretch>
        </p:blipFill>
        <p:spPr>
          <a:xfrm>
            <a:off x="266700" y="1114410"/>
            <a:ext cx="7988300" cy="2204523"/>
          </a:xfrm>
          <a:prstGeom prst="rect">
            <a:avLst/>
          </a:prstGeom>
        </p:spPr>
      </p:pic>
      <p:sp>
        <p:nvSpPr>
          <p:cNvPr id="2" name="Title 1">
            <a:extLst>
              <a:ext uri="{FF2B5EF4-FFF2-40B4-BE49-F238E27FC236}">
                <a16:creationId xmlns:a16="http://schemas.microsoft.com/office/drawing/2014/main" id="{FF0C2133-519B-4F39-874D-E10923F36CAD}"/>
              </a:ext>
            </a:extLst>
          </p:cNvPr>
          <p:cNvSpPr>
            <a:spLocks noGrp="1"/>
          </p:cNvSpPr>
          <p:nvPr>
            <p:ph type="title"/>
          </p:nvPr>
        </p:nvSpPr>
        <p:spPr/>
        <p:txBody>
          <a:bodyPr/>
          <a:lstStyle/>
          <a:p>
            <a:r>
              <a:rPr lang="en-US" dirty="0"/>
              <a:t>Computation in a </a:t>
            </a:r>
            <a:r>
              <a:rPr lang="en-US" dirty="0" err="1"/>
              <a:t>Sharded</a:t>
            </a:r>
            <a:r>
              <a:rPr lang="en-US" dirty="0"/>
              <a:t> System:</a:t>
            </a:r>
            <a:br>
              <a:rPr lang="en-US" dirty="0"/>
            </a:br>
            <a:r>
              <a:rPr lang="en-US" dirty="0"/>
              <a:t>Selection, Projection</a:t>
            </a:r>
          </a:p>
        </p:txBody>
      </p:sp>
      <p:sp>
        <p:nvSpPr>
          <p:cNvPr id="3" name="Content Placeholder 2">
            <a:extLst>
              <a:ext uri="{FF2B5EF4-FFF2-40B4-BE49-F238E27FC236}">
                <a16:creationId xmlns:a16="http://schemas.microsoft.com/office/drawing/2014/main" id="{177BDE08-03AA-4618-8706-7E1249CE065E}"/>
              </a:ext>
            </a:extLst>
          </p:cNvPr>
          <p:cNvSpPr>
            <a:spLocks noGrp="1"/>
          </p:cNvSpPr>
          <p:nvPr>
            <p:ph idx="1"/>
          </p:nvPr>
        </p:nvSpPr>
        <p:spPr>
          <a:xfrm>
            <a:off x="343263" y="3231974"/>
            <a:ext cx="8157007" cy="608306"/>
          </a:xfrm>
        </p:spPr>
        <p:txBody>
          <a:bodyPr/>
          <a:lstStyle/>
          <a:p>
            <a:pPr marL="0" indent="0">
              <a:buNone/>
            </a:pPr>
            <a:r>
              <a:rPr lang="en-US" dirty="0"/>
              <a:t>Selection + projection is “farmed out” to each worker, run simultaneously:</a:t>
            </a:r>
          </a:p>
        </p:txBody>
      </p:sp>
      <p:sp>
        <p:nvSpPr>
          <p:cNvPr id="5" name="Slide Number Placeholder 4">
            <a:extLst>
              <a:ext uri="{FF2B5EF4-FFF2-40B4-BE49-F238E27FC236}">
                <a16:creationId xmlns:a16="http://schemas.microsoft.com/office/drawing/2014/main" id="{5D4F3FCB-8BDD-4704-89CE-B93A117D2516}"/>
              </a:ext>
            </a:extLst>
          </p:cNvPr>
          <p:cNvSpPr>
            <a:spLocks noGrp="1"/>
          </p:cNvSpPr>
          <p:nvPr>
            <p:ph type="sldNum" sz="quarter" idx="12"/>
          </p:nvPr>
        </p:nvSpPr>
        <p:spPr/>
        <p:txBody>
          <a:bodyPr/>
          <a:lstStyle/>
          <a:p>
            <a:pPr>
              <a:defRPr/>
            </a:pPr>
            <a:fld id="{B5D931A1-A42B-F94C-ADA3-91D74B0ACBA8}" type="slidenum">
              <a:rPr lang="en-GB" smtClean="0"/>
              <a:pPr>
                <a:defRPr/>
              </a:pPr>
              <a:t>20</a:t>
            </a:fld>
            <a:endParaRPr lang="en-GB"/>
          </a:p>
        </p:txBody>
      </p:sp>
      <p:sp>
        <p:nvSpPr>
          <p:cNvPr id="12" name="Rectangle 11">
            <a:extLst>
              <a:ext uri="{FF2B5EF4-FFF2-40B4-BE49-F238E27FC236}">
                <a16:creationId xmlns:a16="http://schemas.microsoft.com/office/drawing/2014/main" id="{E2E88E3C-E835-492A-B090-1C86A7E0922A}"/>
              </a:ext>
            </a:extLst>
          </p:cNvPr>
          <p:cNvSpPr/>
          <p:nvPr/>
        </p:nvSpPr>
        <p:spPr>
          <a:xfrm>
            <a:off x="224367" y="1718733"/>
            <a:ext cx="8030633" cy="283015"/>
          </a:xfrm>
          <a:prstGeom prst="rect">
            <a:avLst/>
          </a:prstGeom>
          <a:solidFill>
            <a:srgbClr val="A93023">
              <a:alpha val="1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64E03D3-4C73-4097-85B7-04F6C677AC55}"/>
              </a:ext>
            </a:extLst>
          </p:cNvPr>
          <p:cNvSpPr/>
          <p:nvPr/>
        </p:nvSpPr>
        <p:spPr>
          <a:xfrm>
            <a:off x="224367" y="2631749"/>
            <a:ext cx="8030633" cy="283015"/>
          </a:xfrm>
          <a:prstGeom prst="rect">
            <a:avLst/>
          </a:prstGeom>
          <a:solidFill>
            <a:srgbClr val="A93023">
              <a:alpha val="1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194342-78E3-4FB3-B925-7FC2B216D2B5}"/>
              </a:ext>
            </a:extLst>
          </p:cNvPr>
          <p:cNvSpPr/>
          <p:nvPr/>
        </p:nvSpPr>
        <p:spPr>
          <a:xfrm>
            <a:off x="224367" y="2019991"/>
            <a:ext cx="8030633" cy="188537"/>
          </a:xfrm>
          <a:prstGeom prst="rect">
            <a:avLst/>
          </a:prstGeom>
          <a:solidFill>
            <a:schemeClr val="accent6">
              <a:lumMod val="20000"/>
              <a:lumOff val="80000"/>
              <a:alpha val="1803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2C2ED51-01B2-4CFB-A54C-7818B75DB354}"/>
              </a:ext>
            </a:extLst>
          </p:cNvPr>
          <p:cNvSpPr/>
          <p:nvPr/>
        </p:nvSpPr>
        <p:spPr>
          <a:xfrm>
            <a:off x="224367" y="2210410"/>
            <a:ext cx="8030633" cy="188537"/>
          </a:xfrm>
          <a:prstGeom prst="rect">
            <a:avLst/>
          </a:prstGeom>
          <a:solidFill>
            <a:schemeClr val="tx2">
              <a:lumMod val="50000"/>
              <a:lumOff val="50000"/>
              <a:alpha val="1803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6DCEB6C-E664-4274-A750-53D03BE346F1}"/>
              </a:ext>
            </a:extLst>
          </p:cNvPr>
          <p:cNvSpPr/>
          <p:nvPr/>
        </p:nvSpPr>
        <p:spPr>
          <a:xfrm>
            <a:off x="224367" y="2417190"/>
            <a:ext cx="8030633" cy="188537"/>
          </a:xfrm>
          <a:prstGeom prst="rect">
            <a:avLst/>
          </a:prstGeom>
          <a:solidFill>
            <a:srgbClr val="92D050">
              <a:alpha val="1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4950725-0AC8-44DB-B4BE-BEBB8B7FF420}"/>
              </a:ext>
            </a:extLst>
          </p:cNvPr>
          <p:cNvSpPr/>
          <p:nvPr/>
        </p:nvSpPr>
        <p:spPr>
          <a:xfrm>
            <a:off x="510116" y="3732243"/>
            <a:ext cx="7543800" cy="584775"/>
          </a:xfrm>
          <a:prstGeom prst="rect">
            <a:avLst/>
          </a:prstGeom>
          <a:solidFill>
            <a:schemeClr val="accent2">
              <a:lumMod val="20000"/>
              <a:lumOff val="80000"/>
            </a:schemeClr>
          </a:solidFill>
        </p:spPr>
        <p:txBody>
          <a:bodyPr wrap="square">
            <a:spAutoFit/>
          </a:bodyPr>
          <a:lstStyle/>
          <a:p>
            <a:r>
              <a:rPr lang="en-US" sz="1600" dirty="0" err="1">
                <a:solidFill>
                  <a:srgbClr val="000000"/>
                </a:solidFill>
                <a:latin typeface="Consolas" panose="020B0609020204030204" pitchFamily="49" charset="0"/>
              </a:rPr>
              <a:t>linked_df.</a:t>
            </a:r>
            <a:r>
              <a:rPr lang="en-US" sz="1600" dirty="0" err="1">
                <a:solidFill>
                  <a:srgbClr val="795E26"/>
                </a:solidFill>
                <a:latin typeface="Consolas" panose="020B0609020204030204" pitchFamily="49" charset="0"/>
              </a:rPr>
              <a:t>filter</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linked_df.locality</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'United States'</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'_id'</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'name'</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'locality'</a:t>
            </a:r>
            <a:r>
              <a:rPr lang="en-US" sz="1600" dirty="0">
                <a:solidFill>
                  <a:srgbClr val="000000"/>
                </a:solidFill>
                <a:latin typeface="Consolas" panose="020B0609020204030204" pitchFamily="49" charset="0"/>
              </a:rPr>
              <a:t>]].show(</a:t>
            </a:r>
            <a:r>
              <a:rPr lang="en-US" sz="1600" dirty="0">
                <a:solidFill>
                  <a:srgbClr val="09885A"/>
                </a:solidFill>
                <a:latin typeface="Consolas" panose="020B0609020204030204" pitchFamily="49" charset="0"/>
              </a:rPr>
              <a:t>5</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742206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BFEDECF-6621-435E-A6E3-B6E169BAA33C}"/>
              </a:ext>
            </a:extLst>
          </p:cNvPr>
          <p:cNvPicPr>
            <a:picLocks noChangeAspect="1"/>
          </p:cNvPicPr>
          <p:nvPr/>
        </p:nvPicPr>
        <p:blipFill>
          <a:blip r:embed="rId3"/>
          <a:stretch>
            <a:fillRect/>
          </a:stretch>
        </p:blipFill>
        <p:spPr>
          <a:xfrm>
            <a:off x="266700" y="1114410"/>
            <a:ext cx="7988300" cy="2204523"/>
          </a:xfrm>
          <a:prstGeom prst="rect">
            <a:avLst/>
          </a:prstGeom>
        </p:spPr>
      </p:pic>
      <p:sp>
        <p:nvSpPr>
          <p:cNvPr id="2" name="Title 1">
            <a:extLst>
              <a:ext uri="{FF2B5EF4-FFF2-40B4-BE49-F238E27FC236}">
                <a16:creationId xmlns:a16="http://schemas.microsoft.com/office/drawing/2014/main" id="{FF0C2133-519B-4F39-874D-E10923F36CAD}"/>
              </a:ext>
            </a:extLst>
          </p:cNvPr>
          <p:cNvSpPr>
            <a:spLocks noGrp="1"/>
          </p:cNvSpPr>
          <p:nvPr>
            <p:ph type="title"/>
          </p:nvPr>
        </p:nvSpPr>
        <p:spPr/>
        <p:txBody>
          <a:bodyPr/>
          <a:lstStyle/>
          <a:p>
            <a:r>
              <a:rPr lang="en-US" dirty="0"/>
              <a:t>Computation in a </a:t>
            </a:r>
            <a:r>
              <a:rPr lang="en-US" dirty="0" err="1"/>
              <a:t>Sharded</a:t>
            </a:r>
            <a:r>
              <a:rPr lang="en-US" dirty="0"/>
              <a:t> System:</a:t>
            </a:r>
            <a:br>
              <a:rPr lang="en-US" dirty="0"/>
            </a:br>
            <a:r>
              <a:rPr lang="en-US" dirty="0"/>
              <a:t>Selection, Projection</a:t>
            </a:r>
          </a:p>
        </p:txBody>
      </p:sp>
      <p:sp>
        <p:nvSpPr>
          <p:cNvPr id="3" name="Content Placeholder 2">
            <a:extLst>
              <a:ext uri="{FF2B5EF4-FFF2-40B4-BE49-F238E27FC236}">
                <a16:creationId xmlns:a16="http://schemas.microsoft.com/office/drawing/2014/main" id="{177BDE08-03AA-4618-8706-7E1249CE065E}"/>
              </a:ext>
            </a:extLst>
          </p:cNvPr>
          <p:cNvSpPr>
            <a:spLocks noGrp="1"/>
          </p:cNvSpPr>
          <p:nvPr>
            <p:ph idx="1"/>
          </p:nvPr>
        </p:nvSpPr>
        <p:spPr>
          <a:xfrm>
            <a:off x="343263" y="3231974"/>
            <a:ext cx="8157007" cy="608306"/>
          </a:xfrm>
        </p:spPr>
        <p:txBody>
          <a:bodyPr/>
          <a:lstStyle/>
          <a:p>
            <a:pPr marL="0" indent="0">
              <a:buNone/>
            </a:pPr>
            <a:r>
              <a:rPr lang="en-US" dirty="0"/>
              <a:t>Selection + projection is “farmed out” to each worker, run simultaneously:</a:t>
            </a:r>
          </a:p>
        </p:txBody>
      </p:sp>
      <p:sp>
        <p:nvSpPr>
          <p:cNvPr id="5" name="Slide Number Placeholder 4">
            <a:extLst>
              <a:ext uri="{FF2B5EF4-FFF2-40B4-BE49-F238E27FC236}">
                <a16:creationId xmlns:a16="http://schemas.microsoft.com/office/drawing/2014/main" id="{5D4F3FCB-8BDD-4704-89CE-B93A117D2516}"/>
              </a:ext>
            </a:extLst>
          </p:cNvPr>
          <p:cNvSpPr>
            <a:spLocks noGrp="1"/>
          </p:cNvSpPr>
          <p:nvPr>
            <p:ph type="sldNum" sz="quarter" idx="12"/>
          </p:nvPr>
        </p:nvSpPr>
        <p:spPr/>
        <p:txBody>
          <a:bodyPr/>
          <a:lstStyle/>
          <a:p>
            <a:pPr>
              <a:defRPr/>
            </a:pPr>
            <a:fld id="{B5D931A1-A42B-F94C-ADA3-91D74B0ACBA8}" type="slidenum">
              <a:rPr lang="en-GB" smtClean="0"/>
              <a:pPr>
                <a:defRPr/>
              </a:pPr>
              <a:t>21</a:t>
            </a:fld>
            <a:endParaRPr lang="en-GB"/>
          </a:p>
        </p:txBody>
      </p:sp>
      <p:sp>
        <p:nvSpPr>
          <p:cNvPr id="12" name="Rectangle 11">
            <a:extLst>
              <a:ext uri="{FF2B5EF4-FFF2-40B4-BE49-F238E27FC236}">
                <a16:creationId xmlns:a16="http://schemas.microsoft.com/office/drawing/2014/main" id="{E2E88E3C-E835-492A-B090-1C86A7E0922A}"/>
              </a:ext>
            </a:extLst>
          </p:cNvPr>
          <p:cNvSpPr/>
          <p:nvPr/>
        </p:nvSpPr>
        <p:spPr>
          <a:xfrm>
            <a:off x="224367" y="1718733"/>
            <a:ext cx="8030633" cy="283015"/>
          </a:xfrm>
          <a:prstGeom prst="rect">
            <a:avLst/>
          </a:prstGeom>
          <a:solidFill>
            <a:srgbClr val="A93023">
              <a:alpha val="1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64E03D3-4C73-4097-85B7-04F6C677AC55}"/>
              </a:ext>
            </a:extLst>
          </p:cNvPr>
          <p:cNvSpPr/>
          <p:nvPr/>
        </p:nvSpPr>
        <p:spPr>
          <a:xfrm>
            <a:off x="224367" y="2631749"/>
            <a:ext cx="8030633" cy="283015"/>
          </a:xfrm>
          <a:prstGeom prst="rect">
            <a:avLst/>
          </a:prstGeom>
          <a:solidFill>
            <a:srgbClr val="A93023">
              <a:alpha val="1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194342-78E3-4FB3-B925-7FC2B216D2B5}"/>
              </a:ext>
            </a:extLst>
          </p:cNvPr>
          <p:cNvSpPr/>
          <p:nvPr/>
        </p:nvSpPr>
        <p:spPr>
          <a:xfrm>
            <a:off x="224367" y="2019991"/>
            <a:ext cx="8030633" cy="188537"/>
          </a:xfrm>
          <a:prstGeom prst="rect">
            <a:avLst/>
          </a:prstGeom>
          <a:solidFill>
            <a:schemeClr val="accent6">
              <a:lumMod val="20000"/>
              <a:lumOff val="80000"/>
              <a:alpha val="1803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2C2ED51-01B2-4CFB-A54C-7818B75DB354}"/>
              </a:ext>
            </a:extLst>
          </p:cNvPr>
          <p:cNvSpPr/>
          <p:nvPr/>
        </p:nvSpPr>
        <p:spPr>
          <a:xfrm>
            <a:off x="224367" y="2210410"/>
            <a:ext cx="8030633" cy="188537"/>
          </a:xfrm>
          <a:prstGeom prst="rect">
            <a:avLst/>
          </a:prstGeom>
          <a:solidFill>
            <a:schemeClr val="tx2">
              <a:lumMod val="50000"/>
              <a:lumOff val="50000"/>
              <a:alpha val="1803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6DCEB6C-E664-4274-A750-53D03BE346F1}"/>
              </a:ext>
            </a:extLst>
          </p:cNvPr>
          <p:cNvSpPr/>
          <p:nvPr/>
        </p:nvSpPr>
        <p:spPr>
          <a:xfrm>
            <a:off x="224367" y="2417190"/>
            <a:ext cx="8030633" cy="188537"/>
          </a:xfrm>
          <a:prstGeom prst="rect">
            <a:avLst/>
          </a:prstGeom>
          <a:solidFill>
            <a:srgbClr val="92D050">
              <a:alpha val="1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4950725-0AC8-44DB-B4BE-BEBB8B7FF420}"/>
              </a:ext>
            </a:extLst>
          </p:cNvPr>
          <p:cNvSpPr/>
          <p:nvPr/>
        </p:nvSpPr>
        <p:spPr>
          <a:xfrm>
            <a:off x="510116" y="3732243"/>
            <a:ext cx="7543800" cy="584775"/>
          </a:xfrm>
          <a:prstGeom prst="rect">
            <a:avLst/>
          </a:prstGeom>
          <a:solidFill>
            <a:schemeClr val="accent2">
              <a:lumMod val="20000"/>
              <a:lumOff val="80000"/>
            </a:schemeClr>
          </a:solidFill>
        </p:spPr>
        <p:txBody>
          <a:bodyPr wrap="square">
            <a:spAutoFit/>
          </a:bodyPr>
          <a:lstStyle/>
          <a:p>
            <a:r>
              <a:rPr lang="en-US" sz="1600" dirty="0" err="1">
                <a:solidFill>
                  <a:srgbClr val="000000"/>
                </a:solidFill>
                <a:latin typeface="Consolas" panose="020B0609020204030204" pitchFamily="49" charset="0"/>
              </a:rPr>
              <a:t>linked_df.</a:t>
            </a:r>
            <a:r>
              <a:rPr lang="en-US" sz="1600" dirty="0" err="1">
                <a:solidFill>
                  <a:srgbClr val="795E26"/>
                </a:solidFill>
                <a:latin typeface="Consolas" panose="020B0609020204030204" pitchFamily="49" charset="0"/>
              </a:rPr>
              <a:t>filter</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linked_df.locality</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'United States'</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'_id'</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'name'</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'locality'</a:t>
            </a:r>
            <a:r>
              <a:rPr lang="en-US" sz="1600" dirty="0">
                <a:solidFill>
                  <a:srgbClr val="000000"/>
                </a:solidFill>
                <a:latin typeface="Consolas" panose="020B0609020204030204" pitchFamily="49" charset="0"/>
              </a:rPr>
              <a:t>]].show(</a:t>
            </a:r>
            <a:r>
              <a:rPr lang="en-US" sz="1600" dirty="0">
                <a:solidFill>
                  <a:srgbClr val="09885A"/>
                </a:solidFill>
                <a:latin typeface="Consolas" panose="020B0609020204030204" pitchFamily="49" charset="0"/>
              </a:rPr>
              <a:t>5</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pic>
        <p:nvPicPr>
          <p:cNvPr id="19" name="Picture 18">
            <a:extLst>
              <a:ext uri="{FF2B5EF4-FFF2-40B4-BE49-F238E27FC236}">
                <a16:creationId xmlns:a16="http://schemas.microsoft.com/office/drawing/2014/main" id="{DF895C3F-A43C-4CA2-AB09-309D4BDB29C8}"/>
              </a:ext>
            </a:extLst>
          </p:cNvPr>
          <p:cNvPicPr>
            <a:picLocks noChangeAspect="1"/>
          </p:cNvPicPr>
          <p:nvPr/>
        </p:nvPicPr>
        <p:blipFill>
          <a:blip r:embed="rId4"/>
          <a:stretch>
            <a:fillRect/>
          </a:stretch>
        </p:blipFill>
        <p:spPr>
          <a:xfrm>
            <a:off x="3149563" y="3356419"/>
            <a:ext cx="5147770" cy="1999356"/>
          </a:xfrm>
          <a:prstGeom prst="rect">
            <a:avLst/>
          </a:prstGeom>
          <a:ln>
            <a:solidFill>
              <a:schemeClr val="accent4"/>
            </a:solidFill>
          </a:ln>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3782330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16F2F-000B-4768-82E6-A79CA5EA7306}"/>
              </a:ext>
            </a:extLst>
          </p:cNvPr>
          <p:cNvSpPr>
            <a:spLocks noGrp="1"/>
          </p:cNvSpPr>
          <p:nvPr>
            <p:ph type="title"/>
          </p:nvPr>
        </p:nvSpPr>
        <p:spPr/>
        <p:txBody>
          <a:bodyPr/>
          <a:lstStyle/>
          <a:p>
            <a:r>
              <a:rPr lang="en-US" dirty="0">
                <a:latin typeface="Consolas" panose="020B0609020204030204" pitchFamily="49" charset="0"/>
              </a:rPr>
              <a:t>Apply</a:t>
            </a:r>
            <a:r>
              <a:rPr lang="en-US" dirty="0"/>
              <a:t> (with Python Functions) in Spark</a:t>
            </a:r>
          </a:p>
        </p:txBody>
      </p:sp>
      <p:sp>
        <p:nvSpPr>
          <p:cNvPr id="3" name="Content Placeholder 2">
            <a:extLst>
              <a:ext uri="{FF2B5EF4-FFF2-40B4-BE49-F238E27FC236}">
                <a16:creationId xmlns:a16="http://schemas.microsoft.com/office/drawing/2014/main" id="{E2141380-D37B-4C56-B470-B5D7C0EDD118}"/>
              </a:ext>
            </a:extLst>
          </p:cNvPr>
          <p:cNvSpPr>
            <a:spLocks noGrp="1"/>
          </p:cNvSpPr>
          <p:nvPr>
            <p:ph idx="1"/>
          </p:nvPr>
        </p:nvSpPr>
        <p:spPr>
          <a:xfrm>
            <a:off x="470263" y="3429000"/>
            <a:ext cx="8157007" cy="1791413"/>
          </a:xfrm>
        </p:spPr>
        <p:txBody>
          <a:bodyPr/>
          <a:lstStyle/>
          <a:p>
            <a:pPr marL="0" indent="0">
              <a:buNone/>
            </a:pPr>
            <a:r>
              <a:rPr lang="en-US" dirty="0"/>
              <a:t>Note also that we used Spark’s </a:t>
            </a:r>
            <a:r>
              <a:rPr lang="en-US" dirty="0">
                <a:latin typeface="Consolas" panose="020B0609020204030204" pitchFamily="49" charset="0"/>
              </a:rPr>
              <a:t>select</a:t>
            </a:r>
            <a:r>
              <a:rPr lang="en-US" dirty="0"/>
              <a:t> function – whose arguments looks much like a list for SQL </a:t>
            </a:r>
            <a:r>
              <a:rPr lang="en-US" dirty="0">
                <a:latin typeface="Consolas" panose="020B0609020204030204" pitchFamily="49" charset="0"/>
              </a:rPr>
              <a:t>select</a:t>
            </a:r>
            <a:r>
              <a:rPr lang="en-US" dirty="0"/>
              <a:t>!</a:t>
            </a:r>
          </a:p>
          <a:p>
            <a:pPr marL="0" indent="0">
              <a:buNone/>
            </a:pPr>
            <a:endParaRPr lang="en-US" dirty="0"/>
          </a:p>
          <a:p>
            <a:pPr marL="0" indent="0">
              <a:buNone/>
            </a:pPr>
            <a:r>
              <a:rPr lang="en-US" dirty="0"/>
              <a:t>As with select / project, apply is run on each worker in parallel!</a:t>
            </a:r>
          </a:p>
        </p:txBody>
      </p:sp>
      <p:sp>
        <p:nvSpPr>
          <p:cNvPr id="5" name="Slide Number Placeholder 4">
            <a:extLst>
              <a:ext uri="{FF2B5EF4-FFF2-40B4-BE49-F238E27FC236}">
                <a16:creationId xmlns:a16="http://schemas.microsoft.com/office/drawing/2014/main" id="{9E51F526-D6DA-4FED-8293-459E7A310120}"/>
              </a:ext>
            </a:extLst>
          </p:cNvPr>
          <p:cNvSpPr>
            <a:spLocks noGrp="1"/>
          </p:cNvSpPr>
          <p:nvPr>
            <p:ph type="sldNum" sz="quarter" idx="12"/>
          </p:nvPr>
        </p:nvSpPr>
        <p:spPr/>
        <p:txBody>
          <a:bodyPr/>
          <a:lstStyle/>
          <a:p>
            <a:pPr>
              <a:defRPr/>
            </a:pPr>
            <a:fld id="{B5D931A1-A42B-F94C-ADA3-91D74B0ACBA8}" type="slidenum">
              <a:rPr lang="en-GB" smtClean="0"/>
              <a:pPr>
                <a:defRPr/>
              </a:pPr>
              <a:t>22</a:t>
            </a:fld>
            <a:endParaRPr lang="en-GB"/>
          </a:p>
        </p:txBody>
      </p:sp>
      <p:sp>
        <p:nvSpPr>
          <p:cNvPr id="8" name="Rectangle 7">
            <a:extLst>
              <a:ext uri="{FF2B5EF4-FFF2-40B4-BE49-F238E27FC236}">
                <a16:creationId xmlns:a16="http://schemas.microsoft.com/office/drawing/2014/main" id="{8C2E1469-978C-41BD-99FF-658935F2474F}"/>
              </a:ext>
            </a:extLst>
          </p:cNvPr>
          <p:cNvSpPr/>
          <p:nvPr/>
        </p:nvSpPr>
        <p:spPr>
          <a:xfrm>
            <a:off x="901699" y="926150"/>
            <a:ext cx="7992533" cy="400110"/>
          </a:xfrm>
          <a:prstGeom prst="rect">
            <a:avLst/>
          </a:prstGeom>
        </p:spPr>
        <p:txBody>
          <a:bodyPr wrap="square">
            <a:spAutoFit/>
          </a:bodyPr>
          <a:lstStyle/>
          <a:p>
            <a:r>
              <a:rPr lang="en-US" dirty="0">
                <a:hlinkClick r:id="rId3"/>
              </a:rPr>
              <a:t>https://docs.databricks.com/spark/latest/spark-sql/udf-python.html</a:t>
            </a:r>
            <a:endParaRPr lang="en-US" dirty="0"/>
          </a:p>
        </p:txBody>
      </p:sp>
      <p:sp>
        <p:nvSpPr>
          <p:cNvPr id="9" name="Rectangle 8">
            <a:extLst>
              <a:ext uri="{FF2B5EF4-FFF2-40B4-BE49-F238E27FC236}">
                <a16:creationId xmlns:a16="http://schemas.microsoft.com/office/drawing/2014/main" id="{27C9B81D-E021-4910-B42F-ED8A3A8B00F5}"/>
              </a:ext>
            </a:extLst>
          </p:cNvPr>
          <p:cNvSpPr/>
          <p:nvPr/>
        </p:nvSpPr>
        <p:spPr>
          <a:xfrm>
            <a:off x="787400" y="1735764"/>
            <a:ext cx="7886337" cy="1815882"/>
          </a:xfrm>
          <a:prstGeom prst="rect">
            <a:avLst/>
          </a:prstGeom>
          <a:solidFill>
            <a:schemeClr val="accent2">
              <a:lumMod val="20000"/>
              <a:lumOff val="80000"/>
            </a:schemeClr>
          </a:solidFill>
        </p:spPr>
        <p:txBody>
          <a:bodyPr wrap="square">
            <a:spAutoFit/>
          </a:bodyPr>
          <a:lstStyle/>
          <a:p>
            <a:r>
              <a:rPr lang="en-US" sz="1600" dirty="0">
                <a:solidFill>
                  <a:srgbClr val="000000"/>
                </a:solidFill>
                <a:latin typeface="Consolas" panose="020B0609020204030204" pitchFamily="49" charset="0"/>
              </a:rPr>
              <a:t>%%spark</a:t>
            </a:r>
          </a:p>
          <a:p>
            <a:r>
              <a:rPr lang="en-US" sz="1600" dirty="0">
                <a:solidFill>
                  <a:srgbClr val="AF00DB"/>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pyspark.sql.functions</a:t>
            </a:r>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import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udf</a:t>
            </a:r>
            <a:endParaRPr lang="en-US" sz="1600" dirty="0">
              <a:solidFill>
                <a:srgbClr val="000000"/>
              </a:solidFill>
              <a:latin typeface="Consolas" panose="020B0609020204030204" pitchFamily="49" charset="0"/>
            </a:endParaRPr>
          </a:p>
          <a:p>
            <a:r>
              <a:rPr lang="en-US" sz="1600" dirty="0">
                <a:solidFill>
                  <a:srgbClr val="AF00DB"/>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pyspark.sql.types</a:t>
            </a:r>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import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StringType</a:t>
            </a:r>
            <a:endParaRPr lang="en-US" sz="1600" dirty="0">
              <a:solidFill>
                <a:srgbClr val="000000"/>
              </a:solidFill>
              <a:latin typeface="Consolas" panose="020B0609020204030204" pitchFamily="49" charset="0"/>
            </a:endParaRPr>
          </a:p>
          <a:p>
            <a:br>
              <a:rPr lang="en-US" sz="1600" dirty="0">
                <a:solidFill>
                  <a:srgbClr val="000000"/>
                </a:solidFill>
                <a:latin typeface="Consolas" panose="020B0609020204030204" pitchFamily="49" charset="0"/>
              </a:rPr>
            </a:br>
            <a:r>
              <a:rPr lang="en-US" sz="1600" dirty="0" err="1">
                <a:solidFill>
                  <a:srgbClr val="000000"/>
                </a:solidFill>
                <a:latin typeface="Consolas" panose="020B0609020204030204" pitchFamily="49" charset="0"/>
              </a:rPr>
              <a:t>acro</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udf</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lambda</a:t>
            </a:r>
            <a:r>
              <a:rPr lang="en-US" sz="1600" dirty="0">
                <a:solidFill>
                  <a:srgbClr val="000000"/>
                </a:solidFill>
                <a:latin typeface="Consolas" panose="020B0609020204030204" pitchFamily="49" charset="0"/>
              </a:rPr>
              <a:t> x: ''.join([n[0] for n in </a:t>
            </a:r>
            <a:r>
              <a:rPr lang="en-US" sz="1600" dirty="0" err="1">
                <a:solidFill>
                  <a:srgbClr val="000000"/>
                </a:solidFill>
                <a:latin typeface="Consolas" panose="020B0609020204030204" pitchFamily="49" charset="0"/>
              </a:rPr>
              <a:t>x.split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StringType</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err="1">
                <a:solidFill>
                  <a:srgbClr val="000000"/>
                </a:solidFill>
                <a:latin typeface="Consolas" panose="020B0609020204030204" pitchFamily="49" charset="0"/>
              </a:rPr>
              <a:t>linked_df.select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acro</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"locality"</a:t>
            </a:r>
            <a:r>
              <a:rPr lang="en-US" sz="1600" dirty="0">
                <a:solidFill>
                  <a:srgbClr val="000000"/>
                </a:solidFill>
                <a:latin typeface="Consolas" panose="020B0609020204030204" pitchFamily="49" charset="0"/>
              </a:rPr>
              <a:t>).alias(</a:t>
            </a:r>
            <a:r>
              <a:rPr lang="en-US" sz="1600" dirty="0">
                <a:solidFill>
                  <a:srgbClr val="A31515"/>
                </a:solidFill>
                <a:latin typeface="Consolas" panose="020B0609020204030204" pitchFamily="49" charset="0"/>
              </a:rPr>
              <a:t>“acronym"</a:t>
            </a:r>
            <a:r>
              <a:rPr lang="en-US" sz="1600" dirty="0">
                <a:solidFill>
                  <a:srgbClr val="000000"/>
                </a:solidFill>
                <a:latin typeface="Consolas" panose="020B0609020204030204" pitchFamily="49" charset="0"/>
              </a:rPr>
              <a:t>)).show(5)</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84320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16F2F-000B-4768-82E6-A79CA5EA7306}"/>
              </a:ext>
            </a:extLst>
          </p:cNvPr>
          <p:cNvSpPr>
            <a:spLocks noGrp="1"/>
          </p:cNvSpPr>
          <p:nvPr>
            <p:ph type="title"/>
          </p:nvPr>
        </p:nvSpPr>
        <p:spPr/>
        <p:txBody>
          <a:bodyPr/>
          <a:lstStyle/>
          <a:p>
            <a:r>
              <a:rPr lang="en-US" dirty="0">
                <a:latin typeface="Consolas" panose="020B0609020204030204" pitchFamily="49" charset="0"/>
              </a:rPr>
              <a:t>Apply</a:t>
            </a:r>
            <a:r>
              <a:rPr lang="en-US" dirty="0"/>
              <a:t> (with Python Functions) in Spark</a:t>
            </a:r>
          </a:p>
        </p:txBody>
      </p:sp>
      <p:sp>
        <p:nvSpPr>
          <p:cNvPr id="3" name="Content Placeholder 2">
            <a:extLst>
              <a:ext uri="{FF2B5EF4-FFF2-40B4-BE49-F238E27FC236}">
                <a16:creationId xmlns:a16="http://schemas.microsoft.com/office/drawing/2014/main" id="{E2141380-D37B-4C56-B470-B5D7C0EDD118}"/>
              </a:ext>
            </a:extLst>
          </p:cNvPr>
          <p:cNvSpPr>
            <a:spLocks noGrp="1"/>
          </p:cNvSpPr>
          <p:nvPr>
            <p:ph idx="1"/>
          </p:nvPr>
        </p:nvSpPr>
        <p:spPr>
          <a:xfrm>
            <a:off x="470263" y="3429000"/>
            <a:ext cx="8157007" cy="1791413"/>
          </a:xfrm>
        </p:spPr>
        <p:txBody>
          <a:bodyPr/>
          <a:lstStyle/>
          <a:p>
            <a:pPr marL="0" indent="0">
              <a:buNone/>
            </a:pPr>
            <a:r>
              <a:rPr lang="en-US" dirty="0"/>
              <a:t>Note also that we used Spark’s </a:t>
            </a:r>
            <a:r>
              <a:rPr lang="en-US" dirty="0">
                <a:latin typeface="Consolas" panose="020B0609020204030204" pitchFamily="49" charset="0"/>
              </a:rPr>
              <a:t>select</a:t>
            </a:r>
            <a:r>
              <a:rPr lang="en-US" dirty="0"/>
              <a:t> function – whose arguments looks much like a list for SQL </a:t>
            </a:r>
            <a:r>
              <a:rPr lang="en-US" dirty="0">
                <a:latin typeface="Consolas" panose="020B0609020204030204" pitchFamily="49" charset="0"/>
              </a:rPr>
              <a:t>select</a:t>
            </a:r>
            <a:r>
              <a:rPr lang="en-US" dirty="0"/>
              <a:t>!</a:t>
            </a:r>
          </a:p>
          <a:p>
            <a:pPr marL="0" indent="0">
              <a:buNone/>
            </a:pPr>
            <a:endParaRPr lang="en-US" dirty="0"/>
          </a:p>
          <a:p>
            <a:pPr marL="0" indent="0">
              <a:buNone/>
            </a:pPr>
            <a:r>
              <a:rPr lang="en-US" dirty="0"/>
              <a:t>As with select / project, apply is run on each worker in parallel!</a:t>
            </a:r>
          </a:p>
        </p:txBody>
      </p:sp>
      <p:sp>
        <p:nvSpPr>
          <p:cNvPr id="4" name="Footer Placeholder 3">
            <a:extLst>
              <a:ext uri="{FF2B5EF4-FFF2-40B4-BE49-F238E27FC236}">
                <a16:creationId xmlns:a16="http://schemas.microsoft.com/office/drawing/2014/main" id="{6654ABBF-9823-4B74-A0E6-F159FA105E1B}"/>
              </a:ext>
            </a:extLst>
          </p:cNvPr>
          <p:cNvSpPr>
            <a:spLocks noGrp="1"/>
          </p:cNvSpPr>
          <p:nvPr>
            <p:ph type="ftr" sz="quarter" idx="11"/>
          </p:nvPr>
        </p:nvSpPr>
        <p:spPr/>
        <p:txBody>
          <a:bodyPr/>
          <a:lstStyle/>
          <a:p>
            <a:pPr>
              <a:defRPr/>
            </a:pPr>
            <a:endParaRPr lang="en-GB"/>
          </a:p>
        </p:txBody>
      </p:sp>
      <p:sp>
        <p:nvSpPr>
          <p:cNvPr id="5" name="Slide Number Placeholder 4">
            <a:extLst>
              <a:ext uri="{FF2B5EF4-FFF2-40B4-BE49-F238E27FC236}">
                <a16:creationId xmlns:a16="http://schemas.microsoft.com/office/drawing/2014/main" id="{9E51F526-D6DA-4FED-8293-459E7A310120}"/>
              </a:ext>
            </a:extLst>
          </p:cNvPr>
          <p:cNvSpPr>
            <a:spLocks noGrp="1"/>
          </p:cNvSpPr>
          <p:nvPr>
            <p:ph type="sldNum" sz="quarter" idx="12"/>
          </p:nvPr>
        </p:nvSpPr>
        <p:spPr/>
        <p:txBody>
          <a:bodyPr/>
          <a:lstStyle/>
          <a:p>
            <a:pPr>
              <a:defRPr/>
            </a:pPr>
            <a:fld id="{B5D931A1-A42B-F94C-ADA3-91D74B0ACBA8}" type="slidenum">
              <a:rPr lang="en-GB" smtClean="0"/>
              <a:pPr>
                <a:defRPr/>
              </a:pPr>
              <a:t>23</a:t>
            </a:fld>
            <a:endParaRPr lang="en-GB"/>
          </a:p>
        </p:txBody>
      </p:sp>
      <p:sp>
        <p:nvSpPr>
          <p:cNvPr id="8" name="Rectangle 7">
            <a:extLst>
              <a:ext uri="{FF2B5EF4-FFF2-40B4-BE49-F238E27FC236}">
                <a16:creationId xmlns:a16="http://schemas.microsoft.com/office/drawing/2014/main" id="{8C2E1469-978C-41BD-99FF-658935F2474F}"/>
              </a:ext>
            </a:extLst>
          </p:cNvPr>
          <p:cNvSpPr/>
          <p:nvPr/>
        </p:nvSpPr>
        <p:spPr>
          <a:xfrm>
            <a:off x="901699" y="926150"/>
            <a:ext cx="7992533" cy="400110"/>
          </a:xfrm>
          <a:prstGeom prst="rect">
            <a:avLst/>
          </a:prstGeom>
        </p:spPr>
        <p:txBody>
          <a:bodyPr wrap="square">
            <a:spAutoFit/>
          </a:bodyPr>
          <a:lstStyle/>
          <a:p>
            <a:r>
              <a:rPr lang="en-US" dirty="0">
                <a:hlinkClick r:id="rId3"/>
              </a:rPr>
              <a:t>https://docs.databricks.com/spark/latest/spark-sql/udf-python.html</a:t>
            </a:r>
            <a:endParaRPr lang="en-US" dirty="0"/>
          </a:p>
        </p:txBody>
      </p:sp>
      <p:sp>
        <p:nvSpPr>
          <p:cNvPr id="9" name="Rectangle 8">
            <a:extLst>
              <a:ext uri="{FF2B5EF4-FFF2-40B4-BE49-F238E27FC236}">
                <a16:creationId xmlns:a16="http://schemas.microsoft.com/office/drawing/2014/main" id="{27C9B81D-E021-4910-B42F-ED8A3A8B00F5}"/>
              </a:ext>
            </a:extLst>
          </p:cNvPr>
          <p:cNvSpPr/>
          <p:nvPr/>
        </p:nvSpPr>
        <p:spPr>
          <a:xfrm>
            <a:off x="787400" y="1735764"/>
            <a:ext cx="7886337" cy="1815882"/>
          </a:xfrm>
          <a:prstGeom prst="rect">
            <a:avLst/>
          </a:prstGeom>
          <a:solidFill>
            <a:schemeClr val="accent2">
              <a:lumMod val="20000"/>
              <a:lumOff val="80000"/>
            </a:schemeClr>
          </a:solidFill>
        </p:spPr>
        <p:txBody>
          <a:bodyPr wrap="square">
            <a:spAutoFit/>
          </a:bodyPr>
          <a:lstStyle/>
          <a:p>
            <a:r>
              <a:rPr lang="en-US" sz="1600" dirty="0">
                <a:solidFill>
                  <a:srgbClr val="000000"/>
                </a:solidFill>
                <a:latin typeface="Consolas" panose="020B0609020204030204" pitchFamily="49" charset="0"/>
              </a:rPr>
              <a:t>%%spark</a:t>
            </a:r>
          </a:p>
          <a:p>
            <a:r>
              <a:rPr lang="en-US" sz="1600" dirty="0">
                <a:solidFill>
                  <a:srgbClr val="AF00DB"/>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pyspark.sql.functions</a:t>
            </a:r>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import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udf</a:t>
            </a:r>
            <a:endParaRPr lang="en-US" sz="1600" dirty="0">
              <a:solidFill>
                <a:srgbClr val="000000"/>
              </a:solidFill>
              <a:latin typeface="Consolas" panose="020B0609020204030204" pitchFamily="49" charset="0"/>
            </a:endParaRPr>
          </a:p>
          <a:p>
            <a:r>
              <a:rPr lang="en-US" sz="1600" dirty="0">
                <a:solidFill>
                  <a:srgbClr val="AF00DB"/>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pyspark.sql.types</a:t>
            </a:r>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import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StringType</a:t>
            </a:r>
            <a:endParaRPr lang="en-US" sz="1600" dirty="0">
              <a:solidFill>
                <a:srgbClr val="000000"/>
              </a:solidFill>
              <a:latin typeface="Consolas" panose="020B0609020204030204" pitchFamily="49" charset="0"/>
            </a:endParaRPr>
          </a:p>
          <a:p>
            <a:br>
              <a:rPr lang="en-US" sz="1600" dirty="0">
                <a:solidFill>
                  <a:srgbClr val="000000"/>
                </a:solidFill>
                <a:latin typeface="Consolas" panose="020B0609020204030204" pitchFamily="49" charset="0"/>
              </a:rPr>
            </a:br>
            <a:r>
              <a:rPr lang="en-US" sz="1600" dirty="0" err="1">
                <a:solidFill>
                  <a:srgbClr val="000000"/>
                </a:solidFill>
                <a:latin typeface="Consolas" panose="020B0609020204030204" pitchFamily="49" charset="0"/>
              </a:rPr>
              <a:t>acro</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udf</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lambda</a:t>
            </a:r>
            <a:r>
              <a:rPr lang="en-US" sz="1600" dirty="0">
                <a:solidFill>
                  <a:srgbClr val="000000"/>
                </a:solidFill>
                <a:latin typeface="Consolas" panose="020B0609020204030204" pitchFamily="49" charset="0"/>
              </a:rPr>
              <a:t> x: ''.join([n[0] for n in </a:t>
            </a:r>
            <a:r>
              <a:rPr lang="en-US" sz="1600" dirty="0" err="1">
                <a:solidFill>
                  <a:srgbClr val="000000"/>
                </a:solidFill>
                <a:latin typeface="Consolas" panose="020B0609020204030204" pitchFamily="49" charset="0"/>
              </a:rPr>
              <a:t>x.split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StringType</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err="1">
                <a:solidFill>
                  <a:srgbClr val="000000"/>
                </a:solidFill>
                <a:latin typeface="Consolas" panose="020B0609020204030204" pitchFamily="49" charset="0"/>
              </a:rPr>
              <a:t>linked_df.select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acro</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"locality"</a:t>
            </a:r>
            <a:r>
              <a:rPr lang="en-US" sz="1600" dirty="0">
                <a:solidFill>
                  <a:srgbClr val="000000"/>
                </a:solidFill>
                <a:latin typeface="Consolas" panose="020B0609020204030204" pitchFamily="49" charset="0"/>
              </a:rPr>
              <a:t>).alias</a:t>
            </a:r>
            <a:r>
              <a:rPr lang="en-US" sz="1600">
                <a:solidFill>
                  <a:srgbClr val="000000"/>
                </a:solidFill>
                <a:latin typeface="Consolas" panose="020B0609020204030204" pitchFamily="49" charset="0"/>
              </a:rPr>
              <a:t>(</a:t>
            </a:r>
            <a:r>
              <a:rPr lang="en-US" sz="1600">
                <a:solidFill>
                  <a:srgbClr val="A31515"/>
                </a:solidFill>
                <a:latin typeface="Consolas" panose="020B0609020204030204" pitchFamily="49" charset="0"/>
              </a:rPr>
              <a:t>“acronym"</a:t>
            </a:r>
            <a:r>
              <a:rPr lang="en-US" sz="160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show(5)</a:t>
            </a:r>
            <a:endParaRPr lang="en-US" sz="1600" b="0" dirty="0">
              <a:solidFill>
                <a:srgbClr val="000000"/>
              </a:solidFill>
              <a:effectLst/>
              <a:latin typeface="Consolas" panose="020B0609020204030204" pitchFamily="49" charset="0"/>
            </a:endParaRPr>
          </a:p>
        </p:txBody>
      </p:sp>
      <p:pic>
        <p:nvPicPr>
          <p:cNvPr id="11" name="Picture 10">
            <a:extLst>
              <a:ext uri="{FF2B5EF4-FFF2-40B4-BE49-F238E27FC236}">
                <a16:creationId xmlns:a16="http://schemas.microsoft.com/office/drawing/2014/main" id="{EEFE7BEF-8086-47CD-91FB-E56A84D5F2CE}"/>
              </a:ext>
            </a:extLst>
          </p:cNvPr>
          <p:cNvPicPr>
            <a:picLocks noChangeAspect="1"/>
          </p:cNvPicPr>
          <p:nvPr/>
        </p:nvPicPr>
        <p:blipFill>
          <a:blip r:embed="rId4"/>
          <a:stretch>
            <a:fillRect/>
          </a:stretch>
        </p:blipFill>
        <p:spPr>
          <a:xfrm>
            <a:off x="2122834" y="2380478"/>
            <a:ext cx="3676140" cy="2839935"/>
          </a:xfrm>
          <a:prstGeom prst="rect">
            <a:avLst/>
          </a:prstGeom>
          <a:ln>
            <a:solidFill>
              <a:schemeClr val="bg2">
                <a:lumMod val="10000"/>
              </a:schemeClr>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625590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96BE9-7229-4EE3-B9CD-7C1E86FBF3FE}"/>
              </a:ext>
            </a:extLst>
          </p:cNvPr>
          <p:cNvSpPr>
            <a:spLocks noGrp="1"/>
          </p:cNvSpPr>
          <p:nvPr>
            <p:ph type="title"/>
          </p:nvPr>
        </p:nvSpPr>
        <p:spPr/>
        <p:txBody>
          <a:bodyPr/>
          <a:lstStyle/>
          <a:p>
            <a:r>
              <a:rPr lang="en-US" dirty="0"/>
              <a:t>Grouping</a:t>
            </a:r>
          </a:p>
        </p:txBody>
      </p:sp>
      <p:sp>
        <p:nvSpPr>
          <p:cNvPr id="3" name="Content Placeholder 2">
            <a:extLst>
              <a:ext uri="{FF2B5EF4-FFF2-40B4-BE49-F238E27FC236}">
                <a16:creationId xmlns:a16="http://schemas.microsoft.com/office/drawing/2014/main" id="{18126F3F-A6A9-4A6D-A06D-4B390AA4571F}"/>
              </a:ext>
            </a:extLst>
          </p:cNvPr>
          <p:cNvSpPr>
            <a:spLocks noGrp="1"/>
          </p:cNvSpPr>
          <p:nvPr>
            <p:ph idx="1"/>
          </p:nvPr>
        </p:nvSpPr>
        <p:spPr>
          <a:xfrm>
            <a:off x="470263" y="1457743"/>
            <a:ext cx="8157007" cy="655538"/>
          </a:xfrm>
        </p:spPr>
        <p:txBody>
          <a:bodyPr/>
          <a:lstStyle/>
          <a:p>
            <a:pPr marL="0" indent="0">
              <a:buNone/>
            </a:pPr>
            <a:r>
              <a:rPr lang="en-US" dirty="0"/>
              <a:t>Grouping needs </a:t>
            </a:r>
            <a:r>
              <a:rPr lang="en-US" i="1" dirty="0"/>
              <a:t>all</a:t>
            </a:r>
            <a:r>
              <a:rPr lang="en-US" dirty="0"/>
              <a:t> of the tuples in a group to be on the same machine, in order to do a computation over the group!  In </a:t>
            </a:r>
            <a:r>
              <a:rPr lang="en-US" dirty="0" err="1"/>
              <a:t>SparkSQL</a:t>
            </a:r>
            <a:r>
              <a:rPr lang="en-US" dirty="0"/>
              <a:t>:</a:t>
            </a:r>
          </a:p>
        </p:txBody>
      </p:sp>
      <p:sp>
        <p:nvSpPr>
          <p:cNvPr id="5" name="Slide Number Placeholder 4">
            <a:extLst>
              <a:ext uri="{FF2B5EF4-FFF2-40B4-BE49-F238E27FC236}">
                <a16:creationId xmlns:a16="http://schemas.microsoft.com/office/drawing/2014/main" id="{BC41EA16-02DF-45CA-B187-E0F9E54C9388}"/>
              </a:ext>
            </a:extLst>
          </p:cNvPr>
          <p:cNvSpPr>
            <a:spLocks noGrp="1"/>
          </p:cNvSpPr>
          <p:nvPr>
            <p:ph type="sldNum" sz="quarter" idx="12"/>
          </p:nvPr>
        </p:nvSpPr>
        <p:spPr/>
        <p:txBody>
          <a:bodyPr/>
          <a:lstStyle/>
          <a:p>
            <a:pPr>
              <a:defRPr/>
            </a:pPr>
            <a:fld id="{B5D931A1-A42B-F94C-ADA3-91D74B0ACBA8}" type="slidenum">
              <a:rPr lang="en-GB" smtClean="0"/>
              <a:pPr>
                <a:defRPr/>
              </a:pPr>
              <a:t>24</a:t>
            </a:fld>
            <a:endParaRPr lang="en-GB"/>
          </a:p>
        </p:txBody>
      </p:sp>
      <p:sp>
        <p:nvSpPr>
          <p:cNvPr id="6" name="Rectangle 5">
            <a:extLst>
              <a:ext uri="{FF2B5EF4-FFF2-40B4-BE49-F238E27FC236}">
                <a16:creationId xmlns:a16="http://schemas.microsoft.com/office/drawing/2014/main" id="{1321490C-2904-41B1-9B33-0A552B668089}"/>
              </a:ext>
            </a:extLst>
          </p:cNvPr>
          <p:cNvSpPr/>
          <p:nvPr/>
        </p:nvSpPr>
        <p:spPr>
          <a:xfrm>
            <a:off x="1738110" y="2146677"/>
            <a:ext cx="5442373" cy="1323439"/>
          </a:xfrm>
          <a:prstGeom prst="rect">
            <a:avLst/>
          </a:prstGeom>
          <a:solidFill>
            <a:schemeClr val="accent2">
              <a:lumMod val="20000"/>
              <a:lumOff val="80000"/>
            </a:schemeClr>
          </a:solidFill>
          <a:ln>
            <a:solidFill>
              <a:schemeClr val="bg2">
                <a:lumMod val="10000"/>
              </a:schemeClr>
            </a:solidFill>
          </a:ln>
        </p:spPr>
        <p:txBody>
          <a:bodyPr wrap="square">
            <a:spAutoFit/>
          </a:bodyPr>
          <a:lstStyle/>
          <a:p>
            <a:r>
              <a:rPr lang="en-US" sz="1600" dirty="0">
                <a:solidFill>
                  <a:srgbClr val="000000"/>
                </a:solidFill>
                <a:latin typeface="Consolas" panose="020B0609020204030204" pitchFamily="49" charset="0"/>
              </a:rPr>
              <a:t>%%spark</a:t>
            </a:r>
          </a:p>
          <a:p>
            <a:r>
              <a:rPr lang="en-US" sz="1600" dirty="0">
                <a:solidFill>
                  <a:srgbClr val="008000"/>
                </a:solidFill>
                <a:latin typeface="Consolas" panose="020B0609020204030204" pitchFamily="49" charset="0"/>
              </a:rPr>
              <a:t># Which industries are most popular?</a:t>
            </a:r>
            <a:endParaRPr lang="en-US" sz="1600" dirty="0">
              <a:solidFill>
                <a:srgbClr val="000000"/>
              </a:solidFill>
              <a:latin typeface="Consolas" panose="020B0609020204030204" pitchFamily="49" charset="0"/>
            </a:endParaRPr>
          </a:p>
          <a:p>
            <a:r>
              <a:rPr lang="en-US" sz="1600" dirty="0" err="1">
                <a:solidFill>
                  <a:srgbClr val="000000"/>
                </a:solidFill>
                <a:latin typeface="Consolas" panose="020B0609020204030204" pitchFamily="49" charset="0"/>
              </a:rPr>
              <a:t>sqlContext.sql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'select count(_id), industry '</a:t>
            </a:r>
            <a:r>
              <a:rPr lang="en-US" sz="1600" dirty="0">
                <a:solidFill>
                  <a:srgbClr val="000000"/>
                </a:solidFill>
                <a:latin typeface="Consolas" panose="020B0609020204030204" pitchFamily="49" charset="0"/>
              </a:rPr>
              <a:t>+\</a:t>
            </a:r>
          </a:p>
          <a:p>
            <a:r>
              <a:rPr lang="en-US" sz="1600" dirty="0">
                <a:solidFill>
                  <a:srgbClr val="A31515"/>
                </a:solidFill>
                <a:latin typeface="Consolas" panose="020B0609020204030204" pitchFamily="49" charset="0"/>
              </a:rPr>
              <a:t>'from </a:t>
            </a:r>
            <a:r>
              <a:rPr lang="en-US" sz="1600" dirty="0" err="1">
                <a:solidFill>
                  <a:srgbClr val="A31515"/>
                </a:solidFill>
                <a:latin typeface="Consolas" panose="020B0609020204030204" pitchFamily="49" charset="0"/>
              </a:rPr>
              <a:t>linked_in</a:t>
            </a:r>
            <a:r>
              <a:rPr lang="en-US" sz="1600" dirty="0">
                <a:solidFill>
                  <a:srgbClr val="A31515"/>
                </a:solidFill>
                <a:latin typeface="Consolas" panose="020B0609020204030204" pitchFamily="49" charset="0"/>
              </a:rPr>
              <a:t> group by industry '</a:t>
            </a:r>
            <a:r>
              <a:rPr lang="en-US" sz="1600" dirty="0">
                <a:solidFill>
                  <a:srgbClr val="000000"/>
                </a:solidFill>
                <a:latin typeface="Consolas" panose="020B0609020204030204" pitchFamily="49" charset="0"/>
              </a:rPr>
              <a:t>+\</a:t>
            </a:r>
          </a:p>
          <a:p>
            <a:r>
              <a:rPr lang="en-US" sz="1600" dirty="0">
                <a:solidFill>
                  <a:srgbClr val="A31515"/>
                </a:solidFill>
                <a:latin typeface="Consolas" panose="020B0609020204030204" pitchFamily="49" charset="0"/>
              </a:rPr>
              <a:t>'order by count(_id) desc'</a:t>
            </a:r>
            <a:r>
              <a:rPr lang="en-US" sz="1600" dirty="0">
                <a:solidFill>
                  <a:srgbClr val="000000"/>
                </a:solidFill>
                <a:latin typeface="Consolas" panose="020B0609020204030204" pitchFamily="49" charset="0"/>
              </a:rPr>
              <a:t>).show(</a:t>
            </a:r>
            <a:r>
              <a:rPr lang="en-US" sz="1600" dirty="0">
                <a:solidFill>
                  <a:srgbClr val="09885A"/>
                </a:solidFill>
                <a:latin typeface="Consolas" panose="020B0609020204030204" pitchFamily="49" charset="0"/>
              </a:rPr>
              <a:t>5</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graphicFrame>
        <p:nvGraphicFramePr>
          <p:cNvPr id="8" name="Table 8">
            <a:extLst>
              <a:ext uri="{FF2B5EF4-FFF2-40B4-BE49-F238E27FC236}">
                <a16:creationId xmlns:a16="http://schemas.microsoft.com/office/drawing/2014/main" id="{7DC9EB8A-599F-4F78-ABAA-2204ED8ABA58}"/>
              </a:ext>
            </a:extLst>
          </p:cNvPr>
          <p:cNvGraphicFramePr>
            <a:graphicFrameLocks noGrp="1"/>
          </p:cNvGraphicFramePr>
          <p:nvPr/>
        </p:nvGraphicFramePr>
        <p:xfrm>
          <a:off x="1971041" y="3686830"/>
          <a:ext cx="1149986" cy="1546267"/>
        </p:xfrm>
        <a:graphic>
          <a:graphicData uri="http://schemas.openxmlformats.org/drawingml/2006/table">
            <a:tbl>
              <a:tblPr firstRow="1" bandRow="1">
                <a:tableStyleId>{5C22544A-7EE6-4342-B048-85BDC9FD1C3A}</a:tableStyleId>
              </a:tblPr>
              <a:tblGrid>
                <a:gridCol w="397193">
                  <a:extLst>
                    <a:ext uri="{9D8B030D-6E8A-4147-A177-3AD203B41FA5}">
                      <a16:colId xmlns:a16="http://schemas.microsoft.com/office/drawing/2014/main" val="450053495"/>
                    </a:ext>
                  </a:extLst>
                </a:gridCol>
                <a:gridCol w="752793">
                  <a:extLst>
                    <a:ext uri="{9D8B030D-6E8A-4147-A177-3AD203B41FA5}">
                      <a16:colId xmlns:a16="http://schemas.microsoft.com/office/drawing/2014/main" val="2918965229"/>
                    </a:ext>
                  </a:extLst>
                </a:gridCol>
              </a:tblGrid>
              <a:tr h="231817">
                <a:tc>
                  <a:txBody>
                    <a:bodyPr/>
                    <a:lstStyle/>
                    <a:p>
                      <a:r>
                        <a:rPr lang="en-US" dirty="0"/>
                        <a:t>_id</a:t>
                      </a:r>
                    </a:p>
                  </a:txBody>
                  <a:tcPr/>
                </a:tc>
                <a:tc>
                  <a:txBody>
                    <a:bodyPr/>
                    <a:lstStyle/>
                    <a:p>
                      <a:r>
                        <a:rPr lang="en-US" dirty="0"/>
                        <a:t>industry</a:t>
                      </a:r>
                    </a:p>
                  </a:txBody>
                  <a:tcPr/>
                </a:tc>
                <a:extLst>
                  <a:ext uri="{0D108BD9-81ED-4DB2-BD59-A6C34878D82A}">
                    <a16:rowId xmlns:a16="http://schemas.microsoft.com/office/drawing/2014/main" val="3254428320"/>
                  </a:ext>
                </a:extLst>
              </a:tr>
              <a:tr h="231817">
                <a:tc>
                  <a:txBody>
                    <a:bodyPr/>
                    <a:lstStyle/>
                    <a:p>
                      <a:r>
                        <a:rPr lang="en-US" dirty="0"/>
                        <a:t>0</a:t>
                      </a:r>
                    </a:p>
                  </a:txBody>
                  <a:tcPr>
                    <a:solidFill>
                      <a:schemeClr val="accent1">
                        <a:lumMod val="20000"/>
                        <a:lumOff val="80000"/>
                      </a:schemeClr>
                    </a:solidFill>
                  </a:tcPr>
                </a:tc>
                <a:tc>
                  <a:txBody>
                    <a:bodyPr/>
                    <a:lstStyle/>
                    <a:p>
                      <a:r>
                        <a:rPr lang="en-US" dirty="0"/>
                        <a:t>IT</a:t>
                      </a:r>
                    </a:p>
                  </a:txBody>
                  <a:tcPr>
                    <a:solidFill>
                      <a:schemeClr val="accent1">
                        <a:lumMod val="20000"/>
                        <a:lumOff val="80000"/>
                      </a:schemeClr>
                    </a:solidFill>
                  </a:tcPr>
                </a:tc>
                <a:extLst>
                  <a:ext uri="{0D108BD9-81ED-4DB2-BD59-A6C34878D82A}">
                    <a16:rowId xmlns:a16="http://schemas.microsoft.com/office/drawing/2014/main" val="2469118284"/>
                  </a:ext>
                </a:extLst>
              </a:tr>
              <a:tr h="231817">
                <a:tc>
                  <a:txBody>
                    <a:bodyPr/>
                    <a:lstStyle/>
                    <a:p>
                      <a:r>
                        <a:rPr lang="en-US" dirty="0"/>
                        <a:t>1</a:t>
                      </a:r>
                    </a:p>
                  </a:txBody>
                  <a:tcPr>
                    <a:solidFill>
                      <a:schemeClr val="accent1">
                        <a:lumMod val="20000"/>
                        <a:lumOff val="80000"/>
                      </a:schemeClr>
                    </a:solidFill>
                  </a:tcPr>
                </a:tc>
                <a:tc>
                  <a:txBody>
                    <a:bodyPr/>
                    <a:lstStyle/>
                    <a:p>
                      <a:r>
                        <a:rPr lang="en-US" dirty="0"/>
                        <a:t>Software</a:t>
                      </a:r>
                    </a:p>
                  </a:txBody>
                  <a:tcPr>
                    <a:solidFill>
                      <a:schemeClr val="accent1">
                        <a:lumMod val="20000"/>
                        <a:lumOff val="80000"/>
                      </a:schemeClr>
                    </a:solidFill>
                  </a:tcPr>
                </a:tc>
                <a:extLst>
                  <a:ext uri="{0D108BD9-81ED-4DB2-BD59-A6C34878D82A}">
                    <a16:rowId xmlns:a16="http://schemas.microsoft.com/office/drawing/2014/main" val="947029354"/>
                  </a:ext>
                </a:extLst>
              </a:tr>
              <a:tr h="231817">
                <a:tc>
                  <a:txBody>
                    <a:bodyPr/>
                    <a:lstStyle/>
                    <a:p>
                      <a:endParaRPr lang="en-US" sz="400" dirty="0"/>
                    </a:p>
                  </a:txBody>
                  <a:tcPr>
                    <a:solidFill>
                      <a:schemeClr val="bg1"/>
                    </a:solidFill>
                  </a:tcPr>
                </a:tc>
                <a:tc>
                  <a:txBody>
                    <a:bodyPr/>
                    <a:lstStyle/>
                    <a:p>
                      <a:endParaRPr lang="en-US" sz="400" dirty="0"/>
                    </a:p>
                  </a:txBody>
                  <a:tcPr>
                    <a:solidFill>
                      <a:schemeClr val="bg1"/>
                    </a:solidFill>
                  </a:tcPr>
                </a:tc>
                <a:extLst>
                  <a:ext uri="{0D108BD9-81ED-4DB2-BD59-A6C34878D82A}">
                    <a16:rowId xmlns:a16="http://schemas.microsoft.com/office/drawing/2014/main" val="2266451208"/>
                  </a:ext>
                </a:extLst>
              </a:tr>
              <a:tr h="231817">
                <a:tc>
                  <a:txBody>
                    <a:bodyPr/>
                    <a:lstStyle/>
                    <a:p>
                      <a:r>
                        <a:rPr lang="en-US" dirty="0"/>
                        <a:t>2</a:t>
                      </a:r>
                    </a:p>
                  </a:txBody>
                  <a:tcPr>
                    <a:solidFill>
                      <a:schemeClr val="tx2">
                        <a:lumMod val="10000"/>
                        <a:lumOff val="90000"/>
                      </a:schemeClr>
                    </a:solidFill>
                  </a:tcPr>
                </a:tc>
                <a:tc>
                  <a:txBody>
                    <a:bodyPr/>
                    <a:lstStyle/>
                    <a:p>
                      <a:r>
                        <a:rPr lang="en-US" dirty="0"/>
                        <a:t>IT</a:t>
                      </a:r>
                    </a:p>
                  </a:txBody>
                  <a:tcPr>
                    <a:solidFill>
                      <a:schemeClr val="tx2">
                        <a:lumMod val="10000"/>
                        <a:lumOff val="90000"/>
                      </a:schemeClr>
                    </a:solidFill>
                  </a:tcPr>
                </a:tc>
                <a:extLst>
                  <a:ext uri="{0D108BD9-81ED-4DB2-BD59-A6C34878D82A}">
                    <a16:rowId xmlns:a16="http://schemas.microsoft.com/office/drawing/2014/main" val="1583601922"/>
                  </a:ext>
                </a:extLst>
              </a:tr>
              <a:tr h="231817">
                <a:tc>
                  <a:txBody>
                    <a:bodyPr/>
                    <a:lstStyle/>
                    <a:p>
                      <a:r>
                        <a:rPr lang="en-US" dirty="0"/>
                        <a:t>3</a:t>
                      </a:r>
                    </a:p>
                  </a:txBody>
                  <a:tcPr>
                    <a:solidFill>
                      <a:schemeClr val="tx2">
                        <a:lumMod val="10000"/>
                        <a:lumOff val="90000"/>
                      </a:schemeClr>
                    </a:solidFill>
                  </a:tcPr>
                </a:tc>
                <a:tc>
                  <a:txBody>
                    <a:bodyPr/>
                    <a:lstStyle/>
                    <a:p>
                      <a:r>
                        <a:rPr lang="en-US" dirty="0"/>
                        <a:t>Software</a:t>
                      </a:r>
                    </a:p>
                  </a:txBody>
                  <a:tcPr>
                    <a:solidFill>
                      <a:schemeClr val="tx2">
                        <a:lumMod val="10000"/>
                        <a:lumOff val="90000"/>
                      </a:schemeClr>
                    </a:solidFill>
                  </a:tcPr>
                </a:tc>
                <a:extLst>
                  <a:ext uri="{0D108BD9-81ED-4DB2-BD59-A6C34878D82A}">
                    <a16:rowId xmlns:a16="http://schemas.microsoft.com/office/drawing/2014/main" val="4151739971"/>
                  </a:ext>
                </a:extLst>
              </a:tr>
            </a:tbl>
          </a:graphicData>
        </a:graphic>
      </p:graphicFrame>
      <p:sp>
        <p:nvSpPr>
          <p:cNvPr id="28" name="TextBox 27">
            <a:extLst>
              <a:ext uri="{FF2B5EF4-FFF2-40B4-BE49-F238E27FC236}">
                <a16:creationId xmlns:a16="http://schemas.microsoft.com/office/drawing/2014/main" id="{9D48F342-7159-47D0-808D-DD85B2FCDB84}"/>
              </a:ext>
            </a:extLst>
          </p:cNvPr>
          <p:cNvSpPr txBox="1"/>
          <p:nvPr/>
        </p:nvSpPr>
        <p:spPr>
          <a:xfrm>
            <a:off x="833119" y="4124030"/>
            <a:ext cx="904991" cy="584775"/>
          </a:xfrm>
          <a:prstGeom prst="rect">
            <a:avLst/>
          </a:prstGeom>
          <a:noFill/>
        </p:spPr>
        <p:txBody>
          <a:bodyPr wrap="none" rtlCol="0">
            <a:spAutoFit/>
          </a:bodyPr>
          <a:lstStyle/>
          <a:p>
            <a:r>
              <a:rPr lang="en-US" sz="1600" i="1" dirty="0" err="1"/>
              <a:t>sharded</a:t>
            </a:r>
            <a:endParaRPr lang="en-US" sz="1600" i="1" dirty="0"/>
          </a:p>
          <a:p>
            <a:r>
              <a:rPr lang="en-US" sz="1600" i="1" dirty="0"/>
              <a:t>by _id</a:t>
            </a:r>
          </a:p>
        </p:txBody>
      </p:sp>
    </p:spTree>
    <p:extLst>
      <p:ext uri="{BB962C8B-B14F-4D97-AF65-F5344CB8AC3E}">
        <p14:creationId xmlns:p14="http://schemas.microsoft.com/office/powerpoint/2010/main" val="4047807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96BE9-7229-4EE3-B9CD-7C1E86FBF3FE}"/>
              </a:ext>
            </a:extLst>
          </p:cNvPr>
          <p:cNvSpPr>
            <a:spLocks noGrp="1"/>
          </p:cNvSpPr>
          <p:nvPr>
            <p:ph type="title"/>
          </p:nvPr>
        </p:nvSpPr>
        <p:spPr/>
        <p:txBody>
          <a:bodyPr/>
          <a:lstStyle/>
          <a:p>
            <a:r>
              <a:rPr lang="en-US" dirty="0"/>
              <a:t>Grouping</a:t>
            </a:r>
          </a:p>
        </p:txBody>
      </p:sp>
      <p:sp>
        <p:nvSpPr>
          <p:cNvPr id="3" name="Content Placeholder 2">
            <a:extLst>
              <a:ext uri="{FF2B5EF4-FFF2-40B4-BE49-F238E27FC236}">
                <a16:creationId xmlns:a16="http://schemas.microsoft.com/office/drawing/2014/main" id="{18126F3F-A6A9-4A6D-A06D-4B390AA4571F}"/>
              </a:ext>
            </a:extLst>
          </p:cNvPr>
          <p:cNvSpPr>
            <a:spLocks noGrp="1"/>
          </p:cNvSpPr>
          <p:nvPr>
            <p:ph idx="1"/>
          </p:nvPr>
        </p:nvSpPr>
        <p:spPr>
          <a:xfrm>
            <a:off x="470263" y="1457743"/>
            <a:ext cx="8157007" cy="655538"/>
          </a:xfrm>
        </p:spPr>
        <p:txBody>
          <a:bodyPr/>
          <a:lstStyle/>
          <a:p>
            <a:pPr marL="0" indent="0">
              <a:buNone/>
            </a:pPr>
            <a:r>
              <a:rPr lang="en-US" dirty="0"/>
              <a:t>Grouping needs </a:t>
            </a:r>
            <a:r>
              <a:rPr lang="en-US" i="1" dirty="0"/>
              <a:t>all</a:t>
            </a:r>
            <a:r>
              <a:rPr lang="en-US" dirty="0"/>
              <a:t> of the tuples in a group to be on the same machine, in order to do a computation over the group!  In </a:t>
            </a:r>
            <a:r>
              <a:rPr lang="en-US" dirty="0" err="1"/>
              <a:t>SparkSQL</a:t>
            </a:r>
            <a:r>
              <a:rPr lang="en-US" dirty="0"/>
              <a:t>:</a:t>
            </a:r>
          </a:p>
        </p:txBody>
      </p:sp>
      <p:sp>
        <p:nvSpPr>
          <p:cNvPr id="4" name="Footer Placeholder 3">
            <a:extLst>
              <a:ext uri="{FF2B5EF4-FFF2-40B4-BE49-F238E27FC236}">
                <a16:creationId xmlns:a16="http://schemas.microsoft.com/office/drawing/2014/main" id="{083C2227-0255-4B3A-9449-BBD72D1D2F8A}"/>
              </a:ext>
            </a:extLst>
          </p:cNvPr>
          <p:cNvSpPr>
            <a:spLocks noGrp="1"/>
          </p:cNvSpPr>
          <p:nvPr>
            <p:ph type="ftr" sz="quarter" idx="11"/>
          </p:nvPr>
        </p:nvSpPr>
        <p:spPr/>
        <p:txBody>
          <a:bodyPr/>
          <a:lstStyle/>
          <a:p>
            <a:pPr>
              <a:defRPr/>
            </a:pPr>
            <a:endParaRPr lang="en-GB"/>
          </a:p>
        </p:txBody>
      </p:sp>
      <p:sp>
        <p:nvSpPr>
          <p:cNvPr id="5" name="Slide Number Placeholder 4">
            <a:extLst>
              <a:ext uri="{FF2B5EF4-FFF2-40B4-BE49-F238E27FC236}">
                <a16:creationId xmlns:a16="http://schemas.microsoft.com/office/drawing/2014/main" id="{BC41EA16-02DF-45CA-B187-E0F9E54C9388}"/>
              </a:ext>
            </a:extLst>
          </p:cNvPr>
          <p:cNvSpPr>
            <a:spLocks noGrp="1"/>
          </p:cNvSpPr>
          <p:nvPr>
            <p:ph type="sldNum" sz="quarter" idx="12"/>
          </p:nvPr>
        </p:nvSpPr>
        <p:spPr/>
        <p:txBody>
          <a:bodyPr/>
          <a:lstStyle/>
          <a:p>
            <a:pPr>
              <a:defRPr/>
            </a:pPr>
            <a:fld id="{B5D931A1-A42B-F94C-ADA3-91D74B0ACBA8}" type="slidenum">
              <a:rPr lang="en-GB" smtClean="0"/>
              <a:pPr>
                <a:defRPr/>
              </a:pPr>
              <a:t>25</a:t>
            </a:fld>
            <a:endParaRPr lang="en-GB"/>
          </a:p>
        </p:txBody>
      </p:sp>
      <p:sp>
        <p:nvSpPr>
          <p:cNvPr id="6" name="Rectangle 5">
            <a:extLst>
              <a:ext uri="{FF2B5EF4-FFF2-40B4-BE49-F238E27FC236}">
                <a16:creationId xmlns:a16="http://schemas.microsoft.com/office/drawing/2014/main" id="{1321490C-2904-41B1-9B33-0A552B668089}"/>
              </a:ext>
            </a:extLst>
          </p:cNvPr>
          <p:cNvSpPr/>
          <p:nvPr/>
        </p:nvSpPr>
        <p:spPr>
          <a:xfrm>
            <a:off x="1738110" y="2146677"/>
            <a:ext cx="5442373" cy="1323439"/>
          </a:xfrm>
          <a:prstGeom prst="rect">
            <a:avLst/>
          </a:prstGeom>
          <a:solidFill>
            <a:schemeClr val="accent2">
              <a:lumMod val="20000"/>
              <a:lumOff val="80000"/>
            </a:schemeClr>
          </a:solidFill>
          <a:ln>
            <a:solidFill>
              <a:schemeClr val="bg2">
                <a:lumMod val="10000"/>
              </a:schemeClr>
            </a:solidFill>
          </a:ln>
        </p:spPr>
        <p:txBody>
          <a:bodyPr wrap="square">
            <a:spAutoFit/>
          </a:bodyPr>
          <a:lstStyle/>
          <a:p>
            <a:r>
              <a:rPr lang="en-US" sz="1600" dirty="0">
                <a:solidFill>
                  <a:srgbClr val="000000"/>
                </a:solidFill>
                <a:latin typeface="Consolas" panose="020B0609020204030204" pitchFamily="49" charset="0"/>
              </a:rPr>
              <a:t>%%spark</a:t>
            </a:r>
          </a:p>
          <a:p>
            <a:r>
              <a:rPr lang="en-US" sz="1600" dirty="0">
                <a:solidFill>
                  <a:srgbClr val="008000"/>
                </a:solidFill>
                <a:latin typeface="Consolas" panose="020B0609020204030204" pitchFamily="49" charset="0"/>
              </a:rPr>
              <a:t># Which industries are most popular?</a:t>
            </a:r>
            <a:endParaRPr lang="en-US" sz="1600" dirty="0">
              <a:solidFill>
                <a:srgbClr val="000000"/>
              </a:solidFill>
              <a:latin typeface="Consolas" panose="020B0609020204030204" pitchFamily="49" charset="0"/>
            </a:endParaRPr>
          </a:p>
          <a:p>
            <a:r>
              <a:rPr lang="en-US" sz="1600" dirty="0" err="1">
                <a:solidFill>
                  <a:srgbClr val="000000"/>
                </a:solidFill>
                <a:latin typeface="Consolas" panose="020B0609020204030204" pitchFamily="49" charset="0"/>
              </a:rPr>
              <a:t>sqlContext.sql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'select count(_id), industry '</a:t>
            </a:r>
            <a:r>
              <a:rPr lang="en-US" sz="1600" dirty="0">
                <a:solidFill>
                  <a:srgbClr val="000000"/>
                </a:solidFill>
                <a:latin typeface="Consolas" panose="020B0609020204030204" pitchFamily="49" charset="0"/>
              </a:rPr>
              <a:t>+\</a:t>
            </a:r>
          </a:p>
          <a:p>
            <a:r>
              <a:rPr lang="en-US" sz="1600" dirty="0">
                <a:solidFill>
                  <a:srgbClr val="A31515"/>
                </a:solidFill>
                <a:latin typeface="Consolas" panose="020B0609020204030204" pitchFamily="49" charset="0"/>
              </a:rPr>
              <a:t>'from </a:t>
            </a:r>
            <a:r>
              <a:rPr lang="en-US" sz="1600" dirty="0" err="1">
                <a:solidFill>
                  <a:srgbClr val="A31515"/>
                </a:solidFill>
                <a:latin typeface="Consolas" panose="020B0609020204030204" pitchFamily="49" charset="0"/>
              </a:rPr>
              <a:t>linked_in</a:t>
            </a:r>
            <a:r>
              <a:rPr lang="en-US" sz="1600" dirty="0">
                <a:solidFill>
                  <a:srgbClr val="A31515"/>
                </a:solidFill>
                <a:latin typeface="Consolas" panose="020B0609020204030204" pitchFamily="49" charset="0"/>
              </a:rPr>
              <a:t> group by industry '</a:t>
            </a:r>
            <a:r>
              <a:rPr lang="en-US" sz="1600" dirty="0">
                <a:solidFill>
                  <a:srgbClr val="000000"/>
                </a:solidFill>
                <a:latin typeface="Consolas" panose="020B0609020204030204" pitchFamily="49" charset="0"/>
              </a:rPr>
              <a:t>+\</a:t>
            </a:r>
          </a:p>
          <a:p>
            <a:r>
              <a:rPr lang="en-US" sz="1600" dirty="0">
                <a:solidFill>
                  <a:srgbClr val="A31515"/>
                </a:solidFill>
                <a:latin typeface="Consolas" panose="020B0609020204030204" pitchFamily="49" charset="0"/>
              </a:rPr>
              <a:t>'order by count(_id) desc'</a:t>
            </a:r>
            <a:r>
              <a:rPr lang="en-US" sz="1600" dirty="0">
                <a:solidFill>
                  <a:srgbClr val="000000"/>
                </a:solidFill>
                <a:latin typeface="Consolas" panose="020B0609020204030204" pitchFamily="49" charset="0"/>
              </a:rPr>
              <a:t>).show(</a:t>
            </a:r>
            <a:r>
              <a:rPr lang="en-US" sz="1600" dirty="0">
                <a:solidFill>
                  <a:srgbClr val="09885A"/>
                </a:solidFill>
                <a:latin typeface="Consolas" panose="020B0609020204030204" pitchFamily="49" charset="0"/>
              </a:rPr>
              <a:t>5</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graphicFrame>
        <p:nvGraphicFramePr>
          <p:cNvPr id="8" name="Table 8">
            <a:extLst>
              <a:ext uri="{FF2B5EF4-FFF2-40B4-BE49-F238E27FC236}">
                <a16:creationId xmlns:a16="http://schemas.microsoft.com/office/drawing/2014/main" id="{7DC9EB8A-599F-4F78-ABAA-2204ED8ABA58}"/>
              </a:ext>
            </a:extLst>
          </p:cNvPr>
          <p:cNvGraphicFramePr>
            <a:graphicFrameLocks noGrp="1"/>
          </p:cNvGraphicFramePr>
          <p:nvPr/>
        </p:nvGraphicFramePr>
        <p:xfrm>
          <a:off x="1971041" y="3686830"/>
          <a:ext cx="1149986" cy="1546267"/>
        </p:xfrm>
        <a:graphic>
          <a:graphicData uri="http://schemas.openxmlformats.org/drawingml/2006/table">
            <a:tbl>
              <a:tblPr firstRow="1" bandRow="1">
                <a:tableStyleId>{5C22544A-7EE6-4342-B048-85BDC9FD1C3A}</a:tableStyleId>
              </a:tblPr>
              <a:tblGrid>
                <a:gridCol w="397193">
                  <a:extLst>
                    <a:ext uri="{9D8B030D-6E8A-4147-A177-3AD203B41FA5}">
                      <a16:colId xmlns:a16="http://schemas.microsoft.com/office/drawing/2014/main" val="450053495"/>
                    </a:ext>
                  </a:extLst>
                </a:gridCol>
                <a:gridCol w="752793">
                  <a:extLst>
                    <a:ext uri="{9D8B030D-6E8A-4147-A177-3AD203B41FA5}">
                      <a16:colId xmlns:a16="http://schemas.microsoft.com/office/drawing/2014/main" val="2918965229"/>
                    </a:ext>
                  </a:extLst>
                </a:gridCol>
              </a:tblGrid>
              <a:tr h="231817">
                <a:tc>
                  <a:txBody>
                    <a:bodyPr/>
                    <a:lstStyle/>
                    <a:p>
                      <a:r>
                        <a:rPr lang="en-US" dirty="0"/>
                        <a:t>_id</a:t>
                      </a:r>
                    </a:p>
                  </a:txBody>
                  <a:tcPr/>
                </a:tc>
                <a:tc>
                  <a:txBody>
                    <a:bodyPr/>
                    <a:lstStyle/>
                    <a:p>
                      <a:r>
                        <a:rPr lang="en-US" dirty="0"/>
                        <a:t>industry</a:t>
                      </a:r>
                    </a:p>
                  </a:txBody>
                  <a:tcPr/>
                </a:tc>
                <a:extLst>
                  <a:ext uri="{0D108BD9-81ED-4DB2-BD59-A6C34878D82A}">
                    <a16:rowId xmlns:a16="http://schemas.microsoft.com/office/drawing/2014/main" val="3254428320"/>
                  </a:ext>
                </a:extLst>
              </a:tr>
              <a:tr h="231817">
                <a:tc>
                  <a:txBody>
                    <a:bodyPr/>
                    <a:lstStyle/>
                    <a:p>
                      <a:r>
                        <a:rPr lang="en-US" dirty="0"/>
                        <a:t>0</a:t>
                      </a:r>
                    </a:p>
                  </a:txBody>
                  <a:tcPr>
                    <a:solidFill>
                      <a:schemeClr val="accent1">
                        <a:lumMod val="20000"/>
                        <a:lumOff val="80000"/>
                      </a:schemeClr>
                    </a:solidFill>
                  </a:tcPr>
                </a:tc>
                <a:tc>
                  <a:txBody>
                    <a:bodyPr/>
                    <a:lstStyle/>
                    <a:p>
                      <a:r>
                        <a:rPr lang="en-US" dirty="0"/>
                        <a:t>IT</a:t>
                      </a:r>
                    </a:p>
                  </a:txBody>
                  <a:tcPr>
                    <a:solidFill>
                      <a:schemeClr val="accent1">
                        <a:lumMod val="20000"/>
                        <a:lumOff val="80000"/>
                      </a:schemeClr>
                    </a:solidFill>
                  </a:tcPr>
                </a:tc>
                <a:extLst>
                  <a:ext uri="{0D108BD9-81ED-4DB2-BD59-A6C34878D82A}">
                    <a16:rowId xmlns:a16="http://schemas.microsoft.com/office/drawing/2014/main" val="2469118284"/>
                  </a:ext>
                </a:extLst>
              </a:tr>
              <a:tr h="231817">
                <a:tc>
                  <a:txBody>
                    <a:bodyPr/>
                    <a:lstStyle/>
                    <a:p>
                      <a:r>
                        <a:rPr lang="en-US" dirty="0"/>
                        <a:t>1</a:t>
                      </a:r>
                    </a:p>
                  </a:txBody>
                  <a:tcPr>
                    <a:solidFill>
                      <a:schemeClr val="accent1">
                        <a:lumMod val="20000"/>
                        <a:lumOff val="80000"/>
                      </a:schemeClr>
                    </a:solidFill>
                  </a:tcPr>
                </a:tc>
                <a:tc>
                  <a:txBody>
                    <a:bodyPr/>
                    <a:lstStyle/>
                    <a:p>
                      <a:r>
                        <a:rPr lang="en-US" dirty="0"/>
                        <a:t>Software</a:t>
                      </a:r>
                    </a:p>
                  </a:txBody>
                  <a:tcPr>
                    <a:solidFill>
                      <a:schemeClr val="accent1">
                        <a:lumMod val="20000"/>
                        <a:lumOff val="80000"/>
                      </a:schemeClr>
                    </a:solidFill>
                  </a:tcPr>
                </a:tc>
                <a:extLst>
                  <a:ext uri="{0D108BD9-81ED-4DB2-BD59-A6C34878D82A}">
                    <a16:rowId xmlns:a16="http://schemas.microsoft.com/office/drawing/2014/main" val="947029354"/>
                  </a:ext>
                </a:extLst>
              </a:tr>
              <a:tr h="231817">
                <a:tc>
                  <a:txBody>
                    <a:bodyPr/>
                    <a:lstStyle/>
                    <a:p>
                      <a:endParaRPr lang="en-US" sz="400" dirty="0"/>
                    </a:p>
                  </a:txBody>
                  <a:tcPr>
                    <a:solidFill>
                      <a:schemeClr val="bg1"/>
                    </a:solidFill>
                  </a:tcPr>
                </a:tc>
                <a:tc>
                  <a:txBody>
                    <a:bodyPr/>
                    <a:lstStyle/>
                    <a:p>
                      <a:endParaRPr lang="en-US" sz="400" dirty="0"/>
                    </a:p>
                  </a:txBody>
                  <a:tcPr>
                    <a:solidFill>
                      <a:schemeClr val="bg1"/>
                    </a:solidFill>
                  </a:tcPr>
                </a:tc>
                <a:extLst>
                  <a:ext uri="{0D108BD9-81ED-4DB2-BD59-A6C34878D82A}">
                    <a16:rowId xmlns:a16="http://schemas.microsoft.com/office/drawing/2014/main" val="2266451208"/>
                  </a:ext>
                </a:extLst>
              </a:tr>
              <a:tr h="231817">
                <a:tc>
                  <a:txBody>
                    <a:bodyPr/>
                    <a:lstStyle/>
                    <a:p>
                      <a:r>
                        <a:rPr lang="en-US" dirty="0"/>
                        <a:t>2</a:t>
                      </a:r>
                    </a:p>
                  </a:txBody>
                  <a:tcPr>
                    <a:solidFill>
                      <a:schemeClr val="tx2">
                        <a:lumMod val="10000"/>
                        <a:lumOff val="90000"/>
                      </a:schemeClr>
                    </a:solidFill>
                  </a:tcPr>
                </a:tc>
                <a:tc>
                  <a:txBody>
                    <a:bodyPr/>
                    <a:lstStyle/>
                    <a:p>
                      <a:r>
                        <a:rPr lang="en-US" dirty="0"/>
                        <a:t>IT</a:t>
                      </a:r>
                    </a:p>
                  </a:txBody>
                  <a:tcPr>
                    <a:solidFill>
                      <a:schemeClr val="tx2">
                        <a:lumMod val="10000"/>
                        <a:lumOff val="90000"/>
                      </a:schemeClr>
                    </a:solidFill>
                  </a:tcPr>
                </a:tc>
                <a:extLst>
                  <a:ext uri="{0D108BD9-81ED-4DB2-BD59-A6C34878D82A}">
                    <a16:rowId xmlns:a16="http://schemas.microsoft.com/office/drawing/2014/main" val="1583601922"/>
                  </a:ext>
                </a:extLst>
              </a:tr>
              <a:tr h="231817">
                <a:tc>
                  <a:txBody>
                    <a:bodyPr/>
                    <a:lstStyle/>
                    <a:p>
                      <a:r>
                        <a:rPr lang="en-US" dirty="0"/>
                        <a:t>3</a:t>
                      </a:r>
                    </a:p>
                  </a:txBody>
                  <a:tcPr>
                    <a:solidFill>
                      <a:schemeClr val="tx2">
                        <a:lumMod val="10000"/>
                        <a:lumOff val="90000"/>
                      </a:schemeClr>
                    </a:solidFill>
                  </a:tcPr>
                </a:tc>
                <a:tc>
                  <a:txBody>
                    <a:bodyPr/>
                    <a:lstStyle/>
                    <a:p>
                      <a:r>
                        <a:rPr lang="en-US" dirty="0"/>
                        <a:t>Software</a:t>
                      </a:r>
                    </a:p>
                  </a:txBody>
                  <a:tcPr>
                    <a:solidFill>
                      <a:schemeClr val="tx2">
                        <a:lumMod val="10000"/>
                        <a:lumOff val="90000"/>
                      </a:schemeClr>
                    </a:solidFill>
                  </a:tcPr>
                </a:tc>
                <a:extLst>
                  <a:ext uri="{0D108BD9-81ED-4DB2-BD59-A6C34878D82A}">
                    <a16:rowId xmlns:a16="http://schemas.microsoft.com/office/drawing/2014/main" val="4151739971"/>
                  </a:ext>
                </a:extLst>
              </a:tr>
            </a:tbl>
          </a:graphicData>
        </a:graphic>
      </p:graphicFrame>
      <p:graphicFrame>
        <p:nvGraphicFramePr>
          <p:cNvPr id="11" name="Table 8">
            <a:extLst>
              <a:ext uri="{FF2B5EF4-FFF2-40B4-BE49-F238E27FC236}">
                <a16:creationId xmlns:a16="http://schemas.microsoft.com/office/drawing/2014/main" id="{DCB10930-4C25-4E33-BAF4-627931FA98E0}"/>
              </a:ext>
            </a:extLst>
          </p:cNvPr>
          <p:cNvGraphicFramePr>
            <a:graphicFrameLocks noGrp="1"/>
          </p:cNvGraphicFramePr>
          <p:nvPr/>
        </p:nvGraphicFramePr>
        <p:xfrm>
          <a:off x="5086774" y="3698687"/>
          <a:ext cx="1149986" cy="1466850"/>
        </p:xfrm>
        <a:graphic>
          <a:graphicData uri="http://schemas.openxmlformats.org/drawingml/2006/table">
            <a:tbl>
              <a:tblPr firstRow="1" bandRow="1">
                <a:tableStyleId>{5C22544A-7EE6-4342-B048-85BDC9FD1C3A}</a:tableStyleId>
              </a:tblPr>
              <a:tblGrid>
                <a:gridCol w="397193">
                  <a:extLst>
                    <a:ext uri="{9D8B030D-6E8A-4147-A177-3AD203B41FA5}">
                      <a16:colId xmlns:a16="http://schemas.microsoft.com/office/drawing/2014/main" val="450053495"/>
                    </a:ext>
                  </a:extLst>
                </a:gridCol>
                <a:gridCol w="752793">
                  <a:extLst>
                    <a:ext uri="{9D8B030D-6E8A-4147-A177-3AD203B41FA5}">
                      <a16:colId xmlns:a16="http://schemas.microsoft.com/office/drawing/2014/main" val="2918965229"/>
                    </a:ext>
                  </a:extLst>
                </a:gridCol>
              </a:tblGrid>
              <a:tr h="231817">
                <a:tc>
                  <a:txBody>
                    <a:bodyPr/>
                    <a:lstStyle/>
                    <a:p>
                      <a:r>
                        <a:rPr lang="en-US" dirty="0"/>
                        <a:t>_id</a:t>
                      </a:r>
                    </a:p>
                  </a:txBody>
                  <a:tcPr/>
                </a:tc>
                <a:tc>
                  <a:txBody>
                    <a:bodyPr/>
                    <a:lstStyle/>
                    <a:p>
                      <a:r>
                        <a:rPr lang="en-US" dirty="0"/>
                        <a:t>industry</a:t>
                      </a:r>
                    </a:p>
                  </a:txBody>
                  <a:tcPr/>
                </a:tc>
                <a:extLst>
                  <a:ext uri="{0D108BD9-81ED-4DB2-BD59-A6C34878D82A}">
                    <a16:rowId xmlns:a16="http://schemas.microsoft.com/office/drawing/2014/main" val="3254428320"/>
                  </a:ext>
                </a:extLst>
              </a:tr>
              <a:tr h="231817">
                <a:tc>
                  <a:txBody>
                    <a:bodyPr/>
                    <a:lstStyle/>
                    <a:p>
                      <a:r>
                        <a:rPr lang="en-US" dirty="0"/>
                        <a:t>0</a:t>
                      </a:r>
                    </a:p>
                  </a:txBody>
                  <a:tcPr>
                    <a:solidFill>
                      <a:schemeClr val="accent1">
                        <a:lumMod val="20000"/>
                        <a:lumOff val="80000"/>
                      </a:schemeClr>
                    </a:solidFill>
                  </a:tcPr>
                </a:tc>
                <a:tc>
                  <a:txBody>
                    <a:bodyPr/>
                    <a:lstStyle/>
                    <a:p>
                      <a:r>
                        <a:rPr lang="en-US" dirty="0"/>
                        <a:t>IT</a:t>
                      </a:r>
                    </a:p>
                  </a:txBody>
                  <a:tcPr>
                    <a:solidFill>
                      <a:schemeClr val="accent1">
                        <a:lumMod val="20000"/>
                        <a:lumOff val="80000"/>
                      </a:schemeClr>
                    </a:solidFill>
                  </a:tcPr>
                </a:tc>
                <a:extLst>
                  <a:ext uri="{0D108BD9-81ED-4DB2-BD59-A6C34878D82A}">
                    <a16:rowId xmlns:a16="http://schemas.microsoft.com/office/drawing/2014/main" val="2469118284"/>
                  </a:ext>
                </a:extLst>
              </a:tr>
              <a:tr h="231817">
                <a:tc>
                  <a:txBody>
                    <a:bodyPr/>
                    <a:lstStyle/>
                    <a:p>
                      <a:r>
                        <a:rPr lang="en-US" dirty="0"/>
                        <a:t>1</a:t>
                      </a:r>
                    </a:p>
                  </a:txBody>
                  <a:tcPr>
                    <a:solidFill>
                      <a:schemeClr val="accent1">
                        <a:lumMod val="20000"/>
                        <a:lumOff val="80000"/>
                      </a:schemeClr>
                    </a:solidFill>
                  </a:tcPr>
                </a:tc>
                <a:tc>
                  <a:txBody>
                    <a:bodyPr/>
                    <a:lstStyle/>
                    <a:p>
                      <a:r>
                        <a:rPr lang="en-US" dirty="0"/>
                        <a:t>IT</a:t>
                      </a:r>
                    </a:p>
                  </a:txBody>
                  <a:tcPr>
                    <a:solidFill>
                      <a:schemeClr val="accent1">
                        <a:lumMod val="20000"/>
                        <a:lumOff val="80000"/>
                      </a:schemeClr>
                    </a:solidFill>
                  </a:tcPr>
                </a:tc>
                <a:extLst>
                  <a:ext uri="{0D108BD9-81ED-4DB2-BD59-A6C34878D82A}">
                    <a16:rowId xmlns:a16="http://schemas.microsoft.com/office/drawing/2014/main" val="947029354"/>
                  </a:ext>
                </a:extLst>
              </a:tr>
              <a:tr h="0">
                <a:tc>
                  <a:txBody>
                    <a:bodyPr/>
                    <a:lstStyle/>
                    <a:p>
                      <a:endParaRPr lang="en-US" sz="400" dirty="0"/>
                    </a:p>
                  </a:txBody>
                  <a:tcPr>
                    <a:solidFill>
                      <a:schemeClr val="bg1"/>
                    </a:solidFill>
                  </a:tcPr>
                </a:tc>
                <a:tc>
                  <a:txBody>
                    <a:bodyPr/>
                    <a:lstStyle/>
                    <a:p>
                      <a:endParaRPr lang="en-US" sz="400" dirty="0"/>
                    </a:p>
                  </a:txBody>
                  <a:tcPr>
                    <a:solidFill>
                      <a:schemeClr val="bg1"/>
                    </a:solidFill>
                  </a:tcPr>
                </a:tc>
                <a:extLst>
                  <a:ext uri="{0D108BD9-81ED-4DB2-BD59-A6C34878D82A}">
                    <a16:rowId xmlns:a16="http://schemas.microsoft.com/office/drawing/2014/main" val="2434490840"/>
                  </a:ext>
                </a:extLst>
              </a:tr>
              <a:tr h="231817">
                <a:tc>
                  <a:txBody>
                    <a:bodyPr/>
                    <a:lstStyle/>
                    <a:p>
                      <a:r>
                        <a:rPr lang="en-US" dirty="0"/>
                        <a:t>2</a:t>
                      </a:r>
                    </a:p>
                  </a:txBody>
                  <a:tcPr>
                    <a:solidFill>
                      <a:schemeClr val="accent2">
                        <a:lumMod val="20000"/>
                        <a:lumOff val="80000"/>
                      </a:schemeClr>
                    </a:solidFill>
                  </a:tcPr>
                </a:tc>
                <a:tc>
                  <a:txBody>
                    <a:bodyPr/>
                    <a:lstStyle/>
                    <a:p>
                      <a:r>
                        <a:rPr lang="en-US" dirty="0"/>
                        <a:t>Software</a:t>
                      </a:r>
                    </a:p>
                  </a:txBody>
                  <a:tcPr>
                    <a:solidFill>
                      <a:schemeClr val="accent2">
                        <a:lumMod val="20000"/>
                        <a:lumOff val="80000"/>
                      </a:schemeClr>
                    </a:solidFill>
                  </a:tcPr>
                </a:tc>
                <a:extLst>
                  <a:ext uri="{0D108BD9-81ED-4DB2-BD59-A6C34878D82A}">
                    <a16:rowId xmlns:a16="http://schemas.microsoft.com/office/drawing/2014/main" val="1583601922"/>
                  </a:ext>
                </a:extLst>
              </a:tr>
              <a:tr h="231817">
                <a:tc>
                  <a:txBody>
                    <a:bodyPr/>
                    <a:lstStyle/>
                    <a:p>
                      <a:r>
                        <a:rPr lang="en-US" dirty="0"/>
                        <a:t>3</a:t>
                      </a:r>
                    </a:p>
                  </a:txBody>
                  <a:tcPr>
                    <a:solidFill>
                      <a:schemeClr val="accent2">
                        <a:lumMod val="20000"/>
                        <a:lumOff val="80000"/>
                      </a:schemeClr>
                    </a:solidFill>
                  </a:tcPr>
                </a:tc>
                <a:tc>
                  <a:txBody>
                    <a:bodyPr/>
                    <a:lstStyle/>
                    <a:p>
                      <a:r>
                        <a:rPr lang="en-US" dirty="0"/>
                        <a:t>Software</a:t>
                      </a:r>
                    </a:p>
                  </a:txBody>
                  <a:tcPr>
                    <a:solidFill>
                      <a:schemeClr val="accent2">
                        <a:lumMod val="20000"/>
                        <a:lumOff val="80000"/>
                      </a:schemeClr>
                    </a:solidFill>
                  </a:tcPr>
                </a:tc>
                <a:extLst>
                  <a:ext uri="{0D108BD9-81ED-4DB2-BD59-A6C34878D82A}">
                    <a16:rowId xmlns:a16="http://schemas.microsoft.com/office/drawing/2014/main" val="4151739971"/>
                  </a:ext>
                </a:extLst>
              </a:tr>
            </a:tbl>
          </a:graphicData>
        </a:graphic>
      </p:graphicFrame>
      <p:cxnSp>
        <p:nvCxnSpPr>
          <p:cNvPr id="13" name="Straight Arrow Connector 12">
            <a:extLst>
              <a:ext uri="{FF2B5EF4-FFF2-40B4-BE49-F238E27FC236}">
                <a16:creationId xmlns:a16="http://schemas.microsoft.com/office/drawing/2014/main" id="{EF65B201-8CA1-473B-85C1-FE900D68FDD5}"/>
              </a:ext>
            </a:extLst>
          </p:cNvPr>
          <p:cNvCxnSpPr/>
          <p:nvPr/>
        </p:nvCxnSpPr>
        <p:spPr>
          <a:xfrm>
            <a:off x="3217333" y="4086777"/>
            <a:ext cx="1740746" cy="0"/>
          </a:xfrm>
          <a:prstGeom prst="straightConnector1">
            <a:avLst/>
          </a:prstGeom>
          <a:ln w="19050">
            <a:solidFill>
              <a:schemeClr val="bg2">
                <a:lumMod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CC52CB4-9E2D-4009-B30F-386494D70313}"/>
              </a:ext>
            </a:extLst>
          </p:cNvPr>
          <p:cNvCxnSpPr/>
          <p:nvPr/>
        </p:nvCxnSpPr>
        <p:spPr>
          <a:xfrm>
            <a:off x="3217333" y="4432112"/>
            <a:ext cx="1788160" cy="345545"/>
          </a:xfrm>
          <a:prstGeom prst="straightConnector1">
            <a:avLst/>
          </a:prstGeom>
          <a:ln w="19050">
            <a:solidFill>
              <a:schemeClr val="bg2">
                <a:lumMod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777AEEC-E271-4E77-8B14-09D7E046170C}"/>
              </a:ext>
            </a:extLst>
          </p:cNvPr>
          <p:cNvCxnSpPr/>
          <p:nvPr/>
        </p:nvCxnSpPr>
        <p:spPr>
          <a:xfrm flipV="1">
            <a:off x="3249722" y="4384329"/>
            <a:ext cx="1708357" cy="473874"/>
          </a:xfrm>
          <a:prstGeom prst="straightConnector1">
            <a:avLst/>
          </a:prstGeom>
          <a:ln w="19050">
            <a:solidFill>
              <a:schemeClr val="bg2">
                <a:lumMod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60E160E-4D04-44EE-999A-6E68A51F6E2E}"/>
              </a:ext>
            </a:extLst>
          </p:cNvPr>
          <p:cNvCxnSpPr/>
          <p:nvPr/>
        </p:nvCxnSpPr>
        <p:spPr>
          <a:xfrm flipV="1">
            <a:off x="3217333" y="5027424"/>
            <a:ext cx="1740746" cy="128330"/>
          </a:xfrm>
          <a:prstGeom prst="straightConnector1">
            <a:avLst/>
          </a:prstGeom>
          <a:ln w="19050">
            <a:solidFill>
              <a:schemeClr val="bg2">
                <a:lumMod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D48F342-7159-47D0-808D-DD85B2FCDB84}"/>
              </a:ext>
            </a:extLst>
          </p:cNvPr>
          <p:cNvSpPr txBox="1"/>
          <p:nvPr/>
        </p:nvSpPr>
        <p:spPr>
          <a:xfrm>
            <a:off x="833119" y="4124030"/>
            <a:ext cx="904991" cy="584775"/>
          </a:xfrm>
          <a:prstGeom prst="rect">
            <a:avLst/>
          </a:prstGeom>
          <a:noFill/>
        </p:spPr>
        <p:txBody>
          <a:bodyPr wrap="none" rtlCol="0">
            <a:spAutoFit/>
          </a:bodyPr>
          <a:lstStyle/>
          <a:p>
            <a:r>
              <a:rPr lang="en-US" sz="1600" i="1" dirty="0" err="1"/>
              <a:t>sharded</a:t>
            </a:r>
            <a:endParaRPr lang="en-US" sz="1600" i="1" dirty="0"/>
          </a:p>
          <a:p>
            <a:r>
              <a:rPr lang="en-US" sz="1600" i="1" dirty="0"/>
              <a:t>by _id</a:t>
            </a:r>
          </a:p>
        </p:txBody>
      </p:sp>
      <p:sp>
        <p:nvSpPr>
          <p:cNvPr id="29" name="TextBox 28">
            <a:extLst>
              <a:ext uri="{FF2B5EF4-FFF2-40B4-BE49-F238E27FC236}">
                <a16:creationId xmlns:a16="http://schemas.microsoft.com/office/drawing/2014/main" id="{BAE539A4-0E49-4586-BD23-4BEFD67B71F6}"/>
              </a:ext>
            </a:extLst>
          </p:cNvPr>
          <p:cNvSpPr txBox="1"/>
          <p:nvPr/>
        </p:nvSpPr>
        <p:spPr>
          <a:xfrm>
            <a:off x="3367252" y="3732834"/>
            <a:ext cx="1189365" cy="830997"/>
          </a:xfrm>
          <a:prstGeom prst="rect">
            <a:avLst/>
          </a:prstGeom>
          <a:noFill/>
        </p:spPr>
        <p:txBody>
          <a:bodyPr wrap="none" rtlCol="0">
            <a:spAutoFit/>
          </a:bodyPr>
          <a:lstStyle/>
          <a:p>
            <a:r>
              <a:rPr lang="en-US" sz="1600" i="1" dirty="0"/>
              <a:t>internally</a:t>
            </a:r>
            <a:br>
              <a:rPr lang="en-US" sz="1600" i="1" dirty="0"/>
            </a:br>
            <a:r>
              <a:rPr lang="en-US" sz="1600" i="1" dirty="0"/>
              <a:t>repartition</a:t>
            </a:r>
          </a:p>
          <a:p>
            <a:r>
              <a:rPr lang="en-US" sz="1600" i="1" dirty="0"/>
              <a:t>by industry</a:t>
            </a:r>
          </a:p>
        </p:txBody>
      </p:sp>
    </p:spTree>
    <p:extLst>
      <p:ext uri="{BB962C8B-B14F-4D97-AF65-F5344CB8AC3E}">
        <p14:creationId xmlns:p14="http://schemas.microsoft.com/office/powerpoint/2010/main" val="2524720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96BE9-7229-4EE3-B9CD-7C1E86FBF3FE}"/>
              </a:ext>
            </a:extLst>
          </p:cNvPr>
          <p:cNvSpPr>
            <a:spLocks noGrp="1"/>
          </p:cNvSpPr>
          <p:nvPr>
            <p:ph type="title"/>
          </p:nvPr>
        </p:nvSpPr>
        <p:spPr/>
        <p:txBody>
          <a:bodyPr/>
          <a:lstStyle/>
          <a:p>
            <a:r>
              <a:rPr lang="en-US" dirty="0"/>
              <a:t>Grouping</a:t>
            </a:r>
          </a:p>
        </p:txBody>
      </p:sp>
      <p:sp>
        <p:nvSpPr>
          <p:cNvPr id="3" name="Content Placeholder 2">
            <a:extLst>
              <a:ext uri="{FF2B5EF4-FFF2-40B4-BE49-F238E27FC236}">
                <a16:creationId xmlns:a16="http://schemas.microsoft.com/office/drawing/2014/main" id="{18126F3F-A6A9-4A6D-A06D-4B390AA4571F}"/>
              </a:ext>
            </a:extLst>
          </p:cNvPr>
          <p:cNvSpPr>
            <a:spLocks noGrp="1"/>
          </p:cNvSpPr>
          <p:nvPr>
            <p:ph idx="1"/>
          </p:nvPr>
        </p:nvSpPr>
        <p:spPr>
          <a:xfrm>
            <a:off x="470263" y="1457743"/>
            <a:ext cx="8157007" cy="655538"/>
          </a:xfrm>
        </p:spPr>
        <p:txBody>
          <a:bodyPr/>
          <a:lstStyle/>
          <a:p>
            <a:pPr marL="0" indent="0">
              <a:buNone/>
            </a:pPr>
            <a:r>
              <a:rPr lang="en-US" dirty="0"/>
              <a:t>Grouping needs </a:t>
            </a:r>
            <a:r>
              <a:rPr lang="en-US" i="1" dirty="0"/>
              <a:t>all</a:t>
            </a:r>
            <a:r>
              <a:rPr lang="en-US" dirty="0"/>
              <a:t> of the tuples in a group to be on the same machine, in order to do a computation over the group!  In </a:t>
            </a:r>
            <a:r>
              <a:rPr lang="en-US" dirty="0" err="1"/>
              <a:t>SparkSQL</a:t>
            </a:r>
            <a:r>
              <a:rPr lang="en-US" dirty="0"/>
              <a:t>:</a:t>
            </a:r>
          </a:p>
        </p:txBody>
      </p:sp>
      <p:sp>
        <p:nvSpPr>
          <p:cNvPr id="4" name="Footer Placeholder 3">
            <a:extLst>
              <a:ext uri="{FF2B5EF4-FFF2-40B4-BE49-F238E27FC236}">
                <a16:creationId xmlns:a16="http://schemas.microsoft.com/office/drawing/2014/main" id="{083C2227-0255-4B3A-9449-BBD72D1D2F8A}"/>
              </a:ext>
            </a:extLst>
          </p:cNvPr>
          <p:cNvSpPr>
            <a:spLocks noGrp="1"/>
          </p:cNvSpPr>
          <p:nvPr>
            <p:ph type="ftr" sz="quarter" idx="11"/>
          </p:nvPr>
        </p:nvSpPr>
        <p:spPr/>
        <p:txBody>
          <a:bodyPr/>
          <a:lstStyle/>
          <a:p>
            <a:pPr>
              <a:defRPr/>
            </a:pPr>
            <a:endParaRPr lang="en-GB"/>
          </a:p>
        </p:txBody>
      </p:sp>
      <p:sp>
        <p:nvSpPr>
          <p:cNvPr id="5" name="Slide Number Placeholder 4">
            <a:extLst>
              <a:ext uri="{FF2B5EF4-FFF2-40B4-BE49-F238E27FC236}">
                <a16:creationId xmlns:a16="http://schemas.microsoft.com/office/drawing/2014/main" id="{BC41EA16-02DF-45CA-B187-E0F9E54C9388}"/>
              </a:ext>
            </a:extLst>
          </p:cNvPr>
          <p:cNvSpPr>
            <a:spLocks noGrp="1"/>
          </p:cNvSpPr>
          <p:nvPr>
            <p:ph type="sldNum" sz="quarter" idx="12"/>
          </p:nvPr>
        </p:nvSpPr>
        <p:spPr/>
        <p:txBody>
          <a:bodyPr/>
          <a:lstStyle/>
          <a:p>
            <a:pPr>
              <a:defRPr/>
            </a:pPr>
            <a:fld id="{B5D931A1-A42B-F94C-ADA3-91D74B0ACBA8}" type="slidenum">
              <a:rPr lang="en-GB" smtClean="0"/>
              <a:pPr>
                <a:defRPr/>
              </a:pPr>
              <a:t>26</a:t>
            </a:fld>
            <a:endParaRPr lang="en-GB"/>
          </a:p>
        </p:txBody>
      </p:sp>
      <p:sp>
        <p:nvSpPr>
          <p:cNvPr id="6" name="Rectangle 5">
            <a:extLst>
              <a:ext uri="{FF2B5EF4-FFF2-40B4-BE49-F238E27FC236}">
                <a16:creationId xmlns:a16="http://schemas.microsoft.com/office/drawing/2014/main" id="{1321490C-2904-41B1-9B33-0A552B668089}"/>
              </a:ext>
            </a:extLst>
          </p:cNvPr>
          <p:cNvSpPr/>
          <p:nvPr/>
        </p:nvSpPr>
        <p:spPr>
          <a:xfrm>
            <a:off x="1738110" y="2146677"/>
            <a:ext cx="5442373" cy="1323439"/>
          </a:xfrm>
          <a:prstGeom prst="rect">
            <a:avLst/>
          </a:prstGeom>
          <a:solidFill>
            <a:schemeClr val="accent2">
              <a:lumMod val="20000"/>
              <a:lumOff val="80000"/>
            </a:schemeClr>
          </a:solidFill>
          <a:ln>
            <a:solidFill>
              <a:schemeClr val="bg2">
                <a:lumMod val="10000"/>
              </a:schemeClr>
            </a:solidFill>
          </a:ln>
        </p:spPr>
        <p:txBody>
          <a:bodyPr wrap="square">
            <a:spAutoFit/>
          </a:bodyPr>
          <a:lstStyle/>
          <a:p>
            <a:r>
              <a:rPr lang="en-US" sz="1600" dirty="0">
                <a:solidFill>
                  <a:srgbClr val="000000"/>
                </a:solidFill>
                <a:latin typeface="Consolas" panose="020B0609020204030204" pitchFamily="49" charset="0"/>
              </a:rPr>
              <a:t>%%spark</a:t>
            </a:r>
          </a:p>
          <a:p>
            <a:r>
              <a:rPr lang="en-US" sz="1600" dirty="0">
                <a:solidFill>
                  <a:srgbClr val="008000"/>
                </a:solidFill>
                <a:latin typeface="Consolas" panose="020B0609020204030204" pitchFamily="49" charset="0"/>
              </a:rPr>
              <a:t># Which industries are most popular?</a:t>
            </a:r>
            <a:endParaRPr lang="en-US" sz="1600" dirty="0">
              <a:solidFill>
                <a:srgbClr val="000000"/>
              </a:solidFill>
              <a:latin typeface="Consolas" panose="020B0609020204030204" pitchFamily="49" charset="0"/>
            </a:endParaRPr>
          </a:p>
          <a:p>
            <a:r>
              <a:rPr lang="en-US" sz="1600" dirty="0" err="1">
                <a:solidFill>
                  <a:srgbClr val="000000"/>
                </a:solidFill>
                <a:latin typeface="Consolas" panose="020B0609020204030204" pitchFamily="49" charset="0"/>
              </a:rPr>
              <a:t>sqlContext.sql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'select count(_id), industry '</a:t>
            </a:r>
            <a:r>
              <a:rPr lang="en-US" sz="1600" dirty="0">
                <a:solidFill>
                  <a:srgbClr val="000000"/>
                </a:solidFill>
                <a:latin typeface="Consolas" panose="020B0609020204030204" pitchFamily="49" charset="0"/>
              </a:rPr>
              <a:t>+\</a:t>
            </a:r>
          </a:p>
          <a:p>
            <a:r>
              <a:rPr lang="en-US" sz="1600" dirty="0">
                <a:solidFill>
                  <a:srgbClr val="A31515"/>
                </a:solidFill>
                <a:latin typeface="Consolas" panose="020B0609020204030204" pitchFamily="49" charset="0"/>
              </a:rPr>
              <a:t>'from </a:t>
            </a:r>
            <a:r>
              <a:rPr lang="en-US" sz="1600" dirty="0" err="1">
                <a:solidFill>
                  <a:srgbClr val="A31515"/>
                </a:solidFill>
                <a:latin typeface="Consolas" panose="020B0609020204030204" pitchFamily="49" charset="0"/>
              </a:rPr>
              <a:t>linked_in</a:t>
            </a:r>
            <a:r>
              <a:rPr lang="en-US" sz="1600" dirty="0">
                <a:solidFill>
                  <a:srgbClr val="A31515"/>
                </a:solidFill>
                <a:latin typeface="Consolas" panose="020B0609020204030204" pitchFamily="49" charset="0"/>
              </a:rPr>
              <a:t> group by industry '</a:t>
            </a:r>
            <a:r>
              <a:rPr lang="en-US" sz="1600" dirty="0">
                <a:solidFill>
                  <a:srgbClr val="000000"/>
                </a:solidFill>
                <a:latin typeface="Consolas" panose="020B0609020204030204" pitchFamily="49" charset="0"/>
              </a:rPr>
              <a:t>+\</a:t>
            </a:r>
          </a:p>
          <a:p>
            <a:r>
              <a:rPr lang="en-US" sz="1600" dirty="0">
                <a:solidFill>
                  <a:srgbClr val="A31515"/>
                </a:solidFill>
                <a:latin typeface="Consolas" panose="020B0609020204030204" pitchFamily="49" charset="0"/>
              </a:rPr>
              <a:t>'order by count(_id) desc'</a:t>
            </a:r>
            <a:r>
              <a:rPr lang="en-US" sz="1600" dirty="0">
                <a:solidFill>
                  <a:srgbClr val="000000"/>
                </a:solidFill>
                <a:latin typeface="Consolas" panose="020B0609020204030204" pitchFamily="49" charset="0"/>
              </a:rPr>
              <a:t>).show(</a:t>
            </a:r>
            <a:r>
              <a:rPr lang="en-US" sz="1600" dirty="0">
                <a:solidFill>
                  <a:srgbClr val="09885A"/>
                </a:solidFill>
                <a:latin typeface="Consolas" panose="020B0609020204030204" pitchFamily="49" charset="0"/>
              </a:rPr>
              <a:t>5</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graphicFrame>
        <p:nvGraphicFramePr>
          <p:cNvPr id="8" name="Table 8">
            <a:extLst>
              <a:ext uri="{FF2B5EF4-FFF2-40B4-BE49-F238E27FC236}">
                <a16:creationId xmlns:a16="http://schemas.microsoft.com/office/drawing/2014/main" id="{7DC9EB8A-599F-4F78-ABAA-2204ED8ABA58}"/>
              </a:ext>
            </a:extLst>
          </p:cNvPr>
          <p:cNvGraphicFramePr>
            <a:graphicFrameLocks noGrp="1"/>
          </p:cNvGraphicFramePr>
          <p:nvPr/>
        </p:nvGraphicFramePr>
        <p:xfrm>
          <a:off x="1971041" y="3686830"/>
          <a:ext cx="1149986" cy="1546267"/>
        </p:xfrm>
        <a:graphic>
          <a:graphicData uri="http://schemas.openxmlformats.org/drawingml/2006/table">
            <a:tbl>
              <a:tblPr firstRow="1" bandRow="1">
                <a:tableStyleId>{5C22544A-7EE6-4342-B048-85BDC9FD1C3A}</a:tableStyleId>
              </a:tblPr>
              <a:tblGrid>
                <a:gridCol w="397193">
                  <a:extLst>
                    <a:ext uri="{9D8B030D-6E8A-4147-A177-3AD203B41FA5}">
                      <a16:colId xmlns:a16="http://schemas.microsoft.com/office/drawing/2014/main" val="450053495"/>
                    </a:ext>
                  </a:extLst>
                </a:gridCol>
                <a:gridCol w="752793">
                  <a:extLst>
                    <a:ext uri="{9D8B030D-6E8A-4147-A177-3AD203B41FA5}">
                      <a16:colId xmlns:a16="http://schemas.microsoft.com/office/drawing/2014/main" val="2918965229"/>
                    </a:ext>
                  </a:extLst>
                </a:gridCol>
              </a:tblGrid>
              <a:tr h="231817">
                <a:tc>
                  <a:txBody>
                    <a:bodyPr/>
                    <a:lstStyle/>
                    <a:p>
                      <a:r>
                        <a:rPr lang="en-US" dirty="0"/>
                        <a:t>_id</a:t>
                      </a:r>
                    </a:p>
                  </a:txBody>
                  <a:tcPr/>
                </a:tc>
                <a:tc>
                  <a:txBody>
                    <a:bodyPr/>
                    <a:lstStyle/>
                    <a:p>
                      <a:r>
                        <a:rPr lang="en-US" dirty="0"/>
                        <a:t>industry</a:t>
                      </a:r>
                    </a:p>
                  </a:txBody>
                  <a:tcPr/>
                </a:tc>
                <a:extLst>
                  <a:ext uri="{0D108BD9-81ED-4DB2-BD59-A6C34878D82A}">
                    <a16:rowId xmlns:a16="http://schemas.microsoft.com/office/drawing/2014/main" val="3254428320"/>
                  </a:ext>
                </a:extLst>
              </a:tr>
              <a:tr h="231817">
                <a:tc>
                  <a:txBody>
                    <a:bodyPr/>
                    <a:lstStyle/>
                    <a:p>
                      <a:r>
                        <a:rPr lang="en-US" dirty="0"/>
                        <a:t>0</a:t>
                      </a:r>
                    </a:p>
                  </a:txBody>
                  <a:tcPr>
                    <a:solidFill>
                      <a:schemeClr val="accent1">
                        <a:lumMod val="20000"/>
                        <a:lumOff val="80000"/>
                      </a:schemeClr>
                    </a:solidFill>
                  </a:tcPr>
                </a:tc>
                <a:tc>
                  <a:txBody>
                    <a:bodyPr/>
                    <a:lstStyle/>
                    <a:p>
                      <a:r>
                        <a:rPr lang="en-US" dirty="0"/>
                        <a:t>IT</a:t>
                      </a:r>
                    </a:p>
                  </a:txBody>
                  <a:tcPr>
                    <a:solidFill>
                      <a:schemeClr val="accent1">
                        <a:lumMod val="20000"/>
                        <a:lumOff val="80000"/>
                      </a:schemeClr>
                    </a:solidFill>
                  </a:tcPr>
                </a:tc>
                <a:extLst>
                  <a:ext uri="{0D108BD9-81ED-4DB2-BD59-A6C34878D82A}">
                    <a16:rowId xmlns:a16="http://schemas.microsoft.com/office/drawing/2014/main" val="2469118284"/>
                  </a:ext>
                </a:extLst>
              </a:tr>
              <a:tr h="231817">
                <a:tc>
                  <a:txBody>
                    <a:bodyPr/>
                    <a:lstStyle/>
                    <a:p>
                      <a:r>
                        <a:rPr lang="en-US" dirty="0"/>
                        <a:t>1</a:t>
                      </a:r>
                    </a:p>
                  </a:txBody>
                  <a:tcPr>
                    <a:solidFill>
                      <a:schemeClr val="accent1">
                        <a:lumMod val="20000"/>
                        <a:lumOff val="80000"/>
                      </a:schemeClr>
                    </a:solidFill>
                  </a:tcPr>
                </a:tc>
                <a:tc>
                  <a:txBody>
                    <a:bodyPr/>
                    <a:lstStyle/>
                    <a:p>
                      <a:r>
                        <a:rPr lang="en-US" dirty="0"/>
                        <a:t>Software</a:t>
                      </a:r>
                    </a:p>
                  </a:txBody>
                  <a:tcPr>
                    <a:solidFill>
                      <a:schemeClr val="accent1">
                        <a:lumMod val="20000"/>
                        <a:lumOff val="80000"/>
                      </a:schemeClr>
                    </a:solidFill>
                  </a:tcPr>
                </a:tc>
                <a:extLst>
                  <a:ext uri="{0D108BD9-81ED-4DB2-BD59-A6C34878D82A}">
                    <a16:rowId xmlns:a16="http://schemas.microsoft.com/office/drawing/2014/main" val="947029354"/>
                  </a:ext>
                </a:extLst>
              </a:tr>
              <a:tr h="231817">
                <a:tc>
                  <a:txBody>
                    <a:bodyPr/>
                    <a:lstStyle/>
                    <a:p>
                      <a:endParaRPr lang="en-US" sz="400" dirty="0"/>
                    </a:p>
                  </a:txBody>
                  <a:tcPr>
                    <a:solidFill>
                      <a:schemeClr val="bg1"/>
                    </a:solidFill>
                  </a:tcPr>
                </a:tc>
                <a:tc>
                  <a:txBody>
                    <a:bodyPr/>
                    <a:lstStyle/>
                    <a:p>
                      <a:endParaRPr lang="en-US" sz="400" dirty="0"/>
                    </a:p>
                  </a:txBody>
                  <a:tcPr>
                    <a:solidFill>
                      <a:schemeClr val="bg1"/>
                    </a:solidFill>
                  </a:tcPr>
                </a:tc>
                <a:extLst>
                  <a:ext uri="{0D108BD9-81ED-4DB2-BD59-A6C34878D82A}">
                    <a16:rowId xmlns:a16="http://schemas.microsoft.com/office/drawing/2014/main" val="2266451208"/>
                  </a:ext>
                </a:extLst>
              </a:tr>
              <a:tr h="231817">
                <a:tc>
                  <a:txBody>
                    <a:bodyPr/>
                    <a:lstStyle/>
                    <a:p>
                      <a:r>
                        <a:rPr lang="en-US" dirty="0"/>
                        <a:t>2</a:t>
                      </a:r>
                    </a:p>
                  </a:txBody>
                  <a:tcPr>
                    <a:solidFill>
                      <a:schemeClr val="tx2">
                        <a:lumMod val="10000"/>
                        <a:lumOff val="90000"/>
                      </a:schemeClr>
                    </a:solidFill>
                  </a:tcPr>
                </a:tc>
                <a:tc>
                  <a:txBody>
                    <a:bodyPr/>
                    <a:lstStyle/>
                    <a:p>
                      <a:r>
                        <a:rPr lang="en-US" dirty="0"/>
                        <a:t>IT</a:t>
                      </a:r>
                    </a:p>
                  </a:txBody>
                  <a:tcPr>
                    <a:solidFill>
                      <a:schemeClr val="tx2">
                        <a:lumMod val="10000"/>
                        <a:lumOff val="90000"/>
                      </a:schemeClr>
                    </a:solidFill>
                  </a:tcPr>
                </a:tc>
                <a:extLst>
                  <a:ext uri="{0D108BD9-81ED-4DB2-BD59-A6C34878D82A}">
                    <a16:rowId xmlns:a16="http://schemas.microsoft.com/office/drawing/2014/main" val="1583601922"/>
                  </a:ext>
                </a:extLst>
              </a:tr>
              <a:tr h="231817">
                <a:tc>
                  <a:txBody>
                    <a:bodyPr/>
                    <a:lstStyle/>
                    <a:p>
                      <a:r>
                        <a:rPr lang="en-US" dirty="0"/>
                        <a:t>3</a:t>
                      </a:r>
                    </a:p>
                  </a:txBody>
                  <a:tcPr>
                    <a:solidFill>
                      <a:schemeClr val="tx2">
                        <a:lumMod val="10000"/>
                        <a:lumOff val="90000"/>
                      </a:schemeClr>
                    </a:solidFill>
                  </a:tcPr>
                </a:tc>
                <a:tc>
                  <a:txBody>
                    <a:bodyPr/>
                    <a:lstStyle/>
                    <a:p>
                      <a:r>
                        <a:rPr lang="en-US" dirty="0"/>
                        <a:t>Software</a:t>
                      </a:r>
                    </a:p>
                  </a:txBody>
                  <a:tcPr>
                    <a:solidFill>
                      <a:schemeClr val="tx2">
                        <a:lumMod val="10000"/>
                        <a:lumOff val="90000"/>
                      </a:schemeClr>
                    </a:solidFill>
                  </a:tcPr>
                </a:tc>
                <a:extLst>
                  <a:ext uri="{0D108BD9-81ED-4DB2-BD59-A6C34878D82A}">
                    <a16:rowId xmlns:a16="http://schemas.microsoft.com/office/drawing/2014/main" val="4151739971"/>
                  </a:ext>
                </a:extLst>
              </a:tr>
            </a:tbl>
          </a:graphicData>
        </a:graphic>
      </p:graphicFrame>
      <p:graphicFrame>
        <p:nvGraphicFramePr>
          <p:cNvPr id="11" name="Table 8">
            <a:extLst>
              <a:ext uri="{FF2B5EF4-FFF2-40B4-BE49-F238E27FC236}">
                <a16:creationId xmlns:a16="http://schemas.microsoft.com/office/drawing/2014/main" id="{DCB10930-4C25-4E33-BAF4-627931FA98E0}"/>
              </a:ext>
            </a:extLst>
          </p:cNvPr>
          <p:cNvGraphicFramePr>
            <a:graphicFrameLocks noGrp="1"/>
          </p:cNvGraphicFramePr>
          <p:nvPr/>
        </p:nvGraphicFramePr>
        <p:xfrm>
          <a:off x="5086774" y="3698687"/>
          <a:ext cx="1149986" cy="1466850"/>
        </p:xfrm>
        <a:graphic>
          <a:graphicData uri="http://schemas.openxmlformats.org/drawingml/2006/table">
            <a:tbl>
              <a:tblPr firstRow="1" bandRow="1">
                <a:tableStyleId>{5C22544A-7EE6-4342-B048-85BDC9FD1C3A}</a:tableStyleId>
              </a:tblPr>
              <a:tblGrid>
                <a:gridCol w="397193">
                  <a:extLst>
                    <a:ext uri="{9D8B030D-6E8A-4147-A177-3AD203B41FA5}">
                      <a16:colId xmlns:a16="http://schemas.microsoft.com/office/drawing/2014/main" val="450053495"/>
                    </a:ext>
                  </a:extLst>
                </a:gridCol>
                <a:gridCol w="752793">
                  <a:extLst>
                    <a:ext uri="{9D8B030D-6E8A-4147-A177-3AD203B41FA5}">
                      <a16:colId xmlns:a16="http://schemas.microsoft.com/office/drawing/2014/main" val="2918965229"/>
                    </a:ext>
                  </a:extLst>
                </a:gridCol>
              </a:tblGrid>
              <a:tr h="231817">
                <a:tc>
                  <a:txBody>
                    <a:bodyPr/>
                    <a:lstStyle/>
                    <a:p>
                      <a:r>
                        <a:rPr lang="en-US" dirty="0"/>
                        <a:t>_id</a:t>
                      </a:r>
                    </a:p>
                  </a:txBody>
                  <a:tcPr/>
                </a:tc>
                <a:tc>
                  <a:txBody>
                    <a:bodyPr/>
                    <a:lstStyle/>
                    <a:p>
                      <a:r>
                        <a:rPr lang="en-US" dirty="0"/>
                        <a:t>industry</a:t>
                      </a:r>
                    </a:p>
                  </a:txBody>
                  <a:tcPr/>
                </a:tc>
                <a:extLst>
                  <a:ext uri="{0D108BD9-81ED-4DB2-BD59-A6C34878D82A}">
                    <a16:rowId xmlns:a16="http://schemas.microsoft.com/office/drawing/2014/main" val="3254428320"/>
                  </a:ext>
                </a:extLst>
              </a:tr>
              <a:tr h="231817">
                <a:tc>
                  <a:txBody>
                    <a:bodyPr/>
                    <a:lstStyle/>
                    <a:p>
                      <a:r>
                        <a:rPr lang="en-US" dirty="0"/>
                        <a:t>0</a:t>
                      </a:r>
                    </a:p>
                  </a:txBody>
                  <a:tcPr>
                    <a:solidFill>
                      <a:schemeClr val="accent1">
                        <a:lumMod val="20000"/>
                        <a:lumOff val="80000"/>
                      </a:schemeClr>
                    </a:solidFill>
                  </a:tcPr>
                </a:tc>
                <a:tc>
                  <a:txBody>
                    <a:bodyPr/>
                    <a:lstStyle/>
                    <a:p>
                      <a:r>
                        <a:rPr lang="en-US" dirty="0"/>
                        <a:t>IT</a:t>
                      </a:r>
                    </a:p>
                  </a:txBody>
                  <a:tcPr>
                    <a:solidFill>
                      <a:schemeClr val="accent1">
                        <a:lumMod val="20000"/>
                        <a:lumOff val="80000"/>
                      </a:schemeClr>
                    </a:solidFill>
                  </a:tcPr>
                </a:tc>
                <a:extLst>
                  <a:ext uri="{0D108BD9-81ED-4DB2-BD59-A6C34878D82A}">
                    <a16:rowId xmlns:a16="http://schemas.microsoft.com/office/drawing/2014/main" val="2469118284"/>
                  </a:ext>
                </a:extLst>
              </a:tr>
              <a:tr h="231817">
                <a:tc>
                  <a:txBody>
                    <a:bodyPr/>
                    <a:lstStyle/>
                    <a:p>
                      <a:r>
                        <a:rPr lang="en-US" dirty="0"/>
                        <a:t>1</a:t>
                      </a:r>
                    </a:p>
                  </a:txBody>
                  <a:tcPr>
                    <a:solidFill>
                      <a:schemeClr val="accent1">
                        <a:lumMod val="20000"/>
                        <a:lumOff val="80000"/>
                      </a:schemeClr>
                    </a:solidFill>
                  </a:tcPr>
                </a:tc>
                <a:tc>
                  <a:txBody>
                    <a:bodyPr/>
                    <a:lstStyle/>
                    <a:p>
                      <a:r>
                        <a:rPr lang="en-US" dirty="0"/>
                        <a:t>IT</a:t>
                      </a:r>
                    </a:p>
                  </a:txBody>
                  <a:tcPr>
                    <a:solidFill>
                      <a:schemeClr val="accent1">
                        <a:lumMod val="20000"/>
                        <a:lumOff val="80000"/>
                      </a:schemeClr>
                    </a:solidFill>
                  </a:tcPr>
                </a:tc>
                <a:extLst>
                  <a:ext uri="{0D108BD9-81ED-4DB2-BD59-A6C34878D82A}">
                    <a16:rowId xmlns:a16="http://schemas.microsoft.com/office/drawing/2014/main" val="947029354"/>
                  </a:ext>
                </a:extLst>
              </a:tr>
              <a:tr h="0">
                <a:tc>
                  <a:txBody>
                    <a:bodyPr/>
                    <a:lstStyle/>
                    <a:p>
                      <a:endParaRPr lang="en-US" sz="400" dirty="0"/>
                    </a:p>
                  </a:txBody>
                  <a:tcPr>
                    <a:solidFill>
                      <a:schemeClr val="bg1"/>
                    </a:solidFill>
                  </a:tcPr>
                </a:tc>
                <a:tc>
                  <a:txBody>
                    <a:bodyPr/>
                    <a:lstStyle/>
                    <a:p>
                      <a:endParaRPr lang="en-US" sz="400" dirty="0"/>
                    </a:p>
                  </a:txBody>
                  <a:tcPr>
                    <a:solidFill>
                      <a:schemeClr val="bg1"/>
                    </a:solidFill>
                  </a:tcPr>
                </a:tc>
                <a:extLst>
                  <a:ext uri="{0D108BD9-81ED-4DB2-BD59-A6C34878D82A}">
                    <a16:rowId xmlns:a16="http://schemas.microsoft.com/office/drawing/2014/main" val="2434490840"/>
                  </a:ext>
                </a:extLst>
              </a:tr>
              <a:tr h="231817">
                <a:tc>
                  <a:txBody>
                    <a:bodyPr/>
                    <a:lstStyle/>
                    <a:p>
                      <a:r>
                        <a:rPr lang="en-US" dirty="0"/>
                        <a:t>2</a:t>
                      </a:r>
                    </a:p>
                  </a:txBody>
                  <a:tcPr>
                    <a:solidFill>
                      <a:schemeClr val="accent2">
                        <a:lumMod val="20000"/>
                        <a:lumOff val="80000"/>
                      </a:schemeClr>
                    </a:solidFill>
                  </a:tcPr>
                </a:tc>
                <a:tc>
                  <a:txBody>
                    <a:bodyPr/>
                    <a:lstStyle/>
                    <a:p>
                      <a:r>
                        <a:rPr lang="en-US" dirty="0"/>
                        <a:t>Software</a:t>
                      </a:r>
                    </a:p>
                  </a:txBody>
                  <a:tcPr>
                    <a:solidFill>
                      <a:schemeClr val="accent2">
                        <a:lumMod val="20000"/>
                        <a:lumOff val="80000"/>
                      </a:schemeClr>
                    </a:solidFill>
                  </a:tcPr>
                </a:tc>
                <a:extLst>
                  <a:ext uri="{0D108BD9-81ED-4DB2-BD59-A6C34878D82A}">
                    <a16:rowId xmlns:a16="http://schemas.microsoft.com/office/drawing/2014/main" val="1583601922"/>
                  </a:ext>
                </a:extLst>
              </a:tr>
              <a:tr h="231817">
                <a:tc>
                  <a:txBody>
                    <a:bodyPr/>
                    <a:lstStyle/>
                    <a:p>
                      <a:r>
                        <a:rPr lang="en-US" dirty="0"/>
                        <a:t>3</a:t>
                      </a:r>
                    </a:p>
                  </a:txBody>
                  <a:tcPr>
                    <a:solidFill>
                      <a:schemeClr val="accent2">
                        <a:lumMod val="20000"/>
                        <a:lumOff val="80000"/>
                      </a:schemeClr>
                    </a:solidFill>
                  </a:tcPr>
                </a:tc>
                <a:tc>
                  <a:txBody>
                    <a:bodyPr/>
                    <a:lstStyle/>
                    <a:p>
                      <a:r>
                        <a:rPr lang="en-US" dirty="0"/>
                        <a:t>Software</a:t>
                      </a:r>
                    </a:p>
                  </a:txBody>
                  <a:tcPr>
                    <a:solidFill>
                      <a:schemeClr val="accent2">
                        <a:lumMod val="20000"/>
                        <a:lumOff val="80000"/>
                      </a:schemeClr>
                    </a:solidFill>
                  </a:tcPr>
                </a:tc>
                <a:extLst>
                  <a:ext uri="{0D108BD9-81ED-4DB2-BD59-A6C34878D82A}">
                    <a16:rowId xmlns:a16="http://schemas.microsoft.com/office/drawing/2014/main" val="4151739971"/>
                  </a:ext>
                </a:extLst>
              </a:tr>
            </a:tbl>
          </a:graphicData>
        </a:graphic>
      </p:graphicFrame>
      <p:cxnSp>
        <p:nvCxnSpPr>
          <p:cNvPr id="13" name="Straight Arrow Connector 12">
            <a:extLst>
              <a:ext uri="{FF2B5EF4-FFF2-40B4-BE49-F238E27FC236}">
                <a16:creationId xmlns:a16="http://schemas.microsoft.com/office/drawing/2014/main" id="{EF65B201-8CA1-473B-85C1-FE900D68FDD5}"/>
              </a:ext>
            </a:extLst>
          </p:cNvPr>
          <p:cNvCxnSpPr/>
          <p:nvPr/>
        </p:nvCxnSpPr>
        <p:spPr>
          <a:xfrm>
            <a:off x="3217333" y="4086777"/>
            <a:ext cx="1740746" cy="0"/>
          </a:xfrm>
          <a:prstGeom prst="straightConnector1">
            <a:avLst/>
          </a:prstGeom>
          <a:ln w="19050">
            <a:solidFill>
              <a:schemeClr val="bg2">
                <a:lumMod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CC52CB4-9E2D-4009-B30F-386494D70313}"/>
              </a:ext>
            </a:extLst>
          </p:cNvPr>
          <p:cNvCxnSpPr/>
          <p:nvPr/>
        </p:nvCxnSpPr>
        <p:spPr>
          <a:xfrm>
            <a:off x="3217333" y="4432112"/>
            <a:ext cx="1788160" cy="345545"/>
          </a:xfrm>
          <a:prstGeom prst="straightConnector1">
            <a:avLst/>
          </a:prstGeom>
          <a:ln w="19050">
            <a:solidFill>
              <a:schemeClr val="bg2">
                <a:lumMod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777AEEC-E271-4E77-8B14-09D7E046170C}"/>
              </a:ext>
            </a:extLst>
          </p:cNvPr>
          <p:cNvCxnSpPr/>
          <p:nvPr/>
        </p:nvCxnSpPr>
        <p:spPr>
          <a:xfrm flipV="1">
            <a:off x="3249722" y="4384329"/>
            <a:ext cx="1708357" cy="473874"/>
          </a:xfrm>
          <a:prstGeom prst="straightConnector1">
            <a:avLst/>
          </a:prstGeom>
          <a:ln w="19050">
            <a:solidFill>
              <a:schemeClr val="bg2">
                <a:lumMod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60E160E-4D04-44EE-999A-6E68A51F6E2E}"/>
              </a:ext>
            </a:extLst>
          </p:cNvPr>
          <p:cNvCxnSpPr/>
          <p:nvPr/>
        </p:nvCxnSpPr>
        <p:spPr>
          <a:xfrm flipV="1">
            <a:off x="3217333" y="5027424"/>
            <a:ext cx="1740746" cy="128330"/>
          </a:xfrm>
          <a:prstGeom prst="straightConnector1">
            <a:avLst/>
          </a:prstGeom>
          <a:ln w="19050">
            <a:solidFill>
              <a:schemeClr val="bg2">
                <a:lumMod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5472CBD-2A97-4E69-BD84-73E7C612B497}"/>
              </a:ext>
            </a:extLst>
          </p:cNvPr>
          <p:cNvCxnSpPr/>
          <p:nvPr/>
        </p:nvCxnSpPr>
        <p:spPr>
          <a:xfrm>
            <a:off x="6319519" y="4086777"/>
            <a:ext cx="311574" cy="74507"/>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1EE6BA6-4BB7-4458-A6E8-2A438FE87824}"/>
              </a:ext>
            </a:extLst>
          </p:cNvPr>
          <p:cNvCxnSpPr/>
          <p:nvPr/>
        </p:nvCxnSpPr>
        <p:spPr>
          <a:xfrm flipV="1">
            <a:off x="6318041" y="4306802"/>
            <a:ext cx="313052" cy="77527"/>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03A4E99-22EC-48E3-9EC2-F6236076D294}"/>
              </a:ext>
            </a:extLst>
          </p:cNvPr>
          <p:cNvCxnSpPr/>
          <p:nvPr/>
        </p:nvCxnSpPr>
        <p:spPr>
          <a:xfrm>
            <a:off x="6318041" y="4740403"/>
            <a:ext cx="311574" cy="74507"/>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7BBF31F-DDE8-4C70-874F-8309077E8C56}"/>
              </a:ext>
            </a:extLst>
          </p:cNvPr>
          <p:cNvCxnSpPr/>
          <p:nvPr/>
        </p:nvCxnSpPr>
        <p:spPr>
          <a:xfrm flipV="1">
            <a:off x="6316563" y="4960428"/>
            <a:ext cx="313052" cy="77527"/>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32E21F1-E057-43A5-860D-F7F2A0CE95BD}"/>
              </a:ext>
            </a:extLst>
          </p:cNvPr>
          <p:cNvSpPr txBox="1"/>
          <p:nvPr/>
        </p:nvSpPr>
        <p:spPr>
          <a:xfrm>
            <a:off x="6673775" y="4045775"/>
            <a:ext cx="1117614" cy="338554"/>
          </a:xfrm>
          <a:prstGeom prst="rect">
            <a:avLst/>
          </a:prstGeom>
          <a:noFill/>
        </p:spPr>
        <p:txBody>
          <a:bodyPr wrap="none" rtlCol="0">
            <a:spAutoFit/>
          </a:bodyPr>
          <a:lstStyle/>
          <a:p>
            <a:r>
              <a:rPr lang="en-US" sz="1600" dirty="0"/>
              <a:t>count(_id)</a:t>
            </a:r>
          </a:p>
        </p:txBody>
      </p:sp>
      <p:sp>
        <p:nvSpPr>
          <p:cNvPr id="27" name="TextBox 26">
            <a:extLst>
              <a:ext uri="{FF2B5EF4-FFF2-40B4-BE49-F238E27FC236}">
                <a16:creationId xmlns:a16="http://schemas.microsoft.com/office/drawing/2014/main" id="{B92DFE58-4C98-44E6-98C4-7BF07FD41053}"/>
              </a:ext>
            </a:extLst>
          </p:cNvPr>
          <p:cNvSpPr txBox="1"/>
          <p:nvPr/>
        </p:nvSpPr>
        <p:spPr>
          <a:xfrm>
            <a:off x="6709418" y="4674583"/>
            <a:ext cx="1117614" cy="338554"/>
          </a:xfrm>
          <a:prstGeom prst="rect">
            <a:avLst/>
          </a:prstGeom>
          <a:noFill/>
        </p:spPr>
        <p:txBody>
          <a:bodyPr wrap="none" rtlCol="0">
            <a:spAutoFit/>
          </a:bodyPr>
          <a:lstStyle/>
          <a:p>
            <a:r>
              <a:rPr lang="en-US" sz="1600" dirty="0"/>
              <a:t>count(_id)</a:t>
            </a:r>
          </a:p>
        </p:txBody>
      </p:sp>
      <p:sp>
        <p:nvSpPr>
          <p:cNvPr id="28" name="TextBox 27">
            <a:extLst>
              <a:ext uri="{FF2B5EF4-FFF2-40B4-BE49-F238E27FC236}">
                <a16:creationId xmlns:a16="http://schemas.microsoft.com/office/drawing/2014/main" id="{9D48F342-7159-47D0-808D-DD85B2FCDB84}"/>
              </a:ext>
            </a:extLst>
          </p:cNvPr>
          <p:cNvSpPr txBox="1"/>
          <p:nvPr/>
        </p:nvSpPr>
        <p:spPr>
          <a:xfrm>
            <a:off x="833119" y="4124030"/>
            <a:ext cx="904991" cy="584775"/>
          </a:xfrm>
          <a:prstGeom prst="rect">
            <a:avLst/>
          </a:prstGeom>
          <a:noFill/>
        </p:spPr>
        <p:txBody>
          <a:bodyPr wrap="none" rtlCol="0">
            <a:spAutoFit/>
          </a:bodyPr>
          <a:lstStyle/>
          <a:p>
            <a:r>
              <a:rPr lang="en-US" sz="1600" i="1" dirty="0" err="1"/>
              <a:t>sharded</a:t>
            </a:r>
            <a:endParaRPr lang="en-US" sz="1600" i="1" dirty="0"/>
          </a:p>
          <a:p>
            <a:r>
              <a:rPr lang="en-US" sz="1600" i="1" dirty="0"/>
              <a:t>by _id</a:t>
            </a:r>
          </a:p>
        </p:txBody>
      </p:sp>
      <p:sp>
        <p:nvSpPr>
          <p:cNvPr id="29" name="TextBox 28">
            <a:extLst>
              <a:ext uri="{FF2B5EF4-FFF2-40B4-BE49-F238E27FC236}">
                <a16:creationId xmlns:a16="http://schemas.microsoft.com/office/drawing/2014/main" id="{BAE539A4-0E49-4586-BD23-4BEFD67B71F6}"/>
              </a:ext>
            </a:extLst>
          </p:cNvPr>
          <p:cNvSpPr txBox="1"/>
          <p:nvPr/>
        </p:nvSpPr>
        <p:spPr>
          <a:xfrm>
            <a:off x="3367252" y="3732834"/>
            <a:ext cx="1189365" cy="830997"/>
          </a:xfrm>
          <a:prstGeom prst="rect">
            <a:avLst/>
          </a:prstGeom>
          <a:noFill/>
        </p:spPr>
        <p:txBody>
          <a:bodyPr wrap="none" rtlCol="0">
            <a:spAutoFit/>
          </a:bodyPr>
          <a:lstStyle/>
          <a:p>
            <a:r>
              <a:rPr lang="en-US" sz="1600" i="1" dirty="0"/>
              <a:t>internally</a:t>
            </a:r>
            <a:br>
              <a:rPr lang="en-US" sz="1600" i="1" dirty="0"/>
            </a:br>
            <a:r>
              <a:rPr lang="en-US" sz="1600" i="1" dirty="0"/>
              <a:t>repartition</a:t>
            </a:r>
          </a:p>
          <a:p>
            <a:r>
              <a:rPr lang="en-US" sz="1600" i="1" dirty="0"/>
              <a:t>by industry</a:t>
            </a:r>
          </a:p>
        </p:txBody>
      </p:sp>
    </p:spTree>
    <p:extLst>
      <p:ext uri="{BB962C8B-B14F-4D97-AF65-F5344CB8AC3E}">
        <p14:creationId xmlns:p14="http://schemas.microsoft.com/office/powerpoint/2010/main" val="3256146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2733B-1A63-4DFD-8C2D-AAF90EFBAA43}"/>
              </a:ext>
            </a:extLst>
          </p:cNvPr>
          <p:cNvSpPr>
            <a:spLocks noGrp="1"/>
          </p:cNvSpPr>
          <p:nvPr>
            <p:ph type="title"/>
          </p:nvPr>
        </p:nvSpPr>
        <p:spPr/>
        <p:txBody>
          <a:bodyPr/>
          <a:lstStyle/>
          <a:p>
            <a:r>
              <a:rPr lang="en-US"/>
              <a:t>Summary</a:t>
            </a:r>
            <a:endParaRPr lang="en-US" dirty="0"/>
          </a:p>
        </p:txBody>
      </p:sp>
      <p:sp>
        <p:nvSpPr>
          <p:cNvPr id="3" name="Content Placeholder 2">
            <a:extLst>
              <a:ext uri="{FF2B5EF4-FFF2-40B4-BE49-F238E27FC236}">
                <a16:creationId xmlns:a16="http://schemas.microsoft.com/office/drawing/2014/main" id="{912EDB2D-8156-423E-8595-209DA12C285E}"/>
              </a:ext>
            </a:extLst>
          </p:cNvPr>
          <p:cNvSpPr>
            <a:spLocks noGrp="1"/>
          </p:cNvSpPr>
          <p:nvPr>
            <p:ph idx="1"/>
          </p:nvPr>
        </p:nvSpPr>
        <p:spPr>
          <a:xfrm>
            <a:off x="515937" y="1671342"/>
            <a:ext cx="8157007" cy="3762671"/>
          </a:xfrm>
        </p:spPr>
        <p:txBody>
          <a:bodyPr/>
          <a:lstStyle/>
          <a:p>
            <a:pPr marL="0" indent="0">
              <a:buNone/>
            </a:pPr>
            <a:r>
              <a:rPr lang="en-US" dirty="0"/>
              <a:t>What we’ve discussed about Big Data engines so far:</a:t>
            </a:r>
          </a:p>
          <a:p>
            <a:r>
              <a:rPr lang="en-US" dirty="0"/>
              <a:t>We need to partition or </a:t>
            </a:r>
            <a:r>
              <a:rPr lang="en-US" i="1" dirty="0"/>
              <a:t>shard</a:t>
            </a:r>
            <a:r>
              <a:rPr lang="en-US" dirty="0"/>
              <a:t> data by keys, allowing machines to work in parallel across different shards</a:t>
            </a:r>
          </a:p>
          <a:p>
            <a:r>
              <a:rPr lang="en-US" dirty="0"/>
              <a:t>Apache Spark is the most popular system for doing this right now</a:t>
            </a:r>
          </a:p>
          <a:p>
            <a:pPr lvl="1"/>
            <a:r>
              <a:rPr lang="en-US" dirty="0"/>
              <a:t>Supports Spark </a:t>
            </a:r>
            <a:r>
              <a:rPr lang="en-US" dirty="0" err="1"/>
              <a:t>dataframes</a:t>
            </a:r>
            <a:r>
              <a:rPr lang="en-US" dirty="0"/>
              <a:t> or Spark SQL</a:t>
            </a:r>
          </a:p>
          <a:p>
            <a:pPr lvl="1"/>
            <a:r>
              <a:rPr lang="en-US" dirty="0"/>
              <a:t>Some variations from Pandas:  strong typing, syntax variations, special </a:t>
            </a:r>
            <a:r>
              <a:rPr lang="en-US" b="1" dirty="0" err="1"/>
              <a:t>udf</a:t>
            </a:r>
            <a:r>
              <a:rPr lang="en-US" dirty="0"/>
              <a:t> function</a:t>
            </a:r>
          </a:p>
          <a:p>
            <a:pPr lvl="1"/>
            <a:r>
              <a:rPr lang="en-US" dirty="0"/>
              <a:t>You can control </a:t>
            </a:r>
            <a:r>
              <a:rPr lang="en-US" dirty="0" err="1"/>
              <a:t>sharding</a:t>
            </a:r>
            <a:r>
              <a:rPr lang="en-US" dirty="0"/>
              <a:t> via </a:t>
            </a:r>
            <a:r>
              <a:rPr lang="en-US" b="1" dirty="0"/>
              <a:t>repartition</a:t>
            </a:r>
            <a:endParaRPr lang="en-US" dirty="0"/>
          </a:p>
          <a:p>
            <a:pPr lvl="1"/>
            <a:r>
              <a:rPr lang="en-US" dirty="0"/>
              <a:t>Select, project, </a:t>
            </a:r>
            <a:r>
              <a:rPr lang="en-US" b="1" dirty="0"/>
              <a:t>apply</a:t>
            </a:r>
            <a:r>
              <a:rPr lang="en-US" dirty="0"/>
              <a:t> all work in parallel across shards</a:t>
            </a:r>
          </a:p>
          <a:p>
            <a:pPr lvl="1"/>
            <a:r>
              <a:rPr lang="en-US" dirty="0"/>
              <a:t>Grouping typically requires the machines to </a:t>
            </a:r>
            <a:r>
              <a:rPr lang="en-US" i="1" dirty="0"/>
              <a:t>exchange</a:t>
            </a:r>
            <a:r>
              <a:rPr lang="en-US" dirty="0"/>
              <a:t> or </a:t>
            </a:r>
            <a:r>
              <a:rPr lang="en-US" i="1" dirty="0"/>
              <a:t>repartition</a:t>
            </a:r>
            <a:r>
              <a:rPr lang="en-US" dirty="0"/>
              <a:t> data</a:t>
            </a:r>
          </a:p>
          <a:p>
            <a:pPr lvl="1"/>
            <a:endParaRPr lang="en-US" dirty="0"/>
          </a:p>
          <a:p>
            <a:pPr marL="0" indent="0">
              <a:buNone/>
            </a:pPr>
            <a:r>
              <a:rPr lang="en-US" dirty="0"/>
              <a:t>We’ll discuss join momentarily, when we look at graph computations!</a:t>
            </a:r>
          </a:p>
          <a:p>
            <a:pPr marL="0" indent="0">
              <a:buNone/>
            </a:pPr>
            <a:endParaRPr lang="en-US" dirty="0"/>
          </a:p>
          <a:p>
            <a:pPr marL="285750" lvl="1" indent="0">
              <a:buNone/>
            </a:pPr>
            <a:endParaRPr lang="en-US" dirty="0"/>
          </a:p>
        </p:txBody>
      </p:sp>
      <p:sp>
        <p:nvSpPr>
          <p:cNvPr id="5" name="Slide Number Placeholder 4">
            <a:extLst>
              <a:ext uri="{FF2B5EF4-FFF2-40B4-BE49-F238E27FC236}">
                <a16:creationId xmlns:a16="http://schemas.microsoft.com/office/drawing/2014/main" id="{E03CC03C-60BD-4918-975B-1359CE3A9465}"/>
              </a:ext>
            </a:extLst>
          </p:cNvPr>
          <p:cNvSpPr>
            <a:spLocks noGrp="1"/>
          </p:cNvSpPr>
          <p:nvPr>
            <p:ph type="sldNum" sz="quarter" idx="12"/>
          </p:nvPr>
        </p:nvSpPr>
        <p:spPr/>
        <p:txBody>
          <a:bodyPr/>
          <a:lstStyle/>
          <a:p>
            <a:pPr>
              <a:defRPr/>
            </a:pPr>
            <a:fld id="{B5D931A1-A42B-F94C-ADA3-91D74B0ACBA8}" type="slidenum">
              <a:rPr lang="en-GB" smtClean="0"/>
              <a:pPr>
                <a:defRPr/>
              </a:pPr>
              <a:t>27</a:t>
            </a:fld>
            <a:endParaRPr lang="en-GB"/>
          </a:p>
        </p:txBody>
      </p:sp>
    </p:spTree>
    <p:extLst>
      <p:ext uri="{BB962C8B-B14F-4D97-AF65-F5344CB8AC3E}">
        <p14:creationId xmlns:p14="http://schemas.microsoft.com/office/powerpoint/2010/main" val="2150484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1CCFA-8579-4A62-A3BE-FA2C03F3CB97}"/>
              </a:ext>
            </a:extLst>
          </p:cNvPr>
          <p:cNvSpPr>
            <a:spLocks noGrp="1"/>
          </p:cNvSpPr>
          <p:nvPr>
            <p:ph type="title"/>
          </p:nvPr>
        </p:nvSpPr>
        <p:spPr/>
        <p:txBody>
          <a:bodyPr/>
          <a:lstStyle/>
          <a:p>
            <a:r>
              <a:rPr lang="en-US" dirty="0"/>
              <a:t>The First Approach: Bigger Machines</a:t>
            </a:r>
            <a:br>
              <a:rPr lang="en-US" dirty="0"/>
            </a:br>
            <a:r>
              <a:rPr lang="en-US" dirty="0"/>
              <a:t>and </a:t>
            </a:r>
            <a:r>
              <a:rPr lang="en-US" dirty="0" err="1"/>
              <a:t>Dask</a:t>
            </a:r>
            <a:r>
              <a:rPr lang="en-US" dirty="0"/>
              <a:t> / Swifter</a:t>
            </a:r>
          </a:p>
        </p:txBody>
      </p:sp>
      <p:sp>
        <p:nvSpPr>
          <p:cNvPr id="6" name="TextBox 5">
            <a:extLst>
              <a:ext uri="{FF2B5EF4-FFF2-40B4-BE49-F238E27FC236}">
                <a16:creationId xmlns:a16="http://schemas.microsoft.com/office/drawing/2014/main" id="{FD8DB7C5-8191-48A1-8B0C-E667A87A5592}"/>
              </a:ext>
            </a:extLst>
          </p:cNvPr>
          <p:cNvSpPr txBox="1"/>
          <p:nvPr/>
        </p:nvSpPr>
        <p:spPr>
          <a:xfrm>
            <a:off x="1173205" y="3413661"/>
            <a:ext cx="1680588" cy="1323439"/>
          </a:xfrm>
          <a:prstGeom prst="rect">
            <a:avLst/>
          </a:prstGeom>
          <a:noFill/>
        </p:spPr>
        <p:txBody>
          <a:bodyPr wrap="none" rtlCol="0">
            <a:spAutoFit/>
          </a:bodyPr>
          <a:lstStyle/>
          <a:p>
            <a:r>
              <a:rPr lang="en-US" i="1" dirty="0"/>
              <a:t>2019 laptop:</a:t>
            </a:r>
          </a:p>
          <a:p>
            <a:r>
              <a:rPr lang="en-US" dirty="0"/>
              <a:t>16GB RAM</a:t>
            </a:r>
          </a:p>
          <a:p>
            <a:r>
              <a:rPr lang="en-US" dirty="0"/>
              <a:t>6 4GHz cores</a:t>
            </a:r>
          </a:p>
          <a:p>
            <a:r>
              <a:rPr lang="en-US" dirty="0"/>
              <a:t>2TB SSD</a:t>
            </a:r>
          </a:p>
        </p:txBody>
      </p:sp>
      <p:sp>
        <p:nvSpPr>
          <p:cNvPr id="9" name="TextBox 8">
            <a:extLst>
              <a:ext uri="{FF2B5EF4-FFF2-40B4-BE49-F238E27FC236}">
                <a16:creationId xmlns:a16="http://schemas.microsoft.com/office/drawing/2014/main" id="{5955F3B1-F3FF-4936-B8B8-5A67348AE282}"/>
              </a:ext>
            </a:extLst>
          </p:cNvPr>
          <p:cNvSpPr txBox="1"/>
          <p:nvPr/>
        </p:nvSpPr>
        <p:spPr>
          <a:xfrm>
            <a:off x="4130356" y="3562519"/>
            <a:ext cx="2455800" cy="1323439"/>
          </a:xfrm>
          <a:prstGeom prst="rect">
            <a:avLst/>
          </a:prstGeom>
          <a:noFill/>
        </p:spPr>
        <p:txBody>
          <a:bodyPr wrap="none" rtlCol="0">
            <a:spAutoFit/>
          </a:bodyPr>
          <a:lstStyle/>
          <a:p>
            <a:r>
              <a:rPr lang="en-US" i="1" dirty="0"/>
              <a:t>2019 Server:</a:t>
            </a:r>
          </a:p>
          <a:p>
            <a:r>
              <a:rPr lang="en-US" dirty="0"/>
              <a:t>1TB RAM</a:t>
            </a:r>
          </a:p>
          <a:p>
            <a:r>
              <a:rPr lang="en-US" dirty="0"/>
              <a:t>GPU, 28 4GHz cores</a:t>
            </a:r>
          </a:p>
          <a:p>
            <a:r>
              <a:rPr lang="en-US" dirty="0"/>
              <a:t>1PB SSD</a:t>
            </a:r>
          </a:p>
        </p:txBody>
      </p:sp>
      <p:sp>
        <p:nvSpPr>
          <p:cNvPr id="11" name="TextBox 10">
            <a:extLst>
              <a:ext uri="{FF2B5EF4-FFF2-40B4-BE49-F238E27FC236}">
                <a16:creationId xmlns:a16="http://schemas.microsoft.com/office/drawing/2014/main" id="{D3073A84-31C2-4648-A935-A15ED4DEFA64}"/>
              </a:ext>
            </a:extLst>
          </p:cNvPr>
          <p:cNvSpPr txBox="1"/>
          <p:nvPr/>
        </p:nvSpPr>
        <p:spPr>
          <a:xfrm>
            <a:off x="7155812" y="3562519"/>
            <a:ext cx="1616148" cy="1323439"/>
          </a:xfrm>
          <a:prstGeom prst="rect">
            <a:avLst/>
          </a:prstGeom>
          <a:noFill/>
        </p:spPr>
        <p:txBody>
          <a:bodyPr wrap="none" rtlCol="0">
            <a:spAutoFit/>
          </a:bodyPr>
          <a:lstStyle/>
          <a:p>
            <a:r>
              <a:rPr lang="en-US" i="1" dirty="0"/>
              <a:t>Cluster:</a:t>
            </a:r>
          </a:p>
          <a:p>
            <a:r>
              <a:rPr lang="en-US" dirty="0"/>
              <a:t>30 servers,</a:t>
            </a:r>
            <a:br>
              <a:rPr lang="en-US" dirty="0"/>
            </a:br>
            <a:r>
              <a:rPr lang="en-US" dirty="0"/>
              <a:t>fast network</a:t>
            </a:r>
            <a:br>
              <a:rPr lang="en-US" dirty="0"/>
            </a:br>
            <a:r>
              <a:rPr lang="en-US" dirty="0"/>
              <a:t>among them</a:t>
            </a:r>
          </a:p>
        </p:txBody>
      </p:sp>
      <p:pic>
        <p:nvPicPr>
          <p:cNvPr id="3" name="Picture 2">
            <a:extLst>
              <a:ext uri="{FF2B5EF4-FFF2-40B4-BE49-F238E27FC236}">
                <a16:creationId xmlns:a16="http://schemas.microsoft.com/office/drawing/2014/main" id="{4D57FCF2-0B0D-4FF9-AA98-D90DF14C13DA}"/>
              </a:ext>
            </a:extLst>
          </p:cNvPr>
          <p:cNvPicPr>
            <a:picLocks noChangeAspect="1"/>
          </p:cNvPicPr>
          <p:nvPr/>
        </p:nvPicPr>
        <p:blipFill>
          <a:blip r:embed="rId3"/>
          <a:stretch>
            <a:fillRect/>
          </a:stretch>
        </p:blipFill>
        <p:spPr>
          <a:xfrm>
            <a:off x="1029198" y="1464419"/>
            <a:ext cx="1968601" cy="1901923"/>
          </a:xfrm>
          <a:prstGeom prst="rect">
            <a:avLst/>
          </a:prstGeom>
        </p:spPr>
      </p:pic>
      <p:pic>
        <p:nvPicPr>
          <p:cNvPr id="7" name="Picture 6">
            <a:extLst>
              <a:ext uri="{FF2B5EF4-FFF2-40B4-BE49-F238E27FC236}">
                <a16:creationId xmlns:a16="http://schemas.microsoft.com/office/drawing/2014/main" id="{75385479-7223-47B0-ABFE-3C4F1BAD12D3}"/>
              </a:ext>
            </a:extLst>
          </p:cNvPr>
          <p:cNvPicPr>
            <a:picLocks noChangeAspect="1"/>
          </p:cNvPicPr>
          <p:nvPr/>
        </p:nvPicPr>
        <p:blipFill>
          <a:blip r:embed="rId4"/>
          <a:stretch>
            <a:fillRect/>
          </a:stretch>
        </p:blipFill>
        <p:spPr>
          <a:xfrm>
            <a:off x="2388426" y="4786601"/>
            <a:ext cx="536524" cy="198713"/>
          </a:xfrm>
          <a:prstGeom prst="rect">
            <a:avLst/>
          </a:prstGeom>
        </p:spPr>
      </p:pic>
      <p:sp>
        <p:nvSpPr>
          <p:cNvPr id="8" name="Rectangle 7">
            <a:extLst>
              <a:ext uri="{FF2B5EF4-FFF2-40B4-BE49-F238E27FC236}">
                <a16:creationId xmlns:a16="http://schemas.microsoft.com/office/drawing/2014/main" id="{588A1998-67B6-4E99-8DD0-DF9B8827F754}"/>
              </a:ext>
            </a:extLst>
          </p:cNvPr>
          <p:cNvSpPr/>
          <p:nvPr/>
        </p:nvSpPr>
        <p:spPr>
          <a:xfrm>
            <a:off x="637491" y="4796780"/>
            <a:ext cx="2361096" cy="461665"/>
          </a:xfrm>
          <a:prstGeom prst="rect">
            <a:avLst/>
          </a:prstGeom>
        </p:spPr>
        <p:txBody>
          <a:bodyPr wrap="square">
            <a:spAutoFit/>
          </a:bodyPr>
          <a:lstStyle/>
          <a:p>
            <a:r>
              <a:rPr lang="en-US" sz="800" i="1" dirty="0">
                <a:solidFill>
                  <a:srgbClr val="1779BA"/>
                </a:solidFill>
                <a:latin typeface="Times New Roman" panose="02020603050405020304" pitchFamily="18" charset="0"/>
                <a:cs typeface="Times New Roman" panose="02020603050405020304" pitchFamily="18" charset="0"/>
                <a:hlinkClick r:id="rId5"/>
              </a:rPr>
              <a:t>"SAMSUNG LAPTOP NOTEBOOK7"</a:t>
            </a:r>
            <a:r>
              <a:rPr lang="en-US" sz="800" i="1" dirty="0">
                <a:solidFill>
                  <a:srgbClr val="0A0A0A"/>
                </a:solidFill>
                <a:latin typeface="Times New Roman" panose="02020603050405020304" pitchFamily="18" charset="0"/>
                <a:cs typeface="Times New Roman" panose="02020603050405020304" pitchFamily="18" charset="0"/>
              </a:rPr>
              <a:t> by </a:t>
            </a:r>
            <a:r>
              <a:rPr lang="en-US" sz="800" i="1" dirty="0" err="1">
                <a:solidFill>
                  <a:srgbClr val="1779BA"/>
                </a:solidFill>
                <a:latin typeface="Times New Roman" panose="02020603050405020304" pitchFamily="18" charset="0"/>
                <a:cs typeface="Times New Roman" panose="02020603050405020304" pitchFamily="18" charset="0"/>
                <a:hlinkClick r:id="rId6"/>
              </a:rPr>
              <a:t>TheBetterDay</a:t>
            </a:r>
            <a:r>
              <a:rPr lang="en-US" sz="800" i="1" dirty="0">
                <a:solidFill>
                  <a:srgbClr val="0A0A0A"/>
                </a:solidFill>
                <a:latin typeface="Times New Roman" panose="02020603050405020304" pitchFamily="18" charset="0"/>
                <a:cs typeface="Times New Roman" panose="02020603050405020304" pitchFamily="18" charset="0"/>
              </a:rPr>
              <a:t> is licensed under </a:t>
            </a:r>
            <a:r>
              <a:rPr lang="en-US" sz="800" i="1" cap="all" dirty="0">
                <a:solidFill>
                  <a:srgbClr val="1779BA"/>
                </a:solidFill>
                <a:latin typeface="Times New Roman" panose="02020603050405020304" pitchFamily="18" charset="0"/>
                <a:cs typeface="Times New Roman" panose="02020603050405020304" pitchFamily="18" charset="0"/>
                <a:hlinkClick r:id="rId7"/>
              </a:rPr>
              <a:t>CC BY-ND 2.0</a:t>
            </a:r>
            <a:endParaRPr lang="en-US" sz="800" dirty="0">
              <a:latin typeface="Times New Roman" panose="02020603050405020304" pitchFamily="18" charset="0"/>
              <a:cs typeface="Times New Roman" panose="02020603050405020304" pitchFamily="18" charset="0"/>
            </a:endParaRPr>
          </a:p>
        </p:txBody>
      </p:sp>
      <p:pic>
        <p:nvPicPr>
          <p:cNvPr id="2052" name="Picture 4" descr="Silicon and Boron in the rack">
            <a:extLst>
              <a:ext uri="{FF2B5EF4-FFF2-40B4-BE49-F238E27FC236}">
                <a16:creationId xmlns:a16="http://schemas.microsoft.com/office/drawing/2014/main" id="{528B1A7A-AA38-446C-9AC7-8D8974A3EAA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1828" t="9571" r="1896" b="10533"/>
          <a:stretch/>
        </p:blipFill>
        <p:spPr bwMode="auto">
          <a:xfrm>
            <a:off x="7111690" y="1440987"/>
            <a:ext cx="1718209" cy="212153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F070DA66-47FC-4BA6-B336-0890B89ED3F5}"/>
              </a:ext>
            </a:extLst>
          </p:cNvPr>
          <p:cNvSpPr/>
          <p:nvPr/>
        </p:nvSpPr>
        <p:spPr>
          <a:xfrm>
            <a:off x="7155812" y="4897439"/>
            <a:ext cx="2325757" cy="338554"/>
          </a:xfrm>
          <a:prstGeom prst="rect">
            <a:avLst/>
          </a:prstGeom>
        </p:spPr>
        <p:txBody>
          <a:bodyPr wrap="square">
            <a:spAutoFit/>
          </a:bodyPr>
          <a:lstStyle/>
          <a:p>
            <a:r>
              <a:rPr lang="en-US" sz="800" i="1" dirty="0">
                <a:solidFill>
                  <a:srgbClr val="1779BA"/>
                </a:solidFill>
                <a:latin typeface="Times New Roman" panose="02020603050405020304" pitchFamily="18" charset="0"/>
                <a:cs typeface="Times New Roman" panose="02020603050405020304" pitchFamily="18" charset="0"/>
                <a:hlinkClick r:id="rId9"/>
              </a:rPr>
              <a:t>"Silicon and Boron in the rack"</a:t>
            </a:r>
            <a:r>
              <a:rPr lang="en-US" sz="800" i="1" dirty="0">
                <a:solidFill>
                  <a:srgbClr val="0A0A0A"/>
                </a:solidFill>
                <a:latin typeface="Times New Roman" panose="02020603050405020304" pitchFamily="18" charset="0"/>
                <a:cs typeface="Times New Roman" panose="02020603050405020304" pitchFamily="18" charset="0"/>
              </a:rPr>
              <a:t> by </a:t>
            </a:r>
            <a:r>
              <a:rPr lang="en-US" sz="800" i="1" dirty="0" err="1">
                <a:solidFill>
                  <a:srgbClr val="1779BA"/>
                </a:solidFill>
                <a:latin typeface="Times New Roman" panose="02020603050405020304" pitchFamily="18" charset="0"/>
                <a:cs typeface="Times New Roman" panose="02020603050405020304" pitchFamily="18" charset="0"/>
                <a:hlinkClick r:id="rId10"/>
              </a:rPr>
              <a:t>gruzuk</a:t>
            </a:r>
            <a:r>
              <a:rPr lang="en-US" sz="800" i="1" dirty="0">
                <a:solidFill>
                  <a:srgbClr val="0A0A0A"/>
                </a:solidFill>
                <a:latin typeface="Times New Roman" panose="02020603050405020304" pitchFamily="18" charset="0"/>
                <a:cs typeface="Times New Roman" panose="02020603050405020304" pitchFamily="18" charset="0"/>
              </a:rPr>
              <a:t> is licensed under </a:t>
            </a:r>
            <a:r>
              <a:rPr lang="en-US" sz="800" i="1" cap="all" dirty="0">
                <a:solidFill>
                  <a:srgbClr val="1779BA"/>
                </a:solidFill>
                <a:latin typeface="Times New Roman" panose="02020603050405020304" pitchFamily="18" charset="0"/>
                <a:cs typeface="Times New Roman" panose="02020603050405020304" pitchFamily="18" charset="0"/>
                <a:hlinkClick r:id="rId11"/>
              </a:rPr>
              <a:t>CC BY-NC-SA 2.0 </a:t>
            </a:r>
            <a:endParaRPr lang="en-US" sz="8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08F49B40-EEEC-4220-A3B6-9FF15EE59595}"/>
              </a:ext>
            </a:extLst>
          </p:cNvPr>
          <p:cNvPicPr>
            <a:picLocks noChangeAspect="1"/>
          </p:cNvPicPr>
          <p:nvPr/>
        </p:nvPicPr>
        <p:blipFill>
          <a:blip r:embed="rId12"/>
          <a:stretch>
            <a:fillRect/>
          </a:stretch>
        </p:blipFill>
        <p:spPr>
          <a:xfrm>
            <a:off x="7739331" y="5247474"/>
            <a:ext cx="622791" cy="193488"/>
          </a:xfrm>
          <a:prstGeom prst="rect">
            <a:avLst/>
          </a:prstGeom>
        </p:spPr>
      </p:pic>
      <p:pic>
        <p:nvPicPr>
          <p:cNvPr id="13" name="Picture 12">
            <a:extLst>
              <a:ext uri="{FF2B5EF4-FFF2-40B4-BE49-F238E27FC236}">
                <a16:creationId xmlns:a16="http://schemas.microsoft.com/office/drawing/2014/main" id="{25A7E202-A79B-468B-8C9C-8F601FFB20E3}"/>
              </a:ext>
            </a:extLst>
          </p:cNvPr>
          <p:cNvPicPr>
            <a:picLocks noChangeAspect="1"/>
          </p:cNvPicPr>
          <p:nvPr/>
        </p:nvPicPr>
        <p:blipFill>
          <a:blip r:embed="rId13"/>
          <a:stretch>
            <a:fillRect/>
          </a:stretch>
        </p:blipFill>
        <p:spPr>
          <a:xfrm>
            <a:off x="4431851" y="1516809"/>
            <a:ext cx="1101782" cy="1797142"/>
          </a:xfrm>
          <a:prstGeom prst="rect">
            <a:avLst/>
          </a:prstGeom>
        </p:spPr>
      </p:pic>
      <p:pic>
        <p:nvPicPr>
          <p:cNvPr id="14" name="Picture 13">
            <a:extLst>
              <a:ext uri="{FF2B5EF4-FFF2-40B4-BE49-F238E27FC236}">
                <a16:creationId xmlns:a16="http://schemas.microsoft.com/office/drawing/2014/main" id="{E6799CDB-37B8-4848-BDBC-7C82CAC05019}"/>
              </a:ext>
            </a:extLst>
          </p:cNvPr>
          <p:cNvPicPr>
            <a:picLocks noChangeAspect="1"/>
          </p:cNvPicPr>
          <p:nvPr/>
        </p:nvPicPr>
        <p:blipFill>
          <a:blip r:embed="rId14"/>
          <a:stretch>
            <a:fillRect/>
          </a:stretch>
        </p:blipFill>
        <p:spPr>
          <a:xfrm>
            <a:off x="5745294" y="5110977"/>
            <a:ext cx="502916" cy="165516"/>
          </a:xfrm>
          <a:prstGeom prst="rect">
            <a:avLst/>
          </a:prstGeom>
        </p:spPr>
      </p:pic>
      <p:sp>
        <p:nvSpPr>
          <p:cNvPr id="15" name="Rectangle 14">
            <a:extLst>
              <a:ext uri="{FF2B5EF4-FFF2-40B4-BE49-F238E27FC236}">
                <a16:creationId xmlns:a16="http://schemas.microsoft.com/office/drawing/2014/main" id="{F7F788F6-B052-48FB-99DD-366ED8A753FB}"/>
              </a:ext>
            </a:extLst>
          </p:cNvPr>
          <p:cNvSpPr/>
          <p:nvPr/>
        </p:nvSpPr>
        <p:spPr>
          <a:xfrm>
            <a:off x="4227237" y="4941700"/>
            <a:ext cx="1844356" cy="338554"/>
          </a:xfrm>
          <a:prstGeom prst="rect">
            <a:avLst/>
          </a:prstGeom>
        </p:spPr>
        <p:txBody>
          <a:bodyPr wrap="square">
            <a:spAutoFit/>
          </a:bodyPr>
          <a:lstStyle/>
          <a:p>
            <a:r>
              <a:rPr lang="en-US" sz="800" i="1" dirty="0">
                <a:solidFill>
                  <a:srgbClr val="1779BA"/>
                </a:solidFill>
                <a:latin typeface="Times New Roman" panose="02020603050405020304" pitchFamily="18" charset="0"/>
                <a:cs typeface="Times New Roman" panose="02020603050405020304" pitchFamily="18" charset="0"/>
                <a:hlinkClick r:id="rId15"/>
              </a:rPr>
              <a:t>"Dell PowerEdge 840"</a:t>
            </a:r>
            <a:r>
              <a:rPr lang="en-US" sz="800" i="1" dirty="0">
                <a:solidFill>
                  <a:srgbClr val="0A0A0A"/>
                </a:solidFill>
                <a:latin typeface="Times New Roman" panose="02020603050405020304" pitchFamily="18" charset="0"/>
                <a:cs typeface="Times New Roman" panose="02020603050405020304" pitchFamily="18" charset="0"/>
              </a:rPr>
              <a:t> by </a:t>
            </a:r>
            <a:r>
              <a:rPr lang="en-US" sz="800" i="1" dirty="0" err="1">
                <a:solidFill>
                  <a:srgbClr val="1779BA"/>
                </a:solidFill>
                <a:latin typeface="Times New Roman" panose="02020603050405020304" pitchFamily="18" charset="0"/>
                <a:cs typeface="Times New Roman" panose="02020603050405020304" pitchFamily="18" charset="0"/>
                <a:hlinkClick r:id="rId16"/>
              </a:rPr>
              <a:t>trekkyandy</a:t>
            </a:r>
            <a:r>
              <a:rPr lang="en-US" sz="800" i="1" dirty="0">
                <a:solidFill>
                  <a:srgbClr val="0A0A0A"/>
                </a:solidFill>
                <a:latin typeface="Times New Roman" panose="02020603050405020304" pitchFamily="18" charset="0"/>
                <a:cs typeface="Times New Roman" panose="02020603050405020304" pitchFamily="18" charset="0"/>
              </a:rPr>
              <a:t> is licensed under </a:t>
            </a:r>
            <a:r>
              <a:rPr lang="en-US" sz="800" i="1" cap="all" dirty="0">
                <a:solidFill>
                  <a:srgbClr val="1779BA"/>
                </a:solidFill>
                <a:latin typeface="Times New Roman" panose="02020603050405020304" pitchFamily="18" charset="0"/>
                <a:cs typeface="Times New Roman" panose="02020603050405020304" pitchFamily="18" charset="0"/>
                <a:hlinkClick r:id="rId17"/>
              </a:rPr>
              <a:t>CC BY-SA 2.0 </a:t>
            </a:r>
            <a:endParaRPr lang="en-US" sz="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86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Non-uniform Costs</a:t>
            </a:r>
            <a:br>
              <a:rPr lang="en-US" dirty="0"/>
            </a:br>
            <a:r>
              <a:rPr lang="en-US" dirty="0"/>
              <a:t>in Clusters and Parallel Systems</a:t>
            </a:r>
          </a:p>
        </p:txBody>
      </p:sp>
      <p:sp>
        <p:nvSpPr>
          <p:cNvPr id="3" name="Content Placeholder 2"/>
          <p:cNvSpPr>
            <a:spLocks noGrp="1"/>
          </p:cNvSpPr>
          <p:nvPr>
            <p:ph idx="1"/>
          </p:nvPr>
        </p:nvSpPr>
        <p:spPr/>
        <p:txBody>
          <a:bodyPr>
            <a:normAutofit/>
          </a:bodyPr>
          <a:lstStyle/>
          <a:p>
            <a:pPr marL="0" indent="0">
              <a:buNone/>
            </a:pPr>
            <a:r>
              <a:rPr lang="en-US" dirty="0"/>
              <a:t>Recall we needed to pay a lot of attention to algorithms when we had a disk</a:t>
            </a:r>
          </a:p>
          <a:p>
            <a:pPr lvl="1"/>
            <a:r>
              <a:rPr lang="en-US" dirty="0"/>
              <a:t>Internal CPU state (registers, cache)</a:t>
            </a:r>
          </a:p>
          <a:p>
            <a:pPr lvl="1"/>
            <a:r>
              <a:rPr lang="en-US" dirty="0"/>
              <a:t>Memory (latency 1000s of times slower)</a:t>
            </a:r>
          </a:p>
          <a:p>
            <a:pPr lvl="1"/>
            <a:r>
              <a:rPr lang="en-US" dirty="0"/>
              <a:t>SSD / disk (latency 1000+ times slower)</a:t>
            </a:r>
          </a:p>
          <a:p>
            <a:pPr lvl="1"/>
            <a:endParaRPr lang="en-US" dirty="0"/>
          </a:p>
          <a:p>
            <a:endParaRPr lang="en-US" dirty="0"/>
          </a:p>
          <a:p>
            <a:endParaRPr lang="en-US" dirty="0"/>
          </a:p>
          <a:p>
            <a:pPr marL="228600" indent="-228600">
              <a:buFont typeface="Wingdings" charset="2"/>
              <a:buChar char="Ø"/>
            </a:pPr>
            <a:endParaRPr lang="en-US" dirty="0">
              <a:solidFill>
                <a:schemeClr val="accent4"/>
              </a:solidFill>
            </a:endParaRPr>
          </a:p>
          <a:p>
            <a:pPr marL="228600" indent="-228600">
              <a:buFont typeface="Wingdings" charset="2"/>
              <a:buChar char="Ø"/>
            </a:pPr>
            <a:endParaRPr lang="en-US" dirty="0">
              <a:solidFill>
                <a:schemeClr val="accent4"/>
              </a:solidFill>
            </a:endParaRPr>
          </a:p>
        </p:txBody>
      </p:sp>
      <p:sp>
        <p:nvSpPr>
          <p:cNvPr id="5" name="Slide Number Placeholder 4"/>
          <p:cNvSpPr>
            <a:spLocks noGrp="1"/>
          </p:cNvSpPr>
          <p:nvPr>
            <p:ph type="sldNum" sz="quarter" idx="12"/>
          </p:nvPr>
        </p:nvSpPr>
        <p:spPr/>
        <p:txBody>
          <a:bodyPr/>
          <a:lstStyle/>
          <a:p>
            <a:fld id="{05072F42-4DFA-4725-86F9-7594E4AB4EB5}" type="slidenum">
              <a:rPr lang="en-GB" smtClean="0"/>
              <a:pPr/>
              <a:t>4</a:t>
            </a:fld>
            <a:endParaRPr lang="en-GB"/>
          </a:p>
        </p:txBody>
      </p:sp>
      <p:sp>
        <p:nvSpPr>
          <p:cNvPr id="6" name="Rounded Rectangle 5"/>
          <p:cNvSpPr/>
          <p:nvPr/>
        </p:nvSpPr>
        <p:spPr>
          <a:xfrm>
            <a:off x="6001788" y="2522482"/>
            <a:ext cx="782136" cy="725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a:t>
            </a:r>
            <a:r>
              <a:rPr lang="en-US" sz="1600" baseline="-25000" dirty="0"/>
              <a:t>1</a:t>
            </a:r>
          </a:p>
        </p:txBody>
      </p:sp>
      <p:sp>
        <p:nvSpPr>
          <p:cNvPr id="8" name="Snip Single Corner Rectangle 7"/>
          <p:cNvSpPr/>
          <p:nvPr/>
        </p:nvSpPr>
        <p:spPr>
          <a:xfrm>
            <a:off x="5906814" y="3539539"/>
            <a:ext cx="972084" cy="616908"/>
          </a:xfrm>
          <a:prstGeom prst="snip1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Memory</a:t>
            </a:r>
          </a:p>
        </p:txBody>
      </p:sp>
      <p:sp>
        <p:nvSpPr>
          <p:cNvPr id="10" name="Can 9"/>
          <p:cNvSpPr/>
          <p:nvPr/>
        </p:nvSpPr>
        <p:spPr>
          <a:xfrm>
            <a:off x="6010167" y="4475536"/>
            <a:ext cx="765377" cy="405393"/>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2"/>
                </a:solidFill>
              </a:rPr>
              <a:t>Disk</a:t>
            </a:r>
          </a:p>
        </p:txBody>
      </p:sp>
      <p:cxnSp>
        <p:nvCxnSpPr>
          <p:cNvPr id="12" name="Straight Connector 11"/>
          <p:cNvCxnSpPr/>
          <p:nvPr/>
        </p:nvCxnSpPr>
        <p:spPr>
          <a:xfrm>
            <a:off x="6381682" y="3248255"/>
            <a:ext cx="0" cy="29128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381682" y="4156447"/>
            <a:ext cx="0" cy="319089"/>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479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Non-uniform Costs</a:t>
            </a:r>
            <a:br>
              <a:rPr lang="en-US" dirty="0"/>
            </a:br>
            <a:r>
              <a:rPr lang="en-US" dirty="0"/>
              <a:t>in Clusters and Parallel Systems</a:t>
            </a:r>
          </a:p>
        </p:txBody>
      </p:sp>
      <p:sp>
        <p:nvSpPr>
          <p:cNvPr id="3" name="Content Placeholder 2"/>
          <p:cNvSpPr>
            <a:spLocks noGrp="1"/>
          </p:cNvSpPr>
          <p:nvPr>
            <p:ph idx="1"/>
          </p:nvPr>
        </p:nvSpPr>
        <p:spPr/>
        <p:txBody>
          <a:bodyPr>
            <a:normAutofit/>
          </a:bodyPr>
          <a:lstStyle/>
          <a:p>
            <a:pPr marL="0" indent="0">
              <a:buNone/>
            </a:pPr>
            <a:r>
              <a:rPr lang="en-US" dirty="0"/>
              <a:t>Recall we needed to pay a lot of attention to algorithms when we had a disk</a:t>
            </a:r>
          </a:p>
          <a:p>
            <a:pPr lvl="1"/>
            <a:r>
              <a:rPr lang="en-US" dirty="0"/>
              <a:t>Internal CPU state (registers, cache)</a:t>
            </a:r>
          </a:p>
          <a:p>
            <a:pPr lvl="1"/>
            <a:r>
              <a:rPr lang="en-US" dirty="0"/>
              <a:t>Memory (latency 1000s of times slower)</a:t>
            </a:r>
          </a:p>
          <a:p>
            <a:pPr lvl="1"/>
            <a:r>
              <a:rPr lang="en-US" dirty="0"/>
              <a:t>SSD / disk (latency 1000+ times slower)</a:t>
            </a:r>
          </a:p>
          <a:p>
            <a:pPr lvl="1"/>
            <a:endParaRPr lang="en-US" dirty="0"/>
          </a:p>
          <a:p>
            <a:r>
              <a:rPr lang="en-US" dirty="0"/>
              <a:t>Same is true if we have multiple computers!</a:t>
            </a:r>
          </a:p>
          <a:p>
            <a:endParaRPr lang="en-US" dirty="0"/>
          </a:p>
          <a:p>
            <a:pPr marL="228600" indent="-228600">
              <a:buFont typeface="Wingdings" charset="2"/>
              <a:buChar char="Ø"/>
            </a:pPr>
            <a:r>
              <a:rPr lang="en-US" dirty="0">
                <a:solidFill>
                  <a:schemeClr val="accent4"/>
                </a:solidFill>
              </a:rPr>
              <a:t>Each processor should work “independently”</a:t>
            </a:r>
            <a:br>
              <a:rPr lang="en-US" dirty="0">
                <a:solidFill>
                  <a:schemeClr val="accent4"/>
                </a:solidFill>
              </a:rPr>
            </a:br>
            <a:r>
              <a:rPr lang="en-US" dirty="0">
                <a:solidFill>
                  <a:schemeClr val="accent4"/>
                </a:solidFill>
              </a:rPr>
              <a:t>and “locally” as much as possible</a:t>
            </a:r>
          </a:p>
        </p:txBody>
      </p:sp>
      <p:sp>
        <p:nvSpPr>
          <p:cNvPr id="5" name="Slide Number Placeholder 4"/>
          <p:cNvSpPr>
            <a:spLocks noGrp="1"/>
          </p:cNvSpPr>
          <p:nvPr>
            <p:ph type="sldNum" sz="quarter" idx="12"/>
          </p:nvPr>
        </p:nvSpPr>
        <p:spPr/>
        <p:txBody>
          <a:bodyPr/>
          <a:lstStyle/>
          <a:p>
            <a:fld id="{05072F42-4DFA-4725-86F9-7594E4AB4EB5}" type="slidenum">
              <a:rPr lang="en-GB" smtClean="0"/>
              <a:pPr/>
              <a:t>5</a:t>
            </a:fld>
            <a:endParaRPr lang="en-GB"/>
          </a:p>
        </p:txBody>
      </p:sp>
      <p:sp>
        <p:nvSpPr>
          <p:cNvPr id="6" name="Rounded Rectangle 5"/>
          <p:cNvSpPr/>
          <p:nvPr/>
        </p:nvSpPr>
        <p:spPr>
          <a:xfrm>
            <a:off x="6001788" y="2522482"/>
            <a:ext cx="782136" cy="725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a:t>
            </a:r>
            <a:r>
              <a:rPr lang="en-US" sz="1600" baseline="-25000" dirty="0"/>
              <a:t>1</a:t>
            </a:r>
          </a:p>
        </p:txBody>
      </p:sp>
      <p:sp>
        <p:nvSpPr>
          <p:cNvPr id="7" name="Rounded Rectangle 6"/>
          <p:cNvSpPr/>
          <p:nvPr/>
        </p:nvSpPr>
        <p:spPr>
          <a:xfrm>
            <a:off x="7921732" y="2522482"/>
            <a:ext cx="782136" cy="725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a:t>
            </a:r>
            <a:r>
              <a:rPr lang="en-US" sz="1600" baseline="-25000" dirty="0"/>
              <a:t>2</a:t>
            </a:r>
          </a:p>
        </p:txBody>
      </p:sp>
      <p:sp>
        <p:nvSpPr>
          <p:cNvPr id="8" name="Snip Single Corner Rectangle 7"/>
          <p:cNvSpPr/>
          <p:nvPr/>
        </p:nvSpPr>
        <p:spPr>
          <a:xfrm>
            <a:off x="5906814" y="3539539"/>
            <a:ext cx="972084" cy="616908"/>
          </a:xfrm>
          <a:prstGeom prst="snip1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Memory</a:t>
            </a:r>
          </a:p>
        </p:txBody>
      </p:sp>
      <p:sp>
        <p:nvSpPr>
          <p:cNvPr id="9" name="Snip Single Corner Rectangle 8"/>
          <p:cNvSpPr/>
          <p:nvPr/>
        </p:nvSpPr>
        <p:spPr>
          <a:xfrm>
            <a:off x="7826758" y="3539539"/>
            <a:ext cx="972084" cy="616908"/>
          </a:xfrm>
          <a:prstGeom prst="snip1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2"/>
                </a:solidFill>
              </a:rPr>
              <a:t>Memory</a:t>
            </a:r>
          </a:p>
        </p:txBody>
      </p:sp>
      <p:sp>
        <p:nvSpPr>
          <p:cNvPr id="10" name="Can 9"/>
          <p:cNvSpPr/>
          <p:nvPr/>
        </p:nvSpPr>
        <p:spPr>
          <a:xfrm>
            <a:off x="6010167" y="4475536"/>
            <a:ext cx="765377" cy="405393"/>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2"/>
                </a:solidFill>
              </a:rPr>
              <a:t>Disk</a:t>
            </a:r>
          </a:p>
        </p:txBody>
      </p:sp>
      <p:sp>
        <p:nvSpPr>
          <p:cNvPr id="11" name="Can 10"/>
          <p:cNvSpPr/>
          <p:nvPr/>
        </p:nvSpPr>
        <p:spPr>
          <a:xfrm>
            <a:off x="7930112" y="4475536"/>
            <a:ext cx="765377" cy="405393"/>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2"/>
                </a:solidFill>
              </a:rPr>
              <a:t>Disk</a:t>
            </a:r>
          </a:p>
        </p:txBody>
      </p:sp>
      <p:cxnSp>
        <p:nvCxnSpPr>
          <p:cNvPr id="12" name="Straight Connector 11"/>
          <p:cNvCxnSpPr/>
          <p:nvPr/>
        </p:nvCxnSpPr>
        <p:spPr>
          <a:xfrm>
            <a:off x="6381682" y="3248255"/>
            <a:ext cx="0" cy="29128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381682" y="4156447"/>
            <a:ext cx="0" cy="319089"/>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301627" y="3248255"/>
            <a:ext cx="0" cy="29128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3" idx="1"/>
            <a:endCxn id="15" idx="1"/>
          </p:cNvCxnSpPr>
          <p:nvPr/>
        </p:nvCxnSpPr>
        <p:spPr>
          <a:xfrm>
            <a:off x="8312800" y="4156447"/>
            <a:ext cx="0" cy="319089"/>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Left-Right Arrow 15"/>
          <p:cNvSpPr/>
          <p:nvPr/>
        </p:nvSpPr>
        <p:spPr>
          <a:xfrm>
            <a:off x="6962698" y="2849080"/>
            <a:ext cx="864060" cy="133059"/>
          </a:xfrm>
          <a:prstGeom prst="leftRightArrow">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1523319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2D0F80F-9A91-472C-AF1E-6844779FF53B}"/>
              </a:ext>
            </a:extLst>
          </p:cNvPr>
          <p:cNvPicPr>
            <a:picLocks noChangeAspect="1"/>
          </p:cNvPicPr>
          <p:nvPr/>
        </p:nvPicPr>
        <p:blipFill>
          <a:blip r:embed="rId3"/>
          <a:stretch>
            <a:fillRect/>
          </a:stretch>
        </p:blipFill>
        <p:spPr>
          <a:xfrm>
            <a:off x="4780599" y="3439493"/>
            <a:ext cx="1673347" cy="428286"/>
          </a:xfrm>
          <a:prstGeom prst="rect">
            <a:avLst/>
          </a:prstGeom>
        </p:spPr>
      </p:pic>
      <p:pic>
        <p:nvPicPr>
          <p:cNvPr id="3076" name="Picture 4" descr="Network">
            <a:extLst>
              <a:ext uri="{FF2B5EF4-FFF2-40B4-BE49-F238E27FC236}">
                <a16:creationId xmlns:a16="http://schemas.microsoft.com/office/drawing/2014/main" id="{5516F7A0-236C-493D-97B7-0F20862BC60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4185" b="43206"/>
          <a:stretch/>
        </p:blipFill>
        <p:spPr bwMode="auto">
          <a:xfrm>
            <a:off x="4813433" y="1288357"/>
            <a:ext cx="1372885" cy="77996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Server Area">
            <a:extLst>
              <a:ext uri="{FF2B5EF4-FFF2-40B4-BE49-F238E27FC236}">
                <a16:creationId xmlns:a16="http://schemas.microsoft.com/office/drawing/2014/main" id="{1BB6A043-0509-4FB6-B518-BCF909914C6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0044" t="386" r="19497" b="10192"/>
          <a:stretch/>
        </p:blipFill>
        <p:spPr bwMode="auto">
          <a:xfrm>
            <a:off x="2088677" y="1187283"/>
            <a:ext cx="1310104" cy="288465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Building Clusters of Computers</a:t>
            </a:r>
          </a:p>
        </p:txBody>
      </p:sp>
      <p:sp>
        <p:nvSpPr>
          <p:cNvPr id="3" name="Content Placeholder 2"/>
          <p:cNvSpPr>
            <a:spLocks noGrp="1"/>
          </p:cNvSpPr>
          <p:nvPr>
            <p:ph idx="1"/>
          </p:nvPr>
        </p:nvSpPr>
        <p:spPr>
          <a:xfrm>
            <a:off x="1587500" y="4469738"/>
            <a:ext cx="6477000" cy="943637"/>
          </a:xfrm>
        </p:spPr>
        <p:txBody>
          <a:bodyPr/>
          <a:lstStyle/>
          <a:p>
            <a:r>
              <a:rPr lang="en-US" dirty="0"/>
              <a:t>Many similar machines, close interconnection (same room?)</a:t>
            </a:r>
          </a:p>
          <a:p>
            <a:r>
              <a:rPr lang="en-US" dirty="0"/>
              <a:t>Usually owned and used by a single organization</a:t>
            </a:r>
          </a:p>
        </p:txBody>
      </p:sp>
      <p:sp>
        <p:nvSpPr>
          <p:cNvPr id="4" name="Slide Number Placeholder 3"/>
          <p:cNvSpPr>
            <a:spLocks noGrp="1"/>
          </p:cNvSpPr>
          <p:nvPr>
            <p:ph type="sldNum" sz="quarter" idx="12"/>
          </p:nvPr>
        </p:nvSpPr>
        <p:spPr/>
        <p:txBody>
          <a:bodyPr/>
          <a:lstStyle/>
          <a:p>
            <a:fld id="{103F590D-1EE3-4679-BAB2-47D8C4772F51}" type="slidenum">
              <a:rPr lang="en-GB" smtClean="0"/>
              <a:pPr/>
              <a:t>6</a:t>
            </a:fld>
            <a:endParaRPr lang="en-GB"/>
          </a:p>
        </p:txBody>
      </p:sp>
      <p:cxnSp>
        <p:nvCxnSpPr>
          <p:cNvPr id="57" name="Straight Arrow Connector 56"/>
          <p:cNvCxnSpPr>
            <a:cxnSpLocks/>
          </p:cNvCxnSpPr>
          <p:nvPr/>
        </p:nvCxnSpPr>
        <p:spPr bwMode="auto">
          <a:xfrm rot="10800000">
            <a:off x="2913064" y="1651000"/>
            <a:ext cx="1931457" cy="111125"/>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61" name="Straight Arrow Connector 60"/>
          <p:cNvCxnSpPr>
            <a:cxnSpLocks/>
          </p:cNvCxnSpPr>
          <p:nvPr/>
        </p:nvCxnSpPr>
        <p:spPr bwMode="auto">
          <a:xfrm rot="10800000" flipV="1">
            <a:off x="2936875" y="2754156"/>
            <a:ext cx="1714500" cy="397031"/>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64" name="Straight Arrow Connector 63"/>
          <p:cNvCxnSpPr>
            <a:cxnSpLocks/>
          </p:cNvCxnSpPr>
          <p:nvPr/>
        </p:nvCxnSpPr>
        <p:spPr bwMode="auto">
          <a:xfrm rot="10800000" flipV="1">
            <a:off x="2921000" y="2754156"/>
            <a:ext cx="1730375" cy="39843"/>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66" name="Straight Arrow Connector 65"/>
          <p:cNvCxnSpPr>
            <a:cxnSpLocks/>
          </p:cNvCxnSpPr>
          <p:nvPr/>
        </p:nvCxnSpPr>
        <p:spPr bwMode="auto">
          <a:xfrm rot="10800000">
            <a:off x="2928939" y="2540000"/>
            <a:ext cx="1722438" cy="214157"/>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69" name="Straight Arrow Connector 68"/>
          <p:cNvCxnSpPr>
            <a:cxnSpLocks/>
          </p:cNvCxnSpPr>
          <p:nvPr/>
        </p:nvCxnSpPr>
        <p:spPr bwMode="auto">
          <a:xfrm rot="10800000">
            <a:off x="2921000" y="2262189"/>
            <a:ext cx="1730375" cy="491969"/>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sp>
        <p:nvSpPr>
          <p:cNvPr id="77" name="TextBox 76"/>
          <p:cNvSpPr txBox="1"/>
          <p:nvPr/>
        </p:nvSpPr>
        <p:spPr>
          <a:xfrm>
            <a:off x="6262924" y="2391140"/>
            <a:ext cx="1800108" cy="646331"/>
          </a:xfrm>
          <a:prstGeom prst="rect">
            <a:avLst/>
          </a:prstGeom>
          <a:noFill/>
        </p:spPr>
        <p:txBody>
          <a:bodyPr wrap="none" rtlCol="0">
            <a:spAutoFit/>
          </a:bodyPr>
          <a:lstStyle/>
          <a:p>
            <a:r>
              <a:rPr lang="en-US" sz="1800" dirty="0">
                <a:solidFill>
                  <a:schemeClr val="accent1"/>
                </a:solidFill>
                <a:latin typeface="Constantia" charset="0"/>
                <a:ea typeface="Constantia" charset="0"/>
                <a:cs typeface="Constantia" charset="0"/>
              </a:rPr>
              <a:t>Nodes/blades</a:t>
            </a:r>
            <a:br>
              <a:rPr lang="en-US" sz="1800" dirty="0">
                <a:solidFill>
                  <a:schemeClr val="accent1"/>
                </a:solidFill>
                <a:latin typeface="Constantia" charset="0"/>
                <a:ea typeface="Constantia" charset="0"/>
                <a:cs typeface="Constantia" charset="0"/>
              </a:rPr>
            </a:br>
            <a:r>
              <a:rPr lang="en-US" sz="1800" dirty="0">
                <a:latin typeface="Constantia" charset="0"/>
                <a:ea typeface="Constantia" charset="0"/>
                <a:cs typeface="Constantia" charset="0"/>
              </a:rPr>
              <a:t>(often identical)</a:t>
            </a:r>
          </a:p>
        </p:txBody>
      </p:sp>
      <p:sp>
        <p:nvSpPr>
          <p:cNvPr id="78" name="TextBox 77"/>
          <p:cNvSpPr txBox="1"/>
          <p:nvPr/>
        </p:nvSpPr>
        <p:spPr>
          <a:xfrm>
            <a:off x="6226074" y="1478056"/>
            <a:ext cx="1739002" cy="369332"/>
          </a:xfrm>
          <a:prstGeom prst="rect">
            <a:avLst/>
          </a:prstGeom>
          <a:noFill/>
        </p:spPr>
        <p:txBody>
          <a:bodyPr wrap="none" rtlCol="0">
            <a:spAutoFit/>
          </a:bodyPr>
          <a:lstStyle/>
          <a:p>
            <a:r>
              <a:rPr lang="en-US" sz="1800" dirty="0">
                <a:latin typeface="Constantia" charset="0"/>
                <a:ea typeface="Constantia" charset="0"/>
                <a:cs typeface="Constantia" charset="0"/>
              </a:rPr>
              <a:t>Network </a:t>
            </a:r>
            <a:r>
              <a:rPr lang="en-US" sz="1800" dirty="0">
                <a:solidFill>
                  <a:schemeClr val="accent1"/>
                </a:solidFill>
                <a:latin typeface="Constantia" charset="0"/>
                <a:ea typeface="Constantia" charset="0"/>
                <a:cs typeface="Constantia" charset="0"/>
              </a:rPr>
              <a:t>switch</a:t>
            </a:r>
            <a:endParaRPr lang="en-US" sz="1800" dirty="0">
              <a:latin typeface="Constantia" charset="0"/>
              <a:ea typeface="Constantia" charset="0"/>
              <a:cs typeface="Constantia" charset="0"/>
            </a:endParaRPr>
          </a:p>
        </p:txBody>
      </p:sp>
      <p:sp>
        <p:nvSpPr>
          <p:cNvPr id="79" name="TextBox 78"/>
          <p:cNvSpPr txBox="1"/>
          <p:nvPr/>
        </p:nvSpPr>
        <p:spPr>
          <a:xfrm>
            <a:off x="6447557" y="3476625"/>
            <a:ext cx="1863844" cy="369332"/>
          </a:xfrm>
          <a:prstGeom prst="rect">
            <a:avLst/>
          </a:prstGeom>
          <a:noFill/>
        </p:spPr>
        <p:txBody>
          <a:bodyPr wrap="none" rtlCol="0">
            <a:spAutoFit/>
          </a:bodyPr>
          <a:lstStyle/>
          <a:p>
            <a:r>
              <a:rPr lang="en-US" sz="1800">
                <a:latin typeface="Constantia" charset="0"/>
                <a:ea typeface="Constantia" charset="0"/>
                <a:cs typeface="Constantia" charset="0"/>
              </a:rPr>
              <a:t>Storage device(s)</a:t>
            </a:r>
          </a:p>
        </p:txBody>
      </p:sp>
      <p:cxnSp>
        <p:nvCxnSpPr>
          <p:cNvPr id="80" name="Straight Arrow Connector 79"/>
          <p:cNvCxnSpPr>
            <a:cxnSpLocks/>
          </p:cNvCxnSpPr>
          <p:nvPr/>
        </p:nvCxnSpPr>
        <p:spPr bwMode="auto">
          <a:xfrm flipH="1">
            <a:off x="2936875" y="3612829"/>
            <a:ext cx="1968500" cy="375372"/>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sp>
        <p:nvSpPr>
          <p:cNvPr id="82" name="TextBox 81"/>
          <p:cNvSpPr txBox="1"/>
          <p:nvPr/>
        </p:nvSpPr>
        <p:spPr>
          <a:xfrm>
            <a:off x="1249917" y="2468563"/>
            <a:ext cx="670376" cy="369332"/>
          </a:xfrm>
          <a:prstGeom prst="rect">
            <a:avLst/>
          </a:prstGeom>
          <a:noFill/>
        </p:spPr>
        <p:txBody>
          <a:bodyPr wrap="none" rtlCol="0">
            <a:spAutoFit/>
          </a:bodyPr>
          <a:lstStyle/>
          <a:p>
            <a:r>
              <a:rPr lang="en-US" sz="1800">
                <a:latin typeface="Constantia" charset="0"/>
                <a:ea typeface="Constantia" charset="0"/>
                <a:cs typeface="Constantia" charset="0"/>
              </a:rPr>
              <a:t>Rack</a:t>
            </a:r>
          </a:p>
        </p:txBody>
      </p:sp>
      <p:cxnSp>
        <p:nvCxnSpPr>
          <p:cNvPr id="83" name="Straight Arrow Connector 82"/>
          <p:cNvCxnSpPr>
            <a:stCxn id="82" idx="3"/>
          </p:cNvCxnSpPr>
          <p:nvPr/>
        </p:nvCxnSpPr>
        <p:spPr bwMode="auto">
          <a:xfrm flipV="1">
            <a:off x="1920293" y="2603500"/>
            <a:ext cx="460957" cy="49729"/>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pic>
        <p:nvPicPr>
          <p:cNvPr id="7" name="Picture 6">
            <a:extLst>
              <a:ext uri="{FF2B5EF4-FFF2-40B4-BE49-F238E27FC236}">
                <a16:creationId xmlns:a16="http://schemas.microsoft.com/office/drawing/2014/main" id="{C13FAD93-3E55-41CE-8C18-486E9930F5F0}"/>
              </a:ext>
            </a:extLst>
          </p:cNvPr>
          <p:cNvPicPr>
            <a:picLocks noChangeAspect="1"/>
          </p:cNvPicPr>
          <p:nvPr/>
        </p:nvPicPr>
        <p:blipFill>
          <a:blip r:embed="rId6"/>
          <a:stretch>
            <a:fillRect/>
          </a:stretch>
        </p:blipFill>
        <p:spPr>
          <a:xfrm>
            <a:off x="4813433" y="2444167"/>
            <a:ext cx="1359851" cy="540278"/>
          </a:xfrm>
          <a:prstGeom prst="rect">
            <a:avLst/>
          </a:prstGeom>
        </p:spPr>
      </p:pic>
      <p:pic>
        <p:nvPicPr>
          <p:cNvPr id="8" name="Picture 7">
            <a:extLst>
              <a:ext uri="{FF2B5EF4-FFF2-40B4-BE49-F238E27FC236}">
                <a16:creationId xmlns:a16="http://schemas.microsoft.com/office/drawing/2014/main" id="{5A1EB6E2-846C-4A87-90BA-FDA23B4511FB}"/>
              </a:ext>
            </a:extLst>
          </p:cNvPr>
          <p:cNvPicPr>
            <a:picLocks noChangeAspect="1"/>
          </p:cNvPicPr>
          <p:nvPr/>
        </p:nvPicPr>
        <p:blipFill>
          <a:blip r:embed="rId7"/>
          <a:stretch>
            <a:fillRect/>
          </a:stretch>
        </p:blipFill>
        <p:spPr>
          <a:xfrm>
            <a:off x="4842661" y="3032775"/>
            <a:ext cx="294247" cy="160029"/>
          </a:xfrm>
          <a:prstGeom prst="rect">
            <a:avLst/>
          </a:prstGeom>
        </p:spPr>
      </p:pic>
      <p:sp>
        <p:nvSpPr>
          <p:cNvPr id="9" name="Rectangle 8">
            <a:extLst>
              <a:ext uri="{FF2B5EF4-FFF2-40B4-BE49-F238E27FC236}">
                <a16:creationId xmlns:a16="http://schemas.microsoft.com/office/drawing/2014/main" id="{A3100404-A015-447A-A018-F1FC8E05E173}"/>
              </a:ext>
            </a:extLst>
          </p:cNvPr>
          <p:cNvSpPr/>
          <p:nvPr/>
        </p:nvSpPr>
        <p:spPr>
          <a:xfrm>
            <a:off x="5136908" y="3005067"/>
            <a:ext cx="3675788" cy="215444"/>
          </a:xfrm>
          <a:prstGeom prst="rect">
            <a:avLst/>
          </a:prstGeom>
        </p:spPr>
        <p:txBody>
          <a:bodyPr wrap="square">
            <a:spAutoFit/>
          </a:bodyPr>
          <a:lstStyle/>
          <a:p>
            <a:r>
              <a:rPr lang="en-US" sz="800" i="1" dirty="0">
                <a:solidFill>
                  <a:schemeClr val="tx2">
                    <a:lumMod val="50000"/>
                    <a:lumOff val="50000"/>
                  </a:schemeClr>
                </a:solidFill>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"Hulk!"</a:t>
            </a:r>
            <a:r>
              <a:rPr lang="en-US" sz="800" i="1" dirty="0">
                <a:solidFill>
                  <a:schemeClr val="tx2">
                    <a:lumMod val="50000"/>
                    <a:lumOff val="50000"/>
                  </a:schemeClr>
                </a:solidFill>
                <a:latin typeface="Times New Roman" panose="02020603050405020304" pitchFamily="18" charset="0"/>
                <a:cs typeface="Times New Roman" panose="02020603050405020304" pitchFamily="18" charset="0"/>
              </a:rPr>
              <a:t> by </a:t>
            </a:r>
            <a:r>
              <a:rPr lang="en-US" sz="800" i="1" dirty="0">
                <a:solidFill>
                  <a:schemeClr val="tx2">
                    <a:lumMod val="50000"/>
                    <a:lumOff val="50000"/>
                  </a:schemeClr>
                </a:solidFill>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kaeru.my</a:t>
            </a:r>
            <a:r>
              <a:rPr lang="en-US" sz="800" i="1" dirty="0">
                <a:solidFill>
                  <a:schemeClr val="tx2">
                    <a:lumMod val="50000"/>
                    <a:lumOff val="50000"/>
                  </a:schemeClr>
                </a:solidFill>
                <a:latin typeface="Times New Roman" panose="02020603050405020304" pitchFamily="18" charset="0"/>
                <a:cs typeface="Times New Roman" panose="02020603050405020304" pitchFamily="18" charset="0"/>
              </a:rPr>
              <a:t> is licensed under </a:t>
            </a:r>
            <a:r>
              <a:rPr lang="en-US" sz="800" i="1" cap="all" dirty="0">
                <a:solidFill>
                  <a:schemeClr val="tx2">
                    <a:lumMod val="50000"/>
                    <a:lumOff val="50000"/>
                  </a:schemeClr>
                </a:solidFill>
                <a:latin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CC BY 2.0</a:t>
            </a:r>
            <a:endParaRPr lang="en-US" sz="800" dirty="0">
              <a:solidFill>
                <a:schemeClr val="tx2">
                  <a:lumMod val="50000"/>
                  <a:lumOff val="50000"/>
                </a:schemeClr>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5AAC8F2C-98EE-4CD5-A188-ECE774BB9E81}"/>
              </a:ext>
            </a:extLst>
          </p:cNvPr>
          <p:cNvPicPr>
            <a:picLocks noChangeAspect="1"/>
          </p:cNvPicPr>
          <p:nvPr/>
        </p:nvPicPr>
        <p:blipFill>
          <a:blip r:embed="rId11"/>
          <a:stretch>
            <a:fillRect/>
          </a:stretch>
        </p:blipFill>
        <p:spPr>
          <a:xfrm>
            <a:off x="1644982" y="4114829"/>
            <a:ext cx="505789" cy="154145"/>
          </a:xfrm>
          <a:prstGeom prst="rect">
            <a:avLst/>
          </a:prstGeom>
        </p:spPr>
      </p:pic>
      <p:sp>
        <p:nvSpPr>
          <p:cNvPr id="12" name="Rectangle 11">
            <a:extLst>
              <a:ext uri="{FF2B5EF4-FFF2-40B4-BE49-F238E27FC236}">
                <a16:creationId xmlns:a16="http://schemas.microsoft.com/office/drawing/2014/main" id="{E723328D-4F7F-49A5-9727-2C28D41DE233}"/>
              </a:ext>
            </a:extLst>
          </p:cNvPr>
          <p:cNvSpPr/>
          <p:nvPr/>
        </p:nvSpPr>
        <p:spPr>
          <a:xfrm>
            <a:off x="2150771" y="4092274"/>
            <a:ext cx="4572000" cy="215444"/>
          </a:xfrm>
          <a:prstGeom prst="rect">
            <a:avLst/>
          </a:prstGeom>
        </p:spPr>
        <p:txBody>
          <a:bodyPr>
            <a:spAutoFit/>
          </a:bodyPr>
          <a:lstStyle/>
          <a:p>
            <a:r>
              <a:rPr lang="en-US" sz="800" i="1" dirty="0">
                <a:solidFill>
                  <a:schemeClr val="tx2">
                    <a:lumMod val="50000"/>
                    <a:lumOff val="50000"/>
                  </a:schemeClr>
                </a:solidFill>
                <a:latin typeface="Times New Roman" panose="02020603050405020304" pitchFamily="18" charset="0"/>
                <a:cs typeface="Times New Roman" panose="02020603050405020304" pitchFamily="18" charset="0"/>
                <a:hlinkClick r:id="rId12">
                  <a:extLst>
                    <a:ext uri="{A12FA001-AC4F-418D-AE19-62706E023703}">
                      <ahyp:hlinkClr xmlns:ahyp="http://schemas.microsoft.com/office/drawing/2018/hyperlinkcolor" val="tx"/>
                    </a:ext>
                  </a:extLst>
                </a:hlinkClick>
              </a:rPr>
              <a:t>"Server Area"</a:t>
            </a:r>
            <a:r>
              <a:rPr lang="en-US" sz="800" i="1" dirty="0">
                <a:solidFill>
                  <a:schemeClr val="tx2">
                    <a:lumMod val="50000"/>
                    <a:lumOff val="50000"/>
                  </a:schemeClr>
                </a:solidFill>
                <a:latin typeface="Times New Roman" panose="02020603050405020304" pitchFamily="18" charset="0"/>
                <a:cs typeface="Times New Roman" panose="02020603050405020304" pitchFamily="18" charset="0"/>
              </a:rPr>
              <a:t> by </a:t>
            </a:r>
            <a:r>
              <a:rPr lang="en-US" sz="800" i="1" dirty="0" err="1">
                <a:solidFill>
                  <a:schemeClr val="tx2">
                    <a:lumMod val="50000"/>
                    <a:lumOff val="50000"/>
                  </a:schemeClr>
                </a:solidFill>
                <a:latin typeface="Times New Roman" panose="02020603050405020304" pitchFamily="18" charset="0"/>
                <a:cs typeface="Times New Roman" panose="02020603050405020304" pitchFamily="18" charset="0"/>
                <a:hlinkClick r:id="rId13">
                  <a:extLst>
                    <a:ext uri="{A12FA001-AC4F-418D-AE19-62706E023703}">
                      <ahyp:hlinkClr xmlns:ahyp="http://schemas.microsoft.com/office/drawing/2018/hyperlinkcolor" val="tx"/>
                    </a:ext>
                  </a:extLst>
                </a:hlinkClick>
              </a:rPr>
              <a:t>Kusumsiri</a:t>
            </a:r>
            <a:r>
              <a:rPr lang="en-US" sz="800" i="1" dirty="0">
                <a:solidFill>
                  <a:schemeClr val="tx2">
                    <a:lumMod val="50000"/>
                    <a:lumOff val="50000"/>
                  </a:schemeClr>
                </a:solidFill>
                <a:latin typeface="Times New Roman" panose="02020603050405020304" pitchFamily="18" charset="0"/>
                <a:cs typeface="Times New Roman" panose="02020603050405020304" pitchFamily="18" charset="0"/>
              </a:rPr>
              <a:t> is licensed under </a:t>
            </a:r>
            <a:r>
              <a:rPr lang="en-US" sz="800" i="1" cap="all" dirty="0">
                <a:solidFill>
                  <a:schemeClr val="tx2">
                    <a:lumMod val="50000"/>
                    <a:lumOff val="50000"/>
                  </a:schemeClr>
                </a:solidFill>
                <a:latin typeface="Times New Roman" panose="02020603050405020304" pitchFamily="18" charset="0"/>
                <a:cs typeface="Times New Roman" panose="02020603050405020304" pitchFamily="18" charset="0"/>
                <a:hlinkClick r:id="rId14">
                  <a:extLst>
                    <a:ext uri="{A12FA001-AC4F-418D-AE19-62706E023703}">
                      <ahyp:hlinkClr xmlns:ahyp="http://schemas.microsoft.com/office/drawing/2018/hyperlinkcolor" val="tx"/>
                    </a:ext>
                  </a:extLst>
                </a:hlinkClick>
              </a:rPr>
              <a:t>CC BY-NC-SA 2.0 </a:t>
            </a:r>
            <a:endParaRPr lang="en-US" sz="800" dirty="0">
              <a:solidFill>
                <a:schemeClr val="tx2">
                  <a:lumMod val="50000"/>
                  <a:lumOff val="50000"/>
                </a:schemeClr>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BF3EF691-8443-4231-AD2B-32471B766AFC}"/>
              </a:ext>
            </a:extLst>
          </p:cNvPr>
          <p:cNvPicPr>
            <a:picLocks noChangeAspect="1"/>
          </p:cNvPicPr>
          <p:nvPr/>
        </p:nvPicPr>
        <p:blipFill>
          <a:blip r:embed="rId15"/>
          <a:stretch>
            <a:fillRect/>
          </a:stretch>
        </p:blipFill>
        <p:spPr>
          <a:xfrm>
            <a:off x="4826000" y="2137172"/>
            <a:ext cx="435770" cy="117323"/>
          </a:xfrm>
          <a:prstGeom prst="rect">
            <a:avLst/>
          </a:prstGeom>
        </p:spPr>
      </p:pic>
      <p:sp>
        <p:nvSpPr>
          <p:cNvPr id="14" name="Rectangle 13">
            <a:extLst>
              <a:ext uri="{FF2B5EF4-FFF2-40B4-BE49-F238E27FC236}">
                <a16:creationId xmlns:a16="http://schemas.microsoft.com/office/drawing/2014/main" id="{4E732FFD-0E52-405E-9289-C592C751B422}"/>
              </a:ext>
            </a:extLst>
          </p:cNvPr>
          <p:cNvSpPr/>
          <p:nvPr/>
        </p:nvSpPr>
        <p:spPr>
          <a:xfrm>
            <a:off x="5191125" y="2093705"/>
            <a:ext cx="4572000" cy="215444"/>
          </a:xfrm>
          <a:prstGeom prst="rect">
            <a:avLst/>
          </a:prstGeom>
        </p:spPr>
        <p:txBody>
          <a:bodyPr>
            <a:spAutoFit/>
          </a:bodyPr>
          <a:lstStyle/>
          <a:p>
            <a:r>
              <a:rPr lang="en-US" sz="800" i="1" dirty="0">
                <a:solidFill>
                  <a:schemeClr val="tx2">
                    <a:lumMod val="50000"/>
                    <a:lumOff val="50000"/>
                  </a:schemeClr>
                </a:solidFill>
                <a:latin typeface="Times New Roman" panose="02020603050405020304" pitchFamily="18" charset="0"/>
                <a:cs typeface="Times New Roman" panose="02020603050405020304" pitchFamily="18" charset="0"/>
                <a:hlinkClick r:id="rId16">
                  <a:extLst>
                    <a:ext uri="{A12FA001-AC4F-418D-AE19-62706E023703}">
                      <ahyp:hlinkClr xmlns:ahyp="http://schemas.microsoft.com/office/drawing/2018/hyperlinkcolor" val="tx"/>
                    </a:ext>
                  </a:extLst>
                </a:hlinkClick>
              </a:rPr>
              <a:t>"Network"</a:t>
            </a:r>
            <a:r>
              <a:rPr lang="en-US" sz="800" i="1" dirty="0">
                <a:solidFill>
                  <a:schemeClr val="tx2">
                    <a:lumMod val="50000"/>
                    <a:lumOff val="50000"/>
                  </a:schemeClr>
                </a:solidFill>
                <a:latin typeface="Times New Roman" panose="02020603050405020304" pitchFamily="18" charset="0"/>
                <a:cs typeface="Times New Roman" panose="02020603050405020304" pitchFamily="18" charset="0"/>
              </a:rPr>
              <a:t> by </a:t>
            </a:r>
            <a:r>
              <a:rPr lang="en-US" sz="800" i="1" dirty="0">
                <a:solidFill>
                  <a:schemeClr val="tx2">
                    <a:lumMod val="50000"/>
                    <a:lumOff val="50000"/>
                  </a:schemeClr>
                </a:solidFill>
                <a:latin typeface="Times New Roman" panose="02020603050405020304" pitchFamily="18" charset="0"/>
                <a:cs typeface="Times New Roman" panose="02020603050405020304" pitchFamily="18" charset="0"/>
                <a:hlinkClick r:id="rId17">
                  <a:extLst>
                    <a:ext uri="{A12FA001-AC4F-418D-AE19-62706E023703}">
                      <ahyp:hlinkClr xmlns:ahyp="http://schemas.microsoft.com/office/drawing/2018/hyperlinkcolor" val="tx"/>
                    </a:ext>
                  </a:extLst>
                </a:hlinkClick>
              </a:rPr>
              <a:t>UWW University Housing</a:t>
            </a:r>
            <a:r>
              <a:rPr lang="en-US" sz="800" i="1" dirty="0">
                <a:solidFill>
                  <a:schemeClr val="tx2">
                    <a:lumMod val="50000"/>
                    <a:lumOff val="50000"/>
                  </a:schemeClr>
                </a:solidFill>
                <a:latin typeface="Times New Roman" panose="02020603050405020304" pitchFamily="18" charset="0"/>
                <a:cs typeface="Times New Roman" panose="02020603050405020304" pitchFamily="18" charset="0"/>
              </a:rPr>
              <a:t> is licensed under </a:t>
            </a:r>
            <a:r>
              <a:rPr lang="en-US" sz="800" i="1" cap="all" dirty="0">
                <a:solidFill>
                  <a:schemeClr val="tx2">
                    <a:lumMod val="50000"/>
                    <a:lumOff val="50000"/>
                  </a:schemeClr>
                </a:solidFill>
                <a:latin typeface="Times New Roman" panose="02020603050405020304" pitchFamily="18" charset="0"/>
                <a:cs typeface="Times New Roman" panose="02020603050405020304" pitchFamily="18" charset="0"/>
                <a:hlinkClick r:id="rId14">
                  <a:extLst>
                    <a:ext uri="{A12FA001-AC4F-418D-AE19-62706E023703}">
                      <ahyp:hlinkClr xmlns:ahyp="http://schemas.microsoft.com/office/drawing/2018/hyperlinkcolor" val="tx"/>
                    </a:ext>
                  </a:extLst>
                </a:hlinkClick>
              </a:rPr>
              <a:t>CC BY-NC-SA 2.0 </a:t>
            </a:r>
            <a:endParaRPr lang="en-US" sz="800" dirty="0">
              <a:solidFill>
                <a:schemeClr val="tx2">
                  <a:lumMod val="50000"/>
                  <a:lumOff val="50000"/>
                </a:schemeClr>
              </a:solidFill>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1E9C87AC-EEBF-4C65-A9DD-C8B1F7C8F8D9}"/>
              </a:ext>
            </a:extLst>
          </p:cNvPr>
          <p:cNvPicPr>
            <a:picLocks noChangeAspect="1"/>
          </p:cNvPicPr>
          <p:nvPr/>
        </p:nvPicPr>
        <p:blipFill>
          <a:blip r:embed="rId18"/>
          <a:stretch>
            <a:fillRect/>
          </a:stretch>
        </p:blipFill>
        <p:spPr>
          <a:xfrm>
            <a:off x="4780599" y="3906990"/>
            <a:ext cx="410454" cy="159051"/>
          </a:xfrm>
          <a:prstGeom prst="rect">
            <a:avLst/>
          </a:prstGeom>
        </p:spPr>
      </p:pic>
      <p:sp>
        <p:nvSpPr>
          <p:cNvPr id="17" name="Rectangle 16">
            <a:extLst>
              <a:ext uri="{FF2B5EF4-FFF2-40B4-BE49-F238E27FC236}">
                <a16:creationId xmlns:a16="http://schemas.microsoft.com/office/drawing/2014/main" id="{4EE56F55-C067-410F-B5B9-C0CC7688619F}"/>
              </a:ext>
            </a:extLst>
          </p:cNvPr>
          <p:cNvSpPr/>
          <p:nvPr/>
        </p:nvSpPr>
        <p:spPr>
          <a:xfrm>
            <a:off x="5136908" y="3883089"/>
            <a:ext cx="2828168" cy="215444"/>
          </a:xfrm>
          <a:prstGeom prst="rect">
            <a:avLst/>
          </a:prstGeom>
        </p:spPr>
        <p:txBody>
          <a:bodyPr wrap="square">
            <a:spAutoFit/>
          </a:bodyPr>
          <a:lstStyle/>
          <a:p>
            <a:r>
              <a:rPr lang="en-US" sz="800" i="1" dirty="0">
                <a:solidFill>
                  <a:schemeClr val="tx2">
                    <a:lumMod val="50000"/>
                    <a:lumOff val="50000"/>
                  </a:schemeClr>
                </a:solidFill>
                <a:latin typeface="Times New Roman" panose="02020603050405020304" pitchFamily="18" charset="0"/>
                <a:cs typeface="Times New Roman" panose="02020603050405020304" pitchFamily="18" charset="0"/>
                <a:hlinkClick r:id="rId19">
                  <a:extLst>
                    <a:ext uri="{A12FA001-AC4F-418D-AE19-62706E023703}">
                      <ahyp:hlinkClr xmlns:ahyp="http://schemas.microsoft.com/office/drawing/2018/hyperlinkcolor" val="tx"/>
                    </a:ext>
                  </a:extLst>
                </a:hlinkClick>
              </a:rPr>
              <a:t>"The main cast"</a:t>
            </a:r>
            <a:r>
              <a:rPr lang="en-US" sz="800" i="1" dirty="0">
                <a:solidFill>
                  <a:schemeClr val="tx2">
                    <a:lumMod val="50000"/>
                    <a:lumOff val="50000"/>
                  </a:schemeClr>
                </a:solidFill>
                <a:latin typeface="Times New Roman" panose="02020603050405020304" pitchFamily="18" charset="0"/>
                <a:cs typeface="Times New Roman" panose="02020603050405020304" pitchFamily="18" charset="0"/>
              </a:rPr>
              <a:t> by </a:t>
            </a:r>
            <a:r>
              <a:rPr lang="en-US" sz="800" i="1" dirty="0">
                <a:solidFill>
                  <a:schemeClr val="tx2">
                    <a:lumMod val="50000"/>
                    <a:lumOff val="50000"/>
                  </a:schemeClr>
                </a:solidFill>
                <a:latin typeface="Times New Roman" panose="02020603050405020304" pitchFamily="18" charset="0"/>
                <a:cs typeface="Times New Roman" panose="02020603050405020304" pitchFamily="18" charset="0"/>
                <a:hlinkClick r:id="rId20">
                  <a:extLst>
                    <a:ext uri="{A12FA001-AC4F-418D-AE19-62706E023703}">
                      <ahyp:hlinkClr xmlns:ahyp="http://schemas.microsoft.com/office/drawing/2018/hyperlinkcolor" val="tx"/>
                    </a:ext>
                  </a:extLst>
                </a:hlinkClick>
              </a:rPr>
              <a:t>Tim Dorr</a:t>
            </a:r>
            <a:r>
              <a:rPr lang="en-US" sz="800" i="1" dirty="0">
                <a:solidFill>
                  <a:schemeClr val="tx2">
                    <a:lumMod val="50000"/>
                    <a:lumOff val="50000"/>
                  </a:schemeClr>
                </a:solidFill>
                <a:latin typeface="Times New Roman" panose="02020603050405020304" pitchFamily="18" charset="0"/>
                <a:cs typeface="Times New Roman" panose="02020603050405020304" pitchFamily="18" charset="0"/>
              </a:rPr>
              <a:t> is licensed under </a:t>
            </a:r>
            <a:r>
              <a:rPr lang="en-US" sz="800" i="1" cap="all" dirty="0">
                <a:solidFill>
                  <a:schemeClr val="tx2">
                    <a:lumMod val="50000"/>
                    <a:lumOff val="50000"/>
                  </a:schemeClr>
                </a:solidFill>
                <a:latin typeface="Times New Roman" panose="02020603050405020304" pitchFamily="18" charset="0"/>
                <a:cs typeface="Times New Roman" panose="02020603050405020304" pitchFamily="18" charset="0"/>
                <a:hlinkClick r:id="rId21">
                  <a:extLst>
                    <a:ext uri="{A12FA001-AC4F-418D-AE19-62706E023703}">
                      <ahyp:hlinkClr xmlns:ahyp="http://schemas.microsoft.com/office/drawing/2018/hyperlinkcolor" val="tx"/>
                    </a:ext>
                  </a:extLst>
                </a:hlinkClick>
              </a:rPr>
              <a:t>CC BY-SA 2.0</a:t>
            </a:r>
            <a:endParaRPr lang="en-US" sz="800" dirty="0">
              <a:solidFill>
                <a:schemeClr val="tx2">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398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263" y="159738"/>
            <a:ext cx="8157007" cy="1089755"/>
          </a:xfrm>
        </p:spPr>
        <p:txBody>
          <a:bodyPr/>
          <a:lstStyle/>
          <a:p>
            <a:r>
              <a:rPr lang="en-US" dirty="0"/>
              <a:t>Scaling Out</a:t>
            </a:r>
          </a:p>
        </p:txBody>
      </p:sp>
      <p:sp>
        <p:nvSpPr>
          <p:cNvPr id="3" name="Content Placeholder 2"/>
          <p:cNvSpPr>
            <a:spLocks noGrp="1"/>
          </p:cNvSpPr>
          <p:nvPr>
            <p:ph idx="1"/>
          </p:nvPr>
        </p:nvSpPr>
        <p:spPr>
          <a:xfrm>
            <a:off x="397933" y="3563938"/>
            <a:ext cx="8026400" cy="1452563"/>
          </a:xfrm>
        </p:spPr>
        <p:txBody>
          <a:bodyPr>
            <a:noAutofit/>
          </a:bodyPr>
          <a:lstStyle/>
          <a:p>
            <a:pPr marL="0" indent="0">
              <a:buNone/>
            </a:pPr>
            <a:r>
              <a:rPr lang="en-US" sz="2000" dirty="0"/>
              <a:t>What if your cluster is too big (hot, power hungry) to fit into your office building?</a:t>
            </a:r>
          </a:p>
          <a:p>
            <a:pPr lvl="1"/>
            <a:r>
              <a:rPr lang="en-US" sz="1800" dirty="0"/>
              <a:t>Build a separate building for the cluster</a:t>
            </a:r>
          </a:p>
          <a:p>
            <a:pPr lvl="1"/>
            <a:r>
              <a:rPr lang="en-US" sz="1800" dirty="0"/>
              <a:t>Building can have lots of cooling and power</a:t>
            </a:r>
          </a:p>
          <a:p>
            <a:pPr lvl="1"/>
            <a:r>
              <a:rPr lang="en-US" sz="1800" dirty="0"/>
              <a:t>Result: Data center</a:t>
            </a:r>
          </a:p>
        </p:txBody>
      </p:sp>
      <p:sp>
        <p:nvSpPr>
          <p:cNvPr id="4" name="Slide Number Placeholder 3"/>
          <p:cNvSpPr>
            <a:spLocks noGrp="1"/>
          </p:cNvSpPr>
          <p:nvPr>
            <p:ph type="sldNum" sz="quarter" idx="12"/>
          </p:nvPr>
        </p:nvSpPr>
        <p:spPr/>
        <p:txBody>
          <a:bodyPr/>
          <a:lstStyle/>
          <a:p>
            <a:fld id="{103F590D-1EE3-4679-BAB2-47D8C4772F51}" type="slidenum">
              <a:rPr lang="en-GB" smtClean="0"/>
              <a:pPr/>
              <a:t>7</a:t>
            </a:fld>
            <a:endParaRPr lang="en-GB"/>
          </a:p>
        </p:txBody>
      </p:sp>
      <p:sp>
        <p:nvSpPr>
          <p:cNvPr id="13" name="TextBox 12"/>
          <p:cNvSpPr txBox="1"/>
          <p:nvPr/>
        </p:nvSpPr>
        <p:spPr>
          <a:xfrm>
            <a:off x="1936750" y="2952750"/>
            <a:ext cx="738187" cy="271934"/>
          </a:xfrm>
          <a:prstGeom prst="rect">
            <a:avLst/>
          </a:prstGeom>
          <a:noFill/>
        </p:spPr>
        <p:txBody>
          <a:bodyPr wrap="square" rtlCol="0">
            <a:spAutoFit/>
          </a:bodyPr>
          <a:lstStyle/>
          <a:p>
            <a:r>
              <a:rPr lang="en-US" sz="1167" dirty="0"/>
              <a:t>Laptop</a:t>
            </a:r>
          </a:p>
        </p:txBody>
      </p:sp>
      <p:sp>
        <p:nvSpPr>
          <p:cNvPr id="14" name="TextBox 13"/>
          <p:cNvSpPr txBox="1"/>
          <p:nvPr/>
        </p:nvSpPr>
        <p:spPr>
          <a:xfrm>
            <a:off x="2897188" y="2936875"/>
            <a:ext cx="944562" cy="271934"/>
          </a:xfrm>
          <a:prstGeom prst="rect">
            <a:avLst/>
          </a:prstGeom>
          <a:noFill/>
        </p:spPr>
        <p:txBody>
          <a:bodyPr wrap="square" rtlCol="0">
            <a:spAutoFit/>
          </a:bodyPr>
          <a:lstStyle/>
          <a:p>
            <a:r>
              <a:rPr lang="en-US" sz="1167"/>
              <a:t>Server</a:t>
            </a:r>
          </a:p>
        </p:txBody>
      </p:sp>
      <p:sp>
        <p:nvSpPr>
          <p:cNvPr id="15" name="TextBox 14"/>
          <p:cNvSpPr txBox="1"/>
          <p:nvPr/>
        </p:nvSpPr>
        <p:spPr>
          <a:xfrm>
            <a:off x="4286249" y="2944812"/>
            <a:ext cx="849313" cy="271934"/>
          </a:xfrm>
          <a:prstGeom prst="rect">
            <a:avLst/>
          </a:prstGeom>
          <a:noFill/>
        </p:spPr>
        <p:txBody>
          <a:bodyPr wrap="square" rtlCol="0">
            <a:spAutoFit/>
          </a:bodyPr>
          <a:lstStyle/>
          <a:p>
            <a:r>
              <a:rPr lang="en-US" sz="1167"/>
              <a:t>Cluster</a:t>
            </a:r>
          </a:p>
        </p:txBody>
      </p:sp>
      <p:sp>
        <p:nvSpPr>
          <p:cNvPr id="16" name="TextBox 15"/>
          <p:cNvSpPr txBox="1"/>
          <p:nvPr/>
        </p:nvSpPr>
        <p:spPr>
          <a:xfrm>
            <a:off x="6151562" y="2944812"/>
            <a:ext cx="992188" cy="271934"/>
          </a:xfrm>
          <a:prstGeom prst="rect">
            <a:avLst/>
          </a:prstGeom>
          <a:noFill/>
        </p:spPr>
        <p:txBody>
          <a:bodyPr wrap="square" rtlCol="0">
            <a:spAutoFit/>
          </a:bodyPr>
          <a:lstStyle/>
          <a:p>
            <a:r>
              <a:rPr lang="en-US" sz="1167"/>
              <a:t>Data center</a:t>
            </a:r>
          </a:p>
        </p:txBody>
      </p:sp>
      <p:pic>
        <p:nvPicPr>
          <p:cNvPr id="17" name="Picture 16">
            <a:extLst>
              <a:ext uri="{FF2B5EF4-FFF2-40B4-BE49-F238E27FC236}">
                <a16:creationId xmlns:a16="http://schemas.microsoft.com/office/drawing/2014/main" id="{EE8D85C8-32BA-462B-86F5-CA3B433543B5}"/>
              </a:ext>
            </a:extLst>
          </p:cNvPr>
          <p:cNvPicPr>
            <a:picLocks noChangeAspect="1"/>
          </p:cNvPicPr>
          <p:nvPr/>
        </p:nvPicPr>
        <p:blipFill>
          <a:blip r:embed="rId3"/>
          <a:stretch>
            <a:fillRect/>
          </a:stretch>
        </p:blipFill>
        <p:spPr>
          <a:xfrm>
            <a:off x="2989384" y="2066793"/>
            <a:ext cx="463657" cy="756281"/>
          </a:xfrm>
          <a:prstGeom prst="rect">
            <a:avLst/>
          </a:prstGeom>
        </p:spPr>
      </p:pic>
      <p:pic>
        <p:nvPicPr>
          <p:cNvPr id="19" name="Picture 18">
            <a:extLst>
              <a:ext uri="{FF2B5EF4-FFF2-40B4-BE49-F238E27FC236}">
                <a16:creationId xmlns:a16="http://schemas.microsoft.com/office/drawing/2014/main" id="{06B7F837-3B10-43C4-BB92-7D8CC4AE1D62}"/>
              </a:ext>
            </a:extLst>
          </p:cNvPr>
          <p:cNvPicPr>
            <a:picLocks noChangeAspect="1"/>
          </p:cNvPicPr>
          <p:nvPr/>
        </p:nvPicPr>
        <p:blipFill>
          <a:blip r:embed="rId4"/>
          <a:stretch>
            <a:fillRect/>
          </a:stretch>
        </p:blipFill>
        <p:spPr>
          <a:xfrm>
            <a:off x="2078115" y="2402506"/>
            <a:ext cx="463657" cy="447952"/>
          </a:xfrm>
          <a:prstGeom prst="rect">
            <a:avLst/>
          </a:prstGeom>
        </p:spPr>
      </p:pic>
      <p:pic>
        <p:nvPicPr>
          <p:cNvPr id="20" name="Picture 4" descr="Silicon and Boron in the rack">
            <a:extLst>
              <a:ext uri="{FF2B5EF4-FFF2-40B4-BE49-F238E27FC236}">
                <a16:creationId xmlns:a16="http://schemas.microsoft.com/office/drawing/2014/main" id="{751CDDB1-667D-40C4-817E-7564536F30F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1828" t="9571" r="1896" b="10533"/>
          <a:stretch/>
        </p:blipFill>
        <p:spPr bwMode="auto">
          <a:xfrm>
            <a:off x="4139595" y="1651840"/>
            <a:ext cx="962433" cy="11883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408F2E65-5336-4E98-B36A-9C2300DCF4B9}"/>
              </a:ext>
            </a:extLst>
          </p:cNvPr>
          <p:cNvPicPr>
            <a:picLocks noChangeAspect="1"/>
          </p:cNvPicPr>
          <p:nvPr/>
        </p:nvPicPr>
        <p:blipFill>
          <a:blip r:embed="rId6"/>
          <a:stretch>
            <a:fillRect/>
          </a:stretch>
        </p:blipFill>
        <p:spPr>
          <a:xfrm>
            <a:off x="7914583" y="4052919"/>
            <a:ext cx="536524" cy="198713"/>
          </a:xfrm>
          <a:prstGeom prst="rect">
            <a:avLst/>
          </a:prstGeom>
        </p:spPr>
      </p:pic>
      <p:sp>
        <p:nvSpPr>
          <p:cNvPr id="22" name="Rectangle 21">
            <a:extLst>
              <a:ext uri="{FF2B5EF4-FFF2-40B4-BE49-F238E27FC236}">
                <a16:creationId xmlns:a16="http://schemas.microsoft.com/office/drawing/2014/main" id="{0DC058E3-91C4-4D1B-B1A7-2B3994A3CA06}"/>
              </a:ext>
            </a:extLst>
          </p:cNvPr>
          <p:cNvSpPr/>
          <p:nvPr/>
        </p:nvSpPr>
        <p:spPr>
          <a:xfrm>
            <a:off x="6850234" y="4095649"/>
            <a:ext cx="2361096" cy="461665"/>
          </a:xfrm>
          <a:prstGeom prst="rect">
            <a:avLst/>
          </a:prstGeom>
        </p:spPr>
        <p:txBody>
          <a:bodyPr wrap="square">
            <a:spAutoFit/>
          </a:bodyPr>
          <a:lstStyle/>
          <a:p>
            <a:r>
              <a:rPr lang="en-US" sz="800" i="1" dirty="0">
                <a:solidFill>
                  <a:schemeClr val="tx2">
                    <a:lumMod val="50000"/>
                    <a:lumOff val="50000"/>
                  </a:schemeClr>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"SAMSUNG LAPTOP NOTEBOOK7"</a:t>
            </a:r>
            <a:r>
              <a:rPr lang="en-US" sz="800" i="1" dirty="0">
                <a:solidFill>
                  <a:schemeClr val="tx2">
                    <a:lumMod val="50000"/>
                    <a:lumOff val="50000"/>
                  </a:schemeClr>
                </a:solidFill>
                <a:latin typeface="Times New Roman" panose="02020603050405020304" pitchFamily="18" charset="0"/>
                <a:cs typeface="Times New Roman" panose="02020603050405020304" pitchFamily="18" charset="0"/>
              </a:rPr>
              <a:t> by </a:t>
            </a:r>
            <a:r>
              <a:rPr lang="en-US" sz="800" i="1" dirty="0" err="1">
                <a:solidFill>
                  <a:schemeClr val="tx2">
                    <a:lumMod val="50000"/>
                    <a:lumOff val="50000"/>
                  </a:schemeClr>
                </a:solidFill>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TheBetterDay</a:t>
            </a:r>
            <a:r>
              <a:rPr lang="en-US" sz="800" i="1" dirty="0">
                <a:solidFill>
                  <a:schemeClr val="tx2">
                    <a:lumMod val="50000"/>
                    <a:lumOff val="50000"/>
                  </a:schemeClr>
                </a:solidFill>
                <a:latin typeface="Times New Roman" panose="02020603050405020304" pitchFamily="18" charset="0"/>
                <a:cs typeface="Times New Roman" panose="02020603050405020304" pitchFamily="18" charset="0"/>
              </a:rPr>
              <a:t> is licensed under </a:t>
            </a:r>
            <a:r>
              <a:rPr lang="en-US" sz="800" i="1" cap="all" dirty="0">
                <a:solidFill>
                  <a:schemeClr val="tx2">
                    <a:lumMod val="50000"/>
                    <a:lumOff val="50000"/>
                  </a:schemeClr>
                </a:solidFill>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CC BY-ND 2.0</a:t>
            </a:r>
            <a:endParaRPr lang="en-US" sz="800" dirty="0">
              <a:solidFill>
                <a:schemeClr val="tx2">
                  <a:lumMod val="50000"/>
                  <a:lumOff val="50000"/>
                </a:schemeClr>
              </a:solidFill>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BFED50EB-67AE-49C9-8F30-A3A857E67FF5}"/>
              </a:ext>
            </a:extLst>
          </p:cNvPr>
          <p:cNvPicPr>
            <a:picLocks noChangeAspect="1"/>
          </p:cNvPicPr>
          <p:nvPr/>
        </p:nvPicPr>
        <p:blipFill>
          <a:blip r:embed="rId10"/>
          <a:stretch>
            <a:fillRect/>
          </a:stretch>
        </p:blipFill>
        <p:spPr>
          <a:xfrm>
            <a:off x="8310731" y="5057204"/>
            <a:ext cx="622791" cy="193488"/>
          </a:xfrm>
          <a:prstGeom prst="rect">
            <a:avLst/>
          </a:prstGeom>
        </p:spPr>
      </p:pic>
      <p:pic>
        <p:nvPicPr>
          <p:cNvPr id="24" name="Picture 23">
            <a:extLst>
              <a:ext uri="{FF2B5EF4-FFF2-40B4-BE49-F238E27FC236}">
                <a16:creationId xmlns:a16="http://schemas.microsoft.com/office/drawing/2014/main" id="{7E7AF824-42E5-44B9-AC32-7611A934F5C9}"/>
              </a:ext>
            </a:extLst>
          </p:cNvPr>
          <p:cNvPicPr>
            <a:picLocks noChangeAspect="1"/>
          </p:cNvPicPr>
          <p:nvPr/>
        </p:nvPicPr>
        <p:blipFill>
          <a:blip r:embed="rId11"/>
          <a:stretch>
            <a:fillRect/>
          </a:stretch>
        </p:blipFill>
        <p:spPr>
          <a:xfrm>
            <a:off x="8232406" y="4726941"/>
            <a:ext cx="502916" cy="165516"/>
          </a:xfrm>
          <a:prstGeom prst="rect">
            <a:avLst/>
          </a:prstGeom>
        </p:spPr>
      </p:pic>
      <p:sp>
        <p:nvSpPr>
          <p:cNvPr id="25" name="Rectangle 24">
            <a:extLst>
              <a:ext uri="{FF2B5EF4-FFF2-40B4-BE49-F238E27FC236}">
                <a16:creationId xmlns:a16="http://schemas.microsoft.com/office/drawing/2014/main" id="{9A7B11D3-B219-4DE0-A825-43DB9FE22EF8}"/>
              </a:ext>
            </a:extLst>
          </p:cNvPr>
          <p:cNvSpPr/>
          <p:nvPr/>
        </p:nvSpPr>
        <p:spPr>
          <a:xfrm>
            <a:off x="6814752" y="4534538"/>
            <a:ext cx="1844356" cy="338554"/>
          </a:xfrm>
          <a:prstGeom prst="rect">
            <a:avLst/>
          </a:prstGeom>
        </p:spPr>
        <p:txBody>
          <a:bodyPr wrap="square">
            <a:spAutoFit/>
          </a:bodyPr>
          <a:lstStyle/>
          <a:p>
            <a:r>
              <a:rPr lang="en-US" sz="800" i="1" dirty="0">
                <a:solidFill>
                  <a:schemeClr val="tx2">
                    <a:lumMod val="50000"/>
                    <a:lumOff val="50000"/>
                  </a:schemeClr>
                </a:solidFill>
                <a:latin typeface="Times New Roman" panose="02020603050405020304" pitchFamily="18" charset="0"/>
                <a:cs typeface="Times New Roman" panose="02020603050405020304" pitchFamily="18" charset="0"/>
                <a:hlinkClick r:id="rId12">
                  <a:extLst>
                    <a:ext uri="{A12FA001-AC4F-418D-AE19-62706E023703}">
                      <ahyp:hlinkClr xmlns:ahyp="http://schemas.microsoft.com/office/drawing/2018/hyperlinkcolor" val="tx"/>
                    </a:ext>
                  </a:extLst>
                </a:hlinkClick>
              </a:rPr>
              <a:t>"Dell PowerEdge 840"</a:t>
            </a:r>
            <a:r>
              <a:rPr lang="en-US" sz="800" i="1" dirty="0">
                <a:solidFill>
                  <a:schemeClr val="tx2">
                    <a:lumMod val="50000"/>
                    <a:lumOff val="50000"/>
                  </a:schemeClr>
                </a:solidFill>
                <a:latin typeface="Times New Roman" panose="02020603050405020304" pitchFamily="18" charset="0"/>
                <a:cs typeface="Times New Roman" panose="02020603050405020304" pitchFamily="18" charset="0"/>
              </a:rPr>
              <a:t> by </a:t>
            </a:r>
            <a:r>
              <a:rPr lang="en-US" sz="800" i="1" dirty="0" err="1">
                <a:solidFill>
                  <a:schemeClr val="tx2">
                    <a:lumMod val="50000"/>
                    <a:lumOff val="50000"/>
                  </a:schemeClr>
                </a:solidFill>
                <a:latin typeface="Times New Roman" panose="02020603050405020304" pitchFamily="18" charset="0"/>
                <a:cs typeface="Times New Roman" panose="02020603050405020304" pitchFamily="18" charset="0"/>
                <a:hlinkClick r:id="rId13">
                  <a:extLst>
                    <a:ext uri="{A12FA001-AC4F-418D-AE19-62706E023703}">
                      <ahyp:hlinkClr xmlns:ahyp="http://schemas.microsoft.com/office/drawing/2018/hyperlinkcolor" val="tx"/>
                    </a:ext>
                  </a:extLst>
                </a:hlinkClick>
              </a:rPr>
              <a:t>trekkyandy</a:t>
            </a:r>
            <a:r>
              <a:rPr lang="en-US" sz="800" i="1" dirty="0">
                <a:solidFill>
                  <a:schemeClr val="tx2">
                    <a:lumMod val="50000"/>
                    <a:lumOff val="50000"/>
                  </a:schemeClr>
                </a:solidFill>
                <a:latin typeface="Times New Roman" panose="02020603050405020304" pitchFamily="18" charset="0"/>
                <a:cs typeface="Times New Roman" panose="02020603050405020304" pitchFamily="18" charset="0"/>
              </a:rPr>
              <a:t> is licensed under </a:t>
            </a:r>
            <a:r>
              <a:rPr lang="en-US" sz="800" i="1" cap="all" dirty="0">
                <a:solidFill>
                  <a:schemeClr val="tx2">
                    <a:lumMod val="50000"/>
                    <a:lumOff val="50000"/>
                  </a:schemeClr>
                </a:solidFill>
                <a:latin typeface="Times New Roman" panose="02020603050405020304" pitchFamily="18" charset="0"/>
                <a:cs typeface="Times New Roman" panose="02020603050405020304" pitchFamily="18" charset="0"/>
                <a:hlinkClick r:id="rId14">
                  <a:extLst>
                    <a:ext uri="{A12FA001-AC4F-418D-AE19-62706E023703}">
                      <ahyp:hlinkClr xmlns:ahyp="http://schemas.microsoft.com/office/drawing/2018/hyperlinkcolor" val="tx"/>
                    </a:ext>
                  </a:extLst>
                </a:hlinkClick>
              </a:rPr>
              <a:t>CC BY-SA 2.0 </a:t>
            </a:r>
            <a:endParaRPr lang="en-US" sz="800" dirty="0">
              <a:solidFill>
                <a:schemeClr val="tx2">
                  <a:lumMod val="50000"/>
                  <a:lumOff val="50000"/>
                </a:schemeClr>
              </a:solidFill>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D8A59F91-9926-46F3-A921-8F1E855FAA7D}"/>
              </a:ext>
            </a:extLst>
          </p:cNvPr>
          <p:cNvSpPr/>
          <p:nvPr/>
        </p:nvSpPr>
        <p:spPr>
          <a:xfrm>
            <a:off x="6818243" y="4887927"/>
            <a:ext cx="2325757" cy="338554"/>
          </a:xfrm>
          <a:prstGeom prst="rect">
            <a:avLst/>
          </a:prstGeom>
        </p:spPr>
        <p:txBody>
          <a:bodyPr wrap="square">
            <a:spAutoFit/>
          </a:bodyPr>
          <a:lstStyle/>
          <a:p>
            <a:r>
              <a:rPr lang="en-US" sz="800" i="1" dirty="0">
                <a:solidFill>
                  <a:schemeClr val="tx2">
                    <a:lumMod val="50000"/>
                    <a:lumOff val="50000"/>
                  </a:schemeClr>
                </a:solidFill>
                <a:latin typeface="Times New Roman" panose="02020603050405020304" pitchFamily="18" charset="0"/>
                <a:cs typeface="Times New Roman" panose="02020603050405020304" pitchFamily="18" charset="0"/>
                <a:hlinkClick r:id="rId15">
                  <a:extLst>
                    <a:ext uri="{A12FA001-AC4F-418D-AE19-62706E023703}">
                      <ahyp:hlinkClr xmlns:ahyp="http://schemas.microsoft.com/office/drawing/2018/hyperlinkcolor" val="tx"/>
                    </a:ext>
                  </a:extLst>
                </a:hlinkClick>
              </a:rPr>
              <a:t>"Silicon and Boron in the rack"</a:t>
            </a:r>
            <a:r>
              <a:rPr lang="en-US" sz="800" i="1" dirty="0">
                <a:solidFill>
                  <a:schemeClr val="tx2">
                    <a:lumMod val="50000"/>
                    <a:lumOff val="50000"/>
                  </a:schemeClr>
                </a:solidFill>
                <a:latin typeface="Times New Roman" panose="02020603050405020304" pitchFamily="18" charset="0"/>
                <a:cs typeface="Times New Roman" panose="02020603050405020304" pitchFamily="18" charset="0"/>
              </a:rPr>
              <a:t> by </a:t>
            </a:r>
            <a:r>
              <a:rPr lang="en-US" sz="800" i="1" dirty="0" err="1">
                <a:solidFill>
                  <a:schemeClr val="tx2">
                    <a:lumMod val="50000"/>
                    <a:lumOff val="50000"/>
                  </a:schemeClr>
                </a:solidFill>
                <a:latin typeface="Times New Roman" panose="02020603050405020304" pitchFamily="18" charset="0"/>
                <a:cs typeface="Times New Roman" panose="02020603050405020304" pitchFamily="18" charset="0"/>
                <a:hlinkClick r:id="rId16">
                  <a:extLst>
                    <a:ext uri="{A12FA001-AC4F-418D-AE19-62706E023703}">
                      <ahyp:hlinkClr xmlns:ahyp="http://schemas.microsoft.com/office/drawing/2018/hyperlinkcolor" val="tx"/>
                    </a:ext>
                  </a:extLst>
                </a:hlinkClick>
              </a:rPr>
              <a:t>gruzuk</a:t>
            </a:r>
            <a:r>
              <a:rPr lang="en-US" sz="800" i="1" dirty="0">
                <a:solidFill>
                  <a:schemeClr val="tx2">
                    <a:lumMod val="50000"/>
                    <a:lumOff val="50000"/>
                  </a:schemeClr>
                </a:solidFill>
                <a:latin typeface="Times New Roman" panose="02020603050405020304" pitchFamily="18" charset="0"/>
                <a:cs typeface="Times New Roman" panose="02020603050405020304" pitchFamily="18" charset="0"/>
              </a:rPr>
              <a:t> is licensed under </a:t>
            </a:r>
            <a:r>
              <a:rPr lang="en-US" sz="800" i="1" cap="all" dirty="0">
                <a:solidFill>
                  <a:schemeClr val="tx2">
                    <a:lumMod val="50000"/>
                    <a:lumOff val="50000"/>
                  </a:schemeClr>
                </a:solidFill>
                <a:latin typeface="Times New Roman" panose="02020603050405020304" pitchFamily="18" charset="0"/>
                <a:cs typeface="Times New Roman" panose="02020603050405020304" pitchFamily="18" charset="0"/>
                <a:hlinkClick r:id="rId17">
                  <a:extLst>
                    <a:ext uri="{A12FA001-AC4F-418D-AE19-62706E023703}">
                      <ahyp:hlinkClr xmlns:ahyp="http://schemas.microsoft.com/office/drawing/2018/hyperlinkcolor" val="tx"/>
                    </a:ext>
                  </a:extLst>
                </a:hlinkClick>
              </a:rPr>
              <a:t>CC BY-NC-SA 2.0 </a:t>
            </a:r>
            <a:endParaRPr lang="en-US" sz="800" dirty="0">
              <a:solidFill>
                <a:schemeClr val="tx2">
                  <a:lumMod val="50000"/>
                  <a:lumOff val="50000"/>
                </a:schemeClr>
              </a:solidFill>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7620D9A9-73BC-48F1-9F63-A85DC47EB45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66266" y="1425662"/>
            <a:ext cx="2296972" cy="153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695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F81F1-6418-47B6-8FD3-D70785DD4F4A}"/>
              </a:ext>
            </a:extLst>
          </p:cNvPr>
          <p:cNvSpPr>
            <a:spLocks noGrp="1"/>
          </p:cNvSpPr>
          <p:nvPr>
            <p:ph type="title"/>
          </p:nvPr>
        </p:nvSpPr>
        <p:spPr/>
        <p:txBody>
          <a:bodyPr/>
          <a:lstStyle/>
          <a:p>
            <a:r>
              <a:rPr lang="en-US" dirty="0"/>
              <a:t>“The Cloud”</a:t>
            </a:r>
          </a:p>
        </p:txBody>
      </p:sp>
      <p:sp>
        <p:nvSpPr>
          <p:cNvPr id="3" name="Content Placeholder 2">
            <a:extLst>
              <a:ext uri="{FF2B5EF4-FFF2-40B4-BE49-F238E27FC236}">
                <a16:creationId xmlns:a16="http://schemas.microsoft.com/office/drawing/2014/main" id="{02002EBD-36E0-4C87-815B-9ACC3D0F2EEF}"/>
              </a:ext>
            </a:extLst>
          </p:cNvPr>
          <p:cNvSpPr>
            <a:spLocks noGrp="1"/>
          </p:cNvSpPr>
          <p:nvPr>
            <p:ph idx="1"/>
          </p:nvPr>
        </p:nvSpPr>
        <p:spPr>
          <a:xfrm>
            <a:off x="470263" y="1457742"/>
            <a:ext cx="8500170" cy="3762671"/>
          </a:xfrm>
        </p:spPr>
        <p:txBody>
          <a:bodyPr/>
          <a:lstStyle/>
          <a:p>
            <a:pPr marL="0" indent="0">
              <a:buNone/>
            </a:pPr>
            <a:r>
              <a:rPr lang="en-US" dirty="0"/>
              <a:t>Commercial cloud:  data centers run by commercial providers</a:t>
            </a:r>
          </a:p>
          <a:p>
            <a:pPr marL="285750" lvl="1" indent="0">
              <a:buNone/>
            </a:pPr>
            <a:r>
              <a:rPr lang="en-US" dirty="0">
                <a:solidFill>
                  <a:schemeClr val="accent6"/>
                </a:solidFill>
              </a:rPr>
              <a:t>Amazon Web Services, Microsoft Azure, IBM Cloud, Google Cloud, Rackspace, </a:t>
            </a:r>
            <a:r>
              <a:rPr lang="en-US" dirty="0" err="1">
                <a:solidFill>
                  <a:schemeClr val="accent6"/>
                </a:solidFill>
              </a:rPr>
              <a:t>Linode</a:t>
            </a:r>
            <a:r>
              <a:rPr lang="en-US" dirty="0">
                <a:solidFill>
                  <a:schemeClr val="accent6"/>
                </a:solidFill>
              </a:rPr>
              <a:t>, …</a:t>
            </a:r>
          </a:p>
          <a:p>
            <a:pPr lvl="1"/>
            <a:r>
              <a:rPr lang="en-US" dirty="0"/>
              <a:t>Machines you can access “elastically”, maintained by the cloud provider’s staff</a:t>
            </a:r>
          </a:p>
          <a:p>
            <a:pPr lvl="1"/>
            <a:r>
              <a:rPr lang="en-US" dirty="0"/>
              <a:t>MANY services, ranging from “configurable Linux machines” to “Storage” or “</a:t>
            </a:r>
            <a:r>
              <a:rPr lang="en-US" dirty="0" err="1"/>
              <a:t>Jupyter</a:t>
            </a:r>
            <a:r>
              <a:rPr lang="en-US" dirty="0"/>
              <a:t>”</a:t>
            </a:r>
          </a:p>
          <a:p>
            <a:pPr lvl="1"/>
            <a:endParaRPr lang="en-US" dirty="0"/>
          </a:p>
          <a:p>
            <a:pPr lvl="1"/>
            <a:r>
              <a:rPr lang="en-US" dirty="0"/>
              <a:t>Often less expensive than maintaining local resources – due to economies of scale</a:t>
            </a:r>
          </a:p>
          <a:p>
            <a:pPr lvl="1"/>
            <a:endParaRPr lang="en-US" dirty="0"/>
          </a:p>
          <a:p>
            <a:pPr marL="0" indent="0">
              <a:buNone/>
            </a:pPr>
            <a:r>
              <a:rPr lang="en-US" i="1" dirty="0"/>
              <a:t>Hybrid </a:t>
            </a:r>
            <a:r>
              <a:rPr lang="en-US" dirty="0"/>
              <a:t>cloud:  data centers run by commercial providers, combined with some local clusters administered the same way</a:t>
            </a:r>
          </a:p>
        </p:txBody>
      </p:sp>
      <p:sp>
        <p:nvSpPr>
          <p:cNvPr id="5" name="Slide Number Placeholder 4">
            <a:extLst>
              <a:ext uri="{FF2B5EF4-FFF2-40B4-BE49-F238E27FC236}">
                <a16:creationId xmlns:a16="http://schemas.microsoft.com/office/drawing/2014/main" id="{C3A19629-D571-4356-BB8E-27265460C99C}"/>
              </a:ext>
            </a:extLst>
          </p:cNvPr>
          <p:cNvSpPr>
            <a:spLocks noGrp="1"/>
          </p:cNvSpPr>
          <p:nvPr>
            <p:ph type="sldNum" sz="quarter" idx="12"/>
          </p:nvPr>
        </p:nvSpPr>
        <p:spPr/>
        <p:txBody>
          <a:bodyPr/>
          <a:lstStyle/>
          <a:p>
            <a:pPr>
              <a:defRPr/>
            </a:pPr>
            <a:fld id="{B5D931A1-A42B-F94C-ADA3-91D74B0ACBA8}" type="slidenum">
              <a:rPr lang="en-GB" smtClean="0"/>
              <a:pPr>
                <a:defRPr/>
              </a:pPr>
              <a:t>8</a:t>
            </a:fld>
            <a:endParaRPr lang="en-GB"/>
          </a:p>
        </p:txBody>
      </p:sp>
    </p:spTree>
    <p:extLst>
      <p:ext uri="{BB962C8B-B14F-4D97-AF65-F5344CB8AC3E}">
        <p14:creationId xmlns:p14="http://schemas.microsoft.com/office/powerpoint/2010/main" val="273438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Clusters and Data Centers</a:t>
            </a:r>
            <a:br>
              <a:rPr lang="en-US" dirty="0"/>
            </a:br>
            <a:r>
              <a:rPr lang="en-US" dirty="0"/>
              <a:t>Provide the Hardware for Big Data</a:t>
            </a:r>
          </a:p>
        </p:txBody>
      </p:sp>
      <p:sp>
        <p:nvSpPr>
          <p:cNvPr id="3" name="Content Placeholder 2"/>
          <p:cNvSpPr>
            <a:spLocks noGrp="1"/>
          </p:cNvSpPr>
          <p:nvPr>
            <p:ph idx="1"/>
          </p:nvPr>
        </p:nvSpPr>
        <p:spPr/>
        <p:txBody>
          <a:bodyPr/>
          <a:lstStyle/>
          <a:p>
            <a:r>
              <a:rPr lang="en-US" dirty="0"/>
              <a:t>Today we build parallel computation by linking together many compute nodes</a:t>
            </a:r>
          </a:p>
          <a:p>
            <a:r>
              <a:rPr lang="en-US" dirty="0"/>
              <a:t>Each has its own local CPU cache, memory, and disk</a:t>
            </a:r>
          </a:p>
          <a:p>
            <a:endParaRPr lang="en-US" dirty="0"/>
          </a:p>
          <a:p>
            <a:r>
              <a:rPr lang="en-US" dirty="0"/>
              <a:t>Communication costs vary dramatically at different levels</a:t>
            </a:r>
          </a:p>
          <a:p>
            <a:endParaRPr lang="en-US" dirty="0"/>
          </a:p>
          <a:p>
            <a:r>
              <a:rPr lang="en-US" dirty="0"/>
              <a:t>The challenge: we can’t program these </a:t>
            </a:r>
            <a:r>
              <a:rPr lang="en-US" i="1" dirty="0"/>
              <a:t>just </a:t>
            </a:r>
            <a:r>
              <a:rPr lang="en-US" dirty="0"/>
              <a:t>using Python and Pandas!</a:t>
            </a:r>
          </a:p>
          <a:p>
            <a:pPr lvl="1"/>
            <a:r>
              <a:rPr lang="en-US" dirty="0"/>
              <a:t>How do we get 30 multicore servers to work together?</a:t>
            </a:r>
          </a:p>
          <a:p>
            <a:pPr lvl="1"/>
            <a:r>
              <a:rPr lang="en-US" dirty="0"/>
              <a:t>At scale, machines crash all the time – how do we handle failures?</a:t>
            </a:r>
          </a:p>
        </p:txBody>
      </p:sp>
      <p:sp>
        <p:nvSpPr>
          <p:cNvPr id="5" name="Slide Number Placeholder 4"/>
          <p:cNvSpPr>
            <a:spLocks noGrp="1"/>
          </p:cNvSpPr>
          <p:nvPr>
            <p:ph type="sldNum" sz="quarter" idx="12"/>
          </p:nvPr>
        </p:nvSpPr>
        <p:spPr/>
        <p:txBody>
          <a:bodyPr/>
          <a:lstStyle/>
          <a:p>
            <a:fld id="{05072F42-4DFA-4725-86F9-7594E4AB4EB5}" type="slidenum">
              <a:rPr lang="en-GB" smtClean="0"/>
              <a:pPr/>
              <a:t>9</a:t>
            </a:fld>
            <a:endParaRPr lang="en-GB"/>
          </a:p>
        </p:txBody>
      </p:sp>
    </p:spTree>
    <p:extLst>
      <p:ext uri="{BB962C8B-B14F-4D97-AF65-F5344CB8AC3E}">
        <p14:creationId xmlns:p14="http://schemas.microsoft.com/office/powerpoint/2010/main" val="20516216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nn">
  <a:themeElements>
    <a:clrScheme name="Penn">
      <a:dk1>
        <a:srgbClr val="0B4183"/>
      </a:dk1>
      <a:lt1>
        <a:sysClr val="window" lastClr="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Lecture Slide" id="{4F434F8D-F868-9242-AC3A-201D64C651F0}" vid="{96E9793C-346A-7742-A344-97DB0A3B505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 Slide</Template>
  <TotalTime>65844</TotalTime>
  <Words>3709</Words>
  <Application>Microsoft Macintosh PowerPoint</Application>
  <PresentationFormat>On-screen Show (16:10)</PresentationFormat>
  <Paragraphs>410</Paragraphs>
  <Slides>27</Slides>
  <Notes>24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Consolas</vt:lpstr>
      <vt:lpstr>Constantia</vt:lpstr>
      <vt:lpstr>Corbel</vt:lpstr>
      <vt:lpstr>Franklin Gothic Demi</vt:lpstr>
      <vt:lpstr>Helvetica</vt:lpstr>
      <vt:lpstr>Source Sans Pro</vt:lpstr>
      <vt:lpstr>Tahoma</vt:lpstr>
      <vt:lpstr>Times New Roman</vt:lpstr>
      <vt:lpstr>Wingdings</vt:lpstr>
      <vt:lpstr>Penn</vt:lpstr>
      <vt:lpstr>Scaling to Big Data and the Cloud</vt:lpstr>
      <vt:lpstr>Sometimes We Need Greater  Scalability or Speed!</vt:lpstr>
      <vt:lpstr>The First Approach: Bigger Machines and Dask / Swifter</vt:lpstr>
      <vt:lpstr>Non-uniform Costs in Clusters and Parallel Systems</vt:lpstr>
      <vt:lpstr>Non-uniform Costs in Clusters and Parallel Systems</vt:lpstr>
      <vt:lpstr>Building Clusters of Computers</vt:lpstr>
      <vt:lpstr>Scaling Out</vt:lpstr>
      <vt:lpstr>“The Cloud”</vt:lpstr>
      <vt:lpstr>Summary: Clusters and Data Centers Provide the Hardware for Big Data</vt:lpstr>
      <vt:lpstr>Processing Data in Clusters</vt:lpstr>
      <vt:lpstr>So How Do We Use Compute Clusters to Handle Big Data?</vt:lpstr>
      <vt:lpstr>Sharding: A Generalization of Maps and Indices</vt:lpstr>
      <vt:lpstr>Doing this More Intelligently and Generally</vt:lpstr>
      <vt:lpstr>Doing this More Intelligently and Generally</vt:lpstr>
      <vt:lpstr>Apache Spark: A Platform for Sharded Big Data</vt:lpstr>
      <vt:lpstr>Spark Practicalities</vt:lpstr>
      <vt:lpstr>Writing Code for Spark</vt:lpstr>
      <vt:lpstr>Sharding and Tables</vt:lpstr>
      <vt:lpstr>Sharding and Tables</vt:lpstr>
      <vt:lpstr>Computation in a Sharded System: Selection, Projection</vt:lpstr>
      <vt:lpstr>Computation in a Sharded System: Selection, Projection</vt:lpstr>
      <vt:lpstr>Apply (with Python Functions) in Spark</vt:lpstr>
      <vt:lpstr>Apply (with Python Functions) in Spark</vt:lpstr>
      <vt:lpstr>Grouping</vt:lpstr>
      <vt:lpstr>Grouping</vt:lpstr>
      <vt:lpstr>Grouping</vt:lpstr>
      <vt:lpstr>Summary</vt:lpstr>
    </vt:vector>
  </TitlesOfParts>
  <Manager>Peter Druschel</Manager>
  <Company/>
  <LinksUpToDate>false</LinksUpToDate>
  <SharedDoc>false</SharedDoc>
  <HyperlinkBase>http://www.cs.rice.edu/~ahae/</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Representing Data</dc:title>
  <dc:subject>Scalable and Cloud Computing</dc:subject>
  <dc:creator>Zachary Ives</dc:creator>
  <cp:keywords>NETS 212</cp:keywords>
  <dc:description>http://www.cis.upenn.edu/~nets212/</dc:description>
  <cp:lastModifiedBy>Davidson PhD, Susan B.</cp:lastModifiedBy>
  <cp:revision>451</cp:revision>
  <cp:lastPrinted>2019-08-07T13:41:13Z</cp:lastPrinted>
  <dcterms:created xsi:type="dcterms:W3CDTF">2017-01-03T15:51:00Z</dcterms:created>
  <dcterms:modified xsi:type="dcterms:W3CDTF">2020-02-17T14:51:18Z</dcterms:modified>
  <cp:category>Lecture</cp:category>
</cp:coreProperties>
</file>