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3" r:id="rId1"/>
  </p:sldMasterIdLst>
  <p:notesMasterIdLst>
    <p:notesMasterId r:id="rId60"/>
  </p:notesMasterIdLst>
  <p:handoutMasterIdLst>
    <p:handoutMasterId r:id="rId61"/>
  </p:handoutMasterIdLst>
  <p:sldIdLst>
    <p:sldId id="256" r:id="rId2"/>
    <p:sldId id="257" r:id="rId3"/>
    <p:sldId id="369" r:id="rId4"/>
    <p:sldId id="399" r:id="rId5"/>
    <p:sldId id="377" r:id="rId6"/>
    <p:sldId id="400" r:id="rId7"/>
    <p:sldId id="427" r:id="rId8"/>
    <p:sldId id="414" r:id="rId9"/>
    <p:sldId id="401" r:id="rId10"/>
    <p:sldId id="410" r:id="rId11"/>
    <p:sldId id="428" r:id="rId12"/>
    <p:sldId id="415" r:id="rId13"/>
    <p:sldId id="416" r:id="rId14"/>
    <p:sldId id="413" r:id="rId15"/>
    <p:sldId id="387" r:id="rId16"/>
    <p:sldId id="388" r:id="rId17"/>
    <p:sldId id="390" r:id="rId18"/>
    <p:sldId id="429" r:id="rId19"/>
    <p:sldId id="430" r:id="rId20"/>
    <p:sldId id="391" r:id="rId21"/>
    <p:sldId id="417" r:id="rId22"/>
    <p:sldId id="394" r:id="rId23"/>
    <p:sldId id="418" r:id="rId24"/>
    <p:sldId id="419" r:id="rId25"/>
    <p:sldId id="431" r:id="rId26"/>
    <p:sldId id="396" r:id="rId27"/>
    <p:sldId id="397" r:id="rId28"/>
    <p:sldId id="398" r:id="rId29"/>
    <p:sldId id="370" r:id="rId30"/>
    <p:sldId id="372" r:id="rId31"/>
    <p:sldId id="375" r:id="rId32"/>
    <p:sldId id="373" r:id="rId33"/>
    <p:sldId id="259" r:id="rId34"/>
    <p:sldId id="374" r:id="rId35"/>
    <p:sldId id="432" r:id="rId36"/>
    <p:sldId id="260" r:id="rId37"/>
    <p:sldId id="261" r:id="rId38"/>
    <p:sldId id="262" r:id="rId39"/>
    <p:sldId id="263" r:id="rId40"/>
    <p:sldId id="264" r:id="rId41"/>
    <p:sldId id="376" r:id="rId42"/>
    <p:sldId id="268" r:id="rId43"/>
    <p:sldId id="269" r:id="rId44"/>
    <p:sldId id="433" r:id="rId45"/>
    <p:sldId id="434" r:id="rId46"/>
    <p:sldId id="270" r:id="rId47"/>
    <p:sldId id="272" r:id="rId48"/>
    <p:sldId id="282" r:id="rId49"/>
    <p:sldId id="425" r:id="rId50"/>
    <p:sldId id="426" r:id="rId51"/>
    <p:sldId id="277" r:id="rId52"/>
    <p:sldId id="421" r:id="rId53"/>
    <p:sldId id="422" r:id="rId54"/>
    <p:sldId id="435" r:id="rId55"/>
    <p:sldId id="424" r:id="rId56"/>
    <p:sldId id="423" r:id="rId57"/>
    <p:sldId id="284" r:id="rId58"/>
    <p:sldId id="420" r:id="rId59"/>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CC00"/>
    <a:srgbClr val="7B2017"/>
    <a:srgbClr val="A93023"/>
    <a:srgbClr val="FF3300"/>
    <a:srgbClr val="FF9900"/>
    <a:srgbClr val="EA8B00"/>
    <a:srgbClr val="33CC33"/>
    <a:srgbClr val="FF3399"/>
    <a:srgbClr val="66FF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95" autoAdjust="0"/>
    <p:restoredTop sz="81593" autoAdjust="0"/>
  </p:normalViewPr>
  <p:slideViewPr>
    <p:cSldViewPr snapToGrid="0">
      <p:cViewPr varScale="1">
        <p:scale>
          <a:sx n="64" d="100"/>
          <a:sy n="64" d="100"/>
        </p:scale>
        <p:origin x="1030" y="28"/>
      </p:cViewPr>
      <p:guideLst>
        <p:guide orient="horz" pos="3240"/>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699" name="Rectangle 3"/>
          <p:cNvSpPr>
            <a:spLocks noGrp="1" noChangeArrowheads="1"/>
          </p:cNvSpPr>
          <p:nvPr>
            <p:ph type="dt" sz="quarter" idx="1"/>
          </p:nvPr>
        </p:nvSpPr>
        <p:spPr bwMode="auto">
          <a:xfrm>
            <a:off x="389890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endParaRPr lang="de-DE"/>
          </a:p>
        </p:txBody>
      </p:sp>
      <p:sp>
        <p:nvSpPr>
          <p:cNvPr id="541700" name="Rectangle 4"/>
          <p:cNvSpPr>
            <a:spLocks noGrp="1" noChangeArrowheads="1"/>
          </p:cNvSpPr>
          <p:nvPr>
            <p:ph type="ftr" sz="quarter" idx="2"/>
          </p:nvPr>
        </p:nvSpPr>
        <p:spPr bwMode="auto">
          <a:xfrm>
            <a:off x="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701" name="Rectangle 5"/>
          <p:cNvSpPr>
            <a:spLocks noGrp="1" noChangeArrowheads="1"/>
          </p:cNvSpPr>
          <p:nvPr>
            <p:ph type="sldNum" sz="quarter" idx="3"/>
          </p:nvPr>
        </p:nvSpPr>
        <p:spPr bwMode="auto">
          <a:xfrm>
            <a:off x="389890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fld id="{9F5E422C-DFAF-CE41-B76E-A4F766FE95F7}" type="slidenum">
              <a:rPr lang="de-DE"/>
              <a:pPr>
                <a:defRPr/>
              </a:pPr>
              <a:t>‹#›</a:t>
            </a:fld>
            <a:endParaRPr lang="de-DE"/>
          </a:p>
        </p:txBody>
      </p:sp>
    </p:spTree>
    <p:extLst>
      <p:ext uri="{BB962C8B-B14F-4D97-AF65-F5344CB8AC3E}">
        <p14:creationId xmlns:p14="http://schemas.microsoft.com/office/powerpoint/2010/main" val="1032422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3" name="Rectangle 3"/>
          <p:cNvSpPr>
            <a:spLocks noGrp="1" noChangeArrowheads="1"/>
          </p:cNvSpPr>
          <p:nvPr>
            <p:ph type="dt" idx="1"/>
          </p:nvPr>
        </p:nvSpPr>
        <p:spPr bwMode="auto">
          <a:xfrm>
            <a:off x="389890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652463" y="698500"/>
            <a:ext cx="5576887" cy="34861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3125"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26" name="Rectangle 6"/>
          <p:cNvSpPr>
            <a:spLocks noGrp="1" noChangeArrowheads="1"/>
          </p:cNvSpPr>
          <p:nvPr>
            <p:ph type="ftr" sz="quarter" idx="4"/>
          </p:nvPr>
        </p:nvSpPr>
        <p:spPr bwMode="auto">
          <a:xfrm>
            <a:off x="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7" name="Rectangle 7"/>
          <p:cNvSpPr>
            <a:spLocks noGrp="1" noChangeArrowheads="1"/>
          </p:cNvSpPr>
          <p:nvPr>
            <p:ph type="sldNum" sz="quarter" idx="5"/>
          </p:nvPr>
        </p:nvSpPr>
        <p:spPr bwMode="auto">
          <a:xfrm>
            <a:off x="389890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fld id="{45412121-731D-1546-9AB4-9CB6A8CF8847}" type="slidenum">
              <a:rPr lang="en-US"/>
              <a:pPr>
                <a:defRPr/>
              </a:pPr>
              <a:t>‹#›</a:t>
            </a:fld>
            <a:endParaRPr lang="en-US"/>
          </a:p>
        </p:txBody>
      </p:sp>
    </p:spTree>
    <p:extLst>
      <p:ext uri="{BB962C8B-B14F-4D97-AF65-F5344CB8AC3E}">
        <p14:creationId xmlns:p14="http://schemas.microsoft.com/office/powerpoint/2010/main" val="38681199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algn="r">
              <a:spcBef>
                <a:spcPct val="0"/>
              </a:spcBef>
              <a:buClrTx/>
              <a:buSzTx/>
              <a:buFontTx/>
              <a:buNone/>
            </a:pPr>
            <a:fld id="{93ECD9E8-64C2-524C-B3C2-2B43D07E2379}" type="slidenum">
              <a:rPr lang="en-US" altLang="en-US" sz="1100">
                <a:latin typeface="Times New Roman" charset="0"/>
              </a:rPr>
              <a:pPr algn="r">
                <a:spcBef>
                  <a:spcPct val="0"/>
                </a:spcBef>
                <a:buClrTx/>
                <a:buSzTx/>
                <a:buFontTx/>
                <a:buNone/>
              </a:pPr>
              <a:t>1</a:t>
            </a:fld>
            <a:endParaRPr lang="en-US" altLang="en-US" sz="1100" dirty="0">
              <a:latin typeface="Times New Roman"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another elbow, where the cost is minimized with weight around 1.2.</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23</a:t>
            </a:fld>
            <a:endParaRPr lang="en-US"/>
          </a:p>
        </p:txBody>
      </p:sp>
    </p:spTree>
    <p:extLst>
      <p:ext uri="{BB962C8B-B14F-4D97-AF65-F5344CB8AC3E}">
        <p14:creationId xmlns:p14="http://schemas.microsoft.com/office/powerpoint/2010/main" val="633538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 gradient descent works over the whole dataset, one iteration at a time.</a:t>
            </a:r>
          </a:p>
          <a:p>
            <a:endParaRPr lang="en-US" dirty="0"/>
          </a:p>
          <a:p>
            <a:r>
              <a:rPr lang="en-US" dirty="0"/>
              <a:t>On the opposite extreme, we do the gradient descent </a:t>
            </a:r>
            <a:r>
              <a:rPr lang="en-US" i="1" dirty="0"/>
              <a:t>one instance</a:t>
            </a:r>
            <a:r>
              <a:rPr lang="en-US" i="0" dirty="0"/>
              <a:t> at a time.</a:t>
            </a:r>
          </a:p>
          <a:p>
            <a:endParaRPr lang="en-US" i="0" dirty="0"/>
          </a:p>
          <a:p>
            <a:r>
              <a:rPr lang="en-US" i="0" dirty="0"/>
              <a:t>It turns out this (perhaps surprisingly) has similar outcomes to regular gradient descent.</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26</a:t>
            </a:fld>
            <a:endParaRPr lang="en-US"/>
          </a:p>
        </p:txBody>
      </p:sp>
    </p:spTree>
    <p:extLst>
      <p:ext uri="{BB962C8B-B14F-4D97-AF65-F5344CB8AC3E}">
        <p14:creationId xmlns:p14="http://schemas.microsoft.com/office/powerpoint/2010/main" val="3042038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between full and stochastic gradient descent, we can do our computations every k rows…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27</a:t>
            </a:fld>
            <a:endParaRPr lang="en-US"/>
          </a:p>
        </p:txBody>
      </p:sp>
    </p:spTree>
    <p:extLst>
      <p:ext uri="{BB962C8B-B14F-4D97-AF65-F5344CB8AC3E}">
        <p14:creationId xmlns:p14="http://schemas.microsoft.com/office/powerpoint/2010/main" val="2673025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Simulated annealing:  in each iteration, flip a coin.  With high probability do a gradient descent step on w and save the current optimum.  With low probability, jump to a new location of w.  Repeat for many iterations.  As time progresses, make the random-jump probability less and less.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28</a:t>
            </a:fld>
            <a:endParaRPr lang="en-US"/>
          </a:p>
        </p:txBody>
      </p:sp>
    </p:spTree>
    <p:extLst>
      <p:ext uri="{BB962C8B-B14F-4D97-AF65-F5344CB8AC3E}">
        <p14:creationId xmlns:p14="http://schemas.microsoft.com/office/powerpoint/2010/main" val="2379270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come back to the big picture of regression “units” – which in fact are going to be the building blocks for artificial neural nets.</a:t>
            </a:r>
          </a:p>
          <a:p>
            <a:endParaRPr lang="en-US" dirty="0"/>
          </a:p>
          <a:p>
            <a:r>
              <a:rPr lang="en-US" dirty="0"/>
              <a:t>In this visualization we see a set of inputs, each with weights.  The Sigma indicates we sum the products of the weights (w’s) and inputs (x’s).</a:t>
            </a:r>
          </a:p>
          <a:p>
            <a:r>
              <a:rPr lang="en-US" dirty="0"/>
              <a:t>Then there is a threshold / activation function applied to the outputs of Sigma (which is a dot product between x and w vectors).</a:t>
            </a:r>
          </a:p>
          <a:p>
            <a:r>
              <a:rPr lang="en-US" dirty="0"/>
              <a:t>The simplest version of the activation function is the sigmoid, which we already saw for logistic regression.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29</a:t>
            </a:fld>
            <a:endParaRPr lang="en-US"/>
          </a:p>
        </p:txBody>
      </p:sp>
    </p:spTree>
    <p:extLst>
      <p:ext uri="{BB962C8B-B14F-4D97-AF65-F5344CB8AC3E}">
        <p14:creationId xmlns:p14="http://schemas.microsoft.com/office/powerpoint/2010/main" val="3227177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here we are connecting each input (and the bias) to every regression unit.  Each “activation unit” is making a different prediction, e.g., it’s learning to predict a different class here.</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33</a:t>
            </a:fld>
            <a:endParaRPr lang="en-US"/>
          </a:p>
        </p:txBody>
      </p:sp>
    </p:spTree>
    <p:extLst>
      <p:ext uri="{BB962C8B-B14F-4D97-AF65-F5344CB8AC3E}">
        <p14:creationId xmlns:p14="http://schemas.microsoft.com/office/powerpoint/2010/main" val="975743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are trying to predict one class, but from three different composite characteristics.  This requires composition.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35</a:t>
            </a:fld>
            <a:endParaRPr lang="en-US"/>
          </a:p>
        </p:txBody>
      </p:sp>
    </p:spTree>
    <p:extLst>
      <p:ext uri="{BB962C8B-B14F-4D97-AF65-F5344CB8AC3E}">
        <p14:creationId xmlns:p14="http://schemas.microsoft.com/office/powerpoint/2010/main" val="3399165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training a perceptron to predict the binary OR function, which returns 1 unless both inputs are 0.</a:t>
            </a:r>
          </a:p>
          <a:p>
            <a:endParaRPr lang="en-US" dirty="0"/>
          </a:p>
          <a:p>
            <a:r>
              <a:rPr lang="en-US" dirty="0"/>
              <a:t>The </a:t>
            </a:r>
            <a:r>
              <a:rPr lang="en-US" dirty="0" err="1"/>
              <a:t>heaviside</a:t>
            </a:r>
            <a:r>
              <a:rPr lang="en-US" dirty="0"/>
              <a:t> function can be used instead of sigmoid, and is a bit simpler:  it returns 0 if n &lt; 0 and 1 if n &gt;= 0.</a:t>
            </a:r>
          </a:p>
          <a:p>
            <a:endParaRPr lang="en-US" dirty="0"/>
          </a:p>
          <a:p>
            <a:r>
              <a:rPr lang="en-US" dirty="0"/>
              <a:t>Here we’ll </a:t>
            </a:r>
            <a:r>
              <a:rPr lang="en-US" i="1" dirty="0"/>
              <a:t>train</a:t>
            </a:r>
            <a:r>
              <a:rPr lang="en-US" i="0" dirty="0"/>
              <a:t> a set of weights to learn the OR function.  To do this, we do a dot product of the x</a:t>
            </a:r>
            <a:r>
              <a:rPr lang="en-US" i="0" baseline="-25000" dirty="0"/>
              <a:t>i</a:t>
            </a:r>
            <a:r>
              <a:rPr lang="en-US" i="0" dirty="0"/>
              <a:t>’s and w,</a:t>
            </a:r>
            <a:br>
              <a:rPr lang="en-US" i="0" dirty="0"/>
            </a:br>
            <a:r>
              <a:rPr lang="en-US" i="0" dirty="0"/>
              <a:t>then we set y-hat based on whether we are at (or above) or below zero.  We are using </a:t>
            </a:r>
            <a:r>
              <a:rPr lang="en-US" i="0" dirty="0" err="1"/>
              <a:t>sgd</a:t>
            </a:r>
            <a:r>
              <a:rPr lang="en-US" i="0" dirty="0"/>
              <a:t> so we adjust w after every instance.</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37</a:t>
            </a:fld>
            <a:endParaRPr lang="en-US"/>
          </a:p>
        </p:txBody>
      </p:sp>
    </p:spTree>
    <p:extLst>
      <p:ext uri="{BB962C8B-B14F-4D97-AF65-F5344CB8AC3E}">
        <p14:creationId xmlns:p14="http://schemas.microsoft.com/office/powerpoint/2010/main" val="4184865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like with linear regression, we draw a line between the values to partition between the classes.  Here the values are discrete so the line can be anywhere between 0 and 1, e.g., halfway.</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38</a:t>
            </a:fld>
            <a:endParaRPr lang="en-US"/>
          </a:p>
        </p:txBody>
      </p:sp>
    </p:spTree>
    <p:extLst>
      <p:ext uri="{BB962C8B-B14F-4D97-AF65-F5344CB8AC3E}">
        <p14:creationId xmlns:p14="http://schemas.microsoft.com/office/powerpoint/2010/main" val="713482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42</a:t>
            </a:fld>
            <a:endParaRPr lang="en-US"/>
          </a:p>
        </p:txBody>
      </p:sp>
    </p:spTree>
    <p:extLst>
      <p:ext uri="{BB962C8B-B14F-4D97-AF65-F5344CB8AC3E}">
        <p14:creationId xmlns:p14="http://schemas.microsoft.com/office/powerpoint/2010/main" val="76620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logistic regression, we tend to use a log cost function.</a:t>
            </a:r>
          </a:p>
          <a:p>
            <a:endParaRPr lang="en-US" dirty="0"/>
          </a:p>
          <a:p>
            <a:r>
              <a:rPr lang="en-US" dirty="0"/>
              <a:t>In fact for our examples we’ll use a different cost function more suitable for neural nets!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3</a:t>
            </a:fld>
            <a:endParaRPr lang="en-US"/>
          </a:p>
        </p:txBody>
      </p:sp>
    </p:spTree>
    <p:extLst>
      <p:ext uri="{BB962C8B-B14F-4D97-AF65-F5344CB8AC3E}">
        <p14:creationId xmlns:p14="http://schemas.microsoft.com/office/powerpoint/2010/main" val="2859811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essentially composed </a:t>
            </a:r>
            <a:r>
              <a:rPr lang="en-US" dirty="0" err="1"/>
              <a:t>perceptrons</a:t>
            </a:r>
            <a:r>
              <a:rPr lang="en-US" dirty="0"/>
              <a:t> into a multi-layer “feed forward” network.</a:t>
            </a:r>
          </a:p>
          <a:p>
            <a:endParaRPr lang="en-US" dirty="0"/>
          </a:p>
          <a:p>
            <a:r>
              <a:rPr lang="en-US" dirty="0"/>
              <a:t>This is a “deep” network.</a:t>
            </a:r>
          </a:p>
          <a:p>
            <a:endParaRPr lang="en-US" dirty="0"/>
          </a:p>
          <a:p>
            <a:r>
              <a:rPr lang="en-US" dirty="0"/>
              <a:t>Let’s consider some notation.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43</a:t>
            </a:fld>
            <a:endParaRPr lang="en-US"/>
          </a:p>
        </p:txBody>
      </p:sp>
    </p:spTree>
    <p:extLst>
      <p:ext uri="{BB962C8B-B14F-4D97-AF65-F5344CB8AC3E}">
        <p14:creationId xmlns:p14="http://schemas.microsoft.com/office/powerpoint/2010/main" val="3842422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t>
            </a:r>
            <a:r>
              <a:rPr lang="en-US" b="1" dirty="0"/>
              <a:t>z</a:t>
            </a:r>
            <a:r>
              <a:rPr lang="en-US" dirty="0"/>
              <a:t> to represent the dot product values (</a:t>
            </a:r>
            <a:r>
              <a:rPr lang="en-US" dirty="0" err="1"/>
              <a:t>Sigmas</a:t>
            </a:r>
            <a:r>
              <a:rPr lang="en-US" dirty="0"/>
              <a:t>, dot products of inputs and weights) at each layer.  There are layers 2 and 3 since the inputs are layer 1.</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44</a:t>
            </a:fld>
            <a:endParaRPr lang="en-US"/>
          </a:p>
        </p:txBody>
      </p:sp>
    </p:spTree>
    <p:extLst>
      <p:ext uri="{BB962C8B-B14F-4D97-AF65-F5344CB8AC3E}">
        <p14:creationId xmlns:p14="http://schemas.microsoft.com/office/powerpoint/2010/main" val="2679005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can also define the activation unit outputs, the results of the sigmoid (or other) function applied to the dot products.</a:t>
            </a:r>
          </a:p>
          <a:p>
            <a:endParaRPr lang="en-US" dirty="0"/>
          </a:p>
          <a:p>
            <a:r>
              <a:rPr lang="en-US" dirty="0"/>
              <a:t>These are the </a:t>
            </a:r>
            <a:r>
              <a:rPr lang="en-US" b="1" dirty="0"/>
              <a:t>a</a:t>
            </a:r>
            <a:r>
              <a:rPr lang="en-US" b="0" dirty="0"/>
              <a:t> vectors at each layer.</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45</a:t>
            </a:fld>
            <a:endParaRPr lang="en-US"/>
          </a:p>
        </p:txBody>
      </p:sp>
    </p:spTree>
    <p:extLst>
      <p:ext uri="{BB962C8B-B14F-4D97-AF65-F5344CB8AC3E}">
        <p14:creationId xmlns:p14="http://schemas.microsoft.com/office/powerpoint/2010/main" val="4103786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Numerous activation functions have been proposed.  Many deep networks now use </a:t>
            </a:r>
            <a:r>
              <a:rPr lang="en-US" dirty="0" err="1"/>
              <a:t>ReLU</a:t>
            </a:r>
            <a:r>
              <a:rPr lang="en-US" dirty="0"/>
              <a:t>, which is very simple and fast to compute.</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46</a:t>
            </a:fld>
            <a:endParaRPr lang="en-US"/>
          </a:p>
        </p:txBody>
      </p:sp>
    </p:spTree>
    <p:extLst>
      <p:ext uri="{BB962C8B-B14F-4D97-AF65-F5344CB8AC3E}">
        <p14:creationId xmlns:p14="http://schemas.microsoft.com/office/powerpoint/2010/main" val="73305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an example using our companion lecture notebook.  We’ll train a feed-forward network over images of handwritten letters.</a:t>
            </a:r>
          </a:p>
          <a:p>
            <a:endParaRPr lang="en-US" dirty="0"/>
          </a:p>
          <a:p>
            <a:r>
              <a:rPr lang="en-US" dirty="0"/>
              <a:t>The ‘MNIST’ data set was used to learn handwritten </a:t>
            </a:r>
            <a:r>
              <a:rPr lang="en-US" dirty="0" err="1"/>
              <a:t>zipcodes</a:t>
            </a:r>
            <a:r>
              <a:rPr lang="en-US" dirty="0"/>
              <a:t>.</a:t>
            </a:r>
          </a:p>
          <a:p>
            <a:endParaRPr lang="en-US" dirty="0"/>
          </a:p>
          <a:p>
            <a:r>
              <a:rPr lang="en-US" dirty="0"/>
              <a:t>Each image gets mapped into a single feature vector: we take the 28x28 pixels and reshape into 784x1 pixels.  This is our feature vector.</a:t>
            </a:r>
          </a:p>
          <a:p>
            <a:endParaRPr lang="en-US" dirty="0"/>
          </a:p>
          <a:p>
            <a:r>
              <a:rPr lang="en-US" dirty="0"/>
              <a:t>Let’s see how to use a feedforward network with this.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47</a:t>
            </a:fld>
            <a:endParaRPr lang="en-US"/>
          </a:p>
        </p:txBody>
      </p:sp>
    </p:spTree>
    <p:extLst>
      <p:ext uri="{BB962C8B-B14F-4D97-AF65-F5344CB8AC3E}">
        <p14:creationId xmlns:p14="http://schemas.microsoft.com/office/powerpoint/2010/main" val="516935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Pretty straightforward to use!</a:t>
            </a:r>
          </a:p>
          <a:p>
            <a:endParaRPr lang="en-US" dirty="0"/>
          </a:p>
          <a:p>
            <a:r>
              <a:rPr lang="en-US" dirty="0"/>
              <a:t>How does it actually work?  We’ll consider this next.</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49</a:t>
            </a:fld>
            <a:endParaRPr lang="en-US"/>
          </a:p>
        </p:txBody>
      </p:sp>
    </p:spTree>
    <p:extLst>
      <p:ext uri="{BB962C8B-B14F-4D97-AF65-F5344CB8AC3E}">
        <p14:creationId xmlns:p14="http://schemas.microsoft.com/office/powerpoint/2010/main" val="1141462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make our prediction (step 1), then we see how wrong it is (step 2), then we propagate backwards to adjust (step 3) and do gradient descent to optimize (step 4).</a:t>
            </a:r>
          </a:p>
          <a:p>
            <a:r>
              <a:rPr lang="en-US" dirty="0"/>
              <a:t>Let’s see how this works pictorially.</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51</a:t>
            </a:fld>
            <a:endParaRPr lang="en-US"/>
          </a:p>
        </p:txBody>
      </p:sp>
    </p:spTree>
    <p:extLst>
      <p:ext uri="{BB962C8B-B14F-4D97-AF65-F5344CB8AC3E}">
        <p14:creationId xmlns:p14="http://schemas.microsoft.com/office/powerpoint/2010/main" val="2925650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take the inputs, and compute the outputs of the first layer.  Then we use those to compute the outputs of the next layer.</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52</a:t>
            </a:fld>
            <a:endParaRPr lang="en-US"/>
          </a:p>
        </p:txBody>
      </p:sp>
    </p:spTree>
    <p:extLst>
      <p:ext uri="{BB962C8B-B14F-4D97-AF65-F5344CB8AC3E}">
        <p14:creationId xmlns:p14="http://schemas.microsoft.com/office/powerpoint/2010/main" val="926158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take the error at the outputs and compute a delta.</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That gets scaled by each neuron’s contribution to the error, in a fashion very similar to gradient descent.</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53</a:t>
            </a:fld>
            <a:endParaRPr lang="en-US"/>
          </a:p>
        </p:txBody>
      </p:sp>
    </p:spTree>
    <p:extLst>
      <p:ext uri="{BB962C8B-B14F-4D97-AF65-F5344CB8AC3E}">
        <p14:creationId xmlns:p14="http://schemas.microsoft.com/office/powerpoint/2010/main" val="2803024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54</a:t>
            </a:fld>
            <a:endParaRPr lang="en-US"/>
          </a:p>
        </p:txBody>
      </p:sp>
    </p:spTree>
    <p:extLst>
      <p:ext uri="{BB962C8B-B14F-4D97-AF65-F5344CB8AC3E}">
        <p14:creationId xmlns:p14="http://schemas.microsoft.com/office/powerpoint/2010/main" val="1282934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simpler version of the problem to form some intuitions.  Note we’ve switched from logistic to learn regression, and we are now looking at a single data instance.</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6</a:t>
            </a:fld>
            <a:endParaRPr lang="en-US"/>
          </a:p>
        </p:txBody>
      </p:sp>
    </p:spTree>
    <p:extLst>
      <p:ext uri="{BB962C8B-B14F-4D97-AF65-F5344CB8AC3E}">
        <p14:creationId xmlns:p14="http://schemas.microsoft.com/office/powerpoint/2010/main" val="17916249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repeat recursively.</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56</a:t>
            </a:fld>
            <a:endParaRPr lang="en-US"/>
          </a:p>
        </p:txBody>
      </p:sp>
    </p:spTree>
    <p:extLst>
      <p:ext uri="{BB962C8B-B14F-4D97-AF65-F5344CB8AC3E}">
        <p14:creationId xmlns:p14="http://schemas.microsoft.com/office/powerpoint/2010/main" val="1741595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this in action, let’s look at some real data…  Or at least synthetic real data!</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7</a:t>
            </a:fld>
            <a:endParaRPr lang="en-US"/>
          </a:p>
        </p:txBody>
      </p:sp>
    </p:spTree>
    <p:extLst>
      <p:ext uri="{BB962C8B-B14F-4D97-AF65-F5344CB8AC3E}">
        <p14:creationId xmlns:p14="http://schemas.microsoft.com/office/powerpoint/2010/main" val="1740185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 iterative process to find the correct weight to minimize the cost for Feature 0</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10</a:t>
            </a:fld>
            <a:endParaRPr lang="en-US"/>
          </a:p>
        </p:txBody>
      </p:sp>
    </p:spTree>
    <p:extLst>
      <p:ext uri="{BB962C8B-B14F-4D97-AF65-F5344CB8AC3E}">
        <p14:creationId xmlns:p14="http://schemas.microsoft.com/office/powerpoint/2010/main" val="3180469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we do this…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14</a:t>
            </a:fld>
            <a:endParaRPr lang="en-US"/>
          </a:p>
        </p:txBody>
      </p:sp>
    </p:spTree>
    <p:extLst>
      <p:ext uri="{BB962C8B-B14F-4D97-AF65-F5344CB8AC3E}">
        <p14:creationId xmlns:p14="http://schemas.microsoft.com/office/powerpoint/2010/main" val="507373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actually needs us to consider things.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15</a:t>
            </a:fld>
            <a:endParaRPr lang="en-US"/>
          </a:p>
        </p:txBody>
      </p:sp>
    </p:spTree>
    <p:extLst>
      <p:ext uri="{BB962C8B-B14F-4D97-AF65-F5344CB8AC3E}">
        <p14:creationId xmlns:p14="http://schemas.microsoft.com/office/powerpoint/2010/main" val="3600900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simple: we call the prediction function (the sigmoid) based on the dot product of the instance and the weights.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20</a:t>
            </a:fld>
            <a:endParaRPr lang="en-US"/>
          </a:p>
        </p:txBody>
      </p:sp>
    </p:spTree>
    <p:extLst>
      <p:ext uri="{BB962C8B-B14F-4D97-AF65-F5344CB8AC3E}">
        <p14:creationId xmlns:p14="http://schemas.microsoft.com/office/powerpoint/2010/main" val="3532844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an “elbow” where the MSE quickly drops, telling us how many epochs are needed.  It’s around 60.</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22</a:t>
            </a:fld>
            <a:endParaRPr lang="en-US"/>
          </a:p>
        </p:txBody>
      </p:sp>
    </p:spTree>
    <p:extLst>
      <p:ext uri="{BB962C8B-B14F-4D97-AF65-F5344CB8AC3E}">
        <p14:creationId xmlns:p14="http://schemas.microsoft.com/office/powerpoint/2010/main" val="2973911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descr="Creative Commons License">
            <a:hlinkClick r:id="" action="ppaction://hlinkfile"/>
          </p:cNvPr>
          <p:cNvPicPr>
            <a:picLocks noChangeAspect="1" noChangeArrowheads="1"/>
          </p:cNvPicPr>
          <p:nvPr/>
        </p:nvPicPr>
        <p:blipFill>
          <a:blip r:embed="rId2"/>
          <a:srcRect/>
          <a:stretch>
            <a:fillRect/>
          </a:stretch>
        </p:blipFill>
        <p:spPr bwMode="auto">
          <a:xfrm>
            <a:off x="97631" y="5110959"/>
            <a:ext cx="838200" cy="29527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3"/>
              </a:rPr>
              <a:t>Creative Commons Attribution-</a:t>
            </a:r>
            <a:r>
              <a:rPr lang="en-US" sz="800" dirty="0" err="1">
                <a:uFillTx/>
                <a:hlinkClick r:id="rId3"/>
              </a:rPr>
              <a:t>ShareAlike</a:t>
            </a:r>
            <a:r>
              <a:rPr lang="en-US" sz="800" dirty="0">
                <a:uFillTx/>
                <a:hlinkClick r:id="rId3"/>
              </a:rPr>
              <a:t> 4.0 International License</a:t>
            </a:r>
            <a:r>
              <a:rPr lang="en-US" sz="800" dirty="0">
                <a:uFillTx/>
              </a:rPr>
              <a:t>.</a:t>
            </a:r>
          </a:p>
        </p:txBody>
      </p:sp>
    </p:spTree>
    <p:extLst>
      <p:ext uri="{BB962C8B-B14F-4D97-AF65-F5344CB8AC3E}">
        <p14:creationId xmlns:p14="http://schemas.microsoft.com/office/powerpoint/2010/main" val="408617716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48775842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89449322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1141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19405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4739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103442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63361002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63604886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72508916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a:off x="1113237" y="571500"/>
            <a:ext cx="7514033" cy="254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0" name="Google Shape;80;p53"/>
          <p:cNvSpPr txBox="1">
            <a:spLocks noGrp="1"/>
          </p:cNvSpPr>
          <p:nvPr>
            <p:ph type="body" idx="1"/>
          </p:nvPr>
        </p:nvSpPr>
        <p:spPr>
          <a:xfrm>
            <a:off x="1113236" y="3619500"/>
            <a:ext cx="7514035"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81" name="Google Shape;81;p53"/>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EDA10BB1-5FEF-5D49-A5E8-7A0C4CCDF4F5}" type="datetime1">
              <a:rPr lang="en-US" smtClean="0"/>
              <a:t>2/24/2020</a:t>
            </a:fld>
            <a:endParaRPr lang="en-US" dirty="0"/>
          </a:p>
        </p:txBody>
      </p:sp>
      <p:sp>
        <p:nvSpPr>
          <p:cNvPr id="83" name="Google Shape;83;p53"/>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E98A9B74-0345-3B4B-A42C-A947189E184C}" type="slidenum">
              <a:rPr lang="en-GB" smtClean="0"/>
              <a:pPr>
                <a:defRPr/>
              </a:pPr>
              <a:t>‹#›</a:t>
            </a:fld>
            <a:endParaRPr lang="en-GB"/>
          </a:p>
        </p:txBody>
      </p:sp>
    </p:spTree>
    <p:extLst>
      <p:ext uri="{BB962C8B-B14F-4D97-AF65-F5344CB8AC3E}">
        <p14:creationId xmlns:p14="http://schemas.microsoft.com/office/powerpoint/2010/main" val="372467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31071985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173450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2/24/2020</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401862307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s://creativecommons.org/licenses/by-sa/4.0/"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2/24/2020</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6"/>
              </a:rPr>
              <a:t>Creative Commons Attribution-</a:t>
            </a:r>
            <a:r>
              <a:rPr lang="en-US" sz="800" dirty="0" err="1">
                <a:uFillTx/>
                <a:hlinkClick r:id="rId16"/>
              </a:rPr>
              <a:t>ShareAlike</a:t>
            </a:r>
            <a:r>
              <a:rPr lang="en-US" sz="800" dirty="0">
                <a:uFillTx/>
                <a:hlinkClick r:id="rId16"/>
              </a:rPr>
              <a:t> 4.0 International License</a:t>
            </a:r>
            <a:r>
              <a:rPr lang="en-US" sz="800" dirty="0">
                <a:uFillTx/>
              </a:rPr>
              <a:t>.</a:t>
            </a:r>
          </a:p>
        </p:txBody>
      </p:sp>
    </p:spTree>
    <p:extLst>
      <p:ext uri="{BB962C8B-B14F-4D97-AF65-F5344CB8AC3E}">
        <p14:creationId xmlns:p14="http://schemas.microsoft.com/office/powerpoint/2010/main" val="3567085387"/>
      </p:ext>
    </p:extLst>
  </p:cSld>
  <p:clrMap bg1="lt1" tx1="dk1" bg2="dk2" tx2="lt2" accent1="accent1" accent2="accent2" accent3="accent3" accent4="accent4" accent5="accent5" accent6="accent6" hlink="hlink" folHlink="folHlink"/>
  <p:sldLayoutIdLst>
    <p:sldLayoutId id="2147483704" r:id="rId1"/>
    <p:sldLayoutId id="2147483708" r:id="rId2"/>
    <p:sldLayoutId id="2147483711" r:id="rId3"/>
    <p:sldLayoutId id="2147483712" r:id="rId4"/>
    <p:sldLayoutId id="2147483713" r:id="rId5"/>
    <p:sldLayoutId id="2147483714" r:id="rId6"/>
    <p:sldLayoutId id="2147483715" r:id="rId7"/>
    <p:sldLayoutId id="2147483717" r:id="rId8"/>
    <p:sldLayoutId id="2147483718" r:id="rId9"/>
    <p:sldLayoutId id="2147483719" r:id="rId10"/>
    <p:sldLayoutId id="2147483720" r:id="rId11"/>
    <p:sldLayoutId id="2147483721" r:id="rId12"/>
    <p:sldLayoutId id="2147483723" r:id="rId13"/>
    <p:sldLayoutId id="2147483724" r:id="rId14"/>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2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2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43.png"/><Relationship Id="rId5" Type="http://schemas.openxmlformats.org/officeDocument/2006/relationships/image" Target="../media/image39.png"/><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hyperlink" Target="https://towardsdatascience.com/a-comprehensive-guide-to-convolutional-neural-networks-the-eli5-way-3bd2b1164a53"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150060"/>
            <a:ext cx="8022430" cy="2180166"/>
          </a:xfrm>
        </p:spPr>
        <p:txBody>
          <a:bodyPr anchor="ctr"/>
          <a:lstStyle/>
          <a:p>
            <a:pPr algn="ctr"/>
            <a:r>
              <a:rPr lang="en-US" altLang="x-none" sz="4000" dirty="0">
                <a:ln>
                  <a:noFill/>
                </a:ln>
              </a:rPr>
              <a:t>Supervised Machine Learning:</a:t>
            </a:r>
            <a:br>
              <a:rPr lang="en-US" altLang="x-none" sz="4000" dirty="0">
                <a:ln>
                  <a:noFill/>
                </a:ln>
              </a:rPr>
            </a:br>
            <a:r>
              <a:rPr lang="en-US" altLang="x-none" sz="3200" dirty="0">
                <a:ln>
                  <a:noFill/>
                </a:ln>
                <a:solidFill>
                  <a:schemeClr val="accent4"/>
                </a:solidFill>
              </a:rPr>
              <a:t>Artificial Neural Networks</a:t>
            </a:r>
            <a:endParaRPr lang="en-US" altLang="en-US" sz="4000" dirty="0">
              <a:ln>
                <a:noFill/>
              </a:ln>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5E6EF1E-403C-4E21-99F1-C403A3881D72}"/>
              </a:ext>
            </a:extLst>
          </p:cNvPr>
          <p:cNvPicPr>
            <a:picLocks noChangeAspect="1"/>
          </p:cNvPicPr>
          <p:nvPr/>
        </p:nvPicPr>
        <p:blipFill>
          <a:blip r:embed="rId3"/>
          <a:stretch>
            <a:fillRect/>
          </a:stretch>
        </p:blipFill>
        <p:spPr>
          <a:xfrm>
            <a:off x="516729" y="1249493"/>
            <a:ext cx="5279095" cy="3524191"/>
          </a:xfrm>
          <a:prstGeom prst="rect">
            <a:avLst/>
          </a:prstGeom>
        </p:spPr>
      </p:pic>
      <p:sp>
        <p:nvSpPr>
          <p:cNvPr id="18" name="TextBox 17">
            <a:extLst>
              <a:ext uri="{FF2B5EF4-FFF2-40B4-BE49-F238E27FC236}">
                <a16:creationId xmlns:a16="http://schemas.microsoft.com/office/drawing/2014/main" id="{3FD9355F-AAB3-4558-9B62-4406D130E5CA}"/>
              </a:ext>
            </a:extLst>
          </p:cNvPr>
          <p:cNvSpPr txBox="1"/>
          <p:nvPr/>
        </p:nvSpPr>
        <p:spPr>
          <a:xfrm rot="16200000">
            <a:off x="-89575" y="2716792"/>
            <a:ext cx="1281120" cy="400110"/>
          </a:xfrm>
          <a:prstGeom prst="rect">
            <a:avLst/>
          </a:prstGeom>
          <a:solidFill>
            <a:schemeClr val="bg1"/>
          </a:solidFill>
        </p:spPr>
        <p:txBody>
          <a:bodyPr wrap="none" rtlCol="0">
            <a:spAutoFit/>
          </a:bodyPr>
          <a:lstStyle/>
          <a:p>
            <a:r>
              <a:rPr lang="en-US" sz="2000" dirty="0"/>
              <a:t>Feature 0</a:t>
            </a:r>
          </a:p>
        </p:txBody>
      </p:sp>
      <p:sp>
        <p:nvSpPr>
          <p:cNvPr id="2" name="Title 1">
            <a:extLst>
              <a:ext uri="{FF2B5EF4-FFF2-40B4-BE49-F238E27FC236}">
                <a16:creationId xmlns:a16="http://schemas.microsoft.com/office/drawing/2014/main" id="{D3B62D61-9A2B-413F-9C6F-788F39FD6449}"/>
              </a:ext>
            </a:extLst>
          </p:cNvPr>
          <p:cNvSpPr>
            <a:spLocks noGrp="1"/>
          </p:cNvSpPr>
          <p:nvPr>
            <p:ph type="title"/>
          </p:nvPr>
        </p:nvSpPr>
        <p:spPr/>
        <p:txBody>
          <a:bodyPr/>
          <a:lstStyle/>
          <a:p>
            <a:r>
              <a:rPr lang="en-US" dirty="0"/>
              <a:t>Finding the Minimum</a:t>
            </a:r>
          </a:p>
        </p:txBody>
      </p:sp>
      <p:sp>
        <p:nvSpPr>
          <p:cNvPr id="6" name="Oval 5">
            <a:extLst>
              <a:ext uri="{FF2B5EF4-FFF2-40B4-BE49-F238E27FC236}">
                <a16:creationId xmlns:a16="http://schemas.microsoft.com/office/drawing/2014/main" id="{C7B50EC9-D863-4D98-A670-03101D64B07F}"/>
              </a:ext>
            </a:extLst>
          </p:cNvPr>
          <p:cNvSpPr/>
          <p:nvPr/>
        </p:nvSpPr>
        <p:spPr>
          <a:xfrm>
            <a:off x="2057394" y="2857500"/>
            <a:ext cx="149087" cy="149087"/>
          </a:xfrm>
          <a:prstGeom prst="ellipse">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ABD3FCE-57C6-4AE0-AB87-5FA26C4AA112}"/>
              </a:ext>
            </a:extLst>
          </p:cNvPr>
          <p:cNvSpPr txBox="1"/>
          <p:nvPr/>
        </p:nvSpPr>
        <p:spPr>
          <a:xfrm>
            <a:off x="2057394" y="2441843"/>
            <a:ext cx="2432076" cy="400110"/>
          </a:xfrm>
          <a:prstGeom prst="rect">
            <a:avLst/>
          </a:prstGeom>
        </p:spPr>
        <p:txBody>
          <a:bodyPr wrap="none" rtlCol="0">
            <a:spAutoFit/>
          </a:bodyPr>
          <a:lstStyle/>
          <a:p>
            <a:r>
              <a:rPr lang="en-US" sz="2000" dirty="0"/>
              <a:t>Our initial weight </a:t>
            </a:r>
            <a:r>
              <a:rPr lang="en-US" sz="2000" i="1" dirty="0"/>
              <a:t>w</a:t>
            </a:r>
            <a:r>
              <a:rPr lang="en-US" sz="2000" i="1" baseline="-25000" dirty="0"/>
              <a:t>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F1AC755-9B66-45B8-B00B-8592EFECAA7C}"/>
                  </a:ext>
                </a:extLst>
              </p:cNvPr>
              <p:cNvSpPr txBox="1"/>
              <p:nvPr/>
            </p:nvSpPr>
            <p:spPr>
              <a:xfrm>
                <a:off x="6718852" y="1694622"/>
                <a:ext cx="2087431" cy="2862322"/>
              </a:xfrm>
              <a:prstGeom prst="rect">
                <a:avLst/>
              </a:prstGeom>
            </p:spPr>
            <p:txBody>
              <a:bodyPr wrap="none" rtlCol="0">
                <a:spAutoFit/>
              </a:bodyPr>
              <a:lstStyle/>
              <a:p>
                <a:r>
                  <a:rPr lang="en-US" sz="2000" dirty="0"/>
                  <a:t>Get the slope</a:t>
                </a:r>
                <a:br>
                  <a:rPr lang="en-US" sz="2000" dirty="0"/>
                </a:br>
                <a:r>
                  <a:rPr lang="en-US" sz="2000" dirty="0"/>
                  <a:t>(derivative) at </a:t>
                </a:r>
                <a:r>
                  <a:rPr lang="en-US" sz="2000" i="1" dirty="0"/>
                  <a:t>w</a:t>
                </a:r>
                <a:r>
                  <a:rPr lang="en-US" sz="2000" i="1" baseline="-25000" dirty="0"/>
                  <a:t>0</a:t>
                </a:r>
              </a:p>
              <a:p>
                <a:endParaRPr lang="en-US" sz="2000" dirty="0"/>
              </a:p>
              <a:p>
                <a:endParaRPr lang="en-US" sz="2000" dirty="0"/>
              </a:p>
              <a:p>
                <a:r>
                  <a:rPr lang="en-US" sz="2000" dirty="0"/>
                  <a:t>Move by a small</a:t>
                </a:r>
                <a:br>
                  <a:rPr lang="en-US" sz="2000" dirty="0"/>
                </a:br>
                <a:r>
                  <a:rPr lang="en-US" sz="2000" dirty="0"/>
                  <a:t>amount </a:t>
                </a:r>
                <a14:m>
                  <m:oMath xmlns:m="http://schemas.openxmlformats.org/officeDocument/2006/math">
                    <m:r>
                      <m:rPr>
                        <m:nor/>
                      </m:rPr>
                      <a:rPr lang="en-US" sz="2000" dirty="0" smtClean="0">
                        <a:solidFill>
                          <a:schemeClr val="accent6"/>
                        </a:solidFill>
                        <a:latin typeface="Symbol" pitchFamily="2" charset="2"/>
                      </a:rPr>
                      <m:t>h</m:t>
                    </m:r>
                    <m:r>
                      <a:rPr lang="en-US" sz="2000" i="1" dirty="0">
                        <a:solidFill>
                          <a:srgbClr val="FF0000"/>
                        </a:solidFill>
                        <a:latin typeface="Cambria Math" panose="02040503050406030204" pitchFamily="18" charset="0"/>
                      </a:rPr>
                      <m:t> </m:t>
                    </m:r>
                  </m:oMath>
                </a14:m>
                <a:r>
                  <a:rPr lang="en-US" sz="2000" dirty="0"/>
                  <a:t>in the</a:t>
                </a:r>
                <a:br>
                  <a:rPr lang="en-US" sz="2000" dirty="0"/>
                </a:br>
                <a:r>
                  <a:rPr lang="en-US" sz="2000" dirty="0"/>
                  <a:t>direction that</a:t>
                </a:r>
                <a:br>
                  <a:rPr lang="en-US" sz="2000" dirty="0"/>
                </a:br>
                <a:r>
                  <a:rPr lang="en-US" sz="2000" dirty="0"/>
                  <a:t>reduces the cost</a:t>
                </a:r>
                <a:br>
                  <a:rPr lang="en-US" sz="2000" dirty="0"/>
                </a:br>
                <a:r>
                  <a:rPr lang="en-US" sz="2000" dirty="0"/>
                  <a:t>(to the right)</a:t>
                </a:r>
              </a:p>
            </p:txBody>
          </p:sp>
        </mc:Choice>
        <mc:Fallback xmlns="">
          <p:sp>
            <p:nvSpPr>
              <p:cNvPr id="11" name="TextBox 10">
                <a:extLst>
                  <a:ext uri="{FF2B5EF4-FFF2-40B4-BE49-F238E27FC236}">
                    <a16:creationId xmlns:a16="http://schemas.microsoft.com/office/drawing/2014/main" id="{EF1AC755-9B66-45B8-B00B-8592EFECAA7C}"/>
                  </a:ext>
                </a:extLst>
              </p:cNvPr>
              <p:cNvSpPr txBox="1">
                <a:spLocks noRot="1" noChangeAspect="1" noMove="1" noResize="1" noEditPoints="1" noAdjustHandles="1" noChangeArrowheads="1" noChangeShapeType="1" noTextEdit="1"/>
              </p:cNvSpPr>
              <p:nvPr/>
            </p:nvSpPr>
            <p:spPr>
              <a:xfrm>
                <a:off x="6718852" y="1694622"/>
                <a:ext cx="2087431" cy="2862322"/>
              </a:xfrm>
              <a:prstGeom prst="rect">
                <a:avLst/>
              </a:prstGeom>
              <a:blipFill>
                <a:blip r:embed="rId4"/>
                <a:stretch>
                  <a:fillRect l="-2915" t="-1064" r="-875" b="-2979"/>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6DA569E4-8DB6-4355-B5A8-286F3A4DE1CE}"/>
              </a:ext>
            </a:extLst>
          </p:cNvPr>
          <p:cNvCxnSpPr/>
          <p:nvPr/>
        </p:nvCxnSpPr>
        <p:spPr>
          <a:xfrm>
            <a:off x="2079757" y="4425997"/>
            <a:ext cx="253447"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3DEDE4B-2A72-4B1E-AF77-163674F232F6}"/>
              </a:ext>
            </a:extLst>
          </p:cNvPr>
          <p:cNvCxnSpPr/>
          <p:nvPr/>
        </p:nvCxnSpPr>
        <p:spPr>
          <a:xfrm>
            <a:off x="2107096" y="3448878"/>
            <a:ext cx="0" cy="939248"/>
          </a:xfrm>
          <a:prstGeom prst="line">
            <a:avLst/>
          </a:prstGeom>
        </p:spPr>
        <p:style>
          <a:lnRef idx="1">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0A71EC8-7FCC-4E55-B278-B03AA06AF3CD}"/>
              </a:ext>
            </a:extLst>
          </p:cNvPr>
          <p:cNvCxnSpPr/>
          <p:nvPr/>
        </p:nvCxnSpPr>
        <p:spPr>
          <a:xfrm>
            <a:off x="2333204" y="3448878"/>
            <a:ext cx="0" cy="939248"/>
          </a:xfrm>
          <a:prstGeom prst="line">
            <a:avLst/>
          </a:prstGeom>
        </p:spPr>
        <p:style>
          <a:lnRef idx="1">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1B0D4A5D-487F-49A8-B960-F6EBF524AE26}"/>
                  </a:ext>
                </a:extLst>
              </p:cNvPr>
              <p:cNvSpPr/>
              <p:nvPr/>
            </p:nvSpPr>
            <p:spPr>
              <a:xfrm>
                <a:off x="2018436" y="4441544"/>
                <a:ext cx="40908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z="2000" dirty="0">
                          <a:solidFill>
                            <a:schemeClr val="accent6"/>
                          </a:solidFill>
                          <a:latin typeface="Symbol" pitchFamily="2" charset="2"/>
                        </a:rPr>
                        <m:t>h</m:t>
                      </m:r>
                    </m:oMath>
                  </m:oMathPara>
                </a14:m>
                <a:endParaRPr lang="en-US" sz="2000" dirty="0"/>
              </a:p>
            </p:txBody>
          </p:sp>
        </mc:Choice>
        <mc:Fallback xmlns="">
          <p:sp>
            <p:nvSpPr>
              <p:cNvPr id="17" name="Rectangle 16">
                <a:extLst>
                  <a:ext uri="{FF2B5EF4-FFF2-40B4-BE49-F238E27FC236}">
                    <a16:creationId xmlns:a16="http://schemas.microsoft.com/office/drawing/2014/main" id="{1B0D4A5D-487F-49A8-B960-F6EBF524AE26}"/>
                  </a:ext>
                </a:extLst>
              </p:cNvPr>
              <p:cNvSpPr>
                <a:spLocks noRot="1" noChangeAspect="1" noMove="1" noResize="1" noEditPoints="1" noAdjustHandles="1" noChangeArrowheads="1" noChangeShapeType="1" noTextEdit="1"/>
              </p:cNvSpPr>
              <p:nvPr/>
            </p:nvSpPr>
            <p:spPr>
              <a:xfrm>
                <a:off x="2018436" y="4441544"/>
                <a:ext cx="409086" cy="400110"/>
              </a:xfrm>
              <a:prstGeom prst="rect">
                <a:avLst/>
              </a:prstGeom>
              <a:blipFill>
                <a:blip r:embed="rId5"/>
                <a:stretch>
                  <a:fillRect b="-10769"/>
                </a:stretch>
              </a:blipFill>
            </p:spPr>
            <p:txBody>
              <a:bodyPr/>
              <a:lstStyle/>
              <a:p>
                <a:r>
                  <a:rPr lang="en-US">
                    <a:noFill/>
                  </a:rPr>
                  <a:t> </a:t>
                </a:r>
              </a:p>
            </p:txBody>
          </p:sp>
        </mc:Fallback>
      </mc:AlternateContent>
    </p:spTree>
    <p:extLst>
      <p:ext uri="{BB962C8B-B14F-4D97-AF65-F5344CB8AC3E}">
        <p14:creationId xmlns:p14="http://schemas.microsoft.com/office/powerpoint/2010/main" val="87214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5E6EF1E-403C-4E21-99F1-C403A3881D72}"/>
              </a:ext>
            </a:extLst>
          </p:cNvPr>
          <p:cNvPicPr>
            <a:picLocks noChangeAspect="1"/>
          </p:cNvPicPr>
          <p:nvPr/>
        </p:nvPicPr>
        <p:blipFill>
          <a:blip r:embed="rId2"/>
          <a:stretch>
            <a:fillRect/>
          </a:stretch>
        </p:blipFill>
        <p:spPr>
          <a:xfrm>
            <a:off x="516729" y="1249493"/>
            <a:ext cx="5279095" cy="3524191"/>
          </a:xfrm>
          <a:prstGeom prst="rect">
            <a:avLst/>
          </a:prstGeom>
        </p:spPr>
      </p:pic>
      <p:sp>
        <p:nvSpPr>
          <p:cNvPr id="18" name="TextBox 17">
            <a:extLst>
              <a:ext uri="{FF2B5EF4-FFF2-40B4-BE49-F238E27FC236}">
                <a16:creationId xmlns:a16="http://schemas.microsoft.com/office/drawing/2014/main" id="{3FD9355F-AAB3-4558-9B62-4406D130E5CA}"/>
              </a:ext>
            </a:extLst>
          </p:cNvPr>
          <p:cNvSpPr txBox="1"/>
          <p:nvPr/>
        </p:nvSpPr>
        <p:spPr>
          <a:xfrm rot="16200000">
            <a:off x="-89575" y="2716792"/>
            <a:ext cx="1281120" cy="400110"/>
          </a:xfrm>
          <a:prstGeom prst="rect">
            <a:avLst/>
          </a:prstGeom>
          <a:solidFill>
            <a:schemeClr val="bg1"/>
          </a:solidFill>
        </p:spPr>
        <p:txBody>
          <a:bodyPr wrap="none" rtlCol="0">
            <a:spAutoFit/>
          </a:bodyPr>
          <a:lstStyle/>
          <a:p>
            <a:r>
              <a:rPr lang="en-US" sz="2000" dirty="0"/>
              <a:t>Feature 0</a:t>
            </a:r>
          </a:p>
        </p:txBody>
      </p:sp>
      <p:sp>
        <p:nvSpPr>
          <p:cNvPr id="2" name="Title 1">
            <a:extLst>
              <a:ext uri="{FF2B5EF4-FFF2-40B4-BE49-F238E27FC236}">
                <a16:creationId xmlns:a16="http://schemas.microsoft.com/office/drawing/2014/main" id="{D3B62D61-9A2B-413F-9C6F-788F39FD6449}"/>
              </a:ext>
            </a:extLst>
          </p:cNvPr>
          <p:cNvSpPr>
            <a:spLocks noGrp="1"/>
          </p:cNvSpPr>
          <p:nvPr>
            <p:ph type="title"/>
          </p:nvPr>
        </p:nvSpPr>
        <p:spPr/>
        <p:txBody>
          <a:bodyPr/>
          <a:lstStyle/>
          <a:p>
            <a:r>
              <a:rPr lang="en-US" dirty="0"/>
              <a:t>Finding the Minimum</a:t>
            </a:r>
          </a:p>
        </p:txBody>
      </p:sp>
      <p:sp>
        <p:nvSpPr>
          <p:cNvPr id="6" name="Oval 5">
            <a:extLst>
              <a:ext uri="{FF2B5EF4-FFF2-40B4-BE49-F238E27FC236}">
                <a16:creationId xmlns:a16="http://schemas.microsoft.com/office/drawing/2014/main" id="{C7B50EC9-D863-4D98-A670-03101D64B07F}"/>
              </a:ext>
            </a:extLst>
          </p:cNvPr>
          <p:cNvSpPr/>
          <p:nvPr/>
        </p:nvSpPr>
        <p:spPr>
          <a:xfrm>
            <a:off x="2057394" y="2857500"/>
            <a:ext cx="149087" cy="149087"/>
          </a:xfrm>
          <a:prstGeom prst="ellipse">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ABD3FCE-57C6-4AE0-AB87-5FA26C4AA112}"/>
              </a:ext>
            </a:extLst>
          </p:cNvPr>
          <p:cNvSpPr txBox="1"/>
          <p:nvPr/>
        </p:nvSpPr>
        <p:spPr>
          <a:xfrm>
            <a:off x="2057394" y="2441843"/>
            <a:ext cx="2432076" cy="400110"/>
          </a:xfrm>
          <a:prstGeom prst="rect">
            <a:avLst/>
          </a:prstGeom>
        </p:spPr>
        <p:txBody>
          <a:bodyPr wrap="none" rtlCol="0">
            <a:spAutoFit/>
          </a:bodyPr>
          <a:lstStyle/>
          <a:p>
            <a:r>
              <a:rPr lang="en-US" sz="2000" dirty="0"/>
              <a:t>Our initial weight </a:t>
            </a:r>
            <a:r>
              <a:rPr lang="en-US" sz="2000" i="1" dirty="0"/>
              <a:t>w</a:t>
            </a:r>
            <a:r>
              <a:rPr lang="en-US" sz="2000" i="1" baseline="-25000" dirty="0"/>
              <a:t>0</a:t>
            </a:r>
          </a:p>
        </p:txBody>
      </p:sp>
      <p:cxnSp>
        <p:nvCxnSpPr>
          <p:cNvPr id="9" name="Straight Connector 8">
            <a:extLst>
              <a:ext uri="{FF2B5EF4-FFF2-40B4-BE49-F238E27FC236}">
                <a16:creationId xmlns:a16="http://schemas.microsoft.com/office/drawing/2014/main" id="{DEDDFEEA-E75F-450F-BAFE-826A24DFEC58}"/>
              </a:ext>
            </a:extLst>
          </p:cNvPr>
          <p:cNvCxnSpPr>
            <a:cxnSpLocks/>
          </p:cNvCxnSpPr>
          <p:nvPr/>
        </p:nvCxnSpPr>
        <p:spPr>
          <a:xfrm>
            <a:off x="1751766" y="2288137"/>
            <a:ext cx="797615" cy="1449735"/>
          </a:xfrm>
          <a:prstGeom prst="line">
            <a:avLst/>
          </a:prstGeom>
          <a:ln w="38100"/>
        </p:spPr>
        <p:style>
          <a:lnRef idx="1">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0E88FA1C-247C-4A31-9C13-FDB6154BC89C}"/>
              </a:ext>
            </a:extLst>
          </p:cNvPr>
          <p:cNvSpPr txBox="1"/>
          <p:nvPr/>
        </p:nvSpPr>
        <p:spPr>
          <a:xfrm>
            <a:off x="2549381" y="3001299"/>
            <a:ext cx="2478564" cy="400110"/>
          </a:xfrm>
          <a:prstGeom prst="rect">
            <a:avLst/>
          </a:prstGeom>
        </p:spPr>
        <p:txBody>
          <a:bodyPr wrap="none" rtlCol="0">
            <a:spAutoFit/>
          </a:bodyPr>
          <a:lstStyle/>
          <a:p>
            <a:r>
              <a:rPr lang="en-US" sz="2000" dirty="0"/>
              <a:t>The derivative at </a:t>
            </a:r>
            <a:r>
              <a:rPr lang="en-US" sz="2000" i="1" dirty="0"/>
              <a:t>w</a:t>
            </a:r>
            <a:r>
              <a:rPr lang="en-US" sz="2000" i="1" baseline="-25000" dirty="0"/>
              <a:t>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F1AC755-9B66-45B8-B00B-8592EFECAA7C}"/>
                  </a:ext>
                </a:extLst>
              </p:cNvPr>
              <p:cNvSpPr txBox="1"/>
              <p:nvPr/>
            </p:nvSpPr>
            <p:spPr>
              <a:xfrm>
                <a:off x="6718852" y="1694622"/>
                <a:ext cx="2087431" cy="2862322"/>
              </a:xfrm>
              <a:prstGeom prst="rect">
                <a:avLst/>
              </a:prstGeom>
            </p:spPr>
            <p:txBody>
              <a:bodyPr wrap="none" rtlCol="0">
                <a:spAutoFit/>
              </a:bodyPr>
              <a:lstStyle/>
              <a:p>
                <a:r>
                  <a:rPr lang="en-US" sz="2000" dirty="0"/>
                  <a:t>Get the slope</a:t>
                </a:r>
                <a:br>
                  <a:rPr lang="en-US" sz="2000" dirty="0"/>
                </a:br>
                <a:r>
                  <a:rPr lang="en-US" sz="2000" dirty="0"/>
                  <a:t>(derivative) at </a:t>
                </a:r>
                <a:r>
                  <a:rPr lang="en-US" sz="2000" i="1" dirty="0"/>
                  <a:t>w</a:t>
                </a:r>
                <a:r>
                  <a:rPr lang="en-US" sz="2000" i="1" baseline="-25000" dirty="0"/>
                  <a:t>0</a:t>
                </a:r>
              </a:p>
              <a:p>
                <a:endParaRPr lang="en-US" sz="2000" dirty="0"/>
              </a:p>
              <a:p>
                <a:endParaRPr lang="en-US" sz="2000" dirty="0"/>
              </a:p>
              <a:p>
                <a:r>
                  <a:rPr lang="en-US" sz="2000" dirty="0"/>
                  <a:t>Move by a small</a:t>
                </a:r>
                <a:br>
                  <a:rPr lang="en-US" sz="2000" dirty="0"/>
                </a:br>
                <a:r>
                  <a:rPr lang="en-US" sz="2000" dirty="0"/>
                  <a:t>amount </a:t>
                </a:r>
                <a14:m>
                  <m:oMath xmlns:m="http://schemas.openxmlformats.org/officeDocument/2006/math">
                    <m:r>
                      <m:rPr>
                        <m:nor/>
                      </m:rPr>
                      <a:rPr lang="en-US" sz="2000" dirty="0" smtClean="0">
                        <a:solidFill>
                          <a:schemeClr val="accent6"/>
                        </a:solidFill>
                        <a:latin typeface="Symbol" pitchFamily="2" charset="2"/>
                      </a:rPr>
                      <m:t>h</m:t>
                    </m:r>
                    <m:r>
                      <a:rPr lang="en-US" sz="2000" i="1" dirty="0">
                        <a:solidFill>
                          <a:srgbClr val="FF0000"/>
                        </a:solidFill>
                        <a:latin typeface="Cambria Math" panose="02040503050406030204" pitchFamily="18" charset="0"/>
                      </a:rPr>
                      <m:t> </m:t>
                    </m:r>
                  </m:oMath>
                </a14:m>
                <a:r>
                  <a:rPr lang="en-US" sz="2000" dirty="0"/>
                  <a:t>in the</a:t>
                </a:r>
                <a:br>
                  <a:rPr lang="en-US" sz="2000" dirty="0"/>
                </a:br>
                <a:r>
                  <a:rPr lang="en-US" sz="2000" dirty="0"/>
                  <a:t>direction that</a:t>
                </a:r>
                <a:br>
                  <a:rPr lang="en-US" sz="2000" dirty="0"/>
                </a:br>
                <a:r>
                  <a:rPr lang="en-US" sz="2000" dirty="0"/>
                  <a:t>reduces the cost</a:t>
                </a:r>
                <a:br>
                  <a:rPr lang="en-US" sz="2000" dirty="0"/>
                </a:br>
                <a:r>
                  <a:rPr lang="en-US" sz="2000" dirty="0"/>
                  <a:t>(to the right)</a:t>
                </a:r>
              </a:p>
            </p:txBody>
          </p:sp>
        </mc:Choice>
        <mc:Fallback xmlns="">
          <p:sp>
            <p:nvSpPr>
              <p:cNvPr id="11" name="TextBox 10">
                <a:extLst>
                  <a:ext uri="{FF2B5EF4-FFF2-40B4-BE49-F238E27FC236}">
                    <a16:creationId xmlns:a16="http://schemas.microsoft.com/office/drawing/2014/main" id="{EF1AC755-9B66-45B8-B00B-8592EFECAA7C}"/>
                  </a:ext>
                </a:extLst>
              </p:cNvPr>
              <p:cNvSpPr txBox="1">
                <a:spLocks noRot="1" noChangeAspect="1" noMove="1" noResize="1" noEditPoints="1" noAdjustHandles="1" noChangeArrowheads="1" noChangeShapeType="1" noTextEdit="1"/>
              </p:cNvSpPr>
              <p:nvPr/>
            </p:nvSpPr>
            <p:spPr>
              <a:xfrm>
                <a:off x="6718852" y="1694622"/>
                <a:ext cx="2087431" cy="2862322"/>
              </a:xfrm>
              <a:prstGeom prst="rect">
                <a:avLst/>
              </a:prstGeom>
              <a:blipFill>
                <a:blip r:embed="rId3"/>
                <a:stretch>
                  <a:fillRect l="-2915" t="-1064" r="-875" b="-2979"/>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6DA569E4-8DB6-4355-B5A8-286F3A4DE1CE}"/>
              </a:ext>
            </a:extLst>
          </p:cNvPr>
          <p:cNvCxnSpPr/>
          <p:nvPr/>
        </p:nvCxnSpPr>
        <p:spPr>
          <a:xfrm>
            <a:off x="2079757" y="4425997"/>
            <a:ext cx="253447"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3DEDE4B-2A72-4B1E-AF77-163674F232F6}"/>
              </a:ext>
            </a:extLst>
          </p:cNvPr>
          <p:cNvCxnSpPr/>
          <p:nvPr/>
        </p:nvCxnSpPr>
        <p:spPr>
          <a:xfrm>
            <a:off x="2107096" y="3448878"/>
            <a:ext cx="0" cy="939248"/>
          </a:xfrm>
          <a:prstGeom prst="line">
            <a:avLst/>
          </a:prstGeom>
        </p:spPr>
        <p:style>
          <a:lnRef idx="1">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0A71EC8-7FCC-4E55-B278-B03AA06AF3CD}"/>
              </a:ext>
            </a:extLst>
          </p:cNvPr>
          <p:cNvCxnSpPr/>
          <p:nvPr/>
        </p:nvCxnSpPr>
        <p:spPr>
          <a:xfrm>
            <a:off x="2333204" y="3448878"/>
            <a:ext cx="0" cy="939248"/>
          </a:xfrm>
          <a:prstGeom prst="line">
            <a:avLst/>
          </a:prstGeom>
        </p:spPr>
        <p:style>
          <a:lnRef idx="1">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1B0D4A5D-487F-49A8-B960-F6EBF524AE26}"/>
                  </a:ext>
                </a:extLst>
              </p:cNvPr>
              <p:cNvSpPr/>
              <p:nvPr/>
            </p:nvSpPr>
            <p:spPr>
              <a:xfrm>
                <a:off x="2018436" y="4441544"/>
                <a:ext cx="40908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z="2000" dirty="0">
                          <a:solidFill>
                            <a:schemeClr val="accent6"/>
                          </a:solidFill>
                          <a:latin typeface="Symbol" pitchFamily="2" charset="2"/>
                        </a:rPr>
                        <m:t>h</m:t>
                      </m:r>
                    </m:oMath>
                  </m:oMathPara>
                </a14:m>
                <a:endParaRPr lang="en-US" sz="2000" dirty="0"/>
              </a:p>
            </p:txBody>
          </p:sp>
        </mc:Choice>
        <mc:Fallback xmlns="">
          <p:sp>
            <p:nvSpPr>
              <p:cNvPr id="17" name="Rectangle 16">
                <a:extLst>
                  <a:ext uri="{FF2B5EF4-FFF2-40B4-BE49-F238E27FC236}">
                    <a16:creationId xmlns:a16="http://schemas.microsoft.com/office/drawing/2014/main" id="{1B0D4A5D-487F-49A8-B960-F6EBF524AE26}"/>
                  </a:ext>
                </a:extLst>
              </p:cNvPr>
              <p:cNvSpPr>
                <a:spLocks noRot="1" noChangeAspect="1" noMove="1" noResize="1" noEditPoints="1" noAdjustHandles="1" noChangeArrowheads="1" noChangeShapeType="1" noTextEdit="1"/>
              </p:cNvSpPr>
              <p:nvPr/>
            </p:nvSpPr>
            <p:spPr>
              <a:xfrm>
                <a:off x="2018436" y="4441544"/>
                <a:ext cx="409086" cy="400110"/>
              </a:xfrm>
              <a:prstGeom prst="rect">
                <a:avLst/>
              </a:prstGeom>
              <a:blipFill>
                <a:blip r:embed="rId4"/>
                <a:stretch>
                  <a:fillRect b="-10769"/>
                </a:stretch>
              </a:blipFill>
            </p:spPr>
            <p:txBody>
              <a:bodyPr/>
              <a:lstStyle/>
              <a:p>
                <a:r>
                  <a:rPr lang="en-US">
                    <a:noFill/>
                  </a:rPr>
                  <a:t> </a:t>
                </a:r>
              </a:p>
            </p:txBody>
          </p:sp>
        </mc:Fallback>
      </mc:AlternateContent>
    </p:spTree>
    <p:extLst>
      <p:ext uri="{BB962C8B-B14F-4D97-AF65-F5344CB8AC3E}">
        <p14:creationId xmlns:p14="http://schemas.microsoft.com/office/powerpoint/2010/main" val="419621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5E6EF1E-403C-4E21-99F1-C403A3881D72}"/>
              </a:ext>
            </a:extLst>
          </p:cNvPr>
          <p:cNvPicPr>
            <a:picLocks noChangeAspect="1"/>
          </p:cNvPicPr>
          <p:nvPr/>
        </p:nvPicPr>
        <p:blipFill>
          <a:blip r:embed="rId2"/>
          <a:stretch>
            <a:fillRect/>
          </a:stretch>
        </p:blipFill>
        <p:spPr>
          <a:xfrm>
            <a:off x="516729" y="1249493"/>
            <a:ext cx="5279095" cy="3524191"/>
          </a:xfrm>
          <a:prstGeom prst="rect">
            <a:avLst/>
          </a:prstGeom>
        </p:spPr>
      </p:pic>
      <p:sp>
        <p:nvSpPr>
          <p:cNvPr id="18" name="TextBox 17">
            <a:extLst>
              <a:ext uri="{FF2B5EF4-FFF2-40B4-BE49-F238E27FC236}">
                <a16:creationId xmlns:a16="http://schemas.microsoft.com/office/drawing/2014/main" id="{3FD9355F-AAB3-4558-9B62-4406D130E5CA}"/>
              </a:ext>
            </a:extLst>
          </p:cNvPr>
          <p:cNvSpPr txBox="1"/>
          <p:nvPr/>
        </p:nvSpPr>
        <p:spPr>
          <a:xfrm rot="16200000">
            <a:off x="-89575" y="2716792"/>
            <a:ext cx="1281120" cy="400110"/>
          </a:xfrm>
          <a:prstGeom prst="rect">
            <a:avLst/>
          </a:prstGeom>
          <a:solidFill>
            <a:schemeClr val="bg1"/>
          </a:solidFill>
        </p:spPr>
        <p:txBody>
          <a:bodyPr wrap="none" rtlCol="0">
            <a:spAutoFit/>
          </a:bodyPr>
          <a:lstStyle/>
          <a:p>
            <a:r>
              <a:rPr lang="en-US" sz="2000" dirty="0"/>
              <a:t>Feature 0</a:t>
            </a:r>
          </a:p>
        </p:txBody>
      </p:sp>
      <p:sp>
        <p:nvSpPr>
          <p:cNvPr id="2" name="Title 1">
            <a:extLst>
              <a:ext uri="{FF2B5EF4-FFF2-40B4-BE49-F238E27FC236}">
                <a16:creationId xmlns:a16="http://schemas.microsoft.com/office/drawing/2014/main" id="{D3B62D61-9A2B-413F-9C6F-788F39FD6449}"/>
              </a:ext>
            </a:extLst>
          </p:cNvPr>
          <p:cNvSpPr>
            <a:spLocks noGrp="1"/>
          </p:cNvSpPr>
          <p:nvPr>
            <p:ph type="title"/>
          </p:nvPr>
        </p:nvSpPr>
        <p:spPr/>
        <p:txBody>
          <a:bodyPr/>
          <a:lstStyle/>
          <a:p>
            <a:r>
              <a:rPr lang="en-US" dirty="0"/>
              <a:t>Finding the Minimum</a:t>
            </a:r>
          </a:p>
        </p:txBody>
      </p:sp>
      <p:sp>
        <p:nvSpPr>
          <p:cNvPr id="7" name="TextBox 6">
            <a:extLst>
              <a:ext uri="{FF2B5EF4-FFF2-40B4-BE49-F238E27FC236}">
                <a16:creationId xmlns:a16="http://schemas.microsoft.com/office/drawing/2014/main" id="{3ABD3FCE-57C6-4AE0-AB87-5FA26C4AA112}"/>
              </a:ext>
            </a:extLst>
          </p:cNvPr>
          <p:cNvSpPr txBox="1"/>
          <p:nvPr/>
        </p:nvSpPr>
        <p:spPr>
          <a:xfrm>
            <a:off x="2057394" y="2441843"/>
            <a:ext cx="2432076" cy="400110"/>
          </a:xfrm>
          <a:prstGeom prst="rect">
            <a:avLst/>
          </a:prstGeom>
        </p:spPr>
        <p:txBody>
          <a:bodyPr wrap="none" rtlCol="0">
            <a:spAutoFit/>
          </a:bodyPr>
          <a:lstStyle/>
          <a:p>
            <a:r>
              <a:rPr lang="en-US" sz="2000" dirty="0"/>
              <a:t>Our initial weight </a:t>
            </a:r>
            <a:r>
              <a:rPr lang="en-US" sz="2000" i="1" dirty="0"/>
              <a:t>w</a:t>
            </a:r>
            <a:r>
              <a:rPr lang="en-US" sz="2000" i="1" baseline="-25000" dirty="0"/>
              <a:t>0</a:t>
            </a:r>
          </a:p>
        </p:txBody>
      </p:sp>
      <p:cxnSp>
        <p:nvCxnSpPr>
          <p:cNvPr id="9" name="Straight Connector 8">
            <a:extLst>
              <a:ext uri="{FF2B5EF4-FFF2-40B4-BE49-F238E27FC236}">
                <a16:creationId xmlns:a16="http://schemas.microsoft.com/office/drawing/2014/main" id="{DEDDFEEA-E75F-450F-BAFE-826A24DFEC58}"/>
              </a:ext>
            </a:extLst>
          </p:cNvPr>
          <p:cNvCxnSpPr>
            <a:cxnSpLocks/>
          </p:cNvCxnSpPr>
          <p:nvPr/>
        </p:nvCxnSpPr>
        <p:spPr>
          <a:xfrm>
            <a:off x="1734378" y="2400300"/>
            <a:ext cx="1215197" cy="1838325"/>
          </a:xfrm>
          <a:prstGeom prst="line">
            <a:avLst/>
          </a:prstGeom>
          <a:ln w="38100"/>
        </p:spPr>
        <p:style>
          <a:lnRef idx="1">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0E88FA1C-247C-4A31-9C13-FDB6154BC89C}"/>
              </a:ext>
            </a:extLst>
          </p:cNvPr>
          <p:cNvSpPr txBox="1"/>
          <p:nvPr/>
        </p:nvSpPr>
        <p:spPr>
          <a:xfrm>
            <a:off x="2549381" y="3001299"/>
            <a:ext cx="2478564" cy="400110"/>
          </a:xfrm>
          <a:prstGeom prst="rect">
            <a:avLst/>
          </a:prstGeom>
        </p:spPr>
        <p:txBody>
          <a:bodyPr wrap="none" rtlCol="0">
            <a:spAutoFit/>
          </a:bodyPr>
          <a:lstStyle/>
          <a:p>
            <a:r>
              <a:rPr lang="en-US" sz="2000" dirty="0"/>
              <a:t>The derivative at </a:t>
            </a:r>
            <a:r>
              <a:rPr lang="en-US" sz="2000" i="1" dirty="0"/>
              <a:t>w</a:t>
            </a:r>
            <a:r>
              <a:rPr lang="en-US" sz="2000" i="1" baseline="-25000" dirty="0"/>
              <a:t>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F1AC755-9B66-45B8-B00B-8592EFECAA7C}"/>
                  </a:ext>
                </a:extLst>
              </p:cNvPr>
              <p:cNvSpPr txBox="1"/>
              <p:nvPr/>
            </p:nvSpPr>
            <p:spPr>
              <a:xfrm>
                <a:off x="6718852" y="1694622"/>
                <a:ext cx="2087431" cy="2862322"/>
              </a:xfrm>
              <a:prstGeom prst="rect">
                <a:avLst/>
              </a:prstGeom>
            </p:spPr>
            <p:txBody>
              <a:bodyPr wrap="none" rtlCol="0">
                <a:spAutoFit/>
              </a:bodyPr>
              <a:lstStyle/>
              <a:p>
                <a:r>
                  <a:rPr lang="en-US" sz="2000" dirty="0"/>
                  <a:t>Get the slope</a:t>
                </a:r>
                <a:br>
                  <a:rPr lang="en-US" sz="2000" dirty="0"/>
                </a:br>
                <a:r>
                  <a:rPr lang="en-US" sz="2000" dirty="0"/>
                  <a:t>(derivative) at </a:t>
                </a:r>
                <a:r>
                  <a:rPr lang="en-US" sz="2000" i="1" dirty="0"/>
                  <a:t>w</a:t>
                </a:r>
                <a:r>
                  <a:rPr lang="en-US" sz="2000" i="1" baseline="-25000" dirty="0"/>
                  <a:t>0</a:t>
                </a:r>
              </a:p>
              <a:p>
                <a:endParaRPr lang="en-US" sz="2000" dirty="0"/>
              </a:p>
              <a:p>
                <a:endParaRPr lang="en-US" sz="2000" dirty="0"/>
              </a:p>
              <a:p>
                <a:r>
                  <a:rPr lang="en-US" sz="2000" dirty="0"/>
                  <a:t>Move by a small</a:t>
                </a:r>
                <a:br>
                  <a:rPr lang="en-US" sz="2000" dirty="0"/>
                </a:br>
                <a:r>
                  <a:rPr lang="en-US" sz="2000" dirty="0"/>
                  <a:t>amount </a:t>
                </a:r>
                <a14:m>
                  <m:oMath xmlns:m="http://schemas.openxmlformats.org/officeDocument/2006/math">
                    <m:r>
                      <m:rPr>
                        <m:nor/>
                      </m:rPr>
                      <a:rPr lang="en-US" sz="2000" dirty="0" smtClean="0">
                        <a:solidFill>
                          <a:schemeClr val="accent6"/>
                        </a:solidFill>
                        <a:latin typeface="Symbol" pitchFamily="2" charset="2"/>
                      </a:rPr>
                      <m:t>h</m:t>
                    </m:r>
                    <m:r>
                      <a:rPr lang="en-US" sz="2000" i="1" dirty="0">
                        <a:solidFill>
                          <a:srgbClr val="FF0000"/>
                        </a:solidFill>
                        <a:latin typeface="Cambria Math" panose="02040503050406030204" pitchFamily="18" charset="0"/>
                      </a:rPr>
                      <m:t> </m:t>
                    </m:r>
                  </m:oMath>
                </a14:m>
                <a:r>
                  <a:rPr lang="en-US" sz="2000" dirty="0"/>
                  <a:t>in the</a:t>
                </a:r>
                <a:br>
                  <a:rPr lang="en-US" sz="2000" dirty="0"/>
                </a:br>
                <a:r>
                  <a:rPr lang="en-US" sz="2000" dirty="0"/>
                  <a:t>direction that</a:t>
                </a:r>
                <a:br>
                  <a:rPr lang="en-US" sz="2000" dirty="0"/>
                </a:br>
                <a:r>
                  <a:rPr lang="en-US" sz="2000" dirty="0"/>
                  <a:t>reduces the cost</a:t>
                </a:r>
                <a:br>
                  <a:rPr lang="en-US" sz="2000" dirty="0"/>
                </a:br>
                <a:r>
                  <a:rPr lang="en-US" sz="2000" dirty="0"/>
                  <a:t>(to the right)</a:t>
                </a:r>
              </a:p>
            </p:txBody>
          </p:sp>
        </mc:Choice>
        <mc:Fallback xmlns="">
          <p:sp>
            <p:nvSpPr>
              <p:cNvPr id="11" name="TextBox 10">
                <a:extLst>
                  <a:ext uri="{FF2B5EF4-FFF2-40B4-BE49-F238E27FC236}">
                    <a16:creationId xmlns:a16="http://schemas.microsoft.com/office/drawing/2014/main" id="{EF1AC755-9B66-45B8-B00B-8592EFECAA7C}"/>
                  </a:ext>
                </a:extLst>
              </p:cNvPr>
              <p:cNvSpPr txBox="1">
                <a:spLocks noRot="1" noChangeAspect="1" noMove="1" noResize="1" noEditPoints="1" noAdjustHandles="1" noChangeArrowheads="1" noChangeShapeType="1" noTextEdit="1"/>
              </p:cNvSpPr>
              <p:nvPr/>
            </p:nvSpPr>
            <p:spPr>
              <a:xfrm>
                <a:off x="6718852" y="1694622"/>
                <a:ext cx="2087431" cy="2862322"/>
              </a:xfrm>
              <a:prstGeom prst="rect">
                <a:avLst/>
              </a:prstGeom>
              <a:blipFill>
                <a:blip r:embed="rId3"/>
                <a:stretch>
                  <a:fillRect l="-2915" t="-1064" r="-875" b="-2979"/>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90A71EC8-7FCC-4E55-B278-B03AA06AF3CD}"/>
              </a:ext>
            </a:extLst>
          </p:cNvPr>
          <p:cNvCxnSpPr/>
          <p:nvPr/>
        </p:nvCxnSpPr>
        <p:spPr>
          <a:xfrm>
            <a:off x="2333204" y="3448878"/>
            <a:ext cx="0" cy="939248"/>
          </a:xfrm>
          <a:prstGeom prst="line">
            <a:avLst/>
          </a:prstGeom>
        </p:spPr>
        <p:style>
          <a:lnRef idx="1">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ED18F47-D2CF-4C06-A1B7-BA8FDAE04A73}"/>
              </a:ext>
            </a:extLst>
          </p:cNvPr>
          <p:cNvCxnSpPr/>
          <p:nvPr/>
        </p:nvCxnSpPr>
        <p:spPr>
          <a:xfrm>
            <a:off x="2295934" y="4425997"/>
            <a:ext cx="253447"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37370FE-7F74-4FA4-8264-7B9EAA979183}"/>
              </a:ext>
            </a:extLst>
          </p:cNvPr>
          <p:cNvCxnSpPr/>
          <p:nvPr/>
        </p:nvCxnSpPr>
        <p:spPr>
          <a:xfrm>
            <a:off x="2323273" y="3448878"/>
            <a:ext cx="0" cy="939248"/>
          </a:xfrm>
          <a:prstGeom prst="line">
            <a:avLst/>
          </a:prstGeom>
        </p:spPr>
        <p:style>
          <a:lnRef idx="1">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734940E-BD49-48E1-B5CB-1E77FC8C45AF}"/>
              </a:ext>
            </a:extLst>
          </p:cNvPr>
          <p:cNvCxnSpPr>
            <a:cxnSpLocks/>
          </p:cNvCxnSpPr>
          <p:nvPr/>
        </p:nvCxnSpPr>
        <p:spPr>
          <a:xfrm>
            <a:off x="2549381" y="3667539"/>
            <a:ext cx="0" cy="720587"/>
          </a:xfrm>
          <a:prstGeom prst="line">
            <a:avLst/>
          </a:prstGeom>
        </p:spPr>
        <p:style>
          <a:lnRef idx="1">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8FDDD12-F51C-4AE7-BD95-691CEE898730}"/>
                  </a:ext>
                </a:extLst>
              </p:cNvPr>
              <p:cNvSpPr/>
              <p:nvPr/>
            </p:nvSpPr>
            <p:spPr>
              <a:xfrm>
                <a:off x="2206481" y="4396929"/>
                <a:ext cx="40908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z="2000" dirty="0">
                          <a:solidFill>
                            <a:schemeClr val="accent6"/>
                          </a:solidFill>
                          <a:latin typeface="Symbol" pitchFamily="2" charset="2"/>
                        </a:rPr>
                        <m:t>h</m:t>
                      </m:r>
                    </m:oMath>
                  </m:oMathPara>
                </a14:m>
                <a:endParaRPr lang="en-US" sz="2000" dirty="0"/>
              </a:p>
            </p:txBody>
          </p:sp>
        </mc:Choice>
        <mc:Fallback xmlns="">
          <p:sp>
            <p:nvSpPr>
              <p:cNvPr id="22" name="Rectangle 21">
                <a:extLst>
                  <a:ext uri="{FF2B5EF4-FFF2-40B4-BE49-F238E27FC236}">
                    <a16:creationId xmlns:a16="http://schemas.microsoft.com/office/drawing/2014/main" id="{08FDDD12-F51C-4AE7-BD95-691CEE898730}"/>
                  </a:ext>
                </a:extLst>
              </p:cNvPr>
              <p:cNvSpPr>
                <a:spLocks noRot="1" noChangeAspect="1" noMove="1" noResize="1" noEditPoints="1" noAdjustHandles="1" noChangeArrowheads="1" noChangeShapeType="1" noTextEdit="1"/>
              </p:cNvSpPr>
              <p:nvPr/>
            </p:nvSpPr>
            <p:spPr>
              <a:xfrm>
                <a:off x="2206481" y="4396929"/>
                <a:ext cx="409086" cy="400110"/>
              </a:xfrm>
              <a:prstGeom prst="rect">
                <a:avLst/>
              </a:prstGeom>
              <a:blipFill>
                <a:blip r:embed="rId4"/>
                <a:stretch>
                  <a:fillRect b="-9091"/>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2D261456-2460-4491-9476-DD3EF33B95C2}"/>
              </a:ext>
            </a:extLst>
          </p:cNvPr>
          <p:cNvSpPr/>
          <p:nvPr/>
        </p:nvSpPr>
        <p:spPr>
          <a:xfrm>
            <a:off x="2254524" y="3173907"/>
            <a:ext cx="149087" cy="149087"/>
          </a:xfrm>
          <a:prstGeom prst="ellipse">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7B50EC9-D863-4D98-A670-03101D64B07F}"/>
              </a:ext>
            </a:extLst>
          </p:cNvPr>
          <p:cNvSpPr/>
          <p:nvPr/>
        </p:nvSpPr>
        <p:spPr>
          <a:xfrm>
            <a:off x="2057394" y="2857500"/>
            <a:ext cx="149087" cy="149087"/>
          </a:xfrm>
          <a:prstGeom prst="ellipse">
            <a:avLst/>
          </a:prstGeom>
          <a:solidFill>
            <a:schemeClr val="tx2">
              <a:lumMod val="75000"/>
            </a:schemeClr>
          </a:solidFill>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545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5E6EF1E-403C-4E21-99F1-C403A3881D72}"/>
              </a:ext>
            </a:extLst>
          </p:cNvPr>
          <p:cNvPicPr>
            <a:picLocks noChangeAspect="1"/>
          </p:cNvPicPr>
          <p:nvPr/>
        </p:nvPicPr>
        <p:blipFill>
          <a:blip r:embed="rId2"/>
          <a:stretch>
            <a:fillRect/>
          </a:stretch>
        </p:blipFill>
        <p:spPr>
          <a:xfrm>
            <a:off x="516729" y="1249493"/>
            <a:ext cx="5279095" cy="3524191"/>
          </a:xfrm>
          <a:prstGeom prst="rect">
            <a:avLst/>
          </a:prstGeom>
        </p:spPr>
      </p:pic>
      <p:sp>
        <p:nvSpPr>
          <p:cNvPr id="18" name="TextBox 17">
            <a:extLst>
              <a:ext uri="{FF2B5EF4-FFF2-40B4-BE49-F238E27FC236}">
                <a16:creationId xmlns:a16="http://schemas.microsoft.com/office/drawing/2014/main" id="{3FD9355F-AAB3-4558-9B62-4406D130E5CA}"/>
              </a:ext>
            </a:extLst>
          </p:cNvPr>
          <p:cNvSpPr txBox="1"/>
          <p:nvPr/>
        </p:nvSpPr>
        <p:spPr>
          <a:xfrm rot="16200000">
            <a:off x="-89575" y="2716792"/>
            <a:ext cx="1281120" cy="400110"/>
          </a:xfrm>
          <a:prstGeom prst="rect">
            <a:avLst/>
          </a:prstGeom>
          <a:solidFill>
            <a:schemeClr val="bg1"/>
          </a:solidFill>
        </p:spPr>
        <p:txBody>
          <a:bodyPr wrap="none" rtlCol="0">
            <a:spAutoFit/>
          </a:bodyPr>
          <a:lstStyle/>
          <a:p>
            <a:r>
              <a:rPr lang="en-US" sz="2000" dirty="0"/>
              <a:t>Feature 0</a:t>
            </a:r>
          </a:p>
        </p:txBody>
      </p:sp>
      <p:sp>
        <p:nvSpPr>
          <p:cNvPr id="2" name="Title 1">
            <a:extLst>
              <a:ext uri="{FF2B5EF4-FFF2-40B4-BE49-F238E27FC236}">
                <a16:creationId xmlns:a16="http://schemas.microsoft.com/office/drawing/2014/main" id="{D3B62D61-9A2B-413F-9C6F-788F39FD6449}"/>
              </a:ext>
            </a:extLst>
          </p:cNvPr>
          <p:cNvSpPr>
            <a:spLocks noGrp="1"/>
          </p:cNvSpPr>
          <p:nvPr>
            <p:ph type="title"/>
          </p:nvPr>
        </p:nvSpPr>
        <p:spPr/>
        <p:txBody>
          <a:bodyPr/>
          <a:lstStyle/>
          <a:p>
            <a:r>
              <a:rPr lang="en-US" dirty="0"/>
              <a:t>Finding the Minimum</a:t>
            </a:r>
          </a:p>
        </p:txBody>
      </p:sp>
      <p:sp>
        <p:nvSpPr>
          <p:cNvPr id="7" name="TextBox 6">
            <a:extLst>
              <a:ext uri="{FF2B5EF4-FFF2-40B4-BE49-F238E27FC236}">
                <a16:creationId xmlns:a16="http://schemas.microsoft.com/office/drawing/2014/main" id="{3ABD3FCE-57C6-4AE0-AB87-5FA26C4AA112}"/>
              </a:ext>
            </a:extLst>
          </p:cNvPr>
          <p:cNvSpPr txBox="1"/>
          <p:nvPr/>
        </p:nvSpPr>
        <p:spPr>
          <a:xfrm>
            <a:off x="2057394" y="2441843"/>
            <a:ext cx="2432076" cy="400110"/>
          </a:xfrm>
          <a:prstGeom prst="rect">
            <a:avLst/>
          </a:prstGeom>
        </p:spPr>
        <p:txBody>
          <a:bodyPr wrap="none" rtlCol="0">
            <a:spAutoFit/>
          </a:bodyPr>
          <a:lstStyle/>
          <a:p>
            <a:r>
              <a:rPr lang="en-US" sz="2000" dirty="0"/>
              <a:t>Our initial weight </a:t>
            </a:r>
            <a:r>
              <a:rPr lang="en-US" sz="2000" i="1" dirty="0"/>
              <a:t>w</a:t>
            </a:r>
            <a:r>
              <a:rPr lang="en-US" sz="2000" i="1" baseline="-25000" dirty="0"/>
              <a:t>0</a:t>
            </a:r>
          </a:p>
        </p:txBody>
      </p:sp>
      <p:sp>
        <p:nvSpPr>
          <p:cNvPr id="10" name="TextBox 9">
            <a:extLst>
              <a:ext uri="{FF2B5EF4-FFF2-40B4-BE49-F238E27FC236}">
                <a16:creationId xmlns:a16="http://schemas.microsoft.com/office/drawing/2014/main" id="{0E88FA1C-247C-4A31-9C13-FDB6154BC89C}"/>
              </a:ext>
            </a:extLst>
          </p:cNvPr>
          <p:cNvSpPr txBox="1"/>
          <p:nvPr/>
        </p:nvSpPr>
        <p:spPr>
          <a:xfrm>
            <a:off x="2549381" y="3001299"/>
            <a:ext cx="2478564" cy="400110"/>
          </a:xfrm>
          <a:prstGeom prst="rect">
            <a:avLst/>
          </a:prstGeom>
        </p:spPr>
        <p:txBody>
          <a:bodyPr wrap="none" rtlCol="0">
            <a:spAutoFit/>
          </a:bodyPr>
          <a:lstStyle/>
          <a:p>
            <a:r>
              <a:rPr lang="en-US" sz="2000" dirty="0"/>
              <a:t>The derivative at </a:t>
            </a:r>
            <a:r>
              <a:rPr lang="en-US" sz="2000" i="1" dirty="0"/>
              <a:t>w</a:t>
            </a:r>
            <a:r>
              <a:rPr lang="en-US" sz="2000" i="1" baseline="-25000" dirty="0"/>
              <a:t>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F1AC755-9B66-45B8-B00B-8592EFECAA7C}"/>
                  </a:ext>
                </a:extLst>
              </p:cNvPr>
              <p:cNvSpPr txBox="1"/>
              <p:nvPr/>
            </p:nvSpPr>
            <p:spPr>
              <a:xfrm>
                <a:off x="6718852" y="1694622"/>
                <a:ext cx="2087431" cy="2862322"/>
              </a:xfrm>
              <a:prstGeom prst="rect">
                <a:avLst/>
              </a:prstGeom>
            </p:spPr>
            <p:txBody>
              <a:bodyPr wrap="none" rtlCol="0">
                <a:spAutoFit/>
              </a:bodyPr>
              <a:lstStyle/>
              <a:p>
                <a:r>
                  <a:rPr lang="en-US" sz="2000" dirty="0"/>
                  <a:t>Get the slope</a:t>
                </a:r>
                <a:br>
                  <a:rPr lang="en-US" sz="2000" dirty="0"/>
                </a:br>
                <a:r>
                  <a:rPr lang="en-US" sz="2000" dirty="0"/>
                  <a:t>(derivative) at </a:t>
                </a:r>
                <a:r>
                  <a:rPr lang="en-US" sz="2000" i="1" dirty="0"/>
                  <a:t>w</a:t>
                </a:r>
                <a:r>
                  <a:rPr lang="en-US" sz="2000" i="1" baseline="-25000" dirty="0"/>
                  <a:t>0</a:t>
                </a:r>
              </a:p>
              <a:p>
                <a:endParaRPr lang="en-US" sz="2000" dirty="0"/>
              </a:p>
              <a:p>
                <a:endParaRPr lang="en-US" sz="2000" dirty="0"/>
              </a:p>
              <a:p>
                <a:r>
                  <a:rPr lang="en-US" sz="2000" dirty="0"/>
                  <a:t>Move by a small</a:t>
                </a:r>
                <a:br>
                  <a:rPr lang="en-US" sz="2000" dirty="0"/>
                </a:br>
                <a:r>
                  <a:rPr lang="en-US" sz="2000" dirty="0"/>
                  <a:t>amount </a:t>
                </a:r>
                <a14:m>
                  <m:oMath xmlns:m="http://schemas.openxmlformats.org/officeDocument/2006/math">
                    <m:r>
                      <m:rPr>
                        <m:nor/>
                      </m:rPr>
                      <a:rPr lang="en-US" sz="2000" dirty="0" smtClean="0">
                        <a:solidFill>
                          <a:schemeClr val="accent6"/>
                        </a:solidFill>
                        <a:latin typeface="Symbol" pitchFamily="2" charset="2"/>
                      </a:rPr>
                      <m:t>h</m:t>
                    </m:r>
                    <m:r>
                      <a:rPr lang="en-US" sz="2000" i="1" dirty="0">
                        <a:solidFill>
                          <a:srgbClr val="FF0000"/>
                        </a:solidFill>
                        <a:latin typeface="Cambria Math" panose="02040503050406030204" pitchFamily="18" charset="0"/>
                      </a:rPr>
                      <m:t> </m:t>
                    </m:r>
                  </m:oMath>
                </a14:m>
                <a:r>
                  <a:rPr lang="en-US" sz="2000" dirty="0"/>
                  <a:t>in the</a:t>
                </a:r>
                <a:br>
                  <a:rPr lang="en-US" sz="2000" dirty="0"/>
                </a:br>
                <a:r>
                  <a:rPr lang="en-US" sz="2000" dirty="0"/>
                  <a:t>direction that</a:t>
                </a:r>
                <a:br>
                  <a:rPr lang="en-US" sz="2000" dirty="0"/>
                </a:br>
                <a:r>
                  <a:rPr lang="en-US" sz="2000" dirty="0"/>
                  <a:t>reduces the cost</a:t>
                </a:r>
                <a:br>
                  <a:rPr lang="en-US" sz="2000" dirty="0"/>
                </a:br>
                <a:r>
                  <a:rPr lang="en-US" sz="2000" dirty="0"/>
                  <a:t>(to the right)</a:t>
                </a:r>
              </a:p>
            </p:txBody>
          </p:sp>
        </mc:Choice>
        <mc:Fallback xmlns="">
          <p:sp>
            <p:nvSpPr>
              <p:cNvPr id="11" name="TextBox 10">
                <a:extLst>
                  <a:ext uri="{FF2B5EF4-FFF2-40B4-BE49-F238E27FC236}">
                    <a16:creationId xmlns:a16="http://schemas.microsoft.com/office/drawing/2014/main" id="{EF1AC755-9B66-45B8-B00B-8592EFECAA7C}"/>
                  </a:ext>
                </a:extLst>
              </p:cNvPr>
              <p:cNvSpPr txBox="1">
                <a:spLocks noRot="1" noChangeAspect="1" noMove="1" noResize="1" noEditPoints="1" noAdjustHandles="1" noChangeArrowheads="1" noChangeShapeType="1" noTextEdit="1"/>
              </p:cNvSpPr>
              <p:nvPr/>
            </p:nvSpPr>
            <p:spPr>
              <a:xfrm>
                <a:off x="6718852" y="1694622"/>
                <a:ext cx="2087431" cy="2862322"/>
              </a:xfrm>
              <a:prstGeom prst="rect">
                <a:avLst/>
              </a:prstGeom>
              <a:blipFill>
                <a:blip r:embed="rId3"/>
                <a:stretch>
                  <a:fillRect l="-2915" t="-1064" r="-875" b="-2979"/>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C7B50EC9-D863-4D98-A670-03101D64B07F}"/>
              </a:ext>
            </a:extLst>
          </p:cNvPr>
          <p:cNvSpPr/>
          <p:nvPr/>
        </p:nvSpPr>
        <p:spPr>
          <a:xfrm>
            <a:off x="2057394" y="2857500"/>
            <a:ext cx="149087" cy="149087"/>
          </a:xfrm>
          <a:prstGeom prst="ellipse">
            <a:avLst/>
          </a:prstGeom>
          <a:solidFill>
            <a:schemeClr val="tx2">
              <a:lumMod val="75000"/>
            </a:schemeClr>
          </a:solidFill>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DB98A38-168A-4E77-9925-5AFB9226013C}"/>
              </a:ext>
            </a:extLst>
          </p:cNvPr>
          <p:cNvCxnSpPr/>
          <p:nvPr/>
        </p:nvCxnSpPr>
        <p:spPr>
          <a:xfrm>
            <a:off x="1985329" y="3401409"/>
            <a:ext cx="253447"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C8316ED-4A7C-4D97-9E51-0CF733BFDE30}"/>
              </a:ext>
            </a:extLst>
          </p:cNvPr>
          <p:cNvSpPr/>
          <p:nvPr/>
        </p:nvSpPr>
        <p:spPr>
          <a:xfrm>
            <a:off x="2254524" y="3229059"/>
            <a:ext cx="149087" cy="149087"/>
          </a:xfrm>
          <a:prstGeom prst="ellipse">
            <a:avLst/>
          </a:prstGeom>
          <a:solidFill>
            <a:schemeClr val="accent2"/>
          </a:solidFill>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3295AC3-AE8B-4D2C-A185-B2F1E8873A8A}"/>
              </a:ext>
            </a:extLst>
          </p:cNvPr>
          <p:cNvSpPr/>
          <p:nvPr/>
        </p:nvSpPr>
        <p:spPr>
          <a:xfrm>
            <a:off x="2474837" y="3537392"/>
            <a:ext cx="149087" cy="149087"/>
          </a:xfrm>
          <a:prstGeom prst="ellipse">
            <a:avLst/>
          </a:prstGeom>
          <a:solidFill>
            <a:schemeClr val="accent2"/>
          </a:solidFill>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DD3CE3F-6042-46FB-ABE2-48CFD2C8B9AB}"/>
              </a:ext>
            </a:extLst>
          </p:cNvPr>
          <p:cNvSpPr/>
          <p:nvPr/>
        </p:nvSpPr>
        <p:spPr>
          <a:xfrm>
            <a:off x="2719009" y="3814233"/>
            <a:ext cx="149087" cy="149087"/>
          </a:xfrm>
          <a:prstGeom prst="ellipse">
            <a:avLst/>
          </a:prstGeom>
          <a:solidFill>
            <a:schemeClr val="accent2"/>
          </a:solidFill>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5765C4D-3C33-4FC4-B39C-B3A881339AEF}"/>
              </a:ext>
            </a:extLst>
          </p:cNvPr>
          <p:cNvSpPr/>
          <p:nvPr/>
        </p:nvSpPr>
        <p:spPr>
          <a:xfrm>
            <a:off x="2960007" y="4030003"/>
            <a:ext cx="149087" cy="149087"/>
          </a:xfrm>
          <a:prstGeom prst="ellipse">
            <a:avLst/>
          </a:prstGeom>
          <a:solidFill>
            <a:schemeClr val="accent2"/>
          </a:solidFill>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4F94FAD-2F72-4897-B18C-2D6E963F2E6E}"/>
              </a:ext>
            </a:extLst>
          </p:cNvPr>
          <p:cNvSpPr/>
          <p:nvPr/>
        </p:nvSpPr>
        <p:spPr>
          <a:xfrm>
            <a:off x="3215257" y="4175197"/>
            <a:ext cx="149087" cy="149087"/>
          </a:xfrm>
          <a:prstGeom prst="ellipse">
            <a:avLst/>
          </a:prstGeom>
          <a:solidFill>
            <a:schemeClr val="accent2"/>
          </a:solidFill>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937A113-E0AA-46A3-A015-93F998C73336}"/>
              </a:ext>
            </a:extLst>
          </p:cNvPr>
          <p:cNvSpPr/>
          <p:nvPr/>
        </p:nvSpPr>
        <p:spPr>
          <a:xfrm>
            <a:off x="3470507" y="4243388"/>
            <a:ext cx="149087" cy="149087"/>
          </a:xfrm>
          <a:prstGeom prst="ellipse">
            <a:avLst/>
          </a:prstGeom>
          <a:solidFill>
            <a:schemeClr val="accent4"/>
          </a:solidFill>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DCA7259-B03C-4316-B64D-526278AE7F52}"/>
              </a:ext>
            </a:extLst>
          </p:cNvPr>
          <p:cNvCxnSpPr/>
          <p:nvPr/>
        </p:nvCxnSpPr>
        <p:spPr>
          <a:xfrm>
            <a:off x="2221390" y="3723752"/>
            <a:ext cx="253447"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F6B3F9A5-2A2F-4A5C-83F5-3178E51AD7C4}"/>
              </a:ext>
            </a:extLst>
          </p:cNvPr>
          <p:cNvCxnSpPr/>
          <p:nvPr/>
        </p:nvCxnSpPr>
        <p:spPr>
          <a:xfrm>
            <a:off x="2455590" y="4041490"/>
            <a:ext cx="253447"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6657809-4825-4385-A9D4-0C65E6B0CB5A}"/>
              </a:ext>
            </a:extLst>
          </p:cNvPr>
          <p:cNvCxnSpPr/>
          <p:nvPr/>
        </p:nvCxnSpPr>
        <p:spPr>
          <a:xfrm>
            <a:off x="2684816" y="4243388"/>
            <a:ext cx="253447"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18C24DFD-8D4F-4B91-9B04-7790668DEFA4}"/>
              </a:ext>
            </a:extLst>
          </p:cNvPr>
          <p:cNvCxnSpPr/>
          <p:nvPr/>
        </p:nvCxnSpPr>
        <p:spPr>
          <a:xfrm>
            <a:off x="2938263" y="4350680"/>
            <a:ext cx="253447"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09992028-7484-4EF2-A620-5F23AC60ABA0}"/>
              </a:ext>
            </a:extLst>
          </p:cNvPr>
          <p:cNvCxnSpPr/>
          <p:nvPr/>
        </p:nvCxnSpPr>
        <p:spPr>
          <a:xfrm>
            <a:off x="3237620" y="4392475"/>
            <a:ext cx="253447"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389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33945-EE08-4716-A30F-24BEBEA77A01}"/>
              </a:ext>
            </a:extLst>
          </p:cNvPr>
          <p:cNvSpPr>
            <a:spLocks noGrp="1"/>
          </p:cNvSpPr>
          <p:nvPr>
            <p:ph type="title"/>
          </p:nvPr>
        </p:nvSpPr>
        <p:spPr/>
        <p:txBody>
          <a:bodyPr/>
          <a:lstStyle/>
          <a:p>
            <a:r>
              <a:rPr lang="en-US" dirty="0"/>
              <a:t>The Mechanics:</a:t>
            </a:r>
            <a:br>
              <a:rPr lang="en-US" dirty="0"/>
            </a:br>
            <a:r>
              <a:rPr lang="en-US" dirty="0"/>
              <a:t>Finding the Slope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790B9A-E21B-4A93-BCCB-F137E6874E0E}"/>
                  </a:ext>
                </a:extLst>
              </p:cNvPr>
              <p:cNvSpPr>
                <a:spLocks noGrp="1"/>
              </p:cNvSpPr>
              <p:nvPr>
                <p:ph idx="1"/>
              </p:nvPr>
            </p:nvSpPr>
            <p:spPr/>
            <p:txBody>
              <a:bodyPr>
                <a:normAutofit fontScale="77500" lnSpcReduction="20000"/>
              </a:bodyPr>
              <a:lstStyle/>
              <a:p>
                <a:pPr marL="7620" indent="0">
                  <a:buNone/>
                </a:pPr>
                <a:r>
                  <a:rPr lang="en-US" dirty="0"/>
                  <a:t>Take the cost function:</a:t>
                </a:r>
              </a:p>
              <a:p>
                <a:pPr marL="0" indent="0" algn="ctr">
                  <a:buNone/>
                </a:pPr>
                <a14:m>
                  <m:oMathPara xmlns:m="http://schemas.openxmlformats.org/officeDocument/2006/math">
                    <m:oMathParaPr>
                      <m:jc m:val="centerGroup"/>
                    </m:oMathParaPr>
                    <m:oMath xmlns:m="http://schemas.openxmlformats.org/officeDocument/2006/math">
                      <m:r>
                        <a:rPr lang="en-US" i="1">
                          <a:solidFill>
                            <a:schemeClr val="accent6"/>
                          </a:solidFill>
                          <a:latin typeface="Cambria Math" charset="0"/>
                        </a:rPr>
                        <m:t>𝑀𝑆𝐸</m:t>
                      </m:r>
                      <m:r>
                        <a:rPr lang="en-US" i="1">
                          <a:solidFill>
                            <a:schemeClr val="accent6"/>
                          </a:solidFill>
                          <a:latin typeface="Cambria Math" charset="0"/>
                        </a:rPr>
                        <m:t>= </m:t>
                      </m:r>
                      <m:f>
                        <m:fPr>
                          <m:ctrlPr>
                            <a:rPr lang="bg-BG" i="1">
                              <a:solidFill>
                                <a:schemeClr val="accent6"/>
                              </a:solidFill>
                              <a:latin typeface="Cambria Math" panose="02040503050406030204" pitchFamily="18" charset="0"/>
                            </a:rPr>
                          </m:ctrlPr>
                        </m:fPr>
                        <m:num>
                          <m:r>
                            <a:rPr lang="en-US" i="1">
                              <a:solidFill>
                                <a:schemeClr val="accent6"/>
                              </a:solidFill>
                              <a:latin typeface="Cambria Math" charset="0"/>
                            </a:rPr>
                            <m:t>1</m:t>
                          </m:r>
                        </m:num>
                        <m:den>
                          <m:r>
                            <a:rPr lang="en-US" i="1">
                              <a:solidFill>
                                <a:schemeClr val="accent6"/>
                              </a:solidFill>
                              <a:latin typeface="Cambria Math" panose="02040503050406030204" pitchFamily="18" charset="0"/>
                            </a:rPr>
                            <m:t>𝑛</m:t>
                          </m:r>
                        </m:den>
                      </m:f>
                      <m:nary>
                        <m:naryPr>
                          <m:chr m:val="∑"/>
                          <m:ctrlPr>
                            <a:rPr lang="is-IS" i="1">
                              <a:solidFill>
                                <a:schemeClr val="accent6"/>
                              </a:solidFill>
                              <a:latin typeface="Cambria Math" panose="02040503050406030204" pitchFamily="18" charset="0"/>
                            </a:rPr>
                          </m:ctrlPr>
                        </m:naryPr>
                        <m:sub>
                          <m:r>
                            <m:rPr>
                              <m:brk m:alnAt="23"/>
                            </m:rPr>
                            <a:rPr lang="en-US" i="1">
                              <a:solidFill>
                                <a:schemeClr val="accent6"/>
                              </a:solidFill>
                              <a:latin typeface="Cambria Math" charset="0"/>
                            </a:rPr>
                            <m:t>𝑖</m:t>
                          </m:r>
                          <m:r>
                            <a:rPr lang="en-US" i="1">
                              <a:solidFill>
                                <a:schemeClr val="accent6"/>
                              </a:solidFill>
                              <a:latin typeface="Cambria Math" charset="0"/>
                            </a:rPr>
                            <m:t>=1</m:t>
                          </m:r>
                        </m:sub>
                        <m:sup>
                          <m:r>
                            <a:rPr lang="en-US" i="1">
                              <a:solidFill>
                                <a:schemeClr val="accent6"/>
                              </a:solidFill>
                              <a:latin typeface="Cambria Math" panose="02040503050406030204" pitchFamily="18" charset="0"/>
                            </a:rPr>
                            <m:t>𝑛</m:t>
                          </m:r>
                        </m:sup>
                        <m:e>
                          <m:sSup>
                            <m:sSupPr>
                              <m:ctrlPr>
                                <a:rPr lang="en-US" i="1">
                                  <a:solidFill>
                                    <a:schemeClr val="accent6"/>
                                  </a:solidFill>
                                  <a:latin typeface="Cambria Math" panose="02040503050406030204" pitchFamily="18" charset="0"/>
                                </a:rPr>
                              </m:ctrlPr>
                            </m:sSupPr>
                            <m:e>
                              <m:d>
                                <m:dPr>
                                  <m:ctrlPr>
                                    <a:rPr lang="en-US" i="1">
                                      <a:solidFill>
                                        <a:schemeClr val="accent6"/>
                                      </a:solidFill>
                                      <a:latin typeface="Cambria Math" panose="02040503050406030204" pitchFamily="18" charset="0"/>
                                    </a:rPr>
                                  </m:ctrlPr>
                                </m:dPr>
                                <m:e>
                                  <m:sSup>
                                    <m:sSupPr>
                                      <m:ctrlPr>
                                        <a:rPr lang="en-US" i="1">
                                          <a:solidFill>
                                            <a:schemeClr val="accent6"/>
                                          </a:solidFill>
                                          <a:latin typeface="Cambria Math" panose="02040503050406030204" pitchFamily="18" charset="0"/>
                                        </a:rPr>
                                      </m:ctrlPr>
                                    </m:sSupPr>
                                    <m:e>
                                      <m:r>
                                        <a:rPr lang="en-US" b="1" i="1">
                                          <a:solidFill>
                                            <a:schemeClr val="accent6"/>
                                          </a:solidFill>
                                          <a:latin typeface="Cambria Math" charset="0"/>
                                        </a:rPr>
                                        <m:t>𝒘</m:t>
                                      </m:r>
                                    </m:e>
                                    <m:sup>
                                      <m:r>
                                        <a:rPr lang="en-US" i="1">
                                          <a:solidFill>
                                            <a:schemeClr val="accent6"/>
                                          </a:solidFill>
                                          <a:latin typeface="Cambria Math" charset="0"/>
                                        </a:rPr>
                                        <m:t>𝑇</m:t>
                                      </m:r>
                                    </m:sup>
                                  </m:sSup>
                                  <m:r>
                                    <a:rPr lang="en-US" b="1" i="1">
                                      <a:solidFill>
                                        <a:schemeClr val="accent6"/>
                                      </a:solidFill>
                                      <a:latin typeface="Cambria Math" charset="0"/>
                                    </a:rPr>
                                    <m:t>⋅</m:t>
                                  </m:r>
                                  <m:sSup>
                                    <m:sSupPr>
                                      <m:ctrlPr>
                                        <a:rPr lang="en-US" b="1" i="1">
                                          <a:solidFill>
                                            <a:schemeClr val="accent6"/>
                                          </a:solidFill>
                                          <a:latin typeface="Cambria Math" panose="02040503050406030204" pitchFamily="18" charset="0"/>
                                        </a:rPr>
                                      </m:ctrlPr>
                                    </m:sSupPr>
                                    <m:e>
                                      <m:r>
                                        <a:rPr lang="en-US" b="1" i="1">
                                          <a:solidFill>
                                            <a:schemeClr val="accent6"/>
                                          </a:solidFill>
                                          <a:latin typeface="Cambria Math" charset="0"/>
                                        </a:rPr>
                                        <m:t>𝒙</m:t>
                                      </m:r>
                                    </m:e>
                                    <m:sup>
                                      <m:d>
                                        <m:dPr>
                                          <m:ctrlPr>
                                            <a:rPr lang="en-US" b="1" i="1">
                                              <a:solidFill>
                                                <a:schemeClr val="accent6"/>
                                              </a:solidFill>
                                              <a:latin typeface="Cambria Math" panose="02040503050406030204" pitchFamily="18" charset="0"/>
                                            </a:rPr>
                                          </m:ctrlPr>
                                        </m:dPr>
                                        <m:e>
                                          <m:r>
                                            <a:rPr lang="en-US" b="1" i="1">
                                              <a:solidFill>
                                                <a:schemeClr val="accent6"/>
                                              </a:solidFill>
                                              <a:latin typeface="Cambria Math" charset="0"/>
                                            </a:rPr>
                                            <m:t>𝒊</m:t>
                                          </m:r>
                                        </m:e>
                                      </m:d>
                                    </m:sup>
                                  </m:sSup>
                                  <m:r>
                                    <a:rPr lang="en-US" b="1" i="1">
                                      <a:solidFill>
                                        <a:schemeClr val="accent6"/>
                                      </a:solidFill>
                                      <a:latin typeface="Cambria Math" charset="0"/>
                                    </a:rPr>
                                    <m:t>−</m:t>
                                  </m:r>
                                  <m:sSup>
                                    <m:sSupPr>
                                      <m:ctrlPr>
                                        <a:rPr lang="en-US" i="1">
                                          <a:solidFill>
                                            <a:schemeClr val="accent6"/>
                                          </a:solidFill>
                                          <a:latin typeface="Cambria Math" panose="02040503050406030204" pitchFamily="18" charset="0"/>
                                        </a:rPr>
                                      </m:ctrlPr>
                                    </m:sSupPr>
                                    <m:e>
                                      <m:r>
                                        <a:rPr lang="en-US" i="1">
                                          <a:solidFill>
                                            <a:schemeClr val="accent6"/>
                                          </a:solidFill>
                                          <a:latin typeface="Cambria Math" charset="0"/>
                                        </a:rPr>
                                        <m:t>𝑦</m:t>
                                      </m:r>
                                    </m:e>
                                    <m:sup>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𝑖</m:t>
                                          </m:r>
                                        </m:e>
                                      </m:d>
                                    </m:sup>
                                  </m:sSup>
                                </m:e>
                              </m:d>
                            </m:e>
                            <m:sup>
                              <m:r>
                                <a:rPr lang="en-US" i="1">
                                  <a:solidFill>
                                    <a:schemeClr val="accent6"/>
                                  </a:solidFill>
                                  <a:latin typeface="Cambria Math" charset="0"/>
                                </a:rPr>
                                <m:t>2</m:t>
                              </m:r>
                            </m:sup>
                          </m:sSup>
                        </m:e>
                      </m:nary>
                    </m:oMath>
                  </m:oMathPara>
                </a14:m>
                <a:endParaRPr lang="en-US" dirty="0"/>
              </a:p>
              <a:p>
                <a:endParaRPr lang="en-US" dirty="0"/>
              </a:p>
              <a:p>
                <a:pPr marL="7620" indent="0">
                  <a:buNone/>
                </a:pPr>
                <a:r>
                  <a:rPr lang="en-US" dirty="0"/>
                  <a:t>Compute the derivative with respect to the weights </a:t>
                </a:r>
                <a:r>
                  <a:rPr lang="en-US" i="1" dirty="0"/>
                  <a:t>w</a:t>
                </a:r>
                <a:r>
                  <a:rPr lang="en-US" dirty="0"/>
                  <a:t>:</a:t>
                </a:r>
              </a:p>
              <a:p>
                <a:pPr marL="7620" indent="0">
                  <a:buNone/>
                </a:pPr>
                <a14:m>
                  <m:oMathPara xmlns:m="http://schemas.openxmlformats.org/officeDocument/2006/math">
                    <m:oMathParaPr>
                      <m:jc m:val="centerGroup"/>
                    </m:oMathParaPr>
                    <m:oMath xmlns:m="http://schemas.openxmlformats.org/officeDocument/2006/math">
                      <m:r>
                        <a:rPr lang="en-US" sz="2000" i="1" smtClean="0">
                          <a:solidFill>
                            <a:schemeClr val="accent6"/>
                          </a:solidFill>
                          <a:latin typeface="Cambria Math" charset="0"/>
                          <a:ea typeface="Cambria Math" charset="0"/>
                          <a:cs typeface="Cambria Math" charset="0"/>
                        </a:rPr>
                        <m:t>𝛻</m:t>
                      </m:r>
                      <m:r>
                        <a:rPr lang="en-US" sz="2000" i="1" smtClean="0">
                          <a:solidFill>
                            <a:schemeClr val="accent6"/>
                          </a:solidFill>
                          <a:latin typeface="Cambria Math" charset="0"/>
                          <a:ea typeface="Cambria Math" charset="0"/>
                          <a:cs typeface="Cambria Math" charset="0"/>
                        </a:rPr>
                        <m:t>𝑀𝑆𝐸</m:t>
                      </m:r>
                      <m:r>
                        <a:rPr lang="en-US" sz="2000" i="1">
                          <a:solidFill>
                            <a:schemeClr val="accent6"/>
                          </a:solidFill>
                          <a:latin typeface="Cambria Math" charset="0"/>
                          <a:ea typeface="Cambria Math" charset="0"/>
                          <a:cs typeface="Cambria Math" charset="0"/>
                        </a:rPr>
                        <m:t>=</m:t>
                      </m:r>
                      <m:f>
                        <m:fPr>
                          <m:ctrlPr>
                            <a:rPr lang="bg-BG" sz="2000" i="1">
                              <a:solidFill>
                                <a:schemeClr val="accent6"/>
                              </a:solidFill>
                              <a:latin typeface="Cambria Math" panose="02040503050406030204" pitchFamily="18" charset="0"/>
                              <a:ea typeface="Cambria Math" charset="0"/>
                              <a:cs typeface="Cambria Math" charset="0"/>
                            </a:rPr>
                          </m:ctrlPr>
                        </m:fPr>
                        <m:num>
                          <m:r>
                            <a:rPr lang="en-US" sz="2000" i="1">
                              <a:solidFill>
                                <a:schemeClr val="accent6"/>
                              </a:solidFill>
                              <a:latin typeface="Cambria Math" charset="0"/>
                              <a:ea typeface="Cambria Math" charset="0"/>
                              <a:cs typeface="Cambria Math" charset="0"/>
                            </a:rPr>
                            <m:t>1</m:t>
                          </m:r>
                        </m:num>
                        <m:den>
                          <m:r>
                            <a:rPr lang="en-US" sz="2000" i="1">
                              <a:solidFill>
                                <a:schemeClr val="accent6"/>
                              </a:solidFill>
                              <a:latin typeface="Cambria Math" panose="02040503050406030204" pitchFamily="18" charset="0"/>
                              <a:ea typeface="Cambria Math" charset="0"/>
                              <a:cs typeface="Cambria Math" charset="0"/>
                            </a:rPr>
                            <m:t>𝑛</m:t>
                          </m:r>
                        </m:den>
                      </m:f>
                      <m:nary>
                        <m:naryPr>
                          <m:chr m:val="∑"/>
                          <m:ctrlPr>
                            <a:rPr lang="is-IS" i="1">
                              <a:solidFill>
                                <a:schemeClr val="accent6"/>
                              </a:solidFill>
                              <a:latin typeface="Cambria Math" panose="02040503050406030204" pitchFamily="18" charset="0"/>
                            </a:rPr>
                          </m:ctrlPr>
                        </m:naryPr>
                        <m:sub>
                          <m:r>
                            <m:rPr>
                              <m:brk m:alnAt="23"/>
                            </m:rPr>
                            <a:rPr lang="en-US" i="1">
                              <a:solidFill>
                                <a:schemeClr val="accent6"/>
                              </a:solidFill>
                              <a:latin typeface="Cambria Math" charset="0"/>
                            </a:rPr>
                            <m:t>𝑖</m:t>
                          </m:r>
                          <m:r>
                            <a:rPr lang="en-US" i="1">
                              <a:solidFill>
                                <a:schemeClr val="accent6"/>
                              </a:solidFill>
                              <a:latin typeface="Cambria Math" charset="0"/>
                            </a:rPr>
                            <m:t>=1</m:t>
                          </m:r>
                        </m:sub>
                        <m:sup>
                          <m:r>
                            <a:rPr lang="en-US" i="1">
                              <a:solidFill>
                                <a:schemeClr val="accent6"/>
                              </a:solidFill>
                              <a:latin typeface="Cambria Math" panose="02040503050406030204" pitchFamily="18" charset="0"/>
                            </a:rPr>
                            <m:t>𝑛</m:t>
                          </m:r>
                        </m:sup>
                        <m:e>
                          <m:f>
                            <m:fPr>
                              <m:ctrlPr>
                                <a:rPr lang="en-US" i="1">
                                  <a:solidFill>
                                    <a:schemeClr val="accent6"/>
                                  </a:solidFill>
                                  <a:latin typeface="Cambria Math" panose="02040503050406030204" pitchFamily="18" charset="0"/>
                                </a:rPr>
                              </m:ctrlPr>
                            </m:fPr>
                            <m:num>
                              <m:r>
                                <a:rPr lang="en-US" i="1">
                                  <a:solidFill>
                                    <a:schemeClr val="accent6"/>
                                  </a:solidFill>
                                  <a:latin typeface="Cambria Math" charset="0"/>
                                </a:rPr>
                                <m:t>𝑑</m:t>
                              </m:r>
                            </m:num>
                            <m:den>
                              <m:r>
                                <a:rPr lang="en-US" i="1">
                                  <a:solidFill>
                                    <a:schemeClr val="accent6"/>
                                  </a:solidFill>
                                  <a:latin typeface="Cambria Math" charset="0"/>
                                </a:rPr>
                                <m:t>𝑑</m:t>
                              </m:r>
                              <m:r>
                                <a:rPr lang="en-US" b="1" i="1" smtClean="0">
                                  <a:solidFill>
                                    <a:schemeClr val="accent6"/>
                                  </a:solidFill>
                                  <a:latin typeface="Cambria Math" panose="02040503050406030204" pitchFamily="18" charset="0"/>
                                </a:rPr>
                                <m:t>𝒘</m:t>
                              </m:r>
                            </m:den>
                          </m:f>
                          <m:sSup>
                            <m:sSupPr>
                              <m:ctrlPr>
                                <a:rPr lang="en-US" i="1">
                                  <a:solidFill>
                                    <a:schemeClr val="accent6"/>
                                  </a:solidFill>
                                  <a:latin typeface="Cambria Math" panose="02040503050406030204" pitchFamily="18" charset="0"/>
                                </a:rPr>
                              </m:ctrlPr>
                            </m:sSupPr>
                            <m:e>
                              <m:d>
                                <m:dPr>
                                  <m:ctrlPr>
                                    <a:rPr lang="en-US" i="1">
                                      <a:solidFill>
                                        <a:schemeClr val="accent6"/>
                                      </a:solidFill>
                                      <a:latin typeface="Cambria Math" panose="02040503050406030204" pitchFamily="18" charset="0"/>
                                    </a:rPr>
                                  </m:ctrlPr>
                                </m:dPr>
                                <m:e>
                                  <m:sSup>
                                    <m:sSupPr>
                                      <m:ctrlPr>
                                        <a:rPr lang="en-US" i="1">
                                          <a:solidFill>
                                            <a:schemeClr val="accent6"/>
                                          </a:solidFill>
                                          <a:latin typeface="Cambria Math" panose="02040503050406030204" pitchFamily="18" charset="0"/>
                                        </a:rPr>
                                      </m:ctrlPr>
                                    </m:sSupPr>
                                    <m:e>
                                      <m:r>
                                        <a:rPr lang="en-US" b="1" i="1">
                                          <a:solidFill>
                                            <a:schemeClr val="accent6"/>
                                          </a:solidFill>
                                          <a:latin typeface="Cambria Math" charset="0"/>
                                        </a:rPr>
                                        <m:t>𝒘</m:t>
                                      </m:r>
                                    </m:e>
                                    <m:sup>
                                      <m:r>
                                        <a:rPr lang="en-US" i="1">
                                          <a:solidFill>
                                            <a:schemeClr val="accent6"/>
                                          </a:solidFill>
                                          <a:latin typeface="Cambria Math" charset="0"/>
                                        </a:rPr>
                                        <m:t>𝑇</m:t>
                                      </m:r>
                                    </m:sup>
                                  </m:sSup>
                                  <m:r>
                                    <a:rPr lang="en-US" b="1" i="1">
                                      <a:solidFill>
                                        <a:schemeClr val="accent6"/>
                                      </a:solidFill>
                                      <a:latin typeface="Cambria Math" charset="0"/>
                                    </a:rPr>
                                    <m:t>⋅</m:t>
                                  </m:r>
                                  <m:sSup>
                                    <m:sSupPr>
                                      <m:ctrlPr>
                                        <a:rPr lang="en-US" b="1" i="1">
                                          <a:solidFill>
                                            <a:schemeClr val="accent6"/>
                                          </a:solidFill>
                                          <a:latin typeface="Cambria Math" panose="02040503050406030204" pitchFamily="18" charset="0"/>
                                        </a:rPr>
                                      </m:ctrlPr>
                                    </m:sSupPr>
                                    <m:e>
                                      <m:r>
                                        <a:rPr lang="en-US" b="1" i="1">
                                          <a:solidFill>
                                            <a:schemeClr val="accent6"/>
                                          </a:solidFill>
                                          <a:latin typeface="Cambria Math" charset="0"/>
                                        </a:rPr>
                                        <m:t>𝒙</m:t>
                                      </m:r>
                                    </m:e>
                                    <m:sup>
                                      <m:d>
                                        <m:dPr>
                                          <m:ctrlPr>
                                            <a:rPr lang="en-US" b="1" i="1">
                                              <a:solidFill>
                                                <a:schemeClr val="accent6"/>
                                              </a:solidFill>
                                              <a:latin typeface="Cambria Math" panose="02040503050406030204" pitchFamily="18" charset="0"/>
                                            </a:rPr>
                                          </m:ctrlPr>
                                        </m:dPr>
                                        <m:e>
                                          <m:r>
                                            <a:rPr lang="en-US" b="1" i="1">
                                              <a:solidFill>
                                                <a:schemeClr val="accent6"/>
                                              </a:solidFill>
                                              <a:latin typeface="Cambria Math" charset="0"/>
                                            </a:rPr>
                                            <m:t>𝒊</m:t>
                                          </m:r>
                                        </m:e>
                                      </m:d>
                                    </m:sup>
                                  </m:sSup>
                                  <m:r>
                                    <a:rPr lang="en-US" b="1" i="1">
                                      <a:solidFill>
                                        <a:schemeClr val="accent6"/>
                                      </a:solidFill>
                                      <a:latin typeface="Cambria Math" charset="0"/>
                                    </a:rPr>
                                    <m:t>−</m:t>
                                  </m:r>
                                  <m:sSup>
                                    <m:sSupPr>
                                      <m:ctrlPr>
                                        <a:rPr lang="en-US" i="1">
                                          <a:solidFill>
                                            <a:schemeClr val="accent6"/>
                                          </a:solidFill>
                                          <a:latin typeface="Cambria Math" panose="02040503050406030204" pitchFamily="18" charset="0"/>
                                        </a:rPr>
                                      </m:ctrlPr>
                                    </m:sSupPr>
                                    <m:e>
                                      <m:r>
                                        <a:rPr lang="en-US" i="1">
                                          <a:solidFill>
                                            <a:schemeClr val="accent6"/>
                                          </a:solidFill>
                                          <a:latin typeface="Cambria Math" charset="0"/>
                                        </a:rPr>
                                        <m:t>𝑦</m:t>
                                      </m:r>
                                    </m:e>
                                    <m:sup>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𝑖</m:t>
                                          </m:r>
                                        </m:e>
                                      </m:d>
                                    </m:sup>
                                  </m:sSup>
                                </m:e>
                              </m:d>
                            </m:e>
                            <m:sup>
                              <m:r>
                                <a:rPr lang="en-US" i="1">
                                  <a:solidFill>
                                    <a:schemeClr val="accent6"/>
                                  </a:solidFill>
                                  <a:latin typeface="Cambria Math" charset="0"/>
                                </a:rPr>
                                <m:t>2</m:t>
                              </m:r>
                            </m:sup>
                          </m:sSup>
                        </m:e>
                      </m:nary>
                    </m:oMath>
                  </m:oMathPara>
                </a14:m>
                <a:endParaRPr lang="en-US" dirty="0">
                  <a:ea typeface="Cambria Math" charset="0"/>
                  <a:cs typeface="Cambria Math" charset="0"/>
                </a:endParaRPr>
              </a:p>
              <a:p>
                <a:pPr marL="7620" indent="0">
                  <a:buNone/>
                </a:pPr>
                <a14:m>
                  <m:oMathPara xmlns:m="http://schemas.openxmlformats.org/officeDocument/2006/math">
                    <m:oMathParaPr>
                      <m:jc m:val="centerGroup"/>
                    </m:oMathParaPr>
                    <m:oMath xmlns:m="http://schemas.openxmlformats.org/officeDocument/2006/math">
                      <m:r>
                        <a:rPr lang="en-US" sz="2000" i="1">
                          <a:solidFill>
                            <a:schemeClr val="accent6"/>
                          </a:solidFill>
                          <a:latin typeface="Cambria Math" charset="0"/>
                          <a:ea typeface="Cambria Math" charset="0"/>
                          <a:cs typeface="Cambria Math" charset="0"/>
                        </a:rPr>
                        <m:t>=</m:t>
                      </m:r>
                      <m:f>
                        <m:fPr>
                          <m:ctrlPr>
                            <a:rPr lang="bg-BG" sz="2000" i="1">
                              <a:solidFill>
                                <a:schemeClr val="accent6"/>
                              </a:solidFill>
                              <a:latin typeface="Cambria Math" panose="02040503050406030204" pitchFamily="18" charset="0"/>
                              <a:ea typeface="Cambria Math" charset="0"/>
                              <a:cs typeface="Cambria Math" charset="0"/>
                            </a:rPr>
                          </m:ctrlPr>
                        </m:fPr>
                        <m:num>
                          <m:r>
                            <a:rPr lang="en-US" sz="2000" b="0" i="1" smtClean="0">
                              <a:solidFill>
                                <a:schemeClr val="accent6"/>
                              </a:solidFill>
                              <a:latin typeface="Cambria Math" panose="02040503050406030204" pitchFamily="18" charset="0"/>
                              <a:ea typeface="Cambria Math" charset="0"/>
                              <a:cs typeface="Cambria Math" charset="0"/>
                            </a:rPr>
                            <m:t>2</m:t>
                          </m:r>
                        </m:num>
                        <m:den>
                          <m:r>
                            <a:rPr lang="en-US" sz="2000" i="1">
                              <a:solidFill>
                                <a:schemeClr val="accent6"/>
                              </a:solidFill>
                              <a:latin typeface="Cambria Math" panose="02040503050406030204" pitchFamily="18" charset="0"/>
                              <a:ea typeface="Cambria Math" charset="0"/>
                              <a:cs typeface="Cambria Math" charset="0"/>
                            </a:rPr>
                            <m:t>𝑛</m:t>
                          </m:r>
                        </m:den>
                      </m:f>
                      <m:nary>
                        <m:naryPr>
                          <m:chr m:val="∑"/>
                          <m:ctrlPr>
                            <a:rPr lang="is-IS" i="1">
                              <a:solidFill>
                                <a:schemeClr val="accent6"/>
                              </a:solidFill>
                              <a:latin typeface="Cambria Math" panose="02040503050406030204" pitchFamily="18" charset="0"/>
                            </a:rPr>
                          </m:ctrlPr>
                        </m:naryPr>
                        <m:sub>
                          <m:r>
                            <m:rPr>
                              <m:brk m:alnAt="23"/>
                            </m:rPr>
                            <a:rPr lang="en-US" i="1">
                              <a:solidFill>
                                <a:schemeClr val="accent6"/>
                              </a:solidFill>
                              <a:latin typeface="Cambria Math" charset="0"/>
                            </a:rPr>
                            <m:t>𝑖</m:t>
                          </m:r>
                          <m:r>
                            <a:rPr lang="en-US" i="1">
                              <a:solidFill>
                                <a:schemeClr val="accent6"/>
                              </a:solidFill>
                              <a:latin typeface="Cambria Math" charset="0"/>
                            </a:rPr>
                            <m:t>=1</m:t>
                          </m:r>
                        </m:sub>
                        <m:sup>
                          <m:r>
                            <a:rPr lang="en-US" i="1">
                              <a:solidFill>
                                <a:schemeClr val="accent6"/>
                              </a:solidFill>
                              <a:latin typeface="Cambria Math" panose="02040503050406030204" pitchFamily="18" charset="0"/>
                            </a:rPr>
                            <m:t>𝑛</m:t>
                          </m:r>
                        </m:sup>
                        <m:e>
                          <m:d>
                            <m:dPr>
                              <m:ctrlPr>
                                <a:rPr lang="en-US" i="1">
                                  <a:solidFill>
                                    <a:schemeClr val="accent6"/>
                                  </a:solidFill>
                                  <a:latin typeface="Cambria Math" panose="02040503050406030204" pitchFamily="18" charset="0"/>
                                </a:rPr>
                              </m:ctrlPr>
                            </m:dPr>
                            <m:e>
                              <m:sSup>
                                <m:sSupPr>
                                  <m:ctrlPr>
                                    <a:rPr lang="en-US" i="1">
                                      <a:solidFill>
                                        <a:schemeClr val="accent6"/>
                                      </a:solidFill>
                                      <a:latin typeface="Cambria Math" panose="02040503050406030204" pitchFamily="18" charset="0"/>
                                    </a:rPr>
                                  </m:ctrlPr>
                                </m:sSupPr>
                                <m:e>
                                  <m:r>
                                    <a:rPr lang="en-US" b="1" i="1">
                                      <a:solidFill>
                                        <a:schemeClr val="accent6"/>
                                      </a:solidFill>
                                      <a:latin typeface="Cambria Math" charset="0"/>
                                    </a:rPr>
                                    <m:t>𝒘</m:t>
                                  </m:r>
                                </m:e>
                                <m:sup>
                                  <m:r>
                                    <a:rPr lang="en-US" i="1">
                                      <a:solidFill>
                                        <a:schemeClr val="accent6"/>
                                      </a:solidFill>
                                      <a:latin typeface="Cambria Math" charset="0"/>
                                    </a:rPr>
                                    <m:t>𝑇</m:t>
                                  </m:r>
                                </m:sup>
                              </m:sSup>
                              <m:r>
                                <a:rPr lang="en-US" b="1" i="1">
                                  <a:solidFill>
                                    <a:schemeClr val="accent6"/>
                                  </a:solidFill>
                                  <a:latin typeface="Cambria Math" charset="0"/>
                                </a:rPr>
                                <m:t>⋅</m:t>
                              </m:r>
                              <m:sSup>
                                <m:sSupPr>
                                  <m:ctrlPr>
                                    <a:rPr lang="en-US" b="1" i="1">
                                      <a:solidFill>
                                        <a:schemeClr val="accent6"/>
                                      </a:solidFill>
                                      <a:latin typeface="Cambria Math" panose="02040503050406030204" pitchFamily="18" charset="0"/>
                                    </a:rPr>
                                  </m:ctrlPr>
                                </m:sSupPr>
                                <m:e>
                                  <m:r>
                                    <a:rPr lang="en-US" b="1" i="1">
                                      <a:solidFill>
                                        <a:schemeClr val="accent6"/>
                                      </a:solidFill>
                                      <a:latin typeface="Cambria Math" charset="0"/>
                                    </a:rPr>
                                    <m:t>𝒙</m:t>
                                  </m:r>
                                </m:e>
                                <m:sup>
                                  <m:d>
                                    <m:dPr>
                                      <m:ctrlPr>
                                        <a:rPr lang="en-US" b="1" i="1">
                                          <a:solidFill>
                                            <a:schemeClr val="accent6"/>
                                          </a:solidFill>
                                          <a:latin typeface="Cambria Math" panose="02040503050406030204" pitchFamily="18" charset="0"/>
                                        </a:rPr>
                                      </m:ctrlPr>
                                    </m:dPr>
                                    <m:e>
                                      <m:r>
                                        <a:rPr lang="en-US" b="1" i="1">
                                          <a:solidFill>
                                            <a:schemeClr val="accent6"/>
                                          </a:solidFill>
                                          <a:latin typeface="Cambria Math" charset="0"/>
                                        </a:rPr>
                                        <m:t>𝒊</m:t>
                                      </m:r>
                                    </m:e>
                                  </m:d>
                                </m:sup>
                              </m:sSup>
                              <m:r>
                                <a:rPr lang="en-US" b="1" i="1">
                                  <a:solidFill>
                                    <a:schemeClr val="accent6"/>
                                  </a:solidFill>
                                  <a:latin typeface="Cambria Math" charset="0"/>
                                </a:rPr>
                                <m:t>−</m:t>
                              </m:r>
                              <m:sSup>
                                <m:sSupPr>
                                  <m:ctrlPr>
                                    <a:rPr lang="en-US" i="1">
                                      <a:solidFill>
                                        <a:schemeClr val="accent6"/>
                                      </a:solidFill>
                                      <a:latin typeface="Cambria Math" panose="02040503050406030204" pitchFamily="18" charset="0"/>
                                    </a:rPr>
                                  </m:ctrlPr>
                                </m:sSupPr>
                                <m:e>
                                  <m:r>
                                    <a:rPr lang="en-US" i="1">
                                      <a:solidFill>
                                        <a:schemeClr val="accent6"/>
                                      </a:solidFill>
                                      <a:latin typeface="Cambria Math" charset="0"/>
                                    </a:rPr>
                                    <m:t>𝑦</m:t>
                                  </m:r>
                                </m:e>
                                <m:sup>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𝑖</m:t>
                                      </m:r>
                                    </m:e>
                                  </m:d>
                                </m:sup>
                              </m:sSup>
                            </m:e>
                          </m:d>
                        </m:e>
                      </m:nary>
                      <m:r>
                        <a:rPr lang="en-US" b="0" i="1" smtClean="0">
                          <a:solidFill>
                            <a:schemeClr val="accent6"/>
                          </a:solidFill>
                          <a:latin typeface="Cambria Math" panose="02040503050406030204" pitchFamily="18" charset="0"/>
                        </a:rPr>
                        <m:t>⋅</m:t>
                      </m:r>
                      <m:sSup>
                        <m:sSupPr>
                          <m:ctrlPr>
                            <a:rPr lang="en-US" b="0" i="1" smtClean="0">
                              <a:solidFill>
                                <a:schemeClr val="accent6"/>
                              </a:solidFill>
                              <a:latin typeface="Cambria Math" panose="02040503050406030204" pitchFamily="18" charset="0"/>
                            </a:rPr>
                          </m:ctrlPr>
                        </m:sSupPr>
                        <m:e>
                          <m:r>
                            <a:rPr lang="en-US" b="1" i="1" smtClean="0">
                              <a:solidFill>
                                <a:schemeClr val="accent6"/>
                              </a:solidFill>
                              <a:latin typeface="Cambria Math" panose="02040503050406030204" pitchFamily="18" charset="0"/>
                            </a:rPr>
                            <m:t>𝒙</m:t>
                          </m:r>
                        </m:e>
                        <m:sup>
                          <m:d>
                            <m:dPr>
                              <m:ctrlPr>
                                <a:rPr lang="en-US" b="0" i="1" smtClean="0">
                                  <a:solidFill>
                                    <a:schemeClr val="accent6"/>
                                  </a:solidFill>
                                  <a:latin typeface="Cambria Math" panose="02040503050406030204" pitchFamily="18" charset="0"/>
                                </a:rPr>
                              </m:ctrlPr>
                            </m:dPr>
                            <m:e>
                              <m:r>
                                <a:rPr lang="en-US" b="0" i="1" smtClean="0">
                                  <a:solidFill>
                                    <a:schemeClr val="accent6"/>
                                  </a:solidFill>
                                  <a:latin typeface="Cambria Math" panose="02040503050406030204" pitchFamily="18" charset="0"/>
                                </a:rPr>
                                <m:t>𝑖</m:t>
                              </m:r>
                            </m:e>
                          </m:d>
                        </m:sup>
                      </m:sSup>
                    </m:oMath>
                  </m:oMathPara>
                </a14:m>
                <a:endParaRPr lang="en-US" dirty="0">
                  <a:ea typeface="Cambria Math" charset="0"/>
                  <a:cs typeface="Cambria Math" charset="0"/>
                </a:endParaRPr>
              </a:p>
              <a:p>
                <a:pPr marL="7620" indent="0">
                  <a:buNone/>
                </a:pPr>
                <a:r>
                  <a:rPr lang="en-US" dirty="0"/>
                  <a:t>Move by </a:t>
                </a:r>
                <a14:m>
                  <m:oMath xmlns:m="http://schemas.openxmlformats.org/officeDocument/2006/math">
                    <m:r>
                      <m:rPr>
                        <m:nor/>
                      </m:rPr>
                      <a:rPr lang="en-US" dirty="0">
                        <a:solidFill>
                          <a:schemeClr val="accent6"/>
                        </a:solidFill>
                        <a:latin typeface="Symbol" pitchFamily="2" charset="2"/>
                      </a:rPr>
                      <m:t>h</m:t>
                    </m:r>
                  </m:oMath>
                </a14:m>
                <a:r>
                  <a:rPr lang="en-US" dirty="0"/>
                  <a:t> in the direction where </a:t>
                </a:r>
                <a14:m>
                  <m:oMath xmlns:m="http://schemas.openxmlformats.org/officeDocument/2006/math">
                    <m:r>
                      <a:rPr lang="en-US" i="1">
                        <a:solidFill>
                          <a:schemeClr val="accent6"/>
                        </a:solidFill>
                        <a:latin typeface="Cambria Math" charset="0"/>
                        <a:ea typeface="Cambria Math" charset="0"/>
                        <a:cs typeface="Cambria Math" charset="0"/>
                      </a:rPr>
                      <m:t>𝛻</m:t>
                    </m:r>
                    <m:r>
                      <a:rPr lang="en-US" i="1">
                        <a:solidFill>
                          <a:schemeClr val="accent6"/>
                        </a:solidFill>
                        <a:latin typeface="Cambria Math" charset="0"/>
                        <a:ea typeface="Cambria Math" charset="0"/>
                        <a:cs typeface="Cambria Math" charset="0"/>
                      </a:rPr>
                      <m:t>𝑀𝑆𝐸</m:t>
                    </m:r>
                  </m:oMath>
                </a14:m>
                <a:r>
                  <a:rPr lang="en-US" dirty="0"/>
                  <a:t> is negative</a:t>
                </a:r>
              </a:p>
            </p:txBody>
          </p:sp>
        </mc:Choice>
        <mc:Fallback xmlns="">
          <p:sp>
            <p:nvSpPr>
              <p:cNvPr id="3" name="Content Placeholder 2">
                <a:extLst>
                  <a:ext uri="{FF2B5EF4-FFF2-40B4-BE49-F238E27FC236}">
                    <a16:creationId xmlns:a16="http://schemas.microsoft.com/office/drawing/2014/main" id="{D4790B9A-E21B-4A93-BCCB-F137E6874E0E}"/>
                  </a:ext>
                </a:extLst>
              </p:cNvPr>
              <p:cNvSpPr>
                <a:spLocks noGrp="1" noRot="1" noChangeAspect="1" noMove="1" noResize="1" noEditPoints="1" noAdjustHandles="1" noChangeArrowheads="1" noChangeShapeType="1" noTextEdit="1"/>
              </p:cNvSpPr>
              <p:nvPr>
                <p:ph idx="1"/>
              </p:nvPr>
            </p:nvSpPr>
            <p:spPr>
              <a:blipFill>
                <a:blip r:embed="rId3"/>
                <a:stretch>
                  <a:fillRect l="-598" b="-486"/>
                </a:stretch>
              </a:blipFill>
            </p:spPr>
            <p:txBody>
              <a:bodyPr/>
              <a:lstStyle/>
              <a:p>
                <a:r>
                  <a:rPr lang="en-US">
                    <a:noFill/>
                  </a:rPr>
                  <a:t> </a:t>
                </a:r>
              </a:p>
            </p:txBody>
          </p:sp>
        </mc:Fallback>
      </mc:AlternateContent>
    </p:spTree>
    <p:extLst>
      <p:ext uri="{BB962C8B-B14F-4D97-AF65-F5344CB8AC3E}">
        <p14:creationId xmlns:p14="http://schemas.microsoft.com/office/powerpoint/2010/main" val="410378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8213-3BD9-584C-9EC1-66796D98D748}"/>
              </a:ext>
            </a:extLst>
          </p:cNvPr>
          <p:cNvSpPr>
            <a:spLocks noGrp="1"/>
          </p:cNvSpPr>
          <p:nvPr>
            <p:ph type="title"/>
          </p:nvPr>
        </p:nvSpPr>
        <p:spPr/>
        <p:txBody>
          <a:bodyPr/>
          <a:lstStyle/>
          <a:p>
            <a:r>
              <a:rPr lang="en-US" dirty="0"/>
              <a:t>Key questions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1437AA-484D-0C4E-8C92-01295A5477D8}"/>
                  </a:ext>
                </a:extLst>
              </p:cNvPr>
              <p:cNvSpPr>
                <a:spLocks noGrp="1"/>
              </p:cNvSpPr>
              <p:nvPr>
                <p:ph idx="1"/>
              </p:nvPr>
            </p:nvSpPr>
            <p:spPr/>
            <p:txBody>
              <a:bodyPr/>
              <a:lstStyle/>
              <a:p>
                <a:pPr marL="7620" indent="0">
                  <a:buNone/>
                </a:pPr>
                <a:r>
                  <a:rPr lang="en-US" dirty="0"/>
                  <a:t>How big a step </a:t>
                </a:r>
                <a14:m>
                  <m:oMath xmlns:m="http://schemas.openxmlformats.org/officeDocument/2006/math">
                    <m:r>
                      <m:rPr>
                        <m:nor/>
                      </m:rPr>
                      <a:rPr lang="en-US" dirty="0" smtClean="0">
                        <a:solidFill>
                          <a:schemeClr val="accent6"/>
                        </a:solidFill>
                        <a:latin typeface="Symbol" pitchFamily="2" charset="2"/>
                      </a:rPr>
                      <m:t>h</m:t>
                    </m:r>
                    <m:r>
                      <a:rPr lang="en-US" i="1" dirty="0">
                        <a:solidFill>
                          <a:srgbClr val="FF0000"/>
                        </a:solidFill>
                        <a:latin typeface="Cambria Math" charset="0"/>
                      </a:rPr>
                      <m:t> </m:t>
                    </m:r>
                  </m:oMath>
                </a14:m>
                <a:r>
                  <a:rPr lang="en-US" dirty="0"/>
                  <a:t>to take?</a:t>
                </a:r>
              </a:p>
              <a:p>
                <a:pPr lvl="1"/>
                <a:r>
                  <a:rPr lang="en-US" dirty="0"/>
                  <a:t>Too small and it takes a long time</a:t>
                </a:r>
              </a:p>
              <a:p>
                <a:pPr lvl="1"/>
                <a:r>
                  <a:rPr lang="en-US" dirty="0"/>
                  <a:t>Too big and it will be unstable</a:t>
                </a:r>
              </a:p>
              <a:p>
                <a:endParaRPr lang="en-US" dirty="0"/>
              </a:p>
              <a:p>
                <a:pPr marL="7620" indent="0">
                  <a:buNone/>
                </a:pPr>
                <a:r>
                  <a:rPr lang="en-US" dirty="0"/>
                  <a:t>Solution: </a:t>
                </a:r>
                <a:r>
                  <a:rPr lang="en-US" b="1" dirty="0"/>
                  <a:t>adaptive step size</a:t>
                </a:r>
              </a:p>
              <a:p>
                <a:pPr marL="483235" lvl="1" indent="0">
                  <a:buNone/>
                </a:pPr>
                <a:r>
                  <a:rPr lang="en-US" dirty="0"/>
                  <a:t>	</a:t>
                </a:r>
                <a:r>
                  <a:rPr lang="en-US" dirty="0">
                    <a:solidFill>
                      <a:schemeClr val="accent4"/>
                    </a:solidFill>
                  </a:rPr>
                  <a:t>e.g. each time increase step size by 10%</a:t>
                </a:r>
              </a:p>
              <a:p>
                <a:pPr marL="483235" lvl="1" indent="0">
                  <a:buNone/>
                </a:pPr>
                <a:r>
                  <a:rPr lang="en-US" dirty="0"/>
                  <a:t>If error ever decreases, cut it in half</a:t>
                </a:r>
              </a:p>
              <a:p>
                <a:pPr marL="483235" lvl="1" indent="0">
                  <a:buNone/>
                </a:pPr>
                <a:r>
                  <a:rPr lang="en-US" i="1" dirty="0"/>
                  <a:t>	(We’ll see better methods later)</a:t>
                </a:r>
              </a:p>
            </p:txBody>
          </p:sp>
        </mc:Choice>
        <mc:Fallback xmlns="">
          <p:sp>
            <p:nvSpPr>
              <p:cNvPr id="3" name="Content Placeholder 2">
                <a:extLst>
                  <a:ext uri="{FF2B5EF4-FFF2-40B4-BE49-F238E27FC236}">
                    <a16:creationId xmlns:a16="http://schemas.microsoft.com/office/drawing/2014/main" id="{F41437AA-484D-0C4E-8C92-01295A5477D8}"/>
                  </a:ext>
                </a:extLst>
              </p:cNvPr>
              <p:cNvSpPr>
                <a:spLocks noGrp="1" noRot="1" noChangeAspect="1" noMove="1" noResize="1" noEditPoints="1" noAdjustHandles="1" noChangeArrowheads="1" noChangeShapeType="1" noTextEdit="1"/>
              </p:cNvSpPr>
              <p:nvPr>
                <p:ph idx="1"/>
              </p:nvPr>
            </p:nvSpPr>
            <p:spPr>
              <a:blipFill>
                <a:blip r:embed="rId3"/>
                <a:stretch>
                  <a:fillRect l="-1046"/>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E20799BD-58C1-5C43-A5D1-E5F65C74EE70}"/>
              </a:ext>
            </a:extLst>
          </p:cNvPr>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15</a:t>
            </a:fld>
            <a:endParaRPr lang="en-GB"/>
          </a:p>
        </p:txBody>
      </p:sp>
    </p:spTree>
    <p:extLst>
      <p:ext uri="{BB962C8B-B14F-4D97-AF65-F5344CB8AC3E}">
        <p14:creationId xmlns:p14="http://schemas.microsoft.com/office/powerpoint/2010/main" val="53483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a:t>
            </a:r>
            <a:r>
              <a:rPr lang="is-IS" dirty="0"/>
              <a:t>…  That’s the Theory!</a:t>
            </a:r>
            <a:br>
              <a:rPr lang="is-IS" dirty="0"/>
            </a:br>
            <a:r>
              <a:rPr lang="is-IS" dirty="0"/>
              <a:t>How Does It Work?</a:t>
            </a:r>
            <a:endParaRPr lang="en-US" dirty="0"/>
          </a:p>
        </p:txBody>
      </p:sp>
      <p:sp>
        <p:nvSpPr>
          <p:cNvPr id="3" name="Content Placeholder 2"/>
          <p:cNvSpPr>
            <a:spLocks noGrp="1"/>
          </p:cNvSpPr>
          <p:nvPr>
            <p:ph idx="1"/>
          </p:nvPr>
        </p:nvSpPr>
        <p:spPr/>
        <p:txBody>
          <a:bodyPr/>
          <a:lstStyle/>
          <a:p>
            <a:pPr marL="7620" indent="0">
              <a:buNone/>
            </a:pPr>
            <a:r>
              <a:rPr lang="en-US" dirty="0"/>
              <a:t>Let’s now compute weights for </a:t>
            </a:r>
            <a:r>
              <a:rPr lang="en-US" b="1" dirty="0"/>
              <a:t>logistic regression</a:t>
            </a:r>
            <a:endParaRPr lang="en-US" dirty="0"/>
          </a:p>
          <a:p>
            <a:pPr lvl="1"/>
            <a:r>
              <a:rPr lang="en-US" dirty="0"/>
              <a:t>We’ll later generalize to </a:t>
            </a:r>
            <a:r>
              <a:rPr lang="en-US" b="1" dirty="0"/>
              <a:t>artificial neural nets</a:t>
            </a:r>
            <a:endParaRPr lang="en-US" dirty="0"/>
          </a:p>
          <a:p>
            <a:pPr marL="7620" indent="0">
              <a:buNone/>
            </a:pPr>
            <a:endParaRPr lang="en-US" dirty="0"/>
          </a:p>
          <a:p>
            <a:pPr marL="7620" indent="0">
              <a:buNone/>
            </a:pPr>
            <a:r>
              <a:rPr lang="en-US" dirty="0"/>
              <a:t>We’ll “train” over many </a:t>
            </a:r>
            <a:r>
              <a:rPr lang="en-US" i="1" dirty="0"/>
              <a:t>rounds</a:t>
            </a:r>
            <a:r>
              <a:rPr lang="en-US" dirty="0"/>
              <a:t>/</a:t>
            </a:r>
            <a:r>
              <a:rPr lang="en-US" i="1" dirty="0"/>
              <a:t>epochs</a:t>
            </a:r>
            <a:endParaRPr lang="en-US" dirty="0"/>
          </a:p>
          <a:p>
            <a:pPr lvl="1"/>
            <a:r>
              <a:rPr lang="en-US" dirty="0"/>
              <a:t>Inputs:  data points </a:t>
            </a:r>
            <a:r>
              <a:rPr lang="en-US" b="1" i="1" dirty="0"/>
              <a:t>X</a:t>
            </a:r>
            <a:r>
              <a:rPr lang="en-US" dirty="0"/>
              <a:t>, set of </a:t>
            </a:r>
            <a:r>
              <a:rPr lang="en-US" i="1" dirty="0"/>
              <a:t>labels</a:t>
            </a:r>
            <a:r>
              <a:rPr lang="en-US" dirty="0"/>
              <a:t> </a:t>
            </a:r>
            <a:r>
              <a:rPr lang="en-US" b="1" i="1" dirty="0"/>
              <a:t>y</a:t>
            </a:r>
          </a:p>
          <a:p>
            <a:pPr lvl="1"/>
            <a:r>
              <a:rPr lang="en-US" dirty="0"/>
              <a:t>To set </a:t>
            </a:r>
            <a:r>
              <a:rPr lang="en-US" i="1" dirty="0"/>
              <a:t>weights</a:t>
            </a:r>
            <a:r>
              <a:rPr lang="en-US" dirty="0"/>
              <a:t> </a:t>
            </a:r>
            <a:r>
              <a:rPr lang="en-US" b="1" i="1" dirty="0"/>
              <a:t>w</a:t>
            </a:r>
            <a:r>
              <a:rPr lang="en-US" b="1" dirty="0"/>
              <a:t> </a:t>
            </a:r>
            <a:r>
              <a:rPr lang="en-US" dirty="0"/>
              <a:t>via gradient descent</a:t>
            </a:r>
          </a:p>
          <a:p>
            <a:r>
              <a:rPr lang="en-US" dirty="0"/>
              <a:t>Then use as a classifier by thresholding</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16</a:t>
            </a:fld>
            <a:endParaRPr lang="en-GB"/>
          </a:p>
        </p:txBody>
      </p:sp>
    </p:spTree>
    <p:extLst>
      <p:ext uri="{BB962C8B-B14F-4D97-AF65-F5344CB8AC3E}">
        <p14:creationId xmlns:p14="http://schemas.microsoft.com/office/powerpoint/2010/main" val="1770328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“Sigmoid” Is Applied Over</a:t>
            </a:r>
            <a:br>
              <a:rPr lang="en-US" dirty="0"/>
            </a:br>
            <a:r>
              <a:rPr lang="en-US" dirty="0"/>
              <a:t>(x * w) to Make a </a:t>
            </a:r>
            <a:r>
              <a:rPr lang="en-US" i="1" dirty="0"/>
              <a:t>Prediction</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17</a:t>
            </a:fld>
            <a:endParaRPr lang="en-GB"/>
          </a:p>
        </p:txBody>
      </p:sp>
      <p:sp>
        <p:nvSpPr>
          <p:cNvPr id="8" name="Rectangle 7">
            <a:extLst>
              <a:ext uri="{FF2B5EF4-FFF2-40B4-BE49-F238E27FC236}">
                <a16:creationId xmlns:a16="http://schemas.microsoft.com/office/drawing/2014/main" id="{E2BDC320-8A59-4A54-9B1B-C9CB77C7C8DC}"/>
              </a:ext>
            </a:extLst>
          </p:cNvPr>
          <p:cNvSpPr/>
          <p:nvPr/>
        </p:nvSpPr>
        <p:spPr>
          <a:xfrm>
            <a:off x="735495" y="1296987"/>
            <a:ext cx="7777370" cy="1477328"/>
          </a:xfrm>
          <a:prstGeom prst="rect">
            <a:avLst/>
          </a:prstGeom>
          <a:solidFill>
            <a:schemeClr val="bg1">
              <a:lumMod val="95000"/>
            </a:schemeClr>
          </a:solidFill>
          <a:ln>
            <a:solidFill>
              <a:schemeClr val="accent4"/>
            </a:solidFill>
          </a:ln>
        </p:spPr>
        <p:txBody>
          <a:bodyPr wrap="square">
            <a:spAutoFit/>
          </a:bodyPr>
          <a:lstStyle/>
          <a:p>
            <a:r>
              <a:rPr lang="en-US" sz="1800" dirty="0">
                <a:solidFill>
                  <a:srgbClr val="008000"/>
                </a:solidFill>
                <a:latin typeface="Courier New" panose="02070309020205020404" pitchFamily="49" charset="0"/>
              </a:rPr>
              <a:t># Here is our sigmoid function for making</a:t>
            </a:r>
            <a:endParaRPr lang="en-US" sz="1800" dirty="0">
              <a:latin typeface="Courier New" panose="02070309020205020404" pitchFamily="49" charset="0"/>
            </a:endParaRPr>
          </a:p>
          <a:p>
            <a:r>
              <a:rPr lang="en-US" sz="1800" dirty="0">
                <a:solidFill>
                  <a:srgbClr val="008000"/>
                </a:solidFill>
                <a:latin typeface="Courier New" panose="02070309020205020404" pitchFamily="49" charset="0"/>
              </a:rPr>
              <a:t># predictions with logistic regression</a:t>
            </a:r>
            <a:endParaRPr lang="en-US" sz="1800" dirty="0">
              <a:latin typeface="Courier New" panose="02070309020205020404" pitchFamily="49" charset="0"/>
            </a:endParaRPr>
          </a:p>
          <a:p>
            <a:r>
              <a:rPr lang="en-US" sz="1800" dirty="0">
                <a:solidFill>
                  <a:srgbClr val="008000"/>
                </a:solidFill>
                <a:latin typeface="Courier New" panose="02070309020205020404" pitchFamily="49" charset="0"/>
              </a:rPr>
              <a:t># or with perceptron-style neural nets</a:t>
            </a:r>
            <a:endParaRPr lang="en-US" sz="1800" dirty="0">
              <a:latin typeface="Courier New" panose="02070309020205020404" pitchFamily="49" charset="0"/>
            </a:endParaRPr>
          </a:p>
          <a:p>
            <a:r>
              <a:rPr lang="en-US" sz="1800" dirty="0">
                <a:solidFill>
                  <a:srgbClr val="0000FF"/>
                </a:solidFill>
                <a:latin typeface="Courier New" panose="02070309020205020404" pitchFamily="49" charset="0"/>
              </a:rPr>
              <a:t>def</a:t>
            </a:r>
            <a:r>
              <a:rPr lang="en-US" sz="1800" dirty="0">
                <a:latin typeface="Courier New" panose="02070309020205020404" pitchFamily="49" charset="0"/>
              </a:rPr>
              <a:t> </a:t>
            </a:r>
            <a:r>
              <a:rPr lang="en-US" sz="1800" dirty="0">
                <a:solidFill>
                  <a:srgbClr val="795E26"/>
                </a:solidFill>
                <a:latin typeface="Courier New" panose="02070309020205020404" pitchFamily="49" charset="0"/>
              </a:rPr>
              <a:t>prediction</a:t>
            </a:r>
            <a:r>
              <a:rPr lang="en-US" sz="1800" dirty="0">
                <a:latin typeface="Courier New" panose="02070309020205020404" pitchFamily="49" charset="0"/>
              </a:rPr>
              <a:t>(</a:t>
            </a:r>
            <a:r>
              <a:rPr lang="en-US" sz="1800" dirty="0">
                <a:solidFill>
                  <a:srgbClr val="001080"/>
                </a:solidFill>
                <a:latin typeface="Courier New" panose="02070309020205020404" pitchFamily="49" charset="0"/>
              </a:rPr>
              <a:t>x</a:t>
            </a:r>
            <a:r>
              <a:rPr lang="en-US" sz="1800" dirty="0">
                <a:latin typeface="Courier New" panose="02070309020205020404" pitchFamily="49" charset="0"/>
              </a:rPr>
              <a:t>):</a:t>
            </a:r>
          </a:p>
          <a:p>
            <a:r>
              <a:rPr lang="en-US" sz="1800" dirty="0">
                <a:latin typeface="Courier New" panose="02070309020205020404" pitchFamily="49" charset="0"/>
              </a:rPr>
              <a:t>  </a:t>
            </a:r>
            <a:r>
              <a:rPr lang="en-US" sz="1800" dirty="0">
                <a:solidFill>
                  <a:srgbClr val="AF00DB"/>
                </a:solidFill>
                <a:latin typeface="Courier New" panose="02070309020205020404" pitchFamily="49" charset="0"/>
              </a:rPr>
              <a:t>return</a:t>
            </a:r>
            <a:r>
              <a:rPr lang="en-US" sz="1800" dirty="0">
                <a:latin typeface="Courier New" panose="02070309020205020404" pitchFamily="49" charset="0"/>
              </a:rPr>
              <a:t> </a:t>
            </a:r>
            <a:r>
              <a:rPr lang="en-US" sz="1800" dirty="0">
                <a:solidFill>
                  <a:srgbClr val="09885A"/>
                </a:solidFill>
                <a:latin typeface="Courier New" panose="02070309020205020404" pitchFamily="49" charset="0"/>
              </a:rPr>
              <a:t>1.0</a:t>
            </a:r>
            <a:r>
              <a:rPr lang="en-US" sz="1800" dirty="0">
                <a:latin typeface="Courier New" panose="02070309020205020404" pitchFamily="49" charset="0"/>
              </a:rPr>
              <a:t> / (</a:t>
            </a:r>
            <a:r>
              <a:rPr lang="en-US" sz="1800" dirty="0">
                <a:solidFill>
                  <a:srgbClr val="09885A"/>
                </a:solidFill>
                <a:latin typeface="Courier New" panose="02070309020205020404" pitchFamily="49" charset="0"/>
              </a:rPr>
              <a:t>1</a:t>
            </a:r>
            <a:r>
              <a:rPr lang="en-US" sz="1800" dirty="0">
                <a:latin typeface="Courier New" panose="02070309020205020404" pitchFamily="49" charset="0"/>
              </a:rPr>
              <a:t> + </a:t>
            </a:r>
            <a:r>
              <a:rPr lang="en-US" sz="1800" dirty="0" err="1">
                <a:latin typeface="Courier New" panose="02070309020205020404" pitchFamily="49" charset="0"/>
              </a:rPr>
              <a:t>np.exp</a:t>
            </a:r>
            <a:r>
              <a:rPr lang="en-US" sz="1800" dirty="0">
                <a:latin typeface="Courier New" panose="02070309020205020404" pitchFamily="49" charset="0"/>
              </a:rPr>
              <a:t>(-x))</a:t>
            </a:r>
          </a:p>
        </p:txBody>
      </p:sp>
    </p:spTree>
    <p:extLst>
      <p:ext uri="{BB962C8B-B14F-4D97-AF65-F5344CB8AC3E}">
        <p14:creationId xmlns:p14="http://schemas.microsoft.com/office/powerpoint/2010/main" val="74761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“Sigmoid” Is Applied Over</a:t>
            </a:r>
            <a:br>
              <a:rPr lang="en-US" dirty="0"/>
            </a:br>
            <a:r>
              <a:rPr lang="en-US" dirty="0"/>
              <a:t>(x * w) to Make a </a:t>
            </a:r>
            <a:r>
              <a:rPr lang="en-US" i="1" dirty="0"/>
              <a:t>Prediction</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18</a:t>
            </a:fld>
            <a:endParaRPr lang="en-GB"/>
          </a:p>
        </p:txBody>
      </p:sp>
      <p:sp>
        <p:nvSpPr>
          <p:cNvPr id="8" name="Rectangle 7">
            <a:extLst>
              <a:ext uri="{FF2B5EF4-FFF2-40B4-BE49-F238E27FC236}">
                <a16:creationId xmlns:a16="http://schemas.microsoft.com/office/drawing/2014/main" id="{E2BDC320-8A59-4A54-9B1B-C9CB77C7C8DC}"/>
              </a:ext>
            </a:extLst>
          </p:cNvPr>
          <p:cNvSpPr/>
          <p:nvPr/>
        </p:nvSpPr>
        <p:spPr>
          <a:xfrm>
            <a:off x="735495" y="1296987"/>
            <a:ext cx="7777370" cy="1477328"/>
          </a:xfrm>
          <a:prstGeom prst="rect">
            <a:avLst/>
          </a:prstGeom>
          <a:solidFill>
            <a:schemeClr val="bg1">
              <a:lumMod val="95000"/>
            </a:schemeClr>
          </a:solidFill>
          <a:ln>
            <a:solidFill>
              <a:schemeClr val="accent4"/>
            </a:solidFill>
          </a:ln>
        </p:spPr>
        <p:txBody>
          <a:bodyPr wrap="square">
            <a:spAutoFit/>
          </a:bodyPr>
          <a:lstStyle/>
          <a:p>
            <a:r>
              <a:rPr lang="en-US" sz="1800" dirty="0">
                <a:solidFill>
                  <a:srgbClr val="008000"/>
                </a:solidFill>
                <a:latin typeface="Courier New" panose="02070309020205020404" pitchFamily="49" charset="0"/>
              </a:rPr>
              <a:t># Here is our sigmoid function for making</a:t>
            </a:r>
            <a:endParaRPr lang="en-US" sz="1800" dirty="0">
              <a:latin typeface="Courier New" panose="02070309020205020404" pitchFamily="49" charset="0"/>
            </a:endParaRPr>
          </a:p>
          <a:p>
            <a:r>
              <a:rPr lang="en-US" sz="1800" dirty="0">
                <a:solidFill>
                  <a:srgbClr val="008000"/>
                </a:solidFill>
                <a:latin typeface="Courier New" panose="02070309020205020404" pitchFamily="49" charset="0"/>
              </a:rPr>
              <a:t># predictions with logistic regression</a:t>
            </a:r>
            <a:endParaRPr lang="en-US" sz="1800" dirty="0">
              <a:latin typeface="Courier New" panose="02070309020205020404" pitchFamily="49" charset="0"/>
            </a:endParaRPr>
          </a:p>
          <a:p>
            <a:r>
              <a:rPr lang="en-US" sz="1800" dirty="0">
                <a:solidFill>
                  <a:srgbClr val="008000"/>
                </a:solidFill>
                <a:latin typeface="Courier New" panose="02070309020205020404" pitchFamily="49" charset="0"/>
              </a:rPr>
              <a:t># or with perceptron-style neural nets</a:t>
            </a:r>
            <a:endParaRPr lang="en-US" sz="1800" dirty="0">
              <a:latin typeface="Courier New" panose="02070309020205020404" pitchFamily="49" charset="0"/>
            </a:endParaRPr>
          </a:p>
          <a:p>
            <a:r>
              <a:rPr lang="en-US" sz="1800" dirty="0">
                <a:solidFill>
                  <a:srgbClr val="0000FF"/>
                </a:solidFill>
                <a:latin typeface="Courier New" panose="02070309020205020404" pitchFamily="49" charset="0"/>
              </a:rPr>
              <a:t>def</a:t>
            </a:r>
            <a:r>
              <a:rPr lang="en-US" sz="1800" dirty="0">
                <a:latin typeface="Courier New" panose="02070309020205020404" pitchFamily="49" charset="0"/>
              </a:rPr>
              <a:t> </a:t>
            </a:r>
            <a:r>
              <a:rPr lang="en-US" sz="1800" dirty="0">
                <a:solidFill>
                  <a:srgbClr val="795E26"/>
                </a:solidFill>
                <a:latin typeface="Courier New" panose="02070309020205020404" pitchFamily="49" charset="0"/>
              </a:rPr>
              <a:t>prediction</a:t>
            </a:r>
            <a:r>
              <a:rPr lang="en-US" sz="1800" dirty="0">
                <a:latin typeface="Courier New" panose="02070309020205020404" pitchFamily="49" charset="0"/>
              </a:rPr>
              <a:t>(</a:t>
            </a:r>
            <a:r>
              <a:rPr lang="en-US" sz="1800" dirty="0">
                <a:solidFill>
                  <a:srgbClr val="001080"/>
                </a:solidFill>
                <a:latin typeface="Courier New" panose="02070309020205020404" pitchFamily="49" charset="0"/>
              </a:rPr>
              <a:t>x</a:t>
            </a:r>
            <a:r>
              <a:rPr lang="en-US" sz="1800" dirty="0">
                <a:latin typeface="Courier New" panose="02070309020205020404" pitchFamily="49" charset="0"/>
              </a:rPr>
              <a:t>):</a:t>
            </a:r>
          </a:p>
          <a:p>
            <a:r>
              <a:rPr lang="en-US" sz="1800" dirty="0">
                <a:latin typeface="Courier New" panose="02070309020205020404" pitchFamily="49" charset="0"/>
              </a:rPr>
              <a:t>  </a:t>
            </a:r>
            <a:r>
              <a:rPr lang="en-US" sz="1800" dirty="0">
                <a:solidFill>
                  <a:srgbClr val="AF00DB"/>
                </a:solidFill>
                <a:latin typeface="Courier New" panose="02070309020205020404" pitchFamily="49" charset="0"/>
              </a:rPr>
              <a:t>return</a:t>
            </a:r>
            <a:r>
              <a:rPr lang="en-US" sz="1800" dirty="0">
                <a:latin typeface="Courier New" panose="02070309020205020404" pitchFamily="49" charset="0"/>
              </a:rPr>
              <a:t> </a:t>
            </a:r>
            <a:r>
              <a:rPr lang="en-US" sz="1800" dirty="0">
                <a:solidFill>
                  <a:srgbClr val="09885A"/>
                </a:solidFill>
                <a:latin typeface="Courier New" panose="02070309020205020404" pitchFamily="49" charset="0"/>
              </a:rPr>
              <a:t>1.0</a:t>
            </a:r>
            <a:r>
              <a:rPr lang="en-US" sz="1800" dirty="0">
                <a:latin typeface="Courier New" panose="02070309020205020404" pitchFamily="49" charset="0"/>
              </a:rPr>
              <a:t> / (</a:t>
            </a:r>
            <a:r>
              <a:rPr lang="en-US" sz="1800" dirty="0">
                <a:solidFill>
                  <a:srgbClr val="09885A"/>
                </a:solidFill>
                <a:latin typeface="Courier New" panose="02070309020205020404" pitchFamily="49" charset="0"/>
              </a:rPr>
              <a:t>1</a:t>
            </a:r>
            <a:r>
              <a:rPr lang="en-US" sz="1800" dirty="0">
                <a:latin typeface="Courier New" panose="02070309020205020404" pitchFamily="49" charset="0"/>
              </a:rPr>
              <a:t> + </a:t>
            </a:r>
            <a:r>
              <a:rPr lang="en-US" sz="1800" dirty="0" err="1">
                <a:latin typeface="Courier New" panose="02070309020205020404" pitchFamily="49" charset="0"/>
              </a:rPr>
              <a:t>np.exp</a:t>
            </a:r>
            <a:r>
              <a:rPr lang="en-US" sz="1800" dirty="0">
                <a:latin typeface="Courier New" panose="02070309020205020404" pitchFamily="49" charset="0"/>
              </a:rPr>
              <a:t>(-x))</a:t>
            </a:r>
          </a:p>
        </p:txBody>
      </p:sp>
      <p:pic>
        <p:nvPicPr>
          <p:cNvPr id="7" name="Picture 6"/>
          <p:cNvPicPr>
            <a:picLocks noChangeAspect="1"/>
          </p:cNvPicPr>
          <p:nvPr/>
        </p:nvPicPr>
        <p:blipFill>
          <a:blip r:embed="rId2"/>
          <a:stretch>
            <a:fillRect/>
          </a:stretch>
        </p:blipFill>
        <p:spPr>
          <a:xfrm>
            <a:off x="1341230" y="1034062"/>
            <a:ext cx="6565900" cy="45212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72378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“Sigmoid” Is Applied Over</a:t>
            </a:r>
            <a:br>
              <a:rPr lang="en-US" dirty="0"/>
            </a:br>
            <a:r>
              <a:rPr lang="en-US" dirty="0"/>
              <a:t>(x * w) to Make a </a:t>
            </a:r>
            <a:r>
              <a:rPr lang="en-US" i="1" dirty="0"/>
              <a:t>Prediction</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19</a:t>
            </a:fld>
            <a:endParaRPr lang="en-GB"/>
          </a:p>
        </p:txBody>
      </p:sp>
      <p:sp>
        <p:nvSpPr>
          <p:cNvPr id="8" name="Rectangle 7">
            <a:extLst>
              <a:ext uri="{FF2B5EF4-FFF2-40B4-BE49-F238E27FC236}">
                <a16:creationId xmlns:a16="http://schemas.microsoft.com/office/drawing/2014/main" id="{E2BDC320-8A59-4A54-9B1B-C9CB77C7C8DC}"/>
              </a:ext>
            </a:extLst>
          </p:cNvPr>
          <p:cNvSpPr/>
          <p:nvPr/>
        </p:nvSpPr>
        <p:spPr>
          <a:xfrm>
            <a:off x="735495" y="1296987"/>
            <a:ext cx="7777370" cy="1477328"/>
          </a:xfrm>
          <a:prstGeom prst="rect">
            <a:avLst/>
          </a:prstGeom>
          <a:solidFill>
            <a:schemeClr val="bg1">
              <a:lumMod val="95000"/>
            </a:schemeClr>
          </a:solidFill>
          <a:ln>
            <a:solidFill>
              <a:schemeClr val="accent4"/>
            </a:solidFill>
          </a:ln>
        </p:spPr>
        <p:txBody>
          <a:bodyPr wrap="square">
            <a:spAutoFit/>
          </a:bodyPr>
          <a:lstStyle/>
          <a:p>
            <a:r>
              <a:rPr lang="en-US" sz="1800" dirty="0">
                <a:solidFill>
                  <a:srgbClr val="008000"/>
                </a:solidFill>
                <a:latin typeface="Courier New" panose="02070309020205020404" pitchFamily="49" charset="0"/>
              </a:rPr>
              <a:t># Here is our sigmoid function for making</a:t>
            </a:r>
            <a:endParaRPr lang="en-US" sz="1800" dirty="0">
              <a:latin typeface="Courier New" panose="02070309020205020404" pitchFamily="49" charset="0"/>
            </a:endParaRPr>
          </a:p>
          <a:p>
            <a:r>
              <a:rPr lang="en-US" sz="1800" dirty="0">
                <a:solidFill>
                  <a:srgbClr val="008000"/>
                </a:solidFill>
                <a:latin typeface="Courier New" panose="02070309020205020404" pitchFamily="49" charset="0"/>
              </a:rPr>
              <a:t># predictions with logistic regression</a:t>
            </a:r>
            <a:endParaRPr lang="en-US" sz="1800" dirty="0">
              <a:latin typeface="Courier New" panose="02070309020205020404" pitchFamily="49" charset="0"/>
            </a:endParaRPr>
          </a:p>
          <a:p>
            <a:r>
              <a:rPr lang="en-US" sz="1800" dirty="0">
                <a:solidFill>
                  <a:srgbClr val="008000"/>
                </a:solidFill>
                <a:latin typeface="Courier New" panose="02070309020205020404" pitchFamily="49" charset="0"/>
              </a:rPr>
              <a:t># or with perceptron-style neural nets</a:t>
            </a:r>
            <a:endParaRPr lang="en-US" sz="1800" dirty="0">
              <a:latin typeface="Courier New" panose="02070309020205020404" pitchFamily="49" charset="0"/>
            </a:endParaRPr>
          </a:p>
          <a:p>
            <a:r>
              <a:rPr lang="en-US" sz="1800" dirty="0">
                <a:solidFill>
                  <a:srgbClr val="0000FF"/>
                </a:solidFill>
                <a:latin typeface="Courier New" panose="02070309020205020404" pitchFamily="49" charset="0"/>
              </a:rPr>
              <a:t>def</a:t>
            </a:r>
            <a:r>
              <a:rPr lang="en-US" sz="1800" dirty="0">
                <a:latin typeface="Courier New" panose="02070309020205020404" pitchFamily="49" charset="0"/>
              </a:rPr>
              <a:t> </a:t>
            </a:r>
            <a:r>
              <a:rPr lang="en-US" sz="1800" dirty="0">
                <a:solidFill>
                  <a:srgbClr val="795E26"/>
                </a:solidFill>
                <a:latin typeface="Courier New" panose="02070309020205020404" pitchFamily="49" charset="0"/>
              </a:rPr>
              <a:t>prediction</a:t>
            </a:r>
            <a:r>
              <a:rPr lang="en-US" sz="1800" dirty="0">
                <a:latin typeface="Courier New" panose="02070309020205020404" pitchFamily="49" charset="0"/>
              </a:rPr>
              <a:t>(</a:t>
            </a:r>
            <a:r>
              <a:rPr lang="en-US" sz="1800" dirty="0">
                <a:solidFill>
                  <a:srgbClr val="001080"/>
                </a:solidFill>
                <a:latin typeface="Courier New" panose="02070309020205020404" pitchFamily="49" charset="0"/>
              </a:rPr>
              <a:t>x</a:t>
            </a:r>
            <a:r>
              <a:rPr lang="en-US" sz="1800" dirty="0">
                <a:latin typeface="Courier New" panose="02070309020205020404" pitchFamily="49" charset="0"/>
              </a:rPr>
              <a:t>):</a:t>
            </a:r>
          </a:p>
          <a:p>
            <a:r>
              <a:rPr lang="en-US" sz="1800" dirty="0">
                <a:latin typeface="Courier New" panose="02070309020205020404" pitchFamily="49" charset="0"/>
              </a:rPr>
              <a:t>  </a:t>
            </a:r>
            <a:r>
              <a:rPr lang="en-US" sz="1800" dirty="0">
                <a:solidFill>
                  <a:srgbClr val="AF00DB"/>
                </a:solidFill>
                <a:latin typeface="Courier New" panose="02070309020205020404" pitchFamily="49" charset="0"/>
              </a:rPr>
              <a:t>return</a:t>
            </a:r>
            <a:r>
              <a:rPr lang="en-US" sz="1800" dirty="0">
                <a:latin typeface="Courier New" panose="02070309020205020404" pitchFamily="49" charset="0"/>
              </a:rPr>
              <a:t> </a:t>
            </a:r>
            <a:r>
              <a:rPr lang="en-US" sz="1800" dirty="0">
                <a:solidFill>
                  <a:srgbClr val="09885A"/>
                </a:solidFill>
                <a:latin typeface="Courier New" panose="02070309020205020404" pitchFamily="49" charset="0"/>
              </a:rPr>
              <a:t>1.0</a:t>
            </a:r>
            <a:r>
              <a:rPr lang="en-US" sz="1800" dirty="0">
                <a:latin typeface="Courier New" panose="02070309020205020404" pitchFamily="49" charset="0"/>
              </a:rPr>
              <a:t> / (</a:t>
            </a:r>
            <a:r>
              <a:rPr lang="en-US" sz="1800" dirty="0">
                <a:solidFill>
                  <a:srgbClr val="09885A"/>
                </a:solidFill>
                <a:latin typeface="Courier New" panose="02070309020205020404" pitchFamily="49" charset="0"/>
              </a:rPr>
              <a:t>1</a:t>
            </a:r>
            <a:r>
              <a:rPr lang="en-US" sz="1800" dirty="0">
                <a:latin typeface="Courier New" panose="02070309020205020404" pitchFamily="49" charset="0"/>
              </a:rPr>
              <a:t> + </a:t>
            </a:r>
            <a:r>
              <a:rPr lang="en-US" sz="1800" dirty="0" err="1">
                <a:latin typeface="Courier New" panose="02070309020205020404" pitchFamily="49" charset="0"/>
              </a:rPr>
              <a:t>np.exp</a:t>
            </a:r>
            <a:r>
              <a:rPr lang="en-US" sz="1800" dirty="0">
                <a:latin typeface="Courier New" panose="02070309020205020404" pitchFamily="49" charset="0"/>
              </a:rPr>
              <a:t>(-x))</a:t>
            </a:r>
          </a:p>
        </p:txBody>
      </p:sp>
      <p:pic>
        <p:nvPicPr>
          <p:cNvPr id="7" name="Picture 6"/>
          <p:cNvPicPr>
            <a:picLocks noChangeAspect="1"/>
          </p:cNvPicPr>
          <p:nvPr/>
        </p:nvPicPr>
        <p:blipFill>
          <a:blip r:embed="rId2"/>
          <a:stretch>
            <a:fillRect/>
          </a:stretch>
        </p:blipFill>
        <p:spPr>
          <a:xfrm>
            <a:off x="1341230" y="1034062"/>
            <a:ext cx="6565900" cy="4521200"/>
          </a:xfrm>
          <a:prstGeom prst="rect">
            <a:avLst/>
          </a:prstGeom>
          <a:effectLst>
            <a:outerShdw blurRad="50800" dist="38100" dir="8100000" algn="tr" rotWithShape="0">
              <a:prstClr val="black">
                <a:alpha val="40000"/>
              </a:prstClr>
            </a:outerShdw>
          </a:effectLst>
        </p:spPr>
      </p:pic>
      <p:sp>
        <p:nvSpPr>
          <p:cNvPr id="9" name="TextBox 8">
            <a:extLst>
              <a:ext uri="{FF2B5EF4-FFF2-40B4-BE49-F238E27FC236}">
                <a16:creationId xmlns:a16="http://schemas.microsoft.com/office/drawing/2014/main" id="{13E8CB85-D998-4E29-940C-4BFE3EEF15A4}"/>
              </a:ext>
            </a:extLst>
          </p:cNvPr>
          <p:cNvSpPr txBox="1"/>
          <p:nvPr/>
        </p:nvSpPr>
        <p:spPr>
          <a:xfrm>
            <a:off x="2139639" y="2311445"/>
            <a:ext cx="4026030" cy="954107"/>
          </a:xfrm>
          <a:prstGeom prst="rect">
            <a:avLst/>
          </a:prstGeom>
        </p:spPr>
        <p:txBody>
          <a:bodyPr wrap="square" rtlCol="0">
            <a:spAutoFit/>
          </a:bodyPr>
          <a:lstStyle/>
          <a:p>
            <a:r>
              <a:rPr lang="en-US" sz="2800" dirty="0"/>
              <a:t>To get a classifier, we’ll </a:t>
            </a:r>
            <a:br>
              <a:rPr lang="en-US" sz="2800" dirty="0"/>
            </a:br>
            <a:r>
              <a:rPr lang="en-US" sz="2800" dirty="0"/>
              <a:t>then </a:t>
            </a:r>
            <a:r>
              <a:rPr lang="en-US" sz="2800" i="1" dirty="0"/>
              <a:t>threshold</a:t>
            </a:r>
            <a:r>
              <a:rPr lang="en-US" sz="2800" dirty="0"/>
              <a:t> at 0.5</a:t>
            </a:r>
          </a:p>
        </p:txBody>
      </p:sp>
    </p:spTree>
    <p:extLst>
      <p:ext uri="{BB962C8B-B14F-4D97-AF65-F5344CB8AC3E}">
        <p14:creationId xmlns:p14="http://schemas.microsoft.com/office/powerpoint/2010/main" val="134200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So Far…</a:t>
            </a:r>
          </a:p>
        </p:txBody>
      </p:sp>
      <p:sp>
        <p:nvSpPr>
          <p:cNvPr id="3" name="Content Placeholder 2"/>
          <p:cNvSpPr>
            <a:spLocks noGrp="1"/>
          </p:cNvSpPr>
          <p:nvPr>
            <p:ph idx="1"/>
          </p:nvPr>
        </p:nvSpPr>
        <p:spPr/>
        <p:txBody>
          <a:bodyPr>
            <a:normAutofit/>
          </a:bodyPr>
          <a:lstStyle/>
          <a:p>
            <a:pPr marL="0" indent="0">
              <a:buNone/>
            </a:pPr>
            <a:r>
              <a:rPr lang="en-US" b="1" i="1" dirty="0"/>
              <a:t>Supervised</a:t>
            </a:r>
            <a:r>
              <a:rPr lang="en-US" b="1" dirty="0"/>
              <a:t> machine learning </a:t>
            </a:r>
          </a:p>
          <a:p>
            <a:pPr marL="483235" lvl="1" indent="0">
              <a:buNone/>
            </a:pPr>
            <a:endParaRPr lang="en-US" dirty="0"/>
          </a:p>
          <a:p>
            <a:pPr marL="483235" lvl="1" indent="0">
              <a:buNone/>
            </a:pPr>
            <a:r>
              <a:rPr lang="en-US" dirty="0"/>
              <a:t>Classification or regression, generally with linear functions:  </a:t>
            </a:r>
          </a:p>
          <a:p>
            <a:pPr marL="958850" lvl="2" indent="0">
              <a:buNone/>
            </a:pPr>
            <a:r>
              <a:rPr lang="en-US" dirty="0">
                <a:solidFill>
                  <a:schemeClr val="accent6"/>
                </a:solidFill>
              </a:rPr>
              <a:t>Linear regression or logistic regression</a:t>
            </a:r>
            <a:endParaRPr lang="en-US" dirty="0">
              <a:solidFill>
                <a:schemeClr val="accent6"/>
              </a:solidFill>
              <a:sym typeface="Wingdings"/>
            </a:endParaRPr>
          </a:p>
          <a:p>
            <a:pPr marL="0" indent="0">
              <a:buNone/>
            </a:pPr>
            <a:endParaRPr lang="en-US" b="1" dirty="0">
              <a:sym typeface="Wingdings"/>
            </a:endParaRPr>
          </a:p>
          <a:p>
            <a:pPr marL="0" indent="0">
              <a:buNone/>
            </a:pPr>
            <a:r>
              <a:rPr lang="en-US" dirty="0">
                <a:sym typeface="Wingdings"/>
              </a:rPr>
              <a:t>Next: Flexible </a:t>
            </a:r>
            <a:r>
              <a:rPr lang="en-US" i="1" dirty="0">
                <a:sym typeface="Wingdings"/>
              </a:rPr>
              <a:t>nonlinear </a:t>
            </a:r>
            <a:r>
              <a:rPr lang="en-US" dirty="0">
                <a:sym typeface="Wingdings"/>
              </a:rPr>
              <a:t>supervised learning – via artificial neural networks</a:t>
            </a:r>
          </a:p>
          <a:p>
            <a:endParaRPr lang="en-US" dirty="0">
              <a:sym typeface="Wingdings"/>
            </a:endParaRP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a:t>
            </a:fld>
            <a:endParaRPr lang="en-GB"/>
          </a:p>
        </p:txBody>
      </p:sp>
    </p:spTree>
    <p:extLst>
      <p:ext uri="{BB962C8B-B14F-4D97-AF65-F5344CB8AC3E}">
        <p14:creationId xmlns:p14="http://schemas.microsoft.com/office/powerpoint/2010/main" val="17894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Classifier,</a:t>
            </a:r>
            <a:br>
              <a:rPr lang="en-US" dirty="0"/>
            </a:br>
            <a:r>
              <a:rPr lang="en-US" dirty="0"/>
              <a:t>Applied to the Test Data</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20</a:t>
            </a:fld>
            <a:endParaRPr lang="en-GB"/>
          </a:p>
        </p:txBody>
      </p:sp>
      <p:sp>
        <p:nvSpPr>
          <p:cNvPr id="9" name="Rectangle 8">
            <a:extLst>
              <a:ext uri="{FF2B5EF4-FFF2-40B4-BE49-F238E27FC236}">
                <a16:creationId xmlns:a16="http://schemas.microsoft.com/office/drawing/2014/main" id="{F01BF028-13E2-43EB-A03A-574AC600320A}"/>
              </a:ext>
            </a:extLst>
          </p:cNvPr>
          <p:cNvSpPr/>
          <p:nvPr/>
        </p:nvSpPr>
        <p:spPr>
          <a:xfrm>
            <a:off x="703463" y="1787203"/>
            <a:ext cx="6805550" cy="923330"/>
          </a:xfrm>
          <a:prstGeom prst="rect">
            <a:avLst/>
          </a:prstGeom>
          <a:solidFill>
            <a:schemeClr val="bg1">
              <a:lumMod val="95000"/>
            </a:schemeClr>
          </a:solidFill>
          <a:ln>
            <a:solidFill>
              <a:schemeClr val="accent4"/>
            </a:solidFill>
          </a:ln>
        </p:spPr>
        <p:txBody>
          <a:bodyPr wrap="square">
            <a:spAutoFit/>
          </a:bodyPr>
          <a:lstStyle/>
          <a:p>
            <a:r>
              <a:rPr lang="en-US" sz="1800" dirty="0">
                <a:solidFill>
                  <a:srgbClr val="AF00DB"/>
                </a:solidFill>
                <a:latin typeface="Courier New" panose="02070309020205020404" pitchFamily="49" charset="0"/>
              </a:rPr>
              <a:t>for</a:t>
            </a:r>
            <a:r>
              <a:rPr lang="en-US" sz="1800" dirty="0">
                <a:latin typeface="Courier New" panose="02070309020205020404" pitchFamily="49" charset="0"/>
              </a:rPr>
              <a:t> item </a:t>
            </a:r>
            <a:r>
              <a:rPr lang="en-US" sz="1800" dirty="0">
                <a:solidFill>
                  <a:srgbClr val="0000FF"/>
                </a:solidFill>
                <a:latin typeface="Courier New" panose="02070309020205020404" pitchFamily="49" charset="0"/>
              </a:rPr>
              <a:t>in</a:t>
            </a:r>
            <a:r>
              <a:rPr lang="en-US" sz="1800" dirty="0">
                <a:latin typeface="Courier New" panose="02070309020205020404" pitchFamily="49" charset="0"/>
              </a:rPr>
              <a:t> </a:t>
            </a:r>
            <a:r>
              <a:rPr lang="en-US" sz="1800" dirty="0">
                <a:solidFill>
                  <a:srgbClr val="795E26"/>
                </a:solidFill>
                <a:latin typeface="Courier New" panose="02070309020205020404" pitchFamily="49" charset="0"/>
              </a:rPr>
              <a:t>range</a:t>
            </a:r>
            <a:r>
              <a:rPr lang="en-US" sz="1800" dirty="0">
                <a:latin typeface="Courier New" panose="02070309020205020404" pitchFamily="49" charset="0"/>
              </a:rPr>
              <a:t>(</a:t>
            </a:r>
            <a:r>
              <a:rPr lang="en-US" sz="1800" dirty="0" err="1">
                <a:solidFill>
                  <a:srgbClr val="795E26"/>
                </a:solidFill>
                <a:latin typeface="Courier New" panose="02070309020205020404" pitchFamily="49" charset="0"/>
              </a:rPr>
              <a:t>len</a:t>
            </a:r>
            <a:r>
              <a:rPr lang="en-US" sz="1800" dirty="0">
                <a:latin typeface="Courier New" panose="02070309020205020404" pitchFamily="49" charset="0"/>
              </a:rPr>
              <a:t>(</a:t>
            </a:r>
            <a:r>
              <a:rPr lang="en-US" sz="1800" dirty="0" err="1">
                <a:latin typeface="Courier New" panose="02070309020205020404" pitchFamily="49" charset="0"/>
              </a:rPr>
              <a:t>X_test</a:t>
            </a:r>
            <a:r>
              <a:rPr lang="en-US" sz="1800" dirty="0">
                <a:latin typeface="Courier New" panose="02070309020205020404" pitchFamily="49" charset="0"/>
              </a:rPr>
              <a:t>)):</a:t>
            </a:r>
          </a:p>
          <a:p>
            <a:r>
              <a:rPr lang="en-US" sz="1800" dirty="0">
                <a:latin typeface="Courier New" panose="02070309020205020404" pitchFamily="49" charset="0"/>
              </a:rPr>
              <a:t>  </a:t>
            </a:r>
            <a:r>
              <a:rPr lang="en-US" sz="1800" dirty="0" err="1">
                <a:latin typeface="Courier New" panose="02070309020205020404" pitchFamily="49" charset="0"/>
              </a:rPr>
              <a:t>predicted_label</a:t>
            </a:r>
            <a:r>
              <a:rPr lang="en-US" sz="1800" dirty="0">
                <a:latin typeface="Courier New" panose="02070309020205020404" pitchFamily="49" charset="0"/>
              </a:rPr>
              <a:t> = </a:t>
            </a:r>
            <a:r>
              <a:rPr lang="en-US" sz="1800" dirty="0">
                <a:solidFill>
                  <a:srgbClr val="09885A"/>
                </a:solidFill>
                <a:latin typeface="Courier New" panose="02070309020205020404" pitchFamily="49" charset="0"/>
              </a:rPr>
              <a:t>0</a:t>
            </a:r>
            <a:r>
              <a:rPr lang="en-US" sz="1800" dirty="0">
                <a:latin typeface="Courier New" panose="02070309020205020404" pitchFamily="49" charset="0"/>
              </a:rPr>
              <a:t> </a:t>
            </a:r>
            <a:r>
              <a:rPr lang="en-US" sz="1800" dirty="0">
                <a:solidFill>
                  <a:srgbClr val="AF00DB"/>
                </a:solidFill>
                <a:latin typeface="Courier New" panose="02070309020205020404" pitchFamily="49" charset="0"/>
              </a:rPr>
              <a:t>if</a:t>
            </a:r>
            <a:r>
              <a:rPr lang="en-US" sz="1800" dirty="0">
                <a:latin typeface="Courier New" panose="02070309020205020404" pitchFamily="49" charset="0"/>
              </a:rPr>
              <a:t> prediction\</a:t>
            </a:r>
            <a:br>
              <a:rPr lang="en-US" sz="1800" dirty="0">
                <a:latin typeface="Courier New" panose="02070309020205020404" pitchFamily="49" charset="0"/>
              </a:rPr>
            </a:br>
            <a:r>
              <a:rPr lang="en-US" sz="1800" dirty="0">
                <a:latin typeface="Courier New" panose="02070309020205020404" pitchFamily="49" charset="0"/>
              </a:rPr>
              <a:t>    (</a:t>
            </a:r>
            <a:r>
              <a:rPr lang="en-US" sz="1800" dirty="0" err="1">
                <a:latin typeface="Courier New" panose="02070309020205020404" pitchFamily="49" charset="0"/>
              </a:rPr>
              <a:t>X_test</a:t>
            </a:r>
            <a:r>
              <a:rPr lang="en-US" sz="1800" dirty="0">
                <a:latin typeface="Courier New" panose="02070309020205020404" pitchFamily="49" charset="0"/>
              </a:rPr>
              <a:t>[item].dot(weights)) &lt; </a:t>
            </a:r>
            <a:r>
              <a:rPr lang="en-US" sz="1800" dirty="0">
                <a:solidFill>
                  <a:srgbClr val="09885A"/>
                </a:solidFill>
                <a:latin typeface="Courier New" panose="02070309020205020404" pitchFamily="49" charset="0"/>
              </a:rPr>
              <a:t>0.5</a:t>
            </a:r>
            <a:r>
              <a:rPr lang="en-US" sz="1800" dirty="0">
                <a:latin typeface="Courier New" panose="02070309020205020404" pitchFamily="49" charset="0"/>
              </a:rPr>
              <a:t> </a:t>
            </a:r>
            <a:r>
              <a:rPr lang="en-US" sz="1800" dirty="0">
                <a:solidFill>
                  <a:srgbClr val="AF00DB"/>
                </a:solidFill>
                <a:latin typeface="Courier New" panose="02070309020205020404" pitchFamily="49" charset="0"/>
              </a:rPr>
              <a:t>else</a:t>
            </a:r>
            <a:r>
              <a:rPr lang="en-US" sz="1800" dirty="0">
                <a:latin typeface="Courier New" panose="02070309020205020404" pitchFamily="49" charset="0"/>
              </a:rPr>
              <a:t> </a:t>
            </a:r>
            <a:r>
              <a:rPr lang="en-US" sz="1800" dirty="0">
                <a:solidFill>
                  <a:srgbClr val="09885A"/>
                </a:solidFill>
                <a:latin typeface="Courier New" panose="02070309020205020404" pitchFamily="49" charset="0"/>
              </a:rPr>
              <a:t>1</a:t>
            </a:r>
            <a:endParaRPr lang="en-US" sz="1800" dirty="0">
              <a:latin typeface="Courier New" panose="02070309020205020404" pitchFamily="49" charset="0"/>
            </a:endParaRPr>
          </a:p>
        </p:txBody>
      </p:sp>
      <p:sp>
        <p:nvSpPr>
          <p:cNvPr id="11" name="TextBox 10">
            <a:extLst>
              <a:ext uri="{FF2B5EF4-FFF2-40B4-BE49-F238E27FC236}">
                <a16:creationId xmlns:a16="http://schemas.microsoft.com/office/drawing/2014/main" id="{DB8B7B3B-9D85-41AE-AA6E-E16DC2B69A4E}"/>
              </a:ext>
            </a:extLst>
          </p:cNvPr>
          <p:cNvSpPr txBox="1"/>
          <p:nvPr/>
        </p:nvSpPr>
        <p:spPr>
          <a:xfrm>
            <a:off x="1232452" y="3925957"/>
            <a:ext cx="6077305" cy="707886"/>
          </a:xfrm>
          <a:prstGeom prst="rect">
            <a:avLst/>
          </a:prstGeom>
        </p:spPr>
        <p:txBody>
          <a:bodyPr wrap="none" rtlCol="0">
            <a:spAutoFit/>
          </a:bodyPr>
          <a:lstStyle/>
          <a:p>
            <a:r>
              <a:rPr lang="en-US" sz="2000" dirty="0"/>
              <a:t>The more interesting part: how to </a:t>
            </a:r>
            <a:r>
              <a:rPr lang="en-US" sz="2000" i="1" dirty="0"/>
              <a:t>train</a:t>
            </a:r>
            <a:r>
              <a:rPr lang="en-US" sz="2000" dirty="0"/>
              <a:t> the classifier,</a:t>
            </a:r>
          </a:p>
          <a:p>
            <a:r>
              <a:rPr lang="en-US" sz="2000" dirty="0"/>
              <a:t>via gradient descent</a:t>
            </a:r>
          </a:p>
        </p:txBody>
      </p:sp>
    </p:spTree>
    <p:extLst>
      <p:ext uri="{BB962C8B-B14F-4D97-AF65-F5344CB8AC3E}">
        <p14:creationId xmlns:p14="http://schemas.microsoft.com/office/powerpoint/2010/main" val="296386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E10E-D531-4702-8A79-E99CDE59BA09}"/>
              </a:ext>
            </a:extLst>
          </p:cNvPr>
          <p:cNvSpPr>
            <a:spLocks noGrp="1"/>
          </p:cNvSpPr>
          <p:nvPr>
            <p:ph type="title"/>
          </p:nvPr>
        </p:nvSpPr>
        <p:spPr/>
        <p:txBody>
          <a:bodyPr/>
          <a:lstStyle/>
          <a:p>
            <a:r>
              <a:rPr lang="en-US" dirty="0"/>
              <a:t>The Gradient Descent</a:t>
            </a:r>
          </a:p>
        </p:txBody>
      </p:sp>
      <p:sp>
        <p:nvSpPr>
          <p:cNvPr id="4" name="Rectangle 3">
            <a:extLst>
              <a:ext uri="{FF2B5EF4-FFF2-40B4-BE49-F238E27FC236}">
                <a16:creationId xmlns:a16="http://schemas.microsoft.com/office/drawing/2014/main" id="{FE35FF49-D3B1-470C-8A54-1EB56B736E89}"/>
              </a:ext>
            </a:extLst>
          </p:cNvPr>
          <p:cNvSpPr/>
          <p:nvPr/>
        </p:nvSpPr>
        <p:spPr>
          <a:xfrm>
            <a:off x="382657" y="1183003"/>
            <a:ext cx="8244614" cy="3785652"/>
          </a:xfrm>
          <a:prstGeom prst="rect">
            <a:avLst/>
          </a:prstGeom>
          <a:solidFill>
            <a:schemeClr val="bg1">
              <a:lumMod val="95000"/>
            </a:schemeClr>
          </a:solidFill>
          <a:ln>
            <a:solidFill>
              <a:schemeClr val="accent4"/>
            </a:solidFill>
          </a:ln>
        </p:spPr>
        <p:txBody>
          <a:bodyPr wrap="square">
            <a:spAutoFit/>
          </a:bodyPr>
          <a:lstStyle/>
          <a:p>
            <a:r>
              <a:rPr lang="en-US" sz="1600" dirty="0">
                <a:solidFill>
                  <a:srgbClr val="0000FF"/>
                </a:solidFill>
                <a:latin typeface="Courier New" panose="02070309020205020404" pitchFamily="49" charset="0"/>
              </a:rPr>
              <a:t>def</a:t>
            </a:r>
            <a:r>
              <a:rPr lang="en-US" sz="1600" dirty="0">
                <a:latin typeface="Courier New" panose="02070309020205020404" pitchFamily="49" charset="0"/>
              </a:rPr>
              <a:t> </a:t>
            </a:r>
            <a:r>
              <a:rPr lang="en-US" sz="1600" dirty="0" err="1">
                <a:solidFill>
                  <a:srgbClr val="795E26"/>
                </a:solidFill>
                <a:latin typeface="Courier New" panose="02070309020205020404" pitchFamily="49" charset="0"/>
              </a:rPr>
              <a:t>gradient_descent</a:t>
            </a:r>
            <a:r>
              <a:rPr lang="en-US" sz="1600" dirty="0">
                <a:latin typeface="Courier New" panose="02070309020205020404" pitchFamily="49" charset="0"/>
              </a:rPr>
              <a:t>(</a:t>
            </a:r>
            <a:r>
              <a:rPr lang="en-US" sz="1600" dirty="0">
                <a:solidFill>
                  <a:srgbClr val="001080"/>
                </a:solidFill>
                <a:latin typeface="Courier New" panose="02070309020205020404" pitchFamily="49" charset="0"/>
              </a:rPr>
              <a:t>epochs</a:t>
            </a:r>
            <a:r>
              <a:rPr lang="en-US" sz="1600" dirty="0">
                <a:latin typeface="Courier New" panose="02070309020205020404" pitchFamily="49" charset="0"/>
              </a:rPr>
              <a:t>, </a:t>
            </a:r>
            <a:r>
              <a:rPr lang="en-US" sz="1600" dirty="0">
                <a:solidFill>
                  <a:srgbClr val="001080"/>
                </a:solidFill>
                <a:latin typeface="Courier New" panose="02070309020205020404" pitchFamily="49" charset="0"/>
              </a:rPr>
              <a:t>eta</a:t>
            </a:r>
            <a:r>
              <a:rPr lang="en-US" sz="1600" dirty="0">
                <a:latin typeface="Courier New" panose="02070309020205020404" pitchFamily="49" charset="0"/>
              </a:rPr>
              <a:t>, </a:t>
            </a:r>
            <a:r>
              <a:rPr lang="en-US" sz="1600" dirty="0">
                <a:solidFill>
                  <a:srgbClr val="001080"/>
                </a:solidFill>
                <a:latin typeface="Courier New" panose="02070309020205020404" pitchFamily="49" charset="0"/>
              </a:rPr>
              <a:t>X</a:t>
            </a:r>
            <a:r>
              <a:rPr lang="en-US" sz="1600" dirty="0">
                <a:latin typeface="Courier New" panose="02070309020205020404" pitchFamily="49" charset="0"/>
              </a:rPr>
              <a:t>, </a:t>
            </a:r>
            <a:r>
              <a:rPr lang="en-US" sz="1600" dirty="0">
                <a:solidFill>
                  <a:srgbClr val="001080"/>
                </a:solidFill>
                <a:latin typeface="Courier New" panose="02070309020205020404" pitchFamily="49" charset="0"/>
              </a:rPr>
              <a:t>w</a:t>
            </a:r>
            <a:r>
              <a:rPr lang="en-US" sz="1600" dirty="0">
                <a:latin typeface="Courier New" panose="02070309020205020404" pitchFamily="49" charset="0"/>
              </a:rPr>
              <a:t>, </a:t>
            </a:r>
            <a:r>
              <a:rPr lang="en-US" sz="1600" dirty="0">
                <a:solidFill>
                  <a:srgbClr val="001080"/>
                </a:solidFill>
                <a:latin typeface="Courier New" panose="02070309020205020404" pitchFamily="49" charset="0"/>
              </a:rPr>
              <a:t>y</a:t>
            </a:r>
            <a:r>
              <a:rPr lang="en-US" sz="1600" dirty="0">
                <a:latin typeface="Courier New" panose="02070309020205020404" pitchFamily="49" charset="0"/>
              </a:rPr>
              <a:t>):</a:t>
            </a:r>
          </a:p>
          <a:p>
            <a:r>
              <a:rPr lang="en-US" sz="1600" dirty="0">
                <a:latin typeface="Courier New" panose="02070309020205020404" pitchFamily="49" charset="0"/>
              </a:rPr>
              <a:t>  </a:t>
            </a:r>
            <a:r>
              <a:rPr lang="en-US" sz="1600" dirty="0">
                <a:solidFill>
                  <a:srgbClr val="AF00DB"/>
                </a:solidFill>
                <a:latin typeface="Courier New" panose="02070309020205020404" pitchFamily="49" charset="0"/>
              </a:rPr>
              <a:t>for</a:t>
            </a:r>
            <a:r>
              <a:rPr lang="en-US" sz="1600" dirty="0">
                <a:latin typeface="Courier New" panose="02070309020205020404" pitchFamily="49" charset="0"/>
              </a:rPr>
              <a:t> </a:t>
            </a:r>
            <a:r>
              <a:rPr lang="en-US" sz="1600" dirty="0" err="1">
                <a:latin typeface="Courier New" panose="02070309020205020404" pitchFamily="49" charset="0"/>
              </a:rPr>
              <a:t>i</a:t>
            </a:r>
            <a:r>
              <a:rPr lang="en-US" sz="1600" dirty="0">
                <a:latin typeface="Courier New" panose="02070309020205020404" pitchFamily="49" charset="0"/>
              </a:rPr>
              <a:t> </a:t>
            </a:r>
            <a:r>
              <a:rPr lang="en-US" sz="1600" dirty="0">
                <a:solidFill>
                  <a:srgbClr val="0000FF"/>
                </a:solidFill>
                <a:latin typeface="Courier New" panose="02070309020205020404" pitchFamily="49" charset="0"/>
              </a:rPr>
              <a:t>in</a:t>
            </a:r>
            <a:r>
              <a:rPr lang="en-US" sz="1600" dirty="0">
                <a:latin typeface="Courier New" panose="02070309020205020404" pitchFamily="49" charset="0"/>
              </a:rPr>
              <a:t> </a:t>
            </a:r>
            <a:r>
              <a:rPr lang="en-US" sz="1600" dirty="0">
                <a:solidFill>
                  <a:srgbClr val="795E26"/>
                </a:solidFill>
                <a:latin typeface="Courier New" panose="02070309020205020404" pitchFamily="49" charset="0"/>
              </a:rPr>
              <a:t>range</a:t>
            </a:r>
            <a:r>
              <a:rPr lang="en-US" sz="1600" dirty="0">
                <a:latin typeface="Courier New" panose="02070309020205020404" pitchFamily="49" charset="0"/>
              </a:rPr>
              <a:t>(epochs):</a:t>
            </a:r>
          </a:p>
          <a:p>
            <a:r>
              <a:rPr lang="en-US" sz="1600" dirty="0">
                <a:latin typeface="Courier New" panose="02070309020205020404" pitchFamily="49" charset="0"/>
              </a:rPr>
              <a:t>    predictions = prediction(X.dot(w))</a:t>
            </a:r>
          </a:p>
          <a:p>
            <a:br>
              <a:rPr lang="en-US" sz="1600" dirty="0">
                <a:latin typeface="Courier New" panose="02070309020205020404" pitchFamily="49" charset="0"/>
              </a:rPr>
            </a:br>
            <a:r>
              <a:rPr lang="en-US" sz="1600" dirty="0">
                <a:latin typeface="Courier New" panose="02070309020205020404" pitchFamily="49" charset="0"/>
              </a:rPr>
              <a:t>    </a:t>
            </a:r>
            <a:r>
              <a:rPr lang="en-US" sz="1600" dirty="0">
                <a:solidFill>
                  <a:srgbClr val="008000"/>
                </a:solidFill>
                <a:latin typeface="Courier New" panose="02070309020205020404" pitchFamily="49" charset="0"/>
              </a:rPr>
              <a:t># The overall error, as a vector</a:t>
            </a:r>
            <a:endParaRPr lang="en-US" sz="1600" dirty="0">
              <a:latin typeface="Courier New" panose="02070309020205020404" pitchFamily="49" charset="0"/>
            </a:endParaRPr>
          </a:p>
          <a:p>
            <a:r>
              <a:rPr lang="en-US" sz="1600" dirty="0">
                <a:latin typeface="Courier New" panose="02070309020205020404" pitchFamily="49" charset="0"/>
              </a:rPr>
              <a:t>    error = (predictions - y)</a:t>
            </a:r>
            <a:br>
              <a:rPr lang="en-US" sz="1600" dirty="0">
                <a:latin typeface="Courier New" panose="02070309020205020404" pitchFamily="49" charset="0"/>
              </a:rPr>
            </a:br>
            <a:r>
              <a:rPr lang="en-US" sz="1600" dirty="0">
                <a:latin typeface="Courier New" panose="02070309020205020404" pitchFamily="49" charset="0"/>
              </a:rPr>
              <a:t>    </a:t>
            </a:r>
            <a:r>
              <a:rPr lang="en-US" sz="1600" dirty="0">
                <a:solidFill>
                  <a:srgbClr val="008000"/>
                </a:solidFill>
                <a:latin typeface="Courier New" panose="02070309020205020404" pitchFamily="49" charset="0"/>
              </a:rPr>
              <a:t># Record the MSE so we can plot it</a:t>
            </a:r>
            <a:endParaRPr lang="en-US" sz="1600" dirty="0">
              <a:latin typeface="Courier New" panose="02070309020205020404" pitchFamily="49" charset="0"/>
            </a:endParaRPr>
          </a:p>
          <a:p>
            <a:r>
              <a:rPr lang="en-US" sz="1600" dirty="0">
                <a:latin typeface="Courier New" panose="02070309020205020404" pitchFamily="49" charset="0"/>
              </a:rPr>
              <a:t>    </a:t>
            </a:r>
            <a:r>
              <a:rPr lang="en-US" sz="1600" dirty="0" err="1">
                <a:latin typeface="Courier New" panose="02070309020205020404" pitchFamily="49" charset="0"/>
              </a:rPr>
              <a:t>mean_sq_error</a:t>
            </a:r>
            <a:r>
              <a:rPr lang="en-US" sz="1600" dirty="0">
                <a:latin typeface="Courier New" panose="02070309020205020404" pitchFamily="49" charset="0"/>
              </a:rPr>
              <a:t> = </a:t>
            </a:r>
            <a:r>
              <a:rPr lang="en-US" sz="1600" dirty="0" err="1">
                <a:latin typeface="Courier New" panose="02070309020205020404" pitchFamily="49" charset="0"/>
              </a:rPr>
              <a:t>np.</a:t>
            </a:r>
            <a:r>
              <a:rPr lang="en-US" sz="1600" dirty="0" err="1">
                <a:solidFill>
                  <a:srgbClr val="795E26"/>
                </a:solidFill>
                <a:latin typeface="Courier New" panose="02070309020205020404" pitchFamily="49" charset="0"/>
              </a:rPr>
              <a:t>sum</a:t>
            </a:r>
            <a:r>
              <a:rPr lang="en-US" sz="1600" dirty="0">
                <a:latin typeface="Courier New" panose="02070309020205020404" pitchFamily="49" charset="0"/>
              </a:rPr>
              <a:t>(error ** </a:t>
            </a:r>
            <a:r>
              <a:rPr lang="en-US" sz="1600" dirty="0">
                <a:solidFill>
                  <a:srgbClr val="09885A"/>
                </a:solidFill>
                <a:latin typeface="Courier New" panose="02070309020205020404" pitchFamily="49" charset="0"/>
              </a:rPr>
              <a:t>2</a:t>
            </a:r>
            <a:r>
              <a:rPr lang="en-US" sz="1600" dirty="0">
                <a:latin typeface="Courier New" panose="02070309020205020404" pitchFamily="49" charset="0"/>
              </a:rPr>
              <a:t>) / </a:t>
            </a:r>
            <a:r>
              <a:rPr lang="en-US" sz="1600" dirty="0" err="1">
                <a:latin typeface="Courier New" panose="02070309020205020404" pitchFamily="49" charset="0"/>
              </a:rPr>
              <a:t>X.shape</a:t>
            </a:r>
            <a:r>
              <a:rPr lang="en-US" sz="1600" dirty="0">
                <a:latin typeface="Courier New" panose="02070309020205020404" pitchFamily="49" charset="0"/>
              </a:rPr>
              <a:t>[</a:t>
            </a:r>
            <a:r>
              <a:rPr lang="en-US" sz="1600" dirty="0">
                <a:solidFill>
                  <a:srgbClr val="09885A"/>
                </a:solidFill>
                <a:latin typeface="Courier New" panose="02070309020205020404" pitchFamily="49" charset="0"/>
              </a:rPr>
              <a:t>0</a:t>
            </a:r>
            <a:r>
              <a:rPr lang="en-US" sz="1600" dirty="0">
                <a:latin typeface="Courier New" panose="02070309020205020404" pitchFamily="49" charset="0"/>
              </a:rPr>
              <a:t>]</a:t>
            </a:r>
          </a:p>
          <a:p>
            <a:br>
              <a:rPr lang="en-US" sz="1600" dirty="0">
                <a:latin typeface="Courier New" panose="02070309020205020404" pitchFamily="49" charset="0"/>
              </a:rPr>
            </a:br>
            <a:r>
              <a:rPr lang="en-US" sz="1600" b="1" dirty="0">
                <a:latin typeface="Courier New" panose="02070309020205020404" pitchFamily="49" charset="0"/>
              </a:rPr>
              <a:t>    </a:t>
            </a:r>
            <a:r>
              <a:rPr lang="en-US" sz="1600" b="1" dirty="0">
                <a:solidFill>
                  <a:srgbClr val="008000"/>
                </a:solidFill>
                <a:latin typeface="Courier New" panose="02070309020205020404" pitchFamily="49" charset="0"/>
              </a:rPr>
              <a:t># The gradient is based on the partial derivative</a:t>
            </a:r>
            <a:endParaRPr lang="en-US" sz="1600" b="1" dirty="0">
              <a:latin typeface="Courier New" panose="02070309020205020404" pitchFamily="49" charset="0"/>
            </a:endParaRPr>
          </a:p>
          <a:p>
            <a:r>
              <a:rPr lang="en-US" sz="1600" b="1" dirty="0">
                <a:latin typeface="Courier New" panose="02070309020205020404" pitchFamily="49" charset="0"/>
              </a:rPr>
              <a:t>    </a:t>
            </a:r>
            <a:r>
              <a:rPr lang="en-US" sz="1600" b="1" dirty="0">
                <a:solidFill>
                  <a:srgbClr val="008000"/>
                </a:solidFill>
                <a:latin typeface="Courier New" panose="02070309020205020404" pitchFamily="49" charset="0"/>
              </a:rPr>
              <a:t># of the MSE with respect to w.</a:t>
            </a:r>
            <a:endParaRPr lang="en-US" sz="1600" b="1" dirty="0">
              <a:latin typeface="Courier New" panose="02070309020205020404" pitchFamily="49" charset="0"/>
            </a:endParaRPr>
          </a:p>
          <a:p>
            <a:r>
              <a:rPr lang="en-US" sz="1600" dirty="0">
                <a:latin typeface="Courier New" panose="02070309020205020404" pitchFamily="49" charset="0"/>
              </a:rPr>
              <a:t>    gradient = </a:t>
            </a:r>
            <a:r>
              <a:rPr lang="en-US" sz="1600" dirty="0">
                <a:solidFill>
                  <a:srgbClr val="09885A"/>
                </a:solidFill>
                <a:latin typeface="Courier New" panose="02070309020205020404" pitchFamily="49" charset="0"/>
              </a:rPr>
              <a:t>2</a:t>
            </a:r>
            <a:r>
              <a:rPr lang="en-US" sz="1600" dirty="0">
                <a:latin typeface="Courier New" panose="02070309020205020404" pitchFamily="49" charset="0"/>
              </a:rPr>
              <a:t> / </a:t>
            </a:r>
            <a:r>
              <a:rPr lang="en-US" sz="1600" dirty="0" err="1">
                <a:latin typeface="Courier New" panose="02070309020205020404" pitchFamily="49" charset="0"/>
              </a:rPr>
              <a:t>X.shape</a:t>
            </a:r>
            <a:r>
              <a:rPr lang="en-US" sz="1600" dirty="0">
                <a:latin typeface="Courier New" panose="02070309020205020404" pitchFamily="49" charset="0"/>
              </a:rPr>
              <a:t>[</a:t>
            </a:r>
            <a:r>
              <a:rPr lang="en-US" sz="1600" dirty="0">
                <a:solidFill>
                  <a:srgbClr val="09885A"/>
                </a:solidFill>
                <a:latin typeface="Courier New" panose="02070309020205020404" pitchFamily="49" charset="0"/>
              </a:rPr>
              <a:t>0</a:t>
            </a:r>
            <a:r>
              <a:rPr lang="en-US" sz="1600" dirty="0">
                <a:latin typeface="Courier New" panose="02070309020205020404" pitchFamily="49" charset="0"/>
              </a:rPr>
              <a:t>] * X.T.dot(error)</a:t>
            </a:r>
            <a:br>
              <a:rPr lang="en-US" sz="1600" dirty="0">
                <a:latin typeface="Courier New" panose="02070309020205020404" pitchFamily="49" charset="0"/>
              </a:rPr>
            </a:br>
            <a:r>
              <a:rPr lang="en-US" sz="1600" dirty="0">
                <a:latin typeface="Courier New" panose="02070309020205020404" pitchFamily="49" charset="0"/>
              </a:rPr>
              <a:t>    w = w - eta * gradient</a:t>
            </a:r>
          </a:p>
          <a:p>
            <a:br>
              <a:rPr lang="en-US" sz="1600" dirty="0">
                <a:latin typeface="Courier New" panose="02070309020205020404" pitchFamily="49" charset="0"/>
              </a:rPr>
            </a:br>
            <a:r>
              <a:rPr lang="en-US" sz="1600" dirty="0">
                <a:latin typeface="Courier New" panose="02070309020205020404" pitchFamily="49" charset="0"/>
              </a:rPr>
              <a:t>  </a:t>
            </a:r>
            <a:r>
              <a:rPr lang="en-US" sz="1600" dirty="0">
                <a:solidFill>
                  <a:srgbClr val="AF00DB"/>
                </a:solidFill>
                <a:latin typeface="Courier New" panose="02070309020205020404" pitchFamily="49" charset="0"/>
              </a:rPr>
              <a:t>return</a:t>
            </a:r>
            <a:r>
              <a:rPr lang="en-US" sz="1600" dirty="0">
                <a:latin typeface="Courier New" panose="02070309020205020404" pitchFamily="49" charset="0"/>
              </a:rPr>
              <a:t> w</a:t>
            </a:r>
          </a:p>
        </p:txBody>
      </p:sp>
    </p:spTree>
    <p:extLst>
      <p:ext uri="{BB962C8B-B14F-4D97-AF65-F5344CB8AC3E}">
        <p14:creationId xmlns:p14="http://schemas.microsoft.com/office/powerpoint/2010/main" val="2555359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Descending the Gradient:</a:t>
            </a:r>
            <a:br>
              <a:rPr lang="en-US" dirty="0"/>
            </a:br>
            <a:r>
              <a:rPr lang="en-US" dirty="0"/>
              <a:t>Plotting Mean-Squared Error in Each Epoch</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574250" y="1311751"/>
            <a:ext cx="6284912" cy="4179143"/>
          </a:xfrm>
          <a:prstGeom prst="rect">
            <a:avLst/>
          </a:prstGeom>
        </p:spPr>
      </p:pic>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22</a:t>
            </a:fld>
            <a:endParaRPr lang="en-GB"/>
          </a:p>
        </p:txBody>
      </p:sp>
    </p:spTree>
    <p:extLst>
      <p:ext uri="{BB962C8B-B14F-4D97-AF65-F5344CB8AC3E}">
        <p14:creationId xmlns:p14="http://schemas.microsoft.com/office/powerpoint/2010/main" val="1247756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ABB74-4170-46F4-BC17-EF2C59AAC4B6}"/>
              </a:ext>
            </a:extLst>
          </p:cNvPr>
          <p:cNvSpPr>
            <a:spLocks noGrp="1"/>
          </p:cNvSpPr>
          <p:nvPr>
            <p:ph type="title"/>
          </p:nvPr>
        </p:nvSpPr>
        <p:spPr/>
        <p:txBody>
          <a:bodyPr/>
          <a:lstStyle/>
          <a:p>
            <a:r>
              <a:rPr lang="en-US" dirty="0"/>
              <a:t>Finally: The Optimal Weight for Feature 0</a:t>
            </a:r>
          </a:p>
        </p:txBody>
      </p:sp>
      <p:pic>
        <p:nvPicPr>
          <p:cNvPr id="4" name="Content Placeholder 3">
            <a:extLst>
              <a:ext uri="{FF2B5EF4-FFF2-40B4-BE49-F238E27FC236}">
                <a16:creationId xmlns:a16="http://schemas.microsoft.com/office/drawing/2014/main" id="{964C5CB8-49AC-4ABF-97BF-213119508CFD}"/>
              </a:ext>
            </a:extLst>
          </p:cNvPr>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152939" y="840061"/>
            <a:ext cx="6410738" cy="4716345"/>
          </a:xfrm>
          <a:prstGeom prst="rect">
            <a:avLst/>
          </a:prstGeom>
        </p:spPr>
      </p:pic>
    </p:spTree>
    <p:extLst>
      <p:ext uri="{BB962C8B-B14F-4D97-AF65-F5344CB8AC3E}">
        <p14:creationId xmlns:p14="http://schemas.microsoft.com/office/powerpoint/2010/main" val="2802368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Classifier</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24</a:t>
            </a:fld>
            <a:endParaRPr lang="en-GB"/>
          </a:p>
        </p:txBody>
      </p:sp>
      <p:sp>
        <p:nvSpPr>
          <p:cNvPr id="9" name="Rectangle 8">
            <a:extLst>
              <a:ext uri="{FF2B5EF4-FFF2-40B4-BE49-F238E27FC236}">
                <a16:creationId xmlns:a16="http://schemas.microsoft.com/office/drawing/2014/main" id="{F01BF028-13E2-43EB-A03A-574AC600320A}"/>
              </a:ext>
            </a:extLst>
          </p:cNvPr>
          <p:cNvSpPr/>
          <p:nvPr/>
        </p:nvSpPr>
        <p:spPr>
          <a:xfrm>
            <a:off x="569285" y="1349881"/>
            <a:ext cx="7958428" cy="1754326"/>
          </a:xfrm>
          <a:prstGeom prst="rect">
            <a:avLst/>
          </a:prstGeom>
          <a:solidFill>
            <a:schemeClr val="bg1">
              <a:lumMod val="95000"/>
            </a:schemeClr>
          </a:solidFill>
          <a:ln>
            <a:solidFill>
              <a:schemeClr val="accent4"/>
            </a:solidFill>
          </a:ln>
        </p:spPr>
        <p:txBody>
          <a:bodyPr wrap="square">
            <a:spAutoFit/>
          </a:bodyPr>
          <a:lstStyle/>
          <a:p>
            <a:r>
              <a:rPr lang="en-US" sz="1800" dirty="0">
                <a:solidFill>
                  <a:srgbClr val="AF00DB"/>
                </a:solidFill>
                <a:latin typeface="Courier New" panose="02070309020205020404" pitchFamily="49" charset="0"/>
              </a:rPr>
              <a:t>for</a:t>
            </a:r>
            <a:r>
              <a:rPr lang="en-US" sz="1800" dirty="0">
                <a:latin typeface="Courier New" panose="02070309020205020404" pitchFamily="49" charset="0"/>
              </a:rPr>
              <a:t> item </a:t>
            </a:r>
            <a:r>
              <a:rPr lang="en-US" sz="1800" dirty="0">
                <a:solidFill>
                  <a:srgbClr val="0000FF"/>
                </a:solidFill>
                <a:latin typeface="Courier New" panose="02070309020205020404" pitchFamily="49" charset="0"/>
              </a:rPr>
              <a:t>in</a:t>
            </a:r>
            <a:r>
              <a:rPr lang="en-US" sz="1800" dirty="0">
                <a:latin typeface="Courier New" panose="02070309020205020404" pitchFamily="49" charset="0"/>
              </a:rPr>
              <a:t> </a:t>
            </a:r>
            <a:r>
              <a:rPr lang="en-US" sz="1800" dirty="0">
                <a:solidFill>
                  <a:srgbClr val="795E26"/>
                </a:solidFill>
                <a:latin typeface="Courier New" panose="02070309020205020404" pitchFamily="49" charset="0"/>
              </a:rPr>
              <a:t>range</a:t>
            </a:r>
            <a:r>
              <a:rPr lang="en-US" sz="1800" dirty="0">
                <a:latin typeface="Courier New" panose="02070309020205020404" pitchFamily="49" charset="0"/>
              </a:rPr>
              <a:t>(</a:t>
            </a:r>
            <a:r>
              <a:rPr lang="en-US" sz="1800" dirty="0" err="1">
                <a:solidFill>
                  <a:srgbClr val="795E26"/>
                </a:solidFill>
                <a:latin typeface="Courier New" panose="02070309020205020404" pitchFamily="49" charset="0"/>
              </a:rPr>
              <a:t>len</a:t>
            </a:r>
            <a:r>
              <a:rPr lang="en-US" sz="1800" dirty="0">
                <a:latin typeface="Courier New" panose="02070309020205020404" pitchFamily="49" charset="0"/>
              </a:rPr>
              <a:t>(</a:t>
            </a:r>
            <a:r>
              <a:rPr lang="en-US" sz="1800" dirty="0" err="1">
                <a:latin typeface="Courier New" panose="02070309020205020404" pitchFamily="49" charset="0"/>
              </a:rPr>
              <a:t>X_test</a:t>
            </a:r>
            <a:r>
              <a:rPr lang="en-US" sz="1800" dirty="0">
                <a:latin typeface="Courier New" panose="02070309020205020404" pitchFamily="49" charset="0"/>
              </a:rPr>
              <a:t>)):</a:t>
            </a:r>
          </a:p>
          <a:p>
            <a:r>
              <a:rPr lang="en-US" sz="1800" dirty="0">
                <a:latin typeface="Courier New" panose="02070309020205020404" pitchFamily="49" charset="0"/>
              </a:rPr>
              <a:t>  </a:t>
            </a:r>
            <a:r>
              <a:rPr lang="en-US" sz="1800" dirty="0" err="1">
                <a:latin typeface="Courier New" panose="02070309020205020404" pitchFamily="49" charset="0"/>
              </a:rPr>
              <a:t>predicted_label</a:t>
            </a:r>
            <a:r>
              <a:rPr lang="en-US" sz="1800" dirty="0">
                <a:latin typeface="Courier New" panose="02070309020205020404" pitchFamily="49" charset="0"/>
              </a:rPr>
              <a:t> = </a:t>
            </a:r>
            <a:r>
              <a:rPr lang="en-US" sz="1800" dirty="0">
                <a:solidFill>
                  <a:srgbClr val="09885A"/>
                </a:solidFill>
                <a:latin typeface="Courier New" panose="02070309020205020404" pitchFamily="49" charset="0"/>
              </a:rPr>
              <a:t>0</a:t>
            </a:r>
            <a:r>
              <a:rPr lang="en-US" sz="1800" dirty="0">
                <a:latin typeface="Courier New" panose="02070309020205020404" pitchFamily="49" charset="0"/>
              </a:rPr>
              <a:t> </a:t>
            </a:r>
            <a:r>
              <a:rPr lang="en-US" sz="1800" dirty="0">
                <a:solidFill>
                  <a:srgbClr val="AF00DB"/>
                </a:solidFill>
                <a:latin typeface="Courier New" panose="02070309020205020404" pitchFamily="49" charset="0"/>
              </a:rPr>
              <a:t>if</a:t>
            </a:r>
            <a:r>
              <a:rPr lang="en-US" sz="1800" dirty="0">
                <a:latin typeface="Courier New" panose="02070309020205020404" pitchFamily="49" charset="0"/>
              </a:rPr>
              <a:t> prediction\</a:t>
            </a:r>
            <a:br>
              <a:rPr lang="en-US" sz="1800" dirty="0">
                <a:latin typeface="Courier New" panose="02070309020205020404" pitchFamily="49" charset="0"/>
              </a:rPr>
            </a:br>
            <a:r>
              <a:rPr lang="en-US" sz="1800" dirty="0">
                <a:latin typeface="Courier New" panose="02070309020205020404" pitchFamily="49" charset="0"/>
              </a:rPr>
              <a:t>    (</a:t>
            </a:r>
            <a:r>
              <a:rPr lang="en-US" sz="1800" dirty="0" err="1">
                <a:latin typeface="Courier New" panose="02070309020205020404" pitchFamily="49" charset="0"/>
              </a:rPr>
              <a:t>X_test</a:t>
            </a:r>
            <a:r>
              <a:rPr lang="en-US" sz="1800" dirty="0">
                <a:latin typeface="Courier New" panose="02070309020205020404" pitchFamily="49" charset="0"/>
              </a:rPr>
              <a:t>[item].dot(weights)) &lt; </a:t>
            </a:r>
            <a:r>
              <a:rPr lang="en-US" sz="1800" dirty="0">
                <a:solidFill>
                  <a:srgbClr val="09885A"/>
                </a:solidFill>
                <a:latin typeface="Courier New" panose="02070309020205020404" pitchFamily="49" charset="0"/>
              </a:rPr>
              <a:t>0.5</a:t>
            </a:r>
            <a:r>
              <a:rPr lang="en-US" sz="1800" dirty="0">
                <a:latin typeface="Courier New" panose="02070309020205020404" pitchFamily="49" charset="0"/>
              </a:rPr>
              <a:t> </a:t>
            </a:r>
            <a:r>
              <a:rPr lang="en-US" sz="1800" dirty="0">
                <a:solidFill>
                  <a:srgbClr val="AF00DB"/>
                </a:solidFill>
                <a:latin typeface="Courier New" panose="02070309020205020404" pitchFamily="49" charset="0"/>
              </a:rPr>
              <a:t>else</a:t>
            </a:r>
            <a:r>
              <a:rPr lang="en-US" sz="1800" dirty="0">
                <a:latin typeface="Courier New" panose="02070309020205020404" pitchFamily="49" charset="0"/>
              </a:rPr>
              <a:t> </a:t>
            </a:r>
            <a:r>
              <a:rPr lang="en-US" sz="1800" dirty="0">
                <a:solidFill>
                  <a:srgbClr val="09885A"/>
                </a:solidFill>
                <a:latin typeface="Courier New" panose="02070309020205020404" pitchFamily="49" charset="0"/>
              </a:rPr>
              <a:t>1</a:t>
            </a:r>
            <a:endParaRPr lang="en-US" sz="1800" dirty="0">
              <a:latin typeface="Courier New" panose="02070309020205020404" pitchFamily="49" charset="0"/>
            </a:endParaRPr>
          </a:p>
          <a:p>
            <a:br>
              <a:rPr lang="en-US" sz="1800" dirty="0">
                <a:latin typeface="Courier New" panose="02070309020205020404" pitchFamily="49" charset="0"/>
              </a:rPr>
            </a:br>
            <a:r>
              <a:rPr lang="en-US" sz="1800" dirty="0">
                <a:latin typeface="Courier New" panose="02070309020205020404" pitchFamily="49" charset="0"/>
              </a:rPr>
              <a:t>  </a:t>
            </a:r>
            <a:r>
              <a:rPr lang="en-US" sz="1800" dirty="0">
                <a:solidFill>
                  <a:srgbClr val="795E26"/>
                </a:solidFill>
                <a:latin typeface="Courier New" panose="02070309020205020404" pitchFamily="49" charset="0"/>
              </a:rPr>
              <a:t>print</a:t>
            </a:r>
            <a:r>
              <a:rPr lang="en-US" sz="1800" dirty="0">
                <a:latin typeface="Courier New" panose="02070309020205020404" pitchFamily="49" charset="0"/>
              </a:rPr>
              <a:t>(</a:t>
            </a:r>
            <a:r>
              <a:rPr lang="en-US" sz="1800" dirty="0">
                <a:solidFill>
                  <a:srgbClr val="A31515"/>
                </a:solidFill>
                <a:latin typeface="Courier New" panose="02070309020205020404" pitchFamily="49" charset="0"/>
              </a:rPr>
              <a:t>'Prediction {} vs {}'</a:t>
            </a:r>
            <a:r>
              <a:rPr lang="en-US" sz="1800" dirty="0">
                <a:latin typeface="Courier New" panose="02070309020205020404" pitchFamily="49" charset="0"/>
              </a:rPr>
              <a:t>.</a:t>
            </a:r>
            <a:r>
              <a:rPr lang="en-US" sz="1800" dirty="0">
                <a:solidFill>
                  <a:srgbClr val="795E26"/>
                </a:solidFill>
                <a:latin typeface="Courier New" panose="02070309020205020404" pitchFamily="49" charset="0"/>
              </a:rPr>
              <a:t>format</a:t>
            </a:r>
            <a:r>
              <a:rPr lang="en-US" sz="1800" dirty="0">
                <a:latin typeface="Courier New" panose="02070309020205020404" pitchFamily="49" charset="0"/>
              </a:rPr>
              <a:t>(</a:t>
            </a:r>
            <a:r>
              <a:rPr lang="en-US" sz="1800" dirty="0" err="1">
                <a:latin typeface="Courier New" panose="02070309020205020404" pitchFamily="49" charset="0"/>
              </a:rPr>
              <a:t>predicted_label</a:t>
            </a:r>
            <a:r>
              <a:rPr lang="en-US" sz="1800" dirty="0">
                <a:latin typeface="Courier New" panose="02070309020205020404" pitchFamily="49" charset="0"/>
              </a:rPr>
              <a:t>,\</a:t>
            </a:r>
            <a:br>
              <a:rPr lang="en-US" sz="1800" dirty="0">
                <a:latin typeface="Courier New" panose="02070309020205020404" pitchFamily="49" charset="0"/>
              </a:rPr>
            </a:br>
            <a:r>
              <a:rPr lang="en-US" sz="1800" dirty="0">
                <a:latin typeface="Courier New" panose="02070309020205020404" pitchFamily="49" charset="0"/>
              </a:rPr>
              <a:t>   </a:t>
            </a:r>
            <a:r>
              <a:rPr lang="en-US" sz="1800" dirty="0" err="1">
                <a:latin typeface="Courier New" panose="02070309020205020404" pitchFamily="49" charset="0"/>
              </a:rPr>
              <a:t>y_test</a:t>
            </a:r>
            <a:r>
              <a:rPr lang="en-US" sz="1800" dirty="0">
                <a:latin typeface="Courier New" panose="02070309020205020404" pitchFamily="49" charset="0"/>
              </a:rPr>
              <a:t>[item]))</a:t>
            </a:r>
          </a:p>
        </p:txBody>
      </p:sp>
    </p:spTree>
    <p:extLst>
      <p:ext uri="{BB962C8B-B14F-4D97-AF65-F5344CB8AC3E}">
        <p14:creationId xmlns:p14="http://schemas.microsoft.com/office/powerpoint/2010/main" val="1938165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Classifier</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25</a:t>
            </a:fld>
            <a:endParaRPr lang="en-GB"/>
          </a:p>
        </p:txBody>
      </p:sp>
      <p:sp>
        <p:nvSpPr>
          <p:cNvPr id="9" name="Rectangle 8">
            <a:extLst>
              <a:ext uri="{FF2B5EF4-FFF2-40B4-BE49-F238E27FC236}">
                <a16:creationId xmlns:a16="http://schemas.microsoft.com/office/drawing/2014/main" id="{F01BF028-13E2-43EB-A03A-574AC600320A}"/>
              </a:ext>
            </a:extLst>
          </p:cNvPr>
          <p:cNvSpPr/>
          <p:nvPr/>
        </p:nvSpPr>
        <p:spPr>
          <a:xfrm>
            <a:off x="569285" y="1349881"/>
            <a:ext cx="7958428" cy="1754326"/>
          </a:xfrm>
          <a:prstGeom prst="rect">
            <a:avLst/>
          </a:prstGeom>
          <a:solidFill>
            <a:schemeClr val="bg1">
              <a:lumMod val="95000"/>
            </a:schemeClr>
          </a:solidFill>
          <a:ln>
            <a:solidFill>
              <a:schemeClr val="accent4"/>
            </a:solidFill>
          </a:ln>
        </p:spPr>
        <p:txBody>
          <a:bodyPr wrap="square">
            <a:spAutoFit/>
          </a:bodyPr>
          <a:lstStyle/>
          <a:p>
            <a:r>
              <a:rPr lang="en-US" sz="1800" dirty="0">
                <a:solidFill>
                  <a:srgbClr val="AF00DB"/>
                </a:solidFill>
                <a:latin typeface="Courier New" panose="02070309020205020404" pitchFamily="49" charset="0"/>
              </a:rPr>
              <a:t>for</a:t>
            </a:r>
            <a:r>
              <a:rPr lang="en-US" sz="1800" dirty="0">
                <a:latin typeface="Courier New" panose="02070309020205020404" pitchFamily="49" charset="0"/>
              </a:rPr>
              <a:t> item </a:t>
            </a:r>
            <a:r>
              <a:rPr lang="en-US" sz="1800" dirty="0">
                <a:solidFill>
                  <a:srgbClr val="0000FF"/>
                </a:solidFill>
                <a:latin typeface="Courier New" panose="02070309020205020404" pitchFamily="49" charset="0"/>
              </a:rPr>
              <a:t>in</a:t>
            </a:r>
            <a:r>
              <a:rPr lang="en-US" sz="1800" dirty="0">
                <a:latin typeface="Courier New" panose="02070309020205020404" pitchFamily="49" charset="0"/>
              </a:rPr>
              <a:t> </a:t>
            </a:r>
            <a:r>
              <a:rPr lang="en-US" sz="1800" dirty="0">
                <a:solidFill>
                  <a:srgbClr val="795E26"/>
                </a:solidFill>
                <a:latin typeface="Courier New" panose="02070309020205020404" pitchFamily="49" charset="0"/>
              </a:rPr>
              <a:t>range</a:t>
            </a:r>
            <a:r>
              <a:rPr lang="en-US" sz="1800" dirty="0">
                <a:latin typeface="Courier New" panose="02070309020205020404" pitchFamily="49" charset="0"/>
              </a:rPr>
              <a:t>(</a:t>
            </a:r>
            <a:r>
              <a:rPr lang="en-US" sz="1800" dirty="0" err="1">
                <a:solidFill>
                  <a:srgbClr val="795E26"/>
                </a:solidFill>
                <a:latin typeface="Courier New" panose="02070309020205020404" pitchFamily="49" charset="0"/>
              </a:rPr>
              <a:t>len</a:t>
            </a:r>
            <a:r>
              <a:rPr lang="en-US" sz="1800" dirty="0">
                <a:latin typeface="Courier New" panose="02070309020205020404" pitchFamily="49" charset="0"/>
              </a:rPr>
              <a:t>(</a:t>
            </a:r>
            <a:r>
              <a:rPr lang="en-US" sz="1800" dirty="0" err="1">
                <a:latin typeface="Courier New" panose="02070309020205020404" pitchFamily="49" charset="0"/>
              </a:rPr>
              <a:t>X_test</a:t>
            </a:r>
            <a:r>
              <a:rPr lang="en-US" sz="1800" dirty="0">
                <a:latin typeface="Courier New" panose="02070309020205020404" pitchFamily="49" charset="0"/>
              </a:rPr>
              <a:t>)):</a:t>
            </a:r>
          </a:p>
          <a:p>
            <a:r>
              <a:rPr lang="en-US" sz="1800" dirty="0">
                <a:latin typeface="Courier New" panose="02070309020205020404" pitchFamily="49" charset="0"/>
              </a:rPr>
              <a:t>  </a:t>
            </a:r>
            <a:r>
              <a:rPr lang="en-US" sz="1800" dirty="0" err="1">
                <a:latin typeface="Courier New" panose="02070309020205020404" pitchFamily="49" charset="0"/>
              </a:rPr>
              <a:t>predicted_label</a:t>
            </a:r>
            <a:r>
              <a:rPr lang="en-US" sz="1800" dirty="0">
                <a:latin typeface="Courier New" panose="02070309020205020404" pitchFamily="49" charset="0"/>
              </a:rPr>
              <a:t> = </a:t>
            </a:r>
            <a:r>
              <a:rPr lang="en-US" sz="1800" dirty="0">
                <a:solidFill>
                  <a:srgbClr val="09885A"/>
                </a:solidFill>
                <a:latin typeface="Courier New" panose="02070309020205020404" pitchFamily="49" charset="0"/>
              </a:rPr>
              <a:t>0</a:t>
            </a:r>
            <a:r>
              <a:rPr lang="en-US" sz="1800" dirty="0">
                <a:latin typeface="Courier New" panose="02070309020205020404" pitchFamily="49" charset="0"/>
              </a:rPr>
              <a:t> </a:t>
            </a:r>
            <a:r>
              <a:rPr lang="en-US" sz="1800" dirty="0">
                <a:solidFill>
                  <a:srgbClr val="AF00DB"/>
                </a:solidFill>
                <a:latin typeface="Courier New" panose="02070309020205020404" pitchFamily="49" charset="0"/>
              </a:rPr>
              <a:t>if</a:t>
            </a:r>
            <a:r>
              <a:rPr lang="en-US" sz="1800" dirty="0">
                <a:latin typeface="Courier New" panose="02070309020205020404" pitchFamily="49" charset="0"/>
              </a:rPr>
              <a:t> prediction\</a:t>
            </a:r>
            <a:br>
              <a:rPr lang="en-US" sz="1800" dirty="0">
                <a:latin typeface="Courier New" panose="02070309020205020404" pitchFamily="49" charset="0"/>
              </a:rPr>
            </a:br>
            <a:r>
              <a:rPr lang="en-US" sz="1800" dirty="0">
                <a:latin typeface="Courier New" panose="02070309020205020404" pitchFamily="49" charset="0"/>
              </a:rPr>
              <a:t>    (</a:t>
            </a:r>
            <a:r>
              <a:rPr lang="en-US" sz="1800" dirty="0" err="1">
                <a:latin typeface="Courier New" panose="02070309020205020404" pitchFamily="49" charset="0"/>
              </a:rPr>
              <a:t>X_test</a:t>
            </a:r>
            <a:r>
              <a:rPr lang="en-US" sz="1800" dirty="0">
                <a:latin typeface="Courier New" panose="02070309020205020404" pitchFamily="49" charset="0"/>
              </a:rPr>
              <a:t>[item].dot(weights)) &lt; </a:t>
            </a:r>
            <a:r>
              <a:rPr lang="en-US" sz="1800" dirty="0">
                <a:solidFill>
                  <a:srgbClr val="09885A"/>
                </a:solidFill>
                <a:latin typeface="Courier New" panose="02070309020205020404" pitchFamily="49" charset="0"/>
              </a:rPr>
              <a:t>0.5</a:t>
            </a:r>
            <a:r>
              <a:rPr lang="en-US" sz="1800" dirty="0">
                <a:latin typeface="Courier New" panose="02070309020205020404" pitchFamily="49" charset="0"/>
              </a:rPr>
              <a:t> </a:t>
            </a:r>
            <a:r>
              <a:rPr lang="en-US" sz="1800" dirty="0">
                <a:solidFill>
                  <a:srgbClr val="AF00DB"/>
                </a:solidFill>
                <a:latin typeface="Courier New" panose="02070309020205020404" pitchFamily="49" charset="0"/>
              </a:rPr>
              <a:t>else</a:t>
            </a:r>
            <a:r>
              <a:rPr lang="en-US" sz="1800" dirty="0">
                <a:latin typeface="Courier New" panose="02070309020205020404" pitchFamily="49" charset="0"/>
              </a:rPr>
              <a:t> </a:t>
            </a:r>
            <a:r>
              <a:rPr lang="en-US" sz="1800" dirty="0">
                <a:solidFill>
                  <a:srgbClr val="09885A"/>
                </a:solidFill>
                <a:latin typeface="Courier New" panose="02070309020205020404" pitchFamily="49" charset="0"/>
              </a:rPr>
              <a:t>1</a:t>
            </a:r>
            <a:endParaRPr lang="en-US" sz="1800" dirty="0">
              <a:latin typeface="Courier New" panose="02070309020205020404" pitchFamily="49" charset="0"/>
            </a:endParaRPr>
          </a:p>
          <a:p>
            <a:br>
              <a:rPr lang="en-US" sz="1800" dirty="0">
                <a:latin typeface="Courier New" panose="02070309020205020404" pitchFamily="49" charset="0"/>
              </a:rPr>
            </a:br>
            <a:r>
              <a:rPr lang="en-US" sz="1800" dirty="0">
                <a:latin typeface="Courier New" panose="02070309020205020404" pitchFamily="49" charset="0"/>
              </a:rPr>
              <a:t>  </a:t>
            </a:r>
            <a:r>
              <a:rPr lang="en-US" sz="1800" dirty="0">
                <a:solidFill>
                  <a:srgbClr val="795E26"/>
                </a:solidFill>
                <a:latin typeface="Courier New" panose="02070309020205020404" pitchFamily="49" charset="0"/>
              </a:rPr>
              <a:t>print</a:t>
            </a:r>
            <a:r>
              <a:rPr lang="en-US" sz="1800" dirty="0">
                <a:latin typeface="Courier New" panose="02070309020205020404" pitchFamily="49" charset="0"/>
              </a:rPr>
              <a:t>(</a:t>
            </a:r>
            <a:r>
              <a:rPr lang="en-US" sz="1800" dirty="0">
                <a:solidFill>
                  <a:srgbClr val="A31515"/>
                </a:solidFill>
                <a:latin typeface="Courier New" panose="02070309020205020404" pitchFamily="49" charset="0"/>
              </a:rPr>
              <a:t>'Prediction {} vs {}'</a:t>
            </a:r>
            <a:r>
              <a:rPr lang="en-US" sz="1800" dirty="0">
                <a:latin typeface="Courier New" panose="02070309020205020404" pitchFamily="49" charset="0"/>
              </a:rPr>
              <a:t>.</a:t>
            </a:r>
            <a:r>
              <a:rPr lang="en-US" sz="1800" dirty="0">
                <a:solidFill>
                  <a:srgbClr val="795E26"/>
                </a:solidFill>
                <a:latin typeface="Courier New" panose="02070309020205020404" pitchFamily="49" charset="0"/>
              </a:rPr>
              <a:t>format</a:t>
            </a:r>
            <a:r>
              <a:rPr lang="en-US" sz="1800" dirty="0">
                <a:latin typeface="Courier New" panose="02070309020205020404" pitchFamily="49" charset="0"/>
              </a:rPr>
              <a:t>(</a:t>
            </a:r>
            <a:r>
              <a:rPr lang="en-US" sz="1800" dirty="0" err="1">
                <a:latin typeface="Courier New" panose="02070309020205020404" pitchFamily="49" charset="0"/>
              </a:rPr>
              <a:t>predicted_label</a:t>
            </a:r>
            <a:r>
              <a:rPr lang="en-US" sz="1800" dirty="0">
                <a:latin typeface="Courier New" panose="02070309020205020404" pitchFamily="49" charset="0"/>
              </a:rPr>
              <a:t>,\</a:t>
            </a:r>
            <a:br>
              <a:rPr lang="en-US" sz="1800" dirty="0">
                <a:latin typeface="Courier New" panose="02070309020205020404" pitchFamily="49" charset="0"/>
              </a:rPr>
            </a:br>
            <a:r>
              <a:rPr lang="en-US" sz="1800" dirty="0">
                <a:latin typeface="Courier New" panose="02070309020205020404" pitchFamily="49" charset="0"/>
              </a:rPr>
              <a:t>   </a:t>
            </a:r>
            <a:r>
              <a:rPr lang="en-US" sz="1800" dirty="0" err="1">
                <a:latin typeface="Courier New" panose="02070309020205020404" pitchFamily="49" charset="0"/>
              </a:rPr>
              <a:t>y_test</a:t>
            </a:r>
            <a:r>
              <a:rPr lang="en-US" sz="1800" dirty="0">
                <a:latin typeface="Courier New" panose="02070309020205020404" pitchFamily="49" charset="0"/>
              </a:rPr>
              <a:t>[item]))</a:t>
            </a:r>
          </a:p>
        </p:txBody>
      </p:sp>
      <p:sp>
        <p:nvSpPr>
          <p:cNvPr id="10" name="Rectangle 9">
            <a:extLst>
              <a:ext uri="{FF2B5EF4-FFF2-40B4-BE49-F238E27FC236}">
                <a16:creationId xmlns:a16="http://schemas.microsoft.com/office/drawing/2014/main" id="{F9ED3576-60FA-45B1-8A25-8DAD95F80A74}"/>
              </a:ext>
            </a:extLst>
          </p:cNvPr>
          <p:cNvSpPr/>
          <p:nvPr/>
        </p:nvSpPr>
        <p:spPr>
          <a:xfrm>
            <a:off x="5426111" y="2294692"/>
            <a:ext cx="2787614" cy="3139321"/>
          </a:xfrm>
          <a:prstGeom prst="rect">
            <a:avLst/>
          </a:prstGeom>
          <a:solidFill>
            <a:schemeClr val="bg1">
              <a:lumMod val="95000"/>
            </a:schemeClr>
          </a:solidFill>
          <a:ln>
            <a:solidFill>
              <a:schemeClr val="accent4"/>
            </a:solidFill>
          </a:ln>
          <a:effectLst>
            <a:outerShdw blurRad="50800" dist="38100" dir="8100000" algn="tr" rotWithShape="0">
              <a:prstClr val="black">
                <a:alpha val="40000"/>
              </a:prstClr>
            </a:outerShdw>
          </a:effectLst>
        </p:spPr>
        <p:txBody>
          <a:bodyPr wrap="square">
            <a:spAutoFit/>
          </a:bodyPr>
          <a:lstStyle/>
          <a:p>
            <a:r>
              <a:rPr lang="en-US" sz="1800" dirty="0">
                <a:solidFill>
                  <a:srgbClr val="212121"/>
                </a:solidFill>
                <a:latin typeface="Courier New" panose="02070309020205020404" pitchFamily="49" charset="0"/>
              </a:rPr>
              <a:t>Prediction 1 vs 1 </a:t>
            </a:r>
          </a:p>
          <a:p>
            <a:r>
              <a:rPr lang="en-US" sz="1800" dirty="0">
                <a:solidFill>
                  <a:srgbClr val="212121"/>
                </a:solidFill>
                <a:latin typeface="Courier New" panose="02070309020205020404" pitchFamily="49" charset="0"/>
              </a:rPr>
              <a:t>Prediction 0 vs 0 </a:t>
            </a:r>
          </a:p>
          <a:p>
            <a:r>
              <a:rPr lang="en-US" sz="1800" dirty="0">
                <a:solidFill>
                  <a:srgbClr val="212121"/>
                </a:solidFill>
                <a:latin typeface="Courier New" panose="02070309020205020404" pitchFamily="49" charset="0"/>
              </a:rPr>
              <a:t>Prediction 0 vs 0 </a:t>
            </a:r>
          </a:p>
          <a:p>
            <a:r>
              <a:rPr lang="en-US" sz="1800" dirty="0">
                <a:solidFill>
                  <a:srgbClr val="212121"/>
                </a:solidFill>
                <a:latin typeface="Courier New" panose="02070309020205020404" pitchFamily="49" charset="0"/>
              </a:rPr>
              <a:t>Prediction 1 vs 1 </a:t>
            </a:r>
          </a:p>
          <a:p>
            <a:r>
              <a:rPr lang="en-US" sz="1800" dirty="0">
                <a:solidFill>
                  <a:srgbClr val="212121"/>
                </a:solidFill>
                <a:latin typeface="Courier New" panose="02070309020205020404" pitchFamily="49" charset="0"/>
              </a:rPr>
              <a:t>Prediction 0 vs 0 </a:t>
            </a:r>
          </a:p>
          <a:p>
            <a:r>
              <a:rPr lang="en-US" sz="1800" dirty="0">
                <a:solidFill>
                  <a:srgbClr val="212121"/>
                </a:solidFill>
                <a:latin typeface="Courier New" panose="02070309020205020404" pitchFamily="49" charset="0"/>
              </a:rPr>
              <a:t>Prediction 1 vs 1 </a:t>
            </a:r>
          </a:p>
          <a:p>
            <a:r>
              <a:rPr lang="en-US" sz="1800" dirty="0">
                <a:solidFill>
                  <a:srgbClr val="212121"/>
                </a:solidFill>
                <a:latin typeface="Courier New" panose="02070309020205020404" pitchFamily="49" charset="0"/>
              </a:rPr>
              <a:t>Prediction 1 vs 1 </a:t>
            </a:r>
          </a:p>
          <a:p>
            <a:r>
              <a:rPr lang="en-US" sz="1800" dirty="0">
                <a:solidFill>
                  <a:srgbClr val="212121"/>
                </a:solidFill>
                <a:latin typeface="Courier New" panose="02070309020205020404" pitchFamily="49" charset="0"/>
              </a:rPr>
              <a:t>Prediction 0 vs 0 </a:t>
            </a:r>
          </a:p>
          <a:p>
            <a:r>
              <a:rPr lang="en-US" sz="1800" dirty="0">
                <a:solidFill>
                  <a:srgbClr val="212121"/>
                </a:solidFill>
                <a:latin typeface="Courier New" panose="02070309020205020404" pitchFamily="49" charset="0"/>
              </a:rPr>
              <a:t>Prediction 0 vs 0 </a:t>
            </a:r>
          </a:p>
          <a:p>
            <a:r>
              <a:rPr lang="en-US" sz="1800" dirty="0">
                <a:solidFill>
                  <a:srgbClr val="212121"/>
                </a:solidFill>
                <a:latin typeface="Courier New" panose="02070309020205020404" pitchFamily="49" charset="0"/>
              </a:rPr>
              <a:t>Prediction 0 vs 0 </a:t>
            </a:r>
          </a:p>
          <a:p>
            <a:r>
              <a:rPr lang="en-US" sz="1800" dirty="0">
                <a:solidFill>
                  <a:srgbClr val="212121"/>
                </a:solidFill>
                <a:latin typeface="Courier New" panose="02070309020205020404" pitchFamily="49" charset="0"/>
              </a:rPr>
              <a:t>Prediction 1 vs 1</a:t>
            </a:r>
            <a:endParaRPr lang="en-US" sz="1800" dirty="0"/>
          </a:p>
        </p:txBody>
      </p:sp>
    </p:spTree>
    <p:extLst>
      <p:ext uri="{BB962C8B-B14F-4D97-AF65-F5344CB8AC3E}">
        <p14:creationId xmlns:p14="http://schemas.microsoft.com/office/powerpoint/2010/main" val="2504434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B2FC-CC13-C24A-B760-0BD1836A5E4B}"/>
              </a:ext>
            </a:extLst>
          </p:cNvPr>
          <p:cNvSpPr>
            <a:spLocks noGrp="1"/>
          </p:cNvSpPr>
          <p:nvPr>
            <p:ph type="title"/>
          </p:nvPr>
        </p:nvSpPr>
        <p:spPr/>
        <p:txBody>
          <a:bodyPr/>
          <a:lstStyle/>
          <a:p>
            <a:r>
              <a:rPr lang="en-US" i="1" dirty="0"/>
              <a:t>Stochastic</a:t>
            </a:r>
            <a:r>
              <a:rPr lang="en-US" dirty="0"/>
              <a:t> Gradient Descent</a:t>
            </a:r>
          </a:p>
        </p:txBody>
      </p:sp>
      <p:sp>
        <p:nvSpPr>
          <p:cNvPr id="3" name="Content Placeholder 2">
            <a:extLst>
              <a:ext uri="{FF2B5EF4-FFF2-40B4-BE49-F238E27FC236}">
                <a16:creationId xmlns:a16="http://schemas.microsoft.com/office/drawing/2014/main" id="{DA37F40D-512E-3743-82BC-DF37144FED3A}"/>
              </a:ext>
            </a:extLst>
          </p:cNvPr>
          <p:cNvSpPr>
            <a:spLocks noGrp="1"/>
          </p:cNvSpPr>
          <p:nvPr>
            <p:ph idx="1"/>
          </p:nvPr>
        </p:nvSpPr>
        <p:spPr>
          <a:xfrm>
            <a:off x="469727" y="1457743"/>
            <a:ext cx="8157544" cy="1689552"/>
          </a:xfrm>
        </p:spPr>
        <p:txBody>
          <a:bodyPr/>
          <a:lstStyle/>
          <a:p>
            <a:pPr marL="7620" indent="0">
              <a:buNone/>
            </a:pPr>
            <a:r>
              <a:rPr lang="en-US" dirty="0"/>
              <a:t>If we have a very large data set, update the model after observing </a:t>
            </a:r>
            <a:r>
              <a:rPr lang="en-US" i="1" dirty="0"/>
              <a:t>each single observation</a:t>
            </a:r>
          </a:p>
          <a:p>
            <a:pPr lvl="1"/>
            <a:r>
              <a:rPr lang="en-US" dirty="0"/>
              <a:t>“online” or “streaming” learning</a:t>
            </a:r>
          </a:p>
        </p:txBody>
      </p:sp>
      <p:sp>
        <p:nvSpPr>
          <p:cNvPr id="5" name="Slide Number Placeholder 4">
            <a:extLst>
              <a:ext uri="{FF2B5EF4-FFF2-40B4-BE49-F238E27FC236}">
                <a16:creationId xmlns:a16="http://schemas.microsoft.com/office/drawing/2014/main" id="{BF1CED70-B9F0-A342-A5DF-4686F7AEC26F}"/>
              </a:ext>
            </a:extLst>
          </p:cNvPr>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26</a:t>
            </a:fld>
            <a:endParaRPr lang="en-GB"/>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A3825DB-48BC-CF42-832D-B9B19B9955EF}"/>
                  </a:ext>
                </a:extLst>
              </p:cNvPr>
              <p:cNvSpPr/>
              <p:nvPr/>
            </p:nvSpPr>
            <p:spPr>
              <a:xfrm>
                <a:off x="790922" y="3094921"/>
                <a:ext cx="3503491"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charset="0"/>
                        </a:rPr>
                        <m:t>𝑀𝑆𝐸</m:t>
                      </m:r>
                      <m:d>
                        <m:dPr>
                          <m:ctrlPr>
                            <a:rPr lang="en-US" sz="2400" i="1">
                              <a:latin typeface="Cambria Math" panose="02040503050406030204" pitchFamily="18" charset="0"/>
                            </a:rPr>
                          </m:ctrlPr>
                        </m:dPr>
                        <m:e>
                          <m:r>
                            <a:rPr lang="en-US" sz="2400" b="1" i="1" smtClean="0">
                              <a:latin typeface="Cambria Math" panose="02040503050406030204" pitchFamily="18" charset="0"/>
                            </a:rPr>
                            <m:t>𝒘</m:t>
                          </m:r>
                        </m:e>
                      </m:d>
                      <m:r>
                        <a:rPr lang="en-US" sz="2400" i="1">
                          <a:latin typeface="Cambria Math" charset="0"/>
                        </a:rPr>
                        <m:t>= </m:t>
                      </m:r>
                      <m:f>
                        <m:fPr>
                          <m:ctrlPr>
                            <a:rPr lang="bg-BG" sz="2400" i="1">
                              <a:latin typeface="Cambria Math" panose="02040503050406030204" pitchFamily="18" charset="0"/>
                            </a:rPr>
                          </m:ctrlPr>
                        </m:fPr>
                        <m:num>
                          <m:r>
                            <a:rPr lang="en-US" sz="2400" i="1">
                              <a:latin typeface="Cambria Math" charset="0"/>
                            </a:rPr>
                            <m:t>1</m:t>
                          </m:r>
                        </m:num>
                        <m:den>
                          <m:r>
                            <a:rPr lang="en-US" sz="2400" b="0" i="1" smtClean="0">
                              <a:latin typeface="Cambria Math" panose="02040503050406030204" pitchFamily="18" charset="0"/>
                            </a:rPr>
                            <m:t>𝑛</m:t>
                          </m:r>
                        </m:den>
                      </m:f>
                      <m:nary>
                        <m:naryPr>
                          <m:chr m:val="∑"/>
                          <m:ctrlPr>
                            <a:rPr lang="is-IS" sz="2400" i="1">
                              <a:latin typeface="Cambria Math" panose="02040503050406030204" pitchFamily="18" charset="0"/>
                            </a:rPr>
                          </m:ctrlPr>
                        </m:naryPr>
                        <m:sub>
                          <m:r>
                            <m:rPr>
                              <m:brk m:alnAt="23"/>
                            </m:rPr>
                            <a:rPr lang="en-US" sz="2400" i="1">
                              <a:latin typeface="Cambria Math" charset="0"/>
                            </a:rPr>
                            <m:t>𝑖</m:t>
                          </m:r>
                          <m:r>
                            <a:rPr lang="en-US" sz="2400" i="1">
                              <a:latin typeface="Cambria Math"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charset="0"/>
                                </a:rPr>
                                <m:t>𝐸</m:t>
                              </m:r>
                            </m:e>
                            <m:sub>
                              <m:r>
                                <a:rPr lang="en-US" sz="2400" b="0" i="1" smtClean="0">
                                  <a:latin typeface="Cambria Math" charset="0"/>
                                </a:rPr>
                                <m:t>𝑖</m:t>
                              </m:r>
                            </m:sub>
                          </m:sSub>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b="1" i="1" smtClean="0">
                                      <a:latin typeface="Cambria Math" panose="02040503050406030204" pitchFamily="18" charset="0"/>
                                    </a:rPr>
                                    <m:t>𝒘</m:t>
                                  </m:r>
                                </m:e>
                              </m:d>
                            </m:e>
                            <m:sup>
                              <m:r>
                                <a:rPr lang="en-US" sz="2400" i="1">
                                  <a:latin typeface="Cambria Math" charset="0"/>
                                </a:rPr>
                                <m:t>2</m:t>
                              </m:r>
                            </m:sup>
                          </m:sSup>
                        </m:e>
                      </m:nary>
                    </m:oMath>
                  </m:oMathPara>
                </a14:m>
                <a:endParaRPr lang="en-US" sz="2400" dirty="0"/>
              </a:p>
            </p:txBody>
          </p:sp>
        </mc:Choice>
        <mc:Fallback xmlns="">
          <p:sp>
            <p:nvSpPr>
              <p:cNvPr id="10" name="Rectangle 9">
                <a:extLst>
                  <a:ext uri="{FF2B5EF4-FFF2-40B4-BE49-F238E27FC236}">
                    <a16:creationId xmlns:a16="http://schemas.microsoft.com/office/drawing/2014/main" id="{6A3825DB-48BC-CF42-832D-B9B19B9955EF}"/>
                  </a:ext>
                </a:extLst>
              </p:cNvPr>
              <p:cNvSpPr>
                <a:spLocks noRot="1" noChangeAspect="1" noMove="1" noResize="1" noEditPoints="1" noAdjustHandles="1" noChangeArrowheads="1" noChangeShapeType="1" noTextEdit="1"/>
              </p:cNvSpPr>
              <p:nvPr/>
            </p:nvSpPr>
            <p:spPr>
              <a:xfrm>
                <a:off x="790922" y="3094921"/>
                <a:ext cx="3503491" cy="11005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99969A7-8322-C84B-81EF-E718DC7A6B55}"/>
                  </a:ext>
                </a:extLst>
              </p:cNvPr>
              <p:cNvSpPr txBox="1"/>
              <p:nvPr/>
            </p:nvSpPr>
            <p:spPr>
              <a:xfrm>
                <a:off x="4294413" y="3147294"/>
                <a:ext cx="3919311"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𝑀𝑆𝐸</m:t>
                      </m:r>
                      <m:r>
                        <a:rPr lang="en-US" sz="2400" b="0" i="1" baseline="-25000" smtClean="0">
                          <a:latin typeface="Cambria Math" panose="02040503050406030204" pitchFamily="18" charset="0"/>
                          <a:ea typeface="Cambria Math" charset="0"/>
                          <a:cs typeface="Cambria Math" charset="0"/>
                        </a:rPr>
                        <m:t>𝑖</m:t>
                      </m:r>
                      <m:d>
                        <m:dPr>
                          <m:ctrlPr>
                            <a:rPr lang="en-US" sz="2400" b="0" i="1" smtClean="0">
                              <a:latin typeface="Cambria Math" panose="02040503050406030204" pitchFamily="18" charset="0"/>
                              <a:ea typeface="Cambria Math" charset="0"/>
                              <a:cs typeface="Cambria Math" charset="0"/>
                            </a:rPr>
                          </m:ctrlPr>
                        </m:dPr>
                        <m:e>
                          <m:r>
                            <a:rPr lang="en-US" sz="2400" b="1" i="1" smtClean="0">
                              <a:latin typeface="Cambria Math" panose="02040503050406030204" pitchFamily="18" charset="0"/>
                              <a:ea typeface="Cambria Math" charset="0"/>
                              <a:cs typeface="Cambria Math" charset="0"/>
                            </a:rPr>
                            <m:t>𝒘</m:t>
                          </m:r>
                        </m:e>
                      </m:d>
                      <m:r>
                        <a:rPr lang="en-US" sz="2400" b="0" i="1" smtClean="0">
                          <a:latin typeface="Cambria Math" charset="0"/>
                          <a:ea typeface="Cambria Math" charset="0"/>
                          <a:cs typeface="Cambria Math" charset="0"/>
                        </a:rPr>
                        <m:t>=</m:t>
                      </m:r>
                      <m:f>
                        <m:fPr>
                          <m:ctrlPr>
                            <a:rPr lang="en-US" sz="2400" i="1">
                              <a:latin typeface="Cambria Math" panose="02040503050406030204" pitchFamily="18" charset="0"/>
                            </a:rPr>
                          </m:ctrlPr>
                        </m:fPr>
                        <m:num>
                          <m:r>
                            <a:rPr lang="en-US" sz="2400" i="1">
                              <a:latin typeface="Cambria Math" charset="0"/>
                            </a:rPr>
                            <m:t>𝑑</m:t>
                          </m:r>
                        </m:num>
                        <m:den>
                          <m:r>
                            <a:rPr lang="en-US" sz="2400" i="1">
                              <a:latin typeface="Cambria Math" charset="0"/>
                            </a:rPr>
                            <m:t>𝑑</m:t>
                          </m:r>
                          <m:r>
                            <a:rPr lang="en-US" sz="2400" b="1" i="1" smtClean="0">
                              <a:latin typeface="Cambria Math" panose="02040503050406030204" pitchFamily="18" charset="0"/>
                            </a:rPr>
                            <m:t>𝒘</m:t>
                          </m:r>
                        </m:den>
                      </m:f>
                      <m:sSub>
                        <m:sSubPr>
                          <m:ctrlPr>
                            <a:rPr lang="en-US" sz="2400" i="1">
                              <a:latin typeface="Cambria Math" panose="02040503050406030204" pitchFamily="18" charset="0"/>
                            </a:rPr>
                          </m:ctrlPr>
                        </m:sSubPr>
                        <m:e>
                          <m:r>
                            <a:rPr lang="en-US" sz="2400" i="1">
                              <a:latin typeface="Cambria Math" charset="0"/>
                            </a:rPr>
                            <m:t>𝐸</m:t>
                          </m:r>
                        </m:e>
                        <m:sub>
                          <m:r>
                            <a:rPr lang="en-US" sz="2400" i="1">
                              <a:latin typeface="Cambria Math" charset="0"/>
                            </a:rPr>
                            <m:t>𝑖</m:t>
                          </m:r>
                        </m:sub>
                      </m:sSub>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b="1" i="1" smtClean="0">
                                  <a:latin typeface="Cambria Math" panose="02040503050406030204" pitchFamily="18" charset="0"/>
                                </a:rPr>
                                <m:t>𝒘</m:t>
                              </m:r>
                            </m:e>
                          </m:d>
                        </m:e>
                        <m:sup>
                          <m:r>
                            <a:rPr lang="en-US" sz="2400" i="1">
                              <a:latin typeface="Cambria Math" charset="0"/>
                            </a:rPr>
                            <m:t>2</m:t>
                          </m:r>
                        </m:sup>
                      </m:sSup>
                    </m:oMath>
                  </m:oMathPara>
                </a14:m>
                <a:endParaRPr lang="en-US" sz="2400" b="0" dirty="0">
                  <a:ea typeface="Cambria Math" charset="0"/>
                  <a:cs typeface="Cambria Math" charset="0"/>
                </a:endParaRPr>
              </a:p>
            </p:txBody>
          </p:sp>
        </mc:Choice>
        <mc:Fallback xmlns="">
          <p:sp>
            <p:nvSpPr>
              <p:cNvPr id="11" name="TextBox 10">
                <a:extLst>
                  <a:ext uri="{FF2B5EF4-FFF2-40B4-BE49-F238E27FC236}">
                    <a16:creationId xmlns:a16="http://schemas.microsoft.com/office/drawing/2014/main" id="{399969A7-8322-C84B-81EF-E718DC7A6B55}"/>
                  </a:ext>
                </a:extLst>
              </p:cNvPr>
              <p:cNvSpPr txBox="1">
                <a:spLocks noRot="1" noChangeAspect="1" noMove="1" noResize="1" noEditPoints="1" noAdjustHandles="1" noChangeArrowheads="1" noChangeShapeType="1" noTextEdit="1"/>
              </p:cNvSpPr>
              <p:nvPr/>
            </p:nvSpPr>
            <p:spPr>
              <a:xfrm>
                <a:off x="4294413" y="3147294"/>
                <a:ext cx="3919311" cy="79355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E2B0C0-6347-4B46-8849-A1922F600572}"/>
                  </a:ext>
                </a:extLst>
              </p:cNvPr>
              <p:cNvSpPr txBox="1"/>
              <p:nvPr/>
            </p:nvSpPr>
            <p:spPr>
              <a:xfrm>
                <a:off x="2370525" y="4450112"/>
                <a:ext cx="314853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4"/>
                          </a:solidFill>
                          <a:latin typeface="Cambria Math" panose="02040503050406030204" pitchFamily="18" charset="0"/>
                          <a:ea typeface="Cambria Math" charset="0"/>
                          <a:cs typeface="Cambria Math" charset="0"/>
                        </a:rPr>
                        <m:t>𝑤</m:t>
                      </m:r>
                      <m:r>
                        <a:rPr lang="en-US" sz="2400" b="0" i="1" smtClean="0">
                          <a:solidFill>
                            <a:schemeClr val="accent4"/>
                          </a:solidFill>
                          <a:latin typeface="Cambria Math" panose="02040503050406030204" pitchFamily="18" charset="0"/>
                          <a:ea typeface="Cambria Math" charset="0"/>
                          <a:cs typeface="Cambria Math" charset="0"/>
                        </a:rPr>
                        <m:t>≔</m:t>
                      </m:r>
                      <m:r>
                        <a:rPr lang="en-US" sz="2400" b="0" i="1" smtClean="0">
                          <a:solidFill>
                            <a:schemeClr val="accent4"/>
                          </a:solidFill>
                          <a:latin typeface="Cambria Math" panose="02040503050406030204" pitchFamily="18" charset="0"/>
                          <a:ea typeface="Cambria Math" charset="0"/>
                          <a:cs typeface="Cambria Math" charset="0"/>
                        </a:rPr>
                        <m:t>𝑤</m:t>
                      </m:r>
                      <m:r>
                        <a:rPr lang="en-US" sz="2400" b="0" i="1" smtClean="0">
                          <a:solidFill>
                            <a:schemeClr val="accent4"/>
                          </a:solidFill>
                          <a:latin typeface="Cambria Math" panose="02040503050406030204" pitchFamily="18" charset="0"/>
                          <a:ea typeface="Cambria Math" charset="0"/>
                          <a:cs typeface="Cambria Math" charset="0"/>
                        </a:rPr>
                        <m:t>+</m:t>
                      </m:r>
                      <m:r>
                        <m:rPr>
                          <m:nor/>
                        </m:rPr>
                        <a:rPr lang="en-US" sz="2400" dirty="0">
                          <a:solidFill>
                            <a:schemeClr val="accent4"/>
                          </a:solidFill>
                          <a:latin typeface="Symbol" pitchFamily="2" charset="2"/>
                        </a:rPr>
                        <m:t>h</m:t>
                      </m:r>
                      <m:r>
                        <a:rPr lang="en-US" sz="2400" b="0" i="1" dirty="0" smtClean="0">
                          <a:solidFill>
                            <a:schemeClr val="accent4"/>
                          </a:solidFill>
                          <a:latin typeface="Cambria Math" panose="02040503050406030204" pitchFamily="18" charset="0"/>
                        </a:rPr>
                        <m:t> </m:t>
                      </m:r>
                      <m:r>
                        <a:rPr lang="en-US" sz="2400" i="1">
                          <a:solidFill>
                            <a:schemeClr val="accent4"/>
                          </a:solidFill>
                          <a:latin typeface="Cambria Math" charset="0"/>
                          <a:ea typeface="Cambria Math" charset="0"/>
                          <a:cs typeface="Cambria Math" charset="0"/>
                        </a:rPr>
                        <m:t>𝛻</m:t>
                      </m:r>
                      <m:r>
                        <a:rPr lang="en-US" sz="2400" i="1">
                          <a:solidFill>
                            <a:schemeClr val="accent4"/>
                          </a:solidFill>
                          <a:latin typeface="Cambria Math" charset="0"/>
                          <a:ea typeface="Cambria Math" charset="0"/>
                          <a:cs typeface="Cambria Math" charset="0"/>
                        </a:rPr>
                        <m:t>𝑀𝑆𝐸𝑖</m:t>
                      </m:r>
                      <m:d>
                        <m:dPr>
                          <m:ctrlPr>
                            <a:rPr lang="en-US" sz="2400" i="1">
                              <a:solidFill>
                                <a:schemeClr val="accent4"/>
                              </a:solidFill>
                              <a:latin typeface="Cambria Math" panose="02040503050406030204" pitchFamily="18" charset="0"/>
                              <a:ea typeface="Cambria Math" charset="0"/>
                              <a:cs typeface="Cambria Math" charset="0"/>
                            </a:rPr>
                          </m:ctrlPr>
                        </m:dPr>
                        <m:e>
                          <m:r>
                            <a:rPr lang="en-US" sz="2400" b="0" i="1" smtClean="0">
                              <a:solidFill>
                                <a:schemeClr val="accent4"/>
                              </a:solidFill>
                              <a:latin typeface="Cambria Math" panose="02040503050406030204" pitchFamily="18" charset="0"/>
                              <a:ea typeface="Cambria Math" charset="0"/>
                              <a:cs typeface="Cambria Math" charset="0"/>
                            </a:rPr>
                            <m:t>𝑤</m:t>
                          </m:r>
                        </m:e>
                      </m:d>
                    </m:oMath>
                  </m:oMathPara>
                </a14:m>
                <a:endParaRPr lang="en-US" sz="2400" dirty="0">
                  <a:solidFill>
                    <a:schemeClr val="accent4"/>
                  </a:solidFill>
                </a:endParaRPr>
              </a:p>
            </p:txBody>
          </p:sp>
        </mc:Choice>
        <mc:Fallback xmlns="">
          <p:sp>
            <p:nvSpPr>
              <p:cNvPr id="12" name="TextBox 11">
                <a:extLst>
                  <a:ext uri="{FF2B5EF4-FFF2-40B4-BE49-F238E27FC236}">
                    <a16:creationId xmlns:a16="http://schemas.microsoft.com/office/drawing/2014/main" id="{8BE2B0C0-6347-4B46-8849-A1922F600572}"/>
                  </a:ext>
                </a:extLst>
              </p:cNvPr>
              <p:cNvSpPr txBox="1">
                <a:spLocks noRot="1" noChangeAspect="1" noMove="1" noResize="1" noEditPoints="1" noAdjustHandles="1" noChangeArrowheads="1" noChangeShapeType="1" noTextEdit="1"/>
              </p:cNvSpPr>
              <p:nvPr/>
            </p:nvSpPr>
            <p:spPr>
              <a:xfrm>
                <a:off x="2370525" y="4450112"/>
                <a:ext cx="3148532" cy="461665"/>
              </a:xfrm>
              <a:prstGeom prst="rect">
                <a:avLst/>
              </a:prstGeom>
              <a:blipFill>
                <a:blip r:embed="rId5"/>
                <a:stretch>
                  <a:fillRect b="-1052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63684B2-C0AF-4369-B071-3C081B5A9B52}"/>
              </a:ext>
            </a:extLst>
          </p:cNvPr>
          <p:cNvSpPr txBox="1"/>
          <p:nvPr/>
        </p:nvSpPr>
        <p:spPr>
          <a:xfrm>
            <a:off x="6450495" y="4126946"/>
            <a:ext cx="2350323" cy="1015663"/>
          </a:xfrm>
          <a:prstGeom prst="rect">
            <a:avLst/>
          </a:prstGeom>
        </p:spPr>
        <p:txBody>
          <a:bodyPr wrap="none" rtlCol="0">
            <a:spAutoFit/>
          </a:bodyPr>
          <a:lstStyle/>
          <a:p>
            <a:r>
              <a:rPr lang="en-US" sz="2000" i="1" dirty="0" err="1"/>
              <a:t>E</a:t>
            </a:r>
            <a:r>
              <a:rPr lang="en-US" sz="2000" i="1" baseline="-25000" dirty="0" err="1"/>
              <a:t>i</a:t>
            </a:r>
            <a:r>
              <a:rPr lang="en-US" sz="2000" dirty="0"/>
              <a:t> = error between</a:t>
            </a:r>
            <a:br>
              <a:rPr lang="en-US" sz="2000" dirty="0"/>
            </a:br>
            <a:r>
              <a:rPr lang="en-US" sz="2000" dirty="0"/>
              <a:t>sigmoid output and</a:t>
            </a:r>
            <a:br>
              <a:rPr lang="en-US" sz="2000" dirty="0"/>
            </a:br>
            <a:r>
              <a:rPr lang="en-US" sz="2000" dirty="0"/>
              <a:t>training label</a:t>
            </a:r>
            <a:endParaRPr lang="en-US" sz="2000" baseline="-25000" dirty="0"/>
          </a:p>
        </p:txBody>
      </p:sp>
    </p:spTree>
    <p:extLst>
      <p:ext uri="{BB962C8B-B14F-4D97-AF65-F5344CB8AC3E}">
        <p14:creationId xmlns:p14="http://schemas.microsoft.com/office/powerpoint/2010/main" val="1760713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B2FC-CC13-C24A-B760-0BD1836A5E4B}"/>
              </a:ext>
            </a:extLst>
          </p:cNvPr>
          <p:cNvSpPr>
            <a:spLocks noGrp="1"/>
          </p:cNvSpPr>
          <p:nvPr>
            <p:ph type="title"/>
          </p:nvPr>
        </p:nvSpPr>
        <p:spPr/>
        <p:txBody>
          <a:bodyPr/>
          <a:lstStyle/>
          <a:p>
            <a:r>
              <a:rPr lang="en-US" dirty="0"/>
              <a:t>Mini-batch</a:t>
            </a:r>
          </a:p>
        </p:txBody>
      </p:sp>
      <p:sp>
        <p:nvSpPr>
          <p:cNvPr id="3" name="Content Placeholder 2">
            <a:extLst>
              <a:ext uri="{FF2B5EF4-FFF2-40B4-BE49-F238E27FC236}">
                <a16:creationId xmlns:a16="http://schemas.microsoft.com/office/drawing/2014/main" id="{DA37F40D-512E-3743-82BC-DF37144FED3A}"/>
              </a:ext>
            </a:extLst>
          </p:cNvPr>
          <p:cNvSpPr>
            <a:spLocks noGrp="1"/>
          </p:cNvSpPr>
          <p:nvPr>
            <p:ph idx="1"/>
          </p:nvPr>
        </p:nvSpPr>
        <p:spPr>
          <a:xfrm>
            <a:off x="1042648" y="1346474"/>
            <a:ext cx="7655208" cy="1922110"/>
          </a:xfrm>
        </p:spPr>
        <p:txBody>
          <a:bodyPr/>
          <a:lstStyle/>
          <a:p>
            <a:pPr marL="7620" indent="0">
              <a:buNone/>
            </a:pPr>
            <a:r>
              <a:rPr lang="en-US" dirty="0"/>
              <a:t>Update the model every k observations</a:t>
            </a:r>
          </a:p>
          <a:p>
            <a:pPr lvl="1"/>
            <a:r>
              <a:rPr lang="en-US" dirty="0"/>
              <a:t>Batch size</a:t>
            </a:r>
            <a:r>
              <a:rPr lang="en-US" i="1" dirty="0"/>
              <a:t> k</a:t>
            </a:r>
            <a:r>
              <a:rPr lang="en-US" dirty="0"/>
              <a:t> (e.g. 50)</a:t>
            </a:r>
          </a:p>
          <a:p>
            <a:pPr marL="7620" indent="0">
              <a:buNone/>
            </a:pPr>
            <a:r>
              <a:rPr lang="en-US" dirty="0"/>
              <a:t>More efficient than pure stochastic gradient or full gradient descent</a:t>
            </a:r>
          </a:p>
        </p:txBody>
      </p:sp>
      <p:sp>
        <p:nvSpPr>
          <p:cNvPr id="5" name="Slide Number Placeholder 4">
            <a:extLst>
              <a:ext uri="{FF2B5EF4-FFF2-40B4-BE49-F238E27FC236}">
                <a16:creationId xmlns:a16="http://schemas.microsoft.com/office/drawing/2014/main" id="{BF1CED70-B9F0-A342-A5DF-4686F7AEC26F}"/>
              </a:ext>
            </a:extLst>
          </p:cNvPr>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27</a:t>
            </a:fld>
            <a:endParaRPr lang="en-GB"/>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A3825DB-48BC-CF42-832D-B9B19B9955EF}"/>
                  </a:ext>
                </a:extLst>
              </p:cNvPr>
              <p:cNvSpPr/>
              <p:nvPr/>
            </p:nvSpPr>
            <p:spPr>
              <a:xfrm>
                <a:off x="857761" y="3310418"/>
                <a:ext cx="2926763" cy="932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charset="0"/>
                        </a:rPr>
                        <m:t>𝑀𝑆𝐸</m:t>
                      </m:r>
                      <m:d>
                        <m:dPr>
                          <m:ctrlPr>
                            <a:rPr lang="en-US" sz="2000" i="1">
                              <a:latin typeface="Cambria Math" panose="02040503050406030204" pitchFamily="18" charset="0"/>
                            </a:rPr>
                          </m:ctrlPr>
                        </m:dPr>
                        <m:e>
                          <m:r>
                            <a:rPr lang="en-US" sz="2000" b="1" i="1" smtClean="0">
                              <a:latin typeface="Cambria Math" panose="02040503050406030204" pitchFamily="18" charset="0"/>
                            </a:rPr>
                            <m:t>𝒘</m:t>
                          </m:r>
                        </m:e>
                      </m:d>
                      <m:r>
                        <a:rPr lang="en-US" sz="2000" i="1">
                          <a:latin typeface="Cambria Math" charset="0"/>
                        </a:rPr>
                        <m:t>= </m:t>
                      </m:r>
                      <m:f>
                        <m:fPr>
                          <m:ctrlPr>
                            <a:rPr lang="bg-BG" sz="2000" i="1">
                              <a:latin typeface="Cambria Math" panose="02040503050406030204" pitchFamily="18" charset="0"/>
                            </a:rPr>
                          </m:ctrlPr>
                        </m:fPr>
                        <m:num>
                          <m:r>
                            <a:rPr lang="en-US" sz="2000" i="1">
                              <a:latin typeface="Cambria Math" charset="0"/>
                            </a:rPr>
                            <m:t>1</m:t>
                          </m:r>
                        </m:num>
                        <m:den>
                          <m:r>
                            <a:rPr lang="en-US" sz="2000" b="0" i="1" smtClean="0">
                              <a:latin typeface="Cambria Math" panose="02040503050406030204" pitchFamily="18" charset="0"/>
                            </a:rPr>
                            <m:t>𝑛</m:t>
                          </m:r>
                        </m:den>
                      </m:f>
                      <m:nary>
                        <m:naryPr>
                          <m:chr m:val="∑"/>
                          <m:ctrlPr>
                            <a:rPr lang="is-IS" sz="2000" i="1">
                              <a:latin typeface="Cambria Math" panose="02040503050406030204" pitchFamily="18" charset="0"/>
                            </a:rPr>
                          </m:ctrlPr>
                        </m:naryPr>
                        <m:sub>
                          <m:r>
                            <m:rPr>
                              <m:brk m:alnAt="23"/>
                            </m:rPr>
                            <a:rPr lang="en-US" sz="2000" i="1">
                              <a:latin typeface="Cambria Math" charset="0"/>
                            </a:rPr>
                            <m:t>𝑖</m:t>
                          </m:r>
                          <m:r>
                            <a:rPr lang="en-US" sz="2000" i="1">
                              <a:latin typeface="Cambria Math"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charset="0"/>
                                </a:rPr>
                                <m:t>𝐸</m:t>
                              </m:r>
                            </m:e>
                            <m:sub>
                              <m:r>
                                <a:rPr lang="en-US" sz="2000" b="0" i="1" smtClean="0">
                                  <a:latin typeface="Cambria Math" charset="0"/>
                                </a:rPr>
                                <m:t>𝑖</m:t>
                              </m:r>
                            </m:sub>
                          </m:sSub>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b="1" i="1" smtClean="0">
                                      <a:latin typeface="Cambria Math" panose="02040503050406030204" pitchFamily="18" charset="0"/>
                                    </a:rPr>
                                    <m:t>𝒘</m:t>
                                  </m:r>
                                </m:e>
                              </m:d>
                            </m:e>
                            <m:sup>
                              <m:r>
                                <a:rPr lang="en-US" sz="2000" i="1">
                                  <a:latin typeface="Cambria Math" charset="0"/>
                                </a:rPr>
                                <m:t>2</m:t>
                              </m:r>
                            </m:sup>
                          </m:sSup>
                        </m:e>
                      </m:nary>
                    </m:oMath>
                  </m:oMathPara>
                </a14:m>
                <a:endParaRPr lang="en-US" sz="2000" dirty="0"/>
              </a:p>
            </p:txBody>
          </p:sp>
        </mc:Choice>
        <mc:Fallback xmlns="">
          <p:sp>
            <p:nvSpPr>
              <p:cNvPr id="10" name="Rectangle 9">
                <a:extLst>
                  <a:ext uri="{FF2B5EF4-FFF2-40B4-BE49-F238E27FC236}">
                    <a16:creationId xmlns:a16="http://schemas.microsoft.com/office/drawing/2014/main" id="{6A3825DB-48BC-CF42-832D-B9B19B9955EF}"/>
                  </a:ext>
                </a:extLst>
              </p:cNvPr>
              <p:cNvSpPr>
                <a:spLocks noRot="1" noChangeAspect="1" noMove="1" noResize="1" noEditPoints="1" noAdjustHandles="1" noChangeArrowheads="1" noChangeShapeType="1" noTextEdit="1"/>
              </p:cNvSpPr>
              <p:nvPr/>
            </p:nvSpPr>
            <p:spPr>
              <a:xfrm>
                <a:off x="857761" y="3310418"/>
                <a:ext cx="2926763" cy="93262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99969A7-8322-C84B-81EF-E718DC7A6B55}"/>
                  </a:ext>
                </a:extLst>
              </p:cNvPr>
              <p:cNvSpPr txBox="1"/>
              <p:nvPr/>
            </p:nvSpPr>
            <p:spPr>
              <a:xfrm>
                <a:off x="3945836" y="3147294"/>
                <a:ext cx="4936908" cy="11854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𝑀𝑆𝐸</m:t>
                      </m:r>
                      <m:r>
                        <a:rPr lang="en-US" sz="2400" b="0" i="1" baseline="-25000" smtClean="0">
                          <a:latin typeface="Cambria Math" panose="02040503050406030204" pitchFamily="18" charset="0"/>
                          <a:ea typeface="Cambria Math" charset="0"/>
                          <a:cs typeface="Cambria Math" charset="0"/>
                        </a:rPr>
                        <m:t>𝑘</m:t>
                      </m:r>
                      <m:d>
                        <m:dPr>
                          <m:ctrlPr>
                            <a:rPr lang="en-US" sz="2400" b="0" i="1" smtClean="0">
                              <a:latin typeface="Cambria Math" panose="02040503050406030204" pitchFamily="18" charset="0"/>
                              <a:ea typeface="Cambria Math" charset="0"/>
                              <a:cs typeface="Cambria Math" charset="0"/>
                            </a:rPr>
                          </m:ctrlPr>
                        </m:dPr>
                        <m:e>
                          <m:r>
                            <a:rPr lang="en-US" sz="2400" b="1" i="1" smtClean="0">
                              <a:latin typeface="Cambria Math" panose="02040503050406030204" pitchFamily="18" charset="0"/>
                              <a:ea typeface="Cambria Math" charset="0"/>
                              <a:cs typeface="Cambria Math" charset="0"/>
                            </a:rPr>
                            <m:t>𝒘</m:t>
                          </m:r>
                        </m:e>
                      </m:d>
                      <m:r>
                        <a:rPr lang="en-US" sz="2400" b="0" i="1" smtClean="0">
                          <a:latin typeface="Cambria Math" charset="0"/>
                          <a:ea typeface="Cambria Math" charset="0"/>
                          <a:cs typeface="Cambria Math" charset="0"/>
                        </a:rPr>
                        <m:t>=</m:t>
                      </m:r>
                      <m:f>
                        <m:fPr>
                          <m:ctrlPr>
                            <a:rPr lang="bg-BG" sz="2400" b="0" i="1" smtClean="0">
                              <a:latin typeface="Cambria Math" panose="02040503050406030204" pitchFamily="18" charset="0"/>
                              <a:ea typeface="Cambria Math" charset="0"/>
                              <a:cs typeface="Cambria Math" charset="0"/>
                            </a:rPr>
                          </m:ctrlPr>
                        </m:fPr>
                        <m:num>
                          <m:r>
                            <a:rPr lang="en-US" sz="2400" b="0" i="1" smtClean="0">
                              <a:latin typeface="Cambria Math" charset="0"/>
                              <a:ea typeface="Cambria Math" charset="0"/>
                              <a:cs typeface="Cambria Math" charset="0"/>
                            </a:rPr>
                            <m:t>1</m:t>
                          </m:r>
                        </m:num>
                        <m:den>
                          <m:r>
                            <a:rPr lang="en-US" sz="2400" b="0" i="1" smtClean="0">
                              <a:latin typeface="Cambria Math" panose="02040503050406030204" pitchFamily="18" charset="0"/>
                              <a:ea typeface="Cambria Math" charset="0"/>
                              <a:cs typeface="Cambria Math" charset="0"/>
                            </a:rPr>
                            <m:t>𝑘</m:t>
                          </m:r>
                        </m:den>
                      </m:f>
                      <m:nary>
                        <m:naryPr>
                          <m:chr m:val="∑"/>
                          <m:ctrlPr>
                            <a:rPr lang="is-IS" sz="2400" i="1">
                              <a:latin typeface="Cambria Math" panose="02040503050406030204" pitchFamily="18" charset="0"/>
                            </a:rPr>
                          </m:ctrlPr>
                        </m:naryPr>
                        <m:sub>
                          <m:r>
                            <m:rPr>
                              <m:brk m:alnAt="23"/>
                            </m:rPr>
                            <a:rPr lang="en-US" sz="2400" i="1">
                              <a:latin typeface="Cambria Math" charset="0"/>
                            </a:rPr>
                            <m:t>𝑖</m:t>
                          </m:r>
                          <m:r>
                            <a:rPr lang="en-US" sz="2400" i="1">
                              <a:latin typeface="Cambria Math" charset="0"/>
                            </a:rPr>
                            <m:t>=</m:t>
                          </m:r>
                          <m:r>
                            <a:rPr lang="en-US" sz="2400" b="0" i="1" smtClean="0">
                              <a:latin typeface="Cambria Math" panose="02040503050406030204" pitchFamily="18" charset="0"/>
                            </a:rPr>
                            <m:t>𝑗</m:t>
                          </m:r>
                        </m:sub>
                        <m:sup>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𝑘</m:t>
                          </m:r>
                        </m:sup>
                        <m:e>
                          <m:f>
                            <m:fPr>
                              <m:ctrlPr>
                                <a:rPr lang="en-US" sz="2400" i="1">
                                  <a:latin typeface="Cambria Math" panose="02040503050406030204" pitchFamily="18" charset="0"/>
                                </a:rPr>
                              </m:ctrlPr>
                            </m:fPr>
                            <m:num>
                              <m:r>
                                <a:rPr lang="en-US" sz="2400" i="1">
                                  <a:latin typeface="Cambria Math" charset="0"/>
                                </a:rPr>
                                <m:t>𝑑</m:t>
                              </m:r>
                            </m:num>
                            <m:den>
                              <m:r>
                                <a:rPr lang="en-US" sz="2400" i="1">
                                  <a:latin typeface="Cambria Math" charset="0"/>
                                </a:rPr>
                                <m:t>𝑑</m:t>
                              </m:r>
                              <m:r>
                                <a:rPr lang="en-US" sz="2400" b="1" i="1" smtClean="0">
                                  <a:latin typeface="Cambria Math" panose="02040503050406030204" pitchFamily="18" charset="0"/>
                                </a:rPr>
                                <m:t>𝒘</m:t>
                              </m:r>
                            </m:den>
                          </m:f>
                          <m:sSub>
                            <m:sSubPr>
                              <m:ctrlPr>
                                <a:rPr lang="en-US" sz="2400" i="1">
                                  <a:latin typeface="Cambria Math" panose="02040503050406030204" pitchFamily="18" charset="0"/>
                                </a:rPr>
                              </m:ctrlPr>
                            </m:sSubPr>
                            <m:e>
                              <m:r>
                                <a:rPr lang="en-US" sz="2400" i="1">
                                  <a:latin typeface="Cambria Math" charset="0"/>
                                </a:rPr>
                                <m:t>𝐸</m:t>
                              </m:r>
                            </m:e>
                            <m:sub>
                              <m:r>
                                <a:rPr lang="en-US" sz="2400" i="1">
                                  <a:latin typeface="Cambria Math" charset="0"/>
                                </a:rPr>
                                <m:t>𝑖</m:t>
                              </m:r>
                            </m:sub>
                          </m:sSub>
                          <m:sSup>
                            <m:sSupPr>
                              <m:ctrlPr>
                                <a:rPr lang="en-US" sz="2400" i="1">
                                  <a:latin typeface="Cambria Math" panose="02040503050406030204" pitchFamily="18" charset="0"/>
                                </a:rPr>
                              </m:ctrlPr>
                            </m:sSupPr>
                            <m:e>
                              <m:d>
                                <m:dPr>
                                  <m:ctrlPr>
                                    <a:rPr lang="en-US" sz="2400" i="1" smtClean="0">
                                      <a:latin typeface="Cambria Math" panose="02040503050406030204" pitchFamily="18" charset="0"/>
                                    </a:rPr>
                                  </m:ctrlPr>
                                </m:dPr>
                                <m:e>
                                  <m:r>
                                    <a:rPr lang="en-US" sz="2400" b="1" i="1" smtClean="0">
                                      <a:latin typeface="Cambria Math" panose="02040503050406030204" pitchFamily="18" charset="0"/>
                                    </a:rPr>
                                    <m:t>𝒘</m:t>
                                  </m:r>
                                </m:e>
                              </m:d>
                            </m:e>
                            <m:sup>
                              <m:r>
                                <a:rPr lang="en-US" sz="2400" i="1">
                                  <a:latin typeface="Cambria Math" charset="0"/>
                                </a:rPr>
                                <m:t>2</m:t>
                              </m:r>
                            </m:sup>
                          </m:sSup>
                        </m:e>
                      </m:nary>
                    </m:oMath>
                  </m:oMathPara>
                </a14:m>
                <a:endParaRPr lang="en-US" sz="2400" b="0" dirty="0">
                  <a:ea typeface="Cambria Math" charset="0"/>
                  <a:cs typeface="Cambria Math" charset="0"/>
                </a:endParaRPr>
              </a:p>
            </p:txBody>
          </p:sp>
        </mc:Choice>
        <mc:Fallback xmlns="">
          <p:sp>
            <p:nvSpPr>
              <p:cNvPr id="11" name="TextBox 10">
                <a:extLst>
                  <a:ext uri="{FF2B5EF4-FFF2-40B4-BE49-F238E27FC236}">
                    <a16:creationId xmlns:a16="http://schemas.microsoft.com/office/drawing/2014/main" id="{399969A7-8322-C84B-81EF-E718DC7A6B55}"/>
                  </a:ext>
                </a:extLst>
              </p:cNvPr>
              <p:cNvSpPr txBox="1">
                <a:spLocks noRot="1" noChangeAspect="1" noMove="1" noResize="1" noEditPoints="1" noAdjustHandles="1" noChangeArrowheads="1" noChangeShapeType="1" noTextEdit="1"/>
              </p:cNvSpPr>
              <p:nvPr/>
            </p:nvSpPr>
            <p:spPr>
              <a:xfrm>
                <a:off x="3945836" y="3147294"/>
                <a:ext cx="4936908" cy="118545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E2B0C0-6347-4B46-8849-A1922F600572}"/>
                  </a:ext>
                </a:extLst>
              </p:cNvPr>
              <p:cNvSpPr txBox="1"/>
              <p:nvPr/>
            </p:nvSpPr>
            <p:spPr>
              <a:xfrm>
                <a:off x="2316333" y="4556746"/>
                <a:ext cx="32138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4"/>
                          </a:solidFill>
                          <a:latin typeface="Cambria Math" panose="02040503050406030204" pitchFamily="18" charset="0"/>
                          <a:ea typeface="Cambria Math" charset="0"/>
                          <a:cs typeface="Cambria Math" charset="0"/>
                        </a:rPr>
                        <m:t>𝑤</m:t>
                      </m:r>
                      <m:r>
                        <a:rPr lang="en-US" sz="2400" b="0" i="1" smtClean="0">
                          <a:solidFill>
                            <a:schemeClr val="accent4"/>
                          </a:solidFill>
                          <a:latin typeface="Cambria Math" panose="02040503050406030204" pitchFamily="18" charset="0"/>
                          <a:ea typeface="Cambria Math" charset="0"/>
                          <a:cs typeface="Cambria Math" charset="0"/>
                        </a:rPr>
                        <m:t>≔</m:t>
                      </m:r>
                      <m:r>
                        <a:rPr lang="en-US" sz="2400" b="0" i="1" smtClean="0">
                          <a:solidFill>
                            <a:schemeClr val="accent4"/>
                          </a:solidFill>
                          <a:latin typeface="Cambria Math" panose="02040503050406030204" pitchFamily="18" charset="0"/>
                          <a:ea typeface="Cambria Math" charset="0"/>
                          <a:cs typeface="Cambria Math" charset="0"/>
                        </a:rPr>
                        <m:t>𝑤</m:t>
                      </m:r>
                      <m:r>
                        <a:rPr lang="en-US" sz="2400" b="0" i="1" smtClean="0">
                          <a:solidFill>
                            <a:schemeClr val="accent4"/>
                          </a:solidFill>
                          <a:latin typeface="Cambria Math" panose="02040503050406030204" pitchFamily="18" charset="0"/>
                          <a:ea typeface="Cambria Math" charset="0"/>
                          <a:cs typeface="Cambria Math" charset="0"/>
                        </a:rPr>
                        <m:t>+</m:t>
                      </m:r>
                      <m:r>
                        <m:rPr>
                          <m:nor/>
                        </m:rPr>
                        <a:rPr lang="en-US" sz="2400" dirty="0">
                          <a:solidFill>
                            <a:schemeClr val="accent4"/>
                          </a:solidFill>
                          <a:latin typeface="Symbol" pitchFamily="2" charset="2"/>
                        </a:rPr>
                        <m:t>h</m:t>
                      </m:r>
                      <m:r>
                        <a:rPr lang="en-US" sz="2400" b="0" i="1" dirty="0" smtClean="0">
                          <a:solidFill>
                            <a:schemeClr val="accent4"/>
                          </a:solidFill>
                          <a:latin typeface="Cambria Math" panose="02040503050406030204" pitchFamily="18" charset="0"/>
                        </a:rPr>
                        <m:t> </m:t>
                      </m:r>
                      <m:r>
                        <a:rPr lang="en-US" sz="2400" i="1">
                          <a:solidFill>
                            <a:schemeClr val="accent4"/>
                          </a:solidFill>
                          <a:latin typeface="Cambria Math" charset="0"/>
                          <a:ea typeface="Cambria Math" charset="0"/>
                          <a:cs typeface="Cambria Math" charset="0"/>
                        </a:rPr>
                        <m:t>𝛻</m:t>
                      </m:r>
                      <m:r>
                        <a:rPr lang="en-US" sz="2400" b="0" i="1" baseline="-25000" smtClean="0">
                          <a:solidFill>
                            <a:schemeClr val="accent4"/>
                          </a:solidFill>
                          <a:latin typeface="Cambria Math" panose="02040503050406030204" pitchFamily="18" charset="0"/>
                          <a:ea typeface="Cambria Math" charset="0"/>
                          <a:cs typeface="Cambria Math" charset="0"/>
                        </a:rPr>
                        <m:t>𝑘</m:t>
                      </m:r>
                      <m:r>
                        <a:rPr lang="en-US" sz="2400" i="1">
                          <a:solidFill>
                            <a:schemeClr val="accent4"/>
                          </a:solidFill>
                          <a:latin typeface="Cambria Math" charset="0"/>
                          <a:ea typeface="Cambria Math" charset="0"/>
                          <a:cs typeface="Cambria Math" charset="0"/>
                        </a:rPr>
                        <m:t>𝑀𝑆𝐸</m:t>
                      </m:r>
                      <m:d>
                        <m:dPr>
                          <m:ctrlPr>
                            <a:rPr lang="en-US" sz="2400" i="1">
                              <a:solidFill>
                                <a:schemeClr val="accent4"/>
                              </a:solidFill>
                              <a:latin typeface="Cambria Math" panose="02040503050406030204" pitchFamily="18" charset="0"/>
                              <a:ea typeface="Cambria Math" charset="0"/>
                              <a:cs typeface="Cambria Math" charset="0"/>
                            </a:rPr>
                          </m:ctrlPr>
                        </m:dPr>
                        <m:e>
                          <m:r>
                            <a:rPr lang="en-US" sz="2400" b="0" i="1" smtClean="0">
                              <a:solidFill>
                                <a:schemeClr val="accent4"/>
                              </a:solidFill>
                              <a:latin typeface="Cambria Math" panose="02040503050406030204" pitchFamily="18" charset="0"/>
                              <a:ea typeface="Cambria Math" charset="0"/>
                              <a:cs typeface="Cambria Math" charset="0"/>
                            </a:rPr>
                            <m:t>𝑤</m:t>
                          </m:r>
                        </m:e>
                      </m:d>
                    </m:oMath>
                  </m:oMathPara>
                </a14:m>
                <a:endParaRPr lang="en-US" sz="2400" dirty="0">
                  <a:solidFill>
                    <a:schemeClr val="accent4"/>
                  </a:solidFill>
                </a:endParaRPr>
              </a:p>
            </p:txBody>
          </p:sp>
        </mc:Choice>
        <mc:Fallback xmlns="">
          <p:sp>
            <p:nvSpPr>
              <p:cNvPr id="12" name="TextBox 11">
                <a:extLst>
                  <a:ext uri="{FF2B5EF4-FFF2-40B4-BE49-F238E27FC236}">
                    <a16:creationId xmlns:a16="http://schemas.microsoft.com/office/drawing/2014/main" id="{8BE2B0C0-6347-4B46-8849-A1922F600572}"/>
                  </a:ext>
                </a:extLst>
              </p:cNvPr>
              <p:cNvSpPr txBox="1">
                <a:spLocks noRot="1" noChangeAspect="1" noMove="1" noResize="1" noEditPoints="1" noAdjustHandles="1" noChangeArrowheads="1" noChangeShapeType="1" noTextEdit="1"/>
              </p:cNvSpPr>
              <p:nvPr/>
            </p:nvSpPr>
            <p:spPr>
              <a:xfrm>
                <a:off x="2316333" y="4556746"/>
                <a:ext cx="3213846" cy="461665"/>
              </a:xfrm>
              <a:prstGeom prst="rect">
                <a:avLst/>
              </a:prstGeom>
              <a:blipFill>
                <a:blip r:embed="rId5"/>
                <a:stretch>
                  <a:fillRect b="-1052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9ED6363-4087-4478-9873-4260D3593426}"/>
              </a:ext>
            </a:extLst>
          </p:cNvPr>
          <p:cNvSpPr txBox="1"/>
          <p:nvPr/>
        </p:nvSpPr>
        <p:spPr>
          <a:xfrm>
            <a:off x="6414290" y="4368526"/>
            <a:ext cx="2350323" cy="1015663"/>
          </a:xfrm>
          <a:prstGeom prst="rect">
            <a:avLst/>
          </a:prstGeom>
        </p:spPr>
        <p:txBody>
          <a:bodyPr wrap="none" rtlCol="0">
            <a:spAutoFit/>
          </a:bodyPr>
          <a:lstStyle/>
          <a:p>
            <a:r>
              <a:rPr lang="en-US" sz="2000" i="1" dirty="0" err="1"/>
              <a:t>E</a:t>
            </a:r>
            <a:r>
              <a:rPr lang="en-US" sz="2000" i="1" baseline="-25000" dirty="0" err="1"/>
              <a:t>i</a:t>
            </a:r>
            <a:r>
              <a:rPr lang="en-US" sz="2000" dirty="0"/>
              <a:t> = error between</a:t>
            </a:r>
            <a:br>
              <a:rPr lang="en-US" sz="2000" dirty="0"/>
            </a:br>
            <a:r>
              <a:rPr lang="en-US" sz="2000" dirty="0"/>
              <a:t>sigmoid output and</a:t>
            </a:r>
            <a:br>
              <a:rPr lang="en-US" sz="2000" dirty="0"/>
            </a:br>
            <a:r>
              <a:rPr lang="en-US" sz="2000" dirty="0"/>
              <a:t>training label</a:t>
            </a:r>
            <a:endParaRPr lang="en-US" sz="2000" baseline="-25000" dirty="0"/>
          </a:p>
        </p:txBody>
      </p:sp>
    </p:spTree>
    <p:extLst>
      <p:ext uri="{BB962C8B-B14F-4D97-AF65-F5344CB8AC3E}">
        <p14:creationId xmlns:p14="http://schemas.microsoft.com/office/powerpoint/2010/main" val="2126992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r>
              <a:rPr lang="en-US"/>
              <a:t>: Gradient </a:t>
            </a:r>
            <a:r>
              <a:rPr lang="en-US" dirty="0"/>
              <a:t>Descent</a:t>
            </a:r>
          </a:p>
        </p:txBody>
      </p:sp>
      <p:sp>
        <p:nvSpPr>
          <p:cNvPr id="3" name="Content Placeholder 2"/>
          <p:cNvSpPr>
            <a:spLocks noGrp="1"/>
          </p:cNvSpPr>
          <p:nvPr>
            <p:ph idx="1"/>
          </p:nvPr>
        </p:nvSpPr>
        <p:spPr/>
        <p:txBody>
          <a:bodyPr>
            <a:normAutofit fontScale="92500" lnSpcReduction="20000"/>
          </a:bodyPr>
          <a:lstStyle/>
          <a:p>
            <a:pPr marL="7620" indent="0">
              <a:buNone/>
            </a:pPr>
            <a:r>
              <a:rPr lang="en-US" dirty="0"/>
              <a:t>Progressively “follow the slope” towards a minimum</a:t>
            </a:r>
          </a:p>
          <a:p>
            <a:pPr lvl="1"/>
            <a:r>
              <a:rPr lang="en-US" dirty="0"/>
              <a:t>Analytical or numerical derivative</a:t>
            </a:r>
          </a:p>
          <a:p>
            <a:pPr lvl="1"/>
            <a:r>
              <a:rPr lang="en-US" dirty="0"/>
              <a:t>Need to pick step size</a:t>
            </a:r>
          </a:p>
          <a:p>
            <a:pPr marL="958850" lvl="2" indent="0">
              <a:buNone/>
            </a:pPr>
            <a:r>
              <a:rPr lang="en-US" dirty="0">
                <a:solidFill>
                  <a:schemeClr val="accent6"/>
                </a:solidFill>
              </a:rPr>
              <a:t>larger = faster convergence but instability</a:t>
            </a:r>
          </a:p>
          <a:p>
            <a:pPr marL="7620" indent="0">
              <a:buNone/>
            </a:pPr>
            <a:r>
              <a:rPr lang="en-US" dirty="0"/>
              <a:t>Lots of variations</a:t>
            </a:r>
          </a:p>
          <a:p>
            <a:pPr marL="483235" lvl="1" indent="0">
              <a:buNone/>
            </a:pPr>
            <a:r>
              <a:rPr lang="en-US" dirty="0"/>
              <a:t>“Stochastic gradient descent or </a:t>
            </a:r>
            <a:r>
              <a:rPr lang="en-US" dirty="0" err="1"/>
              <a:t>minibatch</a:t>
            </a:r>
            <a:endParaRPr lang="en-US" dirty="0"/>
          </a:p>
          <a:p>
            <a:pPr marL="7620" indent="0">
              <a:buNone/>
            </a:pPr>
            <a:endParaRPr lang="en-US" dirty="0"/>
          </a:p>
          <a:p>
            <a:pPr marL="7620" indent="0">
              <a:buNone/>
            </a:pPr>
            <a:r>
              <a:rPr lang="en-US" dirty="0"/>
              <a:t>Can get caught in local minima</a:t>
            </a:r>
          </a:p>
          <a:p>
            <a:pPr marL="483235" lvl="1" indent="0">
              <a:buNone/>
            </a:pPr>
            <a:r>
              <a:rPr lang="en-US" dirty="0"/>
              <a:t>Alternative, </a:t>
            </a:r>
            <a:r>
              <a:rPr lang="en-US" i="1" dirty="0"/>
              <a:t>simulated annealing</a:t>
            </a:r>
            <a:r>
              <a:rPr lang="en-US" dirty="0"/>
              <a:t>, uses </a:t>
            </a:r>
            <a:r>
              <a:rPr lang="en-US" i="1" dirty="0"/>
              <a:t>random restarts </a:t>
            </a:r>
            <a:r>
              <a:rPr lang="en-US" dirty="0"/>
              <a:t>with less and less likelihood of restarting</a:t>
            </a:r>
          </a:p>
          <a:p>
            <a:pPr marL="7620" indent="0">
              <a:buNone/>
            </a:pPr>
            <a:r>
              <a:rPr lang="en-US" i="1" dirty="0"/>
              <a:t>Critical </a:t>
            </a:r>
            <a:r>
              <a:rPr lang="en-US" dirty="0"/>
              <a:t>for training neural nets, as we’ll see next</a:t>
            </a:r>
          </a:p>
        </p:txBody>
      </p:sp>
      <p:sp>
        <p:nvSpPr>
          <p:cNvPr id="5" name="Slide Number Placeholder 4"/>
          <p:cNvSpPr>
            <a:spLocks noGrp="1"/>
          </p:cNvSpPr>
          <p:nvPr>
            <p:ph type="sldNum" sz="quarter" idx="4294967295"/>
          </p:nvPr>
        </p:nvSpPr>
        <p:spPr>
          <a:xfrm>
            <a:off x="8729663" y="5281613"/>
            <a:ext cx="414337" cy="304800"/>
          </a:xfrm>
        </p:spPr>
        <p:txBody>
          <a:bodyPr/>
          <a:lstStyle/>
          <a:p>
            <a:pPr>
              <a:defRPr/>
            </a:pPr>
            <a:fld id="{1D5053AA-EDA4-1543-ABC4-F2C032EBCBF2}" type="slidenum">
              <a:rPr lang="en-GB" smtClean="0"/>
              <a:pPr>
                <a:defRPr/>
              </a:pPr>
              <a:t>28</a:t>
            </a:fld>
            <a:endParaRPr lang="en-GB"/>
          </a:p>
        </p:txBody>
      </p:sp>
    </p:spTree>
    <p:extLst>
      <p:ext uri="{BB962C8B-B14F-4D97-AF65-F5344CB8AC3E}">
        <p14:creationId xmlns:p14="http://schemas.microsoft.com/office/powerpoint/2010/main" val="1343588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Is Actually a Basic </a:t>
            </a:r>
            <a:br>
              <a:rPr lang="en-US" dirty="0"/>
            </a:br>
            <a:r>
              <a:rPr lang="en-US" dirty="0"/>
              <a:t>“Artificial Neuron”!</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B5D931A1-A42B-F94C-ADA3-91D74B0ACBA8}" type="slidenum">
              <a:rPr lang="en-GB" smtClean="0"/>
              <a:pPr>
                <a:defRPr/>
              </a:pPr>
              <a:t>29</a:t>
            </a:fld>
            <a:endParaRPr lang="en-GB"/>
          </a:p>
        </p:txBody>
      </p:sp>
      <p:sp>
        <p:nvSpPr>
          <p:cNvPr id="28" name="Oval 27"/>
          <p:cNvSpPr/>
          <p:nvPr/>
        </p:nvSpPr>
        <p:spPr>
          <a:xfrm>
            <a:off x="2828198" y="3855038"/>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t>w</a:t>
            </a:r>
            <a:r>
              <a:rPr lang="en-US" sz="1800" i="1" baseline="-25000" dirty="0"/>
              <a:t>1</a:t>
            </a:r>
          </a:p>
        </p:txBody>
      </p:sp>
      <p:sp>
        <p:nvSpPr>
          <p:cNvPr id="29" name="Oval 28"/>
          <p:cNvSpPr/>
          <p:nvPr/>
        </p:nvSpPr>
        <p:spPr>
          <a:xfrm>
            <a:off x="3455725" y="3855038"/>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t>w</a:t>
            </a:r>
            <a:r>
              <a:rPr lang="en-US" sz="1800" i="1" baseline="-25000" dirty="0"/>
              <a:t>2</a:t>
            </a:r>
          </a:p>
        </p:txBody>
      </p:sp>
      <p:sp>
        <p:nvSpPr>
          <p:cNvPr id="30" name="Oval 29"/>
          <p:cNvSpPr/>
          <p:nvPr/>
        </p:nvSpPr>
        <p:spPr>
          <a:xfrm>
            <a:off x="4083252" y="3855038"/>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t>w</a:t>
            </a:r>
            <a:r>
              <a:rPr lang="en-US" sz="1800" i="1" baseline="-25000" dirty="0"/>
              <a:t>3</a:t>
            </a:r>
          </a:p>
        </p:txBody>
      </p:sp>
      <p:sp>
        <p:nvSpPr>
          <p:cNvPr id="31" name="Rounded Rectangle 30"/>
          <p:cNvSpPr/>
          <p:nvPr/>
        </p:nvSpPr>
        <p:spPr>
          <a:xfrm>
            <a:off x="3218807" y="2429450"/>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err="1"/>
              <a:t>Σ</a:t>
            </a:r>
            <a:endParaRPr lang="en-US" dirty="0"/>
          </a:p>
        </p:txBody>
      </p:sp>
      <p:cxnSp>
        <p:nvCxnSpPr>
          <p:cNvPr id="32" name="Straight Connector 31"/>
          <p:cNvCxnSpPr>
            <a:stCxn id="29" idx="1"/>
            <a:endCxn id="29" idx="3"/>
          </p:cNvCxnSpPr>
          <p:nvPr/>
        </p:nvCxnSpPr>
        <p:spPr>
          <a:xfrm>
            <a:off x="3218807" y="2900097"/>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3412441" y="2570303"/>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8" idx="7"/>
            <a:endCxn id="29" idx="2"/>
          </p:cNvCxnSpPr>
          <p:nvPr/>
        </p:nvCxnSpPr>
        <p:spPr>
          <a:xfrm flipV="1">
            <a:off x="3156032" y="3370744"/>
            <a:ext cx="498262" cy="53549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9" idx="2"/>
          </p:cNvCxnSpPr>
          <p:nvPr/>
        </p:nvCxnSpPr>
        <p:spPr>
          <a:xfrm flipV="1">
            <a:off x="3647766" y="3370744"/>
            <a:ext cx="6528" cy="4842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0" idx="1"/>
            <a:endCxn id="31" idx="2"/>
          </p:cNvCxnSpPr>
          <p:nvPr/>
        </p:nvCxnSpPr>
        <p:spPr>
          <a:xfrm flipH="1" flipV="1">
            <a:off x="3654294" y="3370744"/>
            <a:ext cx="485205" cy="53549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3"/>
          </p:cNvCxnSpPr>
          <p:nvPr/>
        </p:nvCxnSpPr>
        <p:spPr>
          <a:xfrm flipH="1">
            <a:off x="2518914" y="4153460"/>
            <a:ext cx="365531" cy="36048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647764" y="4204661"/>
            <a:ext cx="2" cy="32418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390889" y="4183825"/>
            <a:ext cx="319890" cy="35334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40580" y="4462862"/>
            <a:ext cx="364202" cy="400110"/>
          </a:xfrm>
          <a:prstGeom prst="rect">
            <a:avLst/>
          </a:prstGeom>
          <a:noFill/>
        </p:spPr>
        <p:txBody>
          <a:bodyPr wrap="none" rtlCol="0">
            <a:spAutoFit/>
          </a:bodyPr>
          <a:lstStyle/>
          <a:p>
            <a:r>
              <a:rPr lang="en-US" sz="2000" i="1" dirty="0">
                <a:latin typeface="Constantia" charset="0"/>
                <a:ea typeface="Constantia" charset="0"/>
                <a:cs typeface="Constantia" charset="0"/>
              </a:rPr>
              <a:t>x</a:t>
            </a:r>
            <a:r>
              <a:rPr lang="en-US" sz="2000" i="1" baseline="-25000" dirty="0">
                <a:latin typeface="Constantia" charset="0"/>
                <a:ea typeface="Constantia" charset="0"/>
                <a:cs typeface="Constantia" charset="0"/>
              </a:rPr>
              <a:t>1</a:t>
            </a:r>
          </a:p>
        </p:txBody>
      </p:sp>
      <p:sp>
        <p:nvSpPr>
          <p:cNvPr id="43" name="TextBox 42"/>
          <p:cNvSpPr txBox="1"/>
          <p:nvPr/>
        </p:nvSpPr>
        <p:spPr>
          <a:xfrm>
            <a:off x="3435528" y="4462862"/>
            <a:ext cx="389850" cy="400110"/>
          </a:xfrm>
          <a:prstGeom prst="rect">
            <a:avLst/>
          </a:prstGeom>
          <a:noFill/>
        </p:spPr>
        <p:txBody>
          <a:bodyPr wrap="none" rtlCol="0">
            <a:spAutoFit/>
          </a:bodyPr>
          <a:lstStyle/>
          <a:p>
            <a:r>
              <a:rPr lang="en-US" sz="2000" i="1" dirty="0">
                <a:latin typeface="Constantia" charset="0"/>
                <a:ea typeface="Constantia" charset="0"/>
                <a:cs typeface="Constantia" charset="0"/>
              </a:rPr>
              <a:t>x</a:t>
            </a:r>
            <a:r>
              <a:rPr lang="en-US" sz="2000" i="1" baseline="-25000" dirty="0">
                <a:latin typeface="Constantia" charset="0"/>
                <a:ea typeface="Constantia" charset="0"/>
                <a:cs typeface="Constantia" charset="0"/>
              </a:rPr>
              <a:t>2</a:t>
            </a:r>
          </a:p>
        </p:txBody>
      </p:sp>
      <p:sp>
        <p:nvSpPr>
          <p:cNvPr id="44" name="TextBox 43"/>
          <p:cNvSpPr txBox="1"/>
          <p:nvPr/>
        </p:nvSpPr>
        <p:spPr>
          <a:xfrm>
            <a:off x="4650672" y="4462862"/>
            <a:ext cx="389850" cy="400110"/>
          </a:xfrm>
          <a:prstGeom prst="rect">
            <a:avLst/>
          </a:prstGeom>
          <a:noFill/>
        </p:spPr>
        <p:txBody>
          <a:bodyPr wrap="none" rtlCol="0">
            <a:spAutoFit/>
          </a:bodyPr>
          <a:lstStyle/>
          <a:p>
            <a:r>
              <a:rPr lang="en-US" sz="2000" i="1" dirty="0">
                <a:latin typeface="Constantia" charset="0"/>
                <a:ea typeface="Constantia" charset="0"/>
                <a:cs typeface="Constantia" charset="0"/>
              </a:rPr>
              <a:t>x</a:t>
            </a:r>
            <a:r>
              <a:rPr lang="en-US" sz="2000" i="1" baseline="-25000" dirty="0">
                <a:latin typeface="Constantia" charset="0"/>
                <a:ea typeface="Constantia" charset="0"/>
                <a:cs typeface="Constantia" charset="0"/>
              </a:rPr>
              <a:t>3</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6293CC4-BFEE-3245-9353-E2C6B144B8D7}"/>
                  </a:ext>
                </a:extLst>
              </p:cNvPr>
              <p:cNvSpPr txBox="1"/>
              <p:nvPr/>
            </p:nvSpPr>
            <p:spPr>
              <a:xfrm>
                <a:off x="2828198" y="5006459"/>
                <a:ext cx="1938069" cy="400110"/>
              </a:xfrm>
              <a:prstGeom prst="rect">
                <a:avLst/>
              </a:prstGeom>
              <a:noFill/>
            </p:spPr>
            <p:txBody>
              <a:bodyPr wrap="square" rtlCol="0">
                <a:spAutoFit/>
              </a:bodyPr>
              <a:lstStyle/>
              <a:p>
                <a:r>
                  <a:rPr lang="en-US" sz="2000" b="1" dirty="0">
                    <a:latin typeface="Constantia" charset="0"/>
                    <a:ea typeface="Constantia" charset="0"/>
                    <a:cs typeface="Constantia" charset="0"/>
                  </a:rPr>
                  <a:t>Inputs</a:t>
                </a:r>
                <a:r>
                  <a:rPr lang="en-US" sz="2000" b="1" dirty="0"/>
                  <a:t> </a:t>
                </a:r>
                <a14:m>
                  <m:oMath xmlns:m="http://schemas.openxmlformats.org/officeDocument/2006/math">
                    <m:r>
                      <a:rPr lang="en-US" sz="2000" b="1" i="1" smtClean="0">
                        <a:latin typeface="Cambria Math" panose="02040503050406030204" pitchFamily="18" charset="0"/>
                      </a:rPr>
                      <m:t>𝒙</m:t>
                    </m:r>
                  </m:oMath>
                </a14:m>
                <a:endParaRPr lang="en-US" sz="2000" b="1" dirty="0"/>
              </a:p>
            </p:txBody>
          </p:sp>
        </mc:Choice>
        <mc:Fallback xmlns="">
          <p:sp>
            <p:nvSpPr>
              <p:cNvPr id="45" name="TextBox 44">
                <a:extLst>
                  <a:ext uri="{FF2B5EF4-FFF2-40B4-BE49-F238E27FC236}">
                    <a16:creationId xmlns:a16="http://schemas.microsoft.com/office/drawing/2014/main" id="{76293CC4-BFEE-3245-9353-E2C6B144B8D7}"/>
                  </a:ext>
                </a:extLst>
              </p:cNvPr>
              <p:cNvSpPr txBox="1">
                <a:spLocks noRot="1" noChangeAspect="1" noMove="1" noResize="1" noEditPoints="1" noAdjustHandles="1" noChangeArrowheads="1" noChangeShapeType="1" noTextEdit="1"/>
              </p:cNvSpPr>
              <p:nvPr/>
            </p:nvSpPr>
            <p:spPr>
              <a:xfrm>
                <a:off x="2828198" y="5006459"/>
                <a:ext cx="1938069" cy="400110"/>
              </a:xfrm>
              <a:prstGeom prst="rect">
                <a:avLst/>
              </a:prstGeom>
              <a:blipFill>
                <a:blip r:embed="rId3"/>
                <a:stretch>
                  <a:fillRect l="-3459"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4275292" y="2467432"/>
                <a:ext cx="19393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𝑎</m:t>
                      </m:r>
                      <m:d>
                        <m:dPr>
                          <m:ctrlPr>
                            <a:rPr lang="en-US" sz="1800" i="1">
                              <a:latin typeface="Cambria Math" panose="02040503050406030204" pitchFamily="18" charset="0"/>
                            </a:rPr>
                          </m:ctrlPr>
                        </m:dPr>
                        <m:e>
                          <m:r>
                            <a:rPr lang="en-US" sz="1800" b="0" i="1">
                              <a:latin typeface="Cambria Math" charset="0"/>
                            </a:rPr>
                            <m:t>𝑥</m:t>
                          </m:r>
                        </m:e>
                      </m:d>
                      <m:r>
                        <a:rPr lang="en-US" sz="1800" b="0" i="1">
                          <a:latin typeface="Cambria Math" charset="0"/>
                        </a:rPr>
                        <m:t>=</m:t>
                      </m:r>
                      <m:r>
                        <m:rPr>
                          <m:nor/>
                        </m:rPr>
                        <a:rPr lang="en-US" sz="1800" dirty="0">
                          <a:latin typeface="Symbol" pitchFamily="2" charset="2"/>
                        </a:rPr>
                        <m:t>s</m:t>
                      </m:r>
                      <m:r>
                        <a:rPr lang="en-US" sz="1800" b="0" i="1">
                          <a:latin typeface="Cambria Math" charset="0"/>
                        </a:rPr>
                        <m:t>(</m:t>
                      </m:r>
                      <m:sSup>
                        <m:sSupPr>
                          <m:ctrlPr>
                            <a:rPr lang="en-US" sz="1800" i="1">
                              <a:latin typeface="Cambria Math" panose="02040503050406030204" pitchFamily="18" charset="0"/>
                            </a:rPr>
                          </m:ctrlPr>
                        </m:sSupPr>
                        <m:e>
                          <m:r>
                            <a:rPr lang="en-US" sz="1800" b="0" i="1">
                              <a:latin typeface="Cambria Math" charset="0"/>
                            </a:rPr>
                            <m:t>𝑤</m:t>
                          </m:r>
                        </m:e>
                        <m:sup>
                          <m:r>
                            <a:rPr lang="en-US" sz="1800" b="0" i="1">
                              <a:latin typeface="Cambria Math" charset="0"/>
                            </a:rPr>
                            <m:t>𝑇</m:t>
                          </m:r>
                        </m:sup>
                      </m:sSup>
                      <m:r>
                        <a:rPr lang="en-US" sz="1800" b="0" i="1">
                          <a:latin typeface="Cambria Math" charset="0"/>
                        </a:rPr>
                        <m:t>⋅</m:t>
                      </m:r>
                      <m:r>
                        <a:rPr lang="en-US" sz="1800" b="0" i="1">
                          <a:latin typeface="Cambria Math" charset="0"/>
                        </a:rPr>
                        <m:t>𝑥</m:t>
                      </m:r>
                      <m:r>
                        <a:rPr lang="en-US" sz="1800" b="0" i="1">
                          <a:latin typeface="Cambria Math" charset="0"/>
                        </a:rPr>
                        <m:t>)</m:t>
                      </m:r>
                    </m:oMath>
                  </m:oMathPara>
                </a14:m>
                <a:endParaRPr lang="en-US" sz="1800" dirty="0"/>
              </a:p>
            </p:txBody>
          </p:sp>
        </mc:Choice>
        <mc:Fallback xmlns="">
          <p:sp>
            <p:nvSpPr>
              <p:cNvPr id="59" name="Rectangle 58"/>
              <p:cNvSpPr>
                <a:spLocks noRot="1" noChangeAspect="1" noMove="1" noResize="1" noEditPoints="1" noAdjustHandles="1" noChangeArrowheads="1" noChangeShapeType="1" noTextEdit="1"/>
              </p:cNvSpPr>
              <p:nvPr/>
            </p:nvSpPr>
            <p:spPr>
              <a:xfrm>
                <a:off x="4275292" y="2467432"/>
                <a:ext cx="1939377" cy="369332"/>
              </a:xfrm>
              <a:prstGeom prst="rect">
                <a:avLst/>
              </a:prstGeom>
              <a:blipFill>
                <a:blip r:embed="rId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6201825" y="3547261"/>
                <a:ext cx="22190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000" dirty="0" smtClean="0">
                          <a:solidFill>
                            <a:schemeClr val="tx1"/>
                          </a:solidFill>
                          <a:latin typeface="Symbol" pitchFamily="2" charset="2"/>
                        </a:rPr>
                        <m:t>s</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charset="0"/>
                            </a:rPr>
                            <m:t>𝑧</m:t>
                          </m:r>
                        </m:e>
                      </m:d>
                      <m:r>
                        <a:rPr lang="en-US" sz="2000" b="0" i="1" smtClean="0">
                          <a:solidFill>
                            <a:schemeClr val="tx1"/>
                          </a:solidFill>
                          <a:latin typeface="Cambria Math" charset="0"/>
                        </a:rPr>
                        <m:t>=1/(1+</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charset="0"/>
                            </a:rPr>
                            <m:t>𝑒</m:t>
                          </m:r>
                        </m:e>
                        <m:sup>
                          <m:r>
                            <a:rPr lang="en-US" sz="2000" b="0" i="1" smtClean="0">
                              <a:solidFill>
                                <a:schemeClr val="tx1"/>
                              </a:solidFill>
                              <a:latin typeface="Cambria Math" charset="0"/>
                            </a:rPr>
                            <m:t>−</m:t>
                          </m:r>
                          <m:r>
                            <a:rPr lang="en-US" sz="2000" b="0" i="1" smtClean="0">
                              <a:solidFill>
                                <a:schemeClr val="tx1"/>
                              </a:solidFill>
                              <a:latin typeface="Cambria Math" charset="0"/>
                            </a:rPr>
                            <m:t>𝑧</m:t>
                          </m:r>
                        </m:sup>
                      </m:sSup>
                      <m:r>
                        <a:rPr lang="en-US" sz="2000" b="0" i="1" smtClean="0">
                          <a:solidFill>
                            <a:schemeClr val="tx1"/>
                          </a:solidFill>
                          <a:latin typeface="Cambria Math" charset="0"/>
                        </a:rPr>
                        <m:t>)</m:t>
                      </m:r>
                    </m:oMath>
                  </m:oMathPara>
                </a14:m>
                <a:endParaRPr lang="en-US" sz="2000" dirty="0">
                  <a:solidFill>
                    <a:schemeClr val="tx1"/>
                  </a:solidFill>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6201825" y="3547261"/>
                <a:ext cx="2219069" cy="307777"/>
              </a:xfrm>
              <a:prstGeom prst="rect">
                <a:avLst/>
              </a:prstGeom>
              <a:blipFill>
                <a:blip r:embed="rId5"/>
                <a:stretch>
                  <a:fillRect l="-824" r="-3571" b="-40000"/>
                </a:stretch>
              </a:blipFill>
            </p:spPr>
            <p:txBody>
              <a:bodyPr/>
              <a:lstStyle/>
              <a:p>
                <a:r>
                  <a:rPr lang="en-US">
                    <a:noFill/>
                  </a:rPr>
                  <a:t> </a:t>
                </a:r>
              </a:p>
            </p:txBody>
          </p:sp>
        </mc:Fallback>
      </mc:AlternateContent>
      <p:sp>
        <p:nvSpPr>
          <p:cNvPr id="61" name="TextBox 60"/>
          <p:cNvSpPr txBox="1"/>
          <p:nvPr/>
        </p:nvSpPr>
        <p:spPr>
          <a:xfrm>
            <a:off x="1604523" y="2452581"/>
            <a:ext cx="1441420" cy="369332"/>
          </a:xfrm>
          <a:prstGeom prst="rect">
            <a:avLst/>
          </a:prstGeom>
          <a:noFill/>
        </p:spPr>
        <p:txBody>
          <a:bodyPr wrap="none" rtlCol="0">
            <a:spAutoFit/>
          </a:bodyPr>
          <a:lstStyle/>
          <a:p>
            <a:r>
              <a:rPr lang="en-US" sz="1800" i="1" dirty="0"/>
              <a:t>Activation </a:t>
            </a:r>
            <a:r>
              <a:rPr lang="en-US" sz="1800" i="1" dirty="0" err="1"/>
              <a:t>fn</a:t>
            </a:r>
            <a:endParaRPr lang="en-US" sz="1800" i="1" dirty="0"/>
          </a:p>
        </p:txBody>
      </p:sp>
      <p:cxnSp>
        <p:nvCxnSpPr>
          <p:cNvPr id="62" name="Straight Arrow Connector 61"/>
          <p:cNvCxnSpPr>
            <a:stCxn id="31" idx="0"/>
          </p:cNvCxnSpPr>
          <p:nvPr/>
        </p:nvCxnSpPr>
        <p:spPr>
          <a:xfrm flipH="1" flipV="1">
            <a:off x="3654293" y="2013680"/>
            <a:ext cx="1" cy="4157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D3355B9-AC4C-4996-A03E-E22C0C967119}"/>
              </a:ext>
            </a:extLst>
          </p:cNvPr>
          <p:cNvSpPr txBox="1"/>
          <p:nvPr/>
        </p:nvSpPr>
        <p:spPr>
          <a:xfrm>
            <a:off x="6062870" y="3065498"/>
            <a:ext cx="1183337" cy="400110"/>
          </a:xfrm>
          <a:prstGeom prst="rect">
            <a:avLst/>
          </a:prstGeom>
        </p:spPr>
        <p:txBody>
          <a:bodyPr wrap="none" rtlCol="0">
            <a:spAutoFit/>
          </a:bodyPr>
          <a:lstStyle/>
          <a:p>
            <a:r>
              <a:rPr lang="en-US" sz="2000" dirty="0"/>
              <a:t>Sigmoid:</a:t>
            </a:r>
          </a:p>
        </p:txBody>
      </p:sp>
      <p:sp>
        <p:nvSpPr>
          <p:cNvPr id="27" name="TextBox 26">
            <a:extLst>
              <a:ext uri="{FF2B5EF4-FFF2-40B4-BE49-F238E27FC236}">
                <a16:creationId xmlns:a16="http://schemas.microsoft.com/office/drawing/2014/main" id="{99238815-6D9E-466B-AAF1-78D02BF05363}"/>
              </a:ext>
            </a:extLst>
          </p:cNvPr>
          <p:cNvSpPr txBox="1"/>
          <p:nvPr/>
        </p:nvSpPr>
        <p:spPr>
          <a:xfrm>
            <a:off x="3787564" y="1967684"/>
            <a:ext cx="3778599" cy="400110"/>
          </a:xfrm>
          <a:prstGeom prst="rect">
            <a:avLst/>
          </a:prstGeom>
        </p:spPr>
        <p:txBody>
          <a:bodyPr wrap="none" rtlCol="0">
            <a:spAutoFit/>
          </a:bodyPr>
          <a:lstStyle/>
          <a:p>
            <a:r>
              <a:rPr lang="en-US" sz="2000" dirty="0"/>
              <a:t>The output “activation function”:</a:t>
            </a:r>
          </a:p>
        </p:txBody>
      </p:sp>
    </p:spTree>
    <p:extLst>
      <p:ext uri="{BB962C8B-B14F-4D97-AF65-F5344CB8AC3E}">
        <p14:creationId xmlns:p14="http://schemas.microsoft.com/office/powerpoint/2010/main" val="151205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Recall </a:t>
            </a:r>
            <a:r>
              <a:rPr lang="en-US" i="1" dirty="0"/>
              <a:t>Logistic</a:t>
            </a:r>
            <a:r>
              <a:rPr lang="en-US" dirty="0"/>
              <a:t> Regression</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35C49AFF-C0F0-7347-AE05-3DBC10624014}" type="slidenum">
              <a:rPr lang="en-GB" smtClean="0"/>
              <a:pPr>
                <a:defRPr/>
              </a:pPr>
              <a:t>3</a:t>
            </a:fld>
            <a:endParaRPr lang="en-GB"/>
          </a:p>
        </p:txBody>
      </p:sp>
      <p:sp>
        <p:nvSpPr>
          <p:cNvPr id="2" name="Oval 1"/>
          <p:cNvSpPr/>
          <p:nvPr/>
        </p:nvSpPr>
        <p:spPr>
          <a:xfrm>
            <a:off x="1739863" y="3825221"/>
            <a:ext cx="444022"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i="1" dirty="0"/>
              <a:t>w</a:t>
            </a:r>
            <a:r>
              <a:rPr lang="en-US" sz="2000" i="1" baseline="-25000" dirty="0"/>
              <a:t>1</a:t>
            </a:r>
          </a:p>
        </p:txBody>
      </p:sp>
      <p:sp>
        <p:nvSpPr>
          <p:cNvPr id="8" name="Oval 7"/>
          <p:cNvSpPr/>
          <p:nvPr/>
        </p:nvSpPr>
        <p:spPr>
          <a:xfrm>
            <a:off x="2367390" y="3825221"/>
            <a:ext cx="444022"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i="1" dirty="0"/>
              <a:t>w</a:t>
            </a:r>
            <a:r>
              <a:rPr lang="en-US" sz="2000" i="1" baseline="-25000" dirty="0"/>
              <a:t>2</a:t>
            </a:r>
          </a:p>
        </p:txBody>
      </p:sp>
      <p:sp>
        <p:nvSpPr>
          <p:cNvPr id="9" name="Oval 8"/>
          <p:cNvSpPr/>
          <p:nvPr/>
        </p:nvSpPr>
        <p:spPr>
          <a:xfrm>
            <a:off x="2994917" y="3825221"/>
            <a:ext cx="444022"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i="1" dirty="0"/>
              <a:t>w</a:t>
            </a:r>
            <a:r>
              <a:rPr lang="en-US" sz="2000" i="1" baseline="-25000" dirty="0"/>
              <a:t>3</a:t>
            </a:r>
          </a:p>
        </p:txBody>
      </p:sp>
      <mc:AlternateContent xmlns:mc="http://schemas.openxmlformats.org/markup-compatibility/2006" xmlns:a14="http://schemas.microsoft.com/office/drawing/2010/main">
        <mc:Choice Requires="a14">
          <p:sp>
            <p:nvSpPr>
              <p:cNvPr id="3" name="Rounded Rectangle 2"/>
              <p:cNvSpPr/>
              <p:nvPr/>
            </p:nvSpPr>
            <p:spPr>
              <a:xfrm>
                <a:off x="2130472" y="239963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14:m>
                  <m:oMathPara xmlns:m="http://schemas.openxmlformats.org/officeDocument/2006/math">
                    <m:oMathParaPr>
                      <m:jc m:val="centerGroup"/>
                    </m:oMathParaPr>
                    <m:oMath xmlns:m="http://schemas.openxmlformats.org/officeDocument/2006/math">
                      <m:r>
                        <a:rPr lang="en-US" sz="2800" i="1" dirty="0" smtClean="0">
                          <a:solidFill>
                            <a:schemeClr val="bg1"/>
                          </a:solidFill>
                          <a:latin typeface="Cambria Math" panose="02040503050406030204" pitchFamily="18" charset="0"/>
                          <a:sym typeface="Symbol" panose="05050102010706020507" pitchFamily="18" charset="2"/>
                        </a:rPr>
                        <m:t></m:t>
                      </m:r>
                    </m:oMath>
                  </m:oMathPara>
                </a14:m>
                <a:endParaRPr lang="en-US" sz="2800" dirty="0">
                  <a:solidFill>
                    <a:schemeClr val="bg1"/>
                  </a:solidFill>
                </a:endParaRPr>
              </a:p>
            </p:txBody>
          </p:sp>
        </mc:Choice>
        <mc:Fallback xmlns="">
          <p:sp>
            <p:nvSpPr>
              <p:cNvPr id="3" name="Rounded Rectangle 2"/>
              <p:cNvSpPr>
                <a:spLocks noRot="1" noChangeAspect="1" noMove="1" noResize="1" noEditPoints="1" noAdjustHandles="1" noChangeArrowheads="1" noChangeShapeType="1" noTextEdit="1"/>
              </p:cNvSpPr>
              <p:nvPr/>
            </p:nvSpPr>
            <p:spPr>
              <a:xfrm>
                <a:off x="2130472" y="2399632"/>
                <a:ext cx="870973" cy="941294"/>
              </a:xfrm>
              <a:prstGeom prst="roundRect">
                <a:avLst/>
              </a:prstGeom>
              <a:blipFill>
                <a:blip r:embed="rId3"/>
                <a:stretch>
                  <a:fillRect/>
                </a:stretch>
              </a:blipFill>
            </p:spPr>
            <p:txBody>
              <a:bodyPr/>
              <a:lstStyle/>
              <a:p>
                <a:r>
                  <a:rPr lang="en-US">
                    <a:noFill/>
                  </a:rPr>
                  <a:t> </a:t>
                </a:r>
              </a:p>
            </p:txBody>
          </p:sp>
        </mc:Fallback>
      </mc:AlternateContent>
      <p:cxnSp>
        <p:nvCxnSpPr>
          <p:cNvPr id="11" name="Straight Connector 10"/>
          <p:cNvCxnSpPr>
            <a:stCxn id="3" idx="1"/>
            <a:endCxn id="3" idx="3"/>
          </p:cNvCxnSpPr>
          <p:nvPr/>
        </p:nvCxnSpPr>
        <p:spPr>
          <a:xfrm>
            <a:off x="2130472" y="287027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flipV="1">
            <a:off x="2324106" y="2540485"/>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1039989" y="1380334"/>
                <a:ext cx="3215945" cy="856004"/>
              </a:xfrm>
              <a:prstGeom prst="rect">
                <a:avLst/>
              </a:prstGeom>
              <a:noFill/>
            </p:spPr>
            <p:txBody>
              <a:bodyPr wrap="none" rtlCol="0">
                <a:spAutoFit/>
              </a:bodyPr>
              <a:lstStyle/>
              <a:p>
                <a:pPr/>
                <a:r>
                  <a:rPr lang="en-US" sz="2400" b="1" dirty="0">
                    <a:latin typeface="Constantia" charset="0"/>
                    <a:ea typeface="Constantia" charset="0"/>
                    <a:cs typeface="Constantia" charset="0"/>
                  </a:rPr>
                  <a:t>Output for each row:</a:t>
                </a:r>
                <a:br>
                  <a:rPr lang="en-US" sz="2400" dirty="0"/>
                </a:b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charset="0"/>
                        </a:rPr>
                        <m:t>=</m:t>
                      </m:r>
                      <m:r>
                        <m:rPr>
                          <m:nor/>
                        </m:rPr>
                        <a:rPr lang="en-US" sz="2400" dirty="0">
                          <a:latin typeface="Symbol" pitchFamily="2" charset="2"/>
                        </a:rPr>
                        <m:t>s</m:t>
                      </m:r>
                      <m:r>
                        <a:rPr lang="en-US" sz="2400" b="0" i="1" smtClean="0">
                          <a:latin typeface="Cambria Math" charset="0"/>
                        </a:rPr>
                        <m:t>(</m:t>
                      </m:r>
                      <m:sSup>
                        <m:sSupPr>
                          <m:ctrlPr>
                            <a:rPr lang="en-US" sz="2400" b="0" i="1" smtClean="0">
                              <a:latin typeface="Cambria Math" panose="02040503050406030204" pitchFamily="18" charset="0"/>
                            </a:rPr>
                          </m:ctrlPr>
                        </m:sSupPr>
                        <m:e>
                          <m:r>
                            <a:rPr lang="en-US" sz="2400" b="1" i="1" smtClean="0">
                              <a:latin typeface="Cambria Math" charset="0"/>
                            </a:rPr>
                            <m:t>𝒘</m:t>
                          </m:r>
                        </m:e>
                        <m:sup>
                          <m:r>
                            <a:rPr lang="en-US" sz="2400" b="0" i="1" smtClean="0">
                              <a:latin typeface="Cambria Math" charset="0"/>
                            </a:rPr>
                            <m:t>𝑇</m:t>
                          </m:r>
                        </m:sup>
                      </m:sSup>
                      <m:r>
                        <a:rPr lang="en-US" sz="2400" b="0" i="1" smtClean="0">
                          <a:latin typeface="Cambria Math" charset="0"/>
                        </a:rPr>
                        <m:t>⋅</m:t>
                      </m:r>
                      <m:sSup>
                        <m:sSupPr>
                          <m:ctrlPr>
                            <a:rPr lang="en-US" sz="2400" b="0" i="1" smtClean="0">
                              <a:latin typeface="Cambria Math" panose="02040503050406030204" pitchFamily="18" charset="0"/>
                            </a:rPr>
                          </m:ctrlPr>
                        </m:sSupPr>
                        <m:e>
                          <m:r>
                            <a:rPr lang="en-US" sz="2400" b="1" i="1" smtClean="0">
                              <a:latin typeface="Cambria Math" charset="0"/>
                            </a:rPr>
                            <m:t>𝒙</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charset="0"/>
                        </a:rPr>
                        <m:t>)</m:t>
                      </m:r>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039989" y="1380334"/>
                <a:ext cx="3215945" cy="856004"/>
              </a:xfrm>
              <a:prstGeom prst="rect">
                <a:avLst/>
              </a:prstGeom>
              <a:blipFill>
                <a:blip r:embed="rId4"/>
                <a:stretch>
                  <a:fillRect l="-3036" t="-5674" r="-1898"/>
                </a:stretch>
              </a:blipFill>
            </p:spPr>
            <p:txBody>
              <a:bodyPr/>
              <a:lstStyle/>
              <a:p>
                <a:r>
                  <a:rPr lang="en-US">
                    <a:noFill/>
                  </a:rPr>
                  <a:t> </a:t>
                </a:r>
              </a:p>
            </p:txBody>
          </p:sp>
        </mc:Fallback>
      </mc:AlternateContent>
      <p:cxnSp>
        <p:nvCxnSpPr>
          <p:cNvPr id="19" name="Straight Arrow Connector 18"/>
          <p:cNvCxnSpPr>
            <a:cxnSpLocks/>
            <a:stCxn id="2" idx="7"/>
            <a:endCxn id="3" idx="2"/>
          </p:cNvCxnSpPr>
          <p:nvPr/>
        </p:nvCxnSpPr>
        <p:spPr>
          <a:xfrm flipV="1">
            <a:off x="2118859" y="3340926"/>
            <a:ext cx="447100" cy="53398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8" idx="0"/>
            <a:endCxn id="3" idx="2"/>
          </p:cNvCxnSpPr>
          <p:nvPr/>
        </p:nvCxnSpPr>
        <p:spPr>
          <a:xfrm flipH="1" flipV="1">
            <a:off x="2565959" y="3340926"/>
            <a:ext cx="23442" cy="48429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9" idx="1"/>
            <a:endCxn id="3" idx="2"/>
          </p:cNvCxnSpPr>
          <p:nvPr/>
        </p:nvCxnSpPr>
        <p:spPr>
          <a:xfrm flipH="1" flipV="1">
            <a:off x="2565959" y="3340926"/>
            <a:ext cx="493984" cy="53398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a:stCxn id="2" idx="3"/>
          </p:cNvCxnSpPr>
          <p:nvPr/>
        </p:nvCxnSpPr>
        <p:spPr>
          <a:xfrm flipH="1">
            <a:off x="1430581" y="4114811"/>
            <a:ext cx="374308" cy="3693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8" idx="4"/>
          </p:cNvCxnSpPr>
          <p:nvPr/>
        </p:nvCxnSpPr>
        <p:spPr>
          <a:xfrm flipH="1">
            <a:off x="2559429" y="4164497"/>
            <a:ext cx="29972" cy="33453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a:stCxn id="9" idx="5"/>
          </p:cNvCxnSpPr>
          <p:nvPr/>
        </p:nvCxnSpPr>
        <p:spPr>
          <a:xfrm>
            <a:off x="3373913" y="4114811"/>
            <a:ext cx="278421" cy="2799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844592" y="4476193"/>
                <a:ext cx="780342" cy="6248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rPr>
                          </m:ctrlPr>
                        </m:sSubSupPr>
                        <m:e>
                          <m:r>
                            <a:rPr lang="en-US" sz="2800" b="1" i="1">
                              <a:latin typeface="Cambria Math" charset="0"/>
                            </a:rPr>
                            <m:t>𝒙</m:t>
                          </m:r>
                        </m:e>
                        <m:sub>
                          <m:r>
                            <a:rPr lang="en-US" sz="2800" b="0" i="1" smtClean="0">
                              <a:latin typeface="Cambria Math" panose="02040503050406030204" pitchFamily="18" charset="0"/>
                            </a:rPr>
                            <m:t>1</m:t>
                          </m:r>
                        </m:sub>
                        <m:sup>
                          <m:d>
                            <m:dPr>
                              <m:ctrlPr>
                                <a:rPr lang="en-US" sz="2800" i="1">
                                  <a:latin typeface="Cambria Math" panose="02040503050406030204" pitchFamily="18" charset="0"/>
                                </a:rPr>
                              </m:ctrlPr>
                            </m:dPr>
                            <m:e>
                              <m:r>
                                <a:rPr lang="en-US" sz="2800" i="1">
                                  <a:latin typeface="Cambria Math" panose="02040503050406030204" pitchFamily="18" charset="0"/>
                                </a:rPr>
                                <m:t>𝑖</m:t>
                              </m:r>
                            </m:e>
                          </m:d>
                        </m:sup>
                      </m:sSubSup>
                    </m:oMath>
                  </m:oMathPara>
                </a14:m>
                <a:endParaRPr lang="en-US" sz="2800" i="1" baseline="-25000" dirty="0">
                  <a:latin typeface="Constantia" charset="0"/>
                  <a:ea typeface="Constantia" charset="0"/>
                  <a:cs typeface="Constantia"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844592" y="4476193"/>
                <a:ext cx="780342" cy="62485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039540" y="4476193"/>
                <a:ext cx="780342" cy="6248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rPr>
                          </m:ctrlPr>
                        </m:sSubSupPr>
                        <m:e>
                          <m:r>
                            <a:rPr lang="en-US" sz="2800" b="1" i="1">
                              <a:latin typeface="Cambria Math" charset="0"/>
                            </a:rPr>
                            <m:t>𝒙</m:t>
                          </m:r>
                        </m:e>
                        <m:sub>
                          <m:r>
                            <a:rPr lang="en-US" sz="2800" b="0" i="1" smtClean="0">
                              <a:latin typeface="Cambria Math" panose="02040503050406030204" pitchFamily="18" charset="0"/>
                            </a:rPr>
                            <m:t>2</m:t>
                          </m:r>
                        </m:sub>
                        <m:sup>
                          <m:d>
                            <m:dPr>
                              <m:ctrlPr>
                                <a:rPr lang="en-US" sz="2800" i="1">
                                  <a:latin typeface="Cambria Math" panose="02040503050406030204" pitchFamily="18" charset="0"/>
                                </a:rPr>
                              </m:ctrlPr>
                            </m:dPr>
                            <m:e>
                              <m:r>
                                <a:rPr lang="en-US" sz="2800" i="1">
                                  <a:latin typeface="Cambria Math" panose="02040503050406030204" pitchFamily="18" charset="0"/>
                                </a:rPr>
                                <m:t>𝑖</m:t>
                              </m:r>
                            </m:e>
                          </m:d>
                        </m:sup>
                      </m:sSubSup>
                    </m:oMath>
                  </m:oMathPara>
                </a14:m>
                <a:endParaRPr lang="en-US" sz="2800" i="1" baseline="-25000" dirty="0">
                  <a:latin typeface="Constantia" charset="0"/>
                  <a:ea typeface="Constantia" charset="0"/>
                  <a:cs typeface="Constantia"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2039540" y="4476193"/>
                <a:ext cx="780342" cy="62485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254684" y="4476193"/>
                <a:ext cx="780342" cy="6248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rPr>
                          </m:ctrlPr>
                        </m:sSubSupPr>
                        <m:e>
                          <m:r>
                            <a:rPr lang="en-US" sz="2800" b="1" i="1">
                              <a:latin typeface="Cambria Math" charset="0"/>
                            </a:rPr>
                            <m:t>𝒙</m:t>
                          </m:r>
                        </m:e>
                        <m:sub>
                          <m:r>
                            <a:rPr lang="en-US" sz="2800" b="0" i="1" smtClean="0">
                              <a:latin typeface="Cambria Math" panose="02040503050406030204" pitchFamily="18" charset="0"/>
                            </a:rPr>
                            <m:t>3</m:t>
                          </m:r>
                        </m:sub>
                        <m:sup>
                          <m:d>
                            <m:dPr>
                              <m:ctrlPr>
                                <a:rPr lang="en-US" sz="2800" i="1">
                                  <a:latin typeface="Cambria Math" panose="02040503050406030204" pitchFamily="18" charset="0"/>
                                </a:rPr>
                              </m:ctrlPr>
                            </m:dPr>
                            <m:e>
                              <m:r>
                                <a:rPr lang="en-US" sz="2800" i="1">
                                  <a:latin typeface="Cambria Math" panose="02040503050406030204" pitchFamily="18" charset="0"/>
                                </a:rPr>
                                <m:t>𝑖</m:t>
                              </m:r>
                            </m:e>
                          </m:d>
                        </m:sup>
                      </m:sSubSup>
                    </m:oMath>
                  </m:oMathPara>
                </a14:m>
                <a:endParaRPr lang="en-US" sz="2800" i="1" baseline="-25000" dirty="0">
                  <a:latin typeface="Constantia" charset="0"/>
                  <a:ea typeface="Constantia" charset="0"/>
                  <a:cs typeface="Constantia"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3254684" y="4476193"/>
                <a:ext cx="780342" cy="6248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399697" y="2727335"/>
                <a:ext cx="1675843" cy="523541"/>
              </a:xfrm>
              <a:prstGeom prst="rect">
                <a:avLst/>
              </a:prstGeom>
              <a:noFill/>
            </p:spPr>
            <p:txBody>
              <a:bodyPr wrap="none" lIns="0" tIns="0" rIns="0" bIns="0" rtlCol="0">
                <a:spAutoFit/>
              </a:bodyPr>
              <a:lstStyle/>
              <a:p>
                <a14:m>
                  <m:oMath xmlns:m="http://schemas.openxmlformats.org/officeDocument/2006/math">
                    <m:r>
                      <m:rPr>
                        <m:nor/>
                      </m:rPr>
                      <a:rPr lang="en-US" sz="2400" dirty="0" smtClean="0">
                        <a:solidFill>
                          <a:srgbClr val="7B2017"/>
                        </a:solidFill>
                        <a:latin typeface="Symbol" pitchFamily="2" charset="2"/>
                      </a:rPr>
                      <m:t>s</m:t>
                    </m:r>
                    <m:d>
                      <m:dPr>
                        <m:ctrlPr>
                          <a:rPr lang="en-US" sz="2400" b="0" i="1" smtClean="0">
                            <a:solidFill>
                              <a:srgbClr val="7B2017"/>
                            </a:solidFill>
                            <a:latin typeface="Cambria Math" panose="02040503050406030204" pitchFamily="18" charset="0"/>
                          </a:rPr>
                        </m:ctrlPr>
                      </m:dPr>
                      <m:e>
                        <m:r>
                          <a:rPr lang="en-US" sz="2400" b="0" i="1" smtClean="0">
                            <a:solidFill>
                              <a:srgbClr val="7B2017"/>
                            </a:solidFill>
                            <a:latin typeface="Cambria Math" charset="0"/>
                          </a:rPr>
                          <m:t>𝑧</m:t>
                        </m:r>
                      </m:e>
                    </m:d>
                    <m:r>
                      <a:rPr lang="en-US" sz="2400" b="0" i="1" smtClean="0">
                        <a:solidFill>
                          <a:srgbClr val="7B2017"/>
                        </a:solidFill>
                        <a:latin typeface="Cambria Math" charset="0"/>
                      </a:rPr>
                      <m:t>=</m:t>
                    </m:r>
                  </m:oMath>
                </a14:m>
                <a:r>
                  <a:rPr lang="en-US" sz="2400" dirty="0">
                    <a:solidFill>
                      <a:srgbClr val="7B2017"/>
                    </a:solidFill>
                  </a:rPr>
                  <a:t> </a:t>
                </a:r>
                <a14:m>
                  <m:oMath xmlns:m="http://schemas.openxmlformats.org/officeDocument/2006/math">
                    <m:f>
                      <m:fPr>
                        <m:ctrlPr>
                          <a:rPr lang="mr-IN" sz="2400" i="1" smtClean="0">
                            <a:solidFill>
                              <a:srgbClr val="7B2017"/>
                            </a:solidFill>
                            <a:latin typeface="Cambria Math" panose="02040503050406030204" pitchFamily="18" charset="0"/>
                          </a:rPr>
                        </m:ctrlPr>
                      </m:fPr>
                      <m:num>
                        <m:r>
                          <a:rPr lang="en-US" sz="2400" b="0" i="1" smtClean="0">
                            <a:solidFill>
                              <a:srgbClr val="7B2017"/>
                            </a:solidFill>
                            <a:latin typeface="Cambria Math" charset="0"/>
                          </a:rPr>
                          <m:t>1</m:t>
                        </m:r>
                      </m:num>
                      <m:den>
                        <m:r>
                          <a:rPr lang="en-US" sz="2400" b="0" i="1" smtClean="0">
                            <a:solidFill>
                              <a:srgbClr val="7B2017"/>
                            </a:solidFill>
                            <a:latin typeface="Cambria Math" charset="0"/>
                          </a:rPr>
                          <m:t>1+</m:t>
                        </m:r>
                        <m:sSup>
                          <m:sSupPr>
                            <m:ctrlPr>
                              <a:rPr lang="en-US" sz="2400" b="0" i="1" smtClean="0">
                                <a:solidFill>
                                  <a:srgbClr val="7B2017"/>
                                </a:solidFill>
                                <a:latin typeface="Cambria Math" panose="02040503050406030204" pitchFamily="18" charset="0"/>
                              </a:rPr>
                            </m:ctrlPr>
                          </m:sSupPr>
                          <m:e>
                            <m:r>
                              <a:rPr lang="en-US" sz="2400" b="0" i="1" smtClean="0">
                                <a:solidFill>
                                  <a:srgbClr val="7B2017"/>
                                </a:solidFill>
                                <a:latin typeface="Cambria Math" charset="0"/>
                              </a:rPr>
                              <m:t>𝑒</m:t>
                            </m:r>
                          </m:e>
                          <m:sup>
                            <m:r>
                              <a:rPr lang="en-US" sz="2400" b="0" i="1" smtClean="0">
                                <a:solidFill>
                                  <a:srgbClr val="7B2017"/>
                                </a:solidFill>
                                <a:latin typeface="Cambria Math" charset="0"/>
                              </a:rPr>
                              <m:t>−</m:t>
                            </m:r>
                            <m:r>
                              <a:rPr lang="en-US" sz="2400" b="0" i="1" smtClean="0">
                                <a:solidFill>
                                  <a:srgbClr val="7B2017"/>
                                </a:solidFill>
                                <a:latin typeface="Cambria Math" charset="0"/>
                              </a:rPr>
                              <m:t>𝑧</m:t>
                            </m:r>
                          </m:sup>
                        </m:sSup>
                      </m:den>
                    </m:f>
                  </m:oMath>
                </a14:m>
                <a:endParaRPr lang="en-US" sz="2400" dirty="0">
                  <a:solidFill>
                    <a:srgbClr val="7B2017"/>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399697" y="2727335"/>
                <a:ext cx="1675843" cy="5235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6293CC4-BFEE-3245-9353-E2C6B144B8D7}"/>
                  </a:ext>
                </a:extLst>
              </p:cNvPr>
              <p:cNvSpPr txBox="1"/>
              <p:nvPr/>
            </p:nvSpPr>
            <p:spPr>
              <a:xfrm>
                <a:off x="932401" y="5080421"/>
                <a:ext cx="2960175" cy="486672"/>
              </a:xfrm>
              <a:prstGeom prst="rect">
                <a:avLst/>
              </a:prstGeom>
              <a:noFill/>
            </p:spPr>
            <p:txBody>
              <a:bodyPr wrap="square" rtlCol="0">
                <a:spAutoFit/>
              </a:bodyPr>
              <a:lstStyle/>
              <a:p>
                <a:r>
                  <a:rPr lang="en-US" sz="2400" b="1" dirty="0">
                    <a:latin typeface="Constantia" charset="0"/>
                    <a:ea typeface="Constantia" charset="0"/>
                    <a:cs typeface="Constantia" charset="0"/>
                  </a:rPr>
                  <a:t>Input instance </a:t>
                </a:r>
                <a14:m>
                  <m:oMath xmlns:m="http://schemas.openxmlformats.org/officeDocument/2006/math">
                    <m:sSup>
                      <m:sSupPr>
                        <m:ctrlPr>
                          <a:rPr lang="en-US" sz="2400" i="1">
                            <a:latin typeface="Cambria Math" panose="02040503050406030204" pitchFamily="18" charset="0"/>
                          </a:rPr>
                        </m:ctrlPr>
                      </m:sSupPr>
                      <m:e>
                        <m:r>
                          <a:rPr lang="en-US" sz="2400" b="1" i="1">
                            <a:latin typeface="Cambria Math" charset="0"/>
                          </a:rPr>
                          <m:t>𝒙</m:t>
                        </m:r>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oMath>
                </a14:m>
                <a:endParaRPr lang="en-US" sz="2400" b="1" dirty="0"/>
              </a:p>
            </p:txBody>
          </p:sp>
        </mc:Choice>
        <mc:Fallback xmlns="">
          <p:sp>
            <p:nvSpPr>
              <p:cNvPr id="27" name="TextBox 26">
                <a:extLst>
                  <a:ext uri="{FF2B5EF4-FFF2-40B4-BE49-F238E27FC236}">
                    <a16:creationId xmlns:a16="http://schemas.microsoft.com/office/drawing/2014/main" id="{76293CC4-BFEE-3245-9353-E2C6B144B8D7}"/>
                  </a:ext>
                </a:extLst>
              </p:cNvPr>
              <p:cNvSpPr txBox="1">
                <a:spLocks noRot="1" noChangeAspect="1" noMove="1" noResize="1" noEditPoints="1" noAdjustHandles="1" noChangeArrowheads="1" noChangeShapeType="1" noTextEdit="1"/>
              </p:cNvSpPr>
              <p:nvPr/>
            </p:nvSpPr>
            <p:spPr>
              <a:xfrm>
                <a:off x="932401" y="5080421"/>
                <a:ext cx="2960175" cy="486672"/>
              </a:xfrm>
              <a:prstGeom prst="rect">
                <a:avLst/>
              </a:prstGeom>
              <a:blipFill>
                <a:blip r:embed="rId9"/>
                <a:stretch>
                  <a:fillRect l="-3292" t="-5000" b="-27500"/>
                </a:stretch>
              </a:blipFill>
            </p:spPr>
            <p:txBody>
              <a:bodyPr/>
              <a:lstStyle/>
              <a:p>
                <a:r>
                  <a:rPr lang="en-US">
                    <a:noFill/>
                  </a:rPr>
                  <a:t> </a:t>
                </a:r>
              </a:p>
            </p:txBody>
          </p:sp>
        </mc:Fallback>
      </mc:AlternateContent>
      <p:sp>
        <p:nvSpPr>
          <p:cNvPr id="22" name="TextBox 21"/>
          <p:cNvSpPr txBox="1"/>
          <p:nvPr/>
        </p:nvSpPr>
        <p:spPr>
          <a:xfrm>
            <a:off x="4502329" y="3909824"/>
            <a:ext cx="3244093" cy="1569660"/>
          </a:xfrm>
          <a:prstGeom prst="rect">
            <a:avLst/>
          </a:prstGeom>
          <a:noFill/>
        </p:spPr>
        <p:txBody>
          <a:bodyPr wrap="square" rtlCol="0">
            <a:spAutoFit/>
          </a:bodyPr>
          <a:lstStyle/>
          <a:p>
            <a:r>
              <a:rPr lang="en-US" sz="2400" dirty="0"/>
              <a:t>Training (setting </a:t>
            </a:r>
            <a:r>
              <a:rPr lang="en-US" sz="2400" b="1" i="1" dirty="0"/>
              <a:t>w</a:t>
            </a:r>
            <a:r>
              <a:rPr lang="en-US" sz="2400" dirty="0"/>
              <a:t>) </a:t>
            </a:r>
            <a:br>
              <a:rPr lang="en-US" sz="2400" dirty="0"/>
            </a:br>
            <a:r>
              <a:rPr lang="en-US" sz="2400" dirty="0"/>
              <a:t>is based on </a:t>
            </a:r>
            <a:r>
              <a:rPr lang="en-US" sz="2400" i="1" dirty="0"/>
              <a:t>gradient descent</a:t>
            </a:r>
            <a:r>
              <a:rPr lang="en-US" sz="2400" dirty="0"/>
              <a:t> minimizing the loss function</a:t>
            </a:r>
          </a:p>
        </p:txBody>
      </p:sp>
      <p:sp>
        <p:nvSpPr>
          <p:cNvPr id="24" name="TextBox 23"/>
          <p:cNvSpPr txBox="1"/>
          <p:nvPr/>
        </p:nvSpPr>
        <p:spPr>
          <a:xfrm>
            <a:off x="4531792" y="1183129"/>
            <a:ext cx="3387466" cy="830997"/>
          </a:xfrm>
          <a:prstGeom prst="rect">
            <a:avLst/>
          </a:prstGeom>
          <a:noFill/>
        </p:spPr>
        <p:txBody>
          <a:bodyPr wrap="none" rtlCol="0">
            <a:spAutoFit/>
          </a:bodyPr>
          <a:lstStyle/>
          <a:p>
            <a:r>
              <a:rPr lang="en-US" sz="2400" dirty="0"/>
              <a:t>Predict </a:t>
            </a:r>
            <a:r>
              <a:rPr lang="en-US" sz="2400" i="1" dirty="0"/>
              <a:t>probability</a:t>
            </a:r>
            <a:r>
              <a:rPr lang="en-US" sz="2400" dirty="0"/>
              <a:t> each</a:t>
            </a:r>
            <a:br>
              <a:rPr lang="en-US" sz="2400" dirty="0"/>
            </a:br>
            <a:r>
              <a:rPr lang="en-US" sz="2400" dirty="0"/>
              <a:t>item belongs to a class</a:t>
            </a:r>
          </a:p>
        </p:txBody>
      </p:sp>
      <p:sp>
        <p:nvSpPr>
          <p:cNvPr id="4" name="TextBox 3">
            <a:extLst>
              <a:ext uri="{FF2B5EF4-FFF2-40B4-BE49-F238E27FC236}">
                <a16:creationId xmlns:a16="http://schemas.microsoft.com/office/drawing/2014/main" id="{D05154B9-5372-42FF-B5BB-CBB50736C9A2}"/>
              </a:ext>
            </a:extLst>
          </p:cNvPr>
          <p:cNvSpPr txBox="1"/>
          <p:nvPr/>
        </p:nvSpPr>
        <p:spPr>
          <a:xfrm>
            <a:off x="4531792" y="2355971"/>
            <a:ext cx="4118435" cy="400110"/>
          </a:xfrm>
          <a:prstGeom prst="rect">
            <a:avLst/>
          </a:prstGeom>
        </p:spPr>
        <p:txBody>
          <a:bodyPr wrap="none" rtlCol="0">
            <a:spAutoFit/>
          </a:bodyPr>
          <a:lstStyle/>
          <a:p>
            <a:r>
              <a:rPr lang="en-US" sz="2000" dirty="0">
                <a:solidFill>
                  <a:schemeClr val="accent4"/>
                </a:solidFill>
              </a:rPr>
              <a:t>Apply a </a:t>
            </a:r>
            <a:r>
              <a:rPr lang="en-US" sz="2000" i="1" dirty="0">
                <a:solidFill>
                  <a:schemeClr val="accent4"/>
                </a:solidFill>
              </a:rPr>
              <a:t>sigmoid</a:t>
            </a:r>
            <a:r>
              <a:rPr lang="en-US" sz="2000" dirty="0">
                <a:solidFill>
                  <a:schemeClr val="accent4"/>
                </a:solidFill>
              </a:rPr>
              <a:t> or </a:t>
            </a:r>
            <a:r>
              <a:rPr lang="en-US" sz="2000" i="1" dirty="0">
                <a:solidFill>
                  <a:schemeClr val="accent4"/>
                </a:solidFill>
              </a:rPr>
              <a:t>logistic</a:t>
            </a:r>
            <a:r>
              <a:rPr lang="en-US" sz="2000" dirty="0">
                <a:solidFill>
                  <a:schemeClr val="accent4"/>
                </a:solidFill>
              </a:rPr>
              <a:t> function</a:t>
            </a:r>
          </a:p>
        </p:txBody>
      </p:sp>
      <p:cxnSp>
        <p:nvCxnSpPr>
          <p:cNvPr id="12" name="Straight Arrow Connector 11">
            <a:extLst>
              <a:ext uri="{FF2B5EF4-FFF2-40B4-BE49-F238E27FC236}">
                <a16:creationId xmlns:a16="http://schemas.microsoft.com/office/drawing/2014/main" id="{D99F7FD9-4FB4-4A6B-B829-DA60B19DBAFD}"/>
              </a:ext>
            </a:extLst>
          </p:cNvPr>
          <p:cNvCxnSpPr>
            <a:stCxn id="4" idx="1"/>
          </p:cNvCxnSpPr>
          <p:nvPr/>
        </p:nvCxnSpPr>
        <p:spPr>
          <a:xfrm flipH="1">
            <a:off x="3161654" y="2556026"/>
            <a:ext cx="1370138" cy="70641"/>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5410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Actually a Basic </a:t>
            </a:r>
            <a:br>
              <a:rPr lang="en-US" dirty="0"/>
            </a:br>
            <a:r>
              <a:rPr lang="en-US" dirty="0"/>
              <a:t>“Artificial Neuron”!</a:t>
            </a:r>
          </a:p>
        </p:txBody>
      </p:sp>
      <p:sp>
        <p:nvSpPr>
          <p:cNvPr id="3" name="Content Placeholder 2"/>
          <p:cNvSpPr>
            <a:spLocks noGrp="1"/>
          </p:cNvSpPr>
          <p:nvPr>
            <p:ph idx="1"/>
          </p:nvPr>
        </p:nvSpPr>
        <p:spPr>
          <a:xfrm>
            <a:off x="1113235" y="1211982"/>
            <a:ext cx="7514035" cy="681974"/>
          </a:xfrm>
        </p:spPr>
        <p:txBody>
          <a:bodyPr>
            <a:normAutofit fontScale="85000" lnSpcReduction="20000"/>
          </a:bodyPr>
          <a:lstStyle/>
          <a:p>
            <a:pPr marL="0" indent="0">
              <a:buNone/>
            </a:pPr>
            <a:r>
              <a:rPr lang="en-US" dirty="0"/>
              <a:t>One tweak:  we’ll introduce another input called a </a:t>
            </a:r>
            <a:r>
              <a:rPr lang="en-US" i="1" dirty="0"/>
              <a:t>bias</a:t>
            </a:r>
            <a:r>
              <a:rPr lang="en-US" dirty="0"/>
              <a:t> that is “always on” (with a new weight </a:t>
            </a:r>
            <a:r>
              <a:rPr lang="en-US" i="1" dirty="0"/>
              <a:t>w</a:t>
            </a:r>
            <a:r>
              <a:rPr lang="en-US" i="1" baseline="-25000" dirty="0"/>
              <a:t>0</a:t>
            </a:r>
            <a:r>
              <a:rPr lang="en-US" dirty="0"/>
              <a:t>)</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B5D931A1-A42B-F94C-ADA3-91D74B0ACBA8}" type="slidenum">
              <a:rPr lang="en-GB" smtClean="0"/>
              <a:pPr>
                <a:defRPr/>
              </a:pPr>
              <a:t>30</a:t>
            </a:fld>
            <a:endParaRPr lang="en-GB"/>
          </a:p>
        </p:txBody>
      </p:sp>
      <p:sp>
        <p:nvSpPr>
          <p:cNvPr id="35" name="Oval 34">
            <a:extLst>
              <a:ext uri="{FF2B5EF4-FFF2-40B4-BE49-F238E27FC236}">
                <a16:creationId xmlns:a16="http://schemas.microsoft.com/office/drawing/2014/main" id="{C88889C4-5452-42EA-B13E-A3B9ADE64487}"/>
              </a:ext>
            </a:extLst>
          </p:cNvPr>
          <p:cNvSpPr/>
          <p:nvPr/>
        </p:nvSpPr>
        <p:spPr>
          <a:xfrm>
            <a:off x="2828198" y="3855038"/>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t>w</a:t>
            </a:r>
            <a:r>
              <a:rPr lang="en-US" sz="1800" i="1" baseline="-25000" dirty="0"/>
              <a:t>1</a:t>
            </a:r>
          </a:p>
        </p:txBody>
      </p:sp>
      <p:sp>
        <p:nvSpPr>
          <p:cNvPr id="47" name="Oval 46">
            <a:extLst>
              <a:ext uri="{FF2B5EF4-FFF2-40B4-BE49-F238E27FC236}">
                <a16:creationId xmlns:a16="http://schemas.microsoft.com/office/drawing/2014/main" id="{A59945B7-BF3C-42B6-A267-4D3473CC90C4}"/>
              </a:ext>
            </a:extLst>
          </p:cNvPr>
          <p:cNvSpPr/>
          <p:nvPr/>
        </p:nvSpPr>
        <p:spPr>
          <a:xfrm>
            <a:off x="3455725" y="3855038"/>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t>w</a:t>
            </a:r>
            <a:r>
              <a:rPr lang="en-US" sz="1800" i="1" baseline="-25000" dirty="0"/>
              <a:t>2</a:t>
            </a:r>
          </a:p>
        </p:txBody>
      </p:sp>
      <p:sp>
        <p:nvSpPr>
          <p:cNvPr id="48" name="Oval 47">
            <a:extLst>
              <a:ext uri="{FF2B5EF4-FFF2-40B4-BE49-F238E27FC236}">
                <a16:creationId xmlns:a16="http://schemas.microsoft.com/office/drawing/2014/main" id="{0670B56C-5D0C-46B0-AB2B-137FEA72EEF4}"/>
              </a:ext>
            </a:extLst>
          </p:cNvPr>
          <p:cNvSpPr/>
          <p:nvPr/>
        </p:nvSpPr>
        <p:spPr>
          <a:xfrm>
            <a:off x="4083252" y="3855038"/>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t>w</a:t>
            </a:r>
            <a:r>
              <a:rPr lang="en-US" sz="1800" i="1" baseline="-25000" dirty="0"/>
              <a:t>3</a:t>
            </a:r>
          </a:p>
        </p:txBody>
      </p:sp>
      <p:sp>
        <p:nvSpPr>
          <p:cNvPr id="50" name="Rounded Rectangle 30">
            <a:extLst>
              <a:ext uri="{FF2B5EF4-FFF2-40B4-BE49-F238E27FC236}">
                <a16:creationId xmlns:a16="http://schemas.microsoft.com/office/drawing/2014/main" id="{9B5C61A3-BF50-43BA-9CC4-86D49E2D6D35}"/>
              </a:ext>
            </a:extLst>
          </p:cNvPr>
          <p:cNvSpPr/>
          <p:nvPr/>
        </p:nvSpPr>
        <p:spPr>
          <a:xfrm>
            <a:off x="3218807" y="2429450"/>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err="1"/>
              <a:t>Σ</a:t>
            </a:r>
            <a:endParaRPr lang="en-US" dirty="0"/>
          </a:p>
        </p:txBody>
      </p:sp>
      <p:cxnSp>
        <p:nvCxnSpPr>
          <p:cNvPr id="51" name="Straight Connector 50">
            <a:extLst>
              <a:ext uri="{FF2B5EF4-FFF2-40B4-BE49-F238E27FC236}">
                <a16:creationId xmlns:a16="http://schemas.microsoft.com/office/drawing/2014/main" id="{F2C52517-A33D-4CC4-A9E6-A0F7D558E7E6}"/>
              </a:ext>
            </a:extLst>
          </p:cNvPr>
          <p:cNvCxnSpPr>
            <a:stCxn id="47" idx="1"/>
            <a:endCxn id="47" idx="3"/>
          </p:cNvCxnSpPr>
          <p:nvPr/>
        </p:nvCxnSpPr>
        <p:spPr>
          <a:xfrm>
            <a:off x="3218807" y="2900097"/>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Elbow Connector 32">
            <a:extLst>
              <a:ext uri="{FF2B5EF4-FFF2-40B4-BE49-F238E27FC236}">
                <a16:creationId xmlns:a16="http://schemas.microsoft.com/office/drawing/2014/main" id="{A515C2E1-AD63-48AE-8A3C-08A65F01A4FB}"/>
              </a:ext>
            </a:extLst>
          </p:cNvPr>
          <p:cNvCxnSpPr/>
          <p:nvPr/>
        </p:nvCxnSpPr>
        <p:spPr>
          <a:xfrm flipV="1">
            <a:off x="3412441" y="2570303"/>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7EF244B-B470-495E-95C1-5440B79B49BB}"/>
              </a:ext>
            </a:extLst>
          </p:cNvPr>
          <p:cNvCxnSpPr>
            <a:stCxn id="35" idx="7"/>
            <a:endCxn id="47" idx="2"/>
          </p:cNvCxnSpPr>
          <p:nvPr/>
        </p:nvCxnSpPr>
        <p:spPr>
          <a:xfrm flipV="1">
            <a:off x="3156032" y="3370744"/>
            <a:ext cx="498262" cy="53549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E20741C-C42E-471F-8331-B4A233877BC4}"/>
              </a:ext>
            </a:extLst>
          </p:cNvPr>
          <p:cNvCxnSpPr>
            <a:endCxn id="47" idx="2"/>
          </p:cNvCxnSpPr>
          <p:nvPr/>
        </p:nvCxnSpPr>
        <p:spPr>
          <a:xfrm flipV="1">
            <a:off x="3647766" y="3370744"/>
            <a:ext cx="6528" cy="4842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96A1FB8-428D-4C79-AAB5-60E9B7C1B269}"/>
              </a:ext>
            </a:extLst>
          </p:cNvPr>
          <p:cNvCxnSpPr>
            <a:stCxn id="48" idx="1"/>
            <a:endCxn id="50" idx="2"/>
          </p:cNvCxnSpPr>
          <p:nvPr/>
        </p:nvCxnSpPr>
        <p:spPr>
          <a:xfrm flipH="1" flipV="1">
            <a:off x="3654294" y="3370744"/>
            <a:ext cx="485205" cy="53549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E567E7A-7083-497C-AFF1-68133F5D3365}"/>
              </a:ext>
            </a:extLst>
          </p:cNvPr>
          <p:cNvCxnSpPr>
            <a:cxnSpLocks/>
          </p:cNvCxnSpPr>
          <p:nvPr/>
        </p:nvCxnSpPr>
        <p:spPr>
          <a:xfrm flipH="1">
            <a:off x="2518655" y="4137494"/>
            <a:ext cx="365531" cy="36048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C9300F-87B8-4BD2-A94C-F15CD3CFB0FB}"/>
              </a:ext>
            </a:extLst>
          </p:cNvPr>
          <p:cNvCxnSpPr/>
          <p:nvPr/>
        </p:nvCxnSpPr>
        <p:spPr>
          <a:xfrm flipH="1">
            <a:off x="3647764" y="4204661"/>
            <a:ext cx="2" cy="32418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7028B8A-DD79-419F-95B6-20651BB31992}"/>
              </a:ext>
            </a:extLst>
          </p:cNvPr>
          <p:cNvCxnSpPr/>
          <p:nvPr/>
        </p:nvCxnSpPr>
        <p:spPr>
          <a:xfrm>
            <a:off x="4390889" y="4183825"/>
            <a:ext cx="319890" cy="35334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CF079E41-7823-4883-A45D-8B76499EBC24}"/>
              </a:ext>
            </a:extLst>
          </p:cNvPr>
          <p:cNvSpPr txBox="1"/>
          <p:nvPr/>
        </p:nvSpPr>
        <p:spPr>
          <a:xfrm>
            <a:off x="2240580" y="4462862"/>
            <a:ext cx="364202" cy="400110"/>
          </a:xfrm>
          <a:prstGeom prst="rect">
            <a:avLst/>
          </a:prstGeom>
          <a:noFill/>
        </p:spPr>
        <p:txBody>
          <a:bodyPr wrap="none" rtlCol="0">
            <a:spAutoFit/>
          </a:bodyPr>
          <a:lstStyle/>
          <a:p>
            <a:r>
              <a:rPr lang="en-US" sz="2000" i="1" dirty="0">
                <a:latin typeface="Constantia" charset="0"/>
                <a:ea typeface="Constantia" charset="0"/>
                <a:cs typeface="Constantia" charset="0"/>
              </a:rPr>
              <a:t>x</a:t>
            </a:r>
            <a:r>
              <a:rPr lang="en-US" sz="2000" i="1" baseline="-25000" dirty="0">
                <a:latin typeface="Constantia" charset="0"/>
                <a:ea typeface="Constantia" charset="0"/>
                <a:cs typeface="Constantia" charset="0"/>
              </a:rPr>
              <a:t>1</a:t>
            </a:r>
          </a:p>
        </p:txBody>
      </p:sp>
      <p:sp>
        <p:nvSpPr>
          <p:cNvPr id="64" name="TextBox 63">
            <a:extLst>
              <a:ext uri="{FF2B5EF4-FFF2-40B4-BE49-F238E27FC236}">
                <a16:creationId xmlns:a16="http://schemas.microsoft.com/office/drawing/2014/main" id="{7BB5978D-6ADA-442D-B3F9-6C3541F57DC6}"/>
              </a:ext>
            </a:extLst>
          </p:cNvPr>
          <p:cNvSpPr txBox="1"/>
          <p:nvPr/>
        </p:nvSpPr>
        <p:spPr>
          <a:xfrm>
            <a:off x="3435528" y="4462862"/>
            <a:ext cx="389850" cy="400110"/>
          </a:xfrm>
          <a:prstGeom prst="rect">
            <a:avLst/>
          </a:prstGeom>
          <a:noFill/>
        </p:spPr>
        <p:txBody>
          <a:bodyPr wrap="none" rtlCol="0">
            <a:spAutoFit/>
          </a:bodyPr>
          <a:lstStyle/>
          <a:p>
            <a:r>
              <a:rPr lang="en-US" sz="2000" i="1" dirty="0">
                <a:latin typeface="Constantia" charset="0"/>
                <a:ea typeface="Constantia" charset="0"/>
                <a:cs typeface="Constantia" charset="0"/>
              </a:rPr>
              <a:t>x</a:t>
            </a:r>
            <a:r>
              <a:rPr lang="en-US" sz="2000" i="1" baseline="-25000" dirty="0">
                <a:latin typeface="Constantia" charset="0"/>
                <a:ea typeface="Constantia" charset="0"/>
                <a:cs typeface="Constantia" charset="0"/>
              </a:rPr>
              <a:t>2</a:t>
            </a:r>
          </a:p>
        </p:txBody>
      </p:sp>
      <p:sp>
        <p:nvSpPr>
          <p:cNvPr id="65" name="TextBox 64">
            <a:extLst>
              <a:ext uri="{FF2B5EF4-FFF2-40B4-BE49-F238E27FC236}">
                <a16:creationId xmlns:a16="http://schemas.microsoft.com/office/drawing/2014/main" id="{44CB0873-AA94-44F9-9901-EFA80A5CC725}"/>
              </a:ext>
            </a:extLst>
          </p:cNvPr>
          <p:cNvSpPr txBox="1"/>
          <p:nvPr/>
        </p:nvSpPr>
        <p:spPr>
          <a:xfrm>
            <a:off x="4650672" y="4462862"/>
            <a:ext cx="389850" cy="400110"/>
          </a:xfrm>
          <a:prstGeom prst="rect">
            <a:avLst/>
          </a:prstGeom>
          <a:noFill/>
        </p:spPr>
        <p:txBody>
          <a:bodyPr wrap="none" rtlCol="0">
            <a:spAutoFit/>
          </a:bodyPr>
          <a:lstStyle/>
          <a:p>
            <a:r>
              <a:rPr lang="en-US" sz="2000" i="1" dirty="0">
                <a:latin typeface="Constantia" charset="0"/>
                <a:ea typeface="Constantia" charset="0"/>
                <a:cs typeface="Constantia" charset="0"/>
              </a:rPr>
              <a:t>x</a:t>
            </a:r>
            <a:r>
              <a:rPr lang="en-US" sz="2000" i="1" baseline="-25000" dirty="0">
                <a:latin typeface="Constantia" charset="0"/>
                <a:ea typeface="Constantia" charset="0"/>
                <a:cs typeface="Constantia" charset="0"/>
              </a:rPr>
              <a:t>3</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52022B12-88A6-45CD-B954-B41D953B9D28}"/>
                  </a:ext>
                </a:extLst>
              </p:cNvPr>
              <p:cNvSpPr txBox="1"/>
              <p:nvPr/>
            </p:nvSpPr>
            <p:spPr>
              <a:xfrm>
                <a:off x="2828198" y="5006459"/>
                <a:ext cx="1938069" cy="400110"/>
              </a:xfrm>
              <a:prstGeom prst="rect">
                <a:avLst/>
              </a:prstGeom>
              <a:noFill/>
            </p:spPr>
            <p:txBody>
              <a:bodyPr wrap="square" rtlCol="0">
                <a:spAutoFit/>
              </a:bodyPr>
              <a:lstStyle/>
              <a:p>
                <a:r>
                  <a:rPr lang="en-US" sz="2000" b="1" dirty="0">
                    <a:latin typeface="Constantia" charset="0"/>
                    <a:ea typeface="Constantia" charset="0"/>
                    <a:cs typeface="Constantia" charset="0"/>
                  </a:rPr>
                  <a:t>Inputs</a:t>
                </a:r>
                <a:r>
                  <a:rPr lang="en-US" sz="2000" b="1" dirty="0"/>
                  <a:t> </a:t>
                </a:r>
                <a14:m>
                  <m:oMath xmlns:m="http://schemas.openxmlformats.org/officeDocument/2006/math">
                    <m:r>
                      <a:rPr lang="en-US" sz="2000" b="1" i="1" smtClean="0">
                        <a:latin typeface="Cambria Math" panose="02040503050406030204" pitchFamily="18" charset="0"/>
                      </a:rPr>
                      <m:t>𝒙</m:t>
                    </m:r>
                  </m:oMath>
                </a14:m>
                <a:endParaRPr lang="en-US" sz="2000" b="1" dirty="0"/>
              </a:p>
            </p:txBody>
          </p:sp>
        </mc:Choice>
        <mc:Fallback xmlns="">
          <p:sp>
            <p:nvSpPr>
              <p:cNvPr id="66" name="TextBox 65">
                <a:extLst>
                  <a:ext uri="{FF2B5EF4-FFF2-40B4-BE49-F238E27FC236}">
                    <a16:creationId xmlns:a16="http://schemas.microsoft.com/office/drawing/2014/main" id="{52022B12-88A6-45CD-B954-B41D953B9D28}"/>
                  </a:ext>
                </a:extLst>
              </p:cNvPr>
              <p:cNvSpPr txBox="1">
                <a:spLocks noRot="1" noChangeAspect="1" noMove="1" noResize="1" noEditPoints="1" noAdjustHandles="1" noChangeArrowheads="1" noChangeShapeType="1" noTextEdit="1"/>
              </p:cNvSpPr>
              <p:nvPr/>
            </p:nvSpPr>
            <p:spPr>
              <a:xfrm>
                <a:off x="2828198" y="5006459"/>
                <a:ext cx="1938069" cy="400110"/>
              </a:xfrm>
              <a:prstGeom prst="rect">
                <a:avLst/>
              </a:prstGeom>
              <a:blipFill>
                <a:blip r:embed="rId2"/>
                <a:stretch>
                  <a:fillRect l="-3459"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4E120EA4-F373-4810-916E-1714C0B9F025}"/>
                  </a:ext>
                </a:extLst>
              </p:cNvPr>
              <p:cNvSpPr/>
              <p:nvPr/>
            </p:nvSpPr>
            <p:spPr>
              <a:xfrm>
                <a:off x="3903907" y="1975447"/>
                <a:ext cx="19393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𝑎</m:t>
                      </m:r>
                      <m:d>
                        <m:dPr>
                          <m:ctrlPr>
                            <a:rPr lang="en-US" sz="1800" i="1">
                              <a:latin typeface="Cambria Math" panose="02040503050406030204" pitchFamily="18" charset="0"/>
                            </a:rPr>
                          </m:ctrlPr>
                        </m:dPr>
                        <m:e>
                          <m:r>
                            <a:rPr lang="en-US" sz="1800" b="0" i="1">
                              <a:latin typeface="Cambria Math" charset="0"/>
                            </a:rPr>
                            <m:t>𝑥</m:t>
                          </m:r>
                        </m:e>
                      </m:d>
                      <m:r>
                        <a:rPr lang="en-US" sz="1800" b="0" i="1">
                          <a:latin typeface="Cambria Math" charset="0"/>
                        </a:rPr>
                        <m:t>=</m:t>
                      </m:r>
                      <m:r>
                        <m:rPr>
                          <m:nor/>
                        </m:rPr>
                        <a:rPr lang="en-US" sz="1800" dirty="0">
                          <a:latin typeface="Symbol" pitchFamily="2" charset="2"/>
                        </a:rPr>
                        <m:t>s</m:t>
                      </m:r>
                      <m:r>
                        <a:rPr lang="en-US" sz="1800" b="0" i="1">
                          <a:latin typeface="Cambria Math" charset="0"/>
                        </a:rPr>
                        <m:t>(</m:t>
                      </m:r>
                      <m:sSup>
                        <m:sSupPr>
                          <m:ctrlPr>
                            <a:rPr lang="en-US" sz="1800" i="1">
                              <a:latin typeface="Cambria Math" panose="02040503050406030204" pitchFamily="18" charset="0"/>
                            </a:rPr>
                          </m:ctrlPr>
                        </m:sSupPr>
                        <m:e>
                          <m:r>
                            <a:rPr lang="en-US" sz="1800" b="0" i="1">
                              <a:latin typeface="Cambria Math" charset="0"/>
                            </a:rPr>
                            <m:t>𝑤</m:t>
                          </m:r>
                        </m:e>
                        <m:sup>
                          <m:r>
                            <a:rPr lang="en-US" sz="1800" b="0" i="1">
                              <a:latin typeface="Cambria Math" charset="0"/>
                            </a:rPr>
                            <m:t>𝑇</m:t>
                          </m:r>
                        </m:sup>
                      </m:sSup>
                      <m:r>
                        <a:rPr lang="en-US" sz="1800" b="0" i="1">
                          <a:latin typeface="Cambria Math" charset="0"/>
                        </a:rPr>
                        <m:t>⋅</m:t>
                      </m:r>
                      <m:r>
                        <a:rPr lang="en-US" sz="1800" b="0" i="1">
                          <a:latin typeface="Cambria Math" charset="0"/>
                        </a:rPr>
                        <m:t>𝑥</m:t>
                      </m:r>
                      <m:r>
                        <a:rPr lang="en-US" sz="1800" b="0" i="1">
                          <a:latin typeface="Cambria Math" charset="0"/>
                        </a:rPr>
                        <m:t>)</m:t>
                      </m:r>
                    </m:oMath>
                  </m:oMathPara>
                </a14:m>
                <a:endParaRPr lang="en-US" sz="1800" dirty="0"/>
              </a:p>
            </p:txBody>
          </p:sp>
        </mc:Choice>
        <mc:Fallback xmlns="">
          <p:sp>
            <p:nvSpPr>
              <p:cNvPr id="67" name="Rectangle 66">
                <a:extLst>
                  <a:ext uri="{FF2B5EF4-FFF2-40B4-BE49-F238E27FC236}">
                    <a16:creationId xmlns:a16="http://schemas.microsoft.com/office/drawing/2014/main" id="{4E120EA4-F373-4810-916E-1714C0B9F025}"/>
                  </a:ext>
                </a:extLst>
              </p:cNvPr>
              <p:cNvSpPr>
                <a:spLocks noRot="1" noChangeAspect="1" noMove="1" noResize="1" noEditPoints="1" noAdjustHandles="1" noChangeArrowheads="1" noChangeShapeType="1" noTextEdit="1"/>
              </p:cNvSpPr>
              <p:nvPr/>
            </p:nvSpPr>
            <p:spPr>
              <a:xfrm>
                <a:off x="3903907" y="1975447"/>
                <a:ext cx="1939377" cy="369332"/>
              </a:xfrm>
              <a:prstGeom prst="rect">
                <a:avLst/>
              </a:prstGeom>
              <a:blipFill>
                <a:blip r:embed="rId3"/>
                <a:stretch>
                  <a:fillRect b="-14754"/>
                </a:stretch>
              </a:blipFill>
            </p:spPr>
            <p:txBody>
              <a:bodyPr/>
              <a:lstStyle/>
              <a:p>
                <a:r>
                  <a:rPr lang="en-US">
                    <a:noFill/>
                  </a:rPr>
                  <a:t> </a:t>
                </a:r>
              </a:p>
            </p:txBody>
          </p:sp>
        </mc:Fallback>
      </mc:AlternateContent>
      <p:sp>
        <p:nvSpPr>
          <p:cNvPr id="68" name="TextBox 67">
            <a:extLst>
              <a:ext uri="{FF2B5EF4-FFF2-40B4-BE49-F238E27FC236}">
                <a16:creationId xmlns:a16="http://schemas.microsoft.com/office/drawing/2014/main" id="{C3071E92-CB68-4755-A736-B7CBD2B2898F}"/>
              </a:ext>
            </a:extLst>
          </p:cNvPr>
          <p:cNvSpPr txBox="1"/>
          <p:nvPr/>
        </p:nvSpPr>
        <p:spPr>
          <a:xfrm>
            <a:off x="1604523" y="2452581"/>
            <a:ext cx="1441420" cy="369332"/>
          </a:xfrm>
          <a:prstGeom prst="rect">
            <a:avLst/>
          </a:prstGeom>
          <a:noFill/>
        </p:spPr>
        <p:txBody>
          <a:bodyPr wrap="none" rtlCol="0">
            <a:spAutoFit/>
          </a:bodyPr>
          <a:lstStyle/>
          <a:p>
            <a:r>
              <a:rPr lang="en-US" sz="1800" i="1" dirty="0"/>
              <a:t>Activation </a:t>
            </a:r>
            <a:r>
              <a:rPr lang="en-US" sz="1800" i="1" dirty="0" err="1"/>
              <a:t>fn</a:t>
            </a:r>
            <a:endParaRPr lang="en-US" sz="1800" i="1" dirty="0"/>
          </a:p>
        </p:txBody>
      </p:sp>
      <p:cxnSp>
        <p:nvCxnSpPr>
          <p:cNvPr id="69" name="Straight Arrow Connector 68">
            <a:extLst>
              <a:ext uri="{FF2B5EF4-FFF2-40B4-BE49-F238E27FC236}">
                <a16:creationId xmlns:a16="http://schemas.microsoft.com/office/drawing/2014/main" id="{BA805491-C2C2-413F-95DE-E3C2B591CBCE}"/>
              </a:ext>
            </a:extLst>
          </p:cNvPr>
          <p:cNvCxnSpPr>
            <a:stCxn id="50" idx="0"/>
          </p:cNvCxnSpPr>
          <p:nvPr/>
        </p:nvCxnSpPr>
        <p:spPr>
          <a:xfrm flipH="1" flipV="1">
            <a:off x="3654293" y="2013680"/>
            <a:ext cx="1" cy="4157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ED46A01-146E-4FBD-B337-1DCC4413EC13}"/>
              </a:ext>
            </a:extLst>
          </p:cNvPr>
          <p:cNvCxnSpPr>
            <a:cxnSpLocks/>
            <a:stCxn id="26" idx="7"/>
          </p:cNvCxnSpPr>
          <p:nvPr/>
        </p:nvCxnSpPr>
        <p:spPr>
          <a:xfrm flipV="1">
            <a:off x="2545184" y="3298416"/>
            <a:ext cx="696062" cy="6253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FF03A363-F259-4799-81EC-32BF89356B41}"/>
              </a:ext>
            </a:extLst>
          </p:cNvPr>
          <p:cNvSpPr/>
          <p:nvPr/>
        </p:nvSpPr>
        <p:spPr>
          <a:xfrm>
            <a:off x="2217350" y="3872597"/>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t>w</a:t>
            </a:r>
            <a:r>
              <a:rPr lang="en-US" sz="1800" i="1" baseline="-25000" dirty="0"/>
              <a:t>0</a:t>
            </a:r>
          </a:p>
        </p:txBody>
      </p:sp>
      <p:cxnSp>
        <p:nvCxnSpPr>
          <p:cNvPr id="28" name="Straight Connector 27">
            <a:extLst>
              <a:ext uri="{FF2B5EF4-FFF2-40B4-BE49-F238E27FC236}">
                <a16:creationId xmlns:a16="http://schemas.microsoft.com/office/drawing/2014/main" id="{C87DB797-CF3D-401D-B311-7598E24526F9}"/>
              </a:ext>
            </a:extLst>
          </p:cNvPr>
          <p:cNvCxnSpPr>
            <a:cxnSpLocks/>
          </p:cNvCxnSpPr>
          <p:nvPr/>
        </p:nvCxnSpPr>
        <p:spPr>
          <a:xfrm flipH="1">
            <a:off x="1953144" y="4188782"/>
            <a:ext cx="365531" cy="36048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0444701-5FC6-476C-A60F-A2C5DCBEA51F}"/>
              </a:ext>
            </a:extLst>
          </p:cNvPr>
          <p:cNvSpPr txBox="1"/>
          <p:nvPr/>
        </p:nvSpPr>
        <p:spPr>
          <a:xfrm>
            <a:off x="1675069" y="4514150"/>
            <a:ext cx="263214" cy="400110"/>
          </a:xfrm>
          <a:prstGeom prst="rect">
            <a:avLst/>
          </a:prstGeom>
          <a:noFill/>
        </p:spPr>
        <p:txBody>
          <a:bodyPr wrap="none" rtlCol="0">
            <a:spAutoFit/>
          </a:bodyPr>
          <a:lstStyle/>
          <a:p>
            <a:r>
              <a:rPr lang="en-US" sz="2000" i="1" dirty="0">
                <a:latin typeface="Constantia" charset="0"/>
                <a:ea typeface="Constantia" charset="0"/>
                <a:cs typeface="Constantia" charset="0"/>
              </a:rPr>
              <a:t>1</a:t>
            </a:r>
            <a:endParaRPr lang="en-US" sz="2000" i="1" baseline="-25000" dirty="0">
              <a:latin typeface="Constantia" charset="0"/>
              <a:ea typeface="Constantia" charset="0"/>
              <a:cs typeface="Constantia" charset="0"/>
            </a:endParaRPr>
          </a:p>
        </p:txBody>
      </p:sp>
    </p:spTree>
    <p:extLst>
      <p:ext uri="{BB962C8B-B14F-4D97-AF65-F5344CB8AC3E}">
        <p14:creationId xmlns:p14="http://schemas.microsoft.com/office/powerpoint/2010/main" val="1839160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Neurons (by Default) </a:t>
            </a:r>
            <a:br>
              <a:rPr lang="en-US" dirty="0"/>
            </a:br>
            <a:r>
              <a:rPr lang="en-US" dirty="0"/>
              <a:t>Are Essentially Logistic Regression Steps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An artificial neuron seeks to approximate (learn) a function (possibly regression or classification)</a:t>
            </a:r>
          </a:p>
          <a:p>
            <a:pPr marL="0" indent="0">
              <a:buNone/>
            </a:pPr>
            <a:endParaRPr lang="en-US" dirty="0"/>
          </a:p>
          <a:p>
            <a:pPr marL="0" indent="0">
              <a:buNone/>
            </a:pPr>
            <a:r>
              <a:rPr lang="en-US" dirty="0"/>
              <a:t>Can be just a logistic regression “module”</a:t>
            </a:r>
          </a:p>
          <a:p>
            <a:pPr lvl="1"/>
            <a:r>
              <a:rPr lang="en-US" dirty="0"/>
              <a:t>“Activation function” is a </a:t>
            </a:r>
            <a:r>
              <a:rPr lang="en-US" i="1" dirty="0"/>
              <a:t>sigmoid</a:t>
            </a:r>
            <a:endParaRPr lang="en-US" dirty="0"/>
          </a:p>
          <a:p>
            <a:pPr lvl="1"/>
            <a:r>
              <a:rPr lang="en-US" dirty="0"/>
              <a:t>We train via gradient descent (minimizing, say, SSE)</a:t>
            </a:r>
          </a:p>
          <a:p>
            <a:pPr lvl="1"/>
            <a:r>
              <a:rPr lang="en-US" dirty="0"/>
              <a:t>We typically add a </a:t>
            </a:r>
            <a:r>
              <a:rPr lang="en-US" b="1" dirty="0"/>
              <a:t>bias</a:t>
            </a:r>
            <a:r>
              <a:rPr lang="en-US" dirty="0"/>
              <a:t> set to 1</a:t>
            </a:r>
          </a:p>
          <a:p>
            <a:pPr marL="0" indent="0">
              <a:buNone/>
            </a:pPr>
            <a:endParaRPr lang="en-US" dirty="0"/>
          </a:p>
          <a:p>
            <a:pPr marL="0" indent="0">
              <a:buNone/>
            </a:pPr>
            <a:r>
              <a:rPr lang="en-US" dirty="0"/>
              <a:t>Since we don’t really need probability of classification:</a:t>
            </a:r>
          </a:p>
          <a:p>
            <a:pPr marL="483235" lvl="1" indent="0">
              <a:buNone/>
            </a:pPr>
            <a:r>
              <a:rPr lang="en-US" dirty="0"/>
              <a:t>Can replace </a:t>
            </a:r>
            <a:r>
              <a:rPr lang="en-US" b="1" dirty="0"/>
              <a:t>sigmoid</a:t>
            </a:r>
            <a:r>
              <a:rPr lang="en-US" dirty="0"/>
              <a:t> “activation function” with others</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B5D931A1-A42B-F94C-ADA3-91D74B0ACBA8}" type="slidenum">
              <a:rPr lang="en-GB" smtClean="0"/>
              <a:pPr>
                <a:defRPr/>
              </a:pPr>
              <a:t>31</a:t>
            </a:fld>
            <a:endParaRPr lang="en-GB"/>
          </a:p>
        </p:txBody>
      </p:sp>
    </p:spTree>
    <p:extLst>
      <p:ext uri="{BB962C8B-B14F-4D97-AF65-F5344CB8AC3E}">
        <p14:creationId xmlns:p14="http://schemas.microsoft.com/office/powerpoint/2010/main" val="1997952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From a Neuron to a Network</a:t>
            </a:r>
          </a:p>
        </p:txBody>
      </p:sp>
      <p:sp>
        <p:nvSpPr>
          <p:cNvPr id="3" name="Text Placeholder 2">
            <a:extLst>
              <a:ext uri="{FF2B5EF4-FFF2-40B4-BE49-F238E27FC236}">
                <a16:creationId xmlns:a16="http://schemas.microsoft.com/office/drawing/2014/main" id="{1ECEC516-3C1E-481C-92FB-A4BBCB99B80F}"/>
              </a:ext>
            </a:extLst>
          </p:cNvPr>
          <p:cNvSpPr>
            <a:spLocks noGrp="1"/>
          </p:cNvSpPr>
          <p:nvPr>
            <p:ph type="body" idx="1"/>
          </p:nvPr>
        </p:nvSpPr>
        <p:spPr/>
        <p:txBody>
          <a:bodyPr/>
          <a:lstStyle/>
          <a:p>
            <a:endParaRPr lang="en-US"/>
          </a:p>
        </p:txBody>
      </p:sp>
      <p:sp>
        <p:nvSpPr>
          <p:cNvPr id="4" name="Footer Placeholder 3"/>
          <p:cNvSpPr>
            <a:spLocks noGrp="1"/>
          </p:cNvSpPr>
          <p:nvPr>
            <p:ph type="ftr" sz="quarter" idx="4294967295"/>
          </p:nvPr>
        </p:nvSpPr>
        <p:spPr/>
        <p:txBody>
          <a:bodyPr/>
          <a:lstStyle/>
          <a:p>
            <a:pPr>
              <a:defRPr/>
            </a:pPr>
            <a:r>
              <a:rPr lang="en-GB" dirty="0"/>
              <a:t> </a:t>
            </a:r>
          </a:p>
        </p:txBody>
      </p:sp>
      <p:sp>
        <p:nvSpPr>
          <p:cNvPr id="5" name="Slide Number Placeholder 4"/>
          <p:cNvSpPr>
            <a:spLocks noGrp="1"/>
          </p:cNvSpPr>
          <p:nvPr>
            <p:ph type="sldNum" sz="quarter" idx="4294967295"/>
          </p:nvPr>
        </p:nvSpPr>
        <p:spPr>
          <a:xfrm>
            <a:off x="8729663" y="5259388"/>
            <a:ext cx="414337" cy="303212"/>
          </a:xfrm>
        </p:spPr>
        <p:txBody>
          <a:bodyPr/>
          <a:lstStyle/>
          <a:p>
            <a:pPr>
              <a:defRPr/>
            </a:pPr>
            <a:fld id="{B5D931A1-A42B-F94C-ADA3-91D74B0ACBA8}" type="slidenum">
              <a:rPr lang="en-GB" smtClean="0"/>
              <a:pPr>
                <a:defRPr/>
              </a:pPr>
              <a:t>32</a:t>
            </a:fld>
            <a:endParaRPr lang="en-GB"/>
          </a:p>
        </p:txBody>
      </p:sp>
    </p:spTree>
    <p:extLst>
      <p:ext uri="{BB962C8B-B14F-4D97-AF65-F5344CB8AC3E}">
        <p14:creationId xmlns:p14="http://schemas.microsoft.com/office/powerpoint/2010/main" val="991906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i="1" dirty="0"/>
              <a:t>Perceptron</a:t>
            </a:r>
            <a:r>
              <a:rPr lang="en-US" dirty="0"/>
              <a:t> – Running</a:t>
            </a:r>
            <a:br>
              <a:rPr lang="en-US" dirty="0"/>
            </a:br>
            <a:r>
              <a:rPr lang="en-US" dirty="0"/>
              <a:t>Multiple Regressions at Once</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33</a:t>
            </a:fld>
            <a:endParaRPr lang="en-GB"/>
          </a:p>
        </p:txBody>
      </p:sp>
      <p:grpSp>
        <p:nvGrpSpPr>
          <p:cNvPr id="9" name="Group 8"/>
          <p:cNvGrpSpPr/>
          <p:nvPr/>
        </p:nvGrpSpPr>
        <p:grpSpPr>
          <a:xfrm>
            <a:off x="4072663" y="2522601"/>
            <a:ext cx="397909" cy="578224"/>
            <a:chOff x="3999279" y="2595282"/>
            <a:chExt cx="870973" cy="941294"/>
          </a:xfrm>
        </p:grpSpPr>
        <p:sp>
          <p:nvSpPr>
            <p:cNvPr id="6" name="Rounded Rectangle 5"/>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1800" dirty="0" err="1">
                  <a:latin typeface="Constantia" charset="0"/>
                  <a:ea typeface="Constantia" charset="0"/>
                  <a:cs typeface="Constantia" charset="0"/>
                </a:rPr>
                <a:t>Σ</a:t>
              </a:r>
              <a:endParaRPr lang="en-US" sz="1800" dirty="0">
                <a:latin typeface="Constantia" charset="0"/>
                <a:ea typeface="Constantia" charset="0"/>
                <a:cs typeface="Constantia" charset="0"/>
              </a:endParaRPr>
            </a:p>
          </p:txBody>
        </p:sp>
        <p:cxnSp>
          <p:nvCxnSpPr>
            <p:cNvPr id="7" name="Straight Connector 6"/>
            <p:cNvCxnSpPr>
              <a:stCxn id="7" idx="1"/>
              <a:endCxn id="7"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5390475" y="2522601"/>
            <a:ext cx="397909" cy="578224"/>
            <a:chOff x="3999279" y="2595282"/>
            <a:chExt cx="870973" cy="941294"/>
          </a:xfrm>
        </p:grpSpPr>
        <p:sp>
          <p:nvSpPr>
            <p:cNvPr id="11" name="Rounded Rectangle 10"/>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1800" dirty="0" err="1">
                  <a:latin typeface="Constantia" charset="0"/>
                  <a:ea typeface="Constantia" charset="0"/>
                  <a:cs typeface="Constantia" charset="0"/>
                </a:rPr>
                <a:t>Σ</a:t>
              </a:r>
              <a:endParaRPr lang="en-US" sz="1800" dirty="0">
                <a:latin typeface="Constantia" charset="0"/>
                <a:ea typeface="Constantia" charset="0"/>
                <a:cs typeface="Constantia" charset="0"/>
              </a:endParaRPr>
            </a:p>
          </p:txBody>
        </p:sp>
        <p:cxnSp>
          <p:nvCxnSpPr>
            <p:cNvPr id="12" name="Straight Connector 11"/>
            <p:cNvCxnSpPr>
              <a:stCxn id="12" idx="1"/>
              <a:endCxn id="12"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6775522" y="2522601"/>
            <a:ext cx="397909" cy="578224"/>
            <a:chOff x="3999279" y="2595282"/>
            <a:chExt cx="870973" cy="941294"/>
          </a:xfrm>
        </p:grpSpPr>
        <p:sp>
          <p:nvSpPr>
            <p:cNvPr id="15" name="Rounded Rectangle 14"/>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1800" dirty="0" err="1">
                  <a:latin typeface="Constantia" charset="0"/>
                  <a:ea typeface="Constantia" charset="0"/>
                  <a:cs typeface="Constantia" charset="0"/>
                </a:rPr>
                <a:t>Σ</a:t>
              </a:r>
              <a:endParaRPr lang="en-US" sz="1800" dirty="0">
                <a:latin typeface="Constantia" charset="0"/>
                <a:ea typeface="Constantia" charset="0"/>
                <a:cs typeface="Constantia" charset="0"/>
              </a:endParaRPr>
            </a:p>
          </p:txBody>
        </p:sp>
        <p:cxnSp>
          <p:nvCxnSpPr>
            <p:cNvPr id="16" name="Straight Connector 15"/>
            <p:cNvCxnSpPr>
              <a:stCxn id="16" idx="1"/>
              <a:endCxn id="16"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Oval 17"/>
          <p:cNvSpPr/>
          <p:nvPr/>
        </p:nvSpPr>
        <p:spPr>
          <a:xfrm>
            <a:off x="4072663" y="3805675"/>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p>
        </p:txBody>
      </p:sp>
      <p:cxnSp>
        <p:nvCxnSpPr>
          <p:cNvPr id="22" name="Straight Arrow Connector 21"/>
          <p:cNvCxnSpPr>
            <a:stCxn id="18" idx="0"/>
            <a:endCxn id="6" idx="2"/>
          </p:cNvCxnSpPr>
          <p:nvPr/>
        </p:nvCxnSpPr>
        <p:spPr>
          <a:xfrm flipV="1">
            <a:off x="4264704" y="3100825"/>
            <a:ext cx="6914" cy="70485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7"/>
            <a:endCxn id="11" idx="2"/>
          </p:cNvCxnSpPr>
          <p:nvPr/>
        </p:nvCxnSpPr>
        <p:spPr>
          <a:xfrm flipV="1">
            <a:off x="4400497" y="3100825"/>
            <a:ext cx="1188933" cy="756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6"/>
            <a:endCxn id="15" idx="2"/>
          </p:cNvCxnSpPr>
          <p:nvPr/>
        </p:nvCxnSpPr>
        <p:spPr>
          <a:xfrm flipV="1">
            <a:off x="4456744" y="3100825"/>
            <a:ext cx="2517733" cy="87966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1" idx="1"/>
            <a:endCxn id="6" idx="2"/>
          </p:cNvCxnSpPr>
          <p:nvPr/>
        </p:nvCxnSpPr>
        <p:spPr>
          <a:xfrm flipH="1" flipV="1">
            <a:off x="4271618" y="3100825"/>
            <a:ext cx="1244543"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1" idx="0"/>
            <a:endCxn id="11" idx="2"/>
          </p:cNvCxnSpPr>
          <p:nvPr/>
        </p:nvCxnSpPr>
        <p:spPr>
          <a:xfrm flipH="1" flipV="1">
            <a:off x="5589430" y="3100825"/>
            <a:ext cx="62525" cy="6174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1" idx="7"/>
            <a:endCxn id="15" idx="2"/>
          </p:cNvCxnSpPr>
          <p:nvPr/>
        </p:nvCxnSpPr>
        <p:spPr>
          <a:xfrm flipV="1">
            <a:off x="5787748" y="3100825"/>
            <a:ext cx="1186729"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2" idx="2"/>
            <a:endCxn id="6" idx="2"/>
          </p:cNvCxnSpPr>
          <p:nvPr/>
        </p:nvCxnSpPr>
        <p:spPr>
          <a:xfrm flipH="1" flipV="1">
            <a:off x="4271618" y="3100825"/>
            <a:ext cx="2443350" cy="7967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2" idx="1"/>
            <a:endCxn id="11" idx="2"/>
          </p:cNvCxnSpPr>
          <p:nvPr/>
        </p:nvCxnSpPr>
        <p:spPr>
          <a:xfrm flipH="1" flipV="1">
            <a:off x="5589430" y="3100825"/>
            <a:ext cx="1181785" cy="6731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2" idx="0"/>
            <a:endCxn id="15" idx="2"/>
          </p:cNvCxnSpPr>
          <p:nvPr/>
        </p:nvCxnSpPr>
        <p:spPr>
          <a:xfrm flipV="1">
            <a:off x="6907009" y="3100825"/>
            <a:ext cx="67468" cy="6219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0"/>
          </p:cNvCxnSpPr>
          <p:nvPr/>
        </p:nvCxnSpPr>
        <p:spPr>
          <a:xfrm flipV="1">
            <a:off x="4271618" y="2213319"/>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0"/>
          </p:cNvCxnSpPr>
          <p:nvPr/>
        </p:nvCxnSpPr>
        <p:spPr>
          <a:xfrm flipV="1">
            <a:off x="5589430" y="2199871"/>
            <a:ext cx="0" cy="3227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0"/>
          </p:cNvCxnSpPr>
          <p:nvPr/>
        </p:nvCxnSpPr>
        <p:spPr>
          <a:xfrm flipV="1">
            <a:off x="6974477" y="2213319"/>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847354" y="4161990"/>
            <a:ext cx="582211" cy="369332"/>
          </a:xfrm>
          <a:prstGeom prst="rect">
            <a:avLst/>
          </a:prstGeom>
          <a:noFill/>
        </p:spPr>
        <p:txBody>
          <a:bodyPr wrap="none" rtlCol="0">
            <a:spAutoFit/>
          </a:bodyPr>
          <a:lstStyle/>
          <a:p>
            <a:r>
              <a:rPr lang="en-US" sz="1800" i="1">
                <a:latin typeface="Constantia" charset="0"/>
                <a:ea typeface="Constantia" charset="0"/>
                <a:cs typeface="Constantia" charset="0"/>
              </a:rPr>
              <a:t>bias</a:t>
            </a:r>
          </a:p>
        </p:txBody>
      </p:sp>
      <p:sp>
        <p:nvSpPr>
          <p:cNvPr id="57" name="TextBox 56"/>
          <p:cNvSpPr txBox="1"/>
          <p:nvPr/>
        </p:nvSpPr>
        <p:spPr>
          <a:xfrm>
            <a:off x="5996216" y="4546024"/>
            <a:ext cx="805029" cy="369332"/>
          </a:xfrm>
          <a:prstGeom prst="rect">
            <a:avLst/>
          </a:prstGeom>
          <a:noFill/>
        </p:spPr>
        <p:txBody>
          <a:bodyPr wrap="none" rtlCol="0">
            <a:spAutoFit/>
          </a:bodyPr>
          <a:lstStyle/>
          <a:p>
            <a:r>
              <a:rPr lang="en-US" sz="1800" i="1" dirty="0">
                <a:latin typeface="Constantia" charset="0"/>
                <a:ea typeface="Constantia" charset="0"/>
                <a:cs typeface="Constantia" charset="0"/>
              </a:rPr>
              <a:t>inputs</a:t>
            </a:r>
          </a:p>
        </p:txBody>
      </p:sp>
      <p:sp>
        <p:nvSpPr>
          <p:cNvPr id="61" name="Oval 60"/>
          <p:cNvSpPr/>
          <p:nvPr/>
        </p:nvSpPr>
        <p:spPr>
          <a:xfrm>
            <a:off x="5459914" y="3718269"/>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1</a:t>
            </a:r>
          </a:p>
        </p:txBody>
      </p:sp>
      <p:sp>
        <p:nvSpPr>
          <p:cNvPr id="62" name="Oval 61"/>
          <p:cNvSpPr/>
          <p:nvPr/>
        </p:nvSpPr>
        <p:spPr>
          <a:xfrm>
            <a:off x="6714968" y="3722752"/>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2</a:t>
            </a:r>
          </a:p>
        </p:txBody>
      </p:sp>
      <p:sp>
        <p:nvSpPr>
          <p:cNvPr id="3" name="TextBox 2"/>
          <p:cNvSpPr txBox="1"/>
          <p:nvPr/>
        </p:nvSpPr>
        <p:spPr>
          <a:xfrm>
            <a:off x="3264502" y="2177389"/>
            <a:ext cx="838691" cy="369332"/>
          </a:xfrm>
          <a:prstGeom prst="rect">
            <a:avLst/>
          </a:prstGeom>
          <a:noFill/>
        </p:spPr>
        <p:txBody>
          <a:bodyPr wrap="none" rtlCol="0">
            <a:spAutoFit/>
          </a:bodyPr>
          <a:lstStyle/>
          <a:p>
            <a:r>
              <a:rPr lang="en-US" sz="1800" i="1" dirty="0">
                <a:solidFill>
                  <a:schemeClr val="accent1"/>
                </a:solidFill>
                <a:latin typeface="Constantia" charset="0"/>
                <a:ea typeface="Constantia" charset="0"/>
                <a:cs typeface="Constantia" charset="0"/>
              </a:rPr>
              <a:t>class1?</a:t>
            </a:r>
          </a:p>
        </p:txBody>
      </p:sp>
      <p:sp>
        <p:nvSpPr>
          <p:cNvPr id="38" name="TextBox 37"/>
          <p:cNvSpPr txBox="1"/>
          <p:nvPr/>
        </p:nvSpPr>
        <p:spPr>
          <a:xfrm>
            <a:off x="5610755" y="2163589"/>
            <a:ext cx="873957" cy="369332"/>
          </a:xfrm>
          <a:prstGeom prst="rect">
            <a:avLst/>
          </a:prstGeom>
          <a:noFill/>
        </p:spPr>
        <p:txBody>
          <a:bodyPr wrap="none" rtlCol="0">
            <a:spAutoFit/>
          </a:bodyPr>
          <a:lstStyle/>
          <a:p>
            <a:r>
              <a:rPr lang="en-US" sz="1800" i="1">
                <a:solidFill>
                  <a:schemeClr val="accent1"/>
                </a:solidFill>
                <a:latin typeface="Constantia" charset="0"/>
                <a:ea typeface="Constantia" charset="0"/>
                <a:cs typeface="Constantia" charset="0"/>
              </a:rPr>
              <a:t>class2?</a:t>
            </a:r>
            <a:endParaRPr lang="en-US" sz="1800" i="1" dirty="0">
              <a:solidFill>
                <a:schemeClr val="accent1"/>
              </a:solidFill>
              <a:latin typeface="Constantia" charset="0"/>
              <a:ea typeface="Constantia" charset="0"/>
              <a:cs typeface="Constantia" charset="0"/>
            </a:endParaRPr>
          </a:p>
        </p:txBody>
      </p:sp>
      <p:sp>
        <p:nvSpPr>
          <p:cNvPr id="40" name="TextBox 39"/>
          <p:cNvSpPr txBox="1"/>
          <p:nvPr/>
        </p:nvSpPr>
        <p:spPr>
          <a:xfrm>
            <a:off x="7029976" y="2177389"/>
            <a:ext cx="873957" cy="369332"/>
          </a:xfrm>
          <a:prstGeom prst="rect">
            <a:avLst/>
          </a:prstGeom>
          <a:noFill/>
        </p:spPr>
        <p:txBody>
          <a:bodyPr wrap="none" rtlCol="0">
            <a:spAutoFit/>
          </a:bodyPr>
          <a:lstStyle/>
          <a:p>
            <a:r>
              <a:rPr lang="en-US" sz="1800" i="1" dirty="0">
                <a:solidFill>
                  <a:schemeClr val="accent1"/>
                </a:solidFill>
                <a:latin typeface="Constantia" charset="0"/>
                <a:ea typeface="Constantia" charset="0"/>
                <a:cs typeface="Constantia" charset="0"/>
              </a:rPr>
              <a:t>class3?</a:t>
            </a:r>
          </a:p>
        </p:txBody>
      </p:sp>
      <p:sp>
        <p:nvSpPr>
          <p:cNvPr id="19" name="TextBox 18"/>
          <p:cNvSpPr txBox="1"/>
          <p:nvPr/>
        </p:nvSpPr>
        <p:spPr>
          <a:xfrm>
            <a:off x="857307" y="1736185"/>
            <a:ext cx="7505297" cy="369332"/>
          </a:xfrm>
          <a:prstGeom prst="rect">
            <a:avLst/>
          </a:prstGeom>
          <a:noFill/>
        </p:spPr>
        <p:txBody>
          <a:bodyPr wrap="square" rtlCol="0">
            <a:spAutoFit/>
          </a:bodyPr>
          <a:lstStyle/>
          <a:p>
            <a:r>
              <a:rPr lang="en-US" sz="1800" i="1" dirty="0">
                <a:solidFill>
                  <a:schemeClr val="accent1"/>
                </a:solidFill>
                <a:latin typeface="Constantia" charset="0"/>
                <a:ea typeface="Constantia" charset="0"/>
                <a:cs typeface="Constantia" charset="0"/>
              </a:rPr>
              <a:t>“One hot” encoding on outputs; each regression learns “one vs all”</a:t>
            </a:r>
          </a:p>
        </p:txBody>
      </p:sp>
    </p:spTree>
    <p:extLst>
      <p:ext uri="{BB962C8B-B14F-4D97-AF65-F5344CB8AC3E}">
        <p14:creationId xmlns:p14="http://schemas.microsoft.com/office/powerpoint/2010/main" val="1264280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Later:</a:t>
            </a:r>
            <a:br>
              <a:rPr lang="en-US" dirty="0"/>
            </a:br>
            <a:r>
              <a:rPr lang="en-US" dirty="0"/>
              <a:t>More Complex (“Deeper”) Networks</a:t>
            </a:r>
          </a:p>
        </p:txBody>
      </p:sp>
      <p:sp>
        <p:nvSpPr>
          <p:cNvPr id="5" name="Slide Number Placeholder 4"/>
          <p:cNvSpPr>
            <a:spLocks noGrp="1"/>
          </p:cNvSpPr>
          <p:nvPr>
            <p:ph type="sldNum" sz="quarter" idx="4294967295"/>
          </p:nvPr>
        </p:nvSpPr>
        <p:spPr>
          <a:xfrm>
            <a:off x="8729663" y="5281613"/>
            <a:ext cx="414337" cy="304800"/>
          </a:xfrm>
        </p:spPr>
        <p:txBody>
          <a:bodyPr/>
          <a:lstStyle/>
          <a:p>
            <a:pPr>
              <a:defRPr/>
            </a:pPr>
            <a:fld id="{B5D931A1-A42B-F94C-ADA3-91D74B0ACBA8}" type="slidenum">
              <a:rPr lang="en-GB" smtClean="0"/>
              <a:pPr>
                <a:defRPr/>
              </a:pPr>
              <a:t>34</a:t>
            </a:fld>
            <a:endParaRPr lang="en-GB"/>
          </a:p>
        </p:txBody>
      </p:sp>
      <p:grpSp>
        <p:nvGrpSpPr>
          <p:cNvPr id="6" name="Group 5"/>
          <p:cNvGrpSpPr/>
          <p:nvPr/>
        </p:nvGrpSpPr>
        <p:grpSpPr>
          <a:xfrm>
            <a:off x="4072663" y="2522601"/>
            <a:ext cx="397909" cy="578224"/>
            <a:chOff x="3999279" y="2595282"/>
            <a:chExt cx="870973" cy="941294"/>
          </a:xfrm>
        </p:grpSpPr>
        <p:sp>
          <p:nvSpPr>
            <p:cNvPr id="7" name="Rounded Rectangle 6"/>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1800" dirty="0" err="1">
                  <a:latin typeface="Constantia" charset="0"/>
                  <a:ea typeface="Constantia" charset="0"/>
                  <a:cs typeface="Constantia" charset="0"/>
                </a:rPr>
                <a:t>Σ</a:t>
              </a:r>
              <a:endParaRPr lang="en-US" sz="1800" dirty="0">
                <a:latin typeface="Constantia" charset="0"/>
                <a:ea typeface="Constantia" charset="0"/>
                <a:cs typeface="Constantia" charset="0"/>
              </a:endParaRPr>
            </a:p>
          </p:txBody>
        </p:sp>
        <p:cxnSp>
          <p:nvCxnSpPr>
            <p:cNvPr id="8" name="Straight Connector 7"/>
            <p:cNvCxnSpPr>
              <a:stCxn id="11" idx="1"/>
              <a:endCxn id="11"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5390475" y="2522601"/>
            <a:ext cx="397909" cy="578224"/>
            <a:chOff x="3999279" y="2595282"/>
            <a:chExt cx="870973" cy="941294"/>
          </a:xfrm>
        </p:grpSpPr>
        <p:sp>
          <p:nvSpPr>
            <p:cNvPr id="11" name="Rounded Rectangle 10"/>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1800" dirty="0" err="1">
                  <a:latin typeface="Constantia" charset="0"/>
                  <a:ea typeface="Constantia" charset="0"/>
                  <a:cs typeface="Constantia" charset="0"/>
                </a:rPr>
                <a:t>Σ</a:t>
              </a:r>
              <a:endParaRPr lang="en-US" sz="1800" dirty="0">
                <a:latin typeface="Constantia" charset="0"/>
                <a:ea typeface="Constantia" charset="0"/>
                <a:cs typeface="Constantia" charset="0"/>
              </a:endParaRPr>
            </a:p>
          </p:txBody>
        </p:sp>
        <p:cxnSp>
          <p:nvCxnSpPr>
            <p:cNvPr id="12" name="Straight Connector 11"/>
            <p:cNvCxnSpPr>
              <a:stCxn id="16" idx="1"/>
              <a:endCxn id="16"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6775522" y="2522601"/>
            <a:ext cx="397909" cy="578224"/>
            <a:chOff x="3999279" y="2595282"/>
            <a:chExt cx="870973" cy="941294"/>
          </a:xfrm>
        </p:grpSpPr>
        <p:sp>
          <p:nvSpPr>
            <p:cNvPr id="15" name="Rounded Rectangle 14"/>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1800" dirty="0" err="1">
                  <a:latin typeface="Constantia" charset="0"/>
                  <a:ea typeface="Constantia" charset="0"/>
                  <a:cs typeface="Constantia" charset="0"/>
                </a:rPr>
                <a:t>Σ</a:t>
              </a:r>
              <a:endParaRPr lang="en-US" sz="1800" dirty="0">
                <a:latin typeface="Constantia" charset="0"/>
                <a:ea typeface="Constantia" charset="0"/>
                <a:cs typeface="Constantia" charset="0"/>
              </a:endParaRPr>
            </a:p>
          </p:txBody>
        </p:sp>
        <p:cxnSp>
          <p:nvCxnSpPr>
            <p:cNvPr id="16" name="Straight Connector 15"/>
            <p:cNvCxnSpPr>
              <a:stCxn id="20" idx="1"/>
              <a:endCxn id="20"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Oval 17"/>
          <p:cNvSpPr/>
          <p:nvPr/>
        </p:nvSpPr>
        <p:spPr>
          <a:xfrm>
            <a:off x="4072663" y="3805675"/>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p>
        </p:txBody>
      </p:sp>
      <p:cxnSp>
        <p:nvCxnSpPr>
          <p:cNvPr id="19" name="Straight Arrow Connector 18"/>
          <p:cNvCxnSpPr>
            <a:stCxn id="22" idx="0"/>
            <a:endCxn id="10" idx="2"/>
          </p:cNvCxnSpPr>
          <p:nvPr/>
        </p:nvCxnSpPr>
        <p:spPr>
          <a:xfrm flipV="1">
            <a:off x="4264704" y="3100825"/>
            <a:ext cx="6914" cy="70485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2" idx="7"/>
            <a:endCxn id="15" idx="2"/>
          </p:cNvCxnSpPr>
          <p:nvPr/>
        </p:nvCxnSpPr>
        <p:spPr>
          <a:xfrm flipV="1">
            <a:off x="4400497" y="3100825"/>
            <a:ext cx="1188933" cy="756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2" idx="6"/>
            <a:endCxn id="19" idx="2"/>
          </p:cNvCxnSpPr>
          <p:nvPr/>
        </p:nvCxnSpPr>
        <p:spPr>
          <a:xfrm flipV="1">
            <a:off x="4456744" y="3100825"/>
            <a:ext cx="2517733" cy="87966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 idx="2"/>
          </p:cNvCxnSpPr>
          <p:nvPr/>
        </p:nvCxnSpPr>
        <p:spPr>
          <a:xfrm flipH="1" flipV="1">
            <a:off x="4271618" y="3100825"/>
            <a:ext cx="1244543"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5" idx="2"/>
          </p:cNvCxnSpPr>
          <p:nvPr/>
        </p:nvCxnSpPr>
        <p:spPr>
          <a:xfrm flipH="1" flipV="1">
            <a:off x="5589430" y="3100825"/>
            <a:ext cx="62525" cy="6174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9" idx="2"/>
          </p:cNvCxnSpPr>
          <p:nvPr/>
        </p:nvCxnSpPr>
        <p:spPr>
          <a:xfrm flipV="1">
            <a:off x="5787748" y="3100825"/>
            <a:ext cx="1186729"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0" idx="2"/>
          </p:cNvCxnSpPr>
          <p:nvPr/>
        </p:nvCxnSpPr>
        <p:spPr>
          <a:xfrm flipH="1" flipV="1">
            <a:off x="4271618" y="3100825"/>
            <a:ext cx="2443350" cy="7967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5" idx="2"/>
          </p:cNvCxnSpPr>
          <p:nvPr/>
        </p:nvCxnSpPr>
        <p:spPr>
          <a:xfrm flipH="1" flipV="1">
            <a:off x="5589430" y="3100825"/>
            <a:ext cx="1181785" cy="6731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9" idx="2"/>
          </p:cNvCxnSpPr>
          <p:nvPr/>
        </p:nvCxnSpPr>
        <p:spPr>
          <a:xfrm flipV="1">
            <a:off x="6907009" y="3100825"/>
            <a:ext cx="67468" cy="6219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47354" y="4161990"/>
            <a:ext cx="582211" cy="369332"/>
          </a:xfrm>
          <a:prstGeom prst="rect">
            <a:avLst/>
          </a:prstGeom>
          <a:noFill/>
        </p:spPr>
        <p:txBody>
          <a:bodyPr wrap="none" rtlCol="0">
            <a:spAutoFit/>
          </a:bodyPr>
          <a:lstStyle/>
          <a:p>
            <a:r>
              <a:rPr lang="en-US" sz="1800" i="1">
                <a:latin typeface="Constantia" charset="0"/>
                <a:ea typeface="Constantia" charset="0"/>
                <a:cs typeface="Constantia" charset="0"/>
              </a:rPr>
              <a:t>bias</a:t>
            </a:r>
          </a:p>
        </p:txBody>
      </p:sp>
      <p:sp>
        <p:nvSpPr>
          <p:cNvPr id="34" name="TextBox 33"/>
          <p:cNvSpPr txBox="1"/>
          <p:nvPr/>
        </p:nvSpPr>
        <p:spPr>
          <a:xfrm>
            <a:off x="5996216" y="4546024"/>
            <a:ext cx="805029" cy="369332"/>
          </a:xfrm>
          <a:prstGeom prst="rect">
            <a:avLst/>
          </a:prstGeom>
          <a:noFill/>
        </p:spPr>
        <p:txBody>
          <a:bodyPr wrap="none" rtlCol="0">
            <a:spAutoFit/>
          </a:bodyPr>
          <a:lstStyle/>
          <a:p>
            <a:r>
              <a:rPr lang="en-US" sz="1800" i="1" dirty="0">
                <a:latin typeface="Constantia" charset="0"/>
                <a:ea typeface="Constantia" charset="0"/>
                <a:cs typeface="Constantia" charset="0"/>
              </a:rPr>
              <a:t>inputs</a:t>
            </a:r>
          </a:p>
        </p:txBody>
      </p:sp>
      <p:sp>
        <p:nvSpPr>
          <p:cNvPr id="35" name="Oval 34"/>
          <p:cNvSpPr/>
          <p:nvPr/>
        </p:nvSpPr>
        <p:spPr>
          <a:xfrm>
            <a:off x="5459914" y="3718269"/>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1</a:t>
            </a:r>
          </a:p>
        </p:txBody>
      </p:sp>
      <p:sp>
        <p:nvSpPr>
          <p:cNvPr id="36" name="Oval 35"/>
          <p:cNvSpPr/>
          <p:nvPr/>
        </p:nvSpPr>
        <p:spPr>
          <a:xfrm>
            <a:off x="6714968" y="3722752"/>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2</a:t>
            </a:r>
          </a:p>
        </p:txBody>
      </p:sp>
      <p:sp>
        <p:nvSpPr>
          <p:cNvPr id="53" name="TextBox 52"/>
          <p:cNvSpPr txBox="1"/>
          <p:nvPr/>
        </p:nvSpPr>
        <p:spPr>
          <a:xfrm>
            <a:off x="1023257" y="2600741"/>
            <a:ext cx="2620835" cy="1200329"/>
          </a:xfrm>
          <a:prstGeom prst="rect">
            <a:avLst/>
          </a:prstGeom>
          <a:noFill/>
        </p:spPr>
        <p:txBody>
          <a:bodyPr wrap="square" rtlCol="0">
            <a:spAutoFit/>
          </a:bodyPr>
          <a:lstStyle/>
          <a:p>
            <a:r>
              <a:rPr lang="en-US" sz="1800" i="1" dirty="0"/>
              <a:t>We don’t need to decide a priori which</a:t>
            </a:r>
          </a:p>
          <a:p>
            <a:r>
              <a:rPr lang="en-US" sz="1800" i="1" dirty="0"/>
              <a:t>variables are being </a:t>
            </a:r>
          </a:p>
          <a:p>
            <a:r>
              <a:rPr lang="en-US" sz="1800" i="1" dirty="0"/>
              <a:t>predicted here</a:t>
            </a:r>
          </a:p>
        </p:txBody>
      </p:sp>
    </p:spTree>
    <p:extLst>
      <p:ext uri="{BB962C8B-B14F-4D97-AF65-F5344CB8AC3E}">
        <p14:creationId xmlns:p14="http://schemas.microsoft.com/office/powerpoint/2010/main" val="1136695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Later:</a:t>
            </a:r>
            <a:br>
              <a:rPr lang="en-US" dirty="0"/>
            </a:br>
            <a:r>
              <a:rPr lang="en-US" dirty="0"/>
              <a:t>More Complex (“Deeper”) Networks</a:t>
            </a:r>
          </a:p>
        </p:txBody>
      </p:sp>
      <p:sp>
        <p:nvSpPr>
          <p:cNvPr id="5" name="Slide Number Placeholder 4"/>
          <p:cNvSpPr>
            <a:spLocks noGrp="1"/>
          </p:cNvSpPr>
          <p:nvPr>
            <p:ph type="sldNum" sz="quarter" idx="4294967295"/>
          </p:nvPr>
        </p:nvSpPr>
        <p:spPr>
          <a:xfrm>
            <a:off x="8729663" y="5281613"/>
            <a:ext cx="414337" cy="304800"/>
          </a:xfrm>
        </p:spPr>
        <p:txBody>
          <a:bodyPr/>
          <a:lstStyle/>
          <a:p>
            <a:pPr>
              <a:defRPr/>
            </a:pPr>
            <a:fld id="{B5D931A1-A42B-F94C-ADA3-91D74B0ACBA8}" type="slidenum">
              <a:rPr lang="en-GB" smtClean="0"/>
              <a:pPr>
                <a:defRPr/>
              </a:pPr>
              <a:t>35</a:t>
            </a:fld>
            <a:endParaRPr lang="en-GB"/>
          </a:p>
        </p:txBody>
      </p:sp>
      <p:grpSp>
        <p:nvGrpSpPr>
          <p:cNvPr id="6" name="Group 5"/>
          <p:cNvGrpSpPr/>
          <p:nvPr/>
        </p:nvGrpSpPr>
        <p:grpSpPr>
          <a:xfrm>
            <a:off x="4072663" y="2522601"/>
            <a:ext cx="397909" cy="578224"/>
            <a:chOff x="3999279" y="2595282"/>
            <a:chExt cx="870973" cy="941294"/>
          </a:xfrm>
        </p:grpSpPr>
        <p:sp>
          <p:nvSpPr>
            <p:cNvPr id="7" name="Rounded Rectangle 6"/>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1800" dirty="0" err="1">
                  <a:latin typeface="Constantia" charset="0"/>
                  <a:ea typeface="Constantia" charset="0"/>
                  <a:cs typeface="Constantia" charset="0"/>
                </a:rPr>
                <a:t>Σ</a:t>
              </a:r>
              <a:endParaRPr lang="en-US" sz="1800" dirty="0">
                <a:latin typeface="Constantia" charset="0"/>
                <a:ea typeface="Constantia" charset="0"/>
                <a:cs typeface="Constantia" charset="0"/>
              </a:endParaRPr>
            </a:p>
          </p:txBody>
        </p:sp>
        <p:cxnSp>
          <p:nvCxnSpPr>
            <p:cNvPr id="8" name="Straight Connector 7"/>
            <p:cNvCxnSpPr>
              <a:stCxn id="11" idx="1"/>
              <a:endCxn id="11"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5390475" y="2522601"/>
            <a:ext cx="397909" cy="578224"/>
            <a:chOff x="3999279" y="2595282"/>
            <a:chExt cx="870973" cy="941294"/>
          </a:xfrm>
        </p:grpSpPr>
        <p:sp>
          <p:nvSpPr>
            <p:cNvPr id="11" name="Rounded Rectangle 10"/>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1800" dirty="0" err="1">
                  <a:latin typeface="Constantia" charset="0"/>
                  <a:ea typeface="Constantia" charset="0"/>
                  <a:cs typeface="Constantia" charset="0"/>
                </a:rPr>
                <a:t>Σ</a:t>
              </a:r>
              <a:endParaRPr lang="en-US" sz="1800" dirty="0">
                <a:latin typeface="Constantia" charset="0"/>
                <a:ea typeface="Constantia" charset="0"/>
                <a:cs typeface="Constantia" charset="0"/>
              </a:endParaRPr>
            </a:p>
          </p:txBody>
        </p:sp>
        <p:cxnSp>
          <p:nvCxnSpPr>
            <p:cNvPr id="12" name="Straight Connector 11"/>
            <p:cNvCxnSpPr>
              <a:stCxn id="16" idx="1"/>
              <a:endCxn id="16"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6775522" y="2522601"/>
            <a:ext cx="397909" cy="578224"/>
            <a:chOff x="3999279" y="2595282"/>
            <a:chExt cx="870973" cy="941294"/>
          </a:xfrm>
        </p:grpSpPr>
        <p:sp>
          <p:nvSpPr>
            <p:cNvPr id="15" name="Rounded Rectangle 14"/>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1800" dirty="0" err="1">
                  <a:latin typeface="Constantia" charset="0"/>
                  <a:ea typeface="Constantia" charset="0"/>
                  <a:cs typeface="Constantia" charset="0"/>
                </a:rPr>
                <a:t>Σ</a:t>
              </a:r>
              <a:endParaRPr lang="en-US" sz="1800" dirty="0">
                <a:latin typeface="Constantia" charset="0"/>
                <a:ea typeface="Constantia" charset="0"/>
                <a:cs typeface="Constantia" charset="0"/>
              </a:endParaRPr>
            </a:p>
          </p:txBody>
        </p:sp>
        <p:cxnSp>
          <p:nvCxnSpPr>
            <p:cNvPr id="16" name="Straight Connector 15"/>
            <p:cNvCxnSpPr>
              <a:stCxn id="20" idx="1"/>
              <a:endCxn id="20"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Oval 17"/>
          <p:cNvSpPr/>
          <p:nvPr/>
        </p:nvSpPr>
        <p:spPr>
          <a:xfrm>
            <a:off x="4072663" y="3805675"/>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p>
        </p:txBody>
      </p:sp>
      <p:cxnSp>
        <p:nvCxnSpPr>
          <p:cNvPr id="19" name="Straight Arrow Connector 18"/>
          <p:cNvCxnSpPr>
            <a:stCxn id="22" idx="0"/>
            <a:endCxn id="10" idx="2"/>
          </p:cNvCxnSpPr>
          <p:nvPr/>
        </p:nvCxnSpPr>
        <p:spPr>
          <a:xfrm flipV="1">
            <a:off x="4264704" y="3100825"/>
            <a:ext cx="6914" cy="70485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2" idx="7"/>
            <a:endCxn id="15" idx="2"/>
          </p:cNvCxnSpPr>
          <p:nvPr/>
        </p:nvCxnSpPr>
        <p:spPr>
          <a:xfrm flipV="1">
            <a:off x="4400497" y="3100825"/>
            <a:ext cx="1188933" cy="756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2" idx="6"/>
            <a:endCxn id="19" idx="2"/>
          </p:cNvCxnSpPr>
          <p:nvPr/>
        </p:nvCxnSpPr>
        <p:spPr>
          <a:xfrm flipV="1">
            <a:off x="4456744" y="3100825"/>
            <a:ext cx="2517733" cy="87966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 idx="2"/>
          </p:cNvCxnSpPr>
          <p:nvPr/>
        </p:nvCxnSpPr>
        <p:spPr>
          <a:xfrm flipH="1" flipV="1">
            <a:off x="4271618" y="3100825"/>
            <a:ext cx="1244543"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5" idx="2"/>
          </p:cNvCxnSpPr>
          <p:nvPr/>
        </p:nvCxnSpPr>
        <p:spPr>
          <a:xfrm flipH="1" flipV="1">
            <a:off x="5589430" y="3100825"/>
            <a:ext cx="62525" cy="6174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9" idx="2"/>
          </p:cNvCxnSpPr>
          <p:nvPr/>
        </p:nvCxnSpPr>
        <p:spPr>
          <a:xfrm flipV="1">
            <a:off x="5787748" y="3100825"/>
            <a:ext cx="1186729"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0" idx="2"/>
          </p:cNvCxnSpPr>
          <p:nvPr/>
        </p:nvCxnSpPr>
        <p:spPr>
          <a:xfrm flipH="1" flipV="1">
            <a:off x="4271618" y="3100825"/>
            <a:ext cx="2443350" cy="7967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5" idx="2"/>
          </p:cNvCxnSpPr>
          <p:nvPr/>
        </p:nvCxnSpPr>
        <p:spPr>
          <a:xfrm flipH="1" flipV="1">
            <a:off x="5589430" y="3100825"/>
            <a:ext cx="1181785" cy="6731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9" idx="2"/>
          </p:cNvCxnSpPr>
          <p:nvPr/>
        </p:nvCxnSpPr>
        <p:spPr>
          <a:xfrm flipV="1">
            <a:off x="6907009" y="3100825"/>
            <a:ext cx="67468" cy="6219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0"/>
          </p:cNvCxnSpPr>
          <p:nvPr/>
        </p:nvCxnSpPr>
        <p:spPr>
          <a:xfrm flipV="1">
            <a:off x="5589430" y="2199871"/>
            <a:ext cx="0" cy="3227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47354" y="4161990"/>
            <a:ext cx="582211" cy="369332"/>
          </a:xfrm>
          <a:prstGeom prst="rect">
            <a:avLst/>
          </a:prstGeom>
          <a:noFill/>
        </p:spPr>
        <p:txBody>
          <a:bodyPr wrap="none" rtlCol="0">
            <a:spAutoFit/>
          </a:bodyPr>
          <a:lstStyle/>
          <a:p>
            <a:r>
              <a:rPr lang="en-US" sz="1800" i="1">
                <a:latin typeface="Constantia" charset="0"/>
                <a:ea typeface="Constantia" charset="0"/>
                <a:cs typeface="Constantia" charset="0"/>
              </a:rPr>
              <a:t>bias</a:t>
            </a:r>
          </a:p>
        </p:txBody>
      </p:sp>
      <p:sp>
        <p:nvSpPr>
          <p:cNvPr id="34" name="TextBox 33"/>
          <p:cNvSpPr txBox="1"/>
          <p:nvPr/>
        </p:nvSpPr>
        <p:spPr>
          <a:xfrm>
            <a:off x="5996216" y="4546024"/>
            <a:ext cx="805029" cy="369332"/>
          </a:xfrm>
          <a:prstGeom prst="rect">
            <a:avLst/>
          </a:prstGeom>
          <a:noFill/>
        </p:spPr>
        <p:txBody>
          <a:bodyPr wrap="none" rtlCol="0">
            <a:spAutoFit/>
          </a:bodyPr>
          <a:lstStyle/>
          <a:p>
            <a:r>
              <a:rPr lang="en-US" sz="1800" i="1" dirty="0">
                <a:latin typeface="Constantia" charset="0"/>
                <a:ea typeface="Constantia" charset="0"/>
                <a:cs typeface="Constantia" charset="0"/>
              </a:rPr>
              <a:t>inputs</a:t>
            </a:r>
          </a:p>
        </p:txBody>
      </p:sp>
      <p:sp>
        <p:nvSpPr>
          <p:cNvPr id="35" name="Oval 34"/>
          <p:cNvSpPr/>
          <p:nvPr/>
        </p:nvSpPr>
        <p:spPr>
          <a:xfrm>
            <a:off x="5459914" y="3718269"/>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1</a:t>
            </a:r>
          </a:p>
        </p:txBody>
      </p:sp>
      <p:sp>
        <p:nvSpPr>
          <p:cNvPr id="36" name="Oval 35"/>
          <p:cNvSpPr/>
          <p:nvPr/>
        </p:nvSpPr>
        <p:spPr>
          <a:xfrm>
            <a:off x="6714968" y="3722752"/>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2</a:t>
            </a:r>
          </a:p>
        </p:txBody>
      </p:sp>
      <p:grpSp>
        <p:nvGrpSpPr>
          <p:cNvPr id="39" name="Group 38"/>
          <p:cNvGrpSpPr/>
          <p:nvPr/>
        </p:nvGrpSpPr>
        <p:grpSpPr>
          <a:xfrm>
            <a:off x="5390475" y="1608176"/>
            <a:ext cx="397909" cy="578224"/>
            <a:chOff x="3999279" y="2595282"/>
            <a:chExt cx="870973" cy="941294"/>
          </a:xfrm>
        </p:grpSpPr>
        <p:sp>
          <p:nvSpPr>
            <p:cNvPr id="40" name="Rounded Rectangle 39"/>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1800" dirty="0" err="1">
                  <a:latin typeface="Constantia" charset="0"/>
                  <a:ea typeface="Constantia" charset="0"/>
                  <a:cs typeface="Constantia" charset="0"/>
                </a:rPr>
                <a:t>Σ</a:t>
              </a:r>
              <a:endParaRPr lang="en-US" sz="1800" dirty="0">
                <a:latin typeface="Constantia" charset="0"/>
                <a:ea typeface="Constantia" charset="0"/>
                <a:cs typeface="Constantia" charset="0"/>
              </a:endParaRPr>
            </a:p>
          </p:txBody>
        </p:sp>
        <p:cxnSp>
          <p:nvCxnSpPr>
            <p:cNvPr id="41" name="Straight Connector 40"/>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p:cNvCxnSpPr/>
          <p:nvPr/>
        </p:nvCxnSpPr>
        <p:spPr>
          <a:xfrm flipV="1">
            <a:off x="5589430" y="1298894"/>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644929" y="1262964"/>
            <a:ext cx="768159" cy="369332"/>
          </a:xfrm>
          <a:prstGeom prst="rect">
            <a:avLst/>
          </a:prstGeom>
          <a:noFill/>
        </p:spPr>
        <p:txBody>
          <a:bodyPr wrap="none" rtlCol="0">
            <a:spAutoFit/>
          </a:bodyPr>
          <a:lstStyle/>
          <a:p>
            <a:r>
              <a:rPr lang="en-US" sz="1800" i="1" dirty="0">
                <a:solidFill>
                  <a:schemeClr val="accent1"/>
                </a:solidFill>
                <a:latin typeface="Constantia" charset="0"/>
                <a:ea typeface="Constantia" charset="0"/>
                <a:cs typeface="Constantia" charset="0"/>
              </a:rPr>
              <a:t>class?</a:t>
            </a:r>
          </a:p>
        </p:txBody>
      </p:sp>
      <p:cxnSp>
        <p:nvCxnSpPr>
          <p:cNvPr id="50" name="Straight Arrow Connector 49"/>
          <p:cNvCxnSpPr>
            <a:stCxn id="15" idx="0"/>
            <a:endCxn id="40" idx="2"/>
          </p:cNvCxnSpPr>
          <p:nvPr/>
        </p:nvCxnSpPr>
        <p:spPr>
          <a:xfrm flipH="1" flipV="1">
            <a:off x="5589430" y="2186400"/>
            <a:ext cx="1385047" cy="33620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0"/>
            <a:endCxn id="40" idx="2"/>
          </p:cNvCxnSpPr>
          <p:nvPr/>
        </p:nvCxnSpPr>
        <p:spPr>
          <a:xfrm flipV="1">
            <a:off x="4271618" y="2186400"/>
            <a:ext cx="1317812" cy="33620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23257" y="2600741"/>
            <a:ext cx="2620835" cy="1200329"/>
          </a:xfrm>
          <a:prstGeom prst="rect">
            <a:avLst/>
          </a:prstGeom>
          <a:noFill/>
        </p:spPr>
        <p:txBody>
          <a:bodyPr wrap="square" rtlCol="0">
            <a:spAutoFit/>
          </a:bodyPr>
          <a:lstStyle/>
          <a:p>
            <a:r>
              <a:rPr lang="en-US" sz="1800" i="1" dirty="0"/>
              <a:t>We don’t need to decide a priori which</a:t>
            </a:r>
          </a:p>
          <a:p>
            <a:r>
              <a:rPr lang="en-US" sz="1800" i="1" dirty="0"/>
              <a:t>variables are being </a:t>
            </a:r>
          </a:p>
          <a:p>
            <a:r>
              <a:rPr lang="en-US" sz="1800" i="1" dirty="0"/>
              <a:t>predicted here</a:t>
            </a:r>
          </a:p>
        </p:txBody>
      </p:sp>
      <p:sp>
        <p:nvSpPr>
          <p:cNvPr id="54" name="TextBox 53"/>
          <p:cNvSpPr txBox="1"/>
          <p:nvPr/>
        </p:nvSpPr>
        <p:spPr>
          <a:xfrm>
            <a:off x="840415" y="1540669"/>
            <a:ext cx="4200282" cy="923330"/>
          </a:xfrm>
          <a:prstGeom prst="rect">
            <a:avLst/>
          </a:prstGeom>
          <a:noFill/>
        </p:spPr>
        <p:txBody>
          <a:bodyPr wrap="square" rtlCol="0">
            <a:spAutoFit/>
          </a:bodyPr>
          <a:lstStyle/>
          <a:p>
            <a:r>
              <a:rPr lang="en-US" sz="1800" i="1" dirty="0"/>
              <a:t>Training will help direct </a:t>
            </a:r>
            <a:br>
              <a:rPr lang="en-US" sz="1800" i="1" dirty="0"/>
            </a:br>
            <a:r>
              <a:rPr lang="en-US" sz="1800" i="1" dirty="0"/>
              <a:t>what the hidden variables </a:t>
            </a:r>
            <a:br>
              <a:rPr lang="en-US" sz="1800" i="1" dirty="0"/>
            </a:br>
            <a:r>
              <a:rPr lang="en-US" sz="1800" i="1" dirty="0"/>
              <a:t>should be</a:t>
            </a:r>
          </a:p>
        </p:txBody>
      </p:sp>
    </p:spTree>
    <p:extLst>
      <p:ext uri="{BB962C8B-B14F-4D97-AF65-F5344CB8AC3E}">
        <p14:creationId xmlns:p14="http://schemas.microsoft.com/office/powerpoint/2010/main" val="2391643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the Single Layer: </a:t>
            </a:r>
            <a:br>
              <a:rPr lang="en-US" dirty="0"/>
            </a:br>
            <a:r>
              <a:rPr lang="en-US" dirty="0"/>
              <a:t>Training a Perceptron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3235" y="2111433"/>
                <a:ext cx="7514035" cy="2865380"/>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charset="0"/>
                            </a:rPr>
                            <m:t>𝑤</m:t>
                          </m:r>
                        </m:e>
                        <m:sub>
                          <m:r>
                            <a:rPr lang="en-US" sz="2400" b="0" i="1" smtClean="0">
                              <a:latin typeface="Cambria Math" charset="0"/>
                            </a:rPr>
                            <m:t>𝑖</m:t>
                          </m:r>
                          <m:r>
                            <a:rPr lang="en-US" sz="2400" b="0" i="1" smtClean="0">
                              <a:latin typeface="Cambria Math" charset="0"/>
                            </a:rPr>
                            <m:t>,</m:t>
                          </m:r>
                          <m:r>
                            <a:rPr lang="en-US" sz="2400" b="0" i="1" smtClean="0">
                              <a:latin typeface="Cambria Math" charset="0"/>
                            </a:rPr>
                            <m:t>𝑗</m:t>
                          </m:r>
                        </m:sub>
                        <m:sup>
                          <m:r>
                            <a:rPr lang="en-US" sz="2400" b="0" i="1" smtClean="0">
                              <a:latin typeface="Cambria Math" charset="0"/>
                            </a:rPr>
                            <m:t>𝑛𝑒𝑥𝑡</m:t>
                          </m:r>
                          <m:r>
                            <a:rPr lang="en-US" sz="2400" b="0" i="1" smtClean="0">
                              <a:latin typeface="Cambria Math" charset="0"/>
                            </a:rPr>
                            <m:t> </m:t>
                          </m:r>
                          <m:r>
                            <a:rPr lang="en-US" sz="2400" b="0" i="1" smtClean="0">
                              <a:latin typeface="Cambria Math" charset="0"/>
                            </a:rPr>
                            <m:t>𝑠𝑡𝑒𝑝</m:t>
                          </m:r>
                        </m:sup>
                      </m:sSubSup>
                      <m:r>
                        <a:rPr lang="en-US" sz="2400" b="0" i="1" smtClean="0">
                          <a:latin typeface="Cambria Math" charset="0"/>
                        </a:rPr>
                        <m:t>=</m:t>
                      </m:r>
                      <m:sSub>
                        <m:sSubPr>
                          <m:ctrlPr>
                            <a:rPr lang="en-US" sz="2400" b="0" i="1" smtClean="0">
                              <a:latin typeface="Cambria Math" panose="02040503050406030204" pitchFamily="18" charset="0"/>
                            </a:rPr>
                          </m:ctrlPr>
                        </m:sSubPr>
                        <m:e>
                          <m:r>
                            <a:rPr lang="en-US" sz="2400" b="0" i="1" smtClean="0">
                              <a:latin typeface="Cambria Math" charset="0"/>
                            </a:rPr>
                            <m:t>𝑤</m:t>
                          </m:r>
                        </m:e>
                        <m:sub>
                          <m:r>
                            <a:rPr lang="en-US" sz="2400" b="0" i="1" smtClean="0">
                              <a:latin typeface="Cambria Math" charset="0"/>
                            </a:rPr>
                            <m:t>𝑖</m:t>
                          </m:r>
                          <m:r>
                            <a:rPr lang="en-US" sz="2400" b="0" i="1" smtClean="0">
                              <a:latin typeface="Cambria Math" charset="0"/>
                            </a:rPr>
                            <m:t>,</m:t>
                          </m:r>
                          <m:r>
                            <a:rPr lang="en-US" sz="2400" b="0" i="1" smtClean="0">
                              <a:latin typeface="Cambria Math" charset="0"/>
                            </a:rPr>
                            <m:t>𝑗</m:t>
                          </m:r>
                        </m:sub>
                      </m:sSub>
                      <m:r>
                        <a:rPr lang="en-US" sz="2400" b="0" i="1" smtClean="0">
                          <a:latin typeface="Cambria Math" charset="0"/>
                        </a:rPr>
                        <m:t>+</m:t>
                      </m:r>
                      <m:r>
                        <m:rPr>
                          <m:nor/>
                        </m:rPr>
                        <a:rPr lang="en-US" b="1" dirty="0" smtClean="0">
                          <a:solidFill>
                            <a:schemeClr val="tx1"/>
                          </a:solidFill>
                          <a:latin typeface="Symbol" pitchFamily="2" charset="2"/>
                        </a:rPr>
                        <m:t>h</m:t>
                      </m:r>
                      <m:r>
                        <a:rPr lang="en-US" b="0" i="1" dirty="0" smtClean="0">
                          <a:solidFill>
                            <a:srgbClr val="C00000"/>
                          </a:solidFill>
                          <a:latin typeface="Cambria Math" panose="02040503050406030204" pitchFamily="18" charset="0"/>
                        </a:rPr>
                        <m:t>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charset="0"/>
                                </a:rPr>
                                <m:t>𝑦</m:t>
                              </m:r>
                              <m:r>
                                <a:rPr lang="en-US" sz="2400" b="0" i="1" smtClean="0">
                                  <a:latin typeface="Cambria Math" charset="0"/>
                                </a:rPr>
                                <m:t>−</m:t>
                              </m:r>
                              <m:acc>
                                <m:accPr>
                                  <m:chr m:val="̂"/>
                                  <m:ctrlPr>
                                    <a:rPr lang="en-US" sz="2400" b="0" i="1" smtClean="0">
                                      <a:latin typeface="Cambria Math" panose="02040503050406030204" pitchFamily="18" charset="0"/>
                                    </a:rPr>
                                  </m:ctrlPr>
                                </m:accPr>
                                <m:e>
                                  <m:r>
                                    <a:rPr lang="en-US" sz="2400" b="0" i="1" smtClean="0">
                                      <a:latin typeface="Cambria Math" charset="0"/>
                                    </a:rPr>
                                    <m:t>𝑦</m:t>
                                  </m:r>
                                </m:e>
                              </m:acc>
                            </m:e>
                            <m:sub>
                              <m:r>
                                <a:rPr lang="en-US" sz="2400" b="0" i="1" smtClean="0">
                                  <a:latin typeface="Cambria Math" charset="0"/>
                                </a:rPr>
                                <m:t>𝑗</m:t>
                              </m:r>
                            </m:sub>
                          </m:sSub>
                        </m:e>
                      </m:d>
                      <m:sSub>
                        <m:sSubPr>
                          <m:ctrlPr>
                            <a:rPr lang="en-US" sz="2400" b="0" i="1" smtClean="0">
                              <a:latin typeface="Cambria Math" panose="02040503050406030204" pitchFamily="18" charset="0"/>
                            </a:rPr>
                          </m:ctrlPr>
                        </m:sSubPr>
                        <m:e>
                          <m:r>
                            <a:rPr lang="en-US" sz="2400" b="0" i="1" smtClean="0">
                              <a:latin typeface="Cambria Math" charset="0"/>
                            </a:rPr>
                            <m:t>𝑥</m:t>
                          </m:r>
                        </m:e>
                        <m:sub>
                          <m:r>
                            <a:rPr lang="en-US" sz="2400" b="0" i="1" smtClean="0">
                              <a:latin typeface="Cambria Math" charset="0"/>
                            </a:rPr>
                            <m:t>𝑖</m:t>
                          </m:r>
                        </m:sub>
                      </m:sSub>
                    </m:oMath>
                  </m:oMathPara>
                </a14:m>
                <a:endParaRPr lang="en-US" sz="2400" dirty="0"/>
              </a:p>
              <a:p>
                <a:pPr marL="0" indent="0" algn="ctr">
                  <a:buNone/>
                </a:pPr>
                <a:endParaRPr lang="en-US" sz="2400" dirty="0"/>
              </a:p>
              <a:p>
                <a:pPr marL="0" indent="0" algn="ctr">
                  <a:buNone/>
                </a:pPr>
                <a:r>
                  <a:rPr lang="en-US" sz="2400" b="1" dirty="0">
                    <a:solidFill>
                      <a:srgbClr val="C00000"/>
                    </a:solidFill>
                  </a:rPr>
                  <a:t>Looks like gradient descent update rule with MSE/SSE! </a:t>
                </a:r>
              </a:p>
              <a:p>
                <a:pPr marL="0" indent="0" algn="ctr">
                  <a:buNone/>
                </a:pPr>
                <a:r>
                  <a:rPr lang="en-US" b="1" dirty="0">
                    <a:latin typeface="Symbol" pitchFamily="2" charset="2"/>
                  </a:rPr>
                  <a:t>h </a:t>
                </a:r>
                <a:r>
                  <a:rPr lang="en-US" b="1" dirty="0">
                    <a:latin typeface="Helvetica" pitchFamily="2" charset="0"/>
                  </a:rPr>
                  <a:t>= learning rate</a:t>
                </a:r>
                <a:endParaRPr lang="en-US" sz="2400" b="1" dirty="0">
                  <a:latin typeface="Helvetica" pitchFamily="2"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3235" y="2111433"/>
                <a:ext cx="7514035" cy="2865380"/>
              </a:xfrm>
              <a:blipFill>
                <a:blip r:embed="rId2"/>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36</a:t>
            </a:fld>
            <a:endParaRPr lang="en-GB"/>
          </a:p>
        </p:txBody>
      </p:sp>
    </p:spTree>
    <p:extLst>
      <p:ext uri="{BB962C8B-B14F-4D97-AF65-F5344CB8AC3E}">
        <p14:creationId xmlns:p14="http://schemas.microsoft.com/office/powerpoint/2010/main" val="535520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r>
              <a:rPr lang="en-US" dirty="0"/>
              <a:t>Learning 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9727" y="2083686"/>
                <a:ext cx="8440703" cy="3405625"/>
              </a:xfrm>
            </p:spPr>
            <p:txBody>
              <a:bodyPr>
                <a:normAutofit/>
              </a:bodyPr>
              <a:lstStyle/>
              <a:p>
                <a:pPr marL="0" indent="0">
                  <a:buNone/>
                </a:pPr>
                <a:r>
                  <a:rPr lang="en-US" sz="2000" dirty="0"/>
                  <a:t>Start with random weights </a:t>
                </a:r>
                <a:r>
                  <a:rPr lang="en-US" sz="2000" i="1" dirty="0"/>
                  <a:t>w</a:t>
                </a:r>
                <a:r>
                  <a:rPr lang="en-US" sz="2000" dirty="0"/>
                  <a:t> = [0 -0.3 0.7]   (recall w</a:t>
                </a:r>
                <a:r>
                  <a:rPr lang="en-US" sz="2000" baseline="-25000" dirty="0"/>
                  <a:t>0</a:t>
                </a:r>
                <a:r>
                  <a:rPr lang="en-US" sz="2000" dirty="0"/>
                  <a:t> is for bias)</a:t>
                </a:r>
              </a:p>
              <a:p>
                <a:pPr marL="628650" lvl="1" indent="-342900" defTabSz="949325">
                  <a:buSzPct val="100000"/>
                  <a:buFont typeface="+mj-lt"/>
                  <a:buAutoNum type="arabicPeriod"/>
                  <a:tabLst>
                    <a:tab pos="4289425" algn="l"/>
                  </a:tabLst>
                </a:pPr>
                <a:r>
                  <a:rPr lang="en-US" sz="1800" i="1" dirty="0"/>
                  <a:t>z</a:t>
                </a:r>
                <a:r>
                  <a:rPr lang="en-US" sz="1800" i="1" baseline="-25000" dirty="0"/>
                  <a:t>0</a:t>
                </a:r>
                <a:r>
                  <a:rPr lang="en-US" sz="1800" dirty="0"/>
                  <a:t> = 0 + -0.3(0) + 0.7(0) = 0	</a:t>
                </a:r>
                <a:r>
                  <a:rPr lang="en-US" sz="1800" dirty="0">
                    <a:solidFill>
                      <a:schemeClr val="accent1"/>
                    </a:solidFill>
                    <a:sym typeface="Wingdings"/>
                  </a:rPr>
                  <a:t></a:t>
                </a:r>
                <a:r>
                  <a:rPr lang="en-US" sz="1800" dirty="0">
                    <a:sym typeface="Wingdings"/>
                  </a:rPr>
                  <a:t>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charset="0"/>
                          </a:rPr>
                          <m:t>𝑦</m:t>
                        </m:r>
                        <m:r>
                          <a:rPr lang="en-US" sz="1800" b="0" i="1" baseline="-25000" smtClean="0">
                            <a:latin typeface="Cambria Math" charset="0"/>
                          </a:rPr>
                          <m:t>0</m:t>
                        </m:r>
                      </m:e>
                    </m:acc>
                  </m:oMath>
                </a14:m>
                <a:r>
                  <a:rPr lang="en-US" sz="1800" dirty="0">
                    <a:sym typeface="Wingdings"/>
                  </a:rPr>
                  <a:t> = 1; error = y</a:t>
                </a:r>
                <a14:m>
                  <m:oMath xmlns:m="http://schemas.openxmlformats.org/officeDocument/2006/math">
                    <m:r>
                      <a:rPr lang="en-US" sz="1800" i="1" baseline="-25000">
                        <a:latin typeface="Cambria Math" charset="0"/>
                      </a:rPr>
                      <m:t>0</m:t>
                    </m:r>
                  </m:oMath>
                </a14:m>
                <a:r>
                  <a:rPr lang="en-US" sz="1800" dirty="0">
                    <a:sym typeface="Wingdings"/>
                  </a:rPr>
                  <a:t> –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charset="0"/>
                          </a:rPr>
                          <m:t>𝑦</m:t>
                        </m:r>
                        <m:r>
                          <a:rPr lang="en-US" sz="1800" i="1" baseline="-25000">
                            <a:latin typeface="Cambria Math" charset="0"/>
                          </a:rPr>
                          <m:t>0</m:t>
                        </m:r>
                      </m:e>
                    </m:acc>
                  </m:oMath>
                </a14:m>
                <a:r>
                  <a:rPr lang="en-US" sz="1800" dirty="0">
                    <a:sym typeface="Wingdings"/>
                  </a:rPr>
                  <a:t> = -2</a:t>
                </a:r>
              </a:p>
              <a:p>
                <a:pPr marL="571500" lvl="2" indent="0" defTabSz="949325">
                  <a:buNone/>
                  <a:tabLst>
                    <a:tab pos="4289425" algn="l"/>
                  </a:tabLst>
                </a:pPr>
                <a14:m>
                  <m:oMath xmlns:m="http://schemas.openxmlformats.org/officeDocument/2006/math">
                    <m:r>
                      <m:rPr>
                        <m:sty m:val="p"/>
                      </m:rPr>
                      <a:rPr lang="en-US" sz="1600" b="0" i="0" dirty="0" smtClean="0">
                        <a:latin typeface="Cambria Math" charset="0"/>
                        <a:sym typeface="Wingdings"/>
                      </a:rPr>
                      <m:t>Δ</m:t>
                    </m:r>
                    <m:r>
                      <a:rPr lang="en-US" sz="1600" b="0" i="1" dirty="0" smtClean="0">
                        <a:latin typeface="Cambria Math" charset="0"/>
                        <a:sym typeface="Wingdings"/>
                      </a:rPr>
                      <m:t>𝑤</m:t>
                    </m:r>
                    <m:r>
                      <a:rPr lang="en-US" sz="1600" b="0" i="1" baseline="-25000" dirty="0" smtClean="0">
                        <a:latin typeface="Cambria Math" charset="0"/>
                        <a:sym typeface="Wingdings"/>
                      </a:rPr>
                      <m:t>0</m:t>
                    </m:r>
                  </m:oMath>
                </a14:m>
                <a:r>
                  <a:rPr lang="en-US" sz="1600" dirty="0">
                    <a:sym typeface="Wingdings"/>
                  </a:rPr>
                  <a:t>= 0.01 * (-2) * [</a:t>
                </a:r>
                <a:r>
                  <a:rPr lang="en-US" sz="1600" dirty="0">
                    <a:solidFill>
                      <a:schemeClr val="accent1"/>
                    </a:solidFill>
                    <a:sym typeface="Wingdings"/>
                  </a:rPr>
                  <a:t>1</a:t>
                </a:r>
                <a:r>
                  <a:rPr lang="en-US" sz="1600" dirty="0">
                    <a:sym typeface="Wingdings"/>
                  </a:rPr>
                  <a:t> 0 0] = </a:t>
                </a:r>
                <a:r>
                  <a:rPr lang="en-US" sz="1600" dirty="0">
                    <a:solidFill>
                      <a:schemeClr val="accent1"/>
                    </a:solidFill>
                    <a:sym typeface="Wingdings"/>
                  </a:rPr>
                  <a:t>[-0.02 0 0]</a:t>
                </a:r>
              </a:p>
              <a:p>
                <a:pPr marL="628650" lvl="1" indent="-342900" defTabSz="949325">
                  <a:buSzPct val="100000"/>
                  <a:buFont typeface="+mj-lt"/>
                  <a:buAutoNum type="arabicPeriod"/>
                  <a:tabLst>
                    <a:tab pos="4289425" algn="l"/>
                  </a:tabLst>
                </a:pPr>
                <a:r>
                  <a:rPr lang="en-US" sz="1800" i="1" dirty="0">
                    <a:sym typeface="Wingdings"/>
                  </a:rPr>
                  <a:t>z</a:t>
                </a:r>
                <a:r>
                  <a:rPr lang="en-US" sz="1800" i="1" baseline="-25000" dirty="0">
                    <a:sym typeface="Wingdings"/>
                  </a:rPr>
                  <a:t>1</a:t>
                </a:r>
                <a:r>
                  <a:rPr lang="en-US" sz="1800" dirty="0">
                    <a:sym typeface="Wingdings"/>
                  </a:rPr>
                  <a:t> = -0.02 + -0.3(0) + 0.7(1) = 0.58	</a:t>
                </a:r>
                <a:r>
                  <a:rPr lang="en-US" sz="1800" dirty="0">
                    <a:solidFill>
                      <a:schemeClr val="accent1"/>
                    </a:solidFill>
                    <a:sym typeface="Wingdings"/>
                  </a:rPr>
                  <a:t></a:t>
                </a:r>
                <a:r>
                  <a:rPr lang="en-US" sz="1800" dirty="0">
                    <a:sym typeface="Wingdings"/>
                  </a:rPr>
                  <a:t>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charset="0"/>
                          </a:rPr>
                          <m:t>𝑦</m:t>
                        </m:r>
                      </m:e>
                    </m:acc>
                    <m:r>
                      <a:rPr lang="en-US" sz="1800" b="0" i="1" baseline="-25000" smtClean="0">
                        <a:latin typeface="Cambria Math" charset="0"/>
                      </a:rPr>
                      <m:t>1</m:t>
                    </m:r>
                    <m:r>
                      <a:rPr lang="en-US" sz="1800" i="1" baseline="-25000">
                        <a:latin typeface="Cambria Math" charset="0"/>
                      </a:rPr>
                      <m:t> </m:t>
                    </m:r>
                  </m:oMath>
                </a14:m>
                <a:r>
                  <a:rPr lang="en-US" sz="1800" dirty="0">
                    <a:sym typeface="Wingdings"/>
                  </a:rPr>
                  <a:t>= 1; error = y</a:t>
                </a:r>
                <a14:m>
                  <m:oMath xmlns:m="http://schemas.openxmlformats.org/officeDocument/2006/math">
                    <m:r>
                      <a:rPr lang="en-US" sz="1800" i="1" baseline="-25000">
                        <a:latin typeface="Cambria Math" charset="0"/>
                      </a:rPr>
                      <m:t>1</m:t>
                    </m:r>
                  </m:oMath>
                </a14:m>
                <a:r>
                  <a:rPr lang="en-US" sz="1800" dirty="0">
                    <a:sym typeface="Wingdings"/>
                  </a:rPr>
                  <a:t> –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charset="0"/>
                          </a:rPr>
                          <m:t>𝑦</m:t>
                        </m:r>
                        <m:r>
                          <a:rPr lang="en-US" sz="1800" i="1" baseline="-25000">
                            <a:latin typeface="Cambria Math" charset="0"/>
                          </a:rPr>
                          <m:t>1</m:t>
                        </m:r>
                      </m:e>
                    </m:acc>
                  </m:oMath>
                </a14:m>
                <a:r>
                  <a:rPr lang="en-US" sz="1800" dirty="0">
                    <a:sym typeface="Wingdings"/>
                  </a:rPr>
                  <a:t> = 0</a:t>
                </a:r>
              </a:p>
              <a:p>
                <a:pPr marL="628650" lvl="1" indent="-342900" defTabSz="949325">
                  <a:buSzPct val="100000"/>
                  <a:buFont typeface="+mj-lt"/>
                  <a:buAutoNum type="arabicPeriod"/>
                  <a:tabLst>
                    <a:tab pos="4289425" algn="l"/>
                  </a:tabLst>
                </a:pPr>
                <a:r>
                  <a:rPr lang="en-US" sz="1800" i="1" dirty="0">
                    <a:sym typeface="Wingdings"/>
                  </a:rPr>
                  <a:t>z</a:t>
                </a:r>
                <a:r>
                  <a:rPr lang="en-US" sz="1800" i="1" baseline="-25000" dirty="0">
                    <a:sym typeface="Wingdings"/>
                  </a:rPr>
                  <a:t>2</a:t>
                </a:r>
                <a:r>
                  <a:rPr lang="en-US" sz="1800" dirty="0">
                    <a:sym typeface="Wingdings"/>
                  </a:rPr>
                  <a:t> = -0.02 + -0.3(1) + 0.7(0) = -0.32	</a:t>
                </a:r>
                <a:r>
                  <a:rPr lang="en-US" sz="1800" dirty="0">
                    <a:solidFill>
                      <a:schemeClr val="accent1"/>
                    </a:solidFill>
                    <a:sym typeface="Wingdings"/>
                  </a:rPr>
                  <a:t></a:t>
                </a:r>
                <a:r>
                  <a:rPr lang="en-US" sz="1800" dirty="0">
                    <a:sym typeface="Wingdings"/>
                  </a:rPr>
                  <a:t>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charset="0"/>
                          </a:rPr>
                          <m:t>𝑦</m:t>
                        </m:r>
                      </m:e>
                    </m:acc>
                    <m:r>
                      <a:rPr lang="en-US" sz="1800" b="0" i="1" baseline="-25000" smtClean="0">
                        <a:latin typeface="Cambria Math" charset="0"/>
                      </a:rPr>
                      <m:t>2</m:t>
                    </m:r>
                  </m:oMath>
                </a14:m>
                <a:r>
                  <a:rPr lang="en-US" sz="1800" dirty="0">
                    <a:sym typeface="Wingdings"/>
                  </a:rPr>
                  <a:t> = 0; error = y</a:t>
                </a:r>
                <a14:m>
                  <m:oMath xmlns:m="http://schemas.openxmlformats.org/officeDocument/2006/math">
                    <m:r>
                      <a:rPr lang="en-US" sz="1800" i="1" baseline="-25000">
                        <a:latin typeface="Cambria Math" charset="0"/>
                      </a:rPr>
                      <m:t>2</m:t>
                    </m:r>
                  </m:oMath>
                </a14:m>
                <a:r>
                  <a:rPr lang="en-US" sz="1800" dirty="0">
                    <a:sym typeface="Wingdings"/>
                  </a:rPr>
                  <a:t> –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charset="0"/>
                          </a:rPr>
                          <m:t>𝑦</m:t>
                        </m:r>
                        <m:r>
                          <a:rPr lang="en-US" sz="1800" i="1" baseline="-25000">
                            <a:latin typeface="Cambria Math" charset="0"/>
                          </a:rPr>
                          <m:t>2</m:t>
                        </m:r>
                      </m:e>
                    </m:acc>
                  </m:oMath>
                </a14:m>
                <a:r>
                  <a:rPr lang="en-US" sz="1800" dirty="0">
                    <a:sym typeface="Wingdings"/>
                  </a:rPr>
                  <a:t> = 1</a:t>
                </a:r>
              </a:p>
              <a:p>
                <a:pPr marL="571500" lvl="2" indent="0" defTabSz="949325">
                  <a:buNone/>
                  <a:tabLst>
                    <a:tab pos="4289425" algn="l"/>
                  </a:tabLst>
                </a:pPr>
                <a14:m>
                  <m:oMath xmlns:m="http://schemas.openxmlformats.org/officeDocument/2006/math">
                    <m:r>
                      <m:rPr>
                        <m:sty m:val="p"/>
                      </m:rPr>
                      <a:rPr lang="en-US" sz="1600" dirty="0">
                        <a:latin typeface="Cambria Math" charset="0"/>
                        <a:sym typeface="Wingdings"/>
                      </a:rPr>
                      <m:t>Δ</m:t>
                    </m:r>
                    <m:sSub>
                      <m:sSubPr>
                        <m:ctrlPr>
                          <a:rPr lang="en-US" sz="1600" b="0" i="1" dirty="0" smtClean="0">
                            <a:latin typeface="Cambria Math" panose="02040503050406030204" pitchFamily="18" charset="0"/>
                            <a:sym typeface="Wingdings"/>
                          </a:rPr>
                        </m:ctrlPr>
                      </m:sSubPr>
                      <m:e>
                        <m:r>
                          <a:rPr lang="en-US" sz="1600" i="1" dirty="0">
                            <a:latin typeface="Cambria Math" charset="0"/>
                            <a:sym typeface="Wingdings"/>
                          </a:rPr>
                          <m:t>𝑤</m:t>
                        </m:r>
                      </m:e>
                      <m:sub>
                        <m:r>
                          <a:rPr lang="en-US" sz="1600" b="0" i="1" dirty="0" smtClean="0">
                            <a:latin typeface="Cambria Math" charset="0"/>
                            <a:sym typeface="Wingdings"/>
                          </a:rPr>
                          <m:t>2</m:t>
                        </m:r>
                      </m:sub>
                    </m:sSub>
                  </m:oMath>
                </a14:m>
                <a:r>
                  <a:rPr lang="en-US" sz="1600" dirty="0">
                    <a:sym typeface="Wingdings"/>
                  </a:rPr>
                  <a:t> = 0.01 * (1) * [</a:t>
                </a:r>
                <a:r>
                  <a:rPr lang="en-US" sz="1600" dirty="0">
                    <a:solidFill>
                      <a:schemeClr val="accent1"/>
                    </a:solidFill>
                    <a:sym typeface="Wingdings"/>
                  </a:rPr>
                  <a:t>1</a:t>
                </a:r>
                <a:r>
                  <a:rPr lang="en-US" sz="1600" dirty="0">
                    <a:sym typeface="Wingdings"/>
                  </a:rPr>
                  <a:t> 1 0] = </a:t>
                </a:r>
                <a:r>
                  <a:rPr lang="en-US" sz="1600" dirty="0">
                    <a:solidFill>
                      <a:schemeClr val="accent1"/>
                    </a:solidFill>
                    <a:sym typeface="Wingdings"/>
                  </a:rPr>
                  <a:t>[0.01 0.01 0]</a:t>
                </a:r>
              </a:p>
              <a:p>
                <a:pPr marL="628650" lvl="1" indent="-342900" defTabSz="949325">
                  <a:buSzPct val="100000"/>
                  <a:buFont typeface="+mj-lt"/>
                  <a:buAutoNum type="arabicPeriod"/>
                  <a:tabLst>
                    <a:tab pos="4289425" algn="l"/>
                  </a:tabLst>
                </a:pPr>
                <a:r>
                  <a:rPr lang="en-US" sz="1800" i="1" dirty="0">
                    <a:sym typeface="Wingdings"/>
                  </a:rPr>
                  <a:t>z</a:t>
                </a:r>
                <a:r>
                  <a:rPr lang="en-US" sz="1800" i="1" baseline="-25000" dirty="0">
                    <a:sym typeface="Wingdings"/>
                  </a:rPr>
                  <a:t>3</a:t>
                </a:r>
                <a:r>
                  <a:rPr lang="en-US" sz="1800" dirty="0">
                    <a:sym typeface="Wingdings"/>
                  </a:rPr>
                  <a:t> = -0.01 + -0.29(0) + 0.7(1) = 0.7	</a:t>
                </a:r>
                <a:r>
                  <a:rPr lang="en-US" sz="1800" dirty="0">
                    <a:solidFill>
                      <a:schemeClr val="accent1"/>
                    </a:solidFill>
                    <a:sym typeface="Wingdings"/>
                  </a:rPr>
                  <a:t></a:t>
                </a:r>
                <a:r>
                  <a:rPr lang="en-US" sz="1800" dirty="0">
                    <a:sym typeface="Wingdings"/>
                  </a:rPr>
                  <a:t>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charset="0"/>
                          </a:rPr>
                          <m:t>𝑦</m:t>
                        </m:r>
                        <m:r>
                          <a:rPr lang="en-US" sz="1800" b="0" i="1" baseline="-25000" smtClean="0">
                            <a:latin typeface="Cambria Math" charset="0"/>
                          </a:rPr>
                          <m:t>3</m:t>
                        </m:r>
                      </m:e>
                    </m:acc>
                  </m:oMath>
                </a14:m>
                <a:r>
                  <a:rPr lang="en-US" sz="1800" dirty="0">
                    <a:sym typeface="Wingdings"/>
                  </a:rPr>
                  <a:t> = 1; error = y</a:t>
                </a:r>
                <a14:m>
                  <m:oMath xmlns:m="http://schemas.openxmlformats.org/officeDocument/2006/math">
                    <m:r>
                      <a:rPr lang="en-US" sz="1800" i="1" baseline="-25000">
                        <a:latin typeface="Cambria Math" charset="0"/>
                      </a:rPr>
                      <m:t>3</m:t>
                    </m:r>
                  </m:oMath>
                </a14:m>
                <a:r>
                  <a:rPr lang="en-US" sz="1800" dirty="0">
                    <a:sym typeface="Wingdings"/>
                  </a:rPr>
                  <a:t> –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charset="0"/>
                          </a:rPr>
                          <m:t>𝑦</m:t>
                        </m:r>
                        <m:r>
                          <a:rPr lang="en-US" sz="1800" i="1" baseline="-25000">
                            <a:latin typeface="Cambria Math" charset="0"/>
                          </a:rPr>
                          <m:t>3</m:t>
                        </m:r>
                      </m:e>
                    </m:acc>
                  </m:oMath>
                </a14:m>
                <a:r>
                  <a:rPr lang="en-US" sz="1800" dirty="0">
                    <a:sym typeface="Wingdings"/>
                  </a:rPr>
                  <a:t> = 0</a:t>
                </a:r>
                <a:endParaRPr lang="en-US" sz="1800" dirty="0"/>
              </a:p>
              <a:p>
                <a:pPr marL="0" indent="0">
                  <a:buNone/>
                </a:pPr>
                <a:r>
                  <a:rPr lang="en-US" sz="2000" dirty="0"/>
                  <a:t>Repeat many iterations!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9727" y="2083686"/>
                <a:ext cx="8440703" cy="3405625"/>
              </a:xfrm>
              <a:blipFill>
                <a:blip r:embed="rId3"/>
                <a:stretch>
                  <a:fillRect l="-722"/>
                </a:stretch>
              </a:blipFill>
            </p:spPr>
            <p:txBody>
              <a:bodyPr/>
              <a:lstStyle/>
              <a:p>
                <a:r>
                  <a:rPr lang="en-US">
                    <a:noFill/>
                  </a:rPr>
                  <a:t> </a:t>
                </a:r>
              </a:p>
            </p:txBody>
          </p:sp>
        </mc:Fallback>
      </mc:AlternateContent>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37</a:t>
            </a:fld>
            <a:endParaRPr lang="en-GB"/>
          </a:p>
        </p:txBody>
      </p:sp>
      <p:grpSp>
        <p:nvGrpSpPr>
          <p:cNvPr id="30" name="Group 29"/>
          <p:cNvGrpSpPr/>
          <p:nvPr/>
        </p:nvGrpSpPr>
        <p:grpSpPr>
          <a:xfrm>
            <a:off x="1456953" y="359477"/>
            <a:ext cx="1773928" cy="1553113"/>
            <a:chOff x="3115064" y="2276258"/>
            <a:chExt cx="3251695" cy="2492292"/>
          </a:xfrm>
        </p:grpSpPr>
        <p:grpSp>
          <p:nvGrpSpPr>
            <p:cNvPr id="6" name="Group 5"/>
            <p:cNvGrpSpPr/>
            <p:nvPr/>
          </p:nvGrpSpPr>
          <p:grpSpPr>
            <a:xfrm>
              <a:off x="4658185" y="2635270"/>
              <a:ext cx="397909" cy="578224"/>
              <a:chOff x="3999279" y="2595282"/>
              <a:chExt cx="870973" cy="941294"/>
            </a:xfrm>
          </p:grpSpPr>
          <p:sp>
            <p:nvSpPr>
              <p:cNvPr id="7" name="Rounded Rectangle 6"/>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sz="1100" dirty="0" err="1">
                    <a:latin typeface="Constantia" charset="0"/>
                    <a:ea typeface="Constantia" charset="0"/>
                    <a:cs typeface="Constantia" charset="0"/>
                  </a:rPr>
                  <a:t>Σ</a:t>
                </a:r>
                <a:endParaRPr lang="en-US" sz="1100" dirty="0">
                  <a:latin typeface="Constantia" charset="0"/>
                  <a:ea typeface="Constantia" charset="0"/>
                  <a:cs typeface="Constantia" charset="0"/>
                </a:endParaRPr>
              </a:p>
            </p:txBody>
          </p:sp>
          <p:cxnSp>
            <p:nvCxnSpPr>
              <p:cNvPr id="8" name="Straight Connector 7"/>
              <p:cNvCxnSpPr>
                <a:stCxn id="16" idx="1"/>
                <a:endCxn id="16"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p:cNvCxnSpPr/>
            <p:nvPr/>
          </p:nvCxnSpPr>
          <p:spPr>
            <a:xfrm flipH="1" flipV="1">
              <a:off x="4857140" y="3213494"/>
              <a:ext cx="62525" cy="6174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857140" y="3213494"/>
              <a:ext cx="1181785" cy="6731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857140" y="2312540"/>
              <a:ext cx="0" cy="3227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27624" y="3830938"/>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i="1" dirty="0">
                  <a:latin typeface="Constantia" charset="0"/>
                  <a:ea typeface="Constantia" charset="0"/>
                  <a:cs typeface="Constantia" charset="0"/>
                </a:rPr>
                <a:t>x</a:t>
              </a:r>
              <a:r>
                <a:rPr lang="en-US" sz="1050" i="1" baseline="-25000" dirty="0">
                  <a:latin typeface="Constantia" charset="0"/>
                  <a:ea typeface="Constantia" charset="0"/>
                  <a:cs typeface="Constantia" charset="0"/>
                </a:rPr>
                <a:t>1</a:t>
              </a:r>
            </a:p>
          </p:txBody>
        </p:sp>
        <p:sp>
          <p:nvSpPr>
            <p:cNvPr id="24" name="Oval 23"/>
            <p:cNvSpPr/>
            <p:nvPr/>
          </p:nvSpPr>
          <p:spPr>
            <a:xfrm>
              <a:off x="5982678" y="3835421"/>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i="1" dirty="0">
                  <a:latin typeface="Constantia" charset="0"/>
                  <a:ea typeface="Constantia" charset="0"/>
                  <a:cs typeface="Constantia" charset="0"/>
                </a:rPr>
                <a:t>x</a:t>
              </a:r>
              <a:r>
                <a:rPr lang="en-US" sz="1050" i="1" baseline="-25000" dirty="0">
                  <a:latin typeface="Constantia" charset="0"/>
                  <a:ea typeface="Constantia" charset="0"/>
                  <a:cs typeface="Constantia" charset="0"/>
                </a:rPr>
                <a:t>2</a:t>
              </a:r>
            </a:p>
          </p:txBody>
        </p:sp>
        <p:sp>
          <p:nvSpPr>
            <p:cNvPr id="25" name="TextBox 24"/>
            <p:cNvSpPr txBox="1"/>
            <p:nvPr/>
          </p:nvSpPr>
          <p:spPr>
            <a:xfrm>
              <a:off x="4878465" y="2276258"/>
              <a:ext cx="603050" cy="261610"/>
            </a:xfrm>
            <a:prstGeom prst="rect">
              <a:avLst/>
            </a:prstGeom>
            <a:noFill/>
          </p:spPr>
          <p:txBody>
            <a:bodyPr wrap="none" rtlCol="0">
              <a:spAutoFit/>
            </a:bodyPr>
            <a:lstStyle/>
            <a:p>
              <a:r>
                <a:rPr lang="en-US" sz="1100" i="1" dirty="0">
                  <a:latin typeface="Constantia" charset="0"/>
                  <a:ea typeface="Constantia" charset="0"/>
                  <a:cs typeface="Constantia" charset="0"/>
                </a:rPr>
                <a:t>class2?</a:t>
              </a:r>
            </a:p>
          </p:txBody>
        </p:sp>
        <p:sp>
          <p:nvSpPr>
            <p:cNvPr id="27" name="Oval 26"/>
            <p:cNvSpPr/>
            <p:nvPr/>
          </p:nvSpPr>
          <p:spPr>
            <a:xfrm>
              <a:off x="3340373" y="3918344"/>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i="1" dirty="0">
                  <a:solidFill>
                    <a:schemeClr val="tx2"/>
                  </a:solidFill>
                  <a:latin typeface="Constantia" charset="0"/>
                  <a:ea typeface="Constantia" charset="0"/>
                  <a:cs typeface="Constantia" charset="0"/>
                </a:rPr>
                <a:t>1</a:t>
              </a:r>
              <a:endParaRPr lang="en-US" sz="1050" i="1" baseline="-25000" dirty="0">
                <a:solidFill>
                  <a:schemeClr val="tx2"/>
                </a:solidFill>
                <a:latin typeface="Constantia" charset="0"/>
                <a:ea typeface="Constantia" charset="0"/>
                <a:cs typeface="Constantia" charset="0"/>
              </a:endParaRPr>
            </a:p>
          </p:txBody>
        </p:sp>
        <p:cxnSp>
          <p:nvCxnSpPr>
            <p:cNvPr id="28" name="Straight Arrow Connector 27"/>
            <p:cNvCxnSpPr/>
            <p:nvPr/>
          </p:nvCxnSpPr>
          <p:spPr>
            <a:xfrm flipV="1">
              <a:off x="3668207" y="3213494"/>
              <a:ext cx="1188933" cy="756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15064" y="4274658"/>
              <a:ext cx="905610" cy="493892"/>
            </a:xfrm>
            <a:prstGeom prst="rect">
              <a:avLst/>
            </a:prstGeom>
            <a:noFill/>
          </p:spPr>
          <p:txBody>
            <a:bodyPr wrap="none" rtlCol="0">
              <a:spAutoFit/>
            </a:bodyPr>
            <a:lstStyle/>
            <a:p>
              <a:r>
                <a:rPr lang="en-US" sz="1400" i="1" dirty="0">
                  <a:latin typeface="Constantia" charset="0"/>
                  <a:ea typeface="Constantia" charset="0"/>
                  <a:cs typeface="Constantia" charset="0"/>
                </a:rPr>
                <a:t>bias</a:t>
              </a:r>
            </a:p>
          </p:txBody>
        </p:sp>
      </p:grpSp>
      <p:sp>
        <p:nvSpPr>
          <p:cNvPr id="31" name="TextBox 30"/>
          <p:cNvSpPr txBox="1"/>
          <p:nvPr/>
        </p:nvSpPr>
        <p:spPr>
          <a:xfrm>
            <a:off x="6950238" y="225688"/>
            <a:ext cx="1191352" cy="1477328"/>
          </a:xfrm>
          <a:prstGeom prst="rect">
            <a:avLst/>
          </a:prstGeom>
          <a:noFill/>
        </p:spPr>
        <p:txBody>
          <a:bodyPr wrap="none" rtlCol="0">
            <a:spAutoFit/>
          </a:bodyPr>
          <a:lstStyle/>
          <a:p>
            <a:r>
              <a:rPr lang="en-US" sz="1800" i="1" u="sng" dirty="0">
                <a:latin typeface="Constantia" charset="0"/>
                <a:ea typeface="Constantia" charset="0"/>
                <a:cs typeface="Constantia" charset="0"/>
              </a:rPr>
              <a:t>X            y</a:t>
            </a:r>
          </a:p>
          <a:p>
            <a:r>
              <a:rPr lang="en-US" sz="1800" dirty="0">
                <a:latin typeface="Constantia" charset="0"/>
                <a:ea typeface="Constantia" charset="0"/>
                <a:cs typeface="Constantia" charset="0"/>
              </a:rPr>
              <a:t>[0 0] -&gt;  -1</a:t>
            </a:r>
          </a:p>
          <a:p>
            <a:r>
              <a:rPr lang="en-US" sz="1800" dirty="0">
                <a:latin typeface="Constantia" charset="0"/>
                <a:ea typeface="Constantia" charset="0"/>
                <a:cs typeface="Constantia" charset="0"/>
              </a:rPr>
              <a:t>[0 1] -&gt;   1</a:t>
            </a:r>
          </a:p>
          <a:p>
            <a:r>
              <a:rPr lang="en-US" sz="1800" dirty="0">
                <a:latin typeface="Constantia" charset="0"/>
                <a:ea typeface="Constantia" charset="0"/>
                <a:cs typeface="Constantia" charset="0"/>
              </a:rPr>
              <a:t>[1 0] -&gt;   1</a:t>
            </a:r>
          </a:p>
          <a:p>
            <a:r>
              <a:rPr lang="en-US" sz="1800" dirty="0">
                <a:latin typeface="Constantia" charset="0"/>
                <a:ea typeface="Constantia" charset="0"/>
                <a:cs typeface="Constantia" charset="0"/>
              </a:rPr>
              <a:t>[1  1] -&gt;   1</a:t>
            </a:r>
          </a:p>
        </p:txBody>
      </p:sp>
      <mc:AlternateContent xmlns:mc="http://schemas.openxmlformats.org/markup-compatibility/2006" xmlns:a14="http://schemas.microsoft.com/office/drawing/2010/main">
        <mc:Choice Requires="a14">
          <p:sp>
            <p:nvSpPr>
              <p:cNvPr id="32" name="TextBox 31"/>
              <p:cNvSpPr txBox="1"/>
              <p:nvPr/>
            </p:nvSpPr>
            <p:spPr>
              <a:xfrm>
                <a:off x="3700644" y="1154644"/>
                <a:ext cx="1957587" cy="338554"/>
              </a:xfrm>
              <a:prstGeom prst="rect">
                <a:avLst/>
              </a:prstGeom>
              <a:noFill/>
            </p:spPr>
            <p:txBody>
              <a:bodyPr wrap="none" rtlCol="0">
                <a:spAutoFit/>
              </a:bodyPr>
              <a:lstStyle/>
              <a:p>
                <a:r>
                  <a:rPr lang="en-US" sz="1600" i="1" dirty="0">
                    <a:latin typeface="Constantia" charset="0"/>
                    <a:ea typeface="Constantia" charset="0"/>
                    <a:cs typeface="Constantia" charset="0"/>
                  </a:rPr>
                  <a:t>(</a:t>
                </a:r>
                <a:r>
                  <a:rPr lang="en-US" sz="1600" b="1" i="1" dirty="0" err="1">
                    <a:latin typeface="Constantia" charset="0"/>
                    <a:ea typeface="Constantia" charset="0"/>
                    <a:cs typeface="Constantia" charset="0"/>
                  </a:rPr>
                  <a:t>heaviside</a:t>
                </a:r>
                <a:r>
                  <a:rPr lang="en-US" sz="1600" i="1" dirty="0">
                    <a:latin typeface="Constantia" charset="0"/>
                    <a:ea typeface="Constantia" charset="0"/>
                    <a:cs typeface="Constantia" charset="0"/>
                  </a:rPr>
                  <a:t>, </a:t>
                </a:r>
                <a14:m>
                  <m:oMath xmlns:m="http://schemas.openxmlformats.org/officeDocument/2006/math">
                    <m:r>
                      <m:rPr>
                        <m:nor/>
                      </m:rPr>
                      <a:rPr lang="en-US" sz="1600" b="1" dirty="0">
                        <a:latin typeface="Symbol" pitchFamily="2" charset="2"/>
                      </a:rPr>
                      <m:t>h</m:t>
                    </m:r>
                    <m:r>
                      <a:rPr lang="en-US" sz="1600" b="1" i="1" dirty="0">
                        <a:latin typeface="Cambria Math" charset="0"/>
                      </a:rPr>
                      <m:t> </m:t>
                    </m:r>
                  </m:oMath>
                </a14:m>
                <a:r>
                  <a:rPr lang="en-US" sz="1600" i="1" dirty="0">
                    <a:latin typeface="Constantia" charset="0"/>
                    <a:ea typeface="Constantia" charset="0"/>
                    <a:cs typeface="Constantia" charset="0"/>
                  </a:rPr>
                  <a:t>=0.01)</a:t>
                </a:r>
              </a:p>
            </p:txBody>
          </p:sp>
        </mc:Choice>
        <mc:Fallback xmlns="">
          <p:sp>
            <p:nvSpPr>
              <p:cNvPr id="32" name="TextBox 31"/>
              <p:cNvSpPr txBox="1">
                <a:spLocks noRot="1" noChangeAspect="1" noMove="1" noResize="1" noEditPoints="1" noAdjustHandles="1" noChangeArrowheads="1" noChangeShapeType="1" noTextEdit="1"/>
              </p:cNvSpPr>
              <p:nvPr/>
            </p:nvSpPr>
            <p:spPr>
              <a:xfrm>
                <a:off x="3700644" y="1154644"/>
                <a:ext cx="1957587" cy="338554"/>
              </a:xfrm>
              <a:prstGeom prst="rect">
                <a:avLst/>
              </a:prstGeom>
              <a:blipFill>
                <a:blip r:embed="rId4"/>
                <a:stretch>
                  <a:fillRect l="-1558" t="-5357" r="-312" b="-21429"/>
                </a:stretch>
              </a:blipFill>
            </p:spPr>
            <p:txBody>
              <a:bodyPr/>
              <a:lstStyle/>
              <a:p>
                <a:r>
                  <a:rPr lang="en-US">
                    <a:noFill/>
                  </a:rPr>
                  <a:t> </a:t>
                </a:r>
              </a:p>
            </p:txBody>
          </p:sp>
        </mc:Fallback>
      </mc:AlternateContent>
      <p:sp>
        <p:nvSpPr>
          <p:cNvPr id="34" name="TextBox 33"/>
          <p:cNvSpPr txBox="1"/>
          <p:nvPr/>
        </p:nvSpPr>
        <p:spPr>
          <a:xfrm>
            <a:off x="6677955" y="474196"/>
            <a:ext cx="378630" cy="1200329"/>
          </a:xfrm>
          <a:prstGeom prst="rect">
            <a:avLst/>
          </a:prstGeom>
          <a:noFill/>
        </p:spPr>
        <p:txBody>
          <a:bodyPr wrap="none" rtlCol="0">
            <a:spAutoFit/>
          </a:bodyPr>
          <a:lstStyle/>
          <a:p>
            <a:r>
              <a:rPr lang="en-US" sz="1800" dirty="0">
                <a:latin typeface="Constantia" charset="0"/>
                <a:ea typeface="Constantia" charset="0"/>
                <a:cs typeface="Constantia" charset="0"/>
              </a:rPr>
              <a:t>x</a:t>
            </a:r>
            <a:r>
              <a:rPr lang="en-US" sz="1800" baseline="-25000" dirty="0">
                <a:latin typeface="Constantia" charset="0"/>
                <a:ea typeface="Constantia" charset="0"/>
                <a:cs typeface="Constantia" charset="0"/>
              </a:rPr>
              <a:t>0</a:t>
            </a:r>
          </a:p>
          <a:p>
            <a:r>
              <a:rPr lang="en-US" sz="1800" dirty="0">
                <a:latin typeface="Constantia" charset="0"/>
                <a:ea typeface="Constantia" charset="0"/>
                <a:cs typeface="Constantia" charset="0"/>
              </a:rPr>
              <a:t>x</a:t>
            </a:r>
            <a:r>
              <a:rPr lang="en-US" sz="1800" baseline="-25000" dirty="0">
                <a:latin typeface="Constantia" charset="0"/>
                <a:ea typeface="Constantia" charset="0"/>
                <a:cs typeface="Constantia" charset="0"/>
              </a:rPr>
              <a:t>1</a:t>
            </a:r>
          </a:p>
          <a:p>
            <a:r>
              <a:rPr lang="en-US" sz="1800" dirty="0">
                <a:latin typeface="Constantia" charset="0"/>
                <a:ea typeface="Constantia" charset="0"/>
                <a:cs typeface="Constantia" charset="0"/>
              </a:rPr>
              <a:t>x</a:t>
            </a:r>
            <a:r>
              <a:rPr lang="en-US" sz="1800" baseline="-25000" dirty="0">
                <a:latin typeface="Constantia" charset="0"/>
                <a:ea typeface="Constantia" charset="0"/>
                <a:cs typeface="Constantia" charset="0"/>
              </a:rPr>
              <a:t>2</a:t>
            </a:r>
          </a:p>
          <a:p>
            <a:r>
              <a:rPr lang="en-US" sz="1800" dirty="0">
                <a:latin typeface="Constantia" charset="0"/>
                <a:ea typeface="Constantia" charset="0"/>
                <a:cs typeface="Constantia" charset="0"/>
              </a:rPr>
              <a:t>x</a:t>
            </a:r>
            <a:r>
              <a:rPr lang="en-US" sz="1800" baseline="-25000" dirty="0">
                <a:latin typeface="Constantia" charset="0"/>
                <a:ea typeface="Constantia" charset="0"/>
                <a:cs typeface="Constantia" charset="0"/>
              </a:rPr>
              <a:t>3</a:t>
            </a:r>
          </a:p>
        </p:txBody>
      </p:sp>
    </p:spTree>
    <p:extLst>
      <p:ext uri="{BB962C8B-B14F-4D97-AF65-F5344CB8AC3E}">
        <p14:creationId xmlns:p14="http://schemas.microsoft.com/office/powerpoint/2010/main" val="827544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Ultimately, We Learn a </a:t>
            </a:r>
            <a:r>
              <a:rPr lang="en-US" i="1" dirty="0"/>
              <a:t>Separating Hyperplane</a:t>
            </a:r>
            <a:r>
              <a:rPr lang="is-IS" dirty="0"/>
              <a:t>…</a:t>
            </a:r>
            <a:endParaRPr lang="en-US"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38</a:t>
            </a:fld>
            <a:endParaRPr lang="en-GB"/>
          </a:p>
        </p:txBody>
      </p:sp>
      <p:sp>
        <p:nvSpPr>
          <p:cNvPr id="9" name="Rectangle 8"/>
          <p:cNvSpPr/>
          <p:nvPr/>
        </p:nvSpPr>
        <p:spPr>
          <a:xfrm>
            <a:off x="2393576" y="1249493"/>
            <a:ext cx="2151156" cy="24753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6970C05-522F-4F7B-B7A7-B215743ABC90}"/>
              </a:ext>
            </a:extLst>
          </p:cNvPr>
          <p:cNvCxnSpPr/>
          <p:nvPr/>
        </p:nvCxnSpPr>
        <p:spPr>
          <a:xfrm flipV="1">
            <a:off x="3811656" y="1977886"/>
            <a:ext cx="0" cy="2191578"/>
          </a:xfrm>
          <a:prstGeom prst="straightConnector1">
            <a:avLst/>
          </a:prstGeom>
          <a:ln w="28575">
            <a:solidFill>
              <a:schemeClr val="bg2"/>
            </a:solidFill>
            <a:tailEnd type="triangle"/>
          </a:ln>
        </p:spPr>
        <p:style>
          <a:lnRef idx="1">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76BBBF9-77AA-4A1E-ABA0-2598889AA8B8}"/>
              </a:ext>
            </a:extLst>
          </p:cNvPr>
          <p:cNvCxnSpPr/>
          <p:nvPr/>
        </p:nvCxnSpPr>
        <p:spPr>
          <a:xfrm>
            <a:off x="3796747" y="4154556"/>
            <a:ext cx="1803953" cy="0"/>
          </a:xfrm>
          <a:prstGeom prst="straightConnector1">
            <a:avLst/>
          </a:prstGeom>
          <a:ln w="28575">
            <a:solidFill>
              <a:schemeClr val="bg2"/>
            </a:solidFill>
            <a:tailEnd type="triangle"/>
          </a:ln>
        </p:spPr>
        <p:style>
          <a:lnRef idx="1">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5E4BC9D0-57C4-4A96-BA89-F45ED707D6BB}"/>
              </a:ext>
            </a:extLst>
          </p:cNvPr>
          <p:cNvSpPr/>
          <p:nvPr/>
        </p:nvSpPr>
        <p:spPr>
          <a:xfrm>
            <a:off x="4795630" y="2782956"/>
            <a:ext cx="238539" cy="238539"/>
          </a:xfrm>
          <a:prstGeom prst="ellipse">
            <a:avLst/>
          </a:prstGeom>
          <a:solidFill>
            <a:srgbClr val="00CC00"/>
          </a:solidFill>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A765C64-33BA-4AF1-8040-00A3BCC841FA}"/>
              </a:ext>
            </a:extLst>
          </p:cNvPr>
          <p:cNvSpPr/>
          <p:nvPr/>
        </p:nvSpPr>
        <p:spPr>
          <a:xfrm>
            <a:off x="3692386" y="2782956"/>
            <a:ext cx="238539" cy="238539"/>
          </a:xfrm>
          <a:prstGeom prst="ellipse">
            <a:avLst/>
          </a:prstGeom>
          <a:solidFill>
            <a:srgbClr val="00CC00"/>
          </a:solidFill>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9FF5E6E-8115-4F6E-93F8-9D16AE16C305}"/>
              </a:ext>
            </a:extLst>
          </p:cNvPr>
          <p:cNvSpPr/>
          <p:nvPr/>
        </p:nvSpPr>
        <p:spPr>
          <a:xfrm>
            <a:off x="4795630" y="4050195"/>
            <a:ext cx="238539" cy="238539"/>
          </a:xfrm>
          <a:prstGeom prst="ellipse">
            <a:avLst/>
          </a:prstGeom>
          <a:solidFill>
            <a:srgbClr val="00CC00"/>
          </a:solidFill>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5BB6758-3BBB-4D88-997B-F040743ECE07}"/>
              </a:ext>
            </a:extLst>
          </p:cNvPr>
          <p:cNvSpPr/>
          <p:nvPr/>
        </p:nvSpPr>
        <p:spPr>
          <a:xfrm>
            <a:off x="3692386" y="4050194"/>
            <a:ext cx="238539" cy="238539"/>
          </a:xfrm>
          <a:prstGeom prst="ellipse">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8" name="TextBox 7"/>
          <p:cNvSpPr txBox="1"/>
          <p:nvPr/>
        </p:nvSpPr>
        <p:spPr>
          <a:xfrm>
            <a:off x="4411467" y="3276155"/>
            <a:ext cx="436338" cy="369332"/>
          </a:xfrm>
          <a:prstGeom prst="rect">
            <a:avLst/>
          </a:prstGeom>
          <a:noFill/>
        </p:spPr>
        <p:txBody>
          <a:bodyPr wrap="none" rtlCol="0">
            <a:spAutoFit/>
          </a:bodyPr>
          <a:lstStyle/>
          <a:p>
            <a:r>
              <a:rPr lang="en-US" sz="1800" dirty="0"/>
              <a:t>w</a:t>
            </a:r>
            <a:r>
              <a:rPr lang="en-US" sz="1800" baseline="-25000" dirty="0"/>
              <a:t>0</a:t>
            </a:r>
          </a:p>
        </p:txBody>
      </p:sp>
      <p:cxnSp>
        <p:nvCxnSpPr>
          <p:cNvPr id="20" name="Straight Connector 19">
            <a:extLst>
              <a:ext uri="{FF2B5EF4-FFF2-40B4-BE49-F238E27FC236}">
                <a16:creationId xmlns:a16="http://schemas.microsoft.com/office/drawing/2014/main" id="{15868223-A818-49E4-B059-16C32FE39E05}"/>
              </a:ext>
            </a:extLst>
          </p:cNvPr>
          <p:cNvCxnSpPr/>
          <p:nvPr/>
        </p:nvCxnSpPr>
        <p:spPr>
          <a:xfrm>
            <a:off x="3096039" y="2902226"/>
            <a:ext cx="1997765" cy="1997765"/>
          </a:xfrm>
          <a:prstGeom prst="line">
            <a:avLst/>
          </a:prstGeom>
          <a:ln>
            <a:prstDash val="sysDash"/>
          </a:ln>
        </p:spPr>
        <p:style>
          <a:lnRef idx="1">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A815F37E-4217-471A-9BB0-0095C2E546F2}"/>
              </a:ext>
            </a:extLst>
          </p:cNvPr>
          <p:cNvSpPr txBox="1"/>
          <p:nvPr/>
        </p:nvSpPr>
        <p:spPr>
          <a:xfrm>
            <a:off x="4164496" y="4621696"/>
            <a:ext cx="962123" cy="369332"/>
          </a:xfrm>
          <a:prstGeom prst="rect">
            <a:avLst/>
          </a:prstGeom>
        </p:spPr>
        <p:txBody>
          <a:bodyPr wrap="none" rtlCol="0">
            <a:spAutoFit/>
          </a:bodyPr>
          <a:lstStyle/>
          <a:p>
            <a:r>
              <a:rPr lang="en-US" sz="1800" dirty="0"/>
              <a:t>Input x</a:t>
            </a:r>
            <a:r>
              <a:rPr lang="en-US" sz="1800" baseline="-25000" dirty="0"/>
              <a:t>1</a:t>
            </a:r>
          </a:p>
        </p:txBody>
      </p:sp>
      <p:sp>
        <p:nvSpPr>
          <p:cNvPr id="22" name="TextBox 21">
            <a:extLst>
              <a:ext uri="{FF2B5EF4-FFF2-40B4-BE49-F238E27FC236}">
                <a16:creationId xmlns:a16="http://schemas.microsoft.com/office/drawing/2014/main" id="{37F1B344-6029-48FE-8BDE-4F178F84976F}"/>
              </a:ext>
            </a:extLst>
          </p:cNvPr>
          <p:cNvSpPr txBox="1"/>
          <p:nvPr/>
        </p:nvSpPr>
        <p:spPr>
          <a:xfrm rot="16200000">
            <a:off x="2921332" y="3003005"/>
            <a:ext cx="962123" cy="369332"/>
          </a:xfrm>
          <a:prstGeom prst="rect">
            <a:avLst/>
          </a:prstGeom>
        </p:spPr>
        <p:txBody>
          <a:bodyPr wrap="none" rtlCol="0">
            <a:spAutoFit/>
          </a:bodyPr>
          <a:lstStyle/>
          <a:p>
            <a:r>
              <a:rPr lang="en-US" sz="1800" dirty="0"/>
              <a:t>Input x</a:t>
            </a:r>
            <a:r>
              <a:rPr lang="en-US" sz="1800" baseline="-25000" dirty="0"/>
              <a:t>2</a:t>
            </a:r>
          </a:p>
        </p:txBody>
      </p:sp>
      <p:sp>
        <p:nvSpPr>
          <p:cNvPr id="23" name="Oval 22">
            <a:extLst>
              <a:ext uri="{FF2B5EF4-FFF2-40B4-BE49-F238E27FC236}">
                <a16:creationId xmlns:a16="http://schemas.microsoft.com/office/drawing/2014/main" id="{DCF71A31-7733-4F32-8F22-5A786EFE3D6D}"/>
              </a:ext>
            </a:extLst>
          </p:cNvPr>
          <p:cNvSpPr/>
          <p:nvPr/>
        </p:nvSpPr>
        <p:spPr>
          <a:xfrm>
            <a:off x="6347462" y="1837320"/>
            <a:ext cx="238539" cy="238539"/>
          </a:xfrm>
          <a:prstGeom prst="ellipse">
            <a:avLst/>
          </a:prstGeom>
          <a:solidFill>
            <a:srgbClr val="00CC00"/>
          </a:solidFill>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00D3F2-A784-4381-A48D-9FAC072C9ECB}"/>
              </a:ext>
            </a:extLst>
          </p:cNvPr>
          <p:cNvSpPr/>
          <p:nvPr/>
        </p:nvSpPr>
        <p:spPr>
          <a:xfrm>
            <a:off x="6347461" y="2248625"/>
            <a:ext cx="238539" cy="238539"/>
          </a:xfrm>
          <a:prstGeom prst="ellipse">
            <a:avLst/>
          </a:prstGeom>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D54E592-2D90-4B6F-96C6-EC452C117922}"/>
              </a:ext>
            </a:extLst>
          </p:cNvPr>
          <p:cNvSpPr txBox="1"/>
          <p:nvPr/>
        </p:nvSpPr>
        <p:spPr>
          <a:xfrm>
            <a:off x="6669157" y="1771923"/>
            <a:ext cx="1415772" cy="369332"/>
          </a:xfrm>
          <a:prstGeom prst="rect">
            <a:avLst/>
          </a:prstGeom>
        </p:spPr>
        <p:txBody>
          <a:bodyPr wrap="none" rtlCol="0">
            <a:spAutoFit/>
          </a:bodyPr>
          <a:lstStyle/>
          <a:p>
            <a:r>
              <a:rPr lang="en-US" sz="1800" dirty="0"/>
              <a:t>Output True</a:t>
            </a:r>
          </a:p>
        </p:txBody>
      </p:sp>
      <p:sp>
        <p:nvSpPr>
          <p:cNvPr id="26" name="TextBox 25">
            <a:extLst>
              <a:ext uri="{FF2B5EF4-FFF2-40B4-BE49-F238E27FC236}">
                <a16:creationId xmlns:a16="http://schemas.microsoft.com/office/drawing/2014/main" id="{1FF22905-561F-48AA-9B31-DECD6E08E278}"/>
              </a:ext>
            </a:extLst>
          </p:cNvPr>
          <p:cNvSpPr txBox="1"/>
          <p:nvPr/>
        </p:nvSpPr>
        <p:spPr>
          <a:xfrm>
            <a:off x="6669157" y="2165475"/>
            <a:ext cx="1505540" cy="369332"/>
          </a:xfrm>
          <a:prstGeom prst="rect">
            <a:avLst/>
          </a:prstGeom>
        </p:spPr>
        <p:txBody>
          <a:bodyPr wrap="none" rtlCol="0">
            <a:spAutoFit/>
          </a:bodyPr>
          <a:lstStyle/>
          <a:p>
            <a:r>
              <a:rPr lang="en-US" sz="1800" dirty="0"/>
              <a:t>Output False</a:t>
            </a:r>
          </a:p>
        </p:txBody>
      </p:sp>
    </p:spTree>
    <p:extLst>
      <p:ext uri="{BB962C8B-B14F-4D97-AF65-F5344CB8AC3E}">
        <p14:creationId xmlns:p14="http://schemas.microsoft.com/office/powerpoint/2010/main" val="705705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the Perceptron:</a:t>
            </a:r>
            <a:br>
              <a:rPr lang="en-US" dirty="0"/>
            </a:br>
            <a:r>
              <a:rPr lang="en-US" dirty="0"/>
              <a:t>Guarantees</a:t>
            </a:r>
          </a:p>
        </p:txBody>
      </p:sp>
      <p:sp>
        <p:nvSpPr>
          <p:cNvPr id="3" name="Content Placeholder 2"/>
          <p:cNvSpPr>
            <a:spLocks noGrp="1"/>
          </p:cNvSpPr>
          <p:nvPr>
            <p:ph idx="1"/>
          </p:nvPr>
        </p:nvSpPr>
        <p:spPr>
          <a:xfrm>
            <a:off x="1113235" y="1649603"/>
            <a:ext cx="7514035" cy="2720691"/>
          </a:xfrm>
        </p:spPr>
        <p:txBody>
          <a:bodyPr>
            <a:normAutofit/>
          </a:bodyPr>
          <a:lstStyle/>
          <a:p>
            <a:pPr marL="0" indent="0">
              <a:buNone/>
            </a:pPr>
            <a:r>
              <a:rPr lang="en-US" sz="2400" dirty="0"/>
              <a:t>Learns </a:t>
            </a:r>
            <a:r>
              <a:rPr lang="en-US" sz="2400" b="1" dirty="0"/>
              <a:t>linear decision boundaries</a:t>
            </a:r>
            <a:r>
              <a:rPr lang="en-US" sz="2400" dirty="0"/>
              <a:t>, much as with logistic regression</a:t>
            </a:r>
            <a:r>
              <a:rPr lang="is-IS" sz="2400" dirty="0"/>
              <a:t>… but predicts class, not probability!</a:t>
            </a:r>
            <a:endParaRPr lang="en-US" sz="2400" dirty="0"/>
          </a:p>
          <a:p>
            <a:pPr marL="0" indent="0">
              <a:buNone/>
            </a:pPr>
            <a:endParaRPr lang="en-US" sz="2400" dirty="0"/>
          </a:p>
          <a:p>
            <a:pPr marL="0" indent="0">
              <a:buNone/>
            </a:pPr>
            <a:r>
              <a:rPr lang="en-US" sz="2400" dirty="0">
                <a:solidFill>
                  <a:srgbClr val="C00000"/>
                </a:solidFill>
              </a:rPr>
              <a:t>Guaranteed to converge if the classes are linearly separable</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39</a:t>
            </a:fld>
            <a:endParaRPr lang="en-GB"/>
          </a:p>
        </p:txBody>
      </p:sp>
    </p:spTree>
    <p:extLst>
      <p:ext uri="{BB962C8B-B14F-4D97-AF65-F5344CB8AC3E}">
        <p14:creationId xmlns:p14="http://schemas.microsoft.com/office/powerpoint/2010/main" val="156460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454-FC06-46C7-A74C-65A54167EDA6}"/>
              </a:ext>
            </a:extLst>
          </p:cNvPr>
          <p:cNvSpPr>
            <a:spLocks noGrp="1"/>
          </p:cNvSpPr>
          <p:nvPr>
            <p:ph type="title"/>
          </p:nvPr>
        </p:nvSpPr>
        <p:spPr/>
        <p:txBody>
          <a:bodyPr/>
          <a:lstStyle/>
          <a:p>
            <a:r>
              <a:rPr lang="en-US" dirty="0"/>
              <a:t>Finding the Weights in Logistic Regression</a:t>
            </a:r>
            <a:br>
              <a:rPr lang="en-US" dirty="0"/>
            </a:br>
            <a:r>
              <a:rPr lang="en-US" dirty="0"/>
              <a:t>via </a:t>
            </a:r>
            <a:r>
              <a:rPr lang="en-US" i="1" dirty="0"/>
              <a:t>Gradient Descent</a:t>
            </a:r>
          </a:p>
        </p:txBody>
      </p:sp>
      <p:sp>
        <p:nvSpPr>
          <p:cNvPr id="8" name="Text Placeholder 7">
            <a:extLst>
              <a:ext uri="{FF2B5EF4-FFF2-40B4-BE49-F238E27FC236}">
                <a16:creationId xmlns:a16="http://schemas.microsoft.com/office/drawing/2014/main" id="{7631C7B4-28AE-4B7B-8AB0-2D6FA7F09C67}"/>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AC52EFC8-E618-4A04-9110-63A1F3262182}"/>
              </a:ext>
            </a:extLst>
          </p:cNvPr>
          <p:cNvSpPr>
            <a:spLocks noGrp="1"/>
          </p:cNvSpPr>
          <p:nvPr>
            <p:ph type="sldNum" sz="quarter" idx="4294967295"/>
          </p:nvPr>
        </p:nvSpPr>
        <p:spPr>
          <a:xfrm>
            <a:off x="8729663" y="5259388"/>
            <a:ext cx="414337" cy="303212"/>
          </a:xfrm>
        </p:spPr>
        <p:txBody>
          <a:bodyPr/>
          <a:lstStyle/>
          <a:p>
            <a:pPr>
              <a:defRPr/>
            </a:pPr>
            <a:fld id="{B5D931A1-A42B-F94C-ADA3-91D74B0ACBA8}" type="slidenum">
              <a:rPr lang="en-GB" smtClean="0"/>
              <a:pPr>
                <a:defRPr/>
              </a:pPr>
              <a:t>4</a:t>
            </a:fld>
            <a:endParaRPr lang="en-GB"/>
          </a:p>
        </p:txBody>
      </p:sp>
    </p:spTree>
    <p:extLst>
      <p:ext uri="{BB962C8B-B14F-4D97-AF65-F5344CB8AC3E}">
        <p14:creationId xmlns:p14="http://schemas.microsoft.com/office/powerpoint/2010/main" val="3743431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Using a Perceptron </a:t>
            </a:r>
            <a:br>
              <a:rPr lang="en-US" dirty="0"/>
            </a:br>
            <a:r>
              <a:rPr lang="en-US" dirty="0"/>
              <a:t>in </a:t>
            </a:r>
            <a:r>
              <a:rPr lang="en-US" dirty="0" err="1"/>
              <a:t>SciKit</a:t>
            </a:r>
            <a:r>
              <a:rPr lang="en-US" dirty="0"/>
              <a:t>-Learn</a:t>
            </a:r>
          </a:p>
        </p:txBody>
      </p:sp>
      <p:sp>
        <p:nvSpPr>
          <p:cNvPr id="5" name="Slide Number Placeholder 4"/>
          <p:cNvSpPr>
            <a:spLocks noGrp="1"/>
          </p:cNvSpPr>
          <p:nvPr>
            <p:ph type="sldNum" sz="quarter" idx="4294967295"/>
          </p:nvPr>
        </p:nvSpPr>
        <p:spPr>
          <a:xfrm>
            <a:off x="8729663" y="5281613"/>
            <a:ext cx="414337" cy="304800"/>
          </a:xfrm>
        </p:spPr>
        <p:txBody>
          <a:bodyPr/>
          <a:lstStyle/>
          <a:p>
            <a:pPr>
              <a:defRPr/>
            </a:pPr>
            <a:fld id="{1D5053AA-EDA4-1543-ABC4-F2C032EBCBF2}" type="slidenum">
              <a:rPr lang="en-GB" smtClean="0"/>
              <a:pPr>
                <a:defRPr/>
              </a:pPr>
              <a:t>40</a:t>
            </a:fld>
            <a:endParaRPr lang="en-GB"/>
          </a:p>
        </p:txBody>
      </p:sp>
      <p:sp>
        <p:nvSpPr>
          <p:cNvPr id="10" name="Rectangle 9">
            <a:extLst>
              <a:ext uri="{FF2B5EF4-FFF2-40B4-BE49-F238E27FC236}">
                <a16:creationId xmlns:a16="http://schemas.microsoft.com/office/drawing/2014/main" id="{8545811B-5551-44A6-BCA8-90C1A6EE43C2}"/>
              </a:ext>
            </a:extLst>
          </p:cNvPr>
          <p:cNvSpPr/>
          <p:nvPr/>
        </p:nvSpPr>
        <p:spPr>
          <a:xfrm>
            <a:off x="1008822" y="1888004"/>
            <a:ext cx="7126356" cy="1938992"/>
          </a:xfrm>
          <a:prstGeom prst="rect">
            <a:avLst/>
          </a:prstGeom>
          <a:solidFill>
            <a:schemeClr val="bg1">
              <a:lumMod val="95000"/>
            </a:schemeClr>
          </a:solidFill>
          <a:ln>
            <a:solidFill>
              <a:schemeClr val="accent4"/>
            </a:solidFill>
          </a:ln>
        </p:spPr>
        <p:txBody>
          <a:bodyPr wrap="square">
            <a:spAutoFit/>
          </a:bodyPr>
          <a:lstStyle/>
          <a:p>
            <a:r>
              <a:rPr lang="en-US" sz="2000" dirty="0">
                <a:solidFill>
                  <a:srgbClr val="AF00DB"/>
                </a:solidFill>
                <a:latin typeface="Courier New" panose="02070309020205020404" pitchFamily="49" charset="0"/>
              </a:rPr>
              <a:t>from</a:t>
            </a:r>
            <a:r>
              <a:rPr lang="en-US" sz="2000" dirty="0">
                <a:latin typeface="Courier New" panose="02070309020205020404" pitchFamily="49" charset="0"/>
              </a:rPr>
              <a:t> </a:t>
            </a:r>
            <a:r>
              <a:rPr lang="en-US" sz="2000" dirty="0" err="1">
                <a:latin typeface="Courier New" panose="02070309020205020404" pitchFamily="49" charset="0"/>
              </a:rPr>
              <a:t>sklearn.linear_model</a:t>
            </a:r>
            <a:r>
              <a:rPr lang="en-US" sz="2000" dirty="0">
                <a:latin typeface="Courier New" panose="02070309020205020404" pitchFamily="49" charset="0"/>
              </a:rPr>
              <a:t> </a:t>
            </a:r>
            <a:r>
              <a:rPr lang="en-US" sz="2000" dirty="0">
                <a:solidFill>
                  <a:srgbClr val="AF00DB"/>
                </a:solidFill>
                <a:latin typeface="Courier New" panose="02070309020205020404" pitchFamily="49" charset="0"/>
              </a:rPr>
              <a:t>import</a:t>
            </a:r>
            <a:r>
              <a:rPr lang="en-US" sz="2000" dirty="0">
                <a:latin typeface="Courier New" panose="02070309020205020404" pitchFamily="49" charset="0"/>
              </a:rPr>
              <a:t> Perceptron</a:t>
            </a:r>
          </a:p>
          <a:p>
            <a:br>
              <a:rPr lang="en-US" sz="2000" dirty="0">
                <a:latin typeface="Courier New" panose="02070309020205020404" pitchFamily="49" charset="0"/>
              </a:rPr>
            </a:br>
            <a:r>
              <a:rPr lang="en-US" sz="2000" dirty="0" err="1">
                <a:latin typeface="Courier New" panose="02070309020205020404" pitchFamily="49" charset="0"/>
              </a:rPr>
              <a:t>clf</a:t>
            </a:r>
            <a:r>
              <a:rPr lang="en-US" sz="2000" dirty="0">
                <a:latin typeface="Courier New" panose="02070309020205020404" pitchFamily="49" charset="0"/>
              </a:rPr>
              <a:t> = Perceptron(</a:t>
            </a:r>
            <a:r>
              <a:rPr lang="en-US" sz="2000" dirty="0" err="1">
                <a:latin typeface="Courier New" panose="02070309020205020404" pitchFamily="49" charset="0"/>
              </a:rPr>
              <a:t>random_state</a:t>
            </a:r>
            <a:r>
              <a:rPr lang="en-US" sz="2000" dirty="0">
                <a:latin typeface="Courier New" panose="02070309020205020404" pitchFamily="49" charset="0"/>
              </a:rPr>
              <a:t>=</a:t>
            </a:r>
            <a:r>
              <a:rPr lang="en-US" sz="2000" dirty="0">
                <a:solidFill>
                  <a:srgbClr val="09885A"/>
                </a:solidFill>
                <a:latin typeface="Courier New" panose="02070309020205020404" pitchFamily="49" charset="0"/>
              </a:rPr>
              <a:t>42</a:t>
            </a:r>
            <a:r>
              <a:rPr lang="en-US" sz="2000" dirty="0">
                <a:latin typeface="Courier New" panose="02070309020205020404" pitchFamily="49" charset="0"/>
              </a:rPr>
              <a:t>)</a:t>
            </a:r>
          </a:p>
          <a:p>
            <a:r>
              <a:rPr lang="en-US" sz="2000" dirty="0" err="1">
                <a:latin typeface="Courier New" panose="02070309020205020404" pitchFamily="49" charset="0"/>
              </a:rPr>
              <a:t>clf.fit</a:t>
            </a:r>
            <a:r>
              <a:rPr lang="en-US" sz="2000" dirty="0">
                <a:latin typeface="Courier New" panose="02070309020205020404" pitchFamily="49" charset="0"/>
              </a:rPr>
              <a:t>(</a:t>
            </a:r>
            <a:r>
              <a:rPr lang="en-US" sz="2000" dirty="0" err="1">
                <a:latin typeface="Courier New" panose="02070309020205020404" pitchFamily="49" charset="0"/>
              </a:rPr>
              <a:t>X_train</a:t>
            </a:r>
            <a:r>
              <a:rPr lang="en-US" sz="2000" dirty="0">
                <a:latin typeface="Courier New" panose="02070309020205020404" pitchFamily="49" charset="0"/>
              </a:rPr>
              <a:t>, </a:t>
            </a:r>
            <a:r>
              <a:rPr lang="en-US" sz="2000" dirty="0" err="1">
                <a:latin typeface="Courier New" panose="02070309020205020404" pitchFamily="49" charset="0"/>
              </a:rPr>
              <a:t>y_train</a:t>
            </a:r>
            <a:r>
              <a:rPr lang="en-US" sz="2000" dirty="0">
                <a:latin typeface="Courier New" panose="02070309020205020404" pitchFamily="49" charset="0"/>
              </a:rPr>
              <a:t>)</a:t>
            </a:r>
          </a:p>
          <a:p>
            <a:br>
              <a:rPr lang="en-US" sz="2000" dirty="0">
                <a:latin typeface="Courier New" panose="02070309020205020404" pitchFamily="49" charset="0"/>
              </a:rPr>
            </a:br>
            <a:r>
              <a:rPr lang="en-US" sz="2000" dirty="0" err="1">
                <a:latin typeface="Courier New" panose="02070309020205020404" pitchFamily="49" charset="0"/>
              </a:rPr>
              <a:t>clf.predict</a:t>
            </a:r>
            <a:r>
              <a:rPr lang="en-US" sz="2000" dirty="0">
                <a:latin typeface="Courier New" panose="02070309020205020404" pitchFamily="49" charset="0"/>
              </a:rPr>
              <a:t>(</a:t>
            </a:r>
            <a:r>
              <a:rPr lang="en-US" sz="2000" dirty="0" err="1">
                <a:latin typeface="Courier New" panose="02070309020205020404" pitchFamily="49" charset="0"/>
              </a:rPr>
              <a:t>X_test</a:t>
            </a:r>
            <a:r>
              <a:rPr lang="en-US" sz="2000" dirty="0">
                <a:latin typeface="Courier New" panose="02070309020205020404" pitchFamily="49" charset="0"/>
              </a:rPr>
              <a:t>)</a:t>
            </a:r>
          </a:p>
        </p:txBody>
      </p:sp>
    </p:spTree>
    <p:extLst>
      <p:ext uri="{BB962C8B-B14F-4D97-AF65-F5344CB8AC3E}">
        <p14:creationId xmlns:p14="http://schemas.microsoft.com/office/powerpoint/2010/main" val="1922153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a:t>
            </a:r>
            <a:r>
              <a:rPr lang="en-US" dirty="0" err="1"/>
              <a:t>Perceptrons</a:t>
            </a:r>
            <a:endParaRPr lang="en-US" dirty="0"/>
          </a:p>
        </p:txBody>
      </p:sp>
      <p:sp>
        <p:nvSpPr>
          <p:cNvPr id="3" name="Content Placeholder 2"/>
          <p:cNvSpPr>
            <a:spLocks noGrp="1"/>
          </p:cNvSpPr>
          <p:nvPr>
            <p:ph idx="1"/>
          </p:nvPr>
        </p:nvSpPr>
        <p:spPr/>
        <p:txBody>
          <a:bodyPr>
            <a:normAutofit/>
          </a:bodyPr>
          <a:lstStyle/>
          <a:p>
            <a:pPr marL="7620" indent="0">
              <a:buNone/>
            </a:pPr>
            <a:r>
              <a:rPr lang="en-US" dirty="0"/>
              <a:t>A vector of artificial neurons in a single “layer”</a:t>
            </a:r>
          </a:p>
          <a:p>
            <a:pPr lvl="1"/>
            <a:r>
              <a:rPr lang="en-US" dirty="0"/>
              <a:t>Often produce “one-hot” encoding of output</a:t>
            </a:r>
          </a:p>
          <a:p>
            <a:pPr lvl="1"/>
            <a:r>
              <a:rPr lang="en-US" dirty="0"/>
              <a:t>Can train them all simultaneously based on a gradient descent-style update, with a learning rate</a:t>
            </a:r>
          </a:p>
          <a:p>
            <a:pPr lvl="1"/>
            <a:endParaRPr lang="en-US" dirty="0"/>
          </a:p>
          <a:p>
            <a:pPr marL="7620" indent="0">
              <a:buNone/>
            </a:pPr>
            <a:r>
              <a:rPr lang="en-US" dirty="0"/>
              <a:t>Guaranteed to converge for linearly separable data</a:t>
            </a:r>
          </a:p>
          <a:p>
            <a:endParaRPr lang="en-US" dirty="0"/>
          </a:p>
          <a:p>
            <a:pPr marL="7620" indent="0">
              <a:buNone/>
            </a:pPr>
            <a:r>
              <a:rPr lang="en-US" dirty="0"/>
              <a:t>But not all data is linearly separable, which requires us to </a:t>
            </a:r>
            <a:r>
              <a:rPr lang="en-US" i="1" dirty="0"/>
              <a:t>compose</a:t>
            </a:r>
            <a:r>
              <a:rPr lang="en-US" dirty="0"/>
              <a:t> </a:t>
            </a:r>
            <a:r>
              <a:rPr lang="en-US" dirty="0" err="1"/>
              <a:t>perceptrons</a:t>
            </a:r>
            <a:r>
              <a:rPr lang="en-US" dirty="0"/>
              <a:t> in </a:t>
            </a:r>
            <a:r>
              <a:rPr lang="en-US" i="1" dirty="0"/>
              <a:t>layers!</a:t>
            </a:r>
            <a:endParaRPr lang="en-US" dirty="0"/>
          </a:p>
        </p:txBody>
      </p:sp>
      <p:sp>
        <p:nvSpPr>
          <p:cNvPr id="5" name="Slide Number Placeholder 4"/>
          <p:cNvSpPr>
            <a:spLocks noGrp="1"/>
          </p:cNvSpPr>
          <p:nvPr>
            <p:ph type="sldNum" sz="quarter" idx="4294967295"/>
          </p:nvPr>
        </p:nvSpPr>
        <p:spPr>
          <a:xfrm>
            <a:off x="8729663" y="5281613"/>
            <a:ext cx="414337" cy="304800"/>
          </a:xfrm>
        </p:spPr>
        <p:txBody>
          <a:bodyPr/>
          <a:lstStyle/>
          <a:p>
            <a:pPr>
              <a:defRPr/>
            </a:pPr>
            <a:fld id="{B5D931A1-A42B-F94C-ADA3-91D74B0ACBA8}" type="slidenum">
              <a:rPr lang="en-GB" smtClean="0"/>
              <a:pPr>
                <a:defRPr/>
              </a:pPr>
              <a:t>41</a:t>
            </a:fld>
            <a:endParaRPr lang="en-GB"/>
          </a:p>
        </p:txBody>
      </p:sp>
    </p:spTree>
    <p:extLst>
      <p:ext uri="{BB962C8B-B14F-4D97-AF65-F5344CB8AC3E}">
        <p14:creationId xmlns:p14="http://schemas.microsoft.com/office/powerpoint/2010/main" val="271400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Multi-Layer (Feed-forward) Networks</a:t>
            </a:r>
          </a:p>
        </p:txBody>
      </p:sp>
      <p:sp>
        <p:nvSpPr>
          <p:cNvPr id="3" name="Text Placeholder 2">
            <a:extLst>
              <a:ext uri="{FF2B5EF4-FFF2-40B4-BE49-F238E27FC236}">
                <a16:creationId xmlns:a16="http://schemas.microsoft.com/office/drawing/2014/main" id="{43FD2515-B65C-4466-9FD5-94936C2353BF}"/>
              </a:ext>
            </a:extLst>
          </p:cNvPr>
          <p:cNvSpPr>
            <a:spLocks noGrp="1"/>
          </p:cNvSpPr>
          <p:nvPr>
            <p:ph type="body" idx="1"/>
          </p:nvPr>
        </p:nvSpPr>
        <p:spPr/>
        <p:txBody>
          <a:bodyPr/>
          <a:lstStyle/>
          <a:p>
            <a:endParaRPr lang="en-US"/>
          </a:p>
        </p:txBody>
      </p:sp>
      <p:sp>
        <p:nvSpPr>
          <p:cNvPr id="5" name="Slide Number Placeholder 4"/>
          <p:cNvSpPr>
            <a:spLocks noGrp="1"/>
          </p:cNvSpPr>
          <p:nvPr>
            <p:ph type="sldNum" sz="quarter" idx="4294967295"/>
          </p:nvPr>
        </p:nvSpPr>
        <p:spPr>
          <a:xfrm>
            <a:off x="8729663" y="5259388"/>
            <a:ext cx="414337" cy="303212"/>
          </a:xfrm>
        </p:spPr>
        <p:txBody>
          <a:bodyPr/>
          <a:lstStyle/>
          <a:p>
            <a:pPr>
              <a:defRPr/>
            </a:pPr>
            <a:fld id="{1D5053AA-EDA4-1543-ABC4-F2C032EBCBF2}" type="slidenum">
              <a:rPr lang="en-GB" smtClean="0"/>
              <a:pPr>
                <a:defRPr/>
              </a:pPr>
              <a:t>42</a:t>
            </a:fld>
            <a:endParaRPr lang="en-GB"/>
          </a:p>
        </p:txBody>
      </p:sp>
    </p:spTree>
    <p:extLst>
      <p:ext uri="{BB962C8B-B14F-4D97-AF65-F5344CB8AC3E}">
        <p14:creationId xmlns:p14="http://schemas.microsoft.com/office/powerpoint/2010/main" val="550743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Assembling a Perceptron (“Activation Unit”) into Multiple Layers</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43</a:t>
            </a:fld>
            <a:endParaRPr lang="en-GB"/>
          </a:p>
        </p:txBody>
      </p:sp>
      <p:grpSp>
        <p:nvGrpSpPr>
          <p:cNvPr id="7" name="Group 6"/>
          <p:cNvGrpSpPr/>
          <p:nvPr/>
        </p:nvGrpSpPr>
        <p:grpSpPr>
          <a:xfrm>
            <a:off x="1505022" y="1457350"/>
            <a:ext cx="4488019" cy="3044217"/>
            <a:chOff x="3035110" y="2151177"/>
            <a:chExt cx="4488019" cy="3044217"/>
          </a:xfrm>
        </p:grpSpPr>
        <p:grpSp>
          <p:nvGrpSpPr>
            <p:cNvPr id="36" name="Group 35"/>
            <p:cNvGrpSpPr/>
            <p:nvPr/>
          </p:nvGrpSpPr>
          <p:grpSpPr>
            <a:xfrm>
              <a:off x="3035110" y="2473907"/>
              <a:ext cx="397909" cy="578224"/>
              <a:chOff x="3999279" y="2595282"/>
              <a:chExt cx="870973" cy="941294"/>
            </a:xfrm>
          </p:grpSpPr>
          <p:sp>
            <p:nvSpPr>
              <p:cNvPr id="37" name="Rounded Rectangle 36"/>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38" name="Straight Connector 37"/>
              <p:cNvCxnSpPr>
                <a:stCxn id="41" idx="1"/>
                <a:endCxn id="41"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4352922" y="2473907"/>
              <a:ext cx="397909" cy="578224"/>
              <a:chOff x="3999279" y="2595282"/>
              <a:chExt cx="870973" cy="941294"/>
            </a:xfrm>
          </p:grpSpPr>
          <p:sp>
            <p:nvSpPr>
              <p:cNvPr id="41" name="Rounded Rectangle 40"/>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42" name="Straight Connector 41"/>
              <p:cNvCxnSpPr>
                <a:stCxn id="46" idx="1"/>
                <a:endCxn id="46"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737969" y="2473907"/>
              <a:ext cx="397909" cy="578224"/>
              <a:chOff x="3999279" y="2595282"/>
              <a:chExt cx="870973" cy="941294"/>
            </a:xfrm>
          </p:grpSpPr>
          <p:sp>
            <p:nvSpPr>
              <p:cNvPr id="45" name="Rounded Rectangle 44"/>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46" name="Straight Connector 45"/>
              <p:cNvCxnSpPr>
                <a:stCxn id="50" idx="1"/>
                <a:endCxn id="50"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3035110" y="3756981"/>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p>
          </p:txBody>
        </p:sp>
        <p:cxnSp>
          <p:nvCxnSpPr>
            <p:cNvPr id="49" name="Straight Arrow Connector 48"/>
            <p:cNvCxnSpPr>
              <a:stCxn id="52" idx="0"/>
              <a:endCxn id="40" idx="2"/>
            </p:cNvCxnSpPr>
            <p:nvPr/>
          </p:nvCxnSpPr>
          <p:spPr>
            <a:xfrm flipV="1">
              <a:off x="3227151" y="3052131"/>
              <a:ext cx="6914" cy="70485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2" idx="7"/>
              <a:endCxn id="45" idx="2"/>
            </p:cNvCxnSpPr>
            <p:nvPr/>
          </p:nvCxnSpPr>
          <p:spPr>
            <a:xfrm flipV="1">
              <a:off x="3362944" y="3052131"/>
              <a:ext cx="1188933" cy="756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2" idx="6"/>
              <a:endCxn id="49" idx="2"/>
            </p:cNvCxnSpPr>
            <p:nvPr/>
          </p:nvCxnSpPr>
          <p:spPr>
            <a:xfrm flipV="1">
              <a:off x="3419191" y="3052131"/>
              <a:ext cx="2517733" cy="87966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0" idx="2"/>
            </p:cNvCxnSpPr>
            <p:nvPr/>
          </p:nvCxnSpPr>
          <p:spPr>
            <a:xfrm flipH="1" flipV="1">
              <a:off x="3234065" y="3052131"/>
              <a:ext cx="1244543"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5" idx="2"/>
            </p:cNvCxnSpPr>
            <p:nvPr/>
          </p:nvCxnSpPr>
          <p:spPr>
            <a:xfrm flipH="1" flipV="1">
              <a:off x="4551877" y="3052131"/>
              <a:ext cx="62525" cy="6174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9" idx="2"/>
            </p:cNvCxnSpPr>
            <p:nvPr/>
          </p:nvCxnSpPr>
          <p:spPr>
            <a:xfrm flipV="1">
              <a:off x="4750195" y="3052131"/>
              <a:ext cx="1186729"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0" idx="2"/>
            </p:cNvCxnSpPr>
            <p:nvPr/>
          </p:nvCxnSpPr>
          <p:spPr>
            <a:xfrm flipH="1" flipV="1">
              <a:off x="3234065" y="3052131"/>
              <a:ext cx="2443350" cy="7967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5" idx="2"/>
            </p:cNvCxnSpPr>
            <p:nvPr/>
          </p:nvCxnSpPr>
          <p:spPr>
            <a:xfrm flipH="1" flipV="1">
              <a:off x="4551877" y="3052131"/>
              <a:ext cx="1181785" cy="6731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74" idx="0"/>
            </p:cNvCxnSpPr>
            <p:nvPr/>
          </p:nvCxnSpPr>
          <p:spPr>
            <a:xfrm flipH="1" flipV="1">
              <a:off x="5936923" y="3078540"/>
              <a:ext cx="2205" cy="6422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0" idx="0"/>
            </p:cNvCxnSpPr>
            <p:nvPr/>
          </p:nvCxnSpPr>
          <p:spPr>
            <a:xfrm flipV="1">
              <a:off x="3234065" y="2164625"/>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5" idx="0"/>
            </p:cNvCxnSpPr>
            <p:nvPr/>
          </p:nvCxnSpPr>
          <p:spPr>
            <a:xfrm flipV="1">
              <a:off x="4551877" y="2151177"/>
              <a:ext cx="0" cy="3227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9" idx="0"/>
            </p:cNvCxnSpPr>
            <p:nvPr/>
          </p:nvCxnSpPr>
          <p:spPr>
            <a:xfrm flipV="1">
              <a:off x="5936924" y="2164625"/>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22361" y="4812570"/>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0</a:t>
              </a:r>
              <a:endParaRPr lang="en-US" sz="1800" i="1" dirty="0">
                <a:latin typeface="Constantia" charset="0"/>
                <a:ea typeface="Constantia" charset="0"/>
                <a:cs typeface="Constantia" charset="0"/>
              </a:endParaRPr>
            </a:p>
          </p:txBody>
        </p:sp>
        <p:sp>
          <p:nvSpPr>
            <p:cNvPr id="68" name="Oval 67"/>
            <p:cNvSpPr/>
            <p:nvPr/>
          </p:nvSpPr>
          <p:spPr>
            <a:xfrm>
              <a:off x="5677415" y="4817053"/>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1</a:t>
              </a:r>
              <a:endParaRPr lang="en-US" sz="1800" i="1" dirty="0">
                <a:latin typeface="Constantia" charset="0"/>
                <a:ea typeface="Constantia" charset="0"/>
                <a:cs typeface="Constantia" charset="0"/>
              </a:endParaRPr>
            </a:p>
          </p:txBody>
        </p:sp>
        <p:grpSp>
          <p:nvGrpSpPr>
            <p:cNvPr id="69" name="Group 68"/>
            <p:cNvGrpSpPr/>
            <p:nvPr/>
          </p:nvGrpSpPr>
          <p:grpSpPr>
            <a:xfrm>
              <a:off x="4422361" y="3720775"/>
              <a:ext cx="397909" cy="578224"/>
              <a:chOff x="3999279" y="2595282"/>
              <a:chExt cx="870973" cy="941294"/>
            </a:xfrm>
            <a:solidFill>
              <a:schemeClr val="tx2">
                <a:lumMod val="50000"/>
                <a:lumOff val="50000"/>
              </a:schemeClr>
            </a:solidFill>
          </p:grpSpPr>
          <p:sp>
            <p:nvSpPr>
              <p:cNvPr id="70" name="Rounded Rectangle 69"/>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1" name="Straight Connector 70"/>
              <p:cNvCxnSpPr>
                <a:stCxn id="74" idx="1"/>
                <a:endCxn id="74" idx="3"/>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40173" y="3720775"/>
              <a:ext cx="397909" cy="578224"/>
              <a:chOff x="3999279" y="2595282"/>
              <a:chExt cx="870973" cy="941294"/>
            </a:xfrm>
            <a:solidFill>
              <a:schemeClr val="tx2">
                <a:lumMod val="50000"/>
                <a:lumOff val="50000"/>
              </a:schemeClr>
            </a:solidFill>
          </p:grpSpPr>
          <p:sp>
            <p:nvSpPr>
              <p:cNvPr id="74" name="Rounded Rectangle 73"/>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5" name="Straight Connector 74"/>
              <p:cNvCxnSpPr>
                <a:stCxn id="79" idx="1"/>
                <a:endCxn id="79" idx="3"/>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7125220" y="3720775"/>
              <a:ext cx="397909" cy="578224"/>
              <a:chOff x="3999279" y="2595282"/>
              <a:chExt cx="870973" cy="941294"/>
            </a:xfrm>
            <a:solidFill>
              <a:schemeClr val="tx2">
                <a:lumMod val="50000"/>
                <a:lumOff val="50000"/>
              </a:schemeClr>
            </a:solidFill>
          </p:grpSpPr>
          <p:sp>
            <p:nvSpPr>
              <p:cNvPr id="78" name="Rounded Rectangle 77"/>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9" name="Straight Connector 78"/>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2" name="Oval 81"/>
            <p:cNvSpPr/>
            <p:nvPr/>
          </p:nvSpPr>
          <p:spPr>
            <a:xfrm>
              <a:off x="3170903" y="4845771"/>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endParaRPr lang="en-US" sz="1800" i="1" baseline="-25000" dirty="0">
                <a:solidFill>
                  <a:schemeClr val="bg2"/>
                </a:solidFill>
                <a:latin typeface="Constantia" charset="0"/>
                <a:ea typeface="Constantia" charset="0"/>
                <a:cs typeface="Constantia" charset="0"/>
              </a:endParaRPr>
            </a:p>
          </p:txBody>
        </p:sp>
        <p:cxnSp>
          <p:nvCxnSpPr>
            <p:cNvPr id="84" name="Straight Arrow Connector 83"/>
            <p:cNvCxnSpPr>
              <a:stCxn id="78" idx="0"/>
              <a:endCxn id="45" idx="2"/>
            </p:cNvCxnSpPr>
            <p:nvPr/>
          </p:nvCxnSpPr>
          <p:spPr>
            <a:xfrm flipH="1" flipV="1">
              <a:off x="5936924" y="3052131"/>
              <a:ext cx="1387251" cy="6686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1" idx="2"/>
            </p:cNvCxnSpPr>
            <p:nvPr/>
          </p:nvCxnSpPr>
          <p:spPr>
            <a:xfrm flipH="1" flipV="1">
              <a:off x="4551877" y="3052131"/>
              <a:ext cx="2573343" cy="71479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37" idx="2"/>
            </p:cNvCxnSpPr>
            <p:nvPr/>
          </p:nvCxnSpPr>
          <p:spPr>
            <a:xfrm flipH="1" flipV="1">
              <a:off x="3234065" y="3052131"/>
              <a:ext cx="3891155" cy="79355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7" idx="0"/>
              <a:endCxn id="70" idx="2"/>
            </p:cNvCxnSpPr>
            <p:nvPr/>
          </p:nvCxnSpPr>
          <p:spPr>
            <a:xfrm flipV="1">
              <a:off x="4614402" y="4298999"/>
              <a:ext cx="6914" cy="51357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7" idx="7"/>
              <a:endCxn id="74" idx="2"/>
            </p:cNvCxnSpPr>
            <p:nvPr/>
          </p:nvCxnSpPr>
          <p:spPr>
            <a:xfrm flipV="1">
              <a:off x="4750195" y="4298999"/>
              <a:ext cx="1188933" cy="564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7" idx="7"/>
              <a:endCxn id="78" idx="2"/>
            </p:cNvCxnSpPr>
            <p:nvPr/>
          </p:nvCxnSpPr>
          <p:spPr>
            <a:xfrm flipV="1">
              <a:off x="4750195" y="4298999"/>
              <a:ext cx="2573980" cy="564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2" idx="0"/>
              <a:endCxn id="70" idx="2"/>
            </p:cNvCxnSpPr>
            <p:nvPr/>
          </p:nvCxnSpPr>
          <p:spPr>
            <a:xfrm flipV="1">
              <a:off x="3362944" y="4298999"/>
              <a:ext cx="1258372" cy="546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82" idx="7"/>
              <a:endCxn id="74" idx="2"/>
            </p:cNvCxnSpPr>
            <p:nvPr/>
          </p:nvCxnSpPr>
          <p:spPr>
            <a:xfrm flipV="1">
              <a:off x="3498737" y="4298999"/>
              <a:ext cx="2440391" cy="5979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2" idx="7"/>
              <a:endCxn id="78" idx="2"/>
            </p:cNvCxnSpPr>
            <p:nvPr/>
          </p:nvCxnSpPr>
          <p:spPr>
            <a:xfrm flipV="1">
              <a:off x="3498737" y="4298999"/>
              <a:ext cx="3825438" cy="5979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8" idx="0"/>
              <a:endCxn id="74" idx="2"/>
            </p:cNvCxnSpPr>
            <p:nvPr/>
          </p:nvCxnSpPr>
          <p:spPr>
            <a:xfrm flipV="1">
              <a:off x="5869456" y="4298999"/>
              <a:ext cx="69672" cy="51805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8" idx="7"/>
              <a:endCxn id="78" idx="2"/>
            </p:cNvCxnSpPr>
            <p:nvPr/>
          </p:nvCxnSpPr>
          <p:spPr>
            <a:xfrm flipV="1">
              <a:off x="6005249" y="4298999"/>
              <a:ext cx="1318926" cy="5692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68" idx="1"/>
              <a:endCxn id="70" idx="2"/>
            </p:cNvCxnSpPr>
            <p:nvPr/>
          </p:nvCxnSpPr>
          <p:spPr>
            <a:xfrm flipH="1" flipV="1">
              <a:off x="4621316" y="4298999"/>
              <a:ext cx="1112346" cy="5692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7197305" y="2530101"/>
            <a:ext cx="1738537" cy="923330"/>
          </a:xfrm>
          <a:prstGeom prst="rect">
            <a:avLst/>
          </a:prstGeom>
          <a:noFill/>
        </p:spPr>
        <p:txBody>
          <a:bodyPr wrap="square" rtlCol="0">
            <a:spAutoFit/>
          </a:bodyPr>
          <a:lstStyle/>
          <a:p>
            <a:r>
              <a:rPr lang="en-US" sz="1800" dirty="0">
                <a:latin typeface="Constantia" charset="0"/>
                <a:ea typeface="Constantia" charset="0"/>
                <a:cs typeface="Constantia" charset="0"/>
              </a:rPr>
              <a:t>More than 2 layers: a “</a:t>
            </a:r>
            <a:r>
              <a:rPr lang="en-US" sz="1800" i="1" dirty="0">
                <a:latin typeface="Constantia" charset="0"/>
                <a:ea typeface="Constantia" charset="0"/>
                <a:cs typeface="Constantia" charset="0"/>
              </a:rPr>
              <a:t>deep </a:t>
            </a:r>
            <a:r>
              <a:rPr lang="en-US" sz="1800" dirty="0">
                <a:latin typeface="Constantia" charset="0"/>
                <a:ea typeface="Constantia" charset="0"/>
                <a:cs typeface="Constantia" charset="0"/>
              </a:rPr>
              <a:t>network”</a:t>
            </a:r>
          </a:p>
        </p:txBody>
      </p:sp>
      <p:sp>
        <p:nvSpPr>
          <p:cNvPr id="62" name="TextBox 61"/>
          <p:cNvSpPr txBox="1"/>
          <p:nvPr/>
        </p:nvSpPr>
        <p:spPr>
          <a:xfrm>
            <a:off x="1682447" y="1427607"/>
            <a:ext cx="838691" cy="369332"/>
          </a:xfrm>
          <a:prstGeom prst="rect">
            <a:avLst/>
          </a:prstGeom>
          <a:noFill/>
        </p:spPr>
        <p:txBody>
          <a:bodyPr wrap="none" rtlCol="0">
            <a:spAutoFit/>
          </a:bodyPr>
          <a:lstStyle/>
          <a:p>
            <a:r>
              <a:rPr lang="en-US" sz="1800" i="1" dirty="0">
                <a:latin typeface="Constantia" charset="0"/>
                <a:ea typeface="Constantia" charset="0"/>
                <a:cs typeface="Constantia" charset="0"/>
              </a:rPr>
              <a:t>class1?</a:t>
            </a:r>
          </a:p>
        </p:txBody>
      </p:sp>
      <p:sp>
        <p:nvSpPr>
          <p:cNvPr id="63" name="TextBox 62"/>
          <p:cNvSpPr txBox="1"/>
          <p:nvPr/>
        </p:nvSpPr>
        <p:spPr>
          <a:xfrm>
            <a:off x="3206698" y="1450222"/>
            <a:ext cx="873957" cy="369332"/>
          </a:xfrm>
          <a:prstGeom prst="rect">
            <a:avLst/>
          </a:prstGeom>
          <a:noFill/>
        </p:spPr>
        <p:txBody>
          <a:bodyPr wrap="none" rtlCol="0">
            <a:spAutoFit/>
          </a:bodyPr>
          <a:lstStyle/>
          <a:p>
            <a:r>
              <a:rPr lang="en-US" sz="1800" i="1">
                <a:latin typeface="Constantia" charset="0"/>
                <a:ea typeface="Constantia" charset="0"/>
                <a:cs typeface="Constantia" charset="0"/>
              </a:rPr>
              <a:t>class2?</a:t>
            </a:r>
            <a:endParaRPr lang="en-US" sz="1800" i="1" dirty="0">
              <a:latin typeface="Constantia" charset="0"/>
              <a:ea typeface="Constantia" charset="0"/>
              <a:cs typeface="Constantia" charset="0"/>
            </a:endParaRPr>
          </a:p>
        </p:txBody>
      </p:sp>
      <p:sp>
        <p:nvSpPr>
          <p:cNvPr id="64" name="TextBox 63"/>
          <p:cNvSpPr txBox="1"/>
          <p:nvPr/>
        </p:nvSpPr>
        <p:spPr>
          <a:xfrm>
            <a:off x="4625919" y="1450222"/>
            <a:ext cx="873957" cy="369332"/>
          </a:xfrm>
          <a:prstGeom prst="rect">
            <a:avLst/>
          </a:prstGeom>
          <a:noFill/>
        </p:spPr>
        <p:txBody>
          <a:bodyPr wrap="none" rtlCol="0">
            <a:spAutoFit/>
          </a:bodyPr>
          <a:lstStyle/>
          <a:p>
            <a:r>
              <a:rPr lang="en-US" sz="1800" i="1" dirty="0">
                <a:latin typeface="Constantia" charset="0"/>
                <a:ea typeface="Constantia" charset="0"/>
                <a:cs typeface="Constantia" charset="0"/>
              </a:rPr>
              <a:t>class3?</a:t>
            </a:r>
          </a:p>
        </p:txBody>
      </p:sp>
      <p:cxnSp>
        <p:nvCxnSpPr>
          <p:cNvPr id="6" name="Straight Arrow Connector 5"/>
          <p:cNvCxnSpPr/>
          <p:nvPr/>
        </p:nvCxnSpPr>
        <p:spPr>
          <a:xfrm>
            <a:off x="6998351" y="2498377"/>
            <a:ext cx="0" cy="1533281"/>
          </a:xfrm>
          <a:prstGeom prst="straightConnector1">
            <a:avLst/>
          </a:prstGeom>
          <a:ln w="57150">
            <a:solidFill>
              <a:srgbClr val="7B2017"/>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E539F9C-9688-4266-9E24-32896DC9EF9F}"/>
              </a:ext>
            </a:extLst>
          </p:cNvPr>
          <p:cNvSpPr txBox="1"/>
          <p:nvPr/>
        </p:nvSpPr>
        <p:spPr>
          <a:xfrm>
            <a:off x="264735" y="4172866"/>
            <a:ext cx="1010213" cy="307777"/>
          </a:xfrm>
          <a:prstGeom prst="rect">
            <a:avLst/>
          </a:prstGeom>
        </p:spPr>
        <p:txBody>
          <a:bodyPr wrap="none" rtlCol="0">
            <a:spAutoFit/>
          </a:bodyPr>
          <a:lstStyle/>
          <a:p>
            <a:r>
              <a:rPr lang="en-US" dirty="0"/>
              <a:t>input layer</a:t>
            </a:r>
          </a:p>
        </p:txBody>
      </p:sp>
      <p:sp>
        <p:nvSpPr>
          <p:cNvPr id="66" name="TextBox 65">
            <a:extLst>
              <a:ext uri="{FF2B5EF4-FFF2-40B4-BE49-F238E27FC236}">
                <a16:creationId xmlns:a16="http://schemas.microsoft.com/office/drawing/2014/main" id="{B4A746FC-E900-4775-AE59-07B3986B3C2C}"/>
              </a:ext>
            </a:extLst>
          </p:cNvPr>
          <p:cNvSpPr txBox="1"/>
          <p:nvPr/>
        </p:nvSpPr>
        <p:spPr>
          <a:xfrm>
            <a:off x="253167" y="3185301"/>
            <a:ext cx="1367682" cy="307777"/>
          </a:xfrm>
          <a:prstGeom prst="rect">
            <a:avLst/>
          </a:prstGeom>
        </p:spPr>
        <p:txBody>
          <a:bodyPr wrap="none" rtlCol="0">
            <a:spAutoFit/>
          </a:bodyPr>
          <a:lstStyle/>
          <a:p>
            <a:r>
              <a:rPr lang="en-US" dirty="0">
                <a:solidFill>
                  <a:schemeClr val="accent6"/>
                </a:solidFill>
              </a:rPr>
              <a:t>hidden layer(s)</a:t>
            </a:r>
          </a:p>
        </p:txBody>
      </p:sp>
      <p:sp>
        <p:nvSpPr>
          <p:cNvPr id="81" name="TextBox 80">
            <a:extLst>
              <a:ext uri="{FF2B5EF4-FFF2-40B4-BE49-F238E27FC236}">
                <a16:creationId xmlns:a16="http://schemas.microsoft.com/office/drawing/2014/main" id="{68762D2A-25EA-4350-8EDF-85460F7A84AE}"/>
              </a:ext>
            </a:extLst>
          </p:cNvPr>
          <p:cNvSpPr txBox="1"/>
          <p:nvPr/>
        </p:nvSpPr>
        <p:spPr>
          <a:xfrm>
            <a:off x="302217" y="1929281"/>
            <a:ext cx="1119217" cy="307777"/>
          </a:xfrm>
          <a:prstGeom prst="rect">
            <a:avLst/>
          </a:prstGeom>
        </p:spPr>
        <p:txBody>
          <a:bodyPr wrap="none" rtlCol="0">
            <a:spAutoFit/>
          </a:bodyPr>
          <a:lstStyle/>
          <a:p>
            <a:r>
              <a:rPr lang="en-US" dirty="0"/>
              <a:t>output layer</a:t>
            </a:r>
          </a:p>
        </p:txBody>
      </p:sp>
      <p:sp>
        <p:nvSpPr>
          <p:cNvPr id="83" name="TextBox 82">
            <a:extLst>
              <a:ext uri="{FF2B5EF4-FFF2-40B4-BE49-F238E27FC236}">
                <a16:creationId xmlns:a16="http://schemas.microsoft.com/office/drawing/2014/main" id="{5CA65067-4B5E-4EC9-B002-CC7D6F5FAE4F}"/>
              </a:ext>
            </a:extLst>
          </p:cNvPr>
          <p:cNvSpPr txBox="1"/>
          <p:nvPr/>
        </p:nvSpPr>
        <p:spPr>
          <a:xfrm>
            <a:off x="1114308" y="2509522"/>
            <a:ext cx="630301" cy="307777"/>
          </a:xfrm>
          <a:prstGeom prst="rect">
            <a:avLst/>
          </a:prstGeom>
        </p:spPr>
        <p:txBody>
          <a:bodyPr wrap="none" rtlCol="0">
            <a:spAutoFit/>
          </a:bodyPr>
          <a:lstStyle/>
          <a:p>
            <a:r>
              <a:rPr lang="en-US" i="1" dirty="0"/>
              <a:t>w</a:t>
            </a:r>
            <a:r>
              <a:rPr lang="en-US" i="1" baseline="30000" dirty="0"/>
              <a:t>(2)</a:t>
            </a:r>
            <a:r>
              <a:rPr lang="en-US" i="1" baseline="-25000" dirty="0"/>
              <a:t>1,0</a:t>
            </a:r>
          </a:p>
        </p:txBody>
      </p:sp>
      <p:sp>
        <p:nvSpPr>
          <p:cNvPr id="85" name="TextBox 84">
            <a:extLst>
              <a:ext uri="{FF2B5EF4-FFF2-40B4-BE49-F238E27FC236}">
                <a16:creationId xmlns:a16="http://schemas.microsoft.com/office/drawing/2014/main" id="{F916CC3B-7AFF-4CD3-A171-E647C0D771DC}"/>
              </a:ext>
            </a:extLst>
          </p:cNvPr>
          <p:cNvSpPr txBox="1"/>
          <p:nvPr/>
        </p:nvSpPr>
        <p:spPr>
          <a:xfrm>
            <a:off x="4940907" y="2362379"/>
            <a:ext cx="630301" cy="307777"/>
          </a:xfrm>
          <a:prstGeom prst="rect">
            <a:avLst/>
          </a:prstGeom>
        </p:spPr>
        <p:txBody>
          <a:bodyPr wrap="none" rtlCol="0">
            <a:spAutoFit/>
          </a:bodyPr>
          <a:lstStyle/>
          <a:p>
            <a:r>
              <a:rPr lang="en-US" i="1" dirty="0"/>
              <a:t>w</a:t>
            </a:r>
            <a:r>
              <a:rPr lang="en-US" i="1" baseline="30000" dirty="0"/>
              <a:t>(2)</a:t>
            </a:r>
            <a:r>
              <a:rPr lang="en-US" i="1" baseline="-25000" dirty="0"/>
              <a:t>3,3</a:t>
            </a:r>
          </a:p>
        </p:txBody>
      </p:sp>
      <p:sp>
        <p:nvSpPr>
          <p:cNvPr id="87" name="TextBox 86">
            <a:extLst>
              <a:ext uri="{FF2B5EF4-FFF2-40B4-BE49-F238E27FC236}">
                <a16:creationId xmlns:a16="http://schemas.microsoft.com/office/drawing/2014/main" id="{384A813D-4F1D-4F2C-9DDD-E1B72F7BE0CF}"/>
              </a:ext>
            </a:extLst>
          </p:cNvPr>
          <p:cNvSpPr txBox="1"/>
          <p:nvPr/>
        </p:nvSpPr>
        <p:spPr>
          <a:xfrm>
            <a:off x="3325043" y="4116078"/>
            <a:ext cx="630301" cy="307777"/>
          </a:xfrm>
          <a:prstGeom prst="rect">
            <a:avLst/>
          </a:prstGeom>
        </p:spPr>
        <p:txBody>
          <a:bodyPr wrap="none" rtlCol="0">
            <a:spAutoFit/>
          </a:bodyPr>
          <a:lstStyle/>
          <a:p>
            <a:r>
              <a:rPr lang="en-US" i="1" dirty="0"/>
              <a:t>w</a:t>
            </a:r>
            <a:r>
              <a:rPr lang="en-US" i="1" baseline="30000" dirty="0"/>
              <a:t>(1)</a:t>
            </a:r>
            <a:r>
              <a:rPr lang="en-US" i="1" baseline="-25000" dirty="0"/>
              <a:t>2,1</a:t>
            </a:r>
          </a:p>
        </p:txBody>
      </p:sp>
    </p:spTree>
    <p:extLst>
      <p:ext uri="{BB962C8B-B14F-4D97-AF65-F5344CB8AC3E}">
        <p14:creationId xmlns:p14="http://schemas.microsoft.com/office/powerpoint/2010/main" val="473598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Assembling a Perceptron (“Activation Unit”) into Multiple Layers</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44</a:t>
            </a:fld>
            <a:endParaRPr lang="en-GB"/>
          </a:p>
        </p:txBody>
      </p:sp>
      <p:grpSp>
        <p:nvGrpSpPr>
          <p:cNvPr id="7" name="Group 6"/>
          <p:cNvGrpSpPr/>
          <p:nvPr/>
        </p:nvGrpSpPr>
        <p:grpSpPr>
          <a:xfrm>
            <a:off x="1505022" y="1457350"/>
            <a:ext cx="4488019" cy="3044217"/>
            <a:chOff x="3035110" y="2151177"/>
            <a:chExt cx="4488019" cy="3044217"/>
          </a:xfrm>
        </p:grpSpPr>
        <p:grpSp>
          <p:nvGrpSpPr>
            <p:cNvPr id="36" name="Group 35"/>
            <p:cNvGrpSpPr/>
            <p:nvPr/>
          </p:nvGrpSpPr>
          <p:grpSpPr>
            <a:xfrm>
              <a:off x="3035110" y="2473907"/>
              <a:ext cx="397909" cy="578224"/>
              <a:chOff x="3999279" y="2595282"/>
              <a:chExt cx="870973" cy="941294"/>
            </a:xfrm>
          </p:grpSpPr>
          <p:sp>
            <p:nvSpPr>
              <p:cNvPr id="37" name="Rounded Rectangle 36"/>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38" name="Straight Connector 37"/>
              <p:cNvCxnSpPr>
                <a:stCxn id="41" idx="1"/>
                <a:endCxn id="41"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4352922" y="2473907"/>
              <a:ext cx="397909" cy="578224"/>
              <a:chOff x="3999279" y="2595282"/>
              <a:chExt cx="870973" cy="941294"/>
            </a:xfrm>
          </p:grpSpPr>
          <p:sp>
            <p:nvSpPr>
              <p:cNvPr id="41" name="Rounded Rectangle 40"/>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42" name="Straight Connector 41"/>
              <p:cNvCxnSpPr>
                <a:stCxn id="46" idx="1"/>
                <a:endCxn id="46"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737969" y="2473907"/>
              <a:ext cx="397909" cy="578224"/>
              <a:chOff x="3999279" y="2595282"/>
              <a:chExt cx="870973" cy="941294"/>
            </a:xfrm>
          </p:grpSpPr>
          <p:sp>
            <p:nvSpPr>
              <p:cNvPr id="45" name="Rounded Rectangle 44"/>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46" name="Straight Connector 45"/>
              <p:cNvCxnSpPr>
                <a:stCxn id="50" idx="1"/>
                <a:endCxn id="50"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3035110" y="3756981"/>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p>
          </p:txBody>
        </p:sp>
        <p:cxnSp>
          <p:nvCxnSpPr>
            <p:cNvPr id="49" name="Straight Arrow Connector 48"/>
            <p:cNvCxnSpPr>
              <a:stCxn id="52" idx="0"/>
              <a:endCxn id="40" idx="2"/>
            </p:cNvCxnSpPr>
            <p:nvPr/>
          </p:nvCxnSpPr>
          <p:spPr>
            <a:xfrm flipV="1">
              <a:off x="3227151" y="3052131"/>
              <a:ext cx="6914" cy="70485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2" idx="7"/>
              <a:endCxn id="45" idx="2"/>
            </p:cNvCxnSpPr>
            <p:nvPr/>
          </p:nvCxnSpPr>
          <p:spPr>
            <a:xfrm flipV="1">
              <a:off x="3362944" y="3052131"/>
              <a:ext cx="1188933" cy="756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2" idx="6"/>
              <a:endCxn id="49" idx="2"/>
            </p:cNvCxnSpPr>
            <p:nvPr/>
          </p:nvCxnSpPr>
          <p:spPr>
            <a:xfrm flipV="1">
              <a:off x="3419191" y="3052131"/>
              <a:ext cx="2517733" cy="87966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0" idx="2"/>
            </p:cNvCxnSpPr>
            <p:nvPr/>
          </p:nvCxnSpPr>
          <p:spPr>
            <a:xfrm flipH="1" flipV="1">
              <a:off x="3234065" y="3052131"/>
              <a:ext cx="1244543"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5" idx="2"/>
            </p:cNvCxnSpPr>
            <p:nvPr/>
          </p:nvCxnSpPr>
          <p:spPr>
            <a:xfrm flipH="1" flipV="1">
              <a:off x="4551877" y="3052131"/>
              <a:ext cx="62525" cy="6174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9" idx="2"/>
            </p:cNvCxnSpPr>
            <p:nvPr/>
          </p:nvCxnSpPr>
          <p:spPr>
            <a:xfrm flipV="1">
              <a:off x="4750195" y="3052131"/>
              <a:ext cx="1186729"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0" idx="2"/>
            </p:cNvCxnSpPr>
            <p:nvPr/>
          </p:nvCxnSpPr>
          <p:spPr>
            <a:xfrm flipH="1" flipV="1">
              <a:off x="3234065" y="3052131"/>
              <a:ext cx="2443350" cy="7967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5" idx="2"/>
            </p:cNvCxnSpPr>
            <p:nvPr/>
          </p:nvCxnSpPr>
          <p:spPr>
            <a:xfrm flipH="1" flipV="1">
              <a:off x="4551877" y="3052131"/>
              <a:ext cx="1181785" cy="6731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74" idx="0"/>
            </p:cNvCxnSpPr>
            <p:nvPr/>
          </p:nvCxnSpPr>
          <p:spPr>
            <a:xfrm flipH="1" flipV="1">
              <a:off x="5936923" y="3078540"/>
              <a:ext cx="2205" cy="6422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0" idx="0"/>
            </p:cNvCxnSpPr>
            <p:nvPr/>
          </p:nvCxnSpPr>
          <p:spPr>
            <a:xfrm flipV="1">
              <a:off x="3234065" y="2164625"/>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5" idx="0"/>
            </p:cNvCxnSpPr>
            <p:nvPr/>
          </p:nvCxnSpPr>
          <p:spPr>
            <a:xfrm flipV="1">
              <a:off x="4551877" y="2151177"/>
              <a:ext cx="0" cy="3227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9" idx="0"/>
            </p:cNvCxnSpPr>
            <p:nvPr/>
          </p:nvCxnSpPr>
          <p:spPr>
            <a:xfrm flipV="1">
              <a:off x="5936924" y="2164625"/>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22361" y="4812570"/>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0</a:t>
              </a:r>
              <a:endParaRPr lang="en-US" sz="1800" i="1" dirty="0">
                <a:latin typeface="Constantia" charset="0"/>
                <a:ea typeface="Constantia" charset="0"/>
                <a:cs typeface="Constantia" charset="0"/>
              </a:endParaRPr>
            </a:p>
          </p:txBody>
        </p:sp>
        <p:sp>
          <p:nvSpPr>
            <p:cNvPr id="68" name="Oval 67"/>
            <p:cNvSpPr/>
            <p:nvPr/>
          </p:nvSpPr>
          <p:spPr>
            <a:xfrm>
              <a:off x="5677415" y="4817053"/>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1</a:t>
              </a:r>
              <a:endParaRPr lang="en-US" sz="1800" i="1" dirty="0">
                <a:latin typeface="Constantia" charset="0"/>
                <a:ea typeface="Constantia" charset="0"/>
                <a:cs typeface="Constantia" charset="0"/>
              </a:endParaRPr>
            </a:p>
          </p:txBody>
        </p:sp>
        <p:grpSp>
          <p:nvGrpSpPr>
            <p:cNvPr id="69" name="Group 68"/>
            <p:cNvGrpSpPr/>
            <p:nvPr/>
          </p:nvGrpSpPr>
          <p:grpSpPr>
            <a:xfrm>
              <a:off x="4422361" y="3720775"/>
              <a:ext cx="397909" cy="578224"/>
              <a:chOff x="3999279" y="2595282"/>
              <a:chExt cx="870973" cy="941294"/>
            </a:xfrm>
            <a:solidFill>
              <a:schemeClr val="tx2">
                <a:lumMod val="50000"/>
                <a:lumOff val="50000"/>
              </a:schemeClr>
            </a:solidFill>
          </p:grpSpPr>
          <p:sp>
            <p:nvSpPr>
              <p:cNvPr id="70" name="Rounded Rectangle 69"/>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1" name="Straight Connector 70"/>
              <p:cNvCxnSpPr>
                <a:stCxn id="74" idx="1"/>
                <a:endCxn id="74" idx="3"/>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40173" y="3720775"/>
              <a:ext cx="397909" cy="578224"/>
              <a:chOff x="3999279" y="2595282"/>
              <a:chExt cx="870973" cy="941294"/>
            </a:xfrm>
            <a:solidFill>
              <a:schemeClr val="tx2">
                <a:lumMod val="50000"/>
                <a:lumOff val="50000"/>
              </a:schemeClr>
            </a:solidFill>
          </p:grpSpPr>
          <p:sp>
            <p:nvSpPr>
              <p:cNvPr id="74" name="Rounded Rectangle 73"/>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5" name="Straight Connector 74"/>
              <p:cNvCxnSpPr>
                <a:stCxn id="79" idx="1"/>
                <a:endCxn id="79" idx="3"/>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7125220" y="3720775"/>
              <a:ext cx="397909" cy="578224"/>
              <a:chOff x="3999279" y="2595282"/>
              <a:chExt cx="870973" cy="941294"/>
            </a:xfrm>
            <a:solidFill>
              <a:schemeClr val="tx2">
                <a:lumMod val="50000"/>
                <a:lumOff val="50000"/>
              </a:schemeClr>
            </a:solidFill>
          </p:grpSpPr>
          <p:sp>
            <p:nvSpPr>
              <p:cNvPr id="78" name="Rounded Rectangle 77"/>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9" name="Straight Connector 78"/>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2" name="Oval 81"/>
            <p:cNvSpPr/>
            <p:nvPr/>
          </p:nvSpPr>
          <p:spPr>
            <a:xfrm>
              <a:off x="3170903" y="4845771"/>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endParaRPr lang="en-US" sz="1800" i="1" baseline="-25000" dirty="0">
                <a:solidFill>
                  <a:schemeClr val="bg2"/>
                </a:solidFill>
                <a:latin typeface="Constantia" charset="0"/>
                <a:ea typeface="Constantia" charset="0"/>
                <a:cs typeface="Constantia" charset="0"/>
              </a:endParaRPr>
            </a:p>
          </p:txBody>
        </p:sp>
        <p:cxnSp>
          <p:nvCxnSpPr>
            <p:cNvPr id="84" name="Straight Arrow Connector 83"/>
            <p:cNvCxnSpPr>
              <a:stCxn id="78" idx="0"/>
              <a:endCxn id="45" idx="2"/>
            </p:cNvCxnSpPr>
            <p:nvPr/>
          </p:nvCxnSpPr>
          <p:spPr>
            <a:xfrm flipH="1" flipV="1">
              <a:off x="5936924" y="3052131"/>
              <a:ext cx="1387251" cy="6686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1" idx="2"/>
            </p:cNvCxnSpPr>
            <p:nvPr/>
          </p:nvCxnSpPr>
          <p:spPr>
            <a:xfrm flipH="1" flipV="1">
              <a:off x="4551877" y="3052131"/>
              <a:ext cx="2573343" cy="71479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37" idx="2"/>
            </p:cNvCxnSpPr>
            <p:nvPr/>
          </p:nvCxnSpPr>
          <p:spPr>
            <a:xfrm flipH="1" flipV="1">
              <a:off x="3234065" y="3052131"/>
              <a:ext cx="3891155" cy="79355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7" idx="0"/>
              <a:endCxn id="70" idx="2"/>
            </p:cNvCxnSpPr>
            <p:nvPr/>
          </p:nvCxnSpPr>
          <p:spPr>
            <a:xfrm flipV="1">
              <a:off x="4614402" y="4298999"/>
              <a:ext cx="6914" cy="51357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7" idx="7"/>
              <a:endCxn id="74" idx="2"/>
            </p:cNvCxnSpPr>
            <p:nvPr/>
          </p:nvCxnSpPr>
          <p:spPr>
            <a:xfrm flipV="1">
              <a:off x="4750195" y="4298999"/>
              <a:ext cx="1188933" cy="564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7" idx="7"/>
              <a:endCxn id="78" idx="2"/>
            </p:cNvCxnSpPr>
            <p:nvPr/>
          </p:nvCxnSpPr>
          <p:spPr>
            <a:xfrm flipV="1">
              <a:off x="4750195" y="4298999"/>
              <a:ext cx="2573980" cy="564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2" idx="0"/>
              <a:endCxn id="70" idx="2"/>
            </p:cNvCxnSpPr>
            <p:nvPr/>
          </p:nvCxnSpPr>
          <p:spPr>
            <a:xfrm flipV="1">
              <a:off x="3362944" y="4298999"/>
              <a:ext cx="1258372" cy="546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82" idx="7"/>
              <a:endCxn id="74" idx="2"/>
            </p:cNvCxnSpPr>
            <p:nvPr/>
          </p:nvCxnSpPr>
          <p:spPr>
            <a:xfrm flipV="1">
              <a:off x="3498737" y="4298999"/>
              <a:ext cx="2440391" cy="5979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2" idx="7"/>
              <a:endCxn id="78" idx="2"/>
            </p:cNvCxnSpPr>
            <p:nvPr/>
          </p:nvCxnSpPr>
          <p:spPr>
            <a:xfrm flipV="1">
              <a:off x="3498737" y="4298999"/>
              <a:ext cx="3825438" cy="5979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8" idx="0"/>
              <a:endCxn id="74" idx="2"/>
            </p:cNvCxnSpPr>
            <p:nvPr/>
          </p:nvCxnSpPr>
          <p:spPr>
            <a:xfrm flipV="1">
              <a:off x="5869456" y="4298999"/>
              <a:ext cx="69672" cy="51805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8" idx="7"/>
              <a:endCxn id="78" idx="2"/>
            </p:cNvCxnSpPr>
            <p:nvPr/>
          </p:nvCxnSpPr>
          <p:spPr>
            <a:xfrm flipV="1">
              <a:off x="6005249" y="4298999"/>
              <a:ext cx="1318926" cy="5692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68" idx="1"/>
              <a:endCxn id="70" idx="2"/>
            </p:cNvCxnSpPr>
            <p:nvPr/>
          </p:nvCxnSpPr>
          <p:spPr>
            <a:xfrm flipH="1" flipV="1">
              <a:off x="4621316" y="4298999"/>
              <a:ext cx="1112346" cy="5692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7197305" y="2530101"/>
            <a:ext cx="1738537" cy="923330"/>
          </a:xfrm>
          <a:prstGeom prst="rect">
            <a:avLst/>
          </a:prstGeom>
          <a:noFill/>
        </p:spPr>
        <p:txBody>
          <a:bodyPr wrap="square" rtlCol="0">
            <a:spAutoFit/>
          </a:bodyPr>
          <a:lstStyle/>
          <a:p>
            <a:r>
              <a:rPr lang="en-US" sz="1800" dirty="0">
                <a:latin typeface="Constantia" charset="0"/>
                <a:ea typeface="Constantia" charset="0"/>
                <a:cs typeface="Constantia" charset="0"/>
              </a:rPr>
              <a:t>More than 2 layers: a “</a:t>
            </a:r>
            <a:r>
              <a:rPr lang="en-US" sz="1800" i="1" dirty="0">
                <a:latin typeface="Constantia" charset="0"/>
                <a:ea typeface="Constantia" charset="0"/>
                <a:cs typeface="Constantia" charset="0"/>
              </a:rPr>
              <a:t>deep </a:t>
            </a:r>
            <a:r>
              <a:rPr lang="en-US" sz="1800" dirty="0">
                <a:latin typeface="Constantia" charset="0"/>
                <a:ea typeface="Constantia" charset="0"/>
                <a:cs typeface="Constantia" charset="0"/>
              </a:rPr>
              <a:t>network”</a:t>
            </a:r>
          </a:p>
        </p:txBody>
      </p:sp>
      <p:sp>
        <p:nvSpPr>
          <p:cNvPr id="62" name="TextBox 61"/>
          <p:cNvSpPr txBox="1"/>
          <p:nvPr/>
        </p:nvSpPr>
        <p:spPr>
          <a:xfrm>
            <a:off x="1682447" y="1427607"/>
            <a:ext cx="838691" cy="369332"/>
          </a:xfrm>
          <a:prstGeom prst="rect">
            <a:avLst/>
          </a:prstGeom>
          <a:noFill/>
        </p:spPr>
        <p:txBody>
          <a:bodyPr wrap="none" rtlCol="0">
            <a:spAutoFit/>
          </a:bodyPr>
          <a:lstStyle/>
          <a:p>
            <a:r>
              <a:rPr lang="en-US" sz="1800" i="1" dirty="0">
                <a:latin typeface="Constantia" charset="0"/>
                <a:ea typeface="Constantia" charset="0"/>
                <a:cs typeface="Constantia" charset="0"/>
              </a:rPr>
              <a:t>class1?</a:t>
            </a:r>
          </a:p>
        </p:txBody>
      </p:sp>
      <p:sp>
        <p:nvSpPr>
          <p:cNvPr id="63" name="TextBox 62"/>
          <p:cNvSpPr txBox="1"/>
          <p:nvPr/>
        </p:nvSpPr>
        <p:spPr>
          <a:xfrm>
            <a:off x="3206698" y="1450222"/>
            <a:ext cx="873957" cy="369332"/>
          </a:xfrm>
          <a:prstGeom prst="rect">
            <a:avLst/>
          </a:prstGeom>
          <a:noFill/>
        </p:spPr>
        <p:txBody>
          <a:bodyPr wrap="none" rtlCol="0">
            <a:spAutoFit/>
          </a:bodyPr>
          <a:lstStyle/>
          <a:p>
            <a:r>
              <a:rPr lang="en-US" sz="1800" i="1">
                <a:latin typeface="Constantia" charset="0"/>
                <a:ea typeface="Constantia" charset="0"/>
                <a:cs typeface="Constantia" charset="0"/>
              </a:rPr>
              <a:t>class2?</a:t>
            </a:r>
            <a:endParaRPr lang="en-US" sz="1800" i="1" dirty="0">
              <a:latin typeface="Constantia" charset="0"/>
              <a:ea typeface="Constantia" charset="0"/>
              <a:cs typeface="Constantia" charset="0"/>
            </a:endParaRPr>
          </a:p>
        </p:txBody>
      </p:sp>
      <p:sp>
        <p:nvSpPr>
          <p:cNvPr id="64" name="TextBox 63"/>
          <p:cNvSpPr txBox="1"/>
          <p:nvPr/>
        </p:nvSpPr>
        <p:spPr>
          <a:xfrm>
            <a:off x="4625919" y="1450222"/>
            <a:ext cx="873957" cy="369332"/>
          </a:xfrm>
          <a:prstGeom prst="rect">
            <a:avLst/>
          </a:prstGeom>
          <a:noFill/>
        </p:spPr>
        <p:txBody>
          <a:bodyPr wrap="none" rtlCol="0">
            <a:spAutoFit/>
          </a:bodyPr>
          <a:lstStyle/>
          <a:p>
            <a:r>
              <a:rPr lang="en-US" sz="1800" i="1" dirty="0">
                <a:latin typeface="Constantia" charset="0"/>
                <a:ea typeface="Constantia" charset="0"/>
                <a:cs typeface="Constantia" charset="0"/>
              </a:rPr>
              <a:t>class3?</a:t>
            </a:r>
          </a:p>
        </p:txBody>
      </p:sp>
      <p:cxnSp>
        <p:nvCxnSpPr>
          <p:cNvPr id="6" name="Straight Arrow Connector 5"/>
          <p:cNvCxnSpPr/>
          <p:nvPr/>
        </p:nvCxnSpPr>
        <p:spPr>
          <a:xfrm>
            <a:off x="6998351" y="2498377"/>
            <a:ext cx="0" cy="1533281"/>
          </a:xfrm>
          <a:prstGeom prst="straightConnector1">
            <a:avLst/>
          </a:prstGeom>
          <a:ln w="57150">
            <a:solidFill>
              <a:srgbClr val="7B2017"/>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E539F9C-9688-4266-9E24-32896DC9EF9F}"/>
              </a:ext>
            </a:extLst>
          </p:cNvPr>
          <p:cNvSpPr txBox="1"/>
          <p:nvPr/>
        </p:nvSpPr>
        <p:spPr>
          <a:xfrm>
            <a:off x="264735" y="4172866"/>
            <a:ext cx="1010213" cy="307777"/>
          </a:xfrm>
          <a:prstGeom prst="rect">
            <a:avLst/>
          </a:prstGeom>
        </p:spPr>
        <p:txBody>
          <a:bodyPr wrap="none" rtlCol="0">
            <a:spAutoFit/>
          </a:bodyPr>
          <a:lstStyle/>
          <a:p>
            <a:r>
              <a:rPr lang="en-US" dirty="0"/>
              <a:t>input layer</a:t>
            </a:r>
          </a:p>
        </p:txBody>
      </p:sp>
      <p:sp>
        <p:nvSpPr>
          <p:cNvPr id="66" name="TextBox 65">
            <a:extLst>
              <a:ext uri="{FF2B5EF4-FFF2-40B4-BE49-F238E27FC236}">
                <a16:creationId xmlns:a16="http://schemas.microsoft.com/office/drawing/2014/main" id="{B4A746FC-E900-4775-AE59-07B3986B3C2C}"/>
              </a:ext>
            </a:extLst>
          </p:cNvPr>
          <p:cNvSpPr txBox="1"/>
          <p:nvPr/>
        </p:nvSpPr>
        <p:spPr>
          <a:xfrm>
            <a:off x="253167" y="3185301"/>
            <a:ext cx="1367682" cy="307777"/>
          </a:xfrm>
          <a:prstGeom prst="rect">
            <a:avLst/>
          </a:prstGeom>
        </p:spPr>
        <p:txBody>
          <a:bodyPr wrap="none" rtlCol="0">
            <a:spAutoFit/>
          </a:bodyPr>
          <a:lstStyle/>
          <a:p>
            <a:r>
              <a:rPr lang="en-US" dirty="0">
                <a:solidFill>
                  <a:schemeClr val="accent6"/>
                </a:solidFill>
              </a:rPr>
              <a:t>hidden layer(s)</a:t>
            </a:r>
          </a:p>
        </p:txBody>
      </p:sp>
      <p:sp>
        <p:nvSpPr>
          <p:cNvPr id="81" name="TextBox 80">
            <a:extLst>
              <a:ext uri="{FF2B5EF4-FFF2-40B4-BE49-F238E27FC236}">
                <a16:creationId xmlns:a16="http://schemas.microsoft.com/office/drawing/2014/main" id="{68762D2A-25EA-4350-8EDF-85460F7A84AE}"/>
              </a:ext>
            </a:extLst>
          </p:cNvPr>
          <p:cNvSpPr txBox="1"/>
          <p:nvPr/>
        </p:nvSpPr>
        <p:spPr>
          <a:xfrm>
            <a:off x="302217" y="1929281"/>
            <a:ext cx="1119217" cy="307777"/>
          </a:xfrm>
          <a:prstGeom prst="rect">
            <a:avLst/>
          </a:prstGeom>
        </p:spPr>
        <p:txBody>
          <a:bodyPr wrap="none" rtlCol="0">
            <a:spAutoFit/>
          </a:bodyPr>
          <a:lstStyle/>
          <a:p>
            <a:r>
              <a:rPr lang="en-US" dirty="0"/>
              <a:t>output layer</a:t>
            </a:r>
          </a:p>
        </p:txBody>
      </p:sp>
      <p:sp>
        <p:nvSpPr>
          <p:cNvPr id="83" name="TextBox 82">
            <a:extLst>
              <a:ext uri="{FF2B5EF4-FFF2-40B4-BE49-F238E27FC236}">
                <a16:creationId xmlns:a16="http://schemas.microsoft.com/office/drawing/2014/main" id="{5CA65067-4B5E-4EC9-B002-CC7D6F5FAE4F}"/>
              </a:ext>
            </a:extLst>
          </p:cNvPr>
          <p:cNvSpPr txBox="1"/>
          <p:nvPr/>
        </p:nvSpPr>
        <p:spPr>
          <a:xfrm>
            <a:off x="1114308" y="2509522"/>
            <a:ext cx="630301" cy="307777"/>
          </a:xfrm>
          <a:prstGeom prst="rect">
            <a:avLst/>
          </a:prstGeom>
        </p:spPr>
        <p:txBody>
          <a:bodyPr wrap="none" rtlCol="0">
            <a:spAutoFit/>
          </a:bodyPr>
          <a:lstStyle/>
          <a:p>
            <a:r>
              <a:rPr lang="en-US" i="1" dirty="0"/>
              <a:t>w</a:t>
            </a:r>
            <a:r>
              <a:rPr lang="en-US" i="1" baseline="30000" dirty="0"/>
              <a:t>(2)</a:t>
            </a:r>
            <a:r>
              <a:rPr lang="en-US" i="1" baseline="-25000" dirty="0"/>
              <a:t>1,0</a:t>
            </a:r>
          </a:p>
        </p:txBody>
      </p:sp>
      <p:sp>
        <p:nvSpPr>
          <p:cNvPr id="85" name="TextBox 84">
            <a:extLst>
              <a:ext uri="{FF2B5EF4-FFF2-40B4-BE49-F238E27FC236}">
                <a16:creationId xmlns:a16="http://schemas.microsoft.com/office/drawing/2014/main" id="{F916CC3B-7AFF-4CD3-A171-E647C0D771DC}"/>
              </a:ext>
            </a:extLst>
          </p:cNvPr>
          <p:cNvSpPr txBox="1"/>
          <p:nvPr/>
        </p:nvSpPr>
        <p:spPr>
          <a:xfrm>
            <a:off x="4940907" y="2362379"/>
            <a:ext cx="630301" cy="307777"/>
          </a:xfrm>
          <a:prstGeom prst="rect">
            <a:avLst/>
          </a:prstGeom>
        </p:spPr>
        <p:txBody>
          <a:bodyPr wrap="none" rtlCol="0">
            <a:spAutoFit/>
          </a:bodyPr>
          <a:lstStyle/>
          <a:p>
            <a:r>
              <a:rPr lang="en-US" i="1" dirty="0"/>
              <a:t>w</a:t>
            </a:r>
            <a:r>
              <a:rPr lang="en-US" i="1" baseline="30000" dirty="0"/>
              <a:t>(2)</a:t>
            </a:r>
            <a:r>
              <a:rPr lang="en-US" i="1" baseline="-25000" dirty="0"/>
              <a:t>3,3</a:t>
            </a:r>
          </a:p>
        </p:txBody>
      </p:sp>
      <p:sp>
        <p:nvSpPr>
          <p:cNvPr id="87" name="TextBox 86">
            <a:extLst>
              <a:ext uri="{FF2B5EF4-FFF2-40B4-BE49-F238E27FC236}">
                <a16:creationId xmlns:a16="http://schemas.microsoft.com/office/drawing/2014/main" id="{384A813D-4F1D-4F2C-9DDD-E1B72F7BE0CF}"/>
              </a:ext>
            </a:extLst>
          </p:cNvPr>
          <p:cNvSpPr txBox="1"/>
          <p:nvPr/>
        </p:nvSpPr>
        <p:spPr>
          <a:xfrm>
            <a:off x="3325043" y="4116078"/>
            <a:ext cx="630301" cy="307777"/>
          </a:xfrm>
          <a:prstGeom prst="rect">
            <a:avLst/>
          </a:prstGeom>
        </p:spPr>
        <p:txBody>
          <a:bodyPr wrap="none" rtlCol="0">
            <a:spAutoFit/>
          </a:bodyPr>
          <a:lstStyle/>
          <a:p>
            <a:r>
              <a:rPr lang="en-US" i="1" dirty="0"/>
              <a:t>w</a:t>
            </a:r>
            <a:r>
              <a:rPr lang="en-US" i="1" baseline="30000" dirty="0"/>
              <a:t>(1)</a:t>
            </a:r>
            <a:r>
              <a:rPr lang="en-US" i="1" baseline="-25000" dirty="0"/>
              <a:t>2,1</a:t>
            </a:r>
          </a:p>
        </p:txBody>
      </p:sp>
      <p:cxnSp>
        <p:nvCxnSpPr>
          <p:cNvPr id="4" name="Straight Arrow Connector 3">
            <a:extLst>
              <a:ext uri="{FF2B5EF4-FFF2-40B4-BE49-F238E27FC236}">
                <a16:creationId xmlns:a16="http://schemas.microsoft.com/office/drawing/2014/main" id="{2225928A-72CD-45C1-9BF5-8FD25FACEE15}"/>
              </a:ext>
            </a:extLst>
          </p:cNvPr>
          <p:cNvCxnSpPr>
            <a:cxnSpLocks/>
          </p:cNvCxnSpPr>
          <p:nvPr/>
        </p:nvCxnSpPr>
        <p:spPr>
          <a:xfrm flipH="1" flipV="1">
            <a:off x="5918632" y="3696347"/>
            <a:ext cx="344590" cy="102461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B1078747-91A4-41BA-A985-82867072C7EE}"/>
              </a:ext>
            </a:extLst>
          </p:cNvPr>
          <p:cNvCxnSpPr>
            <a:cxnSpLocks/>
          </p:cNvCxnSpPr>
          <p:nvPr/>
        </p:nvCxnSpPr>
        <p:spPr>
          <a:xfrm flipH="1" flipV="1">
            <a:off x="4665998" y="3642677"/>
            <a:ext cx="1485107" cy="1052503"/>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8B6C3812-5089-449F-9721-8413D9E691F0}"/>
              </a:ext>
            </a:extLst>
          </p:cNvPr>
          <p:cNvCxnSpPr>
            <a:cxnSpLocks/>
          </p:cNvCxnSpPr>
          <p:nvPr/>
        </p:nvCxnSpPr>
        <p:spPr>
          <a:xfrm flipH="1" flipV="1">
            <a:off x="3442973" y="3552184"/>
            <a:ext cx="2708132" cy="1219502"/>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15A2949-4711-40F9-8471-C2E0811C58BF}"/>
              </a:ext>
            </a:extLst>
          </p:cNvPr>
          <p:cNvSpPr txBox="1"/>
          <p:nvPr/>
        </p:nvSpPr>
        <p:spPr>
          <a:xfrm>
            <a:off x="6089807" y="4771686"/>
            <a:ext cx="2331087" cy="307777"/>
          </a:xfrm>
          <a:prstGeom prst="rect">
            <a:avLst/>
          </a:prstGeom>
        </p:spPr>
        <p:txBody>
          <a:bodyPr wrap="none" rtlCol="0">
            <a:spAutoFit/>
          </a:bodyPr>
          <a:lstStyle/>
          <a:p>
            <a:r>
              <a:rPr lang="en-US" dirty="0"/>
              <a:t>The weighted sums are </a:t>
            </a:r>
            <a:r>
              <a:rPr lang="en-US" b="1" dirty="0"/>
              <a:t>z</a:t>
            </a:r>
            <a:r>
              <a:rPr lang="en-US" b="1" baseline="30000" dirty="0"/>
              <a:t>(2)</a:t>
            </a:r>
            <a:endParaRPr lang="en-US" baseline="30000" dirty="0"/>
          </a:p>
        </p:txBody>
      </p:sp>
      <p:cxnSp>
        <p:nvCxnSpPr>
          <p:cNvPr id="91" name="Straight Arrow Connector 90">
            <a:extLst>
              <a:ext uri="{FF2B5EF4-FFF2-40B4-BE49-F238E27FC236}">
                <a16:creationId xmlns:a16="http://schemas.microsoft.com/office/drawing/2014/main" id="{42E0571B-2C25-476A-8EFE-65FACC272223}"/>
              </a:ext>
            </a:extLst>
          </p:cNvPr>
          <p:cNvCxnSpPr>
            <a:cxnSpLocks/>
          </p:cNvCxnSpPr>
          <p:nvPr/>
        </p:nvCxnSpPr>
        <p:spPr>
          <a:xfrm flipH="1" flipV="1">
            <a:off x="4705919" y="2179154"/>
            <a:ext cx="1308786" cy="21893"/>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0198C880-1F12-48CF-9351-9140E8790096}"/>
              </a:ext>
            </a:extLst>
          </p:cNvPr>
          <p:cNvCxnSpPr>
            <a:cxnSpLocks/>
          </p:cNvCxnSpPr>
          <p:nvPr/>
        </p:nvCxnSpPr>
        <p:spPr>
          <a:xfrm flipH="1" flipV="1">
            <a:off x="3312785" y="2304834"/>
            <a:ext cx="2701920" cy="53062"/>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3F75F45E-BBED-4337-8060-135E0FB6DDB9}"/>
              </a:ext>
            </a:extLst>
          </p:cNvPr>
          <p:cNvCxnSpPr>
            <a:cxnSpLocks/>
          </p:cNvCxnSpPr>
          <p:nvPr/>
        </p:nvCxnSpPr>
        <p:spPr>
          <a:xfrm flipH="1" flipV="1">
            <a:off x="1968650" y="2205648"/>
            <a:ext cx="4046055" cy="112067"/>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3481C4A8-C4F1-4AA6-865F-30D670F84DE7}"/>
              </a:ext>
            </a:extLst>
          </p:cNvPr>
          <p:cNvSpPr txBox="1"/>
          <p:nvPr/>
        </p:nvSpPr>
        <p:spPr>
          <a:xfrm>
            <a:off x="5941897" y="2100844"/>
            <a:ext cx="2331087" cy="307777"/>
          </a:xfrm>
          <a:prstGeom prst="rect">
            <a:avLst/>
          </a:prstGeom>
        </p:spPr>
        <p:txBody>
          <a:bodyPr wrap="none" rtlCol="0">
            <a:spAutoFit/>
          </a:bodyPr>
          <a:lstStyle/>
          <a:p>
            <a:r>
              <a:rPr lang="en-US" dirty="0"/>
              <a:t>The weighted sums are </a:t>
            </a:r>
            <a:r>
              <a:rPr lang="en-US" b="1" dirty="0"/>
              <a:t>z</a:t>
            </a:r>
            <a:r>
              <a:rPr lang="en-US" b="1" baseline="30000" dirty="0"/>
              <a:t>(3)</a:t>
            </a:r>
            <a:endParaRPr lang="en-US" baseline="30000" dirty="0"/>
          </a:p>
        </p:txBody>
      </p:sp>
    </p:spTree>
    <p:extLst>
      <p:ext uri="{BB962C8B-B14F-4D97-AF65-F5344CB8AC3E}">
        <p14:creationId xmlns:p14="http://schemas.microsoft.com/office/powerpoint/2010/main" val="2592379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Assembling a Perceptron (“Activation Unit”) into Multiple Layers</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45</a:t>
            </a:fld>
            <a:endParaRPr lang="en-GB"/>
          </a:p>
        </p:txBody>
      </p:sp>
      <p:grpSp>
        <p:nvGrpSpPr>
          <p:cNvPr id="7" name="Group 6"/>
          <p:cNvGrpSpPr/>
          <p:nvPr/>
        </p:nvGrpSpPr>
        <p:grpSpPr>
          <a:xfrm>
            <a:off x="1505022" y="1457350"/>
            <a:ext cx="4488019" cy="3044217"/>
            <a:chOff x="3035110" y="2151177"/>
            <a:chExt cx="4488019" cy="3044217"/>
          </a:xfrm>
        </p:grpSpPr>
        <p:grpSp>
          <p:nvGrpSpPr>
            <p:cNvPr id="36" name="Group 35"/>
            <p:cNvGrpSpPr/>
            <p:nvPr/>
          </p:nvGrpSpPr>
          <p:grpSpPr>
            <a:xfrm>
              <a:off x="3035110" y="2473907"/>
              <a:ext cx="397909" cy="578224"/>
              <a:chOff x="3999279" y="2595282"/>
              <a:chExt cx="870973" cy="941294"/>
            </a:xfrm>
          </p:grpSpPr>
          <p:sp>
            <p:nvSpPr>
              <p:cNvPr id="37" name="Rounded Rectangle 36"/>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38" name="Straight Connector 37"/>
              <p:cNvCxnSpPr>
                <a:stCxn id="41" idx="1"/>
                <a:endCxn id="41"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4352922" y="2473907"/>
              <a:ext cx="397909" cy="578224"/>
              <a:chOff x="3999279" y="2595282"/>
              <a:chExt cx="870973" cy="941294"/>
            </a:xfrm>
          </p:grpSpPr>
          <p:sp>
            <p:nvSpPr>
              <p:cNvPr id="41" name="Rounded Rectangle 40"/>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42" name="Straight Connector 41"/>
              <p:cNvCxnSpPr>
                <a:stCxn id="46" idx="1"/>
                <a:endCxn id="46"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737969" y="2473907"/>
              <a:ext cx="397909" cy="578224"/>
              <a:chOff x="3999279" y="2595282"/>
              <a:chExt cx="870973" cy="941294"/>
            </a:xfrm>
          </p:grpSpPr>
          <p:sp>
            <p:nvSpPr>
              <p:cNvPr id="45" name="Rounded Rectangle 44"/>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46" name="Straight Connector 45"/>
              <p:cNvCxnSpPr>
                <a:stCxn id="50" idx="1"/>
                <a:endCxn id="50"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3035110" y="3756981"/>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p>
          </p:txBody>
        </p:sp>
        <p:cxnSp>
          <p:nvCxnSpPr>
            <p:cNvPr id="49" name="Straight Arrow Connector 48"/>
            <p:cNvCxnSpPr>
              <a:stCxn id="52" idx="0"/>
              <a:endCxn id="40" idx="2"/>
            </p:cNvCxnSpPr>
            <p:nvPr/>
          </p:nvCxnSpPr>
          <p:spPr>
            <a:xfrm flipV="1">
              <a:off x="3227151" y="3052131"/>
              <a:ext cx="6914" cy="70485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2" idx="7"/>
              <a:endCxn id="45" idx="2"/>
            </p:cNvCxnSpPr>
            <p:nvPr/>
          </p:nvCxnSpPr>
          <p:spPr>
            <a:xfrm flipV="1">
              <a:off x="3362944" y="3052131"/>
              <a:ext cx="1188933" cy="756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2" idx="6"/>
              <a:endCxn id="49" idx="2"/>
            </p:cNvCxnSpPr>
            <p:nvPr/>
          </p:nvCxnSpPr>
          <p:spPr>
            <a:xfrm flipV="1">
              <a:off x="3419191" y="3052131"/>
              <a:ext cx="2517733" cy="87966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0" idx="2"/>
            </p:cNvCxnSpPr>
            <p:nvPr/>
          </p:nvCxnSpPr>
          <p:spPr>
            <a:xfrm flipH="1" flipV="1">
              <a:off x="3234065" y="3052131"/>
              <a:ext cx="1244543"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5" idx="2"/>
            </p:cNvCxnSpPr>
            <p:nvPr/>
          </p:nvCxnSpPr>
          <p:spPr>
            <a:xfrm flipH="1" flipV="1">
              <a:off x="4551877" y="3052131"/>
              <a:ext cx="62525" cy="6174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9" idx="2"/>
            </p:cNvCxnSpPr>
            <p:nvPr/>
          </p:nvCxnSpPr>
          <p:spPr>
            <a:xfrm flipV="1">
              <a:off x="4750195" y="3052131"/>
              <a:ext cx="1186729"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0" idx="2"/>
            </p:cNvCxnSpPr>
            <p:nvPr/>
          </p:nvCxnSpPr>
          <p:spPr>
            <a:xfrm flipH="1" flipV="1">
              <a:off x="3234065" y="3052131"/>
              <a:ext cx="2443350" cy="7967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5" idx="2"/>
            </p:cNvCxnSpPr>
            <p:nvPr/>
          </p:nvCxnSpPr>
          <p:spPr>
            <a:xfrm flipH="1" flipV="1">
              <a:off x="4551877" y="3052131"/>
              <a:ext cx="1181785" cy="6731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74" idx="0"/>
            </p:cNvCxnSpPr>
            <p:nvPr/>
          </p:nvCxnSpPr>
          <p:spPr>
            <a:xfrm flipH="1" flipV="1">
              <a:off x="5936923" y="3078540"/>
              <a:ext cx="2205" cy="6422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0" idx="0"/>
            </p:cNvCxnSpPr>
            <p:nvPr/>
          </p:nvCxnSpPr>
          <p:spPr>
            <a:xfrm flipV="1">
              <a:off x="3234065" y="2164625"/>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5" idx="0"/>
            </p:cNvCxnSpPr>
            <p:nvPr/>
          </p:nvCxnSpPr>
          <p:spPr>
            <a:xfrm flipV="1">
              <a:off x="4551877" y="2151177"/>
              <a:ext cx="0" cy="3227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9" idx="0"/>
            </p:cNvCxnSpPr>
            <p:nvPr/>
          </p:nvCxnSpPr>
          <p:spPr>
            <a:xfrm flipV="1">
              <a:off x="5936924" y="2164625"/>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22361" y="4812570"/>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0</a:t>
              </a:r>
              <a:endParaRPr lang="en-US" sz="1800" i="1" dirty="0">
                <a:latin typeface="Constantia" charset="0"/>
                <a:ea typeface="Constantia" charset="0"/>
                <a:cs typeface="Constantia" charset="0"/>
              </a:endParaRPr>
            </a:p>
          </p:txBody>
        </p:sp>
        <p:sp>
          <p:nvSpPr>
            <p:cNvPr id="68" name="Oval 67"/>
            <p:cNvSpPr/>
            <p:nvPr/>
          </p:nvSpPr>
          <p:spPr>
            <a:xfrm>
              <a:off x="5677415" y="4817053"/>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1</a:t>
              </a:r>
              <a:endParaRPr lang="en-US" sz="1800" i="1" dirty="0">
                <a:latin typeface="Constantia" charset="0"/>
                <a:ea typeface="Constantia" charset="0"/>
                <a:cs typeface="Constantia" charset="0"/>
              </a:endParaRPr>
            </a:p>
          </p:txBody>
        </p:sp>
        <p:grpSp>
          <p:nvGrpSpPr>
            <p:cNvPr id="69" name="Group 68"/>
            <p:cNvGrpSpPr/>
            <p:nvPr/>
          </p:nvGrpSpPr>
          <p:grpSpPr>
            <a:xfrm>
              <a:off x="4422361" y="3720775"/>
              <a:ext cx="397909" cy="578224"/>
              <a:chOff x="3999279" y="2595282"/>
              <a:chExt cx="870973" cy="941294"/>
            </a:xfrm>
            <a:solidFill>
              <a:schemeClr val="tx2">
                <a:lumMod val="50000"/>
                <a:lumOff val="50000"/>
              </a:schemeClr>
            </a:solidFill>
          </p:grpSpPr>
          <p:sp>
            <p:nvSpPr>
              <p:cNvPr id="70" name="Rounded Rectangle 69"/>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1" name="Straight Connector 70"/>
              <p:cNvCxnSpPr>
                <a:stCxn id="74" idx="1"/>
                <a:endCxn id="74" idx="3"/>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40173" y="3720775"/>
              <a:ext cx="397909" cy="578224"/>
              <a:chOff x="3999279" y="2595282"/>
              <a:chExt cx="870973" cy="941294"/>
            </a:xfrm>
            <a:solidFill>
              <a:schemeClr val="tx2">
                <a:lumMod val="50000"/>
                <a:lumOff val="50000"/>
              </a:schemeClr>
            </a:solidFill>
          </p:grpSpPr>
          <p:sp>
            <p:nvSpPr>
              <p:cNvPr id="74" name="Rounded Rectangle 73"/>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5" name="Straight Connector 74"/>
              <p:cNvCxnSpPr>
                <a:stCxn id="79" idx="1"/>
                <a:endCxn id="79" idx="3"/>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7125220" y="3720775"/>
              <a:ext cx="397909" cy="578224"/>
              <a:chOff x="3999279" y="2595282"/>
              <a:chExt cx="870973" cy="941294"/>
            </a:xfrm>
            <a:solidFill>
              <a:schemeClr val="tx2">
                <a:lumMod val="50000"/>
                <a:lumOff val="50000"/>
              </a:schemeClr>
            </a:solidFill>
          </p:grpSpPr>
          <p:sp>
            <p:nvSpPr>
              <p:cNvPr id="78" name="Rounded Rectangle 77"/>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9" name="Straight Connector 78"/>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2" name="Oval 81"/>
            <p:cNvSpPr/>
            <p:nvPr/>
          </p:nvSpPr>
          <p:spPr>
            <a:xfrm>
              <a:off x="3170903" y="4845771"/>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endParaRPr lang="en-US" sz="1800" i="1" baseline="-25000" dirty="0">
                <a:solidFill>
                  <a:schemeClr val="bg2"/>
                </a:solidFill>
                <a:latin typeface="Constantia" charset="0"/>
                <a:ea typeface="Constantia" charset="0"/>
                <a:cs typeface="Constantia" charset="0"/>
              </a:endParaRPr>
            </a:p>
          </p:txBody>
        </p:sp>
        <p:cxnSp>
          <p:nvCxnSpPr>
            <p:cNvPr id="84" name="Straight Arrow Connector 83"/>
            <p:cNvCxnSpPr>
              <a:stCxn id="78" idx="0"/>
              <a:endCxn id="45" idx="2"/>
            </p:cNvCxnSpPr>
            <p:nvPr/>
          </p:nvCxnSpPr>
          <p:spPr>
            <a:xfrm flipH="1" flipV="1">
              <a:off x="5936924" y="3052131"/>
              <a:ext cx="1387251" cy="6686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1" idx="2"/>
            </p:cNvCxnSpPr>
            <p:nvPr/>
          </p:nvCxnSpPr>
          <p:spPr>
            <a:xfrm flipH="1" flipV="1">
              <a:off x="4551877" y="3052131"/>
              <a:ext cx="2573343" cy="71479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37" idx="2"/>
            </p:cNvCxnSpPr>
            <p:nvPr/>
          </p:nvCxnSpPr>
          <p:spPr>
            <a:xfrm flipH="1" flipV="1">
              <a:off x="3234065" y="3052131"/>
              <a:ext cx="3891155" cy="79355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7" idx="0"/>
              <a:endCxn id="70" idx="2"/>
            </p:cNvCxnSpPr>
            <p:nvPr/>
          </p:nvCxnSpPr>
          <p:spPr>
            <a:xfrm flipV="1">
              <a:off x="4614402" y="4298999"/>
              <a:ext cx="6914" cy="51357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7" idx="7"/>
              <a:endCxn id="74" idx="2"/>
            </p:cNvCxnSpPr>
            <p:nvPr/>
          </p:nvCxnSpPr>
          <p:spPr>
            <a:xfrm flipV="1">
              <a:off x="4750195" y="4298999"/>
              <a:ext cx="1188933" cy="564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7" idx="7"/>
              <a:endCxn id="78" idx="2"/>
            </p:cNvCxnSpPr>
            <p:nvPr/>
          </p:nvCxnSpPr>
          <p:spPr>
            <a:xfrm flipV="1">
              <a:off x="4750195" y="4298999"/>
              <a:ext cx="2573980" cy="564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2" idx="0"/>
              <a:endCxn id="70" idx="2"/>
            </p:cNvCxnSpPr>
            <p:nvPr/>
          </p:nvCxnSpPr>
          <p:spPr>
            <a:xfrm flipV="1">
              <a:off x="3362944" y="4298999"/>
              <a:ext cx="1258372" cy="546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82" idx="7"/>
              <a:endCxn id="74" idx="2"/>
            </p:cNvCxnSpPr>
            <p:nvPr/>
          </p:nvCxnSpPr>
          <p:spPr>
            <a:xfrm flipV="1">
              <a:off x="3498737" y="4298999"/>
              <a:ext cx="2440391" cy="5979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2" idx="7"/>
              <a:endCxn id="78" idx="2"/>
            </p:cNvCxnSpPr>
            <p:nvPr/>
          </p:nvCxnSpPr>
          <p:spPr>
            <a:xfrm flipV="1">
              <a:off x="3498737" y="4298999"/>
              <a:ext cx="3825438" cy="5979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8" idx="0"/>
              <a:endCxn id="74" idx="2"/>
            </p:cNvCxnSpPr>
            <p:nvPr/>
          </p:nvCxnSpPr>
          <p:spPr>
            <a:xfrm flipV="1">
              <a:off x="5869456" y="4298999"/>
              <a:ext cx="69672" cy="51805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8" idx="7"/>
              <a:endCxn id="78" idx="2"/>
            </p:cNvCxnSpPr>
            <p:nvPr/>
          </p:nvCxnSpPr>
          <p:spPr>
            <a:xfrm flipV="1">
              <a:off x="6005249" y="4298999"/>
              <a:ext cx="1318926" cy="5692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68" idx="1"/>
              <a:endCxn id="70" idx="2"/>
            </p:cNvCxnSpPr>
            <p:nvPr/>
          </p:nvCxnSpPr>
          <p:spPr>
            <a:xfrm flipH="1" flipV="1">
              <a:off x="4621316" y="4298999"/>
              <a:ext cx="1112346" cy="5692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7197305" y="2530101"/>
            <a:ext cx="1738537" cy="923330"/>
          </a:xfrm>
          <a:prstGeom prst="rect">
            <a:avLst/>
          </a:prstGeom>
          <a:noFill/>
        </p:spPr>
        <p:txBody>
          <a:bodyPr wrap="square" rtlCol="0">
            <a:spAutoFit/>
          </a:bodyPr>
          <a:lstStyle/>
          <a:p>
            <a:r>
              <a:rPr lang="en-US" sz="1800" dirty="0">
                <a:latin typeface="Constantia" charset="0"/>
                <a:ea typeface="Constantia" charset="0"/>
                <a:cs typeface="Constantia" charset="0"/>
              </a:rPr>
              <a:t>More than 2 layers: a “</a:t>
            </a:r>
            <a:r>
              <a:rPr lang="en-US" sz="1800" i="1" dirty="0">
                <a:latin typeface="Constantia" charset="0"/>
                <a:ea typeface="Constantia" charset="0"/>
                <a:cs typeface="Constantia" charset="0"/>
              </a:rPr>
              <a:t>deep </a:t>
            </a:r>
            <a:r>
              <a:rPr lang="en-US" sz="1800" dirty="0">
                <a:latin typeface="Constantia" charset="0"/>
                <a:ea typeface="Constantia" charset="0"/>
                <a:cs typeface="Constantia" charset="0"/>
              </a:rPr>
              <a:t>network”</a:t>
            </a:r>
          </a:p>
        </p:txBody>
      </p:sp>
      <p:sp>
        <p:nvSpPr>
          <p:cNvPr id="62" name="TextBox 61"/>
          <p:cNvSpPr txBox="1"/>
          <p:nvPr/>
        </p:nvSpPr>
        <p:spPr>
          <a:xfrm>
            <a:off x="1682447" y="1427607"/>
            <a:ext cx="838691" cy="369332"/>
          </a:xfrm>
          <a:prstGeom prst="rect">
            <a:avLst/>
          </a:prstGeom>
          <a:noFill/>
        </p:spPr>
        <p:txBody>
          <a:bodyPr wrap="none" rtlCol="0">
            <a:spAutoFit/>
          </a:bodyPr>
          <a:lstStyle/>
          <a:p>
            <a:r>
              <a:rPr lang="en-US" sz="1800" i="1" dirty="0">
                <a:latin typeface="Constantia" charset="0"/>
                <a:ea typeface="Constantia" charset="0"/>
                <a:cs typeface="Constantia" charset="0"/>
              </a:rPr>
              <a:t>class1?</a:t>
            </a:r>
          </a:p>
        </p:txBody>
      </p:sp>
      <p:sp>
        <p:nvSpPr>
          <p:cNvPr id="63" name="TextBox 62"/>
          <p:cNvSpPr txBox="1"/>
          <p:nvPr/>
        </p:nvSpPr>
        <p:spPr>
          <a:xfrm>
            <a:off x="3206698" y="1450222"/>
            <a:ext cx="873957" cy="369332"/>
          </a:xfrm>
          <a:prstGeom prst="rect">
            <a:avLst/>
          </a:prstGeom>
          <a:noFill/>
        </p:spPr>
        <p:txBody>
          <a:bodyPr wrap="none" rtlCol="0">
            <a:spAutoFit/>
          </a:bodyPr>
          <a:lstStyle/>
          <a:p>
            <a:r>
              <a:rPr lang="en-US" sz="1800" i="1">
                <a:latin typeface="Constantia" charset="0"/>
                <a:ea typeface="Constantia" charset="0"/>
                <a:cs typeface="Constantia" charset="0"/>
              </a:rPr>
              <a:t>class2?</a:t>
            </a:r>
            <a:endParaRPr lang="en-US" sz="1800" i="1" dirty="0">
              <a:latin typeface="Constantia" charset="0"/>
              <a:ea typeface="Constantia" charset="0"/>
              <a:cs typeface="Constantia" charset="0"/>
            </a:endParaRPr>
          </a:p>
        </p:txBody>
      </p:sp>
      <p:sp>
        <p:nvSpPr>
          <p:cNvPr id="64" name="TextBox 63"/>
          <p:cNvSpPr txBox="1"/>
          <p:nvPr/>
        </p:nvSpPr>
        <p:spPr>
          <a:xfrm>
            <a:off x="4625919" y="1450222"/>
            <a:ext cx="873957" cy="369332"/>
          </a:xfrm>
          <a:prstGeom prst="rect">
            <a:avLst/>
          </a:prstGeom>
          <a:noFill/>
        </p:spPr>
        <p:txBody>
          <a:bodyPr wrap="none" rtlCol="0">
            <a:spAutoFit/>
          </a:bodyPr>
          <a:lstStyle/>
          <a:p>
            <a:r>
              <a:rPr lang="en-US" sz="1800" i="1" dirty="0">
                <a:latin typeface="Constantia" charset="0"/>
                <a:ea typeface="Constantia" charset="0"/>
                <a:cs typeface="Constantia" charset="0"/>
              </a:rPr>
              <a:t>class3?</a:t>
            </a:r>
          </a:p>
        </p:txBody>
      </p:sp>
      <p:cxnSp>
        <p:nvCxnSpPr>
          <p:cNvPr id="6" name="Straight Arrow Connector 5"/>
          <p:cNvCxnSpPr/>
          <p:nvPr/>
        </p:nvCxnSpPr>
        <p:spPr>
          <a:xfrm>
            <a:off x="6998351" y="2498377"/>
            <a:ext cx="0" cy="1533281"/>
          </a:xfrm>
          <a:prstGeom prst="straightConnector1">
            <a:avLst/>
          </a:prstGeom>
          <a:ln w="57150">
            <a:solidFill>
              <a:srgbClr val="7B2017"/>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E539F9C-9688-4266-9E24-32896DC9EF9F}"/>
              </a:ext>
            </a:extLst>
          </p:cNvPr>
          <p:cNvSpPr txBox="1"/>
          <p:nvPr/>
        </p:nvSpPr>
        <p:spPr>
          <a:xfrm>
            <a:off x="264735" y="4172866"/>
            <a:ext cx="1010213" cy="307777"/>
          </a:xfrm>
          <a:prstGeom prst="rect">
            <a:avLst/>
          </a:prstGeom>
        </p:spPr>
        <p:txBody>
          <a:bodyPr wrap="none" rtlCol="0">
            <a:spAutoFit/>
          </a:bodyPr>
          <a:lstStyle/>
          <a:p>
            <a:r>
              <a:rPr lang="en-US" dirty="0"/>
              <a:t>input layer</a:t>
            </a:r>
          </a:p>
        </p:txBody>
      </p:sp>
      <p:sp>
        <p:nvSpPr>
          <p:cNvPr id="66" name="TextBox 65">
            <a:extLst>
              <a:ext uri="{FF2B5EF4-FFF2-40B4-BE49-F238E27FC236}">
                <a16:creationId xmlns:a16="http://schemas.microsoft.com/office/drawing/2014/main" id="{B4A746FC-E900-4775-AE59-07B3986B3C2C}"/>
              </a:ext>
            </a:extLst>
          </p:cNvPr>
          <p:cNvSpPr txBox="1"/>
          <p:nvPr/>
        </p:nvSpPr>
        <p:spPr>
          <a:xfrm>
            <a:off x="253167" y="3185301"/>
            <a:ext cx="1367682" cy="307777"/>
          </a:xfrm>
          <a:prstGeom prst="rect">
            <a:avLst/>
          </a:prstGeom>
        </p:spPr>
        <p:txBody>
          <a:bodyPr wrap="none" rtlCol="0">
            <a:spAutoFit/>
          </a:bodyPr>
          <a:lstStyle/>
          <a:p>
            <a:r>
              <a:rPr lang="en-US" dirty="0">
                <a:solidFill>
                  <a:schemeClr val="accent6"/>
                </a:solidFill>
              </a:rPr>
              <a:t>hidden layer(s)</a:t>
            </a:r>
          </a:p>
        </p:txBody>
      </p:sp>
      <p:sp>
        <p:nvSpPr>
          <p:cNvPr id="81" name="TextBox 80">
            <a:extLst>
              <a:ext uri="{FF2B5EF4-FFF2-40B4-BE49-F238E27FC236}">
                <a16:creationId xmlns:a16="http://schemas.microsoft.com/office/drawing/2014/main" id="{68762D2A-25EA-4350-8EDF-85460F7A84AE}"/>
              </a:ext>
            </a:extLst>
          </p:cNvPr>
          <p:cNvSpPr txBox="1"/>
          <p:nvPr/>
        </p:nvSpPr>
        <p:spPr>
          <a:xfrm>
            <a:off x="302217" y="1929281"/>
            <a:ext cx="1119217" cy="307777"/>
          </a:xfrm>
          <a:prstGeom prst="rect">
            <a:avLst/>
          </a:prstGeom>
        </p:spPr>
        <p:txBody>
          <a:bodyPr wrap="none" rtlCol="0">
            <a:spAutoFit/>
          </a:bodyPr>
          <a:lstStyle/>
          <a:p>
            <a:r>
              <a:rPr lang="en-US" dirty="0"/>
              <a:t>output layer</a:t>
            </a:r>
          </a:p>
        </p:txBody>
      </p:sp>
      <p:sp>
        <p:nvSpPr>
          <p:cNvPr id="83" name="TextBox 82">
            <a:extLst>
              <a:ext uri="{FF2B5EF4-FFF2-40B4-BE49-F238E27FC236}">
                <a16:creationId xmlns:a16="http://schemas.microsoft.com/office/drawing/2014/main" id="{5CA65067-4B5E-4EC9-B002-CC7D6F5FAE4F}"/>
              </a:ext>
            </a:extLst>
          </p:cNvPr>
          <p:cNvSpPr txBox="1"/>
          <p:nvPr/>
        </p:nvSpPr>
        <p:spPr>
          <a:xfrm>
            <a:off x="1114308" y="2509522"/>
            <a:ext cx="630301" cy="307777"/>
          </a:xfrm>
          <a:prstGeom prst="rect">
            <a:avLst/>
          </a:prstGeom>
        </p:spPr>
        <p:txBody>
          <a:bodyPr wrap="none" rtlCol="0">
            <a:spAutoFit/>
          </a:bodyPr>
          <a:lstStyle/>
          <a:p>
            <a:r>
              <a:rPr lang="en-US" i="1" dirty="0"/>
              <a:t>w</a:t>
            </a:r>
            <a:r>
              <a:rPr lang="en-US" i="1" baseline="30000" dirty="0"/>
              <a:t>(2)</a:t>
            </a:r>
            <a:r>
              <a:rPr lang="en-US" i="1" baseline="-25000" dirty="0"/>
              <a:t>1,0</a:t>
            </a:r>
          </a:p>
        </p:txBody>
      </p:sp>
      <p:sp>
        <p:nvSpPr>
          <p:cNvPr id="85" name="TextBox 84">
            <a:extLst>
              <a:ext uri="{FF2B5EF4-FFF2-40B4-BE49-F238E27FC236}">
                <a16:creationId xmlns:a16="http://schemas.microsoft.com/office/drawing/2014/main" id="{F916CC3B-7AFF-4CD3-A171-E647C0D771DC}"/>
              </a:ext>
            </a:extLst>
          </p:cNvPr>
          <p:cNvSpPr txBox="1"/>
          <p:nvPr/>
        </p:nvSpPr>
        <p:spPr>
          <a:xfrm>
            <a:off x="4940907" y="2362379"/>
            <a:ext cx="630301" cy="307777"/>
          </a:xfrm>
          <a:prstGeom prst="rect">
            <a:avLst/>
          </a:prstGeom>
        </p:spPr>
        <p:txBody>
          <a:bodyPr wrap="none" rtlCol="0">
            <a:spAutoFit/>
          </a:bodyPr>
          <a:lstStyle/>
          <a:p>
            <a:r>
              <a:rPr lang="en-US" i="1" dirty="0"/>
              <a:t>w</a:t>
            </a:r>
            <a:r>
              <a:rPr lang="en-US" i="1" baseline="30000" dirty="0"/>
              <a:t>(2)</a:t>
            </a:r>
            <a:r>
              <a:rPr lang="en-US" i="1" baseline="-25000" dirty="0"/>
              <a:t>3,3</a:t>
            </a:r>
          </a:p>
        </p:txBody>
      </p:sp>
      <p:sp>
        <p:nvSpPr>
          <p:cNvPr id="87" name="TextBox 86">
            <a:extLst>
              <a:ext uri="{FF2B5EF4-FFF2-40B4-BE49-F238E27FC236}">
                <a16:creationId xmlns:a16="http://schemas.microsoft.com/office/drawing/2014/main" id="{384A813D-4F1D-4F2C-9DDD-E1B72F7BE0CF}"/>
              </a:ext>
            </a:extLst>
          </p:cNvPr>
          <p:cNvSpPr txBox="1"/>
          <p:nvPr/>
        </p:nvSpPr>
        <p:spPr>
          <a:xfrm>
            <a:off x="3325043" y="4116078"/>
            <a:ext cx="630301" cy="307777"/>
          </a:xfrm>
          <a:prstGeom prst="rect">
            <a:avLst/>
          </a:prstGeom>
        </p:spPr>
        <p:txBody>
          <a:bodyPr wrap="none" rtlCol="0">
            <a:spAutoFit/>
          </a:bodyPr>
          <a:lstStyle/>
          <a:p>
            <a:r>
              <a:rPr lang="en-US" i="1" dirty="0"/>
              <a:t>w</a:t>
            </a:r>
            <a:r>
              <a:rPr lang="en-US" i="1" baseline="30000" dirty="0"/>
              <a:t>(1)</a:t>
            </a:r>
            <a:r>
              <a:rPr lang="en-US" i="1" baseline="-25000" dirty="0"/>
              <a:t>2,1</a:t>
            </a:r>
          </a:p>
        </p:txBody>
      </p:sp>
      <p:cxnSp>
        <p:nvCxnSpPr>
          <p:cNvPr id="4" name="Straight Arrow Connector 3">
            <a:extLst>
              <a:ext uri="{FF2B5EF4-FFF2-40B4-BE49-F238E27FC236}">
                <a16:creationId xmlns:a16="http://schemas.microsoft.com/office/drawing/2014/main" id="{2225928A-72CD-45C1-9BF5-8FD25FACEE15}"/>
              </a:ext>
            </a:extLst>
          </p:cNvPr>
          <p:cNvCxnSpPr>
            <a:cxnSpLocks/>
          </p:cNvCxnSpPr>
          <p:nvPr/>
        </p:nvCxnSpPr>
        <p:spPr>
          <a:xfrm flipH="1" flipV="1">
            <a:off x="5918632" y="3696347"/>
            <a:ext cx="344590" cy="102461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B1078747-91A4-41BA-A985-82867072C7EE}"/>
              </a:ext>
            </a:extLst>
          </p:cNvPr>
          <p:cNvCxnSpPr>
            <a:cxnSpLocks/>
          </p:cNvCxnSpPr>
          <p:nvPr/>
        </p:nvCxnSpPr>
        <p:spPr>
          <a:xfrm flipH="1" flipV="1">
            <a:off x="4665998" y="3642677"/>
            <a:ext cx="1485107" cy="1052503"/>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8B6C3812-5089-449F-9721-8413D9E691F0}"/>
              </a:ext>
            </a:extLst>
          </p:cNvPr>
          <p:cNvCxnSpPr>
            <a:cxnSpLocks/>
          </p:cNvCxnSpPr>
          <p:nvPr/>
        </p:nvCxnSpPr>
        <p:spPr>
          <a:xfrm flipH="1" flipV="1">
            <a:off x="3442973" y="3552184"/>
            <a:ext cx="2708132" cy="1219502"/>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15A2949-4711-40F9-8471-C2E0811C58BF}"/>
              </a:ext>
            </a:extLst>
          </p:cNvPr>
          <p:cNvSpPr txBox="1"/>
          <p:nvPr/>
        </p:nvSpPr>
        <p:spPr>
          <a:xfrm>
            <a:off x="6089807" y="4771686"/>
            <a:ext cx="2331087" cy="307777"/>
          </a:xfrm>
          <a:prstGeom prst="rect">
            <a:avLst/>
          </a:prstGeom>
        </p:spPr>
        <p:txBody>
          <a:bodyPr wrap="none" rtlCol="0">
            <a:spAutoFit/>
          </a:bodyPr>
          <a:lstStyle/>
          <a:p>
            <a:r>
              <a:rPr lang="en-US" dirty="0"/>
              <a:t>The weighted sums are </a:t>
            </a:r>
            <a:r>
              <a:rPr lang="en-US" b="1" dirty="0"/>
              <a:t>z</a:t>
            </a:r>
            <a:r>
              <a:rPr lang="en-US" b="1" baseline="30000" dirty="0"/>
              <a:t>(2)</a:t>
            </a:r>
            <a:endParaRPr lang="en-US" baseline="30000" dirty="0"/>
          </a:p>
        </p:txBody>
      </p:sp>
      <p:cxnSp>
        <p:nvCxnSpPr>
          <p:cNvPr id="91" name="Straight Arrow Connector 90">
            <a:extLst>
              <a:ext uri="{FF2B5EF4-FFF2-40B4-BE49-F238E27FC236}">
                <a16:creationId xmlns:a16="http://schemas.microsoft.com/office/drawing/2014/main" id="{42E0571B-2C25-476A-8EFE-65FACC272223}"/>
              </a:ext>
            </a:extLst>
          </p:cNvPr>
          <p:cNvCxnSpPr>
            <a:cxnSpLocks/>
          </p:cNvCxnSpPr>
          <p:nvPr/>
        </p:nvCxnSpPr>
        <p:spPr>
          <a:xfrm flipH="1" flipV="1">
            <a:off x="4705919" y="2179154"/>
            <a:ext cx="1308786" cy="21893"/>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0198C880-1F12-48CF-9351-9140E8790096}"/>
              </a:ext>
            </a:extLst>
          </p:cNvPr>
          <p:cNvCxnSpPr>
            <a:cxnSpLocks/>
          </p:cNvCxnSpPr>
          <p:nvPr/>
        </p:nvCxnSpPr>
        <p:spPr>
          <a:xfrm flipH="1" flipV="1">
            <a:off x="3312785" y="2304834"/>
            <a:ext cx="2701920" cy="53062"/>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3F75F45E-BBED-4337-8060-135E0FB6DDB9}"/>
              </a:ext>
            </a:extLst>
          </p:cNvPr>
          <p:cNvCxnSpPr>
            <a:cxnSpLocks/>
          </p:cNvCxnSpPr>
          <p:nvPr/>
        </p:nvCxnSpPr>
        <p:spPr>
          <a:xfrm flipH="1" flipV="1">
            <a:off x="1968650" y="2205648"/>
            <a:ext cx="4046055" cy="112067"/>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3481C4A8-C4F1-4AA6-865F-30D670F84DE7}"/>
              </a:ext>
            </a:extLst>
          </p:cNvPr>
          <p:cNvSpPr txBox="1"/>
          <p:nvPr/>
        </p:nvSpPr>
        <p:spPr>
          <a:xfrm>
            <a:off x="5941897" y="2100844"/>
            <a:ext cx="2331087" cy="307777"/>
          </a:xfrm>
          <a:prstGeom prst="rect">
            <a:avLst/>
          </a:prstGeom>
        </p:spPr>
        <p:txBody>
          <a:bodyPr wrap="none" rtlCol="0">
            <a:spAutoFit/>
          </a:bodyPr>
          <a:lstStyle/>
          <a:p>
            <a:r>
              <a:rPr lang="en-US" dirty="0"/>
              <a:t>The weighted sums are </a:t>
            </a:r>
            <a:r>
              <a:rPr lang="en-US" b="1" dirty="0"/>
              <a:t>z</a:t>
            </a:r>
            <a:r>
              <a:rPr lang="en-US" b="1" baseline="30000" dirty="0"/>
              <a:t>(3)</a:t>
            </a:r>
            <a:endParaRPr lang="en-US" baseline="30000" dirty="0"/>
          </a:p>
        </p:txBody>
      </p:sp>
      <p:sp>
        <p:nvSpPr>
          <p:cNvPr id="97" name="TextBox 96">
            <a:extLst>
              <a:ext uri="{FF2B5EF4-FFF2-40B4-BE49-F238E27FC236}">
                <a16:creationId xmlns:a16="http://schemas.microsoft.com/office/drawing/2014/main" id="{38C6C224-F3B6-4241-A97A-6F703DC4FA35}"/>
              </a:ext>
            </a:extLst>
          </p:cNvPr>
          <p:cNvSpPr txBox="1"/>
          <p:nvPr/>
        </p:nvSpPr>
        <p:spPr>
          <a:xfrm>
            <a:off x="5947412" y="1815184"/>
            <a:ext cx="2730235" cy="307777"/>
          </a:xfrm>
          <a:prstGeom prst="rect">
            <a:avLst/>
          </a:prstGeom>
        </p:spPr>
        <p:txBody>
          <a:bodyPr wrap="none" rtlCol="0">
            <a:spAutoFit/>
          </a:bodyPr>
          <a:lstStyle/>
          <a:p>
            <a:r>
              <a:rPr lang="en-US" dirty="0"/>
              <a:t>The activation unit output is </a:t>
            </a:r>
            <a:r>
              <a:rPr lang="en-US" b="1" dirty="0"/>
              <a:t>a</a:t>
            </a:r>
            <a:r>
              <a:rPr lang="en-US" b="1" baseline="30000" dirty="0"/>
              <a:t>(3)</a:t>
            </a:r>
            <a:endParaRPr lang="en-US" baseline="30000" dirty="0"/>
          </a:p>
        </p:txBody>
      </p:sp>
      <p:sp>
        <p:nvSpPr>
          <p:cNvPr id="99" name="TextBox 98">
            <a:extLst>
              <a:ext uri="{FF2B5EF4-FFF2-40B4-BE49-F238E27FC236}">
                <a16:creationId xmlns:a16="http://schemas.microsoft.com/office/drawing/2014/main" id="{AED54AAA-A587-4598-8389-0A911FEC76E7}"/>
              </a:ext>
            </a:extLst>
          </p:cNvPr>
          <p:cNvSpPr txBox="1"/>
          <p:nvPr/>
        </p:nvSpPr>
        <p:spPr>
          <a:xfrm>
            <a:off x="6498442" y="4094483"/>
            <a:ext cx="2730235" cy="307777"/>
          </a:xfrm>
          <a:prstGeom prst="rect">
            <a:avLst/>
          </a:prstGeom>
        </p:spPr>
        <p:txBody>
          <a:bodyPr wrap="none" rtlCol="0">
            <a:spAutoFit/>
          </a:bodyPr>
          <a:lstStyle/>
          <a:p>
            <a:r>
              <a:rPr lang="en-US" dirty="0"/>
              <a:t>The activation unit output is </a:t>
            </a:r>
            <a:r>
              <a:rPr lang="en-US" b="1" dirty="0"/>
              <a:t>a</a:t>
            </a:r>
            <a:r>
              <a:rPr lang="en-US" b="1" baseline="30000" dirty="0"/>
              <a:t>(2)</a:t>
            </a:r>
            <a:endParaRPr lang="en-US" baseline="30000" dirty="0"/>
          </a:p>
        </p:txBody>
      </p:sp>
      <p:cxnSp>
        <p:nvCxnSpPr>
          <p:cNvPr id="25" name="Straight Arrow Connector 24">
            <a:extLst>
              <a:ext uri="{FF2B5EF4-FFF2-40B4-BE49-F238E27FC236}">
                <a16:creationId xmlns:a16="http://schemas.microsoft.com/office/drawing/2014/main" id="{291D9EA0-EEFC-4E52-929A-8C0FF81707EC}"/>
              </a:ext>
            </a:extLst>
          </p:cNvPr>
          <p:cNvCxnSpPr>
            <a:cxnSpLocks/>
            <a:stCxn id="99" idx="1"/>
          </p:cNvCxnSpPr>
          <p:nvPr/>
        </p:nvCxnSpPr>
        <p:spPr>
          <a:xfrm flipH="1" flipV="1">
            <a:off x="6087746" y="3182342"/>
            <a:ext cx="410696" cy="1066030"/>
          </a:xfrm>
          <a:prstGeom prst="straightConnector1">
            <a:avLst/>
          </a:prstGeom>
          <a:ln>
            <a:solidFill>
              <a:srgbClr val="00CC00"/>
            </a:solidFill>
            <a:tailEnd type="triangle"/>
          </a:ln>
        </p:spPr>
        <p:style>
          <a:lnRef idx="1">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786CFB98-CD84-40A9-B353-B28383CB6798}"/>
              </a:ext>
            </a:extLst>
          </p:cNvPr>
          <p:cNvCxnSpPr>
            <a:cxnSpLocks/>
            <a:stCxn id="99" idx="1"/>
          </p:cNvCxnSpPr>
          <p:nvPr/>
        </p:nvCxnSpPr>
        <p:spPr>
          <a:xfrm flipH="1" flipV="1">
            <a:off x="4685218" y="3188718"/>
            <a:ext cx="1813224" cy="1059654"/>
          </a:xfrm>
          <a:prstGeom prst="straightConnector1">
            <a:avLst/>
          </a:prstGeom>
          <a:ln>
            <a:solidFill>
              <a:srgbClr val="00CC00"/>
            </a:solidFill>
            <a:tailEnd type="triangle"/>
          </a:ln>
        </p:spPr>
        <p:style>
          <a:lnRef idx="1">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D940DD4B-BB40-4805-8368-E00BE2D7B003}"/>
              </a:ext>
            </a:extLst>
          </p:cNvPr>
          <p:cNvCxnSpPr>
            <a:cxnSpLocks/>
            <a:stCxn id="99" idx="1"/>
          </p:cNvCxnSpPr>
          <p:nvPr/>
        </p:nvCxnSpPr>
        <p:spPr>
          <a:xfrm flipH="1" flipV="1">
            <a:off x="3367799" y="3204044"/>
            <a:ext cx="3130643" cy="1044328"/>
          </a:xfrm>
          <a:prstGeom prst="straightConnector1">
            <a:avLst/>
          </a:prstGeom>
          <a:ln>
            <a:solidFill>
              <a:srgbClr val="00CC00"/>
            </a:solidFill>
            <a:tailEnd type="triangle"/>
          </a:ln>
        </p:spPr>
        <p:style>
          <a:lnRef idx="1">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F7CCA21A-0769-4A00-8427-3C5295EF1F0E}"/>
              </a:ext>
            </a:extLst>
          </p:cNvPr>
          <p:cNvCxnSpPr>
            <a:stCxn id="97" idx="1"/>
          </p:cNvCxnSpPr>
          <p:nvPr/>
        </p:nvCxnSpPr>
        <p:spPr>
          <a:xfrm flipH="1" flipV="1">
            <a:off x="4703483" y="1946046"/>
            <a:ext cx="1243929" cy="23027"/>
          </a:xfrm>
          <a:prstGeom prst="straightConnector1">
            <a:avLst/>
          </a:prstGeom>
          <a:ln>
            <a:solidFill>
              <a:srgbClr val="00CC00"/>
            </a:solidFill>
            <a:tailEnd type="triangle"/>
          </a:ln>
        </p:spPr>
        <p:style>
          <a:lnRef idx="1">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5021AA33-A17B-485E-9F63-2BD6838B7D9A}"/>
              </a:ext>
            </a:extLst>
          </p:cNvPr>
          <p:cNvCxnSpPr>
            <a:cxnSpLocks/>
          </p:cNvCxnSpPr>
          <p:nvPr/>
        </p:nvCxnSpPr>
        <p:spPr>
          <a:xfrm flipH="1" flipV="1">
            <a:off x="3362149" y="1870733"/>
            <a:ext cx="2507700" cy="21157"/>
          </a:xfrm>
          <a:prstGeom prst="straightConnector1">
            <a:avLst/>
          </a:prstGeom>
          <a:ln>
            <a:solidFill>
              <a:srgbClr val="00CC00"/>
            </a:solidFill>
            <a:tailEnd type="triangle"/>
          </a:ln>
        </p:spPr>
        <p:style>
          <a:lnRef idx="1">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216B9A5E-7420-40E0-A743-7A4BDCAA7628}"/>
              </a:ext>
            </a:extLst>
          </p:cNvPr>
          <p:cNvCxnSpPr>
            <a:cxnSpLocks/>
          </p:cNvCxnSpPr>
          <p:nvPr/>
        </p:nvCxnSpPr>
        <p:spPr>
          <a:xfrm flipH="1">
            <a:off x="1902931" y="2055733"/>
            <a:ext cx="3826080" cy="12549"/>
          </a:xfrm>
          <a:prstGeom prst="straightConnector1">
            <a:avLst/>
          </a:prstGeom>
          <a:ln>
            <a:solidFill>
              <a:srgbClr val="00CC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635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Activation Functions</a:t>
            </a:r>
            <a:br>
              <a:rPr lang="en-US" dirty="0"/>
            </a:br>
            <a:r>
              <a:rPr lang="en-US" dirty="0"/>
              <a:t>for Multilayer Networks</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46</a:t>
            </a:fld>
            <a:endParaRPr lang="en-GB"/>
          </a:p>
        </p:txBody>
      </p:sp>
      <p:sp>
        <p:nvSpPr>
          <p:cNvPr id="12" name="TextBox 11"/>
          <p:cNvSpPr txBox="1"/>
          <p:nvPr/>
        </p:nvSpPr>
        <p:spPr>
          <a:xfrm>
            <a:off x="739939" y="1600057"/>
            <a:ext cx="1537600" cy="400110"/>
          </a:xfrm>
          <a:prstGeom prst="rect">
            <a:avLst/>
          </a:prstGeom>
          <a:noFill/>
        </p:spPr>
        <p:txBody>
          <a:bodyPr wrap="none" rtlCol="0">
            <a:spAutoFit/>
          </a:bodyPr>
          <a:lstStyle/>
          <a:p>
            <a:r>
              <a:rPr lang="en-US" sz="2000" b="1" dirty="0">
                <a:latin typeface="Constantia" charset="0"/>
                <a:ea typeface="Constantia" charset="0"/>
                <a:cs typeface="Constantia" charset="0"/>
              </a:rPr>
              <a:t>Previously:</a:t>
            </a:r>
            <a:endParaRPr lang="en-US" sz="2000" dirty="0">
              <a:latin typeface="Constantia" charset="0"/>
              <a:ea typeface="Constantia" charset="0"/>
              <a:cs typeface="Constantia" charset="0"/>
            </a:endParaRPr>
          </a:p>
        </p:txBody>
      </p:sp>
      <mc:AlternateContent xmlns:mc="http://schemas.openxmlformats.org/markup-compatibility/2006" xmlns:a14="http://schemas.microsoft.com/office/drawing/2010/main">
        <mc:Choice Requires="a14">
          <p:sp>
            <p:nvSpPr>
              <p:cNvPr id="25" name="TextBox 24"/>
              <p:cNvSpPr txBox="1"/>
              <p:nvPr/>
            </p:nvSpPr>
            <p:spPr>
              <a:xfrm>
                <a:off x="1139851" y="1946760"/>
                <a:ext cx="2710037" cy="1144096"/>
              </a:xfrm>
              <a:prstGeom prst="rect">
                <a:avLst/>
              </a:prstGeom>
              <a:noFill/>
            </p:spPr>
            <p:txBody>
              <a:bodyPr wrap="none" rtlCol="0">
                <a:spAutoFit/>
              </a:bodyPr>
              <a:lstStyle/>
              <a:p>
                <a:r>
                  <a:rPr lang="en-US" sz="2000" b="1" dirty="0">
                    <a:latin typeface="Constantia" charset="0"/>
                    <a:ea typeface="Constantia" charset="0"/>
                    <a:cs typeface="Constantia" charset="0"/>
                  </a:rPr>
                  <a:t>Sigmoid</a:t>
                </a:r>
                <a:r>
                  <a:rPr lang="en-US" sz="2000" dirty="0">
                    <a:latin typeface="Constantia" charset="0"/>
                    <a:ea typeface="Constantia" charset="0"/>
                    <a:cs typeface="Constantia" charset="0"/>
                  </a:rPr>
                  <a:t>  </a:t>
                </a:r>
                <a14:m>
                  <m:oMath xmlns:m="http://schemas.openxmlformats.org/officeDocument/2006/math">
                    <m:r>
                      <a:rPr lang="en-US" sz="2000" i="1">
                        <a:latin typeface="Cambria Math" charset="0"/>
                        <a:ea typeface="Constantia" charset="0"/>
                        <a:cs typeface="Constantia" charset="0"/>
                      </a:rPr>
                      <m:t>𝜎</m:t>
                    </m:r>
                    <m:d>
                      <m:dPr>
                        <m:ctrlPr>
                          <a:rPr lang="en-US" sz="2000" i="1">
                            <a:latin typeface="Cambria Math" panose="02040503050406030204" pitchFamily="18" charset="0"/>
                            <a:ea typeface="Constantia" charset="0"/>
                            <a:cs typeface="Constantia" charset="0"/>
                          </a:rPr>
                        </m:ctrlPr>
                      </m:dPr>
                      <m:e>
                        <m:r>
                          <a:rPr lang="en-US" sz="2000" i="1">
                            <a:latin typeface="Cambria Math" charset="0"/>
                            <a:ea typeface="Constantia" charset="0"/>
                            <a:cs typeface="Constantia" charset="0"/>
                          </a:rPr>
                          <m:t>𝑧</m:t>
                        </m:r>
                      </m:e>
                    </m:d>
                    <m:r>
                      <a:rPr lang="en-US" sz="2000" i="1">
                        <a:latin typeface="Cambria Math" charset="0"/>
                        <a:ea typeface="Constantia" charset="0"/>
                        <a:cs typeface="Constantia" charset="0"/>
                      </a:rPr>
                      <m:t>=</m:t>
                    </m:r>
                    <m:f>
                      <m:fPr>
                        <m:ctrlPr>
                          <a:rPr lang="bg-BG" sz="2000" i="1">
                            <a:latin typeface="Cambria Math" panose="02040503050406030204" pitchFamily="18" charset="0"/>
                            <a:ea typeface="Constantia" charset="0"/>
                            <a:cs typeface="Constantia" charset="0"/>
                          </a:rPr>
                        </m:ctrlPr>
                      </m:fPr>
                      <m:num>
                        <m:r>
                          <a:rPr lang="en-US" sz="2000" i="1">
                            <a:latin typeface="Cambria Math" charset="0"/>
                            <a:ea typeface="Constantia" charset="0"/>
                            <a:cs typeface="Constantia" charset="0"/>
                          </a:rPr>
                          <m:t>1</m:t>
                        </m:r>
                      </m:num>
                      <m:den>
                        <m:r>
                          <a:rPr lang="en-US" sz="2000" i="1">
                            <a:latin typeface="Cambria Math" charset="0"/>
                            <a:ea typeface="Constantia" charset="0"/>
                            <a:cs typeface="Constantia" charset="0"/>
                          </a:rPr>
                          <m:t>1+</m:t>
                        </m:r>
                        <m:sSup>
                          <m:sSupPr>
                            <m:ctrlPr>
                              <a:rPr lang="en-US" sz="2000" i="1">
                                <a:latin typeface="Cambria Math" panose="02040503050406030204" pitchFamily="18" charset="0"/>
                                <a:ea typeface="Constantia" charset="0"/>
                                <a:cs typeface="Constantia" charset="0"/>
                              </a:rPr>
                            </m:ctrlPr>
                          </m:sSupPr>
                          <m:e>
                            <m:r>
                              <a:rPr lang="en-US" sz="2000" i="1">
                                <a:latin typeface="Cambria Math" charset="0"/>
                                <a:ea typeface="Constantia" charset="0"/>
                                <a:cs typeface="Constantia" charset="0"/>
                              </a:rPr>
                              <m:t>𝑒</m:t>
                            </m:r>
                          </m:e>
                          <m:sup>
                            <m:r>
                              <a:rPr lang="en-US" sz="2000" i="1">
                                <a:latin typeface="Cambria Math" charset="0"/>
                                <a:ea typeface="Constantia" charset="0"/>
                                <a:cs typeface="Constantia" charset="0"/>
                              </a:rPr>
                              <m:t>−</m:t>
                            </m:r>
                            <m:r>
                              <a:rPr lang="en-US" sz="2000" i="1">
                                <a:latin typeface="Cambria Math" charset="0"/>
                                <a:ea typeface="Constantia" charset="0"/>
                                <a:cs typeface="Constantia" charset="0"/>
                              </a:rPr>
                              <m:t>𝑧</m:t>
                            </m:r>
                          </m:sup>
                        </m:sSup>
                      </m:den>
                    </m:f>
                  </m:oMath>
                </a14:m>
                <a:endParaRPr lang="en-US" sz="2000" dirty="0">
                  <a:latin typeface="Constantia" charset="0"/>
                  <a:ea typeface="Constantia" charset="0"/>
                  <a:cs typeface="Constantia" charset="0"/>
                </a:endParaRPr>
              </a:p>
              <a:p>
                <a:endParaRPr lang="en-US" sz="2000" dirty="0">
                  <a:latin typeface="Constantia" charset="0"/>
                  <a:ea typeface="Constantia" charset="0"/>
                  <a:cs typeface="Constantia" charset="0"/>
                </a:endParaRPr>
              </a:p>
              <a:p>
                <a:endParaRPr lang="en-US" sz="2000" dirty="0">
                  <a:latin typeface="Constantia" charset="0"/>
                  <a:ea typeface="Constantia" charset="0"/>
                  <a:cs typeface="Constantia"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1139851" y="1946760"/>
                <a:ext cx="2710037" cy="1144096"/>
              </a:xfrm>
              <a:prstGeom prst="rect">
                <a:avLst/>
              </a:prstGeom>
              <a:blipFill>
                <a:blip r:embed="rId3"/>
                <a:stretch>
                  <a:fillRect l="-24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223804" y="1555308"/>
                <a:ext cx="2989921" cy="707886"/>
              </a:xfrm>
              <a:prstGeom prst="rect">
                <a:avLst/>
              </a:prstGeom>
              <a:noFill/>
            </p:spPr>
            <p:txBody>
              <a:bodyPr wrap="none" rtlCol="0">
                <a:spAutoFit/>
              </a:bodyPr>
              <a:lstStyle/>
              <a:p>
                <a:r>
                  <a:rPr lang="en-US" sz="2000" b="1" dirty="0">
                    <a:latin typeface="Constantia" charset="0"/>
                    <a:ea typeface="Constantia" charset="0"/>
                    <a:cs typeface="Constantia" charset="0"/>
                  </a:rPr>
                  <a:t>Rectified linear (</a:t>
                </a:r>
                <a:r>
                  <a:rPr lang="en-US" sz="2000" b="1" dirty="0" err="1">
                    <a:latin typeface="Constantia" charset="0"/>
                    <a:ea typeface="Constantia" charset="0"/>
                    <a:cs typeface="Constantia" charset="0"/>
                  </a:rPr>
                  <a:t>ReLU</a:t>
                </a:r>
                <a:r>
                  <a:rPr lang="en-US" sz="2000" b="1" dirty="0">
                    <a:latin typeface="Constantia" charset="0"/>
                    <a:ea typeface="Constantia" charset="0"/>
                    <a:cs typeface="Constantia" charset="0"/>
                  </a:rPr>
                  <a:t>)</a:t>
                </a:r>
                <a:endParaRPr lang="en-US" sz="2000" dirty="0">
                  <a:latin typeface="Constantia" charset="0"/>
                  <a:ea typeface="Constantia" charset="0"/>
                  <a:cs typeface="Constantia"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charset="0"/>
                          <a:ea typeface="Constantia" charset="0"/>
                          <a:cs typeface="Constantia" charset="0"/>
                        </a:rPr>
                        <m:t>𝑅𝑒𝐿𝑈</m:t>
                      </m:r>
                      <m:d>
                        <m:dPr>
                          <m:ctrlPr>
                            <a:rPr lang="en-US" sz="2000" i="1">
                              <a:latin typeface="Cambria Math" panose="02040503050406030204" pitchFamily="18" charset="0"/>
                              <a:ea typeface="Constantia" charset="0"/>
                              <a:cs typeface="Constantia" charset="0"/>
                            </a:rPr>
                          </m:ctrlPr>
                        </m:dPr>
                        <m:e>
                          <m:r>
                            <a:rPr lang="en-US" sz="2000" b="0" i="1" smtClean="0">
                              <a:latin typeface="Cambria Math" charset="0"/>
                              <a:ea typeface="Constantia" charset="0"/>
                              <a:cs typeface="Constantia" charset="0"/>
                            </a:rPr>
                            <m:t>𝑧</m:t>
                          </m:r>
                        </m:e>
                      </m:d>
                      <m:r>
                        <a:rPr lang="en-US" sz="2000" i="1">
                          <a:latin typeface="Cambria Math" charset="0"/>
                          <a:ea typeface="Constantia" charset="0"/>
                          <a:cs typeface="Constantia" charset="0"/>
                        </a:rPr>
                        <m:t>=</m:t>
                      </m:r>
                      <m:func>
                        <m:funcPr>
                          <m:ctrlPr>
                            <a:rPr lang="en-US" sz="2000" i="1">
                              <a:latin typeface="Cambria Math" panose="02040503050406030204" pitchFamily="18" charset="0"/>
                              <a:ea typeface="Constantia" charset="0"/>
                              <a:cs typeface="Constantia" charset="0"/>
                            </a:rPr>
                          </m:ctrlPr>
                        </m:funcPr>
                        <m:fName>
                          <m:r>
                            <m:rPr>
                              <m:sty m:val="p"/>
                            </m:rPr>
                            <a:rPr lang="en-US" sz="2000">
                              <a:latin typeface="Cambria Math" charset="0"/>
                              <a:ea typeface="Constantia" charset="0"/>
                              <a:cs typeface="Constantia" charset="0"/>
                            </a:rPr>
                            <m:t>max</m:t>
                          </m:r>
                        </m:fName>
                        <m:e>
                          <m:d>
                            <m:dPr>
                              <m:ctrlPr>
                                <a:rPr lang="en-US" sz="2000" i="1">
                                  <a:latin typeface="Cambria Math" panose="02040503050406030204" pitchFamily="18" charset="0"/>
                                  <a:ea typeface="Constantia" charset="0"/>
                                  <a:cs typeface="Constantia" charset="0"/>
                                </a:rPr>
                              </m:ctrlPr>
                            </m:dPr>
                            <m:e>
                              <m:r>
                                <a:rPr lang="en-US" sz="2000" b="0" i="1" smtClean="0">
                                  <a:latin typeface="Cambria Math" charset="0"/>
                                  <a:ea typeface="Constantia" charset="0"/>
                                  <a:cs typeface="Constantia" charset="0"/>
                                </a:rPr>
                                <m:t>𝑧</m:t>
                              </m:r>
                              <m:r>
                                <a:rPr lang="en-US" sz="2000" i="1">
                                  <a:latin typeface="Cambria Math" charset="0"/>
                                  <a:ea typeface="Constantia" charset="0"/>
                                  <a:cs typeface="Constantia" charset="0"/>
                                </a:rPr>
                                <m:t>,0</m:t>
                              </m:r>
                            </m:e>
                          </m:d>
                        </m:e>
                      </m:func>
                    </m:oMath>
                  </m:oMathPara>
                </a14:m>
                <a:endParaRPr lang="en-US" sz="2000" dirty="0">
                  <a:latin typeface="Constantia" charset="0"/>
                  <a:ea typeface="Constantia" charset="0"/>
                  <a:cs typeface="Constantia"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223804" y="1555308"/>
                <a:ext cx="2989921" cy="707886"/>
              </a:xfrm>
              <a:prstGeom prst="rect">
                <a:avLst/>
              </a:prstGeom>
              <a:blipFill>
                <a:blip r:embed="rId4"/>
                <a:stretch>
                  <a:fillRect l="-2245" t="-4310" r="-142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9544A719-0128-43E0-B0FD-B21AF7C629EF}"/>
              </a:ext>
            </a:extLst>
          </p:cNvPr>
          <p:cNvSpPr txBox="1"/>
          <p:nvPr/>
        </p:nvSpPr>
        <p:spPr>
          <a:xfrm>
            <a:off x="5223804" y="2199677"/>
            <a:ext cx="1915909" cy="369332"/>
          </a:xfrm>
          <a:prstGeom prst="rect">
            <a:avLst/>
          </a:prstGeom>
        </p:spPr>
        <p:txBody>
          <a:bodyPr wrap="none" rtlCol="0">
            <a:spAutoFit/>
          </a:bodyPr>
          <a:lstStyle/>
          <a:p>
            <a:r>
              <a:rPr lang="en-US" sz="1800" i="1" dirty="0"/>
              <a:t>Piecewise linear!</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785A525-357D-41BF-9CD6-BBD1E7CF11B3}"/>
                  </a:ext>
                </a:extLst>
              </p:cNvPr>
              <p:cNvSpPr txBox="1"/>
              <p:nvPr/>
            </p:nvSpPr>
            <p:spPr>
              <a:xfrm>
                <a:off x="2589093" y="3213378"/>
                <a:ext cx="2539478" cy="707886"/>
              </a:xfrm>
              <a:prstGeom prst="rect">
                <a:avLst/>
              </a:prstGeom>
              <a:noFill/>
            </p:spPr>
            <p:txBody>
              <a:bodyPr wrap="none" rtlCol="0">
                <a:spAutoFit/>
              </a:bodyPr>
              <a:lstStyle/>
              <a:p>
                <a:r>
                  <a:rPr lang="en-US" sz="2000" b="1" dirty="0">
                    <a:latin typeface="Constantia" charset="0"/>
                    <a:ea typeface="Constantia" charset="0"/>
                    <a:cs typeface="Constantia" charset="0"/>
                  </a:rPr>
                  <a:t>Hyperbolic tangent</a:t>
                </a:r>
                <a:endParaRPr lang="en-US" sz="2000" dirty="0">
                  <a:latin typeface="Constantia" charset="0"/>
                  <a:ea typeface="Constantia" charset="0"/>
                  <a:cs typeface="Constantia"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onstantia" charset="0"/>
                          <a:cs typeface="Constantia" charset="0"/>
                        </a:rPr>
                        <m:t>𝑡𝑎𝑛h</m:t>
                      </m:r>
                      <m:d>
                        <m:dPr>
                          <m:ctrlPr>
                            <a:rPr lang="en-US" sz="2000" i="1">
                              <a:latin typeface="Cambria Math" panose="02040503050406030204" pitchFamily="18" charset="0"/>
                              <a:ea typeface="Constantia" charset="0"/>
                              <a:cs typeface="Constantia" charset="0"/>
                            </a:rPr>
                          </m:ctrlPr>
                        </m:dPr>
                        <m:e>
                          <m:r>
                            <a:rPr lang="en-US" sz="2000" b="0" i="1" smtClean="0">
                              <a:latin typeface="Cambria Math" charset="0"/>
                              <a:ea typeface="Constantia" charset="0"/>
                              <a:cs typeface="Constantia" charset="0"/>
                            </a:rPr>
                            <m:t>𝑧</m:t>
                          </m:r>
                        </m:e>
                      </m:d>
                    </m:oMath>
                  </m:oMathPara>
                </a14:m>
                <a:endParaRPr lang="en-US" sz="2000" dirty="0">
                  <a:latin typeface="Constantia" charset="0"/>
                  <a:ea typeface="Constantia" charset="0"/>
                  <a:cs typeface="Constantia" charset="0"/>
                </a:endParaRPr>
              </a:p>
            </p:txBody>
          </p:sp>
        </mc:Choice>
        <mc:Fallback>
          <p:sp>
            <p:nvSpPr>
              <p:cNvPr id="8" name="TextBox 7">
                <a:extLst>
                  <a:ext uri="{FF2B5EF4-FFF2-40B4-BE49-F238E27FC236}">
                    <a16:creationId xmlns:a16="http://schemas.microsoft.com/office/drawing/2014/main" id="{7785A525-357D-41BF-9CD6-BBD1E7CF11B3}"/>
                  </a:ext>
                </a:extLst>
              </p:cNvPr>
              <p:cNvSpPr txBox="1">
                <a:spLocks noRot="1" noChangeAspect="1" noMove="1" noResize="1" noEditPoints="1" noAdjustHandles="1" noChangeArrowheads="1" noChangeShapeType="1" noTextEdit="1"/>
              </p:cNvSpPr>
              <p:nvPr/>
            </p:nvSpPr>
            <p:spPr>
              <a:xfrm>
                <a:off x="2589093" y="3213378"/>
                <a:ext cx="2539478" cy="707886"/>
              </a:xfrm>
              <a:prstGeom prst="rect">
                <a:avLst/>
              </a:prstGeom>
              <a:blipFill>
                <a:blip r:embed="rId5"/>
                <a:stretch>
                  <a:fillRect l="-2644" t="-4310" r="-2163"/>
                </a:stretch>
              </a:blipFill>
            </p:spPr>
            <p:txBody>
              <a:bodyPr/>
              <a:lstStyle/>
              <a:p>
                <a:r>
                  <a:rPr lang="en-US">
                    <a:noFill/>
                  </a:rPr>
                  <a:t> </a:t>
                </a:r>
              </a:p>
            </p:txBody>
          </p:sp>
        </mc:Fallback>
      </mc:AlternateContent>
    </p:spTree>
    <p:extLst>
      <p:ext uri="{BB962C8B-B14F-4D97-AF65-F5344CB8AC3E}">
        <p14:creationId xmlns:p14="http://schemas.microsoft.com/office/powerpoint/2010/main" val="1128833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MNIST letters</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47</a:t>
            </a:fld>
            <a:endParaRPr lang="en-GB"/>
          </a:p>
        </p:txBody>
      </p:sp>
      <p:pic>
        <p:nvPicPr>
          <p:cNvPr id="12" name="Picture 11">
            <a:extLst>
              <a:ext uri="{FF2B5EF4-FFF2-40B4-BE49-F238E27FC236}">
                <a16:creationId xmlns:a16="http://schemas.microsoft.com/office/drawing/2014/main" id="{321325F2-320D-46E7-96AE-C089D24E54F4}"/>
              </a:ext>
            </a:extLst>
          </p:cNvPr>
          <p:cNvPicPr>
            <a:picLocks noChangeAspect="1"/>
          </p:cNvPicPr>
          <p:nvPr/>
        </p:nvPicPr>
        <p:blipFill>
          <a:blip r:embed="rId3"/>
          <a:stretch>
            <a:fillRect/>
          </a:stretch>
        </p:blipFill>
        <p:spPr>
          <a:xfrm>
            <a:off x="469727" y="1071514"/>
            <a:ext cx="4396200" cy="4302797"/>
          </a:xfrm>
          <a:prstGeom prst="rect">
            <a:avLst/>
          </a:prstGeom>
        </p:spPr>
      </p:pic>
      <p:sp>
        <p:nvSpPr>
          <p:cNvPr id="13" name="TextBox 12">
            <a:extLst>
              <a:ext uri="{FF2B5EF4-FFF2-40B4-BE49-F238E27FC236}">
                <a16:creationId xmlns:a16="http://schemas.microsoft.com/office/drawing/2014/main" id="{F8C88D24-FE29-4D4F-9F00-29B3AC78A7E3}"/>
              </a:ext>
            </a:extLst>
          </p:cNvPr>
          <p:cNvSpPr txBox="1"/>
          <p:nvPr/>
        </p:nvSpPr>
        <p:spPr>
          <a:xfrm>
            <a:off x="5763670" y="1923190"/>
            <a:ext cx="2845651" cy="2862322"/>
          </a:xfrm>
          <a:prstGeom prst="rect">
            <a:avLst/>
          </a:prstGeom>
        </p:spPr>
        <p:txBody>
          <a:bodyPr wrap="none" rtlCol="0">
            <a:spAutoFit/>
          </a:bodyPr>
          <a:lstStyle/>
          <a:p>
            <a:r>
              <a:rPr lang="en-US" sz="2000" dirty="0"/>
              <a:t>Each letter is 28x28</a:t>
            </a:r>
          </a:p>
          <a:p>
            <a:r>
              <a:rPr lang="en-US" sz="2000" dirty="0"/>
              <a:t>grayscale pixels</a:t>
            </a:r>
          </a:p>
          <a:p>
            <a:endParaRPr lang="en-US" sz="2000" dirty="0"/>
          </a:p>
          <a:p>
            <a:r>
              <a:rPr lang="en-US" sz="2000" dirty="0"/>
              <a:t>We create 784 features</a:t>
            </a:r>
            <a:br>
              <a:rPr lang="en-US" sz="2000" dirty="0"/>
            </a:br>
            <a:r>
              <a:rPr lang="en-US" sz="2000" dirty="0"/>
              <a:t>to represent each</a:t>
            </a:r>
            <a:br>
              <a:rPr lang="en-US" sz="2000" dirty="0"/>
            </a:br>
            <a:r>
              <a:rPr lang="en-US" sz="2000" dirty="0"/>
              <a:t>letter</a:t>
            </a:r>
          </a:p>
          <a:p>
            <a:endParaRPr lang="en-US" sz="2000" dirty="0"/>
          </a:p>
          <a:p>
            <a:r>
              <a:rPr lang="en-US" sz="2000" dirty="0"/>
              <a:t>We have class labels</a:t>
            </a:r>
          </a:p>
          <a:p>
            <a:r>
              <a:rPr lang="en-US" sz="2000" dirty="0"/>
              <a:t>0 - 9</a:t>
            </a:r>
          </a:p>
        </p:txBody>
      </p:sp>
    </p:spTree>
    <p:extLst>
      <p:ext uri="{BB962C8B-B14F-4D97-AF65-F5344CB8AC3E}">
        <p14:creationId xmlns:p14="http://schemas.microsoft.com/office/powerpoint/2010/main" val="1705109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Feedforward Networks</a:t>
            </a:r>
            <a:br>
              <a:rPr lang="en-US" dirty="0"/>
            </a:br>
            <a:r>
              <a:rPr lang="en-US" dirty="0"/>
              <a:t>from </a:t>
            </a:r>
            <a:r>
              <a:rPr lang="en-US" dirty="0" err="1"/>
              <a:t>SciKit</a:t>
            </a:r>
            <a:endParaRPr lang="en-US" dirty="0"/>
          </a:p>
        </p:txBody>
      </p:sp>
      <p:sp>
        <p:nvSpPr>
          <p:cNvPr id="7" name="Text Placeholder 6">
            <a:extLst>
              <a:ext uri="{FF2B5EF4-FFF2-40B4-BE49-F238E27FC236}">
                <a16:creationId xmlns:a16="http://schemas.microsoft.com/office/drawing/2014/main" id="{EC740460-2FE4-44AA-A54C-50900359290B}"/>
              </a:ext>
            </a:extLst>
          </p:cNvPr>
          <p:cNvSpPr>
            <a:spLocks noGrp="1"/>
          </p:cNvSpPr>
          <p:nvPr>
            <p:ph type="body" idx="1"/>
          </p:nvPr>
        </p:nvSpPr>
        <p:spPr/>
        <p:txBody>
          <a:bodyPr/>
          <a:lstStyle/>
          <a:p>
            <a:endParaRPr lang="en-US"/>
          </a:p>
        </p:txBody>
      </p:sp>
      <p:sp>
        <p:nvSpPr>
          <p:cNvPr id="3" name="Slide Number Placeholder 2"/>
          <p:cNvSpPr>
            <a:spLocks noGrp="1"/>
          </p:cNvSpPr>
          <p:nvPr>
            <p:ph type="sldNum" sz="quarter" idx="4294967295"/>
          </p:nvPr>
        </p:nvSpPr>
        <p:spPr>
          <a:xfrm>
            <a:off x="8729663" y="5259388"/>
            <a:ext cx="414337" cy="303212"/>
          </a:xfrm>
        </p:spPr>
        <p:txBody>
          <a:bodyPr/>
          <a:lstStyle/>
          <a:p>
            <a:pPr>
              <a:defRPr/>
            </a:pPr>
            <a:fld id="{EA3A04E6-3E2F-D54F-BA2E-D86C2FC36E8A}" type="slidenum">
              <a:rPr lang="en-US" smtClean="0"/>
              <a:pPr>
                <a:defRPr/>
              </a:pPr>
              <a:t>48</a:t>
            </a:fld>
            <a:endParaRPr lang="en-US"/>
          </a:p>
        </p:txBody>
      </p:sp>
    </p:spTree>
    <p:extLst>
      <p:ext uri="{BB962C8B-B14F-4D97-AF65-F5344CB8AC3E}">
        <p14:creationId xmlns:p14="http://schemas.microsoft.com/office/powerpoint/2010/main" val="42684217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BC9006-B7D3-4E10-9209-A041CAB323C0}"/>
              </a:ext>
            </a:extLst>
          </p:cNvPr>
          <p:cNvSpPr>
            <a:spLocks noGrp="1"/>
          </p:cNvSpPr>
          <p:nvPr>
            <p:ph type="title"/>
          </p:nvPr>
        </p:nvSpPr>
        <p:spPr/>
        <p:txBody>
          <a:bodyPr/>
          <a:lstStyle/>
          <a:p>
            <a:r>
              <a:rPr lang="en-US" dirty="0"/>
              <a:t>The Multi-Layer Perceptron in </a:t>
            </a:r>
            <a:r>
              <a:rPr lang="en-US" dirty="0" err="1"/>
              <a:t>Scikit</a:t>
            </a:r>
            <a:r>
              <a:rPr lang="en-US" dirty="0"/>
              <a:t>-Learn</a:t>
            </a:r>
          </a:p>
        </p:txBody>
      </p:sp>
      <p:sp>
        <p:nvSpPr>
          <p:cNvPr id="6" name="Rectangle 5">
            <a:extLst>
              <a:ext uri="{FF2B5EF4-FFF2-40B4-BE49-F238E27FC236}">
                <a16:creationId xmlns:a16="http://schemas.microsoft.com/office/drawing/2014/main" id="{2DA6466E-0D55-4B60-ADA4-4C1D55955CE9}"/>
              </a:ext>
            </a:extLst>
          </p:cNvPr>
          <p:cNvSpPr/>
          <p:nvPr/>
        </p:nvSpPr>
        <p:spPr>
          <a:xfrm>
            <a:off x="1255363" y="2941450"/>
            <a:ext cx="6083085" cy="1384995"/>
          </a:xfrm>
          <a:prstGeom prst="rect">
            <a:avLst/>
          </a:prstGeom>
          <a:solidFill>
            <a:schemeClr val="bg1">
              <a:lumMod val="95000"/>
            </a:schemeClr>
          </a:solidFill>
          <a:ln>
            <a:solidFill>
              <a:schemeClr val="accent4"/>
            </a:solidFill>
          </a:ln>
        </p:spPr>
        <p:txBody>
          <a:bodyPr wrap="square">
            <a:spAutoFit/>
          </a:bodyPr>
          <a:lstStyle/>
          <a:p>
            <a:r>
              <a:rPr lang="en-US" dirty="0">
                <a:solidFill>
                  <a:srgbClr val="AF00DB"/>
                </a:solidFill>
                <a:latin typeface="Courier New" panose="02070309020205020404" pitchFamily="49" charset="0"/>
              </a:rPr>
              <a:t>from</a:t>
            </a:r>
            <a:r>
              <a:rPr lang="en-US" dirty="0">
                <a:latin typeface="Courier New" panose="02070309020205020404" pitchFamily="49" charset="0"/>
              </a:rPr>
              <a:t> </a:t>
            </a:r>
            <a:r>
              <a:rPr lang="en-US" dirty="0" err="1">
                <a:latin typeface="Courier New" panose="02070309020205020404" pitchFamily="49" charset="0"/>
              </a:rPr>
              <a:t>sklearn.neural_network</a:t>
            </a:r>
            <a:r>
              <a:rPr lang="en-US" dirty="0">
                <a:latin typeface="Courier New" panose="02070309020205020404" pitchFamily="49" charset="0"/>
              </a:rPr>
              <a:t> </a:t>
            </a:r>
            <a:r>
              <a:rPr lang="en-US" dirty="0">
                <a:solidFill>
                  <a:srgbClr val="AF00DB"/>
                </a:solidFill>
                <a:latin typeface="Courier New" panose="02070309020205020404" pitchFamily="49" charset="0"/>
              </a:rPr>
              <a:t>import</a:t>
            </a:r>
            <a:r>
              <a:rPr lang="en-US" dirty="0">
                <a:latin typeface="Courier New" panose="02070309020205020404" pitchFamily="49" charset="0"/>
              </a:rPr>
              <a:t> </a:t>
            </a:r>
            <a:r>
              <a:rPr lang="en-US" dirty="0" err="1">
                <a:latin typeface="Courier New" panose="02070309020205020404" pitchFamily="49" charset="0"/>
              </a:rPr>
              <a:t>MLPClassifier</a:t>
            </a:r>
            <a:endParaRPr lang="en-US" dirty="0">
              <a:latin typeface="Courier New" panose="02070309020205020404" pitchFamily="49" charset="0"/>
            </a:endParaRPr>
          </a:p>
          <a:p>
            <a:br>
              <a:rPr lang="en-US" dirty="0">
                <a:latin typeface="Courier New" panose="02070309020205020404" pitchFamily="49" charset="0"/>
              </a:rPr>
            </a:br>
            <a:r>
              <a:rPr lang="en-US" dirty="0" err="1">
                <a:latin typeface="Courier New" panose="02070309020205020404" pitchFamily="49" charset="0"/>
              </a:rPr>
              <a:t>mlp</a:t>
            </a:r>
            <a:r>
              <a:rPr lang="en-US" dirty="0">
                <a:latin typeface="Courier New" panose="02070309020205020404" pitchFamily="49" charset="0"/>
              </a:rPr>
              <a:t> = </a:t>
            </a:r>
            <a:r>
              <a:rPr lang="en-US" dirty="0" err="1">
                <a:latin typeface="Courier New" panose="02070309020205020404" pitchFamily="49" charset="0"/>
              </a:rPr>
              <a:t>MLPClassifier</a:t>
            </a:r>
            <a:r>
              <a:rPr lang="en-US" dirty="0">
                <a:latin typeface="Courier New" panose="02070309020205020404" pitchFamily="49" charset="0"/>
              </a:rPr>
              <a:t>(</a:t>
            </a:r>
            <a:r>
              <a:rPr lang="en-US" dirty="0" err="1">
                <a:latin typeface="Courier New" panose="02070309020205020404" pitchFamily="49" charset="0"/>
              </a:rPr>
              <a:t>hidden_layer_sizes</a:t>
            </a:r>
            <a:r>
              <a:rPr lang="en-US" dirty="0">
                <a:latin typeface="Courier New" panose="02070309020205020404" pitchFamily="49" charset="0"/>
              </a:rPr>
              <a:t>=(</a:t>
            </a:r>
            <a:r>
              <a:rPr lang="en-US" dirty="0">
                <a:solidFill>
                  <a:srgbClr val="09885A"/>
                </a:solidFill>
                <a:latin typeface="Courier New" panose="02070309020205020404" pitchFamily="49" charset="0"/>
              </a:rPr>
              <a:t>10</a:t>
            </a:r>
            <a:r>
              <a:rPr lang="en-US" dirty="0">
                <a:latin typeface="Courier New" panose="02070309020205020404" pitchFamily="49" charset="0"/>
              </a:rPr>
              <a:t>,</a:t>
            </a:r>
            <a:r>
              <a:rPr lang="en-US" dirty="0">
                <a:solidFill>
                  <a:srgbClr val="09885A"/>
                </a:solidFill>
                <a:latin typeface="Courier New" panose="02070309020205020404" pitchFamily="49" charset="0"/>
              </a:rPr>
              <a:t>10</a:t>
            </a:r>
            <a:r>
              <a:rPr lang="en-US" dirty="0">
                <a:latin typeface="Courier New" panose="02070309020205020404" pitchFamily="49" charset="0"/>
              </a:rPr>
              <a:t>))</a:t>
            </a:r>
          </a:p>
          <a:p>
            <a:r>
              <a:rPr lang="en-US" dirty="0" err="1">
                <a:latin typeface="Courier New" panose="02070309020205020404" pitchFamily="49" charset="0"/>
              </a:rPr>
              <a:t>mlp.fit</a:t>
            </a:r>
            <a:r>
              <a:rPr lang="en-US" dirty="0">
                <a:latin typeface="Courier New" panose="02070309020205020404" pitchFamily="49" charset="0"/>
              </a:rPr>
              <a:t>(</a:t>
            </a:r>
            <a:r>
              <a:rPr lang="en-US" dirty="0" err="1">
                <a:latin typeface="Courier New" panose="02070309020205020404" pitchFamily="49" charset="0"/>
              </a:rPr>
              <a:t>X_train</a:t>
            </a:r>
            <a:r>
              <a:rPr lang="en-US" dirty="0">
                <a:latin typeface="Courier New" panose="02070309020205020404" pitchFamily="49" charset="0"/>
              </a:rPr>
              <a:t>, </a:t>
            </a:r>
            <a:r>
              <a:rPr lang="en-US" dirty="0" err="1">
                <a:latin typeface="Courier New" panose="02070309020205020404" pitchFamily="49" charset="0"/>
              </a:rPr>
              <a:t>y_train</a:t>
            </a:r>
            <a:r>
              <a:rPr lang="en-US" dirty="0">
                <a:latin typeface="Courier New" panose="02070309020205020404" pitchFamily="49" charset="0"/>
              </a:rPr>
              <a:t>)</a:t>
            </a:r>
          </a:p>
          <a:p>
            <a:br>
              <a:rPr lang="en-US" dirty="0">
                <a:latin typeface="Courier New" panose="02070309020205020404" pitchFamily="49" charset="0"/>
              </a:rPr>
            </a:br>
            <a:r>
              <a:rPr lang="en-US" dirty="0" err="1">
                <a:latin typeface="Courier New" panose="02070309020205020404" pitchFamily="49" charset="0"/>
              </a:rPr>
              <a:t>mlp.predict</a:t>
            </a:r>
            <a:r>
              <a:rPr lang="en-US" dirty="0">
                <a:latin typeface="Courier New" panose="02070309020205020404" pitchFamily="49" charset="0"/>
              </a:rPr>
              <a:t>(</a:t>
            </a:r>
            <a:r>
              <a:rPr lang="en-US" dirty="0" err="1">
                <a:latin typeface="Courier New" panose="02070309020205020404" pitchFamily="49" charset="0"/>
              </a:rPr>
              <a:t>X_test</a:t>
            </a:r>
            <a:r>
              <a:rPr lang="en-US" dirty="0">
                <a:latin typeface="Courier New" panose="02070309020205020404" pitchFamily="49" charset="0"/>
              </a:rPr>
              <a:t>)</a:t>
            </a:r>
          </a:p>
        </p:txBody>
      </p:sp>
      <p:sp>
        <p:nvSpPr>
          <p:cNvPr id="7" name="Rectangle 6">
            <a:extLst>
              <a:ext uri="{FF2B5EF4-FFF2-40B4-BE49-F238E27FC236}">
                <a16:creationId xmlns:a16="http://schemas.microsoft.com/office/drawing/2014/main" id="{8E99D6AD-FE18-468C-9254-42ABC4A633BC}"/>
              </a:ext>
            </a:extLst>
          </p:cNvPr>
          <p:cNvSpPr/>
          <p:nvPr/>
        </p:nvSpPr>
        <p:spPr>
          <a:xfrm>
            <a:off x="3380094" y="4437575"/>
            <a:ext cx="3406702" cy="307777"/>
          </a:xfrm>
          <a:prstGeom prst="rect">
            <a:avLst/>
          </a:prstGeom>
          <a:solidFill>
            <a:schemeClr val="bg1">
              <a:lumMod val="95000"/>
            </a:schemeClr>
          </a:solidFill>
          <a:ln>
            <a:solidFill>
              <a:schemeClr val="accent4"/>
            </a:solidFill>
          </a:ln>
          <a:effectLst>
            <a:outerShdw blurRad="50800" dist="38100" dir="8100000" algn="tr" rotWithShape="0">
              <a:prstClr val="black">
                <a:alpha val="40000"/>
              </a:prstClr>
            </a:outerShdw>
          </a:effectLst>
        </p:spPr>
        <p:txBody>
          <a:bodyPr wrap="none">
            <a:spAutoFit/>
          </a:bodyPr>
          <a:lstStyle/>
          <a:p>
            <a:r>
              <a:rPr lang="en-US" dirty="0">
                <a:solidFill>
                  <a:srgbClr val="212121"/>
                </a:solidFill>
                <a:latin typeface="Courier New" panose="02070309020205020404" pitchFamily="49" charset="0"/>
              </a:rPr>
              <a:t>array([8, 0, 6, ..., 3, 3, 3])</a:t>
            </a:r>
            <a:endParaRPr lang="en-US" dirty="0"/>
          </a:p>
        </p:txBody>
      </p:sp>
      <p:sp>
        <p:nvSpPr>
          <p:cNvPr id="2" name="TextBox 1">
            <a:extLst>
              <a:ext uri="{FF2B5EF4-FFF2-40B4-BE49-F238E27FC236}">
                <a16:creationId xmlns:a16="http://schemas.microsoft.com/office/drawing/2014/main" id="{8B6A14DA-49C5-4875-AE16-CDA2F20D4E09}"/>
              </a:ext>
            </a:extLst>
          </p:cNvPr>
          <p:cNvSpPr txBox="1"/>
          <p:nvPr/>
        </p:nvSpPr>
        <p:spPr>
          <a:xfrm>
            <a:off x="852406" y="1360623"/>
            <a:ext cx="7237709" cy="646331"/>
          </a:xfrm>
          <a:prstGeom prst="rect">
            <a:avLst/>
          </a:prstGeom>
        </p:spPr>
        <p:txBody>
          <a:bodyPr wrap="square" rtlCol="0">
            <a:spAutoFit/>
          </a:bodyPr>
          <a:lstStyle/>
          <a:p>
            <a:r>
              <a:rPr lang="en-US" sz="1800" dirty="0"/>
              <a:t>Adopts the familiar </a:t>
            </a:r>
            <a:r>
              <a:rPr lang="en-US" sz="1800" dirty="0" err="1"/>
              <a:t>Sklearn</a:t>
            </a:r>
            <a:r>
              <a:rPr lang="en-US" sz="1800" dirty="0"/>
              <a:t> fit / predict API.  Note that we can specify multiple hidden layers as a tuple.</a:t>
            </a:r>
          </a:p>
        </p:txBody>
      </p:sp>
    </p:spTree>
    <p:extLst>
      <p:ext uri="{BB962C8B-B14F-4D97-AF65-F5344CB8AC3E}">
        <p14:creationId xmlns:p14="http://schemas.microsoft.com/office/powerpoint/2010/main" val="3537332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as</a:t>
            </a:r>
            <a:br>
              <a:rPr lang="en-US" dirty="0"/>
            </a:br>
            <a:r>
              <a:rPr lang="en-US" dirty="0"/>
              <a:t>an Optimization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9727" y="1457742"/>
                <a:ext cx="8157544" cy="3966665"/>
              </a:xfrm>
            </p:spPr>
            <p:txBody>
              <a:bodyPr>
                <a:normAutofit fontScale="92500" lnSpcReduction="20000"/>
              </a:bodyPr>
              <a:lstStyle/>
              <a:p>
                <a:pPr marL="7620" indent="0">
                  <a:buNone/>
                </a:pPr>
                <a:r>
                  <a:rPr lang="en-US" dirty="0"/>
                  <a:t>Given:</a:t>
                </a:r>
              </a:p>
              <a:p>
                <a:endParaRPr lang="en-US" dirty="0"/>
              </a:p>
              <a:p>
                <a:endParaRPr lang="en-US" dirty="0"/>
              </a:p>
              <a:p>
                <a:endParaRPr lang="en-US" dirty="0"/>
              </a:p>
              <a:p>
                <a:pPr marL="7620" indent="0">
                  <a:buNone/>
                </a:pPr>
                <a:r>
                  <a:rPr lang="en-US" dirty="0"/>
                  <a:t>Goal:</a:t>
                </a:r>
              </a:p>
              <a:p>
                <a:endParaRPr lang="en-US" dirty="0"/>
              </a:p>
              <a:p>
                <a:pPr marL="7620" indent="0">
                  <a:buNone/>
                </a:pPr>
                <a:endParaRPr lang="en-US" dirty="0"/>
              </a:p>
              <a:p>
                <a:pPr marL="7620" indent="0">
                  <a:buNone/>
                </a:pPr>
                <a:r>
                  <a:rPr lang="en-US" dirty="0"/>
                  <a:t>We’ll typically use Mean Squared Error (MSE) for cost: </a:t>
                </a:r>
              </a:p>
              <a:p>
                <a:pPr marL="0" indent="0" algn="ctr">
                  <a:buNone/>
                </a:pPr>
                <a14:m>
                  <m:oMath xmlns:m="http://schemas.openxmlformats.org/officeDocument/2006/math">
                    <m:r>
                      <a:rPr lang="en-US" i="1">
                        <a:solidFill>
                          <a:schemeClr val="accent6"/>
                        </a:solidFill>
                        <a:latin typeface="Cambria Math" charset="0"/>
                      </a:rPr>
                      <m:t>𝑀𝑆𝐸</m:t>
                    </m:r>
                    <m:r>
                      <a:rPr lang="en-US" i="1">
                        <a:solidFill>
                          <a:schemeClr val="accent6"/>
                        </a:solidFill>
                        <a:latin typeface="Cambria Math" charset="0"/>
                      </a:rPr>
                      <m:t>= </m:t>
                    </m:r>
                    <m:f>
                      <m:fPr>
                        <m:ctrlPr>
                          <a:rPr lang="bg-BG" i="1">
                            <a:solidFill>
                              <a:schemeClr val="accent6"/>
                            </a:solidFill>
                            <a:latin typeface="Cambria Math" panose="02040503050406030204" pitchFamily="18" charset="0"/>
                          </a:rPr>
                        </m:ctrlPr>
                      </m:fPr>
                      <m:num>
                        <m:r>
                          <a:rPr lang="en-US" i="1">
                            <a:solidFill>
                              <a:schemeClr val="accent6"/>
                            </a:solidFill>
                            <a:latin typeface="Cambria Math" charset="0"/>
                          </a:rPr>
                          <m:t>1</m:t>
                        </m:r>
                      </m:num>
                      <m:den>
                        <m:r>
                          <a:rPr lang="en-US" i="1">
                            <a:solidFill>
                              <a:schemeClr val="accent6"/>
                            </a:solidFill>
                            <a:latin typeface="Cambria Math" panose="02040503050406030204" pitchFamily="18" charset="0"/>
                          </a:rPr>
                          <m:t>𝑛</m:t>
                        </m:r>
                      </m:den>
                    </m:f>
                    <m:nary>
                      <m:naryPr>
                        <m:chr m:val="∑"/>
                        <m:ctrlPr>
                          <a:rPr lang="is-IS" i="1">
                            <a:solidFill>
                              <a:schemeClr val="accent6"/>
                            </a:solidFill>
                            <a:latin typeface="Cambria Math" panose="02040503050406030204" pitchFamily="18" charset="0"/>
                          </a:rPr>
                        </m:ctrlPr>
                      </m:naryPr>
                      <m:sub>
                        <m:r>
                          <m:rPr>
                            <m:brk m:alnAt="23"/>
                          </m:rPr>
                          <a:rPr lang="en-US" i="1">
                            <a:solidFill>
                              <a:schemeClr val="accent6"/>
                            </a:solidFill>
                            <a:latin typeface="Cambria Math" charset="0"/>
                          </a:rPr>
                          <m:t>𝑖</m:t>
                        </m:r>
                        <m:r>
                          <a:rPr lang="en-US" i="1">
                            <a:solidFill>
                              <a:schemeClr val="accent6"/>
                            </a:solidFill>
                            <a:latin typeface="Cambria Math" charset="0"/>
                          </a:rPr>
                          <m:t>=1</m:t>
                        </m:r>
                      </m:sub>
                      <m:sup>
                        <m:r>
                          <a:rPr lang="en-US" i="1">
                            <a:solidFill>
                              <a:schemeClr val="accent6"/>
                            </a:solidFill>
                            <a:latin typeface="Cambria Math" panose="02040503050406030204" pitchFamily="18" charset="0"/>
                          </a:rPr>
                          <m:t>𝑛</m:t>
                        </m:r>
                      </m:sup>
                      <m:e>
                        <m:sSup>
                          <m:sSupPr>
                            <m:ctrlPr>
                              <a:rPr lang="en-US" i="1">
                                <a:solidFill>
                                  <a:schemeClr val="accent6"/>
                                </a:solidFill>
                                <a:latin typeface="Cambria Math" panose="02040503050406030204" pitchFamily="18" charset="0"/>
                              </a:rPr>
                            </m:ctrlPr>
                          </m:sSupPr>
                          <m:e>
                            <m:d>
                              <m:dPr>
                                <m:ctrlPr>
                                  <a:rPr lang="en-US" i="1">
                                    <a:solidFill>
                                      <a:schemeClr val="accent6"/>
                                    </a:solidFill>
                                    <a:latin typeface="Cambria Math" panose="02040503050406030204" pitchFamily="18" charset="0"/>
                                  </a:rPr>
                                </m:ctrlPr>
                              </m:dPr>
                              <m:e>
                                <m:sSup>
                                  <m:sSupPr>
                                    <m:ctrlPr>
                                      <a:rPr lang="en-US" i="1">
                                        <a:solidFill>
                                          <a:schemeClr val="accent6"/>
                                        </a:solidFill>
                                        <a:latin typeface="Cambria Math" panose="02040503050406030204" pitchFamily="18" charset="0"/>
                                      </a:rPr>
                                    </m:ctrlPr>
                                  </m:sSupPr>
                                  <m:e>
                                    <m:acc>
                                      <m:accPr>
                                        <m:chr m:val="̂"/>
                                        <m:ctrlPr>
                                          <a:rPr lang="en-US" i="1" smtClean="0">
                                            <a:solidFill>
                                              <a:schemeClr val="accent6"/>
                                            </a:solidFill>
                                            <a:latin typeface="Cambria Math" panose="02040503050406030204" pitchFamily="18" charset="0"/>
                                          </a:rPr>
                                        </m:ctrlPr>
                                      </m:accPr>
                                      <m:e>
                                        <m:r>
                                          <a:rPr lang="en-US" b="0" i="1" smtClean="0">
                                            <a:solidFill>
                                              <a:schemeClr val="accent6"/>
                                            </a:solidFill>
                                            <a:latin typeface="Cambria Math" panose="02040503050406030204" pitchFamily="18" charset="0"/>
                                          </a:rPr>
                                          <m:t>𝑦</m:t>
                                        </m:r>
                                      </m:e>
                                    </m:acc>
                                  </m:e>
                                  <m:sup>
                                    <m:d>
                                      <m:dPr>
                                        <m:ctrlPr>
                                          <a:rPr lang="en-US" i="1">
                                            <a:solidFill>
                                              <a:schemeClr val="accent6"/>
                                            </a:solidFill>
                                            <a:latin typeface="Cambria Math" panose="02040503050406030204" pitchFamily="18" charset="0"/>
                                          </a:rPr>
                                        </m:ctrlPr>
                                      </m:dPr>
                                      <m:e>
                                        <m:r>
                                          <a:rPr lang="en-US" i="1" smtClean="0">
                                            <a:solidFill>
                                              <a:schemeClr val="accent6"/>
                                            </a:solidFill>
                                            <a:latin typeface="Cambria Math" charset="0"/>
                                          </a:rPr>
                                          <m:t>𝑖</m:t>
                                        </m:r>
                                      </m:e>
                                    </m:d>
                                  </m:sup>
                                </m:sSup>
                                <m:r>
                                  <a:rPr lang="en-US" b="1" i="1">
                                    <a:solidFill>
                                      <a:schemeClr val="accent6"/>
                                    </a:solidFill>
                                    <a:latin typeface="Cambria Math" charset="0"/>
                                  </a:rPr>
                                  <m:t>−</m:t>
                                </m:r>
                                <m:sSup>
                                  <m:sSupPr>
                                    <m:ctrlPr>
                                      <a:rPr lang="en-US" i="1">
                                        <a:solidFill>
                                          <a:schemeClr val="accent6"/>
                                        </a:solidFill>
                                        <a:latin typeface="Cambria Math" panose="02040503050406030204" pitchFamily="18" charset="0"/>
                                      </a:rPr>
                                    </m:ctrlPr>
                                  </m:sSupPr>
                                  <m:e>
                                    <m:r>
                                      <a:rPr lang="en-US" i="1">
                                        <a:solidFill>
                                          <a:schemeClr val="accent6"/>
                                        </a:solidFill>
                                        <a:latin typeface="Cambria Math" charset="0"/>
                                      </a:rPr>
                                      <m:t>𝑦</m:t>
                                    </m:r>
                                  </m:e>
                                  <m:sup>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𝑖</m:t>
                                        </m:r>
                                      </m:e>
                                    </m:d>
                                  </m:sup>
                                </m:sSup>
                              </m:e>
                            </m:d>
                          </m:e>
                          <m:sup>
                            <m:r>
                              <a:rPr lang="en-US" i="1">
                                <a:solidFill>
                                  <a:schemeClr val="accent6"/>
                                </a:solidFill>
                                <a:latin typeface="Cambria Math" charset="0"/>
                              </a:rPr>
                              <m:t>2</m:t>
                            </m:r>
                          </m:sup>
                        </m:sSup>
                      </m:e>
                    </m:nary>
                  </m:oMath>
                </a14:m>
                <a:r>
                  <a:rPr lang="en-US" dirty="0"/>
                  <a:t>, where</a:t>
                </a:r>
                <a:br>
                  <a:rPr lang="en-US" dirty="0"/>
                </a:br>
                <a:endParaRPr lang="en-US" dirty="0"/>
              </a:p>
              <a:p>
                <a:pPr marL="0" indent="0" algn="ctr">
                  <a:buNone/>
                </a:pPr>
                <a14:m>
                  <m:oMath xmlns:m="http://schemas.openxmlformats.org/officeDocument/2006/math">
                    <m:sSup>
                      <m:sSupPr>
                        <m:ctrlPr>
                          <a:rPr lang="en-US" b="0" i="1" smtClean="0">
                            <a:solidFill>
                              <a:schemeClr val="accent6"/>
                            </a:solidFill>
                            <a:latin typeface="Cambria Math" panose="02040503050406030204" pitchFamily="18" charset="0"/>
                          </a:rPr>
                        </m:ctrlPr>
                      </m:sSupPr>
                      <m:e>
                        <m:acc>
                          <m:accPr>
                            <m:chr m:val="̂"/>
                            <m:ctrlPr>
                              <a:rPr lang="en-US" i="1" smtClean="0">
                                <a:solidFill>
                                  <a:schemeClr val="accent6"/>
                                </a:solidFill>
                                <a:latin typeface="Cambria Math" panose="02040503050406030204" pitchFamily="18" charset="0"/>
                              </a:rPr>
                            </m:ctrlPr>
                          </m:accPr>
                          <m:e>
                            <m:r>
                              <a:rPr lang="en-US" b="0" i="1" smtClean="0">
                                <a:solidFill>
                                  <a:schemeClr val="accent6"/>
                                </a:solidFill>
                                <a:latin typeface="Cambria Math" panose="02040503050406030204" pitchFamily="18" charset="0"/>
                              </a:rPr>
                              <m:t>𝑦</m:t>
                            </m:r>
                          </m:e>
                        </m:acc>
                      </m:e>
                      <m:sup>
                        <m:d>
                          <m:dPr>
                            <m:ctrlPr>
                              <a:rPr lang="en-US" i="1">
                                <a:solidFill>
                                  <a:schemeClr val="accent6"/>
                                </a:solidFill>
                                <a:latin typeface="Cambria Math" panose="02040503050406030204" pitchFamily="18" charset="0"/>
                              </a:rPr>
                            </m:ctrlPr>
                          </m:dPr>
                          <m:e>
                            <m:r>
                              <a:rPr lang="en-US" i="1">
                                <a:solidFill>
                                  <a:schemeClr val="accent6"/>
                                </a:solidFill>
                                <a:latin typeface="Cambria Math" panose="02040503050406030204" pitchFamily="18" charset="0"/>
                              </a:rPr>
                              <m:t>𝑖</m:t>
                            </m:r>
                          </m:e>
                        </m:d>
                      </m:sup>
                    </m:sSup>
                    <m:r>
                      <a:rPr lang="en-US" b="0" i="1" smtClean="0">
                        <a:solidFill>
                          <a:schemeClr val="accent6"/>
                        </a:solidFill>
                        <a:latin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𝜎</m:t>
                    </m:r>
                    <m:r>
                      <a:rPr lang="en-US" b="0" i="1" smtClean="0">
                        <a:solidFill>
                          <a:schemeClr val="accent6"/>
                        </a:solidFill>
                        <a:latin typeface="Cambria Math" panose="02040503050406030204" pitchFamily="18" charset="0"/>
                        <a:ea typeface="Cambria Math" panose="02040503050406030204" pitchFamily="18" charset="0"/>
                      </a:rPr>
                      <m:t>(</m:t>
                    </m:r>
                    <m:sSup>
                      <m:sSupPr>
                        <m:ctrlPr>
                          <a:rPr lang="en-US" i="1">
                            <a:solidFill>
                              <a:schemeClr val="accent6"/>
                            </a:solidFill>
                            <a:latin typeface="Cambria Math" panose="02040503050406030204" pitchFamily="18" charset="0"/>
                          </a:rPr>
                        </m:ctrlPr>
                      </m:sSupPr>
                      <m:e>
                        <m:r>
                          <a:rPr lang="en-US" b="1" i="1">
                            <a:solidFill>
                              <a:schemeClr val="accent6"/>
                            </a:solidFill>
                            <a:latin typeface="Cambria Math" charset="0"/>
                          </a:rPr>
                          <m:t>𝒘</m:t>
                        </m:r>
                      </m:e>
                      <m:sup>
                        <m:r>
                          <a:rPr lang="en-US" i="1">
                            <a:solidFill>
                              <a:schemeClr val="accent6"/>
                            </a:solidFill>
                            <a:latin typeface="Cambria Math" charset="0"/>
                          </a:rPr>
                          <m:t>𝑇</m:t>
                        </m:r>
                      </m:sup>
                    </m:sSup>
                    <m:r>
                      <a:rPr lang="en-US" b="1" i="1">
                        <a:solidFill>
                          <a:schemeClr val="accent6"/>
                        </a:solidFill>
                        <a:latin typeface="Cambria Math" charset="0"/>
                      </a:rPr>
                      <m:t>⋅</m:t>
                    </m:r>
                    <m:sSup>
                      <m:sSupPr>
                        <m:ctrlPr>
                          <a:rPr lang="en-US" b="1" i="1">
                            <a:solidFill>
                              <a:schemeClr val="accent6"/>
                            </a:solidFill>
                            <a:latin typeface="Cambria Math" panose="02040503050406030204" pitchFamily="18" charset="0"/>
                          </a:rPr>
                        </m:ctrlPr>
                      </m:sSupPr>
                      <m:e>
                        <m:r>
                          <a:rPr lang="en-US" b="1" i="1">
                            <a:solidFill>
                              <a:schemeClr val="accent6"/>
                            </a:solidFill>
                            <a:latin typeface="Cambria Math" charset="0"/>
                          </a:rPr>
                          <m:t>𝒙</m:t>
                        </m:r>
                      </m:e>
                      <m:sup>
                        <m:d>
                          <m:dPr>
                            <m:ctrlPr>
                              <a:rPr lang="en-US" b="1" i="1">
                                <a:solidFill>
                                  <a:schemeClr val="accent6"/>
                                </a:solidFill>
                                <a:latin typeface="Cambria Math" panose="02040503050406030204" pitchFamily="18" charset="0"/>
                              </a:rPr>
                            </m:ctrlPr>
                          </m:dPr>
                          <m:e>
                            <m:r>
                              <a:rPr lang="en-US" b="1" i="1">
                                <a:solidFill>
                                  <a:schemeClr val="accent6"/>
                                </a:solidFill>
                                <a:latin typeface="Cambria Math" charset="0"/>
                              </a:rPr>
                              <m:t>𝒊</m:t>
                            </m:r>
                          </m:e>
                        </m:d>
                      </m:sup>
                    </m:sSup>
                  </m:oMath>
                </a14:m>
                <a:r>
                  <a:rPr lang="en-US" dirty="0">
                    <a:solidFill>
                      <a:schemeClr val="accent6"/>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9727" y="1457742"/>
                <a:ext cx="8157544" cy="3966665"/>
              </a:xfrm>
              <a:blipFill>
                <a:blip r:embed="rId2"/>
                <a:stretch>
                  <a:fillRect l="-897" b="-1536"/>
                </a:stretch>
              </a:blipFill>
            </p:spPr>
            <p:txBody>
              <a:bodyPr/>
              <a:lstStyle/>
              <a:p>
                <a:r>
                  <a:rPr lang="en-US">
                    <a:noFill/>
                  </a:rPr>
                  <a:t> </a:t>
                </a:r>
              </a:p>
            </p:txBody>
          </p:sp>
        </mc:Fallback>
      </mc:AlternateContent>
      <p:sp>
        <p:nvSpPr>
          <p:cNvPr id="5" name="Slide Number Placeholder 4"/>
          <p:cNvSpPr>
            <a:spLocks noGrp="1"/>
          </p:cNvSpPr>
          <p:nvPr>
            <p:ph type="sldNum" sz="quarter" idx="4294967295"/>
          </p:nvPr>
        </p:nvSpPr>
        <p:spPr>
          <a:xfrm>
            <a:off x="8729663" y="5281613"/>
            <a:ext cx="414337" cy="304800"/>
          </a:xfrm>
        </p:spPr>
        <p:txBody>
          <a:bodyPr/>
          <a:lstStyle/>
          <a:p>
            <a:pPr>
              <a:defRPr/>
            </a:pPr>
            <a:fld id="{1D5053AA-EDA4-1543-ABC4-F2C032EBCBF2}" type="slidenum">
              <a:rPr lang="en-GB" smtClean="0"/>
              <a:pPr>
                <a:defRPr/>
              </a:pPr>
              <a:t>5</a:t>
            </a:fld>
            <a:endParaRPr lang="en-GB"/>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576E8A1-EDEB-4BA6-AF8A-323430D783D2}"/>
                  </a:ext>
                </a:extLst>
              </p:cNvPr>
              <p:cNvSpPr txBox="1"/>
              <p:nvPr/>
            </p:nvSpPr>
            <p:spPr>
              <a:xfrm>
                <a:off x="1579335" y="1538613"/>
                <a:ext cx="7211826" cy="2104102"/>
              </a:xfrm>
              <a:prstGeom prst="rect">
                <a:avLst/>
              </a:prstGeom>
            </p:spPr>
            <p:txBody>
              <a:bodyPr wrap="square" rtlCol="0">
                <a:spAutoFit/>
              </a:bodyPr>
              <a:lstStyle/>
              <a:p>
                <a:r>
                  <a:rPr lang="en-US" sz="2000" b="1" dirty="0"/>
                  <a:t>Training data</a:t>
                </a:r>
                <a:r>
                  <a:rPr lang="en-US" sz="2000" dirty="0"/>
                  <a:t> </a:t>
                </a:r>
                <a14:m>
                  <m:oMath xmlns:m="http://schemas.openxmlformats.org/officeDocument/2006/math">
                    <m:r>
                      <a:rPr lang="en-US" sz="2000" b="1" i="1" smtClean="0">
                        <a:latin typeface="Cambria Math" panose="02040503050406030204" pitchFamily="18" charset="0"/>
                      </a:rPr>
                      <m:t>𝑿</m:t>
                    </m:r>
                  </m:oMath>
                </a14:m>
                <a:r>
                  <a:rPr lang="en-US" sz="2000" dirty="0"/>
                  <a:t>: </a:t>
                </a:r>
                <a:r>
                  <a:rPr lang="en-US" sz="2000" i="1" dirty="0"/>
                  <a:t>n</a:t>
                </a:r>
                <a:r>
                  <a:rPr lang="en-US" sz="2000" dirty="0"/>
                  <a:t> instances </a:t>
                </a:r>
                <a14:m>
                  <m:oMath xmlns:m="http://schemas.openxmlformats.org/officeDocument/2006/math">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𝒙</m:t>
                        </m:r>
                      </m:e>
                      <m:sup>
                        <m:r>
                          <a:rPr lang="en-US" sz="2000" b="0" i="1" smtClean="0">
                            <a:latin typeface="Cambria Math" panose="02040503050406030204" pitchFamily="18" charset="0"/>
                          </a:rPr>
                          <m:t>(1)</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𝒙</m:t>
                        </m:r>
                      </m:e>
                      <m: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sup>
                    </m:sSup>
                  </m:oMath>
                </a14:m>
                <a:r>
                  <a:rPr lang="en-US" sz="2000" dirty="0"/>
                  <a:t> </a:t>
                </a:r>
                <a:br>
                  <a:rPr lang="en-US" sz="2000" dirty="0"/>
                </a:br>
                <a:r>
                  <a:rPr lang="en-US" sz="2000" dirty="0"/>
                  <a:t>		  each with </a:t>
                </a:r>
                <a:r>
                  <a:rPr lang="en-US" sz="2000" i="1" dirty="0"/>
                  <a:t>p</a:t>
                </a:r>
                <a:r>
                  <a:rPr lang="en-US" sz="2000" dirty="0"/>
                  <a:t> features </a:t>
                </a:r>
                <a14:m>
                  <m:oMath xmlns:m="http://schemas.openxmlformats.org/officeDocument/2006/math">
                    <m:sSubSup>
                      <m:sSubSupPr>
                        <m:ctrlPr>
                          <a:rPr lang="en-US" sz="2000" b="0" i="1" smtClean="0">
                            <a:latin typeface="Cambria Math" panose="02040503050406030204" pitchFamily="18" charset="0"/>
                          </a:rPr>
                        </m:ctrlPr>
                      </m:sSubSupPr>
                      <m:e>
                        <m:r>
                          <a:rPr lang="en-US" sz="2000" b="1" i="1" smtClean="0">
                            <a:latin typeface="Cambria Math" panose="02040503050406030204" pitchFamily="18" charset="0"/>
                          </a:rPr>
                          <m:t>𝒙</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1" i="1" smtClean="0">
                            <a:latin typeface="Cambria Math" panose="02040503050406030204" pitchFamily="18" charset="0"/>
                          </a:rPr>
                          <m:t>𝒙</m:t>
                        </m:r>
                      </m:e>
                      <m:sub>
                        <m:r>
                          <a:rPr lang="en-US" sz="2000" b="0" i="1" smtClean="0">
                            <a:latin typeface="Cambria Math" panose="02040503050406030204" pitchFamily="18" charset="0"/>
                          </a:rPr>
                          <m:t>𝑝</m:t>
                        </m:r>
                      </m:sub>
                      <m: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sup>
                    </m:sSubSup>
                  </m:oMath>
                </a14:m>
                <a:endParaRPr lang="en-US" sz="2000" b="1" dirty="0"/>
              </a:p>
              <a:p>
                <a:r>
                  <a:rPr lang="en-US" sz="2000" b="1" dirty="0"/>
                  <a:t>Labels</a:t>
                </a:r>
                <a:r>
                  <a:rPr lang="en-US" sz="2000" dirty="0"/>
                  <a:t>:  vector </a:t>
                </a:r>
                <a14:m>
                  <m:oMath xmlns:m="http://schemas.openxmlformats.org/officeDocument/2006/math">
                    <m:r>
                      <a:rPr lang="en-US" sz="2000" b="1" i="1">
                        <a:latin typeface="Cambria Math" panose="02040503050406030204" pitchFamily="18" charset="0"/>
                      </a:rPr>
                      <m:t>𝒚</m:t>
                    </m:r>
                  </m:oMath>
                </a14:m>
                <a:r>
                  <a:rPr lang="en-US" sz="2000" dirty="0"/>
                  <a:t> with </a:t>
                </a:r>
                <a:r>
                  <a:rPr lang="en-US" sz="2000" i="1" dirty="0"/>
                  <a:t>n</a:t>
                </a:r>
                <a:r>
                  <a:rPr lang="en-US" sz="2000" dirty="0"/>
                  <a:t> Boolean labels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sup>
                    </m:sSup>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sup>
                    </m:sSup>
                  </m:oMath>
                </a14:m>
                <a:endParaRPr lang="en-US" sz="2000" dirty="0"/>
              </a:p>
              <a:p>
                <a:endParaRPr lang="en-US" sz="2000" dirty="0"/>
              </a:p>
              <a:p>
                <a:r>
                  <a:rPr lang="en-US" sz="2000" b="1" dirty="0"/>
                  <a:t>Find weights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𝟎</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𝒑</m:t>
                        </m:r>
                      </m:sub>
                    </m:sSub>
                  </m:oMath>
                </a14:m>
                <a:r>
                  <a:rPr lang="en-US" sz="2000" dirty="0"/>
                  <a:t> (one for each feature, plus extra w</a:t>
                </a:r>
                <a:r>
                  <a:rPr lang="en-US" sz="2000" baseline="-25000" dirty="0"/>
                  <a:t>0</a:t>
                </a:r>
                <a:r>
                  <a:rPr lang="en-US" sz="2000" dirty="0"/>
                  <a:t> for </a:t>
                </a:r>
                <a:r>
                  <a:rPr lang="en-US" sz="2000" i="1" dirty="0"/>
                  <a:t>bias</a:t>
                </a:r>
                <a:r>
                  <a:rPr lang="en-US" sz="2000" dirty="0"/>
                  <a:t>)</a:t>
                </a:r>
                <a:r>
                  <a:rPr lang="en-US" sz="2000" b="1" dirty="0"/>
                  <a:t> </a:t>
                </a:r>
                <a:r>
                  <a:rPr lang="en-US" sz="2000" b="1" dirty="0">
                    <a:solidFill>
                      <a:schemeClr val="accent1"/>
                    </a:solidFill>
                  </a:rPr>
                  <a:t>minimizing cost </a:t>
                </a:r>
                <a:r>
                  <a:rPr lang="en-US" sz="2000" b="1" dirty="0" err="1">
                    <a:solidFill>
                      <a:schemeClr val="accent1"/>
                    </a:solidFill>
                  </a:rPr>
                  <a:t>fn</a:t>
                </a:r>
                <a:r>
                  <a:rPr lang="en-US" sz="2000" dirty="0"/>
                  <a:t>:</a:t>
                </a:r>
              </a:p>
            </p:txBody>
          </p:sp>
        </mc:Choice>
        <mc:Fallback xmlns="">
          <p:sp>
            <p:nvSpPr>
              <p:cNvPr id="15" name="TextBox 14">
                <a:extLst>
                  <a:ext uri="{FF2B5EF4-FFF2-40B4-BE49-F238E27FC236}">
                    <a16:creationId xmlns:a16="http://schemas.microsoft.com/office/drawing/2014/main" id="{6576E8A1-EDEB-4BA6-AF8A-323430D783D2}"/>
                  </a:ext>
                </a:extLst>
              </p:cNvPr>
              <p:cNvSpPr txBox="1">
                <a:spLocks noRot="1" noChangeAspect="1" noMove="1" noResize="1" noEditPoints="1" noAdjustHandles="1" noChangeArrowheads="1" noChangeShapeType="1" noTextEdit="1"/>
              </p:cNvSpPr>
              <p:nvPr/>
            </p:nvSpPr>
            <p:spPr>
              <a:xfrm>
                <a:off x="1579335" y="1538613"/>
                <a:ext cx="7211826" cy="2104102"/>
              </a:xfrm>
              <a:prstGeom prst="rect">
                <a:avLst/>
              </a:prstGeom>
              <a:blipFill>
                <a:blip r:embed="rId3"/>
                <a:stretch>
                  <a:fillRect l="-845" t="-289" b="-404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03B0A22-53CB-405B-B7DD-E7DADC198A2F}"/>
              </a:ext>
            </a:extLst>
          </p:cNvPr>
          <p:cNvSpPr txBox="1"/>
          <p:nvPr/>
        </p:nvSpPr>
        <p:spPr>
          <a:xfrm>
            <a:off x="5943601" y="4839632"/>
            <a:ext cx="2601994" cy="584775"/>
          </a:xfrm>
          <a:prstGeom prst="rect">
            <a:avLst/>
          </a:prstGeom>
        </p:spPr>
        <p:txBody>
          <a:bodyPr wrap="none" rtlCol="0">
            <a:spAutoFit/>
          </a:bodyPr>
          <a:lstStyle/>
          <a:p>
            <a:r>
              <a:rPr lang="en-US" sz="1600" dirty="0"/>
              <a:t>probabilistic value, not </a:t>
            </a:r>
            <a:br>
              <a:rPr lang="en-US" sz="1600" dirty="0"/>
            </a:br>
            <a:r>
              <a:rPr lang="en-US" sz="1600" dirty="0"/>
              <a:t>the </a:t>
            </a:r>
            <a:r>
              <a:rPr lang="en-US" sz="1600" dirty="0" err="1"/>
              <a:t>thresholded</a:t>
            </a:r>
            <a:r>
              <a:rPr lang="en-US" sz="1600" dirty="0"/>
              <a:t> prediction!</a:t>
            </a:r>
          </a:p>
        </p:txBody>
      </p:sp>
    </p:spTree>
    <p:extLst>
      <p:ext uri="{BB962C8B-B14F-4D97-AF65-F5344CB8AC3E}">
        <p14:creationId xmlns:p14="http://schemas.microsoft.com/office/powerpoint/2010/main" val="13639838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Internals of Multi-Layer </a:t>
            </a:r>
            <a:r>
              <a:rPr lang="en-US" dirty="0" err="1"/>
              <a:t>Perceptrons</a:t>
            </a:r>
            <a:r>
              <a:rPr lang="en-US" dirty="0"/>
              <a:t>:</a:t>
            </a:r>
            <a:br>
              <a:rPr lang="en-US" dirty="0"/>
            </a:br>
            <a:r>
              <a:rPr lang="en-US" dirty="0"/>
              <a:t>Feed-Forward and Backpropagation</a:t>
            </a:r>
          </a:p>
        </p:txBody>
      </p:sp>
      <p:sp>
        <p:nvSpPr>
          <p:cNvPr id="7" name="Text Placeholder 6">
            <a:extLst>
              <a:ext uri="{FF2B5EF4-FFF2-40B4-BE49-F238E27FC236}">
                <a16:creationId xmlns:a16="http://schemas.microsoft.com/office/drawing/2014/main" id="{EC740460-2FE4-44AA-A54C-50900359290B}"/>
              </a:ext>
            </a:extLst>
          </p:cNvPr>
          <p:cNvSpPr>
            <a:spLocks noGrp="1"/>
          </p:cNvSpPr>
          <p:nvPr>
            <p:ph type="body" idx="1"/>
          </p:nvPr>
        </p:nvSpPr>
        <p:spPr/>
        <p:txBody>
          <a:bodyPr/>
          <a:lstStyle/>
          <a:p>
            <a:endParaRPr lang="en-US"/>
          </a:p>
        </p:txBody>
      </p:sp>
      <p:sp>
        <p:nvSpPr>
          <p:cNvPr id="3" name="Slide Number Placeholder 2"/>
          <p:cNvSpPr>
            <a:spLocks noGrp="1"/>
          </p:cNvSpPr>
          <p:nvPr>
            <p:ph type="sldNum" sz="quarter" idx="4294967295"/>
          </p:nvPr>
        </p:nvSpPr>
        <p:spPr>
          <a:xfrm>
            <a:off x="8729663" y="5259388"/>
            <a:ext cx="414337" cy="303212"/>
          </a:xfrm>
        </p:spPr>
        <p:txBody>
          <a:bodyPr/>
          <a:lstStyle/>
          <a:p>
            <a:pPr>
              <a:defRPr/>
            </a:pPr>
            <a:fld id="{EA3A04E6-3E2F-D54F-BA2E-D86C2FC36E8A}" type="slidenum">
              <a:rPr lang="en-US" smtClean="0"/>
              <a:pPr>
                <a:defRPr/>
              </a:pPr>
              <a:t>50</a:t>
            </a:fld>
            <a:endParaRPr lang="en-US"/>
          </a:p>
        </p:txBody>
      </p:sp>
    </p:spTree>
    <p:extLst>
      <p:ext uri="{BB962C8B-B14F-4D97-AF65-F5344CB8AC3E}">
        <p14:creationId xmlns:p14="http://schemas.microsoft.com/office/powerpoint/2010/main" val="13098859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Multi-Layer Networks</a:t>
            </a:r>
          </a:p>
        </p:txBody>
      </p:sp>
      <p:sp>
        <p:nvSpPr>
          <p:cNvPr id="3" name="Content Placeholder 2"/>
          <p:cNvSpPr>
            <a:spLocks noGrp="1"/>
          </p:cNvSpPr>
          <p:nvPr>
            <p:ph idx="1"/>
          </p:nvPr>
        </p:nvSpPr>
        <p:spPr>
          <a:xfrm>
            <a:off x="930729" y="1249493"/>
            <a:ext cx="7870371" cy="4336919"/>
          </a:xfrm>
        </p:spPr>
        <p:txBody>
          <a:bodyPr>
            <a:normAutofit lnSpcReduction="10000"/>
          </a:bodyPr>
          <a:lstStyle/>
          <a:p>
            <a:pPr marL="0" indent="0">
              <a:buNone/>
            </a:pPr>
            <a:r>
              <a:rPr lang="en-US" b="1" i="1" dirty="0"/>
              <a:t>Backpropagation</a:t>
            </a:r>
            <a:r>
              <a:rPr lang="en-US" dirty="0"/>
              <a:t> algorithm:  For each training instance:</a:t>
            </a:r>
          </a:p>
          <a:p>
            <a:pPr marL="940435" lvl="1" indent="-457200">
              <a:buFont typeface="+mj-lt"/>
              <a:buAutoNum type="arabicPeriod"/>
            </a:pPr>
            <a:r>
              <a:rPr lang="en-US" dirty="0"/>
              <a:t>Compute output of every neuron in each layer [forward pass, uses the </a:t>
            </a:r>
            <a:r>
              <a:rPr lang="en-US" b="1" dirty="0"/>
              <a:t>feedforward algorithm</a:t>
            </a:r>
            <a:r>
              <a:rPr lang="en-US" dirty="0"/>
              <a:t>]</a:t>
            </a:r>
          </a:p>
          <a:p>
            <a:pPr marL="940435" lvl="1" indent="-457200">
              <a:buFont typeface="+mj-lt"/>
              <a:buAutoNum type="arabicPeriod"/>
            </a:pPr>
            <a:endParaRPr lang="en-US" dirty="0"/>
          </a:p>
          <a:p>
            <a:pPr marL="940435" lvl="1" indent="-457200">
              <a:buFont typeface="+mj-lt"/>
              <a:buAutoNum type="arabicPeriod"/>
            </a:pPr>
            <a:r>
              <a:rPr lang="en-US" dirty="0"/>
              <a:t>Compute </a:t>
            </a:r>
            <a:r>
              <a:rPr lang="en-US" b="1" dirty="0"/>
              <a:t>network </a:t>
            </a:r>
            <a:r>
              <a:rPr lang="en-US" dirty="0"/>
              <a:t>output error (desired – output error)</a:t>
            </a:r>
          </a:p>
          <a:p>
            <a:pPr marL="940435" lvl="1" indent="-457200">
              <a:buFont typeface="+mj-lt"/>
              <a:buAutoNum type="arabicPeriod"/>
            </a:pPr>
            <a:endParaRPr lang="en-US" dirty="0"/>
          </a:p>
          <a:p>
            <a:pPr marL="940435" lvl="1" indent="-457200">
              <a:buFont typeface="+mj-lt"/>
              <a:buAutoNum type="arabicPeriod"/>
            </a:pPr>
            <a:r>
              <a:rPr lang="en-US" dirty="0"/>
              <a:t>Compute how much each neuron in previous hidden layer contributed – </a:t>
            </a:r>
            <a:r>
              <a:rPr lang="en-US" b="1" dirty="0"/>
              <a:t>propagate the error gradient backwards</a:t>
            </a:r>
            <a:r>
              <a:rPr lang="en-US" dirty="0"/>
              <a:t>, scaled by </a:t>
            </a:r>
            <a:r>
              <a:rPr lang="en-US" i="1" dirty="0"/>
              <a:t>each neuron’s contribution to the error</a:t>
            </a:r>
          </a:p>
          <a:p>
            <a:pPr marL="940435" lvl="1" indent="-457200">
              <a:buFont typeface="+mj-lt"/>
              <a:buAutoNum type="arabicPeriod"/>
            </a:pPr>
            <a:r>
              <a:rPr lang="en-US" dirty="0"/>
              <a:t>Do </a:t>
            </a:r>
            <a:r>
              <a:rPr lang="en-US" b="1" dirty="0"/>
              <a:t>gradient descent</a:t>
            </a:r>
            <a:r>
              <a:rPr lang="en-US" dirty="0"/>
              <a:t> on connection weights</a:t>
            </a:r>
          </a:p>
          <a:p>
            <a:pPr marL="464820" indent="-457200">
              <a:buFont typeface="+mj-lt"/>
              <a:buAutoNum type="arabicPeriod"/>
            </a:pPr>
            <a:endParaRPr lang="en-US" dirty="0"/>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51</a:t>
            </a:fld>
            <a:endParaRPr lang="en-GB"/>
          </a:p>
        </p:txBody>
      </p:sp>
    </p:spTree>
    <p:extLst>
      <p:ext uri="{BB962C8B-B14F-4D97-AF65-F5344CB8AC3E}">
        <p14:creationId xmlns:p14="http://schemas.microsoft.com/office/powerpoint/2010/main" val="594362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Feeding Forward</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52</a:t>
            </a:fld>
            <a:endParaRPr lang="en-GB"/>
          </a:p>
        </p:txBody>
      </p:sp>
      <p:grpSp>
        <p:nvGrpSpPr>
          <p:cNvPr id="7" name="Group 6"/>
          <p:cNvGrpSpPr/>
          <p:nvPr/>
        </p:nvGrpSpPr>
        <p:grpSpPr>
          <a:xfrm>
            <a:off x="1505022" y="1457350"/>
            <a:ext cx="4488019" cy="3044217"/>
            <a:chOff x="3035110" y="2151177"/>
            <a:chExt cx="4488019" cy="3044217"/>
          </a:xfrm>
        </p:grpSpPr>
        <p:grpSp>
          <p:nvGrpSpPr>
            <p:cNvPr id="36" name="Group 35"/>
            <p:cNvGrpSpPr/>
            <p:nvPr/>
          </p:nvGrpSpPr>
          <p:grpSpPr>
            <a:xfrm>
              <a:off x="3035110" y="2473907"/>
              <a:ext cx="397909" cy="578224"/>
              <a:chOff x="3999279" y="2595282"/>
              <a:chExt cx="870973" cy="941294"/>
            </a:xfrm>
          </p:grpSpPr>
          <p:sp>
            <p:nvSpPr>
              <p:cNvPr id="37" name="Rounded Rectangle 36"/>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38" name="Straight Connector 37"/>
              <p:cNvCxnSpPr>
                <a:stCxn id="41" idx="1"/>
                <a:endCxn id="41"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4352922" y="2473907"/>
              <a:ext cx="397909" cy="578224"/>
              <a:chOff x="3999279" y="2595282"/>
              <a:chExt cx="870973" cy="941294"/>
            </a:xfrm>
          </p:grpSpPr>
          <p:sp>
            <p:nvSpPr>
              <p:cNvPr id="41" name="Rounded Rectangle 40"/>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42" name="Straight Connector 41"/>
              <p:cNvCxnSpPr>
                <a:stCxn id="46" idx="1"/>
                <a:endCxn id="46"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737969" y="2473907"/>
              <a:ext cx="397909" cy="578224"/>
              <a:chOff x="3999279" y="2595282"/>
              <a:chExt cx="870973" cy="941294"/>
            </a:xfrm>
          </p:grpSpPr>
          <p:sp>
            <p:nvSpPr>
              <p:cNvPr id="45" name="Rounded Rectangle 44"/>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46" name="Straight Connector 45"/>
              <p:cNvCxnSpPr>
                <a:stCxn id="50" idx="1"/>
                <a:endCxn id="50"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3035110" y="3756981"/>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p>
          </p:txBody>
        </p:sp>
        <p:cxnSp>
          <p:nvCxnSpPr>
            <p:cNvPr id="49" name="Straight Arrow Connector 48"/>
            <p:cNvCxnSpPr>
              <a:stCxn id="52" idx="0"/>
              <a:endCxn id="40" idx="2"/>
            </p:cNvCxnSpPr>
            <p:nvPr/>
          </p:nvCxnSpPr>
          <p:spPr>
            <a:xfrm flipV="1">
              <a:off x="3227151" y="3052131"/>
              <a:ext cx="6914" cy="70485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2" idx="7"/>
              <a:endCxn id="45" idx="2"/>
            </p:cNvCxnSpPr>
            <p:nvPr/>
          </p:nvCxnSpPr>
          <p:spPr>
            <a:xfrm flipV="1">
              <a:off x="3362944" y="3052131"/>
              <a:ext cx="1188933" cy="756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2" idx="6"/>
              <a:endCxn id="49" idx="2"/>
            </p:cNvCxnSpPr>
            <p:nvPr/>
          </p:nvCxnSpPr>
          <p:spPr>
            <a:xfrm flipV="1">
              <a:off x="3419191" y="3052131"/>
              <a:ext cx="2517733" cy="87966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0" idx="2"/>
            </p:cNvCxnSpPr>
            <p:nvPr/>
          </p:nvCxnSpPr>
          <p:spPr>
            <a:xfrm flipH="1" flipV="1">
              <a:off x="3234065" y="3052131"/>
              <a:ext cx="1244543"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5" idx="2"/>
            </p:cNvCxnSpPr>
            <p:nvPr/>
          </p:nvCxnSpPr>
          <p:spPr>
            <a:xfrm flipH="1" flipV="1">
              <a:off x="4551877" y="3052131"/>
              <a:ext cx="62525" cy="6174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9" idx="2"/>
            </p:cNvCxnSpPr>
            <p:nvPr/>
          </p:nvCxnSpPr>
          <p:spPr>
            <a:xfrm flipV="1">
              <a:off x="4750195" y="3052131"/>
              <a:ext cx="1186729"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0" idx="2"/>
            </p:cNvCxnSpPr>
            <p:nvPr/>
          </p:nvCxnSpPr>
          <p:spPr>
            <a:xfrm flipH="1" flipV="1">
              <a:off x="3234065" y="3052131"/>
              <a:ext cx="2443350" cy="7967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5" idx="2"/>
            </p:cNvCxnSpPr>
            <p:nvPr/>
          </p:nvCxnSpPr>
          <p:spPr>
            <a:xfrm flipH="1" flipV="1">
              <a:off x="4551877" y="3052131"/>
              <a:ext cx="1181785" cy="6731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74" idx="0"/>
            </p:cNvCxnSpPr>
            <p:nvPr/>
          </p:nvCxnSpPr>
          <p:spPr>
            <a:xfrm flipH="1" flipV="1">
              <a:off x="5936923" y="3078540"/>
              <a:ext cx="2205" cy="6422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0" idx="0"/>
            </p:cNvCxnSpPr>
            <p:nvPr/>
          </p:nvCxnSpPr>
          <p:spPr>
            <a:xfrm flipV="1">
              <a:off x="3234065" y="2164625"/>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5" idx="0"/>
            </p:cNvCxnSpPr>
            <p:nvPr/>
          </p:nvCxnSpPr>
          <p:spPr>
            <a:xfrm flipV="1">
              <a:off x="4551877" y="2151177"/>
              <a:ext cx="0" cy="3227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9" idx="0"/>
            </p:cNvCxnSpPr>
            <p:nvPr/>
          </p:nvCxnSpPr>
          <p:spPr>
            <a:xfrm flipV="1">
              <a:off x="5936924" y="2164625"/>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22361" y="4812570"/>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0</a:t>
              </a:r>
              <a:endParaRPr lang="en-US" sz="1800" i="1" dirty="0">
                <a:latin typeface="Constantia" charset="0"/>
                <a:ea typeface="Constantia" charset="0"/>
                <a:cs typeface="Constantia" charset="0"/>
              </a:endParaRPr>
            </a:p>
          </p:txBody>
        </p:sp>
        <p:sp>
          <p:nvSpPr>
            <p:cNvPr id="68" name="Oval 67"/>
            <p:cNvSpPr/>
            <p:nvPr/>
          </p:nvSpPr>
          <p:spPr>
            <a:xfrm>
              <a:off x="5677415" y="4817053"/>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1</a:t>
              </a:r>
              <a:endParaRPr lang="en-US" sz="1800" i="1" dirty="0">
                <a:latin typeface="Constantia" charset="0"/>
                <a:ea typeface="Constantia" charset="0"/>
                <a:cs typeface="Constantia" charset="0"/>
              </a:endParaRPr>
            </a:p>
          </p:txBody>
        </p:sp>
        <p:grpSp>
          <p:nvGrpSpPr>
            <p:cNvPr id="69" name="Group 68"/>
            <p:cNvGrpSpPr/>
            <p:nvPr/>
          </p:nvGrpSpPr>
          <p:grpSpPr>
            <a:xfrm>
              <a:off x="4422361" y="3720775"/>
              <a:ext cx="397909" cy="578224"/>
              <a:chOff x="3999279" y="2595282"/>
              <a:chExt cx="870973" cy="941294"/>
            </a:xfrm>
            <a:solidFill>
              <a:schemeClr val="tx2">
                <a:lumMod val="50000"/>
                <a:lumOff val="50000"/>
              </a:schemeClr>
            </a:solidFill>
          </p:grpSpPr>
          <p:sp>
            <p:nvSpPr>
              <p:cNvPr id="70" name="Rounded Rectangle 69"/>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1" name="Straight Connector 70"/>
              <p:cNvCxnSpPr>
                <a:cxnSpLocks/>
                <a:stCxn id="74" idx="1"/>
                <a:endCxn id="74" idx="3"/>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40173" y="3720775"/>
              <a:ext cx="397909" cy="578224"/>
              <a:chOff x="3999279" y="2595282"/>
              <a:chExt cx="870973" cy="941294"/>
            </a:xfrm>
            <a:solidFill>
              <a:schemeClr val="tx2">
                <a:lumMod val="50000"/>
                <a:lumOff val="50000"/>
              </a:schemeClr>
            </a:solidFill>
          </p:grpSpPr>
          <p:sp>
            <p:nvSpPr>
              <p:cNvPr id="74" name="Rounded Rectangle 73"/>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5" name="Straight Connector 74"/>
              <p:cNvCxnSpPr>
                <a:cxnSpLocks/>
                <a:stCxn id="79" idx="1"/>
                <a:endCxn id="79" idx="3"/>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7125220" y="3720775"/>
              <a:ext cx="397909" cy="578224"/>
              <a:chOff x="3999279" y="2595282"/>
              <a:chExt cx="870973" cy="941294"/>
            </a:xfrm>
            <a:solidFill>
              <a:schemeClr val="tx2">
                <a:lumMod val="50000"/>
                <a:lumOff val="50000"/>
              </a:schemeClr>
            </a:solidFill>
          </p:grpSpPr>
          <p:sp>
            <p:nvSpPr>
              <p:cNvPr id="78" name="Rounded Rectangle 77"/>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9" name="Straight Connector 78"/>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2" name="Oval 81"/>
            <p:cNvSpPr/>
            <p:nvPr/>
          </p:nvSpPr>
          <p:spPr>
            <a:xfrm>
              <a:off x="3170903" y="4845771"/>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endParaRPr lang="en-US" sz="1800" i="1" baseline="-25000" dirty="0">
                <a:solidFill>
                  <a:schemeClr val="bg2"/>
                </a:solidFill>
                <a:latin typeface="Constantia" charset="0"/>
                <a:ea typeface="Constantia" charset="0"/>
                <a:cs typeface="Constantia" charset="0"/>
              </a:endParaRPr>
            </a:p>
          </p:txBody>
        </p:sp>
        <p:cxnSp>
          <p:nvCxnSpPr>
            <p:cNvPr id="84" name="Straight Arrow Connector 83"/>
            <p:cNvCxnSpPr>
              <a:stCxn id="78" idx="0"/>
              <a:endCxn id="45" idx="2"/>
            </p:cNvCxnSpPr>
            <p:nvPr/>
          </p:nvCxnSpPr>
          <p:spPr>
            <a:xfrm flipH="1" flipV="1">
              <a:off x="5936924" y="3052131"/>
              <a:ext cx="1387251" cy="6686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1" idx="2"/>
            </p:cNvCxnSpPr>
            <p:nvPr/>
          </p:nvCxnSpPr>
          <p:spPr>
            <a:xfrm flipH="1" flipV="1">
              <a:off x="4551877" y="3052131"/>
              <a:ext cx="2573343" cy="71479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37" idx="2"/>
            </p:cNvCxnSpPr>
            <p:nvPr/>
          </p:nvCxnSpPr>
          <p:spPr>
            <a:xfrm flipH="1" flipV="1">
              <a:off x="3234065" y="3052131"/>
              <a:ext cx="3891155" cy="79355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7" idx="0"/>
              <a:endCxn id="70" idx="2"/>
            </p:cNvCxnSpPr>
            <p:nvPr/>
          </p:nvCxnSpPr>
          <p:spPr>
            <a:xfrm flipV="1">
              <a:off x="4614402" y="4298999"/>
              <a:ext cx="6914" cy="51357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7" idx="7"/>
              <a:endCxn id="74" idx="2"/>
            </p:cNvCxnSpPr>
            <p:nvPr/>
          </p:nvCxnSpPr>
          <p:spPr>
            <a:xfrm flipV="1">
              <a:off x="4750195" y="4298999"/>
              <a:ext cx="1188933" cy="564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7" idx="7"/>
              <a:endCxn id="78" idx="2"/>
            </p:cNvCxnSpPr>
            <p:nvPr/>
          </p:nvCxnSpPr>
          <p:spPr>
            <a:xfrm flipV="1">
              <a:off x="4750195" y="4298999"/>
              <a:ext cx="2573980" cy="564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2" idx="0"/>
              <a:endCxn id="70" idx="2"/>
            </p:cNvCxnSpPr>
            <p:nvPr/>
          </p:nvCxnSpPr>
          <p:spPr>
            <a:xfrm flipV="1">
              <a:off x="3362944" y="4298999"/>
              <a:ext cx="1258372" cy="546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82" idx="7"/>
              <a:endCxn id="74" idx="2"/>
            </p:cNvCxnSpPr>
            <p:nvPr/>
          </p:nvCxnSpPr>
          <p:spPr>
            <a:xfrm flipV="1">
              <a:off x="3498737" y="4298999"/>
              <a:ext cx="2440391" cy="5979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2" idx="7"/>
              <a:endCxn id="78" idx="2"/>
            </p:cNvCxnSpPr>
            <p:nvPr/>
          </p:nvCxnSpPr>
          <p:spPr>
            <a:xfrm flipV="1">
              <a:off x="3498737" y="4298999"/>
              <a:ext cx="3825438" cy="5979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8" idx="0"/>
              <a:endCxn id="74" idx="2"/>
            </p:cNvCxnSpPr>
            <p:nvPr/>
          </p:nvCxnSpPr>
          <p:spPr>
            <a:xfrm flipV="1">
              <a:off x="5869456" y="4298999"/>
              <a:ext cx="69672" cy="51805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8" idx="7"/>
              <a:endCxn id="78" idx="2"/>
            </p:cNvCxnSpPr>
            <p:nvPr/>
          </p:nvCxnSpPr>
          <p:spPr>
            <a:xfrm flipV="1">
              <a:off x="6005249" y="4298999"/>
              <a:ext cx="1318926" cy="5692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68" idx="1"/>
              <a:endCxn id="70" idx="2"/>
            </p:cNvCxnSpPr>
            <p:nvPr/>
          </p:nvCxnSpPr>
          <p:spPr>
            <a:xfrm flipH="1" flipV="1">
              <a:off x="4621316" y="4298999"/>
              <a:ext cx="1112346" cy="5692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 name="Straight Arrow Connector 3">
            <a:extLst>
              <a:ext uri="{FF2B5EF4-FFF2-40B4-BE49-F238E27FC236}">
                <a16:creationId xmlns:a16="http://schemas.microsoft.com/office/drawing/2014/main" id="{98152F99-74DA-4529-86AB-9ACC2BF47BDC}"/>
              </a:ext>
            </a:extLst>
          </p:cNvPr>
          <p:cNvCxnSpPr>
            <a:cxnSpLocks/>
          </p:cNvCxnSpPr>
          <p:nvPr/>
        </p:nvCxnSpPr>
        <p:spPr>
          <a:xfrm flipV="1">
            <a:off x="1859564" y="3874767"/>
            <a:ext cx="444612" cy="201852"/>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D7E3F4A8-584F-47BA-A9D7-A6FCC9038D19}"/>
              </a:ext>
            </a:extLst>
          </p:cNvPr>
          <p:cNvCxnSpPr>
            <a:cxnSpLocks/>
          </p:cNvCxnSpPr>
          <p:nvPr/>
        </p:nvCxnSpPr>
        <p:spPr>
          <a:xfrm flipV="1">
            <a:off x="3290182" y="3874767"/>
            <a:ext cx="444612" cy="201852"/>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FF0CF572-017E-4AAE-ABD1-9ACD84FEC7C9}"/>
              </a:ext>
            </a:extLst>
          </p:cNvPr>
          <p:cNvCxnSpPr>
            <a:cxnSpLocks/>
          </p:cNvCxnSpPr>
          <p:nvPr/>
        </p:nvCxnSpPr>
        <p:spPr>
          <a:xfrm flipV="1">
            <a:off x="4531408" y="3874767"/>
            <a:ext cx="444612" cy="201852"/>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200AFE2C-5001-4F3D-8597-27A175F0BEEB}"/>
              </a:ext>
            </a:extLst>
          </p:cNvPr>
          <p:cNvCxnSpPr>
            <a:cxnSpLocks/>
          </p:cNvCxnSpPr>
          <p:nvPr/>
        </p:nvCxnSpPr>
        <p:spPr>
          <a:xfrm flipV="1">
            <a:off x="2133839" y="3986935"/>
            <a:ext cx="532671" cy="138055"/>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7AF60812-932D-479A-B246-39CE38726D2B}"/>
              </a:ext>
            </a:extLst>
          </p:cNvPr>
          <p:cNvCxnSpPr>
            <a:cxnSpLocks/>
          </p:cNvCxnSpPr>
          <p:nvPr/>
        </p:nvCxnSpPr>
        <p:spPr>
          <a:xfrm flipV="1">
            <a:off x="2498775" y="3993632"/>
            <a:ext cx="579028" cy="116802"/>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B3EDFEFE-6F80-414D-8E1E-6896BAD8C906}"/>
              </a:ext>
            </a:extLst>
          </p:cNvPr>
          <p:cNvCxnSpPr>
            <a:cxnSpLocks/>
          </p:cNvCxnSpPr>
          <p:nvPr/>
        </p:nvCxnSpPr>
        <p:spPr>
          <a:xfrm flipV="1">
            <a:off x="3476943" y="3975693"/>
            <a:ext cx="537386" cy="130317"/>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EF000418-A696-48CD-8D05-F4CE62DD964D}"/>
              </a:ext>
            </a:extLst>
          </p:cNvPr>
          <p:cNvCxnSpPr>
            <a:cxnSpLocks/>
          </p:cNvCxnSpPr>
          <p:nvPr/>
        </p:nvCxnSpPr>
        <p:spPr>
          <a:xfrm flipV="1">
            <a:off x="3097739" y="3746739"/>
            <a:ext cx="20197" cy="34545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7B91AFA5-AB4D-4C80-A6CE-584520C74682}"/>
              </a:ext>
            </a:extLst>
          </p:cNvPr>
          <p:cNvCxnSpPr>
            <a:cxnSpLocks/>
          </p:cNvCxnSpPr>
          <p:nvPr/>
        </p:nvCxnSpPr>
        <p:spPr>
          <a:xfrm flipV="1">
            <a:off x="4386475" y="3731970"/>
            <a:ext cx="43159" cy="31117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BBE84BF5-FF08-4A33-9F12-1C59BA9A891C}"/>
              </a:ext>
            </a:extLst>
          </p:cNvPr>
          <p:cNvCxnSpPr>
            <a:cxnSpLocks/>
          </p:cNvCxnSpPr>
          <p:nvPr/>
        </p:nvCxnSpPr>
        <p:spPr>
          <a:xfrm flipH="1" flipV="1">
            <a:off x="3705942" y="3969187"/>
            <a:ext cx="383191" cy="198171"/>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B80F2EE2-9ADE-4F4A-9CED-A5BFB40D1EAF}"/>
              </a:ext>
            </a:extLst>
          </p:cNvPr>
          <p:cNvCxnSpPr>
            <a:cxnSpLocks/>
          </p:cNvCxnSpPr>
          <p:nvPr/>
        </p:nvCxnSpPr>
        <p:spPr>
          <a:xfrm flipH="1" flipV="1">
            <a:off x="5273566" y="2714045"/>
            <a:ext cx="497169" cy="235053"/>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5A28D0A5-036B-465D-9A7E-DE2C16C323AF}"/>
              </a:ext>
            </a:extLst>
          </p:cNvPr>
          <p:cNvCxnSpPr>
            <a:cxnSpLocks/>
          </p:cNvCxnSpPr>
          <p:nvPr/>
        </p:nvCxnSpPr>
        <p:spPr>
          <a:xfrm flipH="1" flipV="1">
            <a:off x="4923351" y="2857500"/>
            <a:ext cx="622152" cy="18677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5660D7B1-7FD2-4088-80CE-D36C5FB71B77}"/>
              </a:ext>
            </a:extLst>
          </p:cNvPr>
          <p:cNvCxnSpPr>
            <a:cxnSpLocks/>
          </p:cNvCxnSpPr>
          <p:nvPr/>
        </p:nvCxnSpPr>
        <p:spPr>
          <a:xfrm flipH="1" flipV="1">
            <a:off x="4873722" y="2995707"/>
            <a:ext cx="600223" cy="119432"/>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4ED8DB00-594A-4EAB-9711-CDA7BF4C2118}"/>
              </a:ext>
            </a:extLst>
          </p:cNvPr>
          <p:cNvCxnSpPr>
            <a:cxnSpLocks/>
          </p:cNvCxnSpPr>
          <p:nvPr/>
        </p:nvCxnSpPr>
        <p:spPr>
          <a:xfrm flipH="1" flipV="1">
            <a:off x="4383483" y="2490967"/>
            <a:ext cx="10843" cy="465803"/>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51D55D5D-394C-486F-9E25-01D0E628C244}"/>
              </a:ext>
            </a:extLst>
          </p:cNvPr>
          <p:cNvCxnSpPr>
            <a:cxnSpLocks/>
          </p:cNvCxnSpPr>
          <p:nvPr/>
        </p:nvCxnSpPr>
        <p:spPr>
          <a:xfrm flipH="1" flipV="1">
            <a:off x="3084264" y="2537261"/>
            <a:ext cx="41173" cy="41159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2F2A1731-0589-4560-9EE0-878B013C2B4C}"/>
              </a:ext>
            </a:extLst>
          </p:cNvPr>
          <p:cNvCxnSpPr>
            <a:cxnSpLocks/>
          </p:cNvCxnSpPr>
          <p:nvPr/>
        </p:nvCxnSpPr>
        <p:spPr>
          <a:xfrm flipH="1" flipV="1">
            <a:off x="1739004" y="2490967"/>
            <a:ext cx="1" cy="43719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E7C3A7FD-44BD-49A2-9CE4-5D2DDDDF3A38}"/>
              </a:ext>
            </a:extLst>
          </p:cNvPr>
          <p:cNvCxnSpPr>
            <a:cxnSpLocks/>
          </p:cNvCxnSpPr>
          <p:nvPr/>
        </p:nvCxnSpPr>
        <p:spPr>
          <a:xfrm flipV="1">
            <a:off x="1895970" y="2798135"/>
            <a:ext cx="357346" cy="225717"/>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C7671C1C-D759-4C65-B487-54FC5098CC07}"/>
              </a:ext>
            </a:extLst>
          </p:cNvPr>
          <p:cNvCxnSpPr>
            <a:cxnSpLocks/>
          </p:cNvCxnSpPr>
          <p:nvPr/>
        </p:nvCxnSpPr>
        <p:spPr>
          <a:xfrm flipV="1">
            <a:off x="2044237" y="3019600"/>
            <a:ext cx="394205" cy="135443"/>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DCF8816B-96C3-429B-8E99-4695A0B64D76}"/>
              </a:ext>
            </a:extLst>
          </p:cNvPr>
          <p:cNvCxnSpPr>
            <a:cxnSpLocks/>
          </p:cNvCxnSpPr>
          <p:nvPr/>
        </p:nvCxnSpPr>
        <p:spPr>
          <a:xfrm flipV="1">
            <a:off x="3344463" y="2730649"/>
            <a:ext cx="361479" cy="218207"/>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13276337-A1A8-46A5-8AEB-FD20EBC41BBE}"/>
              </a:ext>
            </a:extLst>
          </p:cNvPr>
          <p:cNvCxnSpPr>
            <a:cxnSpLocks/>
          </p:cNvCxnSpPr>
          <p:nvPr/>
        </p:nvCxnSpPr>
        <p:spPr>
          <a:xfrm flipH="1" flipV="1">
            <a:off x="2406849" y="2700332"/>
            <a:ext cx="472932" cy="227829"/>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3" name="Straight Arrow Connector 112">
            <a:extLst>
              <a:ext uri="{FF2B5EF4-FFF2-40B4-BE49-F238E27FC236}">
                <a16:creationId xmlns:a16="http://schemas.microsoft.com/office/drawing/2014/main" id="{BA0D4F76-21AB-46BB-8B56-E31C8619A15E}"/>
              </a:ext>
            </a:extLst>
          </p:cNvPr>
          <p:cNvCxnSpPr>
            <a:cxnSpLocks/>
          </p:cNvCxnSpPr>
          <p:nvPr/>
        </p:nvCxnSpPr>
        <p:spPr>
          <a:xfrm flipH="1" flipV="1">
            <a:off x="3837282" y="2736329"/>
            <a:ext cx="414861" cy="253532"/>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FA07444B-9E35-4AB8-9E83-CFB0FBC0F54E}"/>
              </a:ext>
            </a:extLst>
          </p:cNvPr>
          <p:cNvCxnSpPr>
            <a:cxnSpLocks/>
          </p:cNvCxnSpPr>
          <p:nvPr/>
        </p:nvCxnSpPr>
        <p:spPr>
          <a:xfrm flipH="1" flipV="1">
            <a:off x="3660788" y="2956942"/>
            <a:ext cx="464491" cy="175517"/>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932D89A0-9AC6-4CE9-BD2F-04C89FD1CC36}"/>
              </a:ext>
            </a:extLst>
          </p:cNvPr>
          <p:cNvSpPr txBox="1"/>
          <p:nvPr/>
        </p:nvSpPr>
        <p:spPr>
          <a:xfrm>
            <a:off x="5993041" y="3657856"/>
            <a:ext cx="2177512" cy="738664"/>
          </a:xfrm>
          <a:prstGeom prst="rect">
            <a:avLst/>
          </a:prstGeom>
        </p:spPr>
        <p:txBody>
          <a:bodyPr wrap="square" rtlCol="0">
            <a:spAutoFit/>
          </a:bodyPr>
          <a:lstStyle/>
          <a:p>
            <a:r>
              <a:rPr lang="en-US" dirty="0"/>
              <a:t>w</a:t>
            </a:r>
            <a:r>
              <a:rPr lang="en-US" baseline="30000" dirty="0"/>
              <a:t>(1)</a:t>
            </a:r>
            <a:r>
              <a:rPr lang="en-US" baseline="-25000" dirty="0" err="1"/>
              <a:t>j,i</a:t>
            </a:r>
            <a:r>
              <a:rPr lang="en-US" baseline="-25000" dirty="0"/>
              <a:t>:  </a:t>
            </a:r>
            <a:r>
              <a:rPr lang="en-US" dirty="0"/>
              <a:t>(2 inputs + bias) * 3 hidden units = 9 edges with weights </a:t>
            </a:r>
          </a:p>
        </p:txBody>
      </p:sp>
      <p:sp>
        <p:nvSpPr>
          <p:cNvPr id="115" name="TextBox 114">
            <a:extLst>
              <a:ext uri="{FF2B5EF4-FFF2-40B4-BE49-F238E27FC236}">
                <a16:creationId xmlns:a16="http://schemas.microsoft.com/office/drawing/2014/main" id="{7A33CF9F-504C-4565-B63C-723DFB0EAD0F}"/>
              </a:ext>
            </a:extLst>
          </p:cNvPr>
          <p:cNvSpPr txBox="1"/>
          <p:nvPr/>
        </p:nvSpPr>
        <p:spPr>
          <a:xfrm>
            <a:off x="5896828" y="2231862"/>
            <a:ext cx="2177512" cy="738664"/>
          </a:xfrm>
          <a:prstGeom prst="rect">
            <a:avLst/>
          </a:prstGeom>
        </p:spPr>
        <p:txBody>
          <a:bodyPr wrap="square" rtlCol="0">
            <a:spAutoFit/>
          </a:bodyPr>
          <a:lstStyle/>
          <a:p>
            <a:r>
              <a:rPr lang="en-US" dirty="0"/>
              <a:t>w</a:t>
            </a:r>
            <a:r>
              <a:rPr lang="en-US" baseline="30000" dirty="0"/>
              <a:t>(2)</a:t>
            </a:r>
            <a:r>
              <a:rPr lang="en-US" baseline="-25000" dirty="0" err="1"/>
              <a:t>j,i</a:t>
            </a:r>
            <a:r>
              <a:rPr lang="en-US" dirty="0"/>
              <a:t>:  3 outputs * (3 hidden units + bias) = 12 edges with weights</a:t>
            </a:r>
          </a:p>
        </p:txBody>
      </p:sp>
      <p:sp>
        <p:nvSpPr>
          <p:cNvPr id="33" name="TextBox 32">
            <a:extLst>
              <a:ext uri="{FF2B5EF4-FFF2-40B4-BE49-F238E27FC236}">
                <a16:creationId xmlns:a16="http://schemas.microsoft.com/office/drawing/2014/main" id="{98BC627C-7FB1-4972-9AEC-E4D145906042}"/>
              </a:ext>
            </a:extLst>
          </p:cNvPr>
          <p:cNvSpPr txBox="1"/>
          <p:nvPr/>
        </p:nvSpPr>
        <p:spPr>
          <a:xfrm>
            <a:off x="1114308" y="2509522"/>
            <a:ext cx="630301" cy="307777"/>
          </a:xfrm>
          <a:prstGeom prst="rect">
            <a:avLst/>
          </a:prstGeom>
        </p:spPr>
        <p:txBody>
          <a:bodyPr wrap="none" rtlCol="0">
            <a:spAutoFit/>
          </a:bodyPr>
          <a:lstStyle/>
          <a:p>
            <a:r>
              <a:rPr lang="en-US" i="1" dirty="0"/>
              <a:t>w</a:t>
            </a:r>
            <a:r>
              <a:rPr lang="en-US" i="1" baseline="30000" dirty="0"/>
              <a:t>(2)</a:t>
            </a:r>
            <a:r>
              <a:rPr lang="en-US" i="1" baseline="-25000" dirty="0"/>
              <a:t>1,0</a:t>
            </a:r>
          </a:p>
        </p:txBody>
      </p:sp>
      <p:sp>
        <p:nvSpPr>
          <p:cNvPr id="116" name="TextBox 115">
            <a:extLst>
              <a:ext uri="{FF2B5EF4-FFF2-40B4-BE49-F238E27FC236}">
                <a16:creationId xmlns:a16="http://schemas.microsoft.com/office/drawing/2014/main" id="{37257D0E-9A9F-4408-9539-DA933FB6B811}"/>
              </a:ext>
            </a:extLst>
          </p:cNvPr>
          <p:cNvSpPr txBox="1"/>
          <p:nvPr/>
        </p:nvSpPr>
        <p:spPr>
          <a:xfrm>
            <a:off x="4940907" y="2362379"/>
            <a:ext cx="630301" cy="307777"/>
          </a:xfrm>
          <a:prstGeom prst="rect">
            <a:avLst/>
          </a:prstGeom>
        </p:spPr>
        <p:txBody>
          <a:bodyPr wrap="none" rtlCol="0">
            <a:spAutoFit/>
          </a:bodyPr>
          <a:lstStyle/>
          <a:p>
            <a:r>
              <a:rPr lang="en-US" i="1" dirty="0"/>
              <a:t>w</a:t>
            </a:r>
            <a:r>
              <a:rPr lang="en-US" i="1" baseline="30000" dirty="0"/>
              <a:t>(2)</a:t>
            </a:r>
            <a:r>
              <a:rPr lang="en-US" i="1" baseline="-25000" dirty="0"/>
              <a:t>3,3</a:t>
            </a:r>
          </a:p>
        </p:txBody>
      </p:sp>
      <p:sp>
        <p:nvSpPr>
          <p:cNvPr id="117" name="TextBox 116">
            <a:extLst>
              <a:ext uri="{FF2B5EF4-FFF2-40B4-BE49-F238E27FC236}">
                <a16:creationId xmlns:a16="http://schemas.microsoft.com/office/drawing/2014/main" id="{E4956754-A16C-4163-AEFB-A9F66FA58D1A}"/>
              </a:ext>
            </a:extLst>
          </p:cNvPr>
          <p:cNvSpPr txBox="1"/>
          <p:nvPr/>
        </p:nvSpPr>
        <p:spPr>
          <a:xfrm>
            <a:off x="3325043" y="4116078"/>
            <a:ext cx="630301" cy="307777"/>
          </a:xfrm>
          <a:prstGeom prst="rect">
            <a:avLst/>
          </a:prstGeom>
        </p:spPr>
        <p:txBody>
          <a:bodyPr wrap="none" rtlCol="0">
            <a:spAutoFit/>
          </a:bodyPr>
          <a:lstStyle/>
          <a:p>
            <a:r>
              <a:rPr lang="en-US" i="1" dirty="0"/>
              <a:t>w</a:t>
            </a:r>
            <a:r>
              <a:rPr lang="en-US" i="1" baseline="30000" dirty="0"/>
              <a:t>(1)</a:t>
            </a:r>
            <a:r>
              <a:rPr lang="en-US" i="1" baseline="-25000" dirty="0"/>
              <a:t>2,1</a:t>
            </a:r>
          </a:p>
        </p:txBody>
      </p:sp>
      <p:sp>
        <p:nvSpPr>
          <p:cNvPr id="34" name="TextBox 33">
            <a:extLst>
              <a:ext uri="{FF2B5EF4-FFF2-40B4-BE49-F238E27FC236}">
                <a16:creationId xmlns:a16="http://schemas.microsoft.com/office/drawing/2014/main" id="{F5BC2838-8ADD-478D-82E5-D1B02541DC6F}"/>
              </a:ext>
            </a:extLst>
          </p:cNvPr>
          <p:cNvSpPr txBox="1"/>
          <p:nvPr/>
        </p:nvSpPr>
        <p:spPr>
          <a:xfrm>
            <a:off x="264735" y="4172866"/>
            <a:ext cx="1010213" cy="307777"/>
          </a:xfrm>
          <a:prstGeom prst="rect">
            <a:avLst/>
          </a:prstGeom>
        </p:spPr>
        <p:txBody>
          <a:bodyPr wrap="none" rtlCol="0">
            <a:spAutoFit/>
          </a:bodyPr>
          <a:lstStyle/>
          <a:p>
            <a:r>
              <a:rPr lang="en-US" dirty="0"/>
              <a:t>input layer</a:t>
            </a:r>
          </a:p>
        </p:txBody>
      </p:sp>
      <p:sp>
        <p:nvSpPr>
          <p:cNvPr id="118" name="TextBox 117">
            <a:extLst>
              <a:ext uri="{FF2B5EF4-FFF2-40B4-BE49-F238E27FC236}">
                <a16:creationId xmlns:a16="http://schemas.microsoft.com/office/drawing/2014/main" id="{DBA89769-E034-4340-9666-E1E89AD645B6}"/>
              </a:ext>
            </a:extLst>
          </p:cNvPr>
          <p:cNvSpPr txBox="1"/>
          <p:nvPr/>
        </p:nvSpPr>
        <p:spPr>
          <a:xfrm>
            <a:off x="253167" y="3185301"/>
            <a:ext cx="1159292" cy="307777"/>
          </a:xfrm>
          <a:prstGeom prst="rect">
            <a:avLst/>
          </a:prstGeom>
        </p:spPr>
        <p:txBody>
          <a:bodyPr wrap="none" rtlCol="0">
            <a:spAutoFit/>
          </a:bodyPr>
          <a:lstStyle/>
          <a:p>
            <a:r>
              <a:rPr lang="en-US" dirty="0"/>
              <a:t>hidden layer</a:t>
            </a:r>
          </a:p>
        </p:txBody>
      </p:sp>
      <p:sp>
        <p:nvSpPr>
          <p:cNvPr id="119" name="TextBox 118">
            <a:extLst>
              <a:ext uri="{FF2B5EF4-FFF2-40B4-BE49-F238E27FC236}">
                <a16:creationId xmlns:a16="http://schemas.microsoft.com/office/drawing/2014/main" id="{CABE843F-3D66-4A3D-B938-C7D984C31456}"/>
              </a:ext>
            </a:extLst>
          </p:cNvPr>
          <p:cNvSpPr txBox="1"/>
          <p:nvPr/>
        </p:nvSpPr>
        <p:spPr>
          <a:xfrm>
            <a:off x="302217" y="1929281"/>
            <a:ext cx="1119217" cy="307777"/>
          </a:xfrm>
          <a:prstGeom prst="rect">
            <a:avLst/>
          </a:prstGeom>
        </p:spPr>
        <p:txBody>
          <a:bodyPr wrap="none" rtlCol="0">
            <a:spAutoFit/>
          </a:bodyPr>
          <a:lstStyle/>
          <a:p>
            <a:r>
              <a:rPr lang="en-US" dirty="0"/>
              <a:t>output layer</a:t>
            </a:r>
          </a:p>
        </p:txBody>
      </p:sp>
    </p:spTree>
    <p:extLst>
      <p:ext uri="{BB962C8B-B14F-4D97-AF65-F5344CB8AC3E}">
        <p14:creationId xmlns:p14="http://schemas.microsoft.com/office/powerpoint/2010/main" val="27050803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Computing Error + 3. Backpropagation</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53</a:t>
            </a:fld>
            <a:endParaRPr lang="en-GB"/>
          </a:p>
        </p:txBody>
      </p:sp>
      <p:grpSp>
        <p:nvGrpSpPr>
          <p:cNvPr id="7" name="Group 6"/>
          <p:cNvGrpSpPr/>
          <p:nvPr/>
        </p:nvGrpSpPr>
        <p:grpSpPr>
          <a:xfrm>
            <a:off x="1505022" y="1457350"/>
            <a:ext cx="4488019" cy="3044217"/>
            <a:chOff x="3035110" y="2151177"/>
            <a:chExt cx="4488019" cy="3044217"/>
          </a:xfrm>
        </p:grpSpPr>
        <p:grpSp>
          <p:nvGrpSpPr>
            <p:cNvPr id="36" name="Group 35"/>
            <p:cNvGrpSpPr/>
            <p:nvPr/>
          </p:nvGrpSpPr>
          <p:grpSpPr>
            <a:xfrm>
              <a:off x="3035110" y="2473907"/>
              <a:ext cx="397909" cy="578224"/>
              <a:chOff x="3999279" y="2595282"/>
              <a:chExt cx="870973" cy="941294"/>
            </a:xfrm>
          </p:grpSpPr>
          <p:sp>
            <p:nvSpPr>
              <p:cNvPr id="37" name="Rounded Rectangle 36"/>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38" name="Straight Connector 37"/>
              <p:cNvCxnSpPr>
                <a:stCxn id="41" idx="1"/>
                <a:endCxn id="41"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4352922" y="2473907"/>
              <a:ext cx="397909" cy="578224"/>
              <a:chOff x="3999279" y="2595282"/>
              <a:chExt cx="870973" cy="941294"/>
            </a:xfrm>
          </p:grpSpPr>
          <p:sp>
            <p:nvSpPr>
              <p:cNvPr id="41" name="Rounded Rectangle 40"/>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42" name="Straight Connector 41"/>
              <p:cNvCxnSpPr>
                <a:stCxn id="46" idx="1"/>
                <a:endCxn id="46"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737969" y="2473907"/>
              <a:ext cx="397909" cy="578224"/>
              <a:chOff x="3999279" y="2595282"/>
              <a:chExt cx="870973" cy="941294"/>
            </a:xfrm>
          </p:grpSpPr>
          <p:sp>
            <p:nvSpPr>
              <p:cNvPr id="45" name="Rounded Rectangle 44"/>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46" name="Straight Connector 45"/>
              <p:cNvCxnSpPr>
                <a:stCxn id="50" idx="1"/>
                <a:endCxn id="50"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3035110" y="3756981"/>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p>
          </p:txBody>
        </p:sp>
        <p:cxnSp>
          <p:nvCxnSpPr>
            <p:cNvPr id="49" name="Straight Arrow Connector 48"/>
            <p:cNvCxnSpPr>
              <a:stCxn id="52" idx="0"/>
              <a:endCxn id="40" idx="2"/>
            </p:cNvCxnSpPr>
            <p:nvPr/>
          </p:nvCxnSpPr>
          <p:spPr>
            <a:xfrm flipV="1">
              <a:off x="3227151" y="3052131"/>
              <a:ext cx="6914" cy="70485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2" idx="7"/>
              <a:endCxn id="45" idx="2"/>
            </p:cNvCxnSpPr>
            <p:nvPr/>
          </p:nvCxnSpPr>
          <p:spPr>
            <a:xfrm flipV="1">
              <a:off x="3362944" y="3052131"/>
              <a:ext cx="1188933" cy="756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2" idx="6"/>
              <a:endCxn id="49" idx="2"/>
            </p:cNvCxnSpPr>
            <p:nvPr/>
          </p:nvCxnSpPr>
          <p:spPr>
            <a:xfrm flipV="1">
              <a:off x="3419191" y="3052131"/>
              <a:ext cx="2517733" cy="87966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0" idx="2"/>
            </p:cNvCxnSpPr>
            <p:nvPr/>
          </p:nvCxnSpPr>
          <p:spPr>
            <a:xfrm flipH="1" flipV="1">
              <a:off x="3234065" y="3052131"/>
              <a:ext cx="1244543"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5" idx="2"/>
            </p:cNvCxnSpPr>
            <p:nvPr/>
          </p:nvCxnSpPr>
          <p:spPr>
            <a:xfrm flipH="1" flipV="1">
              <a:off x="4551877" y="3052131"/>
              <a:ext cx="62525" cy="6174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9" idx="2"/>
            </p:cNvCxnSpPr>
            <p:nvPr/>
          </p:nvCxnSpPr>
          <p:spPr>
            <a:xfrm flipV="1">
              <a:off x="4750195" y="3052131"/>
              <a:ext cx="1186729"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0" idx="2"/>
            </p:cNvCxnSpPr>
            <p:nvPr/>
          </p:nvCxnSpPr>
          <p:spPr>
            <a:xfrm flipH="1" flipV="1">
              <a:off x="3234065" y="3052131"/>
              <a:ext cx="2443350" cy="7967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5" idx="2"/>
            </p:cNvCxnSpPr>
            <p:nvPr/>
          </p:nvCxnSpPr>
          <p:spPr>
            <a:xfrm flipH="1" flipV="1">
              <a:off x="4551877" y="3052131"/>
              <a:ext cx="1181785" cy="6731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74" idx="0"/>
            </p:cNvCxnSpPr>
            <p:nvPr/>
          </p:nvCxnSpPr>
          <p:spPr>
            <a:xfrm flipH="1" flipV="1">
              <a:off x="5936923" y="3078540"/>
              <a:ext cx="2205" cy="6422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0" idx="0"/>
            </p:cNvCxnSpPr>
            <p:nvPr/>
          </p:nvCxnSpPr>
          <p:spPr>
            <a:xfrm flipV="1">
              <a:off x="3234065" y="2164625"/>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5" idx="0"/>
            </p:cNvCxnSpPr>
            <p:nvPr/>
          </p:nvCxnSpPr>
          <p:spPr>
            <a:xfrm flipV="1">
              <a:off x="4551877" y="2151177"/>
              <a:ext cx="0" cy="3227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9" idx="0"/>
            </p:cNvCxnSpPr>
            <p:nvPr/>
          </p:nvCxnSpPr>
          <p:spPr>
            <a:xfrm flipV="1">
              <a:off x="5936924" y="2164625"/>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22361" y="4812570"/>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0</a:t>
              </a:r>
              <a:endParaRPr lang="en-US" sz="1800" i="1" dirty="0">
                <a:latin typeface="Constantia" charset="0"/>
                <a:ea typeface="Constantia" charset="0"/>
                <a:cs typeface="Constantia" charset="0"/>
              </a:endParaRPr>
            </a:p>
          </p:txBody>
        </p:sp>
        <p:sp>
          <p:nvSpPr>
            <p:cNvPr id="68" name="Oval 67"/>
            <p:cNvSpPr/>
            <p:nvPr/>
          </p:nvSpPr>
          <p:spPr>
            <a:xfrm>
              <a:off x="5677415" y="4817053"/>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1</a:t>
              </a:r>
              <a:endParaRPr lang="en-US" sz="1800" i="1" dirty="0">
                <a:latin typeface="Constantia" charset="0"/>
                <a:ea typeface="Constantia" charset="0"/>
                <a:cs typeface="Constantia" charset="0"/>
              </a:endParaRPr>
            </a:p>
          </p:txBody>
        </p:sp>
        <p:grpSp>
          <p:nvGrpSpPr>
            <p:cNvPr id="69" name="Group 68"/>
            <p:cNvGrpSpPr/>
            <p:nvPr/>
          </p:nvGrpSpPr>
          <p:grpSpPr>
            <a:xfrm>
              <a:off x="4422361" y="3720775"/>
              <a:ext cx="397909" cy="578224"/>
              <a:chOff x="3999279" y="2595282"/>
              <a:chExt cx="870973" cy="941294"/>
            </a:xfrm>
            <a:solidFill>
              <a:schemeClr val="tx2">
                <a:lumMod val="50000"/>
                <a:lumOff val="50000"/>
              </a:schemeClr>
            </a:solidFill>
          </p:grpSpPr>
          <p:sp>
            <p:nvSpPr>
              <p:cNvPr id="70" name="Rounded Rectangle 69"/>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1" name="Straight Connector 70"/>
              <p:cNvCxnSpPr>
                <a:cxnSpLocks/>
                <a:stCxn id="74" idx="1"/>
                <a:endCxn id="74" idx="3"/>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40173" y="3720775"/>
              <a:ext cx="397909" cy="578224"/>
              <a:chOff x="3999279" y="2595282"/>
              <a:chExt cx="870973" cy="941294"/>
            </a:xfrm>
            <a:solidFill>
              <a:schemeClr val="tx2">
                <a:lumMod val="50000"/>
                <a:lumOff val="50000"/>
              </a:schemeClr>
            </a:solidFill>
          </p:grpSpPr>
          <p:sp>
            <p:nvSpPr>
              <p:cNvPr id="74" name="Rounded Rectangle 73"/>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5" name="Straight Connector 74"/>
              <p:cNvCxnSpPr>
                <a:cxnSpLocks/>
                <a:stCxn id="79" idx="1"/>
                <a:endCxn id="79" idx="3"/>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7125220" y="3720775"/>
              <a:ext cx="397909" cy="578224"/>
              <a:chOff x="3999279" y="2595282"/>
              <a:chExt cx="870973" cy="941294"/>
            </a:xfrm>
            <a:solidFill>
              <a:schemeClr val="tx2">
                <a:lumMod val="50000"/>
                <a:lumOff val="50000"/>
              </a:schemeClr>
            </a:solidFill>
          </p:grpSpPr>
          <p:sp>
            <p:nvSpPr>
              <p:cNvPr id="78" name="Rounded Rectangle 77"/>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9" name="Straight Connector 78"/>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2" name="Oval 81"/>
            <p:cNvSpPr/>
            <p:nvPr/>
          </p:nvSpPr>
          <p:spPr>
            <a:xfrm>
              <a:off x="3170903" y="4845771"/>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endParaRPr lang="en-US" sz="1800" i="1" baseline="-25000" dirty="0">
                <a:solidFill>
                  <a:schemeClr val="bg2"/>
                </a:solidFill>
                <a:latin typeface="Constantia" charset="0"/>
                <a:ea typeface="Constantia" charset="0"/>
                <a:cs typeface="Constantia" charset="0"/>
              </a:endParaRPr>
            </a:p>
          </p:txBody>
        </p:sp>
        <p:cxnSp>
          <p:nvCxnSpPr>
            <p:cNvPr id="84" name="Straight Arrow Connector 83"/>
            <p:cNvCxnSpPr>
              <a:stCxn id="78" idx="0"/>
              <a:endCxn id="45" idx="2"/>
            </p:cNvCxnSpPr>
            <p:nvPr/>
          </p:nvCxnSpPr>
          <p:spPr>
            <a:xfrm flipH="1" flipV="1">
              <a:off x="5936924" y="3052131"/>
              <a:ext cx="1387251" cy="6686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1" idx="2"/>
            </p:cNvCxnSpPr>
            <p:nvPr/>
          </p:nvCxnSpPr>
          <p:spPr>
            <a:xfrm flipH="1" flipV="1">
              <a:off x="4551877" y="3052131"/>
              <a:ext cx="2573343" cy="71479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37" idx="2"/>
            </p:cNvCxnSpPr>
            <p:nvPr/>
          </p:nvCxnSpPr>
          <p:spPr>
            <a:xfrm flipH="1" flipV="1">
              <a:off x="3234065" y="3052131"/>
              <a:ext cx="3891155" cy="79355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7" idx="0"/>
              <a:endCxn id="70" idx="2"/>
            </p:cNvCxnSpPr>
            <p:nvPr/>
          </p:nvCxnSpPr>
          <p:spPr>
            <a:xfrm flipV="1">
              <a:off x="4614402" y="4298999"/>
              <a:ext cx="6914" cy="51357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7" idx="7"/>
              <a:endCxn id="74" idx="2"/>
            </p:cNvCxnSpPr>
            <p:nvPr/>
          </p:nvCxnSpPr>
          <p:spPr>
            <a:xfrm flipV="1">
              <a:off x="4750195" y="4298999"/>
              <a:ext cx="1188933" cy="564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7" idx="7"/>
              <a:endCxn id="78" idx="2"/>
            </p:cNvCxnSpPr>
            <p:nvPr/>
          </p:nvCxnSpPr>
          <p:spPr>
            <a:xfrm flipV="1">
              <a:off x="4750195" y="4298999"/>
              <a:ext cx="2573980" cy="564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2" idx="0"/>
              <a:endCxn id="70" idx="2"/>
            </p:cNvCxnSpPr>
            <p:nvPr/>
          </p:nvCxnSpPr>
          <p:spPr>
            <a:xfrm flipV="1">
              <a:off x="3362944" y="4298999"/>
              <a:ext cx="1258372" cy="546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82" idx="7"/>
              <a:endCxn id="74" idx="2"/>
            </p:cNvCxnSpPr>
            <p:nvPr/>
          </p:nvCxnSpPr>
          <p:spPr>
            <a:xfrm flipV="1">
              <a:off x="3498737" y="4298999"/>
              <a:ext cx="2440391" cy="5979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2" idx="7"/>
              <a:endCxn id="78" idx="2"/>
            </p:cNvCxnSpPr>
            <p:nvPr/>
          </p:nvCxnSpPr>
          <p:spPr>
            <a:xfrm flipV="1">
              <a:off x="3498737" y="4298999"/>
              <a:ext cx="3825438" cy="5979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8" idx="0"/>
              <a:endCxn id="74" idx="2"/>
            </p:cNvCxnSpPr>
            <p:nvPr/>
          </p:nvCxnSpPr>
          <p:spPr>
            <a:xfrm flipV="1">
              <a:off x="5869456" y="4298999"/>
              <a:ext cx="69672" cy="51805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8" idx="7"/>
              <a:endCxn id="78" idx="2"/>
            </p:cNvCxnSpPr>
            <p:nvPr/>
          </p:nvCxnSpPr>
          <p:spPr>
            <a:xfrm flipV="1">
              <a:off x="6005249" y="4298999"/>
              <a:ext cx="1318926" cy="5692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68" idx="1"/>
              <a:endCxn id="70" idx="2"/>
            </p:cNvCxnSpPr>
            <p:nvPr/>
          </p:nvCxnSpPr>
          <p:spPr>
            <a:xfrm flipH="1" flipV="1">
              <a:off x="4621316" y="4298999"/>
              <a:ext cx="1112346" cy="5692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2" name="TextBox 61"/>
              <p:cNvSpPr txBox="1"/>
              <p:nvPr/>
            </p:nvSpPr>
            <p:spPr>
              <a:xfrm>
                <a:off x="1237263" y="1396871"/>
                <a:ext cx="1462772" cy="3998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accent6"/>
                              </a:solidFill>
                              <a:latin typeface="Cambria Math" panose="02040503050406030204" pitchFamily="18" charset="0"/>
                            </a:rPr>
                          </m:ctrlPr>
                        </m:sSubSupPr>
                        <m:e>
                          <m:r>
                            <a:rPr lang="en-US" sz="1600" b="0" i="1" smtClean="0">
                              <a:solidFill>
                                <a:schemeClr val="accent6"/>
                              </a:solidFill>
                              <a:latin typeface="Cambria Math" panose="02040503050406030204" pitchFamily="18" charset="0"/>
                            </a:rPr>
                            <m:t>𝛿</m:t>
                          </m:r>
                        </m:e>
                        <m:sub>
                          <m:r>
                            <a:rPr lang="en-US" sz="1600" b="0" i="1" smtClean="0">
                              <a:solidFill>
                                <a:schemeClr val="accent6"/>
                              </a:solidFill>
                              <a:latin typeface="Cambria Math" panose="02040503050406030204" pitchFamily="18" charset="0"/>
                            </a:rPr>
                            <m:t>1</m:t>
                          </m:r>
                        </m:sub>
                        <m:sup>
                          <m:r>
                            <a:rPr lang="en-US" sz="1600" b="0" i="1" smtClean="0">
                              <a:solidFill>
                                <a:schemeClr val="accent6"/>
                              </a:solidFill>
                              <a:latin typeface="Cambria Math" panose="02040503050406030204" pitchFamily="18" charset="0"/>
                            </a:rPr>
                            <m:t>(3)</m:t>
                          </m:r>
                        </m:sup>
                      </m:sSubSup>
                      <m:r>
                        <a:rPr lang="en-US" sz="1600" b="0" i="1" smtClean="0">
                          <a:solidFill>
                            <a:schemeClr val="accent6"/>
                          </a:solidFill>
                          <a:latin typeface="Cambria Math" panose="02040503050406030204" pitchFamily="18" charset="0"/>
                        </a:rPr>
                        <m:t>=</m:t>
                      </m:r>
                      <m:acc>
                        <m:accPr>
                          <m:chr m:val="̂"/>
                          <m:ctrlPr>
                            <a:rPr lang="en-US" sz="1600" i="1" smtClean="0">
                              <a:solidFill>
                                <a:schemeClr val="accent6"/>
                              </a:solidFill>
                              <a:latin typeface="Cambria Math" panose="02040503050406030204" pitchFamily="18" charset="0"/>
                            </a:rPr>
                          </m:ctrlPr>
                        </m:accPr>
                        <m:e>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𝑦</m:t>
                              </m:r>
                            </m:e>
                            <m:sub>
                              <m:r>
                                <a:rPr lang="en-US" sz="1600" b="0" i="1" smtClean="0">
                                  <a:solidFill>
                                    <a:schemeClr val="accent6"/>
                                  </a:solidFill>
                                  <a:latin typeface="Cambria Math" panose="02040503050406030204" pitchFamily="18" charset="0"/>
                                </a:rPr>
                                <m:t>1</m:t>
                              </m:r>
                            </m:sub>
                          </m:sSub>
                        </m:e>
                      </m:acc>
                      <m:r>
                        <a:rPr lang="en-US" sz="1600" b="0" i="1" smtClean="0">
                          <a:solidFill>
                            <a:schemeClr val="accent6"/>
                          </a:solidFill>
                          <a:latin typeface="Cambria Math" panose="02040503050406030204" pitchFamily="18" charset="0"/>
                        </a:rPr>
                        <m:t>−</m:t>
                      </m:r>
                      <m:r>
                        <a:rPr lang="en-US" sz="1600" b="0" i="1" smtClean="0">
                          <a:solidFill>
                            <a:schemeClr val="accent6"/>
                          </a:solidFill>
                          <a:latin typeface="Cambria Math" panose="02040503050406030204" pitchFamily="18" charset="0"/>
                        </a:rPr>
                        <m:t>𝑦</m:t>
                      </m:r>
                      <m:r>
                        <a:rPr lang="en-US" sz="1600" b="0" i="1" baseline="-25000" smtClean="0">
                          <a:solidFill>
                            <a:schemeClr val="accent6"/>
                          </a:solidFill>
                          <a:latin typeface="Cambria Math" panose="02040503050406030204" pitchFamily="18" charset="0"/>
                        </a:rPr>
                        <m:t>1</m:t>
                      </m:r>
                    </m:oMath>
                  </m:oMathPara>
                </a14:m>
                <a:endParaRPr lang="en-US" sz="1600" i="1" baseline="-25000" dirty="0">
                  <a:solidFill>
                    <a:schemeClr val="accent6"/>
                  </a:solidFill>
                  <a:latin typeface="Constantia" charset="0"/>
                  <a:ea typeface="Constantia" charset="0"/>
                  <a:cs typeface="Constantia"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1237263" y="1396871"/>
                <a:ext cx="1462772" cy="399853"/>
              </a:xfrm>
              <a:prstGeom prst="rect">
                <a:avLst/>
              </a:prstGeom>
              <a:blipFill>
                <a:blip r:embed="rId3"/>
                <a:stretch>
                  <a:fillRect r="-7917"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915795" y="1411442"/>
                <a:ext cx="14675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accent6"/>
                              </a:solidFill>
                              <a:latin typeface="Cambria Math" panose="02040503050406030204" pitchFamily="18" charset="0"/>
                            </a:rPr>
                          </m:ctrlPr>
                        </m:sSubSupPr>
                        <m:e>
                          <m:r>
                            <a:rPr lang="en-US" sz="1600" i="1">
                              <a:solidFill>
                                <a:schemeClr val="accent6"/>
                              </a:solidFill>
                              <a:latin typeface="Cambria Math" panose="02040503050406030204" pitchFamily="18" charset="0"/>
                            </a:rPr>
                            <m:t>𝛿</m:t>
                          </m:r>
                        </m:e>
                        <m:sub>
                          <m:r>
                            <a:rPr lang="en-US" sz="1600" b="0" i="1" smtClean="0">
                              <a:solidFill>
                                <a:schemeClr val="accent6"/>
                              </a:solidFill>
                              <a:latin typeface="Cambria Math" panose="02040503050406030204" pitchFamily="18" charset="0"/>
                            </a:rPr>
                            <m:t>2</m:t>
                          </m:r>
                        </m:sub>
                        <m:sup>
                          <m:r>
                            <a:rPr lang="en-US" sz="1600" b="0" i="1" smtClean="0">
                              <a:solidFill>
                                <a:schemeClr val="accent6"/>
                              </a:solidFill>
                              <a:latin typeface="Cambria Math" panose="02040503050406030204" pitchFamily="18" charset="0"/>
                            </a:rPr>
                            <m:t>(3)</m:t>
                          </m:r>
                        </m:sup>
                      </m:sSubSup>
                      <m:r>
                        <a:rPr lang="en-US" sz="1600" i="1">
                          <a:solidFill>
                            <a:schemeClr val="accent6"/>
                          </a:solidFill>
                          <a:latin typeface="Cambria Math" panose="02040503050406030204" pitchFamily="18" charset="0"/>
                        </a:rPr>
                        <m:t>=</m:t>
                      </m:r>
                      <m:acc>
                        <m:accPr>
                          <m:chr m:val="̂"/>
                          <m:ctrlPr>
                            <a:rPr lang="en-US" sz="1600" i="1" smtClean="0">
                              <a:solidFill>
                                <a:schemeClr val="accent6"/>
                              </a:solidFill>
                              <a:latin typeface="Cambria Math" panose="02040503050406030204" pitchFamily="18" charset="0"/>
                            </a:rPr>
                          </m:ctrlPr>
                        </m:accPr>
                        <m:e>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rPr>
                                <m:t>𝑦</m:t>
                              </m:r>
                            </m:e>
                            <m:sub>
                              <m:r>
                                <a:rPr lang="en-US" sz="1600" b="0" i="1" smtClean="0">
                                  <a:solidFill>
                                    <a:schemeClr val="accent6"/>
                                  </a:solidFill>
                                  <a:latin typeface="Cambria Math" panose="02040503050406030204" pitchFamily="18" charset="0"/>
                                </a:rPr>
                                <m:t>2</m:t>
                              </m:r>
                            </m:sub>
                          </m:sSub>
                        </m:e>
                      </m:acc>
                      <m:r>
                        <a:rPr lang="en-US" sz="1600" i="1">
                          <a:solidFill>
                            <a:schemeClr val="accent6"/>
                          </a:solidFill>
                          <a:latin typeface="Cambria Math" panose="02040503050406030204" pitchFamily="18" charset="0"/>
                        </a:rPr>
                        <m:t>−</m:t>
                      </m:r>
                      <m:r>
                        <a:rPr lang="en-US" sz="1600" i="1">
                          <a:solidFill>
                            <a:schemeClr val="accent6"/>
                          </a:solidFill>
                          <a:latin typeface="Cambria Math" panose="02040503050406030204" pitchFamily="18" charset="0"/>
                        </a:rPr>
                        <m:t>𝑦</m:t>
                      </m:r>
                      <m:r>
                        <a:rPr lang="en-US" sz="1600" b="0" i="1" baseline="-25000" smtClean="0">
                          <a:solidFill>
                            <a:schemeClr val="accent6"/>
                          </a:solidFill>
                          <a:latin typeface="Cambria Math" panose="02040503050406030204" pitchFamily="18" charset="0"/>
                        </a:rPr>
                        <m:t>2</m:t>
                      </m:r>
                    </m:oMath>
                  </m:oMathPara>
                </a14:m>
                <a:endParaRPr lang="en-US" sz="1600" i="1" baseline="-25000" dirty="0">
                  <a:solidFill>
                    <a:schemeClr val="accent6"/>
                  </a:solidFill>
                  <a:latin typeface="Constantia" charset="0"/>
                  <a:ea typeface="Constantia" charset="0"/>
                  <a:cs typeface="Constantia"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2915795" y="1411442"/>
                <a:ext cx="1467517" cy="400110"/>
              </a:xfrm>
              <a:prstGeom prst="rect">
                <a:avLst/>
              </a:prstGeom>
              <a:blipFill>
                <a:blip r:embed="rId4"/>
                <a:stretch>
                  <a:fillRect r="-7884"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4486078" y="1442697"/>
                <a:ext cx="1467517" cy="4013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accent6"/>
                              </a:solidFill>
                              <a:latin typeface="Cambria Math" panose="02040503050406030204" pitchFamily="18" charset="0"/>
                            </a:rPr>
                          </m:ctrlPr>
                        </m:sSubSupPr>
                        <m:e>
                          <m:r>
                            <a:rPr lang="en-US" sz="1600" i="1">
                              <a:solidFill>
                                <a:schemeClr val="accent6"/>
                              </a:solidFill>
                              <a:latin typeface="Cambria Math" panose="02040503050406030204" pitchFamily="18" charset="0"/>
                            </a:rPr>
                            <m:t>𝛿</m:t>
                          </m:r>
                        </m:e>
                        <m:sub>
                          <m:r>
                            <a:rPr lang="en-US" sz="1600" b="0" i="1" smtClean="0">
                              <a:solidFill>
                                <a:schemeClr val="accent6"/>
                              </a:solidFill>
                              <a:latin typeface="Cambria Math" panose="02040503050406030204" pitchFamily="18" charset="0"/>
                            </a:rPr>
                            <m:t>3</m:t>
                          </m:r>
                        </m:sub>
                        <m:sup>
                          <m:r>
                            <a:rPr lang="en-US" sz="1600" b="0" i="1" smtClean="0">
                              <a:solidFill>
                                <a:schemeClr val="accent6"/>
                              </a:solidFill>
                              <a:latin typeface="Cambria Math" panose="02040503050406030204" pitchFamily="18" charset="0"/>
                            </a:rPr>
                            <m:t>(3)</m:t>
                          </m:r>
                        </m:sup>
                      </m:sSubSup>
                      <m:r>
                        <a:rPr lang="en-US" sz="1600" i="1">
                          <a:solidFill>
                            <a:schemeClr val="accent6"/>
                          </a:solidFill>
                          <a:latin typeface="Cambria Math" panose="02040503050406030204" pitchFamily="18" charset="0"/>
                        </a:rPr>
                        <m:t>=</m:t>
                      </m:r>
                      <m:acc>
                        <m:accPr>
                          <m:chr m:val="̂"/>
                          <m:ctrlPr>
                            <a:rPr lang="en-US" sz="1600" i="1" smtClean="0">
                              <a:solidFill>
                                <a:schemeClr val="accent6"/>
                              </a:solidFill>
                              <a:latin typeface="Cambria Math" panose="02040503050406030204" pitchFamily="18" charset="0"/>
                            </a:rPr>
                          </m:ctrlPr>
                        </m:accPr>
                        <m:e>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rPr>
                                <m:t>𝑦</m:t>
                              </m:r>
                            </m:e>
                            <m:sub>
                              <m:r>
                                <a:rPr lang="en-US" sz="1600" b="0" i="1" smtClean="0">
                                  <a:solidFill>
                                    <a:schemeClr val="accent6"/>
                                  </a:solidFill>
                                  <a:latin typeface="Cambria Math" panose="02040503050406030204" pitchFamily="18" charset="0"/>
                                </a:rPr>
                                <m:t>3</m:t>
                              </m:r>
                            </m:sub>
                          </m:sSub>
                        </m:e>
                      </m:acc>
                      <m:r>
                        <a:rPr lang="en-US" sz="1600" i="1">
                          <a:solidFill>
                            <a:schemeClr val="accent6"/>
                          </a:solidFill>
                          <a:latin typeface="Cambria Math" panose="02040503050406030204" pitchFamily="18" charset="0"/>
                        </a:rPr>
                        <m:t>−</m:t>
                      </m:r>
                      <m:r>
                        <a:rPr lang="en-US" sz="1600" i="1">
                          <a:solidFill>
                            <a:schemeClr val="accent6"/>
                          </a:solidFill>
                          <a:latin typeface="Cambria Math" panose="02040503050406030204" pitchFamily="18" charset="0"/>
                        </a:rPr>
                        <m:t>𝑦</m:t>
                      </m:r>
                      <m:r>
                        <a:rPr lang="en-US" sz="1600" b="0" i="1" baseline="-25000" smtClean="0">
                          <a:solidFill>
                            <a:schemeClr val="accent6"/>
                          </a:solidFill>
                          <a:latin typeface="Cambria Math" panose="02040503050406030204" pitchFamily="18" charset="0"/>
                        </a:rPr>
                        <m:t>3</m:t>
                      </m:r>
                    </m:oMath>
                  </m:oMathPara>
                </a14:m>
                <a:endParaRPr lang="en-US" sz="1600" i="1" baseline="-25000" dirty="0">
                  <a:solidFill>
                    <a:schemeClr val="accent6"/>
                  </a:solidFill>
                  <a:latin typeface="Constantia" charset="0"/>
                  <a:ea typeface="Constantia" charset="0"/>
                  <a:cs typeface="Constantia"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4486078" y="1442697"/>
                <a:ext cx="1467517" cy="401392"/>
              </a:xfrm>
              <a:prstGeom prst="rect">
                <a:avLst/>
              </a:prstGeom>
              <a:blipFill>
                <a:blip r:embed="rId5"/>
                <a:stretch>
                  <a:fillRect r="-7469"/>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C057ACBE-0460-4D2B-BBD1-12682C52DADE}"/>
              </a:ext>
            </a:extLst>
          </p:cNvPr>
          <p:cNvCxnSpPr/>
          <p:nvPr/>
        </p:nvCxnSpPr>
        <p:spPr>
          <a:xfrm>
            <a:off x="1590404" y="2518475"/>
            <a:ext cx="0" cy="39528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FBEE827A-52B6-4838-9BFF-A2468BF04625}"/>
              </a:ext>
            </a:extLst>
          </p:cNvPr>
          <p:cNvCxnSpPr>
            <a:cxnSpLocks/>
          </p:cNvCxnSpPr>
          <p:nvPr/>
        </p:nvCxnSpPr>
        <p:spPr>
          <a:xfrm>
            <a:off x="1889103" y="2518475"/>
            <a:ext cx="342653" cy="20147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E98ED336-C303-43DC-9C20-E29D1CDC46A9}"/>
              </a:ext>
            </a:extLst>
          </p:cNvPr>
          <p:cNvCxnSpPr>
            <a:cxnSpLocks/>
          </p:cNvCxnSpPr>
          <p:nvPr/>
        </p:nvCxnSpPr>
        <p:spPr>
          <a:xfrm>
            <a:off x="2088058" y="2515292"/>
            <a:ext cx="382618" cy="142969"/>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B8C6D6D-120A-4BF5-B803-75DBEC8C046B}"/>
              </a:ext>
            </a:extLst>
          </p:cNvPr>
          <p:cNvCxnSpPr>
            <a:cxnSpLocks/>
          </p:cNvCxnSpPr>
          <p:nvPr/>
        </p:nvCxnSpPr>
        <p:spPr>
          <a:xfrm>
            <a:off x="2173789" y="2409225"/>
            <a:ext cx="438865" cy="71485"/>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B17B0866-6331-483C-80F0-74973D70DF2E}"/>
              </a:ext>
            </a:extLst>
          </p:cNvPr>
          <p:cNvCxnSpPr>
            <a:cxnSpLocks/>
          </p:cNvCxnSpPr>
          <p:nvPr/>
        </p:nvCxnSpPr>
        <p:spPr>
          <a:xfrm>
            <a:off x="3332601" y="2391430"/>
            <a:ext cx="407363" cy="9909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BE356497-F4A1-4B0E-8E4E-9948D2092D0F}"/>
              </a:ext>
            </a:extLst>
          </p:cNvPr>
          <p:cNvCxnSpPr>
            <a:cxnSpLocks/>
          </p:cNvCxnSpPr>
          <p:nvPr/>
        </p:nvCxnSpPr>
        <p:spPr>
          <a:xfrm>
            <a:off x="3173926" y="2480491"/>
            <a:ext cx="294469" cy="201939"/>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C9463899-D0E1-4AF9-8027-1DC076002BC4}"/>
              </a:ext>
            </a:extLst>
          </p:cNvPr>
          <p:cNvCxnSpPr>
            <a:cxnSpLocks/>
          </p:cNvCxnSpPr>
          <p:nvPr/>
        </p:nvCxnSpPr>
        <p:spPr>
          <a:xfrm>
            <a:off x="2979473" y="2519871"/>
            <a:ext cx="49230" cy="300645"/>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47217527-EB2B-40F7-9B3B-1EF605C0AF85}"/>
              </a:ext>
            </a:extLst>
          </p:cNvPr>
          <p:cNvCxnSpPr>
            <a:cxnSpLocks/>
          </p:cNvCxnSpPr>
          <p:nvPr/>
        </p:nvCxnSpPr>
        <p:spPr>
          <a:xfrm flipH="1">
            <a:off x="2524677" y="2444967"/>
            <a:ext cx="319003" cy="20244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02FE57E9-CCB1-46DE-8E5F-2D7CB300ADB3}"/>
              </a:ext>
            </a:extLst>
          </p:cNvPr>
          <p:cNvCxnSpPr>
            <a:cxnSpLocks/>
          </p:cNvCxnSpPr>
          <p:nvPr/>
        </p:nvCxnSpPr>
        <p:spPr>
          <a:xfrm>
            <a:off x="4687017" y="2430946"/>
            <a:ext cx="355393" cy="15051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70C6D883-A58B-4911-AF3E-0171FBB93EA6}"/>
              </a:ext>
            </a:extLst>
          </p:cNvPr>
          <p:cNvCxnSpPr>
            <a:cxnSpLocks/>
          </p:cNvCxnSpPr>
          <p:nvPr/>
        </p:nvCxnSpPr>
        <p:spPr>
          <a:xfrm>
            <a:off x="4459841" y="2470518"/>
            <a:ext cx="20264" cy="32400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5A20E4E9-2675-408F-B0AE-DFD5C61B5F46}"/>
              </a:ext>
            </a:extLst>
          </p:cNvPr>
          <p:cNvCxnSpPr>
            <a:cxnSpLocks/>
          </p:cNvCxnSpPr>
          <p:nvPr/>
        </p:nvCxnSpPr>
        <p:spPr>
          <a:xfrm flipH="1">
            <a:off x="3939296" y="2500459"/>
            <a:ext cx="319003" cy="20244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715AD3E5-33F4-4064-AA20-DE9D4016C09F}"/>
              </a:ext>
            </a:extLst>
          </p:cNvPr>
          <p:cNvCxnSpPr>
            <a:cxnSpLocks/>
          </p:cNvCxnSpPr>
          <p:nvPr/>
        </p:nvCxnSpPr>
        <p:spPr>
          <a:xfrm flipH="1">
            <a:off x="3773004" y="2398260"/>
            <a:ext cx="388921" cy="13799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9B2EF171-A1F6-4E80-B529-BD0B26592E2A}"/>
                  </a:ext>
                </a:extLst>
              </p:cNvPr>
              <p:cNvSpPr txBox="1"/>
              <p:nvPr/>
            </p:nvSpPr>
            <p:spPr>
              <a:xfrm>
                <a:off x="2662680" y="970882"/>
                <a:ext cx="1451615"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𝛿</m:t>
                          </m:r>
                        </m:e>
                        <m:sup>
                          <m:r>
                            <a:rPr lang="en-US" sz="1800" b="0" i="1" smtClean="0">
                              <a:latin typeface="Cambria Math" panose="02040503050406030204" pitchFamily="18" charset="0"/>
                            </a:rPr>
                            <m:t>(3)</m:t>
                          </m:r>
                        </m:sup>
                      </m:sSup>
                      <m:r>
                        <a:rPr lang="en-US" sz="1800" i="1">
                          <a:latin typeface="Cambria Math" panose="02040503050406030204" pitchFamily="18" charset="0"/>
                        </a:rPr>
                        <m:t>=</m:t>
                      </m:r>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𝑦</m:t>
                          </m:r>
                        </m:e>
                      </m:acc>
                      <m:r>
                        <a:rPr lang="en-US" sz="1800" i="1">
                          <a:latin typeface="Cambria Math" panose="02040503050406030204" pitchFamily="18" charset="0"/>
                        </a:rPr>
                        <m:t>−</m:t>
                      </m:r>
                      <m:r>
                        <a:rPr lang="en-US" sz="1800" b="0" i="1" smtClean="0">
                          <a:latin typeface="Cambria Math" panose="02040503050406030204" pitchFamily="18" charset="0"/>
                        </a:rPr>
                        <m:t>𝑦</m:t>
                      </m:r>
                    </m:oMath>
                  </m:oMathPara>
                </a14:m>
                <a:endParaRPr lang="en-US" sz="1800" i="1" baseline="-25000" dirty="0">
                  <a:latin typeface="Constantia" charset="0"/>
                  <a:ea typeface="Constantia" charset="0"/>
                  <a:cs typeface="Constantia" charset="0"/>
                </a:endParaRPr>
              </a:p>
            </p:txBody>
          </p:sp>
        </mc:Choice>
        <mc:Fallback xmlns="">
          <p:sp>
            <p:nvSpPr>
              <p:cNvPr id="125" name="TextBox 124">
                <a:extLst>
                  <a:ext uri="{FF2B5EF4-FFF2-40B4-BE49-F238E27FC236}">
                    <a16:creationId xmlns:a16="http://schemas.microsoft.com/office/drawing/2014/main" id="{9B2EF171-A1F6-4E80-B529-BD0B26592E2A}"/>
                  </a:ext>
                </a:extLst>
              </p:cNvPr>
              <p:cNvSpPr txBox="1">
                <a:spLocks noRot="1" noChangeAspect="1" noMove="1" noResize="1" noEditPoints="1" noAdjustHandles="1" noChangeArrowheads="1" noChangeShapeType="1" noTextEdit="1"/>
              </p:cNvSpPr>
              <p:nvPr/>
            </p:nvSpPr>
            <p:spPr>
              <a:xfrm>
                <a:off x="2662680" y="970882"/>
                <a:ext cx="1451615" cy="380810"/>
              </a:xfrm>
              <a:prstGeom prst="rect">
                <a:avLst/>
              </a:prstGeom>
              <a:blipFill>
                <a:blip r:embed="rId6"/>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1858DDB9-241E-4E8A-940B-A173340E52D5}"/>
                  </a:ext>
                </a:extLst>
              </p:cNvPr>
              <p:cNvSpPr txBox="1"/>
              <p:nvPr/>
            </p:nvSpPr>
            <p:spPr>
              <a:xfrm>
                <a:off x="5626085" y="2451120"/>
                <a:ext cx="3194721" cy="6079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𝛿</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sSup>
                            <m:sSupPr>
                              <m:ctrlPr>
                                <a:rPr lang="en-US" sz="1600" i="1">
                                  <a:latin typeface="Cambria Math" panose="02040503050406030204" pitchFamily="18" charset="0"/>
                                </a:rPr>
                              </m:ctrlPr>
                            </m:sSupPr>
                            <m:e>
                              <m:r>
                                <a:rPr lang="en-US" sz="1600" i="1">
                                  <a:latin typeface="Cambria Math" panose="02040503050406030204" pitchFamily="18" charset="0"/>
                                </a:rPr>
                                <m:t>𝑤</m:t>
                              </m:r>
                            </m:e>
                            <m:sup>
                              <m:r>
                                <a:rPr lang="en-US" sz="1600" i="1">
                                  <a:latin typeface="Cambria Math" panose="02040503050406030204" pitchFamily="18" charset="0"/>
                                </a:rPr>
                                <m:t>(2)</m:t>
                              </m:r>
                            </m:sup>
                          </m:sSup>
                        </m:e>
                        <m:sup>
                          <m:r>
                            <a:rPr lang="en-US" sz="1600" b="0" i="1" smtClean="0">
                              <a:latin typeface="Cambria Math" panose="02040503050406030204" pitchFamily="18" charset="0"/>
                            </a:rPr>
                            <m:t>𝑇</m:t>
                          </m:r>
                        </m:sup>
                      </m:sSup>
                      <m:sSup>
                        <m:sSupPr>
                          <m:ctrlPr>
                            <a:rPr lang="en-US" sz="1600" i="1">
                              <a:latin typeface="Cambria Math" panose="02040503050406030204" pitchFamily="18" charset="0"/>
                            </a:rPr>
                          </m:ctrlPr>
                        </m:sSupPr>
                        <m:e>
                          <m:r>
                            <a:rPr lang="en-US" sz="1600" i="1">
                              <a:latin typeface="Cambria Math" panose="02040503050406030204" pitchFamily="18" charset="0"/>
                            </a:rPr>
                            <m:t>𝛿</m:t>
                          </m:r>
                        </m:e>
                        <m:sup>
                          <m:r>
                            <a:rPr lang="en-US" sz="1600" i="1">
                              <a:latin typeface="Cambria Math" panose="02040503050406030204" pitchFamily="18" charset="0"/>
                            </a:rPr>
                            <m:t>(3)</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𝑠𝑖𝑔𝑚𝑜𝑖𝑑</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𝑧</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num>
                        <m:den>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𝑧</m:t>
                              </m:r>
                            </m:e>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2</m:t>
                                  </m:r>
                                </m:e>
                              </m:d>
                            </m:sup>
                          </m:sSup>
                        </m:den>
                      </m:f>
                    </m:oMath>
                  </m:oMathPara>
                </a14:m>
                <a:endParaRPr lang="en-US" sz="1600" i="1" baseline="-25000" dirty="0">
                  <a:latin typeface="Constantia" charset="0"/>
                  <a:ea typeface="Constantia" charset="0"/>
                  <a:cs typeface="Constantia" charset="0"/>
                </a:endParaRPr>
              </a:p>
            </p:txBody>
          </p:sp>
        </mc:Choice>
        <mc:Fallback xmlns="">
          <p:sp>
            <p:nvSpPr>
              <p:cNvPr id="126" name="TextBox 125">
                <a:extLst>
                  <a:ext uri="{FF2B5EF4-FFF2-40B4-BE49-F238E27FC236}">
                    <a16:creationId xmlns:a16="http://schemas.microsoft.com/office/drawing/2014/main" id="{1858DDB9-241E-4E8A-940B-A173340E52D5}"/>
                  </a:ext>
                </a:extLst>
              </p:cNvPr>
              <p:cNvSpPr txBox="1">
                <a:spLocks noRot="1" noChangeAspect="1" noMove="1" noResize="1" noEditPoints="1" noAdjustHandles="1" noChangeArrowheads="1" noChangeShapeType="1" noTextEdit="1"/>
              </p:cNvSpPr>
              <p:nvPr/>
            </p:nvSpPr>
            <p:spPr>
              <a:xfrm>
                <a:off x="5626085" y="2451120"/>
                <a:ext cx="3194721" cy="607923"/>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94636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Computing Error + 3. Backpropagation</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54</a:t>
            </a:fld>
            <a:endParaRPr lang="en-GB"/>
          </a:p>
        </p:txBody>
      </p:sp>
      <p:grpSp>
        <p:nvGrpSpPr>
          <p:cNvPr id="7" name="Group 6"/>
          <p:cNvGrpSpPr/>
          <p:nvPr/>
        </p:nvGrpSpPr>
        <p:grpSpPr>
          <a:xfrm>
            <a:off x="1505022" y="1457350"/>
            <a:ext cx="4488019" cy="3044217"/>
            <a:chOff x="3035110" y="2151177"/>
            <a:chExt cx="4488019" cy="3044217"/>
          </a:xfrm>
        </p:grpSpPr>
        <p:grpSp>
          <p:nvGrpSpPr>
            <p:cNvPr id="36" name="Group 35"/>
            <p:cNvGrpSpPr/>
            <p:nvPr/>
          </p:nvGrpSpPr>
          <p:grpSpPr>
            <a:xfrm>
              <a:off x="3035110" y="2473907"/>
              <a:ext cx="397909" cy="578224"/>
              <a:chOff x="3999279" y="2595282"/>
              <a:chExt cx="870973" cy="941294"/>
            </a:xfrm>
          </p:grpSpPr>
          <p:sp>
            <p:nvSpPr>
              <p:cNvPr id="37" name="Rounded Rectangle 36"/>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38" name="Straight Connector 37"/>
              <p:cNvCxnSpPr>
                <a:stCxn id="41" idx="1"/>
                <a:endCxn id="41"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4352922" y="2473907"/>
              <a:ext cx="397909" cy="578224"/>
              <a:chOff x="3999279" y="2595282"/>
              <a:chExt cx="870973" cy="941294"/>
            </a:xfrm>
          </p:grpSpPr>
          <p:sp>
            <p:nvSpPr>
              <p:cNvPr id="41" name="Rounded Rectangle 40"/>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42" name="Straight Connector 41"/>
              <p:cNvCxnSpPr>
                <a:stCxn id="46" idx="1"/>
                <a:endCxn id="46"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737969" y="2473907"/>
              <a:ext cx="397909" cy="578224"/>
              <a:chOff x="3999279" y="2595282"/>
              <a:chExt cx="870973" cy="941294"/>
            </a:xfrm>
          </p:grpSpPr>
          <p:sp>
            <p:nvSpPr>
              <p:cNvPr id="45" name="Rounded Rectangle 44"/>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46" name="Straight Connector 45"/>
              <p:cNvCxnSpPr>
                <a:stCxn id="50" idx="1"/>
                <a:endCxn id="50"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3035110" y="3756981"/>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p>
          </p:txBody>
        </p:sp>
        <p:cxnSp>
          <p:nvCxnSpPr>
            <p:cNvPr id="49" name="Straight Arrow Connector 48"/>
            <p:cNvCxnSpPr>
              <a:stCxn id="52" idx="0"/>
              <a:endCxn id="40" idx="2"/>
            </p:cNvCxnSpPr>
            <p:nvPr/>
          </p:nvCxnSpPr>
          <p:spPr>
            <a:xfrm flipV="1">
              <a:off x="3227151" y="3052131"/>
              <a:ext cx="6914" cy="70485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2" idx="7"/>
              <a:endCxn id="45" idx="2"/>
            </p:cNvCxnSpPr>
            <p:nvPr/>
          </p:nvCxnSpPr>
          <p:spPr>
            <a:xfrm flipV="1">
              <a:off x="3362944" y="3052131"/>
              <a:ext cx="1188933" cy="756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2" idx="6"/>
              <a:endCxn id="49" idx="2"/>
            </p:cNvCxnSpPr>
            <p:nvPr/>
          </p:nvCxnSpPr>
          <p:spPr>
            <a:xfrm flipV="1">
              <a:off x="3419191" y="3052131"/>
              <a:ext cx="2517733" cy="87966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0" idx="2"/>
            </p:cNvCxnSpPr>
            <p:nvPr/>
          </p:nvCxnSpPr>
          <p:spPr>
            <a:xfrm flipH="1" flipV="1">
              <a:off x="3234065" y="3052131"/>
              <a:ext cx="1244543"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5" idx="2"/>
            </p:cNvCxnSpPr>
            <p:nvPr/>
          </p:nvCxnSpPr>
          <p:spPr>
            <a:xfrm flipH="1" flipV="1">
              <a:off x="4551877" y="3052131"/>
              <a:ext cx="62525" cy="6174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9" idx="2"/>
            </p:cNvCxnSpPr>
            <p:nvPr/>
          </p:nvCxnSpPr>
          <p:spPr>
            <a:xfrm flipV="1">
              <a:off x="4750195" y="3052131"/>
              <a:ext cx="1186729"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0" idx="2"/>
            </p:cNvCxnSpPr>
            <p:nvPr/>
          </p:nvCxnSpPr>
          <p:spPr>
            <a:xfrm flipH="1" flipV="1">
              <a:off x="3234065" y="3052131"/>
              <a:ext cx="2443350" cy="7967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5" idx="2"/>
            </p:cNvCxnSpPr>
            <p:nvPr/>
          </p:nvCxnSpPr>
          <p:spPr>
            <a:xfrm flipH="1" flipV="1">
              <a:off x="4551877" y="3052131"/>
              <a:ext cx="1181785" cy="6731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74" idx="0"/>
            </p:cNvCxnSpPr>
            <p:nvPr/>
          </p:nvCxnSpPr>
          <p:spPr>
            <a:xfrm flipH="1" flipV="1">
              <a:off x="5936923" y="3078540"/>
              <a:ext cx="2205" cy="6422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0" idx="0"/>
            </p:cNvCxnSpPr>
            <p:nvPr/>
          </p:nvCxnSpPr>
          <p:spPr>
            <a:xfrm flipV="1">
              <a:off x="3234065" y="2164625"/>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5" idx="0"/>
            </p:cNvCxnSpPr>
            <p:nvPr/>
          </p:nvCxnSpPr>
          <p:spPr>
            <a:xfrm flipV="1">
              <a:off x="4551877" y="2151177"/>
              <a:ext cx="0" cy="3227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9" idx="0"/>
            </p:cNvCxnSpPr>
            <p:nvPr/>
          </p:nvCxnSpPr>
          <p:spPr>
            <a:xfrm flipV="1">
              <a:off x="5936924" y="2164625"/>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22361" y="4812570"/>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0</a:t>
              </a:r>
              <a:endParaRPr lang="en-US" sz="1800" i="1" dirty="0">
                <a:latin typeface="Constantia" charset="0"/>
                <a:ea typeface="Constantia" charset="0"/>
                <a:cs typeface="Constantia" charset="0"/>
              </a:endParaRPr>
            </a:p>
          </p:txBody>
        </p:sp>
        <p:sp>
          <p:nvSpPr>
            <p:cNvPr id="68" name="Oval 67"/>
            <p:cNvSpPr/>
            <p:nvPr/>
          </p:nvSpPr>
          <p:spPr>
            <a:xfrm>
              <a:off x="5677415" y="4817053"/>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1</a:t>
              </a:r>
              <a:endParaRPr lang="en-US" sz="1800" i="1" dirty="0">
                <a:latin typeface="Constantia" charset="0"/>
                <a:ea typeface="Constantia" charset="0"/>
                <a:cs typeface="Constantia" charset="0"/>
              </a:endParaRPr>
            </a:p>
          </p:txBody>
        </p:sp>
        <p:grpSp>
          <p:nvGrpSpPr>
            <p:cNvPr id="69" name="Group 68"/>
            <p:cNvGrpSpPr/>
            <p:nvPr/>
          </p:nvGrpSpPr>
          <p:grpSpPr>
            <a:xfrm>
              <a:off x="4422361" y="3720775"/>
              <a:ext cx="397909" cy="578224"/>
              <a:chOff x="3999279" y="2595282"/>
              <a:chExt cx="870973" cy="941294"/>
            </a:xfrm>
            <a:solidFill>
              <a:schemeClr val="tx2">
                <a:lumMod val="50000"/>
                <a:lumOff val="50000"/>
              </a:schemeClr>
            </a:solidFill>
          </p:grpSpPr>
          <p:sp>
            <p:nvSpPr>
              <p:cNvPr id="70" name="Rounded Rectangle 69"/>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1" name="Straight Connector 70"/>
              <p:cNvCxnSpPr>
                <a:cxnSpLocks/>
                <a:stCxn id="74" idx="1"/>
                <a:endCxn id="74" idx="3"/>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40173" y="3720775"/>
              <a:ext cx="397909" cy="578224"/>
              <a:chOff x="3999279" y="2595282"/>
              <a:chExt cx="870973" cy="941294"/>
            </a:xfrm>
            <a:solidFill>
              <a:schemeClr val="tx2">
                <a:lumMod val="50000"/>
                <a:lumOff val="50000"/>
              </a:schemeClr>
            </a:solidFill>
          </p:grpSpPr>
          <p:sp>
            <p:nvSpPr>
              <p:cNvPr id="74" name="Rounded Rectangle 73"/>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5" name="Straight Connector 74"/>
              <p:cNvCxnSpPr>
                <a:cxnSpLocks/>
                <a:stCxn id="79" idx="1"/>
                <a:endCxn id="79" idx="3"/>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7125220" y="3720775"/>
              <a:ext cx="397909" cy="578224"/>
              <a:chOff x="3999279" y="2595282"/>
              <a:chExt cx="870973" cy="941294"/>
            </a:xfrm>
            <a:solidFill>
              <a:schemeClr val="tx2">
                <a:lumMod val="50000"/>
                <a:lumOff val="50000"/>
              </a:schemeClr>
            </a:solidFill>
          </p:grpSpPr>
          <p:sp>
            <p:nvSpPr>
              <p:cNvPr id="78" name="Rounded Rectangle 77"/>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9" name="Straight Connector 78"/>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2" name="Oval 81"/>
            <p:cNvSpPr/>
            <p:nvPr/>
          </p:nvSpPr>
          <p:spPr>
            <a:xfrm>
              <a:off x="3170903" y="4845771"/>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endParaRPr lang="en-US" sz="1800" i="1" baseline="-25000" dirty="0">
                <a:solidFill>
                  <a:schemeClr val="bg2"/>
                </a:solidFill>
                <a:latin typeface="Constantia" charset="0"/>
                <a:ea typeface="Constantia" charset="0"/>
                <a:cs typeface="Constantia" charset="0"/>
              </a:endParaRPr>
            </a:p>
          </p:txBody>
        </p:sp>
        <p:cxnSp>
          <p:nvCxnSpPr>
            <p:cNvPr id="84" name="Straight Arrow Connector 83"/>
            <p:cNvCxnSpPr>
              <a:stCxn id="78" idx="0"/>
              <a:endCxn id="45" idx="2"/>
            </p:cNvCxnSpPr>
            <p:nvPr/>
          </p:nvCxnSpPr>
          <p:spPr>
            <a:xfrm flipH="1" flipV="1">
              <a:off x="5936924" y="3052131"/>
              <a:ext cx="1387251" cy="6686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1" idx="2"/>
            </p:cNvCxnSpPr>
            <p:nvPr/>
          </p:nvCxnSpPr>
          <p:spPr>
            <a:xfrm flipH="1" flipV="1">
              <a:off x="4551877" y="3052131"/>
              <a:ext cx="2573343" cy="71479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37" idx="2"/>
            </p:cNvCxnSpPr>
            <p:nvPr/>
          </p:nvCxnSpPr>
          <p:spPr>
            <a:xfrm flipH="1" flipV="1">
              <a:off x="3234065" y="3052131"/>
              <a:ext cx="3891155" cy="79355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7" idx="0"/>
              <a:endCxn id="70" idx="2"/>
            </p:cNvCxnSpPr>
            <p:nvPr/>
          </p:nvCxnSpPr>
          <p:spPr>
            <a:xfrm flipV="1">
              <a:off x="4614402" y="4298999"/>
              <a:ext cx="6914" cy="51357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7" idx="7"/>
              <a:endCxn id="74" idx="2"/>
            </p:cNvCxnSpPr>
            <p:nvPr/>
          </p:nvCxnSpPr>
          <p:spPr>
            <a:xfrm flipV="1">
              <a:off x="4750195" y="4298999"/>
              <a:ext cx="1188933" cy="564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7" idx="7"/>
              <a:endCxn id="78" idx="2"/>
            </p:cNvCxnSpPr>
            <p:nvPr/>
          </p:nvCxnSpPr>
          <p:spPr>
            <a:xfrm flipV="1">
              <a:off x="4750195" y="4298999"/>
              <a:ext cx="2573980" cy="564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2" idx="0"/>
              <a:endCxn id="70" idx="2"/>
            </p:cNvCxnSpPr>
            <p:nvPr/>
          </p:nvCxnSpPr>
          <p:spPr>
            <a:xfrm flipV="1">
              <a:off x="3362944" y="4298999"/>
              <a:ext cx="1258372" cy="546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82" idx="7"/>
              <a:endCxn id="74" idx="2"/>
            </p:cNvCxnSpPr>
            <p:nvPr/>
          </p:nvCxnSpPr>
          <p:spPr>
            <a:xfrm flipV="1">
              <a:off x="3498737" y="4298999"/>
              <a:ext cx="2440391" cy="5979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2" idx="7"/>
              <a:endCxn id="78" idx="2"/>
            </p:cNvCxnSpPr>
            <p:nvPr/>
          </p:nvCxnSpPr>
          <p:spPr>
            <a:xfrm flipV="1">
              <a:off x="3498737" y="4298999"/>
              <a:ext cx="3825438" cy="5979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8" idx="0"/>
              <a:endCxn id="74" idx="2"/>
            </p:cNvCxnSpPr>
            <p:nvPr/>
          </p:nvCxnSpPr>
          <p:spPr>
            <a:xfrm flipV="1">
              <a:off x="5869456" y="4298999"/>
              <a:ext cx="69672" cy="51805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8" idx="7"/>
              <a:endCxn id="78" idx="2"/>
            </p:cNvCxnSpPr>
            <p:nvPr/>
          </p:nvCxnSpPr>
          <p:spPr>
            <a:xfrm flipV="1">
              <a:off x="6005249" y="4298999"/>
              <a:ext cx="1318926" cy="5692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68" idx="1"/>
              <a:endCxn id="70" idx="2"/>
            </p:cNvCxnSpPr>
            <p:nvPr/>
          </p:nvCxnSpPr>
          <p:spPr>
            <a:xfrm flipH="1" flipV="1">
              <a:off x="4621316" y="4298999"/>
              <a:ext cx="1112346" cy="5692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2" name="TextBox 61"/>
              <p:cNvSpPr txBox="1"/>
              <p:nvPr/>
            </p:nvSpPr>
            <p:spPr>
              <a:xfrm>
                <a:off x="1237263" y="1396871"/>
                <a:ext cx="1462772" cy="3998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accent6"/>
                              </a:solidFill>
                              <a:latin typeface="Cambria Math" panose="02040503050406030204" pitchFamily="18" charset="0"/>
                            </a:rPr>
                          </m:ctrlPr>
                        </m:sSubSupPr>
                        <m:e>
                          <m:r>
                            <a:rPr lang="en-US" sz="1600" b="0" i="1" smtClean="0">
                              <a:solidFill>
                                <a:schemeClr val="accent6"/>
                              </a:solidFill>
                              <a:latin typeface="Cambria Math" panose="02040503050406030204" pitchFamily="18" charset="0"/>
                            </a:rPr>
                            <m:t>𝛿</m:t>
                          </m:r>
                        </m:e>
                        <m:sub>
                          <m:r>
                            <a:rPr lang="en-US" sz="1600" b="0" i="1" smtClean="0">
                              <a:solidFill>
                                <a:schemeClr val="accent6"/>
                              </a:solidFill>
                              <a:latin typeface="Cambria Math" panose="02040503050406030204" pitchFamily="18" charset="0"/>
                            </a:rPr>
                            <m:t>1</m:t>
                          </m:r>
                        </m:sub>
                        <m:sup>
                          <m:r>
                            <a:rPr lang="en-US" sz="1600" b="0" i="1" smtClean="0">
                              <a:solidFill>
                                <a:schemeClr val="accent6"/>
                              </a:solidFill>
                              <a:latin typeface="Cambria Math" panose="02040503050406030204" pitchFamily="18" charset="0"/>
                            </a:rPr>
                            <m:t>(3)</m:t>
                          </m:r>
                        </m:sup>
                      </m:sSubSup>
                      <m:r>
                        <a:rPr lang="en-US" sz="1600" b="0" i="1" smtClean="0">
                          <a:solidFill>
                            <a:schemeClr val="accent6"/>
                          </a:solidFill>
                          <a:latin typeface="Cambria Math" panose="02040503050406030204" pitchFamily="18" charset="0"/>
                        </a:rPr>
                        <m:t>=</m:t>
                      </m:r>
                      <m:acc>
                        <m:accPr>
                          <m:chr m:val="̂"/>
                          <m:ctrlPr>
                            <a:rPr lang="en-US" sz="1600" i="1" smtClean="0">
                              <a:solidFill>
                                <a:schemeClr val="accent6"/>
                              </a:solidFill>
                              <a:latin typeface="Cambria Math" panose="02040503050406030204" pitchFamily="18" charset="0"/>
                            </a:rPr>
                          </m:ctrlPr>
                        </m:accPr>
                        <m:e>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𝑦</m:t>
                              </m:r>
                            </m:e>
                            <m:sub>
                              <m:r>
                                <a:rPr lang="en-US" sz="1600" b="0" i="1" smtClean="0">
                                  <a:solidFill>
                                    <a:schemeClr val="accent6"/>
                                  </a:solidFill>
                                  <a:latin typeface="Cambria Math" panose="02040503050406030204" pitchFamily="18" charset="0"/>
                                </a:rPr>
                                <m:t>1</m:t>
                              </m:r>
                            </m:sub>
                          </m:sSub>
                        </m:e>
                      </m:acc>
                      <m:r>
                        <a:rPr lang="en-US" sz="1600" b="0" i="1" smtClean="0">
                          <a:solidFill>
                            <a:schemeClr val="accent6"/>
                          </a:solidFill>
                          <a:latin typeface="Cambria Math" panose="02040503050406030204" pitchFamily="18" charset="0"/>
                        </a:rPr>
                        <m:t>−</m:t>
                      </m:r>
                      <m:r>
                        <a:rPr lang="en-US" sz="1600" b="0" i="1" smtClean="0">
                          <a:solidFill>
                            <a:schemeClr val="accent6"/>
                          </a:solidFill>
                          <a:latin typeface="Cambria Math" panose="02040503050406030204" pitchFamily="18" charset="0"/>
                        </a:rPr>
                        <m:t>𝑦</m:t>
                      </m:r>
                      <m:r>
                        <a:rPr lang="en-US" sz="1600" b="0" i="1" baseline="-25000" smtClean="0">
                          <a:solidFill>
                            <a:schemeClr val="accent6"/>
                          </a:solidFill>
                          <a:latin typeface="Cambria Math" panose="02040503050406030204" pitchFamily="18" charset="0"/>
                        </a:rPr>
                        <m:t>1</m:t>
                      </m:r>
                    </m:oMath>
                  </m:oMathPara>
                </a14:m>
                <a:endParaRPr lang="en-US" sz="1600" i="1" baseline="-25000" dirty="0">
                  <a:solidFill>
                    <a:schemeClr val="accent6"/>
                  </a:solidFill>
                  <a:latin typeface="Constantia" charset="0"/>
                  <a:ea typeface="Constantia" charset="0"/>
                  <a:cs typeface="Constantia"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1237263" y="1396871"/>
                <a:ext cx="1462772" cy="399853"/>
              </a:xfrm>
              <a:prstGeom prst="rect">
                <a:avLst/>
              </a:prstGeom>
              <a:blipFill>
                <a:blip r:embed="rId3"/>
                <a:stretch>
                  <a:fillRect r="-7917"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915795" y="1411442"/>
                <a:ext cx="14675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accent6"/>
                              </a:solidFill>
                              <a:latin typeface="Cambria Math" panose="02040503050406030204" pitchFamily="18" charset="0"/>
                            </a:rPr>
                          </m:ctrlPr>
                        </m:sSubSupPr>
                        <m:e>
                          <m:r>
                            <a:rPr lang="en-US" sz="1600" i="1">
                              <a:solidFill>
                                <a:schemeClr val="accent6"/>
                              </a:solidFill>
                              <a:latin typeface="Cambria Math" panose="02040503050406030204" pitchFamily="18" charset="0"/>
                            </a:rPr>
                            <m:t>𝛿</m:t>
                          </m:r>
                        </m:e>
                        <m:sub>
                          <m:r>
                            <a:rPr lang="en-US" sz="1600" b="0" i="1" smtClean="0">
                              <a:solidFill>
                                <a:schemeClr val="accent6"/>
                              </a:solidFill>
                              <a:latin typeface="Cambria Math" panose="02040503050406030204" pitchFamily="18" charset="0"/>
                            </a:rPr>
                            <m:t>2</m:t>
                          </m:r>
                        </m:sub>
                        <m:sup>
                          <m:r>
                            <a:rPr lang="en-US" sz="1600" b="0" i="1" smtClean="0">
                              <a:solidFill>
                                <a:schemeClr val="accent6"/>
                              </a:solidFill>
                              <a:latin typeface="Cambria Math" panose="02040503050406030204" pitchFamily="18" charset="0"/>
                            </a:rPr>
                            <m:t>(3)</m:t>
                          </m:r>
                        </m:sup>
                      </m:sSubSup>
                      <m:r>
                        <a:rPr lang="en-US" sz="1600" i="1">
                          <a:solidFill>
                            <a:schemeClr val="accent6"/>
                          </a:solidFill>
                          <a:latin typeface="Cambria Math" panose="02040503050406030204" pitchFamily="18" charset="0"/>
                        </a:rPr>
                        <m:t>=</m:t>
                      </m:r>
                      <m:acc>
                        <m:accPr>
                          <m:chr m:val="̂"/>
                          <m:ctrlPr>
                            <a:rPr lang="en-US" sz="1600" i="1" smtClean="0">
                              <a:solidFill>
                                <a:schemeClr val="accent6"/>
                              </a:solidFill>
                              <a:latin typeface="Cambria Math" panose="02040503050406030204" pitchFamily="18" charset="0"/>
                            </a:rPr>
                          </m:ctrlPr>
                        </m:accPr>
                        <m:e>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rPr>
                                <m:t>𝑦</m:t>
                              </m:r>
                            </m:e>
                            <m:sub>
                              <m:r>
                                <a:rPr lang="en-US" sz="1600" b="0" i="1" smtClean="0">
                                  <a:solidFill>
                                    <a:schemeClr val="accent6"/>
                                  </a:solidFill>
                                  <a:latin typeface="Cambria Math" panose="02040503050406030204" pitchFamily="18" charset="0"/>
                                </a:rPr>
                                <m:t>2</m:t>
                              </m:r>
                            </m:sub>
                          </m:sSub>
                        </m:e>
                      </m:acc>
                      <m:r>
                        <a:rPr lang="en-US" sz="1600" i="1">
                          <a:solidFill>
                            <a:schemeClr val="accent6"/>
                          </a:solidFill>
                          <a:latin typeface="Cambria Math" panose="02040503050406030204" pitchFamily="18" charset="0"/>
                        </a:rPr>
                        <m:t>−</m:t>
                      </m:r>
                      <m:r>
                        <a:rPr lang="en-US" sz="1600" i="1">
                          <a:solidFill>
                            <a:schemeClr val="accent6"/>
                          </a:solidFill>
                          <a:latin typeface="Cambria Math" panose="02040503050406030204" pitchFamily="18" charset="0"/>
                        </a:rPr>
                        <m:t>𝑦</m:t>
                      </m:r>
                      <m:r>
                        <a:rPr lang="en-US" sz="1600" b="0" i="1" baseline="-25000" smtClean="0">
                          <a:solidFill>
                            <a:schemeClr val="accent6"/>
                          </a:solidFill>
                          <a:latin typeface="Cambria Math" panose="02040503050406030204" pitchFamily="18" charset="0"/>
                        </a:rPr>
                        <m:t>2</m:t>
                      </m:r>
                    </m:oMath>
                  </m:oMathPara>
                </a14:m>
                <a:endParaRPr lang="en-US" sz="1600" i="1" baseline="-25000" dirty="0">
                  <a:solidFill>
                    <a:schemeClr val="accent6"/>
                  </a:solidFill>
                  <a:latin typeface="Constantia" charset="0"/>
                  <a:ea typeface="Constantia" charset="0"/>
                  <a:cs typeface="Constantia"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2915795" y="1411442"/>
                <a:ext cx="1467517" cy="400110"/>
              </a:xfrm>
              <a:prstGeom prst="rect">
                <a:avLst/>
              </a:prstGeom>
              <a:blipFill>
                <a:blip r:embed="rId4"/>
                <a:stretch>
                  <a:fillRect r="-7884"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4486078" y="1442697"/>
                <a:ext cx="1467517" cy="4013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chemeClr val="accent6"/>
                              </a:solidFill>
                              <a:latin typeface="Cambria Math" panose="02040503050406030204" pitchFamily="18" charset="0"/>
                            </a:rPr>
                          </m:ctrlPr>
                        </m:sSubSupPr>
                        <m:e>
                          <m:r>
                            <a:rPr lang="en-US" sz="1600" i="1">
                              <a:solidFill>
                                <a:schemeClr val="accent6"/>
                              </a:solidFill>
                              <a:latin typeface="Cambria Math" panose="02040503050406030204" pitchFamily="18" charset="0"/>
                            </a:rPr>
                            <m:t>𝛿</m:t>
                          </m:r>
                        </m:e>
                        <m:sub>
                          <m:r>
                            <a:rPr lang="en-US" sz="1600" b="0" i="1" smtClean="0">
                              <a:solidFill>
                                <a:schemeClr val="accent6"/>
                              </a:solidFill>
                              <a:latin typeface="Cambria Math" panose="02040503050406030204" pitchFamily="18" charset="0"/>
                            </a:rPr>
                            <m:t>3</m:t>
                          </m:r>
                        </m:sub>
                        <m:sup>
                          <m:r>
                            <a:rPr lang="en-US" sz="1600" b="0" i="1" smtClean="0">
                              <a:solidFill>
                                <a:schemeClr val="accent6"/>
                              </a:solidFill>
                              <a:latin typeface="Cambria Math" panose="02040503050406030204" pitchFamily="18" charset="0"/>
                            </a:rPr>
                            <m:t>(3)</m:t>
                          </m:r>
                        </m:sup>
                      </m:sSubSup>
                      <m:r>
                        <a:rPr lang="en-US" sz="1600" i="1">
                          <a:solidFill>
                            <a:schemeClr val="accent6"/>
                          </a:solidFill>
                          <a:latin typeface="Cambria Math" panose="02040503050406030204" pitchFamily="18" charset="0"/>
                        </a:rPr>
                        <m:t>=</m:t>
                      </m:r>
                      <m:acc>
                        <m:accPr>
                          <m:chr m:val="̂"/>
                          <m:ctrlPr>
                            <a:rPr lang="en-US" sz="1600" i="1" smtClean="0">
                              <a:solidFill>
                                <a:schemeClr val="accent6"/>
                              </a:solidFill>
                              <a:latin typeface="Cambria Math" panose="02040503050406030204" pitchFamily="18" charset="0"/>
                            </a:rPr>
                          </m:ctrlPr>
                        </m:accPr>
                        <m:e>
                          <m:sSub>
                            <m:sSubPr>
                              <m:ctrlPr>
                                <a:rPr lang="en-US" sz="1600" i="1">
                                  <a:solidFill>
                                    <a:schemeClr val="accent6"/>
                                  </a:solidFill>
                                  <a:latin typeface="Cambria Math" panose="02040503050406030204" pitchFamily="18" charset="0"/>
                                </a:rPr>
                              </m:ctrlPr>
                            </m:sSubPr>
                            <m:e>
                              <m:r>
                                <a:rPr lang="en-US" sz="1600" i="1">
                                  <a:solidFill>
                                    <a:schemeClr val="accent6"/>
                                  </a:solidFill>
                                  <a:latin typeface="Cambria Math" panose="02040503050406030204" pitchFamily="18" charset="0"/>
                                </a:rPr>
                                <m:t>𝑦</m:t>
                              </m:r>
                            </m:e>
                            <m:sub>
                              <m:r>
                                <a:rPr lang="en-US" sz="1600" b="0" i="1" smtClean="0">
                                  <a:solidFill>
                                    <a:schemeClr val="accent6"/>
                                  </a:solidFill>
                                  <a:latin typeface="Cambria Math" panose="02040503050406030204" pitchFamily="18" charset="0"/>
                                </a:rPr>
                                <m:t>3</m:t>
                              </m:r>
                            </m:sub>
                          </m:sSub>
                        </m:e>
                      </m:acc>
                      <m:r>
                        <a:rPr lang="en-US" sz="1600" i="1">
                          <a:solidFill>
                            <a:schemeClr val="accent6"/>
                          </a:solidFill>
                          <a:latin typeface="Cambria Math" panose="02040503050406030204" pitchFamily="18" charset="0"/>
                        </a:rPr>
                        <m:t>−</m:t>
                      </m:r>
                      <m:r>
                        <a:rPr lang="en-US" sz="1600" i="1">
                          <a:solidFill>
                            <a:schemeClr val="accent6"/>
                          </a:solidFill>
                          <a:latin typeface="Cambria Math" panose="02040503050406030204" pitchFamily="18" charset="0"/>
                        </a:rPr>
                        <m:t>𝑦</m:t>
                      </m:r>
                      <m:r>
                        <a:rPr lang="en-US" sz="1600" b="0" i="1" baseline="-25000" smtClean="0">
                          <a:solidFill>
                            <a:schemeClr val="accent6"/>
                          </a:solidFill>
                          <a:latin typeface="Cambria Math" panose="02040503050406030204" pitchFamily="18" charset="0"/>
                        </a:rPr>
                        <m:t>3</m:t>
                      </m:r>
                    </m:oMath>
                  </m:oMathPara>
                </a14:m>
                <a:endParaRPr lang="en-US" sz="1600" i="1" baseline="-25000" dirty="0">
                  <a:solidFill>
                    <a:schemeClr val="accent6"/>
                  </a:solidFill>
                  <a:latin typeface="Constantia" charset="0"/>
                  <a:ea typeface="Constantia" charset="0"/>
                  <a:cs typeface="Constantia"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4486078" y="1442697"/>
                <a:ext cx="1467517" cy="401392"/>
              </a:xfrm>
              <a:prstGeom prst="rect">
                <a:avLst/>
              </a:prstGeom>
              <a:blipFill>
                <a:blip r:embed="rId5"/>
                <a:stretch>
                  <a:fillRect r="-7469"/>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C057ACBE-0460-4D2B-BBD1-12682C52DADE}"/>
              </a:ext>
            </a:extLst>
          </p:cNvPr>
          <p:cNvCxnSpPr/>
          <p:nvPr/>
        </p:nvCxnSpPr>
        <p:spPr>
          <a:xfrm>
            <a:off x="1590404" y="2518475"/>
            <a:ext cx="0" cy="39528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FBEE827A-52B6-4838-9BFF-A2468BF04625}"/>
              </a:ext>
            </a:extLst>
          </p:cNvPr>
          <p:cNvCxnSpPr>
            <a:cxnSpLocks/>
          </p:cNvCxnSpPr>
          <p:nvPr/>
        </p:nvCxnSpPr>
        <p:spPr>
          <a:xfrm>
            <a:off x="1889103" y="2518475"/>
            <a:ext cx="342653" cy="20147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E98ED336-C303-43DC-9C20-E29D1CDC46A9}"/>
              </a:ext>
            </a:extLst>
          </p:cNvPr>
          <p:cNvCxnSpPr>
            <a:cxnSpLocks/>
          </p:cNvCxnSpPr>
          <p:nvPr/>
        </p:nvCxnSpPr>
        <p:spPr>
          <a:xfrm>
            <a:off x="2088058" y="2515292"/>
            <a:ext cx="382618" cy="142969"/>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B8C6D6D-120A-4BF5-B803-75DBEC8C046B}"/>
              </a:ext>
            </a:extLst>
          </p:cNvPr>
          <p:cNvCxnSpPr>
            <a:cxnSpLocks/>
          </p:cNvCxnSpPr>
          <p:nvPr/>
        </p:nvCxnSpPr>
        <p:spPr>
          <a:xfrm>
            <a:off x="2173789" y="2409225"/>
            <a:ext cx="438865" cy="71485"/>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B17B0866-6331-483C-80F0-74973D70DF2E}"/>
              </a:ext>
            </a:extLst>
          </p:cNvPr>
          <p:cNvCxnSpPr>
            <a:cxnSpLocks/>
          </p:cNvCxnSpPr>
          <p:nvPr/>
        </p:nvCxnSpPr>
        <p:spPr>
          <a:xfrm>
            <a:off x="3332601" y="2391430"/>
            <a:ext cx="407363" cy="9909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BE356497-F4A1-4B0E-8E4E-9948D2092D0F}"/>
              </a:ext>
            </a:extLst>
          </p:cNvPr>
          <p:cNvCxnSpPr>
            <a:cxnSpLocks/>
          </p:cNvCxnSpPr>
          <p:nvPr/>
        </p:nvCxnSpPr>
        <p:spPr>
          <a:xfrm>
            <a:off x="3173926" y="2480491"/>
            <a:ext cx="294469" cy="201939"/>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C9463899-D0E1-4AF9-8027-1DC076002BC4}"/>
              </a:ext>
            </a:extLst>
          </p:cNvPr>
          <p:cNvCxnSpPr>
            <a:cxnSpLocks/>
          </p:cNvCxnSpPr>
          <p:nvPr/>
        </p:nvCxnSpPr>
        <p:spPr>
          <a:xfrm>
            <a:off x="2979473" y="2519871"/>
            <a:ext cx="49230" cy="300645"/>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47217527-EB2B-40F7-9B3B-1EF605C0AF85}"/>
              </a:ext>
            </a:extLst>
          </p:cNvPr>
          <p:cNvCxnSpPr>
            <a:cxnSpLocks/>
          </p:cNvCxnSpPr>
          <p:nvPr/>
        </p:nvCxnSpPr>
        <p:spPr>
          <a:xfrm flipH="1">
            <a:off x="2524677" y="2444967"/>
            <a:ext cx="319003" cy="20244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02FE57E9-CCB1-46DE-8E5F-2D7CB300ADB3}"/>
              </a:ext>
            </a:extLst>
          </p:cNvPr>
          <p:cNvCxnSpPr>
            <a:cxnSpLocks/>
          </p:cNvCxnSpPr>
          <p:nvPr/>
        </p:nvCxnSpPr>
        <p:spPr>
          <a:xfrm>
            <a:off x="4687017" y="2430946"/>
            <a:ext cx="355393" cy="15051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70C6D883-A58B-4911-AF3E-0171FBB93EA6}"/>
              </a:ext>
            </a:extLst>
          </p:cNvPr>
          <p:cNvCxnSpPr>
            <a:cxnSpLocks/>
          </p:cNvCxnSpPr>
          <p:nvPr/>
        </p:nvCxnSpPr>
        <p:spPr>
          <a:xfrm>
            <a:off x="4459841" y="2470518"/>
            <a:ext cx="20264" cy="32400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5A20E4E9-2675-408F-B0AE-DFD5C61B5F46}"/>
              </a:ext>
            </a:extLst>
          </p:cNvPr>
          <p:cNvCxnSpPr>
            <a:cxnSpLocks/>
          </p:cNvCxnSpPr>
          <p:nvPr/>
        </p:nvCxnSpPr>
        <p:spPr>
          <a:xfrm flipH="1">
            <a:off x="3939296" y="2500459"/>
            <a:ext cx="319003" cy="20244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715AD3E5-33F4-4064-AA20-DE9D4016C09F}"/>
              </a:ext>
            </a:extLst>
          </p:cNvPr>
          <p:cNvCxnSpPr>
            <a:cxnSpLocks/>
          </p:cNvCxnSpPr>
          <p:nvPr/>
        </p:nvCxnSpPr>
        <p:spPr>
          <a:xfrm flipH="1">
            <a:off x="3773004" y="2398260"/>
            <a:ext cx="388921" cy="13799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9B2EF171-A1F6-4E80-B529-BD0B26592E2A}"/>
                  </a:ext>
                </a:extLst>
              </p:cNvPr>
              <p:cNvSpPr txBox="1"/>
              <p:nvPr/>
            </p:nvSpPr>
            <p:spPr>
              <a:xfrm>
                <a:off x="2662680" y="970882"/>
                <a:ext cx="1451615"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𝛿</m:t>
                          </m:r>
                        </m:e>
                        <m:sup>
                          <m:r>
                            <a:rPr lang="en-US" sz="1800" b="0" i="1" smtClean="0">
                              <a:latin typeface="Cambria Math" panose="02040503050406030204" pitchFamily="18" charset="0"/>
                            </a:rPr>
                            <m:t>(3)</m:t>
                          </m:r>
                        </m:sup>
                      </m:sSup>
                      <m:r>
                        <a:rPr lang="en-US" sz="1800" i="1">
                          <a:latin typeface="Cambria Math" panose="02040503050406030204" pitchFamily="18" charset="0"/>
                        </a:rPr>
                        <m:t>=</m:t>
                      </m:r>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𝑦</m:t>
                          </m:r>
                        </m:e>
                      </m:acc>
                      <m:r>
                        <a:rPr lang="en-US" sz="1800" i="1">
                          <a:latin typeface="Cambria Math" panose="02040503050406030204" pitchFamily="18" charset="0"/>
                        </a:rPr>
                        <m:t>−</m:t>
                      </m:r>
                      <m:r>
                        <a:rPr lang="en-US" sz="1800" b="0" i="1" smtClean="0">
                          <a:latin typeface="Cambria Math" panose="02040503050406030204" pitchFamily="18" charset="0"/>
                        </a:rPr>
                        <m:t>𝑦</m:t>
                      </m:r>
                    </m:oMath>
                  </m:oMathPara>
                </a14:m>
                <a:endParaRPr lang="en-US" sz="1800" i="1" baseline="-25000" dirty="0">
                  <a:latin typeface="Constantia" charset="0"/>
                  <a:ea typeface="Constantia" charset="0"/>
                  <a:cs typeface="Constantia" charset="0"/>
                </a:endParaRPr>
              </a:p>
            </p:txBody>
          </p:sp>
        </mc:Choice>
        <mc:Fallback xmlns="">
          <p:sp>
            <p:nvSpPr>
              <p:cNvPr id="125" name="TextBox 124">
                <a:extLst>
                  <a:ext uri="{FF2B5EF4-FFF2-40B4-BE49-F238E27FC236}">
                    <a16:creationId xmlns:a16="http://schemas.microsoft.com/office/drawing/2014/main" id="{9B2EF171-A1F6-4E80-B529-BD0B26592E2A}"/>
                  </a:ext>
                </a:extLst>
              </p:cNvPr>
              <p:cNvSpPr txBox="1">
                <a:spLocks noRot="1" noChangeAspect="1" noMove="1" noResize="1" noEditPoints="1" noAdjustHandles="1" noChangeArrowheads="1" noChangeShapeType="1" noTextEdit="1"/>
              </p:cNvSpPr>
              <p:nvPr/>
            </p:nvSpPr>
            <p:spPr>
              <a:xfrm>
                <a:off x="2662680" y="970882"/>
                <a:ext cx="1451615" cy="380810"/>
              </a:xfrm>
              <a:prstGeom prst="rect">
                <a:avLst/>
              </a:prstGeom>
              <a:blipFill>
                <a:blip r:embed="rId6"/>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1858DDB9-241E-4E8A-940B-A173340E52D5}"/>
                  </a:ext>
                </a:extLst>
              </p:cNvPr>
              <p:cNvSpPr txBox="1"/>
              <p:nvPr/>
            </p:nvSpPr>
            <p:spPr>
              <a:xfrm>
                <a:off x="5626085" y="2451120"/>
                <a:ext cx="3194721" cy="6079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𝛿</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sSup>
                            <m:sSupPr>
                              <m:ctrlPr>
                                <a:rPr lang="en-US" sz="1600" i="1">
                                  <a:latin typeface="Cambria Math" panose="02040503050406030204" pitchFamily="18" charset="0"/>
                                </a:rPr>
                              </m:ctrlPr>
                            </m:sSupPr>
                            <m:e>
                              <m:r>
                                <a:rPr lang="en-US" sz="1600" i="1">
                                  <a:latin typeface="Cambria Math" panose="02040503050406030204" pitchFamily="18" charset="0"/>
                                </a:rPr>
                                <m:t>𝑤</m:t>
                              </m:r>
                            </m:e>
                            <m:sup>
                              <m:r>
                                <a:rPr lang="en-US" sz="1600" i="1">
                                  <a:latin typeface="Cambria Math" panose="02040503050406030204" pitchFamily="18" charset="0"/>
                                </a:rPr>
                                <m:t>(2)</m:t>
                              </m:r>
                            </m:sup>
                          </m:sSup>
                        </m:e>
                        <m:sup>
                          <m:r>
                            <a:rPr lang="en-US" sz="1600" b="0" i="1" smtClean="0">
                              <a:latin typeface="Cambria Math" panose="02040503050406030204" pitchFamily="18" charset="0"/>
                            </a:rPr>
                            <m:t>𝑇</m:t>
                          </m:r>
                        </m:sup>
                      </m:sSup>
                      <m:sSup>
                        <m:sSupPr>
                          <m:ctrlPr>
                            <a:rPr lang="en-US" sz="1600" i="1">
                              <a:latin typeface="Cambria Math" panose="02040503050406030204" pitchFamily="18" charset="0"/>
                            </a:rPr>
                          </m:ctrlPr>
                        </m:sSupPr>
                        <m:e>
                          <m:r>
                            <a:rPr lang="en-US" sz="1600" i="1">
                              <a:latin typeface="Cambria Math" panose="02040503050406030204" pitchFamily="18" charset="0"/>
                            </a:rPr>
                            <m:t>𝛿</m:t>
                          </m:r>
                        </m:e>
                        <m:sup>
                          <m:r>
                            <a:rPr lang="en-US" sz="1600" i="1">
                              <a:latin typeface="Cambria Math" panose="02040503050406030204" pitchFamily="18" charset="0"/>
                            </a:rPr>
                            <m:t>(3)</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𝑠𝑖𝑔𝑚𝑜𝑖𝑑</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𝑧</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num>
                        <m:den>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𝑧</m:t>
                              </m:r>
                            </m:e>
                            <m: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2</m:t>
                                  </m:r>
                                </m:e>
                              </m:d>
                            </m:sup>
                          </m:sSup>
                        </m:den>
                      </m:f>
                    </m:oMath>
                  </m:oMathPara>
                </a14:m>
                <a:endParaRPr lang="en-US" sz="1600" i="1" baseline="-25000" dirty="0">
                  <a:latin typeface="Constantia" charset="0"/>
                  <a:ea typeface="Constantia" charset="0"/>
                  <a:cs typeface="Constantia" charset="0"/>
                </a:endParaRPr>
              </a:p>
            </p:txBody>
          </p:sp>
        </mc:Choice>
        <mc:Fallback xmlns="">
          <p:sp>
            <p:nvSpPr>
              <p:cNvPr id="126" name="TextBox 125">
                <a:extLst>
                  <a:ext uri="{FF2B5EF4-FFF2-40B4-BE49-F238E27FC236}">
                    <a16:creationId xmlns:a16="http://schemas.microsoft.com/office/drawing/2014/main" id="{1858DDB9-241E-4E8A-940B-A173340E52D5}"/>
                  </a:ext>
                </a:extLst>
              </p:cNvPr>
              <p:cNvSpPr txBox="1">
                <a:spLocks noRot="1" noChangeAspect="1" noMove="1" noResize="1" noEditPoints="1" noAdjustHandles="1" noChangeArrowheads="1" noChangeShapeType="1" noTextEdit="1"/>
              </p:cNvSpPr>
              <p:nvPr/>
            </p:nvSpPr>
            <p:spPr>
              <a:xfrm>
                <a:off x="5626085" y="2451120"/>
                <a:ext cx="3194721" cy="607923"/>
              </a:xfrm>
              <a:prstGeom prst="rect">
                <a:avLst/>
              </a:prstGeom>
              <a:blipFill>
                <a:blip r:embed="rId7"/>
                <a:stretch>
                  <a:fillRect/>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D1FF8C7D-FFFE-4754-B1A6-9619FEC37064}"/>
              </a:ext>
            </a:extLst>
          </p:cNvPr>
          <p:cNvCxnSpPr>
            <a:cxnSpLocks/>
          </p:cNvCxnSpPr>
          <p:nvPr/>
        </p:nvCxnSpPr>
        <p:spPr>
          <a:xfrm flipV="1">
            <a:off x="7803397" y="2069192"/>
            <a:ext cx="92989" cy="47700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D0D7C98-9E1A-4890-80A5-273645A84EC3}"/>
                  </a:ext>
                </a:extLst>
              </p:cNvPr>
              <p:cNvSpPr txBox="1"/>
              <p:nvPr/>
            </p:nvSpPr>
            <p:spPr>
              <a:xfrm>
                <a:off x="6786939" y="1537154"/>
                <a:ext cx="2125903" cy="537711"/>
              </a:xfrm>
              <a:prstGeom prst="rect">
                <a:avLst/>
              </a:prstGeom>
            </p:spPr>
            <p:txBody>
              <a:bodyPr wrap="none" rtlCol="0">
                <a:spAutoFit/>
              </a:bodyPr>
              <a:lstStyle/>
              <a:p>
                <a:r>
                  <a:rPr lang="en-US" dirty="0"/>
                  <a:t>Deriv. of sigmoid </a:t>
                </a:r>
                <a:r>
                  <a:rPr lang="en-US" dirty="0" err="1"/>
                  <a:t>wrt</a:t>
                </a:r>
                <a:r>
                  <a:rPr lang="en-US" dirty="0"/>
                  <a:t> </a:t>
                </a:r>
                <a:r>
                  <a:rPr lang="en-US" i="1" dirty="0"/>
                  <a:t>z</a:t>
                </a:r>
                <a:r>
                  <a:rPr lang="en-US" dirty="0"/>
                  <a:t> is</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r>
                        <a:rPr lang="en-US" b="0" i="1" smtClean="0">
                          <a:latin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5D0D7C98-9E1A-4890-80A5-273645A84EC3}"/>
                  </a:ext>
                </a:extLst>
              </p:cNvPr>
              <p:cNvSpPr txBox="1">
                <a:spLocks noRot="1" noChangeAspect="1" noMove="1" noResize="1" noEditPoints="1" noAdjustHandles="1" noChangeArrowheads="1" noChangeShapeType="1" noTextEdit="1"/>
              </p:cNvSpPr>
              <p:nvPr/>
            </p:nvSpPr>
            <p:spPr>
              <a:xfrm>
                <a:off x="6786939" y="1537154"/>
                <a:ext cx="2125903" cy="537711"/>
              </a:xfrm>
              <a:prstGeom prst="rect">
                <a:avLst/>
              </a:prstGeom>
              <a:blipFill>
                <a:blip r:embed="rId8"/>
                <a:stretch>
                  <a:fillRect l="-860" t="-2273" b="-5682"/>
                </a:stretch>
              </a:blipFill>
            </p:spPr>
            <p:txBody>
              <a:bodyPr/>
              <a:lstStyle/>
              <a:p>
                <a:r>
                  <a:rPr lang="en-US">
                    <a:noFill/>
                  </a:rPr>
                  <a:t> </a:t>
                </a:r>
              </a:p>
            </p:txBody>
          </p:sp>
        </mc:Fallback>
      </mc:AlternateContent>
      <p:sp>
        <p:nvSpPr>
          <p:cNvPr id="128" name="Freeform: Shape 127">
            <a:extLst>
              <a:ext uri="{FF2B5EF4-FFF2-40B4-BE49-F238E27FC236}">
                <a16:creationId xmlns:a16="http://schemas.microsoft.com/office/drawing/2014/main" id="{96A90CC7-0966-420C-BB5F-C5B19292019B}"/>
              </a:ext>
            </a:extLst>
          </p:cNvPr>
          <p:cNvSpPr/>
          <p:nvPr/>
        </p:nvSpPr>
        <p:spPr>
          <a:xfrm>
            <a:off x="3239146" y="912247"/>
            <a:ext cx="3711844" cy="1590729"/>
          </a:xfrm>
          <a:custGeom>
            <a:avLst/>
            <a:gdLst>
              <a:gd name="connsiteX0" fmla="*/ 0 w 3711844"/>
              <a:gd name="connsiteY0" fmla="*/ 172634 h 1590729"/>
              <a:gd name="connsiteX1" fmla="*/ 2014779 w 3711844"/>
              <a:gd name="connsiteY1" fmla="*/ 33150 h 1590729"/>
              <a:gd name="connsiteX2" fmla="*/ 3332135 w 3711844"/>
              <a:gd name="connsiteY2" fmla="*/ 722824 h 1590729"/>
              <a:gd name="connsiteX3" fmla="*/ 3711844 w 3711844"/>
              <a:gd name="connsiteY3" fmla="*/ 1590729 h 1590729"/>
            </a:gdLst>
            <a:ahLst/>
            <a:cxnLst>
              <a:cxn ang="0">
                <a:pos x="connsiteX0" y="connsiteY0"/>
              </a:cxn>
              <a:cxn ang="0">
                <a:pos x="connsiteX1" y="connsiteY1"/>
              </a:cxn>
              <a:cxn ang="0">
                <a:pos x="connsiteX2" y="connsiteY2"/>
              </a:cxn>
              <a:cxn ang="0">
                <a:pos x="connsiteX3" y="connsiteY3"/>
              </a:cxn>
            </a:cxnLst>
            <a:rect l="l" t="t" r="r" b="b"/>
            <a:pathLst>
              <a:path w="3711844" h="1590729">
                <a:moveTo>
                  <a:pt x="0" y="172634"/>
                </a:moveTo>
                <a:cubicBezTo>
                  <a:pt x="729711" y="57043"/>
                  <a:pt x="1459423" y="-58548"/>
                  <a:pt x="2014779" y="33150"/>
                </a:cubicBezTo>
                <a:cubicBezTo>
                  <a:pt x="2570135" y="124848"/>
                  <a:pt x="3049291" y="463228"/>
                  <a:pt x="3332135" y="722824"/>
                </a:cubicBezTo>
                <a:cubicBezTo>
                  <a:pt x="3614979" y="982420"/>
                  <a:pt x="3663411" y="1286574"/>
                  <a:pt x="3711844" y="1590729"/>
                </a:cubicBezTo>
              </a:path>
            </a:pathLst>
          </a:custGeom>
          <a:noFill/>
          <a:ln>
            <a:headEnd type="none" w="med" len="med"/>
            <a:tailEnd type="arrow" w="med" len="med"/>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12541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Backpropagation</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55</a:t>
            </a:fld>
            <a:endParaRPr lang="en-GB"/>
          </a:p>
        </p:txBody>
      </p:sp>
      <p:grpSp>
        <p:nvGrpSpPr>
          <p:cNvPr id="7" name="Group 6"/>
          <p:cNvGrpSpPr/>
          <p:nvPr/>
        </p:nvGrpSpPr>
        <p:grpSpPr>
          <a:xfrm>
            <a:off x="1505022" y="1457350"/>
            <a:ext cx="4488019" cy="3044217"/>
            <a:chOff x="3035110" y="2151177"/>
            <a:chExt cx="4488019" cy="3044217"/>
          </a:xfrm>
        </p:grpSpPr>
        <p:grpSp>
          <p:nvGrpSpPr>
            <p:cNvPr id="36" name="Group 35"/>
            <p:cNvGrpSpPr/>
            <p:nvPr/>
          </p:nvGrpSpPr>
          <p:grpSpPr>
            <a:xfrm>
              <a:off x="3035110" y="2473907"/>
              <a:ext cx="397909" cy="578224"/>
              <a:chOff x="3999279" y="2595282"/>
              <a:chExt cx="870973" cy="941294"/>
            </a:xfrm>
          </p:grpSpPr>
          <p:sp>
            <p:nvSpPr>
              <p:cNvPr id="37" name="Rounded Rectangle 36"/>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38" name="Straight Connector 37"/>
              <p:cNvCxnSpPr>
                <a:stCxn id="41" idx="1"/>
                <a:endCxn id="41"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4352922" y="2473907"/>
              <a:ext cx="397909" cy="578224"/>
              <a:chOff x="3999279" y="2595282"/>
              <a:chExt cx="870973" cy="941294"/>
            </a:xfrm>
          </p:grpSpPr>
          <p:sp>
            <p:nvSpPr>
              <p:cNvPr id="41" name="Rounded Rectangle 40"/>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42" name="Straight Connector 41"/>
              <p:cNvCxnSpPr>
                <a:stCxn id="46" idx="1"/>
                <a:endCxn id="46"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737969" y="2473907"/>
              <a:ext cx="397909" cy="578224"/>
              <a:chOff x="3999279" y="2595282"/>
              <a:chExt cx="870973" cy="941294"/>
            </a:xfrm>
          </p:grpSpPr>
          <p:sp>
            <p:nvSpPr>
              <p:cNvPr id="45" name="Rounded Rectangle 44"/>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46" name="Straight Connector 45"/>
              <p:cNvCxnSpPr>
                <a:stCxn id="50" idx="1"/>
                <a:endCxn id="50"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3035110" y="3756981"/>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p>
          </p:txBody>
        </p:sp>
        <p:cxnSp>
          <p:nvCxnSpPr>
            <p:cNvPr id="49" name="Straight Arrow Connector 48"/>
            <p:cNvCxnSpPr>
              <a:stCxn id="52" idx="0"/>
              <a:endCxn id="40" idx="2"/>
            </p:cNvCxnSpPr>
            <p:nvPr/>
          </p:nvCxnSpPr>
          <p:spPr>
            <a:xfrm flipV="1">
              <a:off x="3227151" y="3052131"/>
              <a:ext cx="6914" cy="70485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2" idx="7"/>
              <a:endCxn id="45" idx="2"/>
            </p:cNvCxnSpPr>
            <p:nvPr/>
          </p:nvCxnSpPr>
          <p:spPr>
            <a:xfrm flipV="1">
              <a:off x="3362944" y="3052131"/>
              <a:ext cx="1188933" cy="756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2" idx="6"/>
              <a:endCxn id="49" idx="2"/>
            </p:cNvCxnSpPr>
            <p:nvPr/>
          </p:nvCxnSpPr>
          <p:spPr>
            <a:xfrm flipV="1">
              <a:off x="3419191" y="3052131"/>
              <a:ext cx="2517733" cy="87966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0" idx="2"/>
            </p:cNvCxnSpPr>
            <p:nvPr/>
          </p:nvCxnSpPr>
          <p:spPr>
            <a:xfrm flipH="1" flipV="1">
              <a:off x="3234065" y="3052131"/>
              <a:ext cx="1244543"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5" idx="2"/>
            </p:cNvCxnSpPr>
            <p:nvPr/>
          </p:nvCxnSpPr>
          <p:spPr>
            <a:xfrm flipH="1" flipV="1">
              <a:off x="4551877" y="3052131"/>
              <a:ext cx="62525" cy="6174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9" idx="2"/>
            </p:cNvCxnSpPr>
            <p:nvPr/>
          </p:nvCxnSpPr>
          <p:spPr>
            <a:xfrm flipV="1">
              <a:off x="4750195" y="3052131"/>
              <a:ext cx="1186729"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0" idx="2"/>
            </p:cNvCxnSpPr>
            <p:nvPr/>
          </p:nvCxnSpPr>
          <p:spPr>
            <a:xfrm flipH="1" flipV="1">
              <a:off x="3234065" y="3052131"/>
              <a:ext cx="2443350" cy="7967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5" idx="2"/>
            </p:cNvCxnSpPr>
            <p:nvPr/>
          </p:nvCxnSpPr>
          <p:spPr>
            <a:xfrm flipH="1" flipV="1">
              <a:off x="4551877" y="3052131"/>
              <a:ext cx="1181785" cy="6731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74" idx="0"/>
            </p:cNvCxnSpPr>
            <p:nvPr/>
          </p:nvCxnSpPr>
          <p:spPr>
            <a:xfrm flipH="1" flipV="1">
              <a:off x="5936923" y="3078540"/>
              <a:ext cx="2205" cy="6422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0" idx="0"/>
            </p:cNvCxnSpPr>
            <p:nvPr/>
          </p:nvCxnSpPr>
          <p:spPr>
            <a:xfrm flipV="1">
              <a:off x="3234065" y="2164625"/>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5" idx="0"/>
            </p:cNvCxnSpPr>
            <p:nvPr/>
          </p:nvCxnSpPr>
          <p:spPr>
            <a:xfrm flipV="1">
              <a:off x="4551877" y="2151177"/>
              <a:ext cx="0" cy="3227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9" idx="0"/>
            </p:cNvCxnSpPr>
            <p:nvPr/>
          </p:nvCxnSpPr>
          <p:spPr>
            <a:xfrm flipV="1">
              <a:off x="5936924" y="2164625"/>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22361" y="4812570"/>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0</a:t>
              </a:r>
              <a:endParaRPr lang="en-US" sz="1800" i="1" dirty="0">
                <a:latin typeface="Constantia" charset="0"/>
                <a:ea typeface="Constantia" charset="0"/>
                <a:cs typeface="Constantia" charset="0"/>
              </a:endParaRPr>
            </a:p>
          </p:txBody>
        </p:sp>
        <p:sp>
          <p:nvSpPr>
            <p:cNvPr id="68" name="Oval 67"/>
            <p:cNvSpPr/>
            <p:nvPr/>
          </p:nvSpPr>
          <p:spPr>
            <a:xfrm>
              <a:off x="5677415" y="4817053"/>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1</a:t>
              </a:r>
              <a:endParaRPr lang="en-US" sz="1800" i="1" dirty="0">
                <a:latin typeface="Constantia" charset="0"/>
                <a:ea typeface="Constantia" charset="0"/>
                <a:cs typeface="Constantia" charset="0"/>
              </a:endParaRPr>
            </a:p>
          </p:txBody>
        </p:sp>
        <p:grpSp>
          <p:nvGrpSpPr>
            <p:cNvPr id="69" name="Group 68"/>
            <p:cNvGrpSpPr/>
            <p:nvPr/>
          </p:nvGrpSpPr>
          <p:grpSpPr>
            <a:xfrm>
              <a:off x="4422361" y="3720775"/>
              <a:ext cx="397909" cy="578224"/>
              <a:chOff x="3999279" y="2595282"/>
              <a:chExt cx="870973" cy="941294"/>
            </a:xfrm>
            <a:solidFill>
              <a:schemeClr val="tx2">
                <a:lumMod val="50000"/>
                <a:lumOff val="50000"/>
              </a:schemeClr>
            </a:solidFill>
          </p:grpSpPr>
          <p:sp>
            <p:nvSpPr>
              <p:cNvPr id="70" name="Rounded Rectangle 69"/>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1" name="Straight Connector 70"/>
              <p:cNvCxnSpPr>
                <a:cxnSpLocks/>
                <a:stCxn id="74" idx="1"/>
                <a:endCxn id="74" idx="3"/>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40173" y="3720775"/>
              <a:ext cx="397909" cy="578224"/>
              <a:chOff x="3999279" y="2595282"/>
              <a:chExt cx="870973" cy="941294"/>
            </a:xfrm>
            <a:solidFill>
              <a:schemeClr val="tx2">
                <a:lumMod val="50000"/>
                <a:lumOff val="50000"/>
              </a:schemeClr>
            </a:solidFill>
          </p:grpSpPr>
          <p:sp>
            <p:nvSpPr>
              <p:cNvPr id="74" name="Rounded Rectangle 73"/>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5" name="Straight Connector 74"/>
              <p:cNvCxnSpPr>
                <a:cxnSpLocks/>
                <a:stCxn id="79" idx="1"/>
                <a:endCxn id="79" idx="3"/>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7125220" y="3720775"/>
              <a:ext cx="397909" cy="578224"/>
              <a:chOff x="3999279" y="2595282"/>
              <a:chExt cx="870973" cy="941294"/>
            </a:xfrm>
            <a:solidFill>
              <a:schemeClr val="tx2">
                <a:lumMod val="50000"/>
                <a:lumOff val="50000"/>
              </a:schemeClr>
            </a:solidFill>
          </p:grpSpPr>
          <p:sp>
            <p:nvSpPr>
              <p:cNvPr id="78" name="Rounded Rectangle 77"/>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9" name="Straight Connector 78"/>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2" name="Oval 81"/>
            <p:cNvSpPr/>
            <p:nvPr/>
          </p:nvSpPr>
          <p:spPr>
            <a:xfrm>
              <a:off x="3170903" y="4845771"/>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endParaRPr lang="en-US" sz="1800" i="1" baseline="-25000" dirty="0">
                <a:solidFill>
                  <a:schemeClr val="bg2"/>
                </a:solidFill>
                <a:latin typeface="Constantia" charset="0"/>
                <a:ea typeface="Constantia" charset="0"/>
                <a:cs typeface="Constantia" charset="0"/>
              </a:endParaRPr>
            </a:p>
          </p:txBody>
        </p:sp>
        <p:cxnSp>
          <p:nvCxnSpPr>
            <p:cNvPr id="84" name="Straight Arrow Connector 83"/>
            <p:cNvCxnSpPr>
              <a:stCxn id="78" idx="0"/>
              <a:endCxn id="45" idx="2"/>
            </p:cNvCxnSpPr>
            <p:nvPr/>
          </p:nvCxnSpPr>
          <p:spPr>
            <a:xfrm flipH="1" flipV="1">
              <a:off x="5936924" y="3052131"/>
              <a:ext cx="1387251" cy="6686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1" idx="2"/>
            </p:cNvCxnSpPr>
            <p:nvPr/>
          </p:nvCxnSpPr>
          <p:spPr>
            <a:xfrm flipH="1" flipV="1">
              <a:off x="4551877" y="3052131"/>
              <a:ext cx="2573343" cy="71479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37" idx="2"/>
            </p:cNvCxnSpPr>
            <p:nvPr/>
          </p:nvCxnSpPr>
          <p:spPr>
            <a:xfrm flipH="1" flipV="1">
              <a:off x="3234065" y="3052131"/>
              <a:ext cx="3891155" cy="79355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7" idx="0"/>
              <a:endCxn id="70" idx="2"/>
            </p:cNvCxnSpPr>
            <p:nvPr/>
          </p:nvCxnSpPr>
          <p:spPr>
            <a:xfrm flipV="1">
              <a:off x="4614402" y="4298999"/>
              <a:ext cx="6914" cy="51357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7" idx="7"/>
              <a:endCxn id="74" idx="2"/>
            </p:cNvCxnSpPr>
            <p:nvPr/>
          </p:nvCxnSpPr>
          <p:spPr>
            <a:xfrm flipV="1">
              <a:off x="4750195" y="4298999"/>
              <a:ext cx="1188933" cy="564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7" idx="7"/>
              <a:endCxn id="78" idx="2"/>
            </p:cNvCxnSpPr>
            <p:nvPr/>
          </p:nvCxnSpPr>
          <p:spPr>
            <a:xfrm flipV="1">
              <a:off x="4750195" y="4298999"/>
              <a:ext cx="2573980" cy="564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2" idx="0"/>
              <a:endCxn id="70" idx="2"/>
            </p:cNvCxnSpPr>
            <p:nvPr/>
          </p:nvCxnSpPr>
          <p:spPr>
            <a:xfrm flipV="1">
              <a:off x="3362944" y="4298999"/>
              <a:ext cx="1258372" cy="546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82" idx="7"/>
              <a:endCxn id="74" idx="2"/>
            </p:cNvCxnSpPr>
            <p:nvPr/>
          </p:nvCxnSpPr>
          <p:spPr>
            <a:xfrm flipV="1">
              <a:off x="3498737" y="4298999"/>
              <a:ext cx="2440391" cy="5979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2" idx="7"/>
              <a:endCxn id="78" idx="2"/>
            </p:cNvCxnSpPr>
            <p:nvPr/>
          </p:nvCxnSpPr>
          <p:spPr>
            <a:xfrm flipV="1">
              <a:off x="3498737" y="4298999"/>
              <a:ext cx="3825438" cy="5979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8" idx="0"/>
              <a:endCxn id="74" idx="2"/>
            </p:cNvCxnSpPr>
            <p:nvPr/>
          </p:nvCxnSpPr>
          <p:spPr>
            <a:xfrm flipV="1">
              <a:off x="5869456" y="4298999"/>
              <a:ext cx="69672" cy="51805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8" idx="7"/>
              <a:endCxn id="78" idx="2"/>
            </p:cNvCxnSpPr>
            <p:nvPr/>
          </p:nvCxnSpPr>
          <p:spPr>
            <a:xfrm flipV="1">
              <a:off x="6005249" y="4298999"/>
              <a:ext cx="1318926" cy="5692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68" idx="1"/>
              <a:endCxn id="70" idx="2"/>
            </p:cNvCxnSpPr>
            <p:nvPr/>
          </p:nvCxnSpPr>
          <p:spPr>
            <a:xfrm flipH="1" flipV="1">
              <a:off x="4621316" y="4298999"/>
              <a:ext cx="1112346" cy="5692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 name="Straight Arrow Connector 5">
            <a:extLst>
              <a:ext uri="{FF2B5EF4-FFF2-40B4-BE49-F238E27FC236}">
                <a16:creationId xmlns:a16="http://schemas.microsoft.com/office/drawing/2014/main" id="{C057ACBE-0460-4D2B-BBD1-12682C52DADE}"/>
              </a:ext>
            </a:extLst>
          </p:cNvPr>
          <p:cNvCxnSpPr/>
          <p:nvPr/>
        </p:nvCxnSpPr>
        <p:spPr>
          <a:xfrm>
            <a:off x="1590404" y="2518475"/>
            <a:ext cx="0" cy="39528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FBEE827A-52B6-4838-9BFF-A2468BF04625}"/>
              </a:ext>
            </a:extLst>
          </p:cNvPr>
          <p:cNvCxnSpPr>
            <a:cxnSpLocks/>
          </p:cNvCxnSpPr>
          <p:nvPr/>
        </p:nvCxnSpPr>
        <p:spPr>
          <a:xfrm>
            <a:off x="1889103" y="2518475"/>
            <a:ext cx="342653" cy="20147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E98ED336-C303-43DC-9C20-E29D1CDC46A9}"/>
              </a:ext>
            </a:extLst>
          </p:cNvPr>
          <p:cNvCxnSpPr>
            <a:cxnSpLocks/>
          </p:cNvCxnSpPr>
          <p:nvPr/>
        </p:nvCxnSpPr>
        <p:spPr>
          <a:xfrm>
            <a:off x="2088058" y="2515292"/>
            <a:ext cx="382618" cy="142969"/>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B8C6D6D-120A-4BF5-B803-75DBEC8C046B}"/>
              </a:ext>
            </a:extLst>
          </p:cNvPr>
          <p:cNvCxnSpPr>
            <a:cxnSpLocks/>
          </p:cNvCxnSpPr>
          <p:nvPr/>
        </p:nvCxnSpPr>
        <p:spPr>
          <a:xfrm>
            <a:off x="2173789" y="2409225"/>
            <a:ext cx="438865" cy="71485"/>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B17B0866-6331-483C-80F0-74973D70DF2E}"/>
              </a:ext>
            </a:extLst>
          </p:cNvPr>
          <p:cNvCxnSpPr>
            <a:cxnSpLocks/>
          </p:cNvCxnSpPr>
          <p:nvPr/>
        </p:nvCxnSpPr>
        <p:spPr>
          <a:xfrm>
            <a:off x="3332601" y="2391430"/>
            <a:ext cx="407363" cy="9909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BE356497-F4A1-4B0E-8E4E-9948D2092D0F}"/>
              </a:ext>
            </a:extLst>
          </p:cNvPr>
          <p:cNvCxnSpPr>
            <a:cxnSpLocks/>
          </p:cNvCxnSpPr>
          <p:nvPr/>
        </p:nvCxnSpPr>
        <p:spPr>
          <a:xfrm>
            <a:off x="3173926" y="2480491"/>
            <a:ext cx="294469" cy="201939"/>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C9463899-D0E1-4AF9-8027-1DC076002BC4}"/>
              </a:ext>
            </a:extLst>
          </p:cNvPr>
          <p:cNvCxnSpPr>
            <a:cxnSpLocks/>
          </p:cNvCxnSpPr>
          <p:nvPr/>
        </p:nvCxnSpPr>
        <p:spPr>
          <a:xfrm>
            <a:off x="2979473" y="2519871"/>
            <a:ext cx="49230" cy="300645"/>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47217527-EB2B-40F7-9B3B-1EF605C0AF85}"/>
              </a:ext>
            </a:extLst>
          </p:cNvPr>
          <p:cNvCxnSpPr>
            <a:cxnSpLocks/>
          </p:cNvCxnSpPr>
          <p:nvPr/>
        </p:nvCxnSpPr>
        <p:spPr>
          <a:xfrm flipH="1">
            <a:off x="2524677" y="2444967"/>
            <a:ext cx="319003" cy="20244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02FE57E9-CCB1-46DE-8E5F-2D7CB300ADB3}"/>
              </a:ext>
            </a:extLst>
          </p:cNvPr>
          <p:cNvCxnSpPr>
            <a:cxnSpLocks/>
          </p:cNvCxnSpPr>
          <p:nvPr/>
        </p:nvCxnSpPr>
        <p:spPr>
          <a:xfrm>
            <a:off x="4687017" y="2430946"/>
            <a:ext cx="355393" cy="15051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70C6D883-A58B-4911-AF3E-0171FBB93EA6}"/>
              </a:ext>
            </a:extLst>
          </p:cNvPr>
          <p:cNvCxnSpPr>
            <a:cxnSpLocks/>
          </p:cNvCxnSpPr>
          <p:nvPr/>
        </p:nvCxnSpPr>
        <p:spPr>
          <a:xfrm>
            <a:off x="4459841" y="2470518"/>
            <a:ext cx="20264" cy="32400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5A20E4E9-2675-408F-B0AE-DFD5C61B5F46}"/>
              </a:ext>
            </a:extLst>
          </p:cNvPr>
          <p:cNvCxnSpPr>
            <a:cxnSpLocks/>
          </p:cNvCxnSpPr>
          <p:nvPr/>
        </p:nvCxnSpPr>
        <p:spPr>
          <a:xfrm flipH="1">
            <a:off x="3939296" y="2500459"/>
            <a:ext cx="319003" cy="20244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715AD3E5-33F4-4064-AA20-DE9D4016C09F}"/>
              </a:ext>
            </a:extLst>
          </p:cNvPr>
          <p:cNvCxnSpPr>
            <a:cxnSpLocks/>
          </p:cNvCxnSpPr>
          <p:nvPr/>
        </p:nvCxnSpPr>
        <p:spPr>
          <a:xfrm flipH="1">
            <a:off x="3773004" y="2398260"/>
            <a:ext cx="388921" cy="13799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9B2EF171-A1F6-4E80-B529-BD0B26592E2A}"/>
                  </a:ext>
                </a:extLst>
              </p:cNvPr>
              <p:cNvSpPr txBox="1"/>
              <p:nvPr/>
            </p:nvSpPr>
            <p:spPr>
              <a:xfrm>
                <a:off x="2662680" y="970882"/>
                <a:ext cx="1451615"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𝛿</m:t>
                          </m:r>
                        </m:e>
                        <m:sup>
                          <m:r>
                            <a:rPr lang="en-US" sz="1800" b="0" i="1" smtClean="0">
                              <a:latin typeface="Cambria Math" panose="02040503050406030204" pitchFamily="18" charset="0"/>
                            </a:rPr>
                            <m:t>(3)</m:t>
                          </m:r>
                        </m:sup>
                      </m:sSup>
                      <m:r>
                        <a:rPr lang="en-US" sz="1800" i="1">
                          <a:latin typeface="Cambria Math" panose="02040503050406030204" pitchFamily="18" charset="0"/>
                        </a:rPr>
                        <m:t>=</m:t>
                      </m:r>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𝑦</m:t>
                          </m:r>
                        </m:e>
                      </m:acc>
                      <m:r>
                        <a:rPr lang="en-US" sz="1800" i="1">
                          <a:latin typeface="Cambria Math" panose="02040503050406030204" pitchFamily="18" charset="0"/>
                        </a:rPr>
                        <m:t>−</m:t>
                      </m:r>
                      <m:r>
                        <a:rPr lang="en-US" sz="1800" b="0" i="1" smtClean="0">
                          <a:latin typeface="Cambria Math" panose="02040503050406030204" pitchFamily="18" charset="0"/>
                        </a:rPr>
                        <m:t>𝑦</m:t>
                      </m:r>
                    </m:oMath>
                  </m:oMathPara>
                </a14:m>
                <a:endParaRPr lang="en-US" sz="1800" i="1" baseline="-25000" dirty="0">
                  <a:latin typeface="Constantia" charset="0"/>
                  <a:ea typeface="Constantia" charset="0"/>
                  <a:cs typeface="Constantia" charset="0"/>
                </a:endParaRPr>
              </a:p>
            </p:txBody>
          </p:sp>
        </mc:Choice>
        <mc:Fallback xmlns="">
          <p:sp>
            <p:nvSpPr>
              <p:cNvPr id="125" name="TextBox 124">
                <a:extLst>
                  <a:ext uri="{FF2B5EF4-FFF2-40B4-BE49-F238E27FC236}">
                    <a16:creationId xmlns:a16="http://schemas.microsoft.com/office/drawing/2014/main" id="{9B2EF171-A1F6-4E80-B529-BD0B26592E2A}"/>
                  </a:ext>
                </a:extLst>
              </p:cNvPr>
              <p:cNvSpPr txBox="1">
                <a:spLocks noRot="1" noChangeAspect="1" noMove="1" noResize="1" noEditPoints="1" noAdjustHandles="1" noChangeArrowheads="1" noChangeShapeType="1" noTextEdit="1"/>
              </p:cNvSpPr>
              <p:nvPr/>
            </p:nvSpPr>
            <p:spPr>
              <a:xfrm>
                <a:off x="2662680" y="970882"/>
                <a:ext cx="1451615" cy="380810"/>
              </a:xfrm>
              <a:prstGeom prst="rect">
                <a:avLst/>
              </a:prstGeom>
              <a:blipFill>
                <a:blip r:embed="rId2"/>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1858DDB9-241E-4E8A-940B-A173340E52D5}"/>
                  </a:ext>
                </a:extLst>
              </p:cNvPr>
              <p:cNvSpPr txBox="1"/>
              <p:nvPr/>
            </p:nvSpPr>
            <p:spPr>
              <a:xfrm>
                <a:off x="5626085" y="2451120"/>
                <a:ext cx="3271793" cy="3975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𝛿</m:t>
                          </m:r>
                        </m:e>
                        <m:sup>
                          <m:r>
                            <a:rPr lang="en-US" sz="1600" i="1">
                              <a:latin typeface="Cambria Math" panose="02040503050406030204" pitchFamily="18" charset="0"/>
                            </a:rPr>
                            <m:t>(2)</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sSup>
                            <m:sSupPr>
                              <m:ctrlPr>
                                <a:rPr lang="en-US" sz="1600" i="1">
                                  <a:latin typeface="Cambria Math" panose="02040503050406030204" pitchFamily="18" charset="0"/>
                                </a:rPr>
                              </m:ctrlPr>
                            </m:sSupPr>
                            <m:e>
                              <m:r>
                                <a:rPr lang="en-US" sz="1600" i="1">
                                  <a:latin typeface="Cambria Math" panose="02040503050406030204" pitchFamily="18" charset="0"/>
                                </a:rPr>
                                <m:t>𝑤</m:t>
                              </m:r>
                            </m:e>
                            <m:sup>
                              <m:r>
                                <a:rPr lang="en-US" sz="1600" i="1">
                                  <a:latin typeface="Cambria Math" panose="02040503050406030204" pitchFamily="18" charset="0"/>
                                </a:rPr>
                                <m:t>(2)</m:t>
                              </m:r>
                            </m:sup>
                          </m:sSup>
                        </m:e>
                        <m:sup>
                          <m:r>
                            <a:rPr lang="en-US" sz="1600" i="1">
                              <a:latin typeface="Cambria Math" panose="02040503050406030204" pitchFamily="18" charset="0"/>
                            </a:rPr>
                            <m:t>𝑇</m:t>
                          </m:r>
                        </m:sup>
                      </m:sSup>
                      <m:sSup>
                        <m:sSupPr>
                          <m:ctrlPr>
                            <a:rPr lang="en-US" sz="1600" i="1">
                              <a:latin typeface="Cambria Math" panose="02040503050406030204" pitchFamily="18" charset="0"/>
                            </a:rPr>
                          </m:ctrlPr>
                        </m:sSupPr>
                        <m:e>
                          <m:r>
                            <a:rPr lang="en-US" sz="1600" i="1">
                              <a:latin typeface="Cambria Math" panose="02040503050406030204" pitchFamily="18" charset="0"/>
                            </a:rPr>
                            <m:t>𝛿</m:t>
                          </m:r>
                        </m:e>
                        <m:sup>
                          <m:r>
                            <a:rPr lang="en-US" sz="1600" i="1">
                              <a:latin typeface="Cambria Math" panose="02040503050406030204" pitchFamily="18" charset="0"/>
                            </a:rPr>
                            <m:t>(3)</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d>
                            <m:dPr>
                              <m:ctrlPr>
                                <a:rPr lang="en-US" sz="1600" i="1">
                                  <a:latin typeface="Cambria Math" panose="02040503050406030204" pitchFamily="18" charset="0"/>
                                </a:rPr>
                              </m:ctrlPr>
                            </m:dPr>
                            <m:e>
                              <m:r>
                                <a:rPr lang="en-US" sz="1600" i="1">
                                  <a:latin typeface="Cambria Math" panose="02040503050406030204" pitchFamily="18" charset="0"/>
                                </a:rPr>
                                <m:t>2</m:t>
                              </m:r>
                            </m:e>
                          </m:d>
                        </m:sup>
                      </m:sSup>
                      <m:r>
                        <a:rPr lang="en-US" sz="1600" i="1">
                          <a:latin typeface="Cambria Math" panose="02040503050406030204" pitchFamily="18" charset="0"/>
                        </a:rPr>
                        <m:t>∗(1−</m:t>
                      </m:r>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d>
                            <m:dPr>
                              <m:ctrlPr>
                                <a:rPr lang="en-US" sz="1600" i="1">
                                  <a:latin typeface="Cambria Math" panose="02040503050406030204" pitchFamily="18" charset="0"/>
                                </a:rPr>
                              </m:ctrlPr>
                            </m:dPr>
                            <m:e>
                              <m:r>
                                <a:rPr lang="en-US" sz="1600" i="1">
                                  <a:latin typeface="Cambria Math" panose="02040503050406030204" pitchFamily="18" charset="0"/>
                                </a:rPr>
                                <m:t>2</m:t>
                              </m:r>
                            </m:e>
                          </m:d>
                        </m:sup>
                      </m:sSup>
                      <m:r>
                        <a:rPr lang="en-US" sz="1600" i="1">
                          <a:latin typeface="Cambria Math" panose="02040503050406030204" pitchFamily="18" charset="0"/>
                        </a:rPr>
                        <m:t>)</m:t>
                      </m:r>
                    </m:oMath>
                  </m:oMathPara>
                </a14:m>
                <a:endParaRPr lang="en-US" sz="1600" dirty="0"/>
              </a:p>
            </p:txBody>
          </p:sp>
        </mc:Choice>
        <mc:Fallback xmlns="">
          <p:sp>
            <p:nvSpPr>
              <p:cNvPr id="126" name="TextBox 125">
                <a:extLst>
                  <a:ext uri="{FF2B5EF4-FFF2-40B4-BE49-F238E27FC236}">
                    <a16:creationId xmlns:a16="http://schemas.microsoft.com/office/drawing/2014/main" id="{1858DDB9-241E-4E8A-940B-A173340E52D5}"/>
                  </a:ext>
                </a:extLst>
              </p:cNvPr>
              <p:cNvSpPr txBox="1">
                <a:spLocks noRot="1" noChangeAspect="1" noMove="1" noResize="1" noEditPoints="1" noAdjustHandles="1" noChangeArrowheads="1" noChangeShapeType="1" noTextEdit="1"/>
              </p:cNvSpPr>
              <p:nvPr/>
            </p:nvSpPr>
            <p:spPr>
              <a:xfrm>
                <a:off x="5626085" y="2451120"/>
                <a:ext cx="3271793" cy="397545"/>
              </a:xfrm>
              <a:prstGeom prst="rect">
                <a:avLst/>
              </a:prstGeom>
              <a:blipFill>
                <a:blip r:embed="rId3"/>
                <a:stretch>
                  <a:fillRect b="-10769"/>
                </a:stretch>
              </a:blipFill>
            </p:spPr>
            <p:txBody>
              <a:bodyPr/>
              <a:lstStyle/>
              <a:p>
                <a:r>
                  <a:rPr lang="en-US">
                    <a:noFill/>
                  </a:rPr>
                  <a:t> </a:t>
                </a:r>
              </a:p>
            </p:txBody>
          </p:sp>
        </mc:Fallback>
      </mc:AlternateContent>
      <p:sp>
        <p:nvSpPr>
          <p:cNvPr id="3" name="Freeform: Shape 2">
            <a:extLst>
              <a:ext uri="{FF2B5EF4-FFF2-40B4-BE49-F238E27FC236}">
                <a16:creationId xmlns:a16="http://schemas.microsoft.com/office/drawing/2014/main" id="{ED770DF9-BCD7-4B6C-B8BA-C1B9F3FFB353}"/>
              </a:ext>
            </a:extLst>
          </p:cNvPr>
          <p:cNvSpPr/>
          <p:nvPr/>
        </p:nvSpPr>
        <p:spPr>
          <a:xfrm>
            <a:off x="3239146" y="912247"/>
            <a:ext cx="3711844" cy="1590729"/>
          </a:xfrm>
          <a:custGeom>
            <a:avLst/>
            <a:gdLst>
              <a:gd name="connsiteX0" fmla="*/ 0 w 3711844"/>
              <a:gd name="connsiteY0" fmla="*/ 172634 h 1590729"/>
              <a:gd name="connsiteX1" fmla="*/ 2014779 w 3711844"/>
              <a:gd name="connsiteY1" fmla="*/ 33150 h 1590729"/>
              <a:gd name="connsiteX2" fmla="*/ 3332135 w 3711844"/>
              <a:gd name="connsiteY2" fmla="*/ 722824 h 1590729"/>
              <a:gd name="connsiteX3" fmla="*/ 3711844 w 3711844"/>
              <a:gd name="connsiteY3" fmla="*/ 1590729 h 1590729"/>
            </a:gdLst>
            <a:ahLst/>
            <a:cxnLst>
              <a:cxn ang="0">
                <a:pos x="connsiteX0" y="connsiteY0"/>
              </a:cxn>
              <a:cxn ang="0">
                <a:pos x="connsiteX1" y="connsiteY1"/>
              </a:cxn>
              <a:cxn ang="0">
                <a:pos x="connsiteX2" y="connsiteY2"/>
              </a:cxn>
              <a:cxn ang="0">
                <a:pos x="connsiteX3" y="connsiteY3"/>
              </a:cxn>
            </a:cxnLst>
            <a:rect l="l" t="t" r="r" b="b"/>
            <a:pathLst>
              <a:path w="3711844" h="1590729">
                <a:moveTo>
                  <a:pt x="0" y="172634"/>
                </a:moveTo>
                <a:cubicBezTo>
                  <a:pt x="729711" y="57043"/>
                  <a:pt x="1459423" y="-58548"/>
                  <a:pt x="2014779" y="33150"/>
                </a:cubicBezTo>
                <a:cubicBezTo>
                  <a:pt x="2570135" y="124848"/>
                  <a:pt x="3049291" y="463228"/>
                  <a:pt x="3332135" y="722824"/>
                </a:cubicBezTo>
                <a:cubicBezTo>
                  <a:pt x="3614979" y="982420"/>
                  <a:pt x="3663411" y="1286574"/>
                  <a:pt x="3711844" y="1590729"/>
                </a:cubicBezTo>
              </a:path>
            </a:pathLst>
          </a:custGeom>
          <a:noFill/>
          <a:ln>
            <a:headEnd type="none" w="med" len="med"/>
            <a:tailEnd type="arrow" w="med" len="med"/>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430727E-80AD-4183-B176-75B5C561B2FA}"/>
                  </a:ext>
                </a:extLst>
              </p:cNvPr>
              <p:cNvSpPr txBox="1"/>
              <p:nvPr/>
            </p:nvSpPr>
            <p:spPr>
              <a:xfrm>
                <a:off x="6354305" y="3026948"/>
                <a:ext cx="1435842" cy="322268"/>
              </a:xfrm>
              <a:prstGeom prst="rect">
                <a:avLst/>
              </a:prstGeom>
            </p:spPr>
            <p:txBody>
              <a:bodyPr wrap="none" rtlCol="0">
                <a:spAutoFit/>
              </a:bodyPr>
              <a:lstStyle/>
              <a:p>
                <a:r>
                  <a:rPr lang="en-US" dirty="0"/>
                  <a:t>Add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𝛿</m:t>
                        </m:r>
                      </m:e>
                      <m:sup>
                        <m:r>
                          <a:rPr lang="en-US" i="1">
                            <a:latin typeface="Cambria Math" panose="02040503050406030204" pitchFamily="18" charset="0"/>
                          </a:rPr>
                          <m:t>(2)</m:t>
                        </m:r>
                      </m:sup>
                    </m:sSup>
                  </m:oMath>
                </a14:m>
                <a:r>
                  <a:rPr lang="en-US" dirty="0"/>
                  <a: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oMath>
                </a14:m>
                <a:endParaRPr lang="en-US" dirty="0"/>
              </a:p>
            </p:txBody>
          </p:sp>
        </mc:Choice>
        <mc:Fallback xmlns="">
          <p:sp>
            <p:nvSpPr>
              <p:cNvPr id="4" name="TextBox 3">
                <a:extLst>
                  <a:ext uri="{FF2B5EF4-FFF2-40B4-BE49-F238E27FC236}">
                    <a16:creationId xmlns:a16="http://schemas.microsoft.com/office/drawing/2014/main" id="{A430727E-80AD-4183-B176-75B5C561B2FA}"/>
                  </a:ext>
                </a:extLst>
              </p:cNvPr>
              <p:cNvSpPr txBox="1">
                <a:spLocks noRot="1" noChangeAspect="1" noMove="1" noResize="1" noEditPoints="1" noAdjustHandles="1" noChangeArrowheads="1" noChangeShapeType="1" noTextEdit="1"/>
              </p:cNvSpPr>
              <p:nvPr/>
            </p:nvSpPr>
            <p:spPr>
              <a:xfrm>
                <a:off x="6354305" y="3026948"/>
                <a:ext cx="1435842" cy="322268"/>
              </a:xfrm>
              <a:prstGeom prst="rect">
                <a:avLst/>
              </a:prstGeom>
              <a:blipFill>
                <a:blip r:embed="rId4"/>
                <a:stretch>
                  <a:fillRect l="-1271" b="-21154"/>
                </a:stretch>
              </a:blipFill>
            </p:spPr>
            <p:txBody>
              <a:bodyPr/>
              <a:lstStyle/>
              <a:p>
                <a:r>
                  <a:rPr lang="en-US">
                    <a:noFill/>
                  </a:rPr>
                  <a:t> </a:t>
                </a:r>
              </a:p>
            </p:txBody>
          </p:sp>
        </mc:Fallback>
      </mc:AlternateContent>
    </p:spTree>
    <p:extLst>
      <p:ext uri="{BB962C8B-B14F-4D97-AF65-F5344CB8AC3E}">
        <p14:creationId xmlns:p14="http://schemas.microsoft.com/office/powerpoint/2010/main" val="10104422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Backpropagation</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56</a:t>
            </a:fld>
            <a:endParaRPr lang="en-GB"/>
          </a:p>
        </p:txBody>
      </p:sp>
      <p:grpSp>
        <p:nvGrpSpPr>
          <p:cNvPr id="7" name="Group 6"/>
          <p:cNvGrpSpPr/>
          <p:nvPr/>
        </p:nvGrpSpPr>
        <p:grpSpPr>
          <a:xfrm>
            <a:off x="1505022" y="1457350"/>
            <a:ext cx="4488019" cy="3044217"/>
            <a:chOff x="3035110" y="2151177"/>
            <a:chExt cx="4488019" cy="3044217"/>
          </a:xfrm>
        </p:grpSpPr>
        <p:grpSp>
          <p:nvGrpSpPr>
            <p:cNvPr id="36" name="Group 35"/>
            <p:cNvGrpSpPr/>
            <p:nvPr/>
          </p:nvGrpSpPr>
          <p:grpSpPr>
            <a:xfrm>
              <a:off x="3035110" y="2473907"/>
              <a:ext cx="397909" cy="578224"/>
              <a:chOff x="3999279" y="2595282"/>
              <a:chExt cx="870973" cy="941294"/>
            </a:xfrm>
          </p:grpSpPr>
          <p:sp>
            <p:nvSpPr>
              <p:cNvPr id="37" name="Rounded Rectangle 36"/>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38" name="Straight Connector 37"/>
              <p:cNvCxnSpPr>
                <a:stCxn id="41" idx="1"/>
                <a:endCxn id="41"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4352922" y="2473907"/>
              <a:ext cx="397909" cy="578224"/>
              <a:chOff x="3999279" y="2595282"/>
              <a:chExt cx="870973" cy="941294"/>
            </a:xfrm>
          </p:grpSpPr>
          <p:sp>
            <p:nvSpPr>
              <p:cNvPr id="41" name="Rounded Rectangle 40"/>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42" name="Straight Connector 41"/>
              <p:cNvCxnSpPr>
                <a:stCxn id="46" idx="1"/>
                <a:endCxn id="46"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737969" y="2473907"/>
              <a:ext cx="397909" cy="578224"/>
              <a:chOff x="3999279" y="2595282"/>
              <a:chExt cx="870973" cy="941294"/>
            </a:xfrm>
          </p:grpSpPr>
          <p:sp>
            <p:nvSpPr>
              <p:cNvPr id="45" name="Rounded Rectangle 44"/>
              <p:cNvSpPr/>
              <p:nvPr/>
            </p:nvSpPr>
            <p:spPr>
              <a:xfrm>
                <a:off x="3999279" y="2595282"/>
                <a:ext cx="870973" cy="941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latin typeface="Constantia" charset="0"/>
                    <a:ea typeface="Constantia" charset="0"/>
                    <a:cs typeface="Constantia" charset="0"/>
                  </a:rPr>
                  <a:t>Σ</a:t>
                </a:r>
                <a:endParaRPr lang="en-US" dirty="0">
                  <a:latin typeface="Constantia" charset="0"/>
                  <a:ea typeface="Constantia" charset="0"/>
                  <a:cs typeface="Constantia" charset="0"/>
                </a:endParaRPr>
              </a:p>
            </p:txBody>
          </p:sp>
          <p:cxnSp>
            <p:nvCxnSpPr>
              <p:cNvPr id="46" name="Straight Connector 45"/>
              <p:cNvCxnSpPr>
                <a:stCxn id="50" idx="1"/>
                <a:endCxn id="50" idx="3"/>
              </p:cNvCxnSpPr>
              <p:nvPr/>
            </p:nvCxnSpPr>
            <p:spPr>
              <a:xfrm>
                <a:off x="3999279" y="3065929"/>
                <a:ext cx="870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4199441" y="2722487"/>
                <a:ext cx="470647" cy="28238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3035110" y="3756981"/>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p>
          </p:txBody>
        </p:sp>
        <p:cxnSp>
          <p:nvCxnSpPr>
            <p:cNvPr id="49" name="Straight Arrow Connector 48"/>
            <p:cNvCxnSpPr>
              <a:stCxn id="52" idx="0"/>
              <a:endCxn id="40" idx="2"/>
            </p:cNvCxnSpPr>
            <p:nvPr/>
          </p:nvCxnSpPr>
          <p:spPr>
            <a:xfrm flipV="1">
              <a:off x="3227151" y="3052131"/>
              <a:ext cx="6914" cy="70485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2" idx="7"/>
              <a:endCxn id="45" idx="2"/>
            </p:cNvCxnSpPr>
            <p:nvPr/>
          </p:nvCxnSpPr>
          <p:spPr>
            <a:xfrm flipV="1">
              <a:off x="3362944" y="3052131"/>
              <a:ext cx="1188933" cy="7560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2" idx="6"/>
              <a:endCxn id="49" idx="2"/>
            </p:cNvCxnSpPr>
            <p:nvPr/>
          </p:nvCxnSpPr>
          <p:spPr>
            <a:xfrm flipV="1">
              <a:off x="3419191" y="3052131"/>
              <a:ext cx="2517733" cy="87966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0" idx="2"/>
            </p:cNvCxnSpPr>
            <p:nvPr/>
          </p:nvCxnSpPr>
          <p:spPr>
            <a:xfrm flipH="1" flipV="1">
              <a:off x="3234065" y="3052131"/>
              <a:ext cx="1244543"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5" idx="2"/>
            </p:cNvCxnSpPr>
            <p:nvPr/>
          </p:nvCxnSpPr>
          <p:spPr>
            <a:xfrm flipH="1" flipV="1">
              <a:off x="4551877" y="3052131"/>
              <a:ext cx="62525" cy="6174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9" idx="2"/>
            </p:cNvCxnSpPr>
            <p:nvPr/>
          </p:nvCxnSpPr>
          <p:spPr>
            <a:xfrm flipV="1">
              <a:off x="4750195" y="3052131"/>
              <a:ext cx="1186729" cy="6686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0" idx="2"/>
            </p:cNvCxnSpPr>
            <p:nvPr/>
          </p:nvCxnSpPr>
          <p:spPr>
            <a:xfrm flipH="1" flipV="1">
              <a:off x="3234065" y="3052131"/>
              <a:ext cx="2443350" cy="7967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5" idx="2"/>
            </p:cNvCxnSpPr>
            <p:nvPr/>
          </p:nvCxnSpPr>
          <p:spPr>
            <a:xfrm flipH="1" flipV="1">
              <a:off x="4551877" y="3052131"/>
              <a:ext cx="1181785" cy="6731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74" idx="0"/>
            </p:cNvCxnSpPr>
            <p:nvPr/>
          </p:nvCxnSpPr>
          <p:spPr>
            <a:xfrm flipH="1" flipV="1">
              <a:off x="5936923" y="3078540"/>
              <a:ext cx="2205" cy="6422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0" idx="0"/>
            </p:cNvCxnSpPr>
            <p:nvPr/>
          </p:nvCxnSpPr>
          <p:spPr>
            <a:xfrm flipV="1">
              <a:off x="3234065" y="2164625"/>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5" idx="0"/>
            </p:cNvCxnSpPr>
            <p:nvPr/>
          </p:nvCxnSpPr>
          <p:spPr>
            <a:xfrm flipV="1">
              <a:off x="4551877" y="2151177"/>
              <a:ext cx="0" cy="3227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9" idx="0"/>
            </p:cNvCxnSpPr>
            <p:nvPr/>
          </p:nvCxnSpPr>
          <p:spPr>
            <a:xfrm flipV="1">
              <a:off x="5936924" y="2164625"/>
              <a:ext cx="0" cy="30928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22361" y="4812570"/>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0</a:t>
              </a:r>
              <a:endParaRPr lang="en-US" sz="1800" i="1" dirty="0">
                <a:latin typeface="Constantia" charset="0"/>
                <a:ea typeface="Constantia" charset="0"/>
                <a:cs typeface="Constantia" charset="0"/>
              </a:endParaRPr>
            </a:p>
          </p:txBody>
        </p:sp>
        <p:sp>
          <p:nvSpPr>
            <p:cNvPr id="68" name="Oval 67"/>
            <p:cNvSpPr/>
            <p:nvPr/>
          </p:nvSpPr>
          <p:spPr>
            <a:xfrm>
              <a:off x="5677415" y="4817053"/>
              <a:ext cx="384081" cy="349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latin typeface="Constantia" charset="0"/>
                  <a:ea typeface="Constantia" charset="0"/>
                  <a:cs typeface="Constantia" charset="0"/>
                </a:rPr>
                <a:t>x</a:t>
              </a:r>
              <a:r>
                <a:rPr lang="en-US" sz="1800" i="1" baseline="-25000" dirty="0">
                  <a:latin typeface="Constantia" charset="0"/>
                  <a:ea typeface="Constantia" charset="0"/>
                  <a:cs typeface="Constantia" charset="0"/>
                </a:rPr>
                <a:t>1</a:t>
              </a:r>
              <a:endParaRPr lang="en-US" sz="1800" i="1" dirty="0">
                <a:latin typeface="Constantia" charset="0"/>
                <a:ea typeface="Constantia" charset="0"/>
                <a:cs typeface="Constantia" charset="0"/>
              </a:endParaRPr>
            </a:p>
          </p:txBody>
        </p:sp>
        <p:grpSp>
          <p:nvGrpSpPr>
            <p:cNvPr id="69" name="Group 68"/>
            <p:cNvGrpSpPr/>
            <p:nvPr/>
          </p:nvGrpSpPr>
          <p:grpSpPr>
            <a:xfrm>
              <a:off x="4422361" y="3720775"/>
              <a:ext cx="397909" cy="578224"/>
              <a:chOff x="3999279" y="2595282"/>
              <a:chExt cx="870973" cy="941294"/>
            </a:xfrm>
            <a:solidFill>
              <a:schemeClr val="tx2">
                <a:lumMod val="50000"/>
                <a:lumOff val="50000"/>
              </a:schemeClr>
            </a:solidFill>
          </p:grpSpPr>
          <p:sp>
            <p:nvSpPr>
              <p:cNvPr id="70" name="Rounded Rectangle 69"/>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1" name="Straight Connector 70"/>
              <p:cNvCxnSpPr>
                <a:stCxn id="74" idx="1"/>
                <a:endCxn id="74" idx="3"/>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40173" y="3720775"/>
              <a:ext cx="397909" cy="578224"/>
              <a:chOff x="3999279" y="2595282"/>
              <a:chExt cx="870973" cy="941294"/>
            </a:xfrm>
            <a:solidFill>
              <a:schemeClr val="tx2">
                <a:lumMod val="50000"/>
                <a:lumOff val="50000"/>
              </a:schemeClr>
            </a:solidFill>
          </p:grpSpPr>
          <p:sp>
            <p:nvSpPr>
              <p:cNvPr id="74" name="Rounded Rectangle 73"/>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5" name="Straight Connector 74"/>
              <p:cNvCxnSpPr>
                <a:stCxn id="79" idx="1"/>
                <a:endCxn id="79" idx="3"/>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7125220" y="3720775"/>
              <a:ext cx="397909" cy="578224"/>
              <a:chOff x="3999279" y="2595282"/>
              <a:chExt cx="870973" cy="941294"/>
            </a:xfrm>
            <a:solidFill>
              <a:schemeClr val="tx2">
                <a:lumMod val="50000"/>
                <a:lumOff val="50000"/>
              </a:schemeClr>
            </a:solidFill>
          </p:grpSpPr>
          <p:sp>
            <p:nvSpPr>
              <p:cNvPr id="78" name="Rounded Rectangle 77"/>
              <p:cNvSpPr/>
              <p:nvPr/>
            </p:nvSpPr>
            <p:spPr>
              <a:xfrm>
                <a:off x="3999279" y="2595282"/>
                <a:ext cx="870973" cy="94129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dirty="0" err="1">
                    <a:solidFill>
                      <a:schemeClr val="tx2"/>
                    </a:solidFill>
                    <a:latin typeface="Constantia" charset="0"/>
                    <a:ea typeface="Constantia" charset="0"/>
                    <a:cs typeface="Constantia" charset="0"/>
                  </a:rPr>
                  <a:t>Σ</a:t>
                </a:r>
                <a:endParaRPr lang="en-US" dirty="0">
                  <a:solidFill>
                    <a:schemeClr val="tx2"/>
                  </a:solidFill>
                  <a:latin typeface="Constantia" charset="0"/>
                  <a:ea typeface="Constantia" charset="0"/>
                  <a:cs typeface="Constantia" charset="0"/>
                </a:endParaRPr>
              </a:p>
            </p:txBody>
          </p:sp>
          <p:cxnSp>
            <p:nvCxnSpPr>
              <p:cNvPr id="79" name="Straight Connector 78"/>
              <p:cNvCxnSpPr/>
              <p:nvPr/>
            </p:nvCxnSpPr>
            <p:spPr>
              <a:xfrm>
                <a:off x="3999279" y="3065929"/>
                <a:ext cx="870973"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flipV="1">
                <a:off x="4199441" y="2722487"/>
                <a:ext cx="470647" cy="282388"/>
              </a:xfrm>
              <a:prstGeom prst="bentConnector3">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2" name="Oval 81"/>
            <p:cNvSpPr/>
            <p:nvPr/>
          </p:nvSpPr>
          <p:spPr>
            <a:xfrm>
              <a:off x="3170903" y="4845771"/>
              <a:ext cx="384081" cy="3496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i="1" dirty="0">
                  <a:solidFill>
                    <a:schemeClr val="bg2"/>
                  </a:solidFill>
                  <a:latin typeface="Constantia" charset="0"/>
                  <a:ea typeface="Constantia" charset="0"/>
                  <a:cs typeface="Constantia" charset="0"/>
                </a:rPr>
                <a:t>1</a:t>
              </a:r>
              <a:endParaRPr lang="en-US" sz="1800" i="1" baseline="-25000" dirty="0">
                <a:solidFill>
                  <a:schemeClr val="bg2"/>
                </a:solidFill>
                <a:latin typeface="Constantia" charset="0"/>
                <a:ea typeface="Constantia" charset="0"/>
                <a:cs typeface="Constantia" charset="0"/>
              </a:endParaRPr>
            </a:p>
          </p:txBody>
        </p:sp>
        <p:cxnSp>
          <p:nvCxnSpPr>
            <p:cNvPr id="84" name="Straight Arrow Connector 83"/>
            <p:cNvCxnSpPr>
              <a:stCxn id="78" idx="0"/>
              <a:endCxn id="45" idx="2"/>
            </p:cNvCxnSpPr>
            <p:nvPr/>
          </p:nvCxnSpPr>
          <p:spPr>
            <a:xfrm flipH="1" flipV="1">
              <a:off x="5936924" y="3052131"/>
              <a:ext cx="1387251" cy="6686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1" idx="2"/>
            </p:cNvCxnSpPr>
            <p:nvPr/>
          </p:nvCxnSpPr>
          <p:spPr>
            <a:xfrm flipH="1" flipV="1">
              <a:off x="4551877" y="3052131"/>
              <a:ext cx="2573343" cy="71479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37" idx="2"/>
            </p:cNvCxnSpPr>
            <p:nvPr/>
          </p:nvCxnSpPr>
          <p:spPr>
            <a:xfrm flipH="1" flipV="1">
              <a:off x="3234065" y="3052131"/>
              <a:ext cx="3891155" cy="79355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7" idx="0"/>
              <a:endCxn id="70" idx="2"/>
            </p:cNvCxnSpPr>
            <p:nvPr/>
          </p:nvCxnSpPr>
          <p:spPr>
            <a:xfrm flipV="1">
              <a:off x="4614402" y="4298999"/>
              <a:ext cx="6914" cy="51357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7" idx="7"/>
              <a:endCxn id="74" idx="2"/>
            </p:cNvCxnSpPr>
            <p:nvPr/>
          </p:nvCxnSpPr>
          <p:spPr>
            <a:xfrm flipV="1">
              <a:off x="4750195" y="4298999"/>
              <a:ext cx="1188933" cy="564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7" idx="7"/>
              <a:endCxn id="78" idx="2"/>
            </p:cNvCxnSpPr>
            <p:nvPr/>
          </p:nvCxnSpPr>
          <p:spPr>
            <a:xfrm flipV="1">
              <a:off x="4750195" y="4298999"/>
              <a:ext cx="2573980" cy="564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2" idx="0"/>
              <a:endCxn id="70" idx="2"/>
            </p:cNvCxnSpPr>
            <p:nvPr/>
          </p:nvCxnSpPr>
          <p:spPr>
            <a:xfrm flipV="1">
              <a:off x="3362944" y="4298999"/>
              <a:ext cx="1258372" cy="54677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82" idx="7"/>
              <a:endCxn id="74" idx="2"/>
            </p:cNvCxnSpPr>
            <p:nvPr/>
          </p:nvCxnSpPr>
          <p:spPr>
            <a:xfrm flipV="1">
              <a:off x="3498737" y="4298999"/>
              <a:ext cx="2440391" cy="5979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2" idx="7"/>
              <a:endCxn id="78" idx="2"/>
            </p:cNvCxnSpPr>
            <p:nvPr/>
          </p:nvCxnSpPr>
          <p:spPr>
            <a:xfrm flipV="1">
              <a:off x="3498737" y="4298999"/>
              <a:ext cx="3825438" cy="5979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8" idx="0"/>
              <a:endCxn id="74" idx="2"/>
            </p:cNvCxnSpPr>
            <p:nvPr/>
          </p:nvCxnSpPr>
          <p:spPr>
            <a:xfrm flipV="1">
              <a:off x="5869456" y="4298999"/>
              <a:ext cx="69672" cy="51805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8" idx="7"/>
              <a:endCxn id="78" idx="2"/>
            </p:cNvCxnSpPr>
            <p:nvPr/>
          </p:nvCxnSpPr>
          <p:spPr>
            <a:xfrm flipV="1">
              <a:off x="6005249" y="4298999"/>
              <a:ext cx="1318926" cy="5692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68" idx="1"/>
              <a:endCxn id="70" idx="2"/>
            </p:cNvCxnSpPr>
            <p:nvPr/>
          </p:nvCxnSpPr>
          <p:spPr>
            <a:xfrm flipH="1" flipV="1">
              <a:off x="4621316" y="4298999"/>
              <a:ext cx="1112346" cy="5692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 name="Straight Arrow Connector 5">
            <a:extLst>
              <a:ext uri="{FF2B5EF4-FFF2-40B4-BE49-F238E27FC236}">
                <a16:creationId xmlns:a16="http://schemas.microsoft.com/office/drawing/2014/main" id="{C057ACBE-0460-4D2B-BBD1-12682C52DADE}"/>
              </a:ext>
            </a:extLst>
          </p:cNvPr>
          <p:cNvCxnSpPr/>
          <p:nvPr/>
        </p:nvCxnSpPr>
        <p:spPr>
          <a:xfrm>
            <a:off x="1590404" y="2518475"/>
            <a:ext cx="0" cy="39528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FBEE827A-52B6-4838-9BFF-A2468BF04625}"/>
              </a:ext>
            </a:extLst>
          </p:cNvPr>
          <p:cNvCxnSpPr>
            <a:cxnSpLocks/>
          </p:cNvCxnSpPr>
          <p:nvPr/>
        </p:nvCxnSpPr>
        <p:spPr>
          <a:xfrm>
            <a:off x="1889103" y="2518475"/>
            <a:ext cx="342653" cy="20147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E98ED336-C303-43DC-9C20-E29D1CDC46A9}"/>
              </a:ext>
            </a:extLst>
          </p:cNvPr>
          <p:cNvCxnSpPr>
            <a:cxnSpLocks/>
          </p:cNvCxnSpPr>
          <p:nvPr/>
        </p:nvCxnSpPr>
        <p:spPr>
          <a:xfrm>
            <a:off x="2088058" y="2515292"/>
            <a:ext cx="382618" cy="142969"/>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B8C6D6D-120A-4BF5-B803-75DBEC8C046B}"/>
              </a:ext>
            </a:extLst>
          </p:cNvPr>
          <p:cNvCxnSpPr>
            <a:cxnSpLocks/>
          </p:cNvCxnSpPr>
          <p:nvPr/>
        </p:nvCxnSpPr>
        <p:spPr>
          <a:xfrm>
            <a:off x="2173789" y="2409225"/>
            <a:ext cx="438865" cy="71485"/>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B17B0866-6331-483C-80F0-74973D70DF2E}"/>
              </a:ext>
            </a:extLst>
          </p:cNvPr>
          <p:cNvCxnSpPr>
            <a:cxnSpLocks/>
          </p:cNvCxnSpPr>
          <p:nvPr/>
        </p:nvCxnSpPr>
        <p:spPr>
          <a:xfrm>
            <a:off x="3332601" y="2391430"/>
            <a:ext cx="407363" cy="9909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BE356497-F4A1-4B0E-8E4E-9948D2092D0F}"/>
              </a:ext>
            </a:extLst>
          </p:cNvPr>
          <p:cNvCxnSpPr>
            <a:cxnSpLocks/>
          </p:cNvCxnSpPr>
          <p:nvPr/>
        </p:nvCxnSpPr>
        <p:spPr>
          <a:xfrm>
            <a:off x="3173926" y="2480491"/>
            <a:ext cx="294469" cy="201939"/>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C9463899-D0E1-4AF9-8027-1DC076002BC4}"/>
              </a:ext>
            </a:extLst>
          </p:cNvPr>
          <p:cNvCxnSpPr>
            <a:cxnSpLocks/>
          </p:cNvCxnSpPr>
          <p:nvPr/>
        </p:nvCxnSpPr>
        <p:spPr>
          <a:xfrm>
            <a:off x="2979473" y="2519871"/>
            <a:ext cx="49230" cy="300645"/>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47217527-EB2B-40F7-9B3B-1EF605C0AF85}"/>
              </a:ext>
            </a:extLst>
          </p:cNvPr>
          <p:cNvCxnSpPr>
            <a:cxnSpLocks/>
          </p:cNvCxnSpPr>
          <p:nvPr/>
        </p:nvCxnSpPr>
        <p:spPr>
          <a:xfrm flipH="1">
            <a:off x="2524677" y="2444967"/>
            <a:ext cx="319003" cy="20244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02FE57E9-CCB1-46DE-8E5F-2D7CB300ADB3}"/>
              </a:ext>
            </a:extLst>
          </p:cNvPr>
          <p:cNvCxnSpPr>
            <a:cxnSpLocks/>
          </p:cNvCxnSpPr>
          <p:nvPr/>
        </p:nvCxnSpPr>
        <p:spPr>
          <a:xfrm>
            <a:off x="4687017" y="2430946"/>
            <a:ext cx="355393" cy="15051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70C6D883-A58B-4911-AF3E-0171FBB93EA6}"/>
              </a:ext>
            </a:extLst>
          </p:cNvPr>
          <p:cNvCxnSpPr>
            <a:cxnSpLocks/>
          </p:cNvCxnSpPr>
          <p:nvPr/>
        </p:nvCxnSpPr>
        <p:spPr>
          <a:xfrm>
            <a:off x="4459841" y="2470518"/>
            <a:ext cx="20264" cy="32400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5A20E4E9-2675-408F-B0AE-DFD5C61B5F46}"/>
              </a:ext>
            </a:extLst>
          </p:cNvPr>
          <p:cNvCxnSpPr>
            <a:cxnSpLocks/>
          </p:cNvCxnSpPr>
          <p:nvPr/>
        </p:nvCxnSpPr>
        <p:spPr>
          <a:xfrm flipH="1">
            <a:off x="3939296" y="2500459"/>
            <a:ext cx="319003" cy="20244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715AD3E5-33F4-4064-AA20-DE9D4016C09F}"/>
              </a:ext>
            </a:extLst>
          </p:cNvPr>
          <p:cNvCxnSpPr>
            <a:cxnSpLocks/>
          </p:cNvCxnSpPr>
          <p:nvPr/>
        </p:nvCxnSpPr>
        <p:spPr>
          <a:xfrm flipH="1">
            <a:off x="3773004" y="2398260"/>
            <a:ext cx="388921" cy="137996"/>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3F092AC1-1856-4AF2-BCD2-092A5EC05939}"/>
              </a:ext>
            </a:extLst>
          </p:cNvPr>
          <p:cNvCxnSpPr>
            <a:cxnSpLocks/>
          </p:cNvCxnSpPr>
          <p:nvPr/>
        </p:nvCxnSpPr>
        <p:spPr>
          <a:xfrm flipH="1">
            <a:off x="4414228" y="3702195"/>
            <a:ext cx="35481" cy="326829"/>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84B01079-B6C0-433E-AF44-C692AAE65F26}"/>
              </a:ext>
            </a:extLst>
          </p:cNvPr>
          <p:cNvCxnSpPr>
            <a:cxnSpLocks/>
          </p:cNvCxnSpPr>
          <p:nvPr/>
        </p:nvCxnSpPr>
        <p:spPr>
          <a:xfrm flipH="1">
            <a:off x="3881368" y="3740743"/>
            <a:ext cx="365650" cy="191242"/>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8DBE65C0-E9D3-41BA-87BC-41E2A1995591}"/>
              </a:ext>
            </a:extLst>
          </p:cNvPr>
          <p:cNvCxnSpPr>
            <a:cxnSpLocks/>
          </p:cNvCxnSpPr>
          <p:nvPr/>
        </p:nvCxnSpPr>
        <p:spPr>
          <a:xfrm flipH="1">
            <a:off x="3682414" y="3603954"/>
            <a:ext cx="402396" cy="10358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70B2F70D-713B-437A-8F77-FEBE825A813F}"/>
              </a:ext>
            </a:extLst>
          </p:cNvPr>
          <p:cNvCxnSpPr>
            <a:cxnSpLocks/>
          </p:cNvCxnSpPr>
          <p:nvPr/>
        </p:nvCxnSpPr>
        <p:spPr>
          <a:xfrm flipH="1">
            <a:off x="4933426" y="3618198"/>
            <a:ext cx="402396" cy="66153"/>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99CFA43B-1980-49DA-9505-3D50F59A84C3}"/>
              </a:ext>
            </a:extLst>
          </p:cNvPr>
          <p:cNvCxnSpPr>
            <a:cxnSpLocks/>
          </p:cNvCxnSpPr>
          <p:nvPr/>
        </p:nvCxnSpPr>
        <p:spPr>
          <a:xfrm flipH="1">
            <a:off x="4944362" y="3696958"/>
            <a:ext cx="391460" cy="103527"/>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E72109CB-1BD6-4D18-BBE9-81F507401C1C}"/>
              </a:ext>
            </a:extLst>
          </p:cNvPr>
          <p:cNvCxnSpPr>
            <a:cxnSpLocks/>
          </p:cNvCxnSpPr>
          <p:nvPr/>
        </p:nvCxnSpPr>
        <p:spPr>
          <a:xfrm flipH="1">
            <a:off x="5195771" y="3748721"/>
            <a:ext cx="367071" cy="18326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6F4106E2-CBC0-4BC0-8EFE-E92AF0D1F3B1}"/>
              </a:ext>
            </a:extLst>
          </p:cNvPr>
          <p:cNvCxnSpPr>
            <a:cxnSpLocks/>
          </p:cNvCxnSpPr>
          <p:nvPr/>
        </p:nvCxnSpPr>
        <p:spPr>
          <a:xfrm flipH="1">
            <a:off x="2427322" y="3678187"/>
            <a:ext cx="326362" cy="158177"/>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DBEF99C7-1113-4EAE-9BA6-940DFD0742AE}"/>
              </a:ext>
            </a:extLst>
          </p:cNvPr>
          <p:cNvCxnSpPr>
            <a:cxnSpLocks/>
          </p:cNvCxnSpPr>
          <p:nvPr/>
        </p:nvCxnSpPr>
        <p:spPr>
          <a:xfrm flipH="1">
            <a:off x="3047784" y="3730084"/>
            <a:ext cx="6989" cy="283089"/>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85FBB61-7E0C-4F5F-A9B6-E459A5CB18E8}"/>
              </a:ext>
            </a:extLst>
          </p:cNvPr>
          <p:cNvCxnSpPr>
            <a:cxnSpLocks/>
          </p:cNvCxnSpPr>
          <p:nvPr/>
        </p:nvCxnSpPr>
        <p:spPr>
          <a:xfrm>
            <a:off x="3334247" y="3651274"/>
            <a:ext cx="438757" cy="252884"/>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B2482AB6-4B51-41D0-9130-F68487232123}"/>
                  </a:ext>
                </a:extLst>
              </p:cNvPr>
              <p:cNvSpPr txBox="1"/>
              <p:nvPr/>
            </p:nvSpPr>
            <p:spPr>
              <a:xfrm>
                <a:off x="5398785" y="3973322"/>
                <a:ext cx="3271793" cy="3975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𝛿</m:t>
                          </m:r>
                        </m:e>
                        <m:sup>
                          <m:r>
                            <a:rPr lang="en-US" sz="1600" b="0" i="1" smtClean="0">
                              <a:latin typeface="Cambria Math" panose="02040503050406030204" pitchFamily="18" charset="0"/>
                            </a:rPr>
                            <m:t>(1)</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sSup>
                            <m:sSupPr>
                              <m:ctrlPr>
                                <a:rPr lang="en-US" sz="1600" i="1">
                                  <a:latin typeface="Cambria Math" panose="02040503050406030204" pitchFamily="18" charset="0"/>
                                </a:rPr>
                              </m:ctrlPr>
                            </m:sSupPr>
                            <m:e>
                              <m:r>
                                <a:rPr lang="en-US" sz="1600" i="1">
                                  <a:latin typeface="Cambria Math" panose="02040503050406030204" pitchFamily="18" charset="0"/>
                                </a:rPr>
                                <m:t>𝑤</m:t>
                              </m:r>
                            </m:e>
                            <m:sup>
                              <m:r>
                                <a:rPr lang="en-US" sz="1600" i="1">
                                  <a:latin typeface="Cambria Math" panose="02040503050406030204" pitchFamily="18" charset="0"/>
                                </a:rPr>
                                <m:t>(</m:t>
                              </m:r>
                              <m:r>
                                <a:rPr lang="en-US" sz="1600" b="0" i="1" smtClean="0">
                                  <a:latin typeface="Cambria Math" panose="02040503050406030204" pitchFamily="18" charset="0"/>
                                </a:rPr>
                                <m:t>1</m:t>
                              </m:r>
                              <m:r>
                                <a:rPr lang="en-US" sz="1600" i="1">
                                  <a:latin typeface="Cambria Math" panose="02040503050406030204" pitchFamily="18" charset="0"/>
                                </a:rPr>
                                <m:t>)</m:t>
                              </m:r>
                            </m:sup>
                          </m:sSup>
                        </m:e>
                        <m:sup>
                          <m:r>
                            <a:rPr lang="en-US" sz="1600" b="0" i="1" smtClean="0">
                              <a:latin typeface="Cambria Math" panose="02040503050406030204" pitchFamily="18" charset="0"/>
                            </a:rPr>
                            <m:t>𝑇</m:t>
                          </m:r>
                        </m:sup>
                      </m:sSup>
                      <m:sSup>
                        <m:sSupPr>
                          <m:ctrlPr>
                            <a:rPr lang="en-US" sz="1600" i="1">
                              <a:latin typeface="Cambria Math" panose="02040503050406030204" pitchFamily="18" charset="0"/>
                            </a:rPr>
                          </m:ctrlPr>
                        </m:sSupPr>
                        <m:e>
                          <m:r>
                            <a:rPr lang="en-US" sz="1600" i="1">
                              <a:latin typeface="Cambria Math" panose="02040503050406030204" pitchFamily="18" charset="0"/>
                            </a:rPr>
                            <m:t>𝛿</m:t>
                          </m:r>
                        </m:e>
                        <m:sup>
                          <m:r>
                            <a:rPr lang="en-US" sz="1600" i="1">
                              <a:latin typeface="Cambria Math" panose="02040503050406030204" pitchFamily="18" charset="0"/>
                            </a:rPr>
                            <m:t>(</m:t>
                          </m:r>
                          <m:r>
                            <a:rPr lang="en-US" sz="1600" b="0" i="1" smtClean="0">
                              <a:latin typeface="Cambria Math" panose="02040503050406030204" pitchFamily="18" charset="0"/>
                            </a:rPr>
                            <m:t>2</m:t>
                          </m:r>
                          <m:r>
                            <a:rPr lang="en-US" sz="1600" i="1">
                              <a:latin typeface="Cambria Math" panose="02040503050406030204" pitchFamily="18" charset="0"/>
                            </a:rPr>
                            <m:t>)</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d>
                            <m:dPr>
                              <m:ctrlPr>
                                <a:rPr lang="en-US" sz="1600" i="1">
                                  <a:latin typeface="Cambria Math" panose="02040503050406030204" pitchFamily="18" charset="0"/>
                                </a:rPr>
                              </m:ctrlPr>
                            </m:dPr>
                            <m:e>
                              <m:r>
                                <a:rPr lang="en-US" sz="1600" b="0" i="1" smtClean="0">
                                  <a:latin typeface="Cambria Math" panose="02040503050406030204" pitchFamily="18" charset="0"/>
                                </a:rPr>
                                <m:t>1</m:t>
                              </m:r>
                            </m:e>
                          </m:d>
                        </m:sup>
                      </m:sSup>
                      <m:r>
                        <a:rPr lang="en-US" sz="1600" i="1">
                          <a:latin typeface="Cambria Math" panose="02040503050406030204" pitchFamily="18" charset="0"/>
                        </a:rPr>
                        <m:t>∗(1−</m:t>
                      </m:r>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d>
                            <m:dPr>
                              <m:ctrlPr>
                                <a:rPr lang="en-US" sz="1600" i="1">
                                  <a:latin typeface="Cambria Math" panose="02040503050406030204" pitchFamily="18" charset="0"/>
                                </a:rPr>
                              </m:ctrlPr>
                            </m:dPr>
                            <m:e>
                              <m:r>
                                <a:rPr lang="en-US" sz="1600" b="0" i="1" smtClean="0">
                                  <a:latin typeface="Cambria Math" panose="02040503050406030204" pitchFamily="18" charset="0"/>
                                </a:rPr>
                                <m:t>1</m:t>
                              </m:r>
                            </m:e>
                          </m:d>
                        </m:sup>
                      </m:sSup>
                      <m:r>
                        <a:rPr lang="en-US" sz="1600" i="1">
                          <a:latin typeface="Cambria Math" panose="02040503050406030204" pitchFamily="18" charset="0"/>
                        </a:rPr>
                        <m:t>)</m:t>
                      </m:r>
                    </m:oMath>
                  </m:oMathPara>
                </a14:m>
                <a:endParaRPr lang="en-US" sz="1600" dirty="0"/>
              </a:p>
            </p:txBody>
          </p:sp>
        </mc:Choice>
        <mc:Fallback xmlns="">
          <p:sp>
            <p:nvSpPr>
              <p:cNvPr id="99" name="TextBox 98">
                <a:extLst>
                  <a:ext uri="{FF2B5EF4-FFF2-40B4-BE49-F238E27FC236}">
                    <a16:creationId xmlns:a16="http://schemas.microsoft.com/office/drawing/2014/main" id="{B2482AB6-4B51-41D0-9130-F68487232123}"/>
                  </a:ext>
                </a:extLst>
              </p:cNvPr>
              <p:cNvSpPr txBox="1">
                <a:spLocks noRot="1" noChangeAspect="1" noMove="1" noResize="1" noEditPoints="1" noAdjustHandles="1" noChangeArrowheads="1" noChangeShapeType="1" noTextEdit="1"/>
              </p:cNvSpPr>
              <p:nvPr/>
            </p:nvSpPr>
            <p:spPr>
              <a:xfrm>
                <a:off x="5398785" y="3973322"/>
                <a:ext cx="3271793" cy="397545"/>
              </a:xfrm>
              <a:prstGeom prst="rect">
                <a:avLst/>
              </a:prstGeom>
              <a:blipFill>
                <a:blip r:embed="rId3"/>
                <a:stretch>
                  <a:fillRect b="-1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DA3B9DDF-9BCC-4879-80EB-F0263A1A3088}"/>
                  </a:ext>
                </a:extLst>
              </p:cNvPr>
              <p:cNvSpPr txBox="1"/>
              <p:nvPr/>
            </p:nvSpPr>
            <p:spPr>
              <a:xfrm>
                <a:off x="5626085" y="2451120"/>
                <a:ext cx="3271793" cy="3975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𝛿</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sSup>
                            <m:sSupPr>
                              <m:ctrlPr>
                                <a:rPr lang="en-US" sz="1600" i="1">
                                  <a:latin typeface="Cambria Math" panose="02040503050406030204" pitchFamily="18" charset="0"/>
                                </a:rPr>
                              </m:ctrlPr>
                            </m:sSupPr>
                            <m:e>
                              <m:r>
                                <a:rPr lang="en-US" sz="1600" i="1">
                                  <a:latin typeface="Cambria Math" panose="02040503050406030204" pitchFamily="18" charset="0"/>
                                </a:rPr>
                                <m:t>𝑤</m:t>
                              </m:r>
                            </m:e>
                            <m:sup>
                              <m:r>
                                <a:rPr lang="en-US" sz="1600" i="1">
                                  <a:latin typeface="Cambria Math" panose="02040503050406030204" pitchFamily="18" charset="0"/>
                                </a:rPr>
                                <m:t>(2)</m:t>
                              </m:r>
                            </m:sup>
                          </m:sSup>
                        </m:e>
                        <m:sup>
                          <m:r>
                            <a:rPr lang="en-US" sz="1600" b="0" i="1" smtClean="0">
                              <a:latin typeface="Cambria Math" panose="02040503050406030204" pitchFamily="18" charset="0"/>
                            </a:rPr>
                            <m:t>𝑇</m:t>
                          </m:r>
                        </m:sup>
                      </m:sSup>
                      <m:sSup>
                        <m:sSupPr>
                          <m:ctrlPr>
                            <a:rPr lang="en-US" sz="1600" i="1">
                              <a:latin typeface="Cambria Math" panose="02040503050406030204" pitchFamily="18" charset="0"/>
                            </a:rPr>
                          </m:ctrlPr>
                        </m:sSupPr>
                        <m:e>
                          <m:r>
                            <a:rPr lang="en-US" sz="1600" i="1">
                              <a:latin typeface="Cambria Math" panose="02040503050406030204" pitchFamily="18" charset="0"/>
                            </a:rPr>
                            <m:t>𝛿</m:t>
                          </m:r>
                        </m:e>
                        <m:sup>
                          <m:r>
                            <a:rPr lang="en-US" sz="1600" i="1">
                              <a:latin typeface="Cambria Math" panose="02040503050406030204" pitchFamily="18" charset="0"/>
                            </a:rPr>
                            <m:t>(3)</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d>
                            <m:dPr>
                              <m:ctrlPr>
                                <a:rPr lang="en-US" sz="1600" i="1">
                                  <a:latin typeface="Cambria Math" panose="02040503050406030204" pitchFamily="18" charset="0"/>
                                </a:rPr>
                              </m:ctrlPr>
                            </m:dPr>
                            <m:e>
                              <m:r>
                                <a:rPr lang="en-US" sz="1600" i="1">
                                  <a:latin typeface="Cambria Math" panose="02040503050406030204" pitchFamily="18" charset="0"/>
                                </a:rPr>
                                <m:t>2</m:t>
                              </m:r>
                            </m:e>
                          </m:d>
                        </m:sup>
                      </m:sSup>
                      <m:r>
                        <a:rPr lang="en-US" sz="1600" i="1">
                          <a:latin typeface="Cambria Math" panose="02040503050406030204" pitchFamily="18" charset="0"/>
                        </a:rPr>
                        <m:t>∗(1−</m:t>
                      </m:r>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d>
                            <m:dPr>
                              <m:ctrlPr>
                                <a:rPr lang="en-US" sz="1600" i="1">
                                  <a:latin typeface="Cambria Math" panose="02040503050406030204" pitchFamily="18" charset="0"/>
                                </a:rPr>
                              </m:ctrlPr>
                            </m:dPr>
                            <m:e>
                              <m:r>
                                <a:rPr lang="en-US" sz="1600" i="1">
                                  <a:latin typeface="Cambria Math" panose="02040503050406030204" pitchFamily="18" charset="0"/>
                                </a:rPr>
                                <m:t>2</m:t>
                              </m:r>
                            </m:e>
                          </m:d>
                        </m:sup>
                      </m:sSup>
                      <m:r>
                        <a:rPr lang="en-US" sz="1600" i="1">
                          <a:latin typeface="Cambria Math" panose="02040503050406030204" pitchFamily="18" charset="0"/>
                        </a:rPr>
                        <m:t>)</m:t>
                      </m:r>
                    </m:oMath>
                  </m:oMathPara>
                </a14:m>
                <a:endParaRPr lang="en-US" sz="1600" dirty="0"/>
              </a:p>
            </p:txBody>
          </p:sp>
        </mc:Choice>
        <mc:Fallback xmlns="">
          <p:sp>
            <p:nvSpPr>
              <p:cNvPr id="101" name="TextBox 100">
                <a:extLst>
                  <a:ext uri="{FF2B5EF4-FFF2-40B4-BE49-F238E27FC236}">
                    <a16:creationId xmlns:a16="http://schemas.microsoft.com/office/drawing/2014/main" id="{DA3B9DDF-9BCC-4879-80EB-F0263A1A3088}"/>
                  </a:ext>
                </a:extLst>
              </p:cNvPr>
              <p:cNvSpPr txBox="1">
                <a:spLocks noRot="1" noChangeAspect="1" noMove="1" noResize="1" noEditPoints="1" noAdjustHandles="1" noChangeArrowheads="1" noChangeShapeType="1" noTextEdit="1"/>
              </p:cNvSpPr>
              <p:nvPr/>
            </p:nvSpPr>
            <p:spPr>
              <a:xfrm>
                <a:off x="5626085" y="2451120"/>
                <a:ext cx="3271793" cy="397545"/>
              </a:xfrm>
              <a:prstGeom prst="rect">
                <a:avLst/>
              </a:prstGeom>
              <a:blipFill>
                <a:blip r:embed="rId4"/>
                <a:stretch>
                  <a:fillRect b="-1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C211F982-F11B-4F40-B6E6-FD1F2B97F87C}"/>
                  </a:ext>
                </a:extLst>
              </p:cNvPr>
              <p:cNvSpPr txBox="1"/>
              <p:nvPr/>
            </p:nvSpPr>
            <p:spPr>
              <a:xfrm>
                <a:off x="2662680" y="970882"/>
                <a:ext cx="1451615"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𝛿</m:t>
                          </m:r>
                        </m:e>
                        <m:sup>
                          <m:r>
                            <a:rPr lang="en-US" sz="1800" b="0" i="1" smtClean="0">
                              <a:latin typeface="Cambria Math" panose="02040503050406030204" pitchFamily="18" charset="0"/>
                            </a:rPr>
                            <m:t>(3)</m:t>
                          </m:r>
                        </m:sup>
                      </m:sSup>
                      <m:r>
                        <a:rPr lang="en-US" sz="1800" i="1">
                          <a:latin typeface="Cambria Math" panose="02040503050406030204" pitchFamily="18" charset="0"/>
                        </a:rPr>
                        <m:t>=</m:t>
                      </m:r>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𝑦</m:t>
                          </m:r>
                        </m:e>
                      </m:acc>
                      <m:r>
                        <a:rPr lang="en-US" sz="1800" i="1">
                          <a:latin typeface="Cambria Math" panose="02040503050406030204" pitchFamily="18" charset="0"/>
                        </a:rPr>
                        <m:t>−</m:t>
                      </m:r>
                      <m:r>
                        <a:rPr lang="en-US" sz="1800" b="0" i="1" smtClean="0">
                          <a:latin typeface="Cambria Math" panose="02040503050406030204" pitchFamily="18" charset="0"/>
                        </a:rPr>
                        <m:t>𝑦</m:t>
                      </m:r>
                    </m:oMath>
                  </m:oMathPara>
                </a14:m>
                <a:endParaRPr lang="en-US" sz="1800" i="1" baseline="-25000" dirty="0">
                  <a:latin typeface="Constantia" charset="0"/>
                  <a:ea typeface="Constantia" charset="0"/>
                  <a:cs typeface="Constantia" charset="0"/>
                </a:endParaRPr>
              </a:p>
            </p:txBody>
          </p:sp>
        </mc:Choice>
        <mc:Fallback xmlns="">
          <p:sp>
            <p:nvSpPr>
              <p:cNvPr id="103" name="TextBox 102">
                <a:extLst>
                  <a:ext uri="{FF2B5EF4-FFF2-40B4-BE49-F238E27FC236}">
                    <a16:creationId xmlns:a16="http://schemas.microsoft.com/office/drawing/2014/main" id="{C211F982-F11B-4F40-B6E6-FD1F2B97F87C}"/>
                  </a:ext>
                </a:extLst>
              </p:cNvPr>
              <p:cNvSpPr txBox="1">
                <a:spLocks noRot="1" noChangeAspect="1" noMove="1" noResize="1" noEditPoints="1" noAdjustHandles="1" noChangeArrowheads="1" noChangeShapeType="1" noTextEdit="1"/>
              </p:cNvSpPr>
              <p:nvPr/>
            </p:nvSpPr>
            <p:spPr>
              <a:xfrm>
                <a:off x="2662680" y="970882"/>
                <a:ext cx="1451615" cy="380810"/>
              </a:xfrm>
              <a:prstGeom prst="rect">
                <a:avLst/>
              </a:prstGeom>
              <a:blipFill>
                <a:blip r:embed="rId5"/>
                <a:stretch>
                  <a:fillRect b="-9524"/>
                </a:stretch>
              </a:blipFill>
            </p:spPr>
            <p:txBody>
              <a:bodyPr/>
              <a:lstStyle/>
              <a:p>
                <a:r>
                  <a:rPr lang="en-US">
                    <a:noFill/>
                  </a:rPr>
                  <a:t> </a:t>
                </a:r>
              </a:p>
            </p:txBody>
          </p:sp>
        </mc:Fallback>
      </mc:AlternateContent>
      <p:sp>
        <p:nvSpPr>
          <p:cNvPr id="105" name="Freeform: Shape 104">
            <a:extLst>
              <a:ext uri="{FF2B5EF4-FFF2-40B4-BE49-F238E27FC236}">
                <a16:creationId xmlns:a16="http://schemas.microsoft.com/office/drawing/2014/main" id="{DD21AF2E-451B-4843-ADC2-7DFFBD712C9B}"/>
              </a:ext>
            </a:extLst>
          </p:cNvPr>
          <p:cNvSpPr/>
          <p:nvPr/>
        </p:nvSpPr>
        <p:spPr>
          <a:xfrm>
            <a:off x="3239146" y="912247"/>
            <a:ext cx="3711844" cy="1590729"/>
          </a:xfrm>
          <a:custGeom>
            <a:avLst/>
            <a:gdLst>
              <a:gd name="connsiteX0" fmla="*/ 0 w 3711844"/>
              <a:gd name="connsiteY0" fmla="*/ 172634 h 1590729"/>
              <a:gd name="connsiteX1" fmla="*/ 2014779 w 3711844"/>
              <a:gd name="connsiteY1" fmla="*/ 33150 h 1590729"/>
              <a:gd name="connsiteX2" fmla="*/ 3332135 w 3711844"/>
              <a:gd name="connsiteY2" fmla="*/ 722824 h 1590729"/>
              <a:gd name="connsiteX3" fmla="*/ 3711844 w 3711844"/>
              <a:gd name="connsiteY3" fmla="*/ 1590729 h 1590729"/>
            </a:gdLst>
            <a:ahLst/>
            <a:cxnLst>
              <a:cxn ang="0">
                <a:pos x="connsiteX0" y="connsiteY0"/>
              </a:cxn>
              <a:cxn ang="0">
                <a:pos x="connsiteX1" y="connsiteY1"/>
              </a:cxn>
              <a:cxn ang="0">
                <a:pos x="connsiteX2" y="connsiteY2"/>
              </a:cxn>
              <a:cxn ang="0">
                <a:pos x="connsiteX3" y="connsiteY3"/>
              </a:cxn>
            </a:cxnLst>
            <a:rect l="l" t="t" r="r" b="b"/>
            <a:pathLst>
              <a:path w="3711844" h="1590729">
                <a:moveTo>
                  <a:pt x="0" y="172634"/>
                </a:moveTo>
                <a:cubicBezTo>
                  <a:pt x="729711" y="57043"/>
                  <a:pt x="1459423" y="-58548"/>
                  <a:pt x="2014779" y="33150"/>
                </a:cubicBezTo>
                <a:cubicBezTo>
                  <a:pt x="2570135" y="124848"/>
                  <a:pt x="3049291" y="463228"/>
                  <a:pt x="3332135" y="722824"/>
                </a:cubicBezTo>
                <a:cubicBezTo>
                  <a:pt x="3614979" y="982420"/>
                  <a:pt x="3663411" y="1286574"/>
                  <a:pt x="3711844" y="1590729"/>
                </a:cubicBezTo>
              </a:path>
            </a:pathLst>
          </a:custGeom>
          <a:noFill/>
          <a:ln>
            <a:headEnd type="none" w="med" len="med"/>
            <a:tailEnd type="arrow" w="med" len="med"/>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1600EF9-D93D-4E09-8F5B-631EC4936788}"/>
              </a:ext>
            </a:extLst>
          </p:cNvPr>
          <p:cNvSpPr/>
          <p:nvPr/>
        </p:nvSpPr>
        <p:spPr>
          <a:xfrm>
            <a:off x="6021092" y="2727702"/>
            <a:ext cx="830281" cy="1348352"/>
          </a:xfrm>
          <a:custGeom>
            <a:avLst/>
            <a:gdLst>
              <a:gd name="connsiteX0" fmla="*/ 0 w 830281"/>
              <a:gd name="connsiteY0" fmla="*/ 0 h 1348352"/>
              <a:gd name="connsiteX1" fmla="*/ 689674 w 830281"/>
              <a:gd name="connsiteY1" fmla="*/ 325464 h 1348352"/>
              <a:gd name="connsiteX2" fmla="*/ 829159 w 830281"/>
              <a:gd name="connsiteY2" fmla="*/ 790413 h 1348352"/>
              <a:gd name="connsiteX3" fmla="*/ 743918 w 830281"/>
              <a:gd name="connsiteY3" fmla="*/ 1348352 h 1348352"/>
            </a:gdLst>
            <a:ahLst/>
            <a:cxnLst>
              <a:cxn ang="0">
                <a:pos x="connsiteX0" y="connsiteY0"/>
              </a:cxn>
              <a:cxn ang="0">
                <a:pos x="connsiteX1" y="connsiteY1"/>
              </a:cxn>
              <a:cxn ang="0">
                <a:pos x="connsiteX2" y="connsiteY2"/>
              </a:cxn>
              <a:cxn ang="0">
                <a:pos x="connsiteX3" y="connsiteY3"/>
              </a:cxn>
            </a:cxnLst>
            <a:rect l="l" t="t" r="r" b="b"/>
            <a:pathLst>
              <a:path w="830281" h="1348352">
                <a:moveTo>
                  <a:pt x="0" y="0"/>
                </a:moveTo>
                <a:cubicBezTo>
                  <a:pt x="275740" y="96864"/>
                  <a:pt x="551481" y="193729"/>
                  <a:pt x="689674" y="325464"/>
                </a:cubicBezTo>
                <a:cubicBezTo>
                  <a:pt x="827867" y="457199"/>
                  <a:pt x="820118" y="619932"/>
                  <a:pt x="829159" y="790413"/>
                </a:cubicBezTo>
                <a:cubicBezTo>
                  <a:pt x="838200" y="960894"/>
                  <a:pt x="791059" y="1154623"/>
                  <a:pt x="743918" y="1348352"/>
                </a:cubicBezTo>
              </a:path>
            </a:pathLst>
          </a:custGeom>
          <a:noFill/>
          <a:ln>
            <a:headEnd type="none" w="med" len="med"/>
            <a:tailEnd type="arrow" w="med" len="med"/>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DD5657E9-5CC9-4FF7-8341-3670D3466D6F}"/>
                  </a:ext>
                </a:extLst>
              </p:cNvPr>
              <p:cNvSpPr txBox="1"/>
              <p:nvPr/>
            </p:nvSpPr>
            <p:spPr>
              <a:xfrm>
                <a:off x="6354305" y="3026948"/>
                <a:ext cx="1435842" cy="322268"/>
              </a:xfrm>
              <a:prstGeom prst="rect">
                <a:avLst/>
              </a:prstGeom>
            </p:spPr>
            <p:txBody>
              <a:bodyPr wrap="none" rtlCol="0">
                <a:spAutoFit/>
              </a:bodyPr>
              <a:lstStyle/>
              <a:p>
                <a:r>
                  <a:rPr lang="en-US" dirty="0"/>
                  <a:t>Add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𝛿</m:t>
                        </m:r>
                      </m:e>
                      <m:sup>
                        <m:r>
                          <a:rPr lang="en-US" i="1">
                            <a:latin typeface="Cambria Math" panose="02040503050406030204" pitchFamily="18" charset="0"/>
                          </a:rPr>
                          <m:t>(2)</m:t>
                        </m:r>
                      </m:sup>
                    </m:sSup>
                  </m:oMath>
                </a14:m>
                <a:r>
                  <a:rPr lang="en-US" dirty="0"/>
                  <a: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oMath>
                </a14:m>
                <a:endParaRPr lang="en-US" dirty="0"/>
              </a:p>
            </p:txBody>
          </p:sp>
        </mc:Choice>
        <mc:Fallback xmlns="">
          <p:sp>
            <p:nvSpPr>
              <p:cNvPr id="107" name="TextBox 106">
                <a:extLst>
                  <a:ext uri="{FF2B5EF4-FFF2-40B4-BE49-F238E27FC236}">
                    <a16:creationId xmlns:a16="http://schemas.microsoft.com/office/drawing/2014/main" id="{DD5657E9-5CC9-4FF7-8341-3670D3466D6F}"/>
                  </a:ext>
                </a:extLst>
              </p:cNvPr>
              <p:cNvSpPr txBox="1">
                <a:spLocks noRot="1" noChangeAspect="1" noMove="1" noResize="1" noEditPoints="1" noAdjustHandles="1" noChangeArrowheads="1" noChangeShapeType="1" noTextEdit="1"/>
              </p:cNvSpPr>
              <p:nvPr/>
            </p:nvSpPr>
            <p:spPr>
              <a:xfrm>
                <a:off x="6354305" y="3026948"/>
                <a:ext cx="1435842" cy="322268"/>
              </a:xfrm>
              <a:prstGeom prst="rect">
                <a:avLst/>
              </a:prstGeom>
              <a:blipFill>
                <a:blip r:embed="rId6"/>
                <a:stretch>
                  <a:fillRect l="-1271" b="-21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D384C8DD-F877-4CA3-9805-E058B3F7C43D}"/>
                  </a:ext>
                </a:extLst>
              </p:cNvPr>
              <p:cNvSpPr txBox="1"/>
              <p:nvPr/>
            </p:nvSpPr>
            <p:spPr>
              <a:xfrm>
                <a:off x="6315559" y="4412204"/>
                <a:ext cx="1435842" cy="322268"/>
              </a:xfrm>
              <a:prstGeom prst="rect">
                <a:avLst/>
              </a:prstGeom>
            </p:spPr>
            <p:txBody>
              <a:bodyPr wrap="none" rtlCol="0">
                <a:spAutoFit/>
              </a:bodyPr>
              <a:lstStyle/>
              <a:p>
                <a:r>
                  <a:rPr lang="en-US" dirty="0"/>
                  <a:t>Add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𝛿</m:t>
                        </m:r>
                      </m:e>
                      <m:sup>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sup>
                    </m:sSup>
                  </m:oMath>
                </a14:m>
                <a:r>
                  <a:rPr lang="en-US" dirty="0"/>
                  <a: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a14:m>
                <a:endParaRPr lang="en-US" dirty="0"/>
              </a:p>
            </p:txBody>
          </p:sp>
        </mc:Choice>
        <mc:Fallback xmlns="">
          <p:sp>
            <p:nvSpPr>
              <p:cNvPr id="109" name="TextBox 108">
                <a:extLst>
                  <a:ext uri="{FF2B5EF4-FFF2-40B4-BE49-F238E27FC236}">
                    <a16:creationId xmlns:a16="http://schemas.microsoft.com/office/drawing/2014/main" id="{D384C8DD-F877-4CA3-9805-E058B3F7C43D}"/>
                  </a:ext>
                </a:extLst>
              </p:cNvPr>
              <p:cNvSpPr txBox="1">
                <a:spLocks noRot="1" noChangeAspect="1" noMove="1" noResize="1" noEditPoints="1" noAdjustHandles="1" noChangeArrowheads="1" noChangeShapeType="1" noTextEdit="1"/>
              </p:cNvSpPr>
              <p:nvPr/>
            </p:nvSpPr>
            <p:spPr>
              <a:xfrm>
                <a:off x="6315559" y="4412204"/>
                <a:ext cx="1435842" cy="322268"/>
              </a:xfrm>
              <a:prstGeom prst="rect">
                <a:avLst/>
              </a:prstGeom>
              <a:blipFill>
                <a:blip r:embed="rId7"/>
                <a:stretch>
                  <a:fillRect l="-1271" b="-18868"/>
                </a:stretch>
              </a:blipFill>
            </p:spPr>
            <p:txBody>
              <a:bodyPr/>
              <a:lstStyle/>
              <a:p>
                <a:r>
                  <a:rPr lang="en-US">
                    <a:noFill/>
                  </a:rPr>
                  <a:t> </a:t>
                </a:r>
              </a:p>
            </p:txBody>
          </p:sp>
        </mc:Fallback>
      </mc:AlternateContent>
    </p:spTree>
    <p:extLst>
      <p:ext uri="{BB962C8B-B14F-4D97-AF65-F5344CB8AC3E}">
        <p14:creationId xmlns:p14="http://schemas.microsoft.com/office/powerpoint/2010/main" val="25533870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Feedforward Networks /</a:t>
            </a:r>
            <a:br>
              <a:rPr lang="en-US" dirty="0"/>
            </a:br>
            <a:r>
              <a:rPr lang="en-US" dirty="0"/>
              <a:t>“Multi-Layer </a:t>
            </a:r>
            <a:r>
              <a:rPr lang="en-US" dirty="0" err="1"/>
              <a:t>Perceptrons</a:t>
            </a:r>
            <a:r>
              <a:rPr lang="en-US" dirty="0"/>
              <a:t>”</a:t>
            </a:r>
          </a:p>
        </p:txBody>
      </p:sp>
      <p:sp>
        <p:nvSpPr>
          <p:cNvPr id="3" name="Content Placeholder 2"/>
          <p:cNvSpPr>
            <a:spLocks noGrp="1"/>
          </p:cNvSpPr>
          <p:nvPr>
            <p:ph idx="1"/>
          </p:nvPr>
        </p:nvSpPr>
        <p:spPr>
          <a:xfrm>
            <a:off x="1113234" y="1457741"/>
            <a:ext cx="7753179" cy="4128671"/>
          </a:xfrm>
        </p:spPr>
        <p:txBody>
          <a:bodyPr>
            <a:normAutofit/>
          </a:bodyPr>
          <a:lstStyle/>
          <a:p>
            <a:pPr marL="0" indent="0">
              <a:buNone/>
            </a:pPr>
            <a:r>
              <a:rPr lang="en-US" dirty="0"/>
              <a:t>Actually not technically </a:t>
            </a:r>
            <a:r>
              <a:rPr lang="en-US" dirty="0" err="1"/>
              <a:t>perceptrons</a:t>
            </a:r>
            <a:r>
              <a:rPr lang="en-US" dirty="0"/>
              <a:t> </a:t>
            </a:r>
          </a:p>
          <a:p>
            <a:pPr marL="285750" lvl="1" indent="0">
              <a:buNone/>
            </a:pPr>
            <a:r>
              <a:rPr lang="en-US" dirty="0">
                <a:solidFill>
                  <a:schemeClr val="accent4"/>
                </a:solidFill>
              </a:rPr>
              <a:t>the activation functions are sigmoid or LRU</a:t>
            </a:r>
          </a:p>
          <a:p>
            <a:pPr marL="0" indent="0">
              <a:buNone/>
            </a:pPr>
            <a:r>
              <a:rPr lang="en-US" dirty="0"/>
              <a:t>Multiple “hidden” layers enable rich functions</a:t>
            </a:r>
          </a:p>
          <a:p>
            <a:pPr marL="285750" lvl="1" indent="0">
              <a:buNone/>
            </a:pPr>
            <a:r>
              <a:rPr lang="en-US" dirty="0">
                <a:solidFill>
                  <a:schemeClr val="accent4"/>
                </a:solidFill>
              </a:rPr>
              <a:t>require non-convex optimization</a:t>
            </a:r>
          </a:p>
          <a:p>
            <a:pPr marL="0" indent="0">
              <a:buNone/>
            </a:pPr>
            <a:r>
              <a:rPr lang="en-US" dirty="0"/>
              <a:t>Backpropagation algorithm</a:t>
            </a:r>
          </a:p>
          <a:p>
            <a:pPr marL="285750" lvl="1" indent="0">
              <a:buNone/>
            </a:pPr>
            <a:r>
              <a:rPr lang="en-US" dirty="0">
                <a:solidFill>
                  <a:schemeClr val="accent4"/>
                </a:solidFill>
              </a:rPr>
              <a:t>propagates gradient descent to successive layers</a:t>
            </a:r>
          </a:p>
          <a:p>
            <a:pPr marL="0" indent="0">
              <a:buNone/>
            </a:pPr>
            <a:r>
              <a:rPr lang="en-US" dirty="0"/>
              <a:t>At each level, looks like logistic regressions</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57</a:t>
            </a:fld>
            <a:endParaRPr lang="en-GB"/>
          </a:p>
        </p:txBody>
      </p:sp>
    </p:spTree>
    <p:extLst>
      <p:ext uri="{BB962C8B-B14F-4D97-AF65-F5344CB8AC3E}">
        <p14:creationId xmlns:p14="http://schemas.microsoft.com/office/powerpoint/2010/main" val="19868820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37A1-9E8E-446E-98D7-F7B9CA268141}"/>
              </a:ext>
            </a:extLst>
          </p:cNvPr>
          <p:cNvSpPr>
            <a:spLocks noGrp="1"/>
          </p:cNvSpPr>
          <p:nvPr>
            <p:ph type="title"/>
          </p:nvPr>
        </p:nvSpPr>
        <p:spPr/>
        <p:txBody>
          <a:bodyPr/>
          <a:lstStyle/>
          <a:p>
            <a:r>
              <a:rPr lang="en-US" dirty="0"/>
              <a:t>Beyond Multilayer </a:t>
            </a:r>
            <a:r>
              <a:rPr lang="en-US" dirty="0" err="1"/>
              <a:t>Perceptrons</a:t>
            </a:r>
            <a:r>
              <a:rPr lang="en-US" dirty="0"/>
              <a:t>:</a:t>
            </a:r>
            <a:br>
              <a:rPr lang="en-US" dirty="0"/>
            </a:br>
            <a:r>
              <a:rPr lang="en-US" dirty="0"/>
              <a:t>Advanced Topics</a:t>
            </a:r>
          </a:p>
        </p:txBody>
      </p:sp>
      <p:sp>
        <p:nvSpPr>
          <p:cNvPr id="3" name="Content Placeholder 2">
            <a:extLst>
              <a:ext uri="{FF2B5EF4-FFF2-40B4-BE49-F238E27FC236}">
                <a16:creationId xmlns:a16="http://schemas.microsoft.com/office/drawing/2014/main" id="{61A27123-94C5-484A-A7F0-B0262C51437C}"/>
              </a:ext>
            </a:extLst>
          </p:cNvPr>
          <p:cNvSpPr>
            <a:spLocks noGrp="1"/>
          </p:cNvSpPr>
          <p:nvPr>
            <p:ph idx="1"/>
          </p:nvPr>
        </p:nvSpPr>
        <p:spPr/>
        <p:txBody>
          <a:bodyPr>
            <a:normAutofit lnSpcReduction="10000"/>
          </a:bodyPr>
          <a:lstStyle/>
          <a:p>
            <a:pPr marL="7620" indent="0">
              <a:buNone/>
            </a:pPr>
            <a:r>
              <a:rPr lang="en-US" dirty="0"/>
              <a:t>Convolutional neural networks:</a:t>
            </a:r>
          </a:p>
          <a:p>
            <a:pPr lvl="1"/>
            <a:r>
              <a:rPr lang="en-US" dirty="0"/>
              <a:t>given images or regular patterns, works on overlapping “windows” of the image and learns commonly occurring higher-level shapes as features</a:t>
            </a:r>
          </a:p>
          <a:p>
            <a:pPr lvl="1"/>
            <a:r>
              <a:rPr lang="en-US" dirty="0"/>
              <a:t>composes these features into higher-level features</a:t>
            </a:r>
          </a:p>
          <a:p>
            <a:pPr lvl="1"/>
            <a:r>
              <a:rPr lang="en-US" dirty="0"/>
              <a:t>makes predictions based on compositions of those features</a:t>
            </a:r>
          </a:p>
          <a:p>
            <a:pPr marL="7620" indent="0">
              <a:buNone/>
            </a:pPr>
            <a:r>
              <a:rPr lang="en-US" dirty="0"/>
              <a:t>Recurrent neural networks: </a:t>
            </a:r>
          </a:p>
          <a:p>
            <a:pPr lvl="1"/>
            <a:r>
              <a:rPr lang="en-US" dirty="0"/>
              <a:t>looks for patterns over “streams” of data (</a:t>
            </a:r>
            <a:r>
              <a:rPr lang="en-US" i="1" dirty="0"/>
              <a:t>x</a:t>
            </a:r>
            <a:r>
              <a:rPr lang="en-US" dirty="0"/>
              <a:t> follows </a:t>
            </a:r>
            <a:r>
              <a:rPr lang="en-US" i="1" dirty="0"/>
              <a:t>y</a:t>
            </a:r>
            <a:r>
              <a:rPr lang="en-US" dirty="0"/>
              <a:t> follows </a:t>
            </a:r>
            <a:r>
              <a:rPr lang="en-US" i="1" dirty="0"/>
              <a:t>z</a:t>
            </a:r>
            <a:r>
              <a:rPr lang="en-US" dirty="0"/>
              <a:t>), as is frequently useful in language models</a:t>
            </a:r>
          </a:p>
        </p:txBody>
      </p:sp>
      <p:sp>
        <p:nvSpPr>
          <p:cNvPr id="4" name="Rectangle 3">
            <a:extLst>
              <a:ext uri="{FF2B5EF4-FFF2-40B4-BE49-F238E27FC236}">
                <a16:creationId xmlns:a16="http://schemas.microsoft.com/office/drawing/2014/main" id="{DD5F81FD-E985-4D1E-9917-63071F631B0F}"/>
              </a:ext>
            </a:extLst>
          </p:cNvPr>
          <p:cNvSpPr/>
          <p:nvPr/>
        </p:nvSpPr>
        <p:spPr>
          <a:xfrm>
            <a:off x="2566677" y="3606320"/>
            <a:ext cx="6107596" cy="523220"/>
          </a:xfrm>
          <a:prstGeom prst="rect">
            <a:avLst/>
          </a:prstGeom>
        </p:spPr>
        <p:txBody>
          <a:bodyPr wrap="square">
            <a:spAutoFit/>
          </a:bodyPr>
          <a:lstStyle/>
          <a:p>
            <a:r>
              <a:rPr lang="en-US" dirty="0">
                <a:hlinkClick r:id="rId2"/>
              </a:rPr>
              <a:t>https://towardsdatascience.com/a-comprehensive-guide-to-convolutional-neural-networks-the-eli5-way-3bd2b1164a53</a:t>
            </a:r>
            <a:endParaRPr lang="en-US" dirty="0"/>
          </a:p>
        </p:txBody>
      </p:sp>
    </p:spTree>
    <p:extLst>
      <p:ext uri="{BB962C8B-B14F-4D97-AF65-F5344CB8AC3E}">
        <p14:creationId xmlns:p14="http://schemas.microsoft.com/office/powerpoint/2010/main" val="929965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87B7-7D4B-4022-914D-0F75CC712866}"/>
              </a:ext>
            </a:extLst>
          </p:cNvPr>
          <p:cNvSpPr>
            <a:spLocks noGrp="1"/>
          </p:cNvSpPr>
          <p:nvPr>
            <p:ph type="title"/>
          </p:nvPr>
        </p:nvSpPr>
        <p:spPr/>
        <p:txBody>
          <a:bodyPr/>
          <a:lstStyle/>
          <a:p>
            <a:r>
              <a:rPr lang="en-US" dirty="0"/>
              <a:t>Gradient Descent: An Intuitive Example Starting with </a:t>
            </a:r>
            <a:r>
              <a:rPr lang="en-US" i="1" dirty="0"/>
              <a:t>Linear </a:t>
            </a:r>
            <a:r>
              <a:rPr lang="en-US" dirty="0"/>
              <a:t>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3A52AF-95EE-496C-942F-BC795B322294}"/>
                  </a:ext>
                </a:extLst>
              </p:cNvPr>
              <p:cNvSpPr>
                <a:spLocks noGrp="1"/>
              </p:cNvSpPr>
              <p:nvPr>
                <p:ph idx="1"/>
              </p:nvPr>
            </p:nvSpPr>
            <p:spPr/>
            <p:txBody>
              <a:bodyPr>
                <a:normAutofit fontScale="77500" lnSpcReduction="20000"/>
              </a:bodyPr>
              <a:lstStyle/>
              <a:p>
                <a:pPr marL="7620" indent="0">
                  <a:buNone/>
                </a:pPr>
                <a:r>
                  <a:rPr lang="en-US" dirty="0"/>
                  <a:t>To form an intuition, we’ll run gradient descent on a </a:t>
                </a:r>
                <a:r>
                  <a:rPr lang="en-US" b="1" dirty="0"/>
                  <a:t>greatly </a:t>
                </a:r>
                <a:r>
                  <a:rPr lang="en-US" i="1" dirty="0"/>
                  <a:t>simplified version </a:t>
                </a:r>
                <a:r>
                  <a:rPr lang="en-US" dirty="0"/>
                  <a:t>of the problem:</a:t>
                </a:r>
              </a:p>
              <a:p>
                <a:pPr lvl="1"/>
                <a:endParaRPr lang="en-US" dirty="0"/>
              </a:p>
              <a:p>
                <a:pPr marL="483235" lvl="1" indent="0">
                  <a:buNone/>
                </a:pPr>
                <a:r>
                  <a:rPr lang="en-US" i="1" dirty="0"/>
                  <a:t>For feature</a:t>
                </a:r>
                <a:r>
                  <a:rPr lang="en-US" dirty="0"/>
                  <a:t> </a:t>
                </a:r>
                <a14:m>
                  <m:oMath xmlns:m="http://schemas.openxmlformats.org/officeDocument/2006/math">
                    <m:r>
                      <a:rPr lang="en-US" b="0" i="1" smtClean="0">
                        <a:latin typeface="Cambria Math" panose="02040503050406030204" pitchFamily="18" charset="0"/>
                      </a:rPr>
                      <m:t>𝑝</m:t>
                    </m:r>
                  </m:oMath>
                </a14:m>
                <a:r>
                  <a:rPr lang="en-US" dirty="0"/>
                  <a:t>, </a:t>
                </a:r>
                <a14:m>
                  <m:oMath xmlns:m="http://schemas.openxmlformats.org/officeDocument/2006/math">
                    <m:r>
                      <a:rPr lang="en-US" b="0" i="1" smtClean="0">
                        <a:latin typeface="Cambria Math" panose="02040503050406030204" pitchFamily="18" charset="0"/>
                      </a:rPr>
                      <m:t>𝑖</m:t>
                    </m:r>
                  </m:oMath>
                </a14:m>
                <a:r>
                  <a:rPr lang="en-US" i="1" dirty="0" err="1"/>
                  <a:t>th</a:t>
                </a:r>
                <a:r>
                  <a:rPr lang="en-US" i="1" dirty="0"/>
                  <a:t> data instance:</a:t>
                </a: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𝑝</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bSup>
                  </m:oMath>
                </a14:m>
                <a:endParaRPr lang="en-US" dirty="0"/>
              </a:p>
              <a:p>
                <a:pPr marL="483235" lvl="1" indent="0">
                  <a:buNone/>
                </a:pPr>
                <a:endParaRPr lang="en-US" dirty="0"/>
              </a:p>
              <a:p>
                <a:pPr marL="483235" lvl="1" indent="0">
                  <a:buNone/>
                </a:pPr>
                <a:r>
                  <a:rPr lang="en-US" i="1" dirty="0"/>
                  <a:t>Let’s optimize error, using </a:t>
                </a:r>
                <a:r>
                  <a:rPr lang="en-US" b="1" i="1" dirty="0"/>
                  <a:t>linear regression</a:t>
                </a:r>
                <a:r>
                  <a:rPr lang="en-US" i="1" dirty="0"/>
                  <a:t> (not logistic):</a:t>
                </a:r>
                <a:endParaRPr lang="en-US" dirty="0"/>
              </a:p>
              <a:p>
                <a:pPr marL="0" indent="0" algn="ctr">
                  <a:buNone/>
                </a:pPr>
                <a14:m>
                  <m:oMath xmlns:m="http://schemas.openxmlformats.org/officeDocument/2006/math">
                    <m:r>
                      <a:rPr lang="en-US" i="1">
                        <a:solidFill>
                          <a:schemeClr val="accent6"/>
                        </a:solidFill>
                        <a:latin typeface="Cambria Math" charset="0"/>
                      </a:rPr>
                      <m:t>𝑀𝑆𝐸</m:t>
                    </m:r>
                    <m:r>
                      <a:rPr lang="en-US" i="1">
                        <a:solidFill>
                          <a:schemeClr val="accent6"/>
                        </a:solidFill>
                        <a:latin typeface="Cambria Math" charset="0"/>
                      </a:rPr>
                      <m:t>= </m:t>
                    </m:r>
                    <m:f>
                      <m:fPr>
                        <m:ctrlPr>
                          <a:rPr lang="bg-BG" i="1">
                            <a:solidFill>
                              <a:schemeClr val="accent6"/>
                            </a:solidFill>
                            <a:latin typeface="Cambria Math" panose="02040503050406030204" pitchFamily="18" charset="0"/>
                          </a:rPr>
                        </m:ctrlPr>
                      </m:fPr>
                      <m:num>
                        <m:r>
                          <a:rPr lang="en-US" i="1">
                            <a:solidFill>
                              <a:schemeClr val="accent6"/>
                            </a:solidFill>
                            <a:latin typeface="Cambria Math" charset="0"/>
                          </a:rPr>
                          <m:t>1</m:t>
                        </m:r>
                      </m:num>
                      <m:den>
                        <m:r>
                          <a:rPr lang="en-US" i="1">
                            <a:solidFill>
                              <a:schemeClr val="accent6"/>
                            </a:solidFill>
                            <a:latin typeface="Cambria Math" panose="02040503050406030204" pitchFamily="18" charset="0"/>
                          </a:rPr>
                          <m:t>𝑛</m:t>
                        </m:r>
                      </m:den>
                    </m:f>
                    <m:nary>
                      <m:naryPr>
                        <m:chr m:val="∑"/>
                        <m:ctrlPr>
                          <a:rPr lang="is-IS" i="1">
                            <a:solidFill>
                              <a:schemeClr val="accent6"/>
                            </a:solidFill>
                            <a:latin typeface="Cambria Math" panose="02040503050406030204" pitchFamily="18" charset="0"/>
                          </a:rPr>
                        </m:ctrlPr>
                      </m:naryPr>
                      <m:sub>
                        <m:r>
                          <m:rPr>
                            <m:brk m:alnAt="23"/>
                          </m:rPr>
                          <a:rPr lang="en-US" i="1">
                            <a:solidFill>
                              <a:schemeClr val="accent6"/>
                            </a:solidFill>
                            <a:latin typeface="Cambria Math" charset="0"/>
                          </a:rPr>
                          <m:t>𝑖</m:t>
                        </m:r>
                        <m:r>
                          <a:rPr lang="en-US" i="1">
                            <a:solidFill>
                              <a:schemeClr val="accent6"/>
                            </a:solidFill>
                            <a:latin typeface="Cambria Math" charset="0"/>
                          </a:rPr>
                          <m:t>=1</m:t>
                        </m:r>
                      </m:sub>
                      <m:sup>
                        <m:r>
                          <a:rPr lang="en-US" i="1">
                            <a:solidFill>
                              <a:schemeClr val="accent6"/>
                            </a:solidFill>
                            <a:latin typeface="Cambria Math" panose="02040503050406030204" pitchFamily="18" charset="0"/>
                          </a:rPr>
                          <m:t>𝑛</m:t>
                        </m:r>
                      </m:sup>
                      <m:e>
                        <m:sSup>
                          <m:sSupPr>
                            <m:ctrlPr>
                              <a:rPr lang="en-US" i="1">
                                <a:solidFill>
                                  <a:schemeClr val="accent6"/>
                                </a:solidFill>
                                <a:latin typeface="Cambria Math" panose="02040503050406030204" pitchFamily="18" charset="0"/>
                              </a:rPr>
                            </m:ctrlPr>
                          </m:sSupPr>
                          <m:e>
                            <m:d>
                              <m:dPr>
                                <m:ctrlPr>
                                  <a:rPr lang="en-US" i="1">
                                    <a:solidFill>
                                      <a:schemeClr val="accent6"/>
                                    </a:solidFill>
                                    <a:latin typeface="Cambria Math" panose="02040503050406030204" pitchFamily="18" charset="0"/>
                                  </a:rPr>
                                </m:ctrlPr>
                              </m:dPr>
                              <m:e>
                                <m:sSup>
                                  <m:sSupPr>
                                    <m:ctrlPr>
                                      <a:rPr lang="en-US" i="1">
                                        <a:solidFill>
                                          <a:schemeClr val="accent6"/>
                                        </a:solidFill>
                                        <a:latin typeface="Cambria Math" panose="02040503050406030204" pitchFamily="18" charset="0"/>
                                      </a:rPr>
                                    </m:ctrlPr>
                                  </m:sSupPr>
                                  <m:e>
                                    <m:acc>
                                      <m:accPr>
                                        <m:chr m:val="̂"/>
                                        <m:ctrlPr>
                                          <a:rPr lang="en-US" i="1">
                                            <a:solidFill>
                                              <a:schemeClr val="accent6"/>
                                            </a:solidFill>
                                            <a:latin typeface="Cambria Math" panose="02040503050406030204" pitchFamily="18" charset="0"/>
                                          </a:rPr>
                                        </m:ctrlPr>
                                      </m:accPr>
                                      <m:e>
                                        <m:r>
                                          <a:rPr lang="en-US" i="1">
                                            <a:solidFill>
                                              <a:schemeClr val="accent6"/>
                                            </a:solidFill>
                                            <a:latin typeface="Cambria Math" panose="02040503050406030204" pitchFamily="18" charset="0"/>
                                          </a:rPr>
                                          <m:t>𝑦</m:t>
                                        </m:r>
                                      </m:e>
                                    </m:acc>
                                  </m:e>
                                  <m:sup>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𝑖</m:t>
                                        </m:r>
                                      </m:e>
                                    </m:d>
                                  </m:sup>
                                </m:sSup>
                                <m:r>
                                  <a:rPr lang="en-US" b="1" i="1">
                                    <a:solidFill>
                                      <a:schemeClr val="accent6"/>
                                    </a:solidFill>
                                    <a:latin typeface="Cambria Math" charset="0"/>
                                  </a:rPr>
                                  <m:t>−</m:t>
                                </m:r>
                                <m:sSup>
                                  <m:sSupPr>
                                    <m:ctrlPr>
                                      <a:rPr lang="en-US" i="1">
                                        <a:solidFill>
                                          <a:schemeClr val="accent6"/>
                                        </a:solidFill>
                                        <a:latin typeface="Cambria Math" panose="02040503050406030204" pitchFamily="18" charset="0"/>
                                      </a:rPr>
                                    </m:ctrlPr>
                                  </m:sSupPr>
                                  <m:e>
                                    <m:r>
                                      <a:rPr lang="en-US" i="1">
                                        <a:solidFill>
                                          <a:schemeClr val="accent6"/>
                                        </a:solidFill>
                                        <a:latin typeface="Cambria Math" charset="0"/>
                                      </a:rPr>
                                      <m:t>𝑦</m:t>
                                    </m:r>
                                  </m:e>
                                  <m:sup>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𝑖</m:t>
                                        </m:r>
                                      </m:e>
                                    </m:d>
                                  </m:sup>
                                </m:sSup>
                              </m:e>
                            </m:d>
                          </m:e>
                          <m:sup>
                            <m:r>
                              <a:rPr lang="en-US" i="1">
                                <a:solidFill>
                                  <a:schemeClr val="accent6"/>
                                </a:solidFill>
                                <a:latin typeface="Cambria Math" charset="0"/>
                              </a:rPr>
                              <m:t>2</m:t>
                            </m:r>
                          </m:sup>
                        </m:sSup>
                      </m:e>
                    </m:nary>
                  </m:oMath>
                </a14:m>
                <a:r>
                  <a:rPr lang="en-US" dirty="0"/>
                  <a:t>,</a:t>
                </a:r>
                <a:br>
                  <a:rPr lang="en-US" dirty="0"/>
                </a:br>
                <a:endParaRPr lang="en-US" dirty="0"/>
              </a:p>
              <a:p>
                <a:pPr marL="0" indent="0" algn="ctr">
                  <a:buNone/>
                </a:pPr>
                <a14:m>
                  <m:oMathPara xmlns:m="http://schemas.openxmlformats.org/officeDocument/2006/math">
                    <m:oMathParaPr>
                      <m:jc m:val="centerGroup"/>
                    </m:oMathParaPr>
                    <m:oMath xmlns:m="http://schemas.openxmlformats.org/officeDocument/2006/math">
                      <m:sSup>
                        <m:sSupPr>
                          <m:ctrlPr>
                            <a:rPr lang="en-US" i="1">
                              <a:solidFill>
                                <a:schemeClr val="accent6"/>
                              </a:solidFill>
                              <a:latin typeface="Cambria Math" panose="02040503050406030204" pitchFamily="18" charset="0"/>
                            </a:rPr>
                          </m:ctrlPr>
                        </m:sSupPr>
                        <m:e>
                          <m:acc>
                            <m:accPr>
                              <m:chr m:val="̂"/>
                              <m:ctrlPr>
                                <a:rPr lang="en-US" i="1">
                                  <a:solidFill>
                                    <a:schemeClr val="accent6"/>
                                  </a:solidFill>
                                  <a:latin typeface="Cambria Math" panose="02040503050406030204" pitchFamily="18" charset="0"/>
                                </a:rPr>
                              </m:ctrlPr>
                            </m:accPr>
                            <m:e>
                              <m:r>
                                <a:rPr lang="en-US" i="1">
                                  <a:solidFill>
                                    <a:schemeClr val="accent6"/>
                                  </a:solidFill>
                                  <a:latin typeface="Cambria Math" panose="02040503050406030204" pitchFamily="18" charset="0"/>
                                </a:rPr>
                                <m:t>𝑦</m:t>
                              </m:r>
                            </m:e>
                          </m:acc>
                        </m:e>
                        <m:sup>
                          <m:d>
                            <m:dPr>
                              <m:ctrlPr>
                                <a:rPr lang="en-US" i="1">
                                  <a:solidFill>
                                    <a:schemeClr val="accent6"/>
                                  </a:solidFill>
                                  <a:latin typeface="Cambria Math" panose="02040503050406030204" pitchFamily="18" charset="0"/>
                                </a:rPr>
                              </m:ctrlPr>
                            </m:dPr>
                            <m:e>
                              <m:r>
                                <a:rPr lang="en-US" i="1">
                                  <a:solidFill>
                                    <a:schemeClr val="accent6"/>
                                  </a:solidFill>
                                  <a:latin typeface="Cambria Math" panose="02040503050406030204" pitchFamily="18" charset="0"/>
                                </a:rPr>
                                <m:t>𝑖</m:t>
                              </m:r>
                            </m:e>
                          </m:d>
                        </m:sup>
                      </m:sSup>
                      <m:r>
                        <a:rPr lang="en-US" i="1">
                          <a:solidFill>
                            <a:schemeClr val="accent6"/>
                          </a:solidFill>
                          <a:latin typeface="Cambria Math" panose="02040503050406030204" pitchFamily="18" charset="0"/>
                        </a:rPr>
                        <m:t>=</m:t>
                      </m:r>
                      <m:sSup>
                        <m:sSupPr>
                          <m:ctrlPr>
                            <a:rPr lang="en-US" i="1">
                              <a:solidFill>
                                <a:schemeClr val="accent6"/>
                              </a:solidFill>
                              <a:latin typeface="Cambria Math" panose="02040503050406030204" pitchFamily="18" charset="0"/>
                            </a:rPr>
                          </m:ctrlPr>
                        </m:sSupPr>
                        <m:e>
                          <m:r>
                            <a:rPr lang="en-US" b="1" i="1">
                              <a:solidFill>
                                <a:schemeClr val="accent6"/>
                              </a:solidFill>
                              <a:latin typeface="Cambria Math" charset="0"/>
                            </a:rPr>
                            <m:t>𝒘</m:t>
                          </m:r>
                        </m:e>
                        <m:sup>
                          <m:r>
                            <a:rPr lang="en-US" i="1">
                              <a:solidFill>
                                <a:schemeClr val="accent6"/>
                              </a:solidFill>
                              <a:latin typeface="Cambria Math" charset="0"/>
                            </a:rPr>
                            <m:t>𝑇</m:t>
                          </m:r>
                        </m:sup>
                      </m:sSup>
                      <m:r>
                        <a:rPr lang="en-US" b="1" i="1">
                          <a:solidFill>
                            <a:schemeClr val="accent6"/>
                          </a:solidFill>
                          <a:latin typeface="Cambria Math" charset="0"/>
                        </a:rPr>
                        <m:t>⋅</m:t>
                      </m:r>
                      <m:sSup>
                        <m:sSupPr>
                          <m:ctrlPr>
                            <a:rPr lang="en-US" b="1" i="1">
                              <a:solidFill>
                                <a:schemeClr val="accent6"/>
                              </a:solidFill>
                              <a:latin typeface="Cambria Math" panose="02040503050406030204" pitchFamily="18" charset="0"/>
                            </a:rPr>
                          </m:ctrlPr>
                        </m:sSupPr>
                        <m:e>
                          <m:r>
                            <a:rPr lang="en-US" b="1" i="1">
                              <a:solidFill>
                                <a:schemeClr val="accent6"/>
                              </a:solidFill>
                              <a:latin typeface="Cambria Math" charset="0"/>
                            </a:rPr>
                            <m:t>𝒙</m:t>
                          </m:r>
                        </m:e>
                        <m:sup>
                          <m:d>
                            <m:dPr>
                              <m:ctrlPr>
                                <a:rPr lang="en-US" b="1" i="1">
                                  <a:solidFill>
                                    <a:schemeClr val="accent6"/>
                                  </a:solidFill>
                                  <a:latin typeface="Cambria Math" panose="02040503050406030204" pitchFamily="18" charset="0"/>
                                </a:rPr>
                              </m:ctrlPr>
                            </m:dPr>
                            <m:e>
                              <m:r>
                                <a:rPr lang="en-US" b="1" i="1">
                                  <a:solidFill>
                                    <a:schemeClr val="accent6"/>
                                  </a:solidFill>
                                  <a:latin typeface="Cambria Math" charset="0"/>
                                </a:rPr>
                                <m:t>𝒊</m:t>
                              </m:r>
                            </m:e>
                          </m:d>
                        </m:sup>
                      </m:sSup>
                    </m:oMath>
                  </m:oMathPara>
                </a14:m>
                <a:endParaRPr lang="en-US" dirty="0">
                  <a:solidFill>
                    <a:schemeClr val="accent6"/>
                  </a:solidFill>
                </a:endParaRPr>
              </a:p>
              <a:p>
                <a:pPr marL="483235" lvl="1" indent="0">
                  <a:buNone/>
                </a:pPr>
                <a:endParaRPr lang="en-US" dirty="0"/>
              </a:p>
              <a:p>
                <a:pPr marL="483235" lvl="1" indent="0">
                  <a:buNone/>
                </a:pPr>
                <a:endParaRPr lang="en-US" dirty="0"/>
              </a:p>
              <a:p>
                <a:pPr marL="483235" lvl="1" indent="0">
                  <a:buNone/>
                </a:pPr>
                <a:r>
                  <a:rPr lang="en-US" dirty="0">
                    <a:solidFill>
                      <a:schemeClr val="accent1"/>
                    </a:solidFill>
                  </a:rPr>
                  <a:t>Here as we vary weight </a:t>
                </a:r>
                <a14:m>
                  <m:oMath xmlns:m="http://schemas.openxmlformats.org/officeDocument/2006/math">
                    <m:sSub>
                      <m:sSubPr>
                        <m:ctrlPr>
                          <a:rPr lang="en-US" i="1">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𝑤</m:t>
                        </m:r>
                      </m:e>
                      <m:sub>
                        <m:r>
                          <a:rPr lang="en-US" i="1">
                            <a:solidFill>
                              <a:schemeClr val="accent1"/>
                            </a:solidFill>
                            <a:latin typeface="Cambria Math" panose="02040503050406030204" pitchFamily="18" charset="0"/>
                          </a:rPr>
                          <m:t>𝑝</m:t>
                        </m:r>
                      </m:sub>
                    </m:sSub>
                  </m:oMath>
                </a14:m>
                <a:r>
                  <a:rPr lang="en-US" dirty="0">
                    <a:solidFill>
                      <a:schemeClr val="accent1"/>
                    </a:solidFill>
                  </a:rPr>
                  <a:t>, holding all other parameters equal:</a:t>
                </a:r>
                <a:br>
                  <a:rPr lang="en-US" dirty="0">
                    <a:solidFill>
                      <a:schemeClr val="accent1"/>
                    </a:solidFill>
                  </a:rPr>
                </a:br>
                <a:r>
                  <a:rPr lang="en-US" dirty="0">
                    <a:solidFill>
                      <a:schemeClr val="accent1"/>
                    </a:solidFill>
                  </a:rPr>
                  <a:t>the MSE will be a parabola!</a:t>
                </a:r>
              </a:p>
            </p:txBody>
          </p:sp>
        </mc:Choice>
        <mc:Fallback xmlns="">
          <p:sp>
            <p:nvSpPr>
              <p:cNvPr id="3" name="Content Placeholder 2">
                <a:extLst>
                  <a:ext uri="{FF2B5EF4-FFF2-40B4-BE49-F238E27FC236}">
                    <a16:creationId xmlns:a16="http://schemas.microsoft.com/office/drawing/2014/main" id="{323A52AF-95EE-496C-942F-BC795B322294}"/>
                  </a:ext>
                </a:extLst>
              </p:cNvPr>
              <p:cNvSpPr>
                <a:spLocks noGrp="1" noRot="1" noChangeAspect="1" noMove="1" noResize="1" noEditPoints="1" noAdjustHandles="1" noChangeArrowheads="1" noChangeShapeType="1" noTextEdit="1"/>
              </p:cNvSpPr>
              <p:nvPr>
                <p:ph idx="1"/>
              </p:nvPr>
            </p:nvSpPr>
            <p:spPr>
              <a:blipFill>
                <a:blip r:embed="rId3"/>
                <a:stretch>
                  <a:fillRect l="-467" b="-1010"/>
                </a:stretch>
              </a:blipFill>
            </p:spPr>
            <p:txBody>
              <a:bodyPr/>
              <a:lstStyle/>
              <a:p>
                <a:r>
                  <a:rPr lang="en-US">
                    <a:noFill/>
                  </a:rPr>
                  <a:t> </a:t>
                </a:r>
              </a:p>
            </p:txBody>
          </p:sp>
        </mc:Fallback>
      </mc:AlternateContent>
    </p:spTree>
    <p:extLst>
      <p:ext uri="{BB962C8B-B14F-4D97-AF65-F5344CB8AC3E}">
        <p14:creationId xmlns:p14="http://schemas.microsoft.com/office/powerpoint/2010/main" val="56123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55C5-81F0-4687-BADB-5E89898848C1}"/>
              </a:ext>
            </a:extLst>
          </p:cNvPr>
          <p:cNvSpPr>
            <a:spLocks noGrp="1"/>
          </p:cNvSpPr>
          <p:nvPr>
            <p:ph type="title"/>
          </p:nvPr>
        </p:nvSpPr>
        <p:spPr/>
        <p:txBody>
          <a:bodyPr/>
          <a:lstStyle/>
          <a:p>
            <a:r>
              <a:rPr lang="en-US" dirty="0"/>
              <a:t>Lecture Notebook: Consider a Simple Dataset</a:t>
            </a:r>
          </a:p>
        </p:txBody>
      </p:sp>
      <p:sp>
        <p:nvSpPr>
          <p:cNvPr id="4" name="Rectangle 3">
            <a:extLst>
              <a:ext uri="{FF2B5EF4-FFF2-40B4-BE49-F238E27FC236}">
                <a16:creationId xmlns:a16="http://schemas.microsoft.com/office/drawing/2014/main" id="{83AC062F-219D-4B5D-9FB5-C0C329D48C0F}"/>
              </a:ext>
            </a:extLst>
          </p:cNvPr>
          <p:cNvSpPr/>
          <p:nvPr/>
        </p:nvSpPr>
        <p:spPr>
          <a:xfrm>
            <a:off x="839856" y="1132942"/>
            <a:ext cx="7707796" cy="1477328"/>
          </a:xfrm>
          <a:prstGeom prst="rect">
            <a:avLst/>
          </a:prstGeom>
          <a:solidFill>
            <a:schemeClr val="bg1">
              <a:lumMod val="95000"/>
            </a:schemeClr>
          </a:solidFill>
          <a:ln>
            <a:solidFill>
              <a:schemeClr val="accent4"/>
            </a:solidFill>
          </a:ln>
        </p:spPr>
        <p:txBody>
          <a:bodyPr wrap="square">
            <a:spAutoFit/>
          </a:bodyPr>
          <a:lstStyle/>
          <a:p>
            <a:r>
              <a:rPr lang="en-US" sz="1800" dirty="0">
                <a:solidFill>
                  <a:srgbClr val="AF00DB"/>
                </a:solidFill>
                <a:latin typeface="Courier New" panose="02070309020205020404" pitchFamily="49" charset="0"/>
              </a:rPr>
              <a:t>from</a:t>
            </a:r>
            <a:r>
              <a:rPr lang="en-US" sz="1800" dirty="0">
                <a:latin typeface="Courier New" panose="02070309020205020404" pitchFamily="49" charset="0"/>
              </a:rPr>
              <a:t> </a:t>
            </a:r>
            <a:r>
              <a:rPr lang="en-US" sz="1800" dirty="0" err="1">
                <a:latin typeface="Courier New" panose="02070309020205020404" pitchFamily="49" charset="0"/>
              </a:rPr>
              <a:t>sklearn.datasets</a:t>
            </a:r>
            <a:r>
              <a:rPr lang="en-US" sz="1800" dirty="0">
                <a:latin typeface="Courier New" panose="02070309020205020404" pitchFamily="49" charset="0"/>
              </a:rPr>
              <a:t> </a:t>
            </a:r>
            <a:r>
              <a:rPr lang="en-US" sz="1800" dirty="0">
                <a:solidFill>
                  <a:srgbClr val="AF00DB"/>
                </a:solidFill>
                <a:latin typeface="Courier New" panose="02070309020205020404" pitchFamily="49" charset="0"/>
              </a:rPr>
              <a:t>import</a:t>
            </a:r>
            <a:r>
              <a:rPr lang="en-US" sz="1800" dirty="0">
                <a:latin typeface="Courier New" panose="02070309020205020404" pitchFamily="49" charset="0"/>
              </a:rPr>
              <a:t> </a:t>
            </a:r>
            <a:r>
              <a:rPr lang="en-US" sz="1800" dirty="0" err="1">
                <a:latin typeface="Courier New" panose="02070309020205020404" pitchFamily="49" charset="0"/>
              </a:rPr>
              <a:t>make_blobs</a:t>
            </a:r>
            <a:endParaRPr lang="en-US" sz="1800" dirty="0">
              <a:latin typeface="Courier New" panose="02070309020205020404" pitchFamily="49" charset="0"/>
            </a:endParaRPr>
          </a:p>
          <a:p>
            <a:br>
              <a:rPr lang="en-US" sz="1800" dirty="0">
                <a:latin typeface="Courier New" panose="02070309020205020404" pitchFamily="49" charset="0"/>
              </a:rPr>
            </a:br>
            <a:r>
              <a:rPr lang="en-US" sz="1800" dirty="0">
                <a:latin typeface="Courier New" panose="02070309020205020404" pitchFamily="49" charset="0"/>
              </a:rPr>
              <a:t>(X, y) = </a:t>
            </a:r>
            <a:r>
              <a:rPr lang="en-US" sz="1800" dirty="0" err="1">
                <a:latin typeface="Courier New" panose="02070309020205020404" pitchFamily="49" charset="0"/>
              </a:rPr>
              <a:t>make_blobs</a:t>
            </a:r>
            <a:r>
              <a:rPr lang="en-US" sz="1800" dirty="0">
                <a:latin typeface="Courier New" panose="02070309020205020404" pitchFamily="49" charset="0"/>
              </a:rPr>
              <a:t>(</a:t>
            </a:r>
            <a:r>
              <a:rPr lang="en-US" sz="1800" dirty="0" err="1">
                <a:latin typeface="Courier New" panose="02070309020205020404" pitchFamily="49" charset="0"/>
              </a:rPr>
              <a:t>n_samples</a:t>
            </a:r>
            <a:r>
              <a:rPr lang="en-US" sz="1800" dirty="0">
                <a:latin typeface="Courier New" panose="02070309020205020404" pitchFamily="49" charset="0"/>
              </a:rPr>
              <a:t>=</a:t>
            </a:r>
            <a:r>
              <a:rPr lang="en-US" sz="1800" dirty="0">
                <a:solidFill>
                  <a:srgbClr val="09885A"/>
                </a:solidFill>
                <a:latin typeface="Courier New" panose="02070309020205020404" pitchFamily="49" charset="0"/>
              </a:rPr>
              <a:t>1000</a:t>
            </a:r>
            <a:r>
              <a:rPr lang="en-US" sz="1800" dirty="0">
                <a:latin typeface="Courier New" panose="02070309020205020404" pitchFamily="49" charset="0"/>
              </a:rPr>
              <a:t>, </a:t>
            </a:r>
            <a:r>
              <a:rPr lang="en-US" sz="1800" dirty="0" err="1">
                <a:latin typeface="Courier New" panose="02070309020205020404" pitchFamily="49" charset="0"/>
              </a:rPr>
              <a:t>n_features</a:t>
            </a:r>
            <a:r>
              <a:rPr lang="en-US" sz="1800" dirty="0">
                <a:latin typeface="Courier New" panose="02070309020205020404" pitchFamily="49" charset="0"/>
              </a:rPr>
              <a:t>=</a:t>
            </a:r>
            <a:r>
              <a:rPr lang="en-US" sz="1800" dirty="0">
                <a:solidFill>
                  <a:srgbClr val="09885A"/>
                </a:solidFill>
                <a:latin typeface="Courier New" panose="02070309020205020404" pitchFamily="49" charset="0"/>
              </a:rPr>
              <a:t>2</a:t>
            </a:r>
            <a:r>
              <a:rPr lang="en-US" sz="1800" dirty="0">
                <a:latin typeface="Courier New" panose="02070309020205020404" pitchFamily="49" charset="0"/>
              </a:rPr>
              <a:t>, \</a:t>
            </a:r>
          </a:p>
          <a:p>
            <a:r>
              <a:rPr lang="en-US" sz="1800" dirty="0">
                <a:latin typeface="Courier New" panose="02070309020205020404" pitchFamily="49" charset="0"/>
              </a:rPr>
              <a:t>               centers=</a:t>
            </a:r>
            <a:r>
              <a:rPr lang="en-US" sz="1800" dirty="0">
                <a:solidFill>
                  <a:srgbClr val="09885A"/>
                </a:solidFill>
                <a:latin typeface="Courier New" panose="02070309020205020404" pitchFamily="49" charset="0"/>
              </a:rPr>
              <a:t>2</a:t>
            </a:r>
            <a:r>
              <a:rPr lang="en-US" sz="1800" dirty="0">
                <a:latin typeface="Courier New" panose="02070309020205020404" pitchFamily="49" charset="0"/>
              </a:rPr>
              <a:t>,  </a:t>
            </a:r>
            <a:r>
              <a:rPr lang="en-US" sz="1800" dirty="0" err="1">
                <a:latin typeface="Courier New" panose="02070309020205020404" pitchFamily="49" charset="0"/>
              </a:rPr>
              <a:t>cluster_std</a:t>
            </a:r>
            <a:r>
              <a:rPr lang="en-US" sz="1800" dirty="0">
                <a:latin typeface="Courier New" panose="02070309020205020404" pitchFamily="49" charset="0"/>
              </a:rPr>
              <a:t>=</a:t>
            </a:r>
            <a:r>
              <a:rPr lang="en-US" sz="1800" dirty="0">
                <a:solidFill>
                  <a:srgbClr val="09885A"/>
                </a:solidFill>
                <a:latin typeface="Courier New" panose="02070309020205020404" pitchFamily="49" charset="0"/>
              </a:rPr>
              <a:t>1.10</a:t>
            </a:r>
            <a:r>
              <a:rPr lang="en-US" sz="1800" dirty="0">
                <a:latin typeface="Courier New" panose="02070309020205020404" pitchFamily="49" charset="0"/>
              </a:rPr>
              <a:t>, \</a:t>
            </a:r>
          </a:p>
          <a:p>
            <a:r>
              <a:rPr lang="en-US" sz="1800" dirty="0">
                <a:latin typeface="Courier New" panose="02070309020205020404" pitchFamily="49" charset="0"/>
              </a:rPr>
              <a:t>               </a:t>
            </a:r>
            <a:r>
              <a:rPr lang="en-US" sz="1800" dirty="0" err="1">
                <a:latin typeface="Courier New" panose="02070309020205020404" pitchFamily="49" charset="0"/>
              </a:rPr>
              <a:t>random_state</a:t>
            </a:r>
            <a:r>
              <a:rPr lang="en-US" sz="1800" dirty="0">
                <a:latin typeface="Courier New" panose="02070309020205020404" pitchFamily="49" charset="0"/>
              </a:rPr>
              <a:t>=</a:t>
            </a:r>
            <a:r>
              <a:rPr lang="en-US" sz="1800" dirty="0">
                <a:solidFill>
                  <a:srgbClr val="09885A"/>
                </a:solidFill>
                <a:latin typeface="Courier New" panose="02070309020205020404" pitchFamily="49" charset="0"/>
              </a:rPr>
              <a:t>42</a:t>
            </a:r>
            <a:r>
              <a:rPr lang="en-US" sz="1800" dirty="0">
                <a:latin typeface="Courier New" panose="02070309020205020404" pitchFamily="49" charset="0"/>
              </a:rPr>
              <a:t>)</a:t>
            </a:r>
          </a:p>
        </p:txBody>
      </p:sp>
    </p:spTree>
    <p:extLst>
      <p:ext uri="{BB962C8B-B14F-4D97-AF65-F5344CB8AC3E}">
        <p14:creationId xmlns:p14="http://schemas.microsoft.com/office/powerpoint/2010/main" val="160194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55C5-81F0-4687-BADB-5E89898848C1}"/>
              </a:ext>
            </a:extLst>
          </p:cNvPr>
          <p:cNvSpPr>
            <a:spLocks noGrp="1"/>
          </p:cNvSpPr>
          <p:nvPr>
            <p:ph type="title"/>
          </p:nvPr>
        </p:nvSpPr>
        <p:spPr/>
        <p:txBody>
          <a:bodyPr/>
          <a:lstStyle/>
          <a:p>
            <a:r>
              <a:rPr lang="en-US" dirty="0"/>
              <a:t>A Simple Dataset</a:t>
            </a:r>
          </a:p>
        </p:txBody>
      </p:sp>
      <p:sp>
        <p:nvSpPr>
          <p:cNvPr id="4" name="Rectangle 3">
            <a:extLst>
              <a:ext uri="{FF2B5EF4-FFF2-40B4-BE49-F238E27FC236}">
                <a16:creationId xmlns:a16="http://schemas.microsoft.com/office/drawing/2014/main" id="{83AC062F-219D-4B5D-9FB5-C0C329D48C0F}"/>
              </a:ext>
            </a:extLst>
          </p:cNvPr>
          <p:cNvSpPr/>
          <p:nvPr/>
        </p:nvSpPr>
        <p:spPr>
          <a:xfrm>
            <a:off x="839856" y="1132942"/>
            <a:ext cx="7707796" cy="1477328"/>
          </a:xfrm>
          <a:prstGeom prst="rect">
            <a:avLst/>
          </a:prstGeom>
          <a:solidFill>
            <a:schemeClr val="bg1">
              <a:lumMod val="95000"/>
            </a:schemeClr>
          </a:solidFill>
          <a:ln>
            <a:solidFill>
              <a:schemeClr val="accent4"/>
            </a:solidFill>
          </a:ln>
        </p:spPr>
        <p:txBody>
          <a:bodyPr wrap="square">
            <a:spAutoFit/>
          </a:bodyPr>
          <a:lstStyle/>
          <a:p>
            <a:r>
              <a:rPr lang="en-US" sz="1800" dirty="0">
                <a:solidFill>
                  <a:srgbClr val="AF00DB"/>
                </a:solidFill>
                <a:latin typeface="Courier New" panose="02070309020205020404" pitchFamily="49" charset="0"/>
              </a:rPr>
              <a:t>from</a:t>
            </a:r>
            <a:r>
              <a:rPr lang="en-US" sz="1800" dirty="0">
                <a:latin typeface="Courier New" panose="02070309020205020404" pitchFamily="49" charset="0"/>
              </a:rPr>
              <a:t> </a:t>
            </a:r>
            <a:r>
              <a:rPr lang="en-US" sz="1800" dirty="0" err="1">
                <a:latin typeface="Courier New" panose="02070309020205020404" pitchFamily="49" charset="0"/>
              </a:rPr>
              <a:t>sklearn.datasets</a:t>
            </a:r>
            <a:r>
              <a:rPr lang="en-US" sz="1800" dirty="0">
                <a:latin typeface="Courier New" panose="02070309020205020404" pitchFamily="49" charset="0"/>
              </a:rPr>
              <a:t> </a:t>
            </a:r>
            <a:r>
              <a:rPr lang="en-US" sz="1800" dirty="0">
                <a:solidFill>
                  <a:srgbClr val="AF00DB"/>
                </a:solidFill>
                <a:latin typeface="Courier New" panose="02070309020205020404" pitchFamily="49" charset="0"/>
              </a:rPr>
              <a:t>import</a:t>
            </a:r>
            <a:r>
              <a:rPr lang="en-US" sz="1800" dirty="0">
                <a:latin typeface="Courier New" panose="02070309020205020404" pitchFamily="49" charset="0"/>
              </a:rPr>
              <a:t> </a:t>
            </a:r>
            <a:r>
              <a:rPr lang="en-US" sz="1800" dirty="0" err="1">
                <a:latin typeface="Courier New" panose="02070309020205020404" pitchFamily="49" charset="0"/>
              </a:rPr>
              <a:t>make_blobs</a:t>
            </a:r>
            <a:endParaRPr lang="en-US" sz="1800" dirty="0">
              <a:latin typeface="Courier New" panose="02070309020205020404" pitchFamily="49" charset="0"/>
            </a:endParaRPr>
          </a:p>
          <a:p>
            <a:br>
              <a:rPr lang="en-US" sz="1800" dirty="0">
                <a:latin typeface="Courier New" panose="02070309020205020404" pitchFamily="49" charset="0"/>
              </a:rPr>
            </a:br>
            <a:r>
              <a:rPr lang="en-US" sz="1800" dirty="0">
                <a:latin typeface="Courier New" panose="02070309020205020404" pitchFamily="49" charset="0"/>
              </a:rPr>
              <a:t>(X, y) = </a:t>
            </a:r>
            <a:r>
              <a:rPr lang="en-US" sz="1800" dirty="0" err="1">
                <a:latin typeface="Courier New" panose="02070309020205020404" pitchFamily="49" charset="0"/>
              </a:rPr>
              <a:t>make_blobs</a:t>
            </a:r>
            <a:r>
              <a:rPr lang="en-US" sz="1800" dirty="0">
                <a:latin typeface="Courier New" panose="02070309020205020404" pitchFamily="49" charset="0"/>
              </a:rPr>
              <a:t>(</a:t>
            </a:r>
            <a:r>
              <a:rPr lang="en-US" sz="1800" dirty="0" err="1">
                <a:latin typeface="Courier New" panose="02070309020205020404" pitchFamily="49" charset="0"/>
              </a:rPr>
              <a:t>n_samples</a:t>
            </a:r>
            <a:r>
              <a:rPr lang="en-US" sz="1800" dirty="0">
                <a:latin typeface="Courier New" panose="02070309020205020404" pitchFamily="49" charset="0"/>
              </a:rPr>
              <a:t>=</a:t>
            </a:r>
            <a:r>
              <a:rPr lang="en-US" sz="1800" dirty="0">
                <a:solidFill>
                  <a:srgbClr val="09885A"/>
                </a:solidFill>
                <a:latin typeface="Courier New" panose="02070309020205020404" pitchFamily="49" charset="0"/>
              </a:rPr>
              <a:t>1000</a:t>
            </a:r>
            <a:r>
              <a:rPr lang="en-US" sz="1800" dirty="0">
                <a:latin typeface="Courier New" panose="02070309020205020404" pitchFamily="49" charset="0"/>
              </a:rPr>
              <a:t>, </a:t>
            </a:r>
            <a:r>
              <a:rPr lang="en-US" sz="1800" dirty="0" err="1">
                <a:latin typeface="Courier New" panose="02070309020205020404" pitchFamily="49" charset="0"/>
              </a:rPr>
              <a:t>n_features</a:t>
            </a:r>
            <a:r>
              <a:rPr lang="en-US" sz="1800" dirty="0">
                <a:latin typeface="Courier New" panose="02070309020205020404" pitchFamily="49" charset="0"/>
              </a:rPr>
              <a:t>=</a:t>
            </a:r>
            <a:r>
              <a:rPr lang="en-US" sz="1800" dirty="0">
                <a:solidFill>
                  <a:srgbClr val="09885A"/>
                </a:solidFill>
                <a:latin typeface="Courier New" panose="02070309020205020404" pitchFamily="49" charset="0"/>
              </a:rPr>
              <a:t>2</a:t>
            </a:r>
            <a:r>
              <a:rPr lang="en-US" sz="1800" dirty="0">
                <a:latin typeface="Courier New" panose="02070309020205020404" pitchFamily="49" charset="0"/>
              </a:rPr>
              <a:t>, \</a:t>
            </a:r>
          </a:p>
          <a:p>
            <a:r>
              <a:rPr lang="en-US" sz="1800" dirty="0">
                <a:latin typeface="Courier New" panose="02070309020205020404" pitchFamily="49" charset="0"/>
              </a:rPr>
              <a:t>               centers=</a:t>
            </a:r>
            <a:r>
              <a:rPr lang="en-US" sz="1800" dirty="0">
                <a:solidFill>
                  <a:srgbClr val="09885A"/>
                </a:solidFill>
                <a:latin typeface="Courier New" panose="02070309020205020404" pitchFamily="49" charset="0"/>
              </a:rPr>
              <a:t>2</a:t>
            </a:r>
            <a:r>
              <a:rPr lang="en-US" sz="1800" dirty="0">
                <a:latin typeface="Courier New" panose="02070309020205020404" pitchFamily="49" charset="0"/>
              </a:rPr>
              <a:t>,  </a:t>
            </a:r>
            <a:r>
              <a:rPr lang="en-US" sz="1800" dirty="0" err="1">
                <a:latin typeface="Courier New" panose="02070309020205020404" pitchFamily="49" charset="0"/>
              </a:rPr>
              <a:t>cluster_std</a:t>
            </a:r>
            <a:r>
              <a:rPr lang="en-US" sz="1800" dirty="0">
                <a:latin typeface="Courier New" panose="02070309020205020404" pitchFamily="49" charset="0"/>
              </a:rPr>
              <a:t>=</a:t>
            </a:r>
            <a:r>
              <a:rPr lang="en-US" sz="1800" dirty="0">
                <a:solidFill>
                  <a:srgbClr val="09885A"/>
                </a:solidFill>
                <a:latin typeface="Courier New" panose="02070309020205020404" pitchFamily="49" charset="0"/>
              </a:rPr>
              <a:t>1.10</a:t>
            </a:r>
            <a:r>
              <a:rPr lang="en-US" sz="1800" dirty="0">
                <a:latin typeface="Courier New" panose="02070309020205020404" pitchFamily="49" charset="0"/>
              </a:rPr>
              <a:t>, \</a:t>
            </a:r>
          </a:p>
          <a:p>
            <a:r>
              <a:rPr lang="en-US" sz="1800" dirty="0">
                <a:latin typeface="Courier New" panose="02070309020205020404" pitchFamily="49" charset="0"/>
              </a:rPr>
              <a:t>               </a:t>
            </a:r>
            <a:r>
              <a:rPr lang="en-US" sz="1800" dirty="0" err="1">
                <a:latin typeface="Courier New" panose="02070309020205020404" pitchFamily="49" charset="0"/>
              </a:rPr>
              <a:t>random_state</a:t>
            </a:r>
            <a:r>
              <a:rPr lang="en-US" sz="1800" dirty="0">
                <a:latin typeface="Courier New" panose="02070309020205020404" pitchFamily="49" charset="0"/>
              </a:rPr>
              <a:t>=</a:t>
            </a:r>
            <a:r>
              <a:rPr lang="en-US" sz="1800" dirty="0">
                <a:solidFill>
                  <a:srgbClr val="09885A"/>
                </a:solidFill>
                <a:latin typeface="Courier New" panose="02070309020205020404" pitchFamily="49" charset="0"/>
              </a:rPr>
              <a:t>42</a:t>
            </a:r>
            <a:r>
              <a:rPr lang="en-US" sz="1800" dirty="0">
                <a:latin typeface="Courier New" panose="02070309020205020404" pitchFamily="49" charset="0"/>
              </a:rPr>
              <a:t>)</a:t>
            </a:r>
          </a:p>
        </p:txBody>
      </p:sp>
      <p:pic>
        <p:nvPicPr>
          <p:cNvPr id="5" name="Picture 4">
            <a:extLst>
              <a:ext uri="{FF2B5EF4-FFF2-40B4-BE49-F238E27FC236}">
                <a16:creationId xmlns:a16="http://schemas.microsoft.com/office/drawing/2014/main" id="{E4F4DBF0-C77A-4596-9645-81893B955733}"/>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454764" y="1140328"/>
            <a:ext cx="6187470" cy="392880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18382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DACD36-BD04-4839-B72D-6EC729F7304D}"/>
              </a:ext>
            </a:extLst>
          </p:cNvPr>
          <p:cNvPicPr>
            <a:picLocks noChangeAspect="1"/>
          </p:cNvPicPr>
          <p:nvPr/>
        </p:nvPicPr>
        <p:blipFill>
          <a:blip r:embed="rId2"/>
          <a:stretch>
            <a:fillRect/>
          </a:stretch>
        </p:blipFill>
        <p:spPr>
          <a:xfrm>
            <a:off x="731284" y="1249493"/>
            <a:ext cx="5279095" cy="3524191"/>
          </a:xfrm>
          <a:prstGeom prst="rect">
            <a:avLst/>
          </a:prstGeom>
        </p:spPr>
      </p:pic>
      <p:sp>
        <p:nvSpPr>
          <p:cNvPr id="2" name="Title 1">
            <a:extLst>
              <a:ext uri="{FF2B5EF4-FFF2-40B4-BE49-F238E27FC236}">
                <a16:creationId xmlns:a16="http://schemas.microsoft.com/office/drawing/2014/main" id="{474FA679-6081-41A0-B718-A9F8F450B89C}"/>
              </a:ext>
            </a:extLst>
          </p:cNvPr>
          <p:cNvSpPr>
            <a:spLocks noGrp="1"/>
          </p:cNvSpPr>
          <p:nvPr>
            <p:ph type="title"/>
          </p:nvPr>
        </p:nvSpPr>
        <p:spPr/>
        <p:txBody>
          <a:bodyPr/>
          <a:lstStyle/>
          <a:p>
            <a:r>
              <a:rPr lang="en-US" dirty="0"/>
              <a:t>Example: Cost as a Function of the </a:t>
            </a:r>
            <a:br>
              <a:rPr lang="en-US" dirty="0"/>
            </a:br>
            <a:r>
              <a:rPr lang="en-US" dirty="0"/>
              <a:t>Weight, for Feature 6</a:t>
            </a:r>
            <a:endParaRPr lang="en-US" i="1" dirty="0"/>
          </a:p>
        </p:txBody>
      </p:sp>
      <p:cxnSp>
        <p:nvCxnSpPr>
          <p:cNvPr id="6" name="Straight Arrow Connector 5">
            <a:extLst>
              <a:ext uri="{FF2B5EF4-FFF2-40B4-BE49-F238E27FC236}">
                <a16:creationId xmlns:a16="http://schemas.microsoft.com/office/drawing/2014/main" id="{2D0CD2C0-9594-4E46-B5E5-BD9F01964377}"/>
              </a:ext>
            </a:extLst>
          </p:cNvPr>
          <p:cNvCxnSpPr/>
          <p:nvPr/>
        </p:nvCxnSpPr>
        <p:spPr>
          <a:xfrm flipV="1">
            <a:off x="3826566" y="4001099"/>
            <a:ext cx="0" cy="849796"/>
          </a:xfrm>
          <a:prstGeom prst="straightConnector1">
            <a:avLst/>
          </a:prstGeom>
          <a:ln w="28575">
            <a:prstDash val="sysDot"/>
            <a:tailEnd type="triangle"/>
          </a:ln>
        </p:spPr>
        <p:style>
          <a:lnRef idx="1">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0C50B58D-7CDF-4E5E-87F9-53690D2279AA}"/>
              </a:ext>
            </a:extLst>
          </p:cNvPr>
          <p:cNvSpPr txBox="1"/>
          <p:nvPr/>
        </p:nvSpPr>
        <p:spPr>
          <a:xfrm>
            <a:off x="665921" y="4829136"/>
            <a:ext cx="7553671" cy="461665"/>
          </a:xfrm>
          <a:prstGeom prst="rect">
            <a:avLst/>
          </a:prstGeom>
        </p:spPr>
        <p:txBody>
          <a:bodyPr wrap="none" rtlCol="0">
            <a:spAutoFit/>
          </a:bodyPr>
          <a:lstStyle/>
          <a:p>
            <a:r>
              <a:rPr lang="en-US" sz="2400" dirty="0"/>
              <a:t>We want to find </a:t>
            </a:r>
            <a:r>
              <a:rPr lang="en-US" sz="2400" i="1" dirty="0"/>
              <a:t>w</a:t>
            </a:r>
            <a:r>
              <a:rPr lang="en-US" sz="2400" i="1" baseline="-25000" dirty="0"/>
              <a:t>6</a:t>
            </a:r>
            <a:r>
              <a:rPr lang="en-US" sz="2400" dirty="0"/>
              <a:t> to minimize MSE – we’ll call this </a:t>
            </a:r>
            <a:r>
              <a:rPr lang="el-GR" sz="2400" i="1" dirty="0"/>
              <a:t>μ</a:t>
            </a:r>
            <a:r>
              <a:rPr lang="en-US" sz="2400" i="1" baseline="-25000" dirty="0"/>
              <a:t>p</a:t>
            </a:r>
          </a:p>
        </p:txBody>
      </p:sp>
      <p:sp>
        <p:nvSpPr>
          <p:cNvPr id="8" name="TextBox 7">
            <a:extLst>
              <a:ext uri="{FF2B5EF4-FFF2-40B4-BE49-F238E27FC236}">
                <a16:creationId xmlns:a16="http://schemas.microsoft.com/office/drawing/2014/main" id="{F2F3B528-7C92-4728-89F4-BCB343B26BCB}"/>
              </a:ext>
            </a:extLst>
          </p:cNvPr>
          <p:cNvSpPr txBox="1"/>
          <p:nvPr/>
        </p:nvSpPr>
        <p:spPr>
          <a:xfrm rot="16200000">
            <a:off x="225416" y="2897257"/>
            <a:ext cx="1281120" cy="400110"/>
          </a:xfrm>
          <a:prstGeom prst="rect">
            <a:avLst/>
          </a:prstGeom>
          <a:solidFill>
            <a:schemeClr val="bg1"/>
          </a:solidFill>
        </p:spPr>
        <p:txBody>
          <a:bodyPr wrap="none" rtlCol="0">
            <a:spAutoFit/>
          </a:bodyPr>
          <a:lstStyle/>
          <a:p>
            <a:r>
              <a:rPr lang="en-US" sz="2000" dirty="0"/>
              <a:t>Feature 0</a:t>
            </a:r>
          </a:p>
        </p:txBody>
      </p:sp>
    </p:spTree>
    <p:extLst>
      <p:ext uri="{BB962C8B-B14F-4D97-AF65-F5344CB8AC3E}">
        <p14:creationId xmlns:p14="http://schemas.microsoft.com/office/powerpoint/2010/main" val="2844690243"/>
      </p:ext>
    </p:extLst>
  </p:cSld>
  <p:clrMapOvr>
    <a:masterClrMapping/>
  </p:clrMapOvr>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94802</TotalTime>
  <Words>4143</Words>
  <Application>Microsoft Office PowerPoint</Application>
  <PresentationFormat>On-screen Show (16:10)</PresentationFormat>
  <Paragraphs>671</Paragraphs>
  <Slides>58</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58</vt:i4>
      </vt:variant>
    </vt:vector>
  </HeadingPairs>
  <TitlesOfParts>
    <vt:vector size="71" baseType="lpstr">
      <vt:lpstr>Arial</vt:lpstr>
      <vt:lpstr>Cambria Math</vt:lpstr>
      <vt:lpstr>Constantia</vt:lpstr>
      <vt:lpstr>Corbel</vt:lpstr>
      <vt:lpstr>Courier New</vt:lpstr>
      <vt:lpstr>Franklin Gothic</vt:lpstr>
      <vt:lpstr>Helvetica</vt:lpstr>
      <vt:lpstr>Helvetica Neue</vt:lpstr>
      <vt:lpstr>Noto Sans Symbols</vt:lpstr>
      <vt:lpstr>Symbol</vt:lpstr>
      <vt:lpstr>Tahoma</vt:lpstr>
      <vt:lpstr>Times New Roman</vt:lpstr>
      <vt:lpstr>Penn</vt:lpstr>
      <vt:lpstr>Supervised Machine Learning: Artificial Neural Networks</vt:lpstr>
      <vt:lpstr>Machine Learning So Far…</vt:lpstr>
      <vt:lpstr>Recall Logistic Regression</vt:lpstr>
      <vt:lpstr>Finding the Weights in Logistic Regression via Gradient Descent</vt:lpstr>
      <vt:lpstr>Logistic Regression as an Optimization Problem</vt:lpstr>
      <vt:lpstr>Gradient Descent: An Intuitive Example Starting with Linear Regression</vt:lpstr>
      <vt:lpstr>Lecture Notebook: Consider a Simple Dataset</vt:lpstr>
      <vt:lpstr>A Simple Dataset</vt:lpstr>
      <vt:lpstr>Example: Cost as a Function of the  Weight, for Feature 6</vt:lpstr>
      <vt:lpstr>Finding the Minimum</vt:lpstr>
      <vt:lpstr>Finding the Minimum</vt:lpstr>
      <vt:lpstr>Finding the Minimum</vt:lpstr>
      <vt:lpstr>Finding the Minimum</vt:lpstr>
      <vt:lpstr>The Mechanics: Finding the Slope</vt:lpstr>
      <vt:lpstr>Key questions</vt:lpstr>
      <vt:lpstr>Great…  That’s the Theory! How Does It Work?</vt:lpstr>
      <vt:lpstr>Logistic Regression: “Sigmoid” Is Applied Over (x * w) to Make a Prediction</vt:lpstr>
      <vt:lpstr>Logistic Regression: “Sigmoid” Is Applied Over (x * w) to Make a Prediction</vt:lpstr>
      <vt:lpstr>Logistic Regression: “Sigmoid” Is Applied Over (x * w) to Make a Prediction</vt:lpstr>
      <vt:lpstr>The Classifier, Applied to the Test Data</vt:lpstr>
      <vt:lpstr>The Gradient Descent</vt:lpstr>
      <vt:lpstr>Descending the Gradient: Plotting Mean-Squared Error in Each Epoch</vt:lpstr>
      <vt:lpstr>Finally: The Optimal Weight for Feature 0</vt:lpstr>
      <vt:lpstr>The Classifier</vt:lpstr>
      <vt:lpstr>The Classifier</vt:lpstr>
      <vt:lpstr>Stochastic Gradient Descent</vt:lpstr>
      <vt:lpstr>Mini-batch</vt:lpstr>
      <vt:lpstr>Recap: Gradient Descent</vt:lpstr>
      <vt:lpstr>Logistic Regression Is Actually a Basic  “Artificial Neuron”!</vt:lpstr>
      <vt:lpstr>This Is Actually a Basic  “Artificial Neuron”!</vt:lpstr>
      <vt:lpstr>Artificial Neurons (by Default)  Are Essentially Logistic Regression Steps</vt:lpstr>
      <vt:lpstr>From a Neuron to a Network</vt:lpstr>
      <vt:lpstr>A Perceptron – Running Multiple Regressions at Once</vt:lpstr>
      <vt:lpstr>For Later: More Complex (“Deeper”) Networks</vt:lpstr>
      <vt:lpstr>For Later: More Complex (“Deeper”) Networks</vt:lpstr>
      <vt:lpstr>Back to the Single Layer:  Training a Perceptron</vt:lpstr>
      <vt:lpstr>Example: Learning OR</vt:lpstr>
      <vt:lpstr>Ultimately, We Learn a Separating Hyperplane…</vt:lpstr>
      <vt:lpstr>Training the Perceptron: Guarantees</vt:lpstr>
      <vt:lpstr>Training and Using a Perceptron  in SciKit-Learn</vt:lpstr>
      <vt:lpstr>Summary of Perceptrons</vt:lpstr>
      <vt:lpstr>Multi-Layer (Feed-forward) Networks</vt:lpstr>
      <vt:lpstr>Assembling a Perceptron (“Activation Unit”) into Multiple Layers</vt:lpstr>
      <vt:lpstr>Assembling a Perceptron (“Activation Unit”) into Multiple Layers</vt:lpstr>
      <vt:lpstr>Assembling a Perceptron (“Activation Unit”) into Multiple Layers</vt:lpstr>
      <vt:lpstr>Commonly Used Activation Functions for Multilayer Networks</vt:lpstr>
      <vt:lpstr>Use Case: MNIST letters</vt:lpstr>
      <vt:lpstr>Using Feedforward Networks from SciKit</vt:lpstr>
      <vt:lpstr>The Multi-Layer Perceptron in Scikit-Learn</vt:lpstr>
      <vt:lpstr>Internals of Multi-Layer Perceptrons: Feed-Forward and Backpropagation</vt:lpstr>
      <vt:lpstr>Training Multi-Layer Networks</vt:lpstr>
      <vt:lpstr>Step 1. Feeding Forward</vt:lpstr>
      <vt:lpstr>Step 2. Computing Error + 3. Backpropagation</vt:lpstr>
      <vt:lpstr>Step 2. Computing Error + 3. Backpropagation</vt:lpstr>
      <vt:lpstr>Step 3. Backpropagation</vt:lpstr>
      <vt:lpstr>Step 3. Backpropagation</vt:lpstr>
      <vt:lpstr>Recap: Feedforward Networks / “Multi-Layer Perceptrons”</vt:lpstr>
      <vt:lpstr>Beyond Multilayer Perceptrons: Advanced Topics</vt:lpstr>
    </vt:vector>
  </TitlesOfParts>
  <Manager>Peter Druschel</Manager>
  <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Data</dc:title>
  <dc:subject>Scalable and Cloud Computing</dc:subject>
  <dc:creator>Zachary Ives</dc:creator>
  <cp:keywords>NETS 212</cp:keywords>
  <dc:description>http://www.cis.upenn.edu/~nets212/</dc:description>
  <cp:lastModifiedBy>Zack Ives</cp:lastModifiedBy>
  <cp:revision>545</cp:revision>
  <cp:lastPrinted>2017-01-23T16:50:21Z</cp:lastPrinted>
  <dcterms:created xsi:type="dcterms:W3CDTF">2017-01-03T15:51:00Z</dcterms:created>
  <dcterms:modified xsi:type="dcterms:W3CDTF">2020-02-24T22:00:47Z</dcterms:modified>
  <cp:category>Lecture</cp:category>
</cp:coreProperties>
</file>