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266" r:id="rId4"/>
    <p:sldId id="267" r:id="rId5"/>
    <p:sldId id="268" r:id="rId6"/>
    <p:sldId id="269" r:id="rId7"/>
    <p:sldId id="270" r:id="rId8"/>
    <p:sldId id="271" r:id="rId9"/>
    <p:sldId id="303" r:id="rId10"/>
    <p:sldId id="304" r:id="rId11"/>
    <p:sldId id="305" r:id="rId12"/>
    <p:sldId id="306" r:id="rId13"/>
    <p:sldId id="307" r:id="rId14"/>
    <p:sldId id="308" r:id="rId15"/>
    <p:sldId id="309" r:id="rId16"/>
    <p:sldId id="310" r:id="rId17"/>
    <p:sldId id="272" r:id="rId18"/>
    <p:sldId id="273" r:id="rId19"/>
    <p:sldId id="311" r:id="rId20"/>
    <p:sldId id="312" r:id="rId21"/>
    <p:sldId id="316" r:id="rId22"/>
    <p:sldId id="317" r:id="rId23"/>
    <p:sldId id="318" r:id="rId24"/>
    <p:sldId id="319" r:id="rId25"/>
    <p:sldId id="274" r:id="rId26"/>
    <p:sldId id="275" r:id="rId27"/>
    <p:sldId id="276" r:id="rId28"/>
    <p:sldId id="320" r:id="rId29"/>
    <p:sldId id="277" r:id="rId30"/>
    <p:sldId id="278" r:id="rId31"/>
    <p:sldId id="279" r:id="rId32"/>
    <p:sldId id="321" r:id="rId33"/>
    <p:sldId id="280" r:id="rId34"/>
    <p:sldId id="281" r:id="rId35"/>
    <p:sldId id="282" r:id="rId36"/>
    <p:sldId id="283" r:id="rId37"/>
    <p:sldId id="324" r:id="rId38"/>
    <p:sldId id="284" r:id="rId39"/>
    <p:sldId id="326" r:id="rId40"/>
    <p:sldId id="327" r:id="rId41"/>
    <p:sldId id="330" r:id="rId42"/>
    <p:sldId id="331" r:id="rId43"/>
    <p:sldId id="285" r:id="rId44"/>
    <p:sldId id="286" r:id="rId45"/>
    <p:sldId id="287" r:id="rId46"/>
    <p:sldId id="288" r:id="rId47"/>
    <p:sldId id="289" r:id="rId48"/>
    <p:sldId id="290" r:id="rId49"/>
    <p:sldId id="291" r:id="rId50"/>
    <p:sldId id="292" r:id="rId51"/>
    <p:sldId id="293" r:id="rId52"/>
    <p:sldId id="294" r:id="rId53"/>
  </p:sldIdLst>
  <p:sldSz cx="9144000" cy="5715000" type="screen16x10"/>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p15:clr>
            <a:srgbClr val="A4A3A4"/>
          </p15:clr>
        </p15:guide>
        <p15:guide id="2" pos="22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463" autoAdjust="0"/>
  </p:normalViewPr>
  <p:slideViewPr>
    <p:cSldViewPr snapToGrid="0">
      <p:cViewPr varScale="1">
        <p:scale>
          <a:sx n="68" d="100"/>
          <a:sy n="68" d="100"/>
        </p:scale>
        <p:origin x="808" y="32"/>
      </p:cViewPr>
      <p:guideLst>
        <p:guide orient="horz" pos="3240"/>
        <p:guide pos="552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27639" cy="462917"/>
          </a:xfrm>
          <a:prstGeom prst="rect">
            <a:avLst/>
          </a:prstGeom>
          <a:noFill/>
          <a:ln>
            <a:noFill/>
          </a:ln>
        </p:spPr>
        <p:txBody>
          <a:bodyPr spcFirstLastPara="1" wrap="square" lIns="87425" tIns="43700" rIns="87425" bIns="43700" anchor="t" anchorCtr="0">
            <a:noAutofit/>
          </a:bodyPr>
          <a:lstStyle>
            <a:lvl1pPr marR="0" lvl="0" algn="l"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4" name="Google Shape;4;n"/>
          <p:cNvSpPr txBox="1">
            <a:spLocks noGrp="1"/>
          </p:cNvSpPr>
          <p:nvPr>
            <p:ph type="dt" idx="10"/>
          </p:nvPr>
        </p:nvSpPr>
        <p:spPr>
          <a:xfrm>
            <a:off x="3957361" y="0"/>
            <a:ext cx="3027639" cy="462917"/>
          </a:xfrm>
          <a:prstGeom prst="rect">
            <a:avLst/>
          </a:prstGeom>
          <a:noFill/>
          <a:ln>
            <a:noFill/>
          </a:ln>
        </p:spPr>
        <p:txBody>
          <a:bodyPr spcFirstLastPara="1" wrap="square" lIns="87425" tIns="43700" rIns="87425" bIns="43700" anchor="t" anchorCtr="0">
            <a:noAutofit/>
          </a:bodyPr>
          <a:lstStyle>
            <a:lvl1pPr marR="0" lvl="0" algn="r"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5" name="Google Shape;5;n"/>
          <p:cNvSpPr>
            <a:spLocks noGrp="1" noRot="1" noChangeAspect="1"/>
          </p:cNvSpPr>
          <p:nvPr>
            <p:ph type="sldImg" idx="3"/>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9pPr>
          </a:lstStyle>
          <a:p>
            <a:endParaRPr>
              <a:uFillTx/>
            </a:endParaRPr>
          </a:p>
        </p:txBody>
      </p:sp>
      <p:sp>
        <p:nvSpPr>
          <p:cNvPr id="7" name="Google Shape;7;n"/>
          <p:cNvSpPr txBox="1">
            <a:spLocks noGrp="1"/>
          </p:cNvSpPr>
          <p:nvPr>
            <p:ph type="ftr" idx="11"/>
          </p:nvPr>
        </p:nvSpPr>
        <p:spPr>
          <a:xfrm>
            <a:off x="1" y="8820783"/>
            <a:ext cx="3027639" cy="462917"/>
          </a:xfrm>
          <a:prstGeom prst="rect">
            <a:avLst/>
          </a:prstGeom>
          <a:noFill/>
          <a:ln>
            <a:noFill/>
          </a:ln>
        </p:spPr>
        <p:txBody>
          <a:bodyPr spcFirstLastPara="1" wrap="square" lIns="87425" tIns="43700" rIns="87425" bIns="43700" anchor="b" anchorCtr="0">
            <a:noAutofit/>
          </a:bodyPr>
          <a:lstStyle>
            <a:lvl1pPr marR="0" lvl="0" algn="l"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8" name="Google Shape;8;n"/>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lvl1pPr>
              <a:defRPr>
                <a:uFillTx/>
                <a:latin typeface="Arial" panose="020B0604020202020204" pitchFamily="34" charset="0"/>
              </a:defRPr>
            </a:lvl1pPr>
          </a:lstStyle>
          <a:p>
            <a:pPr algn="r">
              <a:buClr>
                <a:schemeClr val="dk1"/>
              </a:buClr>
              <a:buSzPts val="1100"/>
            </a:pPr>
            <a:fld id="{00000000-1234-1234-1234-123412341234}" type="slidenum">
              <a:rPr lang="en-US" sz="1100" smtClean="0">
                <a:solidFill>
                  <a:schemeClr val="dk1"/>
                </a:solidFill>
                <a:uFillTx/>
              </a:rPr>
              <a:pPr algn="r">
                <a:buClr>
                  <a:schemeClr val="dk1"/>
                </a:buClr>
                <a:buSzPts val="1100"/>
              </a:pPr>
              <a:t>‹#›</a:t>
            </a:fld>
            <a:endParaRPr lang="en-US" sz="1100" dirty="0">
              <a:solidFill>
                <a:schemeClr val="dk1"/>
              </a:solidFill>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uFillTx/>
                <a:latin typeface="Times New Roman"/>
                <a:ea typeface="Times New Roman"/>
                <a:cs typeface="Times New Roman"/>
                <a:sym typeface="Times New Roman"/>
              </a:rPr>
              <a:t>1</a:t>
            </a:fld>
            <a:endParaRPr sz="1100" b="0" i="0" u="none" strike="noStrike" cap="none">
              <a:solidFill>
                <a:schemeClr val="dk1"/>
              </a:solidFill>
              <a:uFillTx/>
              <a:latin typeface="Times New Roman"/>
              <a:ea typeface="Times New Roman"/>
              <a:cs typeface="Times New Roman"/>
              <a:sym typeface="Times New Roman"/>
            </a:endParaRPr>
          </a:p>
        </p:txBody>
      </p:sp>
      <p:sp>
        <p:nvSpPr>
          <p:cNvPr id="144" name="Google Shape;144;p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spcBef>
                <a:spcPts val="0"/>
              </a:spcBef>
              <a:spcAft>
                <a:spcPts val="0"/>
              </a:spcAft>
              <a:buNone/>
            </a:pPr>
            <a:endParaRPr dirty="0">
              <a:uFillTx/>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Then with the second tuple in T.</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873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Then with  the third tuple in T…</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43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And finally with the fourth tuple in T.  At each comparison, if they match then we combine and return.</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42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Moving to the second tuple of S, we again compare against each tuple in T.</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128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Compare with the second tuple of T</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20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Compare with the third tuple of T</a:t>
            </a: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16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And finally with the fourth tuple of T.</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96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0: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The actual code looks like this.  The number of operations is </a:t>
            </a:r>
            <a:r>
              <a:rPr lang="en-US" dirty="0" err="1">
                <a:uFillTx/>
              </a:rPr>
              <a:t>len</a:t>
            </a:r>
            <a:r>
              <a:rPr lang="en-US" dirty="0">
                <a:uFillTx/>
              </a:rPr>
              <a:t>(S)*</a:t>
            </a:r>
            <a:r>
              <a:rPr lang="en-US" dirty="0" err="1">
                <a:uFillTx/>
              </a:rPr>
              <a:t>len</a:t>
            </a:r>
            <a:r>
              <a:rPr lang="en-US" dirty="0">
                <a:uFillTx/>
              </a:rPr>
              <a:t>(T).  So if S and T are 1M tuples then are doing 1 trillion comparisons.  If nothing in S and T match, we are still doing the same number of comparisons.  The number of matches affects the size of the output.  </a:t>
            </a:r>
          </a:p>
          <a:p>
            <a:pPr marL="0" lvl="0" indent="0" algn="l" rtl="0">
              <a:spcBef>
                <a:spcPts val="360"/>
              </a:spcBef>
              <a:spcAft>
                <a:spcPts val="0"/>
              </a:spcAft>
              <a:buNone/>
            </a:pPr>
            <a:r>
              <a:rPr lang="en-US" dirty="0">
                <a:uFillTx/>
              </a:rPr>
              <a:t>The size of the output can vary from 0 to </a:t>
            </a:r>
            <a:r>
              <a:rPr lang="en-US" dirty="0" err="1">
                <a:uFillTx/>
              </a:rPr>
              <a:t>len</a:t>
            </a:r>
            <a:r>
              <a:rPr lang="en-US" dirty="0">
                <a:uFillTx/>
              </a:rPr>
              <a:t>(S)*</a:t>
            </a:r>
            <a:r>
              <a:rPr lang="en-US" dirty="0" err="1">
                <a:uFillTx/>
              </a:rPr>
              <a:t>len</a:t>
            </a:r>
            <a:r>
              <a:rPr lang="en-US" dirty="0">
                <a:uFillTx/>
              </a:rPr>
              <a:t>(T).  However, if you are joining two tables on the key of one of the tables, the the output size should be no more than the size of the bigger table (rule of thumb).  </a:t>
            </a:r>
          </a:p>
          <a:p>
            <a:pPr marL="0" lvl="0" indent="0" algn="l" rtl="0">
              <a:spcBef>
                <a:spcPts val="360"/>
              </a:spcBef>
              <a:spcAft>
                <a:spcPts val="0"/>
              </a:spcAft>
              <a:buNone/>
            </a:pPr>
            <a:r>
              <a:rPr lang="en-US" dirty="0">
                <a:uFillTx/>
              </a:rPr>
              <a:t>But the number of comparisons may be much larger.</a:t>
            </a:r>
            <a:endParaRPr dirty="0">
              <a:uFillTx/>
            </a:endParaRPr>
          </a:p>
        </p:txBody>
      </p:sp>
      <p:sp>
        <p:nvSpPr>
          <p:cNvPr id="389" name="Google Shape;389;p2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Let’s take an example. (Following slides are animation.)  In category, we assume that type is grad, undergrad or faculty/staff.</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comp = comparisons, res = results</a:t>
            </a:r>
          </a:p>
          <a:p>
            <a:pPr marL="0" lvl="0" indent="0" algn="l" rtl="0">
              <a:spcBef>
                <a:spcPts val="360"/>
              </a:spcBef>
              <a:spcAft>
                <a:spcPts val="0"/>
              </a:spcAft>
              <a:buNone/>
            </a:pPr>
            <a:r>
              <a:rPr lang="en-US" dirty="0">
                <a:uFillTx/>
              </a:rPr>
              <a:t>We show two options to specify the same query (left to right evaluation)</a:t>
            </a:r>
          </a:p>
          <a:p>
            <a:pPr marL="0" lvl="0" indent="0" algn="l" rtl="0">
              <a:spcBef>
                <a:spcPts val="360"/>
              </a:spcBef>
              <a:spcAft>
                <a:spcPts val="0"/>
              </a:spcAft>
              <a:buNone/>
            </a:pPr>
            <a:r>
              <a:rPr lang="en-US" dirty="0">
                <a:uFillTx/>
              </a:rPr>
              <a:t>1.  First, compute the category where  type is grad (‘G”).  Then merge with people with this, then merge with grade.</a:t>
            </a:r>
          </a:p>
          <a:p>
            <a:pPr marL="0" lvl="0" indent="0" algn="l" rtl="0">
              <a:spcBef>
                <a:spcPts val="360"/>
              </a:spcBef>
              <a:spcAft>
                <a:spcPts val="0"/>
              </a:spcAft>
              <a:buNone/>
            </a:pPr>
            <a:r>
              <a:rPr lang="en-US" dirty="0">
                <a:uFillTx/>
              </a:rPr>
              <a:t>2.  Merge people with grade, then compute the category where type is grad and merge.</a:t>
            </a: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See how this works on the first option.</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comp = comparisons, res = results</a:t>
            </a:r>
            <a:endParaRPr dirty="0">
              <a:uFillTx/>
            </a:endParaRP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501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173" name="Google Shape;173;p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See how this works on the first option.</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comp = comparisons, res = results</a:t>
            </a:r>
            <a:endParaRPr dirty="0">
              <a:uFillTx/>
            </a:endParaRP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031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See how this works on the first option.</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comp = comparisons, res = results</a:t>
            </a:r>
            <a:endParaRPr dirty="0">
              <a:uFillTx/>
            </a:endParaRP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403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Now let’s try the second version of the query.</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comp = comparisons, res = results</a:t>
            </a:r>
            <a:endParaRPr dirty="0">
              <a:uFillTx/>
            </a:endParaRP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5731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Now let’s try the second version of the query.</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comp = comparisons, res = results</a:t>
            </a:r>
            <a:endParaRPr dirty="0">
              <a:uFillTx/>
            </a:endParaRP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39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Now let’s try the second version of the query.</a:t>
            </a:r>
          </a:p>
          <a:p>
            <a:pPr marL="0" lvl="0" indent="0" algn="l" rtl="0">
              <a:spcBef>
                <a:spcPts val="360"/>
              </a:spcBef>
              <a:spcAft>
                <a:spcPts val="0"/>
              </a:spcAft>
              <a:buNone/>
            </a:pPr>
            <a:r>
              <a:rPr lang="en-US" dirty="0">
                <a:uFillTx/>
              </a:rPr>
              <a:t>Which of these two options is better?  The second one looks much worse.</a:t>
            </a:r>
          </a:p>
          <a:p>
            <a:pPr marL="0" lvl="0" indent="0" algn="l" rtl="0">
              <a:spcBef>
                <a:spcPts val="360"/>
              </a:spcBef>
              <a:spcAft>
                <a:spcPts val="0"/>
              </a:spcAft>
              <a:buNone/>
            </a:pPr>
            <a:r>
              <a:rPr lang="en-US" dirty="0">
                <a:uFillTx/>
              </a:rPr>
              <a:t>So order of evaluation really matters, 100x difference in running time.</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comp = comparisons, res = results</a:t>
            </a:r>
            <a:endParaRPr dirty="0">
              <a:uFillTx/>
            </a:endParaRPr>
          </a:p>
        </p:txBody>
      </p:sp>
      <p:sp>
        <p:nvSpPr>
          <p:cNvPr id="397" name="Google Shape;397;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9955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2: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The accompanying lecture notebook has some real examples to play with.  Here are examples from a LinkedIn dataset, where we are reading in only a subset.    If we had read in the entire dataset, it would have taken a really long time; this subset already took 32.4 sec.</a:t>
            </a:r>
          </a:p>
        </p:txBody>
      </p:sp>
      <p:sp>
        <p:nvSpPr>
          <p:cNvPr id="423" name="Google Shape;423;p2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2: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We can do better by initially filtering the people who do marketing, and then doing the merge.  This only takes 1 sec.</a:t>
            </a:r>
          </a:p>
        </p:txBody>
      </p:sp>
      <p:sp>
        <p:nvSpPr>
          <p:cNvPr id="423" name="Google Shape;423;p2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3: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We can also do this in SQL, where it will push the selections early and figure out the best join order.   Here is one version of the query.</a:t>
            </a:r>
            <a:endParaRPr dirty="0">
              <a:uFillTx/>
            </a:endParaRPr>
          </a:p>
        </p:txBody>
      </p:sp>
      <p:sp>
        <p:nvSpPr>
          <p:cNvPr id="435" name="Google Shape;435;p2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3: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is another version of the same query.  Notice that the total CPU time is the same, because SQL rewrote the query.</a:t>
            </a:r>
          </a:p>
          <a:p>
            <a:pPr marL="0" lvl="0" indent="0" algn="l" rtl="0">
              <a:spcBef>
                <a:spcPts val="360"/>
              </a:spcBef>
              <a:spcAft>
                <a:spcPts val="0"/>
              </a:spcAft>
              <a:buNone/>
            </a:pPr>
            <a:r>
              <a:rPr lang="en-US" dirty="0">
                <a:uFillTx/>
              </a:rPr>
              <a:t>You can play with this in the accompanying lecture notebook.</a:t>
            </a:r>
            <a:endParaRPr dirty="0">
              <a:uFillTx/>
            </a:endParaRPr>
          </a:p>
        </p:txBody>
      </p:sp>
      <p:sp>
        <p:nvSpPr>
          <p:cNvPr id="435" name="Google Shape;435;p2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46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5: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457" name="Google Shape;457;p2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Let’s see what this means in terms of operations over </a:t>
            </a:r>
            <a:r>
              <a:rPr lang="en-US" dirty="0" err="1">
                <a:uFillTx/>
              </a:rPr>
              <a:t>dataframes</a:t>
            </a:r>
            <a:r>
              <a:rPr lang="en-US" dirty="0">
                <a:uFillTx/>
              </a:rPr>
              <a:t>, looking at a simple example.</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Pull in 100,000 records from LinkedIn (the data is stored on local disk), create a </a:t>
            </a:r>
            <a:r>
              <a:rPr lang="en-US" dirty="0" err="1">
                <a:uFillTx/>
              </a:rPr>
              <a:t>dataframe</a:t>
            </a:r>
            <a:r>
              <a:rPr lang="en-US" dirty="0">
                <a:uFillTx/>
              </a:rPr>
              <a:t>, then find people whose industry is Medical Devices. This take a long time, and is not even “big”.</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What can we do better?  </a:t>
            </a:r>
            <a:endParaRPr dirty="0">
              <a:uFillTx/>
            </a:endParaRPr>
          </a:p>
        </p:txBody>
      </p:sp>
      <p:sp>
        <p:nvSpPr>
          <p:cNvPr id="298" name="Google Shape;298;p1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Another thing we can do to speed things up is to improve the algorithm, in particular the way of comparing tuples using an index.    Here we are assuming that each tuple has a unique key, otherwise the index should go to a list of tuples.</a:t>
            </a:r>
            <a:endParaRPr dirty="0">
              <a:uFillTx/>
            </a:endParaRPr>
          </a:p>
        </p:txBody>
      </p:sp>
      <p:sp>
        <p:nvSpPr>
          <p:cNvPr id="465" name="Google Shape;465;p2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Animation show that we are doing a lookup for each tuple in the loop (S)</a:t>
            </a:r>
            <a:endParaRPr dirty="0">
              <a:uFillTx/>
            </a:endParaRPr>
          </a:p>
        </p:txBody>
      </p:sp>
      <p:sp>
        <p:nvSpPr>
          <p:cNvPr id="497" name="Google Shape;497;p2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497" name="Google Shape;497;p2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73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Here is the code for doing this, called “merge-map”.</a:t>
            </a:r>
            <a:endParaRPr dirty="0">
              <a:uFillTx/>
            </a:endParaRPr>
          </a:p>
        </p:txBody>
      </p:sp>
      <p:sp>
        <p:nvSpPr>
          <p:cNvPr id="519" name="Google Shape;519;p2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In merge-map, each tuple in T is read and indexed once.  Each tuple in S is read once, and a direct lookup done to find the corresponding tuple in T.</a:t>
            </a:r>
          </a:p>
          <a:p>
            <a:pPr marL="0" lvl="0" indent="0" algn="l" rtl="0">
              <a:spcBef>
                <a:spcPts val="360"/>
              </a:spcBef>
              <a:spcAft>
                <a:spcPts val="0"/>
              </a:spcAft>
              <a:buNone/>
            </a:pPr>
            <a:r>
              <a:rPr lang="en-US" dirty="0">
                <a:uFillTx/>
              </a:rPr>
              <a:t>So now the number of operations is essentially size(T)+ size(S).</a:t>
            </a:r>
            <a:endParaRPr dirty="0">
              <a:uFillTx/>
            </a:endParaRPr>
          </a:p>
        </p:txBody>
      </p:sp>
      <p:sp>
        <p:nvSpPr>
          <p:cNvPr id="519" name="Google Shape;519;p2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In contrast, doing the join with regular merge took 2.5M comparisons and 30 sec.  The computation is proportional to size(T)*size(S).</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uFillTx/>
            </a:endParaRP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So  merge-map is considerably faster.</a:t>
            </a:r>
            <a:endParaRPr dirty="0">
              <a:uFillTx/>
            </a:endParaRPr>
          </a:p>
        </p:txBody>
      </p:sp>
      <p:sp>
        <p:nvSpPr>
          <p:cNvPr id="519" name="Google Shape;519;p2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0: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551" name="Google Shape;551;p3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Now suppose we have really big tables that don’t fit in memory.  Then we break them up into blocks that do fit in memory, and operate over the blocks.  Here we take the first block of each, and compute the merge of those two blocks in memory.  Then we need to iterate over the additional blocks of T.</a:t>
            </a:r>
          </a:p>
        </p:txBody>
      </p:sp>
      <p:sp>
        <p:nvSpPr>
          <p:cNvPr id="559" name="Google Shape;559;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557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Second block of T.</a:t>
            </a:r>
          </a:p>
        </p:txBody>
      </p:sp>
      <p:sp>
        <p:nvSpPr>
          <p:cNvPr id="559" name="Google Shape;559;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Third block of T.</a:t>
            </a:r>
          </a:p>
        </p:txBody>
      </p:sp>
      <p:sp>
        <p:nvSpPr>
          <p:cNvPr id="559" name="Google Shape;559;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45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4: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One easy improvement is to move the filter of finding people whose industry is Medical Devices earlier – inside the loop.  This is much faster.  So it was not the JSON parsing time that was the biggest issue.  The insight is to make the data as small as possible by getting rid of unnecessary rows and columns in the </a:t>
            </a:r>
            <a:r>
              <a:rPr lang="en-US" dirty="0" err="1">
                <a:uFillTx/>
              </a:rPr>
              <a:t>dataframe</a:t>
            </a:r>
            <a:r>
              <a:rPr lang="en-US" dirty="0">
                <a:uFillTx/>
              </a:rPr>
              <a:t>.</a:t>
            </a:r>
          </a:p>
          <a:p>
            <a:pPr marL="0" lvl="0" indent="0" algn="l" rtl="0">
              <a:spcBef>
                <a:spcPts val="360"/>
              </a:spcBef>
              <a:spcAft>
                <a:spcPts val="0"/>
              </a:spcAft>
              <a:buNone/>
            </a:pPr>
            <a:endParaRPr dirty="0">
              <a:uFillTx/>
            </a:endParaRPr>
          </a:p>
        </p:txBody>
      </p:sp>
      <p:sp>
        <p:nvSpPr>
          <p:cNvPr id="311" name="Google Shape;311;p1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Now we have to advance the S block, and iterate again over T</a:t>
            </a:r>
          </a:p>
        </p:txBody>
      </p:sp>
      <p:sp>
        <p:nvSpPr>
          <p:cNvPr id="559" name="Google Shape;559;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861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Second block of T</a:t>
            </a:r>
          </a:p>
        </p:txBody>
      </p:sp>
      <p:sp>
        <p:nvSpPr>
          <p:cNvPr id="559" name="Google Shape;559;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290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Second block of T. Advance to the third block of S, and iterate again over T (not illustrated).  This makes sure that every block of S is compared against every block of T.</a:t>
            </a:r>
          </a:p>
        </p:txBody>
      </p:sp>
      <p:sp>
        <p:nvSpPr>
          <p:cNvPr id="559" name="Google Shape;559;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943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2: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is just a generalization of what we did before.  </a:t>
            </a:r>
            <a:endParaRPr dirty="0">
              <a:uFillTx/>
            </a:endParaRPr>
          </a:p>
        </p:txBody>
      </p:sp>
      <p:sp>
        <p:nvSpPr>
          <p:cNvPr id="604" name="Google Shape;604;p3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3: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We could again speed things up using an index.  Here we assume T is stored on disk and that there is an index on it;  we then use the index to look up matching tuples.  Note that the index has been specified already in SQL and set up (it takes some time).</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If every tuple in S matches some tuple in T but the match is on a different block, then the nested loops implementation is better since reading from disk is very expensive.  In general, if we need to read a new block of T 10-20% of the time, then the nested loops implementation is better.</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Take home message:</a:t>
            </a:r>
          </a:p>
          <a:p>
            <a:pPr marL="228600" lvl="0" indent="-228600" algn="l" rtl="0">
              <a:spcBef>
                <a:spcPts val="360"/>
              </a:spcBef>
              <a:spcAft>
                <a:spcPts val="0"/>
              </a:spcAft>
              <a:buAutoNum type="arabicPeriod"/>
            </a:pPr>
            <a:r>
              <a:rPr lang="en-US" dirty="0">
                <a:uFillTx/>
              </a:rPr>
              <a:t>The index takes a while to create.</a:t>
            </a:r>
          </a:p>
          <a:p>
            <a:pPr marL="228600" lvl="0" indent="-228600" algn="l" rtl="0">
              <a:spcBef>
                <a:spcPts val="360"/>
              </a:spcBef>
              <a:spcAft>
                <a:spcPts val="0"/>
              </a:spcAft>
              <a:buAutoNum type="arabicPeriod"/>
            </a:pPr>
            <a:r>
              <a:rPr lang="en-US" dirty="0">
                <a:uFillTx/>
              </a:rPr>
              <a:t>It is only useful when the operations retrieve a small subset of the table.</a:t>
            </a:r>
          </a:p>
          <a:p>
            <a:pPr marL="228600" lvl="0" indent="-228600" algn="l" rtl="0">
              <a:spcBef>
                <a:spcPts val="360"/>
              </a:spcBef>
              <a:spcAft>
                <a:spcPts val="0"/>
              </a:spcAft>
              <a:buAutoNum type="arabicPeriod"/>
            </a:pPr>
            <a:r>
              <a:rPr lang="en-US" dirty="0">
                <a:uFillTx/>
              </a:rPr>
              <a:t>The DBMS will decide if using the index is useful or whether a nested-loop join implementation is better.</a:t>
            </a:r>
          </a:p>
          <a:p>
            <a:pPr marL="228600" lvl="0" indent="-228600" algn="l" rtl="0">
              <a:spcBef>
                <a:spcPts val="360"/>
              </a:spcBef>
              <a:spcAft>
                <a:spcPts val="0"/>
              </a:spcAft>
              <a:buAutoNum type="arabicPeriod"/>
            </a:pPr>
            <a:endParaRPr lang="en-US" dirty="0">
              <a:uFillTx/>
            </a:endParaRPr>
          </a:p>
        </p:txBody>
      </p:sp>
      <p:sp>
        <p:nvSpPr>
          <p:cNvPr id="613" name="Google Shape;613;p3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4: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622" name="Google Shape;622;p3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5: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dirty="0">
              <a:uFillTx/>
            </a:endParaRPr>
          </a:p>
        </p:txBody>
      </p:sp>
      <p:sp>
        <p:nvSpPr>
          <p:cNvPr id="630" name="Google Shape;630;p3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With select/project, you are doing the same operation on different records.  So this work could be done in parallel.</a:t>
            </a:r>
          </a:p>
          <a:p>
            <a:pPr marL="0" lvl="0" indent="0" algn="l" rtl="0">
              <a:spcBef>
                <a:spcPts val="360"/>
              </a:spcBef>
              <a:spcAft>
                <a:spcPts val="0"/>
              </a:spcAft>
              <a:buNone/>
            </a:pPr>
            <a:r>
              <a:rPr lang="en-US" dirty="0">
                <a:uFillTx/>
              </a:rPr>
              <a:t>Visualize this to the right.  The same apply function is being performed over each of these 8 tuples; they could all be done in parallel.</a:t>
            </a:r>
            <a:endParaRPr dirty="0">
              <a:uFillTx/>
            </a:endParaRPr>
          </a:p>
        </p:txBody>
      </p:sp>
      <p:sp>
        <p:nvSpPr>
          <p:cNvPr id="638" name="Google Shape;638;p3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There is another version of this in which different processors get different tuples, and apply can be done in parallel. </a:t>
            </a:r>
            <a:endParaRPr dirty="0">
              <a:uFillTx/>
            </a:endParaRPr>
          </a:p>
        </p:txBody>
      </p:sp>
      <p:sp>
        <p:nvSpPr>
          <p:cNvPr id="638" name="Google Shape;638;p3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There are some useful tools that will enable parallelization when possible.  We will show how one of them work using this trivial example, which takes input, waits 0.1 second, then returns x.  It does this for 500 rows so takes 50 seconds doing nothing.</a:t>
            </a:r>
          </a:p>
        </p:txBody>
      </p:sp>
      <p:sp>
        <p:nvSpPr>
          <p:cNvPr id="677" name="Google Shape;677;p3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5: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Note that SQL does this automatically via a query optimizer, which pushes selections and projections as close to the base data as possible.  Here, we sort of cheating because we have already parsed and loaded the data, but once the data is in the database the query is very fast.</a:t>
            </a:r>
            <a:endParaRPr dirty="0">
              <a:uFillTx/>
            </a:endParaRPr>
          </a:p>
        </p:txBody>
      </p:sp>
      <p:sp>
        <p:nvSpPr>
          <p:cNvPr id="323" name="Google Shape;323;p1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err="1">
                <a:uFillTx/>
              </a:rPr>
              <a:t>Dask</a:t>
            </a:r>
            <a:r>
              <a:rPr lang="en-US" dirty="0">
                <a:uFillTx/>
              </a:rPr>
              <a:t> which lets us run apply across multiple cores/CPUs at the same time.</a:t>
            </a:r>
            <a:endParaRPr dirty="0">
              <a:uFillTx/>
            </a:endParaRPr>
          </a:p>
        </p:txBody>
      </p:sp>
      <p:sp>
        <p:nvSpPr>
          <p:cNvPr id="686" name="Google Shape;686;p3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Swifter that builds over </a:t>
            </a:r>
            <a:r>
              <a:rPr lang="en-US" dirty="0" err="1">
                <a:uFillTx/>
              </a:rPr>
              <a:t>Dask</a:t>
            </a:r>
            <a:r>
              <a:rPr lang="en-US" dirty="0">
                <a:uFillTx/>
              </a:rPr>
              <a:t>, and looks at whether it can use multiple cores or vector instructions to make things faster.  When we </a:t>
            </a:r>
            <a:r>
              <a:rPr lang="en-US">
                <a:uFillTx/>
              </a:rPr>
              <a:t>use this, the </a:t>
            </a:r>
            <a:r>
              <a:rPr lang="en-US" dirty="0">
                <a:uFillTx/>
              </a:rPr>
              <a:t>execution time drops to 3.5 sec because it is using multiple cores.  And all we had to do was import Swifter and use that keyword before the instruction (apply).  </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These ideas are also used in Spark, which we will talk about in more depth in another module.</a:t>
            </a:r>
            <a:endParaRPr dirty="0">
              <a:uFillTx/>
            </a:endParaRPr>
          </a:p>
        </p:txBody>
      </p:sp>
      <p:sp>
        <p:nvSpPr>
          <p:cNvPr id="695" name="Google Shape;695;p4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710" name="Google Shape;710;p4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We can also use indices to speed up selections.  The code to the right shows how creating an index in the database on the field “industry”  further speeds up the query (from 137 </a:t>
            </a:r>
            <a:r>
              <a:rPr lang="en-US" dirty="0" err="1">
                <a:uFillTx/>
              </a:rPr>
              <a:t>ms</a:t>
            </a:r>
            <a:r>
              <a:rPr lang="en-US" dirty="0">
                <a:uFillTx/>
              </a:rPr>
              <a:t> to 26.9 </a:t>
            </a:r>
            <a:r>
              <a:rPr lang="en-US" dirty="0" err="1">
                <a:uFillTx/>
              </a:rPr>
              <a:t>ms</a:t>
            </a:r>
            <a:r>
              <a:rPr lang="en-US" dirty="0">
                <a:uFillTx/>
              </a:rPr>
              <a:t>).</a:t>
            </a:r>
          </a:p>
          <a:p>
            <a:pPr marL="0" lvl="0" indent="0" algn="l" rtl="0">
              <a:spcBef>
                <a:spcPts val="360"/>
              </a:spcBef>
              <a:spcAft>
                <a:spcPts val="0"/>
              </a:spcAft>
              <a:buNone/>
            </a:pPr>
            <a:endParaRPr lang="en-US" dirty="0">
              <a:uFillTx/>
            </a:endParaRPr>
          </a:p>
        </p:txBody>
      </p:sp>
      <p:sp>
        <p:nvSpPr>
          <p:cNvPr id="334" name="Google Shape;334;p1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uFillTx/>
              </a:rPr>
              <a:t>Selection and projection can be done on a row at a time.  In contrast, join and grouping require that more than one tuple be looked at at a time – so they are more complex.  </a:t>
            </a:r>
          </a:p>
          <a:p>
            <a:pPr marL="0" lvl="0" indent="0" algn="l" rtl="0">
              <a:spcBef>
                <a:spcPts val="360"/>
              </a:spcBef>
              <a:spcAft>
                <a:spcPts val="0"/>
              </a:spcAft>
              <a:buNone/>
            </a:pPr>
            <a:endParaRPr dirty="0">
              <a:uFillTx/>
            </a:endParaRPr>
          </a:p>
        </p:txBody>
      </p:sp>
      <p:sp>
        <p:nvSpPr>
          <p:cNvPr id="354" name="Google Shape;354;p1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We merge tuples when they agree on the merge key.  We can implement the merge using nested loops:  we compare each tuple in S (the outer loop) with each tuple in T (the inner loop), and if they agree on the merge key the combination of tuples is returns.</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In the example at the top of the slide, instances for S and T are shown with boxes around the merge keys.  The next series of slides illustrates the nested loop implementation using these two instances.</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We compare the first tuple of S with the first tuple in T.</a:t>
            </a:r>
            <a:endParaRPr dirty="0">
              <a:uFillTx/>
            </a:endParaRPr>
          </a:p>
        </p:txBody>
      </p:sp>
      <p:sp>
        <p:nvSpPr>
          <p:cNvPr id="362" name="Google Shape;362;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491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endParaRPr>
              <a:uFillTx/>
            </a:endParaRPr>
          </a:p>
        </p:txBody>
      </p:sp>
      <p:sp>
        <p:nvSpPr>
          <p:cNvPr id="19" name="Google Shape;19;p43"/>
          <p:cNvSpPr>
            <a:spLocks/>
          </p:cNvSpPr>
          <p:nvPr/>
        </p:nvSpPr>
        <p:spPr>
          <a:xfrm>
            <a:off x="1" y="5504657"/>
            <a:ext cx="2829261"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800"/>
              <a:buFont typeface="Noto Sans Symbols"/>
              <a:buNone/>
            </a:pPr>
            <a:r>
              <a:rPr lang="en-US" sz="800" b="0" i="0" u="none" strike="noStrike" cap="none" dirty="0">
                <a:solidFill>
                  <a:schemeClr val="dk1"/>
                </a:solidFill>
                <a:uFillTx/>
                <a:latin typeface="Tahoma"/>
                <a:ea typeface="Tahoma"/>
                <a:cs typeface="Tahoma"/>
                <a:sym typeface="Tahoma"/>
              </a:rPr>
              <a:t>© 2017-9 Trustees of the University of Pennsylvania</a:t>
            </a:r>
            <a:endParaRPr dirty="0">
              <a:uFillTx/>
              <a:latin typeface="Arial" panose="020B0604020202020204" pitchFamily="34" charset="0"/>
            </a:endParaRPr>
          </a:p>
        </p:txBody>
      </p:sp>
      <p:pic>
        <p:nvPicPr>
          <p:cNvPr id="5" name="Picture 2" descr="Creative Commons License">
            <a:hlinkClick r:id="" action="ppaction://hlinkfile"/>
          </p:cNvPr>
          <p:cNvPicPr>
            <a:picLocks noChangeAspect="1" noChangeArrowheads="1"/>
          </p:cNvPicPr>
          <p:nvPr userDrawn="1"/>
        </p:nvPicPr>
        <p:blipFill>
          <a:blip r:embed="rId2"/>
          <a:srcRect/>
          <a:stretch>
            <a:fillRect/>
          </a:stretch>
        </p:blipFill>
        <p:spPr bwMode="auto">
          <a:xfrm>
            <a:off x="97631" y="5110959"/>
            <a:ext cx="838200" cy="2952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3"/>
        <p:cNvGrpSpPr/>
        <p:nvPr/>
      </p:nvGrpSpPr>
      <p:grpSpPr>
        <a:xfrm>
          <a:off x="0" y="0"/>
          <a:ext cx="0" cy="0"/>
          <a:chOff x="0" y="0"/>
          <a:chExt cx="0" cy="0"/>
        </a:xfrm>
      </p:grpSpPr>
      <p:sp>
        <p:nvSpPr>
          <p:cNvPr id="94" name="Google Shape;94;p55"/>
          <p:cNvSpPr txBox="1">
            <a:spLocks noGrp="1"/>
          </p:cNvSpPr>
          <p:nvPr>
            <p:ph type="title"/>
          </p:nvPr>
        </p:nvSpPr>
        <p:spPr>
          <a:xfrm>
            <a:off x="1113235" y="2757151"/>
            <a:ext cx="7514032" cy="12240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5" name="Google Shape;95;p55"/>
          <p:cNvSpPr txBox="1">
            <a:spLocks noGrp="1"/>
          </p:cNvSpPr>
          <p:nvPr>
            <p:ph type="body" idx="1"/>
          </p:nvPr>
        </p:nvSpPr>
        <p:spPr>
          <a:xfrm>
            <a:off x="1113236" y="3981151"/>
            <a:ext cx="7514033" cy="7170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96" name="Google Shape;96;p55"/>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8" name="Google Shape;98;p55"/>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3" name="Google Shape;123;p59"/>
          <p:cNvSpPr txBox="1">
            <a:spLocks noGrp="1"/>
          </p:cNvSpPr>
          <p:nvPr>
            <p:ph type="body" idx="1"/>
          </p:nvPr>
        </p:nvSpPr>
        <p:spPr>
          <a:xfrm rot="5400000">
            <a:off x="1993389" y="-308654"/>
            <a:ext cx="4254500" cy="6014807"/>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0"/>
        <p:cNvGrpSpPr/>
        <p:nvPr/>
      </p:nvGrpSpPr>
      <p:grpSpPr>
        <a:xfrm>
          <a:off x="0" y="0"/>
          <a:ext cx="0" cy="0"/>
          <a:chOff x="0" y="0"/>
          <a:chExt cx="0" cy="0"/>
        </a:xfrm>
      </p:grpSpPr>
      <p:sp>
        <p:nvSpPr>
          <p:cNvPr id="21" name="Google Shape;21;p4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2" name="Google Shape;22;p44"/>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lvl1pPr marL="457200" lvl="0" indent="-389731" algn="l">
              <a:spcBef>
                <a:spcPts val="350"/>
              </a:spcBef>
              <a:spcAft>
                <a:spcPts val="0"/>
              </a:spcAft>
              <a:buSzPts val="2538"/>
              <a:buChar char="•"/>
              <a:defRPr sz="1750">
                <a:uFillTx/>
                <a:latin typeface="Helvetica Neue"/>
                <a:ea typeface="Helvetica Neue"/>
                <a:cs typeface="Helvetica Neue"/>
                <a:sym typeface="Helvetica Neue"/>
              </a:defRPr>
            </a:lvl1pPr>
            <a:lvl2pPr marL="914400" lvl="1" indent="-366712" algn="l">
              <a:spcBef>
                <a:spcPts val="375"/>
              </a:spcBef>
              <a:spcAft>
                <a:spcPts val="0"/>
              </a:spcAft>
              <a:buSzPts val="2175"/>
              <a:buChar char="•"/>
              <a:defRPr sz="1500">
                <a:uFillTx/>
                <a:latin typeface="Helvetica Neue"/>
                <a:ea typeface="Helvetica Neue"/>
                <a:cs typeface="Helvetica Neue"/>
                <a:sym typeface="Helvetica Neue"/>
              </a:defRPr>
            </a:lvl2pPr>
            <a:lvl3pPr marL="1371600" lvl="2" indent="-343693" algn="l">
              <a:spcBef>
                <a:spcPts val="375"/>
              </a:spcBef>
              <a:spcAft>
                <a:spcPts val="0"/>
              </a:spcAft>
              <a:buSzPts val="1813"/>
              <a:buChar char="•"/>
              <a:defRPr sz="1250">
                <a:uFillTx/>
                <a:latin typeface="Helvetica Neue"/>
                <a:ea typeface="Helvetica Neue"/>
                <a:cs typeface="Helvetica Neue"/>
                <a:sym typeface="Helvetica Neue"/>
              </a:defRPr>
            </a:lvl3pPr>
            <a:lvl4pPr marL="1828800" lvl="3" indent="-332184" algn="l">
              <a:spcBef>
                <a:spcPts val="375"/>
              </a:spcBef>
              <a:spcAft>
                <a:spcPts val="0"/>
              </a:spcAft>
              <a:buSzPts val="1631"/>
              <a:buChar char="•"/>
              <a:defRPr sz="1125">
                <a:uFillTx/>
                <a:latin typeface="Helvetica Neue"/>
                <a:ea typeface="Helvetica Neue"/>
                <a:cs typeface="Helvetica Neue"/>
                <a:sym typeface="Helvetica Neue"/>
              </a:defRPr>
            </a:lvl4pPr>
            <a:lvl5pPr marL="2286000" lvl="4" indent="-320675" algn="l">
              <a:spcBef>
                <a:spcPts val="375"/>
              </a:spcBef>
              <a:spcAft>
                <a:spcPts val="0"/>
              </a:spcAft>
              <a:buSzPts val="1450"/>
              <a:buChar char="•"/>
              <a:defRPr sz="1000">
                <a:uFillTx/>
                <a:latin typeface="Helvetica Neue"/>
                <a:ea typeface="Helvetica Neue"/>
                <a:cs typeface="Helvetica Neue"/>
                <a:sym typeface="Helvetica Neue"/>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23" name="Google Shape;23;p44"/>
          <p:cNvSpPr txBox="1">
            <a:spLocks noGrp="1"/>
          </p:cNvSpPr>
          <p:nvPr>
            <p:ph type="dt" idx="10"/>
          </p:nvPr>
        </p:nvSpPr>
        <p:spPr>
          <a:xfrm>
            <a:off x="7299325" y="5295900"/>
            <a:ext cx="857250" cy="303213"/>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5" name="Google Shape;25;p4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26"/>
        <p:cNvGrpSpPr/>
        <p:nvPr/>
      </p:nvGrpSpPr>
      <p:grpSpPr>
        <a:xfrm>
          <a:off x="0" y="0"/>
          <a:ext cx="0" cy="0"/>
          <a:chOff x="0" y="0"/>
          <a:chExt cx="0" cy="0"/>
        </a:xfrm>
      </p:grpSpPr>
      <p:sp>
        <p:nvSpPr>
          <p:cNvPr id="27" name="Google Shape;27;p45"/>
          <p:cNvSpPr txBox="1">
            <a:spLocks noGrp="1"/>
          </p:cNvSpPr>
          <p:nvPr>
            <p:ph type="title"/>
          </p:nvPr>
        </p:nvSpPr>
        <p:spPr>
          <a:xfrm>
            <a:off x="1113235" y="140806"/>
            <a:ext cx="7514035" cy="94303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8" name="Google Shape;28;p45"/>
          <p:cNvSpPr txBox="1">
            <a:spLocks noGrp="1"/>
          </p:cNvSpPr>
          <p:nvPr>
            <p:ph type="body" idx="1"/>
          </p:nvPr>
        </p:nvSpPr>
        <p:spPr>
          <a:xfrm>
            <a:off x="1113237" y="1254224"/>
            <a:ext cx="3671291" cy="3899926"/>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94335" algn="l">
              <a:spcBef>
                <a:spcPts val="375"/>
              </a:spcBef>
              <a:spcAft>
                <a:spcPts val="0"/>
              </a:spcAft>
              <a:buSzPts val="2610"/>
              <a:buChar char="•"/>
              <a:defRPr sz="18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29" name="Google Shape;29;p45"/>
          <p:cNvSpPr txBox="1">
            <a:spLocks noGrp="1"/>
          </p:cNvSpPr>
          <p:nvPr>
            <p:ph type="body" idx="2"/>
          </p:nvPr>
        </p:nvSpPr>
        <p:spPr>
          <a:xfrm>
            <a:off x="4955975" y="1254224"/>
            <a:ext cx="3671292" cy="3899926"/>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94335" algn="l">
              <a:spcBef>
                <a:spcPts val="375"/>
              </a:spcBef>
              <a:spcAft>
                <a:spcPts val="0"/>
              </a:spcAft>
              <a:buSzPts val="2610"/>
              <a:buChar char="•"/>
              <a:defRPr sz="18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30" name="Google Shape;30;p45"/>
          <p:cNvSpPr txBox="1">
            <a:spLocks noGrp="1"/>
          </p:cNvSpPr>
          <p:nvPr>
            <p:ph type="dt" idx="10"/>
          </p:nvPr>
        </p:nvSpPr>
        <p:spPr>
          <a:xfrm>
            <a:off x="7299325" y="5253038"/>
            <a:ext cx="857250" cy="304800"/>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32" name="Google Shape;32;p45"/>
          <p:cNvSpPr txBox="1">
            <a:spLocks noGrp="1"/>
          </p:cNvSpPr>
          <p:nvPr>
            <p:ph type="sldNum" idx="12"/>
          </p:nvPr>
        </p:nvSpPr>
        <p:spPr>
          <a:xfrm>
            <a:off x="8213725" y="5253038"/>
            <a:ext cx="414338" cy="3048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25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35" name="Google Shape;35;p46"/>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lvl1pPr marL="457200" lvl="0" indent="-228600" algn="r">
              <a:spcBef>
                <a:spcPts val="250"/>
              </a:spcBef>
              <a:spcAft>
                <a:spcPts val="0"/>
              </a:spcAft>
              <a:buSzPts val="1813"/>
              <a:buNone/>
              <a:defRPr sz="125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36" name="Google Shape;36;p4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38" name="Google Shape;38;p4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endParaRPr>
              <a:uFillTx/>
            </a:endParaRP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endParaRPr>
              <a:uFillTx/>
            </a:endParaRP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48"/>
        <p:cNvGrpSpPr/>
        <p:nvPr/>
      </p:nvGrpSpPr>
      <p:grpSpPr>
        <a:xfrm>
          <a:off x="0" y="0"/>
          <a:ext cx="0" cy="0"/>
          <a:chOff x="0" y="0"/>
          <a:chExt cx="0" cy="0"/>
        </a:xfrm>
      </p:grpSpPr>
      <p:sp>
        <p:nvSpPr>
          <p:cNvPr id="49" name="Google Shape;49;p4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0" name="Google Shape;50;p4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2" name="Google Shape;52;p4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Google Shape;54;p4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6" name="Google Shape;56;p4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endParaRPr>
              <a:uFillTx/>
            </a:endParaRP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creativecommons.org/licenses/by-sa/4.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a:uFillTx/>
            </a:endParaRPr>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
        <p:nvSpPr>
          <p:cNvPr id="8" name="Shape 31"/>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9"/>
              </a:rPr>
              <a:t>Creative Commons Attribution-</a:t>
            </a:r>
            <a:r>
              <a:rPr lang="en-US" sz="800" dirty="0" err="1">
                <a:uFillTx/>
                <a:hlinkClick r:id="rId19"/>
              </a:rPr>
              <a:t>ShareAlike</a:t>
            </a:r>
            <a:r>
              <a:rPr lang="en-US" sz="800" dirty="0">
                <a:uFillTx/>
                <a:hlinkClick r:id="rId19"/>
              </a:rPr>
              <a:t> 4.0 International License</a:t>
            </a:r>
            <a:r>
              <a:rPr lang="en-US" sz="800" dirty="0">
                <a:uFillTx/>
              </a:rPr>
              <a:t>.</a:t>
            </a: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75364" y="1149350"/>
            <a:ext cx="8451111" cy="21812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000" dirty="0">
                <a:uFillTx/>
              </a:rPr>
              <a:t>Efficient Data Processing</a:t>
            </a:r>
            <a:endParaRPr dirty="0">
              <a:uFillTx/>
            </a:endParaRPr>
          </a:p>
        </p:txBody>
      </p:sp>
      <p:sp>
        <p:nvSpPr>
          <p:cNvPr id="150" name="Google Shape;150;p1"/>
          <p:cNvSpPr txBox="1">
            <a:spLocks/>
          </p:cNvSpPr>
          <p:nvPr/>
        </p:nvSpPr>
        <p:spPr>
          <a:xfrm>
            <a:off x="1077823" y="2657445"/>
            <a:ext cx="693305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1" u="none" strike="noStrike" cap="none" dirty="0">
                <a:solidFill>
                  <a:schemeClr val="dk1"/>
                </a:solidFill>
                <a:uFillTx/>
                <a:latin typeface="Tahoma"/>
                <a:ea typeface="Tahoma"/>
                <a:cs typeface="Tahoma"/>
                <a:sym typeface="Tahoma"/>
              </a:rPr>
              <a:t>Or: “How to Write Code that Won’t Kill Your </a:t>
            </a:r>
            <a:r>
              <a:rPr lang="en-US" sz="2000" b="0" i="1" u="none" strike="noStrike" cap="none" dirty="0" err="1">
                <a:solidFill>
                  <a:schemeClr val="dk1"/>
                </a:solidFill>
                <a:uFillTx/>
                <a:latin typeface="Tahoma"/>
                <a:ea typeface="Tahoma"/>
                <a:cs typeface="Tahoma"/>
                <a:sym typeface="Tahoma"/>
              </a:rPr>
              <a:t>Jupyter</a:t>
            </a:r>
            <a:r>
              <a:rPr lang="en-US" sz="2000" b="0" i="1" u="none" strike="noStrike" cap="none" dirty="0">
                <a:solidFill>
                  <a:schemeClr val="dk1"/>
                </a:solidFill>
                <a:uFillTx/>
                <a:latin typeface="Tahoma"/>
                <a:ea typeface="Tahoma"/>
                <a:cs typeface="Tahoma"/>
                <a:sym typeface="Tahoma"/>
              </a:rPr>
              <a:t> Kernel”</a:t>
            </a:r>
            <a:endParaRPr dirty="0">
              <a:uFillTx/>
              <a:latin typeface="Arial" panose="020B0604020202020204" pitchFamily="34" charset="0"/>
            </a:endParaRPr>
          </a:p>
        </p:txBody>
      </p:sp>
      <p:pic>
        <p:nvPicPr>
          <p:cNvPr id="8" name="Picture 2"/>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10</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249291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11</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327761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12</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5438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13</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3036683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14</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solidFill>
          <a:ln w="1587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235520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15</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367972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16</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288799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Joins: Expensive Operations</a:t>
            </a:r>
            <a:endParaRPr dirty="0">
              <a:uFillTx/>
            </a:endParaRPr>
          </a:p>
        </p:txBody>
      </p:sp>
      <p:sp>
        <p:nvSpPr>
          <p:cNvPr id="392" name="Google Shape;392;p2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17</a:t>
            </a:fld>
            <a:endParaRPr>
              <a:uFillTx/>
            </a:endParaRPr>
          </a:p>
        </p:txBody>
      </p:sp>
      <p:sp>
        <p:nvSpPr>
          <p:cNvPr id="393" name="Google Shape;393;p20"/>
          <p:cNvSpPr>
            <a:spLocks/>
          </p:cNvSpPr>
          <p:nvPr/>
        </p:nvSpPr>
        <p:spPr>
          <a:xfrm>
            <a:off x="601132" y="1195630"/>
            <a:ext cx="8255001" cy="2308324"/>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def </a:t>
            </a:r>
            <a:r>
              <a:rPr lang="en-US" sz="1600" b="1" dirty="0">
                <a:solidFill>
                  <a:schemeClr val="dk1"/>
                </a:solidFill>
                <a:uFillTx/>
                <a:latin typeface="Consolas"/>
                <a:ea typeface="Consolas"/>
                <a:cs typeface="Consolas"/>
                <a:sym typeface="Consolas"/>
              </a:rPr>
              <a:t>merge</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S,T,s_on,t_on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pd.DataFrame</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(S)):            </a:t>
            </a:r>
            <a:r>
              <a:rPr lang="en-US" sz="1600" dirty="0">
                <a:solidFill>
                  <a:schemeClr val="accent6"/>
                </a:solidFill>
                <a:uFillTx/>
                <a:latin typeface="Consolas"/>
                <a:ea typeface="Consolas"/>
                <a:cs typeface="Consolas"/>
                <a:sym typeface="Consolas"/>
              </a:rPr>
              <a:t># Rows in 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(T)):        </a:t>
            </a:r>
            <a:r>
              <a:rPr lang="en-US" sz="1600" dirty="0">
                <a:solidFill>
                  <a:schemeClr val="accent6"/>
                </a:solidFill>
                <a:uFillTx/>
                <a:latin typeface="Consolas"/>
                <a:ea typeface="Consolas"/>
                <a:cs typeface="Consolas"/>
                <a:sym typeface="Consolas"/>
              </a:rPr>
              <a:t># Rows in 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if </a:t>
            </a:r>
            <a:r>
              <a:rPr lang="en-US" sz="1600" dirty="0" err="1">
                <a:solidFill>
                  <a:schemeClr val="accent4"/>
                </a:solidFill>
                <a:uFillTx/>
                <a:latin typeface="Consolas"/>
                <a:ea typeface="Consolas"/>
                <a:cs typeface="Consolas"/>
                <a:sym typeface="Consolas"/>
              </a:rPr>
              <a:t>S.loc</a:t>
            </a:r>
            <a:r>
              <a:rPr lang="en-US" sz="1600" dirty="0">
                <a:solidFill>
                  <a:schemeClr val="accent4"/>
                </a:solidFill>
                <a:uFillTx/>
                <a:latin typeface="Consolas"/>
                <a:ea typeface="Consolas"/>
                <a:cs typeface="Consolas"/>
                <a:sym typeface="Consolas"/>
              </a:rPr>
              <a:t>[</a:t>
            </a:r>
            <a:r>
              <a:rPr lang="en-US" sz="1600" dirty="0" err="1">
                <a:solidFill>
                  <a:schemeClr val="accent4"/>
                </a:solidFill>
                <a:uFillTx/>
                <a:latin typeface="Consolas"/>
                <a:ea typeface="Consolas"/>
                <a:cs typeface="Consolas"/>
                <a:sym typeface="Consolas"/>
              </a:rPr>
              <a:t>s_index</a:t>
            </a:r>
            <a:r>
              <a:rPr lang="en-US" sz="1600" dirty="0">
                <a:solidFill>
                  <a:schemeClr val="accent4"/>
                </a:solidFill>
                <a:uFillTx/>
                <a:latin typeface="Consolas"/>
                <a:ea typeface="Consolas"/>
                <a:cs typeface="Consolas"/>
                <a:sym typeface="Consolas"/>
              </a:rPr>
              <a:t>, </a:t>
            </a:r>
            <a:r>
              <a:rPr lang="en-US" sz="1600" dirty="0" err="1">
                <a:solidFill>
                  <a:schemeClr val="accent4"/>
                </a:solidFill>
                <a:uFillTx/>
                <a:latin typeface="Consolas"/>
                <a:ea typeface="Consolas"/>
                <a:cs typeface="Consolas"/>
                <a:sym typeface="Consolas"/>
              </a:rPr>
              <a:t>s_on</a:t>
            </a:r>
            <a:r>
              <a:rPr lang="en-US" sz="1600" dirty="0">
                <a:solidFill>
                  <a:schemeClr val="accent4"/>
                </a:solidFill>
                <a:uFillTx/>
                <a:latin typeface="Consolas"/>
                <a:ea typeface="Consolas"/>
                <a:cs typeface="Consolas"/>
                <a:sym typeface="Consolas"/>
              </a:rPr>
              <a:t>] == </a:t>
            </a:r>
            <a:r>
              <a:rPr lang="en-US" sz="1600" dirty="0" err="1">
                <a:solidFill>
                  <a:schemeClr val="accent4"/>
                </a:solidFill>
                <a:uFillTx/>
                <a:latin typeface="Consolas"/>
                <a:ea typeface="Consolas"/>
                <a:cs typeface="Consolas"/>
                <a:sym typeface="Consolas"/>
              </a:rPr>
              <a:t>T.loc</a:t>
            </a:r>
            <a:r>
              <a:rPr lang="en-US" sz="1600" dirty="0">
                <a:solidFill>
                  <a:schemeClr val="accent4"/>
                </a:solidFill>
                <a:uFillTx/>
                <a:latin typeface="Consolas"/>
                <a:ea typeface="Consolas"/>
                <a:cs typeface="Consolas"/>
                <a:sym typeface="Consolas"/>
              </a:rPr>
              <a:t>[</a:t>
            </a:r>
            <a:r>
              <a:rPr lang="en-US" sz="1600" dirty="0" err="1">
                <a:solidFill>
                  <a:schemeClr val="accent4"/>
                </a:solidFill>
                <a:uFillTx/>
                <a:latin typeface="Consolas"/>
                <a:ea typeface="Consolas"/>
                <a:cs typeface="Consolas"/>
                <a:sym typeface="Consolas"/>
              </a:rPr>
              <a:t>t_index</a:t>
            </a:r>
            <a:r>
              <a:rPr lang="en-US" sz="1600" dirty="0">
                <a:solidFill>
                  <a:schemeClr val="accent4"/>
                </a:solidFill>
                <a:uFillTx/>
                <a:latin typeface="Consolas"/>
                <a:ea typeface="Consolas"/>
                <a:cs typeface="Consolas"/>
                <a:sym typeface="Consolas"/>
              </a:rPr>
              <a:t>, </a:t>
            </a:r>
            <a:r>
              <a:rPr lang="en-US" sz="1600" dirty="0" err="1">
                <a:solidFill>
                  <a:schemeClr val="accent4"/>
                </a:solidFill>
                <a:uFillTx/>
                <a:latin typeface="Consolas"/>
                <a:ea typeface="Consolas"/>
                <a:cs typeface="Consolas"/>
                <a:sym typeface="Consolas"/>
              </a:rPr>
              <a:t>t_on</a:t>
            </a:r>
            <a:r>
              <a:rPr lang="en-US" sz="1600" dirty="0">
                <a:solidFill>
                  <a:schemeClr val="accent4"/>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ret.append</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].append(</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a:t>
            </a:r>
            <a:br>
              <a:rPr lang="en-US" sz="1600" dirty="0">
                <a:solidFill>
                  <a:schemeClr val="dk1"/>
                </a:solidFill>
                <a:uFillTx/>
                <a:latin typeface="Consolas"/>
                <a:ea typeface="Consolas"/>
                <a:cs typeface="Consolas"/>
                <a:sym typeface="Consolas"/>
              </a:rPr>
            </a:br>
            <a:r>
              <a:rPr lang="en-US" sz="1600" dirty="0">
                <a:solidFill>
                  <a:schemeClr val="dk1"/>
                </a:solidFill>
                <a:uFillTx/>
                <a:latin typeface="Consolas"/>
                <a:ea typeface="Consolas"/>
                <a:cs typeface="Consolas"/>
                <a:sym typeface="Consolas"/>
              </a:rPr>
              <a:t>                             </a:t>
            </a:r>
            <a:r>
              <a:rPr lang="en-US" sz="1600" dirty="0" err="1">
                <a:solidFill>
                  <a:schemeClr val="accent6"/>
                </a:solidFill>
                <a:uFillTx/>
                <a:latin typeface="Consolas"/>
                <a:ea typeface="Consolas"/>
                <a:cs typeface="Consolas"/>
                <a:sym typeface="Consolas"/>
              </a:rPr>
              <a:t>ignore_index</a:t>
            </a:r>
            <a:r>
              <a:rPr lang="en-US" sz="1600" dirty="0">
                <a:solidFill>
                  <a:schemeClr val="accent6"/>
                </a:solidFill>
                <a:uFillTx/>
                <a:latin typeface="Consolas"/>
                <a:ea typeface="Consolas"/>
                <a:cs typeface="Consolas"/>
                <a:sym typeface="Consolas"/>
              </a:rPr>
              <a:t>=True</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457200" marR="0" lvl="1"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return ret</a:t>
            </a:r>
            <a:endParaRPr dirty="0">
              <a:uFillTx/>
              <a:latin typeface="Arial" panose="020B0604020202020204" pitchFamily="34" charset="0"/>
            </a:endParaRPr>
          </a:p>
        </p:txBody>
      </p:sp>
      <p:sp>
        <p:nvSpPr>
          <p:cNvPr id="394" name="Google Shape;394;p20"/>
          <p:cNvSpPr txBox="1">
            <a:spLocks noGrp="1"/>
          </p:cNvSpPr>
          <p:nvPr>
            <p:ph type="body" idx="1"/>
          </p:nvPr>
        </p:nvSpPr>
        <p:spPr>
          <a:xfrm>
            <a:off x="470262" y="3820870"/>
            <a:ext cx="8157007" cy="1397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2000" dirty="0">
                <a:uFillTx/>
                <a:latin typeface="Helvetica" pitchFamily="2" charset="0"/>
              </a:rPr>
              <a:t>How many operations does this require?</a:t>
            </a:r>
            <a:endParaRPr sz="2000" dirty="0">
              <a:uFillTx/>
              <a:latin typeface="Helvetica" pitchFamily="2" charset="0"/>
            </a:endParaRPr>
          </a:p>
          <a:p>
            <a:pPr marL="0" lvl="0" indent="0" algn="l" rtl="0">
              <a:spcBef>
                <a:spcPts val="725"/>
              </a:spcBef>
              <a:spcAft>
                <a:spcPts val="0"/>
              </a:spcAft>
              <a:buSzPts val="2538"/>
              <a:buNone/>
            </a:pPr>
            <a:endParaRPr sz="2000" dirty="0">
              <a:uFillTx/>
              <a:latin typeface="Helvetica" pitchFamily="2" charset="0"/>
            </a:endParaRPr>
          </a:p>
          <a:p>
            <a:pPr marL="0" lvl="0" indent="0" algn="l" rtl="0">
              <a:spcBef>
                <a:spcPts val="715"/>
              </a:spcBef>
              <a:spcAft>
                <a:spcPts val="0"/>
              </a:spcAft>
              <a:buSzPts val="2465"/>
              <a:buNone/>
            </a:pPr>
            <a:r>
              <a:rPr lang="en-US" sz="2000" dirty="0">
                <a:uFillTx/>
                <a:latin typeface="Helvetica" pitchFamily="2" charset="0"/>
              </a:rPr>
              <a:t>How big is the output?</a:t>
            </a:r>
            <a:endParaRPr sz="2000" dirty="0">
              <a:uFillTx/>
              <a:latin typeface="Helvetica"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lgn="l" rtl="0">
              <a:spcBef>
                <a:spcPts val="675"/>
              </a:spcBef>
              <a:spcAft>
                <a:spcPts val="0"/>
              </a:spcAft>
              <a:buSzPts val="2175"/>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type)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lgn="l" rtl="0">
              <a:spcBef>
                <a:spcPts val="675"/>
              </a:spcBef>
              <a:spcAft>
                <a:spcPts val="0"/>
              </a:spcAft>
              <a:buSzPts val="2175"/>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[category[‘type’]==‘G’]).merge(grade)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lgn="l" rtl="0">
              <a:spcBef>
                <a:spcPts val="675"/>
              </a:spcBef>
              <a:spcAft>
                <a:spcPts val="0"/>
              </a:spcAft>
              <a:buSzPts val="2175"/>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[category[‘type’]==‘G’]))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18</a:t>
            </a:fld>
            <a:endParaRPr>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spcBef>
                <a:spcPts val="675"/>
              </a:spcBef>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a:t>
            </a:r>
            <a:r>
              <a:rPr lang="en-US" dirty="0">
                <a:solidFill>
                  <a:schemeClr val="accent1"/>
                </a:solidFill>
              </a:rPr>
              <a:t>type)</a:t>
            </a:r>
            <a:r>
              <a:rPr lang="en-US" dirty="0">
                <a:solidFill>
                  <a:schemeClr val="accent1"/>
                </a:solidFill>
                <a:uFillTx/>
              </a:rPr>
              <a:t>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spcBef>
                <a:spcPts val="675"/>
              </a:spcBef>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spcBef>
                <a:spcPts val="675"/>
              </a:spcBef>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19</a:t>
            </a:fld>
            <a:endParaRPr>
              <a:uFillTx/>
            </a:endParaRPr>
          </a:p>
        </p:txBody>
      </p:sp>
      <p:cxnSp>
        <p:nvCxnSpPr>
          <p:cNvPr id="403" name="Google Shape;403;p21"/>
          <p:cNvCxnSpPr/>
          <p:nvPr/>
        </p:nvCxnSpPr>
        <p:spPr>
          <a:xfrm flipH="1">
            <a:off x="4746171" y="3230397"/>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4" name="Google Shape;404;p21"/>
          <p:cNvSpPr txBox="1">
            <a:spLocks/>
          </p:cNvSpPr>
          <p:nvPr/>
        </p:nvSpPr>
        <p:spPr>
          <a:xfrm>
            <a:off x="5030651" y="3033970"/>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sp>
        <p:nvSpPr>
          <p:cNvPr id="415" name="Google Shape;415;p21"/>
          <p:cNvSpPr>
            <a:spLocks/>
          </p:cNvSpPr>
          <p:nvPr/>
        </p:nvSpPr>
        <p:spPr>
          <a:xfrm>
            <a:off x="2836090" y="3500677"/>
            <a:ext cx="2994779" cy="20050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219002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Roadmap for Data Processing</a:t>
            </a:r>
            <a:endParaRPr dirty="0">
              <a:uFillTx/>
            </a:endParaRPr>
          </a:p>
        </p:txBody>
      </p:sp>
      <p:sp>
        <p:nvSpPr>
          <p:cNvPr id="176" name="Google Shape;176;p4"/>
          <p:cNvSpPr txBox="1">
            <a:spLocks noGrp="1"/>
          </p:cNvSpPr>
          <p:nvPr>
            <p:ph type="body" idx="1"/>
          </p:nvPr>
        </p:nvSpPr>
        <p:spPr>
          <a:xfrm>
            <a:off x="233197" y="1217488"/>
            <a:ext cx="5578112" cy="3762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2000" i="1" dirty="0">
                <a:uFillTx/>
                <a:latin typeface="Helvetica" pitchFamily="2" charset="0"/>
              </a:rPr>
              <a:t>(As necessary: review “how your computer works” module)</a:t>
            </a:r>
          </a:p>
          <a:p>
            <a:pPr marL="0" lvl="0" indent="0" algn="l" rtl="0">
              <a:spcBef>
                <a:spcPts val="0"/>
              </a:spcBef>
              <a:spcAft>
                <a:spcPts val="0"/>
              </a:spcAft>
              <a:buSzPts val="2465"/>
              <a:buNone/>
            </a:pPr>
            <a:endParaRPr sz="2000" i="1" dirty="0">
              <a:uFillTx/>
              <a:latin typeface="Helvetica" pitchFamily="2" charset="0"/>
            </a:endParaRPr>
          </a:p>
          <a:p>
            <a:pPr marL="177800" lvl="0" indent="-177800" algn="l" rtl="0">
              <a:spcBef>
                <a:spcPts val="715"/>
              </a:spcBef>
              <a:spcAft>
                <a:spcPts val="0"/>
              </a:spcAft>
              <a:buSzPts val="2465"/>
              <a:buChar char="•"/>
            </a:pPr>
            <a:r>
              <a:rPr lang="en-US" sz="2000" dirty="0">
                <a:uFillTx/>
                <a:latin typeface="Helvetica" pitchFamily="2" charset="0"/>
              </a:rPr>
              <a:t>Optimizing relational algebra computations</a:t>
            </a:r>
            <a:endParaRPr sz="2000" dirty="0">
              <a:uFillTx/>
              <a:latin typeface="Helvetica" pitchFamily="2" charset="0"/>
            </a:endParaRPr>
          </a:p>
          <a:p>
            <a:pPr marL="463550" lvl="1" indent="-177800" algn="l" rtl="0">
              <a:spcBef>
                <a:spcPts val="675"/>
              </a:spcBef>
              <a:spcAft>
                <a:spcPts val="0"/>
              </a:spcAft>
              <a:buSzPts val="2175"/>
              <a:buChar char="•"/>
            </a:pPr>
            <a:r>
              <a:rPr lang="en-US" sz="1800" dirty="0">
                <a:uFillTx/>
                <a:latin typeface="Helvetica" pitchFamily="2" charset="0"/>
              </a:rPr>
              <a:t>Discarding work at the earliest step possible</a:t>
            </a:r>
            <a:endParaRPr sz="1800" dirty="0">
              <a:uFillTx/>
              <a:latin typeface="Helvetica" pitchFamily="2" charset="0"/>
            </a:endParaRPr>
          </a:p>
          <a:p>
            <a:pPr marL="463550" lvl="1" indent="-177800" algn="l" rtl="0">
              <a:spcBef>
                <a:spcPts val="675"/>
              </a:spcBef>
              <a:spcAft>
                <a:spcPts val="0"/>
              </a:spcAft>
              <a:buSzPts val="2175"/>
              <a:buChar char="•"/>
            </a:pPr>
            <a:r>
              <a:rPr lang="en-US" sz="1800" dirty="0">
                <a:uFillTx/>
                <a:latin typeface="Helvetica" pitchFamily="2" charset="0"/>
              </a:rPr>
              <a:t>Indexing</a:t>
            </a:r>
            <a:endParaRPr sz="1800" dirty="0">
              <a:uFillTx/>
              <a:latin typeface="Helvetica" pitchFamily="2" charset="0"/>
            </a:endParaRPr>
          </a:p>
          <a:p>
            <a:pPr marL="177800" lvl="0" indent="-177800" algn="l" rtl="0">
              <a:spcBef>
                <a:spcPts val="715"/>
              </a:spcBef>
              <a:spcAft>
                <a:spcPts val="0"/>
              </a:spcAft>
              <a:buSzPts val="2465"/>
              <a:buChar char="•"/>
            </a:pPr>
            <a:r>
              <a:rPr lang="en-US" sz="2000" dirty="0">
                <a:latin typeface="Helvetica" pitchFamily="2" charset="0"/>
              </a:rPr>
              <a:t>R</a:t>
            </a:r>
            <a:r>
              <a:rPr lang="en-US" sz="2000" dirty="0">
                <a:uFillTx/>
                <a:latin typeface="Helvetica" pitchFamily="2" charset="0"/>
              </a:rPr>
              <a:t>elational algebra enables parallel processing</a:t>
            </a:r>
            <a:endParaRPr sz="2000" dirty="0">
              <a:uFillTx/>
              <a:latin typeface="Helvetica" pitchFamily="2" charset="0"/>
            </a:endParaRPr>
          </a:p>
          <a:p>
            <a:pPr marL="177800" lvl="0" indent="-177800" algn="l" rtl="0">
              <a:spcBef>
                <a:spcPts val="715"/>
              </a:spcBef>
              <a:spcAft>
                <a:spcPts val="0"/>
              </a:spcAft>
              <a:buSzPts val="2465"/>
              <a:buChar char="•"/>
            </a:pPr>
            <a:r>
              <a:rPr lang="en-US" sz="2000" dirty="0">
                <a:uFillTx/>
                <a:latin typeface="Helvetica" pitchFamily="2" charset="0"/>
              </a:rPr>
              <a:t>SQL and cost-based optimization</a:t>
            </a:r>
            <a:endParaRPr sz="2000" dirty="0">
              <a:uFillTx/>
              <a:latin typeface="Helvetica" pitchFamily="2" charset="0"/>
            </a:endParaRPr>
          </a:p>
          <a:p>
            <a:pPr marL="177800" lvl="0" indent="-177800" algn="l" rtl="0">
              <a:spcBef>
                <a:spcPts val="715"/>
              </a:spcBef>
              <a:spcAft>
                <a:spcPts val="0"/>
              </a:spcAft>
              <a:buSzPts val="2465"/>
              <a:buChar char="•"/>
            </a:pPr>
            <a:r>
              <a:rPr lang="en-US" sz="2000" dirty="0">
                <a:uFillTx/>
                <a:latin typeface="Helvetica" pitchFamily="2" charset="0"/>
              </a:rPr>
              <a:t>When to combine parallelism and sequencing</a:t>
            </a:r>
            <a:endParaRPr sz="2000" dirty="0">
              <a:uFillTx/>
              <a:latin typeface="Helvetica" pitchFamily="2" charset="0"/>
            </a:endParaRPr>
          </a:p>
        </p:txBody>
      </p:sp>
      <p:sp>
        <p:nvSpPr>
          <p:cNvPr id="178" name="Google Shape;178;p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a:t>
            </a:fld>
            <a:endParaRPr>
              <a:uFillTx/>
            </a:endParaRPr>
          </a:p>
        </p:txBody>
      </p:sp>
      <p:pic>
        <p:nvPicPr>
          <p:cNvPr id="6" name="Google Shape;169;p3" descr="Chip Geometry"/>
          <p:cNvPicPr preferRelativeResize="0"/>
          <p:nvPr/>
        </p:nvPicPr>
        <p:blipFill rotWithShape="1">
          <a:blip r:embed="rId3"/>
          <a:srcRect/>
          <a:stretch/>
        </p:blipFill>
        <p:spPr>
          <a:xfrm>
            <a:off x="5811309" y="1642558"/>
            <a:ext cx="2912533" cy="2912533"/>
          </a:xfrm>
          <a:prstGeom prst="rect">
            <a:avLst/>
          </a:prstGeom>
          <a:noFill/>
          <a:ln>
            <a:noFill/>
          </a:ln>
        </p:spPr>
      </p:pic>
      <p:pic>
        <p:nvPicPr>
          <p:cNvPr id="7" name="Google Shape;170;p3"/>
          <p:cNvPicPr preferRelativeResize="0"/>
          <p:nvPr/>
        </p:nvPicPr>
        <p:blipFill rotWithShape="1">
          <a:blip r:embed="rId4"/>
          <a:srcRect/>
          <a:stretch/>
        </p:blipFill>
        <p:spPr>
          <a:xfrm>
            <a:off x="5391150" y="4667342"/>
            <a:ext cx="3752850" cy="2212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lgn="l" rtl="0">
              <a:spcBef>
                <a:spcPts val="675"/>
              </a:spcBef>
              <a:spcAft>
                <a:spcPts val="0"/>
              </a:spcAft>
              <a:buSzPts val="2175"/>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a:t>
            </a:r>
            <a:r>
              <a:rPr lang="en-US" dirty="0">
                <a:solidFill>
                  <a:schemeClr val="accent1"/>
                </a:solidFill>
              </a:rPr>
              <a:t>type</a:t>
            </a:r>
            <a:r>
              <a:rPr lang="en-US" dirty="0">
                <a:solidFill>
                  <a:schemeClr val="accent1"/>
                </a:solidFill>
                <a:uFillTx/>
              </a:rPr>
              <a:t>)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spcBef>
                <a:spcPts val="675"/>
              </a:spcBef>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spcBef>
                <a:spcPts val="675"/>
              </a:spcBef>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20</a:t>
            </a:fld>
            <a:endParaRPr>
              <a:uFillTx/>
            </a:endParaRPr>
          </a:p>
        </p:txBody>
      </p:sp>
      <p:cxnSp>
        <p:nvCxnSpPr>
          <p:cNvPr id="403" name="Google Shape;403;p21"/>
          <p:cNvCxnSpPr/>
          <p:nvPr/>
        </p:nvCxnSpPr>
        <p:spPr>
          <a:xfrm flipH="1">
            <a:off x="4746171" y="3230397"/>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4" name="Google Shape;404;p21"/>
          <p:cNvSpPr txBox="1">
            <a:spLocks/>
          </p:cNvSpPr>
          <p:nvPr/>
        </p:nvSpPr>
        <p:spPr>
          <a:xfrm>
            <a:off x="5030651" y="3033970"/>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cxnSp>
        <p:nvCxnSpPr>
          <p:cNvPr id="405" name="Google Shape;405;p21"/>
          <p:cNvCxnSpPr/>
          <p:nvPr/>
        </p:nvCxnSpPr>
        <p:spPr>
          <a:xfrm flipH="1">
            <a:off x="5985691" y="3345544"/>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6" name="Google Shape;406;p21"/>
          <p:cNvSpPr txBox="1">
            <a:spLocks/>
          </p:cNvSpPr>
          <p:nvPr/>
        </p:nvSpPr>
        <p:spPr>
          <a:xfrm>
            <a:off x="6270171" y="3149117"/>
            <a:ext cx="26836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300M comp, ~10K res</a:t>
            </a:r>
            <a:endParaRPr sz="1200" dirty="0">
              <a:uFillTx/>
              <a:latin typeface="Helvetica" pitchFamily="2" charset="0"/>
            </a:endParaRPr>
          </a:p>
        </p:txBody>
      </p:sp>
      <p:sp>
        <p:nvSpPr>
          <p:cNvPr id="415" name="Google Shape;415;p21"/>
          <p:cNvSpPr>
            <a:spLocks/>
          </p:cNvSpPr>
          <p:nvPr/>
        </p:nvSpPr>
        <p:spPr>
          <a:xfrm>
            <a:off x="2836090" y="3500677"/>
            <a:ext cx="3228954" cy="194261"/>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17" name="Google Shape;417;p21"/>
          <p:cNvSpPr>
            <a:spLocks/>
          </p:cNvSpPr>
          <p:nvPr/>
        </p:nvSpPr>
        <p:spPr>
          <a:xfrm>
            <a:off x="1483387" y="3506925"/>
            <a:ext cx="4724532" cy="19426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176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lgn="l" rtl="0">
              <a:spcBef>
                <a:spcPts val="675"/>
              </a:spcBef>
              <a:spcAft>
                <a:spcPts val="0"/>
              </a:spcAft>
              <a:buSzPts val="2175"/>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a:t>
            </a:r>
            <a:r>
              <a:rPr lang="en-US" dirty="0">
                <a:solidFill>
                  <a:schemeClr val="accent1"/>
                </a:solidFill>
              </a:rPr>
              <a:t>type</a:t>
            </a:r>
            <a:r>
              <a:rPr lang="en-US" dirty="0">
                <a:solidFill>
                  <a:schemeClr val="accent1"/>
                </a:solidFill>
                <a:uFillTx/>
              </a:rPr>
              <a:t>)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spcBef>
                <a:spcPts val="675"/>
              </a:spcBef>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spcBef>
                <a:spcPts val="675"/>
              </a:spcBef>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21</a:t>
            </a:fld>
            <a:endParaRPr>
              <a:uFillTx/>
            </a:endParaRPr>
          </a:p>
        </p:txBody>
      </p:sp>
      <p:cxnSp>
        <p:nvCxnSpPr>
          <p:cNvPr id="403" name="Google Shape;403;p21"/>
          <p:cNvCxnSpPr/>
          <p:nvPr/>
        </p:nvCxnSpPr>
        <p:spPr>
          <a:xfrm flipH="1">
            <a:off x="4746171" y="3230397"/>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4" name="Google Shape;404;p21"/>
          <p:cNvSpPr txBox="1">
            <a:spLocks/>
          </p:cNvSpPr>
          <p:nvPr/>
        </p:nvSpPr>
        <p:spPr>
          <a:xfrm>
            <a:off x="5030651" y="3033970"/>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cxnSp>
        <p:nvCxnSpPr>
          <p:cNvPr id="405" name="Google Shape;405;p21"/>
          <p:cNvCxnSpPr/>
          <p:nvPr/>
        </p:nvCxnSpPr>
        <p:spPr>
          <a:xfrm flipH="1">
            <a:off x="5985691" y="3345544"/>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6" name="Google Shape;406;p21"/>
          <p:cNvSpPr txBox="1">
            <a:spLocks/>
          </p:cNvSpPr>
          <p:nvPr/>
        </p:nvSpPr>
        <p:spPr>
          <a:xfrm>
            <a:off x="6270171" y="3149117"/>
            <a:ext cx="26836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300M comp, ~10K res</a:t>
            </a:r>
            <a:endParaRPr sz="1200" dirty="0">
              <a:uFillTx/>
              <a:latin typeface="Helvetica" pitchFamily="2" charset="0"/>
            </a:endParaRPr>
          </a:p>
        </p:txBody>
      </p:sp>
      <p:sp>
        <p:nvSpPr>
          <p:cNvPr id="415" name="Google Shape;415;p21"/>
          <p:cNvSpPr>
            <a:spLocks/>
          </p:cNvSpPr>
          <p:nvPr/>
        </p:nvSpPr>
        <p:spPr>
          <a:xfrm>
            <a:off x="2836090" y="3500677"/>
            <a:ext cx="3228954" cy="194261"/>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17" name="Google Shape;417;p21"/>
          <p:cNvSpPr>
            <a:spLocks/>
          </p:cNvSpPr>
          <p:nvPr/>
        </p:nvSpPr>
        <p:spPr>
          <a:xfrm>
            <a:off x="1483387" y="3506925"/>
            <a:ext cx="4724532" cy="19426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1" name="Google Shape;407;p21">
            <a:extLst>
              <a:ext uri="{FF2B5EF4-FFF2-40B4-BE49-F238E27FC236}">
                <a16:creationId xmlns:a16="http://schemas.microsoft.com/office/drawing/2014/main" id="{4C765E60-4A9C-0B45-938E-63BF21DF6086}"/>
              </a:ext>
            </a:extLst>
          </p:cNvPr>
          <p:cNvSpPr txBox="1">
            <a:spLocks/>
          </p:cNvSpPr>
          <p:nvPr/>
        </p:nvSpPr>
        <p:spPr>
          <a:xfrm>
            <a:off x="6270171" y="3845218"/>
            <a:ext cx="27580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4.5B comp, ~150K res</a:t>
            </a:r>
            <a:endParaRPr sz="1200" dirty="0">
              <a:uFillTx/>
              <a:latin typeface="Helvetica" pitchFamily="2" charset="0"/>
            </a:endParaRPr>
          </a:p>
        </p:txBody>
      </p:sp>
      <p:cxnSp>
        <p:nvCxnSpPr>
          <p:cNvPr id="12" name="Google Shape;408;p21">
            <a:extLst>
              <a:ext uri="{FF2B5EF4-FFF2-40B4-BE49-F238E27FC236}">
                <a16:creationId xmlns:a16="http://schemas.microsoft.com/office/drawing/2014/main" id="{3DF1F454-726A-B547-9A92-DC2FC011660C}"/>
              </a:ext>
            </a:extLst>
          </p:cNvPr>
          <p:cNvCxnSpPr>
            <a:cxnSpLocks/>
          </p:cNvCxnSpPr>
          <p:nvPr/>
        </p:nvCxnSpPr>
        <p:spPr>
          <a:xfrm rot="10800000">
            <a:off x="6276944" y="3787430"/>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3" name="Google Shape;419;p21">
            <a:extLst>
              <a:ext uri="{FF2B5EF4-FFF2-40B4-BE49-F238E27FC236}">
                <a16:creationId xmlns:a16="http://schemas.microsoft.com/office/drawing/2014/main" id="{210F19FD-E3A9-3A44-AC44-5648C62273AB}"/>
              </a:ext>
            </a:extLst>
          </p:cNvPr>
          <p:cNvSpPr>
            <a:spLocks/>
          </p:cNvSpPr>
          <p:nvPr/>
        </p:nvSpPr>
        <p:spPr>
          <a:xfrm>
            <a:off x="1409469" y="3444554"/>
            <a:ext cx="6251144" cy="29173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48551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lgn="l" rtl="0">
              <a:spcBef>
                <a:spcPts val="675"/>
              </a:spcBef>
              <a:spcAft>
                <a:spcPts val="0"/>
              </a:spcAft>
              <a:buSzPts val="2175"/>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a:t>
            </a:r>
            <a:r>
              <a:rPr lang="en-US" dirty="0">
                <a:solidFill>
                  <a:schemeClr val="accent1"/>
                </a:solidFill>
              </a:rPr>
              <a:t>type</a:t>
            </a:r>
            <a:r>
              <a:rPr lang="en-US" dirty="0">
                <a:solidFill>
                  <a:schemeClr val="accent1"/>
                </a:solidFill>
                <a:uFillTx/>
              </a:rPr>
              <a:t>)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spcBef>
                <a:spcPts val="675"/>
              </a:spcBef>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spcBef>
                <a:spcPts val="675"/>
              </a:spcBef>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22</a:t>
            </a:fld>
            <a:endParaRPr>
              <a:uFillTx/>
            </a:endParaRPr>
          </a:p>
        </p:txBody>
      </p:sp>
      <p:cxnSp>
        <p:nvCxnSpPr>
          <p:cNvPr id="403" name="Google Shape;403;p21"/>
          <p:cNvCxnSpPr/>
          <p:nvPr/>
        </p:nvCxnSpPr>
        <p:spPr>
          <a:xfrm flipH="1">
            <a:off x="4746171" y="3230397"/>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4" name="Google Shape;404;p21"/>
          <p:cNvSpPr txBox="1">
            <a:spLocks/>
          </p:cNvSpPr>
          <p:nvPr/>
        </p:nvSpPr>
        <p:spPr>
          <a:xfrm>
            <a:off x="5030651" y="3033970"/>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cxnSp>
        <p:nvCxnSpPr>
          <p:cNvPr id="405" name="Google Shape;405;p21"/>
          <p:cNvCxnSpPr/>
          <p:nvPr/>
        </p:nvCxnSpPr>
        <p:spPr>
          <a:xfrm flipH="1">
            <a:off x="5985691" y="3345544"/>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6" name="Google Shape;406;p21"/>
          <p:cNvSpPr txBox="1">
            <a:spLocks/>
          </p:cNvSpPr>
          <p:nvPr/>
        </p:nvSpPr>
        <p:spPr>
          <a:xfrm>
            <a:off x="6270171" y="3149117"/>
            <a:ext cx="26836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300M comp, ~10K res</a:t>
            </a:r>
            <a:endParaRPr sz="1200" dirty="0">
              <a:uFillTx/>
              <a:latin typeface="Helvetica" pitchFamily="2" charset="0"/>
            </a:endParaRPr>
          </a:p>
        </p:txBody>
      </p:sp>
      <p:sp>
        <p:nvSpPr>
          <p:cNvPr id="415" name="Google Shape;415;p21"/>
          <p:cNvSpPr>
            <a:spLocks/>
          </p:cNvSpPr>
          <p:nvPr/>
        </p:nvSpPr>
        <p:spPr>
          <a:xfrm>
            <a:off x="2836090" y="3500677"/>
            <a:ext cx="3228954" cy="194261"/>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17" name="Google Shape;417;p21"/>
          <p:cNvSpPr>
            <a:spLocks/>
          </p:cNvSpPr>
          <p:nvPr/>
        </p:nvSpPr>
        <p:spPr>
          <a:xfrm>
            <a:off x="1483387" y="3506925"/>
            <a:ext cx="4724532" cy="19426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1" name="Google Shape;407;p21">
            <a:extLst>
              <a:ext uri="{FF2B5EF4-FFF2-40B4-BE49-F238E27FC236}">
                <a16:creationId xmlns:a16="http://schemas.microsoft.com/office/drawing/2014/main" id="{4C765E60-4A9C-0B45-938E-63BF21DF6086}"/>
              </a:ext>
            </a:extLst>
          </p:cNvPr>
          <p:cNvSpPr txBox="1">
            <a:spLocks/>
          </p:cNvSpPr>
          <p:nvPr/>
        </p:nvSpPr>
        <p:spPr>
          <a:xfrm>
            <a:off x="6270171" y="3845218"/>
            <a:ext cx="27580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4.5B comp, ~150K res</a:t>
            </a:r>
            <a:endParaRPr sz="1200" dirty="0">
              <a:uFillTx/>
              <a:latin typeface="Helvetica" pitchFamily="2" charset="0"/>
            </a:endParaRPr>
          </a:p>
        </p:txBody>
      </p:sp>
      <p:cxnSp>
        <p:nvCxnSpPr>
          <p:cNvPr id="12" name="Google Shape;408;p21">
            <a:extLst>
              <a:ext uri="{FF2B5EF4-FFF2-40B4-BE49-F238E27FC236}">
                <a16:creationId xmlns:a16="http://schemas.microsoft.com/office/drawing/2014/main" id="{3DF1F454-726A-B547-9A92-DC2FC011660C}"/>
              </a:ext>
            </a:extLst>
          </p:cNvPr>
          <p:cNvCxnSpPr>
            <a:cxnSpLocks/>
          </p:cNvCxnSpPr>
          <p:nvPr/>
        </p:nvCxnSpPr>
        <p:spPr>
          <a:xfrm rot="10800000">
            <a:off x="6276944" y="3787430"/>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3" name="Google Shape;419;p21">
            <a:extLst>
              <a:ext uri="{FF2B5EF4-FFF2-40B4-BE49-F238E27FC236}">
                <a16:creationId xmlns:a16="http://schemas.microsoft.com/office/drawing/2014/main" id="{210F19FD-E3A9-3A44-AC44-5648C62273AB}"/>
              </a:ext>
            </a:extLst>
          </p:cNvPr>
          <p:cNvSpPr>
            <a:spLocks/>
          </p:cNvSpPr>
          <p:nvPr/>
        </p:nvSpPr>
        <p:spPr>
          <a:xfrm>
            <a:off x="1409469" y="3444554"/>
            <a:ext cx="6251144" cy="29173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4" name="Google Shape;411;p21">
            <a:extLst>
              <a:ext uri="{FF2B5EF4-FFF2-40B4-BE49-F238E27FC236}">
                <a16:creationId xmlns:a16="http://schemas.microsoft.com/office/drawing/2014/main" id="{A8AA476F-B4C5-E947-8BD8-81D7C5123742}"/>
              </a:ext>
            </a:extLst>
          </p:cNvPr>
          <p:cNvSpPr txBox="1">
            <a:spLocks/>
          </p:cNvSpPr>
          <p:nvPr/>
        </p:nvSpPr>
        <p:spPr>
          <a:xfrm>
            <a:off x="1664305" y="4760850"/>
            <a:ext cx="290002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13.5B comp, ~450K res</a:t>
            </a:r>
            <a:endParaRPr sz="1800" dirty="0">
              <a:uFillTx/>
              <a:latin typeface="Helvetica" pitchFamily="2" charset="0"/>
            </a:endParaRPr>
          </a:p>
        </p:txBody>
      </p:sp>
      <p:cxnSp>
        <p:nvCxnSpPr>
          <p:cNvPr id="15" name="Google Shape;412;p21">
            <a:extLst>
              <a:ext uri="{FF2B5EF4-FFF2-40B4-BE49-F238E27FC236}">
                <a16:creationId xmlns:a16="http://schemas.microsoft.com/office/drawing/2014/main" id="{770FBE6D-6C93-2842-A3DA-098D4F5D57F2}"/>
              </a:ext>
            </a:extLst>
          </p:cNvPr>
          <p:cNvCxnSpPr/>
          <p:nvPr/>
        </p:nvCxnSpPr>
        <p:spPr>
          <a:xfrm rot="10800000">
            <a:off x="1708390" y="4694253"/>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6" name="Google Shape;418;p21">
            <a:extLst>
              <a:ext uri="{FF2B5EF4-FFF2-40B4-BE49-F238E27FC236}">
                <a16:creationId xmlns:a16="http://schemas.microsoft.com/office/drawing/2014/main" id="{E7AD5C36-EEAB-2048-8ED2-483FAF2FA9F3}"/>
              </a:ext>
            </a:extLst>
          </p:cNvPr>
          <p:cNvSpPr>
            <a:spLocks/>
          </p:cNvSpPr>
          <p:nvPr/>
        </p:nvSpPr>
        <p:spPr>
          <a:xfrm>
            <a:off x="1465973" y="4472238"/>
            <a:ext cx="2054226" cy="20050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351689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lgn="l" rtl="0">
              <a:spcBef>
                <a:spcPts val="675"/>
              </a:spcBef>
              <a:spcAft>
                <a:spcPts val="0"/>
              </a:spcAft>
              <a:buSzPts val="2175"/>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a:t>
            </a:r>
            <a:r>
              <a:rPr lang="en-US" dirty="0">
                <a:solidFill>
                  <a:schemeClr val="accent1"/>
                </a:solidFill>
              </a:rPr>
              <a:t>type</a:t>
            </a:r>
            <a:r>
              <a:rPr lang="en-US" dirty="0">
                <a:solidFill>
                  <a:schemeClr val="accent1"/>
                </a:solidFill>
                <a:uFillTx/>
              </a:rPr>
              <a:t>)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spcBef>
                <a:spcPts val="675"/>
              </a:spcBef>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spcBef>
                <a:spcPts val="675"/>
              </a:spcBef>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23</a:t>
            </a:fld>
            <a:endParaRPr>
              <a:uFillTx/>
            </a:endParaRPr>
          </a:p>
        </p:txBody>
      </p:sp>
      <p:cxnSp>
        <p:nvCxnSpPr>
          <p:cNvPr id="403" name="Google Shape;403;p21"/>
          <p:cNvCxnSpPr/>
          <p:nvPr/>
        </p:nvCxnSpPr>
        <p:spPr>
          <a:xfrm flipH="1">
            <a:off x="4746171" y="3230397"/>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4" name="Google Shape;404;p21"/>
          <p:cNvSpPr txBox="1">
            <a:spLocks/>
          </p:cNvSpPr>
          <p:nvPr/>
        </p:nvSpPr>
        <p:spPr>
          <a:xfrm>
            <a:off x="5030651" y="3033970"/>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cxnSp>
        <p:nvCxnSpPr>
          <p:cNvPr id="405" name="Google Shape;405;p21"/>
          <p:cNvCxnSpPr/>
          <p:nvPr/>
        </p:nvCxnSpPr>
        <p:spPr>
          <a:xfrm flipH="1">
            <a:off x="5985691" y="3345544"/>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6" name="Google Shape;406;p21"/>
          <p:cNvSpPr txBox="1">
            <a:spLocks/>
          </p:cNvSpPr>
          <p:nvPr/>
        </p:nvSpPr>
        <p:spPr>
          <a:xfrm>
            <a:off x="6270171" y="3149117"/>
            <a:ext cx="26836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300M comp, ~10K res</a:t>
            </a:r>
            <a:endParaRPr sz="1200" dirty="0">
              <a:uFillTx/>
              <a:latin typeface="Helvetica" pitchFamily="2" charset="0"/>
            </a:endParaRPr>
          </a:p>
        </p:txBody>
      </p:sp>
      <p:sp>
        <p:nvSpPr>
          <p:cNvPr id="415" name="Google Shape;415;p21"/>
          <p:cNvSpPr>
            <a:spLocks/>
          </p:cNvSpPr>
          <p:nvPr/>
        </p:nvSpPr>
        <p:spPr>
          <a:xfrm>
            <a:off x="2836090" y="3500677"/>
            <a:ext cx="3228954" cy="194261"/>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17" name="Google Shape;417;p21"/>
          <p:cNvSpPr>
            <a:spLocks/>
          </p:cNvSpPr>
          <p:nvPr/>
        </p:nvSpPr>
        <p:spPr>
          <a:xfrm>
            <a:off x="1483387" y="3506925"/>
            <a:ext cx="4724532" cy="19426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1" name="Google Shape;407;p21">
            <a:extLst>
              <a:ext uri="{FF2B5EF4-FFF2-40B4-BE49-F238E27FC236}">
                <a16:creationId xmlns:a16="http://schemas.microsoft.com/office/drawing/2014/main" id="{4C765E60-4A9C-0B45-938E-63BF21DF6086}"/>
              </a:ext>
            </a:extLst>
          </p:cNvPr>
          <p:cNvSpPr txBox="1">
            <a:spLocks/>
          </p:cNvSpPr>
          <p:nvPr/>
        </p:nvSpPr>
        <p:spPr>
          <a:xfrm>
            <a:off x="6270171" y="3845218"/>
            <a:ext cx="27580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4.5B comp, ~150K res</a:t>
            </a:r>
            <a:endParaRPr sz="1200" dirty="0">
              <a:uFillTx/>
              <a:latin typeface="Helvetica" pitchFamily="2" charset="0"/>
            </a:endParaRPr>
          </a:p>
        </p:txBody>
      </p:sp>
      <p:cxnSp>
        <p:nvCxnSpPr>
          <p:cNvPr id="12" name="Google Shape;408;p21">
            <a:extLst>
              <a:ext uri="{FF2B5EF4-FFF2-40B4-BE49-F238E27FC236}">
                <a16:creationId xmlns:a16="http://schemas.microsoft.com/office/drawing/2014/main" id="{3DF1F454-726A-B547-9A92-DC2FC011660C}"/>
              </a:ext>
            </a:extLst>
          </p:cNvPr>
          <p:cNvCxnSpPr>
            <a:cxnSpLocks/>
          </p:cNvCxnSpPr>
          <p:nvPr/>
        </p:nvCxnSpPr>
        <p:spPr>
          <a:xfrm rot="10800000">
            <a:off x="6276944" y="3787430"/>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3" name="Google Shape;419;p21">
            <a:extLst>
              <a:ext uri="{FF2B5EF4-FFF2-40B4-BE49-F238E27FC236}">
                <a16:creationId xmlns:a16="http://schemas.microsoft.com/office/drawing/2014/main" id="{210F19FD-E3A9-3A44-AC44-5648C62273AB}"/>
              </a:ext>
            </a:extLst>
          </p:cNvPr>
          <p:cNvSpPr>
            <a:spLocks/>
          </p:cNvSpPr>
          <p:nvPr/>
        </p:nvSpPr>
        <p:spPr>
          <a:xfrm>
            <a:off x="1409469" y="3444554"/>
            <a:ext cx="6251144" cy="29173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4" name="Google Shape;411;p21">
            <a:extLst>
              <a:ext uri="{FF2B5EF4-FFF2-40B4-BE49-F238E27FC236}">
                <a16:creationId xmlns:a16="http://schemas.microsoft.com/office/drawing/2014/main" id="{A8AA476F-B4C5-E947-8BD8-81D7C5123742}"/>
              </a:ext>
            </a:extLst>
          </p:cNvPr>
          <p:cNvSpPr txBox="1">
            <a:spLocks/>
          </p:cNvSpPr>
          <p:nvPr/>
        </p:nvSpPr>
        <p:spPr>
          <a:xfrm>
            <a:off x="1664305" y="4760850"/>
            <a:ext cx="290002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13.5B comp, ~450K res</a:t>
            </a:r>
            <a:endParaRPr sz="1800" dirty="0">
              <a:uFillTx/>
              <a:latin typeface="Helvetica" pitchFamily="2" charset="0"/>
            </a:endParaRPr>
          </a:p>
        </p:txBody>
      </p:sp>
      <p:cxnSp>
        <p:nvCxnSpPr>
          <p:cNvPr id="15" name="Google Shape;412;p21">
            <a:extLst>
              <a:ext uri="{FF2B5EF4-FFF2-40B4-BE49-F238E27FC236}">
                <a16:creationId xmlns:a16="http://schemas.microsoft.com/office/drawing/2014/main" id="{770FBE6D-6C93-2842-A3DA-098D4F5D57F2}"/>
              </a:ext>
            </a:extLst>
          </p:cNvPr>
          <p:cNvCxnSpPr/>
          <p:nvPr/>
        </p:nvCxnSpPr>
        <p:spPr>
          <a:xfrm rot="10800000">
            <a:off x="1708390" y="4694253"/>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6" name="Google Shape;418;p21">
            <a:extLst>
              <a:ext uri="{FF2B5EF4-FFF2-40B4-BE49-F238E27FC236}">
                <a16:creationId xmlns:a16="http://schemas.microsoft.com/office/drawing/2014/main" id="{E7AD5C36-EEAB-2048-8ED2-483FAF2FA9F3}"/>
              </a:ext>
            </a:extLst>
          </p:cNvPr>
          <p:cNvSpPr>
            <a:spLocks/>
          </p:cNvSpPr>
          <p:nvPr/>
        </p:nvSpPr>
        <p:spPr>
          <a:xfrm>
            <a:off x="1465973" y="4472238"/>
            <a:ext cx="2054226" cy="20050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cxnSp>
        <p:nvCxnSpPr>
          <p:cNvPr id="17" name="Google Shape;409;p21">
            <a:extLst>
              <a:ext uri="{FF2B5EF4-FFF2-40B4-BE49-F238E27FC236}">
                <a16:creationId xmlns:a16="http://schemas.microsoft.com/office/drawing/2014/main" id="{596D9EB5-BC26-C647-9103-6EA6CE95AFD4}"/>
              </a:ext>
            </a:extLst>
          </p:cNvPr>
          <p:cNvCxnSpPr/>
          <p:nvPr/>
        </p:nvCxnSpPr>
        <p:spPr>
          <a:xfrm flipH="1">
            <a:off x="4752944" y="4203000"/>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18" name="Google Shape;410;p21">
            <a:extLst>
              <a:ext uri="{FF2B5EF4-FFF2-40B4-BE49-F238E27FC236}">
                <a16:creationId xmlns:a16="http://schemas.microsoft.com/office/drawing/2014/main" id="{83768672-CD22-4A41-ACB6-2E17E30ADC0C}"/>
              </a:ext>
            </a:extLst>
          </p:cNvPr>
          <p:cNvSpPr txBox="1">
            <a:spLocks/>
          </p:cNvSpPr>
          <p:nvPr/>
        </p:nvSpPr>
        <p:spPr>
          <a:xfrm>
            <a:off x="5037424" y="4006573"/>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sp>
        <p:nvSpPr>
          <p:cNvPr id="19" name="Google Shape;416;p21">
            <a:extLst>
              <a:ext uri="{FF2B5EF4-FFF2-40B4-BE49-F238E27FC236}">
                <a16:creationId xmlns:a16="http://schemas.microsoft.com/office/drawing/2014/main" id="{16D75A8C-626E-AA49-8173-C7F429CBAF86}"/>
              </a:ext>
            </a:extLst>
          </p:cNvPr>
          <p:cNvSpPr>
            <a:spLocks/>
          </p:cNvSpPr>
          <p:nvPr/>
        </p:nvSpPr>
        <p:spPr>
          <a:xfrm>
            <a:off x="4217850" y="4472239"/>
            <a:ext cx="2994779" cy="20050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279403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Using Our Intuition in Order of Evaluation</a:t>
            </a:r>
            <a:br>
              <a:rPr lang="en-US" dirty="0">
                <a:uFillTx/>
              </a:rPr>
            </a:br>
            <a:r>
              <a:rPr lang="en-US" dirty="0">
                <a:uFillTx/>
              </a:rPr>
              <a:t>(Abstract Example)</a:t>
            </a:r>
            <a:endParaRPr dirty="0">
              <a:uFillTx/>
            </a:endParaRPr>
          </a:p>
        </p:txBody>
      </p:sp>
      <p:sp>
        <p:nvSpPr>
          <p:cNvPr id="400" name="Google Shape;400;p21"/>
          <p:cNvSpPr txBox="1">
            <a:spLocks noGrp="1"/>
          </p:cNvSpPr>
          <p:nvPr>
            <p:ph type="body" idx="1"/>
          </p:nvPr>
        </p:nvSpPr>
        <p:spPr>
          <a:xfrm>
            <a:off x="527221" y="1159221"/>
            <a:ext cx="8292737" cy="3970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Suppose we have three simple </a:t>
            </a:r>
            <a:r>
              <a:rPr lang="en-US" sz="1800" dirty="0" err="1">
                <a:uFillTx/>
                <a:latin typeface="Helvetica" pitchFamily="2" charset="0"/>
              </a:rPr>
              <a:t>Dataframes</a:t>
            </a:r>
            <a:r>
              <a:rPr lang="en-US" sz="1800" dirty="0">
                <a:uFillTx/>
                <a:latin typeface="Helvetica" pitchFamily="2" charset="0"/>
              </a:rPr>
              <a:t> describing people at a university (roughly 10K undergrad, 10K grad/professional, 0.1K both, 10K faculty/staff):</a:t>
            </a:r>
          </a:p>
          <a:p>
            <a:pPr marL="0" lvl="0" indent="0" algn="l" rtl="0">
              <a:spcBef>
                <a:spcPts val="0"/>
              </a:spcBef>
              <a:spcAft>
                <a:spcPts val="0"/>
              </a:spcAft>
              <a:buSzPts val="2465"/>
              <a:buNone/>
            </a:pPr>
            <a:endParaRPr sz="1800" dirty="0">
              <a:uFillTx/>
              <a:latin typeface="Helvetica" pitchFamily="2" charset="0"/>
            </a:endParaRPr>
          </a:p>
          <a:p>
            <a:pPr marL="285750" lvl="1" indent="0" algn="l" rtl="0">
              <a:spcBef>
                <a:spcPts val="675"/>
              </a:spcBef>
              <a:spcAft>
                <a:spcPts val="0"/>
              </a:spcAft>
              <a:buSzPts val="2175"/>
              <a:buNone/>
            </a:pPr>
            <a:r>
              <a:rPr lang="en-US" b="1" dirty="0">
                <a:solidFill>
                  <a:schemeClr val="accent1"/>
                </a:solidFill>
                <a:uFillTx/>
              </a:rPr>
              <a:t>people</a:t>
            </a:r>
            <a:r>
              <a:rPr lang="en-US" dirty="0">
                <a:solidFill>
                  <a:schemeClr val="accent1"/>
                </a:solidFill>
                <a:uFillTx/>
              </a:rPr>
              <a:t>(id, name)	    </a:t>
            </a:r>
            <a:r>
              <a:rPr lang="en-US" b="1" dirty="0">
                <a:solidFill>
                  <a:schemeClr val="accent1"/>
                </a:solidFill>
                <a:uFillTx/>
              </a:rPr>
              <a:t>category</a:t>
            </a:r>
            <a:r>
              <a:rPr lang="en-US" dirty="0">
                <a:solidFill>
                  <a:schemeClr val="accent1"/>
                </a:solidFill>
                <a:uFillTx/>
              </a:rPr>
              <a:t>(id, </a:t>
            </a:r>
            <a:r>
              <a:rPr lang="en-US" dirty="0">
                <a:solidFill>
                  <a:schemeClr val="accent1"/>
                </a:solidFill>
              </a:rPr>
              <a:t>type</a:t>
            </a:r>
            <a:r>
              <a:rPr lang="en-US" dirty="0">
                <a:solidFill>
                  <a:schemeClr val="accent1"/>
                </a:solidFill>
                <a:uFillTx/>
              </a:rPr>
              <a:t>)			</a:t>
            </a:r>
            <a:r>
              <a:rPr lang="en-US" b="1" dirty="0">
                <a:solidFill>
                  <a:schemeClr val="accent1"/>
                </a:solidFill>
                <a:uFillTx/>
              </a:rPr>
              <a:t>grade</a:t>
            </a:r>
            <a:r>
              <a:rPr lang="en-US" dirty="0">
                <a:solidFill>
                  <a:schemeClr val="accent1"/>
                </a:solidFill>
                <a:uFillTx/>
              </a:rPr>
              <a:t>(id, </a:t>
            </a:r>
            <a:r>
              <a:rPr lang="en-US" dirty="0" err="1">
                <a:solidFill>
                  <a:schemeClr val="accent1"/>
                </a:solidFill>
                <a:uFillTx/>
              </a:rPr>
              <a:t>sem</a:t>
            </a:r>
            <a:r>
              <a:rPr lang="en-US" dirty="0">
                <a:solidFill>
                  <a:schemeClr val="accent1"/>
                </a:solidFill>
                <a:uFillTx/>
              </a:rPr>
              <a:t>, score)</a:t>
            </a:r>
            <a:endParaRPr dirty="0">
              <a:uFillTx/>
            </a:endParaRPr>
          </a:p>
          <a:p>
            <a:pPr marL="285750" lvl="1" indent="0" algn="l" rtl="0">
              <a:spcBef>
                <a:spcPts val="675"/>
              </a:spcBef>
              <a:spcAft>
                <a:spcPts val="0"/>
              </a:spcAft>
              <a:buSzPts val="2175"/>
              <a:buNone/>
            </a:pPr>
            <a:r>
              <a:rPr lang="en-US" i="1" dirty="0">
                <a:solidFill>
                  <a:schemeClr val="accent3"/>
                </a:solidFill>
                <a:uFillTx/>
              </a:rPr>
              <a:t>30K people	    30.1K entries (G, U, F/S)		450K entries</a:t>
            </a: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1. Roughly how much work is it to do:</a:t>
            </a:r>
            <a:endParaRPr sz="1600" dirty="0">
              <a:uFillTx/>
            </a:endParaRPr>
          </a:p>
          <a:p>
            <a:pPr marL="285750" lvl="1" indent="0">
              <a:spcBef>
                <a:spcPts val="675"/>
              </a:spcBef>
              <a:buNone/>
            </a:pPr>
            <a:r>
              <a:rPr lang="en-US" dirty="0">
                <a:uFillTx/>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G’]).merge(grade)</a:t>
            </a:r>
            <a:endParaRPr dirty="0">
              <a:uFillTx/>
            </a:endParaRPr>
          </a:p>
          <a:p>
            <a:pPr marL="285750" lvl="1" indent="0" algn="l" rtl="0">
              <a:spcBef>
                <a:spcPts val="675"/>
              </a:spcBef>
              <a:spcAft>
                <a:spcPts val="0"/>
              </a:spcAft>
              <a:buSzPts val="2175"/>
              <a:buNone/>
            </a:pPr>
            <a:endParaRPr dirty="0">
              <a:uFillTx/>
            </a:endParaRPr>
          </a:p>
          <a:p>
            <a:pPr marL="285750" lvl="1" indent="0" algn="l" rtl="0">
              <a:spcBef>
                <a:spcPts val="675"/>
              </a:spcBef>
              <a:spcAft>
                <a:spcPts val="0"/>
              </a:spcAft>
              <a:buSzPts val="2175"/>
              <a:buNone/>
            </a:pPr>
            <a:r>
              <a:rPr lang="en-US" sz="1600" dirty="0">
                <a:uFillTx/>
              </a:rPr>
              <a:t>2. Roughly how much work is it to do:</a:t>
            </a:r>
            <a:endParaRPr sz="1600" dirty="0">
              <a:uFillTx/>
            </a:endParaRPr>
          </a:p>
          <a:p>
            <a:pPr marL="285750" lvl="1" indent="0">
              <a:spcBef>
                <a:spcPts val="675"/>
              </a:spcBef>
              <a:buNone/>
            </a:pPr>
            <a:r>
              <a:rPr lang="en-US" dirty="0">
                <a:uFillTx/>
                <a:latin typeface="Consolas"/>
                <a:ea typeface="Consolas"/>
                <a:cs typeface="Consolas"/>
                <a:sym typeface="Consolas"/>
              </a:rPr>
              <a:t>	</a:t>
            </a:r>
            <a:r>
              <a:rPr lang="en-US" b="1" dirty="0" err="1">
                <a:uFillTx/>
                <a:latin typeface="Consolas"/>
                <a:ea typeface="Consolas"/>
                <a:cs typeface="Consolas"/>
                <a:sym typeface="Consolas"/>
              </a:rPr>
              <a:t>people</a:t>
            </a:r>
            <a:r>
              <a:rPr lang="en-US" dirty="0" err="1">
                <a:uFillTx/>
                <a:latin typeface="Consolas"/>
                <a:ea typeface="Consolas"/>
                <a:cs typeface="Consolas"/>
                <a:sym typeface="Consolas"/>
              </a:rPr>
              <a:t>.merge</a:t>
            </a:r>
            <a:r>
              <a:rPr lang="en-US" dirty="0">
                <a:uFillTx/>
                <a:latin typeface="Consolas"/>
                <a:ea typeface="Consolas"/>
                <a:cs typeface="Consolas"/>
                <a:sym typeface="Consolas"/>
              </a:rPr>
              <a:t>(grade).merge(</a:t>
            </a:r>
            <a:r>
              <a:rPr lang="en-US" b="1" dirty="0">
                <a:uFillTx/>
                <a:latin typeface="Consolas"/>
                <a:ea typeface="Consolas"/>
                <a:cs typeface="Consolas"/>
                <a:sym typeface="Consolas"/>
              </a:rPr>
              <a:t>category</a:t>
            </a:r>
            <a:r>
              <a:rPr lang="en-US" dirty="0">
                <a:uFillTx/>
                <a:latin typeface="Consolas"/>
                <a:ea typeface="Consolas"/>
                <a:cs typeface="Consolas"/>
                <a:sym typeface="Consolas"/>
              </a:rPr>
              <a:t>[category</a:t>
            </a:r>
            <a:r>
              <a:rPr lang="en-US" dirty="0">
                <a:latin typeface="Consolas"/>
                <a:ea typeface="Consolas"/>
                <a:cs typeface="Consolas"/>
                <a:sym typeface="Consolas"/>
              </a:rPr>
              <a:t>[‘type’]==‘</a:t>
            </a:r>
            <a:r>
              <a:rPr lang="en-US" dirty="0">
                <a:uFillTx/>
                <a:latin typeface="Consolas"/>
                <a:ea typeface="Consolas"/>
                <a:cs typeface="Consolas"/>
                <a:sym typeface="Consolas"/>
              </a:rPr>
              <a:t>G’]))</a:t>
            </a:r>
            <a:endParaRPr dirty="0">
              <a:uFillTx/>
            </a:endParaRPr>
          </a:p>
          <a:p>
            <a:pPr marL="285750" lvl="1" indent="0" algn="l" rtl="0">
              <a:spcBef>
                <a:spcPts val="675"/>
              </a:spcBef>
              <a:spcAft>
                <a:spcPts val="0"/>
              </a:spcAft>
              <a:buSzPts val="2175"/>
              <a:buNone/>
            </a:pPr>
            <a:endParaRPr dirty="0">
              <a:uFillTx/>
            </a:endParaRPr>
          </a:p>
        </p:txBody>
      </p:sp>
      <p:sp>
        <p:nvSpPr>
          <p:cNvPr id="402" name="Google Shape;402;p21"/>
          <p:cNvSpPr txBox="1">
            <a:spLocks noGrp="1"/>
          </p:cNvSpPr>
          <p:nvPr>
            <p:ph type="sldNum" idx="12"/>
          </p:nvPr>
        </p:nvSpPr>
        <p:spPr>
          <a:xfrm>
            <a:off x="8591096" y="52943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24</a:t>
            </a:fld>
            <a:endParaRPr>
              <a:uFillTx/>
            </a:endParaRPr>
          </a:p>
        </p:txBody>
      </p:sp>
      <p:cxnSp>
        <p:nvCxnSpPr>
          <p:cNvPr id="403" name="Google Shape;403;p21"/>
          <p:cNvCxnSpPr/>
          <p:nvPr/>
        </p:nvCxnSpPr>
        <p:spPr>
          <a:xfrm flipH="1">
            <a:off x="4746171" y="3230397"/>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4" name="Google Shape;404;p21"/>
          <p:cNvSpPr txBox="1">
            <a:spLocks/>
          </p:cNvSpPr>
          <p:nvPr/>
        </p:nvSpPr>
        <p:spPr>
          <a:xfrm>
            <a:off x="5030651" y="3033970"/>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cxnSp>
        <p:nvCxnSpPr>
          <p:cNvPr id="405" name="Google Shape;405;p21"/>
          <p:cNvCxnSpPr/>
          <p:nvPr/>
        </p:nvCxnSpPr>
        <p:spPr>
          <a:xfrm flipH="1">
            <a:off x="5985691" y="3345544"/>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406" name="Google Shape;406;p21"/>
          <p:cNvSpPr txBox="1">
            <a:spLocks/>
          </p:cNvSpPr>
          <p:nvPr/>
        </p:nvSpPr>
        <p:spPr>
          <a:xfrm>
            <a:off x="6270171" y="3149117"/>
            <a:ext cx="26836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300M comp, ~10K res</a:t>
            </a:r>
            <a:endParaRPr sz="1200" dirty="0">
              <a:uFillTx/>
              <a:latin typeface="Helvetica" pitchFamily="2" charset="0"/>
            </a:endParaRPr>
          </a:p>
        </p:txBody>
      </p:sp>
      <p:sp>
        <p:nvSpPr>
          <p:cNvPr id="415" name="Google Shape;415;p21"/>
          <p:cNvSpPr>
            <a:spLocks/>
          </p:cNvSpPr>
          <p:nvPr/>
        </p:nvSpPr>
        <p:spPr>
          <a:xfrm>
            <a:off x="2836090" y="3500677"/>
            <a:ext cx="3228954" cy="194261"/>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17" name="Google Shape;417;p21"/>
          <p:cNvSpPr>
            <a:spLocks/>
          </p:cNvSpPr>
          <p:nvPr/>
        </p:nvSpPr>
        <p:spPr>
          <a:xfrm>
            <a:off x="1483387" y="3506925"/>
            <a:ext cx="4724532" cy="19426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1" name="Google Shape;407;p21">
            <a:extLst>
              <a:ext uri="{FF2B5EF4-FFF2-40B4-BE49-F238E27FC236}">
                <a16:creationId xmlns:a16="http://schemas.microsoft.com/office/drawing/2014/main" id="{4C765E60-4A9C-0B45-938E-63BF21DF6086}"/>
              </a:ext>
            </a:extLst>
          </p:cNvPr>
          <p:cNvSpPr txBox="1">
            <a:spLocks/>
          </p:cNvSpPr>
          <p:nvPr/>
        </p:nvSpPr>
        <p:spPr>
          <a:xfrm>
            <a:off x="6270171" y="3845218"/>
            <a:ext cx="27580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4.5B comp, ~150K res</a:t>
            </a:r>
            <a:endParaRPr sz="1200" dirty="0">
              <a:uFillTx/>
              <a:latin typeface="Helvetica" pitchFamily="2" charset="0"/>
            </a:endParaRPr>
          </a:p>
        </p:txBody>
      </p:sp>
      <p:cxnSp>
        <p:nvCxnSpPr>
          <p:cNvPr id="12" name="Google Shape;408;p21">
            <a:extLst>
              <a:ext uri="{FF2B5EF4-FFF2-40B4-BE49-F238E27FC236}">
                <a16:creationId xmlns:a16="http://schemas.microsoft.com/office/drawing/2014/main" id="{3DF1F454-726A-B547-9A92-DC2FC011660C}"/>
              </a:ext>
            </a:extLst>
          </p:cNvPr>
          <p:cNvCxnSpPr>
            <a:cxnSpLocks/>
          </p:cNvCxnSpPr>
          <p:nvPr/>
        </p:nvCxnSpPr>
        <p:spPr>
          <a:xfrm rot="10800000">
            <a:off x="6276944" y="3787430"/>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3" name="Google Shape;419;p21">
            <a:extLst>
              <a:ext uri="{FF2B5EF4-FFF2-40B4-BE49-F238E27FC236}">
                <a16:creationId xmlns:a16="http://schemas.microsoft.com/office/drawing/2014/main" id="{210F19FD-E3A9-3A44-AC44-5648C62273AB}"/>
              </a:ext>
            </a:extLst>
          </p:cNvPr>
          <p:cNvSpPr>
            <a:spLocks/>
          </p:cNvSpPr>
          <p:nvPr/>
        </p:nvSpPr>
        <p:spPr>
          <a:xfrm>
            <a:off x="1409469" y="3444554"/>
            <a:ext cx="6251144" cy="29173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4" name="Google Shape;411;p21">
            <a:extLst>
              <a:ext uri="{FF2B5EF4-FFF2-40B4-BE49-F238E27FC236}">
                <a16:creationId xmlns:a16="http://schemas.microsoft.com/office/drawing/2014/main" id="{A8AA476F-B4C5-E947-8BD8-81D7C5123742}"/>
              </a:ext>
            </a:extLst>
          </p:cNvPr>
          <p:cNvSpPr txBox="1">
            <a:spLocks/>
          </p:cNvSpPr>
          <p:nvPr/>
        </p:nvSpPr>
        <p:spPr>
          <a:xfrm>
            <a:off x="1664305" y="4760850"/>
            <a:ext cx="290002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13.5B comp, ~450K res</a:t>
            </a:r>
            <a:endParaRPr sz="1800" dirty="0">
              <a:uFillTx/>
              <a:latin typeface="Helvetica" pitchFamily="2" charset="0"/>
            </a:endParaRPr>
          </a:p>
        </p:txBody>
      </p:sp>
      <p:cxnSp>
        <p:nvCxnSpPr>
          <p:cNvPr id="15" name="Google Shape;412;p21">
            <a:extLst>
              <a:ext uri="{FF2B5EF4-FFF2-40B4-BE49-F238E27FC236}">
                <a16:creationId xmlns:a16="http://schemas.microsoft.com/office/drawing/2014/main" id="{770FBE6D-6C93-2842-A3DA-098D4F5D57F2}"/>
              </a:ext>
            </a:extLst>
          </p:cNvPr>
          <p:cNvCxnSpPr/>
          <p:nvPr/>
        </p:nvCxnSpPr>
        <p:spPr>
          <a:xfrm rot="10800000">
            <a:off x="1708390" y="4694253"/>
            <a:ext cx="423275" cy="133194"/>
          </a:xfrm>
          <a:prstGeom prst="straightConnector1">
            <a:avLst/>
          </a:prstGeom>
          <a:noFill/>
          <a:ln w="9525" cap="rnd" cmpd="sng">
            <a:solidFill>
              <a:schemeClr val="accent4"/>
            </a:solidFill>
            <a:prstDash val="solid"/>
            <a:round/>
            <a:headEnd type="none" w="sm" len="sm"/>
            <a:tailEnd type="triangle" w="med" len="med"/>
          </a:ln>
        </p:spPr>
      </p:cxnSp>
      <p:sp>
        <p:nvSpPr>
          <p:cNvPr id="16" name="Google Shape;418;p21">
            <a:extLst>
              <a:ext uri="{FF2B5EF4-FFF2-40B4-BE49-F238E27FC236}">
                <a16:creationId xmlns:a16="http://schemas.microsoft.com/office/drawing/2014/main" id="{E7AD5C36-EEAB-2048-8ED2-483FAF2FA9F3}"/>
              </a:ext>
            </a:extLst>
          </p:cNvPr>
          <p:cNvSpPr>
            <a:spLocks/>
          </p:cNvSpPr>
          <p:nvPr/>
        </p:nvSpPr>
        <p:spPr>
          <a:xfrm>
            <a:off x="1465973" y="4472238"/>
            <a:ext cx="2054226" cy="20050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cxnSp>
        <p:nvCxnSpPr>
          <p:cNvPr id="17" name="Google Shape;409;p21">
            <a:extLst>
              <a:ext uri="{FF2B5EF4-FFF2-40B4-BE49-F238E27FC236}">
                <a16:creationId xmlns:a16="http://schemas.microsoft.com/office/drawing/2014/main" id="{596D9EB5-BC26-C647-9103-6EA6CE95AFD4}"/>
              </a:ext>
            </a:extLst>
          </p:cNvPr>
          <p:cNvCxnSpPr/>
          <p:nvPr/>
        </p:nvCxnSpPr>
        <p:spPr>
          <a:xfrm flipH="1">
            <a:off x="4752944" y="4203000"/>
            <a:ext cx="291253" cy="223520"/>
          </a:xfrm>
          <a:prstGeom prst="straightConnector1">
            <a:avLst/>
          </a:prstGeom>
          <a:noFill/>
          <a:ln w="9525" cap="rnd" cmpd="sng">
            <a:solidFill>
              <a:schemeClr val="accent4"/>
            </a:solidFill>
            <a:prstDash val="solid"/>
            <a:round/>
            <a:headEnd type="none" w="sm" len="sm"/>
            <a:tailEnd type="triangle" w="med" len="med"/>
          </a:ln>
        </p:spPr>
      </p:cxnSp>
      <p:sp>
        <p:nvSpPr>
          <p:cNvPr id="18" name="Google Shape;410;p21">
            <a:extLst>
              <a:ext uri="{FF2B5EF4-FFF2-40B4-BE49-F238E27FC236}">
                <a16:creationId xmlns:a16="http://schemas.microsoft.com/office/drawing/2014/main" id="{83768672-CD22-4A41-ACB6-2E17E30ADC0C}"/>
              </a:ext>
            </a:extLst>
          </p:cNvPr>
          <p:cNvSpPr txBox="1">
            <a:spLocks/>
          </p:cNvSpPr>
          <p:nvPr/>
        </p:nvSpPr>
        <p:spPr>
          <a:xfrm>
            <a:off x="5037424" y="4006573"/>
            <a:ext cx="8002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Helvetica" pitchFamily="2" charset="0"/>
                <a:ea typeface="Tahoma"/>
                <a:cs typeface="Tahoma"/>
                <a:sym typeface="Tahoma"/>
              </a:rPr>
              <a:t>~10K</a:t>
            </a:r>
            <a:endParaRPr sz="1200" dirty="0">
              <a:uFillTx/>
              <a:latin typeface="Helvetica" pitchFamily="2" charset="0"/>
            </a:endParaRPr>
          </a:p>
        </p:txBody>
      </p:sp>
      <p:sp>
        <p:nvSpPr>
          <p:cNvPr id="19" name="Google Shape;416;p21">
            <a:extLst>
              <a:ext uri="{FF2B5EF4-FFF2-40B4-BE49-F238E27FC236}">
                <a16:creationId xmlns:a16="http://schemas.microsoft.com/office/drawing/2014/main" id="{16D75A8C-626E-AA49-8173-C7F429CBAF86}"/>
              </a:ext>
            </a:extLst>
          </p:cNvPr>
          <p:cNvSpPr>
            <a:spLocks/>
          </p:cNvSpPr>
          <p:nvPr/>
        </p:nvSpPr>
        <p:spPr>
          <a:xfrm>
            <a:off x="4217850" y="4472239"/>
            <a:ext cx="2994779" cy="200507"/>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 name="Google Shape;413;p21">
            <a:extLst>
              <a:ext uri="{FF2B5EF4-FFF2-40B4-BE49-F238E27FC236}">
                <a16:creationId xmlns:a16="http://schemas.microsoft.com/office/drawing/2014/main" id="{3A21039F-7A2A-5F48-855C-57EEF6B0511E}"/>
              </a:ext>
            </a:extLst>
          </p:cNvPr>
          <p:cNvSpPr txBox="1">
            <a:spLocks/>
          </p:cNvSpPr>
          <p:nvPr/>
        </p:nvSpPr>
        <p:spPr>
          <a:xfrm>
            <a:off x="5268001" y="4877741"/>
            <a:ext cx="293905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4"/>
                </a:solidFill>
                <a:uFillTx/>
                <a:latin typeface="Tahoma"/>
                <a:ea typeface="Tahoma"/>
                <a:cs typeface="Tahoma"/>
                <a:sym typeface="Tahoma"/>
              </a:rPr>
              <a:t>4.5B comp, ~150K res</a:t>
            </a:r>
            <a:endParaRPr sz="1200" dirty="0">
              <a:uFillTx/>
              <a:latin typeface="Arial" panose="020B0604020202020204" pitchFamily="34" charset="0"/>
            </a:endParaRPr>
          </a:p>
        </p:txBody>
      </p:sp>
      <p:cxnSp>
        <p:nvCxnSpPr>
          <p:cNvPr id="21" name="Google Shape;414;p21">
            <a:extLst>
              <a:ext uri="{FF2B5EF4-FFF2-40B4-BE49-F238E27FC236}">
                <a16:creationId xmlns:a16="http://schemas.microsoft.com/office/drawing/2014/main" id="{332A3ACA-2246-DB47-BF4F-ECE39955FDD5}"/>
              </a:ext>
            </a:extLst>
          </p:cNvPr>
          <p:cNvCxnSpPr/>
          <p:nvPr/>
        </p:nvCxnSpPr>
        <p:spPr>
          <a:xfrm rot="10800000">
            <a:off x="4136571" y="4682664"/>
            <a:ext cx="1266014" cy="208681"/>
          </a:xfrm>
          <a:prstGeom prst="straightConnector1">
            <a:avLst/>
          </a:prstGeom>
          <a:noFill/>
          <a:ln w="9525" cap="rnd" cmpd="sng">
            <a:solidFill>
              <a:schemeClr val="accent4"/>
            </a:solidFill>
            <a:prstDash val="solid"/>
            <a:round/>
            <a:headEnd type="none" w="sm" len="sm"/>
            <a:tailEnd type="triangle" w="med" len="med"/>
          </a:ln>
        </p:spPr>
      </p:cxnSp>
      <p:sp>
        <p:nvSpPr>
          <p:cNvPr id="22" name="Google Shape;420;p21">
            <a:extLst>
              <a:ext uri="{FF2B5EF4-FFF2-40B4-BE49-F238E27FC236}">
                <a16:creationId xmlns:a16="http://schemas.microsoft.com/office/drawing/2014/main" id="{B43E63EF-4254-2E48-9403-2BE9F1832E93}"/>
              </a:ext>
            </a:extLst>
          </p:cNvPr>
          <p:cNvSpPr>
            <a:spLocks/>
          </p:cNvSpPr>
          <p:nvPr/>
        </p:nvSpPr>
        <p:spPr>
          <a:xfrm>
            <a:off x="1465973" y="4450609"/>
            <a:ext cx="6039851" cy="271304"/>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4002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Looking at Order of Evaluation</a:t>
            </a:r>
            <a:br>
              <a:rPr lang="en-US" dirty="0">
                <a:uFillTx/>
              </a:rPr>
            </a:br>
            <a:r>
              <a:rPr lang="en-US" dirty="0">
                <a:uFillTx/>
              </a:rPr>
              <a:t>on Our Real, LinkedIn Dataset</a:t>
            </a:r>
            <a:endParaRPr dirty="0">
              <a:uFillTx/>
            </a:endParaRPr>
          </a:p>
        </p:txBody>
      </p:sp>
      <p:sp>
        <p:nvSpPr>
          <p:cNvPr id="427" name="Google Shape;427;p2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25</a:t>
            </a:fld>
            <a:endParaRPr>
              <a:uFillTx/>
            </a:endParaRPr>
          </a:p>
        </p:txBody>
      </p:sp>
      <p:sp>
        <p:nvSpPr>
          <p:cNvPr id="428" name="Google Shape;428;p22"/>
          <p:cNvSpPr>
            <a:spLocks/>
          </p:cNvSpPr>
          <p:nvPr/>
        </p:nvSpPr>
        <p:spPr>
          <a:xfrm>
            <a:off x="253999" y="1184427"/>
            <a:ext cx="8640233" cy="1815882"/>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people </a:t>
            </a:r>
            <a:r>
              <a:rPr lang="en-US" sz="1600" dirty="0">
                <a:solidFill>
                  <a:schemeClr val="accent4"/>
                </a:solidFill>
                <a:uFillTx/>
                <a:latin typeface="Consolas"/>
                <a:ea typeface="Consolas"/>
                <a:cs typeface="Consolas"/>
                <a:sym typeface="Consolas"/>
              </a:rPr>
              <a:t>limit 500</a:t>
            </a:r>
            <a:r>
              <a:rPr lang="en-US" sz="1600" dirty="0">
                <a:solidFill>
                  <a:schemeClr val="dk1"/>
                </a:solidFill>
                <a:uFillTx/>
                <a:latin typeface="Consolas"/>
                <a:ea typeface="Consolas"/>
                <a:cs typeface="Consolas"/>
                <a:sym typeface="Consolas"/>
              </a:rPr>
              <a:t>', conn)</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experience_df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experience </a:t>
            </a:r>
            <a:r>
              <a:rPr lang="en-US" sz="1600" dirty="0">
                <a:solidFill>
                  <a:schemeClr val="accent4"/>
                </a:solidFill>
                <a:uFillTx/>
                <a:latin typeface="Consolas"/>
                <a:ea typeface="Consolas"/>
                <a:cs typeface="Consolas"/>
                <a:sym typeface="Consolas"/>
              </a:rPr>
              <a:t>limit 5000</a:t>
            </a:r>
            <a:r>
              <a:rPr lang="en-US" sz="1600" dirty="0">
                <a:solidFill>
                  <a:schemeClr val="dk1"/>
                </a:solidFill>
                <a:uFillTx/>
                <a:latin typeface="Consolas"/>
                <a:ea typeface="Consolas"/>
                <a:cs typeface="Consolas"/>
                <a:sym typeface="Consolas"/>
              </a:rPr>
              <a:t>', conn)</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skills_df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skills </a:t>
            </a:r>
            <a:r>
              <a:rPr lang="en-US" sz="1600" dirty="0">
                <a:solidFill>
                  <a:schemeClr val="accent4"/>
                </a:solidFill>
                <a:uFillTx/>
                <a:latin typeface="Consolas"/>
                <a:ea typeface="Consolas"/>
                <a:cs typeface="Consolas"/>
                <a:sym typeface="Consolas"/>
              </a:rPr>
              <a:t>limit 8000</a:t>
            </a:r>
            <a:r>
              <a:rPr lang="en-US" sz="1600" dirty="0">
                <a:solidFill>
                  <a:schemeClr val="dk1"/>
                </a:solidFill>
                <a:uFillTx/>
                <a:latin typeface="Consolas"/>
                <a:ea typeface="Consolas"/>
                <a:cs typeface="Consolas"/>
                <a:sym typeface="Consolas"/>
              </a:rPr>
              <a:t>', conn)</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temp = </a:t>
            </a:r>
            <a:r>
              <a:rPr lang="en-US" sz="1600" dirty="0">
                <a:solidFill>
                  <a:schemeClr val="accent4"/>
                </a:solidFill>
                <a:uFillTx/>
                <a:latin typeface="Consolas"/>
                <a:ea typeface="Consolas"/>
                <a:cs typeface="Consolas"/>
                <a:sym typeface="Consolas"/>
              </a:rPr>
              <a:t>merge</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experience_df</a:t>
            </a:r>
            <a:r>
              <a:rPr lang="en-US" sz="1600" dirty="0">
                <a:solidFill>
                  <a:schemeClr val="dk1"/>
                </a:solidFill>
                <a:uFillTx/>
                <a:latin typeface="Consolas"/>
                <a:ea typeface="Consolas"/>
                <a:cs typeface="Consolas"/>
                <a:sym typeface="Consolas"/>
              </a:rPr>
              <a:t>, '_id', 'person’)  # </a:t>
            </a:r>
            <a:r>
              <a:rPr lang="en-US" sz="1600" dirty="0">
                <a:solidFill>
                  <a:schemeClr val="accent4"/>
                </a:solidFill>
                <a:uFillTx/>
                <a:latin typeface="Consolas"/>
                <a:ea typeface="Consolas"/>
                <a:cs typeface="Consolas"/>
                <a:sym typeface="Consolas"/>
              </a:rPr>
              <a:t>2228 rows</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mktg_df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skills_df</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skills_df</a:t>
            </a:r>
            <a:r>
              <a:rPr lang="en-US" sz="1600" dirty="0">
                <a:solidFill>
                  <a:schemeClr val="dk1"/>
                </a:solidFill>
                <a:uFillTx/>
                <a:latin typeface="Consolas"/>
                <a:ea typeface="Consolas"/>
                <a:cs typeface="Consolas"/>
                <a:sym typeface="Consolas"/>
              </a:rPr>
              <a:t>['value'] == 'Marketing'][['person’]] # </a:t>
            </a:r>
            <a:r>
              <a:rPr lang="en-US" sz="1600" dirty="0">
                <a:solidFill>
                  <a:schemeClr val="accent4"/>
                </a:solidFill>
                <a:uFillTx/>
                <a:latin typeface="Consolas"/>
                <a:ea typeface="Consolas"/>
                <a:cs typeface="Consolas"/>
                <a:sym typeface="Consolas"/>
              </a:rPr>
              <a:t>23 rows</a:t>
            </a:r>
            <a:endParaRPr dirty="0">
              <a:uFillTx/>
              <a:latin typeface="Arial" panose="020B0604020202020204" pitchFamily="34" charset="0"/>
            </a:endParaRPr>
          </a:p>
        </p:txBody>
      </p:sp>
      <p:pic>
        <p:nvPicPr>
          <p:cNvPr id="429" name="Google Shape;429;p22"/>
          <p:cNvPicPr preferRelativeResize="0"/>
          <p:nvPr/>
        </p:nvPicPr>
        <p:blipFill rotWithShape="1">
          <a:blip r:embed="rId3"/>
          <a:srcRect/>
          <a:stretch/>
        </p:blipFill>
        <p:spPr>
          <a:xfrm>
            <a:off x="76200" y="3082962"/>
            <a:ext cx="7322028" cy="1400137"/>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430" name="Google Shape;430;p22"/>
          <p:cNvSpPr>
            <a:spLocks/>
          </p:cNvSpPr>
          <p:nvPr/>
        </p:nvSpPr>
        <p:spPr>
          <a:xfrm>
            <a:off x="1092201" y="4191245"/>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Looking at Order of Evaluation</a:t>
            </a:r>
            <a:br>
              <a:rPr lang="en-US" dirty="0">
                <a:uFillTx/>
              </a:rPr>
            </a:br>
            <a:r>
              <a:rPr lang="en-US" dirty="0">
                <a:uFillTx/>
              </a:rPr>
              <a:t>on Our Real, LinkedIn Dataset</a:t>
            </a:r>
            <a:endParaRPr dirty="0">
              <a:uFillTx/>
            </a:endParaRPr>
          </a:p>
        </p:txBody>
      </p:sp>
      <p:sp>
        <p:nvSpPr>
          <p:cNvPr id="427" name="Google Shape;427;p2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26</a:t>
            </a:fld>
            <a:endParaRPr>
              <a:uFillTx/>
            </a:endParaRPr>
          </a:p>
        </p:txBody>
      </p:sp>
      <p:sp>
        <p:nvSpPr>
          <p:cNvPr id="428" name="Google Shape;428;p22"/>
          <p:cNvSpPr>
            <a:spLocks/>
          </p:cNvSpPr>
          <p:nvPr/>
        </p:nvSpPr>
        <p:spPr>
          <a:xfrm>
            <a:off x="253999" y="1184427"/>
            <a:ext cx="8640233" cy="1815882"/>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people </a:t>
            </a:r>
            <a:r>
              <a:rPr lang="en-US" sz="1600" dirty="0">
                <a:solidFill>
                  <a:schemeClr val="accent4"/>
                </a:solidFill>
                <a:uFillTx/>
                <a:latin typeface="Consolas"/>
                <a:ea typeface="Consolas"/>
                <a:cs typeface="Consolas"/>
                <a:sym typeface="Consolas"/>
              </a:rPr>
              <a:t>limit 500</a:t>
            </a:r>
            <a:r>
              <a:rPr lang="en-US" sz="1600" dirty="0">
                <a:solidFill>
                  <a:schemeClr val="dk1"/>
                </a:solidFill>
                <a:uFillTx/>
                <a:latin typeface="Consolas"/>
                <a:ea typeface="Consolas"/>
                <a:cs typeface="Consolas"/>
                <a:sym typeface="Consolas"/>
              </a:rPr>
              <a:t>', conn)</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experience_df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experience </a:t>
            </a:r>
            <a:r>
              <a:rPr lang="en-US" sz="1600" dirty="0">
                <a:solidFill>
                  <a:schemeClr val="accent4"/>
                </a:solidFill>
                <a:uFillTx/>
                <a:latin typeface="Consolas"/>
                <a:ea typeface="Consolas"/>
                <a:cs typeface="Consolas"/>
                <a:sym typeface="Consolas"/>
              </a:rPr>
              <a:t>limit 5000</a:t>
            </a:r>
            <a:r>
              <a:rPr lang="en-US" sz="1600" dirty="0">
                <a:solidFill>
                  <a:schemeClr val="dk1"/>
                </a:solidFill>
                <a:uFillTx/>
                <a:latin typeface="Consolas"/>
                <a:ea typeface="Consolas"/>
                <a:cs typeface="Consolas"/>
                <a:sym typeface="Consolas"/>
              </a:rPr>
              <a:t>', conn)</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skills_df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skills </a:t>
            </a:r>
            <a:r>
              <a:rPr lang="en-US" sz="1600" dirty="0">
                <a:solidFill>
                  <a:schemeClr val="accent4"/>
                </a:solidFill>
                <a:uFillTx/>
                <a:latin typeface="Consolas"/>
                <a:ea typeface="Consolas"/>
                <a:cs typeface="Consolas"/>
                <a:sym typeface="Consolas"/>
              </a:rPr>
              <a:t>limit 8000</a:t>
            </a:r>
            <a:r>
              <a:rPr lang="en-US" sz="1600" dirty="0">
                <a:solidFill>
                  <a:schemeClr val="dk1"/>
                </a:solidFill>
                <a:uFillTx/>
                <a:latin typeface="Consolas"/>
                <a:ea typeface="Consolas"/>
                <a:cs typeface="Consolas"/>
                <a:sym typeface="Consolas"/>
              </a:rPr>
              <a:t>', conn)</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temp = </a:t>
            </a:r>
            <a:r>
              <a:rPr lang="en-US" sz="1600" dirty="0">
                <a:solidFill>
                  <a:schemeClr val="accent4"/>
                </a:solidFill>
                <a:uFillTx/>
                <a:latin typeface="Consolas"/>
                <a:ea typeface="Consolas"/>
                <a:cs typeface="Consolas"/>
                <a:sym typeface="Consolas"/>
              </a:rPr>
              <a:t>merge</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experience_df</a:t>
            </a:r>
            <a:r>
              <a:rPr lang="en-US" sz="1600" dirty="0">
                <a:solidFill>
                  <a:schemeClr val="dk1"/>
                </a:solidFill>
                <a:uFillTx/>
                <a:latin typeface="Consolas"/>
                <a:ea typeface="Consolas"/>
                <a:cs typeface="Consolas"/>
                <a:sym typeface="Consolas"/>
              </a:rPr>
              <a:t>, '_id', 'person’)  # </a:t>
            </a:r>
            <a:r>
              <a:rPr lang="en-US" sz="1600" dirty="0">
                <a:solidFill>
                  <a:schemeClr val="accent4"/>
                </a:solidFill>
                <a:uFillTx/>
                <a:latin typeface="Consolas"/>
                <a:ea typeface="Consolas"/>
                <a:cs typeface="Consolas"/>
                <a:sym typeface="Consolas"/>
              </a:rPr>
              <a:t>2228 rows</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mktg_df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skills_df</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skills_df</a:t>
            </a:r>
            <a:r>
              <a:rPr lang="en-US" sz="1600" dirty="0">
                <a:solidFill>
                  <a:schemeClr val="dk1"/>
                </a:solidFill>
                <a:uFillTx/>
                <a:latin typeface="Consolas"/>
                <a:ea typeface="Consolas"/>
                <a:cs typeface="Consolas"/>
                <a:sym typeface="Consolas"/>
              </a:rPr>
              <a:t>['value'] == 'Marketing'][['person’]] # </a:t>
            </a:r>
            <a:r>
              <a:rPr lang="en-US" sz="1600" dirty="0">
                <a:solidFill>
                  <a:schemeClr val="accent4"/>
                </a:solidFill>
                <a:uFillTx/>
                <a:latin typeface="Consolas"/>
                <a:ea typeface="Consolas"/>
                <a:cs typeface="Consolas"/>
                <a:sym typeface="Consolas"/>
              </a:rPr>
              <a:t>23 rows</a:t>
            </a:r>
            <a:endParaRPr dirty="0">
              <a:uFillTx/>
              <a:latin typeface="Arial" panose="020B0604020202020204" pitchFamily="34" charset="0"/>
            </a:endParaRPr>
          </a:p>
        </p:txBody>
      </p:sp>
      <p:pic>
        <p:nvPicPr>
          <p:cNvPr id="429" name="Google Shape;429;p22"/>
          <p:cNvPicPr preferRelativeResize="0"/>
          <p:nvPr/>
        </p:nvPicPr>
        <p:blipFill rotWithShape="1">
          <a:blip r:embed="rId3"/>
          <a:srcRect/>
          <a:stretch/>
        </p:blipFill>
        <p:spPr>
          <a:xfrm>
            <a:off x="76200" y="3082962"/>
            <a:ext cx="7322028" cy="1400137"/>
          </a:xfrm>
          <a:prstGeom prst="rect">
            <a:avLst/>
          </a:prstGeom>
          <a:noFill/>
          <a:ln w="9525" cap="flat" cmpd="sng">
            <a:solidFill>
              <a:schemeClr val="accent4"/>
            </a:solidFill>
            <a:prstDash val="solid"/>
            <a:round/>
            <a:headEnd type="none" w="sm" len="sm"/>
            <a:tailEnd type="none" w="sm" len="sm"/>
          </a:ln>
          <a:effectLst>
            <a:outerShdw blurRad="50800" dist="38100" dir="8100000" algn="tr" rotWithShape="0">
              <a:srgbClr val="000000">
                <a:alpha val="40000"/>
              </a:srgbClr>
            </a:outerShdw>
          </a:effectLst>
        </p:spPr>
      </p:pic>
      <p:sp>
        <p:nvSpPr>
          <p:cNvPr id="430" name="Google Shape;430;p22"/>
          <p:cNvSpPr>
            <a:spLocks/>
          </p:cNvSpPr>
          <p:nvPr/>
        </p:nvSpPr>
        <p:spPr>
          <a:xfrm>
            <a:off x="1092201" y="4191245"/>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pic>
        <p:nvPicPr>
          <p:cNvPr id="431" name="Google Shape;431;p22"/>
          <p:cNvPicPr preferRelativeResize="0"/>
          <p:nvPr/>
        </p:nvPicPr>
        <p:blipFill rotWithShape="1">
          <a:blip r:embed="rId4"/>
          <a:srcRect/>
          <a:stretch/>
        </p:blipFill>
        <p:spPr>
          <a:xfrm>
            <a:off x="1739708" y="4015729"/>
            <a:ext cx="7404292" cy="1517650"/>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432" name="Google Shape;432;p22"/>
          <p:cNvSpPr>
            <a:spLocks/>
          </p:cNvSpPr>
          <p:nvPr/>
        </p:nvSpPr>
        <p:spPr>
          <a:xfrm>
            <a:off x="2770271" y="5215934"/>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Do We Have to Choose Orders Manually?</a:t>
            </a:r>
            <a:endParaRPr dirty="0">
              <a:uFillTx/>
            </a:endParaRPr>
          </a:p>
        </p:txBody>
      </p:sp>
      <p:sp>
        <p:nvSpPr>
          <p:cNvPr id="438" name="Google Shape;438;p23"/>
          <p:cNvSpPr txBox="1">
            <a:spLocks noGrp="1"/>
          </p:cNvSpPr>
          <p:nvPr>
            <p:ph type="body" idx="1"/>
          </p:nvPr>
        </p:nvSpPr>
        <p:spPr>
          <a:xfrm>
            <a:off x="470262" y="1303199"/>
            <a:ext cx="8157007" cy="10399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Order of evaluation matters because intermediate result sizes matter</a:t>
            </a:r>
            <a:endParaRPr sz="1800" dirty="0">
              <a:uFillTx/>
              <a:latin typeface="Helvetica" pitchFamily="2" charset="0"/>
            </a:endParaRPr>
          </a:p>
          <a:p>
            <a:pPr marL="0" lvl="0" indent="0" algn="ctr" rtl="0">
              <a:spcBef>
                <a:spcPts val="715"/>
              </a:spcBef>
              <a:spcAft>
                <a:spcPts val="0"/>
              </a:spcAft>
              <a:buSzPts val="2465"/>
              <a:buNone/>
            </a:pPr>
            <a:r>
              <a:rPr lang="en-US" sz="1800" dirty="0">
                <a:solidFill>
                  <a:schemeClr val="accent6"/>
                </a:solidFill>
                <a:uFillTx/>
                <a:latin typeface="Helvetica" pitchFamily="2" charset="0"/>
              </a:rPr>
              <a:t>SQL (and query optimization) decide for us!</a:t>
            </a:r>
            <a:endParaRPr sz="1800" dirty="0">
              <a:uFillTx/>
              <a:latin typeface="Helvetica" pitchFamily="2" charset="0"/>
            </a:endParaRPr>
          </a:p>
        </p:txBody>
      </p:sp>
      <p:sp>
        <p:nvSpPr>
          <p:cNvPr id="440" name="Google Shape;440;p2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27</a:t>
            </a:fld>
            <a:endParaRPr>
              <a:uFillTx/>
            </a:endParaRPr>
          </a:p>
        </p:txBody>
      </p:sp>
      <p:sp>
        <p:nvSpPr>
          <p:cNvPr id="441" name="Google Shape;441;p23"/>
          <p:cNvSpPr>
            <a:spLocks/>
          </p:cNvSpPr>
          <p:nvPr/>
        </p:nvSpPr>
        <p:spPr>
          <a:xfrm>
            <a:off x="296333" y="2415222"/>
            <a:ext cx="8661400" cy="2062063"/>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conn.execute</a:t>
            </a:r>
            <a:r>
              <a:rPr lang="en-US" sz="1600" dirty="0">
                <a:solidFill>
                  <a:schemeClr val="dk1"/>
                </a:solidFill>
                <a:uFillTx/>
                <a:latin typeface="Consolas"/>
                <a:ea typeface="Consolas"/>
                <a:cs typeface="Consolas"/>
                <a:sym typeface="Consolas"/>
              </a:rPr>
              <a:t>('create view people500 as select * from people limit 500')</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conn.execute</a:t>
            </a:r>
            <a:r>
              <a:rPr lang="en-US" sz="1600" dirty="0">
                <a:solidFill>
                  <a:schemeClr val="dk1"/>
                </a:solidFill>
                <a:uFillTx/>
                <a:latin typeface="Consolas"/>
                <a:ea typeface="Consolas"/>
                <a:cs typeface="Consolas"/>
                <a:sym typeface="Consolas"/>
              </a:rPr>
              <a:t>('create view experience5000 as select * from experience limit 500')</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conn.execute</a:t>
            </a:r>
            <a:r>
              <a:rPr lang="en-US" sz="1600" dirty="0">
                <a:solidFill>
                  <a:schemeClr val="dk1"/>
                </a:solidFill>
                <a:uFillTx/>
                <a:latin typeface="Consolas"/>
                <a:ea typeface="Consolas"/>
                <a:cs typeface="Consolas"/>
                <a:sym typeface="Consolas"/>
              </a:rPr>
              <a:t>('create view skills8000 as select * from skills limit 500')</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(people500 join </a:t>
            </a:r>
            <a:r>
              <a:rPr lang="en-US" sz="1600" dirty="0">
                <a:solidFill>
                  <a:schemeClr val="accent4"/>
                </a:solidFill>
                <a:uFillTx/>
                <a:latin typeface="Consolas"/>
                <a:ea typeface="Consolas"/>
                <a:cs typeface="Consolas"/>
                <a:sym typeface="Consolas"/>
              </a:rPr>
              <a:t>experience5000</a:t>
            </a:r>
            <a:r>
              <a:rPr lang="en-US" sz="1600" dirty="0">
                <a:solidFill>
                  <a:schemeClr val="dk1"/>
                </a:solidFill>
                <a:uFillTx/>
                <a:latin typeface="Consolas"/>
                <a:ea typeface="Consolas"/>
                <a:cs typeface="Consolas"/>
                <a:sym typeface="Consolas"/>
              </a:rPr>
              <a:t> on _id=person) pe join ' +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a:solidFill>
                  <a:schemeClr val="accent4"/>
                </a:solidFill>
                <a:uFillTx/>
                <a:latin typeface="Consolas"/>
                <a:ea typeface="Consolas"/>
                <a:cs typeface="Consolas"/>
                <a:sym typeface="Consolas"/>
              </a:rPr>
              <a:t>'skills8000</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sk</a:t>
            </a:r>
            <a:r>
              <a:rPr lang="en-US" sz="1600" dirty="0">
                <a:solidFill>
                  <a:schemeClr val="dk1"/>
                </a:solidFill>
                <a:uFillTx/>
                <a:latin typeface="Consolas"/>
                <a:ea typeface="Consolas"/>
                <a:cs typeface="Consolas"/>
                <a:sym typeface="Consolas"/>
              </a:rPr>
              <a:t> on </a:t>
            </a:r>
            <a:r>
              <a:rPr lang="en-US" sz="1600" dirty="0" err="1">
                <a:solidFill>
                  <a:schemeClr val="dk1"/>
                </a:solidFill>
                <a:uFillTx/>
                <a:latin typeface="Consolas"/>
                <a:ea typeface="Consolas"/>
                <a:cs typeface="Consolas"/>
                <a:sym typeface="Consolas"/>
              </a:rPr>
              <a:t>pe._id</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sk.person</a:t>
            </a:r>
            <a:r>
              <a:rPr lang="en-US" sz="1600" dirty="0">
                <a:solidFill>
                  <a:schemeClr val="dk1"/>
                </a:solidFill>
                <a:uFillTx/>
                <a:latin typeface="Consolas"/>
                <a:ea typeface="Consolas"/>
                <a:cs typeface="Consolas"/>
                <a:sym typeface="Consolas"/>
              </a:rPr>
              <a:t> and </a:t>
            </a:r>
            <a:r>
              <a:rPr lang="en-US" sz="1600" dirty="0" err="1">
                <a:solidFill>
                  <a:schemeClr val="dk1"/>
                </a:solidFill>
                <a:uFillTx/>
                <a:latin typeface="Consolas"/>
                <a:ea typeface="Consolas"/>
                <a:cs typeface="Consolas"/>
                <a:sym typeface="Consolas"/>
              </a:rPr>
              <a:t>sk.value</a:t>
            </a:r>
            <a:r>
              <a:rPr lang="en-US" sz="1600" dirty="0">
                <a:solidFill>
                  <a:schemeClr val="dk1"/>
                </a:solidFill>
                <a:uFillTx/>
                <a:latin typeface="Consolas"/>
                <a:ea typeface="Consolas"/>
                <a:cs typeface="Consolas"/>
                <a:sym typeface="Consolas"/>
              </a:rPr>
              <a:t>="Marketing"', conn)</a:t>
            </a:r>
            <a:endParaRPr dirty="0">
              <a:uFillTx/>
              <a:latin typeface="Arial" panose="020B0604020202020204" pitchFamily="34" charset="0"/>
            </a:endParaRPr>
          </a:p>
        </p:txBody>
      </p:sp>
      <p:pic>
        <p:nvPicPr>
          <p:cNvPr id="442" name="Google Shape;442;p23"/>
          <p:cNvPicPr preferRelativeResize="0"/>
          <p:nvPr/>
        </p:nvPicPr>
        <p:blipFill rotWithShape="1">
          <a:blip r:embed="rId3"/>
          <a:srcRect/>
          <a:stretch/>
        </p:blipFill>
        <p:spPr>
          <a:xfrm>
            <a:off x="3794464" y="4640131"/>
            <a:ext cx="5163269" cy="569383"/>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443" name="Google Shape;443;p23"/>
          <p:cNvSpPr>
            <a:spLocks/>
          </p:cNvSpPr>
          <p:nvPr/>
        </p:nvSpPr>
        <p:spPr>
          <a:xfrm>
            <a:off x="8058944" y="4637475"/>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Do We Have to Choose Orders Manually?</a:t>
            </a:r>
            <a:endParaRPr dirty="0">
              <a:uFillTx/>
            </a:endParaRPr>
          </a:p>
        </p:txBody>
      </p:sp>
      <p:sp>
        <p:nvSpPr>
          <p:cNvPr id="438" name="Google Shape;438;p23"/>
          <p:cNvSpPr txBox="1">
            <a:spLocks noGrp="1"/>
          </p:cNvSpPr>
          <p:nvPr>
            <p:ph type="body" idx="1"/>
          </p:nvPr>
        </p:nvSpPr>
        <p:spPr>
          <a:xfrm>
            <a:off x="470262" y="1303199"/>
            <a:ext cx="8157007" cy="10399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Order of evaluation matters because intermediate result sizes matter</a:t>
            </a:r>
            <a:endParaRPr sz="1800" dirty="0">
              <a:uFillTx/>
              <a:latin typeface="Helvetica" pitchFamily="2" charset="0"/>
            </a:endParaRPr>
          </a:p>
          <a:p>
            <a:pPr marL="0" lvl="0" indent="0" algn="ctr" rtl="0">
              <a:spcBef>
                <a:spcPts val="715"/>
              </a:spcBef>
              <a:spcAft>
                <a:spcPts val="0"/>
              </a:spcAft>
              <a:buSzPts val="2465"/>
              <a:buNone/>
            </a:pPr>
            <a:r>
              <a:rPr lang="en-US" sz="1800" dirty="0">
                <a:solidFill>
                  <a:schemeClr val="accent6"/>
                </a:solidFill>
                <a:uFillTx/>
                <a:latin typeface="Helvetica" pitchFamily="2" charset="0"/>
              </a:rPr>
              <a:t>SQL (and query optimization) decide for us!</a:t>
            </a:r>
            <a:endParaRPr sz="1800" dirty="0">
              <a:uFillTx/>
              <a:latin typeface="Helvetica" pitchFamily="2" charset="0"/>
            </a:endParaRPr>
          </a:p>
        </p:txBody>
      </p:sp>
      <p:sp>
        <p:nvSpPr>
          <p:cNvPr id="440" name="Google Shape;440;p2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28</a:t>
            </a:fld>
            <a:endParaRPr>
              <a:uFillTx/>
            </a:endParaRPr>
          </a:p>
        </p:txBody>
      </p:sp>
      <p:sp>
        <p:nvSpPr>
          <p:cNvPr id="441" name="Google Shape;441;p23"/>
          <p:cNvSpPr>
            <a:spLocks/>
          </p:cNvSpPr>
          <p:nvPr/>
        </p:nvSpPr>
        <p:spPr>
          <a:xfrm>
            <a:off x="296333" y="2415222"/>
            <a:ext cx="8661400" cy="2308284"/>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conn.execute</a:t>
            </a:r>
            <a:r>
              <a:rPr lang="en-US" sz="1600" dirty="0">
                <a:solidFill>
                  <a:schemeClr val="dk1"/>
                </a:solidFill>
                <a:uFillTx/>
                <a:latin typeface="Consolas"/>
                <a:ea typeface="Consolas"/>
                <a:cs typeface="Consolas"/>
                <a:sym typeface="Consolas"/>
              </a:rPr>
              <a:t>('create view people500 as select * from people limit 500')</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conn.execute</a:t>
            </a:r>
            <a:r>
              <a:rPr lang="en-US" sz="1600" dirty="0">
                <a:solidFill>
                  <a:schemeClr val="dk1"/>
                </a:solidFill>
                <a:uFillTx/>
                <a:latin typeface="Consolas"/>
                <a:ea typeface="Consolas"/>
                <a:cs typeface="Consolas"/>
                <a:sym typeface="Consolas"/>
              </a:rPr>
              <a:t>('create view experience5000 as select * from experience limit 500')</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conn.execute</a:t>
            </a:r>
            <a:r>
              <a:rPr lang="en-US" sz="1600" dirty="0">
                <a:solidFill>
                  <a:schemeClr val="dk1"/>
                </a:solidFill>
                <a:uFillTx/>
                <a:latin typeface="Consolas"/>
                <a:ea typeface="Consolas"/>
                <a:cs typeface="Consolas"/>
                <a:sym typeface="Consolas"/>
              </a:rPr>
              <a:t>('create view skills8000 as select * from skills limit 8000')</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lvl="0"/>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(people500 join </a:t>
            </a:r>
            <a:r>
              <a:rPr lang="en-US" sz="1600" dirty="0">
                <a:solidFill>
                  <a:schemeClr val="accent4"/>
                </a:solidFill>
                <a:latin typeface="Consolas"/>
                <a:ea typeface="Consolas"/>
                <a:cs typeface="Consolas"/>
                <a:sym typeface="Consolas"/>
              </a:rPr>
              <a:t>'skills8000</a:t>
            </a:r>
            <a:r>
              <a:rPr lang="en-US" sz="1600" dirty="0">
                <a:solidFill>
                  <a:schemeClr val="dk1"/>
                </a:solidFill>
                <a:latin typeface="Consolas"/>
                <a:ea typeface="Consolas"/>
                <a:cs typeface="Consolas"/>
                <a:sym typeface="Consolas"/>
              </a:rPr>
              <a:t> </a:t>
            </a:r>
            <a:r>
              <a:rPr lang="en-US" sz="1600" dirty="0">
                <a:solidFill>
                  <a:schemeClr val="dk1"/>
                </a:solidFill>
                <a:uFillTx/>
                <a:latin typeface="Consolas"/>
                <a:ea typeface="Consolas"/>
                <a:cs typeface="Consolas"/>
                <a:sym typeface="Consolas"/>
              </a:rPr>
              <a:t>on _id=person) </a:t>
            </a:r>
            <a:r>
              <a:rPr lang="en-US" sz="1600" dirty="0" err="1">
                <a:solidFill>
                  <a:schemeClr val="dk1"/>
                </a:solidFill>
                <a:uFillTx/>
                <a:latin typeface="Consolas"/>
                <a:ea typeface="Consolas"/>
                <a:cs typeface="Consolas"/>
                <a:sym typeface="Consolas"/>
              </a:rPr>
              <a:t>ps</a:t>
            </a:r>
            <a:r>
              <a:rPr lang="en-US" sz="1600" dirty="0">
                <a:solidFill>
                  <a:schemeClr val="dk1"/>
                </a:solidFill>
                <a:uFillTx/>
                <a:latin typeface="Consolas"/>
                <a:ea typeface="Consolas"/>
                <a:cs typeface="Consolas"/>
                <a:sym typeface="Consolas"/>
              </a:rPr>
              <a:t> join ' + \</a:t>
            </a:r>
            <a:endParaRPr dirty="0">
              <a:uFillTx/>
              <a:latin typeface="Arial" panose="020B0604020202020204" pitchFamily="34" charset="0"/>
            </a:endParaRPr>
          </a:p>
          <a:p>
            <a:pPr lvl="0"/>
            <a:r>
              <a:rPr lang="en-US" sz="1600" dirty="0">
                <a:solidFill>
                  <a:schemeClr val="dk1"/>
                </a:solidFill>
                <a:uFillTx/>
                <a:latin typeface="Consolas"/>
                <a:ea typeface="Consolas"/>
                <a:cs typeface="Consolas"/>
                <a:sym typeface="Consolas"/>
              </a:rPr>
              <a:t> 	</a:t>
            </a:r>
            <a:r>
              <a:rPr lang="en-US" sz="1600" dirty="0">
                <a:solidFill>
                  <a:schemeClr val="dk1"/>
                </a:solidFill>
                <a:latin typeface="Consolas"/>
                <a:ea typeface="Consolas"/>
                <a:cs typeface="Consolas"/>
                <a:sym typeface="Consolas"/>
              </a:rPr>
              <a:t>	'</a:t>
            </a:r>
            <a:r>
              <a:rPr lang="en-US" sz="1600" dirty="0">
                <a:solidFill>
                  <a:schemeClr val="accent4"/>
                </a:solidFill>
                <a:latin typeface="Consolas"/>
                <a:ea typeface="Consolas"/>
                <a:cs typeface="Consolas"/>
                <a:sym typeface="Consolas"/>
              </a:rPr>
              <a:t>experience5000 </a:t>
            </a:r>
            <a:r>
              <a:rPr lang="en-US" sz="1600" dirty="0">
                <a:solidFill>
                  <a:schemeClr val="tx1"/>
                </a:solidFill>
                <a:latin typeface="Consolas"/>
                <a:ea typeface="Consolas"/>
                <a:cs typeface="Consolas"/>
                <a:sym typeface="Consolas"/>
              </a:rPr>
              <a:t>ex</a:t>
            </a:r>
            <a:r>
              <a:rPr lang="en-US" sz="1600" dirty="0">
                <a:solidFill>
                  <a:schemeClr val="accent4"/>
                </a:solidFill>
                <a:latin typeface="Consolas"/>
                <a:ea typeface="Consolas"/>
                <a:cs typeface="Consolas"/>
                <a:sym typeface="Consolas"/>
              </a:rPr>
              <a:t> </a:t>
            </a:r>
            <a:r>
              <a:rPr lang="en-US" sz="1600" dirty="0">
                <a:solidFill>
                  <a:schemeClr val="dk1"/>
                </a:solidFill>
                <a:uFillTx/>
                <a:latin typeface="Consolas"/>
                <a:ea typeface="Consolas"/>
                <a:cs typeface="Consolas"/>
                <a:sym typeface="Consolas"/>
              </a:rPr>
              <a:t>on </a:t>
            </a:r>
            <a:r>
              <a:rPr lang="en-US" sz="1600" dirty="0" err="1">
                <a:solidFill>
                  <a:schemeClr val="dk1"/>
                </a:solidFill>
                <a:uFillTx/>
                <a:latin typeface="Consolas"/>
                <a:ea typeface="Consolas"/>
                <a:cs typeface="Consolas"/>
                <a:sym typeface="Consolas"/>
              </a:rPr>
              <a:t>ps</a:t>
            </a:r>
            <a:r>
              <a:rPr lang="en-US" sz="1600" dirty="0">
                <a:solidFill>
                  <a:schemeClr val="dk1"/>
                </a:solidFill>
                <a:uFillTx/>
                <a:latin typeface="Consolas"/>
                <a:ea typeface="Consolas"/>
                <a:cs typeface="Consolas"/>
                <a:sym typeface="Consolas"/>
              </a:rPr>
              <a:t>._id=</a:t>
            </a:r>
            <a:r>
              <a:rPr lang="en-US" sz="1600" dirty="0" err="1">
                <a:solidFill>
                  <a:schemeClr val="dk1"/>
                </a:solidFill>
                <a:uFillTx/>
                <a:latin typeface="Consolas"/>
                <a:ea typeface="Consolas"/>
                <a:cs typeface="Consolas"/>
                <a:sym typeface="Consolas"/>
              </a:rPr>
              <a:t>ex.person</a:t>
            </a:r>
            <a:r>
              <a:rPr lang="en-US" sz="1600" dirty="0">
                <a:solidFill>
                  <a:schemeClr val="dk1"/>
                </a:solidFill>
                <a:uFillTx/>
                <a:latin typeface="Consolas"/>
                <a:ea typeface="Consolas"/>
                <a:cs typeface="Consolas"/>
                <a:sym typeface="Consolas"/>
              </a:rPr>
              <a:t> and value="Marketing"', conn)</a:t>
            </a:r>
            <a:endParaRPr dirty="0">
              <a:uFillTx/>
              <a:latin typeface="Arial" panose="020B0604020202020204" pitchFamily="34" charset="0"/>
            </a:endParaRPr>
          </a:p>
        </p:txBody>
      </p:sp>
      <p:pic>
        <p:nvPicPr>
          <p:cNvPr id="442" name="Google Shape;442;p23"/>
          <p:cNvPicPr preferRelativeResize="0"/>
          <p:nvPr/>
        </p:nvPicPr>
        <p:blipFill rotWithShape="1">
          <a:blip r:embed="rId3"/>
          <a:srcRect/>
          <a:stretch/>
        </p:blipFill>
        <p:spPr>
          <a:xfrm>
            <a:off x="3794464" y="4640131"/>
            <a:ext cx="5163269" cy="569383"/>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443" name="Google Shape;443;p23"/>
          <p:cNvSpPr>
            <a:spLocks/>
          </p:cNvSpPr>
          <p:nvPr/>
        </p:nvSpPr>
        <p:spPr>
          <a:xfrm>
            <a:off x="8058944" y="4637475"/>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634873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5"/>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dirty="0">
                <a:uFillTx/>
              </a:rPr>
              <a:t>Equally Important:</a:t>
            </a:r>
            <a:br>
              <a:rPr lang="en-US" dirty="0">
                <a:uFillTx/>
              </a:rPr>
            </a:br>
            <a:r>
              <a:rPr lang="en-US" dirty="0">
                <a:uFillTx/>
              </a:rPr>
              <a:t>Improving Algorithmic Efficiency</a:t>
            </a:r>
            <a:endParaRPr dirty="0">
              <a:uFillTx/>
            </a:endParaRPr>
          </a:p>
        </p:txBody>
      </p:sp>
      <p:sp>
        <p:nvSpPr>
          <p:cNvPr id="460" name="Google Shape;460;p25"/>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813"/>
              <a:buNone/>
            </a:pPr>
            <a:endParaRPr dirty="0">
              <a:uFillTx/>
            </a:endParaRPr>
          </a:p>
        </p:txBody>
      </p:sp>
      <p:sp>
        <p:nvSpPr>
          <p:cNvPr id="462" name="Google Shape;462;p25"/>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29</a:t>
            </a:fld>
            <a:endParaRPr>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Big Data Takes</a:t>
            </a:r>
            <a:br>
              <a:rPr lang="en-US" dirty="0">
                <a:uFillTx/>
              </a:rPr>
            </a:br>
            <a:r>
              <a:rPr lang="en-US" dirty="0">
                <a:uFillTx/>
              </a:rPr>
              <a:t>A Long Time to Process</a:t>
            </a:r>
            <a:endParaRPr dirty="0">
              <a:uFillTx/>
            </a:endParaRPr>
          </a:p>
        </p:txBody>
      </p:sp>
      <p:sp>
        <p:nvSpPr>
          <p:cNvPr id="301" name="Google Shape;301;p13"/>
          <p:cNvSpPr txBox="1">
            <a:spLocks noGrp="1"/>
          </p:cNvSpPr>
          <p:nvPr>
            <p:ph type="body" idx="1"/>
          </p:nvPr>
        </p:nvSpPr>
        <p:spPr>
          <a:xfrm>
            <a:off x="469423" y="1194693"/>
            <a:ext cx="8157007" cy="58814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2000" dirty="0">
                <a:uFillTx/>
                <a:latin typeface="Helvetica" pitchFamily="2" charset="0"/>
              </a:rPr>
              <a:t>Even simple operations are expensive at scale…</a:t>
            </a:r>
            <a:endParaRPr sz="2000" dirty="0">
              <a:uFillTx/>
              <a:latin typeface="Helvetica" pitchFamily="2" charset="0"/>
            </a:endParaRPr>
          </a:p>
        </p:txBody>
      </p:sp>
      <p:sp>
        <p:nvSpPr>
          <p:cNvPr id="303" name="Google Shape;303;p1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a:t>
            </a:fld>
            <a:endParaRPr>
              <a:uFillTx/>
            </a:endParaRPr>
          </a:p>
        </p:txBody>
      </p:sp>
      <p:sp>
        <p:nvSpPr>
          <p:cNvPr id="304" name="Google Shape;304;p13"/>
          <p:cNvSpPr>
            <a:spLocks/>
          </p:cNvSpPr>
          <p:nvPr/>
        </p:nvSpPr>
        <p:spPr>
          <a:xfrm>
            <a:off x="608410" y="1713207"/>
            <a:ext cx="3963590" cy="3293209"/>
          </a:xfrm>
          <a:prstGeom prst="rect">
            <a:avLst/>
          </a:prstGeom>
          <a:solidFill>
            <a:srgbClr val="E5E5E5"/>
          </a:solidFill>
          <a:ln>
            <a:solidFill>
              <a:schemeClr val="accent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%%time</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100,000 records from </a:t>
            </a:r>
            <a:r>
              <a:rPr lang="en-US" sz="1600" dirty="0" err="1">
                <a:solidFill>
                  <a:schemeClr val="dk1"/>
                </a:solidFill>
                <a:uFillTx/>
                <a:latin typeface="Consolas"/>
                <a:ea typeface="Consolas"/>
                <a:cs typeface="Consolas"/>
                <a:sym typeface="Consolas"/>
              </a:rPr>
              <a:t>linkedin</a:t>
            </a: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linked_in</a:t>
            </a:r>
            <a:r>
              <a:rPr lang="en-US" sz="1600" dirty="0">
                <a:solidFill>
                  <a:schemeClr val="dk1"/>
                </a:solidFill>
                <a:uFillTx/>
                <a:latin typeface="Consolas"/>
                <a:ea typeface="Consolas"/>
                <a:cs typeface="Consolas"/>
                <a:sym typeface="Consolas"/>
              </a:rPr>
              <a:t> = open('</a:t>
            </a:r>
            <a:r>
              <a:rPr lang="en-US" sz="1600" dirty="0" err="1">
                <a:solidFill>
                  <a:schemeClr val="dk1"/>
                </a:solidFill>
                <a:uFillTx/>
                <a:latin typeface="Consolas"/>
                <a:ea typeface="Consolas"/>
                <a:cs typeface="Consolas"/>
                <a:sym typeface="Consolas"/>
              </a:rPr>
              <a:t>linkedaa</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people = []</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for line in </a:t>
            </a:r>
            <a:r>
              <a:rPr lang="en-US" sz="1600" dirty="0" err="1">
                <a:solidFill>
                  <a:schemeClr val="dk1"/>
                </a:solidFill>
                <a:uFillTx/>
                <a:latin typeface="Consolas"/>
                <a:ea typeface="Consolas"/>
                <a:cs typeface="Consolas"/>
                <a:sym typeface="Consolas"/>
              </a:rPr>
              <a:t>linked_in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person = </a:t>
            </a:r>
            <a:r>
              <a:rPr lang="en-US" sz="1600" dirty="0" err="1">
                <a:solidFill>
                  <a:schemeClr val="dk1"/>
                </a:solidFill>
                <a:uFillTx/>
                <a:latin typeface="Consolas"/>
                <a:ea typeface="Consolas"/>
                <a:cs typeface="Consolas"/>
                <a:sym typeface="Consolas"/>
              </a:rPr>
              <a:t>json.loads</a:t>
            </a:r>
            <a:r>
              <a:rPr lang="en-US" sz="1600" dirty="0">
                <a:solidFill>
                  <a:schemeClr val="dk1"/>
                </a:solidFill>
                <a:uFillTx/>
                <a:latin typeface="Consolas"/>
                <a:ea typeface="Consolas"/>
                <a:cs typeface="Consolas"/>
                <a:sym typeface="Consolas"/>
              </a:rPr>
              <a:t>(line)</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people.append</a:t>
            </a:r>
            <a:r>
              <a:rPr lang="en-US" sz="1600" dirty="0">
                <a:solidFill>
                  <a:schemeClr val="dk1"/>
                </a:solidFill>
                <a:uFillTx/>
                <a:latin typeface="Consolas"/>
                <a:ea typeface="Consolas"/>
                <a:cs typeface="Consolas"/>
                <a:sym typeface="Consolas"/>
              </a:rPr>
              <a:t>(person)</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pd.DataFrame</a:t>
            </a:r>
            <a:r>
              <a:rPr lang="en-US" sz="1600" dirty="0">
                <a:solidFill>
                  <a:schemeClr val="dk1"/>
                </a:solidFill>
                <a:uFillTx/>
                <a:latin typeface="Consolas"/>
                <a:ea typeface="Consolas"/>
                <a:cs typeface="Consolas"/>
                <a:sym typeface="Consolas"/>
              </a:rPr>
              <a:t>(people)</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['industry']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 'Medical Devices']</a:t>
            </a:r>
            <a:endParaRPr dirty="0">
              <a:uFillTx/>
              <a:latin typeface="Arial" panose="020B0604020202020204" pitchFamily="34" charset="0"/>
            </a:endParaRPr>
          </a:p>
        </p:txBody>
      </p:sp>
      <p:sp>
        <p:nvSpPr>
          <p:cNvPr id="305" name="Google Shape;305;p13"/>
          <p:cNvSpPr txBox="1">
            <a:spLocks/>
          </p:cNvSpPr>
          <p:nvPr/>
        </p:nvSpPr>
        <p:spPr>
          <a:xfrm>
            <a:off x="4948205" y="3442394"/>
            <a:ext cx="4056495"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What makes this so slow?</a:t>
            </a:r>
            <a:endParaRPr dirty="0">
              <a:uFillTx/>
              <a:latin typeface="Helvetica" pitchFamily="2" charset="0"/>
            </a:endParaRPr>
          </a:p>
          <a:p>
            <a:pPr marL="342900" marR="0" lvl="0" indent="-342900" algn="l" rtl="0">
              <a:spcBef>
                <a:spcPts val="0"/>
              </a:spcBef>
              <a:spcAft>
                <a:spcPts val="0"/>
              </a:spcAft>
              <a:buClr>
                <a:schemeClr val="accent1"/>
              </a:buClr>
              <a:buSzPts val="2000"/>
              <a:buFont typeface="Arial"/>
              <a:buChar char="•"/>
            </a:pPr>
            <a:r>
              <a:rPr lang="en-US" sz="2000" dirty="0">
                <a:solidFill>
                  <a:schemeClr val="dk1"/>
                </a:solidFill>
                <a:uFillTx/>
                <a:latin typeface="Helvetica" pitchFamily="2" charset="0"/>
                <a:ea typeface="Tahoma"/>
                <a:cs typeface="Tahoma"/>
                <a:sym typeface="Tahoma"/>
              </a:rPr>
              <a:t>Scanning through memory</a:t>
            </a:r>
            <a:endParaRPr dirty="0">
              <a:uFillTx/>
              <a:latin typeface="Helvetica" pitchFamily="2" charset="0"/>
            </a:endParaRPr>
          </a:p>
          <a:p>
            <a:pPr marL="342900" marR="0" lvl="0" indent="-342900" algn="l" rtl="0">
              <a:spcBef>
                <a:spcPts val="0"/>
              </a:spcBef>
              <a:spcAft>
                <a:spcPts val="0"/>
              </a:spcAft>
              <a:buClr>
                <a:schemeClr val="accent1"/>
              </a:buClr>
              <a:buSzPts val="2000"/>
              <a:buFont typeface="Arial"/>
              <a:buChar char="•"/>
            </a:pPr>
            <a:r>
              <a:rPr lang="en-US" sz="2000" dirty="0">
                <a:solidFill>
                  <a:schemeClr val="dk1"/>
                </a:solidFill>
                <a:uFillTx/>
                <a:latin typeface="Helvetica" pitchFamily="2" charset="0"/>
                <a:ea typeface="Tahoma"/>
                <a:cs typeface="Tahoma"/>
                <a:sym typeface="Tahoma"/>
              </a:rPr>
              <a:t>Parsing strings from json</a:t>
            </a:r>
            <a:endParaRPr dirty="0">
              <a:uFillTx/>
              <a:latin typeface="Helvetica" pitchFamily="2" charset="0"/>
            </a:endParaRPr>
          </a:p>
          <a:p>
            <a:pPr marL="342900" marR="0" lvl="0" indent="-342900" algn="l" rtl="0">
              <a:spcBef>
                <a:spcPts val="0"/>
              </a:spcBef>
              <a:spcAft>
                <a:spcPts val="0"/>
              </a:spcAft>
              <a:buClr>
                <a:schemeClr val="accent1"/>
              </a:buClr>
              <a:buSzPts val="2000"/>
              <a:buFont typeface="Arial"/>
              <a:buChar char="•"/>
            </a:pPr>
            <a:r>
              <a:rPr lang="en-US" sz="2000" dirty="0">
                <a:solidFill>
                  <a:schemeClr val="dk1"/>
                </a:solidFill>
                <a:uFillTx/>
                <a:latin typeface="Helvetica" pitchFamily="2" charset="0"/>
                <a:ea typeface="Tahoma"/>
                <a:cs typeface="Tahoma"/>
                <a:sym typeface="Tahoma"/>
              </a:rPr>
              <a:t>Updating the list data structure</a:t>
            </a:r>
            <a:endParaRPr dirty="0">
              <a:uFillTx/>
              <a:latin typeface="Helvetica" pitchFamily="2" charset="0"/>
            </a:endParaRPr>
          </a:p>
          <a:p>
            <a:pPr marL="342900" marR="0" lvl="0" indent="-342900" algn="l" rtl="0">
              <a:spcBef>
                <a:spcPts val="0"/>
              </a:spcBef>
              <a:spcAft>
                <a:spcPts val="0"/>
              </a:spcAft>
              <a:buClr>
                <a:schemeClr val="accent1"/>
              </a:buClr>
              <a:buSzPts val="2000"/>
              <a:buFont typeface="Arial"/>
              <a:buChar char="•"/>
            </a:pPr>
            <a:r>
              <a:rPr lang="en-US" sz="2000" dirty="0">
                <a:solidFill>
                  <a:schemeClr val="dk1"/>
                </a:solidFill>
                <a:uFillTx/>
                <a:latin typeface="Helvetica" pitchFamily="2" charset="0"/>
                <a:ea typeface="Tahoma"/>
                <a:cs typeface="Tahoma"/>
                <a:sym typeface="Tahoma"/>
              </a:rPr>
              <a:t>Converting to </a:t>
            </a:r>
            <a:r>
              <a:rPr lang="en-US" sz="2000" dirty="0" err="1">
                <a:solidFill>
                  <a:schemeClr val="dk1"/>
                </a:solidFill>
                <a:uFillTx/>
                <a:latin typeface="Helvetica" pitchFamily="2" charset="0"/>
                <a:ea typeface="Tahoma"/>
                <a:cs typeface="Tahoma"/>
                <a:sym typeface="Tahoma"/>
              </a:rPr>
              <a:t>dataframe</a:t>
            </a:r>
            <a:endParaRPr dirty="0">
              <a:uFillTx/>
              <a:latin typeface="Helvetica" pitchFamily="2" charset="0"/>
            </a:endParaRPr>
          </a:p>
        </p:txBody>
      </p:sp>
      <p:pic>
        <p:nvPicPr>
          <p:cNvPr id="306" name="Google Shape;306;p13"/>
          <p:cNvPicPr preferRelativeResize="0"/>
          <p:nvPr/>
        </p:nvPicPr>
        <p:blipFill rotWithShape="1">
          <a:blip r:embed="rId3"/>
          <a:srcRect/>
          <a:stretch/>
        </p:blipFill>
        <p:spPr>
          <a:xfrm>
            <a:off x="4851800" y="2815089"/>
            <a:ext cx="4152900" cy="419100"/>
          </a:xfrm>
          <a:prstGeom prst="rect">
            <a:avLst/>
          </a:prstGeom>
          <a:noFill/>
          <a:ln>
            <a:noFill/>
          </a:ln>
        </p:spPr>
      </p:pic>
      <p:pic>
        <p:nvPicPr>
          <p:cNvPr id="307" name="Google Shape;307;p13"/>
          <p:cNvPicPr preferRelativeResize="0"/>
          <p:nvPr/>
        </p:nvPicPr>
        <p:blipFill rotWithShape="1">
          <a:blip r:embed="rId4"/>
          <a:srcRect/>
          <a:stretch/>
        </p:blipFill>
        <p:spPr>
          <a:xfrm>
            <a:off x="5894566" y="1549416"/>
            <a:ext cx="3012504" cy="1291073"/>
          </a:xfrm>
          <a:prstGeom prst="rect">
            <a:avLst/>
          </a:prstGeom>
          <a:noFill/>
          <a:ln>
            <a:noFill/>
          </a:ln>
        </p:spPr>
      </p:pic>
      <p:sp>
        <p:nvSpPr>
          <p:cNvPr id="308" name="Google Shape;308;p13"/>
          <p:cNvSpPr>
            <a:spLocks/>
          </p:cNvSpPr>
          <p:nvPr/>
        </p:nvSpPr>
        <p:spPr>
          <a:xfrm>
            <a:off x="5617633" y="2897576"/>
            <a:ext cx="914400" cy="393700"/>
          </a:xfrm>
          <a:custGeom>
            <a:avLst/>
            <a:gdLst/>
            <a:ahLst/>
            <a:cxnLst/>
            <a:rect l="l" t="t" r="r" b="b"/>
            <a:pathLst>
              <a:path w="914400" h="393700" extrusionOk="0">
                <a:moveTo>
                  <a:pt x="774700" y="0"/>
                </a:moveTo>
                <a:cubicBezTo>
                  <a:pt x="685800" y="0"/>
                  <a:pt x="435885" y="4447"/>
                  <a:pt x="266700" y="12700"/>
                </a:cubicBezTo>
                <a:cubicBezTo>
                  <a:pt x="260720" y="12992"/>
                  <a:pt x="259680" y="23507"/>
                  <a:pt x="254000" y="25400"/>
                </a:cubicBezTo>
                <a:cubicBezTo>
                  <a:pt x="233522" y="32226"/>
                  <a:pt x="211572" y="33417"/>
                  <a:pt x="190500" y="38100"/>
                </a:cubicBezTo>
                <a:cubicBezTo>
                  <a:pt x="173461" y="41886"/>
                  <a:pt x="156633" y="46567"/>
                  <a:pt x="139700" y="50800"/>
                </a:cubicBezTo>
                <a:cubicBezTo>
                  <a:pt x="100855" y="89645"/>
                  <a:pt x="163110" y="30068"/>
                  <a:pt x="101600" y="76200"/>
                </a:cubicBezTo>
                <a:cubicBezTo>
                  <a:pt x="92021" y="83384"/>
                  <a:pt x="84667" y="93133"/>
                  <a:pt x="76200" y="101600"/>
                </a:cubicBezTo>
                <a:lnTo>
                  <a:pt x="50800" y="127000"/>
                </a:lnTo>
                <a:cubicBezTo>
                  <a:pt x="46567" y="131233"/>
                  <a:pt x="40777" y="134345"/>
                  <a:pt x="38100" y="139700"/>
                </a:cubicBezTo>
                <a:cubicBezTo>
                  <a:pt x="22723" y="170455"/>
                  <a:pt x="32093" y="158407"/>
                  <a:pt x="12700" y="177800"/>
                </a:cubicBezTo>
                <a:cubicBezTo>
                  <a:pt x="8467" y="190500"/>
                  <a:pt x="0" y="202513"/>
                  <a:pt x="0" y="215900"/>
                </a:cubicBezTo>
                <a:cubicBezTo>
                  <a:pt x="0" y="250030"/>
                  <a:pt x="2893" y="284809"/>
                  <a:pt x="12700" y="317500"/>
                </a:cubicBezTo>
                <a:cubicBezTo>
                  <a:pt x="16141" y="328969"/>
                  <a:pt x="29633" y="334433"/>
                  <a:pt x="38100" y="342900"/>
                </a:cubicBezTo>
                <a:cubicBezTo>
                  <a:pt x="67219" y="372019"/>
                  <a:pt x="30068" y="337545"/>
                  <a:pt x="76200" y="368300"/>
                </a:cubicBezTo>
                <a:cubicBezTo>
                  <a:pt x="81181" y="371621"/>
                  <a:pt x="83220" y="379107"/>
                  <a:pt x="88900" y="381000"/>
                </a:cubicBezTo>
                <a:cubicBezTo>
                  <a:pt x="109378" y="387826"/>
                  <a:pt x="131233" y="389467"/>
                  <a:pt x="152400" y="393700"/>
                </a:cubicBezTo>
                <a:cubicBezTo>
                  <a:pt x="232833" y="389467"/>
                  <a:pt x="313434" y="387689"/>
                  <a:pt x="393700" y="381000"/>
                </a:cubicBezTo>
                <a:cubicBezTo>
                  <a:pt x="415211" y="379207"/>
                  <a:pt x="436128" y="372983"/>
                  <a:pt x="457200" y="368300"/>
                </a:cubicBezTo>
                <a:cubicBezTo>
                  <a:pt x="502471" y="358240"/>
                  <a:pt x="523620" y="349284"/>
                  <a:pt x="571500" y="342900"/>
                </a:cubicBezTo>
                <a:cubicBezTo>
                  <a:pt x="613671" y="337277"/>
                  <a:pt x="656329" y="335823"/>
                  <a:pt x="698500" y="330200"/>
                </a:cubicBezTo>
                <a:cubicBezTo>
                  <a:pt x="723052" y="326926"/>
                  <a:pt x="786392" y="312345"/>
                  <a:pt x="812800" y="304800"/>
                </a:cubicBezTo>
                <a:cubicBezTo>
                  <a:pt x="826591" y="300860"/>
                  <a:pt x="862465" y="289776"/>
                  <a:pt x="876300" y="279400"/>
                </a:cubicBezTo>
                <a:cubicBezTo>
                  <a:pt x="901975" y="260144"/>
                  <a:pt x="901420" y="254561"/>
                  <a:pt x="914400" y="228600"/>
                </a:cubicBezTo>
                <a:cubicBezTo>
                  <a:pt x="910167" y="194733"/>
                  <a:pt x="908393" y="160467"/>
                  <a:pt x="901700" y="127000"/>
                </a:cubicBezTo>
                <a:cubicBezTo>
                  <a:pt x="897186" y="104432"/>
                  <a:pt x="878565" y="91165"/>
                  <a:pt x="863600" y="76200"/>
                </a:cubicBezTo>
                <a:lnTo>
                  <a:pt x="850900" y="63500"/>
                </a:lnTo>
                <a:cubicBezTo>
                  <a:pt x="846667" y="59267"/>
                  <a:pt x="840877" y="56155"/>
                  <a:pt x="838200" y="50800"/>
                </a:cubicBezTo>
                <a:cubicBezTo>
                  <a:pt x="833967" y="42333"/>
                  <a:pt x="832193" y="32093"/>
                  <a:pt x="825500" y="25400"/>
                </a:cubicBezTo>
                <a:cubicBezTo>
                  <a:pt x="818807" y="18707"/>
                  <a:pt x="807673" y="18380"/>
                  <a:pt x="800100" y="12700"/>
                </a:cubicBezTo>
                <a:cubicBezTo>
                  <a:pt x="790521" y="5516"/>
                  <a:pt x="863600" y="0"/>
                  <a:pt x="774700" y="0"/>
                </a:cubicBezTo>
                <a:close/>
              </a:path>
            </a:pathLst>
          </a:custGeom>
          <a:noFill/>
          <a:ln w="28575"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Pandas Merge Is Based on Exact-Matches</a:t>
            </a:r>
            <a:endParaRPr dirty="0">
              <a:uFillTx/>
            </a:endParaRPr>
          </a:p>
        </p:txBody>
      </p:sp>
      <p:sp>
        <p:nvSpPr>
          <p:cNvPr id="468" name="Google Shape;468;p26"/>
          <p:cNvSpPr txBox="1">
            <a:spLocks noGrp="1"/>
          </p:cNvSpPr>
          <p:nvPr>
            <p:ph type="body" idx="1"/>
          </p:nvPr>
        </p:nvSpPr>
        <p:spPr>
          <a:xfrm>
            <a:off x="677035" y="1320763"/>
            <a:ext cx="7743462" cy="1518211"/>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346"/>
              <a:buNone/>
            </a:pPr>
            <a:r>
              <a:rPr lang="en-US" sz="1800" dirty="0">
                <a:uFillTx/>
                <a:latin typeface="Helvetica" pitchFamily="2" charset="0"/>
              </a:rPr>
              <a:t>Can we find exact-matches between the values in one tuple (from some table S) with another tuple (from some table T)?</a:t>
            </a:r>
            <a:endParaRPr sz="1800" dirty="0">
              <a:uFillTx/>
              <a:latin typeface="Helvetica" pitchFamily="2" charset="0"/>
            </a:endParaRPr>
          </a:p>
          <a:p>
            <a:pPr marL="177800" lvl="0" indent="-28822" algn="l" rtl="0">
              <a:spcBef>
                <a:spcPts val="699"/>
              </a:spcBef>
              <a:spcAft>
                <a:spcPts val="0"/>
              </a:spcAft>
              <a:buSzPts val="2346"/>
              <a:buNone/>
            </a:pPr>
            <a:endParaRPr sz="1800" dirty="0">
              <a:uFillTx/>
              <a:latin typeface="Helvetica" pitchFamily="2" charset="0"/>
            </a:endParaRPr>
          </a:p>
          <a:p>
            <a:pPr marL="0" lvl="0" indent="0" algn="l" rtl="0">
              <a:spcBef>
                <a:spcPts val="699"/>
              </a:spcBef>
              <a:spcAft>
                <a:spcPts val="0"/>
              </a:spcAft>
              <a:buSzPts val="2346"/>
              <a:buNone/>
            </a:pPr>
            <a:r>
              <a:rPr lang="en-US" sz="1800" dirty="0">
                <a:uFillTx/>
                <a:latin typeface="Helvetica" pitchFamily="2" charset="0"/>
              </a:rPr>
              <a:t>We had a way of doing fast lookups: maps from keys to values (i.e., </a:t>
            </a:r>
            <a:r>
              <a:rPr lang="en-US" sz="1800" dirty="0" err="1">
                <a:uFillTx/>
                <a:latin typeface="Helvetica" pitchFamily="2" charset="0"/>
              </a:rPr>
              <a:t>dicts</a:t>
            </a:r>
            <a:r>
              <a:rPr lang="en-US" sz="1800" dirty="0">
                <a:uFillTx/>
                <a:latin typeface="Helvetica" pitchFamily="2" charset="0"/>
              </a:rPr>
              <a:t>, indices)</a:t>
            </a:r>
            <a:endParaRPr sz="1800" dirty="0">
              <a:uFillTx/>
              <a:latin typeface="Helvetica" pitchFamily="2" charset="0"/>
            </a:endParaRPr>
          </a:p>
        </p:txBody>
      </p:sp>
      <p:sp>
        <p:nvSpPr>
          <p:cNvPr id="470" name="Google Shape;470;p2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30</a:t>
            </a:fld>
            <a:endParaRPr>
              <a:uFillTx/>
            </a:endParaRPr>
          </a:p>
        </p:txBody>
      </p:sp>
      <p:sp>
        <p:nvSpPr>
          <p:cNvPr id="471" name="Google Shape;471;p26"/>
          <p:cNvSpPr>
            <a:spLocks/>
          </p:cNvSpPr>
          <p:nvPr/>
        </p:nvSpPr>
        <p:spPr>
          <a:xfrm>
            <a:off x="2058527" y="4137810"/>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2" name="Google Shape;472;p26"/>
          <p:cNvSpPr>
            <a:spLocks/>
          </p:cNvSpPr>
          <p:nvPr/>
        </p:nvSpPr>
        <p:spPr>
          <a:xfrm>
            <a:off x="2833227" y="4137810"/>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3" name="Google Shape;473;p26"/>
          <p:cNvSpPr>
            <a:spLocks/>
          </p:cNvSpPr>
          <p:nvPr/>
        </p:nvSpPr>
        <p:spPr>
          <a:xfrm>
            <a:off x="2058527" y="4514576"/>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4" name="Google Shape;474;p26"/>
          <p:cNvSpPr>
            <a:spLocks/>
          </p:cNvSpPr>
          <p:nvPr/>
        </p:nvSpPr>
        <p:spPr>
          <a:xfrm>
            <a:off x="2833227" y="4514576"/>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5" name="Google Shape;475;p26"/>
          <p:cNvSpPr>
            <a:spLocks/>
          </p:cNvSpPr>
          <p:nvPr/>
        </p:nvSpPr>
        <p:spPr>
          <a:xfrm>
            <a:off x="2058527" y="4891342"/>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6" name="Google Shape;476;p26"/>
          <p:cNvSpPr>
            <a:spLocks/>
          </p:cNvSpPr>
          <p:nvPr/>
        </p:nvSpPr>
        <p:spPr>
          <a:xfrm>
            <a:off x="2833227" y="4891342"/>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7" name="Google Shape;477;p26"/>
          <p:cNvSpPr>
            <a:spLocks/>
          </p:cNvSpPr>
          <p:nvPr/>
        </p:nvSpPr>
        <p:spPr>
          <a:xfrm>
            <a:off x="3729567" y="4206047"/>
            <a:ext cx="550333" cy="359834"/>
          </a:xfrm>
          <a:prstGeom prst="rightArrow">
            <a:avLst>
              <a:gd name="adj1" fmla="val 50000"/>
              <a:gd name="adj2" fmla="val 50000"/>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8" name="Google Shape;478;p26"/>
          <p:cNvSpPr>
            <a:spLocks/>
          </p:cNvSpPr>
          <p:nvPr/>
        </p:nvSpPr>
        <p:spPr>
          <a:xfrm>
            <a:off x="4609319" y="4131964"/>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79" name="Google Shape;479;p26"/>
          <p:cNvSpPr>
            <a:spLocks/>
          </p:cNvSpPr>
          <p:nvPr/>
        </p:nvSpPr>
        <p:spPr>
          <a:xfrm>
            <a:off x="4609319" y="4508730"/>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0" name="Google Shape;480;p26"/>
          <p:cNvSpPr>
            <a:spLocks/>
          </p:cNvSpPr>
          <p:nvPr/>
        </p:nvSpPr>
        <p:spPr>
          <a:xfrm>
            <a:off x="4609319" y="4885496"/>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1" name="Google Shape;481;p26"/>
          <p:cNvSpPr>
            <a:spLocks/>
          </p:cNvSpPr>
          <p:nvPr/>
        </p:nvSpPr>
        <p:spPr>
          <a:xfrm>
            <a:off x="5330756" y="4131964"/>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2" name="Google Shape;482;p26"/>
          <p:cNvSpPr>
            <a:spLocks/>
          </p:cNvSpPr>
          <p:nvPr/>
        </p:nvSpPr>
        <p:spPr>
          <a:xfrm>
            <a:off x="5330756" y="4508730"/>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3" name="Google Shape;483;p26"/>
          <p:cNvSpPr>
            <a:spLocks/>
          </p:cNvSpPr>
          <p:nvPr/>
        </p:nvSpPr>
        <p:spPr>
          <a:xfrm>
            <a:off x="5330756" y="4885496"/>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4" name="Google Shape;484;p26"/>
          <p:cNvSpPr txBox="1">
            <a:spLocks/>
          </p:cNvSpPr>
          <p:nvPr/>
        </p:nvSpPr>
        <p:spPr>
          <a:xfrm>
            <a:off x="4447668" y="3634275"/>
            <a:ext cx="68736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keys</a:t>
            </a:r>
            <a:endParaRPr sz="1800" dirty="0">
              <a:uFillTx/>
              <a:latin typeface="Helvetica" pitchFamily="2" charset="0"/>
            </a:endParaRPr>
          </a:p>
        </p:txBody>
      </p:sp>
      <p:sp>
        <p:nvSpPr>
          <p:cNvPr id="485" name="Google Shape;485;p26"/>
          <p:cNvSpPr txBox="1">
            <a:spLocks/>
          </p:cNvSpPr>
          <p:nvPr/>
        </p:nvSpPr>
        <p:spPr>
          <a:xfrm>
            <a:off x="5518694" y="3634275"/>
            <a:ext cx="86273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tuples</a:t>
            </a:r>
            <a:endParaRPr sz="1800" dirty="0">
              <a:uFillTx/>
              <a:latin typeface="Helvetica" pitchFamily="2" charset="0"/>
            </a:endParaRPr>
          </a:p>
        </p:txBody>
      </p:sp>
      <p:sp>
        <p:nvSpPr>
          <p:cNvPr id="486" name="Google Shape;486;p26"/>
          <p:cNvSpPr>
            <a:spLocks/>
          </p:cNvSpPr>
          <p:nvPr/>
        </p:nvSpPr>
        <p:spPr>
          <a:xfrm>
            <a:off x="4956454" y="4209951"/>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7" name="Google Shape;487;p26"/>
          <p:cNvSpPr>
            <a:spLocks/>
          </p:cNvSpPr>
          <p:nvPr/>
        </p:nvSpPr>
        <p:spPr>
          <a:xfrm>
            <a:off x="4961470" y="4586717"/>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8" name="Google Shape;488;p26"/>
          <p:cNvSpPr>
            <a:spLocks/>
          </p:cNvSpPr>
          <p:nvPr/>
        </p:nvSpPr>
        <p:spPr>
          <a:xfrm>
            <a:off x="4972937" y="4963483"/>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489" name="Google Shape;489;p26"/>
          <p:cNvSpPr txBox="1">
            <a:spLocks/>
          </p:cNvSpPr>
          <p:nvPr/>
        </p:nvSpPr>
        <p:spPr>
          <a:xfrm>
            <a:off x="1947183" y="3504327"/>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1263C3"/>
                </a:solidFill>
                <a:uFillTx/>
                <a:latin typeface="Tahoma"/>
                <a:ea typeface="Tahoma"/>
                <a:cs typeface="Tahoma"/>
                <a:sym typeface="Tahoma"/>
              </a:rPr>
              <a:t>T</a:t>
            </a:r>
            <a:endParaRPr dirty="0">
              <a:uFillTx/>
              <a:latin typeface="Arial" panose="020B0604020202020204" pitchFamily="34" charset="0"/>
            </a:endParaRPr>
          </a:p>
        </p:txBody>
      </p:sp>
      <p:sp>
        <p:nvSpPr>
          <p:cNvPr id="490" name="Google Shape;490;p26"/>
          <p:cNvSpPr txBox="1">
            <a:spLocks/>
          </p:cNvSpPr>
          <p:nvPr/>
        </p:nvSpPr>
        <p:spPr>
          <a:xfrm>
            <a:off x="4279900" y="3285267"/>
            <a:ext cx="157818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1263C3"/>
                </a:solidFill>
                <a:uFillTx/>
                <a:latin typeface="Helvetica" pitchFamily="2" charset="0"/>
                <a:ea typeface="Tahoma"/>
                <a:cs typeface="Tahoma"/>
                <a:sym typeface="Tahoma"/>
              </a:rPr>
              <a:t>T with index</a:t>
            </a:r>
            <a:endParaRPr sz="1200" dirty="0">
              <a:uFillTx/>
              <a:latin typeface="Helvetica" pitchFamily="2" charset="0"/>
            </a:endParaRPr>
          </a:p>
        </p:txBody>
      </p:sp>
      <p:sp>
        <p:nvSpPr>
          <p:cNvPr id="491" name="Google Shape;491;p26"/>
          <p:cNvSpPr txBox="1">
            <a:spLocks/>
          </p:cNvSpPr>
          <p:nvPr/>
        </p:nvSpPr>
        <p:spPr>
          <a:xfrm>
            <a:off x="2601317" y="3475459"/>
            <a:ext cx="68736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keys</a:t>
            </a:r>
            <a:endParaRPr sz="1800" dirty="0">
              <a:uFillTx/>
              <a:latin typeface="Helvetica" pitchFamily="2" charset="0"/>
            </a:endParaRPr>
          </a:p>
        </p:txBody>
      </p:sp>
      <p:sp>
        <p:nvSpPr>
          <p:cNvPr id="492" name="Google Shape;492;p26"/>
          <p:cNvSpPr txBox="1">
            <a:spLocks/>
          </p:cNvSpPr>
          <p:nvPr/>
        </p:nvSpPr>
        <p:spPr>
          <a:xfrm>
            <a:off x="1785228" y="3142222"/>
            <a:ext cx="163217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List of tuples</a:t>
            </a:r>
            <a:endParaRPr sz="1800" dirty="0">
              <a:uFillTx/>
              <a:latin typeface="Helvetica" pitchFamily="2" charset="0"/>
            </a:endParaRPr>
          </a:p>
        </p:txBody>
      </p:sp>
      <p:sp>
        <p:nvSpPr>
          <p:cNvPr id="493" name="Google Shape;493;p26"/>
          <p:cNvSpPr txBox="1">
            <a:spLocks/>
          </p:cNvSpPr>
          <p:nvPr/>
        </p:nvSpPr>
        <p:spPr>
          <a:xfrm>
            <a:off x="4806260" y="2942167"/>
            <a:ext cx="65755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Map</a:t>
            </a:r>
            <a:endParaRPr sz="1800" dirty="0">
              <a:uFillTx/>
              <a:latin typeface="Helvetica" pitchFamily="2" charset="0"/>
            </a:endParaRPr>
          </a:p>
        </p:txBody>
      </p:sp>
      <p:sp>
        <p:nvSpPr>
          <p:cNvPr id="494" name="Google Shape;494;p26"/>
          <p:cNvSpPr>
            <a:spLocks/>
          </p:cNvSpPr>
          <p:nvPr/>
        </p:nvSpPr>
        <p:spPr>
          <a:xfrm>
            <a:off x="2932853" y="3851620"/>
            <a:ext cx="54186" cy="214225"/>
          </a:xfrm>
          <a:prstGeom prst="down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7"/>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Rethinking Join</a:t>
            </a:r>
            <a:br>
              <a:rPr lang="en-US" dirty="0">
                <a:uFillTx/>
              </a:rPr>
            </a:br>
            <a:r>
              <a:rPr lang="en-US" dirty="0">
                <a:uFillTx/>
              </a:rPr>
              <a:t>(For Equality)</a:t>
            </a:r>
            <a:endParaRPr dirty="0">
              <a:uFillTx/>
            </a:endParaRPr>
          </a:p>
        </p:txBody>
      </p:sp>
      <p:sp>
        <p:nvSpPr>
          <p:cNvPr id="500" name="Google Shape;500;p27"/>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Given</a:t>
            </a:r>
            <a:r>
              <a:rPr lang="en-US" dirty="0">
                <a:uFillTx/>
              </a:rPr>
              <a:t> </a:t>
            </a:r>
            <a:r>
              <a:rPr lang="en-US" sz="1800" dirty="0">
                <a:uFillTx/>
                <a:latin typeface="Consolas"/>
                <a:ea typeface="Consolas"/>
                <a:cs typeface="Consolas"/>
                <a:sym typeface="Consolas"/>
              </a:rPr>
              <a:t>S join T on (</a:t>
            </a:r>
            <a:r>
              <a:rPr lang="en-US" sz="1800" dirty="0" err="1">
                <a:uFillTx/>
                <a:latin typeface="Consolas"/>
                <a:ea typeface="Consolas"/>
                <a:cs typeface="Consolas"/>
                <a:sym typeface="Consolas"/>
              </a:rPr>
              <a:t>s_on</a:t>
            </a:r>
            <a:r>
              <a:rPr lang="en-US" sz="1800" dirty="0">
                <a:uFillTx/>
                <a:latin typeface="Consolas"/>
                <a:ea typeface="Consolas"/>
                <a:cs typeface="Consolas"/>
                <a:sym typeface="Consolas"/>
              </a:rPr>
              <a:t> == </a:t>
            </a:r>
            <a:r>
              <a:rPr lang="en-US" sz="1800" dirty="0" err="1">
                <a:uFillTx/>
                <a:latin typeface="Consolas"/>
                <a:ea typeface="Consolas"/>
                <a:cs typeface="Consolas"/>
                <a:sym typeface="Consolas"/>
              </a:rPr>
              <a:t>t_on</a:t>
            </a:r>
            <a:r>
              <a:rPr lang="en-US" sz="1800" dirty="0">
                <a:uFillTx/>
                <a:latin typeface="Consolas"/>
                <a:ea typeface="Consolas"/>
                <a:cs typeface="Consolas"/>
                <a:sym typeface="Consolas"/>
              </a:rPr>
              <a:t>)</a:t>
            </a:r>
            <a:endParaRPr sz="1800" dirty="0">
              <a:uFillTx/>
            </a:endParaRPr>
          </a:p>
          <a:p>
            <a:pPr marL="177800" lvl="0" indent="-16668" algn="l" rtl="0">
              <a:spcBef>
                <a:spcPts val="725"/>
              </a:spcBef>
              <a:spcAft>
                <a:spcPts val="0"/>
              </a:spcAft>
              <a:buSzPts val="2538"/>
              <a:buNone/>
            </a:pPr>
            <a:endParaRPr dirty="0">
              <a:uFillTx/>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index </a:t>
            </a:r>
            <a:r>
              <a:rPr lang="en-US" sz="1600" dirty="0" err="1">
                <a:solidFill>
                  <a:schemeClr val="accent6"/>
                </a:solidFill>
                <a:uFillTx/>
                <a:latin typeface="Consolas"/>
                <a:ea typeface="Consolas"/>
                <a:cs typeface="Consolas"/>
                <a:sym typeface="Consolas"/>
              </a:rPr>
              <a:t>Dataframe</a:t>
            </a:r>
            <a:r>
              <a:rPr lang="en-US" sz="1600" dirty="0">
                <a:solidFill>
                  <a:schemeClr val="accent6"/>
                </a:solidFill>
                <a:uFillTx/>
                <a:latin typeface="Consolas"/>
                <a:ea typeface="Consolas"/>
                <a:cs typeface="Consolas"/>
                <a:sym typeface="Consolas"/>
              </a:rPr>
              <a:t> T, using the </a:t>
            </a:r>
            <a:r>
              <a:rPr lang="en-US" sz="1600" i="1" dirty="0">
                <a:solidFill>
                  <a:schemeClr val="accent6"/>
                </a:solidFill>
                <a:uFillTx/>
                <a:latin typeface="Consolas"/>
                <a:ea typeface="Consolas"/>
                <a:cs typeface="Consolas"/>
                <a:sym typeface="Consolas"/>
              </a:rPr>
              <a:t>join key</a:t>
            </a:r>
            <a:r>
              <a:rPr lang="en-US" sz="1600" dirty="0">
                <a:solidFill>
                  <a:schemeClr val="accent6"/>
                </a:solidFill>
                <a:uFillTx/>
                <a:latin typeface="Consolas"/>
                <a:ea typeface="Consolas"/>
                <a:cs typeface="Consolas"/>
                <a:sym typeface="Consolas"/>
              </a:rPr>
              <a:t> </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as a key</a:t>
            </a:r>
            <a:endParaRPr dirty="0">
              <a:uFillTx/>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each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Pull out </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a:t>
            </a:r>
            <a:br>
              <a:rPr lang="en-US" sz="1600" dirty="0">
                <a:solidFill>
                  <a:schemeClr val="accent6"/>
                </a:solidFill>
                <a:uFillTx/>
                <a:latin typeface="Consolas"/>
                <a:ea typeface="Consolas"/>
                <a:cs typeface="Consolas"/>
                <a:sym typeface="Consolas"/>
              </a:rPr>
            </a:br>
            <a:r>
              <a:rPr lang="en-US" sz="1600" dirty="0">
                <a:solidFill>
                  <a:schemeClr val="accent6"/>
                </a:solidFill>
                <a:uFillTx/>
                <a:latin typeface="Consolas"/>
                <a:ea typeface="Consolas"/>
                <a:cs typeface="Consolas"/>
                <a:sym typeface="Consolas"/>
              </a:rPr>
              <a:t>Find matches in the index where </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 </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a:t>
            </a:r>
            <a:br>
              <a:rPr lang="en-US" sz="1600" dirty="0">
                <a:solidFill>
                  <a:schemeClr val="accent6"/>
                </a:solidFill>
                <a:uFillTx/>
                <a:latin typeface="Consolas"/>
                <a:ea typeface="Consolas"/>
                <a:cs typeface="Consolas"/>
                <a:sym typeface="Consolas"/>
              </a:rPr>
            </a:br>
            <a:r>
              <a:rPr lang="en-US" sz="1600" dirty="0">
                <a:solidFill>
                  <a:schemeClr val="accent6"/>
                </a:solidFill>
                <a:uFillTx/>
                <a:latin typeface="Consolas"/>
                <a:ea typeface="Consolas"/>
                <a:cs typeface="Consolas"/>
                <a:sym typeface="Consolas"/>
              </a:rPr>
              <a:t>Combine s with the matches and return.</a:t>
            </a:r>
            <a:endParaRPr dirty="0">
              <a:uFillTx/>
            </a:endParaRPr>
          </a:p>
        </p:txBody>
      </p:sp>
      <p:sp>
        <p:nvSpPr>
          <p:cNvPr id="502" name="Google Shape;502;p2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31</a:t>
            </a:fld>
            <a:endParaRPr>
              <a:uFillTx/>
            </a:endParaRPr>
          </a:p>
        </p:txBody>
      </p:sp>
      <p:sp>
        <p:nvSpPr>
          <p:cNvPr id="503" name="Google Shape;503;p27"/>
          <p:cNvSpPr>
            <a:spLocks/>
          </p:cNvSpPr>
          <p:nvPr/>
        </p:nvSpPr>
        <p:spPr>
          <a:xfrm>
            <a:off x="6620152" y="2402875"/>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4" name="Google Shape;504;p27"/>
          <p:cNvSpPr>
            <a:spLocks/>
          </p:cNvSpPr>
          <p:nvPr/>
        </p:nvSpPr>
        <p:spPr>
          <a:xfrm>
            <a:off x="6620152" y="2779641"/>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5" name="Google Shape;505;p27"/>
          <p:cNvSpPr>
            <a:spLocks/>
          </p:cNvSpPr>
          <p:nvPr/>
        </p:nvSpPr>
        <p:spPr>
          <a:xfrm>
            <a:off x="6620152" y="3156407"/>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6" name="Google Shape;506;p27"/>
          <p:cNvSpPr>
            <a:spLocks/>
          </p:cNvSpPr>
          <p:nvPr/>
        </p:nvSpPr>
        <p:spPr>
          <a:xfrm>
            <a:off x="7341589" y="2402875"/>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7" name="Google Shape;507;p27"/>
          <p:cNvSpPr>
            <a:spLocks/>
          </p:cNvSpPr>
          <p:nvPr/>
        </p:nvSpPr>
        <p:spPr>
          <a:xfrm>
            <a:off x="7341589" y="2779641"/>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8" name="Google Shape;508;p27"/>
          <p:cNvSpPr>
            <a:spLocks/>
          </p:cNvSpPr>
          <p:nvPr/>
        </p:nvSpPr>
        <p:spPr>
          <a:xfrm>
            <a:off x="7341589" y="3156407"/>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9" name="Google Shape;509;p27"/>
          <p:cNvSpPr txBox="1">
            <a:spLocks/>
          </p:cNvSpPr>
          <p:nvPr/>
        </p:nvSpPr>
        <p:spPr>
          <a:xfrm>
            <a:off x="6458501" y="1905186"/>
            <a:ext cx="6873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uFillTx/>
                <a:latin typeface="Tahoma"/>
                <a:ea typeface="Tahoma"/>
                <a:cs typeface="Tahoma"/>
                <a:sym typeface="Tahoma"/>
              </a:rPr>
              <a:t>keys</a:t>
            </a:r>
            <a:endParaRPr dirty="0">
              <a:uFillTx/>
              <a:latin typeface="Arial" panose="020B0604020202020204" pitchFamily="34" charset="0"/>
            </a:endParaRPr>
          </a:p>
        </p:txBody>
      </p:sp>
      <p:sp>
        <p:nvSpPr>
          <p:cNvPr id="510" name="Google Shape;510;p27"/>
          <p:cNvSpPr txBox="1">
            <a:spLocks/>
          </p:cNvSpPr>
          <p:nvPr/>
        </p:nvSpPr>
        <p:spPr>
          <a:xfrm>
            <a:off x="7529527" y="1905186"/>
            <a:ext cx="862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uFillTx/>
                <a:latin typeface="Tahoma"/>
                <a:ea typeface="Tahoma"/>
                <a:cs typeface="Tahoma"/>
                <a:sym typeface="Tahoma"/>
              </a:rPr>
              <a:t>tuples</a:t>
            </a:r>
            <a:endParaRPr dirty="0">
              <a:uFillTx/>
              <a:latin typeface="Arial" panose="020B0604020202020204" pitchFamily="34" charset="0"/>
            </a:endParaRPr>
          </a:p>
        </p:txBody>
      </p:sp>
      <p:sp>
        <p:nvSpPr>
          <p:cNvPr id="511" name="Google Shape;511;p27"/>
          <p:cNvSpPr>
            <a:spLocks/>
          </p:cNvSpPr>
          <p:nvPr/>
        </p:nvSpPr>
        <p:spPr>
          <a:xfrm>
            <a:off x="6967287" y="2480862"/>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2" name="Google Shape;512;p27"/>
          <p:cNvSpPr>
            <a:spLocks/>
          </p:cNvSpPr>
          <p:nvPr/>
        </p:nvSpPr>
        <p:spPr>
          <a:xfrm>
            <a:off x="6972303" y="2857628"/>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3" name="Google Shape;513;p27"/>
          <p:cNvSpPr>
            <a:spLocks/>
          </p:cNvSpPr>
          <p:nvPr/>
        </p:nvSpPr>
        <p:spPr>
          <a:xfrm>
            <a:off x="6983770" y="3234394"/>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4" name="Google Shape;514;p27"/>
          <p:cNvSpPr>
            <a:spLocks/>
          </p:cNvSpPr>
          <p:nvPr/>
        </p:nvSpPr>
        <p:spPr>
          <a:xfrm>
            <a:off x="3951816" y="3619770"/>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5" name="Google Shape;515;p27"/>
          <p:cNvSpPr>
            <a:spLocks/>
          </p:cNvSpPr>
          <p:nvPr/>
        </p:nvSpPr>
        <p:spPr>
          <a:xfrm>
            <a:off x="4726516" y="3619770"/>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7"/>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Rethinking Join</a:t>
            </a:r>
            <a:br>
              <a:rPr lang="en-US" dirty="0">
                <a:uFillTx/>
              </a:rPr>
            </a:br>
            <a:r>
              <a:rPr lang="en-US" dirty="0">
                <a:uFillTx/>
              </a:rPr>
              <a:t>(For Equality)</a:t>
            </a:r>
            <a:endParaRPr dirty="0">
              <a:uFillTx/>
            </a:endParaRPr>
          </a:p>
        </p:txBody>
      </p:sp>
      <p:sp>
        <p:nvSpPr>
          <p:cNvPr id="500" name="Google Shape;500;p27"/>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Given</a:t>
            </a:r>
            <a:r>
              <a:rPr lang="en-US" dirty="0">
                <a:uFillTx/>
              </a:rPr>
              <a:t> </a:t>
            </a:r>
            <a:r>
              <a:rPr lang="en-US" sz="1800" dirty="0">
                <a:uFillTx/>
                <a:latin typeface="Consolas"/>
                <a:ea typeface="Consolas"/>
                <a:cs typeface="Consolas"/>
                <a:sym typeface="Consolas"/>
              </a:rPr>
              <a:t>S join T on (</a:t>
            </a:r>
            <a:r>
              <a:rPr lang="en-US" sz="1800" dirty="0" err="1">
                <a:uFillTx/>
                <a:latin typeface="Consolas"/>
                <a:ea typeface="Consolas"/>
                <a:cs typeface="Consolas"/>
                <a:sym typeface="Consolas"/>
              </a:rPr>
              <a:t>s_on</a:t>
            </a:r>
            <a:r>
              <a:rPr lang="en-US" sz="1800" dirty="0">
                <a:uFillTx/>
                <a:latin typeface="Consolas"/>
                <a:ea typeface="Consolas"/>
                <a:cs typeface="Consolas"/>
                <a:sym typeface="Consolas"/>
              </a:rPr>
              <a:t> == </a:t>
            </a:r>
            <a:r>
              <a:rPr lang="en-US" sz="1800" dirty="0" err="1">
                <a:uFillTx/>
                <a:latin typeface="Consolas"/>
                <a:ea typeface="Consolas"/>
                <a:cs typeface="Consolas"/>
                <a:sym typeface="Consolas"/>
              </a:rPr>
              <a:t>t_on</a:t>
            </a:r>
            <a:r>
              <a:rPr lang="en-US" sz="1800" dirty="0">
                <a:uFillTx/>
                <a:latin typeface="Consolas"/>
                <a:ea typeface="Consolas"/>
                <a:cs typeface="Consolas"/>
                <a:sym typeface="Consolas"/>
              </a:rPr>
              <a:t>)</a:t>
            </a:r>
            <a:endParaRPr sz="1800" dirty="0">
              <a:uFillTx/>
            </a:endParaRPr>
          </a:p>
          <a:p>
            <a:pPr marL="177800" lvl="0" indent="-16668" algn="l" rtl="0">
              <a:spcBef>
                <a:spcPts val="725"/>
              </a:spcBef>
              <a:spcAft>
                <a:spcPts val="0"/>
              </a:spcAft>
              <a:buSzPts val="2538"/>
              <a:buNone/>
            </a:pPr>
            <a:endParaRPr dirty="0">
              <a:uFillTx/>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index </a:t>
            </a:r>
            <a:r>
              <a:rPr lang="en-US" sz="1600" dirty="0" err="1">
                <a:solidFill>
                  <a:schemeClr val="accent6"/>
                </a:solidFill>
                <a:uFillTx/>
                <a:latin typeface="Consolas"/>
                <a:ea typeface="Consolas"/>
                <a:cs typeface="Consolas"/>
                <a:sym typeface="Consolas"/>
              </a:rPr>
              <a:t>Dataframe</a:t>
            </a:r>
            <a:r>
              <a:rPr lang="en-US" sz="1600" dirty="0">
                <a:solidFill>
                  <a:schemeClr val="accent6"/>
                </a:solidFill>
                <a:uFillTx/>
                <a:latin typeface="Consolas"/>
                <a:ea typeface="Consolas"/>
                <a:cs typeface="Consolas"/>
                <a:sym typeface="Consolas"/>
              </a:rPr>
              <a:t> T, using the </a:t>
            </a:r>
            <a:r>
              <a:rPr lang="en-US" sz="1600" i="1" dirty="0">
                <a:solidFill>
                  <a:schemeClr val="accent6"/>
                </a:solidFill>
                <a:uFillTx/>
                <a:latin typeface="Consolas"/>
                <a:ea typeface="Consolas"/>
                <a:cs typeface="Consolas"/>
                <a:sym typeface="Consolas"/>
              </a:rPr>
              <a:t>join key</a:t>
            </a:r>
            <a:r>
              <a:rPr lang="en-US" sz="1600" dirty="0">
                <a:solidFill>
                  <a:schemeClr val="accent6"/>
                </a:solidFill>
                <a:uFillTx/>
                <a:latin typeface="Consolas"/>
                <a:ea typeface="Consolas"/>
                <a:cs typeface="Consolas"/>
                <a:sym typeface="Consolas"/>
              </a:rPr>
              <a:t> </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as a key</a:t>
            </a:r>
            <a:endParaRPr dirty="0">
              <a:uFillTx/>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each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Pull out </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a:t>
            </a:r>
            <a:br>
              <a:rPr lang="en-US" sz="1600" dirty="0">
                <a:solidFill>
                  <a:schemeClr val="accent6"/>
                </a:solidFill>
                <a:uFillTx/>
                <a:latin typeface="Consolas"/>
                <a:ea typeface="Consolas"/>
                <a:cs typeface="Consolas"/>
                <a:sym typeface="Consolas"/>
              </a:rPr>
            </a:br>
            <a:r>
              <a:rPr lang="en-US" sz="1600" dirty="0">
                <a:solidFill>
                  <a:schemeClr val="accent6"/>
                </a:solidFill>
                <a:uFillTx/>
                <a:latin typeface="Consolas"/>
                <a:ea typeface="Consolas"/>
                <a:cs typeface="Consolas"/>
                <a:sym typeface="Consolas"/>
              </a:rPr>
              <a:t>Find matches in the index where </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 </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a:t>
            </a:r>
            <a:br>
              <a:rPr lang="en-US" sz="1600" dirty="0">
                <a:solidFill>
                  <a:schemeClr val="accent6"/>
                </a:solidFill>
                <a:uFillTx/>
                <a:latin typeface="Consolas"/>
                <a:ea typeface="Consolas"/>
                <a:cs typeface="Consolas"/>
                <a:sym typeface="Consolas"/>
              </a:rPr>
            </a:br>
            <a:r>
              <a:rPr lang="en-US" sz="1600" dirty="0">
                <a:solidFill>
                  <a:schemeClr val="accent6"/>
                </a:solidFill>
                <a:uFillTx/>
                <a:latin typeface="Consolas"/>
                <a:ea typeface="Consolas"/>
                <a:cs typeface="Consolas"/>
                <a:sym typeface="Consolas"/>
              </a:rPr>
              <a:t>Combine s with the matches and return.</a:t>
            </a:r>
            <a:endParaRPr dirty="0">
              <a:uFillTx/>
            </a:endParaRPr>
          </a:p>
        </p:txBody>
      </p:sp>
      <p:sp>
        <p:nvSpPr>
          <p:cNvPr id="502" name="Google Shape;502;p2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32</a:t>
            </a:fld>
            <a:endParaRPr>
              <a:uFillTx/>
            </a:endParaRPr>
          </a:p>
        </p:txBody>
      </p:sp>
      <p:sp>
        <p:nvSpPr>
          <p:cNvPr id="503" name="Google Shape;503;p27"/>
          <p:cNvSpPr>
            <a:spLocks/>
          </p:cNvSpPr>
          <p:nvPr/>
        </p:nvSpPr>
        <p:spPr>
          <a:xfrm>
            <a:off x="6620152" y="2402875"/>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4" name="Google Shape;504;p27"/>
          <p:cNvSpPr>
            <a:spLocks/>
          </p:cNvSpPr>
          <p:nvPr/>
        </p:nvSpPr>
        <p:spPr>
          <a:xfrm>
            <a:off x="6620152" y="2779641"/>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5" name="Google Shape;505;p27"/>
          <p:cNvSpPr>
            <a:spLocks/>
          </p:cNvSpPr>
          <p:nvPr/>
        </p:nvSpPr>
        <p:spPr>
          <a:xfrm>
            <a:off x="6620152" y="3156407"/>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6" name="Google Shape;506;p27"/>
          <p:cNvSpPr>
            <a:spLocks/>
          </p:cNvSpPr>
          <p:nvPr/>
        </p:nvSpPr>
        <p:spPr>
          <a:xfrm>
            <a:off x="7341589" y="2402875"/>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7" name="Google Shape;507;p27"/>
          <p:cNvSpPr>
            <a:spLocks/>
          </p:cNvSpPr>
          <p:nvPr/>
        </p:nvSpPr>
        <p:spPr>
          <a:xfrm>
            <a:off x="7341589" y="2779641"/>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8" name="Google Shape;508;p27"/>
          <p:cNvSpPr>
            <a:spLocks/>
          </p:cNvSpPr>
          <p:nvPr/>
        </p:nvSpPr>
        <p:spPr>
          <a:xfrm>
            <a:off x="7341589" y="3156407"/>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09" name="Google Shape;509;p27"/>
          <p:cNvSpPr txBox="1">
            <a:spLocks/>
          </p:cNvSpPr>
          <p:nvPr/>
        </p:nvSpPr>
        <p:spPr>
          <a:xfrm>
            <a:off x="6458501" y="1905186"/>
            <a:ext cx="6873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uFillTx/>
                <a:latin typeface="Tahoma"/>
                <a:ea typeface="Tahoma"/>
                <a:cs typeface="Tahoma"/>
                <a:sym typeface="Tahoma"/>
              </a:rPr>
              <a:t>keys</a:t>
            </a:r>
            <a:endParaRPr dirty="0">
              <a:uFillTx/>
              <a:latin typeface="Arial" panose="020B0604020202020204" pitchFamily="34" charset="0"/>
            </a:endParaRPr>
          </a:p>
        </p:txBody>
      </p:sp>
      <p:sp>
        <p:nvSpPr>
          <p:cNvPr id="510" name="Google Shape;510;p27"/>
          <p:cNvSpPr txBox="1">
            <a:spLocks/>
          </p:cNvSpPr>
          <p:nvPr/>
        </p:nvSpPr>
        <p:spPr>
          <a:xfrm>
            <a:off x="7529527" y="1905186"/>
            <a:ext cx="862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uFillTx/>
                <a:latin typeface="Tahoma"/>
                <a:ea typeface="Tahoma"/>
                <a:cs typeface="Tahoma"/>
                <a:sym typeface="Tahoma"/>
              </a:rPr>
              <a:t>tuples</a:t>
            </a:r>
            <a:endParaRPr dirty="0">
              <a:uFillTx/>
              <a:latin typeface="Arial" panose="020B0604020202020204" pitchFamily="34" charset="0"/>
            </a:endParaRPr>
          </a:p>
        </p:txBody>
      </p:sp>
      <p:sp>
        <p:nvSpPr>
          <p:cNvPr id="511" name="Google Shape;511;p27"/>
          <p:cNvSpPr>
            <a:spLocks/>
          </p:cNvSpPr>
          <p:nvPr/>
        </p:nvSpPr>
        <p:spPr>
          <a:xfrm>
            <a:off x="6967287" y="2480862"/>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2" name="Google Shape;512;p27"/>
          <p:cNvSpPr>
            <a:spLocks/>
          </p:cNvSpPr>
          <p:nvPr/>
        </p:nvSpPr>
        <p:spPr>
          <a:xfrm>
            <a:off x="6972303" y="2857628"/>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3" name="Google Shape;513;p27"/>
          <p:cNvSpPr>
            <a:spLocks/>
          </p:cNvSpPr>
          <p:nvPr/>
        </p:nvSpPr>
        <p:spPr>
          <a:xfrm>
            <a:off x="6983770" y="3234394"/>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4" name="Google Shape;514;p27"/>
          <p:cNvSpPr>
            <a:spLocks/>
          </p:cNvSpPr>
          <p:nvPr/>
        </p:nvSpPr>
        <p:spPr>
          <a:xfrm>
            <a:off x="3951816" y="3619770"/>
            <a:ext cx="1240367" cy="23706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15" name="Google Shape;515;p27"/>
          <p:cNvSpPr>
            <a:spLocks/>
          </p:cNvSpPr>
          <p:nvPr/>
        </p:nvSpPr>
        <p:spPr>
          <a:xfrm>
            <a:off x="4726516" y="3619770"/>
            <a:ext cx="237067" cy="237067"/>
          </a:xfrm>
          <a:prstGeom prst="rect">
            <a:avLst/>
          </a:prstGeom>
          <a:solidFill>
            <a:srgbClr val="F5CEC9"/>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cxnSp>
        <p:nvCxnSpPr>
          <p:cNvPr id="516" name="Google Shape;516;p27"/>
          <p:cNvCxnSpPr>
            <a:stCxn id="515" idx="3"/>
            <a:endCxn id="504" idx="1"/>
          </p:cNvCxnSpPr>
          <p:nvPr/>
        </p:nvCxnSpPr>
        <p:spPr>
          <a:xfrm rot="10800000" flipH="1">
            <a:off x="4963583" y="2898303"/>
            <a:ext cx="1656600" cy="840000"/>
          </a:xfrm>
          <a:prstGeom prst="curvedConnector3">
            <a:avLst>
              <a:gd name="adj1" fmla="val 50000"/>
            </a:avLst>
          </a:prstGeom>
          <a:noFill/>
          <a:ln w="9525" cap="rnd" cmpd="sng">
            <a:solidFill>
              <a:srgbClr val="131515"/>
            </a:solidFill>
            <a:prstDash val="solid"/>
            <a:round/>
            <a:headEnd type="none" w="sm" len="sm"/>
            <a:tailEnd type="triangle" w="med" len="med"/>
          </a:ln>
        </p:spPr>
      </p:cxnSp>
    </p:spTree>
    <p:extLst>
      <p:ext uri="{BB962C8B-B14F-4D97-AF65-F5344CB8AC3E}">
        <p14:creationId xmlns:p14="http://schemas.microsoft.com/office/powerpoint/2010/main" val="368660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A More Efficient Equality Join</a:t>
            </a:r>
            <a:endParaRPr dirty="0">
              <a:uFillTx/>
            </a:endParaRPr>
          </a:p>
        </p:txBody>
      </p:sp>
      <p:sp>
        <p:nvSpPr>
          <p:cNvPr id="523" name="Google Shape;523;p2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33</a:t>
            </a:fld>
            <a:endParaRPr>
              <a:uFillTx/>
            </a:endParaRPr>
          </a:p>
        </p:txBody>
      </p:sp>
      <p:sp>
        <p:nvSpPr>
          <p:cNvPr id="524" name="Google Shape;524;p28"/>
          <p:cNvSpPr>
            <a:spLocks/>
          </p:cNvSpPr>
          <p:nvPr/>
        </p:nvSpPr>
        <p:spPr>
          <a:xfrm>
            <a:off x="515937" y="1017806"/>
            <a:ext cx="7959596" cy="4278094"/>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def </a:t>
            </a:r>
            <a:r>
              <a:rPr lang="en-US" sz="1600" dirty="0" err="1">
                <a:solidFill>
                  <a:schemeClr val="dk1"/>
                </a:solidFill>
                <a:uFillTx/>
                <a:latin typeface="Consolas"/>
                <a:ea typeface="Consolas"/>
                <a:cs typeface="Consolas"/>
                <a:sym typeface="Consolas"/>
              </a:rPr>
              <a:t>merge_map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S,T,l_on,r_on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pd.DataFrame</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 =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Take each value in the </a:t>
            </a:r>
            <a:r>
              <a:rPr lang="en-US" sz="1600" dirty="0" err="1">
                <a:solidFill>
                  <a:schemeClr val="accent6"/>
                </a:solidFill>
                <a:uFillTx/>
                <a:latin typeface="Consolas"/>
                <a:ea typeface="Consolas"/>
                <a:cs typeface="Consolas"/>
                <a:sym typeface="Consolas"/>
              </a:rPr>
              <a:t>r_on</a:t>
            </a:r>
            <a:r>
              <a:rPr lang="en-US" sz="1600" dirty="0">
                <a:solidFill>
                  <a:schemeClr val="accent6"/>
                </a:solidFill>
                <a:uFillTx/>
                <a:latin typeface="Consolas"/>
                <a:ea typeface="Consolas"/>
                <a:cs typeface="Consolas"/>
                <a:sym typeface="Consolas"/>
              </a:rPr>
              <a:t> field, and</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make a map entry for it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t_index,r_on</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Now find matches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count = count + 1</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if </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l_on</a:t>
            </a:r>
            <a:r>
              <a:rPr lang="en-US" sz="1600" dirty="0">
                <a:solidFill>
                  <a:schemeClr val="dk1"/>
                </a:solidFill>
                <a:uFillTx/>
                <a:latin typeface="Consolas"/>
                <a:ea typeface="Consolas"/>
                <a:cs typeface="Consolas"/>
                <a:sym typeface="Consolas"/>
              </a:rPr>
              <a:t>] in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ret.append</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append(</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l_on</a:t>
            </a:r>
            <a:r>
              <a:rPr lang="en-US" sz="1600" dirty="0">
                <a:solidFill>
                  <a:schemeClr val="dk1"/>
                </a:solidFill>
                <a:uFillTx/>
                <a:latin typeface="Consolas"/>
                <a:ea typeface="Consolas"/>
                <a:cs typeface="Consolas"/>
                <a:sym typeface="Consolas"/>
              </a:rPr>
              <a:t>]].drop(labels=</a:t>
            </a:r>
            <a:r>
              <a:rPr lang="en-US" sz="1600" dirty="0" err="1">
                <a:solidFill>
                  <a:schemeClr val="dk1"/>
                </a:solidFill>
                <a:uFillTx/>
                <a:latin typeface="Consolas"/>
                <a:ea typeface="Consolas"/>
                <a:cs typeface="Consolas"/>
                <a:sym typeface="Consolas"/>
              </a:rPr>
              <a:t>r_on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ignore_index</a:t>
            </a:r>
            <a:r>
              <a:rPr lang="en-US" sz="1600" dirty="0">
                <a:solidFill>
                  <a:schemeClr val="dk1"/>
                </a:solidFill>
                <a:uFillTx/>
                <a:latin typeface="Consolas"/>
                <a:ea typeface="Consolas"/>
                <a:cs typeface="Consolas"/>
                <a:sym typeface="Consolas"/>
              </a:rPr>
              <a:t>=True)</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return ret</a:t>
            </a:r>
            <a:endParaRPr dirty="0">
              <a:uFillTx/>
              <a:latin typeface="Arial" panose="020B0604020202020204" pitchFamily="34" charset="0"/>
            </a:endParaRPr>
          </a:p>
        </p:txBody>
      </p:sp>
      <p:sp>
        <p:nvSpPr>
          <p:cNvPr id="529" name="Google Shape;529;p28"/>
          <p:cNvSpPr>
            <a:spLocks/>
          </p:cNvSpPr>
          <p:nvPr/>
        </p:nvSpPr>
        <p:spPr>
          <a:xfrm>
            <a:off x="6504332" y="1945084"/>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0" name="Google Shape;530;p28"/>
          <p:cNvSpPr>
            <a:spLocks/>
          </p:cNvSpPr>
          <p:nvPr/>
        </p:nvSpPr>
        <p:spPr>
          <a:xfrm>
            <a:off x="6504332" y="2321850"/>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1" name="Google Shape;531;p28"/>
          <p:cNvSpPr>
            <a:spLocks/>
          </p:cNvSpPr>
          <p:nvPr/>
        </p:nvSpPr>
        <p:spPr>
          <a:xfrm>
            <a:off x="6504332" y="2698616"/>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2" name="Google Shape;532;p28"/>
          <p:cNvSpPr>
            <a:spLocks/>
          </p:cNvSpPr>
          <p:nvPr/>
        </p:nvSpPr>
        <p:spPr>
          <a:xfrm>
            <a:off x="7225769" y="1945084"/>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3" name="Google Shape;533;p28"/>
          <p:cNvSpPr>
            <a:spLocks/>
          </p:cNvSpPr>
          <p:nvPr/>
        </p:nvSpPr>
        <p:spPr>
          <a:xfrm>
            <a:off x="7225769" y="2321850"/>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4" name="Google Shape;534;p28"/>
          <p:cNvSpPr>
            <a:spLocks/>
          </p:cNvSpPr>
          <p:nvPr/>
        </p:nvSpPr>
        <p:spPr>
          <a:xfrm>
            <a:off x="7225769" y="2698616"/>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5" name="Google Shape;535;p28"/>
          <p:cNvSpPr>
            <a:spLocks/>
          </p:cNvSpPr>
          <p:nvPr/>
        </p:nvSpPr>
        <p:spPr>
          <a:xfrm>
            <a:off x="6851467" y="2023071"/>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6" name="Google Shape;536;p28"/>
          <p:cNvSpPr>
            <a:spLocks/>
          </p:cNvSpPr>
          <p:nvPr/>
        </p:nvSpPr>
        <p:spPr>
          <a:xfrm>
            <a:off x="6856483" y="2399837"/>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7" name="Google Shape;537;p28"/>
          <p:cNvSpPr>
            <a:spLocks/>
          </p:cNvSpPr>
          <p:nvPr/>
        </p:nvSpPr>
        <p:spPr>
          <a:xfrm>
            <a:off x="6867950" y="2776603"/>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A More Efficient Equality Join</a:t>
            </a:r>
            <a:endParaRPr dirty="0">
              <a:uFillTx/>
            </a:endParaRPr>
          </a:p>
        </p:txBody>
      </p:sp>
      <p:sp>
        <p:nvSpPr>
          <p:cNvPr id="523" name="Google Shape;523;p2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34</a:t>
            </a:fld>
            <a:endParaRPr>
              <a:uFillTx/>
            </a:endParaRPr>
          </a:p>
        </p:txBody>
      </p:sp>
      <p:sp>
        <p:nvSpPr>
          <p:cNvPr id="524" name="Google Shape;524;p28"/>
          <p:cNvSpPr>
            <a:spLocks/>
          </p:cNvSpPr>
          <p:nvPr/>
        </p:nvSpPr>
        <p:spPr>
          <a:xfrm>
            <a:off x="515937" y="1017806"/>
            <a:ext cx="7959596" cy="4278094"/>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def </a:t>
            </a:r>
            <a:r>
              <a:rPr lang="en-US" sz="1600" dirty="0" err="1">
                <a:solidFill>
                  <a:schemeClr val="dk1"/>
                </a:solidFill>
                <a:uFillTx/>
                <a:latin typeface="Consolas"/>
                <a:ea typeface="Consolas"/>
                <a:cs typeface="Consolas"/>
                <a:sym typeface="Consolas"/>
              </a:rPr>
              <a:t>merge_map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S,T,l_on,r_on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pd.DataFrame</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 =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Take each value in the </a:t>
            </a:r>
            <a:r>
              <a:rPr lang="en-US" sz="1600" dirty="0" err="1">
                <a:solidFill>
                  <a:schemeClr val="accent6"/>
                </a:solidFill>
                <a:uFillTx/>
                <a:latin typeface="Consolas"/>
                <a:ea typeface="Consolas"/>
                <a:cs typeface="Consolas"/>
                <a:sym typeface="Consolas"/>
              </a:rPr>
              <a:t>r_on</a:t>
            </a:r>
            <a:r>
              <a:rPr lang="en-US" sz="1600" dirty="0">
                <a:solidFill>
                  <a:schemeClr val="accent6"/>
                </a:solidFill>
                <a:uFillTx/>
                <a:latin typeface="Consolas"/>
                <a:ea typeface="Consolas"/>
                <a:cs typeface="Consolas"/>
                <a:sym typeface="Consolas"/>
              </a:rPr>
              <a:t> field, and</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make a map entry for it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t_index,r_on</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Now find matches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count = count + 1</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if </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l_on</a:t>
            </a:r>
            <a:r>
              <a:rPr lang="en-US" sz="1600" dirty="0">
                <a:solidFill>
                  <a:schemeClr val="dk1"/>
                </a:solidFill>
                <a:uFillTx/>
                <a:latin typeface="Consolas"/>
                <a:ea typeface="Consolas"/>
                <a:cs typeface="Consolas"/>
                <a:sym typeface="Consolas"/>
              </a:rPr>
              <a:t>] in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ret.append</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append(</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l_on</a:t>
            </a:r>
            <a:r>
              <a:rPr lang="en-US" sz="1600" dirty="0">
                <a:solidFill>
                  <a:schemeClr val="dk1"/>
                </a:solidFill>
                <a:uFillTx/>
                <a:latin typeface="Consolas"/>
                <a:ea typeface="Consolas"/>
                <a:cs typeface="Consolas"/>
                <a:sym typeface="Consolas"/>
              </a:rPr>
              <a:t>]].drop(labels=</a:t>
            </a:r>
            <a:r>
              <a:rPr lang="en-US" sz="1600" dirty="0" err="1">
                <a:solidFill>
                  <a:schemeClr val="dk1"/>
                </a:solidFill>
                <a:uFillTx/>
                <a:latin typeface="Consolas"/>
                <a:ea typeface="Consolas"/>
                <a:cs typeface="Consolas"/>
                <a:sym typeface="Consolas"/>
              </a:rPr>
              <a:t>r_on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ignore_index</a:t>
            </a:r>
            <a:r>
              <a:rPr lang="en-US" sz="1600" dirty="0">
                <a:solidFill>
                  <a:schemeClr val="dk1"/>
                </a:solidFill>
                <a:uFillTx/>
                <a:latin typeface="Consolas"/>
                <a:ea typeface="Consolas"/>
                <a:cs typeface="Consolas"/>
                <a:sym typeface="Consolas"/>
              </a:rPr>
              <a:t>=True)</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return ret</a:t>
            </a:r>
            <a:endParaRPr dirty="0">
              <a:uFillTx/>
              <a:latin typeface="Arial" panose="020B0604020202020204" pitchFamily="34" charset="0"/>
            </a:endParaRPr>
          </a:p>
        </p:txBody>
      </p:sp>
      <p:sp>
        <p:nvSpPr>
          <p:cNvPr id="527" name="Google Shape;527;p28"/>
          <p:cNvSpPr>
            <a:spLocks/>
          </p:cNvSpPr>
          <p:nvPr/>
        </p:nvSpPr>
        <p:spPr>
          <a:xfrm>
            <a:off x="5219700" y="2782391"/>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29" name="Google Shape;529;p28"/>
          <p:cNvSpPr>
            <a:spLocks/>
          </p:cNvSpPr>
          <p:nvPr/>
        </p:nvSpPr>
        <p:spPr>
          <a:xfrm>
            <a:off x="6504332" y="1945084"/>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0" name="Google Shape;530;p28"/>
          <p:cNvSpPr>
            <a:spLocks/>
          </p:cNvSpPr>
          <p:nvPr/>
        </p:nvSpPr>
        <p:spPr>
          <a:xfrm>
            <a:off x="6504332" y="2321850"/>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1" name="Google Shape;531;p28"/>
          <p:cNvSpPr>
            <a:spLocks/>
          </p:cNvSpPr>
          <p:nvPr/>
        </p:nvSpPr>
        <p:spPr>
          <a:xfrm>
            <a:off x="6504332" y="2698616"/>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2" name="Google Shape;532;p28"/>
          <p:cNvSpPr>
            <a:spLocks/>
          </p:cNvSpPr>
          <p:nvPr/>
        </p:nvSpPr>
        <p:spPr>
          <a:xfrm>
            <a:off x="7225769" y="1945084"/>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3" name="Google Shape;533;p28"/>
          <p:cNvSpPr>
            <a:spLocks/>
          </p:cNvSpPr>
          <p:nvPr/>
        </p:nvSpPr>
        <p:spPr>
          <a:xfrm>
            <a:off x="7225769" y="2321850"/>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4" name="Google Shape;534;p28"/>
          <p:cNvSpPr>
            <a:spLocks/>
          </p:cNvSpPr>
          <p:nvPr/>
        </p:nvSpPr>
        <p:spPr>
          <a:xfrm>
            <a:off x="7225769" y="2698616"/>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5" name="Google Shape;535;p28"/>
          <p:cNvSpPr>
            <a:spLocks/>
          </p:cNvSpPr>
          <p:nvPr/>
        </p:nvSpPr>
        <p:spPr>
          <a:xfrm>
            <a:off x="6851467" y="2023071"/>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6" name="Google Shape;536;p28"/>
          <p:cNvSpPr>
            <a:spLocks/>
          </p:cNvSpPr>
          <p:nvPr/>
        </p:nvSpPr>
        <p:spPr>
          <a:xfrm>
            <a:off x="6856483" y="2399837"/>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7" name="Google Shape;537;p28"/>
          <p:cNvSpPr>
            <a:spLocks/>
          </p:cNvSpPr>
          <p:nvPr/>
        </p:nvSpPr>
        <p:spPr>
          <a:xfrm>
            <a:off x="6867950" y="2776603"/>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pic>
        <p:nvPicPr>
          <p:cNvPr id="538" name="Google Shape;538;p28"/>
          <p:cNvPicPr preferRelativeResize="0"/>
          <p:nvPr/>
        </p:nvPicPr>
        <p:blipFill rotWithShape="1">
          <a:blip r:embed="rId3"/>
          <a:srcRect/>
          <a:stretch/>
        </p:blipFill>
        <p:spPr>
          <a:xfrm>
            <a:off x="1673223" y="1589946"/>
            <a:ext cx="6619062" cy="1703917"/>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539" name="Google Shape;539;p28"/>
          <p:cNvSpPr>
            <a:spLocks/>
          </p:cNvSpPr>
          <p:nvPr/>
        </p:nvSpPr>
        <p:spPr>
          <a:xfrm>
            <a:off x="1752600" y="2325191"/>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40" name="Google Shape;540;p28"/>
          <p:cNvSpPr>
            <a:spLocks/>
          </p:cNvSpPr>
          <p:nvPr/>
        </p:nvSpPr>
        <p:spPr>
          <a:xfrm>
            <a:off x="5219700" y="2817149"/>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A More Efficient Equality Join</a:t>
            </a:r>
            <a:endParaRPr dirty="0">
              <a:uFillTx/>
            </a:endParaRPr>
          </a:p>
        </p:txBody>
      </p:sp>
      <p:sp>
        <p:nvSpPr>
          <p:cNvPr id="523" name="Google Shape;523;p2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35</a:t>
            </a:fld>
            <a:endParaRPr>
              <a:uFillTx/>
            </a:endParaRPr>
          </a:p>
        </p:txBody>
      </p:sp>
      <p:sp>
        <p:nvSpPr>
          <p:cNvPr id="524" name="Google Shape;524;p28"/>
          <p:cNvSpPr>
            <a:spLocks/>
          </p:cNvSpPr>
          <p:nvPr/>
        </p:nvSpPr>
        <p:spPr>
          <a:xfrm>
            <a:off x="515937" y="1017806"/>
            <a:ext cx="7959596" cy="4278094"/>
          </a:xfrm>
          <a:prstGeom prst="rect">
            <a:avLst/>
          </a:prstGeom>
          <a:solidFill>
            <a:srgbClr val="E5E5E5"/>
          </a:solidFill>
          <a:ln w="9525"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def </a:t>
            </a:r>
            <a:r>
              <a:rPr lang="en-US" sz="1600" dirty="0" err="1">
                <a:solidFill>
                  <a:schemeClr val="dk1"/>
                </a:solidFill>
                <a:uFillTx/>
                <a:latin typeface="Consolas"/>
                <a:ea typeface="Consolas"/>
                <a:cs typeface="Consolas"/>
                <a:sym typeface="Consolas"/>
              </a:rPr>
              <a:t>merge_map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S,T,l_on,r_on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pd.DataFrame</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 =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Take each value in the </a:t>
            </a:r>
            <a:r>
              <a:rPr lang="en-US" sz="1600" dirty="0" err="1">
                <a:solidFill>
                  <a:schemeClr val="accent6"/>
                </a:solidFill>
                <a:uFillTx/>
                <a:latin typeface="Consolas"/>
                <a:ea typeface="Consolas"/>
                <a:cs typeface="Consolas"/>
                <a:sym typeface="Consolas"/>
              </a:rPr>
              <a:t>r_on</a:t>
            </a:r>
            <a:r>
              <a:rPr lang="en-US" sz="1600" dirty="0">
                <a:solidFill>
                  <a:schemeClr val="accent6"/>
                </a:solidFill>
                <a:uFillTx/>
                <a:latin typeface="Consolas"/>
                <a:ea typeface="Consolas"/>
                <a:cs typeface="Consolas"/>
                <a:sym typeface="Consolas"/>
              </a:rPr>
              <a:t> field, and</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make a map entry for it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t_index,r_on</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T.loc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t_index</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 Now find matches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for </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in range(0, </a:t>
            </a:r>
            <a:r>
              <a:rPr lang="en-US" sz="1600" dirty="0" err="1">
                <a:solidFill>
                  <a:schemeClr val="dk1"/>
                </a:solidFill>
                <a:uFillTx/>
                <a:latin typeface="Consolas"/>
                <a:ea typeface="Consolas"/>
                <a:cs typeface="Consolas"/>
                <a:sym typeface="Consolas"/>
              </a:rPr>
              <a:t>len</a:t>
            </a:r>
            <a:r>
              <a:rPr lang="en-US" sz="1600" dirty="0">
                <a:solidFill>
                  <a:schemeClr val="dk1"/>
                </a:solidFill>
                <a:uFillTx/>
                <a:latin typeface="Consolas"/>
                <a:ea typeface="Consolas"/>
                <a:cs typeface="Consolas"/>
                <a:sym typeface="Consolas"/>
              </a:rPr>
              <a:t>(S)):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count = count + 1</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if </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l_on</a:t>
            </a:r>
            <a:r>
              <a:rPr lang="en-US" sz="1600" dirty="0">
                <a:solidFill>
                  <a:schemeClr val="dk1"/>
                </a:solidFill>
                <a:uFillTx/>
                <a:latin typeface="Consolas"/>
                <a:ea typeface="Consolas"/>
                <a:cs typeface="Consolas"/>
                <a:sym typeface="Consolas"/>
              </a:rPr>
              <a:t>] in </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 = </a:t>
            </a:r>
            <a:r>
              <a:rPr lang="en-US" sz="1600" dirty="0" err="1">
                <a:solidFill>
                  <a:schemeClr val="dk1"/>
                </a:solidFill>
                <a:uFillTx/>
                <a:latin typeface="Consolas"/>
                <a:ea typeface="Consolas"/>
                <a:cs typeface="Consolas"/>
                <a:sym typeface="Consolas"/>
              </a:rPr>
              <a:t>ret.append</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append(</a:t>
            </a:r>
            <a:r>
              <a:rPr lang="en-US" sz="1600" dirty="0" err="1">
                <a:solidFill>
                  <a:schemeClr val="dk1"/>
                </a:solidFill>
                <a:uFillTx/>
                <a:latin typeface="Consolas"/>
                <a:ea typeface="Consolas"/>
                <a:cs typeface="Consolas"/>
                <a:sym typeface="Consolas"/>
              </a:rPr>
              <a:t>T_map</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S.loc</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s_index</a:t>
            </a: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l_on</a:t>
            </a:r>
            <a:r>
              <a:rPr lang="en-US" sz="1600" dirty="0">
                <a:solidFill>
                  <a:schemeClr val="dk1"/>
                </a:solidFill>
                <a:uFillTx/>
                <a:latin typeface="Consolas"/>
                <a:ea typeface="Consolas"/>
                <a:cs typeface="Consolas"/>
                <a:sym typeface="Consolas"/>
              </a:rPr>
              <a:t>]].drop(labels=</a:t>
            </a:r>
            <a:r>
              <a:rPr lang="en-US" sz="1600" dirty="0" err="1">
                <a:solidFill>
                  <a:schemeClr val="dk1"/>
                </a:solidFill>
                <a:uFillTx/>
                <a:latin typeface="Consolas"/>
                <a:ea typeface="Consolas"/>
                <a:cs typeface="Consolas"/>
                <a:sym typeface="Consolas"/>
              </a:rPr>
              <a:t>r_on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ignore_index</a:t>
            </a:r>
            <a:r>
              <a:rPr lang="en-US" sz="1600" dirty="0">
                <a:solidFill>
                  <a:schemeClr val="dk1"/>
                </a:solidFill>
                <a:uFillTx/>
                <a:latin typeface="Consolas"/>
                <a:ea typeface="Consolas"/>
                <a:cs typeface="Consolas"/>
                <a:sym typeface="Consolas"/>
              </a:rPr>
              <a:t>=True)</a:t>
            </a:r>
            <a:endParaRPr dirty="0">
              <a:uFillTx/>
              <a:latin typeface="Arial" panose="020B0604020202020204" pitchFamily="34" charset="0"/>
            </a:endParaRPr>
          </a:p>
          <a:p>
            <a:pPr marL="0" marR="0" lvl="0" indent="0" algn="l" rtl="0">
              <a:spcBef>
                <a:spcPts val="0"/>
              </a:spcBef>
              <a:spcAft>
                <a:spcPts val="0"/>
              </a:spcAft>
              <a:buNone/>
            </a:pPr>
            <a:endParaRPr sz="1600" dirty="0">
              <a:solidFill>
                <a:schemeClr val="dk1"/>
              </a:solidFill>
              <a:uFillTx/>
              <a:latin typeface="Consolas"/>
              <a:ea typeface="Consolas"/>
              <a:cs typeface="Consolas"/>
              <a:sym typeface="Consolas"/>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return ret</a:t>
            </a:r>
            <a:endParaRPr dirty="0">
              <a:uFillTx/>
              <a:latin typeface="Arial" panose="020B0604020202020204" pitchFamily="34" charset="0"/>
            </a:endParaRPr>
          </a:p>
        </p:txBody>
      </p:sp>
      <p:pic>
        <p:nvPicPr>
          <p:cNvPr id="525" name="Google Shape;525;p28"/>
          <p:cNvPicPr preferRelativeResize="0"/>
          <p:nvPr/>
        </p:nvPicPr>
        <p:blipFill rotWithShape="1">
          <a:blip r:embed="rId3"/>
          <a:srcRect t="42591"/>
          <a:stretch/>
        </p:blipFill>
        <p:spPr>
          <a:xfrm>
            <a:off x="1640376" y="4151930"/>
            <a:ext cx="6684757" cy="997027"/>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526" name="Google Shape;526;p28"/>
          <p:cNvSpPr>
            <a:spLocks/>
          </p:cNvSpPr>
          <p:nvPr/>
        </p:nvSpPr>
        <p:spPr>
          <a:xfrm>
            <a:off x="5168900" y="4642846"/>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27" name="Google Shape;527;p28"/>
          <p:cNvSpPr>
            <a:spLocks/>
          </p:cNvSpPr>
          <p:nvPr/>
        </p:nvSpPr>
        <p:spPr>
          <a:xfrm>
            <a:off x="5219700" y="2782391"/>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28" name="Google Shape;528;p28"/>
          <p:cNvSpPr>
            <a:spLocks/>
          </p:cNvSpPr>
          <p:nvPr/>
        </p:nvSpPr>
        <p:spPr>
          <a:xfrm>
            <a:off x="1673224" y="4151930"/>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29" name="Google Shape;529;p28"/>
          <p:cNvSpPr>
            <a:spLocks/>
          </p:cNvSpPr>
          <p:nvPr/>
        </p:nvSpPr>
        <p:spPr>
          <a:xfrm>
            <a:off x="6504332" y="1945084"/>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0" name="Google Shape;530;p28"/>
          <p:cNvSpPr>
            <a:spLocks/>
          </p:cNvSpPr>
          <p:nvPr/>
        </p:nvSpPr>
        <p:spPr>
          <a:xfrm>
            <a:off x="6504332" y="2321850"/>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1" name="Google Shape;531;p28"/>
          <p:cNvSpPr>
            <a:spLocks/>
          </p:cNvSpPr>
          <p:nvPr/>
        </p:nvSpPr>
        <p:spPr>
          <a:xfrm>
            <a:off x="6504332" y="2698616"/>
            <a:ext cx="237067" cy="237067"/>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2" name="Google Shape;532;p28"/>
          <p:cNvSpPr>
            <a:spLocks/>
          </p:cNvSpPr>
          <p:nvPr/>
        </p:nvSpPr>
        <p:spPr>
          <a:xfrm>
            <a:off x="7225769" y="1945084"/>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3" name="Google Shape;533;p28"/>
          <p:cNvSpPr>
            <a:spLocks/>
          </p:cNvSpPr>
          <p:nvPr/>
        </p:nvSpPr>
        <p:spPr>
          <a:xfrm>
            <a:off x="7225769" y="2321850"/>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4" name="Google Shape;534;p28"/>
          <p:cNvSpPr>
            <a:spLocks/>
          </p:cNvSpPr>
          <p:nvPr/>
        </p:nvSpPr>
        <p:spPr>
          <a:xfrm>
            <a:off x="7225769" y="2698616"/>
            <a:ext cx="1240367" cy="237067"/>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5" name="Google Shape;535;p28"/>
          <p:cNvSpPr>
            <a:spLocks/>
          </p:cNvSpPr>
          <p:nvPr/>
        </p:nvSpPr>
        <p:spPr>
          <a:xfrm>
            <a:off x="6851467" y="2023071"/>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6" name="Google Shape;536;p28"/>
          <p:cNvSpPr>
            <a:spLocks/>
          </p:cNvSpPr>
          <p:nvPr/>
        </p:nvSpPr>
        <p:spPr>
          <a:xfrm>
            <a:off x="6856483" y="2399837"/>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37" name="Google Shape;537;p28"/>
          <p:cNvSpPr>
            <a:spLocks/>
          </p:cNvSpPr>
          <p:nvPr/>
        </p:nvSpPr>
        <p:spPr>
          <a:xfrm>
            <a:off x="6867950" y="2776603"/>
            <a:ext cx="232831" cy="81093"/>
          </a:xfrm>
          <a:prstGeom prst="right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pic>
        <p:nvPicPr>
          <p:cNvPr id="538" name="Google Shape;538;p28"/>
          <p:cNvPicPr preferRelativeResize="0"/>
          <p:nvPr/>
        </p:nvPicPr>
        <p:blipFill rotWithShape="1">
          <a:blip r:embed="rId4"/>
          <a:srcRect/>
          <a:stretch/>
        </p:blipFill>
        <p:spPr>
          <a:xfrm>
            <a:off x="1673223" y="1589946"/>
            <a:ext cx="6619062" cy="1703917"/>
          </a:xfrm>
          <a:prstGeom prst="rect">
            <a:avLst/>
          </a:prstGeom>
          <a:noFill/>
          <a:ln w="9525" cap="flat" cmpd="sng">
            <a:noFill/>
            <a:prstDash val="solid"/>
            <a:round/>
            <a:headEnd type="none" w="sm" len="sm"/>
            <a:tailEnd type="none" w="sm" len="sm"/>
          </a:ln>
          <a:effectLst>
            <a:outerShdw blurRad="50800" dist="38100" dir="8100000" algn="tr" rotWithShape="0">
              <a:srgbClr val="000000">
                <a:alpha val="40000"/>
              </a:srgbClr>
            </a:outerShdw>
          </a:effectLst>
        </p:spPr>
      </p:pic>
      <p:sp>
        <p:nvSpPr>
          <p:cNvPr id="539" name="Google Shape;539;p28"/>
          <p:cNvSpPr>
            <a:spLocks/>
          </p:cNvSpPr>
          <p:nvPr/>
        </p:nvSpPr>
        <p:spPr>
          <a:xfrm>
            <a:off x="1752600" y="2325191"/>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40" name="Google Shape;540;p28"/>
          <p:cNvSpPr>
            <a:spLocks/>
          </p:cNvSpPr>
          <p:nvPr/>
        </p:nvSpPr>
        <p:spPr>
          <a:xfrm>
            <a:off x="5219700" y="2817149"/>
            <a:ext cx="723900" cy="339328"/>
          </a:xfrm>
          <a:custGeom>
            <a:avLst/>
            <a:gdLst/>
            <a:ahLst/>
            <a:cxnLst/>
            <a:rect l="l" t="t" r="r" b="b"/>
            <a:pathLst>
              <a:path w="812800" h="381000" extrusionOk="0">
                <a:moveTo>
                  <a:pt x="698500" y="76200"/>
                </a:moveTo>
                <a:cubicBezTo>
                  <a:pt x="673100" y="71967"/>
                  <a:pt x="647550" y="68550"/>
                  <a:pt x="622300" y="63500"/>
                </a:cubicBezTo>
                <a:cubicBezTo>
                  <a:pt x="605184" y="60077"/>
                  <a:pt x="588673" y="53922"/>
                  <a:pt x="571500" y="50800"/>
                </a:cubicBezTo>
                <a:cubicBezTo>
                  <a:pt x="542049" y="45445"/>
                  <a:pt x="512233" y="42333"/>
                  <a:pt x="482600" y="38100"/>
                </a:cubicBezTo>
                <a:lnTo>
                  <a:pt x="406400" y="12700"/>
                </a:lnTo>
                <a:lnTo>
                  <a:pt x="368300" y="0"/>
                </a:lnTo>
                <a:cubicBezTo>
                  <a:pt x="287867" y="4233"/>
                  <a:pt x="207214" y="5408"/>
                  <a:pt x="127000" y="12700"/>
                </a:cubicBezTo>
                <a:cubicBezTo>
                  <a:pt x="48585" y="19829"/>
                  <a:pt x="113856" y="19272"/>
                  <a:pt x="76200" y="38100"/>
                </a:cubicBezTo>
                <a:cubicBezTo>
                  <a:pt x="64226" y="44087"/>
                  <a:pt x="50800" y="46567"/>
                  <a:pt x="38100" y="50800"/>
                </a:cubicBezTo>
                <a:cubicBezTo>
                  <a:pt x="6007" y="82893"/>
                  <a:pt x="18055" y="65490"/>
                  <a:pt x="0" y="101600"/>
                </a:cubicBezTo>
                <a:cubicBezTo>
                  <a:pt x="4378" y="136623"/>
                  <a:pt x="5823" y="202145"/>
                  <a:pt x="25400" y="241300"/>
                </a:cubicBezTo>
                <a:cubicBezTo>
                  <a:pt x="28077" y="246655"/>
                  <a:pt x="34779" y="249019"/>
                  <a:pt x="38100" y="254000"/>
                </a:cubicBezTo>
                <a:cubicBezTo>
                  <a:pt x="43351" y="261876"/>
                  <a:pt x="45120" y="271827"/>
                  <a:pt x="50800" y="279400"/>
                </a:cubicBezTo>
                <a:cubicBezTo>
                  <a:pt x="65773" y="299364"/>
                  <a:pt x="79025" y="309035"/>
                  <a:pt x="101600" y="317500"/>
                </a:cubicBezTo>
                <a:cubicBezTo>
                  <a:pt x="126669" y="326901"/>
                  <a:pt x="151190" y="339943"/>
                  <a:pt x="177800" y="342900"/>
                </a:cubicBezTo>
                <a:cubicBezTo>
                  <a:pt x="436151" y="371606"/>
                  <a:pt x="330502" y="357457"/>
                  <a:pt x="495300" y="381000"/>
                </a:cubicBezTo>
                <a:cubicBezTo>
                  <a:pt x="520700" y="376767"/>
                  <a:pt x="545948" y="371494"/>
                  <a:pt x="571500" y="368300"/>
                </a:cubicBezTo>
                <a:cubicBezTo>
                  <a:pt x="599302" y="364825"/>
                  <a:pt x="684614" y="372364"/>
                  <a:pt x="723900" y="342900"/>
                </a:cubicBezTo>
                <a:cubicBezTo>
                  <a:pt x="733479" y="335716"/>
                  <a:pt x="740833" y="325967"/>
                  <a:pt x="749300" y="317500"/>
                </a:cubicBezTo>
                <a:cubicBezTo>
                  <a:pt x="765452" y="301348"/>
                  <a:pt x="764448" y="305029"/>
                  <a:pt x="774700" y="279400"/>
                </a:cubicBezTo>
                <a:cubicBezTo>
                  <a:pt x="779672" y="266971"/>
                  <a:pt x="780512" y="252779"/>
                  <a:pt x="787400" y="241300"/>
                </a:cubicBezTo>
                <a:cubicBezTo>
                  <a:pt x="793560" y="231033"/>
                  <a:pt x="812800" y="215900"/>
                  <a:pt x="812800" y="215900"/>
                </a:cubicBezTo>
                <a:cubicBezTo>
                  <a:pt x="808567" y="190500"/>
                  <a:pt x="809142" y="163811"/>
                  <a:pt x="800100" y="139700"/>
                </a:cubicBezTo>
                <a:cubicBezTo>
                  <a:pt x="795896" y="128489"/>
                  <a:pt x="774700" y="114300"/>
                  <a:pt x="774700" y="114300"/>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0"/>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dirty="0">
                <a:uFillTx/>
              </a:rPr>
              <a:t>Join Algorithms, Generalized</a:t>
            </a:r>
            <a:br>
              <a:rPr lang="en-US" dirty="0">
                <a:uFillTx/>
              </a:rPr>
            </a:br>
            <a:r>
              <a:rPr lang="en-US" dirty="0">
                <a:uFillTx/>
              </a:rPr>
              <a:t>to Big Data on Disk</a:t>
            </a:r>
            <a:endParaRPr dirty="0">
              <a:uFillTx/>
            </a:endParaRPr>
          </a:p>
        </p:txBody>
      </p:sp>
      <p:sp>
        <p:nvSpPr>
          <p:cNvPr id="554" name="Google Shape;554;p30"/>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813"/>
              <a:buNone/>
            </a:pPr>
            <a:endParaRPr>
              <a:uFillTx/>
            </a:endParaRPr>
          </a:p>
        </p:txBody>
      </p:sp>
      <p:sp>
        <p:nvSpPr>
          <p:cNvPr id="556" name="Google Shape;556;p3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36</a:t>
            </a:fld>
            <a:endParaRPr>
              <a:uFillTx/>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For Big Data, S and T </a:t>
            </a:r>
            <a:br>
              <a:rPr lang="en-US">
                <a:uFillTx/>
              </a:rPr>
            </a:br>
            <a:r>
              <a:rPr lang="en-US">
                <a:uFillTx/>
              </a:rPr>
              <a:t>Don’t Fit in Memory</a:t>
            </a:r>
            <a:endParaRPr>
              <a:uFillTx/>
            </a:endParaRPr>
          </a:p>
        </p:txBody>
      </p:sp>
      <p:sp>
        <p:nvSpPr>
          <p:cNvPr id="562" name="Google Shape;562;p31"/>
          <p:cNvSpPr txBox="1">
            <a:spLocks noGrp="1"/>
          </p:cNvSpPr>
          <p:nvPr>
            <p:ph type="body" idx="1"/>
          </p:nvPr>
        </p:nvSpPr>
        <p:spPr>
          <a:xfrm>
            <a:off x="470263" y="1339828"/>
            <a:ext cx="8157007" cy="7986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We need to read a </a:t>
            </a:r>
            <a:r>
              <a:rPr lang="en-US" sz="1800" i="1" dirty="0">
                <a:uFillTx/>
                <a:latin typeface="Helvetica" pitchFamily="2" charset="0"/>
              </a:rPr>
              <a:t>block</a:t>
            </a:r>
            <a:r>
              <a:rPr lang="en-US" sz="1800" dirty="0">
                <a:uFillTx/>
                <a:latin typeface="Helvetica" pitchFamily="2" charset="0"/>
              </a:rPr>
              <a:t> at a time, following a similar pattern to caching before</a:t>
            </a:r>
            <a:endParaRPr sz="1800" dirty="0">
              <a:uFillTx/>
              <a:latin typeface="Helvetica" pitchFamily="2" charset="0"/>
            </a:endParaRPr>
          </a:p>
        </p:txBody>
      </p:sp>
      <p:sp>
        <p:nvSpPr>
          <p:cNvPr id="564" name="Google Shape;564;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37</a:t>
            </a:fld>
            <a:endParaRPr>
              <a:uFillTx/>
            </a:endParaRPr>
          </a:p>
        </p:txBody>
      </p:sp>
      <p:sp>
        <p:nvSpPr>
          <p:cNvPr id="565" name="Google Shape;565;p31"/>
          <p:cNvSpPr>
            <a:spLocks/>
          </p:cNvSpPr>
          <p:nvPr/>
        </p:nvSpPr>
        <p:spPr>
          <a:xfrm>
            <a:off x="6138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S</a:t>
            </a:r>
            <a:endParaRPr dirty="0">
              <a:uFillTx/>
              <a:latin typeface="Arial" panose="020B0604020202020204" pitchFamily="34" charset="0"/>
            </a:endParaRPr>
          </a:p>
        </p:txBody>
      </p:sp>
      <p:sp>
        <p:nvSpPr>
          <p:cNvPr id="566" name="Google Shape;566;p31"/>
          <p:cNvSpPr>
            <a:spLocks/>
          </p:cNvSpPr>
          <p:nvPr/>
        </p:nvSpPr>
        <p:spPr>
          <a:xfrm>
            <a:off x="46397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T</a:t>
            </a:r>
            <a:endParaRPr dirty="0">
              <a:uFillTx/>
              <a:latin typeface="Arial" panose="020B0604020202020204" pitchFamily="34" charset="0"/>
            </a:endParaRPr>
          </a:p>
        </p:txBody>
      </p:sp>
      <p:sp>
        <p:nvSpPr>
          <p:cNvPr id="567" name="Google Shape;567;p31"/>
          <p:cNvSpPr>
            <a:spLocks/>
          </p:cNvSpPr>
          <p:nvPr/>
        </p:nvSpPr>
        <p:spPr>
          <a:xfrm>
            <a:off x="575733" y="31453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s_block</a:t>
            </a:r>
            <a:endParaRPr sz="2000">
              <a:solidFill>
                <a:schemeClr val="dk2"/>
              </a:solidFill>
              <a:uFillTx/>
              <a:latin typeface="Tahoma"/>
              <a:ea typeface="Tahoma"/>
              <a:cs typeface="Tahoma"/>
              <a:sym typeface="Tahoma"/>
            </a:endParaRPr>
          </a:p>
        </p:txBody>
      </p:sp>
      <p:sp>
        <p:nvSpPr>
          <p:cNvPr id="568" name="Google Shape;568;p31"/>
          <p:cNvSpPr>
            <a:spLocks/>
          </p:cNvSpPr>
          <p:nvPr/>
        </p:nvSpPr>
        <p:spPr>
          <a:xfrm>
            <a:off x="4639733" y="31072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t_block</a:t>
            </a:r>
            <a:endParaRPr sz="2000">
              <a:solidFill>
                <a:schemeClr val="dk2"/>
              </a:solidFill>
              <a:uFillTx/>
              <a:latin typeface="Tahoma"/>
              <a:ea typeface="Tahoma"/>
              <a:cs typeface="Tahoma"/>
              <a:sym typeface="Tahoma"/>
            </a:endParaRPr>
          </a:p>
        </p:txBody>
      </p:sp>
      <p:cxnSp>
        <p:nvCxnSpPr>
          <p:cNvPr id="569" name="Google Shape;569;p31"/>
          <p:cNvCxnSpPr/>
          <p:nvPr/>
        </p:nvCxnSpPr>
        <p:spPr>
          <a:xfrm>
            <a:off x="16044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0" name="Google Shape;570;p31"/>
          <p:cNvCxnSpPr/>
          <p:nvPr/>
        </p:nvCxnSpPr>
        <p:spPr>
          <a:xfrm>
            <a:off x="24426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1" name="Google Shape;571;p31"/>
          <p:cNvCxnSpPr/>
          <p:nvPr/>
        </p:nvCxnSpPr>
        <p:spPr>
          <a:xfrm>
            <a:off x="56811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2" name="Google Shape;572;p31"/>
          <p:cNvCxnSpPr/>
          <p:nvPr/>
        </p:nvCxnSpPr>
        <p:spPr>
          <a:xfrm>
            <a:off x="6582833" y="4034367"/>
            <a:ext cx="0" cy="990600"/>
          </a:xfrm>
          <a:prstGeom prst="straightConnector1">
            <a:avLst/>
          </a:prstGeom>
          <a:noFill/>
          <a:ln w="9525" cap="rnd" cmpd="sng">
            <a:solidFill>
              <a:srgbClr val="D1ABAA"/>
            </a:solidFill>
            <a:prstDash val="solid"/>
            <a:round/>
            <a:headEnd type="none" w="sm" len="sm"/>
            <a:tailEnd type="none" w="sm" len="sm"/>
          </a:ln>
        </p:spPr>
      </p:cxnSp>
      <p:sp>
        <p:nvSpPr>
          <p:cNvPr id="573" name="Google Shape;573;p31"/>
          <p:cNvSpPr>
            <a:spLocks/>
          </p:cNvSpPr>
          <p:nvPr/>
        </p:nvSpPr>
        <p:spPr>
          <a:xfrm>
            <a:off x="1071037" y="3763434"/>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4" name="Google Shape;574;p31"/>
          <p:cNvSpPr>
            <a:spLocks/>
          </p:cNvSpPr>
          <p:nvPr/>
        </p:nvSpPr>
        <p:spPr>
          <a:xfrm>
            <a:off x="5065188" y="3780367"/>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nvGrpSpPr>
          <p:cNvPr id="575" name="Google Shape;575;p31"/>
          <p:cNvGrpSpPr/>
          <p:nvPr/>
        </p:nvGrpSpPr>
        <p:grpSpPr>
          <a:xfrm>
            <a:off x="0" y="0"/>
            <a:ext cx="673124" cy="838200"/>
            <a:chOff x="0" y="0"/>
            <a:chExt cx="673124" cy="838200"/>
          </a:xfrm>
        </p:grpSpPr>
        <p:sp>
          <p:nvSpPr>
            <p:cNvPr id="576" name="Google Shape;576;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7" name="Google Shape;577;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578" name="Google Shape;578;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79" name="Google Shape;579;p31"/>
          <p:cNvGrpSpPr/>
          <p:nvPr/>
        </p:nvGrpSpPr>
        <p:grpSpPr>
          <a:xfrm>
            <a:off x="0" y="0"/>
            <a:ext cx="607776" cy="850900"/>
            <a:chOff x="0" y="0"/>
            <a:chExt cx="607776" cy="850900"/>
          </a:xfrm>
        </p:grpSpPr>
        <p:sp>
          <p:nvSpPr>
            <p:cNvPr id="580" name="Google Shape;580;p31"/>
            <p:cNvSpPr>
              <a:spLocks/>
            </p:cNvSpPr>
            <p:nvPr/>
          </p:nvSpPr>
          <p:spPr>
            <a:xfrm>
              <a:off x="49445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81" name="Google Shape;581;p31"/>
            <p:cNvSpPr txBox="1">
              <a:spLocks/>
            </p:cNvSpPr>
            <p:nvPr/>
          </p:nvSpPr>
          <p:spPr>
            <a:xfrm>
              <a:off x="5154083"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82" name="Google Shape;582;p31"/>
            <p:cNvSpPr>
              <a:spLocks/>
            </p:cNvSpPr>
            <p:nvPr/>
          </p:nvSpPr>
          <p:spPr>
            <a:xfrm>
              <a:off x="4817535"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
        <p:nvSpPr>
          <p:cNvPr id="583" name="Google Shape;583;p31"/>
          <p:cNvSpPr txBox="1">
            <a:spLocks/>
          </p:cNvSpPr>
          <p:nvPr/>
        </p:nvSpPr>
        <p:spPr>
          <a:xfrm>
            <a:off x="2852967" y="2164891"/>
            <a:ext cx="370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grpSp>
        <p:nvGrpSpPr>
          <p:cNvPr id="588" name="Google Shape;588;p31"/>
          <p:cNvGrpSpPr/>
          <p:nvPr/>
        </p:nvGrpSpPr>
        <p:grpSpPr>
          <a:xfrm>
            <a:off x="0" y="0"/>
            <a:ext cx="607776" cy="850900"/>
            <a:chOff x="0" y="0"/>
            <a:chExt cx="607776" cy="850900"/>
          </a:xfrm>
        </p:grpSpPr>
        <p:sp>
          <p:nvSpPr>
            <p:cNvPr id="589" name="Google Shape;589;p31"/>
            <p:cNvSpPr>
              <a:spLocks/>
            </p:cNvSpPr>
            <p:nvPr/>
          </p:nvSpPr>
          <p:spPr>
            <a:xfrm>
              <a:off x="49445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0" name="Google Shape;590;p31"/>
            <p:cNvSpPr txBox="1">
              <a:spLocks/>
            </p:cNvSpPr>
            <p:nvPr/>
          </p:nvSpPr>
          <p:spPr>
            <a:xfrm>
              <a:off x="5154083"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1" name="Google Shape;591;p31"/>
            <p:cNvSpPr>
              <a:spLocks/>
            </p:cNvSpPr>
            <p:nvPr/>
          </p:nvSpPr>
          <p:spPr>
            <a:xfrm>
              <a:off x="4817535"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2" name="Google Shape;592;p31"/>
          <p:cNvGrpSpPr/>
          <p:nvPr/>
        </p:nvGrpSpPr>
        <p:grpSpPr>
          <a:xfrm>
            <a:off x="0" y="0"/>
            <a:ext cx="607776" cy="850900"/>
            <a:chOff x="0" y="0"/>
            <a:chExt cx="607776" cy="850900"/>
          </a:xfrm>
        </p:grpSpPr>
        <p:sp>
          <p:nvSpPr>
            <p:cNvPr id="593" name="Google Shape;593;p31"/>
            <p:cNvSpPr>
              <a:spLocks/>
            </p:cNvSpPr>
            <p:nvPr/>
          </p:nvSpPr>
          <p:spPr>
            <a:xfrm>
              <a:off x="49445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4" name="Google Shape;594;p31"/>
            <p:cNvSpPr txBox="1">
              <a:spLocks/>
            </p:cNvSpPr>
            <p:nvPr/>
          </p:nvSpPr>
          <p:spPr>
            <a:xfrm>
              <a:off x="5154083"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5" name="Google Shape;595;p31"/>
            <p:cNvSpPr>
              <a:spLocks/>
            </p:cNvSpPr>
            <p:nvPr/>
          </p:nvSpPr>
          <p:spPr>
            <a:xfrm>
              <a:off x="4817535"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8" name="Google Shape;598;p31"/>
          <p:cNvGrpSpPr/>
          <p:nvPr/>
        </p:nvGrpSpPr>
        <p:grpSpPr>
          <a:xfrm>
            <a:off x="0" y="0"/>
            <a:ext cx="673124" cy="838200"/>
            <a:chOff x="0" y="0"/>
            <a:chExt cx="673124" cy="838200"/>
          </a:xfrm>
        </p:grpSpPr>
        <p:sp>
          <p:nvSpPr>
            <p:cNvPr id="599" name="Google Shape;599;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00" name="Google Shape;600;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601" name="Google Shape;601;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Tree>
    <p:extLst>
      <p:ext uri="{BB962C8B-B14F-4D97-AF65-F5344CB8AC3E}">
        <p14:creationId xmlns:p14="http://schemas.microsoft.com/office/powerpoint/2010/main" val="172875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57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1"/>
                                          </p:stCondLst>
                                        </p:cTn>
                                        <p:tgtEl>
                                          <p:spTgt spid="56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1"/>
                                          </p:stCondLst>
                                        </p:cTn>
                                        <p:tgtEl>
                                          <p:spTgt spid="57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For Big Data, S and T </a:t>
            </a:r>
            <a:br>
              <a:rPr lang="en-US">
                <a:uFillTx/>
              </a:rPr>
            </a:br>
            <a:r>
              <a:rPr lang="en-US">
                <a:uFillTx/>
              </a:rPr>
              <a:t>Don’t Fit in Memory</a:t>
            </a:r>
            <a:endParaRPr>
              <a:uFillTx/>
            </a:endParaRPr>
          </a:p>
        </p:txBody>
      </p:sp>
      <p:sp>
        <p:nvSpPr>
          <p:cNvPr id="562" name="Google Shape;562;p31"/>
          <p:cNvSpPr txBox="1">
            <a:spLocks noGrp="1"/>
          </p:cNvSpPr>
          <p:nvPr>
            <p:ph type="body" idx="1"/>
          </p:nvPr>
        </p:nvSpPr>
        <p:spPr>
          <a:xfrm>
            <a:off x="470263" y="1339828"/>
            <a:ext cx="8157007" cy="7986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We need to read a </a:t>
            </a:r>
            <a:r>
              <a:rPr lang="en-US" sz="1800" i="1" dirty="0">
                <a:uFillTx/>
                <a:latin typeface="Helvetica" pitchFamily="2" charset="0"/>
              </a:rPr>
              <a:t>block</a:t>
            </a:r>
            <a:r>
              <a:rPr lang="en-US" sz="1800" dirty="0">
                <a:uFillTx/>
                <a:latin typeface="Helvetica" pitchFamily="2" charset="0"/>
              </a:rPr>
              <a:t> at a time, following a similar pattern to caching before</a:t>
            </a:r>
            <a:endParaRPr sz="1800" dirty="0">
              <a:uFillTx/>
              <a:latin typeface="Helvetica" pitchFamily="2" charset="0"/>
            </a:endParaRPr>
          </a:p>
        </p:txBody>
      </p:sp>
      <p:sp>
        <p:nvSpPr>
          <p:cNvPr id="564" name="Google Shape;564;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38</a:t>
            </a:fld>
            <a:endParaRPr>
              <a:uFillTx/>
            </a:endParaRPr>
          </a:p>
        </p:txBody>
      </p:sp>
      <p:sp>
        <p:nvSpPr>
          <p:cNvPr id="565" name="Google Shape;565;p31"/>
          <p:cNvSpPr>
            <a:spLocks/>
          </p:cNvSpPr>
          <p:nvPr/>
        </p:nvSpPr>
        <p:spPr>
          <a:xfrm>
            <a:off x="6138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S</a:t>
            </a:r>
            <a:endParaRPr dirty="0">
              <a:uFillTx/>
              <a:latin typeface="Arial" panose="020B0604020202020204" pitchFamily="34" charset="0"/>
            </a:endParaRPr>
          </a:p>
        </p:txBody>
      </p:sp>
      <p:sp>
        <p:nvSpPr>
          <p:cNvPr id="566" name="Google Shape;566;p31"/>
          <p:cNvSpPr>
            <a:spLocks/>
          </p:cNvSpPr>
          <p:nvPr/>
        </p:nvSpPr>
        <p:spPr>
          <a:xfrm>
            <a:off x="46397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T</a:t>
            </a:r>
            <a:endParaRPr dirty="0">
              <a:uFillTx/>
              <a:latin typeface="Arial" panose="020B0604020202020204" pitchFamily="34" charset="0"/>
            </a:endParaRPr>
          </a:p>
        </p:txBody>
      </p:sp>
      <p:sp>
        <p:nvSpPr>
          <p:cNvPr id="567" name="Google Shape;567;p31"/>
          <p:cNvSpPr>
            <a:spLocks/>
          </p:cNvSpPr>
          <p:nvPr/>
        </p:nvSpPr>
        <p:spPr>
          <a:xfrm>
            <a:off x="575733" y="31453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s_block</a:t>
            </a:r>
            <a:endParaRPr sz="2000">
              <a:solidFill>
                <a:schemeClr val="dk2"/>
              </a:solidFill>
              <a:uFillTx/>
              <a:latin typeface="Tahoma"/>
              <a:ea typeface="Tahoma"/>
              <a:cs typeface="Tahoma"/>
              <a:sym typeface="Tahoma"/>
            </a:endParaRPr>
          </a:p>
        </p:txBody>
      </p:sp>
      <p:cxnSp>
        <p:nvCxnSpPr>
          <p:cNvPr id="569" name="Google Shape;569;p31"/>
          <p:cNvCxnSpPr/>
          <p:nvPr/>
        </p:nvCxnSpPr>
        <p:spPr>
          <a:xfrm>
            <a:off x="16044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0" name="Google Shape;570;p31"/>
          <p:cNvCxnSpPr/>
          <p:nvPr/>
        </p:nvCxnSpPr>
        <p:spPr>
          <a:xfrm>
            <a:off x="24426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1" name="Google Shape;571;p31"/>
          <p:cNvCxnSpPr/>
          <p:nvPr/>
        </p:nvCxnSpPr>
        <p:spPr>
          <a:xfrm>
            <a:off x="56811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2" name="Google Shape;572;p31"/>
          <p:cNvCxnSpPr/>
          <p:nvPr/>
        </p:nvCxnSpPr>
        <p:spPr>
          <a:xfrm>
            <a:off x="6582833" y="4034367"/>
            <a:ext cx="0" cy="990600"/>
          </a:xfrm>
          <a:prstGeom prst="straightConnector1">
            <a:avLst/>
          </a:prstGeom>
          <a:noFill/>
          <a:ln w="9525" cap="rnd" cmpd="sng">
            <a:solidFill>
              <a:srgbClr val="D1ABAA"/>
            </a:solidFill>
            <a:prstDash val="solid"/>
            <a:round/>
            <a:headEnd type="none" w="sm" len="sm"/>
            <a:tailEnd type="none" w="sm" len="sm"/>
          </a:ln>
        </p:spPr>
      </p:cxnSp>
      <p:sp>
        <p:nvSpPr>
          <p:cNvPr id="573" name="Google Shape;573;p31"/>
          <p:cNvSpPr>
            <a:spLocks/>
          </p:cNvSpPr>
          <p:nvPr/>
        </p:nvSpPr>
        <p:spPr>
          <a:xfrm>
            <a:off x="1071037" y="3763434"/>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nvGrpSpPr>
          <p:cNvPr id="575" name="Google Shape;575;p31"/>
          <p:cNvGrpSpPr/>
          <p:nvPr/>
        </p:nvGrpSpPr>
        <p:grpSpPr>
          <a:xfrm>
            <a:off x="0" y="0"/>
            <a:ext cx="673124" cy="838200"/>
            <a:chOff x="0" y="0"/>
            <a:chExt cx="673124" cy="838200"/>
          </a:xfrm>
        </p:grpSpPr>
        <p:sp>
          <p:nvSpPr>
            <p:cNvPr id="576" name="Google Shape;576;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7" name="Google Shape;577;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578" name="Google Shape;578;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
        <p:nvSpPr>
          <p:cNvPr id="583" name="Google Shape;583;p31"/>
          <p:cNvSpPr txBox="1">
            <a:spLocks/>
          </p:cNvSpPr>
          <p:nvPr/>
        </p:nvSpPr>
        <p:spPr>
          <a:xfrm>
            <a:off x="2852967" y="2164891"/>
            <a:ext cx="370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grpSp>
        <p:nvGrpSpPr>
          <p:cNvPr id="592" name="Google Shape;592;p31"/>
          <p:cNvGrpSpPr/>
          <p:nvPr/>
        </p:nvGrpSpPr>
        <p:grpSpPr>
          <a:xfrm>
            <a:off x="6064438" y="2078567"/>
            <a:ext cx="607776" cy="850900"/>
            <a:chOff x="6064438" y="2078567"/>
            <a:chExt cx="607776" cy="850900"/>
          </a:xfrm>
        </p:grpSpPr>
        <p:sp>
          <p:nvSpPr>
            <p:cNvPr id="593" name="Google Shape;593;p31"/>
            <p:cNvSpPr>
              <a:spLocks/>
            </p:cNvSpPr>
            <p:nvPr/>
          </p:nvSpPr>
          <p:spPr>
            <a:xfrm>
              <a:off x="6191436"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4" name="Google Shape;594;p31"/>
            <p:cNvSpPr txBox="1">
              <a:spLocks/>
            </p:cNvSpPr>
            <p:nvPr/>
          </p:nvSpPr>
          <p:spPr>
            <a:xfrm>
              <a:off x="6400986"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5" name="Google Shape;595;p31"/>
            <p:cNvSpPr>
              <a:spLocks/>
            </p:cNvSpPr>
            <p:nvPr/>
          </p:nvSpPr>
          <p:spPr>
            <a:xfrm>
              <a:off x="6064438"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8" name="Google Shape;598;p31"/>
          <p:cNvGrpSpPr/>
          <p:nvPr/>
        </p:nvGrpSpPr>
        <p:grpSpPr>
          <a:xfrm>
            <a:off x="0" y="0"/>
            <a:ext cx="673124" cy="838200"/>
            <a:chOff x="0" y="0"/>
            <a:chExt cx="673124" cy="838200"/>
          </a:xfrm>
        </p:grpSpPr>
        <p:sp>
          <p:nvSpPr>
            <p:cNvPr id="599" name="Google Shape;599;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00" name="Google Shape;600;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601" name="Google Shape;601;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
        <p:nvSpPr>
          <p:cNvPr id="42" name="Google Shape;584;p31">
            <a:extLst>
              <a:ext uri="{FF2B5EF4-FFF2-40B4-BE49-F238E27FC236}">
                <a16:creationId xmlns:a16="http://schemas.microsoft.com/office/drawing/2014/main" id="{BB52CF01-2255-9540-B111-8C62EF0DE1DE}"/>
              </a:ext>
            </a:extLst>
          </p:cNvPr>
          <p:cNvSpPr>
            <a:spLocks/>
          </p:cNvSpPr>
          <p:nvPr/>
        </p:nvSpPr>
        <p:spPr>
          <a:xfrm>
            <a:off x="5706538" y="31072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dk2"/>
                </a:solidFill>
                <a:uFillTx/>
                <a:latin typeface="Tahoma"/>
                <a:ea typeface="Tahoma"/>
                <a:cs typeface="Tahoma"/>
                <a:sym typeface="Tahoma"/>
              </a:rPr>
              <a:t>t_block</a:t>
            </a:r>
            <a:endParaRPr sz="2000" dirty="0">
              <a:solidFill>
                <a:schemeClr val="dk2"/>
              </a:solidFill>
              <a:uFillTx/>
              <a:latin typeface="Tahoma"/>
              <a:ea typeface="Tahoma"/>
              <a:cs typeface="Tahoma"/>
              <a:sym typeface="Tahoma"/>
            </a:endParaRPr>
          </a:p>
        </p:txBody>
      </p:sp>
      <p:sp>
        <p:nvSpPr>
          <p:cNvPr id="43" name="Google Shape;585;p31">
            <a:extLst>
              <a:ext uri="{FF2B5EF4-FFF2-40B4-BE49-F238E27FC236}">
                <a16:creationId xmlns:a16="http://schemas.microsoft.com/office/drawing/2014/main" id="{B32CF0DA-01CD-DE49-85DB-94B412DF7150}"/>
              </a:ext>
            </a:extLst>
          </p:cNvPr>
          <p:cNvSpPr>
            <a:spLocks/>
          </p:cNvSpPr>
          <p:nvPr/>
        </p:nvSpPr>
        <p:spPr>
          <a:xfrm>
            <a:off x="6131993" y="3780367"/>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57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1"/>
                                          </p:stCondLst>
                                        </p:cTn>
                                        <p:tgtEl>
                                          <p:spTgt spid="56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1"/>
                                          </p:stCondLst>
                                        </p:cTn>
                                        <p:tgtEl>
                                          <p:spTgt spid="57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For Big Data, S and T </a:t>
            </a:r>
            <a:br>
              <a:rPr lang="en-US">
                <a:uFillTx/>
              </a:rPr>
            </a:br>
            <a:r>
              <a:rPr lang="en-US">
                <a:uFillTx/>
              </a:rPr>
              <a:t>Don’t Fit in Memory</a:t>
            </a:r>
            <a:endParaRPr>
              <a:uFillTx/>
            </a:endParaRPr>
          </a:p>
        </p:txBody>
      </p:sp>
      <p:sp>
        <p:nvSpPr>
          <p:cNvPr id="562" name="Google Shape;562;p31"/>
          <p:cNvSpPr txBox="1">
            <a:spLocks noGrp="1"/>
          </p:cNvSpPr>
          <p:nvPr>
            <p:ph type="body" idx="1"/>
          </p:nvPr>
        </p:nvSpPr>
        <p:spPr>
          <a:xfrm>
            <a:off x="470263" y="1339828"/>
            <a:ext cx="8157007" cy="7986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We need to read a </a:t>
            </a:r>
            <a:r>
              <a:rPr lang="en-US" sz="1800" i="1" dirty="0">
                <a:uFillTx/>
                <a:latin typeface="Helvetica" pitchFamily="2" charset="0"/>
              </a:rPr>
              <a:t>block</a:t>
            </a:r>
            <a:r>
              <a:rPr lang="en-US" sz="1800" dirty="0">
                <a:uFillTx/>
                <a:latin typeface="Helvetica" pitchFamily="2" charset="0"/>
              </a:rPr>
              <a:t> at a time, following a similar pattern to caching before</a:t>
            </a:r>
            <a:endParaRPr sz="1800" dirty="0">
              <a:uFillTx/>
              <a:latin typeface="Helvetica" pitchFamily="2" charset="0"/>
            </a:endParaRPr>
          </a:p>
        </p:txBody>
      </p:sp>
      <p:sp>
        <p:nvSpPr>
          <p:cNvPr id="564" name="Google Shape;564;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39</a:t>
            </a:fld>
            <a:endParaRPr>
              <a:uFillTx/>
            </a:endParaRPr>
          </a:p>
        </p:txBody>
      </p:sp>
      <p:sp>
        <p:nvSpPr>
          <p:cNvPr id="565" name="Google Shape;565;p31"/>
          <p:cNvSpPr>
            <a:spLocks/>
          </p:cNvSpPr>
          <p:nvPr/>
        </p:nvSpPr>
        <p:spPr>
          <a:xfrm>
            <a:off x="6138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S</a:t>
            </a:r>
            <a:endParaRPr dirty="0">
              <a:uFillTx/>
              <a:latin typeface="Arial" panose="020B0604020202020204" pitchFamily="34" charset="0"/>
            </a:endParaRPr>
          </a:p>
        </p:txBody>
      </p:sp>
      <p:sp>
        <p:nvSpPr>
          <p:cNvPr id="566" name="Google Shape;566;p31"/>
          <p:cNvSpPr>
            <a:spLocks/>
          </p:cNvSpPr>
          <p:nvPr/>
        </p:nvSpPr>
        <p:spPr>
          <a:xfrm>
            <a:off x="46397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T</a:t>
            </a:r>
            <a:endParaRPr dirty="0">
              <a:uFillTx/>
              <a:latin typeface="Arial" panose="020B0604020202020204" pitchFamily="34" charset="0"/>
            </a:endParaRPr>
          </a:p>
        </p:txBody>
      </p:sp>
      <p:sp>
        <p:nvSpPr>
          <p:cNvPr id="567" name="Google Shape;567;p31"/>
          <p:cNvSpPr>
            <a:spLocks/>
          </p:cNvSpPr>
          <p:nvPr/>
        </p:nvSpPr>
        <p:spPr>
          <a:xfrm>
            <a:off x="575733" y="31453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s_block</a:t>
            </a:r>
            <a:endParaRPr sz="2000">
              <a:solidFill>
                <a:schemeClr val="dk2"/>
              </a:solidFill>
              <a:uFillTx/>
              <a:latin typeface="Tahoma"/>
              <a:ea typeface="Tahoma"/>
              <a:cs typeface="Tahoma"/>
              <a:sym typeface="Tahoma"/>
            </a:endParaRPr>
          </a:p>
        </p:txBody>
      </p:sp>
      <p:cxnSp>
        <p:nvCxnSpPr>
          <p:cNvPr id="569" name="Google Shape;569;p31"/>
          <p:cNvCxnSpPr/>
          <p:nvPr/>
        </p:nvCxnSpPr>
        <p:spPr>
          <a:xfrm>
            <a:off x="16044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0" name="Google Shape;570;p31"/>
          <p:cNvCxnSpPr/>
          <p:nvPr/>
        </p:nvCxnSpPr>
        <p:spPr>
          <a:xfrm>
            <a:off x="24426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1" name="Google Shape;571;p31"/>
          <p:cNvCxnSpPr/>
          <p:nvPr/>
        </p:nvCxnSpPr>
        <p:spPr>
          <a:xfrm>
            <a:off x="56811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2" name="Google Shape;572;p31"/>
          <p:cNvCxnSpPr/>
          <p:nvPr/>
        </p:nvCxnSpPr>
        <p:spPr>
          <a:xfrm>
            <a:off x="6582833" y="4034367"/>
            <a:ext cx="0" cy="990600"/>
          </a:xfrm>
          <a:prstGeom prst="straightConnector1">
            <a:avLst/>
          </a:prstGeom>
          <a:noFill/>
          <a:ln w="9525" cap="rnd" cmpd="sng">
            <a:solidFill>
              <a:srgbClr val="D1ABAA"/>
            </a:solidFill>
            <a:prstDash val="solid"/>
            <a:round/>
            <a:headEnd type="none" w="sm" len="sm"/>
            <a:tailEnd type="none" w="sm" len="sm"/>
          </a:ln>
        </p:spPr>
      </p:cxnSp>
      <p:sp>
        <p:nvSpPr>
          <p:cNvPr id="573" name="Google Shape;573;p31"/>
          <p:cNvSpPr>
            <a:spLocks/>
          </p:cNvSpPr>
          <p:nvPr/>
        </p:nvSpPr>
        <p:spPr>
          <a:xfrm>
            <a:off x="1071037" y="3763434"/>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nvGrpSpPr>
          <p:cNvPr id="575" name="Google Shape;575;p31"/>
          <p:cNvGrpSpPr/>
          <p:nvPr/>
        </p:nvGrpSpPr>
        <p:grpSpPr>
          <a:xfrm>
            <a:off x="0" y="0"/>
            <a:ext cx="673124" cy="838200"/>
            <a:chOff x="0" y="0"/>
            <a:chExt cx="673124" cy="838200"/>
          </a:xfrm>
        </p:grpSpPr>
        <p:sp>
          <p:nvSpPr>
            <p:cNvPr id="576" name="Google Shape;576;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7" name="Google Shape;577;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578" name="Google Shape;578;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
        <p:nvSpPr>
          <p:cNvPr id="583" name="Google Shape;583;p31"/>
          <p:cNvSpPr txBox="1">
            <a:spLocks/>
          </p:cNvSpPr>
          <p:nvPr/>
        </p:nvSpPr>
        <p:spPr>
          <a:xfrm>
            <a:off x="2852967" y="2164891"/>
            <a:ext cx="370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grpSp>
        <p:nvGrpSpPr>
          <p:cNvPr id="592" name="Google Shape;592;p31"/>
          <p:cNvGrpSpPr/>
          <p:nvPr/>
        </p:nvGrpSpPr>
        <p:grpSpPr>
          <a:xfrm>
            <a:off x="6867997" y="2078567"/>
            <a:ext cx="607776" cy="850900"/>
            <a:chOff x="6064438" y="2078567"/>
            <a:chExt cx="607776" cy="850900"/>
          </a:xfrm>
        </p:grpSpPr>
        <p:sp>
          <p:nvSpPr>
            <p:cNvPr id="593" name="Google Shape;593;p31"/>
            <p:cNvSpPr>
              <a:spLocks/>
            </p:cNvSpPr>
            <p:nvPr/>
          </p:nvSpPr>
          <p:spPr>
            <a:xfrm>
              <a:off x="6191436"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4" name="Google Shape;594;p31"/>
            <p:cNvSpPr txBox="1">
              <a:spLocks/>
            </p:cNvSpPr>
            <p:nvPr/>
          </p:nvSpPr>
          <p:spPr>
            <a:xfrm>
              <a:off x="6400986"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5" name="Google Shape;595;p31"/>
            <p:cNvSpPr>
              <a:spLocks/>
            </p:cNvSpPr>
            <p:nvPr/>
          </p:nvSpPr>
          <p:spPr>
            <a:xfrm>
              <a:off x="6064438"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8" name="Google Shape;598;p31"/>
          <p:cNvGrpSpPr/>
          <p:nvPr/>
        </p:nvGrpSpPr>
        <p:grpSpPr>
          <a:xfrm>
            <a:off x="0" y="0"/>
            <a:ext cx="673124" cy="838200"/>
            <a:chOff x="0" y="0"/>
            <a:chExt cx="673124" cy="838200"/>
          </a:xfrm>
        </p:grpSpPr>
        <p:sp>
          <p:nvSpPr>
            <p:cNvPr id="599" name="Google Shape;599;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00" name="Google Shape;600;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601" name="Google Shape;601;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
        <p:nvSpPr>
          <p:cNvPr id="42" name="Google Shape;584;p31">
            <a:extLst>
              <a:ext uri="{FF2B5EF4-FFF2-40B4-BE49-F238E27FC236}">
                <a16:creationId xmlns:a16="http://schemas.microsoft.com/office/drawing/2014/main" id="{BB52CF01-2255-9540-B111-8C62EF0DE1DE}"/>
              </a:ext>
            </a:extLst>
          </p:cNvPr>
          <p:cNvSpPr>
            <a:spLocks/>
          </p:cNvSpPr>
          <p:nvPr/>
        </p:nvSpPr>
        <p:spPr>
          <a:xfrm>
            <a:off x="6510097" y="31072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dk2"/>
                </a:solidFill>
                <a:uFillTx/>
                <a:latin typeface="Tahoma"/>
                <a:ea typeface="Tahoma"/>
                <a:cs typeface="Tahoma"/>
                <a:sym typeface="Tahoma"/>
              </a:rPr>
              <a:t>t_block</a:t>
            </a:r>
            <a:endParaRPr sz="2000" dirty="0">
              <a:solidFill>
                <a:schemeClr val="dk2"/>
              </a:solidFill>
              <a:uFillTx/>
              <a:latin typeface="Tahoma"/>
              <a:ea typeface="Tahoma"/>
              <a:cs typeface="Tahoma"/>
              <a:sym typeface="Tahoma"/>
            </a:endParaRPr>
          </a:p>
        </p:txBody>
      </p:sp>
      <p:sp>
        <p:nvSpPr>
          <p:cNvPr id="43" name="Google Shape;585;p31">
            <a:extLst>
              <a:ext uri="{FF2B5EF4-FFF2-40B4-BE49-F238E27FC236}">
                <a16:creationId xmlns:a16="http://schemas.microsoft.com/office/drawing/2014/main" id="{B32CF0DA-01CD-DE49-85DB-94B412DF7150}"/>
              </a:ext>
            </a:extLst>
          </p:cNvPr>
          <p:cNvSpPr>
            <a:spLocks/>
          </p:cNvSpPr>
          <p:nvPr/>
        </p:nvSpPr>
        <p:spPr>
          <a:xfrm>
            <a:off x="6935552" y="3780367"/>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extLst>
      <p:ext uri="{BB962C8B-B14F-4D97-AF65-F5344CB8AC3E}">
        <p14:creationId xmlns:p14="http://schemas.microsoft.com/office/powerpoint/2010/main" val="42352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57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1"/>
                                          </p:stCondLst>
                                        </p:cTn>
                                        <p:tgtEl>
                                          <p:spTgt spid="56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1"/>
                                          </p:stCondLst>
                                        </p:cTn>
                                        <p:tgtEl>
                                          <p:spTgt spid="57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4"/>
          <p:cNvSpPr txBox="1">
            <a:spLocks noGrp="1"/>
          </p:cNvSpPr>
          <p:nvPr>
            <p:ph type="title"/>
          </p:nvPr>
        </p:nvSpPr>
        <p:spPr>
          <a:xfrm>
            <a:off x="470262" y="-8842"/>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Optimizing for Costs</a:t>
            </a:r>
            <a:endParaRPr dirty="0">
              <a:uFillTx/>
            </a:endParaRPr>
          </a:p>
        </p:txBody>
      </p:sp>
      <p:sp>
        <p:nvSpPr>
          <p:cNvPr id="314" name="Google Shape;314;p14"/>
          <p:cNvSpPr txBox="1">
            <a:spLocks noGrp="1"/>
          </p:cNvSpPr>
          <p:nvPr>
            <p:ph type="body" idx="1"/>
          </p:nvPr>
        </p:nvSpPr>
        <p:spPr>
          <a:xfrm>
            <a:off x="470262" y="879021"/>
            <a:ext cx="8373837" cy="1623416"/>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465"/>
              <a:buNone/>
            </a:pPr>
            <a:r>
              <a:rPr lang="en-US" dirty="0">
                <a:uFillTx/>
              </a:rPr>
              <a:t>1. </a:t>
            </a:r>
            <a:r>
              <a:rPr lang="en-US" sz="1900" dirty="0">
                <a:uFillTx/>
                <a:latin typeface="Helvetica" pitchFamily="2" charset="0"/>
              </a:rPr>
              <a:t>Reduce data as soon as possible…  “Push down” operations!</a:t>
            </a:r>
            <a:endParaRPr sz="1900" dirty="0">
              <a:uFillTx/>
              <a:latin typeface="Helvetica" pitchFamily="2" charset="0"/>
            </a:endParaRPr>
          </a:p>
          <a:p>
            <a:pPr marL="285750" lvl="1" indent="0" algn="l" rtl="0">
              <a:spcBef>
                <a:spcPts val="675"/>
              </a:spcBef>
              <a:spcAft>
                <a:spcPts val="0"/>
              </a:spcAft>
              <a:buSzPts val="2175"/>
              <a:buNone/>
            </a:pPr>
            <a:r>
              <a:rPr lang="en-US" sz="1700" b="1" dirty="0">
                <a:uFillTx/>
                <a:latin typeface="Helvetica" pitchFamily="2" charset="0"/>
              </a:rPr>
              <a:t>Select</a:t>
            </a:r>
            <a:r>
              <a:rPr lang="en-US" sz="1700" dirty="0">
                <a:uFillTx/>
                <a:latin typeface="Helvetica" pitchFamily="2" charset="0"/>
              </a:rPr>
              <a:t> (filter) at the earliest point possible</a:t>
            </a:r>
            <a:endParaRPr sz="1700" dirty="0">
              <a:uFillTx/>
              <a:latin typeface="Helvetica" pitchFamily="2" charset="0"/>
            </a:endParaRPr>
          </a:p>
          <a:p>
            <a:pPr marL="749300" lvl="2" indent="-177800" algn="l" rtl="0">
              <a:spcBef>
                <a:spcPts val="615"/>
              </a:spcBef>
              <a:spcAft>
                <a:spcPts val="0"/>
              </a:spcAft>
              <a:buSzPts val="1740"/>
              <a:buChar char="•"/>
            </a:pPr>
            <a:r>
              <a:rPr lang="en-US" sz="1600" dirty="0">
                <a:uFillTx/>
                <a:latin typeface="Helvetica" pitchFamily="2" charset="0"/>
              </a:rPr>
              <a:t>Less fetching from disk (if relevant), updating of data structures, processing of rows!</a:t>
            </a:r>
            <a:endParaRPr sz="1600" dirty="0">
              <a:uFillTx/>
              <a:latin typeface="Helvetica" pitchFamily="2" charset="0"/>
            </a:endParaRPr>
          </a:p>
          <a:p>
            <a:pPr marL="285750" lvl="1" indent="0" algn="l" rtl="0">
              <a:spcBef>
                <a:spcPts val="675"/>
              </a:spcBef>
              <a:spcAft>
                <a:spcPts val="0"/>
              </a:spcAft>
              <a:buSzPts val="2175"/>
              <a:buNone/>
            </a:pPr>
            <a:r>
              <a:rPr lang="en-US" sz="1700" b="1" dirty="0">
                <a:uFillTx/>
                <a:latin typeface="Helvetica" pitchFamily="2" charset="0"/>
              </a:rPr>
              <a:t>Project</a:t>
            </a:r>
            <a:r>
              <a:rPr lang="en-US" sz="1700" dirty="0">
                <a:uFillTx/>
                <a:latin typeface="Helvetica" pitchFamily="2" charset="0"/>
              </a:rPr>
              <a:t> once columns aren’t needed:  Data better fits into the CPU cache</a:t>
            </a:r>
            <a:endParaRPr sz="1700" dirty="0">
              <a:uFillTx/>
              <a:latin typeface="Helvetica" pitchFamily="2" charset="0"/>
            </a:endParaRPr>
          </a:p>
        </p:txBody>
      </p:sp>
      <p:sp>
        <p:nvSpPr>
          <p:cNvPr id="315" name="Google Shape;315;p14"/>
          <p:cNvSpPr txBox="1">
            <a:spLocks noGrp="1"/>
          </p:cNvSpPr>
          <p:nvPr>
            <p:ph type="ftr" idx="4294967295"/>
          </p:nvPr>
        </p:nvSpPr>
        <p:spPr>
          <a:xfrm>
            <a:off x="470263" y="5295900"/>
            <a:ext cx="3551056" cy="3032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440"/>
              <a:buNone/>
            </a:pPr>
            <a:endParaRPr>
              <a:uFillTx/>
            </a:endParaRPr>
          </a:p>
        </p:txBody>
      </p:sp>
      <p:sp>
        <p:nvSpPr>
          <p:cNvPr id="316" name="Google Shape;316;p1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a:t>
            </a:fld>
            <a:endParaRPr>
              <a:uFillTx/>
            </a:endParaRPr>
          </a:p>
        </p:txBody>
      </p:sp>
      <p:sp>
        <p:nvSpPr>
          <p:cNvPr id="317" name="Google Shape;317;p14"/>
          <p:cNvSpPr>
            <a:spLocks/>
          </p:cNvSpPr>
          <p:nvPr/>
        </p:nvSpPr>
        <p:spPr>
          <a:xfrm>
            <a:off x="220376" y="2437706"/>
            <a:ext cx="4621339" cy="3046988"/>
          </a:xfrm>
          <a:prstGeom prst="rect">
            <a:avLst/>
          </a:prstGeom>
          <a:solidFill>
            <a:srgbClr val="E5E5E5"/>
          </a:solidFill>
          <a:ln>
            <a:solidFill>
              <a:schemeClr val="accent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%%time</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linked_in</a:t>
            </a:r>
            <a:r>
              <a:rPr lang="en-US" sz="1600" dirty="0">
                <a:solidFill>
                  <a:schemeClr val="dk1"/>
                </a:solidFill>
                <a:uFillTx/>
                <a:latin typeface="Consolas"/>
                <a:ea typeface="Consolas"/>
                <a:cs typeface="Consolas"/>
                <a:sym typeface="Consolas"/>
              </a:rPr>
              <a:t> = open('</a:t>
            </a:r>
            <a:r>
              <a:rPr lang="en-US" sz="1600" dirty="0" err="1">
                <a:solidFill>
                  <a:schemeClr val="dk1"/>
                </a:solidFill>
                <a:uFillTx/>
                <a:latin typeface="Consolas"/>
                <a:ea typeface="Consolas"/>
                <a:cs typeface="Consolas"/>
                <a:sym typeface="Consolas"/>
              </a:rPr>
              <a:t>linkedaa</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people =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for line in </a:t>
            </a:r>
            <a:r>
              <a:rPr lang="en-US" sz="1600" dirty="0" err="1">
                <a:solidFill>
                  <a:schemeClr val="dk1"/>
                </a:solidFill>
                <a:uFillTx/>
                <a:latin typeface="Consolas"/>
                <a:ea typeface="Consolas"/>
                <a:cs typeface="Consolas"/>
                <a:sym typeface="Consolas"/>
              </a:rPr>
              <a:t>linked_in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person = </a:t>
            </a:r>
            <a:r>
              <a:rPr lang="en-US" sz="1600" dirty="0" err="1">
                <a:solidFill>
                  <a:schemeClr val="dk1"/>
                </a:solidFill>
                <a:uFillTx/>
                <a:latin typeface="Consolas"/>
                <a:ea typeface="Consolas"/>
                <a:cs typeface="Consolas"/>
                <a:sym typeface="Consolas"/>
              </a:rPr>
              <a:t>json.loads</a:t>
            </a:r>
            <a:r>
              <a:rPr lang="en-US" sz="1600" dirty="0">
                <a:solidFill>
                  <a:schemeClr val="dk1"/>
                </a:solidFill>
                <a:uFillTx/>
                <a:latin typeface="Consolas"/>
                <a:ea typeface="Consolas"/>
                <a:cs typeface="Consolas"/>
                <a:sym typeface="Consolas"/>
              </a:rPr>
              <a:t>(line)</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if 'industry' in person and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person['industry'] ==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'Medical Devices':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people.append</a:t>
            </a:r>
            <a:r>
              <a:rPr lang="en-US" sz="1600" dirty="0">
                <a:solidFill>
                  <a:schemeClr val="dk1"/>
                </a:solidFill>
                <a:uFillTx/>
                <a:latin typeface="Consolas"/>
                <a:ea typeface="Consolas"/>
                <a:cs typeface="Consolas"/>
                <a:sym typeface="Consolas"/>
              </a:rPr>
              <a:t>(person)</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a:solidFill>
                  <a:schemeClr val="dk1"/>
                </a:solidFill>
                <a:uFillTx/>
                <a:latin typeface="Consolas"/>
                <a:ea typeface="Consolas"/>
                <a:cs typeface="Consolas"/>
                <a:sym typeface="Consolas"/>
              </a:rPr>
              <a:t> = </a:t>
            </a:r>
            <a:r>
              <a:rPr lang="en-US" sz="1600" dirty="0" err="1">
                <a:solidFill>
                  <a:schemeClr val="dk1"/>
                </a:solidFill>
                <a:uFillTx/>
                <a:latin typeface="Consolas"/>
                <a:ea typeface="Consolas"/>
                <a:cs typeface="Consolas"/>
                <a:sym typeface="Consolas"/>
              </a:rPr>
              <a:t>pd.DataFrame</a:t>
            </a:r>
            <a:r>
              <a:rPr lang="en-US" sz="1600" dirty="0">
                <a:solidFill>
                  <a:schemeClr val="dk1"/>
                </a:solidFill>
                <a:uFillTx/>
                <a:latin typeface="Consolas"/>
                <a:ea typeface="Consolas"/>
                <a:cs typeface="Consolas"/>
                <a:sym typeface="Consolas"/>
              </a:rPr>
              <a:t>(people)</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endParaRPr sz="1600" dirty="0">
              <a:solidFill>
                <a:schemeClr val="dk1"/>
              </a:solidFill>
              <a:uFillTx/>
              <a:latin typeface="Consolas"/>
              <a:ea typeface="Consolas"/>
              <a:cs typeface="Consolas"/>
              <a:sym typeface="Consolas"/>
            </a:endParaRPr>
          </a:p>
        </p:txBody>
      </p:sp>
      <p:pic>
        <p:nvPicPr>
          <p:cNvPr id="318" name="Google Shape;318;p14"/>
          <p:cNvPicPr preferRelativeResize="0"/>
          <p:nvPr/>
        </p:nvPicPr>
        <p:blipFill rotWithShape="1">
          <a:blip r:embed="rId3"/>
          <a:srcRect/>
          <a:stretch/>
        </p:blipFill>
        <p:spPr>
          <a:xfrm>
            <a:off x="5142199" y="3975162"/>
            <a:ext cx="3781425" cy="495300"/>
          </a:xfrm>
          <a:prstGeom prst="rect">
            <a:avLst/>
          </a:prstGeom>
          <a:noFill/>
          <a:ln>
            <a:noFill/>
          </a:ln>
        </p:spPr>
      </p:pic>
      <p:pic>
        <p:nvPicPr>
          <p:cNvPr id="319" name="Google Shape;319;p14"/>
          <p:cNvPicPr preferRelativeResize="0"/>
          <p:nvPr/>
        </p:nvPicPr>
        <p:blipFill rotWithShape="1">
          <a:blip r:embed="rId4"/>
          <a:srcRect/>
          <a:stretch/>
        </p:blipFill>
        <p:spPr>
          <a:xfrm>
            <a:off x="5244956" y="2553206"/>
            <a:ext cx="3599143" cy="1106106"/>
          </a:xfrm>
          <a:prstGeom prst="rect">
            <a:avLst/>
          </a:prstGeom>
          <a:noFill/>
          <a:ln>
            <a:noFill/>
          </a:ln>
        </p:spPr>
      </p:pic>
      <p:sp>
        <p:nvSpPr>
          <p:cNvPr id="320" name="Google Shape;320;p14"/>
          <p:cNvSpPr>
            <a:spLocks/>
          </p:cNvSpPr>
          <p:nvPr/>
        </p:nvSpPr>
        <p:spPr>
          <a:xfrm>
            <a:off x="5757333" y="4076700"/>
            <a:ext cx="914400" cy="393700"/>
          </a:xfrm>
          <a:custGeom>
            <a:avLst/>
            <a:gdLst/>
            <a:ahLst/>
            <a:cxnLst/>
            <a:rect l="l" t="t" r="r" b="b"/>
            <a:pathLst>
              <a:path w="914400" h="393700" extrusionOk="0">
                <a:moveTo>
                  <a:pt x="774700" y="0"/>
                </a:moveTo>
                <a:cubicBezTo>
                  <a:pt x="685800" y="0"/>
                  <a:pt x="435885" y="4447"/>
                  <a:pt x="266700" y="12700"/>
                </a:cubicBezTo>
                <a:cubicBezTo>
                  <a:pt x="260720" y="12992"/>
                  <a:pt x="259680" y="23507"/>
                  <a:pt x="254000" y="25400"/>
                </a:cubicBezTo>
                <a:cubicBezTo>
                  <a:pt x="233522" y="32226"/>
                  <a:pt x="211572" y="33417"/>
                  <a:pt x="190500" y="38100"/>
                </a:cubicBezTo>
                <a:cubicBezTo>
                  <a:pt x="173461" y="41886"/>
                  <a:pt x="156633" y="46567"/>
                  <a:pt x="139700" y="50800"/>
                </a:cubicBezTo>
                <a:cubicBezTo>
                  <a:pt x="100855" y="89645"/>
                  <a:pt x="163110" y="30068"/>
                  <a:pt x="101600" y="76200"/>
                </a:cubicBezTo>
                <a:cubicBezTo>
                  <a:pt x="92021" y="83384"/>
                  <a:pt x="84667" y="93133"/>
                  <a:pt x="76200" y="101600"/>
                </a:cubicBezTo>
                <a:lnTo>
                  <a:pt x="50800" y="127000"/>
                </a:lnTo>
                <a:cubicBezTo>
                  <a:pt x="46567" y="131233"/>
                  <a:pt x="40777" y="134345"/>
                  <a:pt x="38100" y="139700"/>
                </a:cubicBezTo>
                <a:cubicBezTo>
                  <a:pt x="22723" y="170455"/>
                  <a:pt x="32093" y="158407"/>
                  <a:pt x="12700" y="177800"/>
                </a:cubicBezTo>
                <a:cubicBezTo>
                  <a:pt x="8467" y="190500"/>
                  <a:pt x="0" y="202513"/>
                  <a:pt x="0" y="215900"/>
                </a:cubicBezTo>
                <a:cubicBezTo>
                  <a:pt x="0" y="250030"/>
                  <a:pt x="2893" y="284809"/>
                  <a:pt x="12700" y="317500"/>
                </a:cubicBezTo>
                <a:cubicBezTo>
                  <a:pt x="16141" y="328969"/>
                  <a:pt x="29633" y="334433"/>
                  <a:pt x="38100" y="342900"/>
                </a:cubicBezTo>
                <a:cubicBezTo>
                  <a:pt x="67219" y="372019"/>
                  <a:pt x="30068" y="337545"/>
                  <a:pt x="76200" y="368300"/>
                </a:cubicBezTo>
                <a:cubicBezTo>
                  <a:pt x="81181" y="371621"/>
                  <a:pt x="83220" y="379107"/>
                  <a:pt x="88900" y="381000"/>
                </a:cubicBezTo>
                <a:cubicBezTo>
                  <a:pt x="109378" y="387826"/>
                  <a:pt x="131233" y="389467"/>
                  <a:pt x="152400" y="393700"/>
                </a:cubicBezTo>
                <a:cubicBezTo>
                  <a:pt x="232833" y="389467"/>
                  <a:pt x="313434" y="387689"/>
                  <a:pt x="393700" y="381000"/>
                </a:cubicBezTo>
                <a:cubicBezTo>
                  <a:pt x="415211" y="379207"/>
                  <a:pt x="436128" y="372983"/>
                  <a:pt x="457200" y="368300"/>
                </a:cubicBezTo>
                <a:cubicBezTo>
                  <a:pt x="502471" y="358240"/>
                  <a:pt x="523620" y="349284"/>
                  <a:pt x="571500" y="342900"/>
                </a:cubicBezTo>
                <a:cubicBezTo>
                  <a:pt x="613671" y="337277"/>
                  <a:pt x="656329" y="335823"/>
                  <a:pt x="698500" y="330200"/>
                </a:cubicBezTo>
                <a:cubicBezTo>
                  <a:pt x="723052" y="326926"/>
                  <a:pt x="786392" y="312345"/>
                  <a:pt x="812800" y="304800"/>
                </a:cubicBezTo>
                <a:cubicBezTo>
                  <a:pt x="826591" y="300860"/>
                  <a:pt x="862465" y="289776"/>
                  <a:pt x="876300" y="279400"/>
                </a:cubicBezTo>
                <a:cubicBezTo>
                  <a:pt x="901975" y="260144"/>
                  <a:pt x="901420" y="254561"/>
                  <a:pt x="914400" y="228600"/>
                </a:cubicBezTo>
                <a:cubicBezTo>
                  <a:pt x="910167" y="194733"/>
                  <a:pt x="908393" y="160467"/>
                  <a:pt x="901700" y="127000"/>
                </a:cubicBezTo>
                <a:cubicBezTo>
                  <a:pt x="897186" y="104432"/>
                  <a:pt x="878565" y="91165"/>
                  <a:pt x="863600" y="76200"/>
                </a:cubicBezTo>
                <a:lnTo>
                  <a:pt x="850900" y="63500"/>
                </a:lnTo>
                <a:cubicBezTo>
                  <a:pt x="846667" y="59267"/>
                  <a:pt x="840877" y="56155"/>
                  <a:pt x="838200" y="50800"/>
                </a:cubicBezTo>
                <a:cubicBezTo>
                  <a:pt x="833967" y="42333"/>
                  <a:pt x="832193" y="32093"/>
                  <a:pt x="825500" y="25400"/>
                </a:cubicBezTo>
                <a:cubicBezTo>
                  <a:pt x="818807" y="18707"/>
                  <a:pt x="807673" y="18380"/>
                  <a:pt x="800100" y="12700"/>
                </a:cubicBezTo>
                <a:cubicBezTo>
                  <a:pt x="790521" y="5516"/>
                  <a:pt x="863600" y="0"/>
                  <a:pt x="774700" y="0"/>
                </a:cubicBezTo>
                <a:close/>
              </a:path>
            </a:pathLst>
          </a:custGeom>
          <a:noFill/>
          <a:ln w="28575"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For Big Data, S and T </a:t>
            </a:r>
            <a:br>
              <a:rPr lang="en-US">
                <a:uFillTx/>
              </a:rPr>
            </a:br>
            <a:r>
              <a:rPr lang="en-US">
                <a:uFillTx/>
              </a:rPr>
              <a:t>Don’t Fit in Memory</a:t>
            </a:r>
            <a:endParaRPr>
              <a:uFillTx/>
            </a:endParaRPr>
          </a:p>
        </p:txBody>
      </p:sp>
      <p:sp>
        <p:nvSpPr>
          <p:cNvPr id="562" name="Google Shape;562;p31"/>
          <p:cNvSpPr txBox="1">
            <a:spLocks noGrp="1"/>
          </p:cNvSpPr>
          <p:nvPr>
            <p:ph type="body" idx="1"/>
          </p:nvPr>
        </p:nvSpPr>
        <p:spPr>
          <a:xfrm>
            <a:off x="470263" y="1339828"/>
            <a:ext cx="8157007" cy="7986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We need to read a </a:t>
            </a:r>
            <a:r>
              <a:rPr lang="en-US" sz="1800" i="1" dirty="0">
                <a:uFillTx/>
                <a:latin typeface="Helvetica" pitchFamily="2" charset="0"/>
              </a:rPr>
              <a:t>block</a:t>
            </a:r>
            <a:r>
              <a:rPr lang="en-US" sz="1800" dirty="0">
                <a:uFillTx/>
                <a:latin typeface="Helvetica" pitchFamily="2" charset="0"/>
              </a:rPr>
              <a:t> at a time, following a similar pattern to caching before</a:t>
            </a:r>
            <a:endParaRPr sz="1800" dirty="0">
              <a:uFillTx/>
              <a:latin typeface="Helvetica" pitchFamily="2" charset="0"/>
            </a:endParaRPr>
          </a:p>
        </p:txBody>
      </p:sp>
      <p:sp>
        <p:nvSpPr>
          <p:cNvPr id="564" name="Google Shape;564;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40</a:t>
            </a:fld>
            <a:endParaRPr>
              <a:uFillTx/>
            </a:endParaRPr>
          </a:p>
        </p:txBody>
      </p:sp>
      <p:sp>
        <p:nvSpPr>
          <p:cNvPr id="565" name="Google Shape;565;p31"/>
          <p:cNvSpPr>
            <a:spLocks/>
          </p:cNvSpPr>
          <p:nvPr/>
        </p:nvSpPr>
        <p:spPr>
          <a:xfrm>
            <a:off x="6138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S</a:t>
            </a:r>
            <a:endParaRPr dirty="0">
              <a:uFillTx/>
              <a:latin typeface="Arial" panose="020B0604020202020204" pitchFamily="34" charset="0"/>
            </a:endParaRPr>
          </a:p>
        </p:txBody>
      </p:sp>
      <p:sp>
        <p:nvSpPr>
          <p:cNvPr id="566" name="Google Shape;566;p31"/>
          <p:cNvSpPr>
            <a:spLocks/>
          </p:cNvSpPr>
          <p:nvPr/>
        </p:nvSpPr>
        <p:spPr>
          <a:xfrm>
            <a:off x="46397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T</a:t>
            </a:r>
            <a:endParaRPr dirty="0">
              <a:uFillTx/>
              <a:latin typeface="Arial" panose="020B0604020202020204" pitchFamily="34" charset="0"/>
            </a:endParaRPr>
          </a:p>
        </p:txBody>
      </p:sp>
      <p:sp>
        <p:nvSpPr>
          <p:cNvPr id="567" name="Google Shape;567;p31"/>
          <p:cNvSpPr>
            <a:spLocks/>
          </p:cNvSpPr>
          <p:nvPr/>
        </p:nvSpPr>
        <p:spPr>
          <a:xfrm>
            <a:off x="1453185" y="31453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s_block</a:t>
            </a:r>
            <a:endParaRPr sz="2000">
              <a:solidFill>
                <a:schemeClr val="dk2"/>
              </a:solidFill>
              <a:uFillTx/>
              <a:latin typeface="Tahoma"/>
              <a:ea typeface="Tahoma"/>
              <a:cs typeface="Tahoma"/>
              <a:sym typeface="Tahoma"/>
            </a:endParaRPr>
          </a:p>
        </p:txBody>
      </p:sp>
      <p:sp>
        <p:nvSpPr>
          <p:cNvPr id="568" name="Google Shape;568;p31"/>
          <p:cNvSpPr>
            <a:spLocks/>
          </p:cNvSpPr>
          <p:nvPr/>
        </p:nvSpPr>
        <p:spPr>
          <a:xfrm>
            <a:off x="4639733" y="31072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t_block</a:t>
            </a:r>
            <a:endParaRPr sz="2000">
              <a:solidFill>
                <a:schemeClr val="dk2"/>
              </a:solidFill>
              <a:uFillTx/>
              <a:latin typeface="Tahoma"/>
              <a:ea typeface="Tahoma"/>
              <a:cs typeface="Tahoma"/>
              <a:sym typeface="Tahoma"/>
            </a:endParaRPr>
          </a:p>
        </p:txBody>
      </p:sp>
      <p:cxnSp>
        <p:nvCxnSpPr>
          <p:cNvPr id="569" name="Google Shape;569;p31"/>
          <p:cNvCxnSpPr/>
          <p:nvPr/>
        </p:nvCxnSpPr>
        <p:spPr>
          <a:xfrm>
            <a:off x="16044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0" name="Google Shape;570;p31"/>
          <p:cNvCxnSpPr/>
          <p:nvPr/>
        </p:nvCxnSpPr>
        <p:spPr>
          <a:xfrm>
            <a:off x="24426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1" name="Google Shape;571;p31"/>
          <p:cNvCxnSpPr/>
          <p:nvPr/>
        </p:nvCxnSpPr>
        <p:spPr>
          <a:xfrm>
            <a:off x="56811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2" name="Google Shape;572;p31"/>
          <p:cNvCxnSpPr/>
          <p:nvPr/>
        </p:nvCxnSpPr>
        <p:spPr>
          <a:xfrm>
            <a:off x="6582833" y="4034367"/>
            <a:ext cx="0" cy="990600"/>
          </a:xfrm>
          <a:prstGeom prst="straightConnector1">
            <a:avLst/>
          </a:prstGeom>
          <a:noFill/>
          <a:ln w="9525" cap="rnd" cmpd="sng">
            <a:solidFill>
              <a:srgbClr val="D1ABAA"/>
            </a:solidFill>
            <a:prstDash val="solid"/>
            <a:round/>
            <a:headEnd type="none" w="sm" len="sm"/>
            <a:tailEnd type="none" w="sm" len="sm"/>
          </a:ln>
        </p:spPr>
      </p:cxnSp>
      <p:sp>
        <p:nvSpPr>
          <p:cNvPr id="573" name="Google Shape;573;p31"/>
          <p:cNvSpPr>
            <a:spLocks/>
          </p:cNvSpPr>
          <p:nvPr/>
        </p:nvSpPr>
        <p:spPr>
          <a:xfrm>
            <a:off x="1948489" y="3763434"/>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4" name="Google Shape;574;p31"/>
          <p:cNvSpPr>
            <a:spLocks/>
          </p:cNvSpPr>
          <p:nvPr/>
        </p:nvSpPr>
        <p:spPr>
          <a:xfrm>
            <a:off x="5065188" y="3780367"/>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nvGrpSpPr>
          <p:cNvPr id="579" name="Google Shape;579;p31"/>
          <p:cNvGrpSpPr/>
          <p:nvPr/>
        </p:nvGrpSpPr>
        <p:grpSpPr>
          <a:xfrm>
            <a:off x="0" y="0"/>
            <a:ext cx="607776" cy="850900"/>
            <a:chOff x="0" y="0"/>
            <a:chExt cx="607776" cy="850900"/>
          </a:xfrm>
        </p:grpSpPr>
        <p:sp>
          <p:nvSpPr>
            <p:cNvPr id="580" name="Google Shape;580;p31"/>
            <p:cNvSpPr>
              <a:spLocks/>
            </p:cNvSpPr>
            <p:nvPr/>
          </p:nvSpPr>
          <p:spPr>
            <a:xfrm>
              <a:off x="49445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81" name="Google Shape;581;p31"/>
            <p:cNvSpPr txBox="1">
              <a:spLocks/>
            </p:cNvSpPr>
            <p:nvPr/>
          </p:nvSpPr>
          <p:spPr>
            <a:xfrm>
              <a:off x="5154083"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82" name="Google Shape;582;p31"/>
            <p:cNvSpPr>
              <a:spLocks/>
            </p:cNvSpPr>
            <p:nvPr/>
          </p:nvSpPr>
          <p:spPr>
            <a:xfrm>
              <a:off x="4817535"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
        <p:nvSpPr>
          <p:cNvPr id="583" name="Google Shape;583;p31"/>
          <p:cNvSpPr txBox="1">
            <a:spLocks/>
          </p:cNvSpPr>
          <p:nvPr/>
        </p:nvSpPr>
        <p:spPr>
          <a:xfrm>
            <a:off x="2852967" y="2164891"/>
            <a:ext cx="370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grpSp>
        <p:nvGrpSpPr>
          <p:cNvPr id="588" name="Google Shape;588;p31"/>
          <p:cNvGrpSpPr/>
          <p:nvPr/>
        </p:nvGrpSpPr>
        <p:grpSpPr>
          <a:xfrm>
            <a:off x="0" y="0"/>
            <a:ext cx="607776" cy="850900"/>
            <a:chOff x="0" y="0"/>
            <a:chExt cx="607776" cy="850900"/>
          </a:xfrm>
        </p:grpSpPr>
        <p:sp>
          <p:nvSpPr>
            <p:cNvPr id="589" name="Google Shape;589;p31"/>
            <p:cNvSpPr>
              <a:spLocks/>
            </p:cNvSpPr>
            <p:nvPr/>
          </p:nvSpPr>
          <p:spPr>
            <a:xfrm>
              <a:off x="49445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0" name="Google Shape;590;p31"/>
            <p:cNvSpPr txBox="1">
              <a:spLocks/>
            </p:cNvSpPr>
            <p:nvPr/>
          </p:nvSpPr>
          <p:spPr>
            <a:xfrm>
              <a:off x="5154083"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1" name="Google Shape;591;p31"/>
            <p:cNvSpPr>
              <a:spLocks/>
            </p:cNvSpPr>
            <p:nvPr/>
          </p:nvSpPr>
          <p:spPr>
            <a:xfrm>
              <a:off x="4817535"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2" name="Google Shape;592;p31"/>
          <p:cNvGrpSpPr/>
          <p:nvPr/>
        </p:nvGrpSpPr>
        <p:grpSpPr>
          <a:xfrm>
            <a:off x="0" y="0"/>
            <a:ext cx="607776" cy="850900"/>
            <a:chOff x="0" y="0"/>
            <a:chExt cx="607776" cy="850900"/>
          </a:xfrm>
        </p:grpSpPr>
        <p:sp>
          <p:nvSpPr>
            <p:cNvPr id="593" name="Google Shape;593;p31"/>
            <p:cNvSpPr>
              <a:spLocks/>
            </p:cNvSpPr>
            <p:nvPr/>
          </p:nvSpPr>
          <p:spPr>
            <a:xfrm>
              <a:off x="49445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4" name="Google Shape;594;p31"/>
            <p:cNvSpPr txBox="1">
              <a:spLocks/>
            </p:cNvSpPr>
            <p:nvPr/>
          </p:nvSpPr>
          <p:spPr>
            <a:xfrm>
              <a:off x="5154083" y="2418202"/>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5" name="Google Shape;595;p31"/>
            <p:cNvSpPr>
              <a:spLocks/>
            </p:cNvSpPr>
            <p:nvPr/>
          </p:nvSpPr>
          <p:spPr>
            <a:xfrm>
              <a:off x="4817535" y="20785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8" name="Google Shape;598;p31"/>
          <p:cNvGrpSpPr/>
          <p:nvPr/>
        </p:nvGrpSpPr>
        <p:grpSpPr>
          <a:xfrm>
            <a:off x="877452" y="0"/>
            <a:ext cx="673124" cy="838200"/>
            <a:chOff x="0" y="0"/>
            <a:chExt cx="673124" cy="838200"/>
          </a:xfrm>
        </p:grpSpPr>
        <p:sp>
          <p:nvSpPr>
            <p:cNvPr id="599" name="Google Shape;599;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uFillTx/>
                <a:latin typeface="Tahoma"/>
                <a:ea typeface="Tahoma"/>
                <a:cs typeface="Tahoma"/>
                <a:sym typeface="Tahoma"/>
              </a:endParaRPr>
            </a:p>
          </p:txBody>
        </p:sp>
        <p:sp>
          <p:nvSpPr>
            <p:cNvPr id="600" name="Google Shape;600;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601" name="Google Shape;601;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Tree>
    <p:extLst>
      <p:ext uri="{BB962C8B-B14F-4D97-AF65-F5344CB8AC3E}">
        <p14:creationId xmlns:p14="http://schemas.microsoft.com/office/powerpoint/2010/main" val="232030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57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1"/>
                                          </p:stCondLst>
                                        </p:cTn>
                                        <p:tgtEl>
                                          <p:spTgt spid="56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For Big Data, S and T </a:t>
            </a:r>
            <a:br>
              <a:rPr lang="en-US">
                <a:uFillTx/>
              </a:rPr>
            </a:br>
            <a:r>
              <a:rPr lang="en-US">
                <a:uFillTx/>
              </a:rPr>
              <a:t>Don’t Fit in Memory</a:t>
            </a:r>
            <a:endParaRPr>
              <a:uFillTx/>
            </a:endParaRPr>
          </a:p>
        </p:txBody>
      </p:sp>
      <p:sp>
        <p:nvSpPr>
          <p:cNvPr id="562" name="Google Shape;562;p31"/>
          <p:cNvSpPr txBox="1">
            <a:spLocks noGrp="1"/>
          </p:cNvSpPr>
          <p:nvPr>
            <p:ph type="body" idx="1"/>
          </p:nvPr>
        </p:nvSpPr>
        <p:spPr>
          <a:xfrm>
            <a:off x="470263" y="1339828"/>
            <a:ext cx="8157007" cy="7986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We need to read a </a:t>
            </a:r>
            <a:r>
              <a:rPr lang="en-US" sz="1800" i="1" dirty="0">
                <a:uFillTx/>
                <a:latin typeface="Helvetica" pitchFamily="2" charset="0"/>
              </a:rPr>
              <a:t>block</a:t>
            </a:r>
            <a:r>
              <a:rPr lang="en-US" sz="1800" dirty="0">
                <a:uFillTx/>
                <a:latin typeface="Helvetica" pitchFamily="2" charset="0"/>
              </a:rPr>
              <a:t> at a time, following a similar pattern to caching before</a:t>
            </a:r>
            <a:endParaRPr sz="1800" dirty="0">
              <a:uFillTx/>
              <a:latin typeface="Helvetica" pitchFamily="2" charset="0"/>
            </a:endParaRPr>
          </a:p>
        </p:txBody>
      </p:sp>
      <p:sp>
        <p:nvSpPr>
          <p:cNvPr id="564" name="Google Shape;564;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41</a:t>
            </a:fld>
            <a:endParaRPr>
              <a:uFillTx/>
            </a:endParaRPr>
          </a:p>
        </p:txBody>
      </p:sp>
      <p:sp>
        <p:nvSpPr>
          <p:cNvPr id="565" name="Google Shape;565;p31"/>
          <p:cNvSpPr>
            <a:spLocks/>
          </p:cNvSpPr>
          <p:nvPr/>
        </p:nvSpPr>
        <p:spPr>
          <a:xfrm>
            <a:off x="6138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S</a:t>
            </a:r>
            <a:endParaRPr dirty="0">
              <a:uFillTx/>
              <a:latin typeface="Arial" panose="020B0604020202020204" pitchFamily="34" charset="0"/>
            </a:endParaRPr>
          </a:p>
        </p:txBody>
      </p:sp>
      <p:sp>
        <p:nvSpPr>
          <p:cNvPr id="566" name="Google Shape;566;p31"/>
          <p:cNvSpPr>
            <a:spLocks/>
          </p:cNvSpPr>
          <p:nvPr/>
        </p:nvSpPr>
        <p:spPr>
          <a:xfrm>
            <a:off x="46397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T</a:t>
            </a:r>
            <a:endParaRPr dirty="0">
              <a:uFillTx/>
              <a:latin typeface="Arial" panose="020B0604020202020204" pitchFamily="34" charset="0"/>
            </a:endParaRPr>
          </a:p>
        </p:txBody>
      </p:sp>
      <p:sp>
        <p:nvSpPr>
          <p:cNvPr id="567" name="Google Shape;567;p31"/>
          <p:cNvSpPr>
            <a:spLocks/>
          </p:cNvSpPr>
          <p:nvPr/>
        </p:nvSpPr>
        <p:spPr>
          <a:xfrm>
            <a:off x="1453185" y="31453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s_block</a:t>
            </a:r>
            <a:endParaRPr sz="2000">
              <a:solidFill>
                <a:schemeClr val="dk2"/>
              </a:solidFill>
              <a:uFillTx/>
              <a:latin typeface="Tahoma"/>
              <a:ea typeface="Tahoma"/>
              <a:cs typeface="Tahoma"/>
              <a:sym typeface="Tahoma"/>
            </a:endParaRPr>
          </a:p>
        </p:txBody>
      </p:sp>
      <p:sp>
        <p:nvSpPr>
          <p:cNvPr id="568" name="Google Shape;568;p31"/>
          <p:cNvSpPr>
            <a:spLocks/>
          </p:cNvSpPr>
          <p:nvPr/>
        </p:nvSpPr>
        <p:spPr>
          <a:xfrm>
            <a:off x="5572605" y="31072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t_block</a:t>
            </a:r>
            <a:endParaRPr sz="2000">
              <a:solidFill>
                <a:schemeClr val="dk2"/>
              </a:solidFill>
              <a:uFillTx/>
              <a:latin typeface="Tahoma"/>
              <a:ea typeface="Tahoma"/>
              <a:cs typeface="Tahoma"/>
              <a:sym typeface="Tahoma"/>
            </a:endParaRPr>
          </a:p>
        </p:txBody>
      </p:sp>
      <p:cxnSp>
        <p:nvCxnSpPr>
          <p:cNvPr id="569" name="Google Shape;569;p31"/>
          <p:cNvCxnSpPr/>
          <p:nvPr/>
        </p:nvCxnSpPr>
        <p:spPr>
          <a:xfrm>
            <a:off x="16044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0" name="Google Shape;570;p31"/>
          <p:cNvCxnSpPr/>
          <p:nvPr/>
        </p:nvCxnSpPr>
        <p:spPr>
          <a:xfrm>
            <a:off x="24426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1" name="Google Shape;571;p31"/>
          <p:cNvCxnSpPr/>
          <p:nvPr/>
        </p:nvCxnSpPr>
        <p:spPr>
          <a:xfrm>
            <a:off x="56811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2" name="Google Shape;572;p31"/>
          <p:cNvCxnSpPr/>
          <p:nvPr/>
        </p:nvCxnSpPr>
        <p:spPr>
          <a:xfrm>
            <a:off x="6582833" y="4034367"/>
            <a:ext cx="0" cy="990600"/>
          </a:xfrm>
          <a:prstGeom prst="straightConnector1">
            <a:avLst/>
          </a:prstGeom>
          <a:noFill/>
          <a:ln w="9525" cap="rnd" cmpd="sng">
            <a:solidFill>
              <a:srgbClr val="D1ABAA"/>
            </a:solidFill>
            <a:prstDash val="solid"/>
            <a:round/>
            <a:headEnd type="none" w="sm" len="sm"/>
            <a:tailEnd type="none" w="sm" len="sm"/>
          </a:ln>
        </p:spPr>
      </p:cxnSp>
      <p:sp>
        <p:nvSpPr>
          <p:cNvPr id="573" name="Google Shape;573;p31"/>
          <p:cNvSpPr>
            <a:spLocks/>
          </p:cNvSpPr>
          <p:nvPr/>
        </p:nvSpPr>
        <p:spPr>
          <a:xfrm>
            <a:off x="1948489" y="3763434"/>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4" name="Google Shape;574;p31"/>
          <p:cNvSpPr>
            <a:spLocks/>
          </p:cNvSpPr>
          <p:nvPr/>
        </p:nvSpPr>
        <p:spPr>
          <a:xfrm>
            <a:off x="5998060" y="3780367"/>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83" name="Google Shape;583;p31"/>
          <p:cNvSpPr txBox="1">
            <a:spLocks/>
          </p:cNvSpPr>
          <p:nvPr/>
        </p:nvSpPr>
        <p:spPr>
          <a:xfrm>
            <a:off x="2852967" y="2164891"/>
            <a:ext cx="370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grpSp>
        <p:nvGrpSpPr>
          <p:cNvPr id="592" name="Google Shape;592;p31"/>
          <p:cNvGrpSpPr/>
          <p:nvPr/>
        </p:nvGrpSpPr>
        <p:grpSpPr>
          <a:xfrm>
            <a:off x="5722701" y="2087803"/>
            <a:ext cx="576069" cy="850900"/>
            <a:chOff x="5722701" y="2087803"/>
            <a:chExt cx="576069" cy="850900"/>
          </a:xfrm>
        </p:grpSpPr>
        <p:sp>
          <p:nvSpPr>
            <p:cNvPr id="593" name="Google Shape;593;p31"/>
            <p:cNvSpPr>
              <a:spLocks/>
            </p:cNvSpPr>
            <p:nvPr/>
          </p:nvSpPr>
          <p:spPr>
            <a:xfrm>
              <a:off x="5849699" y="2265603"/>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4" name="Google Shape;594;p31"/>
            <p:cNvSpPr txBox="1">
              <a:spLocks/>
            </p:cNvSpPr>
            <p:nvPr/>
          </p:nvSpPr>
          <p:spPr>
            <a:xfrm>
              <a:off x="6027542" y="2427231"/>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5" name="Google Shape;595;p31"/>
            <p:cNvSpPr>
              <a:spLocks/>
            </p:cNvSpPr>
            <p:nvPr/>
          </p:nvSpPr>
          <p:spPr>
            <a:xfrm>
              <a:off x="5722701" y="2087803"/>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8" name="Google Shape;598;p31"/>
          <p:cNvGrpSpPr/>
          <p:nvPr/>
        </p:nvGrpSpPr>
        <p:grpSpPr>
          <a:xfrm>
            <a:off x="877452" y="0"/>
            <a:ext cx="673124" cy="838200"/>
            <a:chOff x="0" y="0"/>
            <a:chExt cx="673124" cy="838200"/>
          </a:xfrm>
        </p:grpSpPr>
        <p:sp>
          <p:nvSpPr>
            <p:cNvPr id="599" name="Google Shape;599;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uFillTx/>
                <a:latin typeface="Tahoma"/>
                <a:ea typeface="Tahoma"/>
                <a:cs typeface="Tahoma"/>
                <a:sym typeface="Tahoma"/>
              </a:endParaRPr>
            </a:p>
          </p:txBody>
        </p:sp>
        <p:sp>
          <p:nvSpPr>
            <p:cNvPr id="600" name="Google Shape;600;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601" name="Google Shape;601;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Tree>
    <p:extLst>
      <p:ext uri="{BB962C8B-B14F-4D97-AF65-F5344CB8AC3E}">
        <p14:creationId xmlns:p14="http://schemas.microsoft.com/office/powerpoint/2010/main" val="26986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57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
                                          </p:stCondLst>
                                        </p:cTn>
                                        <p:tgtEl>
                                          <p:spTgt spid="56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For Big Data, S and T </a:t>
            </a:r>
            <a:br>
              <a:rPr lang="en-US">
                <a:uFillTx/>
              </a:rPr>
            </a:br>
            <a:r>
              <a:rPr lang="en-US">
                <a:uFillTx/>
              </a:rPr>
              <a:t>Don’t Fit in Memory</a:t>
            </a:r>
            <a:endParaRPr>
              <a:uFillTx/>
            </a:endParaRPr>
          </a:p>
        </p:txBody>
      </p:sp>
      <p:sp>
        <p:nvSpPr>
          <p:cNvPr id="562" name="Google Shape;562;p31"/>
          <p:cNvSpPr txBox="1">
            <a:spLocks noGrp="1"/>
          </p:cNvSpPr>
          <p:nvPr>
            <p:ph type="body" idx="1"/>
          </p:nvPr>
        </p:nvSpPr>
        <p:spPr>
          <a:xfrm>
            <a:off x="470263" y="1339828"/>
            <a:ext cx="8157007" cy="7986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We need to read a </a:t>
            </a:r>
            <a:r>
              <a:rPr lang="en-US" sz="1800" i="1" dirty="0">
                <a:uFillTx/>
                <a:latin typeface="Helvetica" pitchFamily="2" charset="0"/>
              </a:rPr>
              <a:t>block</a:t>
            </a:r>
            <a:r>
              <a:rPr lang="en-US" sz="1800" dirty="0">
                <a:uFillTx/>
                <a:latin typeface="Helvetica" pitchFamily="2" charset="0"/>
              </a:rPr>
              <a:t> at a time, following a similar pattern to caching before</a:t>
            </a:r>
            <a:endParaRPr sz="1800" dirty="0">
              <a:uFillTx/>
              <a:latin typeface="Helvetica" pitchFamily="2" charset="0"/>
            </a:endParaRPr>
          </a:p>
        </p:txBody>
      </p:sp>
      <p:sp>
        <p:nvSpPr>
          <p:cNvPr id="564" name="Google Shape;564;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42</a:t>
            </a:fld>
            <a:endParaRPr>
              <a:uFillTx/>
            </a:endParaRPr>
          </a:p>
        </p:txBody>
      </p:sp>
      <p:sp>
        <p:nvSpPr>
          <p:cNvPr id="565" name="Google Shape;565;p31"/>
          <p:cNvSpPr>
            <a:spLocks/>
          </p:cNvSpPr>
          <p:nvPr/>
        </p:nvSpPr>
        <p:spPr>
          <a:xfrm>
            <a:off x="6138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S</a:t>
            </a:r>
            <a:endParaRPr dirty="0">
              <a:uFillTx/>
              <a:latin typeface="Arial" panose="020B0604020202020204" pitchFamily="34" charset="0"/>
            </a:endParaRPr>
          </a:p>
        </p:txBody>
      </p:sp>
      <p:sp>
        <p:nvSpPr>
          <p:cNvPr id="566" name="Google Shape;566;p31"/>
          <p:cNvSpPr>
            <a:spLocks/>
          </p:cNvSpPr>
          <p:nvPr/>
        </p:nvSpPr>
        <p:spPr>
          <a:xfrm>
            <a:off x="4639733" y="4034367"/>
            <a:ext cx="2819400" cy="9906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T</a:t>
            </a:r>
            <a:endParaRPr dirty="0">
              <a:uFillTx/>
              <a:latin typeface="Arial" panose="020B0604020202020204" pitchFamily="34" charset="0"/>
            </a:endParaRPr>
          </a:p>
        </p:txBody>
      </p:sp>
      <p:sp>
        <p:nvSpPr>
          <p:cNvPr id="567" name="Google Shape;567;p31"/>
          <p:cNvSpPr>
            <a:spLocks/>
          </p:cNvSpPr>
          <p:nvPr/>
        </p:nvSpPr>
        <p:spPr>
          <a:xfrm>
            <a:off x="1453185" y="31453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s_block</a:t>
            </a:r>
            <a:endParaRPr sz="2000">
              <a:solidFill>
                <a:schemeClr val="dk2"/>
              </a:solidFill>
              <a:uFillTx/>
              <a:latin typeface="Tahoma"/>
              <a:ea typeface="Tahoma"/>
              <a:cs typeface="Tahoma"/>
              <a:sym typeface="Tahoma"/>
            </a:endParaRPr>
          </a:p>
        </p:txBody>
      </p:sp>
      <p:sp>
        <p:nvSpPr>
          <p:cNvPr id="568" name="Google Shape;568;p31"/>
          <p:cNvSpPr>
            <a:spLocks/>
          </p:cNvSpPr>
          <p:nvPr/>
        </p:nvSpPr>
        <p:spPr>
          <a:xfrm>
            <a:off x="6496238" y="3107267"/>
            <a:ext cx="1028700" cy="5842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2"/>
                </a:solidFill>
                <a:uFillTx/>
                <a:latin typeface="Tahoma"/>
                <a:ea typeface="Tahoma"/>
                <a:cs typeface="Tahoma"/>
                <a:sym typeface="Tahoma"/>
              </a:rPr>
              <a:t>t_block</a:t>
            </a:r>
            <a:endParaRPr sz="2000">
              <a:solidFill>
                <a:schemeClr val="dk2"/>
              </a:solidFill>
              <a:uFillTx/>
              <a:latin typeface="Tahoma"/>
              <a:ea typeface="Tahoma"/>
              <a:cs typeface="Tahoma"/>
              <a:sym typeface="Tahoma"/>
            </a:endParaRPr>
          </a:p>
        </p:txBody>
      </p:sp>
      <p:cxnSp>
        <p:nvCxnSpPr>
          <p:cNvPr id="569" name="Google Shape;569;p31"/>
          <p:cNvCxnSpPr/>
          <p:nvPr/>
        </p:nvCxnSpPr>
        <p:spPr>
          <a:xfrm>
            <a:off x="16044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0" name="Google Shape;570;p31"/>
          <p:cNvCxnSpPr/>
          <p:nvPr/>
        </p:nvCxnSpPr>
        <p:spPr>
          <a:xfrm>
            <a:off x="24426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1" name="Google Shape;571;p31"/>
          <p:cNvCxnSpPr/>
          <p:nvPr/>
        </p:nvCxnSpPr>
        <p:spPr>
          <a:xfrm>
            <a:off x="5681133" y="4034367"/>
            <a:ext cx="0" cy="990600"/>
          </a:xfrm>
          <a:prstGeom prst="straightConnector1">
            <a:avLst/>
          </a:prstGeom>
          <a:noFill/>
          <a:ln w="9525" cap="rnd" cmpd="sng">
            <a:solidFill>
              <a:srgbClr val="D1ABAA"/>
            </a:solidFill>
            <a:prstDash val="solid"/>
            <a:round/>
            <a:headEnd type="none" w="sm" len="sm"/>
            <a:tailEnd type="none" w="sm" len="sm"/>
          </a:ln>
        </p:spPr>
      </p:cxnSp>
      <p:cxnSp>
        <p:nvCxnSpPr>
          <p:cNvPr id="572" name="Google Shape;572;p31"/>
          <p:cNvCxnSpPr/>
          <p:nvPr/>
        </p:nvCxnSpPr>
        <p:spPr>
          <a:xfrm>
            <a:off x="6582833" y="4034367"/>
            <a:ext cx="0" cy="990600"/>
          </a:xfrm>
          <a:prstGeom prst="straightConnector1">
            <a:avLst/>
          </a:prstGeom>
          <a:noFill/>
          <a:ln w="9525" cap="rnd" cmpd="sng">
            <a:solidFill>
              <a:srgbClr val="D1ABAA"/>
            </a:solidFill>
            <a:prstDash val="solid"/>
            <a:round/>
            <a:headEnd type="none" w="sm" len="sm"/>
            <a:tailEnd type="none" w="sm" len="sm"/>
          </a:ln>
        </p:spPr>
      </p:cxnSp>
      <p:sp>
        <p:nvSpPr>
          <p:cNvPr id="573" name="Google Shape;573;p31"/>
          <p:cNvSpPr>
            <a:spLocks/>
          </p:cNvSpPr>
          <p:nvPr/>
        </p:nvSpPr>
        <p:spPr>
          <a:xfrm>
            <a:off x="1948489" y="3763434"/>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74" name="Google Shape;574;p31"/>
          <p:cNvSpPr>
            <a:spLocks/>
          </p:cNvSpPr>
          <p:nvPr/>
        </p:nvSpPr>
        <p:spPr>
          <a:xfrm>
            <a:off x="6921693" y="3780367"/>
            <a:ext cx="165096" cy="508000"/>
          </a:xfrm>
          <a:prstGeom prst="up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83" name="Google Shape;583;p31"/>
          <p:cNvSpPr txBox="1">
            <a:spLocks/>
          </p:cNvSpPr>
          <p:nvPr/>
        </p:nvSpPr>
        <p:spPr>
          <a:xfrm>
            <a:off x="2852967" y="2164891"/>
            <a:ext cx="370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grpSp>
        <p:nvGrpSpPr>
          <p:cNvPr id="592" name="Google Shape;592;p31"/>
          <p:cNvGrpSpPr/>
          <p:nvPr/>
        </p:nvGrpSpPr>
        <p:grpSpPr>
          <a:xfrm>
            <a:off x="6808167" y="2062722"/>
            <a:ext cx="607776" cy="850900"/>
            <a:chOff x="6808167" y="2062722"/>
            <a:chExt cx="607776" cy="850900"/>
          </a:xfrm>
        </p:grpSpPr>
        <p:sp>
          <p:nvSpPr>
            <p:cNvPr id="593" name="Google Shape;593;p31"/>
            <p:cNvSpPr>
              <a:spLocks/>
            </p:cNvSpPr>
            <p:nvPr/>
          </p:nvSpPr>
          <p:spPr>
            <a:xfrm>
              <a:off x="6935165" y="2240522"/>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594" name="Google Shape;594;p31"/>
            <p:cNvSpPr txBox="1">
              <a:spLocks/>
            </p:cNvSpPr>
            <p:nvPr/>
          </p:nvSpPr>
          <p:spPr>
            <a:xfrm>
              <a:off x="7144715" y="2402357"/>
              <a:ext cx="2712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595" name="Google Shape;595;p31"/>
            <p:cNvSpPr>
              <a:spLocks/>
            </p:cNvSpPr>
            <p:nvPr/>
          </p:nvSpPr>
          <p:spPr>
            <a:xfrm>
              <a:off x="6808167" y="2062722"/>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grpSp>
        <p:nvGrpSpPr>
          <p:cNvPr id="598" name="Google Shape;598;p31"/>
          <p:cNvGrpSpPr/>
          <p:nvPr/>
        </p:nvGrpSpPr>
        <p:grpSpPr>
          <a:xfrm>
            <a:off x="877452" y="0"/>
            <a:ext cx="673124" cy="838200"/>
            <a:chOff x="0" y="0"/>
            <a:chExt cx="673124" cy="838200"/>
          </a:xfrm>
        </p:grpSpPr>
        <p:sp>
          <p:nvSpPr>
            <p:cNvPr id="599" name="Google Shape;599;p31"/>
            <p:cNvSpPr>
              <a:spLocks/>
            </p:cNvSpPr>
            <p:nvPr/>
          </p:nvSpPr>
          <p:spPr>
            <a:xfrm>
              <a:off x="893233" y="2256367"/>
              <a:ext cx="76200" cy="673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uFillTx/>
                <a:latin typeface="Tahoma"/>
                <a:ea typeface="Tahoma"/>
                <a:cs typeface="Tahoma"/>
                <a:sym typeface="Tahoma"/>
              </a:endParaRPr>
            </a:p>
          </p:txBody>
        </p:sp>
        <p:sp>
          <p:nvSpPr>
            <p:cNvPr id="600" name="Google Shape;600;p31"/>
            <p:cNvSpPr txBox="1">
              <a:spLocks/>
            </p:cNvSpPr>
            <p:nvPr/>
          </p:nvSpPr>
          <p:spPr>
            <a:xfrm>
              <a:off x="1121833" y="2497667"/>
              <a:ext cx="2984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601" name="Google Shape;601;p31"/>
            <p:cNvSpPr>
              <a:spLocks/>
            </p:cNvSpPr>
            <p:nvPr/>
          </p:nvSpPr>
          <p:spPr>
            <a:xfrm>
              <a:off x="747189" y="2091267"/>
              <a:ext cx="406396" cy="139700"/>
            </a:xfrm>
            <a:prstGeom prst="rightArrow">
              <a:avLst>
                <a:gd name="adj1" fmla="val 50000"/>
                <a:gd name="adj2" fmla="val 50000"/>
              </a:avLst>
            </a:prstGeom>
            <a:solidFill>
              <a:schemeClr val="lt1"/>
            </a:solidFill>
            <a:ln w="15875" cap="rnd" cmpd="sng">
              <a:solidFill>
                <a:srgbClr val="7B2319"/>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grpSp>
    </p:spTree>
    <p:extLst>
      <p:ext uri="{BB962C8B-B14F-4D97-AF65-F5344CB8AC3E}">
        <p14:creationId xmlns:p14="http://schemas.microsoft.com/office/powerpoint/2010/main" val="313789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57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
                                          </p:stCondLst>
                                        </p:cTn>
                                        <p:tgtEl>
                                          <p:spTgt spid="56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Joins with Big Data</a:t>
            </a:r>
            <a:br>
              <a:rPr lang="en-US" dirty="0">
                <a:uFillTx/>
              </a:rPr>
            </a:br>
            <a:r>
              <a:rPr lang="en-US" dirty="0">
                <a:uFillTx/>
              </a:rPr>
              <a:t>Need to Read a Table in Blocks</a:t>
            </a:r>
            <a:endParaRPr dirty="0">
              <a:uFillTx/>
            </a:endParaRPr>
          </a:p>
        </p:txBody>
      </p:sp>
      <p:sp>
        <p:nvSpPr>
          <p:cNvPr id="608" name="Google Shape;608;p3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43</a:t>
            </a:fld>
            <a:endParaRPr>
              <a:uFillTx/>
            </a:endParaRPr>
          </a:p>
        </p:txBody>
      </p:sp>
      <p:sp>
        <p:nvSpPr>
          <p:cNvPr id="609" name="Google Shape;609;p32"/>
          <p:cNvSpPr>
            <a:spLocks/>
          </p:cNvSpPr>
          <p:nvPr/>
        </p:nvSpPr>
        <p:spPr>
          <a:xfrm>
            <a:off x="1053171" y="1360730"/>
            <a:ext cx="6729761" cy="2800767"/>
          </a:xfrm>
          <a:prstGeom prst="rect">
            <a:avLst/>
          </a:prstGeom>
          <a:solidFill>
            <a:srgbClr val="E5E5E5"/>
          </a:solidFill>
          <a:ln>
            <a:solidFill>
              <a:schemeClr val="accent4"/>
            </a:solid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Consolas"/>
              <a:buNone/>
            </a:pPr>
            <a:r>
              <a:rPr lang="en-US" sz="1600" dirty="0">
                <a:solidFill>
                  <a:schemeClr val="dk1"/>
                </a:solidFill>
                <a:uFillTx/>
                <a:latin typeface="Consolas"/>
                <a:ea typeface="Consolas"/>
                <a:cs typeface="Consolas"/>
                <a:sym typeface="Consolas"/>
              </a:rPr>
              <a:t># Pseudocode</a:t>
            </a:r>
            <a:endParaRPr dirty="0">
              <a:uFillTx/>
              <a:latin typeface="Arial" panose="020B0604020202020204" pitchFamily="34" charset="0"/>
            </a:endParaRPr>
          </a:p>
          <a:p>
            <a:pPr marL="0" marR="0" lvl="0" indent="0" algn="l" rtl="0">
              <a:spcBef>
                <a:spcPts val="0"/>
              </a:spcBef>
              <a:spcAft>
                <a:spcPts val="0"/>
              </a:spcAft>
              <a:buClr>
                <a:schemeClr val="dk1"/>
              </a:buClr>
              <a:buSzPts val="1600"/>
              <a:buFont typeface="Consolas"/>
              <a:buNone/>
            </a:pPr>
            <a:r>
              <a:rPr lang="en-US" sz="1600" dirty="0">
                <a:solidFill>
                  <a:schemeClr val="dk1"/>
                </a:solidFill>
                <a:uFillTx/>
                <a:latin typeface="Consolas"/>
                <a:ea typeface="Consolas"/>
                <a:cs typeface="Consolas"/>
                <a:sym typeface="Consolas"/>
              </a:rPr>
              <a:t>def </a:t>
            </a:r>
            <a:r>
              <a:rPr lang="en-US" sz="1600" b="1" dirty="0" err="1">
                <a:solidFill>
                  <a:schemeClr val="dk1"/>
                </a:solidFill>
                <a:uFillTx/>
                <a:latin typeface="Consolas"/>
                <a:ea typeface="Consolas"/>
                <a:cs typeface="Consolas"/>
                <a:sym typeface="Consolas"/>
              </a:rPr>
              <a:t>merge_on_disk</a:t>
            </a:r>
            <a:r>
              <a:rPr lang="en-US" sz="1600" dirty="0">
                <a:solidFill>
                  <a:schemeClr val="dk1"/>
                </a:solidFill>
                <a:uFillTx/>
                <a:latin typeface="Consolas"/>
                <a:ea typeface="Consolas"/>
                <a:cs typeface="Consolas"/>
                <a:sym typeface="Consolas"/>
              </a:rPr>
              <a:t>(</a:t>
            </a:r>
            <a:r>
              <a:rPr lang="en-US" sz="1600" dirty="0" err="1">
                <a:solidFill>
                  <a:schemeClr val="dk1"/>
                </a:solidFill>
                <a:uFillTx/>
                <a:latin typeface="Consolas"/>
                <a:ea typeface="Consolas"/>
                <a:cs typeface="Consolas"/>
                <a:sym typeface="Consolas"/>
              </a:rPr>
              <a:t>S,T,s_on,t_on</a:t>
            </a:r>
            <a:r>
              <a:rPr lang="en-US" sz="1600"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457200" marR="0" lvl="1"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ret = []</a:t>
            </a:r>
            <a:endParaRPr dirty="0">
              <a:uFillTx/>
              <a:latin typeface="Arial" panose="020B0604020202020204" pitchFamily="34" charset="0"/>
            </a:endParaRPr>
          </a:p>
          <a:p>
            <a:pPr marL="457200" marR="0" lvl="1"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for </a:t>
            </a:r>
            <a:r>
              <a:rPr lang="en-US" sz="1600" b="0" i="0" u="none" strike="noStrike" cap="none" dirty="0" err="1">
                <a:solidFill>
                  <a:schemeClr val="dk1"/>
                </a:solidFill>
                <a:uFillTx/>
                <a:latin typeface="Consolas"/>
                <a:ea typeface="Consolas"/>
                <a:cs typeface="Consolas"/>
                <a:sym typeface="Consolas"/>
              </a:rPr>
              <a:t>s_block</a:t>
            </a:r>
            <a:r>
              <a:rPr lang="en-US" sz="1600" b="0" i="0" u="none" strike="noStrike" cap="none" dirty="0">
                <a:solidFill>
                  <a:schemeClr val="dk1"/>
                </a:solidFill>
                <a:uFillTx/>
                <a:latin typeface="Consolas"/>
                <a:ea typeface="Consolas"/>
                <a:cs typeface="Consolas"/>
                <a:sym typeface="Consolas"/>
              </a:rPr>
              <a:t> in blocks(S):</a:t>
            </a:r>
            <a:endParaRPr dirty="0">
              <a:uFillTx/>
              <a:latin typeface="Arial" panose="020B0604020202020204" pitchFamily="34" charset="0"/>
            </a:endParaRPr>
          </a:p>
          <a:p>
            <a:pPr marL="457200" marR="0" lvl="1"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	for s in </a:t>
            </a:r>
            <a:r>
              <a:rPr lang="en-US" sz="1600" b="0" i="0" u="none" strike="noStrike" cap="none" dirty="0" err="1">
                <a:solidFill>
                  <a:schemeClr val="dk1"/>
                </a:solidFill>
                <a:uFillTx/>
                <a:latin typeface="Consolas"/>
                <a:ea typeface="Consolas"/>
                <a:cs typeface="Consolas"/>
                <a:sym typeface="Consolas"/>
              </a:rPr>
              <a:t>s_block</a:t>
            </a:r>
            <a:r>
              <a:rPr lang="en-US" sz="1600" b="0" i="0" u="none" strike="noStrike" cap="none"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914400" marR="0" lvl="2"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	for </a:t>
            </a:r>
            <a:r>
              <a:rPr lang="en-US" sz="1600" b="0" i="0" u="none" strike="noStrike" cap="none" dirty="0" err="1">
                <a:solidFill>
                  <a:schemeClr val="dk1"/>
                </a:solidFill>
                <a:uFillTx/>
                <a:latin typeface="Consolas"/>
                <a:ea typeface="Consolas"/>
                <a:cs typeface="Consolas"/>
                <a:sym typeface="Consolas"/>
              </a:rPr>
              <a:t>t_block</a:t>
            </a:r>
            <a:r>
              <a:rPr lang="en-US" sz="1600" b="0" i="0" u="none" strike="noStrike" cap="none" dirty="0">
                <a:solidFill>
                  <a:schemeClr val="dk1"/>
                </a:solidFill>
                <a:uFillTx/>
                <a:latin typeface="Consolas"/>
                <a:ea typeface="Consolas"/>
                <a:cs typeface="Consolas"/>
                <a:sym typeface="Consolas"/>
              </a:rPr>
              <a:t> in blocks(T):</a:t>
            </a:r>
            <a:endParaRPr dirty="0">
              <a:uFillTx/>
              <a:latin typeface="Arial" panose="020B0604020202020204" pitchFamily="34" charset="0"/>
            </a:endParaRPr>
          </a:p>
          <a:p>
            <a:pPr marL="914400" marR="0" lvl="2"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	    for t in </a:t>
            </a:r>
            <a:r>
              <a:rPr lang="en-US" sz="1600" b="0" i="0" u="none" strike="noStrike" cap="none" dirty="0" err="1">
                <a:solidFill>
                  <a:schemeClr val="dk1"/>
                </a:solidFill>
                <a:uFillTx/>
                <a:latin typeface="Consolas"/>
                <a:ea typeface="Consolas"/>
                <a:cs typeface="Consolas"/>
                <a:sym typeface="Consolas"/>
              </a:rPr>
              <a:t>t_block</a:t>
            </a:r>
            <a:r>
              <a:rPr lang="en-US" sz="1600" b="0" i="0" u="none" strike="noStrike" cap="none"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1371600" marR="0" lvl="3"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		if s[</a:t>
            </a:r>
            <a:r>
              <a:rPr lang="en-US" sz="1600" b="0" i="0" u="none" strike="noStrike" cap="none" dirty="0" err="1">
                <a:solidFill>
                  <a:schemeClr val="dk1"/>
                </a:solidFill>
                <a:uFillTx/>
                <a:latin typeface="Consolas"/>
                <a:ea typeface="Consolas"/>
                <a:cs typeface="Consolas"/>
                <a:sym typeface="Consolas"/>
              </a:rPr>
              <a:t>s_on</a:t>
            </a:r>
            <a:r>
              <a:rPr lang="en-US" sz="1600" b="0" i="0" u="none" strike="noStrike" cap="none" dirty="0">
                <a:solidFill>
                  <a:schemeClr val="dk1"/>
                </a:solidFill>
                <a:uFillTx/>
                <a:latin typeface="Consolas"/>
                <a:ea typeface="Consolas"/>
                <a:cs typeface="Consolas"/>
                <a:sym typeface="Consolas"/>
              </a:rPr>
              <a:t>] == t[</a:t>
            </a:r>
            <a:r>
              <a:rPr lang="en-US" sz="1600" b="0" i="0" u="none" strike="noStrike" cap="none" dirty="0" err="1">
                <a:solidFill>
                  <a:schemeClr val="dk1"/>
                </a:solidFill>
                <a:uFillTx/>
                <a:latin typeface="Consolas"/>
                <a:ea typeface="Consolas"/>
                <a:cs typeface="Consolas"/>
                <a:sym typeface="Consolas"/>
              </a:rPr>
              <a:t>t_on</a:t>
            </a:r>
            <a:r>
              <a:rPr lang="en-US" sz="1600" b="0" i="0" u="none" strike="noStrike" cap="none" dirty="0">
                <a:solidFill>
                  <a:schemeClr val="dk1"/>
                </a:solidFill>
                <a:uFillTx/>
                <a:latin typeface="Consolas"/>
                <a:ea typeface="Consolas"/>
                <a:cs typeface="Consolas"/>
                <a:sym typeface="Consolas"/>
              </a:rPr>
              <a:t>]:</a:t>
            </a:r>
            <a:endParaRPr dirty="0">
              <a:uFillTx/>
              <a:latin typeface="Arial" panose="020B0604020202020204" pitchFamily="34" charset="0"/>
            </a:endParaRPr>
          </a:p>
          <a:p>
            <a:pPr marL="2286000" marR="0" lvl="5"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	   </a:t>
            </a:r>
            <a:r>
              <a:rPr lang="en-US" sz="1600" b="0" i="0" u="none" strike="noStrike" cap="none" dirty="0" err="1">
                <a:solidFill>
                  <a:schemeClr val="dk1"/>
                </a:solidFill>
                <a:uFillTx/>
                <a:latin typeface="Consolas"/>
                <a:ea typeface="Consolas"/>
                <a:cs typeface="Consolas"/>
                <a:sym typeface="Consolas"/>
              </a:rPr>
              <a:t>ret.add</a:t>
            </a:r>
            <a:r>
              <a:rPr lang="en-US" sz="1600" b="0" i="0" u="none" strike="noStrike" cap="none" dirty="0">
                <a:solidFill>
                  <a:schemeClr val="dk1"/>
                </a:solidFill>
                <a:uFillTx/>
                <a:latin typeface="Consolas"/>
                <a:ea typeface="Consolas"/>
                <a:cs typeface="Consolas"/>
                <a:sym typeface="Consolas"/>
              </a:rPr>
              <a:t>(</a:t>
            </a:r>
            <a:r>
              <a:rPr lang="en-US" sz="1600" b="0" i="0" u="none" strike="noStrike" cap="none" dirty="0" err="1">
                <a:solidFill>
                  <a:schemeClr val="dk1"/>
                </a:solidFill>
                <a:uFillTx/>
                <a:latin typeface="Consolas"/>
                <a:ea typeface="Consolas"/>
                <a:cs typeface="Consolas"/>
                <a:sym typeface="Consolas"/>
              </a:rPr>
              <a:t>s.append</a:t>
            </a:r>
            <a:r>
              <a:rPr lang="en-US" sz="1600" b="0" i="0" u="none" strike="noStrike" cap="none" dirty="0">
                <a:solidFill>
                  <a:schemeClr val="dk1"/>
                </a:solidFill>
                <a:uFillTx/>
                <a:latin typeface="Consolas"/>
                <a:ea typeface="Consolas"/>
                <a:cs typeface="Consolas"/>
                <a:sym typeface="Consolas"/>
              </a:rPr>
              <a:t>(t)))</a:t>
            </a:r>
            <a:endParaRPr dirty="0">
              <a:uFillTx/>
              <a:latin typeface="Arial" panose="020B0604020202020204" pitchFamily="34" charset="0"/>
            </a:endParaRPr>
          </a:p>
          <a:p>
            <a:pPr marL="1371600" marR="0" lvl="3" indent="0" algn="l" rtl="0">
              <a:spcBef>
                <a:spcPts val="0"/>
              </a:spcBef>
              <a:spcAft>
                <a:spcPts val="0"/>
              </a:spcAft>
              <a:buNone/>
            </a:pPr>
            <a:endParaRPr sz="1600" b="0" i="0" u="none" strike="noStrike" cap="none" dirty="0">
              <a:solidFill>
                <a:schemeClr val="dk1"/>
              </a:solidFill>
              <a:uFillTx/>
              <a:latin typeface="Consolas"/>
              <a:ea typeface="Consolas"/>
              <a:cs typeface="Consolas"/>
              <a:sym typeface="Consolas"/>
            </a:endParaRPr>
          </a:p>
          <a:p>
            <a:pPr marL="457200" marR="0" lvl="1" indent="0" algn="l" rtl="0">
              <a:spcBef>
                <a:spcPts val="0"/>
              </a:spcBef>
              <a:spcAft>
                <a:spcPts val="0"/>
              </a:spcAft>
              <a:buNone/>
            </a:pPr>
            <a:r>
              <a:rPr lang="en-US" sz="1600" b="0" i="0" u="none" strike="noStrike" cap="none" dirty="0">
                <a:solidFill>
                  <a:schemeClr val="dk1"/>
                </a:solidFill>
                <a:uFillTx/>
                <a:latin typeface="Consolas"/>
                <a:ea typeface="Consolas"/>
                <a:cs typeface="Consolas"/>
                <a:sym typeface="Consolas"/>
              </a:rPr>
              <a:t>return ret</a:t>
            </a:r>
            <a:endParaRPr dirty="0">
              <a:uFillTx/>
              <a:latin typeface="Arial" panose="020B0604020202020204" pitchFamily="34" charset="0"/>
            </a:endParaRPr>
          </a:p>
        </p:txBody>
      </p:sp>
      <p:sp>
        <p:nvSpPr>
          <p:cNvPr id="610" name="Google Shape;610;p32"/>
          <p:cNvSpPr txBox="1">
            <a:spLocks/>
          </p:cNvSpPr>
          <p:nvPr/>
        </p:nvSpPr>
        <p:spPr>
          <a:xfrm>
            <a:off x="1053171" y="4164880"/>
            <a:ext cx="533062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Now we read blocks(S) * blocks(T) pages,</a:t>
            </a:r>
            <a:br>
              <a:rPr lang="en-US" sz="1800" dirty="0">
                <a:solidFill>
                  <a:schemeClr val="dk1"/>
                </a:solidFill>
                <a:uFillTx/>
                <a:latin typeface="Helvetica" pitchFamily="2" charset="0"/>
                <a:ea typeface="Tahoma"/>
                <a:cs typeface="Tahoma"/>
                <a:sym typeface="Tahoma"/>
              </a:rPr>
            </a:br>
            <a:r>
              <a:rPr lang="en-US" sz="1800" dirty="0">
                <a:solidFill>
                  <a:schemeClr val="dk1"/>
                </a:solidFill>
                <a:uFillTx/>
                <a:latin typeface="Helvetica" pitchFamily="2" charset="0"/>
                <a:ea typeface="Tahoma"/>
                <a:cs typeface="Tahoma"/>
                <a:sym typeface="Tahoma"/>
              </a:rPr>
              <a:t>and compare each s and t from these</a:t>
            </a:r>
            <a:endParaRPr sz="1200" dirty="0">
              <a:uFillTx/>
              <a:latin typeface="Helvetica" pitchFamily="2" charset="0"/>
            </a:endParaRPr>
          </a:p>
          <a:p>
            <a:pPr marL="0" marR="0" lvl="0" indent="0" algn="l" rtl="0">
              <a:spcBef>
                <a:spcPts val="0"/>
              </a:spcBef>
              <a:spcAft>
                <a:spcPts val="0"/>
              </a:spcAft>
              <a:buNone/>
            </a:pPr>
            <a:endParaRPr sz="1800" dirty="0">
              <a:solidFill>
                <a:schemeClr val="dk1"/>
              </a:solidFill>
              <a:uFillTx/>
              <a:latin typeface="Helvetica" pitchFamily="2" charset="0"/>
              <a:ea typeface="Tahoma"/>
              <a:cs typeface="Tahoma"/>
              <a:sym typeface="Tahoma"/>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100us per block read, 75ns per comparison!!!</a:t>
            </a:r>
            <a:endParaRPr sz="1200" dirty="0">
              <a:uFillTx/>
              <a:latin typeface="Helvetica"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Speeding Things up:</a:t>
            </a:r>
            <a:br>
              <a:rPr lang="en-US">
                <a:uFillTx/>
              </a:rPr>
            </a:br>
            <a:r>
              <a:rPr lang="en-US">
                <a:uFillTx/>
              </a:rPr>
              <a:t>On-Disk Indexing (via B+ Trees)</a:t>
            </a:r>
            <a:endParaRPr>
              <a:uFillTx/>
            </a:endParaRPr>
          </a:p>
        </p:txBody>
      </p:sp>
      <p:sp>
        <p:nvSpPr>
          <p:cNvPr id="617" name="Google Shape;617;p3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44</a:t>
            </a:fld>
            <a:endParaRPr>
              <a:uFillTx/>
            </a:endParaRPr>
          </a:p>
        </p:txBody>
      </p:sp>
      <p:sp>
        <p:nvSpPr>
          <p:cNvPr id="618" name="Google Shape;618;p33"/>
          <p:cNvSpPr txBox="1">
            <a:spLocks noGrp="1"/>
          </p:cNvSpPr>
          <p:nvPr>
            <p:ph type="body" idx="1"/>
          </p:nvPr>
        </p:nvSpPr>
        <p:spPr>
          <a:xfrm>
            <a:off x="492918" y="1301176"/>
            <a:ext cx="8158163" cy="3112647"/>
          </a:xfrm>
          <a:prstGeom prst="rect">
            <a:avLst/>
          </a:prstGeom>
          <a:solidFill>
            <a:srgbClr val="E5E5E5"/>
          </a:solidFill>
          <a:ln>
            <a:solidFill>
              <a:schemeClr val="accent4"/>
            </a:solidFill>
          </a:ln>
        </p:spPr>
        <p:txBody>
          <a:bodyPr spcFirstLastPara="1" wrap="square" lIns="91425" tIns="45700" rIns="91425" bIns="45700" anchor="ctr" anchorCtr="0">
            <a:sp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Pseudocode</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def </a:t>
            </a:r>
            <a:r>
              <a:rPr lang="en-US" sz="1600" dirty="0" err="1">
                <a:uFillTx/>
                <a:latin typeface="Consolas"/>
                <a:ea typeface="Consolas"/>
                <a:cs typeface="Consolas"/>
                <a:sym typeface="Consolas"/>
              </a:rPr>
              <a:t>merge_on_disk</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S,T,s_on,t_on</a:t>
            </a:r>
            <a:r>
              <a:rPr lang="en-US" sz="1600" dirty="0">
                <a:uFillTx/>
                <a:latin typeface="Consolas"/>
                <a:ea typeface="Consolas"/>
                <a:cs typeface="Consolas"/>
                <a:sym typeface="Consolas"/>
              </a:rPr>
              <a:t>):</a:t>
            </a:r>
            <a:endParaRPr dirty="0">
              <a:uFillTx/>
            </a:endParaRPr>
          </a:p>
          <a:p>
            <a:pPr marL="285750" lvl="1" indent="0" algn="l" rtl="0">
              <a:spcBef>
                <a:spcPts val="695"/>
              </a:spcBef>
              <a:spcAft>
                <a:spcPts val="0"/>
              </a:spcAft>
              <a:buSzPts val="2320"/>
              <a:buNone/>
            </a:pPr>
            <a:r>
              <a:rPr lang="en-US" sz="1600" dirty="0">
                <a:uFillTx/>
                <a:latin typeface="Consolas"/>
                <a:ea typeface="Consolas"/>
                <a:cs typeface="Consolas"/>
                <a:sym typeface="Consolas"/>
              </a:rPr>
              <a:t>ret = []</a:t>
            </a:r>
            <a:endParaRPr dirty="0">
              <a:uFillTx/>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 Given </a:t>
            </a:r>
            <a:r>
              <a:rPr lang="en-US" sz="1600" dirty="0" err="1">
                <a:solidFill>
                  <a:schemeClr val="accent6"/>
                </a:solidFill>
                <a:uFillTx/>
                <a:latin typeface="Consolas"/>
                <a:ea typeface="Consolas"/>
                <a:cs typeface="Consolas"/>
                <a:sym typeface="Consolas"/>
              </a:rPr>
              <a:t>t_index_t_on</a:t>
            </a:r>
            <a:r>
              <a:rPr lang="en-US" sz="1600" dirty="0">
                <a:solidFill>
                  <a:schemeClr val="accent6"/>
                </a:solidFill>
                <a:uFillTx/>
                <a:latin typeface="Consolas"/>
                <a:ea typeface="Consolas"/>
                <a:cs typeface="Consolas"/>
                <a:sym typeface="Consolas"/>
              </a:rPr>
              <a:t> already created on </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a:t>
            </a:r>
            <a:endParaRPr dirty="0">
              <a:uFillTx/>
            </a:endParaRPr>
          </a:p>
          <a:p>
            <a:pPr marL="285750" lvl="1"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s_block</a:t>
            </a:r>
            <a:r>
              <a:rPr lang="en-US" sz="1600" dirty="0">
                <a:uFillTx/>
                <a:latin typeface="Consolas"/>
                <a:ea typeface="Consolas"/>
                <a:cs typeface="Consolas"/>
                <a:sym typeface="Consolas"/>
              </a:rPr>
              <a:t> in blocks(S):</a:t>
            </a:r>
            <a:endParaRPr dirty="0">
              <a:uFillTx/>
            </a:endParaRPr>
          </a:p>
          <a:p>
            <a:pPr marL="285750" lvl="1" indent="0" algn="l" rtl="0">
              <a:spcBef>
                <a:spcPts val="695"/>
              </a:spcBef>
              <a:spcAft>
                <a:spcPts val="0"/>
              </a:spcAft>
              <a:buSzPts val="2320"/>
              <a:buNone/>
            </a:pPr>
            <a:r>
              <a:rPr lang="en-US" sz="1600" dirty="0">
                <a:uFillTx/>
                <a:latin typeface="Consolas"/>
                <a:ea typeface="Consolas"/>
                <a:cs typeface="Consolas"/>
                <a:sym typeface="Consolas"/>
              </a:rPr>
              <a:t>	for s in </a:t>
            </a:r>
            <a:r>
              <a:rPr lang="en-US" sz="1600" dirty="0" err="1">
                <a:uFillTx/>
                <a:latin typeface="Consolas"/>
                <a:ea typeface="Consolas"/>
                <a:cs typeface="Consolas"/>
                <a:sym typeface="Consolas"/>
              </a:rPr>
              <a:t>s_block</a:t>
            </a:r>
            <a:r>
              <a:rPr lang="en-US" sz="1600" dirty="0">
                <a:uFillTx/>
                <a:latin typeface="Consolas"/>
                <a:ea typeface="Consolas"/>
                <a:cs typeface="Consolas"/>
                <a:sym typeface="Consolas"/>
              </a:rPr>
              <a:t>:</a:t>
            </a:r>
            <a:endParaRPr dirty="0">
              <a:uFillTx/>
            </a:endParaRPr>
          </a:p>
          <a:p>
            <a:pPr marL="571500" lvl="2" indent="0" algn="l" rtl="0">
              <a:spcBef>
                <a:spcPts val="695"/>
              </a:spcBef>
              <a:spcAft>
                <a:spcPts val="0"/>
              </a:spcAft>
              <a:buSzPts val="2320"/>
              <a:buNone/>
            </a:pPr>
            <a:r>
              <a:rPr lang="en-US" sz="1600" dirty="0">
                <a:uFillTx/>
                <a:latin typeface="Consolas"/>
                <a:ea typeface="Consolas"/>
                <a:cs typeface="Consolas"/>
                <a:sym typeface="Consolas"/>
              </a:rPr>
              <a:t>	for t in </a:t>
            </a:r>
            <a:r>
              <a:rPr lang="en-US" sz="1600" dirty="0" err="1">
                <a:solidFill>
                  <a:schemeClr val="accent4"/>
                </a:solidFill>
                <a:uFillTx/>
                <a:latin typeface="Consolas"/>
                <a:ea typeface="Consolas"/>
                <a:cs typeface="Consolas"/>
                <a:sym typeface="Consolas"/>
              </a:rPr>
              <a:t>T_index_t_on.lookup</a:t>
            </a:r>
            <a:r>
              <a:rPr lang="en-US" sz="1600" dirty="0">
                <a:solidFill>
                  <a:schemeClr val="accent4"/>
                </a:solidFill>
                <a:uFillTx/>
                <a:latin typeface="Consolas"/>
                <a:ea typeface="Consolas"/>
                <a:cs typeface="Consolas"/>
                <a:sym typeface="Consolas"/>
              </a:rPr>
              <a:t>(s[</a:t>
            </a:r>
            <a:r>
              <a:rPr lang="en-US" sz="1600" dirty="0" err="1">
                <a:solidFill>
                  <a:schemeClr val="accent4"/>
                </a:solidFill>
                <a:uFillTx/>
                <a:latin typeface="Consolas"/>
                <a:ea typeface="Consolas"/>
                <a:cs typeface="Consolas"/>
                <a:sym typeface="Consolas"/>
              </a:rPr>
              <a:t>l_on</a:t>
            </a:r>
            <a:r>
              <a:rPr lang="en-US" sz="1600" dirty="0">
                <a:solidFill>
                  <a:schemeClr val="accent4"/>
                </a:solidFill>
                <a:uFillTx/>
                <a:latin typeface="Consolas"/>
                <a:ea typeface="Consolas"/>
                <a:cs typeface="Consolas"/>
                <a:sym typeface="Consolas"/>
              </a:rPr>
              <a:t>])</a:t>
            </a:r>
            <a:r>
              <a:rPr lang="en-US" sz="1600" dirty="0">
                <a:uFillTx/>
                <a:latin typeface="Consolas"/>
                <a:ea typeface="Consolas"/>
                <a:cs typeface="Consolas"/>
                <a:sym typeface="Consolas"/>
              </a:rPr>
              <a:t>:</a:t>
            </a:r>
            <a:endParaRPr dirty="0">
              <a:uFillTx/>
            </a:endParaRPr>
          </a:p>
          <a:p>
            <a:pPr marL="1428693" lvl="5" indent="0" algn="l" rtl="0">
              <a:spcBef>
                <a:spcPts val="695"/>
              </a:spcBef>
              <a:spcAft>
                <a:spcPts val="0"/>
              </a:spcAft>
              <a:buSzPts val="2320"/>
              <a:buNone/>
            </a:pPr>
            <a:r>
              <a:rPr lang="en-US" sz="1600" dirty="0" err="1">
                <a:uFillTx/>
                <a:latin typeface="Consolas"/>
                <a:ea typeface="Consolas"/>
                <a:cs typeface="Consolas"/>
                <a:sym typeface="Consolas"/>
              </a:rPr>
              <a:t>ret.add</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s.append</a:t>
            </a:r>
            <a:r>
              <a:rPr lang="en-US" sz="1600" dirty="0">
                <a:uFillTx/>
                <a:latin typeface="Consolas"/>
                <a:ea typeface="Consolas"/>
                <a:cs typeface="Consolas"/>
                <a:sym typeface="Consolas"/>
              </a:rPr>
              <a:t>(t)))</a:t>
            </a:r>
            <a:endParaRPr dirty="0">
              <a:uFillTx/>
            </a:endParaRPr>
          </a:p>
          <a:p>
            <a:pPr marL="285750" lvl="1" indent="0" algn="l" rtl="0">
              <a:spcBef>
                <a:spcPts val="695"/>
              </a:spcBef>
              <a:spcAft>
                <a:spcPts val="0"/>
              </a:spcAft>
              <a:buSzPts val="2320"/>
              <a:buNone/>
            </a:pPr>
            <a:r>
              <a:rPr lang="en-US" sz="1600" dirty="0">
                <a:uFillTx/>
                <a:latin typeface="Consolas"/>
                <a:ea typeface="Consolas"/>
                <a:cs typeface="Consolas"/>
                <a:sym typeface="Consolas"/>
              </a:rPr>
              <a:t>return ret</a:t>
            </a:r>
            <a:endParaRPr dirty="0">
              <a:uFillTx/>
            </a:endParaRPr>
          </a:p>
        </p:txBody>
      </p:sp>
      <p:sp>
        <p:nvSpPr>
          <p:cNvPr id="619" name="Google Shape;619;p33"/>
          <p:cNvSpPr txBox="1">
            <a:spLocks/>
          </p:cNvSpPr>
          <p:nvPr/>
        </p:nvSpPr>
        <p:spPr>
          <a:xfrm>
            <a:off x="1100667" y="4413823"/>
            <a:ext cx="5372946"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Now we read blocks(S) entries from the index</a:t>
            </a:r>
            <a:endParaRPr sz="1200" dirty="0">
              <a:uFillTx/>
              <a:latin typeface="Helvetica" pitchFamily="2" charset="0"/>
            </a:endParaRPr>
          </a:p>
          <a:p>
            <a:pPr marL="0" marR="0" lvl="0" indent="0" algn="l" rtl="0">
              <a:spcBef>
                <a:spcPts val="0"/>
              </a:spcBef>
              <a:spcAft>
                <a:spcPts val="0"/>
              </a:spcAft>
              <a:buNone/>
            </a:pPr>
            <a:endParaRPr sz="1800" dirty="0">
              <a:solidFill>
                <a:schemeClr val="dk1"/>
              </a:solidFill>
              <a:uFillTx/>
              <a:latin typeface="Helvetica" pitchFamily="2" charset="0"/>
              <a:ea typeface="Tahoma"/>
              <a:cs typeface="Tahoma"/>
              <a:sym typeface="Tahoma"/>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Is this faster?  When?</a:t>
            </a:r>
            <a:endParaRPr sz="1200" dirty="0">
              <a:uFillTx/>
              <a:latin typeface="Helvetica" pitchFamily="2"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Summary: </a:t>
            </a:r>
            <a:br>
              <a:rPr lang="en-US" dirty="0">
                <a:uFillTx/>
              </a:rPr>
            </a:br>
            <a:r>
              <a:rPr lang="en-US" dirty="0">
                <a:uFillTx/>
              </a:rPr>
              <a:t>Making </a:t>
            </a:r>
            <a:r>
              <a:rPr lang="en-US" dirty="0" err="1">
                <a:uFillTx/>
              </a:rPr>
              <a:t>Dataframes</a:t>
            </a:r>
            <a:r>
              <a:rPr lang="en-US" dirty="0">
                <a:uFillTx/>
              </a:rPr>
              <a:t> / Queries Efficient</a:t>
            </a:r>
            <a:endParaRPr dirty="0">
              <a:uFillTx/>
            </a:endParaRPr>
          </a:p>
        </p:txBody>
      </p:sp>
      <p:sp>
        <p:nvSpPr>
          <p:cNvPr id="625" name="Google Shape;625;p34"/>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General rule of thumb for efficiency:  consider order of evaluation</a:t>
            </a:r>
            <a:endParaRPr sz="1800" dirty="0">
              <a:uFillTx/>
              <a:latin typeface="Helvetica" pitchFamily="2" charset="0"/>
            </a:endParaRPr>
          </a:p>
          <a:p>
            <a:pPr marL="463550" lvl="1" indent="-177800" algn="l" rtl="0">
              <a:spcBef>
                <a:spcPts val="675"/>
              </a:spcBef>
              <a:spcAft>
                <a:spcPts val="0"/>
              </a:spcAft>
              <a:buSzPts val="2175"/>
              <a:buChar char="•"/>
            </a:pPr>
            <a:r>
              <a:rPr lang="en-US" sz="1600" dirty="0">
                <a:solidFill>
                  <a:schemeClr val="accent4"/>
                </a:solidFill>
                <a:uFillTx/>
                <a:latin typeface="Helvetica" pitchFamily="2" charset="0"/>
              </a:rPr>
              <a:t>Minimize intermediate results</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For Pandas, “ballpark estimate” which order is better</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SQL database optimizes using statistical information it collects on tables!</a:t>
            </a:r>
            <a:endParaRPr sz="1600" dirty="0">
              <a:uFillTx/>
              <a:latin typeface="Helvetica" pitchFamily="2" charset="0"/>
            </a:endParaRPr>
          </a:p>
          <a:p>
            <a:pPr marL="177800" lvl="0" indent="-16668" algn="l" rtl="0">
              <a:spcBef>
                <a:spcPts val="725"/>
              </a:spcBef>
              <a:spcAft>
                <a:spcPts val="0"/>
              </a:spcAft>
              <a:buSzPts val="2538"/>
              <a:buNone/>
            </a:pPr>
            <a:endParaRPr sz="1800" dirty="0">
              <a:uFillTx/>
              <a:latin typeface="Helvetica" pitchFamily="2" charset="0"/>
            </a:endParaRPr>
          </a:p>
          <a:p>
            <a:pPr marL="0" lvl="0" indent="0" algn="l" rtl="0">
              <a:spcBef>
                <a:spcPts val="715"/>
              </a:spcBef>
              <a:spcAft>
                <a:spcPts val="0"/>
              </a:spcAft>
              <a:buSzPts val="2465"/>
              <a:buNone/>
            </a:pPr>
            <a:r>
              <a:rPr lang="en-US" sz="1800" dirty="0">
                <a:uFillTx/>
                <a:latin typeface="Helvetica" pitchFamily="2" charset="0"/>
              </a:rPr>
              <a:t>For some joins, can use faster algorithm:</a:t>
            </a:r>
            <a:endParaRPr sz="18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Joins, by default, iterate over both tables</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An </a:t>
            </a:r>
            <a:r>
              <a:rPr lang="en-US" sz="1600" i="1" dirty="0">
                <a:uFillTx/>
                <a:latin typeface="Helvetica" pitchFamily="2" charset="0"/>
              </a:rPr>
              <a:t>index</a:t>
            </a:r>
            <a:r>
              <a:rPr lang="en-US" sz="1600" dirty="0">
                <a:uFillTx/>
                <a:latin typeface="Helvetica" pitchFamily="2" charset="0"/>
              </a:rPr>
              <a:t> makes the lookups more efficient IF the join is on the </a:t>
            </a:r>
            <a:r>
              <a:rPr lang="en-US" sz="1600" i="1" dirty="0">
                <a:uFillTx/>
                <a:latin typeface="Helvetica" pitchFamily="2" charset="0"/>
              </a:rPr>
              <a:t>index key</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On disk, due to the cost of random access:  the index is faster </a:t>
            </a:r>
            <a:r>
              <a:rPr lang="en-US" sz="1600" i="1" dirty="0">
                <a:uFillTx/>
                <a:latin typeface="Helvetica" pitchFamily="2" charset="0"/>
              </a:rPr>
              <a:t>only if</a:t>
            </a:r>
            <a:r>
              <a:rPr lang="en-US" sz="1600" dirty="0">
                <a:uFillTx/>
                <a:latin typeface="Helvetica" pitchFamily="2" charset="0"/>
              </a:rPr>
              <a:t> we can avoid using some of the data</a:t>
            </a:r>
            <a:endParaRPr sz="1600" dirty="0">
              <a:uFillTx/>
              <a:latin typeface="Helvetica" pitchFamily="2" charset="0"/>
            </a:endParaRPr>
          </a:p>
        </p:txBody>
      </p:sp>
      <p:sp>
        <p:nvSpPr>
          <p:cNvPr id="627" name="Google Shape;627;p3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45</a:t>
            </a:fld>
            <a:endParaRPr>
              <a:uFillTx/>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We Saw Techniques to</a:t>
            </a:r>
            <a:br>
              <a:rPr lang="en-US" dirty="0">
                <a:uFillTx/>
              </a:rPr>
            </a:br>
            <a:r>
              <a:rPr lang="en-US" dirty="0">
                <a:uFillTx/>
              </a:rPr>
              <a:t>Reduce Work for the Processor</a:t>
            </a:r>
            <a:endParaRPr dirty="0">
              <a:uFillTx/>
            </a:endParaRPr>
          </a:p>
        </p:txBody>
      </p:sp>
      <p:sp>
        <p:nvSpPr>
          <p:cNvPr id="633" name="Google Shape;633;p35"/>
          <p:cNvSpPr txBox="1">
            <a:spLocks noGrp="1"/>
          </p:cNvSpPr>
          <p:nvPr>
            <p:ph type="body" idx="1"/>
          </p:nvPr>
        </p:nvSpPr>
        <p:spPr>
          <a:xfrm>
            <a:off x="1269160" y="1249493"/>
            <a:ext cx="6816061" cy="3762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Reduce memory footprint (fewer accesses, fits in cache)</a:t>
            </a:r>
            <a:endParaRPr sz="1800" dirty="0">
              <a:uFillTx/>
              <a:latin typeface="Helvetica" pitchFamily="2" charset="0"/>
            </a:endParaRPr>
          </a:p>
          <a:p>
            <a:pPr marL="0" lvl="0" indent="0" algn="l" rtl="0">
              <a:spcBef>
                <a:spcPts val="725"/>
              </a:spcBef>
              <a:spcAft>
                <a:spcPts val="0"/>
              </a:spcAft>
              <a:buSzPts val="2538"/>
              <a:buNone/>
            </a:pPr>
            <a:endParaRPr sz="1800" dirty="0">
              <a:uFillTx/>
              <a:latin typeface="Helvetica" pitchFamily="2" charset="0"/>
            </a:endParaRPr>
          </a:p>
          <a:p>
            <a:pPr marL="0" lvl="0" indent="0" algn="l" rtl="0">
              <a:spcBef>
                <a:spcPts val="715"/>
              </a:spcBef>
              <a:spcAft>
                <a:spcPts val="0"/>
              </a:spcAft>
              <a:buSzPts val="2465"/>
              <a:buNone/>
            </a:pPr>
            <a:r>
              <a:rPr lang="en-US" sz="1800" dirty="0">
                <a:uFillTx/>
                <a:latin typeface="Helvetica" pitchFamily="2" charset="0"/>
              </a:rPr>
              <a:t>Reduce number of operations</a:t>
            </a:r>
            <a:endParaRPr sz="1800" dirty="0">
              <a:uFillTx/>
              <a:latin typeface="Helvetica" pitchFamily="2" charset="0"/>
            </a:endParaRPr>
          </a:p>
          <a:p>
            <a:pPr marL="0" lvl="0" indent="0" algn="l" rtl="0">
              <a:spcBef>
                <a:spcPts val="725"/>
              </a:spcBef>
              <a:spcAft>
                <a:spcPts val="0"/>
              </a:spcAft>
              <a:buSzPts val="2538"/>
              <a:buNone/>
            </a:pPr>
            <a:endParaRPr sz="1800" dirty="0">
              <a:uFillTx/>
              <a:latin typeface="Helvetica" pitchFamily="2" charset="0"/>
            </a:endParaRPr>
          </a:p>
          <a:p>
            <a:pPr marL="0" lvl="0" indent="0" algn="l" rtl="0">
              <a:spcBef>
                <a:spcPts val="715"/>
              </a:spcBef>
              <a:spcAft>
                <a:spcPts val="0"/>
              </a:spcAft>
              <a:buSzPts val="2465"/>
              <a:buNone/>
            </a:pPr>
            <a:r>
              <a:rPr lang="en-US" sz="1800" dirty="0">
                <a:uFillTx/>
                <a:latin typeface="Helvetica" pitchFamily="2" charset="0"/>
              </a:rPr>
              <a:t>What about doing multiple computations at the same time?</a:t>
            </a:r>
            <a:endParaRPr sz="1800" dirty="0">
              <a:uFillTx/>
              <a:latin typeface="Helvetica" pitchFamily="2" charset="0"/>
            </a:endParaRPr>
          </a:p>
          <a:p>
            <a:pPr marL="0" lvl="0" indent="0" algn="l" rtl="0">
              <a:spcBef>
                <a:spcPts val="715"/>
              </a:spcBef>
              <a:spcAft>
                <a:spcPts val="0"/>
              </a:spcAft>
              <a:buSzPts val="2465"/>
              <a:buNone/>
            </a:pPr>
            <a:r>
              <a:rPr lang="en-US" sz="1800" dirty="0">
                <a:uFillTx/>
                <a:latin typeface="Helvetica" pitchFamily="2" charset="0"/>
              </a:rPr>
              <a:t>	Multiple cores, multiple processors, etc.</a:t>
            </a:r>
            <a:endParaRPr sz="1800" dirty="0">
              <a:uFillTx/>
              <a:latin typeface="Helvetica" pitchFamily="2" charset="0"/>
            </a:endParaRPr>
          </a:p>
        </p:txBody>
      </p:sp>
      <p:sp>
        <p:nvSpPr>
          <p:cNvPr id="635" name="Google Shape;635;p3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46</a:t>
            </a:fld>
            <a:endParaRPr>
              <a:uFillTx/>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i="1" dirty="0">
                <a:uFillTx/>
              </a:rPr>
              <a:t>Parallel </a:t>
            </a:r>
            <a:r>
              <a:rPr lang="en-US" dirty="0">
                <a:uFillTx/>
              </a:rPr>
              <a:t>Processing of</a:t>
            </a:r>
            <a:br>
              <a:rPr lang="en-US" dirty="0">
                <a:uFillTx/>
              </a:rPr>
            </a:br>
            <a:r>
              <a:rPr lang="en-US" dirty="0">
                <a:uFillTx/>
              </a:rPr>
              <a:t>Relational Algebra</a:t>
            </a:r>
            <a:endParaRPr dirty="0">
              <a:uFillTx/>
            </a:endParaRPr>
          </a:p>
        </p:txBody>
      </p:sp>
      <p:sp>
        <p:nvSpPr>
          <p:cNvPr id="641" name="Google Shape;641;p36"/>
          <p:cNvSpPr txBox="1">
            <a:spLocks noGrp="1"/>
          </p:cNvSpPr>
          <p:nvPr>
            <p:ph type="body" idx="1"/>
          </p:nvPr>
        </p:nvSpPr>
        <p:spPr>
          <a:xfrm>
            <a:off x="503729" y="1204454"/>
            <a:ext cx="6641738" cy="37766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So far:  we have assumed we did all work one step at a time!</a:t>
            </a:r>
            <a:endParaRPr sz="1800" dirty="0">
              <a:uFillTx/>
              <a:latin typeface="Helvetica" pitchFamily="2" charset="0"/>
            </a:endParaRPr>
          </a:p>
          <a:p>
            <a:pPr marL="0" lvl="0" indent="0" algn="l" rtl="0">
              <a:spcBef>
                <a:spcPts val="715"/>
              </a:spcBef>
              <a:spcAft>
                <a:spcPts val="0"/>
              </a:spcAft>
              <a:buSzPts val="2465"/>
              <a:buNone/>
            </a:pPr>
            <a:r>
              <a:rPr lang="en-US" sz="1800" dirty="0">
                <a:uFillTx/>
                <a:latin typeface="Helvetica" pitchFamily="2" charset="0"/>
              </a:rPr>
              <a:t>     Relational operators can be done </a:t>
            </a:r>
            <a:r>
              <a:rPr lang="en-US" sz="1800" i="1" dirty="0">
                <a:uFillTx/>
                <a:latin typeface="Helvetica" pitchFamily="2" charset="0"/>
              </a:rPr>
              <a:t>in parallel</a:t>
            </a:r>
            <a:r>
              <a:rPr lang="en-US" sz="1800" dirty="0">
                <a:uFillTx/>
                <a:latin typeface="Helvetica" pitchFamily="2" charset="0"/>
              </a:rPr>
              <a:t> across records:</a:t>
            </a:r>
            <a:endParaRPr sz="1800" dirty="0">
              <a:uFillTx/>
              <a:latin typeface="Helvetica" pitchFamily="2" charset="0"/>
            </a:endParaRPr>
          </a:p>
          <a:p>
            <a:pPr marL="285750" lvl="1" indent="0" algn="l" rtl="0">
              <a:spcBef>
                <a:spcPts val="675"/>
              </a:spcBef>
              <a:spcAft>
                <a:spcPts val="0"/>
              </a:spcAft>
              <a:buSzPts val="2175"/>
              <a:buNone/>
            </a:pPr>
            <a:r>
              <a:rPr lang="en-US" sz="1800" i="1" dirty="0">
                <a:uFillTx/>
                <a:latin typeface="Helvetica" pitchFamily="2" charset="0"/>
              </a:rPr>
              <a:t>Vectorize</a:t>
            </a:r>
            <a:r>
              <a:rPr lang="en-US" sz="1800" dirty="0">
                <a:uFillTx/>
                <a:latin typeface="Helvetica" pitchFamily="2" charset="0"/>
              </a:rPr>
              <a:t> the same operation to </a:t>
            </a:r>
            <a:r>
              <a:rPr lang="en-US" sz="1800" i="1" dirty="0">
                <a:uFillTx/>
                <a:latin typeface="Helvetica" pitchFamily="2" charset="0"/>
              </a:rPr>
              <a:t>batches</a:t>
            </a:r>
            <a:r>
              <a:rPr lang="en-US" sz="1800" dirty="0">
                <a:uFillTx/>
                <a:latin typeface="Helvetica" pitchFamily="2" charset="0"/>
              </a:rPr>
              <a:t> (“single instruction, multiple data”)</a:t>
            </a:r>
            <a:endParaRPr sz="1800" dirty="0">
              <a:uFillTx/>
              <a:latin typeface="Helvetica" pitchFamily="2" charset="0"/>
            </a:endParaRPr>
          </a:p>
          <a:p>
            <a:pPr marL="749300" lvl="2" indent="-177800" algn="l" rtl="0">
              <a:spcBef>
                <a:spcPts val="615"/>
              </a:spcBef>
              <a:spcAft>
                <a:spcPts val="0"/>
              </a:spcAft>
              <a:buSzPts val="1740"/>
              <a:buChar char="•"/>
            </a:pPr>
            <a:r>
              <a:rPr lang="en-US" sz="1600" dirty="0">
                <a:uFillTx/>
                <a:latin typeface="Helvetica" pitchFamily="2" charset="0"/>
              </a:rPr>
              <a:t>“Here is a group of 4 tuples, project the X column out of each”</a:t>
            </a:r>
            <a:endParaRPr lang="en-US" sz="1800" dirty="0">
              <a:solidFill>
                <a:schemeClr val="accent3"/>
              </a:solidFill>
              <a:uFillTx/>
              <a:latin typeface="Helvetica" pitchFamily="2" charset="0"/>
            </a:endParaRPr>
          </a:p>
          <a:p>
            <a:pPr marL="0" lvl="0" indent="0" algn="ctr" rtl="0">
              <a:spcBef>
                <a:spcPts val="715"/>
              </a:spcBef>
              <a:spcAft>
                <a:spcPts val="0"/>
              </a:spcAft>
              <a:buSzPts val="2465"/>
              <a:buNone/>
            </a:pPr>
            <a:r>
              <a:rPr lang="en-US" sz="1800" dirty="0">
                <a:solidFill>
                  <a:schemeClr val="accent3"/>
                </a:solidFill>
                <a:uFillTx/>
                <a:latin typeface="Helvetica" pitchFamily="2" charset="0"/>
              </a:rPr>
              <a:t>This is what GPUs and “vector instructions” do well</a:t>
            </a:r>
            <a:endParaRPr sz="1800" dirty="0">
              <a:uFillTx/>
              <a:latin typeface="Helvetica" pitchFamily="2" charset="0"/>
            </a:endParaRPr>
          </a:p>
          <a:p>
            <a:pPr marL="749300" lvl="2" indent="-62706" algn="l" rtl="0">
              <a:spcBef>
                <a:spcPts val="625"/>
              </a:spcBef>
              <a:spcAft>
                <a:spcPts val="0"/>
              </a:spcAft>
              <a:buSzPts val="1813"/>
              <a:buNone/>
            </a:pPr>
            <a:endParaRPr dirty="0">
              <a:uFillTx/>
            </a:endParaRPr>
          </a:p>
          <a:p>
            <a:pPr marL="285750" lvl="1" indent="0" algn="l" rtl="0">
              <a:spcBef>
                <a:spcPts val="675"/>
              </a:spcBef>
              <a:spcAft>
                <a:spcPts val="0"/>
              </a:spcAft>
              <a:buSzPts val="2175"/>
              <a:buNone/>
            </a:pPr>
            <a:endParaRPr dirty="0">
              <a:uFillTx/>
            </a:endParaRPr>
          </a:p>
          <a:p>
            <a:pPr marL="749300" lvl="2" indent="-62706" algn="l" rtl="0">
              <a:spcBef>
                <a:spcPts val="625"/>
              </a:spcBef>
              <a:spcAft>
                <a:spcPts val="0"/>
              </a:spcAft>
              <a:buSzPts val="1813"/>
              <a:buNone/>
            </a:pPr>
            <a:endParaRPr dirty="0">
              <a:uFillTx/>
            </a:endParaRPr>
          </a:p>
          <a:p>
            <a:pPr marL="0" lvl="0" indent="0" algn="ctr" rtl="0">
              <a:spcBef>
                <a:spcPts val="725"/>
              </a:spcBef>
              <a:spcAft>
                <a:spcPts val="0"/>
              </a:spcAft>
              <a:buSzPts val="2538"/>
              <a:buNone/>
            </a:pPr>
            <a:endParaRPr dirty="0">
              <a:solidFill>
                <a:schemeClr val="accent3"/>
              </a:solidFill>
              <a:uFillTx/>
            </a:endParaRPr>
          </a:p>
        </p:txBody>
      </p:sp>
      <p:sp>
        <p:nvSpPr>
          <p:cNvPr id="643" name="Google Shape;643;p36"/>
          <p:cNvSpPr>
            <a:spLocks/>
          </p:cNvSpPr>
          <p:nvPr/>
        </p:nvSpPr>
        <p:spPr>
          <a:xfrm>
            <a:off x="7332935" y="2131907"/>
            <a:ext cx="520700" cy="546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44" name="Google Shape;644;p36"/>
          <p:cNvSpPr>
            <a:spLocks/>
          </p:cNvSpPr>
          <p:nvPr/>
        </p:nvSpPr>
        <p:spPr>
          <a:xfrm>
            <a:off x="7455703" y="2131907"/>
            <a:ext cx="127000" cy="5461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45" name="Google Shape;645;p36"/>
          <p:cNvSpPr>
            <a:spLocks/>
          </p:cNvSpPr>
          <p:nvPr/>
        </p:nvSpPr>
        <p:spPr>
          <a:xfrm>
            <a:off x="7726635" y="2131907"/>
            <a:ext cx="127000" cy="5461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46" name="Google Shape;646;p36"/>
          <p:cNvSpPr>
            <a:spLocks/>
          </p:cNvSpPr>
          <p:nvPr/>
        </p:nvSpPr>
        <p:spPr>
          <a:xfrm>
            <a:off x="7995188" y="2131907"/>
            <a:ext cx="520700" cy="5461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47" name="Google Shape;647;p36"/>
          <p:cNvSpPr>
            <a:spLocks/>
          </p:cNvSpPr>
          <p:nvPr/>
        </p:nvSpPr>
        <p:spPr>
          <a:xfrm>
            <a:off x="8117956" y="2131907"/>
            <a:ext cx="127000" cy="5461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48" name="Google Shape;648;p36"/>
          <p:cNvSpPr>
            <a:spLocks/>
          </p:cNvSpPr>
          <p:nvPr/>
        </p:nvSpPr>
        <p:spPr>
          <a:xfrm>
            <a:off x="8388888" y="2131907"/>
            <a:ext cx="127000" cy="5461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649" name="Google Shape;649;p36"/>
          <p:cNvSpPr txBox="1">
            <a:spLocks/>
          </p:cNvSpPr>
          <p:nvPr/>
        </p:nvSpPr>
        <p:spPr>
          <a:xfrm>
            <a:off x="7118473" y="1656310"/>
            <a:ext cx="9284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apply4</a:t>
            </a:r>
            <a:endParaRPr dirty="0">
              <a:uFillTx/>
              <a:latin typeface="Arial" panose="020B0604020202020204" pitchFamily="34" charset="0"/>
            </a:endParaRPr>
          </a:p>
        </p:txBody>
      </p:sp>
      <p:sp>
        <p:nvSpPr>
          <p:cNvPr id="650" name="Google Shape;650;p36"/>
          <p:cNvSpPr txBox="1">
            <a:spLocks/>
          </p:cNvSpPr>
          <p:nvPr/>
        </p:nvSpPr>
        <p:spPr>
          <a:xfrm>
            <a:off x="7791308" y="2727006"/>
            <a:ext cx="9284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apply4</a:t>
            </a:r>
            <a:endParaRPr dirty="0">
              <a:uFillTx/>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i="1" dirty="0">
                <a:uFillTx/>
              </a:rPr>
              <a:t>Parallel </a:t>
            </a:r>
            <a:r>
              <a:rPr lang="en-US" dirty="0">
                <a:uFillTx/>
              </a:rPr>
              <a:t>Processing of</a:t>
            </a:r>
            <a:br>
              <a:rPr lang="en-US" dirty="0">
                <a:uFillTx/>
              </a:rPr>
            </a:br>
            <a:r>
              <a:rPr lang="en-US" dirty="0">
                <a:uFillTx/>
              </a:rPr>
              <a:t>Relational Algebra</a:t>
            </a:r>
            <a:endParaRPr dirty="0">
              <a:uFillTx/>
            </a:endParaRPr>
          </a:p>
        </p:txBody>
      </p:sp>
      <p:sp>
        <p:nvSpPr>
          <p:cNvPr id="641" name="Google Shape;641;p36"/>
          <p:cNvSpPr txBox="1">
            <a:spLocks noGrp="1"/>
          </p:cNvSpPr>
          <p:nvPr>
            <p:ph type="body" idx="1"/>
          </p:nvPr>
        </p:nvSpPr>
        <p:spPr>
          <a:xfrm>
            <a:off x="546819" y="1824648"/>
            <a:ext cx="6660989" cy="4309712"/>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spcBef>
                <a:spcPts val="0"/>
              </a:spcBef>
              <a:spcAft>
                <a:spcPts val="0"/>
              </a:spcAft>
              <a:buSzPts val="2465"/>
              <a:buNone/>
            </a:pPr>
            <a:r>
              <a:rPr lang="en-US" sz="2100" dirty="0">
                <a:uFillTx/>
                <a:latin typeface="Helvetica" pitchFamily="2" charset="0"/>
              </a:rPr>
              <a:t>So far:  we have assumed we did all work one step at a time!</a:t>
            </a:r>
            <a:endParaRPr sz="2100" dirty="0">
              <a:uFillTx/>
              <a:latin typeface="Helvetica" pitchFamily="2" charset="0"/>
            </a:endParaRPr>
          </a:p>
          <a:p>
            <a:pPr marL="0" lvl="0" indent="0" algn="l" rtl="0">
              <a:lnSpc>
                <a:spcPct val="120000"/>
              </a:lnSpc>
              <a:spcBef>
                <a:spcPts val="715"/>
              </a:spcBef>
              <a:spcAft>
                <a:spcPts val="0"/>
              </a:spcAft>
              <a:buSzPts val="2465"/>
              <a:buNone/>
            </a:pPr>
            <a:r>
              <a:rPr lang="en-US" sz="2100" dirty="0">
                <a:uFillTx/>
                <a:latin typeface="Helvetica" pitchFamily="2" charset="0"/>
              </a:rPr>
              <a:t>     </a:t>
            </a:r>
            <a:r>
              <a:rPr lang="en-US" sz="2100" dirty="0">
                <a:solidFill>
                  <a:schemeClr val="bg1">
                    <a:lumMod val="65000"/>
                  </a:schemeClr>
                </a:solidFill>
                <a:uFillTx/>
                <a:latin typeface="Helvetica" pitchFamily="2" charset="0"/>
              </a:rPr>
              <a:t>Relational operators can be done </a:t>
            </a:r>
            <a:r>
              <a:rPr lang="en-US" sz="2100" i="1" dirty="0">
                <a:solidFill>
                  <a:schemeClr val="bg1">
                    <a:lumMod val="65000"/>
                  </a:schemeClr>
                </a:solidFill>
                <a:uFillTx/>
                <a:latin typeface="Helvetica" pitchFamily="2" charset="0"/>
              </a:rPr>
              <a:t>in parallel</a:t>
            </a:r>
            <a:r>
              <a:rPr lang="en-US" sz="2100" dirty="0">
                <a:solidFill>
                  <a:schemeClr val="bg1">
                    <a:lumMod val="65000"/>
                  </a:schemeClr>
                </a:solidFill>
                <a:uFillTx/>
                <a:latin typeface="Helvetica" pitchFamily="2" charset="0"/>
              </a:rPr>
              <a:t> across records:</a:t>
            </a:r>
            <a:endParaRPr sz="2100" dirty="0">
              <a:solidFill>
                <a:schemeClr val="bg1">
                  <a:lumMod val="65000"/>
                </a:schemeClr>
              </a:solidFill>
              <a:uFillTx/>
              <a:latin typeface="Helvetica" pitchFamily="2" charset="0"/>
            </a:endParaRPr>
          </a:p>
          <a:p>
            <a:pPr marL="285750" lvl="1" indent="0" algn="l" rtl="0">
              <a:lnSpc>
                <a:spcPct val="120000"/>
              </a:lnSpc>
              <a:spcBef>
                <a:spcPts val="675"/>
              </a:spcBef>
              <a:spcAft>
                <a:spcPts val="0"/>
              </a:spcAft>
              <a:buSzPts val="2175"/>
              <a:buNone/>
            </a:pPr>
            <a:r>
              <a:rPr lang="en-US" sz="2100" i="1" dirty="0">
                <a:solidFill>
                  <a:schemeClr val="bg1">
                    <a:lumMod val="65000"/>
                  </a:schemeClr>
                </a:solidFill>
                <a:uFillTx/>
                <a:latin typeface="Helvetica" pitchFamily="2" charset="0"/>
              </a:rPr>
              <a:t>Vectorize</a:t>
            </a:r>
            <a:r>
              <a:rPr lang="en-US" sz="2100" dirty="0">
                <a:solidFill>
                  <a:schemeClr val="bg1">
                    <a:lumMod val="65000"/>
                  </a:schemeClr>
                </a:solidFill>
                <a:uFillTx/>
                <a:latin typeface="Helvetica" pitchFamily="2" charset="0"/>
              </a:rPr>
              <a:t> the same operation to </a:t>
            </a:r>
            <a:r>
              <a:rPr lang="en-US" sz="2100" i="1" dirty="0">
                <a:solidFill>
                  <a:schemeClr val="bg1">
                    <a:lumMod val="65000"/>
                  </a:schemeClr>
                </a:solidFill>
                <a:uFillTx/>
                <a:latin typeface="Helvetica" pitchFamily="2" charset="0"/>
              </a:rPr>
              <a:t>batches</a:t>
            </a:r>
            <a:r>
              <a:rPr lang="en-US" sz="2100" dirty="0">
                <a:solidFill>
                  <a:schemeClr val="bg1">
                    <a:lumMod val="65000"/>
                  </a:schemeClr>
                </a:solidFill>
                <a:uFillTx/>
                <a:latin typeface="Helvetica" pitchFamily="2" charset="0"/>
              </a:rPr>
              <a:t> (“single instruction, multiple data”)</a:t>
            </a:r>
            <a:endParaRPr sz="2100" dirty="0">
              <a:solidFill>
                <a:schemeClr val="bg1">
                  <a:lumMod val="65000"/>
                </a:schemeClr>
              </a:solidFill>
              <a:uFillTx/>
              <a:latin typeface="Helvetica" pitchFamily="2" charset="0"/>
            </a:endParaRPr>
          </a:p>
          <a:p>
            <a:pPr marL="749300" lvl="2" indent="-177800" algn="l" rtl="0">
              <a:lnSpc>
                <a:spcPct val="120000"/>
              </a:lnSpc>
              <a:spcBef>
                <a:spcPts val="615"/>
              </a:spcBef>
              <a:spcAft>
                <a:spcPts val="0"/>
              </a:spcAft>
              <a:buSzPts val="1740"/>
              <a:buChar char="•"/>
            </a:pPr>
            <a:r>
              <a:rPr lang="en-US" sz="1900" dirty="0">
                <a:solidFill>
                  <a:schemeClr val="bg1">
                    <a:lumMod val="65000"/>
                  </a:schemeClr>
                </a:solidFill>
                <a:uFillTx/>
                <a:latin typeface="Helvetica" pitchFamily="2" charset="0"/>
              </a:rPr>
              <a:t>“Here is a group of 4 tuples, project the X column out of each”</a:t>
            </a:r>
          </a:p>
          <a:p>
            <a:pPr marL="571500" lvl="2" indent="0">
              <a:lnSpc>
                <a:spcPct val="120000"/>
              </a:lnSpc>
              <a:spcBef>
                <a:spcPts val="615"/>
              </a:spcBef>
              <a:buSzPts val="1740"/>
              <a:buNone/>
            </a:pPr>
            <a:r>
              <a:rPr lang="en-US" sz="2100" dirty="0">
                <a:solidFill>
                  <a:schemeClr val="bg1">
                    <a:lumMod val="65000"/>
                  </a:schemeClr>
                </a:solidFill>
                <a:uFillTx/>
                <a:latin typeface="Helvetica" pitchFamily="2" charset="0"/>
              </a:rPr>
              <a:t>This is what GPUs and “vector instructions” do well</a:t>
            </a:r>
            <a:endParaRPr lang="en-US" sz="1900" dirty="0">
              <a:solidFill>
                <a:schemeClr val="bg1">
                  <a:lumMod val="65000"/>
                </a:schemeClr>
              </a:solidFill>
              <a:uFillTx/>
              <a:latin typeface="Helvetica" pitchFamily="2" charset="0"/>
            </a:endParaRPr>
          </a:p>
          <a:p>
            <a:pPr marL="285750" lvl="1" indent="0">
              <a:lnSpc>
                <a:spcPct val="120000"/>
              </a:lnSpc>
              <a:spcBef>
                <a:spcPts val="675"/>
              </a:spcBef>
              <a:buNone/>
            </a:pPr>
            <a:r>
              <a:rPr lang="en-US" sz="2100" dirty="0">
                <a:uFillTx/>
              </a:rPr>
              <a:t>Split the data into buckets and map each bucket to a processor (“multiple threads”)</a:t>
            </a:r>
          </a:p>
          <a:p>
            <a:pPr marL="749300" lvl="2" indent="-177800">
              <a:lnSpc>
                <a:spcPct val="120000"/>
              </a:lnSpc>
              <a:spcBef>
                <a:spcPts val="615"/>
              </a:spcBef>
              <a:buSzPts val="1740"/>
            </a:pPr>
            <a:r>
              <a:rPr lang="en-US" sz="1900" dirty="0">
                <a:uFillTx/>
              </a:rPr>
              <a:t>“Processor 1 gets all keys that are odd-valued, Processor 0 gets all keys that are even-valued”</a:t>
            </a:r>
          </a:p>
          <a:p>
            <a:pPr marL="571500" lvl="2" indent="0">
              <a:lnSpc>
                <a:spcPct val="120000"/>
              </a:lnSpc>
              <a:spcBef>
                <a:spcPts val="615"/>
              </a:spcBef>
              <a:buSzPts val="1740"/>
              <a:buNone/>
            </a:pPr>
            <a:r>
              <a:rPr lang="en-US" sz="2100" dirty="0">
                <a:solidFill>
                  <a:schemeClr val="accent3"/>
                </a:solidFill>
                <a:uFillTx/>
              </a:rPr>
              <a:t>This is what multicore processors do well</a:t>
            </a:r>
            <a:endParaRPr lang="en-US" sz="2100" dirty="0">
              <a:uFillTx/>
            </a:endParaRPr>
          </a:p>
          <a:p>
            <a:pPr marL="749300" lvl="2" indent="-177800" algn="l" rtl="0">
              <a:spcBef>
                <a:spcPts val="615"/>
              </a:spcBef>
              <a:spcAft>
                <a:spcPts val="0"/>
              </a:spcAft>
              <a:buSzPts val="1740"/>
              <a:buChar char="•"/>
            </a:pPr>
            <a:endParaRPr lang="en-US" sz="1900" dirty="0">
              <a:solidFill>
                <a:schemeClr val="accent3"/>
              </a:solidFill>
              <a:uFillTx/>
              <a:latin typeface="Helvetica" pitchFamily="2" charset="0"/>
            </a:endParaRPr>
          </a:p>
          <a:p>
            <a:pPr marL="749300" lvl="2" indent="-62706" algn="l" rtl="0">
              <a:spcBef>
                <a:spcPts val="625"/>
              </a:spcBef>
              <a:spcAft>
                <a:spcPts val="0"/>
              </a:spcAft>
              <a:buSzPts val="1813"/>
              <a:buNone/>
            </a:pPr>
            <a:endParaRPr dirty="0">
              <a:uFillTx/>
            </a:endParaRPr>
          </a:p>
          <a:p>
            <a:pPr marL="285750" lvl="1" indent="0" algn="l" rtl="0">
              <a:spcBef>
                <a:spcPts val="675"/>
              </a:spcBef>
              <a:spcAft>
                <a:spcPts val="0"/>
              </a:spcAft>
              <a:buSzPts val="2175"/>
              <a:buNone/>
            </a:pPr>
            <a:endParaRPr dirty="0">
              <a:uFillTx/>
            </a:endParaRPr>
          </a:p>
          <a:p>
            <a:pPr marL="749300" lvl="2" indent="-62706" algn="l" rtl="0">
              <a:spcBef>
                <a:spcPts val="625"/>
              </a:spcBef>
              <a:spcAft>
                <a:spcPts val="0"/>
              </a:spcAft>
              <a:buSzPts val="1813"/>
              <a:buNone/>
            </a:pPr>
            <a:endParaRPr dirty="0">
              <a:uFillTx/>
            </a:endParaRPr>
          </a:p>
          <a:p>
            <a:pPr marL="0" lvl="0" indent="0" algn="ctr" rtl="0">
              <a:spcBef>
                <a:spcPts val="725"/>
              </a:spcBef>
              <a:spcAft>
                <a:spcPts val="0"/>
              </a:spcAft>
              <a:buSzPts val="2538"/>
              <a:buNone/>
            </a:pPr>
            <a:endParaRPr dirty="0">
              <a:solidFill>
                <a:schemeClr val="accent3"/>
              </a:solidFill>
              <a:uFillTx/>
            </a:endParaRPr>
          </a:p>
        </p:txBody>
      </p:sp>
      <p:sp>
        <p:nvSpPr>
          <p:cNvPr id="12" name="Google Shape;667;p37"/>
          <p:cNvSpPr>
            <a:spLocks/>
          </p:cNvSpPr>
          <p:nvPr/>
        </p:nvSpPr>
        <p:spPr>
          <a:xfrm>
            <a:off x="7930771" y="4534119"/>
            <a:ext cx="510532" cy="560763"/>
          </a:xfrm>
          <a:prstGeom prst="rect">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3" name="Google Shape;670;p37"/>
          <p:cNvSpPr>
            <a:spLocks/>
          </p:cNvSpPr>
          <p:nvPr/>
        </p:nvSpPr>
        <p:spPr>
          <a:xfrm>
            <a:off x="7930771" y="3756132"/>
            <a:ext cx="510532" cy="560763"/>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uFillTx/>
              <a:latin typeface="Tahoma"/>
              <a:ea typeface="Tahoma"/>
              <a:cs typeface="Tahoma"/>
              <a:sym typeface="Tahoma"/>
            </a:endParaRPr>
          </a:p>
        </p:txBody>
      </p:sp>
      <p:sp>
        <p:nvSpPr>
          <p:cNvPr id="14" name="Google Shape;673;p37"/>
          <p:cNvSpPr txBox="1">
            <a:spLocks/>
          </p:cNvSpPr>
          <p:nvPr/>
        </p:nvSpPr>
        <p:spPr>
          <a:xfrm>
            <a:off x="7602941" y="3411035"/>
            <a:ext cx="78899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apply</a:t>
            </a:r>
            <a:endParaRPr sz="1800" dirty="0">
              <a:uFillTx/>
              <a:latin typeface="Helvetica" pitchFamily="2" charset="0"/>
            </a:endParaRPr>
          </a:p>
        </p:txBody>
      </p:sp>
      <p:sp>
        <p:nvSpPr>
          <p:cNvPr id="15" name="Google Shape;674;p37"/>
          <p:cNvSpPr txBox="1">
            <a:spLocks/>
          </p:cNvSpPr>
          <p:nvPr/>
        </p:nvSpPr>
        <p:spPr>
          <a:xfrm>
            <a:off x="7553062" y="5029521"/>
            <a:ext cx="78899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apply</a:t>
            </a:r>
            <a:endParaRPr sz="1800" dirty="0">
              <a:uFillTx/>
              <a:latin typeface="Helvetica" pitchFamily="2" charset="0"/>
            </a:endParaRPr>
          </a:p>
        </p:txBody>
      </p:sp>
      <p:sp>
        <p:nvSpPr>
          <p:cNvPr id="16" name="Google Shape;659;p37"/>
          <p:cNvSpPr>
            <a:spLocks/>
          </p:cNvSpPr>
          <p:nvPr/>
        </p:nvSpPr>
        <p:spPr>
          <a:xfrm>
            <a:off x="7344117" y="2079116"/>
            <a:ext cx="520700" cy="546100"/>
          </a:xfrm>
          <a:prstGeom prst="rect">
            <a:avLst/>
          </a:prstGeom>
          <a:solidFill>
            <a:srgbClr val="E8E8E8"/>
          </a:solidFill>
          <a:ln w="15875" cap="rnd" cmpd="sng">
            <a:solidFill>
              <a:srgbClr val="C7C7C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7" name="Google Shape;660;p37"/>
          <p:cNvSpPr>
            <a:spLocks/>
          </p:cNvSpPr>
          <p:nvPr/>
        </p:nvSpPr>
        <p:spPr>
          <a:xfrm>
            <a:off x="7466885" y="2079116"/>
            <a:ext cx="127000" cy="546100"/>
          </a:xfrm>
          <a:prstGeom prst="rect">
            <a:avLst/>
          </a:prstGeom>
          <a:solidFill>
            <a:schemeClr val="lt1"/>
          </a:solidFill>
          <a:ln w="15875" cap="rnd" cmpd="sng">
            <a:solidFill>
              <a:srgbClr val="C7C7C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8" name="Google Shape;661;p37"/>
          <p:cNvSpPr>
            <a:spLocks/>
          </p:cNvSpPr>
          <p:nvPr/>
        </p:nvSpPr>
        <p:spPr>
          <a:xfrm>
            <a:off x="7737817" y="2079116"/>
            <a:ext cx="127000" cy="546100"/>
          </a:xfrm>
          <a:prstGeom prst="rect">
            <a:avLst/>
          </a:prstGeom>
          <a:solidFill>
            <a:schemeClr val="lt1"/>
          </a:solidFill>
          <a:ln w="15875" cap="rnd" cmpd="sng">
            <a:solidFill>
              <a:srgbClr val="C7C7C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9" name="Google Shape;662;p37"/>
          <p:cNvSpPr>
            <a:spLocks/>
          </p:cNvSpPr>
          <p:nvPr/>
        </p:nvSpPr>
        <p:spPr>
          <a:xfrm>
            <a:off x="8006370" y="2079116"/>
            <a:ext cx="520700" cy="546100"/>
          </a:xfrm>
          <a:prstGeom prst="rect">
            <a:avLst/>
          </a:prstGeom>
          <a:solidFill>
            <a:srgbClr val="E8E8E8"/>
          </a:solidFill>
          <a:ln w="15875" cap="rnd" cmpd="sng">
            <a:solidFill>
              <a:srgbClr val="C7C7C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 name="Google Shape;663;p37"/>
          <p:cNvSpPr>
            <a:spLocks/>
          </p:cNvSpPr>
          <p:nvPr/>
        </p:nvSpPr>
        <p:spPr>
          <a:xfrm>
            <a:off x="8129138" y="2079116"/>
            <a:ext cx="127000" cy="546100"/>
          </a:xfrm>
          <a:prstGeom prst="rect">
            <a:avLst/>
          </a:prstGeom>
          <a:solidFill>
            <a:schemeClr val="lt1"/>
          </a:solidFill>
          <a:ln w="15875" cap="rnd" cmpd="sng">
            <a:solidFill>
              <a:srgbClr val="C7C7C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1" name="Google Shape;664;p37"/>
          <p:cNvSpPr>
            <a:spLocks/>
          </p:cNvSpPr>
          <p:nvPr/>
        </p:nvSpPr>
        <p:spPr>
          <a:xfrm>
            <a:off x="8400070" y="2079116"/>
            <a:ext cx="127000" cy="546100"/>
          </a:xfrm>
          <a:prstGeom prst="rect">
            <a:avLst/>
          </a:prstGeom>
          <a:solidFill>
            <a:schemeClr val="lt1"/>
          </a:solidFill>
          <a:ln w="15875" cap="rnd" cmpd="sng">
            <a:solidFill>
              <a:srgbClr val="C7C7C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2" name="Google Shape;665;p37"/>
          <p:cNvSpPr txBox="1">
            <a:spLocks/>
          </p:cNvSpPr>
          <p:nvPr/>
        </p:nvSpPr>
        <p:spPr>
          <a:xfrm>
            <a:off x="7129655" y="1603519"/>
            <a:ext cx="143340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B7BBBD"/>
                </a:solidFill>
                <a:uFillTx/>
                <a:latin typeface="Helvetica" pitchFamily="2" charset="0"/>
                <a:ea typeface="Tahoma"/>
                <a:cs typeface="Tahoma"/>
                <a:sym typeface="Tahoma"/>
              </a:rPr>
              <a:t>apply_to_4</a:t>
            </a:r>
            <a:endParaRPr sz="1200" dirty="0">
              <a:uFillTx/>
              <a:latin typeface="Helvetica" pitchFamily="2" charset="0"/>
            </a:endParaRPr>
          </a:p>
        </p:txBody>
      </p:sp>
      <p:sp>
        <p:nvSpPr>
          <p:cNvPr id="23" name="Google Shape;666;p37"/>
          <p:cNvSpPr txBox="1">
            <a:spLocks/>
          </p:cNvSpPr>
          <p:nvPr/>
        </p:nvSpPr>
        <p:spPr>
          <a:xfrm>
            <a:off x="7802490" y="2674215"/>
            <a:ext cx="143340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B7BBBD"/>
                </a:solidFill>
                <a:uFillTx/>
                <a:latin typeface="Helvetica" pitchFamily="2" charset="0"/>
                <a:ea typeface="Tahoma"/>
                <a:cs typeface="Tahoma"/>
                <a:sym typeface="Tahoma"/>
              </a:rPr>
              <a:t>apply_to_4</a:t>
            </a:r>
            <a:endParaRPr sz="1800" dirty="0">
              <a:uFillTx/>
              <a:latin typeface="Helvetica" pitchFamily="2" charset="0"/>
            </a:endParaRPr>
          </a:p>
        </p:txBody>
      </p:sp>
      <p:sp>
        <p:nvSpPr>
          <p:cNvPr id="25" name="Google Shape;644;p36">
            <a:extLst>
              <a:ext uri="{FF2B5EF4-FFF2-40B4-BE49-F238E27FC236}">
                <a16:creationId xmlns:a16="http://schemas.microsoft.com/office/drawing/2014/main" id="{C829326E-41DA-FF48-B100-405DBB1268CA}"/>
              </a:ext>
            </a:extLst>
          </p:cNvPr>
          <p:cNvSpPr>
            <a:spLocks/>
          </p:cNvSpPr>
          <p:nvPr/>
        </p:nvSpPr>
        <p:spPr>
          <a:xfrm>
            <a:off x="8314303" y="3765398"/>
            <a:ext cx="127000" cy="5461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6" name="Google Shape;644;p36">
            <a:extLst>
              <a:ext uri="{FF2B5EF4-FFF2-40B4-BE49-F238E27FC236}">
                <a16:creationId xmlns:a16="http://schemas.microsoft.com/office/drawing/2014/main" id="{4E54E105-54AF-794D-9E1A-2D6D7D296AC0}"/>
              </a:ext>
            </a:extLst>
          </p:cNvPr>
          <p:cNvSpPr>
            <a:spLocks/>
          </p:cNvSpPr>
          <p:nvPr/>
        </p:nvSpPr>
        <p:spPr>
          <a:xfrm>
            <a:off x="8050295" y="3763463"/>
            <a:ext cx="127000" cy="546100"/>
          </a:xfrm>
          <a:prstGeom prst="rect">
            <a:avLst/>
          </a:prstGeom>
          <a:solidFill>
            <a:srgbClr val="EAA097"/>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7" name="Google Shape;644;p36">
            <a:extLst>
              <a:ext uri="{FF2B5EF4-FFF2-40B4-BE49-F238E27FC236}">
                <a16:creationId xmlns:a16="http://schemas.microsoft.com/office/drawing/2014/main" id="{BC173638-E8A4-4F40-B4E1-98AB68FDF4B2}"/>
              </a:ext>
            </a:extLst>
          </p:cNvPr>
          <p:cNvSpPr>
            <a:spLocks/>
          </p:cNvSpPr>
          <p:nvPr/>
        </p:nvSpPr>
        <p:spPr>
          <a:xfrm>
            <a:off x="8306680" y="4541450"/>
            <a:ext cx="127000" cy="5461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uFillTx/>
              <a:latin typeface="Tahoma"/>
              <a:ea typeface="Tahoma"/>
              <a:cs typeface="Tahoma"/>
              <a:sym typeface="Tahoma"/>
            </a:endParaRPr>
          </a:p>
        </p:txBody>
      </p:sp>
      <p:sp>
        <p:nvSpPr>
          <p:cNvPr id="28" name="Google Shape;644;p36">
            <a:extLst>
              <a:ext uri="{FF2B5EF4-FFF2-40B4-BE49-F238E27FC236}">
                <a16:creationId xmlns:a16="http://schemas.microsoft.com/office/drawing/2014/main" id="{E2A39E55-2CAE-664F-AC5D-D7EE32C02A3F}"/>
              </a:ext>
            </a:extLst>
          </p:cNvPr>
          <p:cNvSpPr>
            <a:spLocks/>
          </p:cNvSpPr>
          <p:nvPr/>
        </p:nvSpPr>
        <p:spPr>
          <a:xfrm>
            <a:off x="8050295" y="4548782"/>
            <a:ext cx="127000" cy="5461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uFillTx/>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3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A Baseline Example of This</a:t>
            </a:r>
            <a:endParaRPr dirty="0">
              <a:uFillTx/>
            </a:endParaRPr>
          </a:p>
        </p:txBody>
      </p:sp>
      <p:pic>
        <p:nvPicPr>
          <p:cNvPr id="680" name="Google Shape;680;p38"/>
          <p:cNvPicPr preferRelativeResize="0">
            <a:picLocks noGrp="1"/>
          </p:cNvPicPr>
          <p:nvPr>
            <p:ph type="body" idx="1"/>
          </p:nvPr>
        </p:nvPicPr>
        <p:blipFill rotWithShape="1">
          <a:blip r:embed="rId3"/>
          <a:srcRect/>
          <a:stretch/>
        </p:blipFill>
        <p:spPr>
          <a:xfrm>
            <a:off x="850391" y="3831495"/>
            <a:ext cx="6711665" cy="713317"/>
          </a:xfrm>
          <a:prstGeom prst="rect">
            <a:avLst/>
          </a:prstGeom>
          <a:noFill/>
          <a:ln>
            <a:noFill/>
          </a:ln>
        </p:spPr>
      </p:pic>
      <p:sp>
        <p:nvSpPr>
          <p:cNvPr id="682" name="Google Shape;682;p3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49</a:t>
            </a:fld>
            <a:endParaRPr>
              <a:uFillTx/>
            </a:endParaRPr>
          </a:p>
        </p:txBody>
      </p:sp>
      <p:sp>
        <p:nvSpPr>
          <p:cNvPr id="683" name="Google Shape;683;p38"/>
          <p:cNvSpPr>
            <a:spLocks/>
          </p:cNvSpPr>
          <p:nvPr/>
        </p:nvSpPr>
        <p:spPr>
          <a:xfrm>
            <a:off x="1037167" y="1249493"/>
            <a:ext cx="6430433" cy="2062103"/>
          </a:xfrm>
          <a:prstGeom prst="rect">
            <a:avLst/>
          </a:prstGeom>
          <a:solidFill>
            <a:srgbClr val="E5E5E5"/>
          </a:solid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def </a:t>
            </a:r>
            <a:r>
              <a:rPr lang="en-US" sz="1600" dirty="0" err="1">
                <a:solidFill>
                  <a:srgbClr val="A93023"/>
                </a:solidFill>
                <a:uFillTx/>
                <a:latin typeface="Consolas"/>
                <a:ea typeface="Consolas"/>
                <a:cs typeface="Consolas"/>
                <a:sym typeface="Consolas"/>
              </a:rPr>
              <a:t>slow_op</a:t>
            </a:r>
            <a:r>
              <a:rPr lang="en-US" sz="1600" dirty="0">
                <a:solidFill>
                  <a:schemeClr val="dk1"/>
                </a:solidFill>
                <a:uFillTx/>
                <a:latin typeface="Consolas"/>
                <a:ea typeface="Consolas"/>
                <a:cs typeface="Consolas"/>
                <a:sym typeface="Consolas"/>
              </a:rPr>
              <a:t>(x):</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a:solidFill>
                  <a:schemeClr val="accent6"/>
                </a:solidFill>
                <a:uFillTx/>
                <a:latin typeface="Consolas"/>
                <a:ea typeface="Consolas"/>
                <a:cs typeface="Consolas"/>
                <a:sym typeface="Consolas"/>
              </a:rPr>
              <a:t># Do something that takes 100msec</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r>
              <a:rPr lang="en-US" sz="1600" dirty="0" err="1">
                <a:solidFill>
                  <a:schemeClr val="dk1"/>
                </a:solidFill>
                <a:uFillTx/>
                <a:latin typeface="Consolas"/>
                <a:ea typeface="Consolas"/>
                <a:cs typeface="Consolas"/>
                <a:sym typeface="Consolas"/>
              </a:rPr>
              <a:t>time.sleep</a:t>
            </a:r>
            <a:r>
              <a:rPr lang="en-US" sz="1600" dirty="0">
                <a:solidFill>
                  <a:schemeClr val="dk1"/>
                </a:solidFill>
                <a:uFillTx/>
                <a:latin typeface="Consolas"/>
                <a:ea typeface="Consolas"/>
                <a:cs typeface="Consolas"/>
                <a:sym typeface="Consolas"/>
              </a:rPr>
              <a:t>(0.1)</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return x</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dk1"/>
                </a:solidFill>
                <a:uFillTx/>
                <a:latin typeface="Consolas"/>
                <a:ea typeface="Consolas"/>
                <a:cs typeface="Consolas"/>
                <a:sym typeface="Consolas"/>
              </a:rPr>
              <a:t>    </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Apply the </a:t>
            </a:r>
            <a:r>
              <a:rPr lang="en-US" sz="1600" dirty="0" err="1">
                <a:solidFill>
                  <a:schemeClr val="accent6"/>
                </a:solidFill>
                <a:uFillTx/>
                <a:latin typeface="Consolas"/>
                <a:ea typeface="Consolas"/>
                <a:cs typeface="Consolas"/>
                <a:sym typeface="Consolas"/>
              </a:rPr>
              <a:t>slow_op</a:t>
            </a:r>
            <a:r>
              <a:rPr lang="en-US" sz="1600" dirty="0">
                <a:solidFill>
                  <a:schemeClr val="accent6"/>
                </a:solidFill>
                <a:uFillTx/>
                <a:latin typeface="Consolas"/>
                <a:ea typeface="Consolas"/>
                <a:cs typeface="Consolas"/>
                <a:sym typeface="Consolas"/>
              </a:rPr>
              <a:t> to each row (across the cols)</a:t>
            </a:r>
            <a:endParaRPr dirty="0">
              <a:uFillTx/>
              <a:latin typeface="Arial" panose="020B0604020202020204" pitchFamily="34" charset="0"/>
            </a:endParaRPr>
          </a:p>
          <a:p>
            <a:pPr marL="0" marR="0" lvl="0" indent="0" algn="l" rtl="0">
              <a:spcBef>
                <a:spcPts val="0"/>
              </a:spcBef>
              <a:spcAft>
                <a:spcPts val="0"/>
              </a:spcAft>
              <a:buNone/>
            </a:pPr>
            <a:r>
              <a:rPr lang="en-US" sz="1600" dirty="0">
                <a:solidFill>
                  <a:schemeClr val="accent6"/>
                </a:solidFill>
                <a:uFillTx/>
                <a:latin typeface="Consolas"/>
                <a:ea typeface="Consolas"/>
                <a:cs typeface="Consolas"/>
                <a:sym typeface="Consolas"/>
              </a:rPr>
              <a:t># Times 500 rows</a:t>
            </a:r>
            <a:endParaRPr dirty="0">
              <a:uFillTx/>
              <a:latin typeface="Arial" panose="020B0604020202020204" pitchFamily="34" charset="0"/>
            </a:endParaRPr>
          </a:p>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err="1">
                <a:solidFill>
                  <a:srgbClr val="A93023"/>
                </a:solidFill>
                <a:uFillTx/>
                <a:latin typeface="Consolas"/>
                <a:ea typeface="Consolas"/>
                <a:cs typeface="Consolas"/>
                <a:sym typeface="Consolas"/>
              </a:rPr>
              <a:t>apply</a:t>
            </a:r>
            <a:r>
              <a:rPr lang="en-US" sz="1600" dirty="0">
                <a:solidFill>
                  <a:schemeClr val="dk1"/>
                </a:solidFill>
                <a:uFillTx/>
                <a:latin typeface="Consolas"/>
                <a:ea typeface="Consolas"/>
                <a:cs typeface="Consolas"/>
                <a:sym typeface="Consolas"/>
              </a:rPr>
              <a:t>(</a:t>
            </a:r>
            <a:r>
              <a:rPr lang="en-US" sz="1600" dirty="0" err="1">
                <a:solidFill>
                  <a:srgbClr val="A93023"/>
                </a:solidFill>
                <a:uFillTx/>
                <a:latin typeface="Consolas"/>
                <a:ea typeface="Consolas"/>
                <a:cs typeface="Consolas"/>
                <a:sym typeface="Consolas"/>
              </a:rPr>
              <a:t>slow_op</a:t>
            </a:r>
            <a:r>
              <a:rPr lang="en-US" sz="1600" dirty="0" err="1">
                <a:solidFill>
                  <a:schemeClr val="dk1"/>
                </a:solidFill>
                <a:uFillTx/>
                <a:latin typeface="Consolas"/>
                <a:ea typeface="Consolas"/>
                <a:cs typeface="Consolas"/>
                <a:sym typeface="Consolas"/>
              </a:rPr>
              <a:t>,axis</a:t>
            </a:r>
            <a:r>
              <a:rPr lang="en-US" sz="1600" dirty="0">
                <a:solidFill>
                  <a:schemeClr val="dk1"/>
                </a:solidFill>
                <a:uFillTx/>
                <a:latin typeface="Consolas"/>
                <a:ea typeface="Consolas"/>
                <a:cs typeface="Consolas"/>
                <a:sym typeface="Consolas"/>
              </a:rPr>
              <a:t>='columns')</a:t>
            </a:r>
            <a:endParaRPr dirty="0">
              <a:uFillTx/>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uFillTx/>
              </a:rPr>
              <a:t>SQL Does this Automatically</a:t>
            </a:r>
            <a:br>
              <a:rPr lang="en-US">
                <a:uFillTx/>
              </a:rPr>
            </a:br>
            <a:r>
              <a:rPr lang="en-US">
                <a:uFillTx/>
              </a:rPr>
              <a:t>(and Doesn’t Parse Every Time)</a:t>
            </a:r>
            <a:endParaRPr>
              <a:uFillTx/>
            </a:endParaRPr>
          </a:p>
        </p:txBody>
      </p:sp>
      <p:sp>
        <p:nvSpPr>
          <p:cNvPr id="326" name="Google Shape;326;p15"/>
          <p:cNvSpPr txBox="1">
            <a:spLocks noGrp="1"/>
          </p:cNvSpPr>
          <p:nvPr>
            <p:ph type="body" idx="1"/>
          </p:nvPr>
        </p:nvSpPr>
        <p:spPr>
          <a:xfrm>
            <a:off x="470263" y="2453749"/>
            <a:ext cx="4193835" cy="1519615"/>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%%time</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pd.read_sql_query</a:t>
            </a:r>
            <a:r>
              <a:rPr lang="en-US" sz="1600" dirty="0">
                <a:uFillTx/>
                <a:latin typeface="Consolas"/>
                <a:ea typeface="Consolas"/>
                <a:cs typeface="Consolas"/>
                <a:sym typeface="Consolas"/>
              </a:rPr>
              <a:t>('select * from people where industry="Medical Devices"', conn)</a:t>
            </a:r>
            <a:endParaRPr dirty="0">
              <a:uFillTx/>
            </a:endParaRPr>
          </a:p>
        </p:txBody>
      </p:sp>
      <p:sp>
        <p:nvSpPr>
          <p:cNvPr id="328" name="Google Shape;328;p1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5</a:t>
            </a:fld>
            <a:endParaRPr>
              <a:uFillTx/>
            </a:endParaRPr>
          </a:p>
        </p:txBody>
      </p:sp>
      <p:pic>
        <p:nvPicPr>
          <p:cNvPr id="329" name="Google Shape;329;p15"/>
          <p:cNvPicPr preferRelativeResize="0"/>
          <p:nvPr/>
        </p:nvPicPr>
        <p:blipFill rotWithShape="1">
          <a:blip r:embed="rId3"/>
          <a:srcRect/>
          <a:stretch/>
        </p:blipFill>
        <p:spPr>
          <a:xfrm>
            <a:off x="4952897" y="1561380"/>
            <a:ext cx="3895725" cy="447675"/>
          </a:xfrm>
          <a:prstGeom prst="rect">
            <a:avLst/>
          </a:prstGeom>
          <a:noFill/>
          <a:ln>
            <a:noFill/>
          </a:ln>
        </p:spPr>
      </p:pic>
      <p:pic>
        <p:nvPicPr>
          <p:cNvPr id="330" name="Google Shape;330;p15"/>
          <p:cNvPicPr preferRelativeResize="0"/>
          <p:nvPr/>
        </p:nvPicPr>
        <p:blipFill rotWithShape="1">
          <a:blip r:embed="rId4"/>
          <a:srcRect/>
          <a:stretch/>
        </p:blipFill>
        <p:spPr>
          <a:xfrm>
            <a:off x="4838596" y="2397558"/>
            <a:ext cx="4124325" cy="1247775"/>
          </a:xfrm>
          <a:prstGeom prst="rect">
            <a:avLst/>
          </a:prstGeom>
          <a:noFill/>
          <a:ln>
            <a:noFill/>
          </a:ln>
        </p:spPr>
      </p:pic>
      <p:sp>
        <p:nvSpPr>
          <p:cNvPr id="331" name="Google Shape;331;p15"/>
          <p:cNvSpPr>
            <a:spLocks/>
          </p:cNvSpPr>
          <p:nvPr/>
        </p:nvSpPr>
        <p:spPr>
          <a:xfrm>
            <a:off x="5579533" y="1714500"/>
            <a:ext cx="914400" cy="393700"/>
          </a:xfrm>
          <a:custGeom>
            <a:avLst/>
            <a:gdLst/>
            <a:ahLst/>
            <a:cxnLst/>
            <a:rect l="l" t="t" r="r" b="b"/>
            <a:pathLst>
              <a:path w="914400" h="393700" extrusionOk="0">
                <a:moveTo>
                  <a:pt x="774700" y="0"/>
                </a:moveTo>
                <a:cubicBezTo>
                  <a:pt x="685800" y="0"/>
                  <a:pt x="435885" y="4447"/>
                  <a:pt x="266700" y="12700"/>
                </a:cubicBezTo>
                <a:cubicBezTo>
                  <a:pt x="260720" y="12992"/>
                  <a:pt x="259680" y="23507"/>
                  <a:pt x="254000" y="25400"/>
                </a:cubicBezTo>
                <a:cubicBezTo>
                  <a:pt x="233522" y="32226"/>
                  <a:pt x="211572" y="33417"/>
                  <a:pt x="190500" y="38100"/>
                </a:cubicBezTo>
                <a:cubicBezTo>
                  <a:pt x="173461" y="41886"/>
                  <a:pt x="156633" y="46567"/>
                  <a:pt x="139700" y="50800"/>
                </a:cubicBezTo>
                <a:cubicBezTo>
                  <a:pt x="100855" y="89645"/>
                  <a:pt x="163110" y="30068"/>
                  <a:pt x="101600" y="76200"/>
                </a:cubicBezTo>
                <a:cubicBezTo>
                  <a:pt x="92021" y="83384"/>
                  <a:pt x="84667" y="93133"/>
                  <a:pt x="76200" y="101600"/>
                </a:cubicBezTo>
                <a:lnTo>
                  <a:pt x="50800" y="127000"/>
                </a:lnTo>
                <a:cubicBezTo>
                  <a:pt x="46567" y="131233"/>
                  <a:pt x="40777" y="134345"/>
                  <a:pt x="38100" y="139700"/>
                </a:cubicBezTo>
                <a:cubicBezTo>
                  <a:pt x="22723" y="170455"/>
                  <a:pt x="32093" y="158407"/>
                  <a:pt x="12700" y="177800"/>
                </a:cubicBezTo>
                <a:cubicBezTo>
                  <a:pt x="8467" y="190500"/>
                  <a:pt x="0" y="202513"/>
                  <a:pt x="0" y="215900"/>
                </a:cubicBezTo>
                <a:cubicBezTo>
                  <a:pt x="0" y="250030"/>
                  <a:pt x="2893" y="284809"/>
                  <a:pt x="12700" y="317500"/>
                </a:cubicBezTo>
                <a:cubicBezTo>
                  <a:pt x="16141" y="328969"/>
                  <a:pt x="29633" y="334433"/>
                  <a:pt x="38100" y="342900"/>
                </a:cubicBezTo>
                <a:cubicBezTo>
                  <a:pt x="67219" y="372019"/>
                  <a:pt x="30068" y="337545"/>
                  <a:pt x="76200" y="368300"/>
                </a:cubicBezTo>
                <a:cubicBezTo>
                  <a:pt x="81181" y="371621"/>
                  <a:pt x="83220" y="379107"/>
                  <a:pt x="88900" y="381000"/>
                </a:cubicBezTo>
                <a:cubicBezTo>
                  <a:pt x="109378" y="387826"/>
                  <a:pt x="131233" y="389467"/>
                  <a:pt x="152400" y="393700"/>
                </a:cubicBezTo>
                <a:cubicBezTo>
                  <a:pt x="232833" y="389467"/>
                  <a:pt x="313434" y="387689"/>
                  <a:pt x="393700" y="381000"/>
                </a:cubicBezTo>
                <a:cubicBezTo>
                  <a:pt x="415211" y="379207"/>
                  <a:pt x="436128" y="372983"/>
                  <a:pt x="457200" y="368300"/>
                </a:cubicBezTo>
                <a:cubicBezTo>
                  <a:pt x="502471" y="358240"/>
                  <a:pt x="523620" y="349284"/>
                  <a:pt x="571500" y="342900"/>
                </a:cubicBezTo>
                <a:cubicBezTo>
                  <a:pt x="613671" y="337277"/>
                  <a:pt x="656329" y="335823"/>
                  <a:pt x="698500" y="330200"/>
                </a:cubicBezTo>
                <a:cubicBezTo>
                  <a:pt x="723052" y="326926"/>
                  <a:pt x="786392" y="312345"/>
                  <a:pt x="812800" y="304800"/>
                </a:cubicBezTo>
                <a:cubicBezTo>
                  <a:pt x="826591" y="300860"/>
                  <a:pt x="862465" y="289776"/>
                  <a:pt x="876300" y="279400"/>
                </a:cubicBezTo>
                <a:cubicBezTo>
                  <a:pt x="901975" y="260144"/>
                  <a:pt x="901420" y="254561"/>
                  <a:pt x="914400" y="228600"/>
                </a:cubicBezTo>
                <a:cubicBezTo>
                  <a:pt x="910167" y="194733"/>
                  <a:pt x="908393" y="160467"/>
                  <a:pt x="901700" y="127000"/>
                </a:cubicBezTo>
                <a:cubicBezTo>
                  <a:pt x="897186" y="104432"/>
                  <a:pt x="878565" y="91165"/>
                  <a:pt x="863600" y="76200"/>
                </a:cubicBezTo>
                <a:lnTo>
                  <a:pt x="850900" y="63500"/>
                </a:lnTo>
                <a:cubicBezTo>
                  <a:pt x="846667" y="59267"/>
                  <a:pt x="840877" y="56155"/>
                  <a:pt x="838200" y="50800"/>
                </a:cubicBezTo>
                <a:cubicBezTo>
                  <a:pt x="833967" y="42333"/>
                  <a:pt x="832193" y="32093"/>
                  <a:pt x="825500" y="25400"/>
                </a:cubicBezTo>
                <a:cubicBezTo>
                  <a:pt x="818807" y="18707"/>
                  <a:pt x="807673" y="18380"/>
                  <a:pt x="800100" y="12700"/>
                </a:cubicBezTo>
                <a:cubicBezTo>
                  <a:pt x="790521" y="5516"/>
                  <a:pt x="863600" y="0"/>
                  <a:pt x="774700" y="0"/>
                </a:cubicBezTo>
                <a:close/>
              </a:path>
            </a:pathLst>
          </a:custGeom>
          <a:noFill/>
          <a:ln w="28575"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uFillTx/>
              </a:rPr>
              <a:t>Dask</a:t>
            </a:r>
            <a:r>
              <a:rPr lang="en-US" dirty="0">
                <a:uFillTx/>
              </a:rPr>
              <a:t>: Parallel Execution</a:t>
            </a:r>
            <a:endParaRPr dirty="0">
              <a:uFillTx/>
            </a:endParaRPr>
          </a:p>
        </p:txBody>
      </p:sp>
      <p:pic>
        <p:nvPicPr>
          <p:cNvPr id="689" name="Google Shape;689;p39"/>
          <p:cNvPicPr preferRelativeResize="0">
            <a:picLocks noGrp="1"/>
          </p:cNvPicPr>
          <p:nvPr>
            <p:ph type="body" idx="1"/>
          </p:nvPr>
        </p:nvPicPr>
        <p:blipFill rotWithShape="1">
          <a:blip r:embed="rId3"/>
          <a:srcRect/>
          <a:stretch/>
        </p:blipFill>
        <p:spPr>
          <a:xfrm>
            <a:off x="2536110" y="1103312"/>
            <a:ext cx="4025312" cy="2241021"/>
          </a:xfrm>
          <a:prstGeom prst="rect">
            <a:avLst/>
          </a:prstGeom>
          <a:noFill/>
          <a:ln>
            <a:noFill/>
          </a:ln>
        </p:spPr>
      </p:pic>
      <p:sp>
        <p:nvSpPr>
          <p:cNvPr id="691" name="Google Shape;691;p3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50</a:t>
            </a:fld>
            <a:endParaRPr>
              <a:uFillTx/>
            </a:endParaRPr>
          </a:p>
        </p:txBody>
      </p:sp>
      <p:sp>
        <p:nvSpPr>
          <p:cNvPr id="692" name="Google Shape;692;p39"/>
          <p:cNvSpPr txBox="1">
            <a:spLocks/>
          </p:cNvSpPr>
          <p:nvPr/>
        </p:nvSpPr>
        <p:spPr>
          <a:xfrm>
            <a:off x="516731" y="3881967"/>
            <a:ext cx="823854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a:solidFill>
                  <a:schemeClr val="dk1"/>
                </a:solidFill>
                <a:uFillTx/>
                <a:latin typeface="Helvetica" pitchFamily="2" charset="0"/>
                <a:ea typeface="Tahoma"/>
                <a:cs typeface="Tahoma"/>
                <a:sym typeface="Tahoma"/>
              </a:rPr>
              <a:t>Dask</a:t>
            </a:r>
            <a:r>
              <a:rPr lang="en-US" sz="2000" dirty="0">
                <a:solidFill>
                  <a:schemeClr val="dk1"/>
                </a:solidFill>
                <a:uFillTx/>
                <a:latin typeface="Helvetica" pitchFamily="2" charset="0"/>
                <a:ea typeface="Tahoma"/>
                <a:cs typeface="Tahoma"/>
                <a:sym typeface="Tahoma"/>
              </a:rPr>
              <a:t> provides its own replacement </a:t>
            </a:r>
            <a:r>
              <a:rPr lang="en-US" sz="2000" dirty="0" err="1">
                <a:solidFill>
                  <a:schemeClr val="dk1"/>
                </a:solidFill>
                <a:uFillTx/>
                <a:latin typeface="Helvetica" pitchFamily="2" charset="0"/>
                <a:ea typeface="Tahoma"/>
                <a:cs typeface="Tahoma"/>
                <a:sym typeface="Tahoma"/>
              </a:rPr>
              <a:t>dataframes</a:t>
            </a:r>
            <a:r>
              <a:rPr lang="en-US" sz="2000" dirty="0">
                <a:solidFill>
                  <a:schemeClr val="dk1"/>
                </a:solidFill>
                <a:uFillTx/>
                <a:latin typeface="Helvetica" pitchFamily="2" charset="0"/>
                <a:ea typeface="Tahoma"/>
                <a:cs typeface="Tahoma"/>
                <a:sym typeface="Tahoma"/>
              </a:rPr>
              <a:t> for Pandas (and other libraries) that automatically supports parallelism on a single machine</a:t>
            </a:r>
            <a:endParaRPr dirty="0">
              <a:uFillTx/>
              <a:latin typeface="Helvetica" pitchFamily="2" charset="0"/>
            </a:endParaRPr>
          </a:p>
          <a:p>
            <a:pPr marL="0" marR="0" lvl="0" indent="0" algn="ctr" rtl="0">
              <a:spcBef>
                <a:spcPts val="0"/>
              </a:spcBef>
              <a:spcAft>
                <a:spcPts val="0"/>
              </a:spcAft>
              <a:buNone/>
            </a:pPr>
            <a:r>
              <a:rPr lang="en-US" sz="2000" dirty="0">
                <a:solidFill>
                  <a:srgbClr val="1263C3"/>
                </a:solidFill>
                <a:uFillTx/>
                <a:latin typeface="Helvetica" pitchFamily="2" charset="0"/>
                <a:ea typeface="Tahoma"/>
                <a:cs typeface="Tahoma"/>
                <a:sym typeface="Tahoma"/>
              </a:rPr>
              <a:t>Similar coding style to Apache Spark</a:t>
            </a:r>
            <a:endParaRPr dirty="0">
              <a:uFillTx/>
              <a:latin typeface="Helvetica"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0"/>
          <p:cNvSpPr>
            <a:spLocks/>
          </p:cNvSpPr>
          <p:nvPr/>
        </p:nvSpPr>
        <p:spPr>
          <a:xfrm>
            <a:off x="2600960" y="4167396"/>
            <a:ext cx="5831840" cy="338554"/>
          </a:xfrm>
          <a:prstGeom prst="rect">
            <a:avLst/>
          </a:prstGeom>
          <a:solidFill>
            <a:srgbClr val="E5E5E5"/>
          </a:solidFill>
          <a:ln>
            <a:solidFill>
              <a:schemeClr val="accent4"/>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t>
            </a:r>
            <a:r>
              <a:rPr lang="en-US" sz="1600" dirty="0" err="1">
                <a:solidFill>
                  <a:schemeClr val="accent4"/>
                </a:solidFill>
                <a:uFillTx/>
                <a:latin typeface="Consolas"/>
                <a:ea typeface="Consolas"/>
                <a:cs typeface="Consolas"/>
                <a:sym typeface="Consolas"/>
              </a:rPr>
              <a:t>swifter.</a:t>
            </a:r>
            <a:r>
              <a:rPr lang="en-US" sz="1600" dirty="0" err="1">
                <a:solidFill>
                  <a:schemeClr val="dk1"/>
                </a:solidFill>
                <a:uFillTx/>
                <a:latin typeface="Consolas"/>
                <a:ea typeface="Consolas"/>
                <a:cs typeface="Consolas"/>
                <a:sym typeface="Consolas"/>
              </a:rPr>
              <a:t>apply</a:t>
            </a:r>
            <a:r>
              <a:rPr lang="en-US" sz="1600" dirty="0">
                <a:solidFill>
                  <a:schemeClr val="dk1"/>
                </a:solidFill>
                <a:uFillTx/>
                <a:latin typeface="Consolas"/>
                <a:ea typeface="Consolas"/>
                <a:cs typeface="Consolas"/>
                <a:sym typeface="Consolas"/>
              </a:rPr>
              <a:t>(</a:t>
            </a:r>
            <a:r>
              <a:rPr lang="en-US" sz="1600" dirty="0" err="1">
                <a:solidFill>
                  <a:schemeClr val="accent4"/>
                </a:solidFill>
                <a:uFillTx/>
                <a:latin typeface="Consolas"/>
                <a:ea typeface="Consolas"/>
                <a:cs typeface="Consolas"/>
                <a:sym typeface="Consolas"/>
              </a:rPr>
              <a:t>slow_op</a:t>
            </a:r>
            <a:r>
              <a:rPr lang="en-US" sz="1600" dirty="0" err="1">
                <a:solidFill>
                  <a:schemeClr val="dk1"/>
                </a:solidFill>
                <a:uFillTx/>
                <a:latin typeface="Consolas"/>
                <a:ea typeface="Consolas"/>
                <a:cs typeface="Consolas"/>
                <a:sym typeface="Consolas"/>
              </a:rPr>
              <a:t>,axis</a:t>
            </a:r>
            <a:r>
              <a:rPr lang="en-US" sz="1600" dirty="0">
                <a:solidFill>
                  <a:schemeClr val="dk1"/>
                </a:solidFill>
                <a:uFillTx/>
                <a:latin typeface="Consolas"/>
                <a:ea typeface="Consolas"/>
                <a:cs typeface="Consolas"/>
                <a:sym typeface="Consolas"/>
              </a:rPr>
              <a:t>='columns')</a:t>
            </a:r>
            <a:endParaRPr dirty="0">
              <a:uFillTx/>
              <a:latin typeface="Arial" panose="020B0604020202020204" pitchFamily="34" charset="0"/>
            </a:endParaRPr>
          </a:p>
        </p:txBody>
      </p:sp>
      <p:sp>
        <p:nvSpPr>
          <p:cNvPr id="698" name="Google Shape;698;p4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Quick Trick to Speed Processing – Swifter:</a:t>
            </a:r>
            <a:br>
              <a:rPr lang="en-US" dirty="0">
                <a:uFillTx/>
              </a:rPr>
            </a:br>
            <a:r>
              <a:rPr lang="en-US" dirty="0" err="1">
                <a:uFillTx/>
              </a:rPr>
              <a:t>Dask</a:t>
            </a:r>
            <a:r>
              <a:rPr lang="en-US" dirty="0">
                <a:uFillTx/>
              </a:rPr>
              <a:t> “for Free” for .apply() Computations</a:t>
            </a:r>
            <a:endParaRPr dirty="0">
              <a:uFillTx/>
            </a:endParaRPr>
          </a:p>
        </p:txBody>
      </p:sp>
      <p:sp>
        <p:nvSpPr>
          <p:cNvPr id="699" name="Google Shape;699;p40"/>
          <p:cNvSpPr txBox="1">
            <a:spLocks noGrp="1"/>
          </p:cNvSpPr>
          <p:nvPr>
            <p:ph type="body" idx="1"/>
          </p:nvPr>
        </p:nvSpPr>
        <p:spPr>
          <a:xfrm>
            <a:off x="470263" y="1457742"/>
            <a:ext cx="8157007" cy="90869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Compares Pandas </a:t>
            </a:r>
            <a:r>
              <a:rPr lang="en-US" sz="1800" b="1" dirty="0">
                <a:uFillTx/>
                <a:latin typeface="Helvetica" pitchFamily="2" charset="0"/>
              </a:rPr>
              <a:t>apply</a:t>
            </a:r>
            <a:r>
              <a:rPr lang="en-US" sz="1800" dirty="0">
                <a:uFillTx/>
                <a:latin typeface="Helvetica" pitchFamily="2" charset="0"/>
              </a:rPr>
              <a:t>, a vectorized version of </a:t>
            </a:r>
            <a:r>
              <a:rPr lang="en-US" sz="1800" b="1" dirty="0">
                <a:uFillTx/>
                <a:latin typeface="Helvetica" pitchFamily="2" charset="0"/>
              </a:rPr>
              <a:t>apply</a:t>
            </a:r>
            <a:r>
              <a:rPr lang="en-US" sz="1800" dirty="0">
                <a:uFillTx/>
                <a:latin typeface="Helvetica" pitchFamily="2" charset="0"/>
              </a:rPr>
              <a:t>, and </a:t>
            </a:r>
            <a:r>
              <a:rPr lang="en-US" sz="1800" dirty="0" err="1">
                <a:uFillTx/>
                <a:latin typeface="Helvetica" pitchFamily="2" charset="0"/>
              </a:rPr>
              <a:t>Dask’s</a:t>
            </a:r>
            <a:r>
              <a:rPr lang="en-US" sz="1800" dirty="0">
                <a:uFillTx/>
                <a:latin typeface="Helvetica" pitchFamily="2" charset="0"/>
              </a:rPr>
              <a:t> version of parallelized </a:t>
            </a:r>
            <a:r>
              <a:rPr lang="en-US" sz="1800" b="1" dirty="0">
                <a:uFillTx/>
                <a:latin typeface="Helvetica" pitchFamily="2" charset="0"/>
              </a:rPr>
              <a:t>apply</a:t>
            </a:r>
            <a:r>
              <a:rPr lang="en-US" sz="1800" dirty="0">
                <a:uFillTx/>
                <a:latin typeface="Helvetica" pitchFamily="2" charset="0"/>
              </a:rPr>
              <a:t> and picks the fastest</a:t>
            </a:r>
            <a:endParaRPr sz="1800" dirty="0">
              <a:uFillTx/>
              <a:latin typeface="Helvetica" pitchFamily="2" charset="0"/>
            </a:endParaRPr>
          </a:p>
        </p:txBody>
      </p:sp>
      <p:sp>
        <p:nvSpPr>
          <p:cNvPr id="701" name="Google Shape;701;p4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51</a:t>
            </a:fld>
            <a:endParaRPr>
              <a:uFillTx/>
            </a:endParaRPr>
          </a:p>
        </p:txBody>
      </p:sp>
      <p:pic>
        <p:nvPicPr>
          <p:cNvPr id="702" name="Google Shape;702;p40"/>
          <p:cNvPicPr preferRelativeResize="0"/>
          <p:nvPr/>
        </p:nvPicPr>
        <p:blipFill rotWithShape="1">
          <a:blip r:embed="rId3"/>
          <a:srcRect t="65582"/>
          <a:stretch/>
        </p:blipFill>
        <p:spPr>
          <a:xfrm>
            <a:off x="2546350" y="4583895"/>
            <a:ext cx="5305714" cy="596647"/>
          </a:xfrm>
          <a:prstGeom prst="rect">
            <a:avLst/>
          </a:prstGeom>
          <a:noFill/>
          <a:ln>
            <a:noFill/>
          </a:ln>
        </p:spPr>
      </p:pic>
      <p:sp>
        <p:nvSpPr>
          <p:cNvPr id="703" name="Google Shape;703;p40"/>
          <p:cNvSpPr>
            <a:spLocks/>
          </p:cNvSpPr>
          <p:nvPr/>
        </p:nvSpPr>
        <p:spPr>
          <a:xfrm>
            <a:off x="627207" y="2366433"/>
            <a:ext cx="4572000" cy="338554"/>
          </a:xfrm>
          <a:prstGeom prst="rect">
            <a:avLst/>
          </a:prstGeom>
          <a:solidFill>
            <a:srgbClr val="E5E5E5"/>
          </a:solidFill>
          <a:ln>
            <a:solidFill>
              <a:schemeClr val="accent4"/>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uFillTx/>
                <a:latin typeface="Consolas"/>
                <a:ea typeface="Consolas"/>
                <a:cs typeface="Consolas"/>
                <a:sym typeface="Consolas"/>
              </a:rPr>
              <a:t>people_df.apply</a:t>
            </a:r>
            <a:r>
              <a:rPr lang="en-US" sz="1600" dirty="0">
                <a:solidFill>
                  <a:schemeClr val="dk1"/>
                </a:solidFill>
                <a:uFillTx/>
                <a:latin typeface="Consolas"/>
                <a:ea typeface="Consolas"/>
                <a:cs typeface="Consolas"/>
                <a:sym typeface="Consolas"/>
              </a:rPr>
              <a:t>(</a:t>
            </a:r>
            <a:r>
              <a:rPr lang="en-US" sz="1600" dirty="0" err="1">
                <a:solidFill>
                  <a:schemeClr val="accent4"/>
                </a:solidFill>
                <a:uFillTx/>
                <a:latin typeface="Consolas"/>
                <a:ea typeface="Consolas"/>
                <a:cs typeface="Consolas"/>
                <a:sym typeface="Consolas"/>
              </a:rPr>
              <a:t>slow_op</a:t>
            </a:r>
            <a:r>
              <a:rPr lang="en-US" sz="1600" dirty="0" err="1">
                <a:solidFill>
                  <a:schemeClr val="dk1"/>
                </a:solidFill>
                <a:uFillTx/>
                <a:latin typeface="Consolas"/>
                <a:ea typeface="Consolas"/>
                <a:cs typeface="Consolas"/>
                <a:sym typeface="Consolas"/>
              </a:rPr>
              <a:t>,axis</a:t>
            </a:r>
            <a:r>
              <a:rPr lang="en-US" sz="1600" dirty="0">
                <a:solidFill>
                  <a:schemeClr val="dk1"/>
                </a:solidFill>
                <a:uFillTx/>
                <a:latin typeface="Consolas"/>
                <a:ea typeface="Consolas"/>
                <a:cs typeface="Consolas"/>
                <a:sym typeface="Consolas"/>
              </a:rPr>
              <a:t>='columns')</a:t>
            </a:r>
            <a:endParaRPr dirty="0">
              <a:uFillTx/>
              <a:latin typeface="Arial" panose="020B0604020202020204" pitchFamily="34" charset="0"/>
            </a:endParaRPr>
          </a:p>
        </p:txBody>
      </p:sp>
      <p:pic>
        <p:nvPicPr>
          <p:cNvPr id="704" name="Google Shape;704;p40"/>
          <p:cNvPicPr preferRelativeResize="0"/>
          <p:nvPr/>
        </p:nvPicPr>
        <p:blipFill rotWithShape="1">
          <a:blip r:embed="rId4"/>
          <a:srcRect/>
          <a:stretch/>
        </p:blipFill>
        <p:spPr>
          <a:xfrm>
            <a:off x="627207" y="2711690"/>
            <a:ext cx="5613909" cy="596647"/>
          </a:xfrm>
          <a:prstGeom prst="rect">
            <a:avLst/>
          </a:prstGeom>
          <a:noFill/>
          <a:ln>
            <a:noFill/>
          </a:ln>
        </p:spPr>
      </p:pic>
      <p:sp>
        <p:nvSpPr>
          <p:cNvPr id="705" name="Google Shape;705;p40"/>
          <p:cNvSpPr>
            <a:spLocks/>
          </p:cNvSpPr>
          <p:nvPr/>
        </p:nvSpPr>
        <p:spPr>
          <a:xfrm>
            <a:off x="3712622" y="4184373"/>
            <a:ext cx="941493" cy="304801"/>
          </a:xfrm>
          <a:custGeom>
            <a:avLst/>
            <a:gdLst/>
            <a:ahLst/>
            <a:cxnLst/>
            <a:rect l="l" t="t" r="r" b="b"/>
            <a:pathLst>
              <a:path w="886471" h="304801" extrusionOk="0">
                <a:moveTo>
                  <a:pt x="772160" y="27094"/>
                </a:moveTo>
                <a:cubicBezTo>
                  <a:pt x="754098" y="22578"/>
                  <a:pt x="735935" y="18446"/>
                  <a:pt x="717973" y="13547"/>
                </a:cubicBezTo>
                <a:cubicBezTo>
                  <a:pt x="711085" y="11668"/>
                  <a:pt x="704793" y="6774"/>
                  <a:pt x="697653" y="6774"/>
                </a:cubicBezTo>
                <a:cubicBezTo>
                  <a:pt x="544108" y="6774"/>
                  <a:pt x="390596" y="11289"/>
                  <a:pt x="237067" y="13547"/>
                </a:cubicBezTo>
                <a:cubicBezTo>
                  <a:pt x="193628" y="28028"/>
                  <a:pt x="231489" y="13641"/>
                  <a:pt x="162560" y="54187"/>
                </a:cubicBezTo>
                <a:cubicBezTo>
                  <a:pt x="142524" y="65973"/>
                  <a:pt x="120941" y="75160"/>
                  <a:pt x="101600" y="88054"/>
                </a:cubicBezTo>
                <a:lnTo>
                  <a:pt x="40640" y="128694"/>
                </a:lnTo>
                <a:cubicBezTo>
                  <a:pt x="36124" y="135467"/>
                  <a:pt x="32305" y="142760"/>
                  <a:pt x="27093" y="149014"/>
                </a:cubicBezTo>
                <a:cubicBezTo>
                  <a:pt x="20961" y="156373"/>
                  <a:pt x="11525" y="161017"/>
                  <a:pt x="6773" y="169334"/>
                </a:cubicBezTo>
                <a:cubicBezTo>
                  <a:pt x="2154" y="177416"/>
                  <a:pt x="2258" y="187396"/>
                  <a:pt x="0" y="196427"/>
                </a:cubicBezTo>
                <a:cubicBezTo>
                  <a:pt x="2258" y="219005"/>
                  <a:pt x="-981" y="242836"/>
                  <a:pt x="6773" y="264161"/>
                </a:cubicBezTo>
                <a:cubicBezTo>
                  <a:pt x="9213" y="270871"/>
                  <a:pt x="20205" y="269055"/>
                  <a:pt x="27093" y="270934"/>
                </a:cubicBezTo>
                <a:cubicBezTo>
                  <a:pt x="59260" y="279707"/>
                  <a:pt x="83545" y="285509"/>
                  <a:pt x="115147" y="291254"/>
                </a:cubicBezTo>
                <a:cubicBezTo>
                  <a:pt x="128659" y="293711"/>
                  <a:pt x="142174" y="296212"/>
                  <a:pt x="155787" y="298027"/>
                </a:cubicBezTo>
                <a:cubicBezTo>
                  <a:pt x="176053" y="300729"/>
                  <a:pt x="196427" y="302543"/>
                  <a:pt x="216747" y="304801"/>
                </a:cubicBezTo>
                <a:lnTo>
                  <a:pt x="575733" y="298027"/>
                </a:lnTo>
                <a:cubicBezTo>
                  <a:pt x="708694" y="294433"/>
                  <a:pt x="677805" y="297948"/>
                  <a:pt x="758613" y="284481"/>
                </a:cubicBezTo>
                <a:cubicBezTo>
                  <a:pt x="765386" y="277708"/>
                  <a:pt x="771574" y="270293"/>
                  <a:pt x="778933" y="264161"/>
                </a:cubicBezTo>
                <a:cubicBezTo>
                  <a:pt x="785187" y="258949"/>
                  <a:pt x="793497" y="256370"/>
                  <a:pt x="799253" y="250614"/>
                </a:cubicBezTo>
                <a:cubicBezTo>
                  <a:pt x="805009" y="244858"/>
                  <a:pt x="807044" y="236050"/>
                  <a:pt x="812800" y="230294"/>
                </a:cubicBezTo>
                <a:cubicBezTo>
                  <a:pt x="863209" y="179885"/>
                  <a:pt x="821514" y="237542"/>
                  <a:pt x="853440" y="189654"/>
                </a:cubicBezTo>
                <a:cubicBezTo>
                  <a:pt x="855698" y="180623"/>
                  <a:pt x="855594" y="170643"/>
                  <a:pt x="860213" y="162561"/>
                </a:cubicBezTo>
                <a:cubicBezTo>
                  <a:pt x="864965" y="154244"/>
                  <a:pt x="879267" y="151736"/>
                  <a:pt x="880533" y="142241"/>
                </a:cubicBezTo>
                <a:cubicBezTo>
                  <a:pt x="890871" y="64707"/>
                  <a:pt x="891055" y="72491"/>
                  <a:pt x="853440" y="47414"/>
                </a:cubicBezTo>
                <a:cubicBezTo>
                  <a:pt x="848924" y="40641"/>
                  <a:pt x="846250" y="32179"/>
                  <a:pt x="839893" y="27094"/>
                </a:cubicBezTo>
                <a:cubicBezTo>
                  <a:pt x="835384" y="23487"/>
                  <a:pt x="794370" y="14087"/>
                  <a:pt x="792480" y="13547"/>
                </a:cubicBezTo>
                <a:cubicBezTo>
                  <a:pt x="785615" y="11586"/>
                  <a:pt x="779256" y="7562"/>
                  <a:pt x="772160" y="6774"/>
                </a:cubicBezTo>
                <a:cubicBezTo>
                  <a:pt x="708497" y="-299"/>
                  <a:pt x="698855" y="1"/>
                  <a:pt x="657013" y="1"/>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706" name="Google Shape;706;p40"/>
          <p:cNvSpPr>
            <a:spLocks/>
          </p:cNvSpPr>
          <p:nvPr/>
        </p:nvSpPr>
        <p:spPr>
          <a:xfrm>
            <a:off x="3685529" y="4781020"/>
            <a:ext cx="886471" cy="304801"/>
          </a:xfrm>
          <a:custGeom>
            <a:avLst/>
            <a:gdLst/>
            <a:ahLst/>
            <a:cxnLst/>
            <a:rect l="l" t="t" r="r" b="b"/>
            <a:pathLst>
              <a:path w="886471" h="304801" extrusionOk="0">
                <a:moveTo>
                  <a:pt x="772160" y="27094"/>
                </a:moveTo>
                <a:cubicBezTo>
                  <a:pt x="754098" y="22578"/>
                  <a:pt x="735935" y="18446"/>
                  <a:pt x="717973" y="13547"/>
                </a:cubicBezTo>
                <a:cubicBezTo>
                  <a:pt x="711085" y="11668"/>
                  <a:pt x="704793" y="6774"/>
                  <a:pt x="697653" y="6774"/>
                </a:cubicBezTo>
                <a:cubicBezTo>
                  <a:pt x="544108" y="6774"/>
                  <a:pt x="390596" y="11289"/>
                  <a:pt x="237067" y="13547"/>
                </a:cubicBezTo>
                <a:cubicBezTo>
                  <a:pt x="193628" y="28028"/>
                  <a:pt x="231489" y="13641"/>
                  <a:pt x="162560" y="54187"/>
                </a:cubicBezTo>
                <a:cubicBezTo>
                  <a:pt x="142524" y="65973"/>
                  <a:pt x="120941" y="75160"/>
                  <a:pt x="101600" y="88054"/>
                </a:cubicBezTo>
                <a:lnTo>
                  <a:pt x="40640" y="128694"/>
                </a:lnTo>
                <a:cubicBezTo>
                  <a:pt x="36124" y="135467"/>
                  <a:pt x="32305" y="142760"/>
                  <a:pt x="27093" y="149014"/>
                </a:cubicBezTo>
                <a:cubicBezTo>
                  <a:pt x="20961" y="156373"/>
                  <a:pt x="11525" y="161017"/>
                  <a:pt x="6773" y="169334"/>
                </a:cubicBezTo>
                <a:cubicBezTo>
                  <a:pt x="2154" y="177416"/>
                  <a:pt x="2258" y="187396"/>
                  <a:pt x="0" y="196427"/>
                </a:cubicBezTo>
                <a:cubicBezTo>
                  <a:pt x="2258" y="219005"/>
                  <a:pt x="-981" y="242836"/>
                  <a:pt x="6773" y="264161"/>
                </a:cubicBezTo>
                <a:cubicBezTo>
                  <a:pt x="9213" y="270871"/>
                  <a:pt x="20205" y="269055"/>
                  <a:pt x="27093" y="270934"/>
                </a:cubicBezTo>
                <a:cubicBezTo>
                  <a:pt x="59260" y="279707"/>
                  <a:pt x="83545" y="285509"/>
                  <a:pt x="115147" y="291254"/>
                </a:cubicBezTo>
                <a:cubicBezTo>
                  <a:pt x="128659" y="293711"/>
                  <a:pt x="142174" y="296212"/>
                  <a:pt x="155787" y="298027"/>
                </a:cubicBezTo>
                <a:cubicBezTo>
                  <a:pt x="176053" y="300729"/>
                  <a:pt x="196427" y="302543"/>
                  <a:pt x="216747" y="304801"/>
                </a:cubicBezTo>
                <a:lnTo>
                  <a:pt x="575733" y="298027"/>
                </a:lnTo>
                <a:cubicBezTo>
                  <a:pt x="708694" y="294433"/>
                  <a:pt x="677805" y="297948"/>
                  <a:pt x="758613" y="284481"/>
                </a:cubicBezTo>
                <a:cubicBezTo>
                  <a:pt x="765386" y="277708"/>
                  <a:pt x="771574" y="270293"/>
                  <a:pt x="778933" y="264161"/>
                </a:cubicBezTo>
                <a:cubicBezTo>
                  <a:pt x="785187" y="258949"/>
                  <a:pt x="793497" y="256370"/>
                  <a:pt x="799253" y="250614"/>
                </a:cubicBezTo>
                <a:cubicBezTo>
                  <a:pt x="805009" y="244858"/>
                  <a:pt x="807044" y="236050"/>
                  <a:pt x="812800" y="230294"/>
                </a:cubicBezTo>
                <a:cubicBezTo>
                  <a:pt x="863209" y="179885"/>
                  <a:pt x="821514" y="237542"/>
                  <a:pt x="853440" y="189654"/>
                </a:cubicBezTo>
                <a:cubicBezTo>
                  <a:pt x="855698" y="180623"/>
                  <a:pt x="855594" y="170643"/>
                  <a:pt x="860213" y="162561"/>
                </a:cubicBezTo>
                <a:cubicBezTo>
                  <a:pt x="864965" y="154244"/>
                  <a:pt x="879267" y="151736"/>
                  <a:pt x="880533" y="142241"/>
                </a:cubicBezTo>
                <a:cubicBezTo>
                  <a:pt x="890871" y="64707"/>
                  <a:pt x="891055" y="72491"/>
                  <a:pt x="853440" y="47414"/>
                </a:cubicBezTo>
                <a:cubicBezTo>
                  <a:pt x="848924" y="40641"/>
                  <a:pt x="846250" y="32179"/>
                  <a:pt x="839893" y="27094"/>
                </a:cubicBezTo>
                <a:cubicBezTo>
                  <a:pt x="835384" y="23487"/>
                  <a:pt x="794370" y="14087"/>
                  <a:pt x="792480" y="13547"/>
                </a:cubicBezTo>
                <a:cubicBezTo>
                  <a:pt x="785615" y="11586"/>
                  <a:pt x="779256" y="7562"/>
                  <a:pt x="772160" y="6774"/>
                </a:cubicBezTo>
                <a:cubicBezTo>
                  <a:pt x="708497" y="-299"/>
                  <a:pt x="698855" y="1"/>
                  <a:pt x="657013" y="1"/>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707" name="Google Shape;707;p40"/>
          <p:cNvSpPr>
            <a:spLocks/>
          </p:cNvSpPr>
          <p:nvPr/>
        </p:nvSpPr>
        <p:spPr>
          <a:xfrm>
            <a:off x="1714489" y="2970323"/>
            <a:ext cx="886471" cy="304801"/>
          </a:xfrm>
          <a:custGeom>
            <a:avLst/>
            <a:gdLst/>
            <a:ahLst/>
            <a:cxnLst/>
            <a:rect l="l" t="t" r="r" b="b"/>
            <a:pathLst>
              <a:path w="886471" h="304801" extrusionOk="0">
                <a:moveTo>
                  <a:pt x="772160" y="27094"/>
                </a:moveTo>
                <a:cubicBezTo>
                  <a:pt x="754098" y="22578"/>
                  <a:pt x="735935" y="18446"/>
                  <a:pt x="717973" y="13547"/>
                </a:cubicBezTo>
                <a:cubicBezTo>
                  <a:pt x="711085" y="11668"/>
                  <a:pt x="704793" y="6774"/>
                  <a:pt x="697653" y="6774"/>
                </a:cubicBezTo>
                <a:cubicBezTo>
                  <a:pt x="544108" y="6774"/>
                  <a:pt x="390596" y="11289"/>
                  <a:pt x="237067" y="13547"/>
                </a:cubicBezTo>
                <a:cubicBezTo>
                  <a:pt x="193628" y="28028"/>
                  <a:pt x="231489" y="13641"/>
                  <a:pt x="162560" y="54187"/>
                </a:cubicBezTo>
                <a:cubicBezTo>
                  <a:pt x="142524" y="65973"/>
                  <a:pt x="120941" y="75160"/>
                  <a:pt x="101600" y="88054"/>
                </a:cubicBezTo>
                <a:lnTo>
                  <a:pt x="40640" y="128694"/>
                </a:lnTo>
                <a:cubicBezTo>
                  <a:pt x="36124" y="135467"/>
                  <a:pt x="32305" y="142760"/>
                  <a:pt x="27093" y="149014"/>
                </a:cubicBezTo>
                <a:cubicBezTo>
                  <a:pt x="20961" y="156373"/>
                  <a:pt x="11525" y="161017"/>
                  <a:pt x="6773" y="169334"/>
                </a:cubicBezTo>
                <a:cubicBezTo>
                  <a:pt x="2154" y="177416"/>
                  <a:pt x="2258" y="187396"/>
                  <a:pt x="0" y="196427"/>
                </a:cubicBezTo>
                <a:cubicBezTo>
                  <a:pt x="2258" y="219005"/>
                  <a:pt x="-981" y="242836"/>
                  <a:pt x="6773" y="264161"/>
                </a:cubicBezTo>
                <a:cubicBezTo>
                  <a:pt x="9213" y="270871"/>
                  <a:pt x="20205" y="269055"/>
                  <a:pt x="27093" y="270934"/>
                </a:cubicBezTo>
                <a:cubicBezTo>
                  <a:pt x="59260" y="279707"/>
                  <a:pt x="83545" y="285509"/>
                  <a:pt x="115147" y="291254"/>
                </a:cubicBezTo>
                <a:cubicBezTo>
                  <a:pt x="128659" y="293711"/>
                  <a:pt x="142174" y="296212"/>
                  <a:pt x="155787" y="298027"/>
                </a:cubicBezTo>
                <a:cubicBezTo>
                  <a:pt x="176053" y="300729"/>
                  <a:pt x="196427" y="302543"/>
                  <a:pt x="216747" y="304801"/>
                </a:cubicBezTo>
                <a:lnTo>
                  <a:pt x="575733" y="298027"/>
                </a:lnTo>
                <a:cubicBezTo>
                  <a:pt x="708694" y="294433"/>
                  <a:pt x="677805" y="297948"/>
                  <a:pt x="758613" y="284481"/>
                </a:cubicBezTo>
                <a:cubicBezTo>
                  <a:pt x="765386" y="277708"/>
                  <a:pt x="771574" y="270293"/>
                  <a:pt x="778933" y="264161"/>
                </a:cubicBezTo>
                <a:cubicBezTo>
                  <a:pt x="785187" y="258949"/>
                  <a:pt x="793497" y="256370"/>
                  <a:pt x="799253" y="250614"/>
                </a:cubicBezTo>
                <a:cubicBezTo>
                  <a:pt x="805009" y="244858"/>
                  <a:pt x="807044" y="236050"/>
                  <a:pt x="812800" y="230294"/>
                </a:cubicBezTo>
                <a:cubicBezTo>
                  <a:pt x="863209" y="179885"/>
                  <a:pt x="821514" y="237542"/>
                  <a:pt x="853440" y="189654"/>
                </a:cubicBezTo>
                <a:cubicBezTo>
                  <a:pt x="855698" y="180623"/>
                  <a:pt x="855594" y="170643"/>
                  <a:pt x="860213" y="162561"/>
                </a:cubicBezTo>
                <a:cubicBezTo>
                  <a:pt x="864965" y="154244"/>
                  <a:pt x="879267" y="151736"/>
                  <a:pt x="880533" y="142241"/>
                </a:cubicBezTo>
                <a:cubicBezTo>
                  <a:pt x="890871" y="64707"/>
                  <a:pt x="891055" y="72491"/>
                  <a:pt x="853440" y="47414"/>
                </a:cubicBezTo>
                <a:cubicBezTo>
                  <a:pt x="848924" y="40641"/>
                  <a:pt x="846250" y="32179"/>
                  <a:pt x="839893" y="27094"/>
                </a:cubicBezTo>
                <a:cubicBezTo>
                  <a:pt x="835384" y="23487"/>
                  <a:pt x="794370" y="14087"/>
                  <a:pt x="792480" y="13547"/>
                </a:cubicBezTo>
                <a:cubicBezTo>
                  <a:pt x="785615" y="11586"/>
                  <a:pt x="779256" y="7562"/>
                  <a:pt x="772160" y="6774"/>
                </a:cubicBezTo>
                <a:cubicBezTo>
                  <a:pt x="708497" y="-299"/>
                  <a:pt x="698855" y="1"/>
                  <a:pt x="657013" y="1"/>
                </a:cubicBezTo>
              </a:path>
            </a:pathLst>
          </a:cu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Summary of Rules of Thumb for</a:t>
            </a:r>
            <a:br>
              <a:rPr lang="en-US" dirty="0">
                <a:uFillTx/>
              </a:rPr>
            </a:br>
            <a:r>
              <a:rPr lang="en-US" dirty="0">
                <a:uFillTx/>
              </a:rPr>
              <a:t>Query Processing Performance</a:t>
            </a:r>
            <a:endParaRPr dirty="0">
              <a:uFillTx/>
            </a:endParaRPr>
          </a:p>
        </p:txBody>
      </p:sp>
      <p:sp>
        <p:nvSpPr>
          <p:cNvPr id="713" name="Google Shape;713;p41"/>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Performance of operations isn’t uniform:</a:t>
            </a:r>
            <a:endParaRPr sz="18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Some instructions take longer than others within the CPU</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Memory can be at different parts of the memory hierarchy</a:t>
            </a:r>
            <a:endParaRPr sz="1600" dirty="0">
              <a:uFillTx/>
              <a:latin typeface="Helvetica" pitchFamily="2" charset="0"/>
            </a:endParaRPr>
          </a:p>
          <a:p>
            <a:pPr marL="463550" lvl="1" indent="-39687" algn="l" rtl="0">
              <a:spcBef>
                <a:spcPts val="675"/>
              </a:spcBef>
              <a:spcAft>
                <a:spcPts val="0"/>
              </a:spcAft>
              <a:buSzPts val="2175"/>
              <a:buNone/>
            </a:pPr>
            <a:endParaRPr sz="1600" dirty="0">
              <a:uFillTx/>
              <a:latin typeface="Helvetica" pitchFamily="2" charset="0"/>
            </a:endParaRPr>
          </a:p>
          <a:p>
            <a:pPr marL="0" lvl="0" indent="0" algn="l" rtl="0">
              <a:spcBef>
                <a:spcPts val="715"/>
              </a:spcBef>
              <a:spcAft>
                <a:spcPts val="0"/>
              </a:spcAft>
              <a:buSzPts val="2465"/>
              <a:buNone/>
            </a:pPr>
            <a:r>
              <a:rPr lang="en-US" sz="1800" dirty="0">
                <a:uFillTx/>
                <a:latin typeface="Helvetica" pitchFamily="2" charset="0"/>
              </a:rPr>
              <a:t>For good performance:</a:t>
            </a:r>
            <a:endParaRPr sz="18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Filter data as early as possible – reduces work </a:t>
            </a:r>
            <a:r>
              <a:rPr lang="en-US" sz="1600" i="1" dirty="0">
                <a:uFillTx/>
                <a:latin typeface="Helvetica" pitchFamily="2" charset="0"/>
              </a:rPr>
              <a:t>and</a:t>
            </a:r>
            <a:r>
              <a:rPr lang="en-US" sz="1600" dirty="0">
                <a:uFillTx/>
                <a:latin typeface="Helvetica" pitchFamily="2" charset="0"/>
              </a:rPr>
              <a:t> fits better in the cache</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Think about order of evaluation and intermediate result sizes</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Consider indexing that can speed up selection, projection, </a:t>
            </a:r>
            <a:r>
              <a:rPr lang="en-US" sz="1600" i="1" dirty="0">
                <a:uFillTx/>
                <a:latin typeface="Helvetica" pitchFamily="2" charset="0"/>
              </a:rPr>
              <a:t>and</a:t>
            </a:r>
            <a:r>
              <a:rPr lang="en-US" sz="1600" dirty="0">
                <a:uFillTx/>
                <a:latin typeface="Helvetica" pitchFamily="2" charset="0"/>
              </a:rPr>
              <a:t> join</a:t>
            </a:r>
            <a:endParaRPr sz="1600" dirty="0">
              <a:uFillTx/>
              <a:latin typeface="Helvetica" pitchFamily="2" charset="0"/>
            </a:endParaRPr>
          </a:p>
          <a:p>
            <a:pPr marL="463550" lvl="1" indent="-39687" algn="l" rtl="0">
              <a:spcBef>
                <a:spcPts val="675"/>
              </a:spcBef>
              <a:spcAft>
                <a:spcPts val="0"/>
              </a:spcAft>
              <a:buSzPts val="2175"/>
              <a:buNone/>
            </a:pP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And: A single relational algebra operation can be parallelized or vectorized, making it more efficient than looping!</a:t>
            </a:r>
            <a:endParaRPr sz="1600" dirty="0">
              <a:uFillTx/>
              <a:latin typeface="Helvetica" pitchFamily="2" charset="0"/>
            </a:endParaRPr>
          </a:p>
          <a:p>
            <a:pPr marL="463550" lvl="1" indent="-39687" algn="l" rtl="0">
              <a:spcBef>
                <a:spcPts val="675"/>
              </a:spcBef>
              <a:spcAft>
                <a:spcPts val="0"/>
              </a:spcAft>
              <a:buSzPts val="2175"/>
              <a:buNone/>
            </a:pPr>
            <a:endParaRPr dirty="0">
              <a:uFillTx/>
            </a:endParaRPr>
          </a:p>
        </p:txBody>
      </p:sp>
      <p:sp>
        <p:nvSpPr>
          <p:cNvPr id="715" name="Google Shape;715;p4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52</a:t>
            </a:fld>
            <a:endParaRPr>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6"/>
          <p:cNvSpPr txBox="1">
            <a:spLocks noGrp="1"/>
          </p:cNvSpPr>
          <p:nvPr>
            <p:ph type="title"/>
          </p:nvPr>
        </p:nvSpPr>
        <p:spPr>
          <a:xfrm>
            <a:off x="1113235" y="140806"/>
            <a:ext cx="7514035" cy="94303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Even Better:</a:t>
            </a:r>
            <a:br>
              <a:rPr lang="en-US" dirty="0">
                <a:uFillTx/>
              </a:rPr>
            </a:br>
            <a:r>
              <a:rPr lang="en-US" dirty="0">
                <a:uFillTx/>
              </a:rPr>
              <a:t>Indexing Speeds Selection</a:t>
            </a:r>
            <a:endParaRPr dirty="0">
              <a:uFillTx/>
            </a:endParaRPr>
          </a:p>
        </p:txBody>
      </p:sp>
      <p:sp>
        <p:nvSpPr>
          <p:cNvPr id="337" name="Google Shape;337;p16"/>
          <p:cNvSpPr txBox="1">
            <a:spLocks noGrp="1"/>
          </p:cNvSpPr>
          <p:nvPr>
            <p:ph type="body" idx="1"/>
          </p:nvPr>
        </p:nvSpPr>
        <p:spPr>
          <a:xfrm>
            <a:off x="335499" y="1254224"/>
            <a:ext cx="4449029" cy="389992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683"/>
              <a:buNone/>
            </a:pPr>
            <a:r>
              <a:rPr lang="en-US" sz="1800" dirty="0">
                <a:uFillTx/>
                <a:latin typeface="Helvetica" pitchFamily="2" charset="0"/>
              </a:rPr>
              <a:t>Can we speed up fetches for specific data, e.g., people by industry?</a:t>
            </a:r>
            <a:endParaRPr sz="1800" dirty="0">
              <a:uFillTx/>
              <a:latin typeface="Helvetica" pitchFamily="2" charset="0"/>
            </a:endParaRPr>
          </a:p>
          <a:p>
            <a:pPr marL="0" lvl="0" indent="0" algn="l" rtl="0">
              <a:spcBef>
                <a:spcPts val="745"/>
              </a:spcBef>
              <a:spcAft>
                <a:spcPts val="0"/>
              </a:spcAft>
              <a:buSzPts val="2683"/>
              <a:buNone/>
            </a:pPr>
            <a:r>
              <a:rPr lang="en-US" sz="1800" dirty="0">
                <a:uFillTx/>
                <a:latin typeface="Helvetica" pitchFamily="2" charset="0"/>
              </a:rPr>
              <a:t>An </a:t>
            </a:r>
            <a:r>
              <a:rPr lang="en-US" sz="1800" b="1" dirty="0">
                <a:uFillTx/>
                <a:latin typeface="Helvetica" pitchFamily="2" charset="0"/>
              </a:rPr>
              <a:t>index</a:t>
            </a:r>
            <a:r>
              <a:rPr lang="en-US" sz="1800" dirty="0">
                <a:uFillTx/>
                <a:latin typeface="Helvetica" pitchFamily="2" charset="0"/>
              </a:rPr>
              <a:t> is a map from an </a:t>
            </a:r>
            <a:r>
              <a:rPr lang="en-US" sz="1800" b="1" dirty="0">
                <a:uFillTx/>
                <a:latin typeface="Helvetica" pitchFamily="2" charset="0"/>
              </a:rPr>
              <a:t>index key</a:t>
            </a:r>
            <a:r>
              <a:rPr lang="en-US" sz="1800" dirty="0">
                <a:uFillTx/>
                <a:latin typeface="Helvetica" pitchFamily="2" charset="0"/>
              </a:rPr>
              <a:t> to a </a:t>
            </a:r>
            <a:r>
              <a:rPr lang="en-US" sz="1800" b="1" dirty="0">
                <a:uFillTx/>
                <a:latin typeface="Helvetica" pitchFamily="2" charset="0"/>
              </a:rPr>
              <a:t>set of values</a:t>
            </a:r>
            <a:endParaRPr sz="1800" dirty="0">
              <a:uFillTx/>
              <a:latin typeface="Helvetica" pitchFamily="2" charset="0"/>
            </a:endParaRPr>
          </a:p>
          <a:p>
            <a:pPr marL="463550" lvl="1" indent="-177800" algn="l" rtl="0">
              <a:spcBef>
                <a:spcPts val="708"/>
              </a:spcBef>
              <a:spcAft>
                <a:spcPts val="0"/>
              </a:spcAft>
              <a:buSzPts val="2414"/>
              <a:buChar char="•"/>
            </a:pPr>
            <a:r>
              <a:rPr lang="en-US" sz="1600" dirty="0">
                <a:uFillTx/>
                <a:latin typeface="Helvetica" pitchFamily="2" charset="0"/>
              </a:rPr>
              <a:t>It allows us to directly find matches to the key without scanning the data</a:t>
            </a:r>
            <a:endParaRPr sz="1600" dirty="0">
              <a:uFillTx/>
              <a:latin typeface="Helvetica" pitchFamily="2" charset="0"/>
            </a:endParaRPr>
          </a:p>
          <a:p>
            <a:pPr marL="463550" lvl="1" indent="-177800" algn="l" rtl="0">
              <a:spcBef>
                <a:spcPts val="708"/>
              </a:spcBef>
              <a:spcAft>
                <a:spcPts val="0"/>
              </a:spcAft>
              <a:buSzPts val="2414"/>
              <a:buChar char="•"/>
            </a:pPr>
            <a:r>
              <a:rPr lang="en-US" sz="1600" dirty="0">
                <a:uFillTx/>
                <a:latin typeface="Helvetica" pitchFamily="2" charset="0"/>
              </a:rPr>
              <a:t>Can be in-memory or on disk</a:t>
            </a:r>
            <a:endParaRPr sz="1600" dirty="0">
              <a:uFillTx/>
              <a:latin typeface="Helvetica" pitchFamily="2" charset="0"/>
            </a:endParaRPr>
          </a:p>
          <a:p>
            <a:pPr marL="0" lvl="0" indent="0" algn="l" rtl="0">
              <a:spcBef>
                <a:spcPts val="745"/>
              </a:spcBef>
              <a:spcAft>
                <a:spcPts val="0"/>
              </a:spcAft>
              <a:buSzPts val="2683"/>
              <a:buNone/>
            </a:pPr>
            <a:r>
              <a:rPr lang="en-US" sz="1800" dirty="0">
                <a:uFillTx/>
                <a:latin typeface="Helvetica" pitchFamily="2" charset="0"/>
              </a:rPr>
              <a:t>Two types of indices:</a:t>
            </a:r>
            <a:endParaRPr sz="1800" dirty="0">
              <a:uFillTx/>
              <a:latin typeface="Helvetica" pitchFamily="2" charset="0"/>
            </a:endParaRPr>
          </a:p>
          <a:p>
            <a:pPr marL="463550" lvl="1" indent="-177800" algn="l" rtl="0">
              <a:spcBef>
                <a:spcPts val="708"/>
              </a:spcBef>
              <a:spcAft>
                <a:spcPts val="0"/>
              </a:spcAft>
              <a:buSzPts val="2414"/>
              <a:buChar char="•"/>
            </a:pPr>
            <a:r>
              <a:rPr lang="en-US" sz="1600" b="1" dirty="0">
                <a:uFillTx/>
                <a:latin typeface="Helvetica" pitchFamily="2" charset="0"/>
              </a:rPr>
              <a:t>Tree </a:t>
            </a:r>
            <a:r>
              <a:rPr lang="en-US" sz="1600" dirty="0">
                <a:uFillTx/>
                <a:latin typeface="Helvetica" pitchFamily="2" charset="0"/>
              </a:rPr>
              <a:t>indices (B+ Trees) allow us to find all values &lt;= key, &gt;= key, = key</a:t>
            </a:r>
            <a:endParaRPr sz="1600" dirty="0">
              <a:uFillTx/>
              <a:latin typeface="Helvetica" pitchFamily="2" charset="0"/>
            </a:endParaRPr>
          </a:p>
          <a:p>
            <a:pPr marL="463550" lvl="1" indent="-177800" algn="l" rtl="0">
              <a:spcBef>
                <a:spcPts val="708"/>
              </a:spcBef>
              <a:spcAft>
                <a:spcPts val="0"/>
              </a:spcAft>
              <a:buSzPts val="2414"/>
              <a:buChar char="•"/>
            </a:pPr>
            <a:r>
              <a:rPr lang="en-US" sz="1600" b="1" dirty="0">
                <a:uFillTx/>
                <a:latin typeface="Helvetica" pitchFamily="2" charset="0"/>
              </a:rPr>
              <a:t>Hash</a:t>
            </a:r>
            <a:r>
              <a:rPr lang="en-US" sz="1600" dirty="0">
                <a:uFillTx/>
                <a:latin typeface="Helvetica" pitchFamily="2" charset="0"/>
              </a:rPr>
              <a:t> indices allow us to look up all values equal to the key</a:t>
            </a:r>
            <a:endParaRPr sz="1600" dirty="0">
              <a:uFillTx/>
              <a:latin typeface="Helvetica" pitchFamily="2" charset="0"/>
            </a:endParaRPr>
          </a:p>
          <a:p>
            <a:pPr marL="0" lvl="0" indent="0" algn="l" rtl="0">
              <a:spcBef>
                <a:spcPts val="745"/>
              </a:spcBef>
              <a:spcAft>
                <a:spcPts val="0"/>
              </a:spcAft>
              <a:buSzPts val="2683"/>
              <a:buNone/>
            </a:pPr>
            <a:endParaRPr sz="1800" dirty="0">
              <a:uFillTx/>
              <a:latin typeface="Helvetica" pitchFamily="2" charset="0"/>
            </a:endParaRPr>
          </a:p>
        </p:txBody>
      </p:sp>
      <p:sp>
        <p:nvSpPr>
          <p:cNvPr id="338" name="Google Shape;338;p16"/>
          <p:cNvSpPr txBox="1">
            <a:spLocks noGrp="1"/>
          </p:cNvSpPr>
          <p:nvPr>
            <p:ph type="body" idx="2"/>
          </p:nvPr>
        </p:nvSpPr>
        <p:spPr>
          <a:xfrm>
            <a:off x="4955975" y="1254224"/>
            <a:ext cx="3671292" cy="215339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46"/>
              <a:buNone/>
            </a:pPr>
            <a:r>
              <a:rPr lang="en-US" sz="1480" dirty="0">
                <a:uFillTx/>
                <a:latin typeface="Consolas"/>
                <a:ea typeface="Consolas"/>
                <a:cs typeface="Consolas"/>
                <a:sym typeface="Consolas"/>
              </a:rPr>
              <a:t>conn = sqlite3.connect('</a:t>
            </a:r>
            <a:r>
              <a:rPr lang="en-US" sz="1480" dirty="0" err="1">
                <a:uFillTx/>
                <a:latin typeface="Consolas"/>
                <a:ea typeface="Consolas"/>
                <a:cs typeface="Consolas"/>
                <a:sym typeface="Consolas"/>
              </a:rPr>
              <a:t>linkedin.db</a:t>
            </a:r>
            <a:r>
              <a:rPr lang="en-US" sz="1480" dirty="0">
                <a:uFillTx/>
                <a:latin typeface="Consolas"/>
                <a:ea typeface="Consolas"/>
                <a:cs typeface="Consolas"/>
                <a:sym typeface="Consolas"/>
              </a:rPr>
              <a:t>')</a:t>
            </a:r>
            <a:endParaRPr dirty="0">
              <a:uFillTx/>
            </a:endParaRPr>
          </a:p>
          <a:p>
            <a:pPr marL="0" lvl="0" indent="0" algn="l" rtl="0">
              <a:lnSpc>
                <a:spcPct val="80000"/>
              </a:lnSpc>
              <a:spcBef>
                <a:spcPts val="671"/>
              </a:spcBef>
              <a:spcAft>
                <a:spcPts val="0"/>
              </a:spcAft>
              <a:buSzPts val="2146"/>
              <a:buNone/>
            </a:pPr>
            <a:endParaRPr sz="1480" dirty="0">
              <a:uFillTx/>
              <a:latin typeface="Consolas"/>
              <a:ea typeface="Consolas"/>
              <a:cs typeface="Consolas"/>
              <a:sym typeface="Consolas"/>
            </a:endParaRPr>
          </a:p>
          <a:p>
            <a:pPr marL="0" lvl="0" indent="0" algn="l" rtl="0">
              <a:lnSpc>
                <a:spcPct val="80000"/>
              </a:lnSpc>
              <a:spcBef>
                <a:spcPts val="671"/>
              </a:spcBef>
              <a:spcAft>
                <a:spcPts val="0"/>
              </a:spcAft>
              <a:buSzPts val="2146"/>
              <a:buNone/>
            </a:pPr>
            <a:r>
              <a:rPr lang="en-US" sz="1480" dirty="0" err="1">
                <a:uFillTx/>
                <a:latin typeface="Consolas"/>
                <a:ea typeface="Consolas"/>
                <a:cs typeface="Consolas"/>
                <a:sym typeface="Consolas"/>
              </a:rPr>
              <a:t>conn.execute</a:t>
            </a:r>
            <a:r>
              <a:rPr lang="en-US" sz="1480" dirty="0">
                <a:uFillTx/>
                <a:latin typeface="Consolas"/>
                <a:ea typeface="Consolas"/>
                <a:cs typeface="Consolas"/>
                <a:sym typeface="Consolas"/>
              </a:rPr>
              <a:t>('begin transaction')</a:t>
            </a:r>
            <a:endParaRPr dirty="0">
              <a:uFillTx/>
            </a:endParaRPr>
          </a:p>
          <a:p>
            <a:pPr marL="0" lvl="0" indent="0" algn="l" rtl="0">
              <a:lnSpc>
                <a:spcPct val="80000"/>
              </a:lnSpc>
              <a:spcBef>
                <a:spcPts val="671"/>
              </a:spcBef>
              <a:spcAft>
                <a:spcPts val="0"/>
              </a:spcAft>
              <a:buSzPts val="2146"/>
              <a:buNone/>
            </a:pPr>
            <a:r>
              <a:rPr lang="en-US" sz="1480" dirty="0" err="1">
                <a:uFillTx/>
                <a:latin typeface="Consolas"/>
                <a:ea typeface="Consolas"/>
                <a:cs typeface="Consolas"/>
                <a:sym typeface="Consolas"/>
              </a:rPr>
              <a:t>conn.execute</a:t>
            </a:r>
            <a:r>
              <a:rPr lang="en-US" sz="1480" dirty="0">
                <a:uFillTx/>
                <a:latin typeface="Consolas"/>
                <a:ea typeface="Consolas"/>
                <a:cs typeface="Consolas"/>
                <a:sym typeface="Consolas"/>
              </a:rPr>
              <a:t>("create index </a:t>
            </a:r>
            <a:r>
              <a:rPr lang="en-US" sz="1480" dirty="0" err="1">
                <a:uFillTx/>
                <a:latin typeface="Consolas"/>
                <a:ea typeface="Consolas"/>
                <a:cs typeface="Consolas"/>
                <a:sym typeface="Consolas"/>
              </a:rPr>
              <a:t>people_industry</a:t>
            </a:r>
            <a:r>
              <a:rPr lang="en-US" sz="1480" dirty="0">
                <a:uFillTx/>
                <a:latin typeface="Consolas"/>
                <a:ea typeface="Consolas"/>
                <a:cs typeface="Consolas"/>
                <a:sym typeface="Consolas"/>
              </a:rPr>
              <a:t> on people(industry)")</a:t>
            </a:r>
            <a:endParaRPr dirty="0">
              <a:uFillTx/>
            </a:endParaRPr>
          </a:p>
          <a:p>
            <a:pPr marL="0" lvl="0" indent="0" algn="l" rtl="0">
              <a:lnSpc>
                <a:spcPct val="80000"/>
              </a:lnSpc>
              <a:spcBef>
                <a:spcPts val="671"/>
              </a:spcBef>
              <a:spcAft>
                <a:spcPts val="0"/>
              </a:spcAft>
              <a:buSzPts val="2146"/>
              <a:buNone/>
            </a:pPr>
            <a:r>
              <a:rPr lang="en-US" sz="1480" dirty="0" err="1">
                <a:uFillTx/>
                <a:latin typeface="Consolas"/>
                <a:ea typeface="Consolas"/>
                <a:cs typeface="Consolas"/>
                <a:sym typeface="Consolas"/>
              </a:rPr>
              <a:t>conn.execute</a:t>
            </a:r>
            <a:r>
              <a:rPr lang="en-US" sz="1480" dirty="0">
                <a:uFillTx/>
                <a:latin typeface="Consolas"/>
                <a:ea typeface="Consolas"/>
                <a:cs typeface="Consolas"/>
                <a:sym typeface="Consolas"/>
              </a:rPr>
              <a:t>('commit')</a:t>
            </a:r>
            <a:endParaRPr dirty="0">
              <a:uFillTx/>
            </a:endParaRPr>
          </a:p>
        </p:txBody>
      </p:sp>
      <p:sp>
        <p:nvSpPr>
          <p:cNvPr id="340" name="Google Shape;340;p16"/>
          <p:cNvSpPr txBox="1">
            <a:spLocks noGrp="1"/>
          </p:cNvSpPr>
          <p:nvPr>
            <p:ph type="sldNum" idx="12"/>
          </p:nvPr>
        </p:nvSpPr>
        <p:spPr>
          <a:xfrm>
            <a:off x="8213725" y="5253038"/>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6</a:t>
            </a:fld>
            <a:endParaRPr>
              <a:uFillTx/>
            </a:endParaRPr>
          </a:p>
        </p:txBody>
      </p:sp>
      <p:sp>
        <p:nvSpPr>
          <p:cNvPr id="341" name="Google Shape;341;p16"/>
          <p:cNvSpPr txBox="1">
            <a:spLocks/>
          </p:cNvSpPr>
          <p:nvPr/>
        </p:nvSpPr>
        <p:spPr>
          <a:xfrm>
            <a:off x="4950165" y="3407620"/>
            <a:ext cx="3671293" cy="1519615"/>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marR="0" lvl="0" indent="0" algn="l" rtl="0">
              <a:spcBef>
                <a:spcPts val="0"/>
              </a:spcBef>
              <a:spcAft>
                <a:spcPts val="0"/>
              </a:spcAft>
              <a:buClr>
                <a:srgbClr val="7F241A"/>
              </a:buClr>
              <a:buSzPts val="2320"/>
              <a:buFont typeface="Arial"/>
              <a:buNone/>
            </a:pPr>
            <a:r>
              <a:rPr lang="en-US" sz="1600" dirty="0">
                <a:solidFill>
                  <a:schemeClr val="dk1"/>
                </a:solidFill>
                <a:uFillTx/>
                <a:latin typeface="Consolas"/>
                <a:ea typeface="Consolas"/>
                <a:cs typeface="Consolas"/>
                <a:sym typeface="Consolas"/>
              </a:rPr>
              <a:t>%%time</a:t>
            </a:r>
            <a:endParaRPr dirty="0">
              <a:uFillTx/>
              <a:latin typeface="Arial" panose="020B0604020202020204" pitchFamily="34" charset="0"/>
            </a:endParaRPr>
          </a:p>
          <a:p>
            <a:pPr marL="0" marR="0" lvl="0" indent="0" algn="l" rtl="0">
              <a:spcBef>
                <a:spcPts val="695"/>
              </a:spcBef>
              <a:spcAft>
                <a:spcPts val="0"/>
              </a:spcAft>
              <a:buClr>
                <a:srgbClr val="7F241A"/>
              </a:buClr>
              <a:buSzPts val="2320"/>
              <a:buFont typeface="Arial"/>
              <a:buNone/>
            </a:pPr>
            <a:r>
              <a:rPr lang="en-US" sz="1600" dirty="0" err="1">
                <a:solidFill>
                  <a:schemeClr val="dk1"/>
                </a:solidFill>
                <a:uFillTx/>
                <a:latin typeface="Consolas"/>
                <a:ea typeface="Consolas"/>
                <a:cs typeface="Consolas"/>
                <a:sym typeface="Consolas"/>
              </a:rPr>
              <a:t>pd.read_sql_query</a:t>
            </a:r>
            <a:r>
              <a:rPr lang="en-US" sz="1600" dirty="0">
                <a:solidFill>
                  <a:schemeClr val="dk1"/>
                </a:solidFill>
                <a:uFillTx/>
                <a:latin typeface="Consolas"/>
                <a:ea typeface="Consolas"/>
                <a:cs typeface="Consolas"/>
                <a:sym typeface="Consolas"/>
              </a:rPr>
              <a:t>('select * from people where industry="Medical Devices"', conn)</a:t>
            </a:r>
            <a:endParaRPr dirty="0">
              <a:uFillTx/>
              <a:latin typeface="Arial" panose="020B0604020202020204" pitchFamily="34" charset="0"/>
            </a:endParaRPr>
          </a:p>
        </p:txBody>
      </p:sp>
      <p:pic>
        <p:nvPicPr>
          <p:cNvPr id="342" name="Google Shape;342;p16"/>
          <p:cNvPicPr preferRelativeResize="0"/>
          <p:nvPr/>
        </p:nvPicPr>
        <p:blipFill rotWithShape="1">
          <a:blip r:embed="rId3"/>
          <a:srcRect/>
          <a:stretch/>
        </p:blipFill>
        <p:spPr>
          <a:xfrm>
            <a:off x="4950165" y="4951182"/>
            <a:ext cx="3400425" cy="504825"/>
          </a:xfrm>
          <a:prstGeom prst="rect">
            <a:avLst/>
          </a:prstGeom>
          <a:noFill/>
          <a:ln>
            <a:noFill/>
          </a:ln>
        </p:spPr>
      </p:pic>
      <p:sp>
        <p:nvSpPr>
          <p:cNvPr id="343" name="Google Shape;343;p16"/>
          <p:cNvSpPr>
            <a:spLocks/>
          </p:cNvSpPr>
          <p:nvPr/>
        </p:nvSpPr>
        <p:spPr>
          <a:xfrm>
            <a:off x="5668433" y="5113223"/>
            <a:ext cx="914400" cy="393700"/>
          </a:xfrm>
          <a:custGeom>
            <a:avLst/>
            <a:gdLst/>
            <a:ahLst/>
            <a:cxnLst/>
            <a:rect l="l" t="t" r="r" b="b"/>
            <a:pathLst>
              <a:path w="914400" h="393700" extrusionOk="0">
                <a:moveTo>
                  <a:pt x="774700" y="0"/>
                </a:moveTo>
                <a:cubicBezTo>
                  <a:pt x="685800" y="0"/>
                  <a:pt x="435885" y="4447"/>
                  <a:pt x="266700" y="12700"/>
                </a:cubicBezTo>
                <a:cubicBezTo>
                  <a:pt x="260720" y="12992"/>
                  <a:pt x="259680" y="23507"/>
                  <a:pt x="254000" y="25400"/>
                </a:cubicBezTo>
                <a:cubicBezTo>
                  <a:pt x="233522" y="32226"/>
                  <a:pt x="211572" y="33417"/>
                  <a:pt x="190500" y="38100"/>
                </a:cubicBezTo>
                <a:cubicBezTo>
                  <a:pt x="173461" y="41886"/>
                  <a:pt x="156633" y="46567"/>
                  <a:pt x="139700" y="50800"/>
                </a:cubicBezTo>
                <a:cubicBezTo>
                  <a:pt x="100855" y="89645"/>
                  <a:pt x="163110" y="30068"/>
                  <a:pt x="101600" y="76200"/>
                </a:cubicBezTo>
                <a:cubicBezTo>
                  <a:pt x="92021" y="83384"/>
                  <a:pt x="84667" y="93133"/>
                  <a:pt x="76200" y="101600"/>
                </a:cubicBezTo>
                <a:lnTo>
                  <a:pt x="50800" y="127000"/>
                </a:lnTo>
                <a:cubicBezTo>
                  <a:pt x="46567" y="131233"/>
                  <a:pt x="40777" y="134345"/>
                  <a:pt x="38100" y="139700"/>
                </a:cubicBezTo>
                <a:cubicBezTo>
                  <a:pt x="22723" y="170455"/>
                  <a:pt x="32093" y="158407"/>
                  <a:pt x="12700" y="177800"/>
                </a:cubicBezTo>
                <a:cubicBezTo>
                  <a:pt x="8467" y="190500"/>
                  <a:pt x="0" y="202513"/>
                  <a:pt x="0" y="215900"/>
                </a:cubicBezTo>
                <a:cubicBezTo>
                  <a:pt x="0" y="250030"/>
                  <a:pt x="2893" y="284809"/>
                  <a:pt x="12700" y="317500"/>
                </a:cubicBezTo>
                <a:cubicBezTo>
                  <a:pt x="16141" y="328969"/>
                  <a:pt x="29633" y="334433"/>
                  <a:pt x="38100" y="342900"/>
                </a:cubicBezTo>
                <a:cubicBezTo>
                  <a:pt x="67219" y="372019"/>
                  <a:pt x="30068" y="337545"/>
                  <a:pt x="76200" y="368300"/>
                </a:cubicBezTo>
                <a:cubicBezTo>
                  <a:pt x="81181" y="371621"/>
                  <a:pt x="83220" y="379107"/>
                  <a:pt x="88900" y="381000"/>
                </a:cubicBezTo>
                <a:cubicBezTo>
                  <a:pt x="109378" y="387826"/>
                  <a:pt x="131233" y="389467"/>
                  <a:pt x="152400" y="393700"/>
                </a:cubicBezTo>
                <a:cubicBezTo>
                  <a:pt x="232833" y="389467"/>
                  <a:pt x="313434" y="387689"/>
                  <a:pt x="393700" y="381000"/>
                </a:cubicBezTo>
                <a:cubicBezTo>
                  <a:pt x="415211" y="379207"/>
                  <a:pt x="436128" y="372983"/>
                  <a:pt x="457200" y="368300"/>
                </a:cubicBezTo>
                <a:cubicBezTo>
                  <a:pt x="502471" y="358240"/>
                  <a:pt x="523620" y="349284"/>
                  <a:pt x="571500" y="342900"/>
                </a:cubicBezTo>
                <a:cubicBezTo>
                  <a:pt x="613671" y="337277"/>
                  <a:pt x="656329" y="335823"/>
                  <a:pt x="698500" y="330200"/>
                </a:cubicBezTo>
                <a:cubicBezTo>
                  <a:pt x="723052" y="326926"/>
                  <a:pt x="786392" y="312345"/>
                  <a:pt x="812800" y="304800"/>
                </a:cubicBezTo>
                <a:cubicBezTo>
                  <a:pt x="826591" y="300860"/>
                  <a:pt x="862465" y="289776"/>
                  <a:pt x="876300" y="279400"/>
                </a:cubicBezTo>
                <a:cubicBezTo>
                  <a:pt x="901975" y="260144"/>
                  <a:pt x="901420" y="254561"/>
                  <a:pt x="914400" y="228600"/>
                </a:cubicBezTo>
                <a:cubicBezTo>
                  <a:pt x="910167" y="194733"/>
                  <a:pt x="908393" y="160467"/>
                  <a:pt x="901700" y="127000"/>
                </a:cubicBezTo>
                <a:cubicBezTo>
                  <a:pt x="897186" y="104432"/>
                  <a:pt x="878565" y="91165"/>
                  <a:pt x="863600" y="76200"/>
                </a:cubicBezTo>
                <a:lnTo>
                  <a:pt x="850900" y="63500"/>
                </a:lnTo>
                <a:cubicBezTo>
                  <a:pt x="846667" y="59267"/>
                  <a:pt x="840877" y="56155"/>
                  <a:pt x="838200" y="50800"/>
                </a:cubicBezTo>
                <a:cubicBezTo>
                  <a:pt x="833967" y="42333"/>
                  <a:pt x="832193" y="32093"/>
                  <a:pt x="825500" y="25400"/>
                </a:cubicBezTo>
                <a:cubicBezTo>
                  <a:pt x="818807" y="18707"/>
                  <a:pt x="807673" y="18380"/>
                  <a:pt x="800100" y="12700"/>
                </a:cubicBezTo>
                <a:cubicBezTo>
                  <a:pt x="790521" y="5516"/>
                  <a:pt x="863600" y="0"/>
                  <a:pt x="774700" y="0"/>
                </a:cubicBezTo>
                <a:close/>
              </a:path>
            </a:pathLst>
          </a:custGeom>
          <a:noFill/>
          <a:ln w="28575"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The Summary So Far:</a:t>
            </a:r>
            <a:br>
              <a:rPr lang="en-US" dirty="0">
                <a:uFillTx/>
              </a:rPr>
            </a:br>
            <a:r>
              <a:rPr lang="en-US" dirty="0">
                <a:uFillTx/>
              </a:rPr>
              <a:t>Selections and Projections</a:t>
            </a:r>
            <a:endParaRPr dirty="0">
              <a:uFillTx/>
            </a:endParaRPr>
          </a:p>
        </p:txBody>
      </p:sp>
      <p:sp>
        <p:nvSpPr>
          <p:cNvPr id="357" name="Google Shape;357;p18"/>
          <p:cNvSpPr txBox="1">
            <a:spLocks noGrp="1"/>
          </p:cNvSpPr>
          <p:nvPr>
            <p:ph type="body" idx="1"/>
          </p:nvPr>
        </p:nvSpPr>
        <p:spPr>
          <a:xfrm>
            <a:off x="516730" y="1249493"/>
            <a:ext cx="8157007" cy="3762671"/>
          </a:xfrm>
          <a:prstGeom prst="rect">
            <a:avLst/>
          </a:prstGeom>
          <a:noFill/>
          <a:ln>
            <a:noFill/>
          </a:ln>
        </p:spPr>
        <p:txBody>
          <a:bodyPr spcFirstLastPara="1" wrap="square" lIns="91425" tIns="45700" rIns="91425" bIns="45700" anchor="ctr" anchorCtr="0">
            <a:normAutofit/>
          </a:bodyPr>
          <a:lstStyle/>
          <a:p>
            <a:pPr marL="177800" lvl="0" indent="-177800" algn="l" rtl="0">
              <a:spcBef>
                <a:spcPts val="0"/>
              </a:spcBef>
              <a:spcAft>
                <a:spcPts val="0"/>
              </a:spcAft>
              <a:buSzPts val="2465"/>
              <a:buChar char="•"/>
            </a:pPr>
            <a:r>
              <a:rPr lang="en-US" sz="1800" dirty="0">
                <a:uFillTx/>
                <a:latin typeface="Helvetica" pitchFamily="2" charset="0"/>
              </a:rPr>
              <a:t>A good rule of thumb is to “push down” selection and projection operations</a:t>
            </a:r>
            <a:endParaRPr sz="1800" dirty="0">
              <a:uFillTx/>
              <a:latin typeface="Helvetica" pitchFamily="2" charset="0"/>
            </a:endParaRPr>
          </a:p>
          <a:p>
            <a:pPr marL="177800" lvl="0" indent="-16668" algn="l" rtl="0">
              <a:spcBef>
                <a:spcPts val="725"/>
              </a:spcBef>
              <a:spcAft>
                <a:spcPts val="0"/>
              </a:spcAft>
              <a:buSzPts val="2538"/>
              <a:buNone/>
            </a:pPr>
            <a:endParaRPr sz="1800" dirty="0">
              <a:uFillTx/>
              <a:latin typeface="Helvetica" pitchFamily="2" charset="0"/>
            </a:endParaRPr>
          </a:p>
          <a:p>
            <a:pPr marL="177800" lvl="0" indent="-177800" algn="l" rtl="0">
              <a:spcBef>
                <a:spcPts val="715"/>
              </a:spcBef>
              <a:spcAft>
                <a:spcPts val="0"/>
              </a:spcAft>
              <a:buSzPts val="2465"/>
              <a:buChar char="•"/>
            </a:pPr>
            <a:r>
              <a:rPr lang="en-US" sz="1800" dirty="0">
                <a:uFillTx/>
                <a:latin typeface="Helvetica" pitchFamily="2" charset="0"/>
              </a:rPr>
              <a:t>SQL DBMSs do this automatically</a:t>
            </a:r>
            <a:endParaRPr sz="1800" dirty="0">
              <a:uFillTx/>
              <a:latin typeface="Helvetica" pitchFamily="2" charset="0"/>
            </a:endParaRPr>
          </a:p>
          <a:p>
            <a:pPr marL="177800" lvl="0" indent="-16668" algn="l" rtl="0">
              <a:spcBef>
                <a:spcPts val="725"/>
              </a:spcBef>
              <a:spcAft>
                <a:spcPts val="0"/>
              </a:spcAft>
              <a:buSzPts val="2538"/>
              <a:buNone/>
            </a:pPr>
            <a:endParaRPr sz="1800" dirty="0">
              <a:uFillTx/>
              <a:latin typeface="Helvetica" pitchFamily="2" charset="0"/>
            </a:endParaRPr>
          </a:p>
          <a:p>
            <a:pPr marL="177800" lvl="0" indent="-177800" algn="l" rtl="0">
              <a:spcBef>
                <a:spcPts val="715"/>
              </a:spcBef>
              <a:spcAft>
                <a:spcPts val="0"/>
              </a:spcAft>
              <a:buSzPts val="2465"/>
              <a:buChar char="•"/>
            </a:pPr>
            <a:r>
              <a:rPr lang="en-US" sz="1800" dirty="0">
                <a:uFillTx/>
                <a:latin typeface="Helvetica" pitchFamily="2" charset="0"/>
              </a:rPr>
              <a:t>Index data structures allow us to evaluate predicates on a </a:t>
            </a:r>
            <a:r>
              <a:rPr lang="en-US" sz="1800" b="1" dirty="0">
                <a:uFillTx/>
                <a:latin typeface="Helvetica" pitchFamily="2" charset="0"/>
              </a:rPr>
              <a:t>key</a:t>
            </a:r>
            <a:r>
              <a:rPr lang="en-US" sz="1800" dirty="0">
                <a:uFillTx/>
                <a:latin typeface="Helvetica" pitchFamily="2" charset="0"/>
              </a:rPr>
              <a:t> and directly return the matches</a:t>
            </a:r>
            <a:endParaRPr sz="18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Hash indices help with exact-matches (we’ll revisit this soon)</a:t>
            </a:r>
            <a:endParaRPr sz="1600" dirty="0">
              <a:uFillTx/>
              <a:latin typeface="Helvetica" pitchFamily="2" charset="0"/>
            </a:endParaRPr>
          </a:p>
          <a:p>
            <a:pPr marL="463550" lvl="1" indent="-177800" algn="l" rtl="0">
              <a:spcBef>
                <a:spcPts val="675"/>
              </a:spcBef>
              <a:spcAft>
                <a:spcPts val="0"/>
              </a:spcAft>
              <a:buSzPts val="2175"/>
              <a:buChar char="•"/>
            </a:pPr>
            <a:r>
              <a:rPr lang="en-US" sz="1600" dirty="0">
                <a:uFillTx/>
                <a:latin typeface="Helvetica" pitchFamily="2" charset="0"/>
              </a:rPr>
              <a:t>Tree indices (B+ Trees in relational DBMSs) help with equality and inequality</a:t>
            </a:r>
            <a:endParaRPr sz="1600" dirty="0">
              <a:uFillTx/>
              <a:latin typeface="Helvetica" pitchFamily="2" charset="0"/>
            </a:endParaRPr>
          </a:p>
          <a:p>
            <a:pPr marL="463550" lvl="1" indent="-39687" algn="l" rtl="0">
              <a:spcBef>
                <a:spcPts val="675"/>
              </a:spcBef>
              <a:spcAft>
                <a:spcPts val="0"/>
              </a:spcAft>
              <a:buSzPts val="2175"/>
              <a:buNone/>
            </a:pPr>
            <a:endParaRPr sz="1600" dirty="0">
              <a:uFillTx/>
              <a:latin typeface="Helvetica" pitchFamily="2" charset="0"/>
            </a:endParaRPr>
          </a:p>
          <a:p>
            <a:pPr marL="177800" lvl="0" indent="-177800" algn="l" rtl="0">
              <a:spcBef>
                <a:spcPts val="715"/>
              </a:spcBef>
              <a:spcAft>
                <a:spcPts val="0"/>
              </a:spcAft>
              <a:buSzPts val="2465"/>
              <a:buChar char="•"/>
            </a:pPr>
            <a:r>
              <a:rPr lang="en-US" sz="1800" dirty="0">
                <a:uFillTx/>
                <a:latin typeface="Helvetica" pitchFamily="2" charset="0"/>
              </a:rPr>
              <a:t>What about the most expensive operation, the join / merge?</a:t>
            </a:r>
            <a:endParaRPr sz="1800" dirty="0">
              <a:uFillTx/>
              <a:latin typeface="Helvetica" pitchFamily="2" charset="0"/>
            </a:endParaRPr>
          </a:p>
        </p:txBody>
      </p:sp>
      <p:sp>
        <p:nvSpPr>
          <p:cNvPr id="359" name="Google Shape;359;p1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7</a:t>
            </a:fld>
            <a:endParaRPr>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8</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Recall Join Compares all Pairs of Tuples </a:t>
            </a:r>
            <a:br>
              <a:rPr lang="en-US" dirty="0">
                <a:uFillTx/>
              </a:rPr>
            </a:br>
            <a:r>
              <a:rPr lang="en-US" dirty="0">
                <a:uFillTx/>
              </a:rPr>
              <a:t>for a Match</a:t>
            </a:r>
            <a:endParaRPr dirty="0">
              <a:uFillTx/>
            </a:endParaRPr>
          </a:p>
        </p:txBody>
      </p:sp>
      <p:sp>
        <p:nvSpPr>
          <p:cNvPr id="365" name="Google Shape;365;p19"/>
          <p:cNvSpPr txBox="1">
            <a:spLocks noGrp="1"/>
          </p:cNvSpPr>
          <p:nvPr>
            <p:ph type="body" idx="1"/>
          </p:nvPr>
        </p:nvSpPr>
        <p:spPr>
          <a:xfrm>
            <a:off x="852214" y="1238077"/>
            <a:ext cx="7361511" cy="36996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800" dirty="0">
                <a:uFillTx/>
                <a:latin typeface="Helvetica" pitchFamily="2" charset="0"/>
              </a:rPr>
              <a:t>S join T on </a:t>
            </a:r>
            <a:r>
              <a:rPr lang="en-US" sz="1800" dirty="0" err="1">
                <a:uFillTx/>
                <a:latin typeface="Helvetica" pitchFamily="2" charset="0"/>
              </a:rPr>
              <a:t>s_on</a:t>
            </a:r>
            <a:r>
              <a:rPr lang="en-US" sz="1800" dirty="0">
                <a:uFillTx/>
                <a:latin typeface="Helvetica" pitchFamily="2" charset="0"/>
              </a:rPr>
              <a:t> = </a:t>
            </a:r>
            <a:r>
              <a:rPr lang="en-US" sz="1800" dirty="0" err="1">
                <a:uFillTx/>
                <a:latin typeface="Helvetica" pitchFamily="2" charset="0"/>
              </a:rPr>
              <a:t>t_on</a:t>
            </a:r>
            <a:r>
              <a:rPr lang="en-US" sz="1800" dirty="0">
                <a:uFillTx/>
                <a:latin typeface="Helvetica" pitchFamily="2" charset="0"/>
              </a:rPr>
              <a:t>:</a:t>
            </a:r>
            <a:endParaRPr sz="1800" dirty="0">
              <a:uFillTx/>
              <a:latin typeface="Helvetica" pitchFamily="2" charset="0"/>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lang="en-US" dirty="0">
              <a:uFillTx/>
            </a:endParaRPr>
          </a:p>
          <a:p>
            <a:pPr marL="0" lvl="0" indent="0" algn="l" rtl="0">
              <a:spcBef>
                <a:spcPts val="725"/>
              </a:spcBef>
              <a:spcAft>
                <a:spcPts val="0"/>
              </a:spcAft>
              <a:buSzPts val="2538"/>
              <a:buNone/>
            </a:pPr>
            <a:endParaRPr dirty="0">
              <a:uFillTx/>
            </a:endParaRPr>
          </a:p>
          <a:p>
            <a:pPr marL="0" lvl="0" indent="0" algn="l" rtl="0">
              <a:spcBef>
                <a:spcPts val="715"/>
              </a:spcBef>
              <a:spcAft>
                <a:spcPts val="0"/>
              </a:spcAft>
              <a:buSzPts val="2465"/>
              <a:buNone/>
            </a:pPr>
            <a:r>
              <a:rPr lang="en-US" sz="1800" dirty="0">
                <a:uFillTx/>
                <a:latin typeface="Helvetica" pitchFamily="2" charset="0"/>
              </a:rPr>
              <a:t>How we implement it:</a:t>
            </a:r>
            <a:endParaRPr sz="1800" dirty="0">
              <a:uFillTx/>
              <a:latin typeface="Helvetica" pitchFamily="2" charset="0"/>
            </a:endParaRPr>
          </a:p>
          <a:p>
            <a:pPr marL="285750" lvl="1"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s in S</a:t>
            </a:r>
            <a:endParaRPr dirty="0">
              <a:uFillTx/>
            </a:endParaRPr>
          </a:p>
          <a:p>
            <a:pPr marL="571500" lvl="2"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for every tuple t in T</a:t>
            </a:r>
            <a:endParaRPr dirty="0">
              <a:uFillTx/>
            </a:endParaRPr>
          </a:p>
          <a:p>
            <a:pPr marL="785813" lvl="3" indent="0" algn="l" rtl="0">
              <a:spcBef>
                <a:spcPts val="695"/>
              </a:spcBef>
              <a:spcAft>
                <a:spcPts val="0"/>
              </a:spcAft>
              <a:buSzPts val="2320"/>
              <a:buNone/>
            </a:pPr>
            <a:r>
              <a:rPr lang="en-US" sz="1600" dirty="0">
                <a:solidFill>
                  <a:schemeClr val="accent6"/>
                </a:solidFill>
                <a:uFillTx/>
                <a:latin typeface="Consolas"/>
                <a:ea typeface="Consolas"/>
                <a:cs typeface="Consolas"/>
                <a:sym typeface="Consolas"/>
              </a:rPr>
              <a:t>if s[</a:t>
            </a:r>
            <a:r>
              <a:rPr lang="en-US" sz="1600" dirty="0" err="1">
                <a:solidFill>
                  <a:schemeClr val="accent6"/>
                </a:solidFill>
                <a:uFillTx/>
                <a:latin typeface="Consolas"/>
                <a:ea typeface="Consolas"/>
                <a:cs typeface="Consolas"/>
                <a:sym typeface="Consolas"/>
              </a:rPr>
              <a:t>s_on</a:t>
            </a:r>
            <a:r>
              <a:rPr lang="en-US" sz="1600" dirty="0">
                <a:solidFill>
                  <a:schemeClr val="accent6"/>
                </a:solidFill>
                <a:uFillTx/>
                <a:latin typeface="Consolas"/>
                <a:ea typeface="Consolas"/>
                <a:cs typeface="Consolas"/>
                <a:sym typeface="Consolas"/>
              </a:rPr>
              <a:t>] == t[</a:t>
            </a:r>
            <a:r>
              <a:rPr lang="en-US" sz="1600" dirty="0" err="1">
                <a:solidFill>
                  <a:schemeClr val="accent6"/>
                </a:solidFill>
                <a:uFillTx/>
                <a:latin typeface="Consolas"/>
                <a:ea typeface="Consolas"/>
                <a:cs typeface="Consolas"/>
                <a:sym typeface="Consolas"/>
              </a:rPr>
              <a:t>t_on</a:t>
            </a:r>
            <a:r>
              <a:rPr lang="en-US" sz="1600" dirty="0">
                <a:solidFill>
                  <a:schemeClr val="accent6"/>
                </a:solidFill>
                <a:uFillTx/>
                <a:latin typeface="Consolas"/>
                <a:ea typeface="Consolas"/>
                <a:cs typeface="Consolas"/>
                <a:sym typeface="Consolas"/>
              </a:rPr>
              <a:t>] then combine &amp; return</a:t>
            </a:r>
            <a:endParaRPr dirty="0">
              <a:uFillTx/>
            </a:endParaRPr>
          </a:p>
        </p:txBody>
      </p:sp>
      <p:sp>
        <p:nvSpPr>
          <p:cNvPr id="367" name="Google Shape;367;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9</a:t>
            </a:fld>
            <a:endParaRPr>
              <a:uFillTx/>
            </a:endParaRPr>
          </a:p>
        </p:txBody>
      </p:sp>
      <p:sp>
        <p:nvSpPr>
          <p:cNvPr id="368" name="Google Shape;368;p19"/>
          <p:cNvSpPr>
            <a:spLocks/>
          </p:cNvSpPr>
          <p:nvPr/>
        </p:nvSpPr>
        <p:spPr>
          <a:xfrm>
            <a:off x="3952818" y="2119429"/>
            <a:ext cx="977900" cy="273407"/>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69" name="Google Shape;369;p19"/>
          <p:cNvSpPr>
            <a:spLocks/>
          </p:cNvSpPr>
          <p:nvPr/>
        </p:nvSpPr>
        <p:spPr>
          <a:xfrm>
            <a:off x="3952818" y="2119429"/>
            <a:ext cx="977900" cy="139700"/>
          </a:xfrm>
          <a:prstGeom prst="rect">
            <a:avLst/>
          </a:prstGeom>
          <a:solidFill>
            <a:schemeClr val="accent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0" name="Google Shape;370;p19"/>
          <p:cNvSpPr>
            <a:spLocks/>
          </p:cNvSpPr>
          <p:nvPr/>
        </p:nvSpPr>
        <p:spPr>
          <a:xfrm>
            <a:off x="3952818" y="2259129"/>
            <a:ext cx="977900" cy="139700"/>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1" name="Google Shape;371;p19"/>
          <p:cNvSpPr>
            <a:spLocks/>
          </p:cNvSpPr>
          <p:nvPr/>
        </p:nvSpPr>
        <p:spPr>
          <a:xfrm>
            <a:off x="5603818" y="2113436"/>
            <a:ext cx="977900" cy="545744"/>
          </a:xfrm>
          <a:prstGeom prst="rect">
            <a:avLst/>
          </a:prstGeom>
          <a:solidFill>
            <a:srgbClr val="0931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2" name="Google Shape;372;p19"/>
          <p:cNvSpPr>
            <a:spLocks/>
          </p:cNvSpPr>
          <p:nvPr/>
        </p:nvSpPr>
        <p:spPr>
          <a:xfrm>
            <a:off x="5603818" y="21134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3" name="Google Shape;373;p19"/>
          <p:cNvSpPr>
            <a:spLocks/>
          </p:cNvSpPr>
          <p:nvPr/>
        </p:nvSpPr>
        <p:spPr>
          <a:xfrm>
            <a:off x="5603818" y="2253136"/>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4" name="Google Shape;374;p19"/>
          <p:cNvSpPr>
            <a:spLocks/>
          </p:cNvSpPr>
          <p:nvPr/>
        </p:nvSpPr>
        <p:spPr>
          <a:xfrm>
            <a:off x="5603818" y="23797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5" name="Google Shape;375;p19"/>
          <p:cNvSpPr>
            <a:spLocks/>
          </p:cNvSpPr>
          <p:nvPr/>
        </p:nvSpPr>
        <p:spPr>
          <a:xfrm>
            <a:off x="5603818" y="2519480"/>
            <a:ext cx="977900" cy="139700"/>
          </a:xfrm>
          <a:prstGeom prst="rect">
            <a:avLst/>
          </a:prstGeom>
          <a:solidFill>
            <a:schemeClr val="accent5"/>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6" name="Google Shape;376;p19"/>
          <p:cNvSpPr>
            <a:spLocks/>
          </p:cNvSpPr>
          <p:nvPr/>
        </p:nvSpPr>
        <p:spPr>
          <a:xfrm>
            <a:off x="5612291" y="2113436"/>
            <a:ext cx="977900" cy="139700"/>
          </a:xfrm>
          <a:prstGeom prst="rect">
            <a:avLst/>
          </a:prstGeom>
          <a:solidFill>
            <a:schemeClr val="tx1">
              <a:lumMod val="40000"/>
              <a:lumOff val="60000"/>
            </a:schemeClr>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7" name="Google Shape;377;p19"/>
          <p:cNvSpPr>
            <a:spLocks/>
          </p:cNvSpPr>
          <p:nvPr/>
        </p:nvSpPr>
        <p:spPr>
          <a:xfrm>
            <a:off x="5612291" y="2253136"/>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8" name="Google Shape;378;p19"/>
          <p:cNvSpPr>
            <a:spLocks/>
          </p:cNvSpPr>
          <p:nvPr/>
        </p:nvSpPr>
        <p:spPr>
          <a:xfrm>
            <a:off x="5612291" y="23797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79" name="Google Shape;379;p19"/>
          <p:cNvSpPr>
            <a:spLocks/>
          </p:cNvSpPr>
          <p:nvPr/>
        </p:nvSpPr>
        <p:spPr>
          <a:xfrm>
            <a:off x="5612291" y="2519480"/>
            <a:ext cx="977900" cy="139700"/>
          </a:xfrm>
          <a:prstGeom prst="rect">
            <a:avLst/>
          </a:prstGeom>
          <a:solidFill>
            <a:schemeClr val="tx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0" name="Google Shape;380;p19"/>
          <p:cNvSpPr txBox="1">
            <a:spLocks/>
          </p:cNvSpPr>
          <p:nvPr/>
        </p:nvSpPr>
        <p:spPr>
          <a:xfrm>
            <a:off x="4278101" y="1658266"/>
            <a:ext cx="3273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S</a:t>
            </a:r>
            <a:endParaRPr dirty="0">
              <a:uFillTx/>
              <a:latin typeface="Arial" panose="020B0604020202020204" pitchFamily="34" charset="0"/>
            </a:endParaRPr>
          </a:p>
        </p:txBody>
      </p:sp>
      <p:sp>
        <p:nvSpPr>
          <p:cNvPr id="381" name="Google Shape;381;p19"/>
          <p:cNvSpPr txBox="1">
            <a:spLocks/>
          </p:cNvSpPr>
          <p:nvPr/>
        </p:nvSpPr>
        <p:spPr>
          <a:xfrm>
            <a:off x="5929101" y="1667349"/>
            <a:ext cx="3337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T</a:t>
            </a:r>
            <a:endParaRPr dirty="0">
              <a:uFillTx/>
              <a:latin typeface="Arial" panose="020B0604020202020204" pitchFamily="34" charset="0"/>
            </a:endParaRPr>
          </a:p>
        </p:txBody>
      </p:sp>
      <p:sp>
        <p:nvSpPr>
          <p:cNvPr id="382" name="Google Shape;382;p19"/>
          <p:cNvSpPr>
            <a:spLocks/>
          </p:cNvSpPr>
          <p:nvPr/>
        </p:nvSpPr>
        <p:spPr>
          <a:xfrm>
            <a:off x="4605435" y="2088036"/>
            <a:ext cx="266016" cy="357359"/>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3" name="Google Shape;383;p19"/>
          <p:cNvSpPr>
            <a:spLocks/>
          </p:cNvSpPr>
          <p:nvPr/>
        </p:nvSpPr>
        <p:spPr>
          <a:xfrm>
            <a:off x="6207278" y="2088036"/>
            <a:ext cx="266016" cy="584200"/>
          </a:xfrm>
          <a:prstGeom prst="rect">
            <a:avLst/>
          </a:prstGeom>
          <a:no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384" name="Google Shape;384;p19"/>
          <p:cNvSpPr txBox="1">
            <a:spLocks/>
          </p:cNvSpPr>
          <p:nvPr/>
        </p:nvSpPr>
        <p:spPr>
          <a:xfrm>
            <a:off x="5153454" y="1632866"/>
            <a:ext cx="370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a:t>
            </a:r>
            <a:endParaRPr dirty="0">
              <a:uFillTx/>
              <a:latin typeface="Arial" panose="020B0604020202020204" pitchFamily="34" charset="0"/>
            </a:endParaRPr>
          </a:p>
        </p:txBody>
      </p:sp>
      <p:cxnSp>
        <p:nvCxnSpPr>
          <p:cNvPr id="385" name="Google Shape;385;p19"/>
          <p:cNvCxnSpPr>
            <a:stCxn id="382" idx="0"/>
            <a:endCxn id="384" idx="1"/>
          </p:cNvCxnSpPr>
          <p:nvPr/>
        </p:nvCxnSpPr>
        <p:spPr>
          <a:xfrm rot="10800000" flipH="1">
            <a:off x="4738443" y="1833036"/>
            <a:ext cx="414900" cy="255000"/>
          </a:xfrm>
          <a:prstGeom prst="straightConnector1">
            <a:avLst/>
          </a:prstGeom>
          <a:noFill/>
          <a:ln w="9525" cap="rnd" cmpd="sng">
            <a:solidFill>
              <a:srgbClr val="D1ABAA"/>
            </a:solidFill>
            <a:prstDash val="solid"/>
            <a:round/>
            <a:headEnd type="none" w="sm" len="sm"/>
            <a:tailEnd type="triangle" w="med" len="med"/>
          </a:ln>
        </p:spPr>
      </p:cxnSp>
      <p:cxnSp>
        <p:nvCxnSpPr>
          <p:cNvPr id="386" name="Google Shape;386;p19"/>
          <p:cNvCxnSpPr>
            <a:stCxn id="383" idx="0"/>
            <a:endCxn id="384" idx="3"/>
          </p:cNvCxnSpPr>
          <p:nvPr/>
        </p:nvCxnSpPr>
        <p:spPr>
          <a:xfrm rot="10800000">
            <a:off x="5523986" y="1833036"/>
            <a:ext cx="816300" cy="255000"/>
          </a:xfrm>
          <a:prstGeom prst="straightConnector1">
            <a:avLst/>
          </a:prstGeom>
          <a:noFill/>
          <a:ln w="9525" cap="rnd" cmpd="sng">
            <a:solidFill>
              <a:srgbClr val="D1ABAA"/>
            </a:solidFill>
            <a:prstDash val="solid"/>
            <a:round/>
            <a:headEnd type="none" w="sm" len="sm"/>
            <a:tailEnd type="triangle" w="med" len="med"/>
          </a:ln>
        </p:spPr>
      </p:cxnSp>
    </p:spTree>
    <p:extLst>
      <p:ext uri="{BB962C8B-B14F-4D97-AF65-F5344CB8AC3E}">
        <p14:creationId xmlns:p14="http://schemas.microsoft.com/office/powerpoint/2010/main" val="1707417400"/>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413</TotalTime>
  <Words>6410</Words>
  <Application>Microsoft Office PowerPoint</Application>
  <PresentationFormat>On-screen Show (16:10)</PresentationFormat>
  <Paragraphs>707</Paragraphs>
  <Slides>52</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Consolas</vt:lpstr>
      <vt:lpstr>Corbel</vt:lpstr>
      <vt:lpstr>Franklin Gothic</vt:lpstr>
      <vt:lpstr>Helvetica</vt:lpstr>
      <vt:lpstr>Helvetica Neue</vt:lpstr>
      <vt:lpstr>Noto Sans Symbols</vt:lpstr>
      <vt:lpstr>Tahoma</vt:lpstr>
      <vt:lpstr>Times New Roman</vt:lpstr>
      <vt:lpstr>Penn</vt:lpstr>
      <vt:lpstr>Efficient Data Processing</vt:lpstr>
      <vt:lpstr>Roadmap for Data Processing</vt:lpstr>
      <vt:lpstr>Big Data Takes A Long Time to Process</vt:lpstr>
      <vt:lpstr>Optimizing for Costs</vt:lpstr>
      <vt:lpstr>SQL Does this Automatically (and Doesn’t Parse Every Time)</vt:lpstr>
      <vt:lpstr>Even Better: Indexing Speeds Selection</vt:lpstr>
      <vt:lpstr>The Summary So Far: Selections and Projections</vt:lpstr>
      <vt:lpstr>Recall Join Compares all Pairs of Tuples  for a Match</vt:lpstr>
      <vt:lpstr>Recall Join Compares all Pairs of Tuples  for a Match</vt:lpstr>
      <vt:lpstr>Recall Join Compares all Pairs of Tuples  for a Match</vt:lpstr>
      <vt:lpstr>Recall Join Compares all Pairs of Tuples  for a Match</vt:lpstr>
      <vt:lpstr>Recall Join Compares all Pairs of Tuples  for a Match</vt:lpstr>
      <vt:lpstr>Recall Join Compares all Pairs of Tuples  for a Match</vt:lpstr>
      <vt:lpstr>Recall Join Compares all Pairs of Tuples  for a Match</vt:lpstr>
      <vt:lpstr>Recall Join Compares all Pairs of Tuples  for a Match</vt:lpstr>
      <vt:lpstr>Recall Join Compares all Pairs of Tuples  for a Match</vt:lpstr>
      <vt:lpstr>Joins: Expensive Operations</vt:lpstr>
      <vt:lpstr>Using Our Intuition in Order of Evaluation (Abstract Example)</vt:lpstr>
      <vt:lpstr>Using Our Intuition in Order of Evaluation (Abstract Example)</vt:lpstr>
      <vt:lpstr>Using Our Intuition in Order of Evaluation (Abstract Example)</vt:lpstr>
      <vt:lpstr>Using Our Intuition in Order of Evaluation (Abstract Example)</vt:lpstr>
      <vt:lpstr>Using Our Intuition in Order of Evaluation (Abstract Example)</vt:lpstr>
      <vt:lpstr>Using Our Intuition in Order of Evaluation (Abstract Example)</vt:lpstr>
      <vt:lpstr>Using Our Intuition in Order of Evaluation (Abstract Example)</vt:lpstr>
      <vt:lpstr>Looking at Order of Evaluation on Our Real, LinkedIn Dataset</vt:lpstr>
      <vt:lpstr>Looking at Order of Evaluation on Our Real, LinkedIn Dataset</vt:lpstr>
      <vt:lpstr>Do We Have to Choose Orders Manually?</vt:lpstr>
      <vt:lpstr>Do We Have to Choose Orders Manually?</vt:lpstr>
      <vt:lpstr>Equally Important: Improving Algorithmic Efficiency</vt:lpstr>
      <vt:lpstr>Pandas Merge Is Based on Exact-Matches</vt:lpstr>
      <vt:lpstr>Rethinking Join (For Equality)</vt:lpstr>
      <vt:lpstr>Rethinking Join (For Equality)</vt:lpstr>
      <vt:lpstr>A More Efficient Equality Join</vt:lpstr>
      <vt:lpstr>A More Efficient Equality Join</vt:lpstr>
      <vt:lpstr>A More Efficient Equality Join</vt:lpstr>
      <vt:lpstr>Join Algorithms, Generalized to Big Data on Disk</vt:lpstr>
      <vt:lpstr>For Big Data, S and T  Don’t Fit in Memory</vt:lpstr>
      <vt:lpstr>For Big Data, S and T  Don’t Fit in Memory</vt:lpstr>
      <vt:lpstr>For Big Data, S and T  Don’t Fit in Memory</vt:lpstr>
      <vt:lpstr>For Big Data, S and T  Don’t Fit in Memory</vt:lpstr>
      <vt:lpstr>For Big Data, S and T  Don’t Fit in Memory</vt:lpstr>
      <vt:lpstr>For Big Data, S and T  Don’t Fit in Memory</vt:lpstr>
      <vt:lpstr>Joins with Big Data Need to Read a Table in Blocks</vt:lpstr>
      <vt:lpstr>Speeding Things up: On-Disk Indexing (via B+ Trees)</vt:lpstr>
      <vt:lpstr>Summary:  Making Dataframes / Queries Efficient</vt:lpstr>
      <vt:lpstr>We Saw Techniques to Reduce Work for the Processor</vt:lpstr>
      <vt:lpstr>Parallel Processing of Relational Algebra</vt:lpstr>
      <vt:lpstr>Parallel Processing of Relational Algebra</vt:lpstr>
      <vt:lpstr>A Baseline Example of This</vt:lpstr>
      <vt:lpstr>Dask: Parallel Execution</vt:lpstr>
      <vt:lpstr>Quick Trick to Speed Processing – Swifter: Dask “for Free” for .apply() Computations</vt:lpstr>
      <vt:lpstr>Summary of Rules of Thumb for Query Processing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Processing</dc:title>
  <dc:creator>Zachary Ives</dc:creator>
  <cp:lastModifiedBy>Zack Ives</cp:lastModifiedBy>
  <cp:revision>40</cp:revision>
  <dcterms:created xsi:type="dcterms:W3CDTF">2017-01-03T15:51:00Z</dcterms:created>
  <dcterms:modified xsi:type="dcterms:W3CDTF">2020-02-17T23:31:24Z</dcterms:modified>
</cp:coreProperties>
</file>