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23"/>
  </p:notesMasterIdLst>
  <p:handoutMasterIdLst>
    <p:handoutMasterId r:id="rId24"/>
  </p:handoutMasterIdLst>
  <p:sldIdLst>
    <p:sldId id="901" r:id="rId2"/>
    <p:sldId id="1015" r:id="rId3"/>
    <p:sldId id="1211" r:id="rId4"/>
    <p:sldId id="1212" r:id="rId5"/>
    <p:sldId id="1026" r:id="rId6"/>
    <p:sldId id="969" r:id="rId7"/>
    <p:sldId id="1154" r:id="rId8"/>
    <p:sldId id="972" r:id="rId9"/>
    <p:sldId id="1215" r:id="rId10"/>
    <p:sldId id="1223" r:id="rId11"/>
    <p:sldId id="1224" r:id="rId12"/>
    <p:sldId id="973" r:id="rId13"/>
    <p:sldId id="1009" r:id="rId14"/>
    <p:sldId id="1010" r:id="rId15"/>
    <p:sldId id="975" r:id="rId16"/>
    <p:sldId id="1219" r:id="rId17"/>
    <p:sldId id="976" r:id="rId18"/>
    <p:sldId id="977" r:id="rId19"/>
    <p:sldId id="978" r:id="rId20"/>
    <p:sldId id="979" r:id="rId21"/>
    <p:sldId id="1027" r:id="rId22"/>
  </p:sldIdLst>
  <p:sldSz cx="9144000" cy="5715000" type="screen16x10"/>
  <p:notesSz cx="6985000" cy="9283700"/>
  <p:defaultTextStyle>
    <a:defPPr>
      <a:defRPr lang="en-US"/>
    </a:defPPr>
    <a:lvl1pPr algn="l" rtl="0" eaLnBrk="0" fontAlgn="base" hangingPunct="0">
      <a:spcBef>
        <a:spcPct val="0"/>
      </a:spcBef>
      <a:spcAft>
        <a:spcPct val="0"/>
      </a:spcAft>
      <a:defRPr sz="2000" kern="1200">
        <a:solidFill>
          <a:schemeClr val="tx1"/>
        </a:solidFill>
        <a:latin typeface="Tahoma" charset="0"/>
        <a:ea typeface="+mn-ea"/>
        <a:cs typeface="+mn-cs"/>
      </a:defRPr>
    </a:lvl1pPr>
    <a:lvl2pPr marL="457200" algn="l" rtl="0" eaLnBrk="0" fontAlgn="base" hangingPunct="0">
      <a:spcBef>
        <a:spcPct val="0"/>
      </a:spcBef>
      <a:spcAft>
        <a:spcPct val="0"/>
      </a:spcAft>
      <a:defRPr sz="2000" kern="1200">
        <a:solidFill>
          <a:schemeClr val="tx1"/>
        </a:solidFill>
        <a:latin typeface="Tahoma" charset="0"/>
        <a:ea typeface="+mn-ea"/>
        <a:cs typeface="+mn-cs"/>
      </a:defRPr>
    </a:lvl2pPr>
    <a:lvl3pPr marL="914400" algn="l" rtl="0" eaLnBrk="0" fontAlgn="base" hangingPunct="0">
      <a:spcBef>
        <a:spcPct val="0"/>
      </a:spcBef>
      <a:spcAft>
        <a:spcPct val="0"/>
      </a:spcAft>
      <a:defRPr sz="2000" kern="1200">
        <a:solidFill>
          <a:schemeClr val="tx1"/>
        </a:solidFill>
        <a:latin typeface="Tahoma" charset="0"/>
        <a:ea typeface="+mn-ea"/>
        <a:cs typeface="+mn-cs"/>
      </a:defRPr>
    </a:lvl3pPr>
    <a:lvl4pPr marL="1371600" algn="l" rtl="0" eaLnBrk="0" fontAlgn="base" hangingPunct="0">
      <a:spcBef>
        <a:spcPct val="0"/>
      </a:spcBef>
      <a:spcAft>
        <a:spcPct val="0"/>
      </a:spcAft>
      <a:defRPr sz="2000" kern="1200">
        <a:solidFill>
          <a:schemeClr val="tx1"/>
        </a:solidFill>
        <a:latin typeface="Tahoma" charset="0"/>
        <a:ea typeface="+mn-ea"/>
        <a:cs typeface="+mn-cs"/>
      </a:defRPr>
    </a:lvl4pPr>
    <a:lvl5pPr marL="1828800" algn="l" rtl="0" eaLnBrk="0" fontAlgn="base" hangingPunct="0">
      <a:spcBef>
        <a:spcPct val="0"/>
      </a:spcBef>
      <a:spcAft>
        <a:spcPct val="0"/>
      </a:spcAft>
      <a:defRPr sz="2000" kern="1200">
        <a:solidFill>
          <a:schemeClr val="tx1"/>
        </a:solidFill>
        <a:latin typeface="Tahoma" charset="0"/>
        <a:ea typeface="+mn-ea"/>
        <a:cs typeface="+mn-cs"/>
      </a:defRPr>
    </a:lvl5pPr>
    <a:lvl6pPr marL="2286000" algn="l" defTabSz="914400" rtl="0" eaLnBrk="1" latinLnBrk="0" hangingPunct="1">
      <a:defRPr sz="2000" kern="1200">
        <a:solidFill>
          <a:schemeClr val="tx1"/>
        </a:solidFill>
        <a:latin typeface="Tahoma" charset="0"/>
        <a:ea typeface="+mn-ea"/>
        <a:cs typeface="+mn-cs"/>
      </a:defRPr>
    </a:lvl6pPr>
    <a:lvl7pPr marL="2743200" algn="l" defTabSz="914400" rtl="0" eaLnBrk="1" latinLnBrk="0" hangingPunct="1">
      <a:defRPr sz="2000" kern="1200">
        <a:solidFill>
          <a:schemeClr val="tx1"/>
        </a:solidFill>
        <a:latin typeface="Tahoma" charset="0"/>
        <a:ea typeface="+mn-ea"/>
        <a:cs typeface="+mn-cs"/>
      </a:defRPr>
    </a:lvl7pPr>
    <a:lvl8pPr marL="3200400" algn="l" defTabSz="914400" rtl="0" eaLnBrk="1" latinLnBrk="0" hangingPunct="1">
      <a:defRPr sz="2000" kern="1200">
        <a:solidFill>
          <a:schemeClr val="tx1"/>
        </a:solidFill>
        <a:latin typeface="Tahoma" charset="0"/>
        <a:ea typeface="+mn-ea"/>
        <a:cs typeface="+mn-cs"/>
      </a:defRPr>
    </a:lvl8pPr>
    <a:lvl9pPr marL="3657600" algn="l" defTabSz="914400" rtl="0" eaLnBrk="1" latinLnBrk="0" hangingPunct="1">
      <a:defRPr sz="2000"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520">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son PhD, Susan B." initials="DPSB" lastIdx="1" clrIdx="0">
    <p:extLst>
      <p:ext uri="{19B8F6BF-5375-455C-9EA6-DF929625EA0E}">
        <p15:presenceInfo xmlns:p15="http://schemas.microsoft.com/office/powerpoint/2012/main" userId="S::susan@upenn.edu::40ce9a86-fcfe-4452-9f01-9af487f4cf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93023"/>
    <a:srgbClr val="FFFF00"/>
    <a:srgbClr val="7B2017"/>
    <a:srgbClr val="FF3300"/>
    <a:srgbClr val="FF9900"/>
    <a:srgbClr val="EA8B00"/>
    <a:srgbClr val="00CC00"/>
    <a:srgbClr val="33CC33"/>
    <a:srgbClr val="FF3399"/>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50" autoAdjust="0"/>
    <p:restoredTop sz="78199" autoAdjust="0"/>
  </p:normalViewPr>
  <p:slideViewPr>
    <p:cSldViewPr snapToGrid="0">
      <p:cViewPr varScale="1">
        <p:scale>
          <a:sx n="107" d="100"/>
          <a:sy n="107" d="100"/>
        </p:scale>
        <p:origin x="2016" y="176"/>
      </p:cViewPr>
      <p:guideLst>
        <p:guide orient="horz" pos="3240"/>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2924"/>
        <p:guide pos="22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699" name="Rectangle 3"/>
          <p:cNvSpPr>
            <a:spLocks noGrp="1" noChangeArrowheads="1"/>
          </p:cNvSpPr>
          <p:nvPr>
            <p:ph type="dt" sz="quarter" idx="1"/>
          </p:nvPr>
        </p:nvSpPr>
        <p:spPr bwMode="auto">
          <a:xfrm>
            <a:off x="395736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endParaRPr lang="de-DE"/>
          </a:p>
        </p:txBody>
      </p:sp>
      <p:sp>
        <p:nvSpPr>
          <p:cNvPr id="541700" name="Rectangle 4"/>
          <p:cNvSpPr>
            <a:spLocks noGrp="1" noChangeArrowheads="1"/>
          </p:cNvSpPr>
          <p:nvPr>
            <p:ph type="ftr" sz="quarter" idx="2"/>
          </p:nvPr>
        </p:nvSpPr>
        <p:spPr bwMode="auto">
          <a:xfrm>
            <a:off x="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701" name="Rectangle 5"/>
          <p:cNvSpPr>
            <a:spLocks noGrp="1" noChangeArrowheads="1"/>
          </p:cNvSpPr>
          <p:nvPr>
            <p:ph type="sldNum" sz="quarter" idx="3"/>
          </p:nvPr>
        </p:nvSpPr>
        <p:spPr bwMode="auto">
          <a:xfrm>
            <a:off x="395736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fld id="{9F5E422C-DFAF-CE41-B76E-A4F766FE95F7}" type="slidenum">
              <a:rPr lang="de-DE"/>
              <a:pPr>
                <a:defRPr/>
              </a:pPr>
              <a:t>‹#›</a:t>
            </a:fld>
            <a:endParaRPr lang="de-DE"/>
          </a:p>
        </p:txBody>
      </p:sp>
    </p:spTree>
    <p:extLst>
      <p:ext uri="{BB962C8B-B14F-4D97-AF65-F5344CB8AC3E}">
        <p14:creationId xmlns:p14="http://schemas.microsoft.com/office/powerpoint/2010/main" val="1032422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3" name="Rectangle 3"/>
          <p:cNvSpPr>
            <a:spLocks noGrp="1" noChangeArrowheads="1"/>
          </p:cNvSpPr>
          <p:nvPr>
            <p:ph type="dt" idx="1"/>
          </p:nvPr>
        </p:nvSpPr>
        <p:spPr bwMode="auto">
          <a:xfrm>
            <a:off x="395736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708025" y="696913"/>
            <a:ext cx="5568950" cy="348138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3125" name="Rectangle 5"/>
          <p:cNvSpPr>
            <a:spLocks noGrp="1" noChangeArrowheads="1"/>
          </p:cNvSpPr>
          <p:nvPr>
            <p:ph type="body" sz="quarter" idx="3"/>
          </p:nvPr>
        </p:nvSpPr>
        <p:spPr bwMode="auto">
          <a:xfrm>
            <a:off x="931334" y="4410392"/>
            <a:ext cx="5122333" cy="4175763"/>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26" name="Rectangle 6"/>
          <p:cNvSpPr>
            <a:spLocks noGrp="1" noChangeArrowheads="1"/>
          </p:cNvSpPr>
          <p:nvPr>
            <p:ph type="ftr" sz="quarter" idx="4"/>
          </p:nvPr>
        </p:nvSpPr>
        <p:spPr bwMode="auto">
          <a:xfrm>
            <a:off x="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7" name="Rectangle 7"/>
          <p:cNvSpPr>
            <a:spLocks noGrp="1" noChangeArrowheads="1"/>
          </p:cNvSpPr>
          <p:nvPr>
            <p:ph type="sldNum" sz="quarter" idx="5"/>
          </p:nvPr>
        </p:nvSpPr>
        <p:spPr bwMode="auto">
          <a:xfrm>
            <a:off x="395736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fld id="{45412121-731D-1546-9AB4-9CB6A8CF8847}" type="slidenum">
              <a:rPr lang="en-US"/>
              <a:pPr>
                <a:defRPr/>
              </a:pPr>
              <a:t>‹#›</a:t>
            </a:fld>
            <a:endParaRPr lang="en-US"/>
          </a:p>
        </p:txBody>
      </p:sp>
    </p:spTree>
    <p:extLst>
      <p:ext uri="{BB962C8B-B14F-4D97-AF65-F5344CB8AC3E}">
        <p14:creationId xmlns:p14="http://schemas.microsoft.com/office/powerpoint/2010/main" val="38681199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algn="r">
              <a:spcBef>
                <a:spcPct val="0"/>
              </a:spcBef>
              <a:buClrTx/>
              <a:buSzTx/>
              <a:buFontTx/>
              <a:buNone/>
            </a:pPr>
            <a:fld id="{13976D5F-7065-C54B-B538-0DAA1A9FD9A6}" type="slidenum">
              <a:rPr lang="en-US" altLang="en-US" sz="1100">
                <a:latin typeface="Times New Roman" charset="0"/>
              </a:rPr>
              <a:pPr algn="r">
                <a:spcBef>
                  <a:spcPct val="0"/>
                </a:spcBef>
                <a:buClrTx/>
                <a:buSzTx/>
                <a:buFontTx/>
                <a:buNone/>
              </a:pPr>
              <a:t>1</a:t>
            </a:fld>
            <a:endParaRPr lang="en-US" altLang="en-US" sz="110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17</a:t>
            </a:fld>
            <a:endParaRPr lang="en-US"/>
          </a:p>
        </p:txBody>
      </p:sp>
    </p:spTree>
    <p:extLst>
      <p:ext uri="{BB962C8B-B14F-4D97-AF65-F5344CB8AC3E}">
        <p14:creationId xmlns:p14="http://schemas.microsoft.com/office/powerpoint/2010/main" val="124249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now by looking at the data that Einstein was an influential physicist?</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a:t>
            </a:fld>
            <a:endParaRPr lang="en-US"/>
          </a:p>
        </p:txBody>
      </p:sp>
    </p:spTree>
    <p:extLst>
      <p:ext uri="{BB962C8B-B14F-4D97-AF65-F5344CB8AC3E}">
        <p14:creationId xmlns:p14="http://schemas.microsoft.com/office/powerpoint/2010/main" val="112260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just count the number of citations for a person.  Einstein has a paper that is highly cited:  15131.</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3</a:t>
            </a:fld>
            <a:endParaRPr lang="en-US"/>
          </a:p>
        </p:txBody>
      </p:sp>
    </p:spTree>
    <p:extLst>
      <p:ext uri="{BB962C8B-B14F-4D97-AF65-F5344CB8AC3E}">
        <p14:creationId xmlns:p14="http://schemas.microsoft.com/office/powerpoint/2010/main" val="1740733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paper, with more citations.  So is this person more influential than Einstein?  Our degree centrality didn’t work here because we are weighting every citation equally.</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4</a:t>
            </a:fld>
            <a:endParaRPr lang="en-US"/>
          </a:p>
        </p:txBody>
      </p:sp>
    </p:spTree>
    <p:extLst>
      <p:ext uri="{BB962C8B-B14F-4D97-AF65-F5344CB8AC3E}">
        <p14:creationId xmlns:p14="http://schemas.microsoft.com/office/powerpoint/2010/main" val="128022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page seems like it should be the most important ?  H, since it has incoming edges (links)  from both E and F (total of 1 vote).  G and I both have one incoming edge, from either E or F (total of 0.5 vote each).</a:t>
            </a:r>
          </a:p>
          <a:p>
            <a:r>
              <a:rPr lang="en-US" dirty="0"/>
              <a:t>But how important are E and F?</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8</a:t>
            </a:fld>
            <a:endParaRPr lang="en-US"/>
          </a:p>
        </p:txBody>
      </p:sp>
    </p:spTree>
    <p:extLst>
      <p:ext uri="{BB962C8B-B14F-4D97-AF65-F5344CB8AC3E}">
        <p14:creationId xmlns:p14="http://schemas.microsoft.com/office/powerpoint/2010/main" val="139717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Suppose A-D are also included, with edges as shown.  Now, F seems to be more important than E since it has three incoming edges, each with vote 1, whereas E only has one incoming edge with vote 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However, H still seems to be more important than G or I because E and F both point to it, while the others have either E or F.  So here the weight of E’s vote, as long as it’s nonzero, is less important than the fact that there are two votes for H.</a:t>
            </a:r>
          </a:p>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9</a:t>
            </a:fld>
            <a:endParaRPr lang="en-US"/>
          </a:p>
        </p:txBody>
      </p:sp>
    </p:spTree>
    <p:extLst>
      <p:ext uri="{BB962C8B-B14F-4D97-AF65-F5344CB8AC3E}">
        <p14:creationId xmlns:p14="http://schemas.microsoft.com/office/powerpoint/2010/main" val="1906246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another level out, the nodes pointing to A-D modeled here in green.  This would again modify the number of votes that A-D have to distribute to E and F, and thus to G-I.</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10</a:t>
            </a:fld>
            <a:endParaRPr lang="en-US"/>
          </a:p>
        </p:txBody>
      </p:sp>
    </p:spTree>
    <p:extLst>
      <p:ext uri="{BB962C8B-B14F-4D97-AF65-F5344CB8AC3E}">
        <p14:creationId xmlns:p14="http://schemas.microsoft.com/office/powerpoint/2010/main" val="14672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general, voting proceeds in rounds.  During each round, each page takes the number of votes received in the previous round to distribute equally to pages that it points to,</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11</a:t>
            </a:fld>
            <a:endParaRPr lang="en-US"/>
          </a:p>
        </p:txBody>
      </p:sp>
    </p:spTree>
    <p:extLst>
      <p:ext uri="{BB962C8B-B14F-4D97-AF65-F5344CB8AC3E}">
        <p14:creationId xmlns:p14="http://schemas.microsoft.com/office/powerpoint/2010/main" val="104121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given round of PageRank, we want to assign a rank to each page x, called PageRank(x) based on the ranks of all pages linking to it.  Each page gives an equal portion of its current rank (“vote”) to each page that it points to.  So if page j has Nj links out of it, then it gives PageRank(j)/Nj votes to each page that it links to.  So PageRank(x) is calculated by summing up, over all pages that link to x,  the “vote” of that page for x.</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12</a:t>
            </a:fld>
            <a:endParaRPr lang="en-US"/>
          </a:p>
        </p:txBody>
      </p:sp>
    </p:spTree>
    <p:extLst>
      <p:ext uri="{BB962C8B-B14F-4D97-AF65-F5344CB8AC3E}">
        <p14:creationId xmlns:p14="http://schemas.microsoft.com/office/powerpoint/2010/main" val="3629413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53564" y="1150060"/>
            <a:ext cx="5373704" cy="2180166"/>
          </a:xfrm>
        </p:spPr>
        <p:txBody>
          <a:bodyPr anchor="b">
            <a:normAutofit/>
          </a:bodyPr>
          <a:lstStyle>
            <a:lvl1pPr algn="r">
              <a:defRPr sz="38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4" y="3330222"/>
            <a:ext cx="5240734" cy="1157112"/>
          </a:xfrm>
        </p:spPr>
        <p:txBody>
          <a:bodyPr anchor="t">
            <a:normAutofit/>
          </a:bodyPr>
          <a:lstStyle>
            <a:lvl1pPr marL="0" indent="0" algn="r">
              <a:buNone/>
              <a:defRPr sz="2000">
                <a:solidFill>
                  <a:schemeClr val="tx1"/>
                </a:solidFill>
              </a:defRPr>
            </a:lvl1pPr>
            <a:lvl2pPr marL="285739" indent="0" algn="ctr">
              <a:buNone/>
              <a:defRPr>
                <a:solidFill>
                  <a:schemeClr val="tx1">
                    <a:tint val="75000"/>
                  </a:schemeClr>
                </a:solidFill>
              </a:defRPr>
            </a:lvl2pPr>
            <a:lvl3pPr marL="571477" indent="0" algn="ctr">
              <a:buNone/>
              <a:defRPr>
                <a:solidFill>
                  <a:schemeClr val="tx1">
                    <a:tint val="75000"/>
                  </a:schemeClr>
                </a:solidFill>
              </a:defRPr>
            </a:lvl3pPr>
            <a:lvl4pPr marL="857216" indent="0" algn="ctr">
              <a:buNone/>
              <a:defRPr>
                <a:solidFill>
                  <a:schemeClr val="tx1">
                    <a:tint val="75000"/>
                  </a:schemeClr>
                </a:solidFill>
              </a:defRPr>
            </a:lvl4pPr>
            <a:lvl5pPr marL="1142954" indent="0" algn="ctr">
              <a:buNone/>
              <a:defRPr>
                <a:solidFill>
                  <a:schemeClr val="tx1">
                    <a:tint val="75000"/>
                  </a:schemeClr>
                </a:solidFill>
              </a:defRPr>
            </a:lvl5pPr>
            <a:lvl6pPr marL="1428693" indent="0" algn="ctr">
              <a:buNone/>
              <a:defRPr>
                <a:solidFill>
                  <a:schemeClr val="tx1">
                    <a:tint val="75000"/>
                  </a:schemeClr>
                </a:solidFill>
              </a:defRPr>
            </a:lvl6pPr>
            <a:lvl7pPr marL="1714431" indent="0" algn="ctr">
              <a:buNone/>
              <a:defRPr>
                <a:solidFill>
                  <a:schemeClr val="tx1">
                    <a:tint val="75000"/>
                  </a:schemeClr>
                </a:solidFill>
              </a:defRPr>
            </a:lvl7pPr>
            <a:lvl8pPr marL="2000170" indent="0" algn="ctr">
              <a:buNone/>
              <a:defRPr>
                <a:solidFill>
                  <a:schemeClr val="tx1">
                    <a:tint val="75000"/>
                  </a:schemeClr>
                </a:solidFill>
              </a:defRPr>
            </a:lvl8pPr>
            <a:lvl9pPr marL="2285909" indent="0" algn="ctr">
              <a:buNone/>
              <a:defRPr>
                <a:solidFill>
                  <a:schemeClr val="tx1">
                    <a:tint val="75000"/>
                  </a:schemeClr>
                </a:solidFill>
              </a:defRPr>
            </a:lvl9pPr>
          </a:lstStyle>
          <a:p>
            <a:r>
              <a:rPr lang="en-US"/>
              <a:t>Click to edit Master subtitle style</a:t>
            </a:r>
            <a:endParaRPr lang="en-US" dirty="0"/>
          </a:p>
        </p:txBody>
      </p:sp>
      <p:sp>
        <p:nvSpPr>
          <p:cNvPr id="5" name="Shape 31">
            <a:extLst>
              <a:ext uri="{FF2B5EF4-FFF2-40B4-BE49-F238E27FC236}">
                <a16:creationId xmlns:a16="http://schemas.microsoft.com/office/drawing/2014/main" id="{C25B2B10-376E-ED4A-9A12-D7F1A5BE970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6481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6" y="3944054"/>
            <a:ext cx="7514033" cy="472282"/>
          </a:xfrm>
        </p:spPr>
        <p:txBody>
          <a:bodyPr anchor="b">
            <a:noAutofit/>
          </a:bodyPr>
          <a:lstStyle>
            <a:lvl1pPr algn="ct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776760"/>
            <a:ext cx="6169458" cy="263748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1113236" y="4416336"/>
            <a:ext cx="7514033" cy="411427"/>
          </a:xfrm>
        </p:spPr>
        <p:txBody>
          <a:bodyPr>
            <a:normAutofit/>
          </a:bodyPr>
          <a:lstStyle>
            <a:lvl1pPr marL="0" indent="0" algn="ctr">
              <a:buNone/>
              <a:defRPr sz="1200"/>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EC3B583-5CD6-D948-BDAB-85E48E211A61}" type="datetime1">
              <a:rPr lang="en-US" smtClean="0"/>
              <a:t>2/22/20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DC767FC9-978C-714D-81DB-E7272CAA7019}" type="slidenum">
              <a:rPr lang="en-GB"/>
              <a:pPr>
                <a:defRPr/>
              </a:pPr>
              <a:t>‹#›</a:t>
            </a:fld>
            <a:endParaRPr lang="en-GB"/>
          </a:p>
        </p:txBody>
      </p:sp>
      <p:sp>
        <p:nvSpPr>
          <p:cNvPr id="8" name="Shape 31">
            <a:extLst>
              <a:ext uri="{FF2B5EF4-FFF2-40B4-BE49-F238E27FC236}">
                <a16:creationId xmlns:a16="http://schemas.microsoft.com/office/drawing/2014/main" id="{D9808EA4-B120-7F49-8273-5EBA414DAF6A}"/>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25763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7" y="571500"/>
            <a:ext cx="7514033" cy="2540000"/>
          </a:xfrm>
        </p:spPr>
        <p:txBody>
          <a:bodyPr>
            <a:normAutofit/>
          </a:bodyPr>
          <a:lstStyle>
            <a:lvl1pPr algn="ctr">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113236" y="3619500"/>
            <a:ext cx="7514035" cy="1206500"/>
          </a:xfrm>
        </p:spPr>
        <p:txBody>
          <a:bodyPr>
            <a:normAutofit/>
          </a:bodyPr>
          <a:lstStyle>
            <a:lvl1pPr marL="0" indent="0" algn="ctr">
              <a:buNone/>
              <a:defRPr sz="20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DA10BB1-5FEF-5D49-A5E8-7A0C4CCDF4F5}" type="datetime1">
              <a:rPr lang="en-US" smtClean="0"/>
              <a:t>2/22/20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98A9B74-0345-3B4B-A42C-A947189E184C}" type="slidenum">
              <a:rPr lang="en-GB"/>
              <a:pPr>
                <a:defRPr/>
              </a:pPr>
              <a:t>‹#›</a:t>
            </a:fld>
            <a:endParaRPr lang="en-GB"/>
          </a:p>
        </p:txBody>
      </p:sp>
      <p:sp>
        <p:nvSpPr>
          <p:cNvPr id="7" name="Shape 31">
            <a:extLst>
              <a:ext uri="{FF2B5EF4-FFF2-40B4-BE49-F238E27FC236}">
                <a16:creationId xmlns:a16="http://schemas.microsoft.com/office/drawing/2014/main" id="{851AA3CB-86C9-A84B-9980-0473B5C5993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56108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1198563" y="719138"/>
            <a:ext cx="457200" cy="487362"/>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6" name="TextBox 5"/>
          <p:cNvSpPr txBox="1"/>
          <p:nvPr/>
        </p:nvSpPr>
        <p:spPr>
          <a:xfrm>
            <a:off x="8170863" y="2349500"/>
            <a:ext cx="457200" cy="487363"/>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2" name="Title 1"/>
          <p:cNvSpPr>
            <a:spLocks noGrp="1"/>
          </p:cNvSpPr>
          <p:nvPr>
            <p:ph type="title"/>
          </p:nvPr>
        </p:nvSpPr>
        <p:spPr>
          <a:xfrm>
            <a:off x="1656161" y="571501"/>
            <a:ext cx="6742509" cy="2285999"/>
          </a:xfrm>
        </p:spPr>
        <p:txBody>
          <a:bodyPr>
            <a:normAutofit/>
          </a:bodyPr>
          <a:lstStyle>
            <a:lvl1pPr algn="ctr">
              <a:defRPr sz="36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11" y="2857499"/>
            <a:ext cx="6399611" cy="317500"/>
          </a:xfrm>
        </p:spPr>
        <p:txBody>
          <a:bodyPr>
            <a:noAutofit/>
          </a:bodyPr>
          <a:lstStyle>
            <a:lvl1pPr marL="0" indent="0">
              <a:buFontTx/>
              <a:buNone/>
              <a:defRPr sz="1800"/>
            </a:lvl1pPr>
            <a:lvl2pPr marL="285739" indent="0">
              <a:buFontTx/>
              <a:buNone/>
              <a:defRPr/>
            </a:lvl2pPr>
            <a:lvl3pPr marL="571477" indent="0">
              <a:buFontTx/>
              <a:buNone/>
              <a:defRPr/>
            </a:lvl3pPr>
            <a:lvl4pPr marL="857216" indent="0">
              <a:buFontTx/>
              <a:buNone/>
              <a:defRPr/>
            </a:lvl4pPr>
            <a:lvl5pPr marL="1142954"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6" y="3619500"/>
            <a:ext cx="7514033" cy="1206500"/>
          </a:xfrm>
        </p:spPr>
        <p:txBody>
          <a:bodyPr>
            <a:normAutofit/>
          </a:bodyPr>
          <a:lstStyle>
            <a:lvl1pPr marL="0" indent="0" algn="ctr">
              <a:buNone/>
              <a:defRPr sz="20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dirty="0"/>
            </a:lvl1pPr>
          </a:lstStyle>
          <a:p>
            <a:pPr>
              <a:defRPr/>
            </a:pPr>
            <a:fld id="{39870745-EE23-D54C-BC4E-FFEBC40C1B7F}" type="datetime1">
              <a:rPr lang="en-US" smtClean="0"/>
              <a:t>2/22/20</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71B34EB3-7FD9-8841-BE48-14C8FFEC0C32}" type="slidenum">
              <a:rPr lang="en-GB"/>
              <a:pPr>
                <a:defRPr/>
              </a:pPr>
              <a:t>‹#›</a:t>
            </a:fld>
            <a:endParaRPr lang="en-GB"/>
          </a:p>
        </p:txBody>
      </p:sp>
      <p:sp>
        <p:nvSpPr>
          <p:cNvPr id="11" name="Shape 31">
            <a:extLst>
              <a:ext uri="{FF2B5EF4-FFF2-40B4-BE49-F238E27FC236}">
                <a16:creationId xmlns:a16="http://schemas.microsoft.com/office/drawing/2014/main" id="{171DC9C8-DB6A-6746-A7B4-7AC601A3E3E6}"/>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222320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757151"/>
            <a:ext cx="7514032" cy="1224000"/>
          </a:xfrm>
        </p:spPr>
        <p:txBody>
          <a:bodyPr anchor="b">
            <a:normAutofit/>
          </a:bodyPr>
          <a:lstStyle>
            <a:lvl1pPr algn="r">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113236" y="3981151"/>
            <a:ext cx="7514033" cy="717000"/>
          </a:xfrm>
        </p:spPr>
        <p:txBody>
          <a:bodyPr anchor="t">
            <a:normAutofit/>
          </a:bodyPr>
          <a:lstStyle>
            <a:lvl1pPr marL="0" indent="0" algn="r">
              <a:buNone/>
              <a:defRPr sz="20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7213E9C-FF14-4643-83ED-B69CDAB453BF}" type="datetime1">
              <a:rPr lang="en-US" smtClean="0"/>
              <a:t>2/22/20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30E96444-66D7-EB47-93E8-E402D9B9F4FD}" type="slidenum">
              <a:rPr lang="en-GB"/>
              <a:pPr>
                <a:defRPr/>
              </a:pPr>
              <a:t>‹#›</a:t>
            </a:fld>
            <a:endParaRPr lang="en-GB"/>
          </a:p>
        </p:txBody>
      </p:sp>
      <p:sp>
        <p:nvSpPr>
          <p:cNvPr id="7" name="Shape 31">
            <a:extLst>
              <a:ext uri="{FF2B5EF4-FFF2-40B4-BE49-F238E27FC236}">
                <a16:creationId xmlns:a16="http://schemas.microsoft.com/office/drawing/2014/main" id="{058E6296-F833-A141-A023-F080E29DDEFD}"/>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416721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1198563" y="719138"/>
            <a:ext cx="457200" cy="487362"/>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6" name="TextBox 5"/>
          <p:cNvSpPr txBox="1"/>
          <p:nvPr/>
        </p:nvSpPr>
        <p:spPr>
          <a:xfrm>
            <a:off x="8170863" y="2349500"/>
            <a:ext cx="457200" cy="487363"/>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2" name="Title 1"/>
          <p:cNvSpPr>
            <a:spLocks noGrp="1"/>
          </p:cNvSpPr>
          <p:nvPr>
            <p:ph type="title"/>
          </p:nvPr>
        </p:nvSpPr>
        <p:spPr>
          <a:xfrm>
            <a:off x="1656161" y="571501"/>
            <a:ext cx="6742509" cy="2285999"/>
          </a:xfrm>
        </p:spPr>
        <p:txBody>
          <a:bodyPr>
            <a:normAutofit/>
          </a:bodyPr>
          <a:lstStyle>
            <a:lvl1pPr algn="ctr">
              <a:defRPr sz="36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7" y="3238500"/>
            <a:ext cx="7514033" cy="740833"/>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1113236" y="3979333"/>
            <a:ext cx="7514033" cy="846667"/>
          </a:xfrm>
        </p:spPr>
        <p:txBody>
          <a:bodyPr anchor="t">
            <a:normAutofit/>
          </a:bodyPr>
          <a:lstStyle>
            <a:lvl1pPr marL="0" indent="0" algn="r">
              <a:buNone/>
              <a:defRPr sz="18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dirty="0"/>
            </a:lvl1pPr>
          </a:lstStyle>
          <a:p>
            <a:pPr>
              <a:defRPr/>
            </a:pPr>
            <a:fld id="{F9F9A853-1103-7247-9B77-965B90EE6D8E}" type="datetime1">
              <a:rPr lang="en-US" smtClean="0"/>
              <a:t>2/22/20</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F19308E8-1411-0546-8415-9BC6C4622C59}" type="slidenum">
              <a:rPr lang="en-GB"/>
              <a:pPr>
                <a:defRPr/>
              </a:pPr>
              <a:t>‹#›</a:t>
            </a:fld>
            <a:endParaRPr lang="en-GB"/>
          </a:p>
        </p:txBody>
      </p:sp>
      <p:sp>
        <p:nvSpPr>
          <p:cNvPr id="11" name="Shape 31">
            <a:extLst>
              <a:ext uri="{FF2B5EF4-FFF2-40B4-BE49-F238E27FC236}">
                <a16:creationId xmlns:a16="http://schemas.microsoft.com/office/drawing/2014/main" id="{FA9E94E1-0670-A74E-8182-D5AAE215D918}"/>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2065640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71503"/>
            <a:ext cx="7514034" cy="2272771"/>
          </a:xfrm>
        </p:spPr>
        <p:txBody>
          <a:bodyPr rtlCol="0">
            <a:normAutofit/>
          </a:bodyPr>
          <a:lstStyle>
            <a:lvl1pPr>
              <a:defRPr lang="en-US" sz="4400" b="0" dirty="0"/>
            </a:lvl1pPr>
          </a:lstStyle>
          <a:p>
            <a:pPr lvl="0"/>
            <a:r>
              <a:rPr lang="en-US"/>
              <a:t>Click to edit Master title style</a:t>
            </a:r>
            <a:endParaRPr lang="en-US" dirty="0"/>
          </a:p>
        </p:txBody>
      </p:sp>
      <p:sp>
        <p:nvSpPr>
          <p:cNvPr id="10" name="Text Placeholder 9"/>
          <p:cNvSpPr>
            <a:spLocks noGrp="1"/>
          </p:cNvSpPr>
          <p:nvPr>
            <p:ph type="body" sz="quarter" idx="13"/>
          </p:nvPr>
        </p:nvSpPr>
        <p:spPr>
          <a:xfrm>
            <a:off x="1113236" y="2921000"/>
            <a:ext cx="7514035" cy="698500"/>
          </a:xfrm>
        </p:spPr>
        <p:txBody>
          <a:bodyPr rtlCol="0" anchor="b">
            <a:normAutofit/>
          </a:bodyPr>
          <a:lstStyle>
            <a:lvl1pP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1113236" y="3619500"/>
            <a:ext cx="7514035" cy="1206500"/>
          </a:xfrm>
        </p:spPr>
        <p:txBody>
          <a:bodyPr anchor="t">
            <a:normAutofit/>
          </a:bodyPr>
          <a:lstStyle>
            <a:lvl1pPr marL="0" indent="0" algn="l">
              <a:buNone/>
              <a:defRPr sz="16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fld id="{5F8EEEC3-67C0-2749-9296-FAA0346EEEE3}" type="datetime1">
              <a:rPr lang="en-US" smtClean="0"/>
              <a:t>2/22/20</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GB" dirty="0"/>
          </a:p>
        </p:txBody>
      </p:sp>
      <p:sp>
        <p:nvSpPr>
          <p:cNvPr id="7" name="Slide Number Placeholder 5"/>
          <p:cNvSpPr>
            <a:spLocks noGrp="1"/>
          </p:cNvSpPr>
          <p:nvPr>
            <p:ph type="sldNum" sz="quarter" idx="16"/>
          </p:nvPr>
        </p:nvSpPr>
        <p:spPr/>
        <p:txBody>
          <a:bodyPr/>
          <a:lstStyle>
            <a:lvl1pPr>
              <a:defRPr/>
            </a:lvl1pPr>
          </a:lstStyle>
          <a:p>
            <a:pPr>
              <a:defRPr/>
            </a:pPr>
            <a:fld id="{596563D2-CB68-0946-BFC6-5EF30019EA82}" type="slidenum">
              <a:rPr lang="en-GB"/>
              <a:pPr>
                <a:defRPr/>
              </a:pPr>
              <a:t>‹#›</a:t>
            </a:fld>
            <a:endParaRPr lang="en-GB"/>
          </a:p>
        </p:txBody>
      </p:sp>
      <p:sp>
        <p:nvSpPr>
          <p:cNvPr id="8" name="Shape 31">
            <a:extLst>
              <a:ext uri="{FF2B5EF4-FFF2-40B4-BE49-F238E27FC236}">
                <a16:creationId xmlns:a16="http://schemas.microsoft.com/office/drawing/2014/main" id="{C91EFD3F-7B9A-7649-A32E-4F99A80986DD}"/>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679879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1CA23EC-4DEF-9149-8D08-AF5E17508753}" type="datetime1">
              <a:rPr lang="en-US" smtClean="0"/>
              <a:t>2/22/20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F7DBF954-5EAD-1045-BDB4-62DBA4773DCF}" type="slidenum">
              <a:rPr lang="en-GB"/>
              <a:pPr>
                <a:defRPr/>
              </a:pPr>
              <a:t>‹#›</a:t>
            </a:fld>
            <a:endParaRPr lang="en-GB"/>
          </a:p>
        </p:txBody>
      </p:sp>
      <p:sp>
        <p:nvSpPr>
          <p:cNvPr id="7" name="Shape 31">
            <a:extLst>
              <a:ext uri="{FF2B5EF4-FFF2-40B4-BE49-F238E27FC236}">
                <a16:creationId xmlns:a16="http://schemas.microsoft.com/office/drawing/2014/main" id="{797B1B3D-DDA1-9241-83A5-3312C4F35E45}"/>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769299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4" y="571500"/>
            <a:ext cx="1327777" cy="42545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6" y="571500"/>
            <a:ext cx="6014807" cy="42545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2770287-97C7-0B4A-89AA-9C9EE7BEF919}" type="datetime1">
              <a:rPr lang="en-US" smtClean="0"/>
              <a:t>2/22/20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67470014-2EDA-CD4E-A7AB-D13C9E1444C4}" type="slidenum">
              <a:rPr lang="en-GB"/>
              <a:pPr>
                <a:defRPr/>
              </a:pPr>
              <a:t>‹#›</a:t>
            </a:fld>
            <a:endParaRPr lang="en-GB"/>
          </a:p>
        </p:txBody>
      </p:sp>
      <p:sp>
        <p:nvSpPr>
          <p:cNvPr id="7" name="Shape 31">
            <a:extLst>
              <a:ext uri="{FF2B5EF4-FFF2-40B4-BE49-F238E27FC236}">
                <a16:creationId xmlns:a16="http://schemas.microsoft.com/office/drawing/2014/main" id="{680A71AC-804D-6A49-8E55-D96B5ACD72AA}"/>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770939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a:defRPr sz="1750">
                <a:latin typeface="Helvetica"/>
                <a:cs typeface="Helvetica"/>
              </a:defRPr>
            </a:lvl1pPr>
            <a:lvl2pPr>
              <a:defRPr sz="1500">
                <a:latin typeface="Helvetica"/>
                <a:cs typeface="Helvetica"/>
              </a:defRPr>
            </a:lvl2pPr>
            <a:lvl3pPr>
              <a:defRPr sz="1250">
                <a:latin typeface="Helvetica"/>
                <a:cs typeface="Helvetica"/>
              </a:defRPr>
            </a:lvl3pPr>
            <a:lvl4pPr>
              <a:defRPr sz="1125">
                <a:latin typeface="Helvetica"/>
                <a:cs typeface="Helvetica"/>
              </a:defRPr>
            </a:lvl4pPr>
            <a:lvl5pPr>
              <a:defRPr sz="10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2/22/20</a:t>
            </a:fld>
            <a:endParaRPr lang="en-US"/>
          </a:p>
        </p:txBody>
      </p:sp>
      <p:sp>
        <p:nvSpPr>
          <p:cNvPr id="5" name="Footer Placeholder 4"/>
          <p:cNvSpPr>
            <a:spLocks noGrp="1"/>
          </p:cNvSpPr>
          <p:nvPr>
            <p:ph type="ftr" sz="quarter" idx="11"/>
          </p:nvPr>
        </p:nvSpPr>
        <p:spPr>
          <a:xfrm>
            <a:off x="470263" y="5295900"/>
            <a:ext cx="3551056" cy="303213"/>
          </a:xfrm>
        </p:spPr>
        <p:txBody>
          <a:bodyPr/>
          <a:lstStyle>
            <a:lvl1pPr>
              <a:defRPr dirty="0"/>
            </a:lvl1pPr>
          </a:lstStyle>
          <a:p>
            <a:pPr>
              <a:defRPr/>
            </a:pPr>
            <a:endParaRPr lang="en-GB"/>
          </a:p>
        </p:txBody>
      </p:sp>
      <p:sp>
        <p:nvSpPr>
          <p:cNvPr id="6" name="Slide Number Placeholder 5"/>
          <p:cNvSpPr>
            <a:spLocks noGrp="1"/>
          </p:cNvSpPr>
          <p:nvPr>
            <p:ph type="sldNum" sz="quarter" idx="12"/>
          </p:nvPr>
        </p:nvSpPr>
        <p:spPr>
          <a:xfrm>
            <a:off x="8213725" y="5281613"/>
            <a:ext cx="414338" cy="304800"/>
          </a:xfrm>
        </p:spPr>
        <p:txBody>
          <a:bodyPr/>
          <a:lstStyle>
            <a:lvl1pPr>
              <a:defRPr/>
            </a:lvl1pPr>
          </a:lstStyle>
          <a:p>
            <a:pPr>
              <a:defRPr/>
            </a:pPr>
            <a:fld id="{B5D931A1-A42B-F94C-ADA3-91D74B0ACBA8}" type="slidenum">
              <a:rPr lang="en-GB"/>
              <a:pPr>
                <a:defRPr/>
              </a:pPr>
              <a:t>‹#›</a:t>
            </a:fld>
            <a:endParaRPr lang="en-GB"/>
          </a:p>
        </p:txBody>
      </p:sp>
      <p:sp>
        <p:nvSpPr>
          <p:cNvPr id="7" name="Shape 31">
            <a:extLst>
              <a:ext uri="{FF2B5EF4-FFF2-40B4-BE49-F238E27FC236}">
                <a16:creationId xmlns:a16="http://schemas.microsoft.com/office/drawing/2014/main" id="{90288B97-04E8-3A47-AF95-0E51262F210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52788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2/22/20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B910DD2F-4B2A-1149-8114-29949C022244}" type="slidenum">
              <a:rPr lang="en-GB"/>
              <a:pPr>
                <a:defRPr/>
              </a:pPr>
              <a:t>‹#›</a:t>
            </a:fld>
            <a:endParaRPr lang="en-GB"/>
          </a:p>
        </p:txBody>
      </p:sp>
      <p:sp>
        <p:nvSpPr>
          <p:cNvPr id="7" name="Shape 31">
            <a:extLst>
              <a:ext uri="{FF2B5EF4-FFF2-40B4-BE49-F238E27FC236}">
                <a16:creationId xmlns:a16="http://schemas.microsoft.com/office/drawing/2014/main" id="{62BE1222-69BA-5C4B-B884-FD241294276E}"/>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93258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5" y="140806"/>
            <a:ext cx="7514035" cy="94303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7" y="1254224"/>
            <a:ext cx="3671291" cy="3899926"/>
          </a:xfrm>
        </p:spPr>
        <p:txBody>
          <a:bodyPr>
            <a:normAutofit/>
          </a:bodyPr>
          <a:lstStyle>
            <a:lvl1pPr>
              <a:defRPr sz="2000"/>
            </a:lvl1pPr>
            <a:lvl2pPr>
              <a:defRPr sz="1800"/>
            </a:lvl2pPr>
            <a:lvl3pPr>
              <a:defRPr sz="1600"/>
            </a:lvl3pPr>
            <a:lvl4pPr>
              <a:defRPr sz="1200"/>
            </a:lvl4pPr>
            <a:lvl5pPr>
              <a:defRPr sz="12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1254224"/>
            <a:ext cx="3671292" cy="3899926"/>
          </a:xfrm>
        </p:spPr>
        <p:txBody>
          <a:bodyPr>
            <a:normAutofit/>
          </a:bodyPr>
          <a:lstStyle>
            <a:lvl1pPr>
              <a:defRPr sz="2000"/>
            </a:lvl1pPr>
            <a:lvl2pPr>
              <a:defRPr sz="1800"/>
            </a:lvl2pPr>
            <a:lvl3pPr>
              <a:defRPr sz="1600"/>
            </a:lvl3pPr>
            <a:lvl4pPr>
              <a:defRPr sz="1200"/>
            </a:lvl4pPr>
            <a:lvl5pPr>
              <a:defRPr sz="12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299325" y="5253038"/>
            <a:ext cx="857250" cy="304800"/>
          </a:xfrm>
        </p:spPr>
        <p:txBody>
          <a:bodyPr/>
          <a:lstStyle>
            <a:lvl1pPr>
              <a:defRPr dirty="0"/>
            </a:lvl1pPr>
          </a:lstStyle>
          <a:p>
            <a:pPr>
              <a:defRPr/>
            </a:pPr>
            <a:fld id="{7698F29D-462E-7342-BA78-DA612F4BACDB}" type="datetime1">
              <a:rPr lang="en-US" smtClean="0"/>
              <a:t>2/22/20</a:t>
            </a:fld>
            <a:endParaRPr lang="en-US"/>
          </a:p>
        </p:txBody>
      </p:sp>
      <p:sp>
        <p:nvSpPr>
          <p:cNvPr id="6" name="Footer Placeholder 5"/>
          <p:cNvSpPr>
            <a:spLocks noGrp="1"/>
          </p:cNvSpPr>
          <p:nvPr>
            <p:ph type="ftr" sz="quarter" idx="11"/>
          </p:nvPr>
        </p:nvSpPr>
        <p:spPr>
          <a:xfrm>
            <a:off x="1928813" y="5253038"/>
            <a:ext cx="5313362" cy="30480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8213725" y="5253038"/>
            <a:ext cx="414338" cy="304800"/>
          </a:xfrm>
        </p:spPr>
        <p:txBody>
          <a:bodyPr/>
          <a:lstStyle>
            <a:lvl1pPr>
              <a:defRPr/>
            </a:lvl1pPr>
          </a:lstStyle>
          <a:p>
            <a:pPr>
              <a:defRPr/>
            </a:pPr>
            <a:fld id="{46F94934-F064-734F-A6D3-DC27BF845CDD}" type="slidenum">
              <a:rPr lang="en-GB"/>
              <a:pPr>
                <a:defRPr/>
              </a:pPr>
              <a:t>‹#›</a:t>
            </a:fld>
            <a:endParaRPr lang="en-GB"/>
          </a:p>
        </p:txBody>
      </p:sp>
      <p:sp>
        <p:nvSpPr>
          <p:cNvPr id="8" name="Shape 31">
            <a:extLst>
              <a:ext uri="{FF2B5EF4-FFF2-40B4-BE49-F238E27FC236}">
                <a16:creationId xmlns:a16="http://schemas.microsoft.com/office/drawing/2014/main" id="{8812DCFC-825B-5745-B7F6-F41258F80168}"/>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854567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3" y="724829"/>
            <a:ext cx="3455391" cy="480218"/>
          </a:xfrm>
        </p:spPr>
        <p:txBody>
          <a:bodyPr anchor="b">
            <a:noAutofit/>
          </a:bodyPr>
          <a:lstStyle>
            <a:lvl1pPr marL="0" indent="0">
              <a:buNone/>
              <a:defRPr sz="2000" b="0">
                <a:solidFill>
                  <a:schemeClr val="accent1">
                    <a:lumMod val="75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4" name="Content Placeholder 3"/>
          <p:cNvSpPr>
            <a:spLocks noGrp="1"/>
          </p:cNvSpPr>
          <p:nvPr>
            <p:ph sz="half" idx="2"/>
          </p:nvPr>
        </p:nvSpPr>
        <p:spPr>
          <a:xfrm>
            <a:off x="1113231" y="1288832"/>
            <a:ext cx="3671292" cy="3773822"/>
          </a:xfrm>
        </p:spPr>
        <p:txBody>
          <a:bodyPr>
            <a:normAutofit/>
          </a:bodyPr>
          <a:lstStyle>
            <a:lvl1pPr>
              <a:defRPr sz="2000"/>
            </a:lvl1pPr>
            <a:lvl2pPr>
              <a:defRPr sz="1600"/>
            </a:lvl2pPr>
            <a:lvl3pPr>
              <a:defRPr sz="1200"/>
            </a:lvl3pPr>
            <a:lvl4pPr>
              <a:defRPr sz="1100"/>
            </a:lvl4pPr>
            <a:lvl5pPr>
              <a:defRPr sz="11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731885"/>
            <a:ext cx="3466903" cy="480218"/>
          </a:xfrm>
        </p:spPr>
        <p:txBody>
          <a:bodyPr anchor="b">
            <a:noAutofit/>
          </a:bodyPr>
          <a:lstStyle>
            <a:lvl1pPr marL="0" indent="0">
              <a:buNone/>
              <a:defRPr sz="2000" b="0">
                <a:solidFill>
                  <a:schemeClr val="accent1">
                    <a:lumMod val="75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6" name="Content Placeholder 5"/>
          <p:cNvSpPr>
            <a:spLocks noGrp="1"/>
          </p:cNvSpPr>
          <p:nvPr>
            <p:ph sz="quarter" idx="4"/>
          </p:nvPr>
        </p:nvSpPr>
        <p:spPr>
          <a:xfrm>
            <a:off x="4955973" y="1288832"/>
            <a:ext cx="3671292" cy="3773822"/>
          </a:xfrm>
        </p:spPr>
        <p:txBody>
          <a:bodyPr>
            <a:normAutofit/>
          </a:bodyPr>
          <a:lstStyle>
            <a:lvl1pPr>
              <a:defRPr sz="2000"/>
            </a:lvl1pPr>
            <a:lvl2pPr>
              <a:defRPr sz="1600"/>
            </a:lvl2pPr>
            <a:lvl3pPr>
              <a:defRPr sz="1200"/>
            </a:lvl3pPr>
            <a:lvl4pPr>
              <a:defRPr sz="1100"/>
            </a:lvl4pPr>
            <a:lvl5pPr>
              <a:defRPr sz="11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A753903F-777F-8B4D-8568-B9E93A6194EB}" type="datetime1">
              <a:rPr lang="en-US" smtClean="0"/>
              <a:t>2/22/20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C9F2412-3539-B440-B8D0-04FCB9C93E41}" type="slidenum">
              <a:rPr lang="en-GB"/>
              <a:pPr>
                <a:defRPr/>
              </a:pPr>
              <a:t>‹#›</a:t>
            </a:fld>
            <a:endParaRPr lang="en-GB"/>
          </a:p>
        </p:txBody>
      </p:sp>
      <p:sp>
        <p:nvSpPr>
          <p:cNvPr id="10" name="Shape 31">
            <a:extLst>
              <a:ext uri="{FF2B5EF4-FFF2-40B4-BE49-F238E27FC236}">
                <a16:creationId xmlns:a16="http://schemas.microsoft.com/office/drawing/2014/main" id="{313EB17C-605C-A54B-88DF-5B85E49EFA06}"/>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57837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8721A9B-B6D4-3D45-A9ED-A90EF0C241CB}" type="datetime1">
              <a:rPr lang="en-US" smtClean="0"/>
              <a:t>2/22/20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7511EA30-EE1A-224C-B1A5-D613D649D340}" type="slidenum">
              <a:rPr lang="en-GB"/>
              <a:pPr>
                <a:defRPr/>
              </a:pPr>
              <a:t>‹#›</a:t>
            </a:fld>
            <a:endParaRPr lang="en-GB"/>
          </a:p>
        </p:txBody>
      </p:sp>
      <p:sp>
        <p:nvSpPr>
          <p:cNvPr id="6" name="Shape 31">
            <a:extLst>
              <a:ext uri="{FF2B5EF4-FFF2-40B4-BE49-F238E27FC236}">
                <a16:creationId xmlns:a16="http://schemas.microsoft.com/office/drawing/2014/main" id="{5AA9C515-0705-7B48-8265-C3B8365757BD}"/>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967977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8FEF782-0C1E-1147-BDBC-60AA537F4082}" type="datetime1">
              <a:rPr lang="en-US" smtClean="0"/>
              <a:t>2/22/20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7E1F828E-4B39-DC4D-A599-36004B51E205}" type="slidenum">
              <a:rPr lang="en-US"/>
              <a:pPr>
                <a:defRPr/>
              </a:pPr>
              <a:t>‹#›</a:t>
            </a:fld>
            <a:endParaRPr lang="en-US"/>
          </a:p>
        </p:txBody>
      </p:sp>
      <p:sp>
        <p:nvSpPr>
          <p:cNvPr id="5" name="Shape 31">
            <a:extLst>
              <a:ext uri="{FF2B5EF4-FFF2-40B4-BE49-F238E27FC236}">
                <a16:creationId xmlns:a16="http://schemas.microsoft.com/office/drawing/2014/main" id="{D4AF40A0-6499-514A-9AFA-BD561F7A3D50}"/>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34845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6" y="1333500"/>
            <a:ext cx="2661841" cy="11430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6527" y="571502"/>
            <a:ext cx="4680743" cy="4558059"/>
          </a:xfrm>
        </p:spPr>
        <p:txBody>
          <a:bodyPr>
            <a:normAutofit/>
          </a:bodyPr>
          <a:lstStyle>
            <a:lvl1pPr>
              <a:defRPr sz="2400"/>
            </a:lvl1pPr>
            <a:lvl2pPr>
              <a:defRPr sz="2000"/>
            </a:lvl2pPr>
            <a:lvl3pPr>
              <a:defRPr sz="1600"/>
            </a:lvl3pPr>
            <a:lvl4pPr>
              <a:defRPr sz="1200"/>
            </a:lvl4pPr>
            <a:lvl5pPr>
              <a:defRPr sz="1200"/>
            </a:lvl5pPr>
            <a:lvl6pPr>
              <a:defRPr sz="875"/>
            </a:lvl6pPr>
            <a:lvl7pPr>
              <a:defRPr sz="875"/>
            </a:lvl7pPr>
            <a:lvl8pPr>
              <a:defRPr sz="875"/>
            </a:lvl8pPr>
            <a:lvl9pPr>
              <a:defRPr sz="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6" y="2476500"/>
            <a:ext cx="2661841" cy="1524000"/>
          </a:xfrm>
        </p:spPr>
        <p:txBody>
          <a:bodyPr>
            <a:normAutofit/>
          </a:bodyPr>
          <a:lstStyle>
            <a:lvl1pPr marL="0" indent="0" algn="ctr">
              <a:buNone/>
              <a:defRPr sz="1400"/>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AD18EFD-F73B-B24F-8869-B6F434543551}" type="datetime1">
              <a:rPr lang="en-US" smtClean="0"/>
              <a:t>2/22/20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8BA36AA5-96DB-B746-9604-8704752F6393}" type="slidenum">
              <a:rPr lang="en-GB"/>
              <a:pPr>
                <a:defRPr/>
              </a:pPr>
              <a:t>‹#›</a:t>
            </a:fld>
            <a:endParaRPr lang="en-GB"/>
          </a:p>
        </p:txBody>
      </p:sp>
      <p:sp>
        <p:nvSpPr>
          <p:cNvPr id="8" name="Shape 31">
            <a:extLst>
              <a:ext uri="{FF2B5EF4-FFF2-40B4-BE49-F238E27FC236}">
                <a16:creationId xmlns:a16="http://schemas.microsoft.com/office/drawing/2014/main" id="{C99F5BFF-9247-454D-A52D-77EF447BAABA}"/>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255837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5" y="1460499"/>
            <a:ext cx="4069619" cy="11430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3" y="762000"/>
            <a:ext cx="2460731" cy="3810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1112045" y="2603499"/>
            <a:ext cx="4069619" cy="1524000"/>
          </a:xfrm>
        </p:spPr>
        <p:txBody>
          <a:bodyPr>
            <a:normAutofit/>
          </a:bodyPr>
          <a:lstStyle>
            <a:lvl1pPr marL="0" indent="0" algn="ctr">
              <a:buNone/>
              <a:defRPr sz="1800"/>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86D5DE9-9BBC-5948-BCD4-460FDA513281}" type="datetime1">
              <a:rPr lang="en-US" smtClean="0"/>
              <a:t>2/22/20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96D6E9D2-F4C8-DD4D-B05F-697F1ABDA835}" type="slidenum">
              <a:rPr lang="en-GB"/>
              <a:pPr>
                <a:defRPr/>
              </a:pPr>
              <a:t>‹#›</a:t>
            </a:fld>
            <a:endParaRPr lang="en-GB"/>
          </a:p>
        </p:txBody>
      </p:sp>
      <p:sp>
        <p:nvSpPr>
          <p:cNvPr id="8" name="Shape 31">
            <a:extLst>
              <a:ext uri="{FF2B5EF4-FFF2-40B4-BE49-F238E27FC236}">
                <a16:creationId xmlns:a16="http://schemas.microsoft.com/office/drawing/2014/main" id="{F48A3329-AAC8-EC44-8F8D-51F2CA5310B0}"/>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598181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hyperlink" Target="https://creativecommons.org/licenses/by-sa/4.0/"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63732" y="131763"/>
            <a:ext cx="8164332" cy="5937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8" name="Text Placeholder 2"/>
          <p:cNvSpPr>
            <a:spLocks noGrp="1"/>
          </p:cNvSpPr>
          <p:nvPr>
            <p:ph type="body" idx="1"/>
          </p:nvPr>
        </p:nvSpPr>
        <p:spPr bwMode="auto">
          <a:xfrm>
            <a:off x="463732" y="903288"/>
            <a:ext cx="8164332" cy="430847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x-none" dirty="0"/>
              <a:t>Click to edit Master text styles</a:t>
            </a:r>
          </a:p>
          <a:p>
            <a:pPr lvl="1"/>
            <a:r>
              <a:rPr lang="en-US" altLang="x-none" dirty="0"/>
              <a:t>Second level</a:t>
            </a:r>
          </a:p>
          <a:p>
            <a:pPr lvl="2"/>
            <a:r>
              <a:rPr lang="en-US" altLang="x-none" dirty="0"/>
              <a:t>Third level</a:t>
            </a:r>
          </a:p>
          <a:p>
            <a:pPr lvl="3"/>
            <a:r>
              <a:rPr lang="en-US" altLang="x-none" dirty="0"/>
              <a:t>Fourth level</a:t>
            </a:r>
          </a:p>
          <a:p>
            <a:pPr lvl="4"/>
            <a:r>
              <a:rPr lang="en-US" altLang="x-none" dirty="0"/>
              <a:t>Fifth level</a:t>
            </a:r>
          </a:p>
        </p:txBody>
      </p:sp>
      <p:sp>
        <p:nvSpPr>
          <p:cNvPr id="4" name="Date Placeholder 3"/>
          <p:cNvSpPr>
            <a:spLocks noGrp="1"/>
          </p:cNvSpPr>
          <p:nvPr>
            <p:ph type="dt" sz="half" idx="2"/>
          </p:nvPr>
        </p:nvSpPr>
        <p:spPr>
          <a:xfrm>
            <a:off x="7299325" y="5259388"/>
            <a:ext cx="857250" cy="303212"/>
          </a:xfrm>
          <a:prstGeom prst="rect">
            <a:avLst/>
          </a:prstGeom>
        </p:spPr>
        <p:txBody>
          <a:bodyPr vert="horz" lIns="91440" tIns="45720" rIns="91440" bIns="45720" rtlCol="0" anchor="ctr"/>
          <a:lstStyle>
            <a:lvl1pPr algn="r" eaLnBrk="1" hangingPunct="1">
              <a:spcBef>
                <a:spcPct val="20000"/>
              </a:spcBef>
              <a:buClr>
                <a:schemeClr val="hlink"/>
              </a:buClr>
              <a:buSzPct val="55000"/>
              <a:buFont typeface="Wingdings" pitchFamily="2" charset="2"/>
              <a:buNone/>
              <a:defRPr sz="800" b="0" i="0" smtClean="0">
                <a:solidFill>
                  <a:schemeClr val="tx1"/>
                </a:solidFill>
                <a:effectLst/>
                <a:latin typeface="+mn-lt"/>
              </a:defRPr>
            </a:lvl1pPr>
          </a:lstStyle>
          <a:p>
            <a:pPr>
              <a:defRPr/>
            </a:pPr>
            <a:fld id="{7323C85F-1269-B54F-84D5-B0E2FBC7E66E}" type="datetime1">
              <a:rPr lang="en-US" smtClean="0"/>
              <a:t>2/22/20</a:t>
            </a:fld>
            <a:endParaRPr lang="en-US"/>
          </a:p>
        </p:txBody>
      </p:sp>
      <p:sp>
        <p:nvSpPr>
          <p:cNvPr id="5" name="Footer Placeholder 4"/>
          <p:cNvSpPr>
            <a:spLocks noGrp="1"/>
          </p:cNvSpPr>
          <p:nvPr>
            <p:ph type="ftr" sz="quarter" idx="3"/>
          </p:nvPr>
        </p:nvSpPr>
        <p:spPr>
          <a:xfrm>
            <a:off x="463731" y="5259388"/>
            <a:ext cx="4108269" cy="303212"/>
          </a:xfrm>
          <a:prstGeom prst="rect">
            <a:avLst/>
          </a:prstGeom>
        </p:spPr>
        <p:txBody>
          <a:bodyPr vert="horz" lIns="91440" tIns="45720" rIns="91440" bIns="45720" rtlCol="0" anchor="ctr"/>
          <a:lstStyle>
            <a:lvl1pPr algn="l" eaLnBrk="1" hangingPunct="1">
              <a:spcBef>
                <a:spcPct val="20000"/>
              </a:spcBef>
              <a:buClr>
                <a:schemeClr val="hlink"/>
              </a:buClr>
              <a:buSzPct val="55000"/>
              <a:buFont typeface="Wingdings" pitchFamily="2" charset="2"/>
              <a:buNone/>
              <a:defRPr sz="800" b="0" i="0" smtClean="0">
                <a:solidFill>
                  <a:schemeClr val="tx1"/>
                </a:solidFill>
                <a:effectLst/>
                <a:latin typeface="+mn-lt"/>
              </a:defRPr>
            </a:lvl1pPr>
          </a:lstStyle>
          <a:p>
            <a:pPr>
              <a:defRPr/>
            </a:pPr>
            <a:endParaRPr lang="en-GB" dirty="0"/>
          </a:p>
        </p:txBody>
      </p:sp>
      <p:sp>
        <p:nvSpPr>
          <p:cNvPr id="6" name="Slide Number Placeholder 5"/>
          <p:cNvSpPr>
            <a:spLocks noGrp="1"/>
          </p:cNvSpPr>
          <p:nvPr>
            <p:ph type="sldNum" sz="quarter" idx="4"/>
          </p:nvPr>
        </p:nvSpPr>
        <p:spPr>
          <a:xfrm>
            <a:off x="8213725" y="5259388"/>
            <a:ext cx="414338" cy="303212"/>
          </a:xfrm>
          <a:prstGeom prst="rect">
            <a:avLst/>
          </a:prstGeom>
        </p:spPr>
        <p:txBody>
          <a:bodyPr vert="horz" lIns="91440" tIns="45720" rIns="91440" bIns="45720" rtlCol="0" anchor="ctr"/>
          <a:lstStyle>
            <a:lvl1pPr algn="r" eaLnBrk="1" hangingPunct="1">
              <a:spcBef>
                <a:spcPct val="20000"/>
              </a:spcBef>
              <a:buClr>
                <a:schemeClr val="hlink"/>
              </a:buClr>
              <a:buSzPct val="55000"/>
              <a:buFont typeface="Wingdings" pitchFamily="2" charset="2"/>
              <a:buNone/>
              <a:defRPr sz="800" b="0" i="0" smtClean="0">
                <a:solidFill>
                  <a:schemeClr val="tx1"/>
                </a:solidFill>
                <a:effectLst/>
                <a:latin typeface="+mn-lt"/>
              </a:defRPr>
            </a:lvl1pPr>
          </a:lstStyle>
          <a:p>
            <a:pPr>
              <a:defRPr/>
            </a:pPr>
            <a:fld id="{361BC5EF-03BB-A040-9334-4208FF5B5108}" type="slidenum">
              <a:rPr lang="en-GB"/>
              <a:pPr>
                <a:defRPr/>
              </a:pPr>
              <a:t>‹#›</a:t>
            </a:fld>
            <a:endParaRPr lang="en-GB"/>
          </a:p>
        </p:txBody>
      </p:sp>
      <p:sp>
        <p:nvSpPr>
          <p:cNvPr id="8" name="Shape 31">
            <a:extLst>
              <a:ext uri="{FF2B5EF4-FFF2-40B4-BE49-F238E27FC236}">
                <a16:creationId xmlns:a16="http://schemas.microsoft.com/office/drawing/2014/main" id="{E9358145-F44C-6F4E-989F-3E332DF8704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9"/>
              </a:rPr>
              <a:t>Creative Commons Attribution-</a:t>
            </a:r>
            <a:r>
              <a:rPr lang="en-US" sz="800" dirty="0" err="1">
                <a:uFillTx/>
                <a:hlinkClick r:id="rId19"/>
              </a:rPr>
              <a:t>ShareAlike</a:t>
            </a:r>
            <a:r>
              <a:rPr lang="en-US" sz="800" dirty="0">
                <a:uFillTx/>
                <a:hlinkClick r:id="rId19"/>
              </a:rPr>
              <a:t> 4.0 International License</a:t>
            </a:r>
            <a:r>
              <a:rPr lang="en-US" sz="800" dirty="0">
                <a:uFillTx/>
              </a:rPr>
              <a:t>.</a:t>
            </a: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85" r:id="rId3"/>
    <p:sldLayoutId id="2147483698" r:id="rId4"/>
    <p:sldLayoutId id="2147483686" r:id="rId5"/>
    <p:sldLayoutId id="2147483687" r:id="rId6"/>
    <p:sldLayoutId id="2147483699" r:id="rId7"/>
    <p:sldLayoutId id="2147483688" r:id="rId8"/>
    <p:sldLayoutId id="2147483689" r:id="rId9"/>
    <p:sldLayoutId id="2147483690" r:id="rId10"/>
    <p:sldLayoutId id="2147483691" r:id="rId11"/>
    <p:sldLayoutId id="2147483700" r:id="rId12"/>
    <p:sldLayoutId id="2147483692" r:id="rId13"/>
    <p:sldLayoutId id="2147483701" r:id="rId14"/>
    <p:sldLayoutId id="2147483693" r:id="rId15"/>
    <p:sldLayoutId id="2147483694" r:id="rId16"/>
    <p:sldLayoutId id="2147483695" r:id="rId17"/>
  </p:sldLayoutIdLst>
  <p:hf hdr="0" dt="0"/>
  <p:txStyles>
    <p:titleStyle>
      <a:lvl1pPr algn="ctr" defTabSz="284163" rtl="0" fontAlgn="base">
        <a:spcBef>
          <a:spcPct val="0"/>
        </a:spcBef>
        <a:spcAft>
          <a:spcPct val="0"/>
        </a:spcAft>
        <a:defRPr sz="3200" kern="1200">
          <a:ln w="3175" cmpd="sng">
            <a:noFill/>
          </a:ln>
          <a:solidFill>
            <a:schemeClr val="tx1"/>
          </a:solidFill>
          <a:latin typeface="Franklin Gothic Demi" charset="0"/>
          <a:ea typeface="Franklin Gothic Demi" charset="0"/>
          <a:cs typeface="Franklin Gothic Demi" charset="0"/>
        </a:defRPr>
      </a:lvl1pPr>
      <a:lvl2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2pPr>
      <a:lvl3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3pPr>
      <a:lvl4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4pPr>
      <a:lvl5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p:bodyStyle>
    <p:otherStyle>
      <a:defPPr>
        <a:defRPr lang="en-US"/>
      </a:defPPr>
      <a:lvl1pPr marL="0" algn="l" defTabSz="285739" rtl="0" eaLnBrk="1" latinLnBrk="0" hangingPunct="1">
        <a:defRPr sz="1125" kern="1200">
          <a:solidFill>
            <a:schemeClr val="tx1"/>
          </a:solidFill>
          <a:latin typeface="+mn-lt"/>
          <a:ea typeface="+mn-ea"/>
          <a:cs typeface="+mn-cs"/>
        </a:defRPr>
      </a:lvl1pPr>
      <a:lvl2pPr marL="285739" algn="l" defTabSz="285739" rtl="0" eaLnBrk="1" latinLnBrk="0" hangingPunct="1">
        <a:defRPr sz="1125" kern="1200">
          <a:solidFill>
            <a:schemeClr val="tx1"/>
          </a:solidFill>
          <a:latin typeface="+mn-lt"/>
          <a:ea typeface="+mn-ea"/>
          <a:cs typeface="+mn-cs"/>
        </a:defRPr>
      </a:lvl2pPr>
      <a:lvl3pPr marL="571477" algn="l" defTabSz="285739" rtl="0" eaLnBrk="1" latinLnBrk="0" hangingPunct="1">
        <a:defRPr sz="1125" kern="1200">
          <a:solidFill>
            <a:schemeClr val="tx1"/>
          </a:solidFill>
          <a:latin typeface="+mn-lt"/>
          <a:ea typeface="+mn-ea"/>
          <a:cs typeface="+mn-cs"/>
        </a:defRPr>
      </a:lvl3pPr>
      <a:lvl4pPr marL="857216" algn="l" defTabSz="285739" rtl="0" eaLnBrk="1" latinLnBrk="0" hangingPunct="1">
        <a:defRPr sz="1125" kern="1200">
          <a:solidFill>
            <a:schemeClr val="tx1"/>
          </a:solidFill>
          <a:latin typeface="+mn-lt"/>
          <a:ea typeface="+mn-ea"/>
          <a:cs typeface="+mn-cs"/>
        </a:defRPr>
      </a:lvl4pPr>
      <a:lvl5pPr marL="1142954" algn="l" defTabSz="285739" rtl="0" eaLnBrk="1" latinLnBrk="0" hangingPunct="1">
        <a:defRPr sz="1125" kern="1200">
          <a:solidFill>
            <a:schemeClr val="tx1"/>
          </a:solidFill>
          <a:latin typeface="+mn-lt"/>
          <a:ea typeface="+mn-ea"/>
          <a:cs typeface="+mn-cs"/>
        </a:defRPr>
      </a:lvl5pPr>
      <a:lvl6pPr marL="1428693" algn="l" defTabSz="285739" rtl="0" eaLnBrk="1" latinLnBrk="0" hangingPunct="1">
        <a:defRPr sz="1125" kern="1200">
          <a:solidFill>
            <a:schemeClr val="tx1"/>
          </a:solidFill>
          <a:latin typeface="+mn-lt"/>
          <a:ea typeface="+mn-ea"/>
          <a:cs typeface="+mn-cs"/>
        </a:defRPr>
      </a:lvl6pPr>
      <a:lvl7pPr marL="1714431" algn="l" defTabSz="285739" rtl="0" eaLnBrk="1" latinLnBrk="0" hangingPunct="1">
        <a:defRPr sz="1125" kern="1200">
          <a:solidFill>
            <a:schemeClr val="tx1"/>
          </a:solidFill>
          <a:latin typeface="+mn-lt"/>
          <a:ea typeface="+mn-ea"/>
          <a:cs typeface="+mn-cs"/>
        </a:defRPr>
      </a:lvl7pPr>
      <a:lvl8pPr marL="2000170" algn="l" defTabSz="285739" rtl="0" eaLnBrk="1" latinLnBrk="0" hangingPunct="1">
        <a:defRPr sz="1125" kern="1200">
          <a:solidFill>
            <a:schemeClr val="tx1"/>
          </a:solidFill>
          <a:latin typeface="+mn-lt"/>
          <a:ea typeface="+mn-ea"/>
          <a:cs typeface="+mn-cs"/>
        </a:defRPr>
      </a:lvl8pPr>
      <a:lvl9pPr marL="2285909" algn="l" defTabSz="285739"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3ca%20rel=%22license%22%20href=%22http:/creativecommons.org/licenses/by-sa/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a:xfrm>
            <a:off x="175364" y="1149350"/>
            <a:ext cx="8451111" cy="2181225"/>
          </a:xfrm>
        </p:spPr>
        <p:txBody>
          <a:bodyPr anchor="ctr"/>
          <a:lstStyle/>
          <a:p>
            <a:pPr algn="ctr"/>
            <a:r>
              <a:rPr lang="en-US" altLang="en-US" sz="4000" dirty="0">
                <a:ln>
                  <a:noFill/>
                </a:ln>
              </a:rPr>
              <a:t>Network Centrality</a:t>
            </a:r>
            <a:br>
              <a:rPr lang="en-US" altLang="en-US" sz="4000" dirty="0">
                <a:ln>
                  <a:noFill/>
                </a:ln>
              </a:rPr>
            </a:br>
            <a:r>
              <a:rPr lang="en-US" altLang="en-US" sz="4000" dirty="0">
                <a:ln>
                  <a:noFill/>
                </a:ln>
              </a:rPr>
              <a:t>and PageRank</a:t>
            </a:r>
          </a:p>
        </p:txBody>
      </p:sp>
      <p:pic>
        <p:nvPicPr>
          <p:cNvPr id="7" name="Picture 2">
            <a:extLst>
              <a:ext uri="{FF2B5EF4-FFF2-40B4-BE49-F238E27FC236}">
                <a16:creationId xmlns:a16="http://schemas.microsoft.com/office/drawing/2014/main" id="{181BFFD0-8565-4026-AFBA-C7C96DD45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623" y="3330226"/>
            <a:ext cx="2077453" cy="5702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reative Commons License">
            <a:hlinkClick r:id="rId4" action="ppaction://hlinkfile"/>
            <a:extLst>
              <a:ext uri="{FF2B5EF4-FFF2-40B4-BE49-F238E27FC236}">
                <a16:creationId xmlns:a16="http://schemas.microsoft.com/office/drawing/2014/main" id="{5B3F5E85-57ED-834B-9423-D5F6ED2C9E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31" y="5110959"/>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PageRank: Intuition</a:t>
            </a:r>
          </a:p>
        </p:txBody>
      </p:sp>
      <p:sp>
        <p:nvSpPr>
          <p:cNvPr id="4" name="Slide Number Placeholder 3"/>
          <p:cNvSpPr>
            <a:spLocks noGrp="1"/>
          </p:cNvSpPr>
          <p:nvPr>
            <p:ph type="sldNum" sz="quarter" idx="10"/>
          </p:nvPr>
        </p:nvSpPr>
        <p:spPr/>
        <p:txBody>
          <a:bodyPr/>
          <a:lstStyle/>
          <a:p>
            <a:fld id="{103F590D-1EE3-4679-BAB2-47D8C4772F51}" type="slidenum">
              <a:rPr lang="en-GB" smtClean="0"/>
              <a:pPr/>
              <a:t>10</a:t>
            </a:fld>
            <a:endParaRPr lang="en-GB"/>
          </a:p>
        </p:txBody>
      </p:sp>
      <p:sp>
        <p:nvSpPr>
          <p:cNvPr id="26" name="Oval 25">
            <a:extLst>
              <a:ext uri="{FF2B5EF4-FFF2-40B4-BE49-F238E27FC236}">
                <a16:creationId xmlns:a16="http://schemas.microsoft.com/office/drawing/2014/main" id="{668B6952-9064-47D9-A28F-FC2654FF725C}"/>
              </a:ext>
            </a:extLst>
          </p:cNvPr>
          <p:cNvSpPr/>
          <p:nvPr/>
        </p:nvSpPr>
        <p:spPr>
          <a:xfrm>
            <a:off x="5603488" y="1366024"/>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27" name="Oval 26">
            <a:extLst>
              <a:ext uri="{FF2B5EF4-FFF2-40B4-BE49-F238E27FC236}">
                <a16:creationId xmlns:a16="http://schemas.microsoft.com/office/drawing/2014/main" id="{77E41163-1237-4AB4-AC08-F58D99014F15}"/>
              </a:ext>
            </a:extLst>
          </p:cNvPr>
          <p:cNvSpPr/>
          <p:nvPr/>
        </p:nvSpPr>
        <p:spPr>
          <a:xfrm>
            <a:off x="5603488" y="2152185"/>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28" name="Oval 27">
            <a:extLst>
              <a:ext uri="{FF2B5EF4-FFF2-40B4-BE49-F238E27FC236}">
                <a16:creationId xmlns:a16="http://schemas.microsoft.com/office/drawing/2014/main" id="{75A065C8-3576-48B8-9225-535CB9FD0A87}"/>
              </a:ext>
            </a:extLst>
          </p:cNvPr>
          <p:cNvSpPr/>
          <p:nvPr/>
        </p:nvSpPr>
        <p:spPr>
          <a:xfrm>
            <a:off x="5603488" y="2938345"/>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29" name="Oval 28">
            <a:extLst>
              <a:ext uri="{FF2B5EF4-FFF2-40B4-BE49-F238E27FC236}">
                <a16:creationId xmlns:a16="http://schemas.microsoft.com/office/drawing/2014/main" id="{78444B4E-89C7-4A5B-A613-5E82BE194BD1}"/>
              </a:ext>
            </a:extLst>
          </p:cNvPr>
          <p:cNvSpPr/>
          <p:nvPr/>
        </p:nvSpPr>
        <p:spPr>
          <a:xfrm>
            <a:off x="4438186" y="1778619"/>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0" name="Oval 29">
            <a:extLst>
              <a:ext uri="{FF2B5EF4-FFF2-40B4-BE49-F238E27FC236}">
                <a16:creationId xmlns:a16="http://schemas.microsoft.com/office/drawing/2014/main" id="{5B940FF9-7FC0-418D-AF37-ED5743F36242}"/>
              </a:ext>
            </a:extLst>
          </p:cNvPr>
          <p:cNvSpPr/>
          <p:nvPr/>
        </p:nvSpPr>
        <p:spPr>
          <a:xfrm>
            <a:off x="4438186" y="2564779"/>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31" name="Oval 30">
            <a:extLst>
              <a:ext uri="{FF2B5EF4-FFF2-40B4-BE49-F238E27FC236}">
                <a16:creationId xmlns:a16="http://schemas.microsoft.com/office/drawing/2014/main" id="{51FDC49C-1091-4CF1-9169-AC0B764FFCC8}"/>
              </a:ext>
            </a:extLst>
          </p:cNvPr>
          <p:cNvSpPr/>
          <p:nvPr/>
        </p:nvSpPr>
        <p:spPr>
          <a:xfrm>
            <a:off x="3339791" y="973739"/>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2" name="Oval 31">
            <a:extLst>
              <a:ext uri="{FF2B5EF4-FFF2-40B4-BE49-F238E27FC236}">
                <a16:creationId xmlns:a16="http://schemas.microsoft.com/office/drawing/2014/main" id="{C1FA403E-8B42-4CC5-9059-F80BEB02E41B}"/>
              </a:ext>
            </a:extLst>
          </p:cNvPr>
          <p:cNvSpPr/>
          <p:nvPr/>
        </p:nvSpPr>
        <p:spPr>
          <a:xfrm>
            <a:off x="3339790" y="1623959"/>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3" name="Oval 32">
            <a:extLst>
              <a:ext uri="{FF2B5EF4-FFF2-40B4-BE49-F238E27FC236}">
                <a16:creationId xmlns:a16="http://schemas.microsoft.com/office/drawing/2014/main" id="{5BB8D0A7-77F4-46A0-8EA0-964ED9968270}"/>
              </a:ext>
            </a:extLst>
          </p:cNvPr>
          <p:cNvSpPr/>
          <p:nvPr/>
        </p:nvSpPr>
        <p:spPr>
          <a:xfrm>
            <a:off x="3339789" y="2283082"/>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4" name="Oval 33">
            <a:extLst>
              <a:ext uri="{FF2B5EF4-FFF2-40B4-BE49-F238E27FC236}">
                <a16:creationId xmlns:a16="http://schemas.microsoft.com/office/drawing/2014/main" id="{9E00DFA7-36E3-4BFB-9322-B2052DA59487}"/>
              </a:ext>
            </a:extLst>
          </p:cNvPr>
          <p:cNvSpPr/>
          <p:nvPr/>
        </p:nvSpPr>
        <p:spPr>
          <a:xfrm>
            <a:off x="3354994" y="2924276"/>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5" name="Straight Arrow Connector 34">
            <a:extLst>
              <a:ext uri="{FF2B5EF4-FFF2-40B4-BE49-F238E27FC236}">
                <a16:creationId xmlns:a16="http://schemas.microsoft.com/office/drawing/2014/main" id="{26B543D1-ADE4-4CED-AC70-3304659D91F1}"/>
              </a:ext>
            </a:extLst>
          </p:cNvPr>
          <p:cNvCxnSpPr>
            <a:cxnSpLocks/>
            <a:stCxn id="29" idx="7"/>
            <a:endCxn id="26" idx="2"/>
          </p:cNvCxnSpPr>
          <p:nvPr/>
        </p:nvCxnSpPr>
        <p:spPr>
          <a:xfrm flipV="1">
            <a:off x="4942649" y="1661532"/>
            <a:ext cx="660839" cy="2036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14F8BC-C1A6-4A18-B484-3E5BF24EBA1A}"/>
              </a:ext>
            </a:extLst>
          </p:cNvPr>
          <p:cNvCxnSpPr>
            <a:cxnSpLocks/>
            <a:stCxn id="29" idx="6"/>
            <a:endCxn id="27" idx="1"/>
          </p:cNvCxnSpPr>
          <p:nvPr/>
        </p:nvCxnSpPr>
        <p:spPr>
          <a:xfrm>
            <a:off x="5029201" y="2074127"/>
            <a:ext cx="660839" cy="1646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3908CB2-9174-4DF0-9F05-992B81145DD1}"/>
              </a:ext>
            </a:extLst>
          </p:cNvPr>
          <p:cNvCxnSpPr>
            <a:cxnSpLocks/>
            <a:stCxn id="30" idx="5"/>
            <a:endCxn id="28" idx="2"/>
          </p:cNvCxnSpPr>
          <p:nvPr/>
        </p:nvCxnSpPr>
        <p:spPr>
          <a:xfrm>
            <a:off x="4942649" y="3069242"/>
            <a:ext cx="660839" cy="16461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1BFEC41-AC07-4CEF-A779-0C0AF77948DE}"/>
              </a:ext>
            </a:extLst>
          </p:cNvPr>
          <p:cNvCxnSpPr>
            <a:cxnSpLocks/>
            <a:stCxn id="30" idx="6"/>
            <a:endCxn id="27" idx="3"/>
          </p:cNvCxnSpPr>
          <p:nvPr/>
        </p:nvCxnSpPr>
        <p:spPr>
          <a:xfrm flipV="1">
            <a:off x="5029201" y="2656648"/>
            <a:ext cx="660839" cy="2036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EF08B04-2914-499F-BD9D-9407503D751A}"/>
              </a:ext>
            </a:extLst>
          </p:cNvPr>
          <p:cNvCxnSpPr>
            <a:cxnSpLocks/>
            <a:stCxn id="33" idx="6"/>
            <a:endCxn id="30" idx="2"/>
          </p:cNvCxnSpPr>
          <p:nvPr/>
        </p:nvCxnSpPr>
        <p:spPr>
          <a:xfrm>
            <a:off x="3930804" y="2578590"/>
            <a:ext cx="507382" cy="28169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343557B-581D-4D65-8ED3-F476CDB9701B}"/>
              </a:ext>
            </a:extLst>
          </p:cNvPr>
          <p:cNvCxnSpPr>
            <a:cxnSpLocks/>
            <a:stCxn id="34" idx="7"/>
            <a:endCxn id="30" idx="3"/>
          </p:cNvCxnSpPr>
          <p:nvPr/>
        </p:nvCxnSpPr>
        <p:spPr>
          <a:xfrm>
            <a:off x="3859457" y="3010828"/>
            <a:ext cx="665281" cy="5841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1F75CE7-8D5D-4068-A5E0-89E51AEEFBC5}"/>
              </a:ext>
            </a:extLst>
          </p:cNvPr>
          <p:cNvCxnSpPr>
            <a:cxnSpLocks/>
            <a:stCxn id="31" idx="6"/>
            <a:endCxn id="29" idx="1"/>
          </p:cNvCxnSpPr>
          <p:nvPr/>
        </p:nvCxnSpPr>
        <p:spPr>
          <a:xfrm>
            <a:off x="3930806" y="1269247"/>
            <a:ext cx="593932" cy="59592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9548374-7E0A-4E7D-A025-A25BF729B1DA}"/>
              </a:ext>
            </a:extLst>
          </p:cNvPr>
          <p:cNvCxnSpPr>
            <a:cxnSpLocks/>
            <a:stCxn id="32" idx="5"/>
            <a:endCxn id="30" idx="1"/>
          </p:cNvCxnSpPr>
          <p:nvPr/>
        </p:nvCxnSpPr>
        <p:spPr>
          <a:xfrm>
            <a:off x="3844253" y="2128422"/>
            <a:ext cx="680485" cy="5229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039B2021-8D60-4ECE-923E-F99A50D32F83}"/>
              </a:ext>
            </a:extLst>
          </p:cNvPr>
          <p:cNvSpPr txBox="1">
            <a:spLocks/>
          </p:cNvSpPr>
          <p:nvPr/>
        </p:nvSpPr>
        <p:spPr bwMode="auto">
          <a:xfrm>
            <a:off x="1657350" y="3436382"/>
            <a:ext cx="5829300" cy="20574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177800" indent="-177800" algn="l" defTabSz="284163" rtl="0" fontAlgn="base">
              <a:spcBef>
                <a:spcPct val="20000"/>
              </a:spcBef>
              <a:spcAft>
                <a:spcPts val="375"/>
              </a:spcAft>
              <a:buClr>
                <a:srgbClr val="7F241A"/>
              </a:buClr>
              <a:buSzPct val="145000"/>
              <a:buFont typeface="Arial" charset="0"/>
              <a:buChar char="•"/>
              <a:defRPr sz="175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15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125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125"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0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eaLnBrk="1" hangingPunct="1">
              <a:buFont typeface="Arial" charset="0"/>
              <a:buNone/>
            </a:pPr>
            <a:r>
              <a:rPr lang="en-US" sz="1800"/>
              <a:t>Imagine a contest for The Web's Best Page</a:t>
            </a:r>
          </a:p>
          <a:p>
            <a:pPr lvl="1" eaLnBrk="1" hangingPunct="1"/>
            <a:r>
              <a:rPr lang="en-US" sz="1800"/>
              <a:t>Initially, each page has one vote</a:t>
            </a:r>
          </a:p>
          <a:p>
            <a:pPr lvl="1" eaLnBrk="1" hangingPunct="1"/>
            <a:r>
              <a:rPr lang="en-US" sz="1800"/>
              <a:t>Each page votes for all the pages it has a link to</a:t>
            </a:r>
          </a:p>
          <a:p>
            <a:pPr lvl="1" eaLnBrk="1" hangingPunct="1"/>
            <a:r>
              <a:rPr lang="en-US" sz="1800"/>
              <a:t>To ensure fairness, pages voting for more than one page must split their vote equally between them</a:t>
            </a:r>
            <a:endParaRPr lang="en-US" sz="1800" dirty="0"/>
          </a:p>
        </p:txBody>
      </p:sp>
      <p:sp>
        <p:nvSpPr>
          <p:cNvPr id="22" name="Oval 21">
            <a:extLst>
              <a:ext uri="{FF2B5EF4-FFF2-40B4-BE49-F238E27FC236}">
                <a16:creationId xmlns:a16="http://schemas.microsoft.com/office/drawing/2014/main" id="{AB72FDE2-F3E3-464C-9B1B-89C9CC1A6C10}"/>
              </a:ext>
            </a:extLst>
          </p:cNvPr>
          <p:cNvSpPr/>
          <p:nvPr/>
        </p:nvSpPr>
        <p:spPr bwMode="auto">
          <a:xfrm>
            <a:off x="2388128" y="2129127"/>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23" name="Oval 22">
            <a:extLst>
              <a:ext uri="{FF2B5EF4-FFF2-40B4-BE49-F238E27FC236}">
                <a16:creationId xmlns:a16="http://schemas.microsoft.com/office/drawing/2014/main" id="{CD486B98-F2C9-4641-A7E6-E6487EBB797E}"/>
              </a:ext>
            </a:extLst>
          </p:cNvPr>
          <p:cNvSpPr/>
          <p:nvPr/>
        </p:nvSpPr>
        <p:spPr bwMode="auto">
          <a:xfrm>
            <a:off x="2337174" y="2350841"/>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24" name="Oval 23">
            <a:extLst>
              <a:ext uri="{FF2B5EF4-FFF2-40B4-BE49-F238E27FC236}">
                <a16:creationId xmlns:a16="http://schemas.microsoft.com/office/drawing/2014/main" id="{553E0AA2-C45B-419A-AD92-D2405E57C799}"/>
              </a:ext>
            </a:extLst>
          </p:cNvPr>
          <p:cNvSpPr/>
          <p:nvPr/>
        </p:nvSpPr>
        <p:spPr bwMode="auto">
          <a:xfrm>
            <a:off x="2401898" y="2564293"/>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25" name="Oval 24">
            <a:extLst>
              <a:ext uri="{FF2B5EF4-FFF2-40B4-BE49-F238E27FC236}">
                <a16:creationId xmlns:a16="http://schemas.microsoft.com/office/drawing/2014/main" id="{19B3E667-B26D-4D0C-9B40-7827C8C55429}"/>
              </a:ext>
            </a:extLst>
          </p:cNvPr>
          <p:cNvSpPr/>
          <p:nvPr/>
        </p:nvSpPr>
        <p:spPr bwMode="auto">
          <a:xfrm>
            <a:off x="2491208" y="2758128"/>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44" name="Oval 43">
            <a:extLst>
              <a:ext uri="{FF2B5EF4-FFF2-40B4-BE49-F238E27FC236}">
                <a16:creationId xmlns:a16="http://schemas.microsoft.com/office/drawing/2014/main" id="{997E782B-9AF5-4917-BD9F-44B7F0275AF8}"/>
              </a:ext>
            </a:extLst>
          </p:cNvPr>
          <p:cNvSpPr/>
          <p:nvPr/>
        </p:nvSpPr>
        <p:spPr bwMode="auto">
          <a:xfrm>
            <a:off x="2613974" y="2024467"/>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45" name="Oval 44">
            <a:extLst>
              <a:ext uri="{FF2B5EF4-FFF2-40B4-BE49-F238E27FC236}">
                <a16:creationId xmlns:a16="http://schemas.microsoft.com/office/drawing/2014/main" id="{E1A8AFCF-27F4-4D99-A2CD-0DE02E337DCE}"/>
              </a:ext>
            </a:extLst>
          </p:cNvPr>
          <p:cNvSpPr/>
          <p:nvPr/>
        </p:nvSpPr>
        <p:spPr bwMode="auto">
          <a:xfrm>
            <a:off x="2753061" y="2774991"/>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46" name="Oval 45">
            <a:extLst>
              <a:ext uri="{FF2B5EF4-FFF2-40B4-BE49-F238E27FC236}">
                <a16:creationId xmlns:a16="http://schemas.microsoft.com/office/drawing/2014/main" id="{8C7CCA67-77FD-4DAA-9B7B-A64096A34321}"/>
              </a:ext>
            </a:extLst>
          </p:cNvPr>
          <p:cNvSpPr/>
          <p:nvPr/>
        </p:nvSpPr>
        <p:spPr bwMode="auto">
          <a:xfrm>
            <a:off x="2792998" y="1221218"/>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47" name="Oval 46">
            <a:extLst>
              <a:ext uri="{FF2B5EF4-FFF2-40B4-BE49-F238E27FC236}">
                <a16:creationId xmlns:a16="http://schemas.microsoft.com/office/drawing/2014/main" id="{BD919BA0-6973-4319-8B31-35CC75CDD656}"/>
              </a:ext>
            </a:extLst>
          </p:cNvPr>
          <p:cNvSpPr/>
          <p:nvPr/>
        </p:nvSpPr>
        <p:spPr bwMode="auto">
          <a:xfrm>
            <a:off x="2827426" y="1700845"/>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cxnSp>
        <p:nvCxnSpPr>
          <p:cNvPr id="48" name="Straight Arrow Connector 47">
            <a:extLst>
              <a:ext uri="{FF2B5EF4-FFF2-40B4-BE49-F238E27FC236}">
                <a16:creationId xmlns:a16="http://schemas.microsoft.com/office/drawing/2014/main" id="{F608CA99-0866-4118-9987-0E30E732627B}"/>
              </a:ext>
            </a:extLst>
          </p:cNvPr>
          <p:cNvCxnSpPr>
            <a:cxnSpLocks/>
            <a:stCxn id="46" idx="6"/>
            <a:endCxn id="31" idx="2"/>
          </p:cNvCxnSpPr>
          <p:nvPr/>
        </p:nvCxnSpPr>
        <p:spPr bwMode="auto">
          <a:xfrm flipV="1">
            <a:off x="2972022" y="1269247"/>
            <a:ext cx="367769" cy="414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9" name="Straight Arrow Connector 48">
            <a:extLst>
              <a:ext uri="{FF2B5EF4-FFF2-40B4-BE49-F238E27FC236}">
                <a16:creationId xmlns:a16="http://schemas.microsoft.com/office/drawing/2014/main" id="{05E2F38B-EDB8-48B0-8F12-ADE658E41DDF}"/>
              </a:ext>
            </a:extLst>
          </p:cNvPr>
          <p:cNvCxnSpPr>
            <a:cxnSpLocks/>
            <a:stCxn id="47" idx="6"/>
            <a:endCxn id="32" idx="2"/>
          </p:cNvCxnSpPr>
          <p:nvPr/>
        </p:nvCxnSpPr>
        <p:spPr bwMode="auto">
          <a:xfrm>
            <a:off x="3006450" y="1790357"/>
            <a:ext cx="333340" cy="12911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0" name="Straight Arrow Connector 49">
            <a:extLst>
              <a:ext uri="{FF2B5EF4-FFF2-40B4-BE49-F238E27FC236}">
                <a16:creationId xmlns:a16="http://schemas.microsoft.com/office/drawing/2014/main" id="{2EA4AD23-8AAF-4555-B445-61181066D762}"/>
              </a:ext>
            </a:extLst>
          </p:cNvPr>
          <p:cNvCxnSpPr>
            <a:cxnSpLocks/>
            <a:stCxn id="58" idx="5"/>
            <a:endCxn id="33" idx="2"/>
          </p:cNvCxnSpPr>
          <p:nvPr/>
        </p:nvCxnSpPr>
        <p:spPr bwMode="auto">
          <a:xfrm>
            <a:off x="3017414" y="2303967"/>
            <a:ext cx="322375" cy="27462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1" name="Straight Arrow Connector 50">
            <a:extLst>
              <a:ext uri="{FF2B5EF4-FFF2-40B4-BE49-F238E27FC236}">
                <a16:creationId xmlns:a16="http://schemas.microsoft.com/office/drawing/2014/main" id="{A8477494-FDAD-40A2-B3A7-2B45743FA57C}"/>
              </a:ext>
            </a:extLst>
          </p:cNvPr>
          <p:cNvCxnSpPr>
            <a:stCxn id="22" idx="6"/>
          </p:cNvCxnSpPr>
          <p:nvPr/>
        </p:nvCxnSpPr>
        <p:spPr bwMode="auto">
          <a:xfrm>
            <a:off x="2567152" y="2218639"/>
            <a:ext cx="793214" cy="39935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2" name="Straight Arrow Connector 51">
            <a:extLst>
              <a:ext uri="{FF2B5EF4-FFF2-40B4-BE49-F238E27FC236}">
                <a16:creationId xmlns:a16="http://schemas.microsoft.com/office/drawing/2014/main" id="{79A12975-340C-4729-99F5-DBEF443DFFEC}"/>
              </a:ext>
            </a:extLst>
          </p:cNvPr>
          <p:cNvCxnSpPr>
            <a:cxnSpLocks/>
            <a:stCxn id="45" idx="6"/>
            <a:endCxn id="33" idx="3"/>
          </p:cNvCxnSpPr>
          <p:nvPr/>
        </p:nvCxnSpPr>
        <p:spPr bwMode="auto">
          <a:xfrm flipV="1">
            <a:off x="2932085" y="2787545"/>
            <a:ext cx="494256" cy="7695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3" name="Straight Arrow Connector 52">
            <a:extLst>
              <a:ext uri="{FF2B5EF4-FFF2-40B4-BE49-F238E27FC236}">
                <a16:creationId xmlns:a16="http://schemas.microsoft.com/office/drawing/2014/main" id="{C401AB40-933D-4B6B-BA94-84120A417ACC}"/>
              </a:ext>
            </a:extLst>
          </p:cNvPr>
          <p:cNvCxnSpPr>
            <a:stCxn id="61" idx="6"/>
          </p:cNvCxnSpPr>
          <p:nvPr/>
        </p:nvCxnSpPr>
        <p:spPr bwMode="auto">
          <a:xfrm>
            <a:off x="2830180" y="2597342"/>
            <a:ext cx="530186" cy="2065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4" name="Straight Arrow Connector 53">
            <a:extLst>
              <a:ext uri="{FF2B5EF4-FFF2-40B4-BE49-F238E27FC236}">
                <a16:creationId xmlns:a16="http://schemas.microsoft.com/office/drawing/2014/main" id="{9D0B25F0-5310-4F56-B180-56830BED8484}"/>
              </a:ext>
            </a:extLst>
          </p:cNvPr>
          <p:cNvCxnSpPr>
            <a:stCxn id="25" idx="7"/>
          </p:cNvCxnSpPr>
          <p:nvPr/>
        </p:nvCxnSpPr>
        <p:spPr bwMode="auto">
          <a:xfrm rot="5400000" flipH="1" flipV="1">
            <a:off x="2973141" y="2369079"/>
            <a:ext cx="86139" cy="74439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5" name="Straight Arrow Connector 54">
            <a:extLst>
              <a:ext uri="{FF2B5EF4-FFF2-40B4-BE49-F238E27FC236}">
                <a16:creationId xmlns:a16="http://schemas.microsoft.com/office/drawing/2014/main" id="{D86E306E-D513-411D-956C-AE9E0D7A8D19}"/>
              </a:ext>
            </a:extLst>
          </p:cNvPr>
          <p:cNvCxnSpPr>
            <a:stCxn id="23" idx="6"/>
          </p:cNvCxnSpPr>
          <p:nvPr/>
        </p:nvCxnSpPr>
        <p:spPr bwMode="auto">
          <a:xfrm>
            <a:off x="2516198" y="2440352"/>
            <a:ext cx="844168" cy="17764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6" name="Straight Arrow Connector 55">
            <a:extLst>
              <a:ext uri="{FF2B5EF4-FFF2-40B4-BE49-F238E27FC236}">
                <a16:creationId xmlns:a16="http://schemas.microsoft.com/office/drawing/2014/main" id="{D30CF11B-32C2-4796-A9A8-0D52CE700C3D}"/>
              </a:ext>
            </a:extLst>
          </p:cNvPr>
          <p:cNvCxnSpPr>
            <a:cxnSpLocks/>
            <a:stCxn id="44" idx="5"/>
            <a:endCxn id="33" idx="1"/>
          </p:cNvCxnSpPr>
          <p:nvPr/>
        </p:nvCxnSpPr>
        <p:spPr bwMode="auto">
          <a:xfrm>
            <a:off x="2766781" y="2177274"/>
            <a:ext cx="659560" cy="19236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57" name="Oval 56">
            <a:extLst>
              <a:ext uri="{FF2B5EF4-FFF2-40B4-BE49-F238E27FC236}">
                <a16:creationId xmlns:a16="http://schemas.microsoft.com/office/drawing/2014/main" id="{09053D79-89A6-4045-9FBC-1255F0D4D134}"/>
              </a:ext>
            </a:extLst>
          </p:cNvPr>
          <p:cNvSpPr/>
          <p:nvPr/>
        </p:nvSpPr>
        <p:spPr bwMode="auto">
          <a:xfrm>
            <a:off x="2652533" y="2277854"/>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58" name="Oval 57">
            <a:extLst>
              <a:ext uri="{FF2B5EF4-FFF2-40B4-BE49-F238E27FC236}">
                <a16:creationId xmlns:a16="http://schemas.microsoft.com/office/drawing/2014/main" id="{269520B0-D49F-47C6-8942-7BA39E7A6A7B}"/>
              </a:ext>
            </a:extLst>
          </p:cNvPr>
          <p:cNvSpPr/>
          <p:nvPr/>
        </p:nvSpPr>
        <p:spPr bwMode="auto">
          <a:xfrm>
            <a:off x="2864607" y="2151160"/>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59" name="Oval 58">
            <a:extLst>
              <a:ext uri="{FF2B5EF4-FFF2-40B4-BE49-F238E27FC236}">
                <a16:creationId xmlns:a16="http://schemas.microsoft.com/office/drawing/2014/main" id="{6001FB68-9DB5-49B3-AA16-C0A2239C56DB}"/>
              </a:ext>
            </a:extLst>
          </p:cNvPr>
          <p:cNvSpPr/>
          <p:nvPr/>
        </p:nvSpPr>
        <p:spPr bwMode="auto">
          <a:xfrm>
            <a:off x="2904544" y="2438976"/>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cxnSp>
        <p:nvCxnSpPr>
          <p:cNvPr id="60" name="Straight Arrow Connector 59">
            <a:extLst>
              <a:ext uri="{FF2B5EF4-FFF2-40B4-BE49-F238E27FC236}">
                <a16:creationId xmlns:a16="http://schemas.microsoft.com/office/drawing/2014/main" id="{CB90705F-75E9-4784-ABB3-CC3EF8132118}"/>
              </a:ext>
            </a:extLst>
          </p:cNvPr>
          <p:cNvCxnSpPr>
            <a:stCxn id="24" idx="6"/>
          </p:cNvCxnSpPr>
          <p:nvPr/>
        </p:nvCxnSpPr>
        <p:spPr bwMode="auto">
          <a:xfrm flipV="1">
            <a:off x="2580921" y="2617999"/>
            <a:ext cx="779444" cy="3580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61" name="Oval 60">
            <a:extLst>
              <a:ext uri="{FF2B5EF4-FFF2-40B4-BE49-F238E27FC236}">
                <a16:creationId xmlns:a16="http://schemas.microsoft.com/office/drawing/2014/main" id="{3EE341D0-370C-4114-BE9F-0AA7FDC0AA52}"/>
              </a:ext>
            </a:extLst>
          </p:cNvPr>
          <p:cNvSpPr/>
          <p:nvPr/>
        </p:nvSpPr>
        <p:spPr bwMode="auto">
          <a:xfrm>
            <a:off x="2651156" y="2507831"/>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62" name="TextBox 61">
            <a:extLst>
              <a:ext uri="{FF2B5EF4-FFF2-40B4-BE49-F238E27FC236}">
                <a16:creationId xmlns:a16="http://schemas.microsoft.com/office/drawing/2014/main" id="{CC73F9C4-D0BA-45F7-8290-EC212C1E318D}"/>
              </a:ext>
            </a:extLst>
          </p:cNvPr>
          <p:cNvSpPr txBox="1"/>
          <p:nvPr/>
        </p:nvSpPr>
        <p:spPr>
          <a:xfrm>
            <a:off x="609255" y="1424338"/>
            <a:ext cx="2015295" cy="584775"/>
          </a:xfrm>
          <a:prstGeom prst="rect">
            <a:avLst/>
          </a:prstGeom>
          <a:noFill/>
        </p:spPr>
        <p:txBody>
          <a:bodyPr wrap="none" rtlCol="0">
            <a:spAutoFit/>
          </a:bodyPr>
          <a:lstStyle/>
          <a:p>
            <a:r>
              <a:rPr lang="en-US" sz="1600" dirty="0">
                <a:solidFill>
                  <a:schemeClr val="tx2"/>
                </a:solidFill>
              </a:rPr>
              <a:t>How many levels</a:t>
            </a:r>
            <a:br>
              <a:rPr lang="en-US" sz="1600" dirty="0">
                <a:solidFill>
                  <a:schemeClr val="tx2"/>
                </a:solidFill>
              </a:rPr>
            </a:br>
            <a:r>
              <a:rPr lang="en-US" sz="1600" dirty="0">
                <a:solidFill>
                  <a:schemeClr val="tx2"/>
                </a:solidFill>
              </a:rPr>
              <a:t>should we consider?</a:t>
            </a:r>
          </a:p>
        </p:txBody>
      </p:sp>
    </p:spTree>
    <p:extLst>
      <p:ext uri="{BB962C8B-B14F-4D97-AF65-F5344CB8AC3E}">
        <p14:creationId xmlns:p14="http://schemas.microsoft.com/office/powerpoint/2010/main" val="390656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PageRank: Intuition</a:t>
            </a:r>
          </a:p>
        </p:txBody>
      </p:sp>
      <p:sp>
        <p:nvSpPr>
          <p:cNvPr id="4" name="Slide Number Placeholder 3"/>
          <p:cNvSpPr>
            <a:spLocks noGrp="1"/>
          </p:cNvSpPr>
          <p:nvPr>
            <p:ph type="sldNum" sz="quarter" idx="10"/>
          </p:nvPr>
        </p:nvSpPr>
        <p:spPr/>
        <p:txBody>
          <a:bodyPr/>
          <a:lstStyle/>
          <a:p>
            <a:fld id="{103F590D-1EE3-4679-BAB2-47D8C4772F51}" type="slidenum">
              <a:rPr lang="en-GB" smtClean="0"/>
              <a:pPr/>
              <a:t>11</a:t>
            </a:fld>
            <a:endParaRPr lang="en-GB"/>
          </a:p>
        </p:txBody>
      </p:sp>
      <p:sp>
        <p:nvSpPr>
          <p:cNvPr id="26" name="Oval 25">
            <a:extLst>
              <a:ext uri="{FF2B5EF4-FFF2-40B4-BE49-F238E27FC236}">
                <a16:creationId xmlns:a16="http://schemas.microsoft.com/office/drawing/2014/main" id="{668B6952-9064-47D9-A28F-FC2654FF725C}"/>
              </a:ext>
            </a:extLst>
          </p:cNvPr>
          <p:cNvSpPr/>
          <p:nvPr/>
        </p:nvSpPr>
        <p:spPr>
          <a:xfrm>
            <a:off x="5603488" y="1366024"/>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27" name="Oval 26">
            <a:extLst>
              <a:ext uri="{FF2B5EF4-FFF2-40B4-BE49-F238E27FC236}">
                <a16:creationId xmlns:a16="http://schemas.microsoft.com/office/drawing/2014/main" id="{77E41163-1237-4AB4-AC08-F58D99014F15}"/>
              </a:ext>
            </a:extLst>
          </p:cNvPr>
          <p:cNvSpPr/>
          <p:nvPr/>
        </p:nvSpPr>
        <p:spPr>
          <a:xfrm>
            <a:off x="5603488" y="2152185"/>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28" name="Oval 27">
            <a:extLst>
              <a:ext uri="{FF2B5EF4-FFF2-40B4-BE49-F238E27FC236}">
                <a16:creationId xmlns:a16="http://schemas.microsoft.com/office/drawing/2014/main" id="{75A065C8-3576-48B8-9225-535CB9FD0A87}"/>
              </a:ext>
            </a:extLst>
          </p:cNvPr>
          <p:cNvSpPr/>
          <p:nvPr/>
        </p:nvSpPr>
        <p:spPr>
          <a:xfrm>
            <a:off x="5603488" y="2938345"/>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29" name="Oval 28">
            <a:extLst>
              <a:ext uri="{FF2B5EF4-FFF2-40B4-BE49-F238E27FC236}">
                <a16:creationId xmlns:a16="http://schemas.microsoft.com/office/drawing/2014/main" id="{78444B4E-89C7-4A5B-A613-5E82BE194BD1}"/>
              </a:ext>
            </a:extLst>
          </p:cNvPr>
          <p:cNvSpPr/>
          <p:nvPr/>
        </p:nvSpPr>
        <p:spPr>
          <a:xfrm>
            <a:off x="4438186" y="1778619"/>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0" name="Oval 29">
            <a:extLst>
              <a:ext uri="{FF2B5EF4-FFF2-40B4-BE49-F238E27FC236}">
                <a16:creationId xmlns:a16="http://schemas.microsoft.com/office/drawing/2014/main" id="{5B940FF9-7FC0-418D-AF37-ED5743F36242}"/>
              </a:ext>
            </a:extLst>
          </p:cNvPr>
          <p:cNvSpPr/>
          <p:nvPr/>
        </p:nvSpPr>
        <p:spPr>
          <a:xfrm>
            <a:off x="4438186" y="2564779"/>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31" name="Oval 30">
            <a:extLst>
              <a:ext uri="{FF2B5EF4-FFF2-40B4-BE49-F238E27FC236}">
                <a16:creationId xmlns:a16="http://schemas.microsoft.com/office/drawing/2014/main" id="{51FDC49C-1091-4CF1-9169-AC0B764FFCC8}"/>
              </a:ext>
            </a:extLst>
          </p:cNvPr>
          <p:cNvSpPr/>
          <p:nvPr/>
        </p:nvSpPr>
        <p:spPr>
          <a:xfrm>
            <a:off x="3339791" y="973739"/>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2" name="Oval 31">
            <a:extLst>
              <a:ext uri="{FF2B5EF4-FFF2-40B4-BE49-F238E27FC236}">
                <a16:creationId xmlns:a16="http://schemas.microsoft.com/office/drawing/2014/main" id="{C1FA403E-8B42-4CC5-9059-F80BEB02E41B}"/>
              </a:ext>
            </a:extLst>
          </p:cNvPr>
          <p:cNvSpPr/>
          <p:nvPr/>
        </p:nvSpPr>
        <p:spPr>
          <a:xfrm>
            <a:off x="3339790" y="1623959"/>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3" name="Oval 32">
            <a:extLst>
              <a:ext uri="{FF2B5EF4-FFF2-40B4-BE49-F238E27FC236}">
                <a16:creationId xmlns:a16="http://schemas.microsoft.com/office/drawing/2014/main" id="{5BB8D0A7-77F4-46A0-8EA0-964ED9968270}"/>
              </a:ext>
            </a:extLst>
          </p:cNvPr>
          <p:cNvSpPr/>
          <p:nvPr/>
        </p:nvSpPr>
        <p:spPr>
          <a:xfrm>
            <a:off x="3339789" y="2283082"/>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4" name="Oval 33">
            <a:extLst>
              <a:ext uri="{FF2B5EF4-FFF2-40B4-BE49-F238E27FC236}">
                <a16:creationId xmlns:a16="http://schemas.microsoft.com/office/drawing/2014/main" id="{9E00DFA7-36E3-4BFB-9322-B2052DA59487}"/>
              </a:ext>
            </a:extLst>
          </p:cNvPr>
          <p:cNvSpPr/>
          <p:nvPr/>
        </p:nvSpPr>
        <p:spPr>
          <a:xfrm>
            <a:off x="3354994" y="2924276"/>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5" name="Straight Arrow Connector 34">
            <a:extLst>
              <a:ext uri="{FF2B5EF4-FFF2-40B4-BE49-F238E27FC236}">
                <a16:creationId xmlns:a16="http://schemas.microsoft.com/office/drawing/2014/main" id="{26B543D1-ADE4-4CED-AC70-3304659D91F1}"/>
              </a:ext>
            </a:extLst>
          </p:cNvPr>
          <p:cNvCxnSpPr>
            <a:cxnSpLocks/>
            <a:stCxn id="29" idx="7"/>
            <a:endCxn id="26" idx="2"/>
          </p:cNvCxnSpPr>
          <p:nvPr/>
        </p:nvCxnSpPr>
        <p:spPr>
          <a:xfrm flipV="1">
            <a:off x="4942649" y="1661532"/>
            <a:ext cx="660839" cy="2036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14F8BC-C1A6-4A18-B484-3E5BF24EBA1A}"/>
              </a:ext>
            </a:extLst>
          </p:cNvPr>
          <p:cNvCxnSpPr>
            <a:cxnSpLocks/>
            <a:stCxn id="29" idx="6"/>
            <a:endCxn id="27" idx="1"/>
          </p:cNvCxnSpPr>
          <p:nvPr/>
        </p:nvCxnSpPr>
        <p:spPr>
          <a:xfrm>
            <a:off x="5029201" y="2074127"/>
            <a:ext cx="660839" cy="1646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3908CB2-9174-4DF0-9F05-992B81145DD1}"/>
              </a:ext>
            </a:extLst>
          </p:cNvPr>
          <p:cNvCxnSpPr>
            <a:cxnSpLocks/>
            <a:stCxn id="30" idx="5"/>
            <a:endCxn id="28" idx="2"/>
          </p:cNvCxnSpPr>
          <p:nvPr/>
        </p:nvCxnSpPr>
        <p:spPr>
          <a:xfrm>
            <a:off x="4942649" y="3069242"/>
            <a:ext cx="660839" cy="16461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1BFEC41-AC07-4CEF-A779-0C0AF77948DE}"/>
              </a:ext>
            </a:extLst>
          </p:cNvPr>
          <p:cNvCxnSpPr>
            <a:cxnSpLocks/>
            <a:stCxn id="30" idx="6"/>
            <a:endCxn id="27" idx="3"/>
          </p:cNvCxnSpPr>
          <p:nvPr/>
        </p:nvCxnSpPr>
        <p:spPr>
          <a:xfrm flipV="1">
            <a:off x="5029201" y="2656648"/>
            <a:ext cx="660839" cy="2036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EF08B04-2914-499F-BD9D-9407503D751A}"/>
              </a:ext>
            </a:extLst>
          </p:cNvPr>
          <p:cNvCxnSpPr>
            <a:cxnSpLocks/>
            <a:stCxn id="33" idx="6"/>
            <a:endCxn id="30" idx="2"/>
          </p:cNvCxnSpPr>
          <p:nvPr/>
        </p:nvCxnSpPr>
        <p:spPr>
          <a:xfrm>
            <a:off x="3930804" y="2578590"/>
            <a:ext cx="507382" cy="28169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343557B-581D-4D65-8ED3-F476CDB9701B}"/>
              </a:ext>
            </a:extLst>
          </p:cNvPr>
          <p:cNvCxnSpPr>
            <a:cxnSpLocks/>
            <a:stCxn id="34" idx="7"/>
            <a:endCxn id="30" idx="3"/>
          </p:cNvCxnSpPr>
          <p:nvPr/>
        </p:nvCxnSpPr>
        <p:spPr>
          <a:xfrm>
            <a:off x="3859457" y="3010828"/>
            <a:ext cx="665281" cy="5841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1F75CE7-8D5D-4068-A5E0-89E51AEEFBC5}"/>
              </a:ext>
            </a:extLst>
          </p:cNvPr>
          <p:cNvCxnSpPr>
            <a:cxnSpLocks/>
            <a:stCxn id="31" idx="6"/>
            <a:endCxn id="29" idx="1"/>
          </p:cNvCxnSpPr>
          <p:nvPr/>
        </p:nvCxnSpPr>
        <p:spPr>
          <a:xfrm>
            <a:off x="3930806" y="1269247"/>
            <a:ext cx="593932" cy="59592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9548374-7E0A-4E7D-A025-A25BF729B1DA}"/>
              </a:ext>
            </a:extLst>
          </p:cNvPr>
          <p:cNvCxnSpPr>
            <a:cxnSpLocks/>
            <a:stCxn id="32" idx="5"/>
            <a:endCxn id="30" idx="1"/>
          </p:cNvCxnSpPr>
          <p:nvPr/>
        </p:nvCxnSpPr>
        <p:spPr>
          <a:xfrm>
            <a:off x="3844253" y="2128422"/>
            <a:ext cx="680485" cy="5229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039B2021-8D60-4ECE-923E-F99A50D32F83}"/>
              </a:ext>
            </a:extLst>
          </p:cNvPr>
          <p:cNvSpPr txBox="1">
            <a:spLocks/>
          </p:cNvSpPr>
          <p:nvPr/>
        </p:nvSpPr>
        <p:spPr bwMode="auto">
          <a:xfrm>
            <a:off x="1657350" y="3436382"/>
            <a:ext cx="5829300" cy="20574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177800" indent="-177800" algn="l" defTabSz="284163" rtl="0" fontAlgn="base">
              <a:spcBef>
                <a:spcPct val="20000"/>
              </a:spcBef>
              <a:spcAft>
                <a:spcPts val="375"/>
              </a:spcAft>
              <a:buClr>
                <a:srgbClr val="7F241A"/>
              </a:buClr>
              <a:buSzPct val="145000"/>
              <a:buFont typeface="Arial" charset="0"/>
              <a:buChar char="•"/>
              <a:defRPr sz="175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15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125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125"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0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eaLnBrk="1" hangingPunct="1">
              <a:buFont typeface="Arial" charset="0"/>
              <a:buNone/>
            </a:pPr>
            <a:r>
              <a:rPr lang="en-US" sz="1800"/>
              <a:t>Imagine a contest for The Web's Best Page</a:t>
            </a:r>
          </a:p>
          <a:p>
            <a:pPr lvl="1" eaLnBrk="1" hangingPunct="1"/>
            <a:r>
              <a:rPr lang="en-US" sz="1800"/>
              <a:t>Initially, each page has one vote</a:t>
            </a:r>
          </a:p>
          <a:p>
            <a:pPr lvl="1" eaLnBrk="1" hangingPunct="1"/>
            <a:r>
              <a:rPr lang="en-US" sz="1800"/>
              <a:t>Each page votes for all the pages it has a link to</a:t>
            </a:r>
          </a:p>
          <a:p>
            <a:pPr lvl="1" eaLnBrk="1" hangingPunct="1"/>
            <a:r>
              <a:rPr lang="en-US" sz="1800"/>
              <a:t>To ensure fairness, pages voting for more than one page must split their vote equally between them</a:t>
            </a:r>
            <a:endParaRPr lang="en-US" sz="1800" dirty="0"/>
          </a:p>
        </p:txBody>
      </p:sp>
      <p:sp>
        <p:nvSpPr>
          <p:cNvPr id="22" name="Oval 21">
            <a:extLst>
              <a:ext uri="{FF2B5EF4-FFF2-40B4-BE49-F238E27FC236}">
                <a16:creationId xmlns:a16="http://schemas.microsoft.com/office/drawing/2014/main" id="{AB72FDE2-F3E3-464C-9B1B-89C9CC1A6C10}"/>
              </a:ext>
            </a:extLst>
          </p:cNvPr>
          <p:cNvSpPr/>
          <p:nvPr/>
        </p:nvSpPr>
        <p:spPr bwMode="auto">
          <a:xfrm>
            <a:off x="2388128" y="2129127"/>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23" name="Oval 22">
            <a:extLst>
              <a:ext uri="{FF2B5EF4-FFF2-40B4-BE49-F238E27FC236}">
                <a16:creationId xmlns:a16="http://schemas.microsoft.com/office/drawing/2014/main" id="{CD486B98-F2C9-4641-A7E6-E6487EBB797E}"/>
              </a:ext>
            </a:extLst>
          </p:cNvPr>
          <p:cNvSpPr/>
          <p:nvPr/>
        </p:nvSpPr>
        <p:spPr bwMode="auto">
          <a:xfrm>
            <a:off x="2337174" y="2350841"/>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24" name="Oval 23">
            <a:extLst>
              <a:ext uri="{FF2B5EF4-FFF2-40B4-BE49-F238E27FC236}">
                <a16:creationId xmlns:a16="http://schemas.microsoft.com/office/drawing/2014/main" id="{553E0AA2-C45B-419A-AD92-D2405E57C799}"/>
              </a:ext>
            </a:extLst>
          </p:cNvPr>
          <p:cNvSpPr/>
          <p:nvPr/>
        </p:nvSpPr>
        <p:spPr bwMode="auto">
          <a:xfrm>
            <a:off x="2401898" y="2564293"/>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25" name="Oval 24">
            <a:extLst>
              <a:ext uri="{FF2B5EF4-FFF2-40B4-BE49-F238E27FC236}">
                <a16:creationId xmlns:a16="http://schemas.microsoft.com/office/drawing/2014/main" id="{19B3E667-B26D-4D0C-9B40-7827C8C55429}"/>
              </a:ext>
            </a:extLst>
          </p:cNvPr>
          <p:cNvSpPr/>
          <p:nvPr/>
        </p:nvSpPr>
        <p:spPr bwMode="auto">
          <a:xfrm>
            <a:off x="2491208" y="2758128"/>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44" name="Oval 43">
            <a:extLst>
              <a:ext uri="{FF2B5EF4-FFF2-40B4-BE49-F238E27FC236}">
                <a16:creationId xmlns:a16="http://schemas.microsoft.com/office/drawing/2014/main" id="{997E782B-9AF5-4917-BD9F-44B7F0275AF8}"/>
              </a:ext>
            </a:extLst>
          </p:cNvPr>
          <p:cNvSpPr/>
          <p:nvPr/>
        </p:nvSpPr>
        <p:spPr bwMode="auto">
          <a:xfrm>
            <a:off x="2613974" y="2024467"/>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45" name="Oval 44">
            <a:extLst>
              <a:ext uri="{FF2B5EF4-FFF2-40B4-BE49-F238E27FC236}">
                <a16:creationId xmlns:a16="http://schemas.microsoft.com/office/drawing/2014/main" id="{E1A8AFCF-27F4-4D99-A2CD-0DE02E337DCE}"/>
              </a:ext>
            </a:extLst>
          </p:cNvPr>
          <p:cNvSpPr/>
          <p:nvPr/>
        </p:nvSpPr>
        <p:spPr bwMode="auto">
          <a:xfrm>
            <a:off x="2753061" y="2774991"/>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46" name="Oval 45">
            <a:extLst>
              <a:ext uri="{FF2B5EF4-FFF2-40B4-BE49-F238E27FC236}">
                <a16:creationId xmlns:a16="http://schemas.microsoft.com/office/drawing/2014/main" id="{8C7CCA67-77FD-4DAA-9B7B-A64096A34321}"/>
              </a:ext>
            </a:extLst>
          </p:cNvPr>
          <p:cNvSpPr/>
          <p:nvPr/>
        </p:nvSpPr>
        <p:spPr bwMode="auto">
          <a:xfrm>
            <a:off x="2792998" y="1221218"/>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47" name="Oval 46">
            <a:extLst>
              <a:ext uri="{FF2B5EF4-FFF2-40B4-BE49-F238E27FC236}">
                <a16:creationId xmlns:a16="http://schemas.microsoft.com/office/drawing/2014/main" id="{BD919BA0-6973-4319-8B31-35CC75CDD656}"/>
              </a:ext>
            </a:extLst>
          </p:cNvPr>
          <p:cNvSpPr/>
          <p:nvPr/>
        </p:nvSpPr>
        <p:spPr bwMode="auto">
          <a:xfrm>
            <a:off x="2827426" y="1700845"/>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cxnSp>
        <p:nvCxnSpPr>
          <p:cNvPr id="48" name="Straight Arrow Connector 47">
            <a:extLst>
              <a:ext uri="{FF2B5EF4-FFF2-40B4-BE49-F238E27FC236}">
                <a16:creationId xmlns:a16="http://schemas.microsoft.com/office/drawing/2014/main" id="{F608CA99-0866-4118-9987-0E30E732627B}"/>
              </a:ext>
            </a:extLst>
          </p:cNvPr>
          <p:cNvCxnSpPr>
            <a:cxnSpLocks/>
            <a:stCxn id="46" idx="6"/>
            <a:endCxn id="31" idx="2"/>
          </p:cNvCxnSpPr>
          <p:nvPr/>
        </p:nvCxnSpPr>
        <p:spPr bwMode="auto">
          <a:xfrm flipV="1">
            <a:off x="2972022" y="1269247"/>
            <a:ext cx="367769" cy="414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9" name="Straight Arrow Connector 48">
            <a:extLst>
              <a:ext uri="{FF2B5EF4-FFF2-40B4-BE49-F238E27FC236}">
                <a16:creationId xmlns:a16="http://schemas.microsoft.com/office/drawing/2014/main" id="{05E2F38B-EDB8-48B0-8F12-ADE658E41DDF}"/>
              </a:ext>
            </a:extLst>
          </p:cNvPr>
          <p:cNvCxnSpPr>
            <a:cxnSpLocks/>
            <a:stCxn id="47" idx="6"/>
            <a:endCxn id="32" idx="2"/>
          </p:cNvCxnSpPr>
          <p:nvPr/>
        </p:nvCxnSpPr>
        <p:spPr bwMode="auto">
          <a:xfrm>
            <a:off x="3006450" y="1790357"/>
            <a:ext cx="333340" cy="12911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0" name="Straight Arrow Connector 49">
            <a:extLst>
              <a:ext uri="{FF2B5EF4-FFF2-40B4-BE49-F238E27FC236}">
                <a16:creationId xmlns:a16="http://schemas.microsoft.com/office/drawing/2014/main" id="{2EA4AD23-8AAF-4555-B445-61181066D762}"/>
              </a:ext>
            </a:extLst>
          </p:cNvPr>
          <p:cNvCxnSpPr>
            <a:cxnSpLocks/>
            <a:stCxn id="58" idx="5"/>
            <a:endCxn id="33" idx="2"/>
          </p:cNvCxnSpPr>
          <p:nvPr/>
        </p:nvCxnSpPr>
        <p:spPr bwMode="auto">
          <a:xfrm>
            <a:off x="3017414" y="2303967"/>
            <a:ext cx="322375" cy="27462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1" name="Straight Arrow Connector 50">
            <a:extLst>
              <a:ext uri="{FF2B5EF4-FFF2-40B4-BE49-F238E27FC236}">
                <a16:creationId xmlns:a16="http://schemas.microsoft.com/office/drawing/2014/main" id="{A8477494-FDAD-40A2-B3A7-2B45743FA57C}"/>
              </a:ext>
            </a:extLst>
          </p:cNvPr>
          <p:cNvCxnSpPr>
            <a:stCxn id="22" idx="6"/>
          </p:cNvCxnSpPr>
          <p:nvPr/>
        </p:nvCxnSpPr>
        <p:spPr bwMode="auto">
          <a:xfrm>
            <a:off x="2567152" y="2218639"/>
            <a:ext cx="793214" cy="39935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2" name="Straight Arrow Connector 51">
            <a:extLst>
              <a:ext uri="{FF2B5EF4-FFF2-40B4-BE49-F238E27FC236}">
                <a16:creationId xmlns:a16="http://schemas.microsoft.com/office/drawing/2014/main" id="{79A12975-340C-4729-99F5-DBEF443DFFEC}"/>
              </a:ext>
            </a:extLst>
          </p:cNvPr>
          <p:cNvCxnSpPr>
            <a:cxnSpLocks/>
            <a:stCxn id="45" idx="6"/>
            <a:endCxn id="33" idx="3"/>
          </p:cNvCxnSpPr>
          <p:nvPr/>
        </p:nvCxnSpPr>
        <p:spPr bwMode="auto">
          <a:xfrm flipV="1">
            <a:off x="2932085" y="2787545"/>
            <a:ext cx="494256" cy="7695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3" name="Straight Arrow Connector 52">
            <a:extLst>
              <a:ext uri="{FF2B5EF4-FFF2-40B4-BE49-F238E27FC236}">
                <a16:creationId xmlns:a16="http://schemas.microsoft.com/office/drawing/2014/main" id="{C401AB40-933D-4B6B-BA94-84120A417ACC}"/>
              </a:ext>
            </a:extLst>
          </p:cNvPr>
          <p:cNvCxnSpPr>
            <a:stCxn id="61" idx="6"/>
          </p:cNvCxnSpPr>
          <p:nvPr/>
        </p:nvCxnSpPr>
        <p:spPr bwMode="auto">
          <a:xfrm>
            <a:off x="2830180" y="2597342"/>
            <a:ext cx="530186" cy="2065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4" name="Straight Arrow Connector 53">
            <a:extLst>
              <a:ext uri="{FF2B5EF4-FFF2-40B4-BE49-F238E27FC236}">
                <a16:creationId xmlns:a16="http://schemas.microsoft.com/office/drawing/2014/main" id="{9D0B25F0-5310-4F56-B180-56830BED8484}"/>
              </a:ext>
            </a:extLst>
          </p:cNvPr>
          <p:cNvCxnSpPr>
            <a:stCxn id="25" idx="7"/>
          </p:cNvCxnSpPr>
          <p:nvPr/>
        </p:nvCxnSpPr>
        <p:spPr bwMode="auto">
          <a:xfrm rot="5400000" flipH="1" flipV="1">
            <a:off x="2973141" y="2369079"/>
            <a:ext cx="86139" cy="74439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5" name="Straight Arrow Connector 54">
            <a:extLst>
              <a:ext uri="{FF2B5EF4-FFF2-40B4-BE49-F238E27FC236}">
                <a16:creationId xmlns:a16="http://schemas.microsoft.com/office/drawing/2014/main" id="{D86E306E-D513-411D-956C-AE9E0D7A8D19}"/>
              </a:ext>
            </a:extLst>
          </p:cNvPr>
          <p:cNvCxnSpPr>
            <a:stCxn id="23" idx="6"/>
          </p:cNvCxnSpPr>
          <p:nvPr/>
        </p:nvCxnSpPr>
        <p:spPr bwMode="auto">
          <a:xfrm>
            <a:off x="2516198" y="2440352"/>
            <a:ext cx="844168" cy="17764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6" name="Straight Arrow Connector 55">
            <a:extLst>
              <a:ext uri="{FF2B5EF4-FFF2-40B4-BE49-F238E27FC236}">
                <a16:creationId xmlns:a16="http://schemas.microsoft.com/office/drawing/2014/main" id="{D30CF11B-32C2-4796-A9A8-0D52CE700C3D}"/>
              </a:ext>
            </a:extLst>
          </p:cNvPr>
          <p:cNvCxnSpPr>
            <a:cxnSpLocks/>
            <a:stCxn id="44" idx="5"/>
            <a:endCxn id="33" idx="1"/>
          </p:cNvCxnSpPr>
          <p:nvPr/>
        </p:nvCxnSpPr>
        <p:spPr bwMode="auto">
          <a:xfrm>
            <a:off x="2766781" y="2177274"/>
            <a:ext cx="659560" cy="19236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57" name="Oval 56">
            <a:extLst>
              <a:ext uri="{FF2B5EF4-FFF2-40B4-BE49-F238E27FC236}">
                <a16:creationId xmlns:a16="http://schemas.microsoft.com/office/drawing/2014/main" id="{09053D79-89A6-4045-9FBC-1255F0D4D134}"/>
              </a:ext>
            </a:extLst>
          </p:cNvPr>
          <p:cNvSpPr/>
          <p:nvPr/>
        </p:nvSpPr>
        <p:spPr bwMode="auto">
          <a:xfrm>
            <a:off x="2652533" y="2277854"/>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58" name="Oval 57">
            <a:extLst>
              <a:ext uri="{FF2B5EF4-FFF2-40B4-BE49-F238E27FC236}">
                <a16:creationId xmlns:a16="http://schemas.microsoft.com/office/drawing/2014/main" id="{269520B0-D49F-47C6-8942-7BA39E7A6A7B}"/>
              </a:ext>
            </a:extLst>
          </p:cNvPr>
          <p:cNvSpPr/>
          <p:nvPr/>
        </p:nvSpPr>
        <p:spPr bwMode="auto">
          <a:xfrm>
            <a:off x="2864607" y="2151160"/>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59" name="Oval 58">
            <a:extLst>
              <a:ext uri="{FF2B5EF4-FFF2-40B4-BE49-F238E27FC236}">
                <a16:creationId xmlns:a16="http://schemas.microsoft.com/office/drawing/2014/main" id="{6001FB68-9DB5-49B3-AA16-C0A2239C56DB}"/>
              </a:ext>
            </a:extLst>
          </p:cNvPr>
          <p:cNvSpPr/>
          <p:nvPr/>
        </p:nvSpPr>
        <p:spPr bwMode="auto">
          <a:xfrm>
            <a:off x="2904544" y="2438976"/>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cxnSp>
        <p:nvCxnSpPr>
          <p:cNvPr id="60" name="Straight Arrow Connector 59">
            <a:extLst>
              <a:ext uri="{FF2B5EF4-FFF2-40B4-BE49-F238E27FC236}">
                <a16:creationId xmlns:a16="http://schemas.microsoft.com/office/drawing/2014/main" id="{CB90705F-75E9-4784-ABB3-CC3EF8132118}"/>
              </a:ext>
            </a:extLst>
          </p:cNvPr>
          <p:cNvCxnSpPr>
            <a:stCxn id="24" idx="6"/>
          </p:cNvCxnSpPr>
          <p:nvPr/>
        </p:nvCxnSpPr>
        <p:spPr bwMode="auto">
          <a:xfrm flipV="1">
            <a:off x="2580921" y="2617999"/>
            <a:ext cx="779444" cy="3580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61" name="Oval 60">
            <a:extLst>
              <a:ext uri="{FF2B5EF4-FFF2-40B4-BE49-F238E27FC236}">
                <a16:creationId xmlns:a16="http://schemas.microsoft.com/office/drawing/2014/main" id="{3EE341D0-370C-4114-BE9F-0AA7FDC0AA52}"/>
              </a:ext>
            </a:extLst>
          </p:cNvPr>
          <p:cNvSpPr/>
          <p:nvPr/>
        </p:nvSpPr>
        <p:spPr bwMode="auto">
          <a:xfrm>
            <a:off x="2651156" y="2507831"/>
            <a:ext cx="179024" cy="179024"/>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sz="1500"/>
          </a:p>
        </p:txBody>
      </p:sp>
      <p:sp>
        <p:nvSpPr>
          <p:cNvPr id="62" name="TextBox 61">
            <a:extLst>
              <a:ext uri="{FF2B5EF4-FFF2-40B4-BE49-F238E27FC236}">
                <a16:creationId xmlns:a16="http://schemas.microsoft.com/office/drawing/2014/main" id="{CC73F9C4-D0BA-45F7-8290-EC212C1E318D}"/>
              </a:ext>
            </a:extLst>
          </p:cNvPr>
          <p:cNvSpPr txBox="1"/>
          <p:nvPr/>
        </p:nvSpPr>
        <p:spPr>
          <a:xfrm>
            <a:off x="609255" y="1424338"/>
            <a:ext cx="2015295" cy="584775"/>
          </a:xfrm>
          <a:prstGeom prst="rect">
            <a:avLst/>
          </a:prstGeom>
          <a:noFill/>
        </p:spPr>
        <p:txBody>
          <a:bodyPr wrap="none" rtlCol="0">
            <a:spAutoFit/>
          </a:bodyPr>
          <a:lstStyle/>
          <a:p>
            <a:r>
              <a:rPr lang="en-US" sz="1600" dirty="0">
                <a:solidFill>
                  <a:schemeClr val="tx2"/>
                </a:solidFill>
              </a:rPr>
              <a:t>How many levels</a:t>
            </a:r>
            <a:br>
              <a:rPr lang="en-US" sz="1600" dirty="0">
                <a:solidFill>
                  <a:schemeClr val="tx2"/>
                </a:solidFill>
              </a:rPr>
            </a:br>
            <a:r>
              <a:rPr lang="en-US" sz="1600" dirty="0">
                <a:solidFill>
                  <a:schemeClr val="tx2"/>
                </a:solidFill>
              </a:rPr>
              <a:t>should we consider?</a:t>
            </a:r>
          </a:p>
        </p:txBody>
      </p:sp>
      <p:sp>
        <p:nvSpPr>
          <p:cNvPr id="13" name="Rectangle 12">
            <a:extLst>
              <a:ext uri="{FF2B5EF4-FFF2-40B4-BE49-F238E27FC236}">
                <a16:creationId xmlns:a16="http://schemas.microsoft.com/office/drawing/2014/main" id="{42DF19FB-34A5-42F2-9A43-036CF2F4A2CF}"/>
              </a:ext>
            </a:extLst>
          </p:cNvPr>
          <p:cNvSpPr/>
          <p:nvPr/>
        </p:nvSpPr>
        <p:spPr>
          <a:xfrm>
            <a:off x="2792998" y="3133045"/>
            <a:ext cx="4572000" cy="2091663"/>
          </a:xfrm>
          <a:prstGeom prst="rect">
            <a:avLst/>
          </a:prstGeom>
          <a:solidFill>
            <a:schemeClr val="accent2">
              <a:lumMod val="20000"/>
              <a:lumOff val="80000"/>
            </a:schemeClr>
          </a:solidFill>
          <a:ln>
            <a:solidFill>
              <a:schemeClr val="accent4"/>
            </a:solidFill>
          </a:ln>
          <a:effectLst>
            <a:outerShdw blurRad="50800" dist="38100" dir="8100000" algn="tr" rotWithShape="0">
              <a:prstClr val="black">
                <a:alpha val="40000"/>
              </a:prstClr>
            </a:outerShdw>
          </a:effectLst>
        </p:spPr>
        <p:txBody>
          <a:bodyPr>
            <a:spAutoFit/>
          </a:bodyPr>
          <a:lstStyle/>
          <a:p>
            <a:pPr marL="342900" indent="-342900">
              <a:lnSpc>
                <a:spcPct val="110000"/>
              </a:lnSpc>
              <a:buFont typeface="Arial" panose="020B0604020202020204" pitchFamily="34" charset="0"/>
              <a:buChar char="•"/>
            </a:pPr>
            <a:r>
              <a:rPr lang="en-US" dirty="0"/>
              <a:t>Voting proceeds in rounds; in each round, each page has the number of votes it received in the previous round</a:t>
            </a:r>
          </a:p>
          <a:p>
            <a:pPr marL="342900" indent="-342900">
              <a:lnSpc>
                <a:spcPct val="110000"/>
              </a:lnSpc>
              <a:buFont typeface="Arial" panose="020B0604020202020204" pitchFamily="34" charset="0"/>
              <a:buChar char="•"/>
            </a:pPr>
            <a:r>
              <a:rPr lang="en-US" dirty="0"/>
              <a:t>In practice, it's a little more complicated - but not much!</a:t>
            </a:r>
          </a:p>
        </p:txBody>
      </p:sp>
    </p:spTree>
    <p:extLst>
      <p:ext uri="{BB962C8B-B14F-4D97-AF65-F5344CB8AC3E}">
        <p14:creationId xmlns:p14="http://schemas.microsoft.com/office/powerpoint/2010/main" val="274343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Version of PageRank</a:t>
            </a:r>
          </a:p>
        </p:txBody>
      </p:sp>
      <p:sp>
        <p:nvSpPr>
          <p:cNvPr id="3" name="Content Placeholder 2"/>
          <p:cNvSpPr>
            <a:spLocks noGrp="1"/>
          </p:cNvSpPr>
          <p:nvPr>
            <p:ph idx="1"/>
          </p:nvPr>
        </p:nvSpPr>
        <p:spPr>
          <a:xfrm>
            <a:off x="1345888" y="1070970"/>
            <a:ext cx="5962650" cy="1639171"/>
          </a:xfrm>
        </p:spPr>
        <p:txBody>
          <a:bodyPr/>
          <a:lstStyle/>
          <a:p>
            <a:r>
              <a:rPr lang="en-US" dirty="0"/>
              <a:t>Each page </a:t>
            </a:r>
            <a:r>
              <a:rPr lang="en-US" i="1" dirty="0">
                <a:solidFill>
                  <a:srgbClr val="C00000"/>
                </a:solidFill>
              </a:rPr>
              <a:t>x</a:t>
            </a:r>
            <a:r>
              <a:rPr lang="en-US" dirty="0"/>
              <a:t> is given a rank </a:t>
            </a:r>
            <a:r>
              <a:rPr lang="en-US" dirty="0">
                <a:solidFill>
                  <a:srgbClr val="C00000"/>
                </a:solidFill>
              </a:rPr>
              <a:t>PageRank(</a:t>
            </a:r>
            <a:r>
              <a:rPr lang="en-US" i="1" dirty="0">
                <a:solidFill>
                  <a:srgbClr val="C00000"/>
                </a:solidFill>
              </a:rPr>
              <a:t>x</a:t>
            </a:r>
            <a:r>
              <a:rPr lang="en-US" dirty="0">
                <a:solidFill>
                  <a:srgbClr val="C00000"/>
                </a:solidFill>
              </a:rPr>
              <a:t>)</a:t>
            </a:r>
          </a:p>
          <a:p>
            <a:r>
              <a:rPr lang="en-US" dirty="0"/>
              <a:t>Goal: Assign the </a:t>
            </a:r>
            <a:r>
              <a:rPr lang="en-US" dirty="0">
                <a:solidFill>
                  <a:srgbClr val="C00000"/>
                </a:solidFill>
              </a:rPr>
              <a:t>PageRank(</a:t>
            </a:r>
            <a:r>
              <a:rPr lang="en-US" i="1" dirty="0">
                <a:solidFill>
                  <a:srgbClr val="C00000"/>
                </a:solidFill>
              </a:rPr>
              <a:t>x</a:t>
            </a:r>
            <a:r>
              <a:rPr lang="en-US" dirty="0">
                <a:solidFill>
                  <a:srgbClr val="C00000"/>
                </a:solidFill>
              </a:rPr>
              <a:t>)</a:t>
            </a:r>
            <a:r>
              <a:rPr lang="en-US" dirty="0"/>
              <a:t> such that the rank of each page is governed by the </a:t>
            </a:r>
            <a:r>
              <a:rPr lang="en-US" b="1" dirty="0"/>
              <a:t>ranks of the pages linking to it</a:t>
            </a:r>
            <a:r>
              <a:rPr lang="en-US" dirty="0"/>
              <a:t>:</a:t>
            </a:r>
          </a:p>
        </p:txBody>
      </p:sp>
      <p:sp>
        <p:nvSpPr>
          <p:cNvPr id="4" name="Slide Number Placeholder 3"/>
          <p:cNvSpPr>
            <a:spLocks noGrp="1"/>
          </p:cNvSpPr>
          <p:nvPr>
            <p:ph type="sldNum" sz="quarter" idx="10"/>
          </p:nvPr>
        </p:nvSpPr>
        <p:spPr/>
        <p:txBody>
          <a:bodyPr/>
          <a:lstStyle/>
          <a:p>
            <a:fld id="{103F590D-1EE3-4679-BAB2-47D8C4772F51}" type="slidenum">
              <a:rPr lang="en-GB" smtClean="0"/>
              <a:pPr/>
              <a:t>12</a:t>
            </a:fld>
            <a:endParaRPr lang="en-GB"/>
          </a:p>
        </p:txBody>
      </p:sp>
      <p:grpSp>
        <p:nvGrpSpPr>
          <p:cNvPr id="15" name="Group 14"/>
          <p:cNvGrpSpPr/>
          <p:nvPr/>
        </p:nvGrpSpPr>
        <p:grpSpPr>
          <a:xfrm>
            <a:off x="2227428" y="3162141"/>
            <a:ext cx="5377301" cy="1995535"/>
            <a:chOff x="1445903" y="3720712"/>
            <a:chExt cx="7169734" cy="3055259"/>
          </a:xfrm>
        </p:grpSpPr>
        <p:sp>
          <p:nvSpPr>
            <p:cNvPr id="7" name="Line 6"/>
            <p:cNvSpPr>
              <a:spLocks noChangeShapeType="1"/>
            </p:cNvSpPr>
            <p:nvPr/>
          </p:nvSpPr>
          <p:spPr bwMode="auto">
            <a:xfrm flipH="1" flipV="1">
              <a:off x="5767235" y="3860017"/>
              <a:ext cx="873125" cy="955675"/>
            </a:xfrm>
            <a:prstGeom prst="line">
              <a:avLst/>
            </a:prstGeom>
            <a:noFill/>
            <a:ln w="9525">
              <a:solidFill>
                <a:schemeClr val="tx1"/>
              </a:solidFill>
              <a:round/>
              <a:headEnd/>
              <a:tailEnd type="triangle" w="med" len="med"/>
            </a:ln>
          </p:spPr>
          <p:txBody>
            <a:bodyPr/>
            <a:lstStyle/>
            <a:p>
              <a:endParaRPr lang="en-US" sz="1500"/>
            </a:p>
          </p:txBody>
        </p:sp>
        <p:sp>
          <p:nvSpPr>
            <p:cNvPr id="8" name="Text Box 7"/>
            <p:cNvSpPr txBox="1">
              <a:spLocks noChangeArrowheads="1"/>
            </p:cNvSpPr>
            <p:nvPr/>
          </p:nvSpPr>
          <p:spPr bwMode="auto">
            <a:xfrm>
              <a:off x="6719305" y="4590267"/>
              <a:ext cx="1896332" cy="494781"/>
            </a:xfrm>
            <a:prstGeom prst="rect">
              <a:avLst/>
            </a:prstGeom>
            <a:noFill/>
            <a:ln w="9525">
              <a:noFill/>
              <a:miter lim="800000"/>
              <a:headEnd/>
              <a:tailEnd/>
            </a:ln>
          </p:spPr>
          <p:txBody>
            <a:bodyPr wrap="none">
              <a:spAutoFit/>
            </a:bodyPr>
            <a:lstStyle/>
            <a:p>
              <a:r>
                <a:rPr lang="en-US" sz="1500"/>
                <a:t>Rank of page j</a:t>
              </a:r>
            </a:p>
          </p:txBody>
        </p:sp>
        <p:sp>
          <p:nvSpPr>
            <p:cNvPr id="9" name="Text Box 8"/>
            <p:cNvSpPr txBox="1">
              <a:spLocks noChangeArrowheads="1"/>
            </p:cNvSpPr>
            <p:nvPr/>
          </p:nvSpPr>
          <p:spPr bwMode="auto">
            <a:xfrm>
              <a:off x="1445903" y="4734729"/>
              <a:ext cx="1949764" cy="494781"/>
            </a:xfrm>
            <a:prstGeom prst="rect">
              <a:avLst/>
            </a:prstGeom>
            <a:noFill/>
            <a:ln w="9525">
              <a:noFill/>
              <a:miter lim="800000"/>
              <a:headEnd/>
              <a:tailEnd/>
            </a:ln>
          </p:spPr>
          <p:txBody>
            <a:bodyPr wrap="none">
              <a:spAutoFit/>
            </a:bodyPr>
            <a:lstStyle/>
            <a:p>
              <a:r>
                <a:rPr lang="en-US" sz="1500" dirty="0"/>
                <a:t>Rank of page x</a:t>
              </a:r>
            </a:p>
          </p:txBody>
        </p:sp>
        <p:sp>
          <p:nvSpPr>
            <p:cNvPr id="10" name="Line 9"/>
            <p:cNvSpPr>
              <a:spLocks noChangeShapeType="1"/>
            </p:cNvSpPr>
            <p:nvPr/>
          </p:nvSpPr>
          <p:spPr bwMode="auto">
            <a:xfrm flipV="1">
              <a:off x="2660498" y="3720712"/>
              <a:ext cx="382952" cy="960042"/>
            </a:xfrm>
            <a:prstGeom prst="line">
              <a:avLst/>
            </a:prstGeom>
            <a:noFill/>
            <a:ln w="9525">
              <a:solidFill>
                <a:schemeClr val="tx1"/>
              </a:solidFill>
              <a:round/>
              <a:headEnd/>
              <a:tailEnd type="triangle" w="med" len="med"/>
            </a:ln>
          </p:spPr>
          <p:txBody>
            <a:bodyPr/>
            <a:lstStyle/>
            <a:p>
              <a:endParaRPr lang="en-US" sz="1500"/>
            </a:p>
          </p:txBody>
        </p:sp>
        <p:sp>
          <p:nvSpPr>
            <p:cNvPr id="11" name="Line 10"/>
            <p:cNvSpPr>
              <a:spLocks noChangeShapeType="1"/>
            </p:cNvSpPr>
            <p:nvPr/>
          </p:nvSpPr>
          <p:spPr bwMode="auto">
            <a:xfrm flipV="1">
              <a:off x="4198785" y="4264829"/>
              <a:ext cx="374650" cy="1444625"/>
            </a:xfrm>
            <a:prstGeom prst="line">
              <a:avLst/>
            </a:prstGeom>
            <a:noFill/>
            <a:ln w="9525">
              <a:solidFill>
                <a:schemeClr val="tx1"/>
              </a:solidFill>
              <a:round/>
              <a:headEnd/>
              <a:tailEnd type="triangle" w="med" len="med"/>
            </a:ln>
          </p:spPr>
          <p:txBody>
            <a:bodyPr/>
            <a:lstStyle/>
            <a:p>
              <a:endParaRPr lang="en-US" sz="1500"/>
            </a:p>
          </p:txBody>
        </p:sp>
        <p:sp>
          <p:nvSpPr>
            <p:cNvPr id="12" name="Text Box 11"/>
            <p:cNvSpPr txBox="1">
              <a:spLocks noChangeArrowheads="1"/>
            </p:cNvSpPr>
            <p:nvPr/>
          </p:nvSpPr>
          <p:spPr bwMode="auto">
            <a:xfrm>
              <a:off x="3272913" y="5857091"/>
              <a:ext cx="1945405" cy="918880"/>
            </a:xfrm>
            <a:prstGeom prst="rect">
              <a:avLst/>
            </a:prstGeom>
            <a:noFill/>
            <a:ln w="9525">
              <a:noFill/>
              <a:miter lim="800000"/>
              <a:headEnd/>
              <a:tailEnd/>
            </a:ln>
          </p:spPr>
          <p:txBody>
            <a:bodyPr wrap="none">
              <a:spAutoFit/>
            </a:bodyPr>
            <a:lstStyle/>
            <a:p>
              <a:pPr algn="ctr"/>
              <a:r>
                <a:rPr lang="en-US" sz="1500" dirty="0"/>
                <a:t>Every page</a:t>
              </a:r>
            </a:p>
            <a:p>
              <a:pPr algn="ctr"/>
              <a:r>
                <a:rPr lang="en-US" sz="1500" dirty="0"/>
                <a:t>j that links to x</a:t>
              </a:r>
            </a:p>
          </p:txBody>
        </p:sp>
        <p:sp>
          <p:nvSpPr>
            <p:cNvPr id="13" name="Text Box 12"/>
            <p:cNvSpPr txBox="1">
              <a:spLocks noChangeArrowheads="1"/>
            </p:cNvSpPr>
            <p:nvPr/>
          </p:nvSpPr>
          <p:spPr bwMode="auto">
            <a:xfrm>
              <a:off x="6200769" y="5306230"/>
              <a:ext cx="1558632" cy="1342978"/>
            </a:xfrm>
            <a:prstGeom prst="rect">
              <a:avLst/>
            </a:prstGeom>
            <a:noFill/>
            <a:ln w="9525">
              <a:noFill/>
              <a:miter lim="800000"/>
              <a:headEnd/>
              <a:tailEnd/>
            </a:ln>
          </p:spPr>
          <p:txBody>
            <a:bodyPr wrap="none">
              <a:spAutoFit/>
            </a:bodyPr>
            <a:lstStyle/>
            <a:p>
              <a:pPr algn="ctr"/>
              <a:r>
                <a:rPr lang="en-US" sz="1500"/>
                <a:t>Number of</a:t>
              </a:r>
            </a:p>
            <a:p>
              <a:pPr algn="ctr"/>
              <a:r>
                <a:rPr lang="en-US" sz="1500"/>
                <a:t>links out</a:t>
              </a:r>
            </a:p>
            <a:p>
              <a:pPr algn="ctr"/>
              <a:r>
                <a:rPr lang="en-US" sz="1500"/>
                <a:t>from page j</a:t>
              </a:r>
            </a:p>
          </p:txBody>
        </p:sp>
        <p:sp>
          <p:nvSpPr>
            <p:cNvPr id="14" name="Line 13"/>
            <p:cNvSpPr>
              <a:spLocks noChangeShapeType="1"/>
            </p:cNvSpPr>
            <p:nvPr/>
          </p:nvSpPr>
          <p:spPr bwMode="auto">
            <a:xfrm flipH="1" flipV="1">
              <a:off x="5259235" y="4255304"/>
              <a:ext cx="935037" cy="1381125"/>
            </a:xfrm>
            <a:prstGeom prst="line">
              <a:avLst/>
            </a:prstGeom>
            <a:noFill/>
            <a:ln w="9525">
              <a:solidFill>
                <a:schemeClr val="tx1"/>
              </a:solidFill>
              <a:round/>
              <a:headEnd/>
              <a:tailEnd type="triangle" w="med" len="med"/>
            </a:ln>
          </p:spPr>
          <p:txBody>
            <a:bodyPr/>
            <a:lstStyle/>
            <a:p>
              <a:endParaRPr lang="en-US" sz="1500"/>
            </a:p>
          </p:txBody>
        </p:sp>
      </p:grpSp>
      <p:sp>
        <p:nvSpPr>
          <p:cNvPr id="16" name="TextBox 15"/>
          <p:cNvSpPr txBox="1"/>
          <p:nvPr/>
        </p:nvSpPr>
        <p:spPr>
          <a:xfrm>
            <a:off x="983329" y="4257876"/>
            <a:ext cx="2279791" cy="646331"/>
          </a:xfrm>
          <a:prstGeom prst="rect">
            <a:avLst/>
          </a:prstGeom>
          <a:noFill/>
        </p:spPr>
        <p:txBody>
          <a:bodyPr wrap="none" rtlCol="0">
            <a:spAutoFit/>
          </a:bodyPr>
          <a:lstStyle/>
          <a:p>
            <a:r>
              <a:rPr lang="en-US" sz="1800" dirty="0">
                <a:solidFill>
                  <a:srgbClr val="C00000"/>
                </a:solidFill>
              </a:rPr>
              <a:t>How do we compute</a:t>
            </a:r>
            <a:br>
              <a:rPr lang="en-US" sz="1800" dirty="0">
                <a:solidFill>
                  <a:srgbClr val="C00000"/>
                </a:solidFill>
              </a:rPr>
            </a:br>
            <a:r>
              <a:rPr lang="en-US" sz="1800" dirty="0">
                <a:solidFill>
                  <a:srgbClr val="C00000"/>
                </a:solidFill>
              </a:rPr>
              <a:t>the rank values?</a:t>
            </a:r>
          </a:p>
        </p:txBody>
      </p:sp>
      <mc:AlternateContent xmlns:mc="http://schemas.openxmlformats.org/markup-compatibility/2006" xmlns:a14="http://schemas.microsoft.com/office/drawing/2010/main">
        <mc:Choice Requires="a14">
          <p:sp>
            <p:nvSpPr>
              <p:cNvPr id="18" name="TextBox 17"/>
              <p:cNvSpPr txBox="1"/>
              <p:nvPr/>
            </p:nvSpPr>
            <p:spPr>
              <a:xfrm>
                <a:off x="2289632" y="2667733"/>
                <a:ext cx="4566891" cy="7866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𝑃𝑎𝑔𝑒𝑅𝑎𝑛𝑘</m:t>
                      </m:r>
                      <m:d>
                        <m:dPr>
                          <m:ctrlPr>
                            <a:rPr lang="en-US" b="0" i="1" smtClean="0">
                              <a:latin typeface="Cambria Math" panose="02040503050406030204" pitchFamily="18" charset="0"/>
                            </a:rPr>
                          </m:ctrlPr>
                        </m:dPr>
                        <m:e>
                          <m:r>
                            <a:rPr lang="en-US" b="0" i="1" smtClean="0">
                              <a:latin typeface="Cambria Math" charset="0"/>
                            </a:rPr>
                            <m:t>𝑥</m:t>
                          </m:r>
                        </m:e>
                      </m:d>
                      <m:r>
                        <a:rPr lang="en-US" b="0" i="1" smtClean="0">
                          <a:latin typeface="Cambria Math"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charset="0"/>
                            </a:rPr>
                            <m:t>𝑗</m:t>
                          </m:r>
                          <m:r>
                            <a:rPr lang="en-US" b="0" i="1" smtClean="0">
                              <a:latin typeface="Cambria Math" charset="0"/>
                            </a:rPr>
                            <m:t>∈</m:t>
                          </m:r>
                          <m:r>
                            <a:rPr lang="en-US" b="0" i="1" smtClean="0">
                              <a:latin typeface="Cambria Math" charset="0"/>
                            </a:rPr>
                            <m:t>𝐵</m:t>
                          </m:r>
                          <m:r>
                            <a:rPr lang="en-US" b="0" i="1" smtClean="0">
                              <a:latin typeface="Cambria Math" charset="0"/>
                            </a:rPr>
                            <m:t>(</m:t>
                          </m:r>
                          <m:r>
                            <a:rPr lang="en-US" b="0" i="1" smtClean="0">
                              <a:latin typeface="Cambria Math" charset="0"/>
                            </a:rPr>
                            <m:t>𝑥</m:t>
                          </m:r>
                          <m:r>
                            <a:rPr lang="en-US" b="0" i="1" smtClean="0">
                              <a:latin typeface="Cambria Math" charset="0"/>
                            </a:rPr>
                            <m:t>)</m:t>
                          </m:r>
                        </m:sub>
                        <m:sup/>
                        <m:e>
                          <m:f>
                            <m:fPr>
                              <m:ctrlPr>
                                <a:rPr lang="bg-BG" b="0" i="1" smtClean="0">
                                  <a:latin typeface="Cambria Math" panose="02040503050406030204" pitchFamily="18" charset="0"/>
                                </a:rPr>
                              </m:ctrlPr>
                            </m:fPr>
                            <m:num>
                              <m:r>
                                <a:rPr lang="en-US" b="0" i="1" smtClean="0">
                                  <a:latin typeface="Cambria Math" charset="0"/>
                                </a:rPr>
                                <m:t>1</m:t>
                              </m:r>
                            </m:num>
                            <m:den>
                              <m:sSub>
                                <m:sSubPr>
                                  <m:ctrlPr>
                                    <a:rPr lang="en-US" b="0" i="1" smtClean="0">
                                      <a:latin typeface="Cambria Math" panose="02040503050406030204" pitchFamily="18" charset="0"/>
                                    </a:rPr>
                                  </m:ctrlPr>
                                </m:sSubPr>
                                <m:e>
                                  <m:r>
                                    <a:rPr lang="en-US" b="0" i="1" smtClean="0">
                                      <a:latin typeface="Cambria Math" charset="0"/>
                                    </a:rPr>
                                    <m:t>𝑁</m:t>
                                  </m:r>
                                </m:e>
                                <m:sub>
                                  <m:r>
                                    <a:rPr lang="en-US" b="0" i="1" smtClean="0">
                                      <a:latin typeface="Cambria Math" charset="0"/>
                                    </a:rPr>
                                    <m:t>𝑗</m:t>
                                  </m:r>
                                </m:sub>
                              </m:sSub>
                            </m:den>
                          </m:f>
                          <m:r>
                            <a:rPr lang="en-US" b="0" i="1" smtClean="0">
                              <a:latin typeface="Cambria Math" charset="0"/>
                            </a:rPr>
                            <m:t>𝑃𝑎𝑔𝑒𝑅𝑎𝑛𝑘</m:t>
                          </m:r>
                          <m:d>
                            <m:dPr>
                              <m:ctrlPr>
                                <a:rPr lang="en-US" i="1">
                                  <a:latin typeface="Cambria Math" panose="02040503050406030204" pitchFamily="18" charset="0"/>
                                </a:rPr>
                              </m:ctrlPr>
                            </m:dPr>
                            <m:e>
                              <m:r>
                                <a:rPr lang="en-US" i="1">
                                  <a:latin typeface="Cambria Math" charset="0"/>
                                </a:rPr>
                                <m:t>𝑗</m:t>
                              </m:r>
                            </m:e>
                          </m:d>
                        </m:e>
                      </m:nary>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289632" y="2667733"/>
                <a:ext cx="4566891" cy="786626"/>
              </a:xfrm>
              <a:prstGeom prst="rect">
                <a:avLst/>
              </a:prstGeom>
              <a:blipFill rotWithShape="0">
                <a:blip r:embed="rId3"/>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086086A4-E97A-474C-B38A-09E375BDCD10}"/>
              </a:ext>
            </a:extLst>
          </p:cNvPr>
          <p:cNvGrpSpPr/>
          <p:nvPr/>
        </p:nvGrpSpPr>
        <p:grpSpPr>
          <a:xfrm>
            <a:off x="621442" y="2508438"/>
            <a:ext cx="1293541" cy="1639171"/>
            <a:chOff x="4443761" y="948228"/>
            <a:chExt cx="1756317" cy="2163336"/>
          </a:xfrm>
        </p:grpSpPr>
        <p:sp>
          <p:nvSpPr>
            <p:cNvPr id="28" name="Oval 27">
              <a:extLst>
                <a:ext uri="{FF2B5EF4-FFF2-40B4-BE49-F238E27FC236}">
                  <a16:creationId xmlns:a16="http://schemas.microsoft.com/office/drawing/2014/main" id="{ECE5619D-82F8-40B2-A7BC-7A0E1FA02FA3}"/>
                </a:ext>
              </a:extLst>
            </p:cNvPr>
            <p:cNvSpPr/>
            <p:nvPr/>
          </p:nvSpPr>
          <p:spPr>
            <a:xfrm>
              <a:off x="5609063" y="948228"/>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29" name="Oval 28">
              <a:extLst>
                <a:ext uri="{FF2B5EF4-FFF2-40B4-BE49-F238E27FC236}">
                  <a16:creationId xmlns:a16="http://schemas.microsoft.com/office/drawing/2014/main" id="{A9D5762F-029B-4D35-93D1-7098FD8A11F2}"/>
                </a:ext>
              </a:extLst>
            </p:cNvPr>
            <p:cNvSpPr/>
            <p:nvPr/>
          </p:nvSpPr>
          <p:spPr>
            <a:xfrm>
              <a:off x="5609063" y="1734389"/>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30" name="Oval 29">
              <a:extLst>
                <a:ext uri="{FF2B5EF4-FFF2-40B4-BE49-F238E27FC236}">
                  <a16:creationId xmlns:a16="http://schemas.microsoft.com/office/drawing/2014/main" id="{0BBC42BB-C506-4B7D-B842-03BD33F69D10}"/>
                </a:ext>
              </a:extLst>
            </p:cNvPr>
            <p:cNvSpPr/>
            <p:nvPr/>
          </p:nvSpPr>
          <p:spPr>
            <a:xfrm>
              <a:off x="5609063" y="2520549"/>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31" name="Oval 30">
              <a:extLst>
                <a:ext uri="{FF2B5EF4-FFF2-40B4-BE49-F238E27FC236}">
                  <a16:creationId xmlns:a16="http://schemas.microsoft.com/office/drawing/2014/main" id="{AB3CDB47-71A9-4090-863D-FD2B1365B29D}"/>
                </a:ext>
              </a:extLst>
            </p:cNvPr>
            <p:cNvSpPr/>
            <p:nvPr/>
          </p:nvSpPr>
          <p:spPr>
            <a:xfrm>
              <a:off x="4443761" y="1360823"/>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2" name="Oval 31">
              <a:extLst>
                <a:ext uri="{FF2B5EF4-FFF2-40B4-BE49-F238E27FC236}">
                  <a16:creationId xmlns:a16="http://schemas.microsoft.com/office/drawing/2014/main" id="{903F9EC2-BE51-4115-B30C-DD884A0949DD}"/>
                </a:ext>
              </a:extLst>
            </p:cNvPr>
            <p:cNvSpPr/>
            <p:nvPr/>
          </p:nvSpPr>
          <p:spPr>
            <a:xfrm>
              <a:off x="4443761" y="2146983"/>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33" name="Straight Arrow Connector 32">
              <a:extLst>
                <a:ext uri="{FF2B5EF4-FFF2-40B4-BE49-F238E27FC236}">
                  <a16:creationId xmlns:a16="http://schemas.microsoft.com/office/drawing/2014/main" id="{51DFB966-331F-4409-BB70-56A0F1F225F9}"/>
                </a:ext>
              </a:extLst>
            </p:cNvPr>
            <p:cNvCxnSpPr>
              <a:cxnSpLocks/>
              <a:stCxn id="31" idx="7"/>
              <a:endCxn id="28" idx="2"/>
            </p:cNvCxnSpPr>
            <p:nvPr/>
          </p:nvCxnSpPr>
          <p:spPr>
            <a:xfrm flipV="1">
              <a:off x="4948224" y="1243736"/>
              <a:ext cx="660839" cy="2036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A954E78-17E2-42DC-A589-6C09BABB5990}"/>
                </a:ext>
              </a:extLst>
            </p:cNvPr>
            <p:cNvCxnSpPr>
              <a:cxnSpLocks/>
              <a:stCxn id="31" idx="6"/>
              <a:endCxn id="29" idx="1"/>
            </p:cNvCxnSpPr>
            <p:nvPr/>
          </p:nvCxnSpPr>
          <p:spPr>
            <a:xfrm>
              <a:off x="5034776" y="1656331"/>
              <a:ext cx="660839" cy="1646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5EC4432-C893-4D11-8540-AFDC919FB997}"/>
                </a:ext>
              </a:extLst>
            </p:cNvPr>
            <p:cNvCxnSpPr>
              <a:cxnSpLocks/>
              <a:stCxn id="32" idx="5"/>
              <a:endCxn id="30" idx="2"/>
            </p:cNvCxnSpPr>
            <p:nvPr/>
          </p:nvCxnSpPr>
          <p:spPr>
            <a:xfrm>
              <a:off x="4948224" y="2651446"/>
              <a:ext cx="660839" cy="16461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60D3837-D9B4-4A6F-B53D-D3B33223729D}"/>
                </a:ext>
              </a:extLst>
            </p:cNvPr>
            <p:cNvCxnSpPr>
              <a:cxnSpLocks/>
              <a:stCxn id="32" idx="6"/>
              <a:endCxn id="29" idx="3"/>
            </p:cNvCxnSpPr>
            <p:nvPr/>
          </p:nvCxnSpPr>
          <p:spPr>
            <a:xfrm flipV="1">
              <a:off x="5034776" y="2238852"/>
              <a:ext cx="660839" cy="2036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4786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Implementing Naïve PageRank</a:t>
            </a:r>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05072F42-4DFA-4725-86F9-7594E4AB4EB5}" type="slidenum">
              <a:rPr lang="en-GB" smtClean="0"/>
              <a:pPr/>
              <a:t>13</a:t>
            </a:fld>
            <a:endParaRPr lang="en-GB"/>
          </a:p>
        </p:txBody>
      </p:sp>
    </p:spTree>
    <p:extLst>
      <p:ext uri="{BB962C8B-B14F-4D97-AF65-F5344CB8AC3E}">
        <p14:creationId xmlns:p14="http://schemas.microsoft.com/office/powerpoint/2010/main" val="106254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Restating the Simplified Model</a:t>
            </a:r>
            <a:br>
              <a:rPr lang="en-US" dirty="0"/>
            </a:br>
            <a:r>
              <a:rPr lang="en-US" dirty="0"/>
              <a:t>as a Browsing Experience</a:t>
            </a:r>
          </a:p>
        </p:txBody>
      </p:sp>
      <p:sp>
        <p:nvSpPr>
          <p:cNvPr id="7" name="Content Placeholder 6"/>
          <p:cNvSpPr>
            <a:spLocks noGrp="1"/>
          </p:cNvSpPr>
          <p:nvPr>
            <p:ph idx="1"/>
          </p:nvPr>
        </p:nvSpPr>
        <p:spPr>
          <a:xfrm>
            <a:off x="983292" y="553452"/>
            <a:ext cx="7204969" cy="3703099"/>
          </a:xfrm>
        </p:spPr>
        <p:txBody>
          <a:bodyPr/>
          <a:lstStyle/>
          <a:p>
            <a:r>
              <a:rPr lang="en-US" dirty="0"/>
              <a:t>Let’s imagine we “randomly walk” through a graph of nodes and connections</a:t>
            </a:r>
          </a:p>
          <a:p>
            <a:r>
              <a:rPr lang="en-US" dirty="0"/>
              <a:t>At each point, we look at the out-edges and follow each with equal probability</a:t>
            </a:r>
          </a:p>
        </p:txBody>
      </p:sp>
      <p:sp>
        <p:nvSpPr>
          <p:cNvPr id="5" name="Slide Number Placeholder 4"/>
          <p:cNvSpPr>
            <a:spLocks noGrp="1"/>
          </p:cNvSpPr>
          <p:nvPr>
            <p:ph type="sldNum" sz="quarter" idx="12"/>
          </p:nvPr>
        </p:nvSpPr>
        <p:spPr/>
        <p:txBody>
          <a:bodyPr/>
          <a:lstStyle/>
          <a:p>
            <a:fld id="{05072F42-4DFA-4725-86F9-7594E4AB4EB5}" type="slidenum">
              <a:rPr lang="en-GB" smtClean="0"/>
              <a:pPr/>
              <a:t>14</a:t>
            </a:fld>
            <a:endParaRPr lang="en-GB"/>
          </a:p>
        </p:txBody>
      </p:sp>
      <mc:AlternateContent xmlns:mc="http://schemas.openxmlformats.org/markup-compatibility/2006" xmlns:a14="http://schemas.microsoft.com/office/drawing/2010/main">
        <mc:Choice Requires="a14">
          <p:sp>
            <p:nvSpPr>
              <p:cNvPr id="8" name="TextBox 7"/>
              <p:cNvSpPr txBox="1"/>
              <p:nvPr/>
            </p:nvSpPr>
            <p:spPr>
              <a:xfrm>
                <a:off x="2203483" y="3614123"/>
                <a:ext cx="4403641" cy="7866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𝑃𝑎𝑔𝑒𝑅𝑎𝑛𝑘</m:t>
                      </m:r>
                      <m:d>
                        <m:dPr>
                          <m:ctrlPr>
                            <a:rPr lang="en-US" b="0" i="1" smtClean="0">
                              <a:latin typeface="Cambria Math" panose="02040503050406030204" pitchFamily="18" charset="0"/>
                            </a:rPr>
                          </m:ctrlPr>
                        </m:dPr>
                        <m:e>
                          <m:r>
                            <a:rPr lang="en-US" b="0" i="1" smtClean="0">
                              <a:latin typeface="Cambria Math" charset="0"/>
                            </a:rPr>
                            <m:t>𝑥</m:t>
                          </m:r>
                        </m:e>
                      </m:d>
                      <m:r>
                        <a:rPr lang="en-US" b="0" i="1" smtClean="0">
                          <a:latin typeface="Cambria Math"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charset="0"/>
                            </a:rPr>
                            <m:t>𝑗</m:t>
                          </m:r>
                          <m:r>
                            <a:rPr lang="en-US" b="0" i="1" smtClean="0">
                              <a:latin typeface="Cambria Math" charset="0"/>
                            </a:rPr>
                            <m:t>∈</m:t>
                          </m:r>
                          <m:r>
                            <a:rPr lang="en-US" b="0" i="1" smtClean="0">
                              <a:latin typeface="Cambria Math" charset="0"/>
                            </a:rPr>
                            <m:t>𝐵</m:t>
                          </m:r>
                          <m:r>
                            <a:rPr lang="en-US" b="0" i="1" smtClean="0">
                              <a:latin typeface="Cambria Math" charset="0"/>
                            </a:rPr>
                            <m:t>(</m:t>
                          </m:r>
                          <m:r>
                            <a:rPr lang="en-US" b="0" i="1" smtClean="0">
                              <a:latin typeface="Cambria Math" charset="0"/>
                            </a:rPr>
                            <m:t>𝑥</m:t>
                          </m:r>
                          <m:r>
                            <a:rPr lang="en-US" b="0" i="1" smtClean="0">
                              <a:latin typeface="Cambria Math" charset="0"/>
                            </a:rPr>
                            <m:t>)</m:t>
                          </m:r>
                        </m:sub>
                        <m:sup/>
                        <m:e>
                          <m:f>
                            <m:fPr>
                              <m:ctrlPr>
                                <a:rPr lang="bg-BG" b="0" i="1" smtClean="0">
                                  <a:latin typeface="Cambria Math" panose="02040503050406030204" pitchFamily="18" charset="0"/>
                                </a:rPr>
                              </m:ctrlPr>
                            </m:fPr>
                            <m:num>
                              <m:r>
                                <a:rPr lang="en-US" b="0" i="1" smtClean="0">
                                  <a:latin typeface="Cambria Math" charset="0"/>
                                </a:rPr>
                                <m:t>1</m:t>
                              </m:r>
                            </m:num>
                            <m:den>
                              <m:sSub>
                                <m:sSubPr>
                                  <m:ctrlPr>
                                    <a:rPr lang="en-US" b="0" i="1" smtClean="0">
                                      <a:latin typeface="Cambria Math" panose="02040503050406030204" pitchFamily="18" charset="0"/>
                                    </a:rPr>
                                  </m:ctrlPr>
                                </m:sSubPr>
                                <m:e>
                                  <m:r>
                                    <a:rPr lang="en-US" b="0" i="1" smtClean="0">
                                      <a:latin typeface="Cambria Math" charset="0"/>
                                    </a:rPr>
                                    <m:t>𝑁</m:t>
                                  </m:r>
                                </m:e>
                                <m:sub>
                                  <m:r>
                                    <a:rPr lang="en-US" b="0" i="1" smtClean="0">
                                      <a:latin typeface="Cambria Math" charset="0"/>
                                    </a:rPr>
                                    <m:t>𝑗</m:t>
                                  </m:r>
                                </m:sub>
                              </m:sSub>
                            </m:den>
                          </m:f>
                          <m:r>
                            <a:rPr lang="en-US" b="0" i="1" smtClean="0">
                              <a:latin typeface="Cambria Math" charset="0"/>
                            </a:rPr>
                            <m:t>𝑃𝑎𝑔𝑒𝑅𝑎𝑛𝑘</m:t>
                          </m:r>
                          <m:d>
                            <m:dPr>
                              <m:ctrlPr>
                                <a:rPr lang="en-US" i="1">
                                  <a:latin typeface="Cambria Math" panose="02040503050406030204" pitchFamily="18" charset="0"/>
                                </a:rPr>
                              </m:ctrlPr>
                            </m:dPr>
                            <m:e>
                              <m:r>
                                <a:rPr lang="en-US" i="1">
                                  <a:latin typeface="Cambria Math" charset="0"/>
                                </a:rPr>
                                <m:t>𝑗</m:t>
                              </m:r>
                            </m:e>
                          </m:d>
                        </m:e>
                      </m:nary>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203483" y="3614123"/>
                <a:ext cx="4403641" cy="786626"/>
              </a:xfrm>
              <a:prstGeom prst="rect">
                <a:avLst/>
              </a:prstGeom>
              <a:blipFill>
                <a:blip r:embed="rId2"/>
                <a:stretch>
                  <a:fillRect l="-1441" t="-138095" b="-184127"/>
                </a:stretch>
              </a:blipFill>
            </p:spPr>
            <p:txBody>
              <a:bodyPr/>
              <a:lstStyle/>
              <a:p>
                <a:r>
                  <a:rPr lang="en-US">
                    <a:noFill/>
                  </a:rPr>
                  <a:t> </a:t>
                </a:r>
              </a:p>
            </p:txBody>
          </p:sp>
        </mc:Fallback>
      </mc:AlternateContent>
    </p:spTree>
    <p:extLst>
      <p:ext uri="{BB962C8B-B14F-4D97-AF65-F5344CB8AC3E}">
        <p14:creationId xmlns:p14="http://schemas.microsoft.com/office/powerpoint/2010/main" val="1802564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4"/>
          <p:cNvSpPr>
            <a:spLocks noGrp="1"/>
          </p:cNvSpPr>
          <p:nvPr>
            <p:ph type="sldNum" sz="quarter" idx="4294967295"/>
          </p:nvPr>
        </p:nvSpPr>
        <p:spPr>
          <a:xfrm>
            <a:off x="6191250" y="4957763"/>
            <a:ext cx="1428750" cy="342900"/>
          </a:xfrm>
          <a:prstGeom prst="rect">
            <a:avLst/>
          </a:prstGeom>
          <a:noFill/>
        </p:spPr>
        <p:txBody>
          <a:bodyPr/>
          <a:lstStyle/>
          <a:p>
            <a:fld id="{C63EDF97-E084-4BEE-B3E9-CFA6B8478762}" type="slidenum">
              <a:rPr lang="en-US"/>
              <a:pPr/>
              <a:t>15</a:t>
            </a:fld>
            <a:endParaRPr lang="en-US"/>
          </a:p>
        </p:txBody>
      </p:sp>
      <p:sp>
        <p:nvSpPr>
          <p:cNvPr id="5125" name="Rectangle 2"/>
          <p:cNvSpPr>
            <a:spLocks noGrp="1" noChangeArrowheads="1"/>
          </p:cNvSpPr>
          <p:nvPr>
            <p:ph type="title"/>
          </p:nvPr>
        </p:nvSpPr>
        <p:spPr/>
        <p:txBody>
          <a:bodyPr/>
          <a:lstStyle/>
          <a:p>
            <a:r>
              <a:rPr lang="en-US" i="1" dirty="0"/>
              <a:t>Iterative</a:t>
            </a:r>
            <a:r>
              <a:rPr lang="en-US" dirty="0"/>
              <a:t> PageRank (simplified)</a:t>
            </a:r>
          </a:p>
        </p:txBody>
      </p:sp>
      <p:sp>
        <p:nvSpPr>
          <p:cNvPr id="5126" name="Text Box 6"/>
          <p:cNvSpPr txBox="1">
            <a:spLocks noChangeArrowheads="1"/>
          </p:cNvSpPr>
          <p:nvPr/>
        </p:nvSpPr>
        <p:spPr bwMode="auto">
          <a:xfrm>
            <a:off x="1177976" y="1785196"/>
            <a:ext cx="2246129" cy="707886"/>
          </a:xfrm>
          <a:prstGeom prst="rect">
            <a:avLst/>
          </a:prstGeom>
          <a:noFill/>
          <a:ln w="9525">
            <a:noFill/>
            <a:miter lim="800000"/>
            <a:headEnd/>
            <a:tailEnd/>
          </a:ln>
        </p:spPr>
        <p:txBody>
          <a:bodyPr wrap="none">
            <a:spAutoFit/>
          </a:bodyPr>
          <a:lstStyle/>
          <a:p>
            <a:r>
              <a:rPr lang="en-US" dirty="0">
                <a:latin typeface="Gill Sans MT" pitchFamily="34" charset="0"/>
              </a:rPr>
              <a:t>Initialize all ranks to</a:t>
            </a:r>
            <a:br>
              <a:rPr lang="en-US" dirty="0">
                <a:latin typeface="Gill Sans MT" pitchFamily="34" charset="0"/>
              </a:rPr>
            </a:br>
            <a:r>
              <a:rPr lang="en-US" dirty="0">
                <a:latin typeface="Gill Sans MT" pitchFamily="34" charset="0"/>
              </a:rPr>
              <a:t>be equal, e.g.:</a:t>
            </a:r>
          </a:p>
        </p:txBody>
      </p:sp>
      <p:sp>
        <p:nvSpPr>
          <p:cNvPr id="5127" name="Text Box 7"/>
          <p:cNvSpPr txBox="1">
            <a:spLocks noChangeArrowheads="1"/>
          </p:cNvSpPr>
          <p:nvPr/>
        </p:nvSpPr>
        <p:spPr bwMode="auto">
          <a:xfrm>
            <a:off x="1766026" y="3644232"/>
            <a:ext cx="1490152" cy="707886"/>
          </a:xfrm>
          <a:prstGeom prst="rect">
            <a:avLst/>
          </a:prstGeom>
          <a:noFill/>
          <a:ln w="9525">
            <a:noFill/>
            <a:miter lim="800000"/>
            <a:headEnd/>
            <a:tailEnd/>
          </a:ln>
        </p:spPr>
        <p:txBody>
          <a:bodyPr wrap="none">
            <a:spAutoFit/>
          </a:bodyPr>
          <a:lstStyle/>
          <a:p>
            <a:r>
              <a:rPr lang="en-US">
                <a:latin typeface="Gill Sans MT" pitchFamily="34" charset="0"/>
              </a:rPr>
              <a:t>Iterate until</a:t>
            </a:r>
            <a:br>
              <a:rPr lang="en-US">
                <a:latin typeface="Gill Sans MT" pitchFamily="34" charset="0"/>
              </a:rPr>
            </a:br>
            <a:r>
              <a:rPr lang="en-US">
                <a:latin typeface="Gill Sans MT" pitchFamily="34" charset="0"/>
              </a:rPr>
              <a:t>convergence</a:t>
            </a:r>
          </a:p>
        </p:txBody>
      </p:sp>
      <mc:AlternateContent xmlns:mc="http://schemas.openxmlformats.org/markup-compatibility/2006" xmlns:a14="http://schemas.microsoft.com/office/drawing/2010/main">
        <mc:Choice Requires="a14">
          <p:sp>
            <p:nvSpPr>
              <p:cNvPr id="13" name="TextBox 12"/>
              <p:cNvSpPr txBox="1"/>
              <p:nvPr/>
            </p:nvSpPr>
            <p:spPr>
              <a:xfrm>
                <a:off x="4516255" y="1859502"/>
                <a:ext cx="2394182"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𝑃𝑎𝑔𝑒𝑅𝑎𝑛</m:t>
                      </m:r>
                      <m:sSup>
                        <m:sSupPr>
                          <m:ctrlPr>
                            <a:rPr lang="en-US" b="0" i="1" smtClean="0">
                              <a:latin typeface="Cambria Math" panose="02040503050406030204" pitchFamily="18" charset="0"/>
                            </a:rPr>
                          </m:ctrlPr>
                        </m:sSupPr>
                        <m:e>
                          <m:r>
                            <a:rPr lang="en-US" b="0" i="1" smtClean="0">
                              <a:latin typeface="Cambria Math" charset="0"/>
                            </a:rPr>
                            <m:t>𝑘</m:t>
                          </m:r>
                        </m:e>
                        <m:sup>
                          <m:d>
                            <m:dPr>
                              <m:ctrlPr>
                                <a:rPr lang="en-US" b="0" i="1" smtClean="0">
                                  <a:latin typeface="Cambria Math" panose="02040503050406030204" pitchFamily="18" charset="0"/>
                                </a:rPr>
                              </m:ctrlPr>
                            </m:dPr>
                            <m:e>
                              <m:r>
                                <a:rPr lang="en-US" b="0" i="1" smtClean="0">
                                  <a:latin typeface="Cambria Math" charset="0"/>
                                </a:rPr>
                                <m:t>0</m:t>
                              </m:r>
                            </m:e>
                          </m:d>
                        </m:sup>
                      </m:sSup>
                      <m:r>
                        <a:rPr lang="en-US" b="0" i="1" smtClean="0">
                          <a:latin typeface="Cambria Math" charset="0"/>
                        </a:rPr>
                        <m:t>(</m:t>
                      </m:r>
                      <m:r>
                        <a:rPr lang="en-US" b="0" i="1" smtClean="0">
                          <a:latin typeface="Cambria Math" charset="0"/>
                        </a:rPr>
                        <m:t>𝑥</m:t>
                      </m:r>
                      <m:r>
                        <a:rPr lang="en-US" b="0" i="1" smtClean="0">
                          <a:latin typeface="Cambria Math" charset="0"/>
                        </a:rPr>
                        <m:t>)=</m:t>
                      </m:r>
                      <m:f>
                        <m:fPr>
                          <m:ctrlPr>
                            <a:rPr lang="bg-BG" b="0" i="1" smtClean="0">
                              <a:latin typeface="Cambria Math" panose="02040503050406030204" pitchFamily="18" charset="0"/>
                            </a:rPr>
                          </m:ctrlPr>
                        </m:fPr>
                        <m:num>
                          <m:r>
                            <a:rPr lang="en-US" b="0" i="1" smtClean="0">
                              <a:latin typeface="Cambria Math" charset="0"/>
                            </a:rPr>
                            <m:t>1</m:t>
                          </m:r>
                        </m:num>
                        <m:den>
                          <m:r>
                            <a:rPr lang="en-US" b="0" i="1" smtClean="0">
                              <a:latin typeface="Cambria Math" charset="0"/>
                            </a:rPr>
                            <m:t>𝑛</m:t>
                          </m:r>
                        </m:den>
                      </m:f>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516255" y="1859502"/>
                <a:ext cx="2394182" cy="578235"/>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427122" y="3568689"/>
                <a:ext cx="5141215" cy="7866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𝑃𝑎𝑔𝑒𝑅𝑎𝑛</m:t>
                      </m:r>
                      <m:sSup>
                        <m:sSupPr>
                          <m:ctrlPr>
                            <a:rPr lang="en-US" b="0" i="1" smtClean="0">
                              <a:latin typeface="Cambria Math" panose="02040503050406030204" pitchFamily="18" charset="0"/>
                            </a:rPr>
                          </m:ctrlPr>
                        </m:sSupPr>
                        <m:e>
                          <m:r>
                            <a:rPr lang="en-US" b="0" i="1" smtClean="0">
                              <a:latin typeface="Cambria Math" charset="0"/>
                            </a:rPr>
                            <m:t>𝑘</m:t>
                          </m:r>
                        </m:e>
                        <m:sup>
                          <m:d>
                            <m:dPr>
                              <m:ctrlPr>
                                <a:rPr lang="en-US" b="0" i="1" smtClean="0">
                                  <a:latin typeface="Cambria Math" panose="02040503050406030204" pitchFamily="18" charset="0"/>
                                </a:rPr>
                              </m:ctrlPr>
                            </m:dPr>
                            <m:e>
                              <m:r>
                                <a:rPr lang="en-US" b="0" i="1" smtClean="0">
                                  <a:latin typeface="Cambria Math" charset="0"/>
                                </a:rPr>
                                <m:t>𝑖</m:t>
                              </m:r>
                            </m:e>
                          </m:d>
                        </m:sup>
                      </m:sSup>
                      <m:r>
                        <a:rPr lang="en-US" b="0" i="1" smtClean="0">
                          <a:latin typeface="Cambria Math" charset="0"/>
                        </a:rPr>
                        <m:t>(</m:t>
                      </m:r>
                      <m:r>
                        <a:rPr lang="en-US" b="0" i="1" smtClean="0">
                          <a:latin typeface="Cambria Math" charset="0"/>
                        </a:rPr>
                        <m:t>𝑥</m:t>
                      </m:r>
                      <m:r>
                        <a:rPr lang="en-US" b="0" i="1" smtClean="0">
                          <a:latin typeface="Cambria Math"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charset="0"/>
                            </a:rPr>
                            <m:t>𝑗</m:t>
                          </m:r>
                          <m:r>
                            <a:rPr lang="en-US" b="0" i="1" smtClean="0">
                              <a:latin typeface="Cambria Math" charset="0"/>
                            </a:rPr>
                            <m:t>∈</m:t>
                          </m:r>
                          <m:r>
                            <a:rPr lang="en-US" b="0" i="1" smtClean="0">
                              <a:latin typeface="Cambria Math" charset="0"/>
                            </a:rPr>
                            <m:t>𝐵</m:t>
                          </m:r>
                          <m:r>
                            <a:rPr lang="en-US" b="0" i="1" smtClean="0">
                              <a:latin typeface="Cambria Math" charset="0"/>
                            </a:rPr>
                            <m:t>(</m:t>
                          </m:r>
                          <m:r>
                            <a:rPr lang="en-US" b="0" i="1" smtClean="0">
                              <a:latin typeface="Cambria Math" charset="0"/>
                            </a:rPr>
                            <m:t>𝑥</m:t>
                          </m:r>
                          <m:r>
                            <a:rPr lang="en-US" b="0" i="1" smtClean="0">
                              <a:latin typeface="Cambria Math" charset="0"/>
                            </a:rPr>
                            <m:t>)</m:t>
                          </m:r>
                        </m:sub>
                        <m:sup/>
                        <m:e>
                          <m:f>
                            <m:fPr>
                              <m:ctrlPr>
                                <a:rPr lang="bg-BG" b="0" i="1" smtClean="0">
                                  <a:latin typeface="Cambria Math" panose="02040503050406030204" pitchFamily="18" charset="0"/>
                                </a:rPr>
                              </m:ctrlPr>
                            </m:fPr>
                            <m:num>
                              <m:r>
                                <a:rPr lang="en-US" b="0" i="1" smtClean="0">
                                  <a:latin typeface="Cambria Math" charset="0"/>
                                </a:rPr>
                                <m:t>1</m:t>
                              </m:r>
                            </m:num>
                            <m:den>
                              <m:sSub>
                                <m:sSubPr>
                                  <m:ctrlPr>
                                    <a:rPr lang="en-US" b="0" i="1" smtClean="0">
                                      <a:latin typeface="Cambria Math" panose="02040503050406030204" pitchFamily="18" charset="0"/>
                                    </a:rPr>
                                  </m:ctrlPr>
                                </m:sSubPr>
                                <m:e>
                                  <m:r>
                                    <a:rPr lang="en-US" b="0" i="1" smtClean="0">
                                      <a:latin typeface="Cambria Math" charset="0"/>
                                    </a:rPr>
                                    <m:t>𝑁</m:t>
                                  </m:r>
                                </m:e>
                                <m:sub>
                                  <m:r>
                                    <a:rPr lang="en-US" b="0" i="1" smtClean="0">
                                      <a:latin typeface="Cambria Math" charset="0"/>
                                    </a:rPr>
                                    <m:t>𝑗</m:t>
                                  </m:r>
                                </m:sub>
                              </m:sSub>
                            </m:den>
                          </m:f>
                          <m:r>
                            <a:rPr lang="en-US" b="0" i="1" smtClean="0">
                              <a:latin typeface="Cambria Math" charset="0"/>
                            </a:rPr>
                            <m:t>𝑃𝑎𝑔𝑒𝑅𝑎𝑛</m:t>
                          </m:r>
                          <m:sSup>
                            <m:sSupPr>
                              <m:ctrlPr>
                                <a:rPr lang="en-US" b="0" i="1" smtClean="0">
                                  <a:latin typeface="Cambria Math" panose="02040503050406030204" pitchFamily="18" charset="0"/>
                                </a:rPr>
                              </m:ctrlPr>
                            </m:sSupPr>
                            <m:e>
                              <m:r>
                                <a:rPr lang="en-US" b="0" i="1" smtClean="0">
                                  <a:latin typeface="Cambria Math" charset="0"/>
                                </a:rPr>
                                <m:t>𝑘</m:t>
                              </m:r>
                            </m:e>
                            <m:sup>
                              <m:r>
                                <a:rPr lang="en-US" b="0" i="1" smtClean="0">
                                  <a:latin typeface="Cambria Math" charset="0"/>
                                </a:rPr>
                                <m:t>(</m:t>
                              </m:r>
                              <m:r>
                                <a:rPr lang="en-US" b="0" i="1" smtClean="0">
                                  <a:latin typeface="Cambria Math" charset="0"/>
                                </a:rPr>
                                <m:t>𝑖</m:t>
                              </m:r>
                              <m:r>
                                <a:rPr lang="en-US" b="0" i="1" smtClean="0">
                                  <a:latin typeface="Cambria Math" charset="0"/>
                                </a:rPr>
                                <m:t>−1)</m:t>
                              </m:r>
                            </m:sup>
                          </m:sSup>
                          <m:d>
                            <m:dPr>
                              <m:ctrlPr>
                                <a:rPr lang="en-US" i="1">
                                  <a:latin typeface="Cambria Math" panose="02040503050406030204" pitchFamily="18" charset="0"/>
                                </a:rPr>
                              </m:ctrlPr>
                            </m:dPr>
                            <m:e>
                              <m:r>
                                <a:rPr lang="en-US" i="1">
                                  <a:latin typeface="Cambria Math" charset="0"/>
                                </a:rPr>
                                <m:t>𝑗</m:t>
                              </m:r>
                            </m:e>
                          </m:d>
                        </m:e>
                      </m:nary>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427122" y="3568689"/>
                <a:ext cx="5141215" cy="786626"/>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06606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4"/>
          <p:cNvSpPr>
            <a:spLocks noGrp="1"/>
          </p:cNvSpPr>
          <p:nvPr>
            <p:ph type="sldNum" sz="quarter" idx="4294967295"/>
          </p:nvPr>
        </p:nvSpPr>
        <p:spPr>
          <a:xfrm>
            <a:off x="6191250" y="4957763"/>
            <a:ext cx="1428750" cy="342900"/>
          </a:xfrm>
          <a:prstGeom prst="rect">
            <a:avLst/>
          </a:prstGeom>
          <a:noFill/>
        </p:spPr>
        <p:txBody>
          <a:bodyPr/>
          <a:lstStyle/>
          <a:p>
            <a:fld id="{C63EDF97-E084-4BEE-B3E9-CFA6B8478762}" type="slidenum">
              <a:rPr lang="en-US"/>
              <a:pPr/>
              <a:t>16</a:t>
            </a:fld>
            <a:endParaRPr lang="en-US"/>
          </a:p>
        </p:txBody>
      </p:sp>
      <p:sp>
        <p:nvSpPr>
          <p:cNvPr id="5125" name="Rectangle 2"/>
          <p:cNvSpPr>
            <a:spLocks noGrp="1" noChangeArrowheads="1"/>
          </p:cNvSpPr>
          <p:nvPr>
            <p:ph type="title"/>
          </p:nvPr>
        </p:nvSpPr>
        <p:spPr/>
        <p:txBody>
          <a:bodyPr/>
          <a:lstStyle/>
          <a:p>
            <a:r>
              <a:rPr lang="en-US" i="1" dirty="0"/>
              <a:t>Iterative</a:t>
            </a:r>
            <a:r>
              <a:rPr lang="en-US" dirty="0"/>
              <a:t> PageRank (simplified)</a:t>
            </a:r>
          </a:p>
        </p:txBody>
      </p:sp>
      <p:sp>
        <p:nvSpPr>
          <p:cNvPr id="5126" name="Text Box 6"/>
          <p:cNvSpPr txBox="1">
            <a:spLocks noChangeArrowheads="1"/>
          </p:cNvSpPr>
          <p:nvPr/>
        </p:nvSpPr>
        <p:spPr bwMode="auto">
          <a:xfrm>
            <a:off x="1177976" y="1785196"/>
            <a:ext cx="2246129" cy="707886"/>
          </a:xfrm>
          <a:prstGeom prst="rect">
            <a:avLst/>
          </a:prstGeom>
          <a:noFill/>
          <a:ln w="9525">
            <a:noFill/>
            <a:miter lim="800000"/>
            <a:headEnd/>
            <a:tailEnd/>
          </a:ln>
        </p:spPr>
        <p:txBody>
          <a:bodyPr wrap="none">
            <a:spAutoFit/>
          </a:bodyPr>
          <a:lstStyle/>
          <a:p>
            <a:r>
              <a:rPr lang="en-US" dirty="0">
                <a:latin typeface="Gill Sans MT" pitchFamily="34" charset="0"/>
              </a:rPr>
              <a:t>Initialize all ranks to</a:t>
            </a:r>
            <a:br>
              <a:rPr lang="en-US" dirty="0">
                <a:latin typeface="Gill Sans MT" pitchFamily="34" charset="0"/>
              </a:rPr>
            </a:br>
            <a:r>
              <a:rPr lang="en-US" dirty="0">
                <a:latin typeface="Gill Sans MT" pitchFamily="34" charset="0"/>
              </a:rPr>
              <a:t>be equal, e.g.:</a:t>
            </a:r>
          </a:p>
        </p:txBody>
      </p:sp>
      <p:sp>
        <p:nvSpPr>
          <p:cNvPr id="5127" name="Text Box 7"/>
          <p:cNvSpPr txBox="1">
            <a:spLocks noChangeArrowheads="1"/>
          </p:cNvSpPr>
          <p:nvPr/>
        </p:nvSpPr>
        <p:spPr bwMode="auto">
          <a:xfrm>
            <a:off x="1766026" y="3644232"/>
            <a:ext cx="1490152" cy="707886"/>
          </a:xfrm>
          <a:prstGeom prst="rect">
            <a:avLst/>
          </a:prstGeom>
          <a:noFill/>
          <a:ln w="9525">
            <a:noFill/>
            <a:miter lim="800000"/>
            <a:headEnd/>
            <a:tailEnd/>
          </a:ln>
        </p:spPr>
        <p:txBody>
          <a:bodyPr wrap="none">
            <a:spAutoFit/>
          </a:bodyPr>
          <a:lstStyle/>
          <a:p>
            <a:r>
              <a:rPr lang="en-US">
                <a:latin typeface="Gill Sans MT" pitchFamily="34" charset="0"/>
              </a:rPr>
              <a:t>Iterate until</a:t>
            </a:r>
            <a:br>
              <a:rPr lang="en-US">
                <a:latin typeface="Gill Sans MT" pitchFamily="34" charset="0"/>
              </a:rPr>
            </a:br>
            <a:r>
              <a:rPr lang="en-US">
                <a:latin typeface="Gill Sans MT" pitchFamily="34" charset="0"/>
              </a:rPr>
              <a:t>convergence</a:t>
            </a:r>
          </a:p>
        </p:txBody>
      </p:sp>
      <p:sp>
        <p:nvSpPr>
          <p:cNvPr id="9" name="TextBox 8"/>
          <p:cNvSpPr txBox="1"/>
          <p:nvPr/>
        </p:nvSpPr>
        <p:spPr>
          <a:xfrm>
            <a:off x="2653974" y="4593145"/>
            <a:ext cx="1832554" cy="830997"/>
          </a:xfrm>
          <a:prstGeom prst="rect">
            <a:avLst/>
          </a:prstGeom>
          <a:noFill/>
        </p:spPr>
        <p:txBody>
          <a:bodyPr wrap="none" rtlCol="0">
            <a:spAutoFit/>
          </a:bodyPr>
          <a:lstStyle/>
          <a:p>
            <a:r>
              <a:rPr lang="en-US" sz="1600" dirty="0">
                <a:solidFill>
                  <a:srgbClr val="FF0000"/>
                </a:solidFill>
              </a:rPr>
              <a:t>No need to decide</a:t>
            </a:r>
            <a:br>
              <a:rPr lang="en-US" sz="1600" dirty="0">
                <a:solidFill>
                  <a:srgbClr val="FF0000"/>
                </a:solidFill>
              </a:rPr>
            </a:br>
            <a:r>
              <a:rPr lang="en-US" sz="1600" dirty="0">
                <a:solidFill>
                  <a:srgbClr val="FF0000"/>
                </a:solidFill>
              </a:rPr>
              <a:t>how many levels</a:t>
            </a:r>
            <a:br>
              <a:rPr lang="en-US" sz="1600" dirty="0">
                <a:solidFill>
                  <a:srgbClr val="FF0000"/>
                </a:solidFill>
              </a:rPr>
            </a:br>
            <a:r>
              <a:rPr lang="en-US" sz="1600" dirty="0">
                <a:solidFill>
                  <a:srgbClr val="FF0000"/>
                </a:solidFill>
              </a:rPr>
              <a:t>to consider!</a:t>
            </a:r>
          </a:p>
        </p:txBody>
      </p:sp>
      <p:cxnSp>
        <p:nvCxnSpPr>
          <p:cNvPr id="11" name="Straight Arrow Connector 10"/>
          <p:cNvCxnSpPr/>
          <p:nvPr/>
        </p:nvCxnSpPr>
        <p:spPr bwMode="auto">
          <a:xfrm flipH="1" flipV="1">
            <a:off x="3030267" y="4279772"/>
            <a:ext cx="451821" cy="35500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13" name="TextBox 12"/>
              <p:cNvSpPr txBox="1"/>
              <p:nvPr/>
            </p:nvSpPr>
            <p:spPr>
              <a:xfrm>
                <a:off x="4516255" y="1859502"/>
                <a:ext cx="2394182"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𝑃𝑎𝑔𝑒𝑅𝑎𝑛</m:t>
                      </m:r>
                      <m:sSup>
                        <m:sSupPr>
                          <m:ctrlPr>
                            <a:rPr lang="en-US" b="0" i="1" smtClean="0">
                              <a:latin typeface="Cambria Math" panose="02040503050406030204" pitchFamily="18" charset="0"/>
                            </a:rPr>
                          </m:ctrlPr>
                        </m:sSupPr>
                        <m:e>
                          <m:r>
                            <a:rPr lang="en-US" b="0" i="1" smtClean="0">
                              <a:latin typeface="Cambria Math" charset="0"/>
                            </a:rPr>
                            <m:t>𝑘</m:t>
                          </m:r>
                        </m:e>
                        <m:sup>
                          <m:d>
                            <m:dPr>
                              <m:ctrlPr>
                                <a:rPr lang="en-US" b="0" i="1" smtClean="0">
                                  <a:latin typeface="Cambria Math" panose="02040503050406030204" pitchFamily="18" charset="0"/>
                                </a:rPr>
                              </m:ctrlPr>
                            </m:dPr>
                            <m:e>
                              <m:r>
                                <a:rPr lang="en-US" b="0" i="1" smtClean="0">
                                  <a:latin typeface="Cambria Math" charset="0"/>
                                </a:rPr>
                                <m:t>0</m:t>
                              </m:r>
                            </m:e>
                          </m:d>
                        </m:sup>
                      </m:sSup>
                      <m:r>
                        <a:rPr lang="en-US" b="0" i="1" smtClean="0">
                          <a:latin typeface="Cambria Math" charset="0"/>
                        </a:rPr>
                        <m:t>(</m:t>
                      </m:r>
                      <m:r>
                        <a:rPr lang="en-US" b="0" i="1" smtClean="0">
                          <a:latin typeface="Cambria Math" charset="0"/>
                        </a:rPr>
                        <m:t>𝑥</m:t>
                      </m:r>
                      <m:r>
                        <a:rPr lang="en-US" b="0" i="1" smtClean="0">
                          <a:latin typeface="Cambria Math" charset="0"/>
                        </a:rPr>
                        <m:t>)=</m:t>
                      </m:r>
                      <m:f>
                        <m:fPr>
                          <m:ctrlPr>
                            <a:rPr lang="bg-BG" b="0" i="1" smtClean="0">
                              <a:latin typeface="Cambria Math" panose="02040503050406030204" pitchFamily="18" charset="0"/>
                            </a:rPr>
                          </m:ctrlPr>
                        </m:fPr>
                        <m:num>
                          <m:r>
                            <a:rPr lang="en-US" b="0" i="1" smtClean="0">
                              <a:latin typeface="Cambria Math" charset="0"/>
                            </a:rPr>
                            <m:t>1</m:t>
                          </m:r>
                        </m:num>
                        <m:den>
                          <m:r>
                            <a:rPr lang="en-US" b="0" i="1" smtClean="0">
                              <a:latin typeface="Cambria Math" charset="0"/>
                            </a:rPr>
                            <m:t>𝑛</m:t>
                          </m:r>
                        </m:den>
                      </m:f>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516255" y="1859502"/>
                <a:ext cx="2394182" cy="578235"/>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427122" y="3568689"/>
                <a:ext cx="5141215" cy="7866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𝑃𝑎𝑔𝑒𝑅𝑎𝑛</m:t>
                      </m:r>
                      <m:sSup>
                        <m:sSupPr>
                          <m:ctrlPr>
                            <a:rPr lang="en-US" b="0" i="1" smtClean="0">
                              <a:latin typeface="Cambria Math" panose="02040503050406030204" pitchFamily="18" charset="0"/>
                            </a:rPr>
                          </m:ctrlPr>
                        </m:sSupPr>
                        <m:e>
                          <m:r>
                            <a:rPr lang="en-US" b="0" i="1" smtClean="0">
                              <a:latin typeface="Cambria Math" charset="0"/>
                            </a:rPr>
                            <m:t>𝑘</m:t>
                          </m:r>
                        </m:e>
                        <m:sup>
                          <m:d>
                            <m:dPr>
                              <m:ctrlPr>
                                <a:rPr lang="en-US" b="0" i="1" smtClean="0">
                                  <a:latin typeface="Cambria Math" panose="02040503050406030204" pitchFamily="18" charset="0"/>
                                </a:rPr>
                              </m:ctrlPr>
                            </m:dPr>
                            <m:e>
                              <m:r>
                                <a:rPr lang="en-US" b="0" i="1" smtClean="0">
                                  <a:latin typeface="Cambria Math" charset="0"/>
                                </a:rPr>
                                <m:t>𝑖</m:t>
                              </m:r>
                            </m:e>
                          </m:d>
                        </m:sup>
                      </m:sSup>
                      <m:r>
                        <a:rPr lang="en-US" b="0" i="1" smtClean="0">
                          <a:latin typeface="Cambria Math" charset="0"/>
                        </a:rPr>
                        <m:t>(</m:t>
                      </m:r>
                      <m:r>
                        <a:rPr lang="en-US" b="0" i="1" smtClean="0">
                          <a:latin typeface="Cambria Math" charset="0"/>
                        </a:rPr>
                        <m:t>𝑥</m:t>
                      </m:r>
                      <m:r>
                        <a:rPr lang="en-US" b="0" i="1" smtClean="0">
                          <a:latin typeface="Cambria Math"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charset="0"/>
                            </a:rPr>
                            <m:t>𝑗</m:t>
                          </m:r>
                          <m:r>
                            <a:rPr lang="en-US" b="0" i="1" smtClean="0">
                              <a:latin typeface="Cambria Math" charset="0"/>
                            </a:rPr>
                            <m:t>∈</m:t>
                          </m:r>
                          <m:r>
                            <a:rPr lang="en-US" b="0" i="1" smtClean="0">
                              <a:latin typeface="Cambria Math" charset="0"/>
                            </a:rPr>
                            <m:t>𝐵</m:t>
                          </m:r>
                          <m:r>
                            <a:rPr lang="en-US" b="0" i="1" smtClean="0">
                              <a:latin typeface="Cambria Math" charset="0"/>
                            </a:rPr>
                            <m:t>(</m:t>
                          </m:r>
                          <m:r>
                            <a:rPr lang="en-US" b="0" i="1" smtClean="0">
                              <a:latin typeface="Cambria Math" charset="0"/>
                            </a:rPr>
                            <m:t>𝑥</m:t>
                          </m:r>
                          <m:r>
                            <a:rPr lang="en-US" b="0" i="1" smtClean="0">
                              <a:latin typeface="Cambria Math" charset="0"/>
                            </a:rPr>
                            <m:t>)</m:t>
                          </m:r>
                        </m:sub>
                        <m:sup/>
                        <m:e>
                          <m:f>
                            <m:fPr>
                              <m:ctrlPr>
                                <a:rPr lang="bg-BG" b="0" i="1" smtClean="0">
                                  <a:latin typeface="Cambria Math" panose="02040503050406030204" pitchFamily="18" charset="0"/>
                                </a:rPr>
                              </m:ctrlPr>
                            </m:fPr>
                            <m:num>
                              <m:r>
                                <a:rPr lang="en-US" b="0" i="1" smtClean="0">
                                  <a:latin typeface="Cambria Math" charset="0"/>
                                </a:rPr>
                                <m:t>1</m:t>
                              </m:r>
                            </m:num>
                            <m:den>
                              <m:sSub>
                                <m:sSubPr>
                                  <m:ctrlPr>
                                    <a:rPr lang="en-US" b="0" i="1" smtClean="0">
                                      <a:latin typeface="Cambria Math" panose="02040503050406030204" pitchFamily="18" charset="0"/>
                                    </a:rPr>
                                  </m:ctrlPr>
                                </m:sSubPr>
                                <m:e>
                                  <m:r>
                                    <a:rPr lang="en-US" b="0" i="1" smtClean="0">
                                      <a:latin typeface="Cambria Math" charset="0"/>
                                    </a:rPr>
                                    <m:t>𝑁</m:t>
                                  </m:r>
                                </m:e>
                                <m:sub>
                                  <m:r>
                                    <a:rPr lang="en-US" b="0" i="1" smtClean="0">
                                      <a:latin typeface="Cambria Math" charset="0"/>
                                    </a:rPr>
                                    <m:t>𝑗</m:t>
                                  </m:r>
                                </m:sub>
                              </m:sSub>
                            </m:den>
                          </m:f>
                          <m:r>
                            <a:rPr lang="en-US" b="0" i="1" smtClean="0">
                              <a:latin typeface="Cambria Math" charset="0"/>
                            </a:rPr>
                            <m:t>𝑃𝑎𝑔𝑒𝑅𝑎𝑛</m:t>
                          </m:r>
                          <m:sSup>
                            <m:sSupPr>
                              <m:ctrlPr>
                                <a:rPr lang="en-US" b="0" i="1" smtClean="0">
                                  <a:latin typeface="Cambria Math" panose="02040503050406030204" pitchFamily="18" charset="0"/>
                                </a:rPr>
                              </m:ctrlPr>
                            </m:sSupPr>
                            <m:e>
                              <m:r>
                                <a:rPr lang="en-US" b="0" i="1" smtClean="0">
                                  <a:latin typeface="Cambria Math" charset="0"/>
                                </a:rPr>
                                <m:t>𝑘</m:t>
                              </m:r>
                            </m:e>
                            <m:sup>
                              <m:r>
                                <a:rPr lang="en-US" b="0" i="1" smtClean="0">
                                  <a:latin typeface="Cambria Math" charset="0"/>
                                </a:rPr>
                                <m:t>(</m:t>
                              </m:r>
                              <m:r>
                                <a:rPr lang="en-US" b="0" i="1" smtClean="0">
                                  <a:latin typeface="Cambria Math" charset="0"/>
                                </a:rPr>
                                <m:t>𝑖</m:t>
                              </m:r>
                              <m:r>
                                <a:rPr lang="en-US" b="0" i="1" smtClean="0">
                                  <a:latin typeface="Cambria Math" charset="0"/>
                                </a:rPr>
                                <m:t>−1)</m:t>
                              </m:r>
                            </m:sup>
                          </m:sSup>
                          <m:d>
                            <m:dPr>
                              <m:ctrlPr>
                                <a:rPr lang="en-US" i="1">
                                  <a:latin typeface="Cambria Math" panose="02040503050406030204" pitchFamily="18" charset="0"/>
                                </a:rPr>
                              </m:ctrlPr>
                            </m:dPr>
                            <m:e>
                              <m:r>
                                <a:rPr lang="en-US" i="1">
                                  <a:latin typeface="Cambria Math" charset="0"/>
                                </a:rPr>
                                <m:t>𝑗</m:t>
                              </m:r>
                            </m:e>
                          </m:d>
                        </m:e>
                      </m:nary>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427122" y="3568689"/>
                <a:ext cx="5141215" cy="786626"/>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78319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a:t>Example: Step 0</a:t>
            </a:r>
          </a:p>
        </p:txBody>
      </p:sp>
      <p:sp>
        <p:nvSpPr>
          <p:cNvPr id="6147" name="Slide Number Placeholder 5"/>
          <p:cNvSpPr>
            <a:spLocks noGrp="1"/>
          </p:cNvSpPr>
          <p:nvPr>
            <p:ph type="sldNum" sz="quarter" idx="12"/>
          </p:nvPr>
        </p:nvSpPr>
        <p:spPr>
          <a:prstGeom prst="rect">
            <a:avLst/>
          </a:prstGeom>
          <a:noFill/>
        </p:spPr>
        <p:txBody>
          <a:bodyPr/>
          <a:lstStyle/>
          <a:p>
            <a:fld id="{D65EEB66-1AD5-404D-9405-32DA5F813BAF}" type="slidenum">
              <a:rPr lang="en-US"/>
              <a:pPr/>
              <a:t>17</a:t>
            </a:fld>
            <a:endParaRPr lang="en-US"/>
          </a:p>
        </p:txBody>
      </p:sp>
      <p:sp>
        <p:nvSpPr>
          <p:cNvPr id="6149" name="AutoShape 4"/>
          <p:cNvSpPr>
            <a:spLocks noChangeArrowheads="1"/>
          </p:cNvSpPr>
          <p:nvPr/>
        </p:nvSpPr>
        <p:spPr bwMode="auto">
          <a:xfrm>
            <a:off x="3706416" y="2553891"/>
            <a:ext cx="490538" cy="451247"/>
          </a:xfrm>
          <a:prstGeom prst="flowChartDocument">
            <a:avLst/>
          </a:prstGeom>
          <a:solidFill>
            <a:srgbClr val="CCCCFF"/>
          </a:solidFill>
          <a:ln w="9525">
            <a:solidFill>
              <a:schemeClr val="tx1"/>
            </a:solidFill>
            <a:miter lim="800000"/>
            <a:headEnd/>
            <a:tailEnd/>
          </a:ln>
        </p:spPr>
        <p:txBody>
          <a:bodyPr wrap="none" anchor="ctr"/>
          <a:lstStyle/>
          <a:p>
            <a:endParaRPr lang="en-US" sz="1500"/>
          </a:p>
        </p:txBody>
      </p:sp>
      <p:sp>
        <p:nvSpPr>
          <p:cNvPr id="6150" name="AutoShape 5"/>
          <p:cNvSpPr>
            <a:spLocks noChangeArrowheads="1"/>
          </p:cNvSpPr>
          <p:nvPr/>
        </p:nvSpPr>
        <p:spPr bwMode="auto">
          <a:xfrm>
            <a:off x="2981325" y="3831433"/>
            <a:ext cx="490538" cy="451247"/>
          </a:xfrm>
          <a:prstGeom prst="flowChartDocument">
            <a:avLst/>
          </a:prstGeom>
          <a:solidFill>
            <a:srgbClr val="CCCCFF"/>
          </a:solidFill>
          <a:ln w="9525">
            <a:solidFill>
              <a:schemeClr val="tx1"/>
            </a:solidFill>
            <a:miter lim="800000"/>
            <a:headEnd/>
            <a:tailEnd/>
          </a:ln>
        </p:spPr>
        <p:txBody>
          <a:bodyPr wrap="none" anchor="ctr"/>
          <a:lstStyle/>
          <a:p>
            <a:endParaRPr lang="en-US" sz="1500"/>
          </a:p>
        </p:txBody>
      </p:sp>
      <p:sp>
        <p:nvSpPr>
          <p:cNvPr id="6151" name="AutoShape 6"/>
          <p:cNvSpPr>
            <a:spLocks noChangeArrowheads="1"/>
          </p:cNvSpPr>
          <p:nvPr/>
        </p:nvSpPr>
        <p:spPr bwMode="auto">
          <a:xfrm>
            <a:off x="4525566" y="3776664"/>
            <a:ext cx="490538" cy="451247"/>
          </a:xfrm>
          <a:prstGeom prst="flowChartDocument">
            <a:avLst/>
          </a:prstGeom>
          <a:solidFill>
            <a:srgbClr val="CCCCFF"/>
          </a:solidFill>
          <a:ln w="9525">
            <a:solidFill>
              <a:schemeClr val="tx1"/>
            </a:solidFill>
            <a:miter lim="800000"/>
            <a:headEnd/>
            <a:tailEnd/>
          </a:ln>
        </p:spPr>
        <p:txBody>
          <a:bodyPr wrap="none" anchor="ctr"/>
          <a:lstStyle/>
          <a:p>
            <a:endParaRPr lang="en-US" sz="1500"/>
          </a:p>
        </p:txBody>
      </p:sp>
      <p:sp>
        <p:nvSpPr>
          <p:cNvPr id="6152" name="Line 7"/>
          <p:cNvSpPr>
            <a:spLocks noChangeShapeType="1"/>
          </p:cNvSpPr>
          <p:nvPr/>
        </p:nvSpPr>
        <p:spPr bwMode="auto">
          <a:xfrm flipV="1">
            <a:off x="3223022" y="3005139"/>
            <a:ext cx="522684" cy="826294"/>
          </a:xfrm>
          <a:prstGeom prst="line">
            <a:avLst/>
          </a:prstGeom>
          <a:noFill/>
          <a:ln w="9525">
            <a:solidFill>
              <a:schemeClr val="tx1"/>
            </a:solidFill>
            <a:round/>
            <a:headEnd/>
            <a:tailEnd type="triangle" w="med" len="med"/>
          </a:ln>
        </p:spPr>
        <p:txBody>
          <a:bodyPr/>
          <a:lstStyle/>
          <a:p>
            <a:endParaRPr lang="en-US" sz="1500"/>
          </a:p>
        </p:txBody>
      </p:sp>
      <p:sp>
        <p:nvSpPr>
          <p:cNvPr id="6153" name="Line 8"/>
          <p:cNvSpPr>
            <a:spLocks noChangeShapeType="1"/>
          </p:cNvSpPr>
          <p:nvPr/>
        </p:nvSpPr>
        <p:spPr bwMode="auto">
          <a:xfrm flipH="1" flipV="1">
            <a:off x="4126707" y="2936081"/>
            <a:ext cx="616744" cy="833438"/>
          </a:xfrm>
          <a:prstGeom prst="line">
            <a:avLst/>
          </a:prstGeom>
          <a:noFill/>
          <a:ln w="9525">
            <a:solidFill>
              <a:schemeClr val="tx1"/>
            </a:solidFill>
            <a:round/>
            <a:headEnd/>
            <a:tailEnd type="triangle" w="med" len="med"/>
          </a:ln>
        </p:spPr>
        <p:txBody>
          <a:bodyPr/>
          <a:lstStyle/>
          <a:p>
            <a:endParaRPr lang="en-US" sz="1500"/>
          </a:p>
        </p:txBody>
      </p:sp>
      <p:sp>
        <p:nvSpPr>
          <p:cNvPr id="6154" name="Line 9"/>
          <p:cNvSpPr>
            <a:spLocks noChangeShapeType="1"/>
          </p:cNvSpPr>
          <p:nvPr/>
        </p:nvSpPr>
        <p:spPr bwMode="auto">
          <a:xfrm flipH="1">
            <a:off x="3332561" y="2997995"/>
            <a:ext cx="545306" cy="826294"/>
          </a:xfrm>
          <a:prstGeom prst="line">
            <a:avLst/>
          </a:prstGeom>
          <a:noFill/>
          <a:ln w="9525">
            <a:solidFill>
              <a:schemeClr val="tx1"/>
            </a:solidFill>
            <a:round/>
            <a:headEnd/>
            <a:tailEnd type="triangle" w="med" len="med"/>
          </a:ln>
        </p:spPr>
        <p:txBody>
          <a:bodyPr/>
          <a:lstStyle/>
          <a:p>
            <a:endParaRPr lang="en-US" sz="1500"/>
          </a:p>
        </p:txBody>
      </p:sp>
      <p:sp>
        <p:nvSpPr>
          <p:cNvPr id="6155" name="Line 10"/>
          <p:cNvSpPr>
            <a:spLocks noChangeShapeType="1"/>
          </p:cNvSpPr>
          <p:nvPr/>
        </p:nvSpPr>
        <p:spPr bwMode="auto">
          <a:xfrm>
            <a:off x="3480198" y="4050506"/>
            <a:ext cx="1006078" cy="0"/>
          </a:xfrm>
          <a:prstGeom prst="line">
            <a:avLst/>
          </a:prstGeom>
          <a:noFill/>
          <a:ln w="9525">
            <a:solidFill>
              <a:schemeClr val="tx1"/>
            </a:solidFill>
            <a:round/>
            <a:headEnd/>
            <a:tailEnd type="triangle" w="med" len="med"/>
          </a:ln>
        </p:spPr>
        <p:txBody>
          <a:bodyPr/>
          <a:lstStyle/>
          <a:p>
            <a:endParaRPr lang="en-US" sz="1500"/>
          </a:p>
        </p:txBody>
      </p:sp>
      <p:sp>
        <p:nvSpPr>
          <p:cNvPr id="6156" name="Text Box 11"/>
          <p:cNvSpPr txBox="1">
            <a:spLocks noChangeArrowheads="1"/>
          </p:cNvSpPr>
          <p:nvPr/>
        </p:nvSpPr>
        <p:spPr bwMode="auto">
          <a:xfrm>
            <a:off x="2949091" y="4317207"/>
            <a:ext cx="559769" cy="323165"/>
          </a:xfrm>
          <a:prstGeom prst="rect">
            <a:avLst/>
          </a:prstGeom>
          <a:noFill/>
          <a:ln w="9525">
            <a:noFill/>
            <a:miter lim="800000"/>
            <a:headEnd/>
            <a:tailEnd/>
          </a:ln>
        </p:spPr>
        <p:txBody>
          <a:bodyPr wrap="none">
            <a:spAutoFit/>
          </a:bodyPr>
          <a:lstStyle/>
          <a:p>
            <a:r>
              <a:rPr lang="en-US" sz="1500"/>
              <a:t>0.33</a:t>
            </a:r>
          </a:p>
        </p:txBody>
      </p:sp>
      <p:sp>
        <p:nvSpPr>
          <p:cNvPr id="6157" name="Text Box 12"/>
          <p:cNvSpPr txBox="1">
            <a:spLocks noChangeArrowheads="1"/>
          </p:cNvSpPr>
          <p:nvPr/>
        </p:nvSpPr>
        <p:spPr bwMode="auto">
          <a:xfrm>
            <a:off x="4296879" y="2540794"/>
            <a:ext cx="559769" cy="323165"/>
          </a:xfrm>
          <a:prstGeom prst="rect">
            <a:avLst/>
          </a:prstGeom>
          <a:noFill/>
          <a:ln w="9525">
            <a:noFill/>
            <a:miter lim="800000"/>
            <a:headEnd/>
            <a:tailEnd/>
          </a:ln>
        </p:spPr>
        <p:txBody>
          <a:bodyPr wrap="none">
            <a:spAutoFit/>
          </a:bodyPr>
          <a:lstStyle/>
          <a:p>
            <a:r>
              <a:rPr lang="en-US" sz="1500"/>
              <a:t>0.33</a:t>
            </a:r>
          </a:p>
        </p:txBody>
      </p:sp>
      <p:sp>
        <p:nvSpPr>
          <p:cNvPr id="6158" name="Text Box 13"/>
          <p:cNvSpPr txBox="1">
            <a:spLocks noChangeArrowheads="1"/>
          </p:cNvSpPr>
          <p:nvPr/>
        </p:nvSpPr>
        <p:spPr bwMode="auto">
          <a:xfrm>
            <a:off x="5114839" y="3804048"/>
            <a:ext cx="559769" cy="323165"/>
          </a:xfrm>
          <a:prstGeom prst="rect">
            <a:avLst/>
          </a:prstGeom>
          <a:noFill/>
          <a:ln w="9525">
            <a:noFill/>
            <a:miter lim="800000"/>
            <a:headEnd/>
            <a:tailEnd/>
          </a:ln>
        </p:spPr>
        <p:txBody>
          <a:bodyPr wrap="none">
            <a:spAutoFit/>
          </a:bodyPr>
          <a:lstStyle/>
          <a:p>
            <a:r>
              <a:rPr lang="en-US" sz="1500"/>
              <a:t>0.33</a:t>
            </a:r>
          </a:p>
        </p:txBody>
      </p:sp>
      <p:sp>
        <p:nvSpPr>
          <p:cNvPr id="6159" name="Text Box 14"/>
          <p:cNvSpPr txBox="1">
            <a:spLocks noChangeArrowheads="1"/>
          </p:cNvSpPr>
          <p:nvPr/>
        </p:nvSpPr>
        <p:spPr bwMode="auto">
          <a:xfrm>
            <a:off x="1804583" y="1580289"/>
            <a:ext cx="2303837" cy="830997"/>
          </a:xfrm>
          <a:prstGeom prst="rect">
            <a:avLst/>
          </a:prstGeom>
          <a:noFill/>
          <a:ln w="9525">
            <a:noFill/>
            <a:miter lim="800000"/>
            <a:headEnd/>
            <a:tailEnd/>
          </a:ln>
        </p:spPr>
        <p:txBody>
          <a:bodyPr wrap="none">
            <a:spAutoFit/>
          </a:bodyPr>
          <a:lstStyle/>
          <a:p>
            <a:r>
              <a:rPr lang="en-US" sz="2400">
                <a:latin typeface="Gill Sans MT" pitchFamily="34" charset="0"/>
              </a:rPr>
              <a:t>Initialize all ranks</a:t>
            </a:r>
            <a:br>
              <a:rPr lang="en-US" sz="2400">
                <a:latin typeface="Gill Sans MT" pitchFamily="34" charset="0"/>
              </a:rPr>
            </a:br>
            <a:r>
              <a:rPr lang="en-US" sz="2400">
                <a:latin typeface="Gill Sans MT" pitchFamily="34" charset="0"/>
              </a:rPr>
              <a:t>to be equal</a:t>
            </a:r>
          </a:p>
        </p:txBody>
      </p:sp>
      <mc:AlternateContent xmlns:mc="http://schemas.openxmlformats.org/markup-compatibility/2006" xmlns:a14="http://schemas.microsoft.com/office/drawing/2010/main">
        <mc:Choice Requires="a14">
          <p:sp>
            <p:nvSpPr>
              <p:cNvPr id="18" name="TextBox 17"/>
              <p:cNvSpPr txBox="1"/>
              <p:nvPr/>
            </p:nvSpPr>
            <p:spPr>
              <a:xfrm>
                <a:off x="4198400" y="1612376"/>
                <a:ext cx="2392643"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𝑃𝑎𝑔𝑒𝑅𝑎𝑛</m:t>
                      </m:r>
                      <m:sSup>
                        <m:sSupPr>
                          <m:ctrlPr>
                            <a:rPr lang="en-US" b="0" i="1" smtClean="0">
                              <a:latin typeface="Cambria Math" panose="02040503050406030204" pitchFamily="18" charset="0"/>
                            </a:rPr>
                          </m:ctrlPr>
                        </m:sSupPr>
                        <m:e>
                          <m:r>
                            <a:rPr lang="en-US" b="0" i="1" smtClean="0">
                              <a:latin typeface="Cambria Math" charset="0"/>
                            </a:rPr>
                            <m:t>𝑘</m:t>
                          </m:r>
                        </m:e>
                        <m:sup>
                          <m:r>
                            <a:rPr lang="en-US" b="0" i="1" smtClean="0">
                              <a:latin typeface="Cambria Math" charset="0"/>
                            </a:rPr>
                            <m:t>(0)</m:t>
                          </m:r>
                        </m:sup>
                      </m:sSup>
                      <m:r>
                        <a:rPr lang="en-US" b="0" i="1" smtClean="0">
                          <a:latin typeface="Cambria Math" charset="0"/>
                        </a:rPr>
                        <m:t>(</m:t>
                      </m:r>
                      <m:r>
                        <a:rPr lang="en-US" b="0" i="1" smtClean="0">
                          <a:latin typeface="Cambria Math" charset="0"/>
                        </a:rPr>
                        <m:t>𝑥</m:t>
                      </m:r>
                      <m:r>
                        <a:rPr lang="en-US" b="0" i="1" smtClean="0">
                          <a:latin typeface="Cambria Math" charset="0"/>
                        </a:rPr>
                        <m:t>)=</m:t>
                      </m:r>
                      <m:f>
                        <m:fPr>
                          <m:ctrlPr>
                            <a:rPr lang="bg-BG" b="0" i="1" smtClean="0">
                              <a:latin typeface="Cambria Math" panose="02040503050406030204" pitchFamily="18" charset="0"/>
                            </a:rPr>
                          </m:ctrlPr>
                        </m:fPr>
                        <m:num>
                          <m:r>
                            <a:rPr lang="en-US" b="0" i="1" smtClean="0">
                              <a:latin typeface="Cambria Math" charset="0"/>
                            </a:rPr>
                            <m:t>1</m:t>
                          </m:r>
                        </m:num>
                        <m:den>
                          <m:r>
                            <a:rPr lang="en-US" b="0" i="1" smtClean="0">
                              <a:latin typeface="Cambria Math" charset="0"/>
                            </a:rPr>
                            <m:t>𝑛</m:t>
                          </m:r>
                        </m:den>
                      </m:f>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4198400" y="1612376"/>
                <a:ext cx="2392643" cy="578235"/>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47965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en-US"/>
              <a:t>Example: Step 1</a:t>
            </a:r>
          </a:p>
        </p:txBody>
      </p:sp>
      <p:sp>
        <p:nvSpPr>
          <p:cNvPr id="7171" name="Slide Number Placeholder 5"/>
          <p:cNvSpPr>
            <a:spLocks noGrp="1"/>
          </p:cNvSpPr>
          <p:nvPr>
            <p:ph type="sldNum" sz="quarter" idx="12"/>
          </p:nvPr>
        </p:nvSpPr>
        <p:spPr>
          <a:prstGeom prst="rect">
            <a:avLst/>
          </a:prstGeom>
          <a:noFill/>
        </p:spPr>
        <p:txBody>
          <a:bodyPr/>
          <a:lstStyle/>
          <a:p>
            <a:fld id="{6064C6FE-185F-4087-B669-7039194620D3}" type="slidenum">
              <a:rPr lang="en-US"/>
              <a:pPr/>
              <a:t>18</a:t>
            </a:fld>
            <a:endParaRPr lang="en-US"/>
          </a:p>
        </p:txBody>
      </p:sp>
      <p:sp>
        <p:nvSpPr>
          <p:cNvPr id="7173" name="AutoShape 4"/>
          <p:cNvSpPr>
            <a:spLocks noChangeArrowheads="1"/>
          </p:cNvSpPr>
          <p:nvPr/>
        </p:nvSpPr>
        <p:spPr bwMode="auto">
          <a:xfrm>
            <a:off x="3706416" y="2553891"/>
            <a:ext cx="490538" cy="451247"/>
          </a:xfrm>
          <a:prstGeom prst="flowChartDocument">
            <a:avLst/>
          </a:prstGeom>
          <a:solidFill>
            <a:srgbClr val="CCCCFF"/>
          </a:solidFill>
          <a:ln w="9525">
            <a:solidFill>
              <a:schemeClr val="tx1"/>
            </a:solidFill>
            <a:miter lim="800000"/>
            <a:headEnd/>
            <a:tailEnd/>
          </a:ln>
        </p:spPr>
        <p:txBody>
          <a:bodyPr wrap="none" anchor="ctr"/>
          <a:lstStyle/>
          <a:p>
            <a:endParaRPr lang="en-US" sz="1500"/>
          </a:p>
        </p:txBody>
      </p:sp>
      <p:sp>
        <p:nvSpPr>
          <p:cNvPr id="7174" name="AutoShape 5"/>
          <p:cNvSpPr>
            <a:spLocks noChangeArrowheads="1"/>
          </p:cNvSpPr>
          <p:nvPr/>
        </p:nvSpPr>
        <p:spPr bwMode="auto">
          <a:xfrm>
            <a:off x="2981325" y="3831433"/>
            <a:ext cx="490538" cy="451247"/>
          </a:xfrm>
          <a:prstGeom prst="flowChartDocument">
            <a:avLst/>
          </a:prstGeom>
          <a:solidFill>
            <a:srgbClr val="CCCCFF"/>
          </a:solidFill>
          <a:ln w="9525">
            <a:solidFill>
              <a:schemeClr val="tx1"/>
            </a:solidFill>
            <a:miter lim="800000"/>
            <a:headEnd/>
            <a:tailEnd/>
          </a:ln>
        </p:spPr>
        <p:txBody>
          <a:bodyPr wrap="none" anchor="ctr"/>
          <a:lstStyle/>
          <a:p>
            <a:endParaRPr lang="en-US" sz="1500"/>
          </a:p>
        </p:txBody>
      </p:sp>
      <p:sp>
        <p:nvSpPr>
          <p:cNvPr id="7175" name="AutoShape 6"/>
          <p:cNvSpPr>
            <a:spLocks noChangeArrowheads="1"/>
          </p:cNvSpPr>
          <p:nvPr/>
        </p:nvSpPr>
        <p:spPr bwMode="auto">
          <a:xfrm>
            <a:off x="4525566" y="3776664"/>
            <a:ext cx="490538" cy="451247"/>
          </a:xfrm>
          <a:prstGeom prst="flowChartDocument">
            <a:avLst/>
          </a:prstGeom>
          <a:solidFill>
            <a:srgbClr val="CCCCFF"/>
          </a:solidFill>
          <a:ln w="9525">
            <a:solidFill>
              <a:schemeClr val="tx1"/>
            </a:solidFill>
            <a:miter lim="800000"/>
            <a:headEnd/>
            <a:tailEnd/>
          </a:ln>
        </p:spPr>
        <p:txBody>
          <a:bodyPr wrap="none" anchor="ctr"/>
          <a:lstStyle/>
          <a:p>
            <a:endParaRPr lang="en-US" sz="1500"/>
          </a:p>
        </p:txBody>
      </p:sp>
      <p:sp>
        <p:nvSpPr>
          <p:cNvPr id="7176" name="Line 7"/>
          <p:cNvSpPr>
            <a:spLocks noChangeShapeType="1"/>
          </p:cNvSpPr>
          <p:nvPr/>
        </p:nvSpPr>
        <p:spPr bwMode="auto">
          <a:xfrm flipV="1">
            <a:off x="3223022" y="3005139"/>
            <a:ext cx="522684" cy="826294"/>
          </a:xfrm>
          <a:prstGeom prst="line">
            <a:avLst/>
          </a:prstGeom>
          <a:noFill/>
          <a:ln w="9525">
            <a:solidFill>
              <a:schemeClr val="tx1"/>
            </a:solidFill>
            <a:round/>
            <a:headEnd/>
            <a:tailEnd type="triangle" w="med" len="med"/>
          </a:ln>
        </p:spPr>
        <p:txBody>
          <a:bodyPr/>
          <a:lstStyle/>
          <a:p>
            <a:endParaRPr lang="en-US" sz="1500"/>
          </a:p>
        </p:txBody>
      </p:sp>
      <p:sp>
        <p:nvSpPr>
          <p:cNvPr id="7177" name="Line 8"/>
          <p:cNvSpPr>
            <a:spLocks noChangeShapeType="1"/>
          </p:cNvSpPr>
          <p:nvPr/>
        </p:nvSpPr>
        <p:spPr bwMode="auto">
          <a:xfrm flipH="1" flipV="1">
            <a:off x="4126707" y="2936081"/>
            <a:ext cx="616744" cy="833438"/>
          </a:xfrm>
          <a:prstGeom prst="line">
            <a:avLst/>
          </a:prstGeom>
          <a:noFill/>
          <a:ln w="9525">
            <a:solidFill>
              <a:schemeClr val="tx1"/>
            </a:solidFill>
            <a:round/>
            <a:headEnd/>
            <a:tailEnd type="triangle" w="med" len="med"/>
          </a:ln>
        </p:spPr>
        <p:txBody>
          <a:bodyPr/>
          <a:lstStyle/>
          <a:p>
            <a:endParaRPr lang="en-US" sz="1500"/>
          </a:p>
        </p:txBody>
      </p:sp>
      <p:sp>
        <p:nvSpPr>
          <p:cNvPr id="7178" name="Line 9"/>
          <p:cNvSpPr>
            <a:spLocks noChangeShapeType="1"/>
          </p:cNvSpPr>
          <p:nvPr/>
        </p:nvSpPr>
        <p:spPr bwMode="auto">
          <a:xfrm flipH="1">
            <a:off x="3332561" y="2997995"/>
            <a:ext cx="545306" cy="826294"/>
          </a:xfrm>
          <a:prstGeom prst="line">
            <a:avLst/>
          </a:prstGeom>
          <a:noFill/>
          <a:ln w="9525">
            <a:solidFill>
              <a:schemeClr val="tx1"/>
            </a:solidFill>
            <a:round/>
            <a:headEnd/>
            <a:tailEnd type="triangle" w="med" len="med"/>
          </a:ln>
        </p:spPr>
        <p:txBody>
          <a:bodyPr/>
          <a:lstStyle/>
          <a:p>
            <a:endParaRPr lang="en-US" sz="1500"/>
          </a:p>
        </p:txBody>
      </p:sp>
      <p:sp>
        <p:nvSpPr>
          <p:cNvPr id="7179" name="Line 10"/>
          <p:cNvSpPr>
            <a:spLocks noChangeShapeType="1"/>
          </p:cNvSpPr>
          <p:nvPr/>
        </p:nvSpPr>
        <p:spPr bwMode="auto">
          <a:xfrm>
            <a:off x="3480198" y="4050506"/>
            <a:ext cx="1006078" cy="0"/>
          </a:xfrm>
          <a:prstGeom prst="line">
            <a:avLst/>
          </a:prstGeom>
          <a:noFill/>
          <a:ln w="9525">
            <a:solidFill>
              <a:schemeClr val="tx1"/>
            </a:solidFill>
            <a:round/>
            <a:headEnd/>
            <a:tailEnd type="triangle" w="med" len="med"/>
          </a:ln>
        </p:spPr>
        <p:txBody>
          <a:bodyPr/>
          <a:lstStyle/>
          <a:p>
            <a:endParaRPr lang="en-US" sz="1500"/>
          </a:p>
        </p:txBody>
      </p:sp>
      <p:sp>
        <p:nvSpPr>
          <p:cNvPr id="7180" name="Text Box 11"/>
          <p:cNvSpPr txBox="1">
            <a:spLocks noChangeArrowheads="1"/>
          </p:cNvSpPr>
          <p:nvPr/>
        </p:nvSpPr>
        <p:spPr bwMode="auto">
          <a:xfrm>
            <a:off x="3549166" y="4200525"/>
            <a:ext cx="559769" cy="323165"/>
          </a:xfrm>
          <a:prstGeom prst="rect">
            <a:avLst/>
          </a:prstGeom>
          <a:noFill/>
          <a:ln w="9525">
            <a:noFill/>
            <a:miter lim="800000"/>
            <a:headEnd/>
            <a:tailEnd/>
          </a:ln>
        </p:spPr>
        <p:txBody>
          <a:bodyPr wrap="none">
            <a:spAutoFit/>
          </a:bodyPr>
          <a:lstStyle/>
          <a:p>
            <a:r>
              <a:rPr lang="en-US" sz="1500"/>
              <a:t>0.17</a:t>
            </a:r>
          </a:p>
        </p:txBody>
      </p:sp>
      <p:sp>
        <p:nvSpPr>
          <p:cNvPr id="7181" name="Text Box 12"/>
          <p:cNvSpPr txBox="1">
            <a:spLocks noChangeArrowheads="1"/>
          </p:cNvSpPr>
          <p:nvPr/>
        </p:nvSpPr>
        <p:spPr bwMode="auto">
          <a:xfrm>
            <a:off x="4405226" y="2953941"/>
            <a:ext cx="559769" cy="323165"/>
          </a:xfrm>
          <a:prstGeom prst="rect">
            <a:avLst/>
          </a:prstGeom>
          <a:noFill/>
          <a:ln w="9525">
            <a:noFill/>
            <a:miter lim="800000"/>
            <a:headEnd/>
            <a:tailEnd/>
          </a:ln>
        </p:spPr>
        <p:txBody>
          <a:bodyPr wrap="none">
            <a:spAutoFit/>
          </a:bodyPr>
          <a:lstStyle/>
          <a:p>
            <a:r>
              <a:rPr lang="en-US" sz="1500"/>
              <a:t>0.33</a:t>
            </a:r>
          </a:p>
        </p:txBody>
      </p:sp>
      <p:sp>
        <p:nvSpPr>
          <p:cNvPr id="7182" name="Text Box 13"/>
          <p:cNvSpPr txBox="1">
            <a:spLocks noChangeArrowheads="1"/>
          </p:cNvSpPr>
          <p:nvPr/>
        </p:nvSpPr>
        <p:spPr bwMode="auto">
          <a:xfrm>
            <a:off x="3602745" y="3406379"/>
            <a:ext cx="559769" cy="323165"/>
          </a:xfrm>
          <a:prstGeom prst="rect">
            <a:avLst/>
          </a:prstGeom>
          <a:noFill/>
          <a:ln w="9525">
            <a:noFill/>
            <a:miter lim="800000"/>
            <a:headEnd/>
            <a:tailEnd/>
          </a:ln>
        </p:spPr>
        <p:txBody>
          <a:bodyPr wrap="none">
            <a:spAutoFit/>
          </a:bodyPr>
          <a:lstStyle/>
          <a:p>
            <a:r>
              <a:rPr lang="en-US" sz="1500"/>
              <a:t>0.33</a:t>
            </a:r>
          </a:p>
        </p:txBody>
      </p:sp>
      <p:sp>
        <p:nvSpPr>
          <p:cNvPr id="7183" name="Text Box 16"/>
          <p:cNvSpPr txBox="1">
            <a:spLocks noChangeArrowheads="1"/>
          </p:cNvSpPr>
          <p:nvPr/>
        </p:nvSpPr>
        <p:spPr bwMode="auto">
          <a:xfrm>
            <a:off x="2738351" y="3117057"/>
            <a:ext cx="559769" cy="323165"/>
          </a:xfrm>
          <a:prstGeom prst="rect">
            <a:avLst/>
          </a:prstGeom>
          <a:noFill/>
          <a:ln w="9525">
            <a:noFill/>
            <a:miter lim="800000"/>
            <a:headEnd/>
            <a:tailEnd/>
          </a:ln>
        </p:spPr>
        <p:txBody>
          <a:bodyPr wrap="none">
            <a:spAutoFit/>
          </a:bodyPr>
          <a:lstStyle/>
          <a:p>
            <a:r>
              <a:rPr lang="en-US" sz="1500"/>
              <a:t>0.17</a:t>
            </a:r>
          </a:p>
        </p:txBody>
      </p:sp>
      <p:sp>
        <p:nvSpPr>
          <p:cNvPr id="7184" name="Text Box 17"/>
          <p:cNvSpPr txBox="1">
            <a:spLocks noChangeArrowheads="1"/>
          </p:cNvSpPr>
          <p:nvPr/>
        </p:nvSpPr>
        <p:spPr bwMode="auto">
          <a:xfrm>
            <a:off x="1156494" y="1388066"/>
            <a:ext cx="2066528" cy="707886"/>
          </a:xfrm>
          <a:prstGeom prst="rect">
            <a:avLst/>
          </a:prstGeom>
          <a:noFill/>
          <a:ln w="9525">
            <a:noFill/>
            <a:miter lim="800000"/>
            <a:headEnd/>
            <a:tailEnd/>
          </a:ln>
        </p:spPr>
        <p:txBody>
          <a:bodyPr wrap="none">
            <a:spAutoFit/>
          </a:bodyPr>
          <a:lstStyle/>
          <a:p>
            <a:r>
              <a:rPr lang="en-US" dirty="0">
                <a:latin typeface="Gill Sans MT" pitchFamily="34" charset="0"/>
              </a:rPr>
              <a:t>Propagate weights</a:t>
            </a:r>
            <a:br>
              <a:rPr lang="en-US" dirty="0">
                <a:latin typeface="Gill Sans MT" pitchFamily="34" charset="0"/>
              </a:rPr>
            </a:br>
            <a:r>
              <a:rPr lang="en-US" dirty="0">
                <a:latin typeface="Gill Sans MT" pitchFamily="34" charset="0"/>
              </a:rPr>
              <a:t>across out-edges</a:t>
            </a:r>
          </a:p>
        </p:txBody>
      </p:sp>
      <mc:AlternateContent xmlns:mc="http://schemas.openxmlformats.org/markup-compatibility/2006" xmlns:a14="http://schemas.microsoft.com/office/drawing/2010/main">
        <mc:Choice Requires="a14">
          <p:sp>
            <p:nvSpPr>
              <p:cNvPr id="20" name="TextBox 19"/>
              <p:cNvSpPr txBox="1"/>
              <p:nvPr/>
            </p:nvSpPr>
            <p:spPr>
              <a:xfrm>
                <a:off x="3607685" y="1419216"/>
                <a:ext cx="5141216" cy="7866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𝑃𝑎𝑔𝑒𝑅𝑎𝑛</m:t>
                      </m:r>
                      <m:sSup>
                        <m:sSupPr>
                          <m:ctrlPr>
                            <a:rPr lang="en-US" b="0" i="1" smtClean="0">
                              <a:latin typeface="Cambria Math" panose="02040503050406030204" pitchFamily="18" charset="0"/>
                            </a:rPr>
                          </m:ctrlPr>
                        </m:sSupPr>
                        <m:e>
                          <m:r>
                            <a:rPr lang="en-US" b="0" i="1" smtClean="0">
                              <a:latin typeface="Cambria Math" charset="0"/>
                            </a:rPr>
                            <m:t>𝑘</m:t>
                          </m:r>
                        </m:e>
                        <m:sup>
                          <m:d>
                            <m:dPr>
                              <m:ctrlPr>
                                <a:rPr lang="en-US" b="0" i="1" smtClean="0">
                                  <a:latin typeface="Cambria Math" panose="02040503050406030204" pitchFamily="18" charset="0"/>
                                </a:rPr>
                              </m:ctrlPr>
                            </m:dPr>
                            <m:e>
                              <m:r>
                                <a:rPr lang="en-US" b="0" i="1" smtClean="0">
                                  <a:latin typeface="Cambria Math" charset="0"/>
                                </a:rPr>
                                <m:t>𝑖</m:t>
                              </m:r>
                            </m:e>
                          </m:d>
                        </m:sup>
                      </m:sSup>
                      <m:r>
                        <a:rPr lang="en-US" b="0" i="1" smtClean="0">
                          <a:latin typeface="Cambria Math" charset="0"/>
                        </a:rPr>
                        <m:t>(</m:t>
                      </m:r>
                      <m:r>
                        <a:rPr lang="en-US" b="0" i="1" smtClean="0">
                          <a:latin typeface="Cambria Math" charset="0"/>
                        </a:rPr>
                        <m:t>𝑥</m:t>
                      </m:r>
                      <m:r>
                        <a:rPr lang="en-US" b="0" i="1" smtClean="0">
                          <a:latin typeface="Cambria Math"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charset="0"/>
                            </a:rPr>
                            <m:t>𝑗</m:t>
                          </m:r>
                          <m:r>
                            <a:rPr lang="en-US" b="0" i="1" smtClean="0">
                              <a:latin typeface="Cambria Math" charset="0"/>
                            </a:rPr>
                            <m:t>∈</m:t>
                          </m:r>
                          <m:r>
                            <a:rPr lang="en-US" b="0" i="1" smtClean="0">
                              <a:latin typeface="Cambria Math" charset="0"/>
                            </a:rPr>
                            <m:t>𝐵</m:t>
                          </m:r>
                          <m:r>
                            <a:rPr lang="en-US" b="0" i="1" smtClean="0">
                              <a:latin typeface="Cambria Math" charset="0"/>
                            </a:rPr>
                            <m:t>(</m:t>
                          </m:r>
                          <m:r>
                            <a:rPr lang="en-US" b="0" i="1" smtClean="0">
                              <a:latin typeface="Cambria Math" charset="0"/>
                            </a:rPr>
                            <m:t>𝑥</m:t>
                          </m:r>
                          <m:r>
                            <a:rPr lang="en-US" b="0" i="1" smtClean="0">
                              <a:latin typeface="Cambria Math" charset="0"/>
                            </a:rPr>
                            <m:t>)</m:t>
                          </m:r>
                        </m:sub>
                        <m:sup/>
                        <m:e>
                          <m:f>
                            <m:fPr>
                              <m:ctrlPr>
                                <a:rPr lang="bg-BG" b="0" i="1" smtClean="0">
                                  <a:latin typeface="Cambria Math" panose="02040503050406030204" pitchFamily="18" charset="0"/>
                                </a:rPr>
                              </m:ctrlPr>
                            </m:fPr>
                            <m:num>
                              <m:r>
                                <a:rPr lang="en-US" b="0" i="1" smtClean="0">
                                  <a:latin typeface="Cambria Math" charset="0"/>
                                </a:rPr>
                                <m:t>1</m:t>
                              </m:r>
                            </m:num>
                            <m:den>
                              <m:sSub>
                                <m:sSubPr>
                                  <m:ctrlPr>
                                    <a:rPr lang="en-US" b="0" i="1" smtClean="0">
                                      <a:latin typeface="Cambria Math" panose="02040503050406030204" pitchFamily="18" charset="0"/>
                                    </a:rPr>
                                  </m:ctrlPr>
                                </m:sSubPr>
                                <m:e>
                                  <m:r>
                                    <a:rPr lang="en-US" b="0" i="1" smtClean="0">
                                      <a:latin typeface="Cambria Math" charset="0"/>
                                    </a:rPr>
                                    <m:t>𝑁</m:t>
                                  </m:r>
                                </m:e>
                                <m:sub>
                                  <m:r>
                                    <a:rPr lang="en-US" b="0" i="1" smtClean="0">
                                      <a:latin typeface="Cambria Math" charset="0"/>
                                    </a:rPr>
                                    <m:t>𝑗</m:t>
                                  </m:r>
                                </m:sub>
                              </m:sSub>
                            </m:den>
                          </m:f>
                          <m:r>
                            <a:rPr lang="en-US" b="0" i="1" smtClean="0">
                              <a:latin typeface="Cambria Math" charset="0"/>
                            </a:rPr>
                            <m:t>𝑃𝑎𝑔𝑒𝑅𝑎𝑛</m:t>
                          </m:r>
                          <m:sSup>
                            <m:sSupPr>
                              <m:ctrlPr>
                                <a:rPr lang="en-US" b="0" i="1" smtClean="0">
                                  <a:latin typeface="Cambria Math" panose="02040503050406030204" pitchFamily="18" charset="0"/>
                                </a:rPr>
                              </m:ctrlPr>
                            </m:sSupPr>
                            <m:e>
                              <m:r>
                                <a:rPr lang="en-US" b="0" i="1" smtClean="0">
                                  <a:latin typeface="Cambria Math" charset="0"/>
                                </a:rPr>
                                <m:t>𝑘</m:t>
                              </m:r>
                            </m:e>
                            <m:sup>
                              <m:r>
                                <a:rPr lang="en-US" b="0" i="1" smtClean="0">
                                  <a:latin typeface="Cambria Math" charset="0"/>
                                </a:rPr>
                                <m:t>(</m:t>
                              </m:r>
                              <m:r>
                                <a:rPr lang="en-US" b="0" i="1" smtClean="0">
                                  <a:latin typeface="Cambria Math" charset="0"/>
                                </a:rPr>
                                <m:t>𝑖</m:t>
                              </m:r>
                              <m:r>
                                <a:rPr lang="en-US" b="0" i="1" smtClean="0">
                                  <a:latin typeface="Cambria Math" charset="0"/>
                                </a:rPr>
                                <m:t>−1)</m:t>
                              </m:r>
                            </m:sup>
                          </m:sSup>
                          <m:d>
                            <m:dPr>
                              <m:ctrlPr>
                                <a:rPr lang="en-US" i="1">
                                  <a:latin typeface="Cambria Math" panose="02040503050406030204" pitchFamily="18" charset="0"/>
                                </a:rPr>
                              </m:ctrlPr>
                            </m:dPr>
                            <m:e>
                              <m:r>
                                <a:rPr lang="en-US" i="1">
                                  <a:latin typeface="Cambria Math" charset="0"/>
                                </a:rPr>
                                <m:t>𝑗</m:t>
                              </m:r>
                            </m:e>
                          </m:d>
                        </m:e>
                      </m:nary>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607685" y="1419216"/>
                <a:ext cx="5141216" cy="786626"/>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42801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a:t>Example: Step 2</a:t>
            </a:r>
          </a:p>
        </p:txBody>
      </p:sp>
      <p:sp>
        <p:nvSpPr>
          <p:cNvPr id="8195" name="Slide Number Placeholder 5"/>
          <p:cNvSpPr>
            <a:spLocks noGrp="1"/>
          </p:cNvSpPr>
          <p:nvPr>
            <p:ph type="sldNum" sz="quarter" idx="12"/>
          </p:nvPr>
        </p:nvSpPr>
        <p:spPr>
          <a:prstGeom prst="rect">
            <a:avLst/>
          </a:prstGeom>
          <a:noFill/>
        </p:spPr>
        <p:txBody>
          <a:bodyPr/>
          <a:lstStyle/>
          <a:p>
            <a:fld id="{37B2BC86-280F-427C-8FA1-DE3DE3435CB8}" type="slidenum">
              <a:rPr lang="en-US"/>
              <a:pPr/>
              <a:t>19</a:t>
            </a:fld>
            <a:endParaRPr lang="en-US"/>
          </a:p>
        </p:txBody>
      </p:sp>
      <p:sp>
        <p:nvSpPr>
          <p:cNvPr id="8197" name="AutoShape 3"/>
          <p:cNvSpPr>
            <a:spLocks noChangeArrowheads="1"/>
          </p:cNvSpPr>
          <p:nvPr/>
        </p:nvSpPr>
        <p:spPr bwMode="auto">
          <a:xfrm>
            <a:off x="3706416" y="2553891"/>
            <a:ext cx="490538" cy="451247"/>
          </a:xfrm>
          <a:prstGeom prst="flowChartDocument">
            <a:avLst/>
          </a:prstGeom>
          <a:solidFill>
            <a:srgbClr val="CCCCFF"/>
          </a:solidFill>
          <a:ln w="9525">
            <a:solidFill>
              <a:schemeClr val="tx1"/>
            </a:solidFill>
            <a:miter lim="800000"/>
            <a:headEnd/>
            <a:tailEnd/>
          </a:ln>
        </p:spPr>
        <p:txBody>
          <a:bodyPr wrap="none" anchor="ctr"/>
          <a:lstStyle/>
          <a:p>
            <a:endParaRPr lang="en-US" sz="1500"/>
          </a:p>
        </p:txBody>
      </p:sp>
      <p:sp>
        <p:nvSpPr>
          <p:cNvPr id="8198" name="AutoShape 4"/>
          <p:cNvSpPr>
            <a:spLocks noChangeArrowheads="1"/>
          </p:cNvSpPr>
          <p:nvPr/>
        </p:nvSpPr>
        <p:spPr bwMode="auto">
          <a:xfrm>
            <a:off x="2981325" y="3831433"/>
            <a:ext cx="490538" cy="451247"/>
          </a:xfrm>
          <a:prstGeom prst="flowChartDocument">
            <a:avLst/>
          </a:prstGeom>
          <a:solidFill>
            <a:srgbClr val="CCCCFF"/>
          </a:solidFill>
          <a:ln w="9525">
            <a:solidFill>
              <a:schemeClr val="tx1"/>
            </a:solidFill>
            <a:miter lim="800000"/>
            <a:headEnd/>
            <a:tailEnd/>
          </a:ln>
        </p:spPr>
        <p:txBody>
          <a:bodyPr wrap="none" anchor="ctr"/>
          <a:lstStyle/>
          <a:p>
            <a:endParaRPr lang="en-US" sz="1500"/>
          </a:p>
        </p:txBody>
      </p:sp>
      <p:sp>
        <p:nvSpPr>
          <p:cNvPr id="8199" name="AutoShape 5"/>
          <p:cNvSpPr>
            <a:spLocks noChangeArrowheads="1"/>
          </p:cNvSpPr>
          <p:nvPr/>
        </p:nvSpPr>
        <p:spPr bwMode="auto">
          <a:xfrm>
            <a:off x="4525566" y="3776664"/>
            <a:ext cx="490538" cy="451247"/>
          </a:xfrm>
          <a:prstGeom prst="flowChartDocument">
            <a:avLst/>
          </a:prstGeom>
          <a:solidFill>
            <a:srgbClr val="CCCCFF"/>
          </a:solidFill>
          <a:ln w="9525">
            <a:solidFill>
              <a:schemeClr val="tx1"/>
            </a:solidFill>
            <a:miter lim="800000"/>
            <a:headEnd/>
            <a:tailEnd/>
          </a:ln>
        </p:spPr>
        <p:txBody>
          <a:bodyPr wrap="none" anchor="ctr"/>
          <a:lstStyle/>
          <a:p>
            <a:endParaRPr lang="en-US" sz="1500"/>
          </a:p>
        </p:txBody>
      </p:sp>
      <p:sp>
        <p:nvSpPr>
          <p:cNvPr id="8200" name="Line 6"/>
          <p:cNvSpPr>
            <a:spLocks noChangeShapeType="1"/>
          </p:cNvSpPr>
          <p:nvPr/>
        </p:nvSpPr>
        <p:spPr bwMode="auto">
          <a:xfrm flipV="1">
            <a:off x="3223022" y="3005139"/>
            <a:ext cx="522684" cy="826294"/>
          </a:xfrm>
          <a:prstGeom prst="line">
            <a:avLst/>
          </a:prstGeom>
          <a:noFill/>
          <a:ln w="9525">
            <a:solidFill>
              <a:schemeClr val="tx1"/>
            </a:solidFill>
            <a:round/>
            <a:headEnd/>
            <a:tailEnd type="triangle" w="med" len="med"/>
          </a:ln>
        </p:spPr>
        <p:txBody>
          <a:bodyPr/>
          <a:lstStyle/>
          <a:p>
            <a:endParaRPr lang="en-US" sz="1500"/>
          </a:p>
        </p:txBody>
      </p:sp>
      <p:sp>
        <p:nvSpPr>
          <p:cNvPr id="8201" name="Line 7"/>
          <p:cNvSpPr>
            <a:spLocks noChangeShapeType="1"/>
          </p:cNvSpPr>
          <p:nvPr/>
        </p:nvSpPr>
        <p:spPr bwMode="auto">
          <a:xfrm flipH="1" flipV="1">
            <a:off x="4126707" y="2936081"/>
            <a:ext cx="616744" cy="833438"/>
          </a:xfrm>
          <a:prstGeom prst="line">
            <a:avLst/>
          </a:prstGeom>
          <a:noFill/>
          <a:ln w="9525">
            <a:solidFill>
              <a:schemeClr val="tx1"/>
            </a:solidFill>
            <a:round/>
            <a:headEnd/>
            <a:tailEnd type="triangle" w="med" len="med"/>
          </a:ln>
        </p:spPr>
        <p:txBody>
          <a:bodyPr/>
          <a:lstStyle/>
          <a:p>
            <a:endParaRPr lang="en-US" sz="1500"/>
          </a:p>
        </p:txBody>
      </p:sp>
      <p:sp>
        <p:nvSpPr>
          <p:cNvPr id="8202" name="Line 8"/>
          <p:cNvSpPr>
            <a:spLocks noChangeShapeType="1"/>
          </p:cNvSpPr>
          <p:nvPr/>
        </p:nvSpPr>
        <p:spPr bwMode="auto">
          <a:xfrm flipH="1">
            <a:off x="3332561" y="2997995"/>
            <a:ext cx="545306" cy="826294"/>
          </a:xfrm>
          <a:prstGeom prst="line">
            <a:avLst/>
          </a:prstGeom>
          <a:noFill/>
          <a:ln w="9525">
            <a:solidFill>
              <a:schemeClr val="tx1"/>
            </a:solidFill>
            <a:round/>
            <a:headEnd/>
            <a:tailEnd type="triangle" w="med" len="med"/>
          </a:ln>
        </p:spPr>
        <p:txBody>
          <a:bodyPr/>
          <a:lstStyle/>
          <a:p>
            <a:endParaRPr lang="en-US" sz="1500"/>
          </a:p>
        </p:txBody>
      </p:sp>
      <p:sp>
        <p:nvSpPr>
          <p:cNvPr id="8203" name="Line 9"/>
          <p:cNvSpPr>
            <a:spLocks noChangeShapeType="1"/>
          </p:cNvSpPr>
          <p:nvPr/>
        </p:nvSpPr>
        <p:spPr bwMode="auto">
          <a:xfrm>
            <a:off x="3480198" y="4050506"/>
            <a:ext cx="1006078" cy="0"/>
          </a:xfrm>
          <a:prstGeom prst="line">
            <a:avLst/>
          </a:prstGeom>
          <a:noFill/>
          <a:ln w="9525">
            <a:solidFill>
              <a:schemeClr val="tx1"/>
            </a:solidFill>
            <a:round/>
            <a:headEnd/>
            <a:tailEnd type="triangle" w="med" len="med"/>
          </a:ln>
        </p:spPr>
        <p:txBody>
          <a:bodyPr/>
          <a:lstStyle/>
          <a:p>
            <a:endParaRPr lang="en-US" sz="1500"/>
          </a:p>
        </p:txBody>
      </p:sp>
      <p:sp>
        <p:nvSpPr>
          <p:cNvPr id="8204" name="Text Box 10"/>
          <p:cNvSpPr txBox="1">
            <a:spLocks noChangeArrowheads="1"/>
          </p:cNvSpPr>
          <p:nvPr/>
        </p:nvSpPr>
        <p:spPr bwMode="auto">
          <a:xfrm>
            <a:off x="4483807" y="4262438"/>
            <a:ext cx="559769" cy="323165"/>
          </a:xfrm>
          <a:prstGeom prst="rect">
            <a:avLst/>
          </a:prstGeom>
          <a:noFill/>
          <a:ln w="9525">
            <a:noFill/>
            <a:miter lim="800000"/>
            <a:headEnd/>
            <a:tailEnd/>
          </a:ln>
        </p:spPr>
        <p:txBody>
          <a:bodyPr wrap="none">
            <a:spAutoFit/>
          </a:bodyPr>
          <a:lstStyle/>
          <a:p>
            <a:r>
              <a:rPr lang="en-US" sz="1500"/>
              <a:t>0.17</a:t>
            </a:r>
          </a:p>
        </p:txBody>
      </p:sp>
      <p:sp>
        <p:nvSpPr>
          <p:cNvPr id="8205" name="Text Box 11"/>
          <p:cNvSpPr txBox="1">
            <a:spLocks noChangeArrowheads="1"/>
          </p:cNvSpPr>
          <p:nvPr/>
        </p:nvSpPr>
        <p:spPr bwMode="auto">
          <a:xfrm>
            <a:off x="3711091" y="2128838"/>
            <a:ext cx="559769" cy="323165"/>
          </a:xfrm>
          <a:prstGeom prst="rect">
            <a:avLst/>
          </a:prstGeom>
          <a:noFill/>
          <a:ln w="9525">
            <a:noFill/>
            <a:miter lim="800000"/>
            <a:headEnd/>
            <a:tailEnd/>
          </a:ln>
        </p:spPr>
        <p:txBody>
          <a:bodyPr wrap="none">
            <a:spAutoFit/>
          </a:bodyPr>
          <a:lstStyle/>
          <a:p>
            <a:r>
              <a:rPr lang="en-US" sz="1500"/>
              <a:t>0.50</a:t>
            </a:r>
          </a:p>
        </p:txBody>
      </p:sp>
      <p:sp>
        <p:nvSpPr>
          <p:cNvPr id="8206" name="Text Box 12"/>
          <p:cNvSpPr txBox="1">
            <a:spLocks noChangeArrowheads="1"/>
          </p:cNvSpPr>
          <p:nvPr/>
        </p:nvSpPr>
        <p:spPr bwMode="auto">
          <a:xfrm>
            <a:off x="2916945" y="4341019"/>
            <a:ext cx="559769" cy="323165"/>
          </a:xfrm>
          <a:prstGeom prst="rect">
            <a:avLst/>
          </a:prstGeom>
          <a:noFill/>
          <a:ln w="9525">
            <a:noFill/>
            <a:miter lim="800000"/>
            <a:headEnd/>
            <a:tailEnd/>
          </a:ln>
        </p:spPr>
        <p:txBody>
          <a:bodyPr wrap="none">
            <a:spAutoFit/>
          </a:bodyPr>
          <a:lstStyle/>
          <a:p>
            <a:r>
              <a:rPr lang="en-US" sz="1500"/>
              <a:t>0.33</a:t>
            </a:r>
          </a:p>
        </p:txBody>
      </p:sp>
      <p:sp>
        <p:nvSpPr>
          <p:cNvPr id="8207" name="Text Box 15"/>
          <p:cNvSpPr txBox="1">
            <a:spLocks noChangeArrowheads="1"/>
          </p:cNvSpPr>
          <p:nvPr/>
        </p:nvSpPr>
        <p:spPr bwMode="auto">
          <a:xfrm>
            <a:off x="1070564" y="1264500"/>
            <a:ext cx="2409634" cy="904863"/>
          </a:xfrm>
          <a:prstGeom prst="rect">
            <a:avLst/>
          </a:prstGeom>
          <a:noFill/>
          <a:ln w="9525">
            <a:noFill/>
            <a:miter lim="800000"/>
            <a:headEnd/>
            <a:tailEnd/>
          </a:ln>
        </p:spPr>
        <p:txBody>
          <a:bodyPr wrap="none">
            <a:spAutoFit/>
          </a:bodyPr>
          <a:lstStyle/>
          <a:p>
            <a:r>
              <a:rPr lang="en-US" sz="2400" dirty="0">
                <a:latin typeface="Gill Sans MT" pitchFamily="34" charset="0"/>
              </a:rPr>
              <a:t>Compute weights</a:t>
            </a:r>
          </a:p>
          <a:p>
            <a:r>
              <a:rPr lang="en-US" sz="2400" dirty="0">
                <a:latin typeface="Gill Sans MT" pitchFamily="34" charset="0"/>
              </a:rPr>
              <a:t>based on in-edges</a:t>
            </a:r>
          </a:p>
        </p:txBody>
      </p:sp>
      <mc:AlternateContent xmlns:mc="http://schemas.openxmlformats.org/markup-compatibility/2006" xmlns:a14="http://schemas.microsoft.com/office/drawing/2010/main">
        <mc:Choice Requires="a14">
          <p:sp>
            <p:nvSpPr>
              <p:cNvPr id="19" name="TextBox 18"/>
              <p:cNvSpPr txBox="1"/>
              <p:nvPr/>
            </p:nvSpPr>
            <p:spPr>
              <a:xfrm>
                <a:off x="3607685" y="1419216"/>
                <a:ext cx="5141216" cy="7866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𝑃𝑎𝑔𝑒𝑅𝑎𝑛</m:t>
                      </m:r>
                      <m:sSup>
                        <m:sSupPr>
                          <m:ctrlPr>
                            <a:rPr lang="en-US" b="0" i="1" smtClean="0">
                              <a:latin typeface="Cambria Math" panose="02040503050406030204" pitchFamily="18" charset="0"/>
                            </a:rPr>
                          </m:ctrlPr>
                        </m:sSupPr>
                        <m:e>
                          <m:r>
                            <a:rPr lang="en-US" b="0" i="1" smtClean="0">
                              <a:latin typeface="Cambria Math" charset="0"/>
                            </a:rPr>
                            <m:t>𝑘</m:t>
                          </m:r>
                        </m:e>
                        <m:sup>
                          <m:d>
                            <m:dPr>
                              <m:ctrlPr>
                                <a:rPr lang="en-US" b="0" i="1" smtClean="0">
                                  <a:latin typeface="Cambria Math" panose="02040503050406030204" pitchFamily="18" charset="0"/>
                                </a:rPr>
                              </m:ctrlPr>
                            </m:dPr>
                            <m:e>
                              <m:r>
                                <a:rPr lang="en-US" b="0" i="1" smtClean="0">
                                  <a:latin typeface="Cambria Math" charset="0"/>
                                </a:rPr>
                                <m:t>𝑖</m:t>
                              </m:r>
                            </m:e>
                          </m:d>
                        </m:sup>
                      </m:sSup>
                      <m:r>
                        <a:rPr lang="en-US" b="0" i="1" smtClean="0">
                          <a:latin typeface="Cambria Math" charset="0"/>
                        </a:rPr>
                        <m:t>(</m:t>
                      </m:r>
                      <m:r>
                        <a:rPr lang="en-US" b="0" i="1" smtClean="0">
                          <a:latin typeface="Cambria Math" charset="0"/>
                        </a:rPr>
                        <m:t>𝑥</m:t>
                      </m:r>
                      <m:r>
                        <a:rPr lang="en-US" b="0" i="1" smtClean="0">
                          <a:latin typeface="Cambria Math"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charset="0"/>
                            </a:rPr>
                            <m:t>𝑗</m:t>
                          </m:r>
                          <m:r>
                            <a:rPr lang="en-US" b="0" i="1" smtClean="0">
                              <a:latin typeface="Cambria Math" charset="0"/>
                            </a:rPr>
                            <m:t>∈</m:t>
                          </m:r>
                          <m:r>
                            <a:rPr lang="en-US" b="0" i="1" smtClean="0">
                              <a:latin typeface="Cambria Math" charset="0"/>
                            </a:rPr>
                            <m:t>𝐵</m:t>
                          </m:r>
                          <m:r>
                            <a:rPr lang="en-US" b="0" i="1" smtClean="0">
                              <a:latin typeface="Cambria Math" charset="0"/>
                            </a:rPr>
                            <m:t>(</m:t>
                          </m:r>
                          <m:r>
                            <a:rPr lang="en-US" b="0" i="1" smtClean="0">
                              <a:latin typeface="Cambria Math" charset="0"/>
                            </a:rPr>
                            <m:t>𝑥</m:t>
                          </m:r>
                          <m:r>
                            <a:rPr lang="en-US" b="0" i="1" smtClean="0">
                              <a:latin typeface="Cambria Math" charset="0"/>
                            </a:rPr>
                            <m:t>)</m:t>
                          </m:r>
                        </m:sub>
                        <m:sup/>
                        <m:e>
                          <m:f>
                            <m:fPr>
                              <m:ctrlPr>
                                <a:rPr lang="bg-BG" b="0" i="1" smtClean="0">
                                  <a:latin typeface="Cambria Math" panose="02040503050406030204" pitchFamily="18" charset="0"/>
                                </a:rPr>
                              </m:ctrlPr>
                            </m:fPr>
                            <m:num>
                              <m:r>
                                <a:rPr lang="en-US" b="0" i="1" smtClean="0">
                                  <a:latin typeface="Cambria Math" charset="0"/>
                                </a:rPr>
                                <m:t>1</m:t>
                              </m:r>
                            </m:num>
                            <m:den>
                              <m:sSub>
                                <m:sSubPr>
                                  <m:ctrlPr>
                                    <a:rPr lang="en-US" b="0" i="1" smtClean="0">
                                      <a:latin typeface="Cambria Math" panose="02040503050406030204" pitchFamily="18" charset="0"/>
                                    </a:rPr>
                                  </m:ctrlPr>
                                </m:sSubPr>
                                <m:e>
                                  <m:r>
                                    <a:rPr lang="en-US" b="0" i="1" smtClean="0">
                                      <a:latin typeface="Cambria Math" charset="0"/>
                                    </a:rPr>
                                    <m:t>𝑁</m:t>
                                  </m:r>
                                </m:e>
                                <m:sub>
                                  <m:r>
                                    <a:rPr lang="en-US" b="0" i="1" smtClean="0">
                                      <a:latin typeface="Cambria Math" charset="0"/>
                                    </a:rPr>
                                    <m:t>𝑗</m:t>
                                  </m:r>
                                </m:sub>
                              </m:sSub>
                            </m:den>
                          </m:f>
                          <m:r>
                            <a:rPr lang="en-US" b="0" i="1" smtClean="0">
                              <a:latin typeface="Cambria Math" charset="0"/>
                            </a:rPr>
                            <m:t>𝑃𝑎𝑔𝑒𝑅𝑎𝑛</m:t>
                          </m:r>
                          <m:sSup>
                            <m:sSupPr>
                              <m:ctrlPr>
                                <a:rPr lang="en-US" b="0" i="1" smtClean="0">
                                  <a:latin typeface="Cambria Math" panose="02040503050406030204" pitchFamily="18" charset="0"/>
                                </a:rPr>
                              </m:ctrlPr>
                            </m:sSupPr>
                            <m:e>
                              <m:r>
                                <a:rPr lang="en-US" b="0" i="1" smtClean="0">
                                  <a:latin typeface="Cambria Math" charset="0"/>
                                </a:rPr>
                                <m:t>𝑘</m:t>
                              </m:r>
                            </m:e>
                            <m:sup>
                              <m:r>
                                <a:rPr lang="en-US" b="0" i="1" smtClean="0">
                                  <a:latin typeface="Cambria Math" charset="0"/>
                                </a:rPr>
                                <m:t>(</m:t>
                              </m:r>
                              <m:r>
                                <a:rPr lang="en-US" b="0" i="1" smtClean="0">
                                  <a:latin typeface="Cambria Math" charset="0"/>
                                </a:rPr>
                                <m:t>𝑖</m:t>
                              </m:r>
                              <m:r>
                                <a:rPr lang="en-US" b="0" i="1" smtClean="0">
                                  <a:latin typeface="Cambria Math" charset="0"/>
                                </a:rPr>
                                <m:t>−1)</m:t>
                              </m:r>
                            </m:sup>
                          </m:sSup>
                          <m:d>
                            <m:dPr>
                              <m:ctrlPr>
                                <a:rPr lang="en-US" i="1">
                                  <a:latin typeface="Cambria Math" panose="02040503050406030204" pitchFamily="18" charset="0"/>
                                </a:rPr>
                              </m:ctrlPr>
                            </m:dPr>
                            <m:e>
                              <m:r>
                                <a:rPr lang="en-US" i="1">
                                  <a:latin typeface="Cambria Math" charset="0"/>
                                </a:rPr>
                                <m:t>𝑗</m:t>
                              </m:r>
                            </m:e>
                          </m:d>
                        </m:e>
                      </m:nary>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607685" y="1419216"/>
                <a:ext cx="5141216" cy="786626"/>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0916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1979" y="88063"/>
            <a:ext cx="8157007" cy="1089755"/>
          </a:xfrm>
        </p:spPr>
        <p:txBody>
          <a:bodyPr/>
          <a:lstStyle/>
          <a:p>
            <a:r>
              <a:rPr lang="en-US" dirty="0"/>
              <a:t>Measuring “Importance” in a Field</a:t>
            </a:r>
          </a:p>
        </p:txBody>
      </p:sp>
      <p:sp>
        <p:nvSpPr>
          <p:cNvPr id="7" name="Content Placeholder 6"/>
          <p:cNvSpPr>
            <a:spLocks noGrp="1"/>
          </p:cNvSpPr>
          <p:nvPr>
            <p:ph idx="1"/>
          </p:nvPr>
        </p:nvSpPr>
        <p:spPr>
          <a:xfrm>
            <a:off x="1107421" y="362868"/>
            <a:ext cx="6929158" cy="3823871"/>
          </a:xfrm>
        </p:spPr>
        <p:txBody>
          <a:bodyPr>
            <a:noAutofit/>
          </a:bodyPr>
          <a:lstStyle/>
          <a:p>
            <a:r>
              <a:rPr lang="en-US" sz="2000" dirty="0"/>
              <a:t>We saw that </a:t>
            </a:r>
            <a:r>
              <a:rPr lang="en-US" sz="2000" b="1" dirty="0"/>
              <a:t>degree</a:t>
            </a:r>
            <a:r>
              <a:rPr lang="en-US" sz="2000" dirty="0"/>
              <a:t> of a node tells how well connected it is – directly</a:t>
            </a:r>
          </a:p>
          <a:p>
            <a:r>
              <a:rPr lang="en-US" sz="2000" dirty="0"/>
              <a:t>But what about indirectly?</a:t>
            </a:r>
          </a:p>
          <a:p>
            <a:pPr lvl="1"/>
            <a:r>
              <a:rPr lang="en-US" dirty="0"/>
              <a:t>e.g., how do we know Einstein was an influential physicist?</a:t>
            </a:r>
          </a:p>
        </p:txBody>
      </p:sp>
      <p:sp>
        <p:nvSpPr>
          <p:cNvPr id="5" name="Slide Number Placeholder 4"/>
          <p:cNvSpPr>
            <a:spLocks noGrp="1"/>
          </p:cNvSpPr>
          <p:nvPr>
            <p:ph type="sldNum" sz="quarter" idx="12"/>
          </p:nvPr>
        </p:nvSpPr>
        <p:spPr/>
        <p:txBody>
          <a:bodyPr/>
          <a:lstStyle/>
          <a:p>
            <a:fld id="{05072F42-4DFA-4725-86F9-7594E4AB4EB5}" type="slidenum">
              <a:rPr lang="en-GB" smtClean="0"/>
              <a:pPr/>
              <a:t>2</a:t>
            </a:fld>
            <a:endParaRPr lang="en-GB"/>
          </a:p>
        </p:txBody>
      </p:sp>
    </p:spTree>
    <p:extLst>
      <p:ext uri="{BB962C8B-B14F-4D97-AF65-F5344CB8AC3E}">
        <p14:creationId xmlns:p14="http://schemas.microsoft.com/office/powerpoint/2010/main" val="2066459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Example: Convergence After ~15 Iterations</a:t>
            </a:r>
          </a:p>
        </p:txBody>
      </p:sp>
      <p:sp>
        <p:nvSpPr>
          <p:cNvPr id="9219" name="Slide Number Placeholder 5"/>
          <p:cNvSpPr>
            <a:spLocks noGrp="1"/>
          </p:cNvSpPr>
          <p:nvPr>
            <p:ph type="sldNum" sz="quarter" idx="12"/>
          </p:nvPr>
        </p:nvSpPr>
        <p:spPr>
          <a:prstGeom prst="rect">
            <a:avLst/>
          </a:prstGeom>
          <a:noFill/>
        </p:spPr>
        <p:txBody>
          <a:bodyPr/>
          <a:lstStyle/>
          <a:p>
            <a:fld id="{3FFA688F-EE17-4880-8587-BE746AEF6ADB}" type="slidenum">
              <a:rPr lang="en-US"/>
              <a:pPr/>
              <a:t>20</a:t>
            </a:fld>
            <a:endParaRPr lang="en-US"/>
          </a:p>
        </p:txBody>
      </p:sp>
      <mc:AlternateContent xmlns:mc="http://schemas.openxmlformats.org/markup-compatibility/2006" xmlns:a14="http://schemas.microsoft.com/office/drawing/2010/main">
        <mc:Choice Requires="a14">
          <p:sp>
            <p:nvSpPr>
              <p:cNvPr id="17" name="TextBox 16"/>
              <p:cNvSpPr txBox="1"/>
              <p:nvPr/>
            </p:nvSpPr>
            <p:spPr>
              <a:xfrm>
                <a:off x="3607685" y="1419216"/>
                <a:ext cx="5141216" cy="7866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𝑃𝑎𝑔𝑒𝑅𝑎𝑛</m:t>
                      </m:r>
                      <m:sSup>
                        <m:sSupPr>
                          <m:ctrlPr>
                            <a:rPr lang="en-US" b="0" i="1" smtClean="0">
                              <a:latin typeface="Cambria Math" panose="02040503050406030204" pitchFamily="18" charset="0"/>
                            </a:rPr>
                          </m:ctrlPr>
                        </m:sSupPr>
                        <m:e>
                          <m:r>
                            <a:rPr lang="en-US" b="0" i="1" smtClean="0">
                              <a:latin typeface="Cambria Math" charset="0"/>
                            </a:rPr>
                            <m:t>𝑘</m:t>
                          </m:r>
                        </m:e>
                        <m:sup>
                          <m:d>
                            <m:dPr>
                              <m:ctrlPr>
                                <a:rPr lang="en-US" b="0" i="1" smtClean="0">
                                  <a:latin typeface="Cambria Math" panose="02040503050406030204" pitchFamily="18" charset="0"/>
                                </a:rPr>
                              </m:ctrlPr>
                            </m:dPr>
                            <m:e>
                              <m:r>
                                <a:rPr lang="en-US" b="0" i="1" smtClean="0">
                                  <a:latin typeface="Cambria Math" charset="0"/>
                                </a:rPr>
                                <m:t>𝑖</m:t>
                              </m:r>
                            </m:e>
                          </m:d>
                        </m:sup>
                      </m:sSup>
                      <m:r>
                        <a:rPr lang="en-US" b="0" i="1" smtClean="0">
                          <a:latin typeface="Cambria Math" charset="0"/>
                        </a:rPr>
                        <m:t>(</m:t>
                      </m:r>
                      <m:r>
                        <a:rPr lang="en-US" b="0" i="1" smtClean="0">
                          <a:latin typeface="Cambria Math" charset="0"/>
                        </a:rPr>
                        <m:t>𝑥</m:t>
                      </m:r>
                      <m:r>
                        <a:rPr lang="en-US" b="0" i="1" smtClean="0">
                          <a:latin typeface="Cambria Math"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charset="0"/>
                            </a:rPr>
                            <m:t>𝑗</m:t>
                          </m:r>
                          <m:r>
                            <a:rPr lang="en-US" b="0" i="1" smtClean="0">
                              <a:latin typeface="Cambria Math" charset="0"/>
                            </a:rPr>
                            <m:t>∈</m:t>
                          </m:r>
                          <m:r>
                            <a:rPr lang="en-US" b="0" i="1" smtClean="0">
                              <a:latin typeface="Cambria Math" charset="0"/>
                            </a:rPr>
                            <m:t>𝐵</m:t>
                          </m:r>
                          <m:r>
                            <a:rPr lang="en-US" b="0" i="1" smtClean="0">
                              <a:latin typeface="Cambria Math" charset="0"/>
                            </a:rPr>
                            <m:t>(</m:t>
                          </m:r>
                          <m:r>
                            <a:rPr lang="en-US" b="0" i="1" smtClean="0">
                              <a:latin typeface="Cambria Math" charset="0"/>
                            </a:rPr>
                            <m:t>𝑥</m:t>
                          </m:r>
                          <m:r>
                            <a:rPr lang="en-US" b="0" i="1" smtClean="0">
                              <a:latin typeface="Cambria Math" charset="0"/>
                            </a:rPr>
                            <m:t>)</m:t>
                          </m:r>
                        </m:sub>
                        <m:sup/>
                        <m:e>
                          <m:f>
                            <m:fPr>
                              <m:ctrlPr>
                                <a:rPr lang="bg-BG" b="0" i="1" smtClean="0">
                                  <a:latin typeface="Cambria Math" panose="02040503050406030204" pitchFamily="18" charset="0"/>
                                </a:rPr>
                              </m:ctrlPr>
                            </m:fPr>
                            <m:num>
                              <m:r>
                                <a:rPr lang="en-US" b="0" i="1" smtClean="0">
                                  <a:latin typeface="Cambria Math" charset="0"/>
                                </a:rPr>
                                <m:t>1</m:t>
                              </m:r>
                            </m:num>
                            <m:den>
                              <m:sSub>
                                <m:sSubPr>
                                  <m:ctrlPr>
                                    <a:rPr lang="en-US" b="0" i="1" smtClean="0">
                                      <a:latin typeface="Cambria Math" panose="02040503050406030204" pitchFamily="18" charset="0"/>
                                    </a:rPr>
                                  </m:ctrlPr>
                                </m:sSubPr>
                                <m:e>
                                  <m:r>
                                    <a:rPr lang="en-US" b="0" i="1" smtClean="0">
                                      <a:latin typeface="Cambria Math" charset="0"/>
                                    </a:rPr>
                                    <m:t>𝑁</m:t>
                                  </m:r>
                                </m:e>
                                <m:sub>
                                  <m:r>
                                    <a:rPr lang="en-US" b="0" i="1" smtClean="0">
                                      <a:latin typeface="Cambria Math" charset="0"/>
                                    </a:rPr>
                                    <m:t>𝑗</m:t>
                                  </m:r>
                                </m:sub>
                              </m:sSub>
                            </m:den>
                          </m:f>
                          <m:r>
                            <a:rPr lang="en-US" b="0" i="1" smtClean="0">
                              <a:latin typeface="Cambria Math" charset="0"/>
                            </a:rPr>
                            <m:t>𝑃𝑎𝑔𝑒𝑅𝑎𝑛</m:t>
                          </m:r>
                          <m:sSup>
                            <m:sSupPr>
                              <m:ctrlPr>
                                <a:rPr lang="en-US" b="0" i="1" smtClean="0">
                                  <a:latin typeface="Cambria Math" panose="02040503050406030204" pitchFamily="18" charset="0"/>
                                </a:rPr>
                              </m:ctrlPr>
                            </m:sSupPr>
                            <m:e>
                              <m:r>
                                <a:rPr lang="en-US" b="0" i="1" smtClean="0">
                                  <a:latin typeface="Cambria Math" charset="0"/>
                                </a:rPr>
                                <m:t>𝑘</m:t>
                              </m:r>
                            </m:e>
                            <m:sup>
                              <m:r>
                                <a:rPr lang="en-US" b="0" i="1" smtClean="0">
                                  <a:latin typeface="Cambria Math" charset="0"/>
                                </a:rPr>
                                <m:t>(</m:t>
                              </m:r>
                              <m:r>
                                <a:rPr lang="en-US" b="0" i="1" smtClean="0">
                                  <a:latin typeface="Cambria Math" charset="0"/>
                                </a:rPr>
                                <m:t>𝑖</m:t>
                              </m:r>
                              <m:r>
                                <a:rPr lang="en-US" b="0" i="1" smtClean="0">
                                  <a:latin typeface="Cambria Math" charset="0"/>
                                </a:rPr>
                                <m:t>−1)</m:t>
                              </m:r>
                            </m:sup>
                          </m:sSup>
                          <m:d>
                            <m:dPr>
                              <m:ctrlPr>
                                <a:rPr lang="en-US" i="1">
                                  <a:latin typeface="Cambria Math" panose="02040503050406030204" pitchFamily="18" charset="0"/>
                                </a:rPr>
                              </m:ctrlPr>
                            </m:dPr>
                            <m:e>
                              <m:r>
                                <a:rPr lang="en-US" i="1">
                                  <a:latin typeface="Cambria Math" charset="0"/>
                                </a:rPr>
                                <m:t>𝑗</m:t>
                              </m:r>
                            </m:e>
                          </m:d>
                        </m:e>
                      </m:nary>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607685" y="1419216"/>
                <a:ext cx="5141216" cy="786626"/>
              </a:xfrm>
              <a:prstGeom prst="rect">
                <a:avLst/>
              </a:prstGeom>
              <a:blipFill rotWithShape="0">
                <a:blip r:embed="rId2"/>
                <a:stretch>
                  <a:fillRect/>
                </a:stretch>
              </a:blipFill>
            </p:spPr>
            <p:txBody>
              <a:bodyPr/>
              <a:lstStyle/>
              <a:p>
                <a:r>
                  <a:rPr lang="en-US">
                    <a:noFill/>
                  </a:rPr>
                  <a:t> </a:t>
                </a:r>
              </a:p>
            </p:txBody>
          </p:sp>
        </mc:Fallback>
      </mc:AlternateContent>
      <p:sp>
        <p:nvSpPr>
          <p:cNvPr id="15" name="AutoShape 3">
            <a:extLst>
              <a:ext uri="{FF2B5EF4-FFF2-40B4-BE49-F238E27FC236}">
                <a16:creationId xmlns:a16="http://schemas.microsoft.com/office/drawing/2014/main" id="{85D96564-B283-4422-BE4E-485F9CDD6FB9}"/>
              </a:ext>
            </a:extLst>
          </p:cNvPr>
          <p:cNvSpPr>
            <a:spLocks noChangeArrowheads="1"/>
          </p:cNvSpPr>
          <p:nvPr/>
        </p:nvSpPr>
        <p:spPr bwMode="auto">
          <a:xfrm>
            <a:off x="3706416" y="2553891"/>
            <a:ext cx="490538" cy="451247"/>
          </a:xfrm>
          <a:prstGeom prst="flowChartDocument">
            <a:avLst/>
          </a:prstGeom>
          <a:solidFill>
            <a:srgbClr val="CCCCFF"/>
          </a:solidFill>
          <a:ln w="9525">
            <a:solidFill>
              <a:schemeClr val="tx1"/>
            </a:solidFill>
            <a:miter lim="800000"/>
            <a:headEnd/>
            <a:tailEnd/>
          </a:ln>
        </p:spPr>
        <p:txBody>
          <a:bodyPr wrap="none" anchor="ctr"/>
          <a:lstStyle/>
          <a:p>
            <a:endParaRPr lang="en-US" sz="1500"/>
          </a:p>
        </p:txBody>
      </p:sp>
      <p:sp>
        <p:nvSpPr>
          <p:cNvPr id="16" name="AutoShape 4">
            <a:extLst>
              <a:ext uri="{FF2B5EF4-FFF2-40B4-BE49-F238E27FC236}">
                <a16:creationId xmlns:a16="http://schemas.microsoft.com/office/drawing/2014/main" id="{2BCCD4EB-982B-4ED9-85ED-6AE45CE9492E}"/>
              </a:ext>
            </a:extLst>
          </p:cNvPr>
          <p:cNvSpPr>
            <a:spLocks noChangeArrowheads="1"/>
          </p:cNvSpPr>
          <p:nvPr/>
        </p:nvSpPr>
        <p:spPr bwMode="auto">
          <a:xfrm>
            <a:off x="2981325" y="3831433"/>
            <a:ext cx="490538" cy="451247"/>
          </a:xfrm>
          <a:prstGeom prst="flowChartDocument">
            <a:avLst/>
          </a:prstGeom>
          <a:solidFill>
            <a:srgbClr val="CCCCFF"/>
          </a:solidFill>
          <a:ln w="9525">
            <a:solidFill>
              <a:schemeClr val="tx1"/>
            </a:solidFill>
            <a:miter lim="800000"/>
            <a:headEnd/>
            <a:tailEnd/>
          </a:ln>
        </p:spPr>
        <p:txBody>
          <a:bodyPr wrap="none" anchor="ctr"/>
          <a:lstStyle/>
          <a:p>
            <a:endParaRPr lang="en-US" sz="1500"/>
          </a:p>
        </p:txBody>
      </p:sp>
      <p:sp>
        <p:nvSpPr>
          <p:cNvPr id="18" name="AutoShape 5">
            <a:extLst>
              <a:ext uri="{FF2B5EF4-FFF2-40B4-BE49-F238E27FC236}">
                <a16:creationId xmlns:a16="http://schemas.microsoft.com/office/drawing/2014/main" id="{974F55BA-C5DC-4617-B126-2E769E2734E0}"/>
              </a:ext>
            </a:extLst>
          </p:cNvPr>
          <p:cNvSpPr>
            <a:spLocks noChangeArrowheads="1"/>
          </p:cNvSpPr>
          <p:nvPr/>
        </p:nvSpPr>
        <p:spPr bwMode="auto">
          <a:xfrm>
            <a:off x="4525566" y="3776664"/>
            <a:ext cx="490538" cy="451247"/>
          </a:xfrm>
          <a:prstGeom prst="flowChartDocument">
            <a:avLst/>
          </a:prstGeom>
          <a:solidFill>
            <a:srgbClr val="CCCCFF"/>
          </a:solidFill>
          <a:ln w="9525">
            <a:solidFill>
              <a:schemeClr val="tx1"/>
            </a:solidFill>
            <a:miter lim="800000"/>
            <a:headEnd/>
            <a:tailEnd/>
          </a:ln>
        </p:spPr>
        <p:txBody>
          <a:bodyPr wrap="none" anchor="ctr"/>
          <a:lstStyle/>
          <a:p>
            <a:endParaRPr lang="en-US" sz="1500"/>
          </a:p>
        </p:txBody>
      </p:sp>
      <p:sp>
        <p:nvSpPr>
          <p:cNvPr id="19" name="Line 6">
            <a:extLst>
              <a:ext uri="{FF2B5EF4-FFF2-40B4-BE49-F238E27FC236}">
                <a16:creationId xmlns:a16="http://schemas.microsoft.com/office/drawing/2014/main" id="{2B2C0437-AB1F-4704-9DF4-BB4DB59588D0}"/>
              </a:ext>
            </a:extLst>
          </p:cNvPr>
          <p:cNvSpPr>
            <a:spLocks noChangeShapeType="1"/>
          </p:cNvSpPr>
          <p:nvPr/>
        </p:nvSpPr>
        <p:spPr bwMode="auto">
          <a:xfrm flipV="1">
            <a:off x="3223022" y="3005139"/>
            <a:ext cx="522684" cy="826294"/>
          </a:xfrm>
          <a:prstGeom prst="line">
            <a:avLst/>
          </a:prstGeom>
          <a:noFill/>
          <a:ln w="9525">
            <a:solidFill>
              <a:schemeClr val="tx1"/>
            </a:solidFill>
            <a:round/>
            <a:headEnd/>
            <a:tailEnd type="triangle" w="med" len="med"/>
          </a:ln>
        </p:spPr>
        <p:txBody>
          <a:bodyPr/>
          <a:lstStyle/>
          <a:p>
            <a:endParaRPr lang="en-US" sz="1500"/>
          </a:p>
        </p:txBody>
      </p:sp>
      <p:sp>
        <p:nvSpPr>
          <p:cNvPr id="20" name="Line 7">
            <a:extLst>
              <a:ext uri="{FF2B5EF4-FFF2-40B4-BE49-F238E27FC236}">
                <a16:creationId xmlns:a16="http://schemas.microsoft.com/office/drawing/2014/main" id="{8A15B0C8-8EBA-427E-9C65-9D392F444802}"/>
              </a:ext>
            </a:extLst>
          </p:cNvPr>
          <p:cNvSpPr>
            <a:spLocks noChangeShapeType="1"/>
          </p:cNvSpPr>
          <p:nvPr/>
        </p:nvSpPr>
        <p:spPr bwMode="auto">
          <a:xfrm flipH="1" flipV="1">
            <a:off x="4126707" y="2936081"/>
            <a:ext cx="616744" cy="833438"/>
          </a:xfrm>
          <a:prstGeom prst="line">
            <a:avLst/>
          </a:prstGeom>
          <a:noFill/>
          <a:ln w="9525">
            <a:solidFill>
              <a:schemeClr val="tx1"/>
            </a:solidFill>
            <a:round/>
            <a:headEnd/>
            <a:tailEnd type="triangle" w="med" len="med"/>
          </a:ln>
        </p:spPr>
        <p:txBody>
          <a:bodyPr/>
          <a:lstStyle/>
          <a:p>
            <a:endParaRPr lang="en-US" sz="1500"/>
          </a:p>
        </p:txBody>
      </p:sp>
      <p:sp>
        <p:nvSpPr>
          <p:cNvPr id="21" name="Line 8">
            <a:extLst>
              <a:ext uri="{FF2B5EF4-FFF2-40B4-BE49-F238E27FC236}">
                <a16:creationId xmlns:a16="http://schemas.microsoft.com/office/drawing/2014/main" id="{C7A7937D-7E64-40C8-8466-77D032DC3632}"/>
              </a:ext>
            </a:extLst>
          </p:cNvPr>
          <p:cNvSpPr>
            <a:spLocks noChangeShapeType="1"/>
          </p:cNvSpPr>
          <p:nvPr/>
        </p:nvSpPr>
        <p:spPr bwMode="auto">
          <a:xfrm flipH="1">
            <a:off x="3332561" y="2997995"/>
            <a:ext cx="545306" cy="826294"/>
          </a:xfrm>
          <a:prstGeom prst="line">
            <a:avLst/>
          </a:prstGeom>
          <a:noFill/>
          <a:ln w="9525">
            <a:solidFill>
              <a:schemeClr val="tx1"/>
            </a:solidFill>
            <a:round/>
            <a:headEnd/>
            <a:tailEnd type="triangle" w="med" len="med"/>
          </a:ln>
        </p:spPr>
        <p:txBody>
          <a:bodyPr/>
          <a:lstStyle/>
          <a:p>
            <a:endParaRPr lang="en-US" sz="1500"/>
          </a:p>
        </p:txBody>
      </p:sp>
      <p:sp>
        <p:nvSpPr>
          <p:cNvPr id="22" name="Line 9">
            <a:extLst>
              <a:ext uri="{FF2B5EF4-FFF2-40B4-BE49-F238E27FC236}">
                <a16:creationId xmlns:a16="http://schemas.microsoft.com/office/drawing/2014/main" id="{C5EE3A24-E117-46F3-9D07-6216977C63C4}"/>
              </a:ext>
            </a:extLst>
          </p:cNvPr>
          <p:cNvSpPr>
            <a:spLocks noChangeShapeType="1"/>
          </p:cNvSpPr>
          <p:nvPr/>
        </p:nvSpPr>
        <p:spPr bwMode="auto">
          <a:xfrm>
            <a:off x="3480198" y="4050506"/>
            <a:ext cx="1006078" cy="0"/>
          </a:xfrm>
          <a:prstGeom prst="line">
            <a:avLst/>
          </a:prstGeom>
          <a:noFill/>
          <a:ln w="9525">
            <a:solidFill>
              <a:schemeClr val="tx1"/>
            </a:solidFill>
            <a:round/>
            <a:headEnd/>
            <a:tailEnd type="triangle" w="med" len="med"/>
          </a:ln>
        </p:spPr>
        <p:txBody>
          <a:bodyPr/>
          <a:lstStyle/>
          <a:p>
            <a:endParaRPr lang="en-US" sz="1500"/>
          </a:p>
        </p:txBody>
      </p:sp>
      <p:sp>
        <p:nvSpPr>
          <p:cNvPr id="23" name="Text Box 10">
            <a:extLst>
              <a:ext uri="{FF2B5EF4-FFF2-40B4-BE49-F238E27FC236}">
                <a16:creationId xmlns:a16="http://schemas.microsoft.com/office/drawing/2014/main" id="{4A43BE6E-CA88-4F1C-98E5-4372478476B5}"/>
              </a:ext>
            </a:extLst>
          </p:cNvPr>
          <p:cNvSpPr txBox="1">
            <a:spLocks noChangeArrowheads="1"/>
          </p:cNvSpPr>
          <p:nvPr/>
        </p:nvSpPr>
        <p:spPr bwMode="auto">
          <a:xfrm>
            <a:off x="4483807" y="4262438"/>
            <a:ext cx="453970" cy="323165"/>
          </a:xfrm>
          <a:prstGeom prst="rect">
            <a:avLst/>
          </a:prstGeom>
          <a:noFill/>
          <a:ln w="9525">
            <a:noFill/>
            <a:miter lim="800000"/>
            <a:headEnd/>
            <a:tailEnd/>
          </a:ln>
        </p:spPr>
        <p:txBody>
          <a:bodyPr wrap="none">
            <a:spAutoFit/>
          </a:bodyPr>
          <a:lstStyle/>
          <a:p>
            <a:r>
              <a:rPr lang="en-US" sz="1500" dirty="0"/>
              <a:t>0.2</a:t>
            </a:r>
          </a:p>
        </p:txBody>
      </p:sp>
      <p:sp>
        <p:nvSpPr>
          <p:cNvPr id="24" name="Text Box 11">
            <a:extLst>
              <a:ext uri="{FF2B5EF4-FFF2-40B4-BE49-F238E27FC236}">
                <a16:creationId xmlns:a16="http://schemas.microsoft.com/office/drawing/2014/main" id="{37B137EA-2271-45D9-B03D-9501BBCA49F4}"/>
              </a:ext>
            </a:extLst>
          </p:cNvPr>
          <p:cNvSpPr txBox="1">
            <a:spLocks noChangeArrowheads="1"/>
          </p:cNvSpPr>
          <p:nvPr/>
        </p:nvSpPr>
        <p:spPr bwMode="auto">
          <a:xfrm>
            <a:off x="3711091" y="2128838"/>
            <a:ext cx="453970" cy="323165"/>
          </a:xfrm>
          <a:prstGeom prst="rect">
            <a:avLst/>
          </a:prstGeom>
          <a:noFill/>
          <a:ln w="9525">
            <a:noFill/>
            <a:miter lim="800000"/>
            <a:headEnd/>
            <a:tailEnd/>
          </a:ln>
        </p:spPr>
        <p:txBody>
          <a:bodyPr wrap="none">
            <a:spAutoFit/>
          </a:bodyPr>
          <a:lstStyle/>
          <a:p>
            <a:r>
              <a:rPr lang="en-US" sz="1500" dirty="0"/>
              <a:t>0.4</a:t>
            </a:r>
          </a:p>
        </p:txBody>
      </p:sp>
      <p:sp>
        <p:nvSpPr>
          <p:cNvPr id="25" name="Text Box 12">
            <a:extLst>
              <a:ext uri="{FF2B5EF4-FFF2-40B4-BE49-F238E27FC236}">
                <a16:creationId xmlns:a16="http://schemas.microsoft.com/office/drawing/2014/main" id="{1C846A32-08C5-4E5E-BBB7-C7FCD9300E18}"/>
              </a:ext>
            </a:extLst>
          </p:cNvPr>
          <p:cNvSpPr txBox="1">
            <a:spLocks noChangeArrowheads="1"/>
          </p:cNvSpPr>
          <p:nvPr/>
        </p:nvSpPr>
        <p:spPr bwMode="auto">
          <a:xfrm>
            <a:off x="2916945" y="4341019"/>
            <a:ext cx="453970" cy="323165"/>
          </a:xfrm>
          <a:prstGeom prst="rect">
            <a:avLst/>
          </a:prstGeom>
          <a:noFill/>
          <a:ln w="9525">
            <a:noFill/>
            <a:miter lim="800000"/>
            <a:headEnd/>
            <a:tailEnd/>
          </a:ln>
        </p:spPr>
        <p:txBody>
          <a:bodyPr wrap="none">
            <a:spAutoFit/>
          </a:bodyPr>
          <a:lstStyle/>
          <a:p>
            <a:r>
              <a:rPr lang="en-US" sz="1500" dirty="0"/>
              <a:t>0.4</a:t>
            </a:r>
          </a:p>
        </p:txBody>
      </p:sp>
    </p:spTree>
    <p:extLst>
      <p:ext uri="{BB962C8B-B14F-4D97-AF65-F5344CB8AC3E}">
        <p14:creationId xmlns:p14="http://schemas.microsoft.com/office/powerpoint/2010/main" val="1434989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Great! We Can Compute </a:t>
            </a:r>
            <a:br>
              <a:rPr lang="en-US" dirty="0"/>
            </a:br>
            <a:r>
              <a:rPr lang="en-US" dirty="0"/>
              <a:t>PageRank Iteratively</a:t>
            </a:r>
          </a:p>
        </p:txBody>
      </p:sp>
      <p:sp>
        <p:nvSpPr>
          <p:cNvPr id="6" name="Content Placeholder 5"/>
          <p:cNvSpPr>
            <a:spLocks noGrp="1"/>
          </p:cNvSpPr>
          <p:nvPr>
            <p:ph idx="1"/>
          </p:nvPr>
        </p:nvSpPr>
        <p:spPr>
          <a:xfrm>
            <a:off x="962346" y="1249493"/>
            <a:ext cx="7251379" cy="3692402"/>
          </a:xfrm>
        </p:spPr>
        <p:txBody>
          <a:bodyPr>
            <a:normAutofit/>
          </a:bodyPr>
          <a:lstStyle/>
          <a:p>
            <a:pPr marL="0" indent="0">
              <a:buNone/>
            </a:pPr>
            <a:r>
              <a:rPr lang="en-US" sz="1800" dirty="0"/>
              <a:t>We can use the intuitions from what we just saw to compute this much like our recursive path traversal in Spark – via iteration and join</a:t>
            </a:r>
          </a:p>
          <a:p>
            <a:pPr lvl="1"/>
            <a:r>
              <a:rPr lang="en-US" sz="1600" dirty="0"/>
              <a:t>In each round:  </a:t>
            </a:r>
          </a:p>
          <a:p>
            <a:pPr lvl="2"/>
            <a:r>
              <a:rPr lang="en-US" sz="1400" dirty="0"/>
              <a:t>compute the “rank” to be sent from each </a:t>
            </a:r>
            <a:r>
              <a:rPr lang="en-US" sz="1400" b="1" dirty="0"/>
              <a:t>source </a:t>
            </a:r>
            <a:r>
              <a:rPr lang="en-US" sz="1400" dirty="0"/>
              <a:t>node to each </a:t>
            </a:r>
            <a:r>
              <a:rPr lang="en-US" sz="1400" b="1" dirty="0"/>
              <a:t>destination </a:t>
            </a:r>
            <a:r>
              <a:rPr lang="en-US" sz="1400" dirty="0"/>
              <a:t>node (1 / number of out-edges from the source node)</a:t>
            </a:r>
          </a:p>
          <a:p>
            <a:pPr lvl="2"/>
            <a:r>
              <a:rPr lang="en-US" sz="1400" dirty="0"/>
              <a:t>sum the incoming “ranks” for each destination node</a:t>
            </a:r>
            <a:endParaRPr lang="en-US" sz="1800" dirty="0"/>
          </a:p>
          <a:p>
            <a:r>
              <a:rPr lang="en-US" sz="1800" dirty="0"/>
              <a:t>But some pieces of this can be thought of in a more general way, to significant benefit…</a:t>
            </a:r>
          </a:p>
          <a:p>
            <a:r>
              <a:rPr lang="en-US" sz="1800" dirty="0"/>
              <a:t>Next up:  let’s reformulate PageRank, thinking of the graph as a matrix!</a:t>
            </a:r>
          </a:p>
        </p:txBody>
      </p:sp>
      <p:sp>
        <p:nvSpPr>
          <p:cNvPr id="4" name="Slide Number Placeholder 3"/>
          <p:cNvSpPr>
            <a:spLocks noGrp="1"/>
          </p:cNvSpPr>
          <p:nvPr>
            <p:ph type="sldNum" sz="quarter" idx="12"/>
          </p:nvPr>
        </p:nvSpPr>
        <p:spPr/>
        <p:txBody>
          <a:bodyPr/>
          <a:lstStyle/>
          <a:p>
            <a:fld id="{05072F42-4DFA-4725-86F9-7594E4AB4EB5}" type="slidenum">
              <a:rPr lang="en-GB" smtClean="0"/>
              <a:pPr/>
              <a:t>21</a:t>
            </a:fld>
            <a:endParaRPr lang="en-GB"/>
          </a:p>
        </p:txBody>
      </p:sp>
    </p:spTree>
    <p:extLst>
      <p:ext uri="{BB962C8B-B14F-4D97-AF65-F5344CB8AC3E}">
        <p14:creationId xmlns:p14="http://schemas.microsoft.com/office/powerpoint/2010/main" val="2032836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63731" y="276142"/>
            <a:ext cx="8164332" cy="593725"/>
          </a:xfrm>
        </p:spPr>
        <p:txBody>
          <a:bodyPr/>
          <a:lstStyle/>
          <a:p>
            <a:r>
              <a:rPr lang="en-US" dirty="0"/>
              <a:t>Measuring “Importance” in a Field</a:t>
            </a:r>
          </a:p>
        </p:txBody>
      </p:sp>
      <p:sp>
        <p:nvSpPr>
          <p:cNvPr id="5" name="Slide Number Placeholder 4"/>
          <p:cNvSpPr>
            <a:spLocks noGrp="1"/>
          </p:cNvSpPr>
          <p:nvPr>
            <p:ph type="sldNum" sz="quarter" idx="12"/>
          </p:nvPr>
        </p:nvSpPr>
        <p:spPr/>
        <p:txBody>
          <a:bodyPr/>
          <a:lstStyle/>
          <a:p>
            <a:fld id="{05072F42-4DFA-4725-86F9-7594E4AB4EB5}" type="slidenum">
              <a:rPr lang="en-GB" smtClean="0"/>
              <a:pPr/>
              <a:t>3</a:t>
            </a:fld>
            <a:endParaRPr lang="en-GB"/>
          </a:p>
        </p:txBody>
      </p:sp>
      <p:pic>
        <p:nvPicPr>
          <p:cNvPr id="10" name="Picture 9">
            <a:extLst>
              <a:ext uri="{FF2B5EF4-FFF2-40B4-BE49-F238E27FC236}">
                <a16:creationId xmlns:a16="http://schemas.microsoft.com/office/drawing/2014/main" id="{FECB4FE4-F534-214A-9FB5-BDC8AEA4BACE}"/>
              </a:ext>
            </a:extLst>
          </p:cNvPr>
          <p:cNvPicPr>
            <a:picLocks noChangeAspect="1"/>
          </p:cNvPicPr>
          <p:nvPr/>
        </p:nvPicPr>
        <p:blipFill>
          <a:blip r:embed="rId3"/>
          <a:stretch>
            <a:fillRect/>
          </a:stretch>
        </p:blipFill>
        <p:spPr>
          <a:xfrm>
            <a:off x="1212318" y="1018298"/>
            <a:ext cx="7001407" cy="4092659"/>
          </a:xfrm>
          <a:prstGeom prst="rect">
            <a:avLst/>
          </a:prstGeom>
        </p:spPr>
      </p:pic>
    </p:spTree>
    <p:extLst>
      <p:ext uri="{BB962C8B-B14F-4D97-AF65-F5344CB8AC3E}">
        <p14:creationId xmlns:p14="http://schemas.microsoft.com/office/powerpoint/2010/main" val="1438475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63731" y="276142"/>
            <a:ext cx="8164332" cy="593725"/>
          </a:xfrm>
        </p:spPr>
        <p:txBody>
          <a:bodyPr/>
          <a:lstStyle/>
          <a:p>
            <a:r>
              <a:rPr lang="en-US" dirty="0"/>
              <a:t>Measuring “Importance” in a Field</a:t>
            </a:r>
          </a:p>
        </p:txBody>
      </p:sp>
      <p:sp>
        <p:nvSpPr>
          <p:cNvPr id="5" name="Slide Number Placeholder 4"/>
          <p:cNvSpPr>
            <a:spLocks noGrp="1"/>
          </p:cNvSpPr>
          <p:nvPr>
            <p:ph type="sldNum" sz="quarter" idx="12"/>
          </p:nvPr>
        </p:nvSpPr>
        <p:spPr/>
        <p:txBody>
          <a:bodyPr/>
          <a:lstStyle/>
          <a:p>
            <a:fld id="{05072F42-4DFA-4725-86F9-7594E4AB4EB5}" type="slidenum">
              <a:rPr lang="en-GB" smtClean="0"/>
              <a:pPr/>
              <a:t>4</a:t>
            </a:fld>
            <a:endParaRPr lang="en-GB"/>
          </a:p>
        </p:txBody>
      </p:sp>
      <p:pic>
        <p:nvPicPr>
          <p:cNvPr id="8" name="Picture 7">
            <a:extLst>
              <a:ext uri="{FF2B5EF4-FFF2-40B4-BE49-F238E27FC236}">
                <a16:creationId xmlns:a16="http://schemas.microsoft.com/office/drawing/2014/main" id="{D3F5EF56-FBB1-884A-999E-AA089AB07229}"/>
              </a:ext>
            </a:extLst>
          </p:cNvPr>
          <p:cNvPicPr>
            <a:picLocks noChangeAspect="1"/>
          </p:cNvPicPr>
          <p:nvPr/>
        </p:nvPicPr>
        <p:blipFill>
          <a:blip r:embed="rId3"/>
          <a:stretch>
            <a:fillRect/>
          </a:stretch>
        </p:blipFill>
        <p:spPr>
          <a:xfrm>
            <a:off x="838994" y="1098925"/>
            <a:ext cx="7581900" cy="4241800"/>
          </a:xfrm>
          <a:prstGeom prst="rect">
            <a:avLst/>
          </a:prstGeom>
        </p:spPr>
      </p:pic>
    </p:spTree>
    <p:extLst>
      <p:ext uri="{BB962C8B-B14F-4D97-AF65-F5344CB8AC3E}">
        <p14:creationId xmlns:p14="http://schemas.microsoft.com/office/powerpoint/2010/main" val="291875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Measuring “Importance” in a Graph</a:t>
            </a:r>
          </a:p>
        </p:txBody>
      </p:sp>
      <p:sp>
        <p:nvSpPr>
          <p:cNvPr id="7" name="Content Placeholder 6"/>
          <p:cNvSpPr>
            <a:spLocks noGrp="1"/>
          </p:cNvSpPr>
          <p:nvPr>
            <p:ph idx="1"/>
          </p:nvPr>
        </p:nvSpPr>
        <p:spPr>
          <a:xfrm>
            <a:off x="804456" y="957471"/>
            <a:ext cx="7869281" cy="3800057"/>
          </a:xfrm>
        </p:spPr>
        <p:txBody>
          <a:bodyPr>
            <a:noAutofit/>
          </a:bodyPr>
          <a:lstStyle/>
          <a:p>
            <a:pPr marL="0" indent="0">
              <a:buNone/>
            </a:pPr>
            <a:r>
              <a:rPr lang="en-US" sz="2400" dirty="0"/>
              <a:t>Revisiting our discussion of measures of </a:t>
            </a:r>
            <a:r>
              <a:rPr lang="en-US" sz="2400" b="1" dirty="0"/>
              <a:t>centrality</a:t>
            </a:r>
            <a:r>
              <a:rPr lang="en-US" sz="2400" dirty="0"/>
              <a:t> –</a:t>
            </a:r>
          </a:p>
          <a:p>
            <a:pPr lvl="1"/>
            <a:r>
              <a:rPr lang="en-US" sz="2000" b="1" dirty="0"/>
              <a:t>eigenvector centrality </a:t>
            </a:r>
            <a:r>
              <a:rPr lang="en-US" sz="2000" dirty="0"/>
              <a:t>gives us a </a:t>
            </a:r>
            <a:r>
              <a:rPr lang="en-US" sz="2000" i="1" dirty="0"/>
              <a:t>recursive </a:t>
            </a:r>
            <a:r>
              <a:rPr lang="en-US" sz="2000" dirty="0"/>
              <a:t>measure of importance, i.e., do I connect to important nodes, do they connect to important nodes, etc.</a:t>
            </a:r>
          </a:p>
          <a:p>
            <a:pPr lvl="2"/>
            <a:r>
              <a:rPr lang="en-US" sz="1800" dirty="0"/>
              <a:t>In the Web graph, this is called </a:t>
            </a:r>
            <a:r>
              <a:rPr lang="en-US" sz="1800" b="1" dirty="0"/>
              <a:t>link analysis</a:t>
            </a:r>
            <a:endParaRPr lang="en-US" sz="1800" dirty="0"/>
          </a:p>
        </p:txBody>
      </p:sp>
      <p:sp>
        <p:nvSpPr>
          <p:cNvPr id="5" name="Slide Number Placeholder 4"/>
          <p:cNvSpPr>
            <a:spLocks noGrp="1"/>
          </p:cNvSpPr>
          <p:nvPr>
            <p:ph type="sldNum" sz="quarter" idx="12"/>
          </p:nvPr>
        </p:nvSpPr>
        <p:spPr/>
        <p:txBody>
          <a:bodyPr/>
          <a:lstStyle/>
          <a:p>
            <a:fld id="{05072F42-4DFA-4725-86F9-7594E4AB4EB5}" type="slidenum">
              <a:rPr lang="en-GB" smtClean="0"/>
              <a:pPr/>
              <a:t>5</a:t>
            </a:fld>
            <a:endParaRPr lang="en-GB"/>
          </a:p>
        </p:txBody>
      </p:sp>
    </p:spTree>
    <p:extLst>
      <p:ext uri="{BB962C8B-B14F-4D97-AF65-F5344CB8AC3E}">
        <p14:creationId xmlns:p14="http://schemas.microsoft.com/office/powerpoint/2010/main" val="1490132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Analysis for the Web</a:t>
            </a:r>
          </a:p>
        </p:txBody>
      </p:sp>
      <p:sp>
        <p:nvSpPr>
          <p:cNvPr id="3" name="Content Placeholder 2"/>
          <p:cNvSpPr>
            <a:spLocks noGrp="1"/>
          </p:cNvSpPr>
          <p:nvPr>
            <p:ph idx="1"/>
          </p:nvPr>
        </p:nvSpPr>
        <p:spPr>
          <a:xfrm>
            <a:off x="677577" y="1249493"/>
            <a:ext cx="7949693" cy="3880260"/>
          </a:xfrm>
        </p:spPr>
        <p:txBody>
          <a:bodyPr>
            <a:noAutofit/>
          </a:bodyPr>
          <a:lstStyle/>
          <a:p>
            <a:pPr marL="0" indent="0">
              <a:buNone/>
            </a:pPr>
            <a:r>
              <a:rPr lang="en-US" sz="2000" dirty="0"/>
              <a:t>Suppose a search engine processes a query for “physics"</a:t>
            </a:r>
          </a:p>
          <a:p>
            <a:pPr lvl="1"/>
            <a:r>
              <a:rPr lang="en-US" sz="1800" dirty="0"/>
              <a:t>Problem: Millions of pages contain these words!</a:t>
            </a:r>
          </a:p>
          <a:p>
            <a:pPr lvl="1"/>
            <a:r>
              <a:rPr lang="en-US" sz="1800" dirty="0"/>
              <a:t>Which ones should we return first?</a:t>
            </a:r>
          </a:p>
          <a:p>
            <a:pPr marL="0" indent="0">
              <a:buNone/>
            </a:pPr>
            <a:r>
              <a:rPr lang="en-US" sz="2000" dirty="0">
                <a:solidFill>
                  <a:srgbClr val="7B2017"/>
                </a:solidFill>
              </a:rPr>
              <a:t>Idea:</a:t>
            </a:r>
            <a:r>
              <a:rPr lang="en-US" sz="2000" dirty="0">
                <a:solidFill>
                  <a:srgbClr val="FF9900"/>
                </a:solidFill>
              </a:rPr>
              <a:t> </a:t>
            </a:r>
            <a:r>
              <a:rPr lang="en-US" sz="2000" dirty="0"/>
              <a:t>Hyperlinks encode a considerable amount of human judgment, much as citations do</a:t>
            </a:r>
          </a:p>
          <a:p>
            <a:pPr lvl="1"/>
            <a:r>
              <a:rPr lang="en-US" sz="1800" dirty="0"/>
              <a:t>What does it mean when a web page links another page?</a:t>
            </a:r>
          </a:p>
          <a:p>
            <a:pPr lvl="1"/>
            <a:r>
              <a:rPr lang="en-US" sz="1800" dirty="0"/>
              <a:t>Intra-domain links: Often created primarily for navigation</a:t>
            </a:r>
          </a:p>
          <a:p>
            <a:pPr lvl="1"/>
            <a:r>
              <a:rPr lang="en-US" sz="1800" dirty="0"/>
              <a:t>Inter-domain links: Confer some measure of authority</a:t>
            </a:r>
          </a:p>
          <a:p>
            <a:pPr marL="0" indent="0">
              <a:buNone/>
            </a:pPr>
            <a:r>
              <a:rPr lang="en-US" sz="2000" dirty="0"/>
              <a:t>It’s more than looking at the count of the links!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6</a:t>
            </a:fld>
            <a:endParaRPr lang="en-GB"/>
          </a:p>
        </p:txBody>
      </p:sp>
    </p:spTree>
    <p:extLst>
      <p:ext uri="{BB962C8B-B14F-4D97-AF65-F5344CB8AC3E}">
        <p14:creationId xmlns:p14="http://schemas.microsoft.com/office/powerpoint/2010/main" val="167693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Applications of the Same Idea</a:t>
            </a:r>
          </a:p>
        </p:txBody>
      </p:sp>
      <p:sp>
        <p:nvSpPr>
          <p:cNvPr id="3" name="Content Placeholder 2"/>
          <p:cNvSpPr>
            <a:spLocks noGrp="1"/>
          </p:cNvSpPr>
          <p:nvPr>
            <p:ph idx="1"/>
          </p:nvPr>
        </p:nvSpPr>
        <p:spPr>
          <a:xfrm>
            <a:off x="828881" y="1529954"/>
            <a:ext cx="6970414" cy="3399234"/>
          </a:xfrm>
        </p:spPr>
        <p:txBody>
          <a:bodyPr>
            <a:normAutofit/>
          </a:bodyPr>
          <a:lstStyle/>
          <a:p>
            <a:pPr marL="0" indent="0">
              <a:buNone/>
            </a:pPr>
            <a:r>
              <a:rPr lang="en-US" sz="2000" dirty="0"/>
              <a:t>This question occurs in several other areas:</a:t>
            </a:r>
          </a:p>
          <a:p>
            <a:pPr lvl="1"/>
            <a:r>
              <a:rPr lang="en-US" sz="1800" dirty="0"/>
              <a:t>How do we measure the "impact" of a researcher?</a:t>
            </a:r>
            <a:br>
              <a:rPr lang="en-US" sz="1800" dirty="0"/>
            </a:br>
            <a:r>
              <a:rPr lang="en-US" sz="1800" dirty="0"/>
              <a:t>(#papers? #citations?)</a:t>
            </a:r>
          </a:p>
          <a:p>
            <a:pPr lvl="1"/>
            <a:r>
              <a:rPr lang="en-US" sz="1800" dirty="0"/>
              <a:t>What are the most useful datasets? (# downloads?)</a:t>
            </a:r>
          </a:p>
          <a:p>
            <a:pPr lvl="1"/>
            <a:r>
              <a:rPr lang="en-US" sz="1800" dirty="0"/>
              <a:t>Who are the most "influential" individuals in a social network? (#friends?)</a:t>
            </a:r>
          </a:p>
          <a:p>
            <a:pPr lvl="1"/>
            <a:r>
              <a:rPr lang="en-US" sz="1800" dirty="0"/>
              <a:t>Which programmers are writing the "best" code?</a:t>
            </a:r>
            <a:br>
              <a:rPr lang="en-US" sz="1800" dirty="0"/>
            </a:br>
            <a:r>
              <a:rPr lang="en-US" sz="1800" dirty="0"/>
              <a:t>(#uses?)</a:t>
            </a:r>
          </a:p>
          <a:p>
            <a:pPr lvl="1"/>
            <a:r>
              <a:rPr lang="en-US" sz="1800" dirty="0"/>
              <a:t>...</a:t>
            </a:r>
          </a:p>
        </p:txBody>
      </p:sp>
      <p:sp>
        <p:nvSpPr>
          <p:cNvPr id="4" name="Slide Number Placeholder 3"/>
          <p:cNvSpPr>
            <a:spLocks noGrp="1"/>
          </p:cNvSpPr>
          <p:nvPr>
            <p:ph type="sldNum" sz="quarter" idx="10"/>
          </p:nvPr>
        </p:nvSpPr>
        <p:spPr/>
        <p:txBody>
          <a:bodyPr/>
          <a:lstStyle/>
          <a:p>
            <a:fld id="{103F590D-1EE3-4679-BAB2-47D8C4772F51}" type="slidenum">
              <a:rPr lang="en-GB" smtClean="0"/>
              <a:pPr/>
              <a:t>7</a:t>
            </a:fld>
            <a:endParaRPr lang="en-GB"/>
          </a:p>
        </p:txBody>
      </p:sp>
    </p:spTree>
    <p:extLst>
      <p:ext uri="{BB962C8B-B14F-4D97-AF65-F5344CB8AC3E}">
        <p14:creationId xmlns:p14="http://schemas.microsoft.com/office/powerpoint/2010/main" val="112655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496" y="-36513"/>
            <a:ext cx="8157007" cy="1089755"/>
          </a:xfrm>
        </p:spPr>
        <p:txBody>
          <a:bodyPr/>
          <a:lstStyle/>
          <a:p>
            <a:r>
              <a:rPr lang="en-US" dirty="0"/>
              <a:t>PageRank: Intuition</a:t>
            </a:r>
          </a:p>
        </p:txBody>
      </p:sp>
      <p:sp>
        <p:nvSpPr>
          <p:cNvPr id="3" name="Content Placeholder 2"/>
          <p:cNvSpPr>
            <a:spLocks noGrp="1"/>
          </p:cNvSpPr>
          <p:nvPr>
            <p:ph idx="1"/>
          </p:nvPr>
        </p:nvSpPr>
        <p:spPr>
          <a:xfrm>
            <a:off x="1657350" y="3436382"/>
            <a:ext cx="5829300" cy="2057400"/>
          </a:xfrm>
        </p:spPr>
        <p:txBody>
          <a:bodyPr>
            <a:normAutofit/>
          </a:bodyPr>
          <a:lstStyle/>
          <a:p>
            <a:pPr marL="0" indent="0">
              <a:buNone/>
            </a:pPr>
            <a:r>
              <a:rPr lang="en-US" sz="1800" dirty="0"/>
              <a:t>Imagine a contest for The Web's Best Page</a:t>
            </a:r>
          </a:p>
          <a:p>
            <a:pPr lvl="1"/>
            <a:r>
              <a:rPr lang="en-US" sz="1800" dirty="0"/>
              <a:t>Initially, each page has one vote</a:t>
            </a:r>
          </a:p>
          <a:p>
            <a:pPr lvl="1"/>
            <a:r>
              <a:rPr lang="en-US" sz="1800" dirty="0"/>
              <a:t>Each page votes for all the pages it has a link to</a:t>
            </a:r>
          </a:p>
          <a:p>
            <a:pPr lvl="1"/>
            <a:r>
              <a:rPr lang="en-US" sz="1800" dirty="0"/>
              <a:t>To ensure fairness, pages voting for more than one page must split their vote equally between them</a:t>
            </a:r>
          </a:p>
        </p:txBody>
      </p:sp>
      <p:sp>
        <p:nvSpPr>
          <p:cNvPr id="4" name="Slide Number Placeholder 3"/>
          <p:cNvSpPr>
            <a:spLocks noGrp="1"/>
          </p:cNvSpPr>
          <p:nvPr>
            <p:ph type="sldNum" sz="quarter" idx="10"/>
          </p:nvPr>
        </p:nvSpPr>
        <p:spPr/>
        <p:txBody>
          <a:bodyPr/>
          <a:lstStyle/>
          <a:p>
            <a:fld id="{103F590D-1EE3-4679-BAB2-47D8C4772F51}" type="slidenum">
              <a:rPr lang="en-GB" smtClean="0"/>
              <a:pPr/>
              <a:t>8</a:t>
            </a:fld>
            <a:endParaRPr lang="en-GB"/>
          </a:p>
        </p:txBody>
      </p:sp>
      <p:sp>
        <p:nvSpPr>
          <p:cNvPr id="16" name="Oval 15">
            <a:extLst>
              <a:ext uri="{FF2B5EF4-FFF2-40B4-BE49-F238E27FC236}">
                <a16:creationId xmlns:a16="http://schemas.microsoft.com/office/drawing/2014/main" id="{DE523C84-A56B-4AAE-AFD9-5B3C88046FEE}"/>
              </a:ext>
            </a:extLst>
          </p:cNvPr>
          <p:cNvSpPr/>
          <p:nvPr/>
        </p:nvSpPr>
        <p:spPr>
          <a:xfrm>
            <a:off x="5609063" y="948228"/>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8" name="Oval 17">
            <a:extLst>
              <a:ext uri="{FF2B5EF4-FFF2-40B4-BE49-F238E27FC236}">
                <a16:creationId xmlns:a16="http://schemas.microsoft.com/office/drawing/2014/main" id="{27026E05-30E3-4EB5-9EF6-111D56AD089A}"/>
              </a:ext>
            </a:extLst>
          </p:cNvPr>
          <p:cNvSpPr/>
          <p:nvPr/>
        </p:nvSpPr>
        <p:spPr>
          <a:xfrm>
            <a:off x="5609063" y="1734389"/>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20" name="Oval 19">
            <a:extLst>
              <a:ext uri="{FF2B5EF4-FFF2-40B4-BE49-F238E27FC236}">
                <a16:creationId xmlns:a16="http://schemas.microsoft.com/office/drawing/2014/main" id="{DEC3A1F0-D0C5-415D-8254-05683936260B}"/>
              </a:ext>
            </a:extLst>
          </p:cNvPr>
          <p:cNvSpPr/>
          <p:nvPr/>
        </p:nvSpPr>
        <p:spPr>
          <a:xfrm>
            <a:off x="5609063" y="2520549"/>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22" name="Oval 21">
            <a:extLst>
              <a:ext uri="{FF2B5EF4-FFF2-40B4-BE49-F238E27FC236}">
                <a16:creationId xmlns:a16="http://schemas.microsoft.com/office/drawing/2014/main" id="{E213BF75-5E02-4953-A553-99522EF76EBB}"/>
              </a:ext>
            </a:extLst>
          </p:cNvPr>
          <p:cNvSpPr/>
          <p:nvPr/>
        </p:nvSpPr>
        <p:spPr>
          <a:xfrm>
            <a:off x="4443761" y="1360823"/>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3" name="Oval 22">
            <a:extLst>
              <a:ext uri="{FF2B5EF4-FFF2-40B4-BE49-F238E27FC236}">
                <a16:creationId xmlns:a16="http://schemas.microsoft.com/office/drawing/2014/main" id="{3DBAD49A-4F95-471C-9DAE-0AC76F5B1BCA}"/>
              </a:ext>
            </a:extLst>
          </p:cNvPr>
          <p:cNvSpPr/>
          <p:nvPr/>
        </p:nvSpPr>
        <p:spPr>
          <a:xfrm>
            <a:off x="4443761" y="2146983"/>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24" name="Straight Arrow Connector 23">
            <a:extLst>
              <a:ext uri="{FF2B5EF4-FFF2-40B4-BE49-F238E27FC236}">
                <a16:creationId xmlns:a16="http://schemas.microsoft.com/office/drawing/2014/main" id="{CE96F24A-5735-4892-915E-F4478867B059}"/>
              </a:ext>
            </a:extLst>
          </p:cNvPr>
          <p:cNvCxnSpPr>
            <a:cxnSpLocks/>
            <a:stCxn id="22" idx="7"/>
            <a:endCxn id="16" idx="2"/>
          </p:cNvCxnSpPr>
          <p:nvPr/>
        </p:nvCxnSpPr>
        <p:spPr>
          <a:xfrm flipV="1">
            <a:off x="4948224" y="1243736"/>
            <a:ext cx="660839" cy="2036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C3EE86-962F-4387-A616-620721313666}"/>
              </a:ext>
            </a:extLst>
          </p:cNvPr>
          <p:cNvCxnSpPr>
            <a:cxnSpLocks/>
            <a:stCxn id="22" idx="6"/>
            <a:endCxn id="18" idx="1"/>
          </p:cNvCxnSpPr>
          <p:nvPr/>
        </p:nvCxnSpPr>
        <p:spPr>
          <a:xfrm>
            <a:off x="5034776" y="1656331"/>
            <a:ext cx="660839" cy="1646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2BED1D5-7849-4413-81D8-52B1F67F3F68}"/>
              </a:ext>
            </a:extLst>
          </p:cNvPr>
          <p:cNvCxnSpPr>
            <a:cxnSpLocks/>
            <a:stCxn id="23" idx="5"/>
            <a:endCxn id="20" idx="2"/>
          </p:cNvCxnSpPr>
          <p:nvPr/>
        </p:nvCxnSpPr>
        <p:spPr>
          <a:xfrm>
            <a:off x="4948224" y="2651446"/>
            <a:ext cx="660839" cy="16461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616A57F-CA0C-4D65-AC50-040BB20C1D89}"/>
              </a:ext>
            </a:extLst>
          </p:cNvPr>
          <p:cNvCxnSpPr>
            <a:cxnSpLocks/>
            <a:stCxn id="23" idx="6"/>
            <a:endCxn id="18" idx="3"/>
          </p:cNvCxnSpPr>
          <p:nvPr/>
        </p:nvCxnSpPr>
        <p:spPr>
          <a:xfrm flipV="1">
            <a:off x="5034776" y="2238852"/>
            <a:ext cx="660839" cy="2036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221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496" y="-122922"/>
            <a:ext cx="8157007" cy="1089755"/>
          </a:xfrm>
        </p:spPr>
        <p:txBody>
          <a:bodyPr/>
          <a:lstStyle/>
          <a:p>
            <a:r>
              <a:rPr lang="en-US" dirty="0"/>
              <a:t>PageRank: Intuition</a:t>
            </a:r>
          </a:p>
        </p:txBody>
      </p:sp>
      <p:sp>
        <p:nvSpPr>
          <p:cNvPr id="4" name="Slide Number Placeholder 3"/>
          <p:cNvSpPr>
            <a:spLocks noGrp="1"/>
          </p:cNvSpPr>
          <p:nvPr>
            <p:ph type="sldNum" sz="quarter" idx="10"/>
          </p:nvPr>
        </p:nvSpPr>
        <p:spPr/>
        <p:txBody>
          <a:bodyPr/>
          <a:lstStyle/>
          <a:p>
            <a:fld id="{103F590D-1EE3-4679-BAB2-47D8C4772F51}" type="slidenum">
              <a:rPr lang="en-GB" smtClean="0"/>
              <a:pPr/>
              <a:t>9</a:t>
            </a:fld>
            <a:endParaRPr lang="en-GB"/>
          </a:p>
        </p:txBody>
      </p:sp>
      <p:sp>
        <p:nvSpPr>
          <p:cNvPr id="26" name="Oval 25">
            <a:extLst>
              <a:ext uri="{FF2B5EF4-FFF2-40B4-BE49-F238E27FC236}">
                <a16:creationId xmlns:a16="http://schemas.microsoft.com/office/drawing/2014/main" id="{668B6952-9064-47D9-A28F-FC2654FF725C}"/>
              </a:ext>
            </a:extLst>
          </p:cNvPr>
          <p:cNvSpPr/>
          <p:nvPr/>
        </p:nvSpPr>
        <p:spPr>
          <a:xfrm>
            <a:off x="5603488" y="1366024"/>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27" name="Oval 26">
            <a:extLst>
              <a:ext uri="{FF2B5EF4-FFF2-40B4-BE49-F238E27FC236}">
                <a16:creationId xmlns:a16="http://schemas.microsoft.com/office/drawing/2014/main" id="{77E41163-1237-4AB4-AC08-F58D99014F15}"/>
              </a:ext>
            </a:extLst>
          </p:cNvPr>
          <p:cNvSpPr/>
          <p:nvPr/>
        </p:nvSpPr>
        <p:spPr>
          <a:xfrm>
            <a:off x="5603488" y="2152185"/>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28" name="Oval 27">
            <a:extLst>
              <a:ext uri="{FF2B5EF4-FFF2-40B4-BE49-F238E27FC236}">
                <a16:creationId xmlns:a16="http://schemas.microsoft.com/office/drawing/2014/main" id="{75A065C8-3576-48B8-9225-535CB9FD0A87}"/>
              </a:ext>
            </a:extLst>
          </p:cNvPr>
          <p:cNvSpPr/>
          <p:nvPr/>
        </p:nvSpPr>
        <p:spPr>
          <a:xfrm>
            <a:off x="5603488" y="2938345"/>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29" name="Oval 28">
            <a:extLst>
              <a:ext uri="{FF2B5EF4-FFF2-40B4-BE49-F238E27FC236}">
                <a16:creationId xmlns:a16="http://schemas.microsoft.com/office/drawing/2014/main" id="{78444B4E-89C7-4A5B-A613-5E82BE194BD1}"/>
              </a:ext>
            </a:extLst>
          </p:cNvPr>
          <p:cNvSpPr/>
          <p:nvPr/>
        </p:nvSpPr>
        <p:spPr>
          <a:xfrm>
            <a:off x="4438186" y="1778619"/>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0" name="Oval 29">
            <a:extLst>
              <a:ext uri="{FF2B5EF4-FFF2-40B4-BE49-F238E27FC236}">
                <a16:creationId xmlns:a16="http://schemas.microsoft.com/office/drawing/2014/main" id="{5B940FF9-7FC0-418D-AF37-ED5743F36242}"/>
              </a:ext>
            </a:extLst>
          </p:cNvPr>
          <p:cNvSpPr/>
          <p:nvPr/>
        </p:nvSpPr>
        <p:spPr>
          <a:xfrm>
            <a:off x="4438186" y="2564779"/>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31" name="Oval 30">
            <a:extLst>
              <a:ext uri="{FF2B5EF4-FFF2-40B4-BE49-F238E27FC236}">
                <a16:creationId xmlns:a16="http://schemas.microsoft.com/office/drawing/2014/main" id="{51FDC49C-1091-4CF1-9169-AC0B764FFCC8}"/>
              </a:ext>
            </a:extLst>
          </p:cNvPr>
          <p:cNvSpPr/>
          <p:nvPr/>
        </p:nvSpPr>
        <p:spPr>
          <a:xfrm>
            <a:off x="3339791" y="973739"/>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2" name="Oval 31">
            <a:extLst>
              <a:ext uri="{FF2B5EF4-FFF2-40B4-BE49-F238E27FC236}">
                <a16:creationId xmlns:a16="http://schemas.microsoft.com/office/drawing/2014/main" id="{C1FA403E-8B42-4CC5-9059-F80BEB02E41B}"/>
              </a:ext>
            </a:extLst>
          </p:cNvPr>
          <p:cNvSpPr/>
          <p:nvPr/>
        </p:nvSpPr>
        <p:spPr>
          <a:xfrm>
            <a:off x="3339790" y="1623959"/>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3" name="Oval 32">
            <a:extLst>
              <a:ext uri="{FF2B5EF4-FFF2-40B4-BE49-F238E27FC236}">
                <a16:creationId xmlns:a16="http://schemas.microsoft.com/office/drawing/2014/main" id="{5BB8D0A7-77F4-46A0-8EA0-964ED9968270}"/>
              </a:ext>
            </a:extLst>
          </p:cNvPr>
          <p:cNvSpPr/>
          <p:nvPr/>
        </p:nvSpPr>
        <p:spPr>
          <a:xfrm>
            <a:off x="3339789" y="2283082"/>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4" name="Oval 33">
            <a:extLst>
              <a:ext uri="{FF2B5EF4-FFF2-40B4-BE49-F238E27FC236}">
                <a16:creationId xmlns:a16="http://schemas.microsoft.com/office/drawing/2014/main" id="{9E00DFA7-36E3-4BFB-9322-B2052DA59487}"/>
              </a:ext>
            </a:extLst>
          </p:cNvPr>
          <p:cNvSpPr/>
          <p:nvPr/>
        </p:nvSpPr>
        <p:spPr>
          <a:xfrm>
            <a:off x="3354994" y="2924276"/>
            <a:ext cx="591015" cy="59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5" name="Straight Arrow Connector 34">
            <a:extLst>
              <a:ext uri="{FF2B5EF4-FFF2-40B4-BE49-F238E27FC236}">
                <a16:creationId xmlns:a16="http://schemas.microsoft.com/office/drawing/2014/main" id="{26B543D1-ADE4-4CED-AC70-3304659D91F1}"/>
              </a:ext>
            </a:extLst>
          </p:cNvPr>
          <p:cNvCxnSpPr>
            <a:cxnSpLocks/>
            <a:stCxn id="29" idx="7"/>
            <a:endCxn id="26" idx="2"/>
          </p:cNvCxnSpPr>
          <p:nvPr/>
        </p:nvCxnSpPr>
        <p:spPr>
          <a:xfrm flipV="1">
            <a:off x="4942649" y="1661532"/>
            <a:ext cx="660839" cy="2036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14F8BC-C1A6-4A18-B484-3E5BF24EBA1A}"/>
              </a:ext>
            </a:extLst>
          </p:cNvPr>
          <p:cNvCxnSpPr>
            <a:cxnSpLocks/>
            <a:stCxn id="29" idx="6"/>
            <a:endCxn id="27" idx="1"/>
          </p:cNvCxnSpPr>
          <p:nvPr/>
        </p:nvCxnSpPr>
        <p:spPr>
          <a:xfrm>
            <a:off x="5029201" y="2074127"/>
            <a:ext cx="660839" cy="1646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3908CB2-9174-4DF0-9F05-992B81145DD1}"/>
              </a:ext>
            </a:extLst>
          </p:cNvPr>
          <p:cNvCxnSpPr>
            <a:cxnSpLocks/>
            <a:stCxn id="30" idx="5"/>
            <a:endCxn id="28" idx="2"/>
          </p:cNvCxnSpPr>
          <p:nvPr/>
        </p:nvCxnSpPr>
        <p:spPr>
          <a:xfrm>
            <a:off x="4942649" y="3069242"/>
            <a:ext cx="660839" cy="16461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1BFEC41-AC07-4CEF-A779-0C0AF77948DE}"/>
              </a:ext>
            </a:extLst>
          </p:cNvPr>
          <p:cNvCxnSpPr>
            <a:cxnSpLocks/>
            <a:stCxn id="30" idx="6"/>
            <a:endCxn id="27" idx="3"/>
          </p:cNvCxnSpPr>
          <p:nvPr/>
        </p:nvCxnSpPr>
        <p:spPr>
          <a:xfrm flipV="1">
            <a:off x="5029201" y="2656648"/>
            <a:ext cx="660839" cy="2036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EF08B04-2914-499F-BD9D-9407503D751A}"/>
              </a:ext>
            </a:extLst>
          </p:cNvPr>
          <p:cNvCxnSpPr>
            <a:cxnSpLocks/>
            <a:stCxn id="33" idx="6"/>
            <a:endCxn id="30" idx="2"/>
          </p:cNvCxnSpPr>
          <p:nvPr/>
        </p:nvCxnSpPr>
        <p:spPr>
          <a:xfrm>
            <a:off x="3930804" y="2578590"/>
            <a:ext cx="507382" cy="28169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343557B-581D-4D65-8ED3-F476CDB9701B}"/>
              </a:ext>
            </a:extLst>
          </p:cNvPr>
          <p:cNvCxnSpPr>
            <a:cxnSpLocks/>
            <a:stCxn id="34" idx="7"/>
            <a:endCxn id="30" idx="3"/>
          </p:cNvCxnSpPr>
          <p:nvPr/>
        </p:nvCxnSpPr>
        <p:spPr>
          <a:xfrm>
            <a:off x="3859457" y="3010828"/>
            <a:ext cx="665281" cy="5841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1F75CE7-8D5D-4068-A5E0-89E51AEEFBC5}"/>
              </a:ext>
            </a:extLst>
          </p:cNvPr>
          <p:cNvCxnSpPr>
            <a:cxnSpLocks/>
            <a:stCxn id="31" idx="6"/>
            <a:endCxn id="29" idx="1"/>
          </p:cNvCxnSpPr>
          <p:nvPr/>
        </p:nvCxnSpPr>
        <p:spPr>
          <a:xfrm>
            <a:off x="3930806" y="1269247"/>
            <a:ext cx="593932" cy="59592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9548374-7E0A-4E7D-A025-A25BF729B1DA}"/>
              </a:ext>
            </a:extLst>
          </p:cNvPr>
          <p:cNvCxnSpPr>
            <a:cxnSpLocks/>
            <a:stCxn id="32" idx="5"/>
            <a:endCxn id="30" idx="1"/>
          </p:cNvCxnSpPr>
          <p:nvPr/>
        </p:nvCxnSpPr>
        <p:spPr>
          <a:xfrm>
            <a:off x="3844253" y="2128422"/>
            <a:ext cx="680485" cy="5229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039B2021-8D60-4ECE-923E-F99A50D32F83}"/>
              </a:ext>
            </a:extLst>
          </p:cNvPr>
          <p:cNvSpPr txBox="1">
            <a:spLocks/>
          </p:cNvSpPr>
          <p:nvPr/>
        </p:nvSpPr>
        <p:spPr bwMode="auto">
          <a:xfrm>
            <a:off x="1657350" y="3436382"/>
            <a:ext cx="5829300" cy="20574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177800" indent="-177800" algn="l" defTabSz="284163" rtl="0" fontAlgn="base">
              <a:spcBef>
                <a:spcPct val="20000"/>
              </a:spcBef>
              <a:spcAft>
                <a:spcPts val="375"/>
              </a:spcAft>
              <a:buClr>
                <a:srgbClr val="7F241A"/>
              </a:buClr>
              <a:buSzPct val="145000"/>
              <a:buFont typeface="Arial" charset="0"/>
              <a:buChar char="•"/>
              <a:defRPr sz="175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15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125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125"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0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eaLnBrk="1" hangingPunct="1">
              <a:buFont typeface="Arial" charset="0"/>
              <a:buNone/>
            </a:pPr>
            <a:r>
              <a:rPr lang="en-US" sz="1800"/>
              <a:t>Imagine a contest for The Web's Best Page</a:t>
            </a:r>
          </a:p>
          <a:p>
            <a:pPr lvl="1" eaLnBrk="1" hangingPunct="1"/>
            <a:r>
              <a:rPr lang="en-US" sz="1800"/>
              <a:t>Initially, each page has one vote</a:t>
            </a:r>
          </a:p>
          <a:p>
            <a:pPr lvl="1" eaLnBrk="1" hangingPunct="1"/>
            <a:r>
              <a:rPr lang="en-US" sz="1800"/>
              <a:t>Each page votes for all the pages it has a link to</a:t>
            </a:r>
          </a:p>
          <a:p>
            <a:pPr lvl="1" eaLnBrk="1" hangingPunct="1"/>
            <a:r>
              <a:rPr lang="en-US" sz="1800"/>
              <a:t>To ensure fairness, pages voting for more than one page must split their vote equally between them</a:t>
            </a:r>
            <a:endParaRPr lang="en-US" sz="1800" dirty="0"/>
          </a:p>
        </p:txBody>
      </p:sp>
    </p:spTree>
    <p:extLst>
      <p:ext uri="{BB962C8B-B14F-4D97-AF65-F5344CB8AC3E}">
        <p14:creationId xmlns:p14="http://schemas.microsoft.com/office/powerpoint/2010/main" val="1999646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nn">
  <a:themeElements>
    <a:clrScheme name="Penn">
      <a:dk1>
        <a:srgbClr val="0B4183"/>
      </a:dk1>
      <a:lt1>
        <a:sysClr val="window" lastClr="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Lecture Slide" id="{4F434F8D-F868-9242-AC3A-201D64C651F0}" vid="{96E9793C-346A-7742-A344-97DB0A3B505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Slide</Template>
  <TotalTime>65833</TotalTime>
  <Words>1386</Words>
  <Application>Microsoft Macintosh PowerPoint</Application>
  <PresentationFormat>On-screen Show (16:10)</PresentationFormat>
  <Paragraphs>188</Paragraphs>
  <Slides>21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Cambria Math</vt:lpstr>
      <vt:lpstr>Corbel</vt:lpstr>
      <vt:lpstr>Franklin Gothic Demi</vt:lpstr>
      <vt:lpstr>Gill Sans MT</vt:lpstr>
      <vt:lpstr>Helvetica</vt:lpstr>
      <vt:lpstr>Tahoma</vt:lpstr>
      <vt:lpstr>Times New Roman</vt:lpstr>
      <vt:lpstr>Wingdings</vt:lpstr>
      <vt:lpstr>Penn</vt:lpstr>
      <vt:lpstr>Network Centrality and PageRank</vt:lpstr>
      <vt:lpstr>Measuring “Importance” in a Field</vt:lpstr>
      <vt:lpstr>Measuring “Importance” in a Field</vt:lpstr>
      <vt:lpstr>Measuring “Importance” in a Field</vt:lpstr>
      <vt:lpstr>Measuring “Importance” in a Graph</vt:lpstr>
      <vt:lpstr>Link Analysis for the Web</vt:lpstr>
      <vt:lpstr>Other Applications of the Same Idea</vt:lpstr>
      <vt:lpstr>PageRank: Intuition</vt:lpstr>
      <vt:lpstr>PageRank: Intuition</vt:lpstr>
      <vt:lpstr>PageRank: Intuition</vt:lpstr>
      <vt:lpstr>PageRank: Intuition</vt:lpstr>
      <vt:lpstr>Simplified Version of PageRank</vt:lpstr>
      <vt:lpstr>Implementing Naïve PageRank</vt:lpstr>
      <vt:lpstr>Restating the Simplified Model as a Browsing Experience</vt:lpstr>
      <vt:lpstr>Iterative PageRank (simplified)</vt:lpstr>
      <vt:lpstr>Iterative PageRank (simplified)</vt:lpstr>
      <vt:lpstr>Example: Step 0</vt:lpstr>
      <vt:lpstr>Example: Step 1</vt:lpstr>
      <vt:lpstr>Example: Step 2</vt:lpstr>
      <vt:lpstr>Example: Convergence After ~15 Iterations</vt:lpstr>
      <vt:lpstr>Great! We Can Compute  PageRank Iteratively</vt:lpstr>
    </vt:vector>
  </TitlesOfParts>
  <Manager>Peter Druschel</Manager>
  <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Representing Data</dc:title>
  <dc:subject>Scalable and Cloud Computing</dc:subject>
  <dc:creator>Zachary Ives</dc:creator>
  <cp:keywords>NETS 212</cp:keywords>
  <dc:description>http://www.cis.upenn.edu/~nets212/</dc:description>
  <cp:lastModifiedBy>Davidson PhD, Susan B.</cp:lastModifiedBy>
  <cp:revision>455</cp:revision>
  <cp:lastPrinted>2019-08-07T13:41:13Z</cp:lastPrinted>
  <dcterms:created xsi:type="dcterms:W3CDTF">2017-01-03T15:51:00Z</dcterms:created>
  <dcterms:modified xsi:type="dcterms:W3CDTF">2020-02-22T20:09:07Z</dcterms:modified>
  <cp:category>Lecture</cp:category>
</cp:coreProperties>
</file>