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369" r:id="rId4"/>
    <p:sldId id="399" r:id="rId5"/>
    <p:sldId id="377" r:id="rId6"/>
    <p:sldId id="436" r:id="rId7"/>
    <p:sldId id="437" r:id="rId8"/>
    <p:sldId id="438" r:id="rId9"/>
    <p:sldId id="401" r:id="rId10"/>
    <p:sldId id="410" r:id="rId11"/>
    <p:sldId id="428" r:id="rId12"/>
    <p:sldId id="415" r:id="rId13"/>
    <p:sldId id="416" r:id="rId14"/>
    <p:sldId id="413" r:id="rId15"/>
    <p:sldId id="387" r:id="rId16"/>
    <p:sldId id="388" r:id="rId17"/>
    <p:sldId id="427" r:id="rId18"/>
    <p:sldId id="414" r:id="rId19"/>
    <p:sldId id="390" r:id="rId20"/>
    <p:sldId id="429" r:id="rId21"/>
    <p:sldId id="430" r:id="rId22"/>
    <p:sldId id="391" r:id="rId23"/>
    <p:sldId id="417" r:id="rId24"/>
    <p:sldId id="394" r:id="rId25"/>
    <p:sldId id="418" r:id="rId26"/>
    <p:sldId id="419" r:id="rId27"/>
    <p:sldId id="431" r:id="rId28"/>
    <p:sldId id="396" r:id="rId29"/>
    <p:sldId id="397" r:id="rId30"/>
    <p:sldId id="398" r:id="rId31"/>
    <p:sldId id="370" r:id="rId32"/>
    <p:sldId id="372" r:id="rId33"/>
    <p:sldId id="375" r:id="rId34"/>
    <p:sldId id="373" r:id="rId35"/>
    <p:sldId id="259" r:id="rId36"/>
    <p:sldId id="374" r:id="rId37"/>
    <p:sldId id="432" r:id="rId38"/>
    <p:sldId id="902" r:id="rId39"/>
    <p:sldId id="904" r:id="rId40"/>
    <p:sldId id="903" r:id="rId41"/>
    <p:sldId id="905" r:id="rId42"/>
    <p:sldId id="261" r:id="rId43"/>
    <p:sldId id="912" r:id="rId44"/>
    <p:sldId id="913" r:id="rId45"/>
    <p:sldId id="914" r:id="rId46"/>
    <p:sldId id="915" r:id="rId47"/>
    <p:sldId id="262" r:id="rId48"/>
    <p:sldId id="263" r:id="rId49"/>
    <p:sldId id="264" r:id="rId50"/>
    <p:sldId id="376" r:id="rId51"/>
    <p:sldId id="268" r:id="rId52"/>
    <p:sldId id="269" r:id="rId53"/>
    <p:sldId id="916" r:id="rId54"/>
    <p:sldId id="917" r:id="rId55"/>
    <p:sldId id="270" r:id="rId56"/>
    <p:sldId id="282" r:id="rId57"/>
    <p:sldId id="272" r:id="rId58"/>
    <p:sldId id="425" r:id="rId59"/>
    <p:sldId id="426" r:id="rId60"/>
    <p:sldId id="277" r:id="rId61"/>
    <p:sldId id="918" r:id="rId62"/>
    <p:sldId id="422" r:id="rId63"/>
    <p:sldId id="435" r:id="rId64"/>
    <p:sldId id="424" r:id="rId65"/>
    <p:sldId id="423" r:id="rId66"/>
    <p:sldId id="906" r:id="rId67"/>
    <p:sldId id="284" r:id="rId68"/>
    <p:sldId id="420" r:id="rId69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7B2017"/>
    <a:srgbClr val="A93023"/>
    <a:srgbClr val="FF3300"/>
    <a:srgbClr val="FF9900"/>
    <a:srgbClr val="EA8B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5" autoAdjust="0"/>
    <p:restoredTop sz="81593" autoAdjust="0"/>
  </p:normalViewPr>
  <p:slideViewPr>
    <p:cSldViewPr snapToGrid="0">
      <p:cViewPr varScale="1">
        <p:scale>
          <a:sx n="121" d="100"/>
          <a:sy n="121" d="100"/>
        </p:scale>
        <p:origin x="108" y="144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gradient descent works over the whole dataset, one iteration at a time.</a:t>
            </a:r>
          </a:p>
          <a:p>
            <a:endParaRPr lang="en-US" dirty="0"/>
          </a:p>
          <a:p>
            <a:r>
              <a:rPr lang="en-US" dirty="0"/>
              <a:t>On the opposite extreme, we do the gradient descent </a:t>
            </a:r>
            <a:r>
              <a:rPr lang="en-US" i="1" dirty="0"/>
              <a:t>one instance</a:t>
            </a:r>
            <a:r>
              <a:rPr lang="en-US" i="0" dirty="0"/>
              <a:t> at a time.</a:t>
            </a:r>
          </a:p>
          <a:p>
            <a:endParaRPr lang="en-US" i="0" dirty="0"/>
          </a:p>
          <a:p>
            <a:r>
              <a:rPr lang="en-US" i="0" dirty="0"/>
              <a:t>It turns out this (perhaps surprisingly) has similar outcomes to regular gradient descent.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between full and stochastic gradient descent, we can do our computations every k rows…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Simulated annealing:  in each iteration, flip a coin.  With high probability do a gradient descent step on w and save the current optimum.  With low probability, jump to a new location of w.  Repeat for many iterations.  As time progresses, make the random-jump probability less and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come back to the big picture of regression “units” – which in fact are going to be the building blocks for artificial neural nets.</a:t>
            </a:r>
          </a:p>
          <a:p>
            <a:endParaRPr lang="en-US" dirty="0"/>
          </a:p>
          <a:p>
            <a:r>
              <a:rPr lang="en-US" dirty="0"/>
              <a:t>In this visualization we see a set of inputs, each with weights.  The Sigma indicates we sum the products of the weights (w’s) and inputs (x’s).</a:t>
            </a:r>
          </a:p>
          <a:p>
            <a:r>
              <a:rPr lang="en-US" dirty="0"/>
              <a:t>Then there is a threshold / activation function applied to the outputs of Sigma (which is a dot product between x and w vectors).</a:t>
            </a:r>
          </a:p>
          <a:p>
            <a:r>
              <a:rPr lang="en-US" dirty="0"/>
              <a:t>The simplest version of the activation function is the sigmoid, which we already saw for logistic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here we are connecting each input (and the bias) to every regression unit.  Each “activation unit” is making a different prediction, e.g., it’s learning to predict a different class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are trying to predict one class, but from three different composite characteristics.  This requires composition.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heaviside</a:t>
            </a:r>
            <a:r>
              <a:rPr lang="en-US" dirty="0"/>
              <a:t> function is simpler than sigmoid:  it returns 0 if n &lt; 0 and 1 if n &gt;= 0.</a:t>
            </a:r>
          </a:p>
          <a:p>
            <a:endParaRPr lang="en-US" dirty="0"/>
          </a:p>
          <a:p>
            <a:r>
              <a:rPr lang="en-US" dirty="0"/>
              <a:t>Here we’ll </a:t>
            </a:r>
            <a:r>
              <a:rPr lang="en-US" i="1" dirty="0"/>
              <a:t>train</a:t>
            </a:r>
            <a:r>
              <a:rPr lang="en-US" i="0" dirty="0"/>
              <a:t> a set of weights to learn the OR function.  To do this, we do a dot product of the x</a:t>
            </a:r>
            <a:r>
              <a:rPr lang="en-US" i="0" baseline="-25000" dirty="0"/>
              <a:t>i</a:t>
            </a:r>
            <a:r>
              <a:rPr lang="en-US" i="0" dirty="0"/>
              <a:t>’s and w,</a:t>
            </a:r>
            <a:br>
              <a:rPr lang="en-US" i="0" dirty="0"/>
            </a:br>
            <a:r>
              <a:rPr lang="en-US" i="0" dirty="0"/>
              <a:t>then we set y-hat based on whether we are at (or above) or below zero.  We are using </a:t>
            </a:r>
            <a:r>
              <a:rPr lang="en-US" i="0" dirty="0" err="1"/>
              <a:t>sgd</a:t>
            </a:r>
            <a:r>
              <a:rPr lang="en-US" i="0" dirty="0"/>
              <a:t> so we adjust w after every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5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heaviside</a:t>
            </a:r>
            <a:r>
              <a:rPr lang="en-US" dirty="0"/>
              <a:t> function is simpler than sigmoid:  it returns 0 if n &lt; 0 and 1 if n &gt;= 0.</a:t>
            </a:r>
          </a:p>
          <a:p>
            <a:endParaRPr lang="en-US" dirty="0"/>
          </a:p>
          <a:p>
            <a:r>
              <a:rPr lang="en-US" dirty="0"/>
              <a:t>Here we’ll </a:t>
            </a:r>
            <a:r>
              <a:rPr lang="en-US" i="1" dirty="0"/>
              <a:t>train</a:t>
            </a:r>
            <a:r>
              <a:rPr lang="en-US" i="0" dirty="0"/>
              <a:t> a set of weights to learn the OR function.  To do this, we do a dot product of the x</a:t>
            </a:r>
            <a:r>
              <a:rPr lang="en-US" i="0" baseline="-25000" dirty="0"/>
              <a:t>i</a:t>
            </a:r>
            <a:r>
              <a:rPr lang="en-US" i="0" dirty="0"/>
              <a:t>’s and w,</a:t>
            </a:r>
            <a:br>
              <a:rPr lang="en-US" i="0" dirty="0"/>
            </a:br>
            <a:r>
              <a:rPr lang="en-US" i="0" dirty="0"/>
              <a:t>then we set y-hat based on whether we are at (or above) or below zero.  We are using </a:t>
            </a:r>
            <a:r>
              <a:rPr lang="en-US" i="0" dirty="0" err="1"/>
              <a:t>sgd</a:t>
            </a:r>
            <a:r>
              <a:rPr lang="en-US" i="0" dirty="0"/>
              <a:t> so we adjust w after every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8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heaviside</a:t>
            </a:r>
            <a:r>
              <a:rPr lang="en-US" dirty="0"/>
              <a:t> function is simpler than sigmoid:  it returns 0 if n &lt; 0 and 1 if n &gt;= 0.</a:t>
            </a:r>
          </a:p>
          <a:p>
            <a:endParaRPr lang="en-US" dirty="0"/>
          </a:p>
          <a:p>
            <a:r>
              <a:rPr lang="en-US" dirty="0"/>
              <a:t>Here we’ll </a:t>
            </a:r>
            <a:r>
              <a:rPr lang="en-US" i="1" dirty="0"/>
              <a:t>train</a:t>
            </a:r>
            <a:r>
              <a:rPr lang="en-US" i="0" dirty="0"/>
              <a:t> a set of weights to learn the OR function.  To do this, we do a dot product of the x</a:t>
            </a:r>
            <a:r>
              <a:rPr lang="en-US" i="0" baseline="-25000" dirty="0"/>
              <a:t>i</a:t>
            </a:r>
            <a:r>
              <a:rPr lang="en-US" i="0" dirty="0"/>
              <a:t>’s and w,</a:t>
            </a:r>
            <a:br>
              <a:rPr lang="en-US" i="0" dirty="0"/>
            </a:br>
            <a:r>
              <a:rPr lang="en-US" i="0" dirty="0"/>
              <a:t>then we set y-hat based on whether we are at (or above) or below zero.  We are using </a:t>
            </a:r>
            <a:r>
              <a:rPr lang="en-US" i="0" dirty="0" err="1"/>
              <a:t>sgd</a:t>
            </a:r>
            <a:r>
              <a:rPr lang="en-US" i="0" dirty="0"/>
              <a:t> so we adjust w after every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heaviside</a:t>
            </a:r>
            <a:r>
              <a:rPr lang="en-US" dirty="0"/>
              <a:t> function is simpler than sigmoid:  it returns 0 if n &lt; 0 and 1 if n &gt;= 0.</a:t>
            </a:r>
          </a:p>
          <a:p>
            <a:endParaRPr lang="en-US" dirty="0"/>
          </a:p>
          <a:p>
            <a:r>
              <a:rPr lang="en-US" dirty="0"/>
              <a:t>Here we’ll </a:t>
            </a:r>
            <a:r>
              <a:rPr lang="en-US" i="1" dirty="0"/>
              <a:t>train</a:t>
            </a:r>
            <a:r>
              <a:rPr lang="en-US" i="0" dirty="0"/>
              <a:t> a set of weights to learn the OR function.  To do this, we do a dot product of the x</a:t>
            </a:r>
            <a:r>
              <a:rPr lang="en-US" i="0" baseline="-25000" dirty="0"/>
              <a:t>i</a:t>
            </a:r>
            <a:r>
              <a:rPr lang="en-US" i="0" dirty="0"/>
              <a:t>’s and w,</a:t>
            </a:r>
            <a:br>
              <a:rPr lang="en-US" i="0" dirty="0"/>
            </a:br>
            <a:r>
              <a:rPr lang="en-US" i="0" dirty="0"/>
              <a:t>then we set y-hat based on whether we are at (or above) or below zero.  We are using </a:t>
            </a:r>
            <a:r>
              <a:rPr lang="en-US" i="0" dirty="0" err="1"/>
              <a:t>sgd</a:t>
            </a:r>
            <a:r>
              <a:rPr lang="en-US" i="0" dirty="0"/>
              <a:t> so we adjust w after every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logistic regression, we tend to use a log cost function.</a:t>
            </a:r>
          </a:p>
          <a:p>
            <a:endParaRPr lang="en-US" dirty="0"/>
          </a:p>
          <a:p>
            <a:r>
              <a:rPr lang="en-US" dirty="0"/>
              <a:t>In fact for our examples we’ll use a different cost function more suitable for neural nets!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1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heaviside</a:t>
            </a:r>
            <a:r>
              <a:rPr lang="en-US" dirty="0"/>
              <a:t> function is simpler than sigmoid:  it returns 0 if n &lt; 0 and 1 if n &gt;= 0.</a:t>
            </a:r>
          </a:p>
          <a:p>
            <a:endParaRPr lang="en-US" dirty="0"/>
          </a:p>
          <a:p>
            <a:r>
              <a:rPr lang="en-US" dirty="0"/>
              <a:t>Here we’ll </a:t>
            </a:r>
            <a:r>
              <a:rPr lang="en-US" i="1" dirty="0"/>
              <a:t>train</a:t>
            </a:r>
            <a:r>
              <a:rPr lang="en-US" i="0" dirty="0"/>
              <a:t> a set of weights to learn the OR function.  To do this, we do a dot product of the x</a:t>
            </a:r>
            <a:r>
              <a:rPr lang="en-US" i="0" baseline="-25000" dirty="0"/>
              <a:t>i</a:t>
            </a:r>
            <a:r>
              <a:rPr lang="en-US" i="0" dirty="0"/>
              <a:t>’s and w,</a:t>
            </a:r>
            <a:br>
              <a:rPr lang="en-US" i="0" dirty="0"/>
            </a:br>
            <a:r>
              <a:rPr lang="en-US" i="0" dirty="0"/>
              <a:t>then we set y-hat based on whether we are at (or above) or below zero.  We are using </a:t>
            </a:r>
            <a:r>
              <a:rPr lang="en-US" i="0" dirty="0" err="1"/>
              <a:t>sgd</a:t>
            </a:r>
            <a:r>
              <a:rPr lang="en-US" i="0" dirty="0"/>
              <a:t> so we adjust w after every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with linear regression, we draw a line between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8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an example using our companion lecture notebook.  We’ll train a feed-forward network over images of handwritten letters.</a:t>
            </a:r>
          </a:p>
          <a:p>
            <a:endParaRPr lang="en-US" dirty="0"/>
          </a:p>
          <a:p>
            <a:r>
              <a:rPr lang="en-US" dirty="0"/>
              <a:t>The ‘MNIST’ data set was used to learn handwritten </a:t>
            </a:r>
            <a:r>
              <a:rPr lang="en-US" dirty="0" err="1"/>
              <a:t>zipcodes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image gets mapped into a single feature vector: we take the 28x28 pixels and reshape into 784x1 pixels.  This is our feature vector.</a:t>
            </a:r>
          </a:p>
          <a:p>
            <a:endParaRPr lang="en-US" dirty="0"/>
          </a:p>
          <a:p>
            <a:r>
              <a:rPr lang="en-US" dirty="0"/>
              <a:t>Let’s see how to use a feedforward network with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5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straightforward to use!</a:t>
            </a:r>
          </a:p>
          <a:p>
            <a:endParaRPr lang="en-US" dirty="0"/>
          </a:p>
          <a:p>
            <a:r>
              <a:rPr lang="en-US" dirty="0"/>
              <a:t>How does it actually work?  We’ll consider this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iterative process to find the correct weight to minimize the cost for Feature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we do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algorithm actually needs us to consider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this in action, let’s look at some real data…  Or at least synthetic real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simple: we call the prediction function (the sigmoid) based on the dot product of the instance and the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an “elbow” where the MSE quickly drops, telling us how many epochs are needed.  It’s around 60.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another elbow, where the cost is minimized with weight around 1.2.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7716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584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932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14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940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9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42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00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4886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91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1985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5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2307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6"/>
              </a:rPr>
              <a:t>Creative Commons Attribution-</a:t>
            </a:r>
            <a:r>
              <a:rPr lang="en-US" sz="800" dirty="0" err="1">
                <a:uFillTx/>
                <a:hlinkClick r:id="rId16"/>
              </a:rPr>
              <a:t>ShareAlike</a:t>
            </a:r>
            <a:r>
              <a:rPr lang="en-US" sz="800" dirty="0">
                <a:uFillTx/>
                <a:hlinkClick r:id="rId16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85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8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3" r:id="rId13"/>
    <p:sldLayoutId id="2147483724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0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Supervised Machine Learning:</a:t>
            </a:r>
            <a:br>
              <a:rPr lang="en-US" altLang="x-none" sz="4000" dirty="0">
                <a:ln>
                  <a:noFill/>
                </a:ln>
              </a:rPr>
            </a:br>
            <a:r>
              <a:rPr lang="en-US" altLang="x-none" sz="3200" dirty="0">
                <a:ln>
                  <a:noFill/>
                </a:ln>
                <a:solidFill>
                  <a:schemeClr val="accent4"/>
                </a:solidFill>
              </a:rPr>
              <a:t>Artificial Neural Networks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E6EF1E-403C-4E21-99F1-C403A388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9" y="1249493"/>
            <a:ext cx="5279095" cy="3524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D9355F-AAB3-4558-9B62-4406D130E5CA}"/>
              </a:ext>
            </a:extLst>
          </p:cNvPr>
          <p:cNvSpPr txBox="1"/>
          <p:nvPr/>
        </p:nvSpPr>
        <p:spPr>
          <a:xfrm rot="16200000">
            <a:off x="-89575" y="2716792"/>
            <a:ext cx="12811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Feature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62D61-9A2B-413F-9C6F-788F39F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B50EC9-D863-4D98-A670-03101D64B07F}"/>
              </a:ext>
            </a:extLst>
          </p:cNvPr>
          <p:cNvSpPr/>
          <p:nvPr/>
        </p:nvSpPr>
        <p:spPr>
          <a:xfrm>
            <a:off x="2057394" y="2857500"/>
            <a:ext cx="149087" cy="149087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3FCE-57C6-4AE0-AB87-5FA26C4AA112}"/>
              </a:ext>
            </a:extLst>
          </p:cNvPr>
          <p:cNvSpPr txBox="1"/>
          <p:nvPr/>
        </p:nvSpPr>
        <p:spPr>
          <a:xfrm>
            <a:off x="2057394" y="2441843"/>
            <a:ext cx="243207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Our initial weight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/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Get the slope</a:t>
                </a:r>
                <a:br>
                  <a:rPr lang="en-US" sz="2000" dirty="0"/>
                </a:br>
                <a:r>
                  <a:rPr lang="en-US" sz="2000" dirty="0"/>
                  <a:t>(derivative) at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0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Move by a small</a:t>
                </a:r>
                <a:br>
                  <a:rPr lang="en-US" sz="2000" dirty="0"/>
                </a:br>
                <a:r>
                  <a:rPr lang="en-US" sz="2000" dirty="0"/>
                  <a:t>amount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accent6"/>
                        </a:solidFill>
                        <a:latin typeface="Symbol" pitchFamily="2" charset="2"/>
                      </a:rPr>
                      <m:t>h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the</a:t>
                </a:r>
                <a:br>
                  <a:rPr lang="en-US" sz="2000" dirty="0"/>
                </a:br>
                <a:r>
                  <a:rPr lang="en-US" sz="2000" dirty="0"/>
                  <a:t>direction that</a:t>
                </a:r>
                <a:br>
                  <a:rPr lang="en-US" sz="2000" dirty="0"/>
                </a:br>
                <a:r>
                  <a:rPr lang="en-US" sz="2000" dirty="0"/>
                  <a:t>reduces the cost</a:t>
                </a:r>
                <a:br>
                  <a:rPr lang="en-US" sz="2000" dirty="0"/>
                </a:br>
                <a:r>
                  <a:rPr lang="en-US" sz="2000" dirty="0"/>
                  <a:t>(to the right)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  <a:blipFill>
                <a:blip r:embed="rId4"/>
                <a:stretch>
                  <a:fillRect l="-2915" t="-1064" r="-875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A569E4-8DB6-4355-B5A8-286F3A4DE1CE}"/>
              </a:ext>
            </a:extLst>
          </p:cNvPr>
          <p:cNvCxnSpPr/>
          <p:nvPr/>
        </p:nvCxnSpPr>
        <p:spPr>
          <a:xfrm>
            <a:off x="2079757" y="4425997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EDE4B-2A72-4B1E-AF77-163674F232F6}"/>
              </a:ext>
            </a:extLst>
          </p:cNvPr>
          <p:cNvCxnSpPr/>
          <p:nvPr/>
        </p:nvCxnSpPr>
        <p:spPr>
          <a:xfrm>
            <a:off x="2107096" y="3448878"/>
            <a:ext cx="0" cy="9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A71EC8-7FCC-4E55-B278-B03AA06AF3CD}"/>
              </a:ext>
            </a:extLst>
          </p:cNvPr>
          <p:cNvCxnSpPr/>
          <p:nvPr/>
        </p:nvCxnSpPr>
        <p:spPr>
          <a:xfrm>
            <a:off x="2333204" y="3448878"/>
            <a:ext cx="0" cy="9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0D4A5D-487F-49A8-B960-F6EBF524AE26}"/>
                  </a:ext>
                </a:extLst>
              </p:cNvPr>
              <p:cNvSpPr/>
              <p:nvPr/>
            </p:nvSpPr>
            <p:spPr>
              <a:xfrm>
                <a:off x="2018436" y="4441544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/>
                          </a:solidFill>
                          <a:latin typeface="Symbol" pitchFamily="2" charset="2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0D4A5D-487F-49A8-B960-F6EBF524A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36" y="4441544"/>
                <a:ext cx="409086" cy="400110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4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E6EF1E-403C-4E21-99F1-C403A388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9" y="1249493"/>
            <a:ext cx="5279095" cy="3524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D9355F-AAB3-4558-9B62-4406D130E5CA}"/>
              </a:ext>
            </a:extLst>
          </p:cNvPr>
          <p:cNvSpPr txBox="1"/>
          <p:nvPr/>
        </p:nvSpPr>
        <p:spPr>
          <a:xfrm rot="16200000">
            <a:off x="-89575" y="2716792"/>
            <a:ext cx="12811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Feature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62D61-9A2B-413F-9C6F-788F39F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B50EC9-D863-4D98-A670-03101D64B07F}"/>
              </a:ext>
            </a:extLst>
          </p:cNvPr>
          <p:cNvSpPr/>
          <p:nvPr/>
        </p:nvSpPr>
        <p:spPr>
          <a:xfrm>
            <a:off x="2057394" y="2857500"/>
            <a:ext cx="149087" cy="149087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3FCE-57C6-4AE0-AB87-5FA26C4AA112}"/>
              </a:ext>
            </a:extLst>
          </p:cNvPr>
          <p:cNvSpPr txBox="1"/>
          <p:nvPr/>
        </p:nvSpPr>
        <p:spPr>
          <a:xfrm>
            <a:off x="2057394" y="2441843"/>
            <a:ext cx="243207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Our initial weight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DDFEEA-E75F-450F-BAFE-826A24DFEC58}"/>
              </a:ext>
            </a:extLst>
          </p:cNvPr>
          <p:cNvCxnSpPr>
            <a:cxnSpLocks/>
          </p:cNvCxnSpPr>
          <p:nvPr/>
        </p:nvCxnSpPr>
        <p:spPr>
          <a:xfrm>
            <a:off x="1751766" y="2288137"/>
            <a:ext cx="797615" cy="1449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88FA1C-247C-4A31-9C13-FDB6154BC89C}"/>
              </a:ext>
            </a:extLst>
          </p:cNvPr>
          <p:cNvSpPr txBox="1"/>
          <p:nvPr/>
        </p:nvSpPr>
        <p:spPr>
          <a:xfrm>
            <a:off x="2549381" y="3001299"/>
            <a:ext cx="247856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The derivative at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/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Get the slope</a:t>
                </a:r>
                <a:br>
                  <a:rPr lang="en-US" sz="2000" dirty="0"/>
                </a:br>
                <a:r>
                  <a:rPr lang="en-US" sz="2000" dirty="0"/>
                  <a:t>(derivative) at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0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Move by a small</a:t>
                </a:r>
                <a:br>
                  <a:rPr lang="en-US" sz="2000" dirty="0"/>
                </a:br>
                <a:r>
                  <a:rPr lang="en-US" sz="2000" dirty="0"/>
                  <a:t>amount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accent6"/>
                        </a:solidFill>
                        <a:latin typeface="Symbol" pitchFamily="2" charset="2"/>
                      </a:rPr>
                      <m:t>h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the</a:t>
                </a:r>
                <a:br>
                  <a:rPr lang="en-US" sz="2000" dirty="0"/>
                </a:br>
                <a:r>
                  <a:rPr lang="en-US" sz="2000" dirty="0"/>
                  <a:t>direction that</a:t>
                </a:r>
                <a:br>
                  <a:rPr lang="en-US" sz="2000" dirty="0"/>
                </a:br>
                <a:r>
                  <a:rPr lang="en-US" sz="2000" dirty="0"/>
                  <a:t>reduces the cost</a:t>
                </a:r>
                <a:br>
                  <a:rPr lang="en-US" sz="2000" dirty="0"/>
                </a:br>
                <a:r>
                  <a:rPr lang="en-US" sz="2000" dirty="0"/>
                  <a:t>(to the right)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  <a:blipFill>
                <a:blip r:embed="rId3"/>
                <a:stretch>
                  <a:fillRect l="-2915" t="-1064" r="-875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A569E4-8DB6-4355-B5A8-286F3A4DE1CE}"/>
              </a:ext>
            </a:extLst>
          </p:cNvPr>
          <p:cNvCxnSpPr/>
          <p:nvPr/>
        </p:nvCxnSpPr>
        <p:spPr>
          <a:xfrm>
            <a:off x="2079757" y="4425997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EDE4B-2A72-4B1E-AF77-163674F232F6}"/>
              </a:ext>
            </a:extLst>
          </p:cNvPr>
          <p:cNvCxnSpPr/>
          <p:nvPr/>
        </p:nvCxnSpPr>
        <p:spPr>
          <a:xfrm>
            <a:off x="2107096" y="3448878"/>
            <a:ext cx="0" cy="9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A71EC8-7FCC-4E55-B278-B03AA06AF3CD}"/>
              </a:ext>
            </a:extLst>
          </p:cNvPr>
          <p:cNvCxnSpPr/>
          <p:nvPr/>
        </p:nvCxnSpPr>
        <p:spPr>
          <a:xfrm>
            <a:off x="2333204" y="3448878"/>
            <a:ext cx="0" cy="9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0D4A5D-487F-49A8-B960-F6EBF524AE26}"/>
                  </a:ext>
                </a:extLst>
              </p:cNvPr>
              <p:cNvSpPr/>
              <p:nvPr/>
            </p:nvSpPr>
            <p:spPr>
              <a:xfrm>
                <a:off x="2018436" y="4441544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/>
                          </a:solidFill>
                          <a:latin typeface="Symbol" pitchFamily="2" charset="2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0D4A5D-487F-49A8-B960-F6EBF524A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36" y="4441544"/>
                <a:ext cx="409086" cy="400110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21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E6EF1E-403C-4E21-99F1-C403A388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9" y="1249493"/>
            <a:ext cx="5279095" cy="3524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D9355F-AAB3-4558-9B62-4406D130E5CA}"/>
              </a:ext>
            </a:extLst>
          </p:cNvPr>
          <p:cNvSpPr txBox="1"/>
          <p:nvPr/>
        </p:nvSpPr>
        <p:spPr>
          <a:xfrm rot="16200000">
            <a:off x="-89575" y="2716792"/>
            <a:ext cx="12811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Feature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62D61-9A2B-413F-9C6F-788F39F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3FCE-57C6-4AE0-AB87-5FA26C4AA112}"/>
              </a:ext>
            </a:extLst>
          </p:cNvPr>
          <p:cNvSpPr txBox="1"/>
          <p:nvPr/>
        </p:nvSpPr>
        <p:spPr>
          <a:xfrm>
            <a:off x="2057394" y="2441843"/>
            <a:ext cx="243207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Our initial weight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DDFEEA-E75F-450F-BAFE-826A24DFEC58}"/>
              </a:ext>
            </a:extLst>
          </p:cNvPr>
          <p:cNvCxnSpPr>
            <a:cxnSpLocks/>
          </p:cNvCxnSpPr>
          <p:nvPr/>
        </p:nvCxnSpPr>
        <p:spPr>
          <a:xfrm>
            <a:off x="1734378" y="2400300"/>
            <a:ext cx="1215197" cy="1838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88FA1C-247C-4A31-9C13-FDB6154BC89C}"/>
              </a:ext>
            </a:extLst>
          </p:cNvPr>
          <p:cNvSpPr txBox="1"/>
          <p:nvPr/>
        </p:nvSpPr>
        <p:spPr>
          <a:xfrm>
            <a:off x="2549381" y="3001299"/>
            <a:ext cx="247856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The derivative at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/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Get the slope</a:t>
                </a:r>
                <a:br>
                  <a:rPr lang="en-US" sz="2000" dirty="0"/>
                </a:br>
                <a:r>
                  <a:rPr lang="en-US" sz="2000" dirty="0"/>
                  <a:t>(derivative) at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0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Move by a small</a:t>
                </a:r>
                <a:br>
                  <a:rPr lang="en-US" sz="2000" dirty="0"/>
                </a:br>
                <a:r>
                  <a:rPr lang="en-US" sz="2000" dirty="0"/>
                  <a:t>amount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accent6"/>
                        </a:solidFill>
                        <a:latin typeface="Symbol" pitchFamily="2" charset="2"/>
                      </a:rPr>
                      <m:t>h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the</a:t>
                </a:r>
                <a:br>
                  <a:rPr lang="en-US" sz="2000" dirty="0"/>
                </a:br>
                <a:r>
                  <a:rPr lang="en-US" sz="2000" dirty="0"/>
                  <a:t>direction that</a:t>
                </a:r>
                <a:br>
                  <a:rPr lang="en-US" sz="2000" dirty="0"/>
                </a:br>
                <a:r>
                  <a:rPr lang="en-US" sz="2000" dirty="0"/>
                  <a:t>reduces the cost</a:t>
                </a:r>
                <a:br>
                  <a:rPr lang="en-US" sz="2000" dirty="0"/>
                </a:br>
                <a:r>
                  <a:rPr lang="en-US" sz="2000" dirty="0"/>
                  <a:t>(to the right)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  <a:blipFill>
                <a:blip r:embed="rId3"/>
                <a:stretch>
                  <a:fillRect l="-2915" t="-1064" r="-875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A71EC8-7FCC-4E55-B278-B03AA06AF3CD}"/>
              </a:ext>
            </a:extLst>
          </p:cNvPr>
          <p:cNvCxnSpPr/>
          <p:nvPr/>
        </p:nvCxnSpPr>
        <p:spPr>
          <a:xfrm>
            <a:off x="2333204" y="3448878"/>
            <a:ext cx="0" cy="9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18F47-D2CF-4C06-A1B7-BA8FDAE04A73}"/>
              </a:ext>
            </a:extLst>
          </p:cNvPr>
          <p:cNvCxnSpPr/>
          <p:nvPr/>
        </p:nvCxnSpPr>
        <p:spPr>
          <a:xfrm>
            <a:off x="2295934" y="4425997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7370FE-7F74-4FA4-8264-7B9EAA979183}"/>
              </a:ext>
            </a:extLst>
          </p:cNvPr>
          <p:cNvCxnSpPr/>
          <p:nvPr/>
        </p:nvCxnSpPr>
        <p:spPr>
          <a:xfrm>
            <a:off x="2323273" y="3448878"/>
            <a:ext cx="0" cy="9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34940E-BD49-48E1-B5CB-1E77FC8C45AF}"/>
              </a:ext>
            </a:extLst>
          </p:cNvPr>
          <p:cNvCxnSpPr>
            <a:cxnSpLocks/>
          </p:cNvCxnSpPr>
          <p:nvPr/>
        </p:nvCxnSpPr>
        <p:spPr>
          <a:xfrm>
            <a:off x="2549381" y="3667539"/>
            <a:ext cx="0" cy="72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FDDD12-F51C-4AE7-BD95-691CEE898730}"/>
                  </a:ext>
                </a:extLst>
              </p:cNvPr>
              <p:cNvSpPr/>
              <p:nvPr/>
            </p:nvSpPr>
            <p:spPr>
              <a:xfrm>
                <a:off x="2206481" y="4396929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/>
                          </a:solidFill>
                          <a:latin typeface="Symbol" pitchFamily="2" charset="2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FDDD12-F51C-4AE7-BD95-691CEE898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481" y="4396929"/>
                <a:ext cx="409086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2D261456-2460-4491-9476-DD3EF33B95C2}"/>
              </a:ext>
            </a:extLst>
          </p:cNvPr>
          <p:cNvSpPr/>
          <p:nvPr/>
        </p:nvSpPr>
        <p:spPr>
          <a:xfrm>
            <a:off x="2254524" y="3173907"/>
            <a:ext cx="149087" cy="149087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B50EC9-D863-4D98-A670-03101D64B07F}"/>
              </a:ext>
            </a:extLst>
          </p:cNvPr>
          <p:cNvSpPr/>
          <p:nvPr/>
        </p:nvSpPr>
        <p:spPr>
          <a:xfrm>
            <a:off x="2057394" y="2857500"/>
            <a:ext cx="149087" cy="14908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5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E6EF1E-403C-4E21-99F1-C403A388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9" y="1249493"/>
            <a:ext cx="5279095" cy="3524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D9355F-AAB3-4558-9B62-4406D130E5CA}"/>
              </a:ext>
            </a:extLst>
          </p:cNvPr>
          <p:cNvSpPr txBox="1"/>
          <p:nvPr/>
        </p:nvSpPr>
        <p:spPr>
          <a:xfrm rot="16200000">
            <a:off x="-89575" y="2716792"/>
            <a:ext cx="12811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Feature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62D61-9A2B-413F-9C6F-788F39F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3FCE-57C6-4AE0-AB87-5FA26C4AA112}"/>
              </a:ext>
            </a:extLst>
          </p:cNvPr>
          <p:cNvSpPr txBox="1"/>
          <p:nvPr/>
        </p:nvSpPr>
        <p:spPr>
          <a:xfrm>
            <a:off x="2057394" y="2441843"/>
            <a:ext cx="243207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Our initial weight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8FA1C-247C-4A31-9C13-FDB6154BC89C}"/>
              </a:ext>
            </a:extLst>
          </p:cNvPr>
          <p:cNvSpPr txBox="1"/>
          <p:nvPr/>
        </p:nvSpPr>
        <p:spPr>
          <a:xfrm>
            <a:off x="2549381" y="3001299"/>
            <a:ext cx="247856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The derivative at </a:t>
            </a:r>
            <a:r>
              <a:rPr lang="en-US" sz="2000" i="1" dirty="0"/>
              <a:t>w</a:t>
            </a:r>
            <a:r>
              <a:rPr lang="en-US" sz="2000" i="1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/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Get the slope</a:t>
                </a:r>
                <a:br>
                  <a:rPr lang="en-US" sz="2000" dirty="0"/>
                </a:br>
                <a:r>
                  <a:rPr lang="en-US" sz="2000" dirty="0"/>
                  <a:t>(derivative) at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0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Move by a small</a:t>
                </a:r>
                <a:br>
                  <a:rPr lang="en-US" sz="2000" dirty="0"/>
                </a:br>
                <a:r>
                  <a:rPr lang="en-US" sz="2000" dirty="0"/>
                  <a:t>amount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accent6"/>
                        </a:solidFill>
                        <a:latin typeface="Symbol" pitchFamily="2" charset="2"/>
                      </a:rPr>
                      <m:t>h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the</a:t>
                </a:r>
                <a:br>
                  <a:rPr lang="en-US" sz="2000" dirty="0"/>
                </a:br>
                <a:r>
                  <a:rPr lang="en-US" sz="2000" dirty="0"/>
                  <a:t>direction that</a:t>
                </a:r>
                <a:br>
                  <a:rPr lang="en-US" sz="2000" dirty="0"/>
                </a:br>
                <a:r>
                  <a:rPr lang="en-US" sz="2000" dirty="0"/>
                  <a:t>reduces the cost</a:t>
                </a:r>
                <a:br>
                  <a:rPr lang="en-US" sz="2000" dirty="0"/>
                </a:br>
                <a:r>
                  <a:rPr lang="en-US" sz="2000" dirty="0"/>
                  <a:t>(to the right)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C755-9B66-45B8-B00B-8592EFEC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52" y="1694622"/>
                <a:ext cx="2087431" cy="2862322"/>
              </a:xfrm>
              <a:prstGeom prst="rect">
                <a:avLst/>
              </a:prstGeom>
              <a:blipFill>
                <a:blip r:embed="rId3"/>
                <a:stretch>
                  <a:fillRect l="-2915" t="-1064" r="-875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7B50EC9-D863-4D98-A670-03101D64B07F}"/>
              </a:ext>
            </a:extLst>
          </p:cNvPr>
          <p:cNvSpPr/>
          <p:nvPr/>
        </p:nvSpPr>
        <p:spPr>
          <a:xfrm>
            <a:off x="2057394" y="2857500"/>
            <a:ext cx="149087" cy="14908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B98A38-168A-4E77-9925-5AFB9226013C}"/>
              </a:ext>
            </a:extLst>
          </p:cNvPr>
          <p:cNvCxnSpPr/>
          <p:nvPr/>
        </p:nvCxnSpPr>
        <p:spPr>
          <a:xfrm>
            <a:off x="1985329" y="3401409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C8316ED-4A7C-4D97-9E51-0CF733BFDE30}"/>
              </a:ext>
            </a:extLst>
          </p:cNvPr>
          <p:cNvSpPr/>
          <p:nvPr/>
        </p:nvSpPr>
        <p:spPr>
          <a:xfrm>
            <a:off x="2254524" y="3229059"/>
            <a:ext cx="149087" cy="14908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295AC3-AE8B-4D2C-A185-B2F1E8873A8A}"/>
              </a:ext>
            </a:extLst>
          </p:cNvPr>
          <p:cNvSpPr/>
          <p:nvPr/>
        </p:nvSpPr>
        <p:spPr>
          <a:xfrm>
            <a:off x="2474837" y="3537392"/>
            <a:ext cx="149087" cy="14908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D3CE3F-6042-46FB-ABE2-48CFD2C8B9AB}"/>
              </a:ext>
            </a:extLst>
          </p:cNvPr>
          <p:cNvSpPr/>
          <p:nvPr/>
        </p:nvSpPr>
        <p:spPr>
          <a:xfrm>
            <a:off x="2719009" y="3814233"/>
            <a:ext cx="149087" cy="14908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65C4D-3C33-4FC4-B39C-B3A881339AEF}"/>
              </a:ext>
            </a:extLst>
          </p:cNvPr>
          <p:cNvSpPr/>
          <p:nvPr/>
        </p:nvSpPr>
        <p:spPr>
          <a:xfrm>
            <a:off x="2960007" y="4030003"/>
            <a:ext cx="149087" cy="14908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F94FAD-2F72-4897-B18C-2D6E963F2E6E}"/>
              </a:ext>
            </a:extLst>
          </p:cNvPr>
          <p:cNvSpPr/>
          <p:nvPr/>
        </p:nvSpPr>
        <p:spPr>
          <a:xfrm>
            <a:off x="3215257" y="4175197"/>
            <a:ext cx="149087" cy="14908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7A113-E0AA-46A3-A015-93F998C73336}"/>
              </a:ext>
            </a:extLst>
          </p:cNvPr>
          <p:cNvSpPr/>
          <p:nvPr/>
        </p:nvSpPr>
        <p:spPr>
          <a:xfrm>
            <a:off x="3470507" y="4243388"/>
            <a:ext cx="149087" cy="14908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CA7259-B03C-4316-B64D-526278AE7F52}"/>
              </a:ext>
            </a:extLst>
          </p:cNvPr>
          <p:cNvCxnSpPr/>
          <p:nvPr/>
        </p:nvCxnSpPr>
        <p:spPr>
          <a:xfrm>
            <a:off x="2221390" y="3723752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F9A5-2A2F-4A5C-83F5-3178E51AD7C4}"/>
              </a:ext>
            </a:extLst>
          </p:cNvPr>
          <p:cNvCxnSpPr/>
          <p:nvPr/>
        </p:nvCxnSpPr>
        <p:spPr>
          <a:xfrm>
            <a:off x="2455590" y="4041490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657809-4825-4385-A9D4-0C65E6B0CB5A}"/>
              </a:ext>
            </a:extLst>
          </p:cNvPr>
          <p:cNvCxnSpPr/>
          <p:nvPr/>
        </p:nvCxnSpPr>
        <p:spPr>
          <a:xfrm>
            <a:off x="2684816" y="4243388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24DFD-8D4F-4B91-9B04-7790668DEFA4}"/>
              </a:ext>
            </a:extLst>
          </p:cNvPr>
          <p:cNvCxnSpPr/>
          <p:nvPr/>
        </p:nvCxnSpPr>
        <p:spPr>
          <a:xfrm>
            <a:off x="2938263" y="4350680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992028-7484-4EF2-A620-5F23AC60ABA0}"/>
              </a:ext>
            </a:extLst>
          </p:cNvPr>
          <p:cNvCxnSpPr/>
          <p:nvPr/>
        </p:nvCxnSpPr>
        <p:spPr>
          <a:xfrm>
            <a:off x="3237620" y="4392475"/>
            <a:ext cx="25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8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3945-EE08-4716-A30F-24BEBEA7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Mechanics:</a:t>
            </a:r>
            <a:br>
              <a:rPr lang="en-US" dirty="0"/>
            </a:br>
            <a:r>
              <a:rPr lang="en-US" dirty="0"/>
              <a:t>Finding the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90B9A-E21B-4A93-BCCB-F137E6874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7620" indent="0">
                  <a:buNone/>
                </a:pPr>
                <a:r>
                  <a:rPr lang="en-US" dirty="0"/>
                  <a:t>Take the cost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</a:rPr>
                        <m:t>𝑀𝑆𝐸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7620" indent="0">
                  <a:buNone/>
                </a:pPr>
                <a:r>
                  <a:rPr lang="en-US" dirty="0"/>
                  <a:t>Compute the derivative with respect to the weights </a:t>
                </a:r>
                <a:r>
                  <a:rPr lang="en-US" i="1" dirty="0"/>
                  <a:t>w</a:t>
                </a:r>
                <a:r>
                  <a:rPr lang="en-US" dirty="0"/>
                  <a:t>:</a:t>
                </a:r>
              </a:p>
              <a:p>
                <a:pPr marL="76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𝑀𝑆𝐸</m:t>
                      </m:r>
                      <m:r>
                        <a:rPr lang="en-US" sz="2000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76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7620" indent="0">
                  <a:buNone/>
                </a:pPr>
                <a:r>
                  <a:rPr lang="en-US" dirty="0"/>
                  <a:t>Move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accent6"/>
                        </a:solidFill>
                        <a:latin typeface="Symbol" pitchFamily="2" charset="2"/>
                      </a:rPr>
                      <m:t>h</m:t>
                    </m:r>
                  </m:oMath>
                </a14:m>
                <a:r>
                  <a:rPr lang="en-US" dirty="0"/>
                  <a:t> in the direction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𝑀𝑆𝐸</m:t>
                    </m:r>
                  </m:oMath>
                </a14:m>
                <a:r>
                  <a:rPr lang="en-US" dirty="0"/>
                  <a:t> is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90B9A-E21B-4A93-BCCB-F137E6874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8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7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8213-3BD9-584C-9EC1-66796D98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37AA-484D-0C4E-8C92-01295A547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620" indent="0">
                  <a:buNone/>
                </a:pPr>
                <a:r>
                  <a:rPr lang="en-US" dirty="0"/>
                  <a:t>How big a step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accent6"/>
                        </a:solidFill>
                        <a:latin typeface="Symbol" pitchFamily="2" charset="2"/>
                      </a:rPr>
                      <m:t>h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to take?</a:t>
                </a:r>
              </a:p>
              <a:p>
                <a:pPr lvl="1"/>
                <a:r>
                  <a:rPr lang="en-US" dirty="0"/>
                  <a:t>Too small and it takes a long time</a:t>
                </a:r>
              </a:p>
              <a:p>
                <a:pPr lvl="1"/>
                <a:r>
                  <a:rPr lang="en-US" dirty="0"/>
                  <a:t>Too big and it will be unstable</a:t>
                </a:r>
              </a:p>
              <a:p>
                <a:endParaRPr lang="en-US" dirty="0"/>
              </a:p>
              <a:p>
                <a:pPr marL="7620" indent="0">
                  <a:buNone/>
                </a:pPr>
                <a:r>
                  <a:rPr lang="en-US" dirty="0"/>
                  <a:t>Solution: </a:t>
                </a:r>
                <a:r>
                  <a:rPr lang="en-US" b="1" dirty="0"/>
                  <a:t>adaptive step size</a:t>
                </a:r>
              </a:p>
              <a:p>
                <a:pPr marL="483235" lvl="1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4"/>
                    </a:solidFill>
                  </a:rPr>
                  <a:t>e.g. each time increase step size by 10%</a:t>
                </a:r>
              </a:p>
              <a:p>
                <a:pPr marL="483235" lvl="1" indent="0">
                  <a:buNone/>
                </a:pPr>
                <a:r>
                  <a:rPr lang="en-US" dirty="0"/>
                  <a:t>If error ever decreases, cut it in half</a:t>
                </a:r>
              </a:p>
              <a:p>
                <a:pPr marL="483235" lvl="1" indent="0">
                  <a:buNone/>
                </a:pPr>
                <a:r>
                  <a:rPr lang="en-US" i="1" dirty="0"/>
                  <a:t>	(We’ll see better methods later)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1437AA-484D-0C4E-8C92-01295A547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799BD-58C1-5C43-A5D1-E5F65C74EE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</a:t>
            </a:r>
            <a:r>
              <a:rPr lang="is-IS" dirty="0"/>
              <a:t>…  That’s the Theory!</a:t>
            </a:r>
            <a:br>
              <a:rPr lang="is-IS" dirty="0"/>
            </a:br>
            <a:r>
              <a:rPr lang="is-IS" dirty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" indent="0">
              <a:buNone/>
            </a:pPr>
            <a:r>
              <a:rPr lang="en-US" dirty="0"/>
              <a:t>Let’s now compute weights for </a:t>
            </a:r>
            <a:r>
              <a:rPr lang="en-US" b="1" dirty="0"/>
              <a:t>logistic regression</a:t>
            </a:r>
            <a:endParaRPr lang="en-US" dirty="0"/>
          </a:p>
          <a:p>
            <a:pPr lvl="1"/>
            <a:r>
              <a:rPr lang="en-US" dirty="0"/>
              <a:t>We’ll later generalize to </a:t>
            </a:r>
            <a:r>
              <a:rPr lang="en-US" b="1" dirty="0"/>
              <a:t>artificial neural nets</a:t>
            </a:r>
            <a:endParaRPr lang="en-US" dirty="0"/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We’ll “train” over many </a:t>
            </a:r>
            <a:r>
              <a:rPr lang="en-US" i="1" dirty="0"/>
              <a:t>rounds</a:t>
            </a:r>
            <a:r>
              <a:rPr lang="en-US" dirty="0"/>
              <a:t>/</a:t>
            </a:r>
            <a:r>
              <a:rPr lang="en-US" i="1" dirty="0"/>
              <a:t>epochs</a:t>
            </a:r>
            <a:endParaRPr lang="en-US" dirty="0"/>
          </a:p>
          <a:p>
            <a:pPr lvl="1"/>
            <a:r>
              <a:rPr lang="en-US" dirty="0"/>
              <a:t>Inputs:  data points </a:t>
            </a:r>
            <a:r>
              <a:rPr lang="en-US" b="1" i="1" dirty="0"/>
              <a:t>X</a:t>
            </a:r>
            <a:r>
              <a:rPr lang="en-US" dirty="0"/>
              <a:t>, set of </a:t>
            </a:r>
            <a:r>
              <a:rPr lang="en-US" i="1" dirty="0"/>
              <a:t>labels</a:t>
            </a:r>
            <a:r>
              <a:rPr lang="en-US" dirty="0"/>
              <a:t> </a:t>
            </a:r>
            <a:r>
              <a:rPr lang="en-US" b="1" i="1" dirty="0"/>
              <a:t>y</a:t>
            </a:r>
          </a:p>
          <a:p>
            <a:pPr lvl="1"/>
            <a:r>
              <a:rPr lang="en-US" dirty="0"/>
              <a:t>To set </a:t>
            </a:r>
            <a:r>
              <a:rPr lang="en-US" i="1" dirty="0"/>
              <a:t>weights</a:t>
            </a:r>
            <a:r>
              <a:rPr lang="en-US" dirty="0"/>
              <a:t> </a:t>
            </a:r>
            <a:r>
              <a:rPr lang="en-US" b="1" i="1" dirty="0"/>
              <a:t>w</a:t>
            </a:r>
            <a:r>
              <a:rPr lang="en-US" b="1" dirty="0"/>
              <a:t> </a:t>
            </a:r>
            <a:r>
              <a:rPr lang="en-US" dirty="0"/>
              <a:t>via gradient descent</a:t>
            </a:r>
          </a:p>
          <a:p>
            <a:r>
              <a:rPr lang="en-US" dirty="0"/>
              <a:t>Then use as a classifier by thresholding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55C5-81F0-4687-BADB-5E89898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Notebook: Consider a Simple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C062F-219D-4B5D-9FB5-C0C329D48C0F}"/>
              </a:ext>
            </a:extLst>
          </p:cNvPr>
          <p:cNvSpPr/>
          <p:nvPr/>
        </p:nvSpPr>
        <p:spPr>
          <a:xfrm>
            <a:off x="839856" y="1132942"/>
            <a:ext cx="770779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sklearn.datasets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make_blobs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(X, y) = </a:t>
            </a:r>
            <a:r>
              <a:rPr lang="en-US" sz="1800" dirty="0" err="1">
                <a:latin typeface="Courier New" panose="02070309020205020404" pitchFamily="49" charset="0"/>
              </a:rPr>
              <a:t>make_blobs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n_samples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n_features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           centers=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 </a:t>
            </a:r>
            <a:r>
              <a:rPr lang="en-US" sz="1800" dirty="0" err="1">
                <a:latin typeface="Courier New" panose="02070309020205020404" pitchFamily="49" charset="0"/>
              </a:rPr>
              <a:t>cluster_std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1.10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780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55C5-81F0-4687-BADB-5E89898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C062F-219D-4B5D-9FB5-C0C329D48C0F}"/>
              </a:ext>
            </a:extLst>
          </p:cNvPr>
          <p:cNvSpPr/>
          <p:nvPr/>
        </p:nvSpPr>
        <p:spPr>
          <a:xfrm>
            <a:off x="839856" y="1132942"/>
            <a:ext cx="770779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sklearn.datasets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make_blobs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(X, y) = </a:t>
            </a:r>
            <a:r>
              <a:rPr lang="en-US" sz="1800" dirty="0" err="1">
                <a:latin typeface="Courier New" panose="02070309020205020404" pitchFamily="49" charset="0"/>
              </a:rPr>
              <a:t>make_blobs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n_samples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n_features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           centers=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 </a:t>
            </a:r>
            <a:r>
              <a:rPr lang="en-US" sz="1800" dirty="0" err="1">
                <a:latin typeface="Courier New" panose="02070309020205020404" pitchFamily="49" charset="0"/>
              </a:rPr>
              <a:t>cluster_std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1.10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             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4DBF0-C77A-4596-9645-81893B95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4764" y="1140328"/>
            <a:ext cx="6187470" cy="39288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53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“Sigmoid” Is Applied Over</a:t>
            </a:r>
            <a:br>
              <a:rPr lang="en-US" dirty="0"/>
            </a:br>
            <a:r>
              <a:rPr lang="en-US" dirty="0"/>
              <a:t>(x * w) to Make a </a:t>
            </a:r>
            <a:r>
              <a:rPr lang="en-US" i="1" dirty="0"/>
              <a:t>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DC320-8A59-4A54-9B1B-C9CB77C7C8DC}"/>
              </a:ext>
            </a:extLst>
          </p:cNvPr>
          <p:cNvSpPr/>
          <p:nvPr/>
        </p:nvSpPr>
        <p:spPr>
          <a:xfrm>
            <a:off x="735495" y="1296987"/>
            <a:ext cx="777737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Here is our sigmoid function for making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predictions with logistic regression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or with perceptron-style neural nets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prediction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1.0</a:t>
            </a:r>
            <a:r>
              <a:rPr lang="en-US" sz="1800" dirty="0">
                <a:latin typeface="Courier New" panose="02070309020205020404" pitchFamily="49" charset="0"/>
              </a:rPr>
              <a:t> / 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 + </a:t>
            </a:r>
            <a:r>
              <a:rPr lang="en-US" sz="1800" dirty="0" err="1">
                <a:latin typeface="Courier New" panose="02070309020205020404" pitchFamily="49" charset="0"/>
              </a:rPr>
              <a:t>np.exp</a:t>
            </a:r>
            <a:r>
              <a:rPr lang="en-US" sz="1800" dirty="0">
                <a:latin typeface="Courier New" panose="02070309020205020404" pitchFamily="49" charset="0"/>
              </a:rPr>
              <a:t>(-x))</a:t>
            </a:r>
          </a:p>
        </p:txBody>
      </p:sp>
    </p:spTree>
    <p:extLst>
      <p:ext uri="{BB962C8B-B14F-4D97-AF65-F5344CB8AC3E}">
        <p14:creationId xmlns:p14="http://schemas.microsoft.com/office/powerpoint/2010/main" val="74761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Supervised</a:t>
            </a:r>
            <a:r>
              <a:rPr lang="en-US" b="1" dirty="0"/>
              <a:t> machine learning </a:t>
            </a:r>
          </a:p>
          <a:p>
            <a:pPr marL="483235" lvl="1" indent="0">
              <a:buNone/>
            </a:pPr>
            <a:endParaRPr lang="en-US" dirty="0"/>
          </a:p>
          <a:p>
            <a:pPr marL="483235" lvl="1" indent="0">
              <a:buNone/>
            </a:pPr>
            <a:r>
              <a:rPr lang="en-US" dirty="0"/>
              <a:t>Classification or regression, generally with linear functions:  </a:t>
            </a:r>
          </a:p>
          <a:p>
            <a:pPr marL="95885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Linear regression or logistic regression</a:t>
            </a:r>
            <a:endParaRPr lang="en-US" dirty="0">
              <a:solidFill>
                <a:schemeClr val="accent6"/>
              </a:solidFill>
              <a:sym typeface="Wingdings"/>
            </a:endParaRPr>
          </a:p>
          <a:p>
            <a:pPr marL="0" indent="0">
              <a:buNone/>
            </a:pPr>
            <a:endParaRPr lang="en-US" b="1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Next: Flexible </a:t>
            </a:r>
            <a:r>
              <a:rPr lang="en-US" i="1" dirty="0">
                <a:sym typeface="Wingdings"/>
              </a:rPr>
              <a:t>nonlinear </a:t>
            </a:r>
            <a:r>
              <a:rPr lang="en-US" dirty="0">
                <a:sym typeface="Wingdings"/>
              </a:rPr>
              <a:t>supervised learning – via artificial neural networks</a:t>
            </a:r>
          </a:p>
          <a:p>
            <a:endParaRPr lang="en-U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“Sigmoid” Is Applied Over</a:t>
            </a:r>
            <a:br>
              <a:rPr lang="en-US" dirty="0"/>
            </a:br>
            <a:r>
              <a:rPr lang="en-US" dirty="0"/>
              <a:t>(x * w) to Make a </a:t>
            </a:r>
            <a:r>
              <a:rPr lang="en-US" i="1" dirty="0"/>
              <a:t>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DC320-8A59-4A54-9B1B-C9CB77C7C8DC}"/>
              </a:ext>
            </a:extLst>
          </p:cNvPr>
          <p:cNvSpPr/>
          <p:nvPr/>
        </p:nvSpPr>
        <p:spPr>
          <a:xfrm>
            <a:off x="735495" y="1296987"/>
            <a:ext cx="777737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Here is our sigmoid function for making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predictions with logistic regression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or with perceptron-style neural nets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prediction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1.0</a:t>
            </a:r>
            <a:r>
              <a:rPr lang="en-US" sz="1800" dirty="0">
                <a:latin typeface="Courier New" panose="02070309020205020404" pitchFamily="49" charset="0"/>
              </a:rPr>
              <a:t> / 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 + </a:t>
            </a:r>
            <a:r>
              <a:rPr lang="en-US" sz="1800" dirty="0" err="1">
                <a:latin typeface="Courier New" panose="02070309020205020404" pitchFamily="49" charset="0"/>
              </a:rPr>
              <a:t>np.exp</a:t>
            </a:r>
            <a:r>
              <a:rPr lang="en-US" sz="1800" dirty="0">
                <a:latin typeface="Courier New" panose="02070309020205020404" pitchFamily="49" charset="0"/>
              </a:rPr>
              <a:t>(-x))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30" y="1034062"/>
            <a:ext cx="6565900" cy="4521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7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“Sigmoid” Is Applied Over</a:t>
            </a:r>
            <a:br>
              <a:rPr lang="en-US" dirty="0"/>
            </a:br>
            <a:r>
              <a:rPr lang="en-US" dirty="0"/>
              <a:t>(x * w) to Make a </a:t>
            </a:r>
            <a:r>
              <a:rPr lang="en-US" i="1" dirty="0"/>
              <a:t>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DC320-8A59-4A54-9B1B-C9CB77C7C8DC}"/>
              </a:ext>
            </a:extLst>
          </p:cNvPr>
          <p:cNvSpPr/>
          <p:nvPr/>
        </p:nvSpPr>
        <p:spPr>
          <a:xfrm>
            <a:off x="735495" y="1296987"/>
            <a:ext cx="777737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Here is our sigmoid function for making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predictions with logistic regression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or with perceptron-style neural nets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prediction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1.0</a:t>
            </a:r>
            <a:r>
              <a:rPr lang="en-US" sz="1800" dirty="0">
                <a:latin typeface="Courier New" panose="02070309020205020404" pitchFamily="49" charset="0"/>
              </a:rPr>
              <a:t> / 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 + </a:t>
            </a:r>
            <a:r>
              <a:rPr lang="en-US" sz="1800" dirty="0" err="1">
                <a:latin typeface="Courier New" panose="02070309020205020404" pitchFamily="49" charset="0"/>
              </a:rPr>
              <a:t>np.exp</a:t>
            </a:r>
            <a:r>
              <a:rPr lang="en-US" sz="1800" dirty="0">
                <a:latin typeface="Courier New" panose="02070309020205020404" pitchFamily="49" charset="0"/>
              </a:rPr>
              <a:t>(-x))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30" y="1034062"/>
            <a:ext cx="6565900" cy="4521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8CB85-D998-4E29-940C-4BFE3EEF15A4}"/>
              </a:ext>
            </a:extLst>
          </p:cNvPr>
          <p:cNvSpPr txBox="1"/>
          <p:nvPr/>
        </p:nvSpPr>
        <p:spPr>
          <a:xfrm>
            <a:off x="2139639" y="2311445"/>
            <a:ext cx="402603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To get a classifier, we’ll </a:t>
            </a:r>
            <a:br>
              <a:rPr lang="en-US" sz="2800" dirty="0"/>
            </a:br>
            <a:r>
              <a:rPr lang="en-US" sz="2800" dirty="0"/>
              <a:t>then </a:t>
            </a:r>
            <a:r>
              <a:rPr lang="en-US" sz="2800" i="1" dirty="0"/>
              <a:t>threshold</a:t>
            </a:r>
            <a:r>
              <a:rPr lang="en-US" sz="2800" dirty="0"/>
              <a:t> at 0.5</a:t>
            </a:r>
          </a:p>
        </p:txBody>
      </p:sp>
    </p:spTree>
    <p:extLst>
      <p:ext uri="{BB962C8B-B14F-4D97-AF65-F5344CB8AC3E}">
        <p14:creationId xmlns:p14="http://schemas.microsoft.com/office/powerpoint/2010/main" val="134200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Classifier,</a:t>
            </a:r>
            <a:br>
              <a:rPr lang="en-US" dirty="0"/>
            </a:br>
            <a:r>
              <a:rPr lang="en-US" dirty="0"/>
              <a:t>Applied to the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BF028-13E2-43EB-A03A-574AC600320A}"/>
              </a:ext>
            </a:extLst>
          </p:cNvPr>
          <p:cNvSpPr/>
          <p:nvPr/>
        </p:nvSpPr>
        <p:spPr>
          <a:xfrm>
            <a:off x="703463" y="1787203"/>
            <a:ext cx="680555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item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predicted_label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</a:rPr>
              <a:t> prediction\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[item].dot(weights)) &lt;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B7B3B-9D85-41AE-AA6E-E16DC2B69A4E}"/>
              </a:ext>
            </a:extLst>
          </p:cNvPr>
          <p:cNvSpPr txBox="1"/>
          <p:nvPr/>
        </p:nvSpPr>
        <p:spPr>
          <a:xfrm>
            <a:off x="1232452" y="3925957"/>
            <a:ext cx="607730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The more interesting part: how to </a:t>
            </a:r>
            <a:r>
              <a:rPr lang="en-US" sz="2000" i="1" dirty="0"/>
              <a:t>train</a:t>
            </a:r>
            <a:r>
              <a:rPr lang="en-US" sz="2000" dirty="0"/>
              <a:t> the classifier,</a:t>
            </a:r>
          </a:p>
          <a:p>
            <a:r>
              <a:rPr lang="en-US" sz="2000" dirty="0"/>
              <a:t>via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9638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E10E-D531-4702-8A79-E99CDE59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Gradient Descent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5FF49-D3B1-470C-8A54-1EB56B736E89}"/>
              </a:ext>
            </a:extLst>
          </p:cNvPr>
          <p:cNvSpPr/>
          <p:nvPr/>
        </p:nvSpPr>
        <p:spPr>
          <a:xfrm>
            <a:off x="382657" y="1183003"/>
            <a:ext cx="8244614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gradient_descent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epochs</a:t>
            </a:r>
            <a:r>
              <a:rPr lang="en-US" sz="1600" dirty="0"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eta</a:t>
            </a:r>
            <a:r>
              <a:rPr lang="en-US" sz="1600" dirty="0"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(epochs):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predictions = prediction(X.dot(w))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overall error, as a vector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error = (predictions - y)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Record the MSE so we can plot it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latin typeface="Courier New" panose="02070309020205020404" pitchFamily="49" charset="0"/>
              </a:rPr>
              <a:t>mean_sq_error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(error **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</a:rPr>
              <a:t>) / </a:t>
            </a:r>
            <a:r>
              <a:rPr lang="en-US" sz="1600" dirty="0" err="1">
                <a:latin typeface="Courier New" panose="02070309020205020404" pitchFamily="49" charset="0"/>
              </a:rPr>
              <a:t>X.shape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 The gradient is based on the partial derivative</a:t>
            </a:r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 of the MSE with respect to w.  This is the gradient for</a:t>
            </a:r>
            <a:b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# log-loss with sigmoid:</a:t>
            </a:r>
            <a:endParaRPr lang="en-US" sz="1600" b="1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gradient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</a:rPr>
              <a:t> / </a:t>
            </a:r>
            <a:r>
              <a:rPr lang="en-US" sz="1600" dirty="0" err="1">
                <a:latin typeface="Courier New" panose="02070309020205020404" pitchFamily="49" charset="0"/>
              </a:rPr>
              <a:t>X.shape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 * X.T.dot(error)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  w = w - eta * gradient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 w</a:t>
            </a:r>
          </a:p>
        </p:txBody>
      </p:sp>
    </p:spTree>
    <p:extLst>
      <p:ext uri="{BB962C8B-B14F-4D97-AF65-F5344CB8AC3E}">
        <p14:creationId xmlns:p14="http://schemas.microsoft.com/office/powerpoint/2010/main" val="255535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Descending the Gradient:</a:t>
            </a:r>
            <a:br>
              <a:rPr lang="en-US" dirty="0"/>
            </a:br>
            <a:r>
              <a:rPr lang="en-US" dirty="0"/>
              <a:t>Plotting Mean-Squared Error in Each Epoch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50" y="1311751"/>
            <a:ext cx="6284912" cy="41791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75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BB74-4170-46F4-BC17-EF2C59AA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Finally: The Optimal Weight for Feature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4C5CB8-49AC-4ABF-97BF-21311950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2939" y="840061"/>
            <a:ext cx="6410738" cy="47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BF028-13E2-43EB-A03A-574AC600320A}"/>
              </a:ext>
            </a:extLst>
          </p:cNvPr>
          <p:cNvSpPr/>
          <p:nvPr/>
        </p:nvSpPr>
        <p:spPr>
          <a:xfrm>
            <a:off x="569285" y="1349881"/>
            <a:ext cx="795842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item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predicted_label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</a:rPr>
              <a:t> prediction\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[item].dot(weights)) &lt;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'Prediction {} vs {}'</a:t>
            </a:r>
            <a:r>
              <a:rPr lang="en-US" sz="1800" dirty="0"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predicted_label</a:t>
            </a:r>
            <a:r>
              <a:rPr lang="en-US" sz="1800" dirty="0">
                <a:latin typeface="Courier New" panose="02070309020205020404" pitchFamily="49" charset="0"/>
              </a:rPr>
              <a:t>,\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 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[item]))</a:t>
            </a:r>
          </a:p>
        </p:txBody>
      </p:sp>
    </p:spTree>
    <p:extLst>
      <p:ext uri="{BB962C8B-B14F-4D97-AF65-F5344CB8AC3E}">
        <p14:creationId xmlns:p14="http://schemas.microsoft.com/office/powerpoint/2010/main" val="193816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BF028-13E2-43EB-A03A-574AC600320A}"/>
              </a:ext>
            </a:extLst>
          </p:cNvPr>
          <p:cNvSpPr/>
          <p:nvPr/>
        </p:nvSpPr>
        <p:spPr>
          <a:xfrm>
            <a:off x="569285" y="1349881"/>
            <a:ext cx="795842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item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)):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predicted_label</a:t>
            </a:r>
            <a:r>
              <a:rPr lang="en-US" sz="1800" dirty="0">
                <a:latin typeface="Courier New" panose="02070309020205020404" pitchFamily="49" charset="0"/>
              </a:rPr>
              <a:t> =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</a:rPr>
              <a:t> prediction\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(</a:t>
            </a:r>
            <a:r>
              <a:rPr lang="en-US" sz="1800" dirty="0" err="1">
                <a:latin typeface="Courier New" panose="02070309020205020404" pitchFamily="49" charset="0"/>
              </a:rPr>
              <a:t>X_test</a:t>
            </a:r>
            <a:r>
              <a:rPr lang="en-US" sz="1800" dirty="0">
                <a:latin typeface="Courier New" panose="02070309020205020404" pitchFamily="49" charset="0"/>
              </a:rPr>
              <a:t>[item].dot(weights)) &lt;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'Prediction {} vs {}'</a:t>
            </a:r>
            <a:r>
              <a:rPr lang="en-US" sz="1800" dirty="0"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predicted_label</a:t>
            </a:r>
            <a:r>
              <a:rPr lang="en-US" sz="1800" dirty="0">
                <a:latin typeface="Courier New" panose="02070309020205020404" pitchFamily="49" charset="0"/>
              </a:rPr>
              <a:t>,\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 </a:t>
            </a:r>
            <a:r>
              <a:rPr lang="en-US" sz="1800" dirty="0" err="1">
                <a:latin typeface="Courier New" panose="02070309020205020404" pitchFamily="49" charset="0"/>
              </a:rPr>
              <a:t>y_test</a:t>
            </a:r>
            <a:r>
              <a:rPr lang="en-US" sz="1800" dirty="0">
                <a:latin typeface="Courier New" panose="02070309020205020404" pitchFamily="49" charset="0"/>
              </a:rPr>
              <a:t>[item]))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D3576-60FA-45B1-8A25-8DAD95F80A74}"/>
              </a:ext>
            </a:extLst>
          </p:cNvPr>
          <p:cNvSpPr/>
          <p:nvPr/>
        </p:nvSpPr>
        <p:spPr>
          <a:xfrm>
            <a:off x="5426111" y="2294692"/>
            <a:ext cx="278761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1 vs 1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0 vs 0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0 vs 0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1 vs 1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0 vs 0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1 vs 1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1 vs 1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0 vs 0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0 vs 0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0 vs 0 </a:t>
            </a:r>
          </a:p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Prediction 1 vs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443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2FC-CC13-C24A-B760-0BD1836A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Stochastic</a:t>
            </a:r>
            <a:r>
              <a:rPr lang="en-US" dirty="0"/>
              <a:t>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F40D-512E-3743-82BC-DF37144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7" y="1457743"/>
            <a:ext cx="8157544" cy="1689552"/>
          </a:xfrm>
        </p:spPr>
        <p:txBody>
          <a:bodyPr/>
          <a:lstStyle/>
          <a:p>
            <a:pPr marL="7620" indent="0">
              <a:buNone/>
            </a:pPr>
            <a:r>
              <a:rPr lang="en-US" dirty="0"/>
              <a:t>If we have a very large data set, update the model after observing </a:t>
            </a:r>
            <a:r>
              <a:rPr lang="en-US" i="1" dirty="0"/>
              <a:t>each single observation</a:t>
            </a:r>
          </a:p>
          <a:p>
            <a:pPr lvl="1"/>
            <a:r>
              <a:rPr lang="en-US" dirty="0"/>
              <a:t>“online” or “streaming”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ED70-B9F0-A342-A5DF-4686F7AEC2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3825DB-48BC-CF42-832D-B9B19B9955EF}"/>
                  </a:ext>
                </a:extLst>
              </p:cNvPr>
              <p:cNvSpPr/>
              <p:nvPr/>
            </p:nvSpPr>
            <p:spPr>
              <a:xfrm>
                <a:off x="790922" y="3094921"/>
                <a:ext cx="3503491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3825DB-48BC-CF42-832D-B9B19B99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2" y="3094921"/>
                <a:ext cx="3503491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9969A7-8322-C84B-81EF-E718DC7A6B55}"/>
                  </a:ext>
                </a:extLst>
              </p:cNvPr>
              <p:cNvSpPr txBox="1"/>
              <p:nvPr/>
            </p:nvSpPr>
            <p:spPr>
              <a:xfrm>
                <a:off x="4294413" y="3147294"/>
                <a:ext cx="3919311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𝑀𝑆𝐸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9969A7-8322-C84B-81EF-E718DC7A6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13" y="3147294"/>
                <a:ext cx="3919311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E2B0C0-6347-4B46-8849-A1922F600572}"/>
                  </a:ext>
                </a:extLst>
              </p:cNvPr>
              <p:cNvSpPr txBox="1"/>
              <p:nvPr/>
            </p:nvSpPr>
            <p:spPr>
              <a:xfrm>
                <a:off x="2370525" y="4450112"/>
                <a:ext cx="3148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accent4"/>
                          </a:solidFill>
                          <a:latin typeface="Symbol" pitchFamily="2" charset="2"/>
                        </a:rPr>
                        <m:t>h</m:t>
                      </m:r>
                      <m:r>
                        <a:rPr lang="en-US" sz="24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𝑀𝑆𝐸𝑖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E2B0C0-6347-4B46-8849-A1922F600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25" y="4450112"/>
                <a:ext cx="314853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3684B2-C0AF-4369-B071-3C081B5A9B52}"/>
              </a:ext>
            </a:extLst>
          </p:cNvPr>
          <p:cNvSpPr txBox="1"/>
          <p:nvPr/>
        </p:nvSpPr>
        <p:spPr>
          <a:xfrm>
            <a:off x="6450495" y="4126946"/>
            <a:ext cx="235032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i="1" dirty="0" err="1"/>
              <a:t>E</a:t>
            </a:r>
            <a:r>
              <a:rPr lang="en-US" sz="2000" i="1" baseline="-25000" dirty="0" err="1"/>
              <a:t>i</a:t>
            </a:r>
            <a:r>
              <a:rPr lang="en-US" sz="2000" dirty="0"/>
              <a:t> = error between</a:t>
            </a:r>
            <a:br>
              <a:rPr lang="en-US" sz="2000" dirty="0"/>
            </a:br>
            <a:r>
              <a:rPr lang="en-US" sz="2000" dirty="0"/>
              <a:t>sigmoid output and</a:t>
            </a:r>
            <a:br>
              <a:rPr lang="en-US" sz="2000" dirty="0"/>
            </a:br>
            <a:r>
              <a:rPr lang="en-US" sz="2000" dirty="0"/>
              <a:t>training label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760713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2FC-CC13-C24A-B760-0BD1836A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F40D-512E-3743-82BC-DF37144F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648" y="1346474"/>
            <a:ext cx="7655208" cy="1922110"/>
          </a:xfrm>
        </p:spPr>
        <p:txBody>
          <a:bodyPr/>
          <a:lstStyle/>
          <a:p>
            <a:pPr marL="7620" indent="0">
              <a:buNone/>
            </a:pPr>
            <a:r>
              <a:rPr lang="en-US" dirty="0"/>
              <a:t>Update the model every k observations</a:t>
            </a:r>
          </a:p>
          <a:p>
            <a:pPr lvl="1"/>
            <a:r>
              <a:rPr lang="en-US" dirty="0"/>
              <a:t>Batch size</a:t>
            </a:r>
            <a:r>
              <a:rPr lang="en-US" i="1" dirty="0"/>
              <a:t> k</a:t>
            </a:r>
            <a:r>
              <a:rPr lang="en-US" dirty="0"/>
              <a:t> (e.g. 50)</a:t>
            </a:r>
          </a:p>
          <a:p>
            <a:pPr marL="7620" indent="0">
              <a:buNone/>
            </a:pPr>
            <a:r>
              <a:rPr lang="en-US" dirty="0"/>
              <a:t>More efficient than pure stochastic gradient or full gradient descent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ED70-B9F0-A342-A5DF-4686F7AEC2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3825DB-48BC-CF42-832D-B9B19B9955EF}"/>
                  </a:ext>
                </a:extLst>
              </p:cNvPr>
              <p:cNvSpPr/>
              <p:nvPr/>
            </p:nvSpPr>
            <p:spPr>
              <a:xfrm>
                <a:off x="857761" y="3310418"/>
                <a:ext cx="2926763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𝑀𝑆𝐸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3825DB-48BC-CF42-832D-B9B19B99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61" y="3310418"/>
                <a:ext cx="2926763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9969A7-8322-C84B-81EF-E718DC7A6B55}"/>
                  </a:ext>
                </a:extLst>
              </p:cNvPr>
              <p:cNvSpPr txBox="1"/>
              <p:nvPr/>
            </p:nvSpPr>
            <p:spPr>
              <a:xfrm>
                <a:off x="3945836" y="3147294"/>
                <a:ext cx="4936908" cy="1185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𝑀𝑆𝐸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9969A7-8322-C84B-81EF-E718DC7A6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36" y="3147294"/>
                <a:ext cx="4936908" cy="1185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E2B0C0-6347-4B46-8849-A1922F600572}"/>
                  </a:ext>
                </a:extLst>
              </p:cNvPr>
              <p:cNvSpPr txBox="1"/>
              <p:nvPr/>
            </p:nvSpPr>
            <p:spPr>
              <a:xfrm>
                <a:off x="2316333" y="4556746"/>
                <a:ext cx="3213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accent4"/>
                          </a:solidFill>
                          <a:latin typeface="Symbol" pitchFamily="2" charset="2"/>
                        </a:rPr>
                        <m:t>h</m:t>
                      </m:r>
                      <m:r>
                        <a:rPr lang="en-US" sz="24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sz="2400" b="0" i="1" baseline="-2500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E2B0C0-6347-4B46-8849-A1922F600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33" y="4556746"/>
                <a:ext cx="321384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9ED6363-4087-4478-9873-4260D3593426}"/>
              </a:ext>
            </a:extLst>
          </p:cNvPr>
          <p:cNvSpPr txBox="1"/>
          <p:nvPr/>
        </p:nvSpPr>
        <p:spPr>
          <a:xfrm>
            <a:off x="6414290" y="4368526"/>
            <a:ext cx="235032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i="1" dirty="0" err="1"/>
              <a:t>E</a:t>
            </a:r>
            <a:r>
              <a:rPr lang="en-US" sz="2000" i="1" baseline="-25000" dirty="0" err="1"/>
              <a:t>i</a:t>
            </a:r>
            <a:r>
              <a:rPr lang="en-US" sz="2000" dirty="0"/>
              <a:t> = error between</a:t>
            </a:r>
            <a:br>
              <a:rPr lang="en-US" sz="2000" dirty="0"/>
            </a:br>
            <a:r>
              <a:rPr lang="en-US" sz="2000" dirty="0"/>
              <a:t>sigmoid output and</a:t>
            </a:r>
            <a:br>
              <a:rPr lang="en-US" sz="2000" dirty="0"/>
            </a:br>
            <a:r>
              <a:rPr lang="en-US" sz="2000" dirty="0"/>
              <a:t>training label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12699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i="1" dirty="0"/>
              <a:t>Logistic</a:t>
            </a:r>
            <a:r>
              <a:rPr lang="en-US" dirty="0"/>
              <a:t>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35C49AFF-C0F0-7347-AE05-3DBC1062401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739863" y="3825221"/>
            <a:ext cx="444022" cy="339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i="1" dirty="0"/>
              <a:t>w</a:t>
            </a:r>
            <a:r>
              <a:rPr lang="en-US" sz="2000" i="1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67390" y="3825221"/>
            <a:ext cx="444022" cy="339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i="1" dirty="0"/>
              <a:t>w</a:t>
            </a:r>
            <a:r>
              <a:rPr lang="en-US" sz="2000" i="1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994917" y="3825221"/>
            <a:ext cx="444022" cy="339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i="1" dirty="0"/>
              <a:t>w</a:t>
            </a:r>
            <a:r>
              <a:rPr lang="en-US" sz="2000" i="1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130472" y="239963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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472" y="2399632"/>
                <a:ext cx="870973" cy="9412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3" idx="1"/>
            <a:endCxn id="3" idx="3"/>
          </p:cNvCxnSpPr>
          <p:nvPr/>
        </p:nvCxnSpPr>
        <p:spPr>
          <a:xfrm>
            <a:off x="2130472" y="2870279"/>
            <a:ext cx="870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324106" y="2540485"/>
            <a:ext cx="470647" cy="28238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9989" y="1380334"/>
                <a:ext cx="321594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400" b="1" dirty="0">
                    <a:latin typeface="Constantia" charset="0"/>
                    <a:ea typeface="Constantia" charset="0"/>
                    <a:cs typeface="Constantia" charset="0"/>
                  </a:rPr>
                  <a:t>Output for each row: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Symbol" pitchFamily="2" charset="2"/>
                        </a:rPr>
                        <m:t>s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89" y="1380334"/>
                <a:ext cx="3215945" cy="856004"/>
              </a:xfrm>
              <a:prstGeom prst="rect">
                <a:avLst/>
              </a:prstGeom>
              <a:blipFill>
                <a:blip r:embed="rId4"/>
                <a:stretch>
                  <a:fillRect l="-3036" t="-5674" r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2" idx="7"/>
            <a:endCxn id="3" idx="2"/>
          </p:cNvCxnSpPr>
          <p:nvPr/>
        </p:nvCxnSpPr>
        <p:spPr>
          <a:xfrm flipV="1">
            <a:off x="2118859" y="3340926"/>
            <a:ext cx="447100" cy="5339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0"/>
            <a:endCxn id="3" idx="2"/>
          </p:cNvCxnSpPr>
          <p:nvPr/>
        </p:nvCxnSpPr>
        <p:spPr>
          <a:xfrm flipH="1" flipV="1">
            <a:off x="2565959" y="3340926"/>
            <a:ext cx="23442" cy="4842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1"/>
            <a:endCxn id="3" idx="2"/>
          </p:cNvCxnSpPr>
          <p:nvPr/>
        </p:nvCxnSpPr>
        <p:spPr>
          <a:xfrm flipH="1" flipV="1">
            <a:off x="2565959" y="3340926"/>
            <a:ext cx="493984" cy="5339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2" idx="3"/>
          </p:cNvCxnSpPr>
          <p:nvPr/>
        </p:nvCxnSpPr>
        <p:spPr>
          <a:xfrm flipH="1">
            <a:off x="1430581" y="4114811"/>
            <a:ext cx="374308" cy="3693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8" idx="4"/>
          </p:cNvCxnSpPr>
          <p:nvPr/>
        </p:nvCxnSpPr>
        <p:spPr>
          <a:xfrm flipH="1">
            <a:off x="2559429" y="4164497"/>
            <a:ext cx="29972" cy="33453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9" idx="5"/>
          </p:cNvCxnSpPr>
          <p:nvPr/>
        </p:nvCxnSpPr>
        <p:spPr>
          <a:xfrm>
            <a:off x="3373913" y="4114811"/>
            <a:ext cx="278421" cy="2799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4592" y="4476193"/>
                <a:ext cx="780342" cy="624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2" y="4476193"/>
                <a:ext cx="780342" cy="624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39540" y="4476193"/>
                <a:ext cx="780342" cy="624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540" y="4476193"/>
                <a:ext cx="780342" cy="624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54684" y="4476193"/>
                <a:ext cx="780342" cy="624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84" y="4476193"/>
                <a:ext cx="780342" cy="624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99697" y="2727335"/>
                <a:ext cx="1675843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7B2017"/>
                        </a:solidFill>
                        <a:latin typeface="Symbol" pitchFamily="2" charset="2"/>
                      </a:rPr>
                      <m:t>s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B201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B2017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rgbClr val="7B2017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B201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solidFill>
                              <a:srgbClr val="7B201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B2017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B2017"/>
                            </a:solidFill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B20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B2017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B2017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B2017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B2017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697" y="2727335"/>
                <a:ext cx="1675843" cy="5235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293CC4-BFEE-3245-9353-E2C6B144B8D7}"/>
                  </a:ext>
                </a:extLst>
              </p:cNvPr>
              <p:cNvSpPr txBox="1"/>
              <p:nvPr/>
            </p:nvSpPr>
            <p:spPr>
              <a:xfrm>
                <a:off x="932401" y="5080421"/>
                <a:ext cx="2960175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nstantia" charset="0"/>
                    <a:ea typeface="Constantia" charset="0"/>
                    <a:cs typeface="Constantia" charset="0"/>
                  </a:rPr>
                  <a:t>Input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293CC4-BFEE-3245-9353-E2C6B144B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1" y="5080421"/>
                <a:ext cx="2960175" cy="486672"/>
              </a:xfrm>
              <a:prstGeom prst="rect">
                <a:avLst/>
              </a:prstGeom>
              <a:blipFill>
                <a:blip r:embed="rId9"/>
                <a:stretch>
                  <a:fillRect l="-3292" t="-5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502329" y="3909824"/>
            <a:ext cx="3244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(setting </a:t>
            </a:r>
            <a:r>
              <a:rPr lang="en-US" sz="2400" b="1" i="1" dirty="0"/>
              <a:t>w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is based on </a:t>
            </a:r>
            <a:r>
              <a:rPr lang="en-US" sz="2400" i="1" dirty="0"/>
              <a:t>gradient descent</a:t>
            </a:r>
            <a:r>
              <a:rPr lang="en-US" sz="2400" dirty="0"/>
              <a:t> minimizing the loss function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1792" y="1183129"/>
            <a:ext cx="3387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</a:t>
            </a:r>
            <a:r>
              <a:rPr lang="en-US" sz="2400" i="1" dirty="0"/>
              <a:t>probability</a:t>
            </a:r>
            <a:r>
              <a:rPr lang="en-US" sz="2400" dirty="0"/>
              <a:t> each</a:t>
            </a:r>
            <a:br>
              <a:rPr lang="en-US" sz="2400" dirty="0"/>
            </a:br>
            <a:r>
              <a:rPr lang="en-US" sz="2400" dirty="0"/>
              <a:t>item belongs to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154B9-5372-42FF-B5BB-CBB50736C9A2}"/>
              </a:ext>
            </a:extLst>
          </p:cNvPr>
          <p:cNvSpPr txBox="1"/>
          <p:nvPr/>
        </p:nvSpPr>
        <p:spPr>
          <a:xfrm>
            <a:off x="4531792" y="2355971"/>
            <a:ext cx="411843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Apply a </a:t>
            </a:r>
            <a:r>
              <a:rPr lang="en-US" sz="2000" i="1" dirty="0">
                <a:solidFill>
                  <a:schemeClr val="accent4"/>
                </a:solidFill>
              </a:rPr>
              <a:t>sigmoid</a:t>
            </a:r>
            <a:r>
              <a:rPr lang="en-US" sz="2000" dirty="0">
                <a:solidFill>
                  <a:schemeClr val="accent4"/>
                </a:solidFill>
              </a:rPr>
              <a:t> or </a:t>
            </a:r>
            <a:r>
              <a:rPr lang="en-US" sz="2000" i="1" dirty="0">
                <a:solidFill>
                  <a:schemeClr val="accent4"/>
                </a:solidFill>
              </a:rPr>
              <a:t>logistic</a:t>
            </a:r>
            <a:r>
              <a:rPr lang="en-US" sz="2000" dirty="0">
                <a:solidFill>
                  <a:schemeClr val="accent4"/>
                </a:solidFill>
              </a:rPr>
              <a:t>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F7FD9-4FB4-4A6B-B829-DA60B19DBAFD}"/>
              </a:ext>
            </a:extLst>
          </p:cNvPr>
          <p:cNvCxnSpPr>
            <a:stCxn id="4" idx="1"/>
          </p:cNvCxnSpPr>
          <p:nvPr/>
        </p:nvCxnSpPr>
        <p:spPr>
          <a:xfrm flipH="1">
            <a:off x="3161654" y="2556026"/>
            <a:ext cx="1370138" cy="7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1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US"/>
              <a:t>: Gradient </a:t>
            </a:r>
            <a:r>
              <a:rPr lang="en-US" dirty="0"/>
              <a:t>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620" indent="0">
              <a:buNone/>
            </a:pPr>
            <a:r>
              <a:rPr lang="en-US" dirty="0"/>
              <a:t>Progressively “follow the slope” towards a minimum</a:t>
            </a:r>
          </a:p>
          <a:p>
            <a:pPr lvl="1"/>
            <a:r>
              <a:rPr lang="en-US" dirty="0"/>
              <a:t>Analytical or numerical derivative</a:t>
            </a:r>
          </a:p>
          <a:p>
            <a:pPr lvl="1"/>
            <a:r>
              <a:rPr lang="en-US" dirty="0"/>
              <a:t>Need to pick step size</a:t>
            </a:r>
          </a:p>
          <a:p>
            <a:pPr marL="95885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larger = faster convergence but instability</a:t>
            </a:r>
          </a:p>
          <a:p>
            <a:pPr marL="7620" indent="0">
              <a:buNone/>
            </a:pPr>
            <a:r>
              <a:rPr lang="en-US" dirty="0"/>
              <a:t>Lots of variations</a:t>
            </a:r>
          </a:p>
          <a:p>
            <a:pPr marL="483235" lvl="1" indent="0">
              <a:buNone/>
            </a:pPr>
            <a:r>
              <a:rPr lang="en-US" dirty="0"/>
              <a:t>“Stochastic gradient descent or </a:t>
            </a:r>
            <a:r>
              <a:rPr lang="en-US" dirty="0" err="1"/>
              <a:t>minibatch</a:t>
            </a:r>
            <a:endParaRPr lang="en-US" dirty="0"/>
          </a:p>
          <a:p>
            <a:pPr marL="7620" indent="0">
              <a:buNone/>
            </a:pPr>
            <a:endParaRPr lang="en-US" dirty="0"/>
          </a:p>
          <a:p>
            <a:pPr marL="7620" indent="0">
              <a:buNone/>
            </a:pPr>
            <a:r>
              <a:rPr lang="en-US" dirty="0"/>
              <a:t>Can get caught in local minima</a:t>
            </a:r>
          </a:p>
          <a:p>
            <a:pPr marL="483235" lvl="1" indent="0">
              <a:buNone/>
            </a:pPr>
            <a:r>
              <a:rPr lang="en-US" dirty="0"/>
              <a:t>Alternative, </a:t>
            </a:r>
            <a:r>
              <a:rPr lang="en-US" i="1" dirty="0"/>
              <a:t>simulated annealing</a:t>
            </a:r>
            <a:r>
              <a:rPr lang="en-US" dirty="0"/>
              <a:t>, uses </a:t>
            </a:r>
            <a:r>
              <a:rPr lang="en-US" i="1" dirty="0"/>
              <a:t>random restarts </a:t>
            </a:r>
            <a:r>
              <a:rPr lang="en-US" dirty="0"/>
              <a:t>with less and less likelihood of restarting</a:t>
            </a:r>
          </a:p>
          <a:p>
            <a:pPr marL="7620" indent="0">
              <a:buNone/>
            </a:pPr>
            <a:r>
              <a:rPr lang="en-US" i="1" dirty="0"/>
              <a:t>Critical </a:t>
            </a:r>
            <a:r>
              <a:rPr lang="en-US" dirty="0"/>
              <a:t>for training neural nets, as we’ll see 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88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Actually a Basic </a:t>
            </a:r>
            <a:br>
              <a:rPr lang="en-US" dirty="0"/>
            </a:br>
            <a:r>
              <a:rPr lang="en-US" dirty="0"/>
              <a:t>“Artificial Neuron”!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828198" y="3855038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3455725" y="3855038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4083252" y="3855038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218807" y="2429450"/>
            <a:ext cx="870973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Σ</a:t>
            </a:r>
            <a:endParaRPr lang="en-US" dirty="0"/>
          </a:p>
        </p:txBody>
      </p:sp>
      <p:cxnSp>
        <p:nvCxnSpPr>
          <p:cNvPr id="32" name="Straight Connector 31"/>
          <p:cNvCxnSpPr>
            <a:stCxn id="29" idx="1"/>
            <a:endCxn id="29" idx="3"/>
          </p:cNvCxnSpPr>
          <p:nvPr/>
        </p:nvCxnSpPr>
        <p:spPr>
          <a:xfrm>
            <a:off x="3218807" y="2900097"/>
            <a:ext cx="870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3412441" y="2570303"/>
            <a:ext cx="470647" cy="28238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7"/>
            <a:endCxn id="29" idx="2"/>
          </p:cNvCxnSpPr>
          <p:nvPr/>
        </p:nvCxnSpPr>
        <p:spPr>
          <a:xfrm flipV="1">
            <a:off x="3156032" y="3370744"/>
            <a:ext cx="498262" cy="535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9" idx="2"/>
          </p:cNvCxnSpPr>
          <p:nvPr/>
        </p:nvCxnSpPr>
        <p:spPr>
          <a:xfrm flipV="1">
            <a:off x="3647766" y="3370744"/>
            <a:ext cx="6528" cy="484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1"/>
            <a:endCxn id="31" idx="2"/>
          </p:cNvCxnSpPr>
          <p:nvPr/>
        </p:nvCxnSpPr>
        <p:spPr>
          <a:xfrm flipH="1" flipV="1">
            <a:off x="3654294" y="3370744"/>
            <a:ext cx="485205" cy="535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3"/>
          </p:cNvCxnSpPr>
          <p:nvPr/>
        </p:nvCxnSpPr>
        <p:spPr>
          <a:xfrm flipH="1">
            <a:off x="2518914" y="4153460"/>
            <a:ext cx="365531" cy="3604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647764" y="4204661"/>
            <a:ext cx="2" cy="3241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90889" y="4183825"/>
            <a:ext cx="319890" cy="3533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40580" y="446286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i="1" baseline="-25000" dirty="0"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35528" y="446286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i="1" baseline="-25000" dirty="0">
                <a:latin typeface="Constantia" charset="0"/>
                <a:ea typeface="Constantia" charset="0"/>
                <a:cs typeface="Constantia" charset="0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672" y="446286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i="1" baseline="-25000" dirty="0">
                <a:latin typeface="Constantia" charset="0"/>
                <a:ea typeface="Constantia" charset="0"/>
                <a:cs typeface="Constantia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293CC4-BFEE-3245-9353-E2C6B144B8D7}"/>
                  </a:ext>
                </a:extLst>
              </p:cNvPr>
              <p:cNvSpPr txBox="1"/>
              <p:nvPr/>
            </p:nvSpPr>
            <p:spPr>
              <a:xfrm>
                <a:off x="2828198" y="5006459"/>
                <a:ext cx="1938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onstantia" charset="0"/>
                    <a:ea typeface="Constantia" charset="0"/>
                    <a:cs typeface="Constantia" charset="0"/>
                  </a:rPr>
                  <a:t>Inputs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293CC4-BFEE-3245-9353-E2C6B144B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98" y="5006459"/>
                <a:ext cx="1938069" cy="400110"/>
              </a:xfrm>
              <a:prstGeom prst="rect">
                <a:avLst/>
              </a:prstGeom>
              <a:blipFill>
                <a:blip r:embed="rId3"/>
                <a:stretch>
                  <a:fillRect l="-345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275292" y="2467432"/>
                <a:ext cx="1939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dirty="0">
                          <a:latin typeface="Symbol" pitchFamily="2" charset="2"/>
                        </a:rPr>
                        <m:t>s</m:t>
                      </m:r>
                      <m:r>
                        <a:rPr lang="en-US" sz="1800" b="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>
                          <a:latin typeface="Cambria Math" charset="0"/>
                        </a:rPr>
                        <m:t>⋅</m:t>
                      </m:r>
                      <m:r>
                        <a:rPr lang="en-US" sz="1800" b="0" i="1">
                          <a:latin typeface="Cambria Math" charset="0"/>
                        </a:rPr>
                        <m:t>𝑥</m:t>
                      </m:r>
                      <m:r>
                        <a:rPr lang="en-US" sz="1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292" y="2467432"/>
                <a:ext cx="193937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01825" y="3547261"/>
                <a:ext cx="2219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>
                          <a:solidFill>
                            <a:schemeClr val="tx1"/>
                          </a:solidFill>
                          <a:latin typeface="Symbol" pitchFamily="2" charset="2"/>
                        </a:rPr>
                        <m:t>s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=1/(1+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25" y="3547261"/>
                <a:ext cx="2219069" cy="307777"/>
              </a:xfrm>
              <a:prstGeom prst="rect">
                <a:avLst/>
              </a:prstGeom>
              <a:blipFill>
                <a:blip r:embed="rId5"/>
                <a:stretch>
                  <a:fillRect l="-824" r="-357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604523" y="2452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Activation </a:t>
            </a:r>
            <a:r>
              <a:rPr lang="en-US" sz="1800" i="1" dirty="0" err="1"/>
              <a:t>fn</a:t>
            </a:r>
            <a:endParaRPr lang="en-US" sz="1800" i="1" dirty="0"/>
          </a:p>
        </p:txBody>
      </p:sp>
      <p:cxnSp>
        <p:nvCxnSpPr>
          <p:cNvPr id="62" name="Straight Arrow Connector 61"/>
          <p:cNvCxnSpPr>
            <a:stCxn id="31" idx="0"/>
          </p:cNvCxnSpPr>
          <p:nvPr/>
        </p:nvCxnSpPr>
        <p:spPr>
          <a:xfrm flipH="1" flipV="1">
            <a:off x="3654293" y="2013680"/>
            <a:ext cx="1" cy="4157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3355B9-AC4C-4996-A03E-E22C0C967119}"/>
              </a:ext>
            </a:extLst>
          </p:cNvPr>
          <p:cNvSpPr txBox="1"/>
          <p:nvPr/>
        </p:nvSpPr>
        <p:spPr>
          <a:xfrm>
            <a:off x="6062870" y="3065498"/>
            <a:ext cx="118333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Sigmoid: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238815-6D9E-466B-AAF1-78D02BF05363}"/>
              </a:ext>
            </a:extLst>
          </p:cNvPr>
          <p:cNvSpPr txBox="1"/>
          <p:nvPr/>
        </p:nvSpPr>
        <p:spPr>
          <a:xfrm>
            <a:off x="3787564" y="1967684"/>
            <a:ext cx="37785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The output “activation function”:</a:t>
            </a:r>
          </a:p>
        </p:txBody>
      </p:sp>
    </p:spTree>
    <p:extLst>
      <p:ext uri="{BB962C8B-B14F-4D97-AF65-F5344CB8AC3E}">
        <p14:creationId xmlns:p14="http://schemas.microsoft.com/office/powerpoint/2010/main" val="1512057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Actually a Basic </a:t>
            </a:r>
            <a:br>
              <a:rPr lang="en-US" dirty="0"/>
            </a:br>
            <a:r>
              <a:rPr lang="en-US" dirty="0"/>
              <a:t>“Artificial Neuron”!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5" y="1211982"/>
            <a:ext cx="7514035" cy="6819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One tweak:  we’ll introduce another input called a </a:t>
            </a:r>
            <a:r>
              <a:rPr lang="en-US" i="1" dirty="0"/>
              <a:t>bias</a:t>
            </a:r>
            <a:r>
              <a:rPr lang="en-US" dirty="0"/>
              <a:t> that is “always on” (with a new weight </a:t>
            </a:r>
            <a:r>
              <a:rPr lang="en-US" i="1" dirty="0"/>
              <a:t>w</a:t>
            </a:r>
            <a:r>
              <a:rPr lang="en-US" i="1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889C4-5452-42EA-B13E-A3B9ADE64487}"/>
              </a:ext>
            </a:extLst>
          </p:cNvPr>
          <p:cNvSpPr/>
          <p:nvPr/>
        </p:nvSpPr>
        <p:spPr>
          <a:xfrm>
            <a:off x="2828198" y="3855038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9945B7-BF3C-42B6-A267-4D3473CC90C4}"/>
              </a:ext>
            </a:extLst>
          </p:cNvPr>
          <p:cNvSpPr/>
          <p:nvPr/>
        </p:nvSpPr>
        <p:spPr>
          <a:xfrm>
            <a:off x="3455725" y="3855038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70B56C-5D0C-46B0-AB2B-137FEA72EEF4}"/>
              </a:ext>
            </a:extLst>
          </p:cNvPr>
          <p:cNvSpPr/>
          <p:nvPr/>
        </p:nvSpPr>
        <p:spPr>
          <a:xfrm>
            <a:off x="4083252" y="3855038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3</a:t>
            </a:r>
          </a:p>
        </p:txBody>
      </p:sp>
      <p:sp>
        <p:nvSpPr>
          <p:cNvPr id="50" name="Rounded Rectangle 30">
            <a:extLst>
              <a:ext uri="{FF2B5EF4-FFF2-40B4-BE49-F238E27FC236}">
                <a16:creationId xmlns:a16="http://schemas.microsoft.com/office/drawing/2014/main" id="{9B5C61A3-BF50-43BA-9CC4-86D49E2D6D35}"/>
              </a:ext>
            </a:extLst>
          </p:cNvPr>
          <p:cNvSpPr/>
          <p:nvPr/>
        </p:nvSpPr>
        <p:spPr>
          <a:xfrm>
            <a:off x="3218807" y="2429450"/>
            <a:ext cx="870973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Σ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52517-A33D-4CC4-A9E6-A0F7D558E7E6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3218807" y="2900097"/>
            <a:ext cx="8709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32">
            <a:extLst>
              <a:ext uri="{FF2B5EF4-FFF2-40B4-BE49-F238E27FC236}">
                <a16:creationId xmlns:a16="http://schemas.microsoft.com/office/drawing/2014/main" id="{A515C2E1-AD63-48AE-8A3C-08A65F01A4FB}"/>
              </a:ext>
            </a:extLst>
          </p:cNvPr>
          <p:cNvCxnSpPr/>
          <p:nvPr/>
        </p:nvCxnSpPr>
        <p:spPr>
          <a:xfrm flipV="1">
            <a:off x="3412441" y="2570303"/>
            <a:ext cx="470647" cy="282388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EF244B-B470-495E-95C1-5440B79B49BB}"/>
              </a:ext>
            </a:extLst>
          </p:cNvPr>
          <p:cNvCxnSpPr>
            <a:stCxn id="35" idx="7"/>
            <a:endCxn id="47" idx="2"/>
          </p:cNvCxnSpPr>
          <p:nvPr/>
        </p:nvCxnSpPr>
        <p:spPr>
          <a:xfrm flipV="1">
            <a:off x="3156032" y="3370744"/>
            <a:ext cx="498262" cy="535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20741C-C42E-471F-8331-B4A233877BC4}"/>
              </a:ext>
            </a:extLst>
          </p:cNvPr>
          <p:cNvCxnSpPr>
            <a:endCxn id="47" idx="2"/>
          </p:cNvCxnSpPr>
          <p:nvPr/>
        </p:nvCxnSpPr>
        <p:spPr>
          <a:xfrm flipV="1">
            <a:off x="3647766" y="3370744"/>
            <a:ext cx="6528" cy="484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A1FB8-428D-4C79-AAB5-60E9B7C1B269}"/>
              </a:ext>
            </a:extLst>
          </p:cNvPr>
          <p:cNvCxnSpPr>
            <a:stCxn id="48" idx="1"/>
            <a:endCxn id="50" idx="2"/>
          </p:cNvCxnSpPr>
          <p:nvPr/>
        </p:nvCxnSpPr>
        <p:spPr>
          <a:xfrm flipH="1" flipV="1">
            <a:off x="3654294" y="3370744"/>
            <a:ext cx="485205" cy="535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567E7A-7083-497C-AFF1-68133F5D3365}"/>
              </a:ext>
            </a:extLst>
          </p:cNvPr>
          <p:cNvCxnSpPr>
            <a:cxnSpLocks/>
          </p:cNvCxnSpPr>
          <p:nvPr/>
        </p:nvCxnSpPr>
        <p:spPr>
          <a:xfrm flipH="1">
            <a:off x="2518655" y="4137494"/>
            <a:ext cx="365531" cy="3604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C9300F-87B8-4BD2-A94C-F15CD3CFB0FB}"/>
              </a:ext>
            </a:extLst>
          </p:cNvPr>
          <p:cNvCxnSpPr/>
          <p:nvPr/>
        </p:nvCxnSpPr>
        <p:spPr>
          <a:xfrm flipH="1">
            <a:off x="3647764" y="4204661"/>
            <a:ext cx="2" cy="3241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028B8A-DD79-419F-95B6-20651BB31992}"/>
              </a:ext>
            </a:extLst>
          </p:cNvPr>
          <p:cNvCxnSpPr/>
          <p:nvPr/>
        </p:nvCxnSpPr>
        <p:spPr>
          <a:xfrm>
            <a:off x="4390889" y="4183825"/>
            <a:ext cx="319890" cy="3533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F079E41-7823-4883-A45D-8B76499EBC24}"/>
              </a:ext>
            </a:extLst>
          </p:cNvPr>
          <p:cNvSpPr txBox="1"/>
          <p:nvPr/>
        </p:nvSpPr>
        <p:spPr>
          <a:xfrm>
            <a:off x="2240580" y="4462862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i="1" baseline="-25000" dirty="0"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B5978D-6ADA-442D-B3F9-6C3541F57DC6}"/>
              </a:ext>
            </a:extLst>
          </p:cNvPr>
          <p:cNvSpPr txBox="1"/>
          <p:nvPr/>
        </p:nvSpPr>
        <p:spPr>
          <a:xfrm>
            <a:off x="3435528" y="446286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i="1" baseline="-25000" dirty="0">
                <a:latin typeface="Constantia" charset="0"/>
                <a:ea typeface="Constantia" charset="0"/>
                <a:cs typeface="Constantia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CB0873-AA94-44F9-9901-EFA80A5CC725}"/>
              </a:ext>
            </a:extLst>
          </p:cNvPr>
          <p:cNvSpPr txBox="1"/>
          <p:nvPr/>
        </p:nvSpPr>
        <p:spPr>
          <a:xfrm>
            <a:off x="4650672" y="446286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2000" i="1" baseline="-25000" dirty="0">
                <a:latin typeface="Constantia" charset="0"/>
                <a:ea typeface="Constantia" charset="0"/>
                <a:cs typeface="Constantia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2022B12-88A6-45CD-B954-B41D953B9D28}"/>
                  </a:ext>
                </a:extLst>
              </p:cNvPr>
              <p:cNvSpPr txBox="1"/>
              <p:nvPr/>
            </p:nvSpPr>
            <p:spPr>
              <a:xfrm>
                <a:off x="2828198" y="5006459"/>
                <a:ext cx="1938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onstantia" charset="0"/>
                    <a:ea typeface="Constantia" charset="0"/>
                    <a:cs typeface="Constantia" charset="0"/>
                  </a:rPr>
                  <a:t>Inputs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2022B12-88A6-45CD-B954-B41D953B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98" y="5006459"/>
                <a:ext cx="1938069" cy="400110"/>
              </a:xfrm>
              <a:prstGeom prst="rect">
                <a:avLst/>
              </a:prstGeom>
              <a:blipFill>
                <a:blip r:embed="rId2"/>
                <a:stretch>
                  <a:fillRect l="-345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E120EA4-F373-4810-916E-1714C0B9F025}"/>
                  </a:ext>
                </a:extLst>
              </p:cNvPr>
              <p:cNvSpPr/>
              <p:nvPr/>
            </p:nvSpPr>
            <p:spPr>
              <a:xfrm>
                <a:off x="3903907" y="1975447"/>
                <a:ext cx="1939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dirty="0">
                          <a:latin typeface="Symbol" pitchFamily="2" charset="2"/>
                        </a:rPr>
                        <m:t>s</m:t>
                      </m:r>
                      <m:r>
                        <a:rPr lang="en-US" sz="1800" b="0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>
                          <a:latin typeface="Cambria Math" charset="0"/>
                        </a:rPr>
                        <m:t>⋅</m:t>
                      </m:r>
                      <m:r>
                        <a:rPr lang="en-US" sz="1800" b="0" i="1">
                          <a:latin typeface="Cambria Math" charset="0"/>
                        </a:rPr>
                        <m:t>𝑥</m:t>
                      </m:r>
                      <m:r>
                        <a:rPr lang="en-US" sz="1800" b="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E120EA4-F373-4810-916E-1714C0B9F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07" y="1975447"/>
                <a:ext cx="193937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C3071E92-CB68-4755-A736-B7CBD2B2898F}"/>
              </a:ext>
            </a:extLst>
          </p:cNvPr>
          <p:cNvSpPr txBox="1"/>
          <p:nvPr/>
        </p:nvSpPr>
        <p:spPr>
          <a:xfrm>
            <a:off x="1604523" y="2452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Activation </a:t>
            </a:r>
            <a:r>
              <a:rPr lang="en-US" sz="1800" i="1" dirty="0" err="1"/>
              <a:t>fn</a:t>
            </a:r>
            <a:endParaRPr lang="en-US" sz="18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805491-C2C2-413F-95DE-E3C2B591CBCE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654293" y="2013680"/>
            <a:ext cx="1" cy="4157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D46A01-146E-4FBD-B337-1DCC4413EC13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2545184" y="3298416"/>
            <a:ext cx="696062" cy="625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F03A363-F259-4799-81EC-32BF89356B41}"/>
              </a:ext>
            </a:extLst>
          </p:cNvPr>
          <p:cNvSpPr/>
          <p:nvPr/>
        </p:nvSpPr>
        <p:spPr>
          <a:xfrm>
            <a:off x="2217350" y="3872597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/>
              <a:t>w</a:t>
            </a:r>
            <a:r>
              <a:rPr lang="en-US" sz="1800" i="1" baseline="-25000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7DB797-CF3D-401D-B311-7598E24526F9}"/>
              </a:ext>
            </a:extLst>
          </p:cNvPr>
          <p:cNvCxnSpPr>
            <a:cxnSpLocks/>
          </p:cNvCxnSpPr>
          <p:nvPr/>
        </p:nvCxnSpPr>
        <p:spPr>
          <a:xfrm flipH="1">
            <a:off x="1953144" y="4188782"/>
            <a:ext cx="365531" cy="36048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444701-5FC6-476C-A60F-A2C5DCBEA51F}"/>
              </a:ext>
            </a:extLst>
          </p:cNvPr>
          <p:cNvSpPr txBox="1"/>
          <p:nvPr/>
        </p:nvSpPr>
        <p:spPr>
          <a:xfrm>
            <a:off x="1675069" y="4514150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nstantia" charset="0"/>
                <a:ea typeface="Constantia" charset="0"/>
                <a:cs typeface="Constantia" charset="0"/>
              </a:rPr>
              <a:t>1</a:t>
            </a:r>
            <a:endParaRPr lang="en-US" sz="2000" i="1" baseline="-250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6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(by Default) </a:t>
            </a:r>
            <a:br>
              <a:rPr lang="en-US" dirty="0"/>
            </a:br>
            <a:r>
              <a:rPr lang="en-US" dirty="0"/>
              <a:t>Are Essentially Logistic Regression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artificial neuron seeks to approximate (learn) a function (possibly regression or classification)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just a logistic regression “module”</a:t>
            </a:r>
          </a:p>
          <a:p>
            <a:pPr lvl="1"/>
            <a:r>
              <a:rPr lang="en-US" dirty="0"/>
              <a:t>“Activation function” is a </a:t>
            </a:r>
            <a:r>
              <a:rPr lang="en-US" i="1" dirty="0"/>
              <a:t>sigmoid</a:t>
            </a:r>
            <a:endParaRPr lang="en-US" dirty="0"/>
          </a:p>
          <a:p>
            <a:pPr lvl="1"/>
            <a:r>
              <a:rPr lang="en-US" dirty="0"/>
              <a:t>We train via gradient descent (minimizing, say, SSE)</a:t>
            </a:r>
          </a:p>
          <a:p>
            <a:pPr lvl="1"/>
            <a:r>
              <a:rPr lang="en-US" dirty="0"/>
              <a:t>We typically add a </a:t>
            </a:r>
            <a:r>
              <a:rPr lang="en-US" b="1" dirty="0"/>
              <a:t>bias</a:t>
            </a:r>
            <a:r>
              <a:rPr lang="en-US" dirty="0"/>
              <a:t> set to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we don’t really need probability of classification:</a:t>
            </a:r>
          </a:p>
          <a:p>
            <a:pPr marL="483235" lvl="1" indent="0">
              <a:buNone/>
            </a:pPr>
            <a:r>
              <a:rPr lang="en-US" dirty="0"/>
              <a:t>Can replace </a:t>
            </a:r>
            <a:r>
              <a:rPr lang="en-US" b="1" dirty="0"/>
              <a:t>sigmoid</a:t>
            </a:r>
            <a:r>
              <a:rPr lang="en-US" dirty="0"/>
              <a:t> “activation function” with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52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Neuron to a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C516-3C1E-481C-92FB-A4BBCB99B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0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Perceptron</a:t>
            </a:r>
            <a:r>
              <a:rPr lang="en-US" dirty="0"/>
              <a:t> – Running</a:t>
            </a:r>
            <a:br>
              <a:rPr lang="en-US" dirty="0"/>
            </a:br>
            <a:r>
              <a:rPr lang="en-US" dirty="0"/>
              <a:t>Multiple Regressions at Once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4072663" y="2522601"/>
            <a:ext cx="397909" cy="578224"/>
            <a:chOff x="3999279" y="2595282"/>
            <a:chExt cx="870973" cy="941294"/>
          </a:xfrm>
        </p:grpSpPr>
        <p:sp>
          <p:nvSpPr>
            <p:cNvPr id="6" name="Rounded Rectangle 5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7" name="Straight Connector 6"/>
            <p:cNvCxnSpPr>
              <a:stCxn id="7" idx="1"/>
              <a:endCxn id="7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0475" y="2522601"/>
            <a:ext cx="397909" cy="578224"/>
            <a:chOff x="3999279" y="2595282"/>
            <a:chExt cx="870973" cy="941294"/>
          </a:xfrm>
        </p:grpSpPr>
        <p:sp>
          <p:nvSpPr>
            <p:cNvPr id="11" name="Rounded Rectangle 10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2" name="Straight Connector 11"/>
            <p:cNvCxnSpPr>
              <a:stCxn id="12" idx="1"/>
              <a:endCxn id="12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775522" y="2522601"/>
            <a:ext cx="397909" cy="578224"/>
            <a:chOff x="3999279" y="2595282"/>
            <a:chExt cx="870973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6" name="Straight Connector 15"/>
            <p:cNvCxnSpPr>
              <a:stCxn id="16" idx="1"/>
              <a:endCxn id="16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072663" y="3805675"/>
            <a:ext cx="384081" cy="34962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cxnSp>
        <p:nvCxnSpPr>
          <p:cNvPr id="22" name="Straight Arrow Connector 21"/>
          <p:cNvCxnSpPr>
            <a:stCxn id="18" idx="0"/>
            <a:endCxn id="6" idx="2"/>
          </p:cNvCxnSpPr>
          <p:nvPr/>
        </p:nvCxnSpPr>
        <p:spPr>
          <a:xfrm flipV="1">
            <a:off x="4264704" y="3100825"/>
            <a:ext cx="6914" cy="7048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7"/>
            <a:endCxn id="11" idx="2"/>
          </p:cNvCxnSpPr>
          <p:nvPr/>
        </p:nvCxnSpPr>
        <p:spPr>
          <a:xfrm flipV="1">
            <a:off x="4400497" y="3100825"/>
            <a:ext cx="1188933" cy="756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  <a:endCxn id="15" idx="2"/>
          </p:cNvCxnSpPr>
          <p:nvPr/>
        </p:nvCxnSpPr>
        <p:spPr>
          <a:xfrm flipV="1">
            <a:off x="4456744" y="3100825"/>
            <a:ext cx="2517733" cy="8796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  <a:endCxn id="6" idx="2"/>
          </p:cNvCxnSpPr>
          <p:nvPr/>
        </p:nvCxnSpPr>
        <p:spPr>
          <a:xfrm flipH="1" flipV="1">
            <a:off x="4271618" y="3100825"/>
            <a:ext cx="1244543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0"/>
            <a:endCxn id="11" idx="2"/>
          </p:cNvCxnSpPr>
          <p:nvPr/>
        </p:nvCxnSpPr>
        <p:spPr>
          <a:xfrm flipH="1" flipV="1">
            <a:off x="5589430" y="3100825"/>
            <a:ext cx="62525" cy="617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1" idx="7"/>
            <a:endCxn id="15" idx="2"/>
          </p:cNvCxnSpPr>
          <p:nvPr/>
        </p:nvCxnSpPr>
        <p:spPr>
          <a:xfrm flipV="1">
            <a:off x="5787748" y="3100825"/>
            <a:ext cx="1186729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6" idx="2"/>
          </p:cNvCxnSpPr>
          <p:nvPr/>
        </p:nvCxnSpPr>
        <p:spPr>
          <a:xfrm flipH="1" flipV="1">
            <a:off x="4271618" y="3100825"/>
            <a:ext cx="2443350" cy="7967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2" idx="1"/>
            <a:endCxn id="11" idx="2"/>
          </p:cNvCxnSpPr>
          <p:nvPr/>
        </p:nvCxnSpPr>
        <p:spPr>
          <a:xfrm flipH="1" flipV="1">
            <a:off x="5589430" y="3100825"/>
            <a:ext cx="1181785" cy="67312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2" idx="0"/>
            <a:endCxn id="15" idx="2"/>
          </p:cNvCxnSpPr>
          <p:nvPr/>
        </p:nvCxnSpPr>
        <p:spPr>
          <a:xfrm flipV="1">
            <a:off x="6907009" y="3100825"/>
            <a:ext cx="67468" cy="6219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</p:cNvCxnSpPr>
          <p:nvPr/>
        </p:nvCxnSpPr>
        <p:spPr>
          <a:xfrm flipV="1">
            <a:off x="4271618" y="2213319"/>
            <a:ext cx="0" cy="3092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</p:cNvCxnSpPr>
          <p:nvPr/>
        </p:nvCxnSpPr>
        <p:spPr>
          <a:xfrm flipV="1">
            <a:off x="5589430" y="2199871"/>
            <a:ext cx="0" cy="3227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0"/>
          </p:cNvCxnSpPr>
          <p:nvPr/>
        </p:nvCxnSpPr>
        <p:spPr>
          <a:xfrm flipV="1">
            <a:off x="6974477" y="2213319"/>
            <a:ext cx="0" cy="3092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7354" y="41619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bias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96216" y="454602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inputs</a:t>
            </a:r>
          </a:p>
        </p:txBody>
      </p:sp>
      <p:sp>
        <p:nvSpPr>
          <p:cNvPr id="61" name="Oval 60"/>
          <p:cNvSpPr/>
          <p:nvPr/>
        </p:nvSpPr>
        <p:spPr>
          <a:xfrm>
            <a:off x="5459914" y="3718269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sp>
        <p:nvSpPr>
          <p:cNvPr id="62" name="Oval 61"/>
          <p:cNvSpPr/>
          <p:nvPr/>
        </p:nvSpPr>
        <p:spPr>
          <a:xfrm>
            <a:off x="6714968" y="3722752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4502" y="217738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class1?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10755" y="216358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class2?</a:t>
            </a:r>
            <a:endParaRPr lang="en-US" sz="1800" i="1" dirty="0">
              <a:solidFill>
                <a:schemeClr val="accent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29976" y="217738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class3?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7307" y="1736185"/>
            <a:ext cx="750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“One hot” encoding on outputs; each regression learns “one vs all”</a:t>
            </a:r>
          </a:p>
        </p:txBody>
      </p:sp>
    </p:spTree>
    <p:extLst>
      <p:ext uri="{BB962C8B-B14F-4D97-AF65-F5344CB8AC3E}">
        <p14:creationId xmlns:p14="http://schemas.microsoft.com/office/powerpoint/2010/main" val="126428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Later:</a:t>
            </a:r>
            <a:br>
              <a:rPr lang="en-US" dirty="0"/>
            </a:br>
            <a:r>
              <a:rPr lang="en-US" dirty="0"/>
              <a:t>More Complex (“Deeper”)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072663" y="2522601"/>
            <a:ext cx="397909" cy="578224"/>
            <a:chOff x="3999279" y="2595282"/>
            <a:chExt cx="870973" cy="941294"/>
          </a:xfrm>
        </p:grpSpPr>
        <p:sp>
          <p:nvSpPr>
            <p:cNvPr id="7" name="Rounded Rectangle 6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" name="Straight Connector 7"/>
            <p:cNvCxnSpPr>
              <a:stCxn id="11" idx="1"/>
              <a:endCxn id="11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0475" y="2522601"/>
            <a:ext cx="397909" cy="578224"/>
            <a:chOff x="3999279" y="2595282"/>
            <a:chExt cx="870973" cy="941294"/>
          </a:xfrm>
        </p:grpSpPr>
        <p:sp>
          <p:nvSpPr>
            <p:cNvPr id="11" name="Rounded Rectangle 10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2" name="Straight Connector 11"/>
            <p:cNvCxnSpPr>
              <a:stCxn id="16" idx="1"/>
              <a:endCxn id="16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775522" y="2522601"/>
            <a:ext cx="397909" cy="578224"/>
            <a:chOff x="3999279" y="2595282"/>
            <a:chExt cx="870973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6" name="Straight Connector 15"/>
            <p:cNvCxnSpPr>
              <a:stCxn id="20" idx="1"/>
              <a:endCxn id="20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072663" y="3805675"/>
            <a:ext cx="384081" cy="34962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22" idx="0"/>
            <a:endCxn id="10" idx="2"/>
          </p:cNvCxnSpPr>
          <p:nvPr/>
        </p:nvCxnSpPr>
        <p:spPr>
          <a:xfrm flipV="1">
            <a:off x="4264704" y="3100825"/>
            <a:ext cx="6914" cy="7048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7"/>
            <a:endCxn id="15" idx="2"/>
          </p:cNvCxnSpPr>
          <p:nvPr/>
        </p:nvCxnSpPr>
        <p:spPr>
          <a:xfrm flipV="1">
            <a:off x="4400497" y="3100825"/>
            <a:ext cx="1188933" cy="756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6"/>
            <a:endCxn id="19" idx="2"/>
          </p:cNvCxnSpPr>
          <p:nvPr/>
        </p:nvCxnSpPr>
        <p:spPr>
          <a:xfrm flipV="1">
            <a:off x="4456744" y="3100825"/>
            <a:ext cx="2517733" cy="8796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2"/>
          </p:cNvCxnSpPr>
          <p:nvPr/>
        </p:nvCxnSpPr>
        <p:spPr>
          <a:xfrm flipH="1" flipV="1">
            <a:off x="4271618" y="3100825"/>
            <a:ext cx="1244543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flipH="1" flipV="1">
            <a:off x="5589430" y="3100825"/>
            <a:ext cx="62525" cy="617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5787748" y="3100825"/>
            <a:ext cx="1186729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2"/>
          </p:cNvCxnSpPr>
          <p:nvPr/>
        </p:nvCxnSpPr>
        <p:spPr>
          <a:xfrm flipH="1" flipV="1">
            <a:off x="4271618" y="3100825"/>
            <a:ext cx="2443350" cy="7967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flipH="1" flipV="1">
            <a:off x="5589430" y="3100825"/>
            <a:ext cx="1181785" cy="67312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6907009" y="3100825"/>
            <a:ext cx="67468" cy="6219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7354" y="41619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bias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96216" y="454602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inputs</a:t>
            </a:r>
          </a:p>
        </p:txBody>
      </p:sp>
      <p:sp>
        <p:nvSpPr>
          <p:cNvPr id="35" name="Oval 34"/>
          <p:cNvSpPr/>
          <p:nvPr/>
        </p:nvSpPr>
        <p:spPr>
          <a:xfrm>
            <a:off x="5459914" y="3718269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6714968" y="3722752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3257" y="2600741"/>
            <a:ext cx="262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We don’t need to decide a priori which</a:t>
            </a:r>
          </a:p>
          <a:p>
            <a:r>
              <a:rPr lang="en-US" sz="1800" i="1" dirty="0"/>
              <a:t>variables are being </a:t>
            </a:r>
          </a:p>
          <a:p>
            <a:r>
              <a:rPr lang="en-US" sz="1800" i="1" dirty="0"/>
              <a:t>predicted here</a:t>
            </a:r>
          </a:p>
        </p:txBody>
      </p:sp>
    </p:spTree>
    <p:extLst>
      <p:ext uri="{BB962C8B-B14F-4D97-AF65-F5344CB8AC3E}">
        <p14:creationId xmlns:p14="http://schemas.microsoft.com/office/powerpoint/2010/main" val="1136695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Later:</a:t>
            </a:r>
            <a:br>
              <a:rPr lang="en-US" dirty="0"/>
            </a:br>
            <a:r>
              <a:rPr lang="en-US" dirty="0"/>
              <a:t>More Complex (“Deeper”)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072663" y="2522601"/>
            <a:ext cx="397909" cy="578224"/>
            <a:chOff x="3999279" y="2595282"/>
            <a:chExt cx="870973" cy="941294"/>
          </a:xfrm>
        </p:grpSpPr>
        <p:sp>
          <p:nvSpPr>
            <p:cNvPr id="7" name="Rounded Rectangle 6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" name="Straight Connector 7"/>
            <p:cNvCxnSpPr>
              <a:stCxn id="11" idx="1"/>
              <a:endCxn id="11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0475" y="2522601"/>
            <a:ext cx="397909" cy="578224"/>
            <a:chOff x="3999279" y="2595282"/>
            <a:chExt cx="870973" cy="941294"/>
          </a:xfrm>
        </p:grpSpPr>
        <p:sp>
          <p:nvSpPr>
            <p:cNvPr id="11" name="Rounded Rectangle 10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2" name="Straight Connector 11"/>
            <p:cNvCxnSpPr>
              <a:stCxn id="16" idx="1"/>
              <a:endCxn id="16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775522" y="2522601"/>
            <a:ext cx="397909" cy="578224"/>
            <a:chOff x="3999279" y="2595282"/>
            <a:chExt cx="870973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6" name="Straight Connector 15"/>
            <p:cNvCxnSpPr>
              <a:stCxn id="20" idx="1"/>
              <a:endCxn id="20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072663" y="3805675"/>
            <a:ext cx="384081" cy="34962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22" idx="0"/>
            <a:endCxn id="10" idx="2"/>
          </p:cNvCxnSpPr>
          <p:nvPr/>
        </p:nvCxnSpPr>
        <p:spPr>
          <a:xfrm flipV="1">
            <a:off x="4264704" y="3100825"/>
            <a:ext cx="6914" cy="7048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7"/>
            <a:endCxn id="15" idx="2"/>
          </p:cNvCxnSpPr>
          <p:nvPr/>
        </p:nvCxnSpPr>
        <p:spPr>
          <a:xfrm flipV="1">
            <a:off x="4400497" y="3100825"/>
            <a:ext cx="1188933" cy="756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6"/>
            <a:endCxn id="19" idx="2"/>
          </p:cNvCxnSpPr>
          <p:nvPr/>
        </p:nvCxnSpPr>
        <p:spPr>
          <a:xfrm flipV="1">
            <a:off x="4456744" y="3100825"/>
            <a:ext cx="2517733" cy="8796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2"/>
          </p:cNvCxnSpPr>
          <p:nvPr/>
        </p:nvCxnSpPr>
        <p:spPr>
          <a:xfrm flipH="1" flipV="1">
            <a:off x="4271618" y="3100825"/>
            <a:ext cx="1244543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 flipH="1" flipV="1">
            <a:off x="5589430" y="3100825"/>
            <a:ext cx="62525" cy="617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5787748" y="3100825"/>
            <a:ext cx="1186729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2"/>
          </p:cNvCxnSpPr>
          <p:nvPr/>
        </p:nvCxnSpPr>
        <p:spPr>
          <a:xfrm flipH="1" flipV="1">
            <a:off x="4271618" y="3100825"/>
            <a:ext cx="2443350" cy="7967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2"/>
          </p:cNvCxnSpPr>
          <p:nvPr/>
        </p:nvCxnSpPr>
        <p:spPr>
          <a:xfrm flipH="1" flipV="1">
            <a:off x="5589430" y="3100825"/>
            <a:ext cx="1181785" cy="67312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6907009" y="3100825"/>
            <a:ext cx="67468" cy="6219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0"/>
          </p:cNvCxnSpPr>
          <p:nvPr/>
        </p:nvCxnSpPr>
        <p:spPr>
          <a:xfrm flipV="1">
            <a:off x="5589430" y="2199871"/>
            <a:ext cx="0" cy="3227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7354" y="41619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bias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96216" y="454602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inputs</a:t>
            </a:r>
          </a:p>
        </p:txBody>
      </p:sp>
      <p:sp>
        <p:nvSpPr>
          <p:cNvPr id="35" name="Oval 34"/>
          <p:cNvSpPr/>
          <p:nvPr/>
        </p:nvSpPr>
        <p:spPr>
          <a:xfrm>
            <a:off x="5459914" y="3718269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6714968" y="3722752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90475" y="1608176"/>
            <a:ext cx="397909" cy="578224"/>
            <a:chOff x="3999279" y="2595282"/>
            <a:chExt cx="870973" cy="941294"/>
          </a:xfrm>
        </p:grpSpPr>
        <p:sp>
          <p:nvSpPr>
            <p:cNvPr id="40" name="Rounded Rectangle 39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V="1">
            <a:off x="5589430" y="1298894"/>
            <a:ext cx="0" cy="3092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4929" y="12629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class?</a:t>
            </a:r>
          </a:p>
        </p:txBody>
      </p:sp>
      <p:cxnSp>
        <p:nvCxnSpPr>
          <p:cNvPr id="50" name="Straight Arrow Connector 49"/>
          <p:cNvCxnSpPr>
            <a:stCxn id="15" idx="0"/>
            <a:endCxn id="40" idx="2"/>
          </p:cNvCxnSpPr>
          <p:nvPr/>
        </p:nvCxnSpPr>
        <p:spPr>
          <a:xfrm flipH="1" flipV="1">
            <a:off x="5589430" y="2186400"/>
            <a:ext cx="1385047" cy="3362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40" idx="2"/>
          </p:cNvCxnSpPr>
          <p:nvPr/>
        </p:nvCxnSpPr>
        <p:spPr>
          <a:xfrm flipV="1">
            <a:off x="4271618" y="2186400"/>
            <a:ext cx="1317812" cy="3362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3257" y="2600741"/>
            <a:ext cx="262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We don’t need to decide a priori which</a:t>
            </a:r>
          </a:p>
          <a:p>
            <a:r>
              <a:rPr lang="en-US" sz="1800" i="1" dirty="0"/>
              <a:t>variables are being </a:t>
            </a:r>
          </a:p>
          <a:p>
            <a:r>
              <a:rPr lang="en-US" sz="1800" i="1" dirty="0"/>
              <a:t>predicted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0415" y="1540669"/>
            <a:ext cx="420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Training will help direct </a:t>
            </a:r>
            <a:br>
              <a:rPr lang="en-US" sz="1800" i="1" dirty="0"/>
            </a:br>
            <a:r>
              <a:rPr lang="en-US" sz="1800" i="1" dirty="0"/>
              <a:t>what the hidden variables </a:t>
            </a:r>
            <a:br>
              <a:rPr lang="en-US" sz="1800" i="1" dirty="0"/>
            </a:br>
            <a:r>
              <a:rPr lang="en-US" sz="1800" i="1" dirty="0"/>
              <a:t>should be</a:t>
            </a:r>
          </a:p>
        </p:txBody>
      </p:sp>
    </p:spTree>
    <p:extLst>
      <p:ext uri="{BB962C8B-B14F-4D97-AF65-F5344CB8AC3E}">
        <p14:creationId xmlns:p14="http://schemas.microsoft.com/office/powerpoint/2010/main" val="2391643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FCD01-D9F8-4B8C-8925-4DCA9DE5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Single-Layer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8EAF7C-998B-492C-8877-C45CE1C57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34324-A134-4663-8818-DDC77866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731" y="5259388"/>
            <a:ext cx="4108269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728B-7EEA-497D-A542-C67F0460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910DD2F-4B2A-1149-8114-29949C02224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74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9CD41F-2C49-4F58-98BC-EBA69DD2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Simultaneously Train…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8BAE9-50AA-46C7-BA53-4B8D85BA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very simple example</a:t>
            </a:r>
          </a:p>
          <a:p>
            <a:pPr lvl="1"/>
            <a:r>
              <a:rPr lang="en-US" dirty="0"/>
              <a:t>We have input instances with two features,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We want to build a classifier for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 OR x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Let’s set up a very simple single-layer network with two artificial neurons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A10F-6AC4-4112-9FEB-85E3E755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CF1E-C67B-4729-ADC0-B42B0A9E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48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C454-FC06-46C7-A74C-65A54167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Weights in Logistic Regression</a:t>
            </a:r>
            <a:br>
              <a:rPr lang="en-US" dirty="0"/>
            </a:br>
            <a:r>
              <a:rPr lang="en-US" dirty="0"/>
              <a:t>via </a:t>
            </a:r>
            <a:r>
              <a:rPr lang="en-US" i="1" dirty="0"/>
              <a:t>Gradient Descent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31C7B4-28AE-4B7B-8AB0-2D6FA7F0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EFC8-E618-4A04-9110-63A1F32621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Using Single</a:t>
            </a:r>
            <a:br>
              <a:rPr lang="en-US" dirty="0"/>
            </a:br>
            <a:r>
              <a:rPr lang="en-US" dirty="0"/>
              <a:t>Neurons (</a:t>
            </a:r>
            <a:r>
              <a:rPr lang="en-US" dirty="0" err="1"/>
              <a:t>Perceptrons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390475" y="2522601"/>
            <a:ext cx="397909" cy="578224"/>
            <a:chOff x="3999279" y="2595282"/>
            <a:chExt cx="870973" cy="941294"/>
          </a:xfrm>
        </p:grpSpPr>
        <p:sp>
          <p:nvSpPr>
            <p:cNvPr id="11" name="Rounded Rectangle 10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2" name="Straight Connector 11"/>
            <p:cNvCxnSpPr>
              <a:stCxn id="12" idx="1"/>
              <a:endCxn id="12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775522" y="2522601"/>
            <a:ext cx="397909" cy="578224"/>
            <a:chOff x="3999279" y="2595282"/>
            <a:chExt cx="870973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3999279" y="2595282"/>
              <a:ext cx="870973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800" dirty="0" err="1">
                  <a:latin typeface="Constantia" charset="0"/>
                  <a:ea typeface="Constantia" charset="0"/>
                  <a:cs typeface="Constantia" charset="0"/>
                </a:rPr>
                <a:t>Σ</a:t>
              </a:r>
              <a:endParaRPr lang="en-US" sz="1800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16" name="Straight Connector 15"/>
            <p:cNvCxnSpPr>
              <a:stCxn id="16" idx="1"/>
              <a:endCxn id="16" idx="3"/>
            </p:cNvCxnSpPr>
            <p:nvPr/>
          </p:nvCxnSpPr>
          <p:spPr>
            <a:xfrm>
              <a:off x="3999279" y="3065929"/>
              <a:ext cx="8709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199441" y="2722487"/>
              <a:ext cx="470647" cy="282388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072663" y="3805675"/>
            <a:ext cx="384081" cy="34962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cxnSp>
        <p:nvCxnSpPr>
          <p:cNvPr id="25" name="Straight Arrow Connector 24"/>
          <p:cNvCxnSpPr>
            <a:stCxn id="18" idx="7"/>
            <a:endCxn id="11" idx="2"/>
          </p:cNvCxnSpPr>
          <p:nvPr/>
        </p:nvCxnSpPr>
        <p:spPr>
          <a:xfrm flipV="1">
            <a:off x="4400497" y="3100825"/>
            <a:ext cx="1188933" cy="756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  <a:endCxn id="15" idx="2"/>
          </p:cNvCxnSpPr>
          <p:nvPr/>
        </p:nvCxnSpPr>
        <p:spPr>
          <a:xfrm flipV="1">
            <a:off x="4456744" y="3100825"/>
            <a:ext cx="2517733" cy="8796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0"/>
            <a:endCxn id="11" idx="2"/>
          </p:cNvCxnSpPr>
          <p:nvPr/>
        </p:nvCxnSpPr>
        <p:spPr>
          <a:xfrm flipH="1" flipV="1">
            <a:off x="5589430" y="3100825"/>
            <a:ext cx="62525" cy="617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1" idx="7"/>
            <a:endCxn id="15" idx="2"/>
          </p:cNvCxnSpPr>
          <p:nvPr/>
        </p:nvCxnSpPr>
        <p:spPr>
          <a:xfrm flipV="1">
            <a:off x="5787748" y="3100825"/>
            <a:ext cx="1186729" cy="668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2" idx="1"/>
            <a:endCxn id="11" idx="2"/>
          </p:cNvCxnSpPr>
          <p:nvPr/>
        </p:nvCxnSpPr>
        <p:spPr>
          <a:xfrm flipH="1" flipV="1">
            <a:off x="5589430" y="3100825"/>
            <a:ext cx="1181785" cy="67312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2" idx="0"/>
            <a:endCxn id="15" idx="2"/>
          </p:cNvCxnSpPr>
          <p:nvPr/>
        </p:nvCxnSpPr>
        <p:spPr>
          <a:xfrm flipV="1">
            <a:off x="6907009" y="3100825"/>
            <a:ext cx="67468" cy="6219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</p:cNvCxnSpPr>
          <p:nvPr/>
        </p:nvCxnSpPr>
        <p:spPr>
          <a:xfrm flipV="1">
            <a:off x="5589430" y="2199871"/>
            <a:ext cx="0" cy="3227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0"/>
          </p:cNvCxnSpPr>
          <p:nvPr/>
        </p:nvCxnSpPr>
        <p:spPr>
          <a:xfrm flipV="1">
            <a:off x="6974477" y="2213319"/>
            <a:ext cx="0" cy="3092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7354" y="41619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bias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96216" y="454602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inputs</a:t>
            </a:r>
          </a:p>
        </p:txBody>
      </p:sp>
      <p:sp>
        <p:nvSpPr>
          <p:cNvPr id="61" name="Oval 60"/>
          <p:cNvSpPr/>
          <p:nvPr/>
        </p:nvSpPr>
        <p:spPr>
          <a:xfrm>
            <a:off x="5459914" y="3718269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1</a:t>
            </a:r>
          </a:p>
        </p:txBody>
      </p:sp>
      <p:sp>
        <p:nvSpPr>
          <p:cNvPr id="62" name="Oval 61"/>
          <p:cNvSpPr/>
          <p:nvPr/>
        </p:nvSpPr>
        <p:spPr>
          <a:xfrm>
            <a:off x="6714968" y="3722752"/>
            <a:ext cx="384081" cy="349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x</a:t>
            </a:r>
            <a:r>
              <a:rPr lang="en-US" sz="1800" i="1" baseline="-25000" dirty="0">
                <a:latin typeface="Constantia" charset="0"/>
                <a:ea typeface="Constantia" charset="0"/>
                <a:cs typeface="Constantia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10755" y="2163589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x1 AND x2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9976" y="2177389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x1 OR 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F8320-BFD8-44BC-B90D-13DE5444712A}"/>
              </a:ext>
            </a:extLst>
          </p:cNvPr>
          <p:cNvSpPr txBox="1"/>
          <p:nvPr/>
        </p:nvSpPr>
        <p:spPr>
          <a:xfrm>
            <a:off x="5285250" y="3120346"/>
            <a:ext cx="6126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1,1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F88A86-39BC-4097-B811-1E0B93799F0D}"/>
              </a:ext>
            </a:extLst>
          </p:cNvPr>
          <p:cNvSpPr txBox="1"/>
          <p:nvPr/>
        </p:nvSpPr>
        <p:spPr>
          <a:xfrm>
            <a:off x="4590803" y="2929975"/>
            <a:ext cx="6126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1,0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A0D922-9285-42B0-BE28-C2D925667B49}"/>
              </a:ext>
            </a:extLst>
          </p:cNvPr>
          <p:cNvSpPr txBox="1"/>
          <p:nvPr/>
        </p:nvSpPr>
        <p:spPr>
          <a:xfrm>
            <a:off x="5805718" y="2900841"/>
            <a:ext cx="6126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1,2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88AD1-7254-4504-B9F8-DDAD353B2F8C}"/>
              </a:ext>
            </a:extLst>
          </p:cNvPr>
          <p:cNvSpPr txBox="1"/>
          <p:nvPr/>
        </p:nvSpPr>
        <p:spPr>
          <a:xfrm>
            <a:off x="7029976" y="3120346"/>
            <a:ext cx="6126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E79B1-1AE3-482E-A32E-F8B02B0348D6}"/>
              </a:ext>
            </a:extLst>
          </p:cNvPr>
          <p:cNvSpPr txBox="1"/>
          <p:nvPr/>
        </p:nvSpPr>
        <p:spPr>
          <a:xfrm>
            <a:off x="476413" y="1555789"/>
            <a:ext cx="3511026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Let’s use </a:t>
            </a:r>
            <a:r>
              <a:rPr lang="en-US" dirty="0" err="1"/>
              <a:t>w</a:t>
            </a:r>
            <a:r>
              <a:rPr lang="en-US" baseline="-25000" dirty="0" err="1"/>
              <a:t>j,i</a:t>
            </a:r>
            <a:r>
              <a:rPr lang="en-US" dirty="0"/>
              <a:t> to be the weight</a:t>
            </a:r>
          </a:p>
          <a:p>
            <a:r>
              <a:rPr lang="en-US" dirty="0"/>
              <a:t>from input </a:t>
            </a:r>
            <a:r>
              <a:rPr lang="en-US" i="1" dirty="0" err="1"/>
              <a:t>i</a:t>
            </a:r>
            <a:r>
              <a:rPr lang="en-US" dirty="0"/>
              <a:t> to neuron </a:t>
            </a:r>
            <a:r>
              <a:rPr lang="en-US" i="1" dirty="0"/>
              <a:t>j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1FB17-4836-4D8D-AEA5-AE16B1F248C3}"/>
                  </a:ext>
                </a:extLst>
              </p:cNvPr>
              <p:cNvSpPr txBox="1"/>
              <p:nvPr/>
            </p:nvSpPr>
            <p:spPr>
              <a:xfrm>
                <a:off x="504639" y="2954576"/>
                <a:ext cx="3012299" cy="170219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simplicity we’ll use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b="1" dirty="0" err="1"/>
                  <a:t>heaviside</a:t>
                </a:r>
                <a:r>
                  <a:rPr lang="en-US" dirty="0"/>
                  <a:t> activation</a:t>
                </a:r>
              </a:p>
              <a:p>
                <a:r>
                  <a:rPr lang="en-US" dirty="0"/>
                  <a:t>function,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1FB17-4836-4D8D-AEA5-AE16B1F2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9" y="2954576"/>
                <a:ext cx="3012299" cy="1702197"/>
              </a:xfrm>
              <a:prstGeom prst="rect">
                <a:avLst/>
              </a:prstGeom>
              <a:blipFill>
                <a:blip r:embed="rId2"/>
                <a:stretch>
                  <a:fillRect l="-2227" t="-2151" r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066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5902-A39A-4AB0-82B9-BDFDF4F7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Is Incremental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14829-9513-4BB8-9D79-6484395C9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Take each sample </a:t>
                </a:r>
                <a:r>
                  <a:rPr lang="en-US" b="1" i="1" dirty="0"/>
                  <a:t>x</a:t>
                </a:r>
                <a:r>
                  <a:rPr lang="en-US" dirty="0"/>
                  <a:t> and make a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a is the activation function (e.g., </a:t>
                </a:r>
                <a:r>
                  <a:rPr lang="en-US" dirty="0" err="1"/>
                  <a:t>heaviside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e.g., for our unit 1 predicting x[1] AND x[2]:</a:t>
                </a:r>
              </a:p>
              <a:p>
                <a:pPr marL="285750" lvl="1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for x = [0 1]	and w</a:t>
                </a:r>
                <a:r>
                  <a:rPr lang="en-US" baseline="-25000" dirty="0">
                    <a:solidFill>
                      <a:schemeClr val="accent6"/>
                    </a:solidFill>
                  </a:rPr>
                  <a:t>1</a:t>
                </a:r>
                <a:r>
                  <a:rPr lang="en-US" dirty="0">
                    <a:solidFill>
                      <a:schemeClr val="accent6"/>
                    </a:solidFill>
                  </a:rPr>
                  <a:t> = [0.01 0.1 0.1]: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1" dirty="0">
                    <a:solidFill>
                      <a:schemeClr val="accent6"/>
                    </a:solidFill>
                  </a:rPr>
                  <a:t> = x with bias</a:t>
                </a:r>
                <a:r>
                  <a:rPr lang="en-US" dirty="0">
                    <a:solidFill>
                      <a:schemeClr val="accent6"/>
                    </a:solidFill>
                  </a:rPr>
                  <a:t>  = [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6"/>
                    </a:solidFill>
                  </a:rPr>
                  <a:t> 0 1]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= 0.11	</a:t>
                </a:r>
                <a:r>
                  <a:rPr lang="en-US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6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1</a:t>
                </a:r>
              </a:p>
              <a:p>
                <a:endParaRPr lang="en-US" dirty="0"/>
              </a:p>
              <a:p>
                <a:r>
                  <a:rPr lang="en-US" dirty="0"/>
                  <a:t>Immediately train: update each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b="1" dirty="0">
                        <a:latin typeface="Symbol" pitchFamily="2" charset="2"/>
                      </a:rPr>
                      <m:t>h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Repeat this over the training set </a:t>
                </a:r>
                <a:br>
                  <a:rPr lang="en-US" dirty="0"/>
                </a:br>
                <a:r>
                  <a:rPr lang="en-US" dirty="0"/>
                  <a:t>for many </a:t>
                </a:r>
                <a:r>
                  <a:rPr lang="en-US" i="1" dirty="0"/>
                  <a:t>epochs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14829-9513-4BB8-9D79-6484395C9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8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DA154-F22F-4CDE-ABF1-379869D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2D93-0733-4C90-ACE2-B14D7AA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55CA6-51E7-4C41-97E4-9A6FA7C7FC0F}"/>
              </a:ext>
            </a:extLst>
          </p:cNvPr>
          <p:cNvSpPr/>
          <p:nvPr/>
        </p:nvSpPr>
        <p:spPr>
          <a:xfrm>
            <a:off x="4548766" y="389697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Looks like gradient descent update rule with logistic regression! </a:t>
            </a:r>
          </a:p>
          <a:p>
            <a:pPr marL="0" indent="0" algn="ctr">
              <a:buNone/>
            </a:pPr>
            <a:r>
              <a:rPr lang="en-US" b="1" dirty="0">
                <a:latin typeface="Symbol" pitchFamily="2" charset="2"/>
              </a:rPr>
              <a:t>h </a:t>
            </a:r>
            <a:r>
              <a:rPr lang="en-US" b="1" dirty="0">
                <a:latin typeface="Helvetica" pitchFamily="2" charset="0"/>
              </a:rPr>
              <a:t>= learning rate</a:t>
            </a:r>
          </a:p>
        </p:txBody>
      </p:sp>
    </p:spTree>
    <p:extLst>
      <p:ext uri="{BB962C8B-B14F-4D97-AF65-F5344CB8AC3E}">
        <p14:creationId xmlns:p14="http://schemas.microsoft.com/office/powerpoint/2010/main" val="444257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Learning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2083686"/>
            <a:ext cx="8440703" cy="3405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Start with random weights </a:t>
            </a:r>
            <a:r>
              <a:rPr lang="en-US" sz="2000" i="1" dirty="0"/>
              <a:t>w</a:t>
            </a:r>
            <a:r>
              <a:rPr lang="en-US" sz="2000" i="1" baseline="-25000" dirty="0"/>
              <a:t>2,*</a:t>
            </a:r>
            <a:r>
              <a:rPr lang="en-US" sz="2000" dirty="0"/>
              <a:t> = [0 -0.3 0.7]   (recall w</a:t>
            </a:r>
            <a:r>
              <a:rPr lang="en-US" sz="2000" baseline="-25000" dirty="0"/>
              <a:t>0,2</a:t>
            </a:r>
            <a:r>
              <a:rPr lang="en-US" sz="2000" dirty="0"/>
              <a:t> is for bias)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456953" y="359477"/>
            <a:ext cx="1773928" cy="1553113"/>
            <a:chOff x="3115064" y="2276258"/>
            <a:chExt cx="3251695" cy="2492292"/>
          </a:xfrm>
        </p:grpSpPr>
        <p:grpSp>
          <p:nvGrpSpPr>
            <p:cNvPr id="6" name="Group 5"/>
            <p:cNvGrpSpPr/>
            <p:nvPr/>
          </p:nvGrpSpPr>
          <p:grpSpPr>
            <a:xfrm>
              <a:off x="4658185" y="2635270"/>
              <a:ext cx="397909" cy="578224"/>
              <a:chOff x="3999279" y="2595282"/>
              <a:chExt cx="870973" cy="94129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1100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sz="11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8" name="Straight Connector 7"/>
              <p:cNvCxnSpPr>
                <a:stCxn id="16" idx="1"/>
                <a:endCxn id="1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4857140" y="3213494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857140" y="3213494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857140" y="2312540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27624" y="3830938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982678" y="3835421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8465" y="2276258"/>
              <a:ext cx="1152434" cy="419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onstantia" charset="0"/>
                  <a:ea typeface="Constantia" charset="0"/>
                  <a:cs typeface="Constantia" charset="0"/>
                </a:rPr>
                <a:t>x1 or x2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340373" y="3918344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05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668207" y="3213494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5064" y="4274658"/>
              <a:ext cx="905610" cy="493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charset="0"/>
                  <a:ea typeface="Constantia" charset="0"/>
                  <a:cs typeface="Constantia" charset="0"/>
                </a:rPr>
                <a:t>bias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50238" y="225688"/>
            <a:ext cx="1191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>
                <a:latin typeface="Constantia" charset="0"/>
                <a:ea typeface="Constantia" charset="0"/>
                <a:cs typeface="Constantia" charset="0"/>
              </a:rPr>
              <a:t>X            y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0] -&gt;  0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1]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0]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 1] -&gt;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(</a:t>
                </a:r>
                <a:r>
                  <a:rPr lang="en-US" sz="1600" b="1" i="1" dirty="0" err="1">
                    <a:latin typeface="Constantia" charset="0"/>
                    <a:ea typeface="Constantia" charset="0"/>
                    <a:cs typeface="Constantia" charset="0"/>
                  </a:rPr>
                  <a:t>heaviside</a:t>
                </a:r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latin typeface="Symbol" pitchFamily="2" charset="2"/>
                      </a:rPr>
                      <m:t>h</m:t>
                    </m:r>
                    <m:r>
                      <a:rPr lang="en-US" sz="1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=0.01)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blipFill>
                <a:blip r:embed="rId4"/>
                <a:stretch>
                  <a:fillRect l="-1558" t="-5357" r="-3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44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Learning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Start with random weights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2,*</a:t>
                </a:r>
                <a:r>
                  <a:rPr lang="en-US" sz="2000" dirty="0"/>
                  <a:t> = [0 -0.3 0.7]   (recall w</a:t>
                </a:r>
                <a:r>
                  <a:rPr lang="en-US" sz="2000" baseline="-25000" dirty="0"/>
                  <a:t>0,2</a:t>
                </a:r>
                <a:r>
                  <a:rPr lang="en-US" sz="2000" dirty="0"/>
                  <a:t> is for bias)</a:t>
                </a:r>
              </a:p>
              <a:p>
                <a:pPr marL="0" indent="0">
                  <a:buNone/>
                </a:pPr>
                <a:r>
                  <a:rPr lang="en-US" sz="2000" dirty="0"/>
                  <a:t>Train on x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= [0 0]: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Extend vector with bias: x’ = [1 0 0]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[1 0 0] [0 -0.3 0.7] = 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 err="1"/>
                  <a:t>heaviside</a:t>
                </a:r>
                <a:r>
                  <a:rPr lang="en-US" sz="2000" dirty="0"/>
                  <a:t>(0) = 1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=(0∨0)=0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Compute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∗,2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0 −1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1 0 0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dirty="0">
                    <a:latin typeface="Cambria Math" panose="02040503050406030204" pitchFamily="18" charset="0"/>
                  </a:rPr>
                  <a:t>= [-0.01 0 0]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  <a:blipFill>
                <a:blip r:embed="rId3"/>
                <a:stretch>
                  <a:fillRect l="-1372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456953" y="359477"/>
            <a:ext cx="1773928" cy="1553113"/>
            <a:chOff x="3115064" y="2276258"/>
            <a:chExt cx="3251695" cy="2492292"/>
          </a:xfrm>
        </p:grpSpPr>
        <p:grpSp>
          <p:nvGrpSpPr>
            <p:cNvPr id="6" name="Group 5"/>
            <p:cNvGrpSpPr/>
            <p:nvPr/>
          </p:nvGrpSpPr>
          <p:grpSpPr>
            <a:xfrm>
              <a:off x="4658185" y="2635270"/>
              <a:ext cx="397909" cy="578224"/>
              <a:chOff x="3999279" y="2595282"/>
              <a:chExt cx="870973" cy="94129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1100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sz="11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8" name="Straight Connector 7"/>
              <p:cNvCxnSpPr>
                <a:stCxn id="16" idx="1"/>
                <a:endCxn id="1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4857140" y="3213494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857140" y="3213494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857140" y="2312540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27624" y="3830938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982678" y="3835421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8465" y="2276258"/>
              <a:ext cx="1152434" cy="419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onstantia" charset="0"/>
                  <a:ea typeface="Constantia" charset="0"/>
                  <a:cs typeface="Constantia" charset="0"/>
                </a:rPr>
                <a:t>x1 or x2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340373" y="3918344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05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668207" y="3213494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5064" y="4274658"/>
              <a:ext cx="905610" cy="493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charset="0"/>
                  <a:ea typeface="Constantia" charset="0"/>
                  <a:cs typeface="Constantia" charset="0"/>
                </a:rPr>
                <a:t>bias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50238" y="225688"/>
            <a:ext cx="1191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>
                <a:latin typeface="Constantia" charset="0"/>
                <a:ea typeface="Constantia" charset="0"/>
                <a:cs typeface="Constantia" charset="0"/>
              </a:rPr>
              <a:t>X            y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0] -&gt;  0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1]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0]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 1] -&gt;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(</a:t>
                </a:r>
                <a:r>
                  <a:rPr lang="en-US" sz="1600" b="1" i="1" dirty="0" err="1">
                    <a:latin typeface="Constantia" charset="0"/>
                    <a:ea typeface="Constantia" charset="0"/>
                    <a:cs typeface="Constantia" charset="0"/>
                  </a:rPr>
                  <a:t>heaviside</a:t>
                </a:r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latin typeface="Symbol" pitchFamily="2" charset="2"/>
                      </a:rPr>
                      <m:t>h</m:t>
                    </m:r>
                    <m:r>
                      <a:rPr lang="en-US" sz="1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=0.01)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blipFill>
                <a:blip r:embed="rId4"/>
                <a:stretch>
                  <a:fillRect l="-1558" t="-5357" r="-3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914F5F-F420-4F49-8802-4A0F9873A92B}"/>
              </a:ext>
            </a:extLst>
          </p:cNvPr>
          <p:cNvSpPr/>
          <p:nvPr/>
        </p:nvSpPr>
        <p:spPr>
          <a:xfrm>
            <a:off x="2687392" y="674486"/>
            <a:ext cx="6145601" cy="2073007"/>
          </a:xfrm>
          <a:custGeom>
            <a:avLst/>
            <a:gdLst>
              <a:gd name="connsiteX0" fmla="*/ 5344732 w 6145601"/>
              <a:gd name="connsiteY0" fmla="*/ 8094 h 2073007"/>
              <a:gd name="connsiteX1" fmla="*/ 5769735 w 6145601"/>
              <a:gd name="connsiteY1" fmla="*/ 265672 h 2073007"/>
              <a:gd name="connsiteX2" fmla="*/ 5679583 w 6145601"/>
              <a:gd name="connsiteY2" fmla="*/ 1759621 h 2073007"/>
              <a:gd name="connsiteX3" fmla="*/ 0 w 6145601"/>
              <a:gd name="connsiteY3" fmla="*/ 2073007 h 20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601" h="2073007">
                <a:moveTo>
                  <a:pt x="5344732" y="8094"/>
                </a:moveTo>
                <a:cubicBezTo>
                  <a:pt x="5529329" y="-9078"/>
                  <a:pt x="5713927" y="-26249"/>
                  <a:pt x="5769735" y="265672"/>
                </a:cubicBezTo>
                <a:cubicBezTo>
                  <a:pt x="5825543" y="557593"/>
                  <a:pt x="6641206" y="1458398"/>
                  <a:pt x="5679583" y="1759621"/>
                </a:cubicBezTo>
                <a:cubicBezTo>
                  <a:pt x="4717960" y="2060844"/>
                  <a:pt x="2358980" y="2066925"/>
                  <a:pt x="0" y="2073007"/>
                </a:cubicBezTo>
              </a:path>
            </a:pathLst>
          </a:custGeom>
          <a:noFill/>
          <a:ln>
            <a:solidFill>
              <a:srgbClr val="7B20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Learning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Start with random weights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2,*</a:t>
                </a:r>
                <a:r>
                  <a:rPr lang="en-US" sz="2000" dirty="0"/>
                  <a:t> = [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-0.01</a:t>
                </a:r>
                <a:r>
                  <a:rPr lang="en-US" sz="2000" dirty="0"/>
                  <a:t> -0.3 0.7]</a:t>
                </a:r>
              </a:p>
              <a:p>
                <a:pPr marL="0" indent="0">
                  <a:buNone/>
                </a:pPr>
                <a:r>
                  <a:rPr lang="en-US" sz="2000" dirty="0"/>
                  <a:t>Train on x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= [0 1]: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Extend vector with bias: x’ = [1 0 1]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[1 0 1] [-0.01 -0.3 0.7] = 0.69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 err="1"/>
                  <a:t>heaviside</a:t>
                </a:r>
                <a:r>
                  <a:rPr lang="en-US" sz="2000" dirty="0"/>
                  <a:t>(0.69) = 1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=(0∨1)=1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Compute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∗,2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1 0 1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dirty="0">
                    <a:latin typeface="Cambria Math" panose="02040503050406030204" pitchFamily="18" charset="0"/>
                  </a:rPr>
                  <a:t>= [0 0 0]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  <a:blipFill>
                <a:blip r:embed="rId3"/>
                <a:stretch>
                  <a:fillRect l="-1372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456953" y="359477"/>
            <a:ext cx="1773928" cy="1553113"/>
            <a:chOff x="3115064" y="2276258"/>
            <a:chExt cx="3251695" cy="2492292"/>
          </a:xfrm>
        </p:grpSpPr>
        <p:grpSp>
          <p:nvGrpSpPr>
            <p:cNvPr id="6" name="Group 5"/>
            <p:cNvGrpSpPr/>
            <p:nvPr/>
          </p:nvGrpSpPr>
          <p:grpSpPr>
            <a:xfrm>
              <a:off x="4658185" y="2635270"/>
              <a:ext cx="397909" cy="578224"/>
              <a:chOff x="3999279" y="2595282"/>
              <a:chExt cx="870973" cy="94129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1100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sz="11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8" name="Straight Connector 7"/>
              <p:cNvCxnSpPr>
                <a:stCxn id="16" idx="1"/>
                <a:endCxn id="1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4857140" y="3213494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857140" y="3213494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857140" y="2312540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27624" y="3830938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982678" y="3835421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8465" y="2276258"/>
              <a:ext cx="1152434" cy="419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onstantia" charset="0"/>
                  <a:ea typeface="Constantia" charset="0"/>
                  <a:cs typeface="Constantia" charset="0"/>
                </a:rPr>
                <a:t>x1 or x2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340373" y="3918344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05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668207" y="3213494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5064" y="4274658"/>
              <a:ext cx="905610" cy="493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charset="0"/>
                  <a:ea typeface="Constantia" charset="0"/>
                  <a:cs typeface="Constantia" charset="0"/>
                </a:rPr>
                <a:t>bias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50238" y="225688"/>
            <a:ext cx="1191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>
                <a:latin typeface="Constantia" charset="0"/>
                <a:ea typeface="Constantia" charset="0"/>
                <a:cs typeface="Constantia" charset="0"/>
              </a:rPr>
              <a:t>X            y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0] -&gt;  0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1]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0]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 1] -&gt;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(</a:t>
                </a:r>
                <a:r>
                  <a:rPr lang="en-US" sz="1600" b="1" i="1" dirty="0" err="1">
                    <a:latin typeface="Constantia" charset="0"/>
                    <a:ea typeface="Constantia" charset="0"/>
                    <a:cs typeface="Constantia" charset="0"/>
                  </a:rPr>
                  <a:t>heaviside</a:t>
                </a:r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latin typeface="Symbol" pitchFamily="2" charset="2"/>
                      </a:rPr>
                      <m:t>h</m:t>
                    </m:r>
                    <m:r>
                      <a:rPr lang="en-US" sz="1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=0.01)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blipFill>
                <a:blip r:embed="rId4"/>
                <a:stretch>
                  <a:fillRect l="-1558" t="-5357" r="-3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914F5F-F420-4F49-8802-4A0F9873A92B}"/>
              </a:ext>
            </a:extLst>
          </p:cNvPr>
          <p:cNvSpPr/>
          <p:nvPr/>
        </p:nvSpPr>
        <p:spPr>
          <a:xfrm>
            <a:off x="2687392" y="943531"/>
            <a:ext cx="6145601" cy="1803962"/>
          </a:xfrm>
          <a:custGeom>
            <a:avLst/>
            <a:gdLst>
              <a:gd name="connsiteX0" fmla="*/ 5344732 w 6145601"/>
              <a:gd name="connsiteY0" fmla="*/ 8094 h 2073007"/>
              <a:gd name="connsiteX1" fmla="*/ 5769735 w 6145601"/>
              <a:gd name="connsiteY1" fmla="*/ 265672 h 2073007"/>
              <a:gd name="connsiteX2" fmla="*/ 5679583 w 6145601"/>
              <a:gd name="connsiteY2" fmla="*/ 1759621 h 2073007"/>
              <a:gd name="connsiteX3" fmla="*/ 0 w 6145601"/>
              <a:gd name="connsiteY3" fmla="*/ 2073007 h 20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601" h="2073007">
                <a:moveTo>
                  <a:pt x="5344732" y="8094"/>
                </a:moveTo>
                <a:cubicBezTo>
                  <a:pt x="5529329" y="-9078"/>
                  <a:pt x="5713927" y="-26249"/>
                  <a:pt x="5769735" y="265672"/>
                </a:cubicBezTo>
                <a:cubicBezTo>
                  <a:pt x="5825543" y="557593"/>
                  <a:pt x="6641206" y="1458398"/>
                  <a:pt x="5679583" y="1759621"/>
                </a:cubicBezTo>
                <a:cubicBezTo>
                  <a:pt x="4717960" y="2060844"/>
                  <a:pt x="2358980" y="2066925"/>
                  <a:pt x="0" y="2073007"/>
                </a:cubicBezTo>
              </a:path>
            </a:pathLst>
          </a:custGeom>
          <a:noFill/>
          <a:ln>
            <a:solidFill>
              <a:srgbClr val="7B20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7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Learning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Start with random weights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2,*</a:t>
                </a:r>
                <a:r>
                  <a:rPr lang="en-US" sz="2000" dirty="0"/>
                  <a:t> = [-0.01 -0.3 0.7]</a:t>
                </a:r>
              </a:p>
              <a:p>
                <a:pPr marL="0" indent="0">
                  <a:buNone/>
                </a:pPr>
                <a:r>
                  <a:rPr lang="en-US" sz="2000" dirty="0"/>
                  <a:t>Train on x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= [1 0]: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Extend vector with bias: x’ = [1 1 0]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[1 1 0] [-0.01 -0.3 0.7] = -0.31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 err="1"/>
                  <a:t>heaviside</a:t>
                </a:r>
                <a:r>
                  <a:rPr lang="en-US" sz="2000" dirty="0"/>
                  <a:t>(-0.31) = 0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=(1∨0)=1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Compute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∗,2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1 −0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1 1 0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dirty="0">
                    <a:latin typeface="Cambria Math" panose="02040503050406030204" pitchFamily="18" charset="0"/>
                  </a:rPr>
                  <a:t>= [0.01 0.01 0]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  <a:blipFill>
                <a:blip r:embed="rId3"/>
                <a:stretch>
                  <a:fillRect l="-1372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456953" y="359477"/>
            <a:ext cx="1773928" cy="1553113"/>
            <a:chOff x="3115064" y="2276258"/>
            <a:chExt cx="3251695" cy="2492292"/>
          </a:xfrm>
        </p:grpSpPr>
        <p:grpSp>
          <p:nvGrpSpPr>
            <p:cNvPr id="6" name="Group 5"/>
            <p:cNvGrpSpPr/>
            <p:nvPr/>
          </p:nvGrpSpPr>
          <p:grpSpPr>
            <a:xfrm>
              <a:off x="4658185" y="2635270"/>
              <a:ext cx="397909" cy="578224"/>
              <a:chOff x="3999279" y="2595282"/>
              <a:chExt cx="870973" cy="94129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1100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sz="11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8" name="Straight Connector 7"/>
              <p:cNvCxnSpPr>
                <a:stCxn id="16" idx="1"/>
                <a:endCxn id="1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4857140" y="3213494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857140" y="3213494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857140" y="2312540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27624" y="3830938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982678" y="3835421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8465" y="2276258"/>
              <a:ext cx="1152434" cy="419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onstantia" charset="0"/>
                  <a:ea typeface="Constantia" charset="0"/>
                  <a:cs typeface="Constantia" charset="0"/>
                </a:rPr>
                <a:t>x1 or x2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340373" y="3918344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05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668207" y="3213494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5064" y="4274658"/>
              <a:ext cx="905610" cy="493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charset="0"/>
                  <a:ea typeface="Constantia" charset="0"/>
                  <a:cs typeface="Constantia" charset="0"/>
                </a:rPr>
                <a:t>bias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50238" y="225688"/>
            <a:ext cx="1191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>
                <a:latin typeface="Constantia" charset="0"/>
                <a:ea typeface="Constantia" charset="0"/>
                <a:cs typeface="Constantia" charset="0"/>
              </a:rPr>
              <a:t>X            y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0] -&gt;  0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1]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0]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 1] -&gt;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(</a:t>
                </a:r>
                <a:r>
                  <a:rPr lang="en-US" sz="1600" b="1" i="1" dirty="0" err="1">
                    <a:latin typeface="Constantia" charset="0"/>
                    <a:ea typeface="Constantia" charset="0"/>
                    <a:cs typeface="Constantia" charset="0"/>
                  </a:rPr>
                  <a:t>heaviside</a:t>
                </a:r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latin typeface="Symbol" pitchFamily="2" charset="2"/>
                      </a:rPr>
                      <m:t>h</m:t>
                    </m:r>
                    <m:r>
                      <a:rPr lang="en-US" sz="1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=0.01)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blipFill>
                <a:blip r:embed="rId4"/>
                <a:stretch>
                  <a:fillRect l="-1558" t="-5357" r="-3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914F5F-F420-4F49-8802-4A0F9873A92B}"/>
              </a:ext>
            </a:extLst>
          </p:cNvPr>
          <p:cNvSpPr/>
          <p:nvPr/>
        </p:nvSpPr>
        <p:spPr>
          <a:xfrm>
            <a:off x="2687392" y="1249493"/>
            <a:ext cx="6145601" cy="1498000"/>
          </a:xfrm>
          <a:custGeom>
            <a:avLst/>
            <a:gdLst>
              <a:gd name="connsiteX0" fmla="*/ 5344732 w 6145601"/>
              <a:gd name="connsiteY0" fmla="*/ 8094 h 2073007"/>
              <a:gd name="connsiteX1" fmla="*/ 5769735 w 6145601"/>
              <a:gd name="connsiteY1" fmla="*/ 265672 h 2073007"/>
              <a:gd name="connsiteX2" fmla="*/ 5679583 w 6145601"/>
              <a:gd name="connsiteY2" fmla="*/ 1759621 h 2073007"/>
              <a:gd name="connsiteX3" fmla="*/ 0 w 6145601"/>
              <a:gd name="connsiteY3" fmla="*/ 2073007 h 20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601" h="2073007">
                <a:moveTo>
                  <a:pt x="5344732" y="8094"/>
                </a:moveTo>
                <a:cubicBezTo>
                  <a:pt x="5529329" y="-9078"/>
                  <a:pt x="5713927" y="-26249"/>
                  <a:pt x="5769735" y="265672"/>
                </a:cubicBezTo>
                <a:cubicBezTo>
                  <a:pt x="5825543" y="557593"/>
                  <a:pt x="6641206" y="1458398"/>
                  <a:pt x="5679583" y="1759621"/>
                </a:cubicBezTo>
                <a:cubicBezTo>
                  <a:pt x="4717960" y="2060844"/>
                  <a:pt x="2358980" y="2066925"/>
                  <a:pt x="0" y="2073007"/>
                </a:cubicBezTo>
              </a:path>
            </a:pathLst>
          </a:custGeom>
          <a:noFill/>
          <a:ln>
            <a:solidFill>
              <a:srgbClr val="7B20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Learning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Start with random weights </a:t>
                </a:r>
                <a:r>
                  <a:rPr lang="en-US" sz="2000" i="1" dirty="0"/>
                  <a:t>w</a:t>
                </a:r>
                <a:r>
                  <a:rPr lang="en-US" sz="2000" i="1" baseline="-25000" dirty="0"/>
                  <a:t>2,*</a:t>
                </a:r>
                <a:r>
                  <a:rPr lang="en-US" sz="2000" dirty="0"/>
                  <a:t> = [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0 -0.29</a:t>
                </a:r>
                <a:r>
                  <a:rPr lang="en-US" sz="2000" dirty="0"/>
                  <a:t> 0.7]</a:t>
                </a:r>
              </a:p>
              <a:p>
                <a:pPr marL="0" indent="0">
                  <a:buNone/>
                </a:pPr>
                <a:r>
                  <a:rPr lang="en-US" sz="2000" dirty="0"/>
                  <a:t>Train on x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= [1 1]: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Extend vector with bias: x’ = [1 1 1]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[1 1 1] [0 -0.29 0.7] = 0.41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 err="1"/>
                  <a:t>heaviside</a:t>
                </a:r>
                <a:r>
                  <a:rPr lang="en-US" sz="2000" dirty="0"/>
                  <a:t>(0.41) = 1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=(1∨1)=1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Compute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baseline="-25000" dirty="0"/>
                          <m:t>∗,2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1 1 0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dirty="0">
                    <a:latin typeface="Cambria Math" panose="02040503050406030204" pitchFamily="18" charset="0"/>
                  </a:rPr>
                  <a:t>= [0 0 0]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27" y="2083686"/>
                <a:ext cx="8440703" cy="3405625"/>
              </a:xfrm>
              <a:blipFill>
                <a:blip r:embed="rId3"/>
                <a:stretch>
                  <a:fillRect l="-1372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456953" y="359477"/>
            <a:ext cx="1773928" cy="1553113"/>
            <a:chOff x="3115064" y="2276258"/>
            <a:chExt cx="3251695" cy="2492292"/>
          </a:xfrm>
        </p:grpSpPr>
        <p:grpSp>
          <p:nvGrpSpPr>
            <p:cNvPr id="6" name="Group 5"/>
            <p:cNvGrpSpPr/>
            <p:nvPr/>
          </p:nvGrpSpPr>
          <p:grpSpPr>
            <a:xfrm>
              <a:off x="4658185" y="2635270"/>
              <a:ext cx="397909" cy="578224"/>
              <a:chOff x="3999279" y="2595282"/>
              <a:chExt cx="870973" cy="94129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1100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sz="11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8" name="Straight Connector 7"/>
              <p:cNvCxnSpPr>
                <a:stCxn id="16" idx="1"/>
                <a:endCxn id="1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4857140" y="3213494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857140" y="3213494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857140" y="2312540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27624" y="3830938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982678" y="3835421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05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8465" y="2276258"/>
              <a:ext cx="1152434" cy="419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Constantia" charset="0"/>
                  <a:ea typeface="Constantia" charset="0"/>
                  <a:cs typeface="Constantia" charset="0"/>
                </a:rPr>
                <a:t>x1 or x2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340373" y="3918344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05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668207" y="3213494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5064" y="4274658"/>
              <a:ext cx="905610" cy="493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Constantia" charset="0"/>
                  <a:ea typeface="Constantia" charset="0"/>
                  <a:cs typeface="Constantia" charset="0"/>
                </a:rPr>
                <a:t>bias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950238" y="225688"/>
            <a:ext cx="1191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>
                <a:latin typeface="Constantia" charset="0"/>
                <a:ea typeface="Constantia" charset="0"/>
                <a:cs typeface="Constantia" charset="0"/>
              </a:rPr>
              <a:t>X            y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0] -&gt;  0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[0 1]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0] -&gt;   1</a:t>
            </a:r>
          </a:p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[1  1] -&gt; 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(</a:t>
                </a:r>
                <a:r>
                  <a:rPr lang="en-US" sz="1600" b="1" i="1" dirty="0" err="1">
                    <a:latin typeface="Constantia" charset="0"/>
                    <a:ea typeface="Constantia" charset="0"/>
                    <a:cs typeface="Constantia" charset="0"/>
                  </a:rPr>
                  <a:t>heaviside</a:t>
                </a:r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latin typeface="Symbol" pitchFamily="2" charset="2"/>
                      </a:rPr>
                      <m:t>h</m:t>
                    </m:r>
                    <m:r>
                      <a:rPr lang="en-US" sz="1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Constantia" charset="0"/>
                    <a:ea typeface="Constantia" charset="0"/>
                    <a:cs typeface="Constantia" charset="0"/>
                  </a:rPr>
                  <a:t>=0.01)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44" y="1154644"/>
                <a:ext cx="1957587" cy="338554"/>
              </a:xfrm>
              <a:prstGeom prst="rect">
                <a:avLst/>
              </a:prstGeom>
              <a:blipFill>
                <a:blip r:embed="rId4"/>
                <a:stretch>
                  <a:fillRect l="-1558" t="-5357" r="-3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914F5F-F420-4F49-8802-4A0F9873A92B}"/>
              </a:ext>
            </a:extLst>
          </p:cNvPr>
          <p:cNvSpPr/>
          <p:nvPr/>
        </p:nvSpPr>
        <p:spPr>
          <a:xfrm>
            <a:off x="2687392" y="1534097"/>
            <a:ext cx="6145601" cy="1213395"/>
          </a:xfrm>
          <a:custGeom>
            <a:avLst/>
            <a:gdLst>
              <a:gd name="connsiteX0" fmla="*/ 5344732 w 6145601"/>
              <a:gd name="connsiteY0" fmla="*/ 8094 h 2073007"/>
              <a:gd name="connsiteX1" fmla="*/ 5769735 w 6145601"/>
              <a:gd name="connsiteY1" fmla="*/ 265672 h 2073007"/>
              <a:gd name="connsiteX2" fmla="*/ 5679583 w 6145601"/>
              <a:gd name="connsiteY2" fmla="*/ 1759621 h 2073007"/>
              <a:gd name="connsiteX3" fmla="*/ 0 w 6145601"/>
              <a:gd name="connsiteY3" fmla="*/ 2073007 h 20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601" h="2073007">
                <a:moveTo>
                  <a:pt x="5344732" y="8094"/>
                </a:moveTo>
                <a:cubicBezTo>
                  <a:pt x="5529329" y="-9078"/>
                  <a:pt x="5713927" y="-26249"/>
                  <a:pt x="5769735" y="265672"/>
                </a:cubicBezTo>
                <a:cubicBezTo>
                  <a:pt x="5825543" y="557593"/>
                  <a:pt x="6641206" y="1458398"/>
                  <a:pt x="5679583" y="1759621"/>
                </a:cubicBezTo>
                <a:cubicBezTo>
                  <a:pt x="4717960" y="2060844"/>
                  <a:pt x="2358980" y="2066925"/>
                  <a:pt x="0" y="2073007"/>
                </a:cubicBezTo>
              </a:path>
            </a:pathLst>
          </a:custGeom>
          <a:noFill/>
          <a:ln>
            <a:solidFill>
              <a:srgbClr val="7B201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DCB47-9274-46F9-9830-23860F5317F4}"/>
              </a:ext>
            </a:extLst>
          </p:cNvPr>
          <p:cNvSpPr txBox="1"/>
          <p:nvPr/>
        </p:nvSpPr>
        <p:spPr>
          <a:xfrm>
            <a:off x="1758714" y="5043764"/>
            <a:ext cx="5983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And we repeat the entire process for many </a:t>
            </a:r>
            <a:r>
              <a:rPr lang="en-US" i="1" dirty="0"/>
              <a:t>epochs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8159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Ultimately, We Learn a </a:t>
            </a:r>
            <a:r>
              <a:rPr lang="en-US" i="1" dirty="0"/>
              <a:t>Separating Hyperplane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93576" y="1249493"/>
            <a:ext cx="2151156" cy="247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970C05-522F-4F7B-B7A7-B215743ABC90}"/>
              </a:ext>
            </a:extLst>
          </p:cNvPr>
          <p:cNvCxnSpPr/>
          <p:nvPr/>
        </p:nvCxnSpPr>
        <p:spPr>
          <a:xfrm flipV="1">
            <a:off x="3811656" y="1977886"/>
            <a:ext cx="0" cy="219157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6BBBF9-77AA-4A1E-ABA0-2598889AA8B8}"/>
              </a:ext>
            </a:extLst>
          </p:cNvPr>
          <p:cNvCxnSpPr/>
          <p:nvPr/>
        </p:nvCxnSpPr>
        <p:spPr>
          <a:xfrm>
            <a:off x="3796747" y="4154556"/>
            <a:ext cx="1803953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4BC9D0-57C4-4A96-BA89-F45ED707D6BB}"/>
              </a:ext>
            </a:extLst>
          </p:cNvPr>
          <p:cNvSpPr/>
          <p:nvPr/>
        </p:nvSpPr>
        <p:spPr>
          <a:xfrm>
            <a:off x="4795630" y="2782956"/>
            <a:ext cx="238539" cy="238539"/>
          </a:xfrm>
          <a:prstGeom prst="ellipse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765C64-33BA-4AF1-8040-00A3BCC841FA}"/>
              </a:ext>
            </a:extLst>
          </p:cNvPr>
          <p:cNvSpPr/>
          <p:nvPr/>
        </p:nvSpPr>
        <p:spPr>
          <a:xfrm>
            <a:off x="3692386" y="2782956"/>
            <a:ext cx="238539" cy="238539"/>
          </a:xfrm>
          <a:prstGeom prst="ellipse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FF5E6E-8115-4F6E-93F8-9D16AE16C305}"/>
              </a:ext>
            </a:extLst>
          </p:cNvPr>
          <p:cNvSpPr/>
          <p:nvPr/>
        </p:nvSpPr>
        <p:spPr>
          <a:xfrm>
            <a:off x="4795630" y="4050195"/>
            <a:ext cx="238539" cy="238539"/>
          </a:xfrm>
          <a:prstGeom prst="ellipse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BB6758-3BBB-4D88-997B-F040743ECE07}"/>
              </a:ext>
            </a:extLst>
          </p:cNvPr>
          <p:cNvSpPr/>
          <p:nvPr/>
        </p:nvSpPr>
        <p:spPr>
          <a:xfrm>
            <a:off x="3692386" y="4050194"/>
            <a:ext cx="238539" cy="238539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1467" y="327615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</a:t>
            </a:r>
            <a:r>
              <a:rPr lang="en-US" sz="1800" baseline="-25000" dirty="0"/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868223-A818-49E4-B059-16C32FE39E05}"/>
              </a:ext>
            </a:extLst>
          </p:cNvPr>
          <p:cNvCxnSpPr/>
          <p:nvPr/>
        </p:nvCxnSpPr>
        <p:spPr>
          <a:xfrm>
            <a:off x="3096039" y="2902226"/>
            <a:ext cx="1997765" cy="1997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15F37E-4217-471A-9BB0-0095C2E546F2}"/>
              </a:ext>
            </a:extLst>
          </p:cNvPr>
          <p:cNvSpPr txBox="1"/>
          <p:nvPr/>
        </p:nvSpPr>
        <p:spPr>
          <a:xfrm>
            <a:off x="4164496" y="4621696"/>
            <a:ext cx="9621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Input x</a:t>
            </a:r>
            <a:r>
              <a:rPr lang="en-US" sz="18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1B344-6029-48FE-8BDE-4F178F84976F}"/>
              </a:ext>
            </a:extLst>
          </p:cNvPr>
          <p:cNvSpPr txBox="1"/>
          <p:nvPr/>
        </p:nvSpPr>
        <p:spPr>
          <a:xfrm rot="16200000">
            <a:off x="2921332" y="3003005"/>
            <a:ext cx="9621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Input x</a:t>
            </a:r>
            <a:r>
              <a:rPr lang="en-US" sz="1800" baseline="-250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F71A31-7733-4F32-8F22-5A786EFE3D6D}"/>
              </a:ext>
            </a:extLst>
          </p:cNvPr>
          <p:cNvSpPr/>
          <p:nvPr/>
        </p:nvSpPr>
        <p:spPr>
          <a:xfrm>
            <a:off x="6347462" y="1837320"/>
            <a:ext cx="238539" cy="238539"/>
          </a:xfrm>
          <a:prstGeom prst="ellipse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00D3F2-A784-4381-A48D-9FAC072C9ECB}"/>
              </a:ext>
            </a:extLst>
          </p:cNvPr>
          <p:cNvSpPr/>
          <p:nvPr/>
        </p:nvSpPr>
        <p:spPr>
          <a:xfrm>
            <a:off x="6347461" y="2248625"/>
            <a:ext cx="238539" cy="238539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54E592-2D90-4B6F-96C6-EC452C117922}"/>
              </a:ext>
            </a:extLst>
          </p:cNvPr>
          <p:cNvSpPr txBox="1"/>
          <p:nvPr/>
        </p:nvSpPr>
        <p:spPr>
          <a:xfrm>
            <a:off x="6669157" y="1771923"/>
            <a:ext cx="141577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Output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22905-561F-48AA-9B31-DECD6E08E278}"/>
              </a:ext>
            </a:extLst>
          </p:cNvPr>
          <p:cNvSpPr txBox="1"/>
          <p:nvPr/>
        </p:nvSpPr>
        <p:spPr>
          <a:xfrm>
            <a:off x="6669157" y="2165475"/>
            <a:ext cx="150554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/>
              <a:t>Output False</a:t>
            </a:r>
          </a:p>
        </p:txBody>
      </p:sp>
    </p:spTree>
    <p:extLst>
      <p:ext uri="{BB962C8B-B14F-4D97-AF65-F5344CB8AC3E}">
        <p14:creationId xmlns:p14="http://schemas.microsoft.com/office/powerpoint/2010/main" val="705705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Perceptron:</a:t>
            </a:r>
            <a:br>
              <a:rPr lang="en-US" dirty="0"/>
            </a:br>
            <a:r>
              <a:rPr lang="en-US" dirty="0"/>
              <a:t>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5" y="1649603"/>
            <a:ext cx="7514035" cy="2720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Learns </a:t>
            </a:r>
            <a:r>
              <a:rPr lang="en-US" sz="2400" b="1" dirty="0"/>
              <a:t>linear decision boundaries</a:t>
            </a:r>
            <a:r>
              <a:rPr lang="en-US" sz="2400" dirty="0"/>
              <a:t>, much as with logistic regression</a:t>
            </a:r>
            <a:r>
              <a:rPr lang="is-IS" sz="2400" dirty="0"/>
              <a:t>… but predicts class, not probability!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Guaranteed to converge if the classes are linearly separable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603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Using a Perceptron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5811B-5551-44A6-BCA8-90C1A6EE43C2}"/>
              </a:ext>
            </a:extLst>
          </p:cNvPr>
          <p:cNvSpPr/>
          <p:nvPr/>
        </p:nvSpPr>
        <p:spPr>
          <a:xfrm>
            <a:off x="1008822" y="1888004"/>
            <a:ext cx="712635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sklearn.linear_model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latin typeface="Courier New" panose="02070309020205020404" pitchFamily="49" charset="0"/>
              </a:rPr>
              <a:t> Perceptron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</a:rPr>
              <a:t>clf</a:t>
            </a:r>
            <a:r>
              <a:rPr lang="en-US" sz="2000" dirty="0">
                <a:latin typeface="Courier New" panose="02070309020205020404" pitchFamily="49" charset="0"/>
              </a:rPr>
              <a:t> = Perceptron(</a:t>
            </a:r>
            <a:r>
              <a:rPr lang="en-US" sz="2000" dirty="0" err="1">
                <a:latin typeface="Courier New" panose="02070309020205020404" pitchFamily="49" charset="0"/>
              </a:rPr>
              <a:t>random_state</a:t>
            </a:r>
            <a:r>
              <a:rPr lang="en-US" sz="2000" dirty="0"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clf.fit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X_train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dirty="0" err="1">
                <a:latin typeface="Courier New" panose="02070309020205020404" pitchFamily="49" charset="0"/>
              </a:rPr>
              <a:t>y_train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</a:rPr>
              <a:t>clf.predict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X_test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15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as</a:t>
            </a:r>
            <a:br>
              <a:rPr lang="en-US" dirty="0"/>
            </a:br>
            <a:r>
              <a:rPr lang="en-US" dirty="0"/>
              <a:t>an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727" y="1457742"/>
                <a:ext cx="8157544" cy="3966665"/>
              </a:xfrm>
            </p:spPr>
            <p:txBody>
              <a:bodyPr>
                <a:normAutofit fontScale="92500" lnSpcReduction="20000"/>
              </a:bodyPr>
              <a:lstStyle/>
              <a:p>
                <a:pPr marL="7620" indent="0">
                  <a:buNone/>
                </a:pPr>
                <a:r>
                  <a:rPr lang="en-US" dirty="0"/>
                  <a:t>Given: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7620" indent="0">
                  <a:buNone/>
                </a:pPr>
                <a:r>
                  <a:rPr lang="en-US" dirty="0"/>
                  <a:t>Goal:</a:t>
                </a:r>
              </a:p>
              <a:p>
                <a:endParaRPr lang="en-US" dirty="0"/>
              </a:p>
              <a:p>
                <a:pPr marL="7620" indent="0">
                  <a:buNone/>
                </a:pPr>
                <a:endParaRPr lang="en-US" dirty="0"/>
              </a:p>
              <a:p>
                <a:pPr marL="7620" indent="0">
                  <a:buNone/>
                </a:pPr>
                <a:r>
                  <a:rPr lang="en-US" dirty="0"/>
                  <a:t>We’ll typically use </a:t>
                </a:r>
                <a:r>
                  <a:rPr lang="en-US" b="1" dirty="0"/>
                  <a:t>log loss error </a:t>
                </a:r>
                <a:r>
                  <a:rPr lang="en-US" dirty="0"/>
                  <a:t>for cost: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accent6"/>
                        </a:solidFill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27" y="1457742"/>
                <a:ext cx="8157544" cy="3966665"/>
              </a:xfrm>
              <a:blipFill>
                <a:blip r:embed="rId2"/>
                <a:stretch>
                  <a:fillRect l="-897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76E8A1-EDEB-4BA6-AF8A-323430D783D2}"/>
                  </a:ext>
                </a:extLst>
              </p:cNvPr>
              <p:cNvSpPr txBox="1"/>
              <p:nvPr/>
            </p:nvSpPr>
            <p:spPr>
              <a:xfrm>
                <a:off x="1579335" y="1538613"/>
                <a:ext cx="7211826" cy="21041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Training data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i="1" dirty="0"/>
                  <a:t>n</a:t>
                </a:r>
                <a:r>
                  <a:rPr lang="en-US" sz="2000" dirty="0"/>
                  <a:t> instances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		  each with </a:t>
                </a:r>
                <a:r>
                  <a:rPr lang="en-US" sz="2000" i="1" dirty="0"/>
                  <a:t>p</a:t>
                </a:r>
                <a:r>
                  <a:rPr lang="en-US" sz="2000" dirty="0"/>
                  <a:t>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US" sz="2000" b="1" dirty="0"/>
              </a:p>
              <a:p>
                <a:r>
                  <a:rPr lang="en-US" sz="2000" b="1" dirty="0"/>
                  <a:t>Labels</a:t>
                </a:r>
                <a:r>
                  <a:rPr lang="en-US" sz="2000" dirty="0"/>
                  <a:t>:  vector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i="1" dirty="0"/>
                  <a:t>n</a:t>
                </a:r>
                <a:r>
                  <a:rPr lang="en-US" sz="2000" dirty="0"/>
                  <a:t> Boolean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Find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dirty="0"/>
                  <a:t> (one for each feature, plus extra w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for </a:t>
                </a:r>
                <a:r>
                  <a:rPr lang="en-US" sz="2000" i="1" dirty="0"/>
                  <a:t>bias</a:t>
                </a:r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minimizing cost </a:t>
                </a:r>
                <a:r>
                  <a:rPr lang="en-US" sz="2000" b="1" dirty="0" err="1">
                    <a:solidFill>
                      <a:schemeClr val="accent1"/>
                    </a:solidFill>
                  </a:rPr>
                  <a:t>fn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76E8A1-EDEB-4BA6-AF8A-323430D7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35" y="1538613"/>
                <a:ext cx="7211826" cy="2104102"/>
              </a:xfrm>
              <a:prstGeom prst="rect">
                <a:avLst/>
              </a:prstGeom>
              <a:blipFill>
                <a:blip r:embed="rId3"/>
                <a:stretch>
                  <a:fillRect l="-845" t="-289" b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3B0A22-53CB-405B-B7DD-E7DADC198A2F}"/>
              </a:ext>
            </a:extLst>
          </p:cNvPr>
          <p:cNvSpPr txBox="1"/>
          <p:nvPr/>
        </p:nvSpPr>
        <p:spPr>
          <a:xfrm>
            <a:off x="5943601" y="4839632"/>
            <a:ext cx="2601994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probabilistic value, not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thresholded</a:t>
            </a:r>
            <a:r>
              <a:rPr lang="en-US" sz="1600" dirty="0"/>
              <a:t> prediction!</a:t>
            </a:r>
          </a:p>
        </p:txBody>
      </p:sp>
    </p:spTree>
    <p:extLst>
      <p:ext uri="{BB962C8B-B14F-4D97-AF65-F5344CB8AC3E}">
        <p14:creationId xmlns:p14="http://schemas.microsoft.com/office/powerpoint/2010/main" val="1363983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" indent="0">
              <a:buNone/>
            </a:pPr>
            <a:r>
              <a:rPr lang="en-US" dirty="0"/>
              <a:t>A vector of artificial neurons in a single “layer”</a:t>
            </a:r>
          </a:p>
          <a:p>
            <a:pPr lvl="1"/>
            <a:r>
              <a:rPr lang="en-US" dirty="0"/>
              <a:t>Often produce “one-hot” encoding of output</a:t>
            </a:r>
          </a:p>
          <a:p>
            <a:pPr lvl="1"/>
            <a:r>
              <a:rPr lang="en-US" dirty="0"/>
              <a:t>Can train them all simultaneously based on a gradient descent-style update, with a learning rate</a:t>
            </a:r>
          </a:p>
          <a:p>
            <a:pPr lvl="1"/>
            <a:endParaRPr lang="en-US" dirty="0"/>
          </a:p>
          <a:p>
            <a:pPr marL="7620" indent="0">
              <a:buNone/>
            </a:pPr>
            <a:r>
              <a:rPr lang="en-US" dirty="0"/>
              <a:t>Guaranteed to converge for linearly separable data</a:t>
            </a:r>
          </a:p>
          <a:p>
            <a:endParaRPr lang="en-US" dirty="0"/>
          </a:p>
          <a:p>
            <a:pPr marL="7620" indent="0">
              <a:buNone/>
            </a:pPr>
            <a:r>
              <a:rPr lang="en-US" dirty="0"/>
              <a:t>But not all data is linearly separable, which requires us to </a:t>
            </a:r>
            <a:r>
              <a:rPr lang="en-US" i="1" dirty="0"/>
              <a:t>compose</a:t>
            </a:r>
            <a:r>
              <a:rPr lang="en-US" dirty="0"/>
              <a:t> </a:t>
            </a:r>
            <a:r>
              <a:rPr lang="en-US" dirty="0" err="1"/>
              <a:t>perceptrons</a:t>
            </a:r>
            <a:r>
              <a:rPr lang="en-US" dirty="0"/>
              <a:t> in </a:t>
            </a:r>
            <a:r>
              <a:rPr lang="en-US" i="1" dirty="0"/>
              <a:t>layers!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81613"/>
            <a:ext cx="414337" cy="304800"/>
          </a:xfrm>
        </p:spPr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0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(Feed-forward)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2515-B65C-4466-9FD5-94936C235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43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388305BB-7FA5-48B7-8135-A644F41F8FFA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CE7ACA-DCB6-4C3A-A8D2-9316EB08D89C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A7AB5-E73B-47A9-AD2A-B66AD95638F8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 Perceptron (“Activation Unit”) into Multiple Layers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36" name="Group 35"/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38" name="Straight Connector 37"/>
              <p:cNvCxnSpPr>
                <a:stCxn id="41" idx="1"/>
                <a:endCxn id="41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2" name="Straight Connector 41"/>
              <p:cNvCxnSpPr>
                <a:stCxn id="46" idx="1"/>
                <a:endCxn id="4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6" name="Straight Connector 45"/>
              <p:cNvCxnSpPr>
                <a:stCxn id="50" idx="1"/>
                <a:endCxn id="50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49" name="Straight Arrow Connector 48"/>
            <p:cNvCxnSpPr>
              <a:stCxn id="52" idx="0"/>
              <a:endCxn id="40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7"/>
              <a:endCxn id="45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6"/>
              <a:endCxn id="49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9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4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0" name="Rounded Rectangle 69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1" name="Straight Connector 70"/>
              <p:cNvCxnSpPr>
                <a:stCxn id="74" idx="1"/>
                <a:endCxn id="7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5" name="Straight Connector 74"/>
              <p:cNvCxnSpPr>
                <a:stCxn id="79" idx="1"/>
                <a:endCxn id="79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4" name="Straight Arrow Connector 83"/>
            <p:cNvCxnSpPr>
              <a:stCxn id="78" idx="0"/>
              <a:endCxn id="45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7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7" idx="0"/>
              <a:endCxn id="7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7"/>
              <a:endCxn id="74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7" idx="7"/>
              <a:endCxn id="78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0"/>
              <a:endCxn id="7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7"/>
              <a:endCxn id="74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2" idx="7"/>
              <a:endCxn id="78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68" idx="0"/>
              <a:endCxn id="74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8" idx="7"/>
              <a:endCxn id="78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68" idx="1"/>
              <a:endCxn id="7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197305" y="2530101"/>
            <a:ext cx="173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More than 2 layers: a “</a:t>
            </a:r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deep </a:t>
            </a:r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network”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82447" y="14276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class1?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06698" y="1450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class2?</a:t>
            </a:r>
            <a:endParaRPr lang="en-US" sz="1800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5919" y="1450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class3?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98351" y="2498377"/>
            <a:ext cx="0" cy="1533281"/>
          </a:xfrm>
          <a:prstGeom prst="straightConnector1">
            <a:avLst/>
          </a:prstGeom>
          <a:ln w="57150">
            <a:solidFill>
              <a:srgbClr val="7B2017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539F9C-9688-4266-9E24-32896DC9EF9F}"/>
              </a:ext>
            </a:extLst>
          </p:cNvPr>
          <p:cNvSpPr txBox="1"/>
          <p:nvPr/>
        </p:nvSpPr>
        <p:spPr>
          <a:xfrm>
            <a:off x="140042" y="4172866"/>
            <a:ext cx="105990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 Narrow" panose="020B0606020202030204" pitchFamily="34" charset="0"/>
              </a:rPr>
              <a:t>input layer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A746FC-E900-4775-AE59-07B3986B3C2C}"/>
              </a:ext>
            </a:extLst>
          </p:cNvPr>
          <p:cNvSpPr txBox="1"/>
          <p:nvPr/>
        </p:nvSpPr>
        <p:spPr>
          <a:xfrm>
            <a:off x="128474" y="3185301"/>
            <a:ext cx="14382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6"/>
                </a:solidFill>
                <a:latin typeface="Arial Narrow" panose="020B0606020202030204" pitchFamily="34" charset="0"/>
              </a:rPr>
              <a:t>hidden layer(s)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762D2A-25EA-4350-8EDF-85460F7A84AE}"/>
              </a:ext>
            </a:extLst>
          </p:cNvPr>
          <p:cNvSpPr txBox="1"/>
          <p:nvPr/>
        </p:nvSpPr>
        <p:spPr>
          <a:xfrm>
            <a:off x="177524" y="1929281"/>
            <a:ext cx="11769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 Narrow" panose="020B0606020202030204" pitchFamily="34" charset="0"/>
              </a:rPr>
              <a:t>output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A65067-4B5E-4EC9-B002-CC7D6F5FAE4F}"/>
              </a:ext>
            </a:extLst>
          </p:cNvPr>
          <p:cNvSpPr txBox="1"/>
          <p:nvPr/>
        </p:nvSpPr>
        <p:spPr>
          <a:xfrm>
            <a:off x="1114308" y="2509522"/>
            <a:ext cx="6303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30000" dirty="0"/>
              <a:t>(2)</a:t>
            </a:r>
            <a:r>
              <a:rPr lang="en-US" i="1" baseline="-25000" dirty="0"/>
              <a:t>1,0</a:t>
            </a:r>
          </a:p>
        </p:txBody>
      </p:sp>
    </p:spTree>
    <p:extLst>
      <p:ext uri="{BB962C8B-B14F-4D97-AF65-F5344CB8AC3E}">
        <p14:creationId xmlns:p14="http://schemas.microsoft.com/office/powerpoint/2010/main" val="473598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EDE132D-334F-4242-BDD8-4C4831AEA6E7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8305BB-7FA5-48B7-8135-A644F41F8FFA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CE7ACA-DCB6-4C3A-A8D2-9316EB08D89C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 Perceptron (“Activation Unit”) into Multiple Layers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36" name="Group 35"/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38" name="Straight Connector 37"/>
              <p:cNvCxnSpPr>
                <a:stCxn id="41" idx="1"/>
                <a:endCxn id="41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2" name="Straight Connector 41"/>
              <p:cNvCxnSpPr>
                <a:stCxn id="46" idx="1"/>
                <a:endCxn id="4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6" name="Straight Connector 45"/>
              <p:cNvCxnSpPr>
                <a:stCxn id="50" idx="1"/>
                <a:endCxn id="50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49" name="Straight Arrow Connector 48"/>
            <p:cNvCxnSpPr>
              <a:stCxn id="52" idx="0"/>
              <a:endCxn id="40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7"/>
              <a:endCxn id="45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6"/>
              <a:endCxn id="49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9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4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0" name="Rounded Rectangle 69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1" name="Straight Connector 70"/>
              <p:cNvCxnSpPr>
                <a:stCxn id="74" idx="1"/>
                <a:endCxn id="7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5" name="Straight Connector 74"/>
              <p:cNvCxnSpPr>
                <a:stCxn id="79" idx="1"/>
                <a:endCxn id="79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4" name="Straight Arrow Connector 83"/>
            <p:cNvCxnSpPr>
              <a:stCxn id="78" idx="0"/>
              <a:endCxn id="45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7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7" idx="0"/>
              <a:endCxn id="7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7"/>
              <a:endCxn id="74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7" idx="7"/>
              <a:endCxn id="78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0"/>
              <a:endCxn id="7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7"/>
              <a:endCxn id="74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2" idx="7"/>
              <a:endCxn id="78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68" idx="0"/>
              <a:endCxn id="74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8" idx="7"/>
              <a:endCxn id="78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68" idx="1"/>
              <a:endCxn id="7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682447" y="14276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class1?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06698" y="1450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class2?</a:t>
            </a:r>
            <a:endParaRPr lang="en-US" sz="1800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5919" y="1450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class3?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A65067-4B5E-4EC9-B002-CC7D6F5FAE4F}"/>
              </a:ext>
            </a:extLst>
          </p:cNvPr>
          <p:cNvSpPr txBox="1"/>
          <p:nvPr/>
        </p:nvSpPr>
        <p:spPr>
          <a:xfrm>
            <a:off x="1114308" y="2509522"/>
            <a:ext cx="8370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30000" dirty="0"/>
              <a:t>(2)</a:t>
            </a:r>
            <a:r>
              <a:rPr lang="en-US" i="1" baseline="-25000" dirty="0"/>
              <a:t>1,0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16CC3B-7AFF-4CD3-A171-E647C0D771DC}"/>
              </a:ext>
            </a:extLst>
          </p:cNvPr>
          <p:cNvSpPr txBox="1"/>
          <p:nvPr/>
        </p:nvSpPr>
        <p:spPr>
          <a:xfrm>
            <a:off x="4940907" y="2362379"/>
            <a:ext cx="6303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30000" dirty="0"/>
              <a:t>(2)</a:t>
            </a:r>
            <a:r>
              <a:rPr lang="en-US" i="1" baseline="-25000" dirty="0"/>
              <a:t>3,3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A813D-4F1D-4F2C-9DDD-E1B72F7BE0CF}"/>
              </a:ext>
            </a:extLst>
          </p:cNvPr>
          <p:cNvSpPr txBox="1"/>
          <p:nvPr/>
        </p:nvSpPr>
        <p:spPr>
          <a:xfrm>
            <a:off x="3189893" y="3416293"/>
            <a:ext cx="8370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30000" dirty="0"/>
              <a:t>(1)</a:t>
            </a:r>
            <a:r>
              <a:rPr lang="en-US" i="1" baseline="-25000" dirty="0"/>
              <a:t>1,2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9E890-163D-41EE-B7D7-1AC6C35F182E}"/>
              </a:ext>
            </a:extLst>
          </p:cNvPr>
          <p:cNvSpPr txBox="1"/>
          <p:nvPr/>
        </p:nvSpPr>
        <p:spPr>
          <a:xfrm>
            <a:off x="6922454" y="4169944"/>
            <a:ext cx="1988127" cy="6155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00" i="1" dirty="0"/>
              <a:t>x</a:t>
            </a:r>
            <a:r>
              <a:rPr lang="en-US" sz="1700" dirty="0"/>
              <a:t> vector: inputs</a:t>
            </a:r>
            <a:br>
              <a:rPr lang="en-US" sz="1700" dirty="0"/>
            </a:br>
            <a:r>
              <a:rPr lang="en-US" sz="1700" i="1" dirty="0"/>
              <a:t>(and bias)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96C34-39DD-482E-A27A-191ECB422625}"/>
              </a:ext>
            </a:extLst>
          </p:cNvPr>
          <p:cNvSpPr txBox="1"/>
          <p:nvPr/>
        </p:nvSpPr>
        <p:spPr>
          <a:xfrm>
            <a:off x="6916882" y="3525982"/>
            <a:ext cx="2154629" cy="6155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700" i="1" dirty="0"/>
              <a:t>w</a:t>
            </a:r>
            <a:r>
              <a:rPr lang="en-US" sz="1700" i="1" baseline="30000" dirty="0"/>
              <a:t>(1)</a:t>
            </a:r>
            <a:r>
              <a:rPr lang="en-US" sz="1700" dirty="0"/>
              <a:t> vector: weights </a:t>
            </a:r>
            <a:br>
              <a:rPr lang="en-US" sz="1700" dirty="0"/>
            </a:br>
            <a:r>
              <a:rPr lang="en-US" sz="1700" dirty="0"/>
              <a:t>for level </a:t>
            </a:r>
            <a:r>
              <a:rPr lang="en-US" sz="1700" i="1" dirty="0"/>
              <a:t>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ACB9F71-1A97-469D-A75D-6FF6591C41B6}"/>
              </a:ext>
            </a:extLst>
          </p:cNvPr>
          <p:cNvSpPr/>
          <p:nvPr/>
        </p:nvSpPr>
        <p:spPr>
          <a:xfrm flipH="1">
            <a:off x="5527285" y="3761189"/>
            <a:ext cx="1426070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C37E0D4-FC32-428A-BEDD-65CCAA5EF58C}"/>
              </a:ext>
            </a:extLst>
          </p:cNvPr>
          <p:cNvSpPr/>
          <p:nvPr/>
        </p:nvSpPr>
        <p:spPr>
          <a:xfrm flipH="1">
            <a:off x="5527285" y="4287795"/>
            <a:ext cx="1426070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5771B5B-A330-40DC-ADEC-1E77AB1B926D}"/>
              </a:ext>
            </a:extLst>
          </p:cNvPr>
          <p:cNvSpPr txBox="1"/>
          <p:nvPr/>
        </p:nvSpPr>
        <p:spPr>
          <a:xfrm>
            <a:off x="6934806" y="3235805"/>
            <a:ext cx="1999137" cy="3539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700" i="1" dirty="0"/>
              <a:t>z</a:t>
            </a:r>
            <a:r>
              <a:rPr lang="en-US" sz="1700" i="1" baseline="30000" dirty="0"/>
              <a:t>(2)</a:t>
            </a:r>
            <a:r>
              <a:rPr lang="en-US" sz="1700" dirty="0"/>
              <a:t> vector: </a:t>
            </a:r>
            <a:r>
              <a:rPr lang="en-US" sz="1700" i="1" dirty="0"/>
              <a:t>x</a:t>
            </a:r>
            <a:r>
              <a:rPr lang="en-US" sz="1700" dirty="0"/>
              <a:t> * </a:t>
            </a:r>
            <a:r>
              <a:rPr lang="en-US" sz="1700" i="1" dirty="0"/>
              <a:t>w</a:t>
            </a:r>
            <a:r>
              <a:rPr lang="en-US" sz="1700" i="1" baseline="30000" dirty="0"/>
              <a:t>(1)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4E40751-14A0-4EE3-81BF-3BFBEB31F066}"/>
              </a:ext>
            </a:extLst>
          </p:cNvPr>
          <p:cNvSpPr txBox="1"/>
          <p:nvPr/>
        </p:nvSpPr>
        <p:spPr>
          <a:xfrm>
            <a:off x="6960599" y="2881862"/>
            <a:ext cx="1867691" cy="3539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700" i="1" dirty="0"/>
              <a:t>a</a:t>
            </a:r>
            <a:r>
              <a:rPr lang="en-US" sz="1700" i="1" baseline="30000" dirty="0"/>
              <a:t>(2)</a:t>
            </a:r>
            <a:r>
              <a:rPr lang="en-US" sz="1700" dirty="0"/>
              <a:t> vector: </a:t>
            </a:r>
            <a:r>
              <a:rPr lang="en-US" sz="1700" i="1" dirty="0"/>
              <a:t>a</a:t>
            </a:r>
            <a:r>
              <a:rPr lang="en-US" sz="1700" dirty="0"/>
              <a:t>(</a:t>
            </a:r>
            <a:r>
              <a:rPr lang="en-US" sz="1700" i="1" dirty="0"/>
              <a:t>z</a:t>
            </a:r>
            <a:r>
              <a:rPr lang="en-US" sz="1700" i="1" baseline="30000" dirty="0"/>
              <a:t>(2)</a:t>
            </a:r>
            <a:r>
              <a:rPr lang="en-US" sz="1700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B961D5-B167-4EFB-A553-B88BD63DF8E6}"/>
              </a:ext>
            </a:extLst>
          </p:cNvPr>
          <p:cNvSpPr txBox="1"/>
          <p:nvPr/>
        </p:nvSpPr>
        <p:spPr>
          <a:xfrm>
            <a:off x="6918757" y="2079960"/>
            <a:ext cx="2241191" cy="6155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700" i="1" dirty="0"/>
              <a:t>w</a:t>
            </a:r>
            <a:r>
              <a:rPr lang="en-US" sz="1700" i="1" baseline="30000"/>
              <a:t>(i-1)</a:t>
            </a:r>
            <a:r>
              <a:rPr lang="en-US" sz="1700"/>
              <a:t> </a:t>
            </a:r>
            <a:r>
              <a:rPr lang="en-US" sz="1700" dirty="0"/>
              <a:t>vector: weights </a:t>
            </a:r>
            <a:br>
              <a:rPr lang="en-US" sz="1700" dirty="0"/>
            </a:br>
            <a:r>
              <a:rPr lang="en-US" sz="1700" dirty="0"/>
              <a:t>for input level </a:t>
            </a:r>
            <a:r>
              <a:rPr lang="en-US" sz="1700" i="1" dirty="0" err="1"/>
              <a:t>i</a:t>
            </a:r>
            <a:endParaRPr lang="en-US" sz="17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F8FEBF-C8DA-4790-9F2B-97B7BC8FDC92}"/>
              </a:ext>
            </a:extLst>
          </p:cNvPr>
          <p:cNvSpPr txBox="1"/>
          <p:nvPr/>
        </p:nvSpPr>
        <p:spPr>
          <a:xfrm>
            <a:off x="6936681" y="1789783"/>
            <a:ext cx="2324547" cy="3539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700" i="1" dirty="0"/>
              <a:t>z</a:t>
            </a:r>
            <a:r>
              <a:rPr lang="en-US" sz="1700" i="1" baseline="30000" dirty="0"/>
              <a:t>(</a:t>
            </a:r>
            <a:r>
              <a:rPr lang="en-US" sz="1700" i="1" baseline="30000" dirty="0" err="1"/>
              <a:t>i</a:t>
            </a:r>
            <a:r>
              <a:rPr lang="en-US" sz="1700" i="1" baseline="30000" dirty="0"/>
              <a:t>)</a:t>
            </a:r>
            <a:r>
              <a:rPr lang="en-US" sz="1700" dirty="0"/>
              <a:t> vector: a</a:t>
            </a:r>
            <a:r>
              <a:rPr lang="en-US" sz="1700" baseline="30000" dirty="0"/>
              <a:t>(i-1)</a:t>
            </a:r>
            <a:r>
              <a:rPr lang="en-US" sz="1700" dirty="0"/>
              <a:t> * w</a:t>
            </a:r>
            <a:r>
              <a:rPr lang="en-US" sz="1700" baseline="30000" dirty="0"/>
              <a:t>(i-1)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525D9-E053-4837-B926-FA361D442E32}"/>
              </a:ext>
            </a:extLst>
          </p:cNvPr>
          <p:cNvSpPr txBox="1"/>
          <p:nvPr/>
        </p:nvSpPr>
        <p:spPr>
          <a:xfrm>
            <a:off x="6962474" y="1435840"/>
            <a:ext cx="1774717" cy="3539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700" i="1" dirty="0"/>
              <a:t>a</a:t>
            </a:r>
            <a:r>
              <a:rPr lang="en-US" sz="1700" i="1" baseline="30000" dirty="0"/>
              <a:t>(</a:t>
            </a:r>
            <a:r>
              <a:rPr lang="en-US" sz="1700" i="1" baseline="30000" dirty="0" err="1"/>
              <a:t>i</a:t>
            </a:r>
            <a:r>
              <a:rPr lang="en-US" sz="1700" i="1" baseline="30000" dirty="0"/>
              <a:t>)</a:t>
            </a:r>
            <a:r>
              <a:rPr lang="en-US" sz="1700" dirty="0"/>
              <a:t> vector: </a:t>
            </a:r>
            <a:r>
              <a:rPr lang="en-US" sz="1700" i="1" dirty="0"/>
              <a:t>a</a:t>
            </a:r>
            <a:r>
              <a:rPr lang="en-US" sz="1700" dirty="0"/>
              <a:t>(z</a:t>
            </a:r>
            <a:r>
              <a:rPr lang="en-US" sz="1700" baseline="30000" dirty="0"/>
              <a:t>(</a:t>
            </a:r>
            <a:r>
              <a:rPr lang="en-US" sz="1700" baseline="30000" dirty="0" err="1"/>
              <a:t>i</a:t>
            </a:r>
            <a:r>
              <a:rPr lang="en-US" sz="1700" baseline="30000" dirty="0"/>
              <a:t>)</a:t>
            </a:r>
            <a:r>
              <a:rPr lang="en-US" sz="1700" dirty="0"/>
              <a:t>)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C38226A-0FEB-4D14-A22C-09A087DCA874}"/>
              </a:ext>
            </a:extLst>
          </p:cNvPr>
          <p:cNvSpPr/>
          <p:nvPr/>
        </p:nvSpPr>
        <p:spPr>
          <a:xfrm flipH="1">
            <a:off x="6018832" y="3403467"/>
            <a:ext cx="934521" cy="52574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991176E-7A68-41F8-ABD0-B0618830B0F7}"/>
              </a:ext>
            </a:extLst>
          </p:cNvPr>
          <p:cNvSpPr/>
          <p:nvPr/>
        </p:nvSpPr>
        <p:spPr>
          <a:xfrm flipH="1">
            <a:off x="6018832" y="3046813"/>
            <a:ext cx="934521" cy="52574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6CFACEBE-2896-4722-91F1-1D36CF0E3A9E}"/>
              </a:ext>
            </a:extLst>
          </p:cNvPr>
          <p:cNvSpPr/>
          <p:nvPr/>
        </p:nvSpPr>
        <p:spPr>
          <a:xfrm flipH="1">
            <a:off x="5450839" y="2249958"/>
            <a:ext cx="1426070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EC4DD33-9757-4978-AFCB-A7AF02C14454}"/>
              </a:ext>
            </a:extLst>
          </p:cNvPr>
          <p:cNvSpPr/>
          <p:nvPr/>
        </p:nvSpPr>
        <p:spPr>
          <a:xfrm flipH="1">
            <a:off x="5450835" y="1892236"/>
            <a:ext cx="1426071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8649040-45CB-43D2-8250-EBA33ADF05E8}"/>
              </a:ext>
            </a:extLst>
          </p:cNvPr>
          <p:cNvSpPr/>
          <p:nvPr/>
        </p:nvSpPr>
        <p:spPr>
          <a:xfrm flipH="1">
            <a:off x="5450835" y="1663740"/>
            <a:ext cx="1426071" cy="45719"/>
          </a:xfrm>
          <a:prstGeom prst="rightArrow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9" grpId="0"/>
      <p:bldP spid="10" grpId="0" animBg="1"/>
      <p:bldP spid="93" grpId="0"/>
      <p:bldP spid="95" grpId="0"/>
      <p:bldP spid="97" grpId="0"/>
      <p:bldP spid="99" grpId="0"/>
      <p:bldP spid="101" grpId="0"/>
      <p:bldP spid="107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103-6FF1-47B4-8059-637737D8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“Feed-Forward”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0EF-0BC9-4242-89C4-5D795875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3B68A-91FE-4DF4-ABDC-D9301559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E9AFC-AD01-448F-9503-3DBDC376CF64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CD3BB-AE48-4C2F-A7D1-D917AE7A00FB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BCD0-D57B-4D00-A22D-574887DA9F56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C7EA5-A6F7-42C6-AC1B-A91EA3E77AEC}"/>
              </a:ext>
            </a:extLst>
          </p:cNvPr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A5F3E-A4A9-454F-9CC4-6B9749685683}"/>
                </a:ext>
              </a:extLst>
            </p:cNvPr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59" name="Rounded Rectangle 36">
                <a:extLst>
                  <a:ext uri="{FF2B5EF4-FFF2-40B4-BE49-F238E27FC236}">
                    <a16:creationId xmlns:a16="http://schemas.microsoft.com/office/drawing/2014/main" id="{D1614D5C-A9C8-43F3-B764-4A8B10FC1452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4FBB14-850C-46F0-84E0-7D774694F34E}"/>
                  </a:ext>
                </a:extLst>
              </p:cNvPr>
              <p:cNvCxnSpPr>
                <a:stCxn id="56" idx="1"/>
                <a:endCxn id="5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38">
                <a:extLst>
                  <a:ext uri="{FF2B5EF4-FFF2-40B4-BE49-F238E27FC236}">
                    <a16:creationId xmlns:a16="http://schemas.microsoft.com/office/drawing/2014/main" id="{33221760-BECA-4060-A46D-A40A80C21A5F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58BFDD-29D2-408D-9CBB-05CF4B0E5200}"/>
                </a:ext>
              </a:extLst>
            </p:cNvPr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56" name="Rounded Rectangle 40">
                <a:extLst>
                  <a:ext uri="{FF2B5EF4-FFF2-40B4-BE49-F238E27FC236}">
                    <a16:creationId xmlns:a16="http://schemas.microsoft.com/office/drawing/2014/main" id="{D97E6B86-428F-49E1-A296-9260AF0C64A8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6AB99E-57DC-4C0D-B58F-DAB5C9427171}"/>
                  </a:ext>
                </a:extLst>
              </p:cNvPr>
              <p:cNvCxnSpPr>
                <a:stCxn id="54" idx="1"/>
                <a:endCxn id="5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42">
                <a:extLst>
                  <a:ext uri="{FF2B5EF4-FFF2-40B4-BE49-F238E27FC236}">
                    <a16:creationId xmlns:a16="http://schemas.microsoft.com/office/drawing/2014/main" id="{D091AB54-B1FC-4915-82CE-C6307C59E053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0684DD-F709-49EA-9787-6825527C753A}"/>
                </a:ext>
              </a:extLst>
            </p:cNvPr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53" name="Rounded Rectangle 44">
                <a:extLst>
                  <a:ext uri="{FF2B5EF4-FFF2-40B4-BE49-F238E27FC236}">
                    <a16:creationId xmlns:a16="http://schemas.microsoft.com/office/drawing/2014/main" id="{E4213568-4E44-4B48-8310-12DD3184A84E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9E981C9-C08E-4864-87E8-CB24ED152BD3}"/>
                  </a:ext>
                </a:extLst>
              </p:cNvPr>
              <p:cNvCxnSpPr>
                <a:stCxn id="15" idx="1"/>
                <a:endCxn id="15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46">
                <a:extLst>
                  <a:ext uri="{FF2B5EF4-FFF2-40B4-BE49-F238E27FC236}">
                    <a16:creationId xmlns:a16="http://schemas.microsoft.com/office/drawing/2014/main" id="{F12632AC-BD01-4169-8CB4-EF6579BB99C8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D01AF5-F38D-4ADB-AEB8-B32C146961D8}"/>
                </a:ext>
              </a:extLst>
            </p:cNvPr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68B8E5-7C5C-4CD3-BFF2-7FF5E53D4580}"/>
                </a:ext>
              </a:extLst>
            </p:cNvPr>
            <p:cNvCxnSpPr>
              <a:stCxn id="17" idx="0"/>
              <a:endCxn id="11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198F0E-703A-41DB-AC4D-32FB6118B336}"/>
                </a:ext>
              </a:extLst>
            </p:cNvPr>
            <p:cNvCxnSpPr>
              <a:stCxn id="17" idx="7"/>
              <a:endCxn id="53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21D41C-23DE-4347-9C9F-C9E37A65A863}"/>
                </a:ext>
              </a:extLst>
            </p:cNvPr>
            <p:cNvCxnSpPr>
              <a:stCxn id="17" idx="6"/>
              <a:endCxn id="14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8A2AE3-487F-4A89-AB62-50A4F25C5DFC}"/>
                </a:ext>
              </a:extLst>
            </p:cNvPr>
            <p:cNvCxnSpPr>
              <a:endCxn id="11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6421A1-3FA6-4680-943A-3AEA4DB6AE74}"/>
                </a:ext>
              </a:extLst>
            </p:cNvPr>
            <p:cNvCxnSpPr>
              <a:endCxn id="53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0739C5-A68E-47F2-9566-8C2C709D90B7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FA6BAE-67F1-4057-91EB-CD35F7227A17}"/>
                </a:ext>
              </a:extLst>
            </p:cNvPr>
            <p:cNvCxnSpPr>
              <a:endCxn id="11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BE057C-8C02-499D-B88B-D065EF8AC197}"/>
                </a:ext>
              </a:extLst>
            </p:cNvPr>
            <p:cNvCxnSpPr>
              <a:endCxn id="53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43E05C-FB4C-4323-B844-3A065D231C51}"/>
                </a:ext>
              </a:extLst>
            </p:cNvPr>
            <p:cNvCxnSpPr>
              <a:stCxn id="47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0DA2C2-1D30-4293-B80E-181965940E6F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ADF54FC-5E29-4808-AA2D-4221332EE391}"/>
                </a:ext>
              </a:extLst>
            </p:cNvPr>
            <p:cNvCxnSpPr>
              <a:stCxn id="53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6E918F-79C9-4D3F-95D1-338291DF284E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69FA45-8BF6-4A46-BA0F-517E1C07443B}"/>
                </a:ext>
              </a:extLst>
            </p:cNvPr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2351DE-7A21-4C63-AB2E-4BED1CD975A2}"/>
                </a:ext>
              </a:extLst>
            </p:cNvPr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8B45ED-03E6-4813-A474-4180BB9DC971}"/>
                </a:ext>
              </a:extLst>
            </p:cNvPr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50" name="Rounded Rectangle 69">
                <a:extLst>
                  <a:ext uri="{FF2B5EF4-FFF2-40B4-BE49-F238E27FC236}">
                    <a16:creationId xmlns:a16="http://schemas.microsoft.com/office/drawing/2014/main" id="{16E3645C-2615-4135-82E8-FA72A266326B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D612CB8-1FD4-4B5D-86F7-9E01D28F88B9}"/>
                  </a:ext>
                </a:extLst>
              </p:cNvPr>
              <p:cNvCxnSpPr>
                <a:stCxn id="47" idx="1"/>
                <a:endCxn id="47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71">
                <a:extLst>
                  <a:ext uri="{FF2B5EF4-FFF2-40B4-BE49-F238E27FC236}">
                    <a16:creationId xmlns:a16="http://schemas.microsoft.com/office/drawing/2014/main" id="{236DFDA0-2D18-475D-A3DB-5CD28F0CDAB5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5A418B-54BB-4751-B446-5E28383BEC96}"/>
                </a:ext>
              </a:extLst>
            </p:cNvPr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7" name="Rounded Rectangle 73">
                <a:extLst>
                  <a:ext uri="{FF2B5EF4-FFF2-40B4-BE49-F238E27FC236}">
                    <a16:creationId xmlns:a16="http://schemas.microsoft.com/office/drawing/2014/main" id="{AA5F264C-08E6-40CA-8E47-F463151E3651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A94A74-31C7-406F-8883-78FCF96726F6}"/>
                  </a:ext>
                </a:extLst>
              </p:cNvPr>
              <p:cNvCxnSpPr>
                <a:stCxn id="45" idx="1"/>
                <a:endCxn id="45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75">
                <a:extLst>
                  <a:ext uri="{FF2B5EF4-FFF2-40B4-BE49-F238E27FC236}">
                    <a16:creationId xmlns:a16="http://schemas.microsoft.com/office/drawing/2014/main" id="{21103685-BEA8-480C-B74F-D391BE0A57F9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4ECCBF-6FBC-4D1B-A01F-22C1FE2AC1F2}"/>
                </a:ext>
              </a:extLst>
            </p:cNvPr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4" name="Rounded Rectangle 77">
                <a:extLst>
                  <a:ext uri="{FF2B5EF4-FFF2-40B4-BE49-F238E27FC236}">
                    <a16:creationId xmlns:a16="http://schemas.microsoft.com/office/drawing/2014/main" id="{84882F22-EFE6-44B7-B64A-D8AEAC4FE6F1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4C4BB86-34C3-44E9-8925-2C89AF901767}"/>
                  </a:ext>
                </a:extLst>
              </p:cNvPr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79">
                <a:extLst>
                  <a:ext uri="{FF2B5EF4-FFF2-40B4-BE49-F238E27FC236}">
                    <a16:creationId xmlns:a16="http://schemas.microsoft.com/office/drawing/2014/main" id="{C61BBD90-72E8-45CE-89BE-DD90277C2C0B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E6796F-5744-42A7-B871-FC648EB6E6B2}"/>
                </a:ext>
              </a:extLst>
            </p:cNvPr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0CBED18-60CF-4117-BF5E-E27B93B73B0F}"/>
                </a:ext>
              </a:extLst>
            </p:cNvPr>
            <p:cNvCxnSpPr>
              <a:stCxn id="44" idx="0"/>
              <a:endCxn id="53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3CB214-F361-4D52-9BC2-DD6C0A755DC9}"/>
                </a:ext>
              </a:extLst>
            </p:cNvPr>
            <p:cNvCxnSpPr>
              <a:endCxn id="56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71E4965-E365-45CC-94E5-8C145480AB84}"/>
                </a:ext>
              </a:extLst>
            </p:cNvPr>
            <p:cNvCxnSpPr>
              <a:endCxn id="59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0EB326-CD98-4DD1-96DB-8DE576E2E2BC}"/>
                </a:ext>
              </a:extLst>
            </p:cNvPr>
            <p:cNvCxnSpPr>
              <a:stCxn id="26" idx="0"/>
              <a:endCxn id="5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5AA6694-838B-4018-B379-C1F745F117C5}"/>
                </a:ext>
              </a:extLst>
            </p:cNvPr>
            <p:cNvCxnSpPr>
              <a:stCxn id="26" idx="7"/>
              <a:endCxn id="47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D1EA5D5-F7F7-45EF-AC4F-0B177F97FCE3}"/>
                </a:ext>
              </a:extLst>
            </p:cNvPr>
            <p:cNvCxnSpPr>
              <a:stCxn id="26" idx="7"/>
              <a:endCxn id="44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80A3C0-AA2C-450E-A074-67455425D58A}"/>
                </a:ext>
              </a:extLst>
            </p:cNvPr>
            <p:cNvCxnSpPr>
              <a:stCxn id="31" idx="0"/>
              <a:endCxn id="5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903ED3-5110-4E33-8129-571E9CED933E}"/>
                </a:ext>
              </a:extLst>
            </p:cNvPr>
            <p:cNvCxnSpPr>
              <a:stCxn id="31" idx="7"/>
              <a:endCxn id="47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EA08B5-5046-4166-B479-8598527BB0A6}"/>
                </a:ext>
              </a:extLst>
            </p:cNvPr>
            <p:cNvCxnSpPr>
              <a:stCxn id="31" idx="7"/>
              <a:endCxn id="44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978E9E-5C57-436E-AD5C-9341F18E7257}"/>
                </a:ext>
              </a:extLst>
            </p:cNvPr>
            <p:cNvCxnSpPr>
              <a:stCxn id="27" idx="0"/>
              <a:endCxn id="47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8BF2B8-D484-4CF5-B50F-6C3DD08D69CE}"/>
                </a:ext>
              </a:extLst>
            </p:cNvPr>
            <p:cNvCxnSpPr>
              <a:stCxn id="27" idx="7"/>
              <a:endCxn id="44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E4BE03-02A0-4EFB-AE86-88D98BDDDDDB}"/>
                </a:ext>
              </a:extLst>
            </p:cNvPr>
            <p:cNvCxnSpPr>
              <a:stCxn id="27" idx="1"/>
              <a:endCxn id="5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C1DD7E4-AF9A-4DE3-8261-E1832DD8D684}"/>
              </a:ext>
            </a:extLst>
          </p:cNvPr>
          <p:cNvSpPr txBox="1"/>
          <p:nvPr/>
        </p:nvSpPr>
        <p:spPr>
          <a:xfrm>
            <a:off x="1682447" y="14276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class1?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3984A6-BEAB-4523-90F0-BE79F4788339}"/>
              </a:ext>
            </a:extLst>
          </p:cNvPr>
          <p:cNvSpPr txBox="1"/>
          <p:nvPr/>
        </p:nvSpPr>
        <p:spPr>
          <a:xfrm>
            <a:off x="3206698" y="1450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>
                <a:latin typeface="Constantia" charset="0"/>
                <a:ea typeface="Constantia" charset="0"/>
                <a:cs typeface="Constantia" charset="0"/>
              </a:rPr>
              <a:t>class2?</a:t>
            </a:r>
            <a:endParaRPr lang="en-US" sz="1800" i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1204FC-CA16-4251-AFDA-98BD9EA187C1}"/>
              </a:ext>
            </a:extLst>
          </p:cNvPr>
          <p:cNvSpPr txBox="1"/>
          <p:nvPr/>
        </p:nvSpPr>
        <p:spPr>
          <a:xfrm>
            <a:off x="4625919" y="1450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nstantia" charset="0"/>
                <a:ea typeface="Constantia" charset="0"/>
                <a:cs typeface="Constantia" charset="0"/>
              </a:rPr>
              <a:t>class3?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C6A49E-49D9-4479-9585-FF42041DAAA1}"/>
              </a:ext>
            </a:extLst>
          </p:cNvPr>
          <p:cNvSpPr txBox="1"/>
          <p:nvPr/>
        </p:nvSpPr>
        <p:spPr>
          <a:xfrm>
            <a:off x="7131627" y="4301836"/>
            <a:ext cx="95590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Read 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7277FA-E407-4A65-9F10-211532FA4DA6}"/>
              </a:ext>
            </a:extLst>
          </p:cNvPr>
          <p:cNvSpPr txBox="1"/>
          <p:nvPr/>
        </p:nvSpPr>
        <p:spPr>
          <a:xfrm>
            <a:off x="7161026" y="3314265"/>
            <a:ext cx="171072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30000" dirty="0"/>
              <a:t>(2)</a:t>
            </a:r>
            <a:r>
              <a:rPr lang="en-US" dirty="0"/>
              <a:t> = x * w</a:t>
            </a:r>
            <a:r>
              <a:rPr lang="en-US" baseline="30000" dirty="0"/>
              <a:t>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ABD92E-2435-4A87-85D1-8A890631E8B1}"/>
              </a:ext>
            </a:extLst>
          </p:cNvPr>
          <p:cNvSpPr txBox="1"/>
          <p:nvPr/>
        </p:nvSpPr>
        <p:spPr>
          <a:xfrm>
            <a:off x="7232167" y="2784349"/>
            <a:ext cx="150554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(2)</a:t>
            </a:r>
            <a:r>
              <a:rPr lang="en-US" dirty="0"/>
              <a:t> = f(z</a:t>
            </a:r>
            <a:r>
              <a:rPr lang="en-US" baseline="30000" dirty="0"/>
              <a:t>(2)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EC9FBE-BF6F-4162-AB86-7AD6C3EEF611}"/>
              </a:ext>
            </a:extLst>
          </p:cNvPr>
          <p:cNvSpPr txBox="1"/>
          <p:nvPr/>
        </p:nvSpPr>
        <p:spPr>
          <a:xfrm>
            <a:off x="7223804" y="2155412"/>
            <a:ext cx="194316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30000" dirty="0"/>
              <a:t>(3)</a:t>
            </a:r>
            <a:r>
              <a:rPr lang="en-US" dirty="0"/>
              <a:t> = a</a:t>
            </a:r>
            <a:r>
              <a:rPr lang="en-US" baseline="30000" dirty="0"/>
              <a:t>(2)</a:t>
            </a:r>
            <a:r>
              <a:rPr lang="en-US" dirty="0"/>
              <a:t> * w</a:t>
            </a:r>
            <a:r>
              <a:rPr lang="en-US" baseline="30000" dirty="0"/>
              <a:t>(2)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4E87B2-C457-429C-B2F6-C5A8A093F575}"/>
              </a:ext>
            </a:extLst>
          </p:cNvPr>
          <p:cNvSpPr txBox="1"/>
          <p:nvPr/>
        </p:nvSpPr>
        <p:spPr>
          <a:xfrm>
            <a:off x="7294945" y="1625496"/>
            <a:ext cx="150554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(3)</a:t>
            </a:r>
            <a:r>
              <a:rPr lang="en-US" dirty="0"/>
              <a:t> = f(z</a:t>
            </a:r>
            <a:r>
              <a:rPr lang="en-US" baseline="30000" dirty="0"/>
              <a:t>(3)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BC05F-F747-4B32-80BB-66799F55D305}"/>
              </a:ext>
            </a:extLst>
          </p:cNvPr>
          <p:cNvSpPr txBox="1"/>
          <p:nvPr/>
        </p:nvSpPr>
        <p:spPr>
          <a:xfrm>
            <a:off x="2233799" y="2828862"/>
            <a:ext cx="376596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We’ll discuss how to train, in</a:t>
            </a:r>
            <a:br>
              <a:rPr lang="en-US" dirty="0"/>
            </a:br>
            <a:r>
              <a:rPr lang="en-US" dirty="0"/>
              <a:t>a generalization of our gradient</a:t>
            </a:r>
            <a:br>
              <a:rPr lang="en-US" dirty="0"/>
            </a:br>
            <a:r>
              <a:rPr lang="en-US" dirty="0"/>
              <a:t>descent technique, in the next module!</a:t>
            </a:r>
          </a:p>
        </p:txBody>
      </p:sp>
    </p:spTree>
    <p:extLst>
      <p:ext uri="{BB962C8B-B14F-4D97-AF65-F5344CB8AC3E}">
        <p14:creationId xmlns:p14="http://schemas.microsoft.com/office/powerpoint/2010/main" val="10915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Activation Functions</a:t>
            </a:r>
            <a:br>
              <a:rPr lang="en-US" dirty="0"/>
            </a:br>
            <a:r>
              <a:rPr lang="en-US" dirty="0"/>
              <a:t>for Multilayer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39851" y="1946760"/>
                <a:ext cx="2710037" cy="114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onstantia" charset="0"/>
                    <a:ea typeface="Constantia" charset="0"/>
                    <a:cs typeface="Constantia" charset="0"/>
                  </a:rPr>
                  <a:t>Sigmoid</a:t>
                </a:r>
                <a:r>
                  <a:rPr lang="en-US" sz="2000" dirty="0">
                    <a:latin typeface="Constantia" charset="0"/>
                    <a:ea typeface="Constantia" charset="0"/>
                    <a:cs typeface="Constantia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onstantia" charset="0"/>
                        <a:cs typeface="Constantia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onstantia" charset="0"/>
                            <a:cs typeface="Constantia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  <a:ea typeface="Constantia" charset="0"/>
                            <a:cs typeface="Constantia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charset="0"/>
                        <a:ea typeface="Constantia" charset="0"/>
                        <a:cs typeface="Constantia" charset="0"/>
                      </a:rPr>
                      <m:t>=</m:t>
                    </m:r>
                    <m:f>
                      <m:fPr>
                        <m:ctrlPr>
                          <a:rPr lang="bg-BG" sz="2000" i="1">
                            <a:latin typeface="Cambria Math" panose="02040503050406030204" pitchFamily="18" charset="0"/>
                            <a:ea typeface="Constantia" charset="0"/>
                            <a:cs typeface="Constantia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  <a:ea typeface="Constantia" charset="0"/>
                            <a:cs typeface="Constantia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  <a:ea typeface="Constantia" charset="0"/>
                            <a:cs typeface="Constantia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onstantia" charset="0"/>
                                <a:cs typeface="Constantia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charset="0"/>
                                <a:ea typeface="Constantia" charset="0"/>
                                <a:cs typeface="Constantia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  <a:ea typeface="Constantia" charset="0"/>
                                <a:cs typeface="Constantia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charset="0"/>
                                <a:ea typeface="Constantia" charset="0"/>
                                <a:cs typeface="Constantia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  <a:p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  <a:p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1" y="1946760"/>
                <a:ext cx="2710037" cy="1144096"/>
              </a:xfrm>
              <a:prstGeom prst="rect">
                <a:avLst/>
              </a:prstGeom>
              <a:blipFill>
                <a:blip r:embed="rId2"/>
                <a:stretch>
                  <a:fillRect l="-2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94114" y="1843799"/>
                <a:ext cx="29899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onstantia" charset="0"/>
                    <a:ea typeface="Constantia" charset="0"/>
                    <a:cs typeface="Constantia" charset="0"/>
                  </a:rPr>
                  <a:t>Rectified linear (</a:t>
                </a:r>
                <a:r>
                  <a:rPr lang="en-US" sz="2000" b="1" dirty="0" err="1">
                    <a:latin typeface="Constantia" charset="0"/>
                    <a:ea typeface="Constantia" charset="0"/>
                    <a:cs typeface="Constantia" charset="0"/>
                  </a:rPr>
                  <a:t>ReLU</a:t>
                </a:r>
                <a:r>
                  <a:rPr lang="en-US" sz="2000" b="1" dirty="0">
                    <a:latin typeface="Constantia" charset="0"/>
                    <a:ea typeface="Constantia" charset="0"/>
                    <a:cs typeface="Constantia" charset="0"/>
                  </a:rPr>
                  <a:t>)</a:t>
                </a:r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onstantia" charset="0"/>
                          <a:cs typeface="Constantia" charset="0"/>
                        </a:rPr>
                        <m:t>𝑅𝑒𝐿𝑈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onstantia" charset="0"/>
                              <a:cs typeface="Constantia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onstantia" charset="0"/>
                              <a:cs typeface="Constantia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onstantia" charset="0"/>
                          <a:cs typeface="Constantia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onstantia" charset="0"/>
                              <a:cs typeface="Constantia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  <a:ea typeface="Constantia" charset="0"/>
                              <a:cs typeface="Constantia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onstantia" charset="0"/>
                                  <a:cs typeface="Constantia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onstantia" charset="0"/>
                                  <a:cs typeface="Constantia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charset="0"/>
                                  <a:ea typeface="Constantia" charset="0"/>
                                  <a:cs typeface="Constantia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14" y="1843799"/>
                <a:ext cx="2989921" cy="707886"/>
              </a:xfrm>
              <a:prstGeom prst="rect">
                <a:avLst/>
              </a:prstGeom>
              <a:blipFill>
                <a:blip r:embed="rId3"/>
                <a:stretch>
                  <a:fillRect l="-2037" t="-427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44A719-0128-43E0-B0FD-B21AF7C629EF}"/>
              </a:ext>
            </a:extLst>
          </p:cNvPr>
          <p:cNvSpPr txBox="1"/>
          <p:nvPr/>
        </p:nvSpPr>
        <p:spPr>
          <a:xfrm>
            <a:off x="5294114" y="2488168"/>
            <a:ext cx="191590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i="1" dirty="0"/>
              <a:t>Piecewise linear!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85A525-357D-41BF-9CD6-BBD1E7CF11B3}"/>
                  </a:ext>
                </a:extLst>
              </p:cNvPr>
              <p:cNvSpPr txBox="1"/>
              <p:nvPr/>
            </p:nvSpPr>
            <p:spPr>
              <a:xfrm>
                <a:off x="2589093" y="3213378"/>
                <a:ext cx="28277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onstantia" charset="0"/>
                    <a:ea typeface="Constantia" charset="0"/>
                    <a:cs typeface="Constantia" charset="0"/>
                  </a:rPr>
                  <a:t>Hyperbologic tangent</a:t>
                </a:r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onstantia" charset="0"/>
                          <a:cs typeface="Constantia" charset="0"/>
                        </a:rPr>
                        <m:t>𝑡𝑎𝑛h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onstantia" charset="0"/>
                              <a:cs typeface="Constantia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onstantia" charset="0"/>
                              <a:cs typeface="Constantia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85A525-357D-41BF-9CD6-BBD1E7CF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3" y="3213378"/>
                <a:ext cx="2827762" cy="707886"/>
              </a:xfrm>
              <a:prstGeom prst="rect">
                <a:avLst/>
              </a:prstGeom>
              <a:blipFill>
                <a:blip r:embed="rId4"/>
                <a:stretch>
                  <a:fillRect l="-2371" t="-431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3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Feedforward Networks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SciKit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0460-2FE4-44AA-A54C-5090035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EA3A04E6-3E2F-D54F-BA2E-D86C2FC36E8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1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MNIST letters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325F2-320D-46E7-96AE-C089D24E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7" y="1071514"/>
            <a:ext cx="4396200" cy="4302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C88D24-FE29-4D4F-9F00-29B3AC78A7E3}"/>
              </a:ext>
            </a:extLst>
          </p:cNvPr>
          <p:cNvSpPr txBox="1"/>
          <p:nvPr/>
        </p:nvSpPr>
        <p:spPr>
          <a:xfrm>
            <a:off x="5763670" y="1923190"/>
            <a:ext cx="2845651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Each letter is 28x28</a:t>
            </a:r>
          </a:p>
          <a:p>
            <a:r>
              <a:rPr lang="en-US" sz="2000" dirty="0"/>
              <a:t>grayscale pixels</a:t>
            </a:r>
          </a:p>
          <a:p>
            <a:endParaRPr lang="en-US" sz="2000" dirty="0"/>
          </a:p>
          <a:p>
            <a:r>
              <a:rPr lang="en-US" sz="2000" dirty="0"/>
              <a:t>We create 784 features</a:t>
            </a:r>
            <a:br>
              <a:rPr lang="en-US" sz="2000" dirty="0"/>
            </a:br>
            <a:r>
              <a:rPr lang="en-US" sz="2000" dirty="0"/>
              <a:t>to represent each</a:t>
            </a:r>
            <a:br>
              <a:rPr lang="en-US" sz="2000" dirty="0"/>
            </a:br>
            <a:r>
              <a:rPr lang="en-US" sz="2000" dirty="0"/>
              <a:t>letter</a:t>
            </a:r>
          </a:p>
          <a:p>
            <a:endParaRPr lang="en-US" sz="2000" dirty="0"/>
          </a:p>
          <a:p>
            <a:r>
              <a:rPr lang="en-US" sz="2000" dirty="0"/>
              <a:t>We have class labels</a:t>
            </a:r>
          </a:p>
          <a:p>
            <a:r>
              <a:rPr lang="en-US" sz="2000" dirty="0"/>
              <a:t>0 - 9</a:t>
            </a:r>
          </a:p>
        </p:txBody>
      </p:sp>
    </p:spTree>
    <p:extLst>
      <p:ext uri="{BB962C8B-B14F-4D97-AF65-F5344CB8AC3E}">
        <p14:creationId xmlns:p14="http://schemas.microsoft.com/office/powerpoint/2010/main" val="1705109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C9006-B7D3-4E10-9209-A041CAB3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Multi-Layer Perceptron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6466E-0D55-4B60-ADA4-4C1D55955CE9}"/>
              </a:ext>
            </a:extLst>
          </p:cNvPr>
          <p:cNvSpPr/>
          <p:nvPr/>
        </p:nvSpPr>
        <p:spPr>
          <a:xfrm>
            <a:off x="1255363" y="2941450"/>
            <a:ext cx="608308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sklearn.neural_network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MLPClassifier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mlp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MLPClassifier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hidden_layer_sizes</a:t>
            </a:r>
            <a:r>
              <a:rPr lang="en-US" dirty="0">
                <a:latin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mlp.fit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mlp.predict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9D6AD-FE18-468C-9254-42ABC4A633BC}"/>
              </a:ext>
            </a:extLst>
          </p:cNvPr>
          <p:cNvSpPr/>
          <p:nvPr/>
        </p:nvSpPr>
        <p:spPr>
          <a:xfrm>
            <a:off x="3380094" y="4437575"/>
            <a:ext cx="340670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array([8, 0, 6, ..., 3, 3, 3])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A14DA-49C5-4875-AE16-CDA2F20D4E09}"/>
              </a:ext>
            </a:extLst>
          </p:cNvPr>
          <p:cNvSpPr txBox="1"/>
          <p:nvPr/>
        </p:nvSpPr>
        <p:spPr>
          <a:xfrm>
            <a:off x="852406" y="1360623"/>
            <a:ext cx="723770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/>
              <a:t>Adopts the familiar </a:t>
            </a:r>
            <a:r>
              <a:rPr lang="en-US" sz="1800" dirty="0" err="1"/>
              <a:t>Sklearn</a:t>
            </a:r>
            <a:r>
              <a:rPr lang="en-US" sz="1800" dirty="0"/>
              <a:t> fit / predict API.  Note that we can specify multiple hidden layers as a tuple.</a:t>
            </a:r>
          </a:p>
        </p:txBody>
      </p:sp>
    </p:spTree>
    <p:extLst>
      <p:ext uri="{BB962C8B-B14F-4D97-AF65-F5344CB8AC3E}">
        <p14:creationId xmlns:p14="http://schemas.microsoft.com/office/powerpoint/2010/main" val="3537332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Multi-Layer </a:t>
            </a:r>
            <a:r>
              <a:rPr lang="en-US" dirty="0" err="1"/>
              <a:t>Perceptrons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Feed-Forward and Backpropagation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0460-2FE4-44AA-A54C-5090035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29663" y="5259388"/>
            <a:ext cx="414337" cy="303212"/>
          </a:xfrm>
        </p:spPr>
        <p:txBody>
          <a:bodyPr/>
          <a:lstStyle/>
          <a:p>
            <a:pPr>
              <a:defRPr/>
            </a:pPr>
            <a:fld id="{EA3A04E6-3E2F-D54F-BA2E-D86C2FC36E8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7F1D5-A6DC-40DC-BBE9-038A56EC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Intuitions via 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951B-2D1C-438F-A07A-A1F0BE629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80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729" y="1249493"/>
            <a:ext cx="7870371" cy="43369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Backpropagation</a:t>
            </a:r>
            <a:r>
              <a:rPr lang="en-US" dirty="0"/>
              <a:t> algorithm:  For each training instance:</a:t>
            </a:r>
          </a:p>
          <a:p>
            <a:pPr marL="940435" lvl="1" indent="-457200">
              <a:buFont typeface="+mj-lt"/>
              <a:buAutoNum type="arabicPeriod"/>
            </a:pPr>
            <a:r>
              <a:rPr lang="en-US" dirty="0"/>
              <a:t>Compute output of every neuron in each layer [forward pass]</a:t>
            </a:r>
          </a:p>
          <a:p>
            <a:pPr marL="940435" lvl="1" indent="-457200">
              <a:buFont typeface="+mj-lt"/>
              <a:buAutoNum type="arabicPeriod"/>
            </a:pPr>
            <a:endParaRPr lang="en-US" dirty="0"/>
          </a:p>
          <a:p>
            <a:pPr marL="940435" lvl="1" indent="-45720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b="1" dirty="0"/>
              <a:t>network </a:t>
            </a:r>
            <a:r>
              <a:rPr lang="en-US" dirty="0"/>
              <a:t>output error (desired – output error)</a:t>
            </a:r>
          </a:p>
          <a:p>
            <a:pPr marL="940435" lvl="1" indent="-457200">
              <a:buFont typeface="+mj-lt"/>
              <a:buAutoNum type="arabicPeriod"/>
            </a:pPr>
            <a:endParaRPr lang="en-US" dirty="0"/>
          </a:p>
          <a:p>
            <a:pPr marL="940435" lvl="1" indent="-457200">
              <a:buFont typeface="+mj-lt"/>
              <a:buAutoNum type="arabicPeriod"/>
            </a:pPr>
            <a:r>
              <a:rPr lang="en-US" dirty="0"/>
              <a:t>Compute how much </a:t>
            </a:r>
            <a:r>
              <a:rPr lang="en-US" b="1" dirty="0"/>
              <a:t>each neuron in previous hidden layer contributed</a:t>
            </a:r>
            <a:r>
              <a:rPr lang="en-US" dirty="0"/>
              <a:t> – </a:t>
            </a:r>
            <a:r>
              <a:rPr lang="en-US" b="1" dirty="0"/>
              <a:t>propagate the error gradient backwards</a:t>
            </a:r>
            <a:r>
              <a:rPr lang="en-US" dirty="0"/>
              <a:t>, scaled by </a:t>
            </a:r>
            <a:r>
              <a:rPr lang="en-US" i="1" dirty="0"/>
              <a:t>each neuron’s contribution to the error</a:t>
            </a:r>
          </a:p>
          <a:p>
            <a:pPr marL="940435" lvl="1" indent="-457200">
              <a:buFont typeface="+mj-lt"/>
              <a:buAutoNum type="arabicPeriod"/>
            </a:pPr>
            <a:endParaRPr lang="en-US" i="1" dirty="0"/>
          </a:p>
          <a:p>
            <a:pPr marL="940435" lvl="1" indent="-457200">
              <a:buFont typeface="+mj-lt"/>
              <a:buAutoNum type="arabicPeriod"/>
            </a:pPr>
            <a:r>
              <a:rPr lang="en-US" dirty="0"/>
              <a:t>Do </a:t>
            </a:r>
            <a:r>
              <a:rPr lang="en-US" b="1" dirty="0"/>
              <a:t>gradient descent</a:t>
            </a:r>
            <a:r>
              <a:rPr lang="en-US" dirty="0"/>
              <a:t> on connection weights</a:t>
            </a:r>
          </a:p>
          <a:p>
            <a:pPr marL="4648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62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103-6FF1-47B4-8059-637737D8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“Feed-Forward”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0EF-0BC9-4242-89C4-5D795875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3B68A-91FE-4DF4-ABDC-D9301559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E9AFC-AD01-448F-9503-3DBDC376CF64}"/>
              </a:ext>
            </a:extLst>
          </p:cNvPr>
          <p:cNvSpPr/>
          <p:nvPr/>
        </p:nvSpPr>
        <p:spPr>
          <a:xfrm>
            <a:off x="7495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CD3BB-AE48-4C2F-A7D1-D917AE7A00FB}"/>
              </a:ext>
            </a:extLst>
          </p:cNvPr>
          <p:cNvSpPr/>
          <p:nvPr/>
        </p:nvSpPr>
        <p:spPr>
          <a:xfrm>
            <a:off x="7493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BCD0-D57B-4D00-A22D-574887DA9F56}"/>
              </a:ext>
            </a:extLst>
          </p:cNvPr>
          <p:cNvSpPr/>
          <p:nvPr/>
        </p:nvSpPr>
        <p:spPr>
          <a:xfrm>
            <a:off x="7494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C7EA5-A6F7-42C6-AC1B-A91EA3E77AEC}"/>
              </a:ext>
            </a:extLst>
          </p:cNvPr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A5F3E-A4A9-454F-9CC4-6B9749685683}"/>
                </a:ext>
              </a:extLst>
            </p:cNvPr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59" name="Rounded Rectangle 36">
                <a:extLst>
                  <a:ext uri="{FF2B5EF4-FFF2-40B4-BE49-F238E27FC236}">
                    <a16:creationId xmlns:a16="http://schemas.microsoft.com/office/drawing/2014/main" id="{D1614D5C-A9C8-43F3-B764-4A8B10FC1452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4FBB14-850C-46F0-84E0-7D774694F34E}"/>
                  </a:ext>
                </a:extLst>
              </p:cNvPr>
              <p:cNvCxnSpPr>
                <a:stCxn id="56" idx="1"/>
                <a:endCxn id="5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38">
                <a:extLst>
                  <a:ext uri="{FF2B5EF4-FFF2-40B4-BE49-F238E27FC236}">
                    <a16:creationId xmlns:a16="http://schemas.microsoft.com/office/drawing/2014/main" id="{33221760-BECA-4060-A46D-A40A80C21A5F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58BFDD-29D2-408D-9CBB-05CF4B0E5200}"/>
                </a:ext>
              </a:extLst>
            </p:cNvPr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56" name="Rounded Rectangle 40">
                <a:extLst>
                  <a:ext uri="{FF2B5EF4-FFF2-40B4-BE49-F238E27FC236}">
                    <a16:creationId xmlns:a16="http://schemas.microsoft.com/office/drawing/2014/main" id="{D97E6B86-428F-49E1-A296-9260AF0C64A8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6AB99E-57DC-4C0D-B58F-DAB5C9427171}"/>
                  </a:ext>
                </a:extLst>
              </p:cNvPr>
              <p:cNvCxnSpPr>
                <a:stCxn id="54" idx="1"/>
                <a:endCxn id="5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42">
                <a:extLst>
                  <a:ext uri="{FF2B5EF4-FFF2-40B4-BE49-F238E27FC236}">
                    <a16:creationId xmlns:a16="http://schemas.microsoft.com/office/drawing/2014/main" id="{D091AB54-B1FC-4915-82CE-C6307C59E053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0684DD-F709-49EA-9787-6825527C753A}"/>
                </a:ext>
              </a:extLst>
            </p:cNvPr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53" name="Rounded Rectangle 44">
                <a:extLst>
                  <a:ext uri="{FF2B5EF4-FFF2-40B4-BE49-F238E27FC236}">
                    <a16:creationId xmlns:a16="http://schemas.microsoft.com/office/drawing/2014/main" id="{E4213568-4E44-4B48-8310-12DD3184A84E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9E981C9-C08E-4864-87E8-CB24ED152BD3}"/>
                  </a:ext>
                </a:extLst>
              </p:cNvPr>
              <p:cNvCxnSpPr>
                <a:stCxn id="15" idx="1"/>
                <a:endCxn id="15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46">
                <a:extLst>
                  <a:ext uri="{FF2B5EF4-FFF2-40B4-BE49-F238E27FC236}">
                    <a16:creationId xmlns:a16="http://schemas.microsoft.com/office/drawing/2014/main" id="{F12632AC-BD01-4169-8CB4-EF6579BB99C8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D01AF5-F38D-4ADB-AEB8-B32C146961D8}"/>
                </a:ext>
              </a:extLst>
            </p:cNvPr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68B8E5-7C5C-4CD3-BFF2-7FF5E53D4580}"/>
                </a:ext>
              </a:extLst>
            </p:cNvPr>
            <p:cNvCxnSpPr>
              <a:stCxn id="17" idx="0"/>
              <a:endCxn id="11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198F0E-703A-41DB-AC4D-32FB6118B336}"/>
                </a:ext>
              </a:extLst>
            </p:cNvPr>
            <p:cNvCxnSpPr>
              <a:stCxn id="17" idx="7"/>
              <a:endCxn id="53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21D41C-23DE-4347-9C9F-C9E37A65A863}"/>
                </a:ext>
              </a:extLst>
            </p:cNvPr>
            <p:cNvCxnSpPr>
              <a:stCxn id="17" idx="6"/>
              <a:endCxn id="14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8A2AE3-487F-4A89-AB62-50A4F25C5DFC}"/>
                </a:ext>
              </a:extLst>
            </p:cNvPr>
            <p:cNvCxnSpPr>
              <a:endCxn id="11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6421A1-3FA6-4680-943A-3AEA4DB6AE74}"/>
                </a:ext>
              </a:extLst>
            </p:cNvPr>
            <p:cNvCxnSpPr>
              <a:endCxn id="53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0739C5-A68E-47F2-9566-8C2C709D90B7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FA6BAE-67F1-4057-91EB-CD35F7227A17}"/>
                </a:ext>
              </a:extLst>
            </p:cNvPr>
            <p:cNvCxnSpPr>
              <a:endCxn id="11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BE057C-8C02-499D-B88B-D065EF8AC197}"/>
                </a:ext>
              </a:extLst>
            </p:cNvPr>
            <p:cNvCxnSpPr>
              <a:endCxn id="53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43E05C-FB4C-4323-B844-3A065D231C51}"/>
                </a:ext>
              </a:extLst>
            </p:cNvPr>
            <p:cNvCxnSpPr>
              <a:stCxn id="47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0DA2C2-1D30-4293-B80E-181965940E6F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ADF54FC-5E29-4808-AA2D-4221332EE391}"/>
                </a:ext>
              </a:extLst>
            </p:cNvPr>
            <p:cNvCxnSpPr>
              <a:stCxn id="53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6E918F-79C9-4D3F-95D1-338291DF284E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69FA45-8BF6-4A46-BA0F-517E1C07443B}"/>
                </a:ext>
              </a:extLst>
            </p:cNvPr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2351DE-7A21-4C63-AB2E-4BED1CD975A2}"/>
                </a:ext>
              </a:extLst>
            </p:cNvPr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2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8B45ED-03E6-4813-A474-4180BB9DC971}"/>
                </a:ext>
              </a:extLst>
            </p:cNvPr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50" name="Rounded Rectangle 69">
                <a:extLst>
                  <a:ext uri="{FF2B5EF4-FFF2-40B4-BE49-F238E27FC236}">
                    <a16:creationId xmlns:a16="http://schemas.microsoft.com/office/drawing/2014/main" id="{16E3645C-2615-4135-82E8-FA72A266326B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D612CB8-1FD4-4B5D-86F7-9E01D28F88B9}"/>
                  </a:ext>
                </a:extLst>
              </p:cNvPr>
              <p:cNvCxnSpPr>
                <a:stCxn id="47" idx="1"/>
                <a:endCxn id="47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71">
                <a:extLst>
                  <a:ext uri="{FF2B5EF4-FFF2-40B4-BE49-F238E27FC236}">
                    <a16:creationId xmlns:a16="http://schemas.microsoft.com/office/drawing/2014/main" id="{236DFDA0-2D18-475D-A3DB-5CD28F0CDAB5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5A418B-54BB-4751-B446-5E28383BEC96}"/>
                </a:ext>
              </a:extLst>
            </p:cNvPr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7" name="Rounded Rectangle 73">
                <a:extLst>
                  <a:ext uri="{FF2B5EF4-FFF2-40B4-BE49-F238E27FC236}">
                    <a16:creationId xmlns:a16="http://schemas.microsoft.com/office/drawing/2014/main" id="{AA5F264C-08E6-40CA-8E47-F463151E3651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A94A74-31C7-406F-8883-78FCF96726F6}"/>
                  </a:ext>
                </a:extLst>
              </p:cNvPr>
              <p:cNvCxnSpPr>
                <a:stCxn id="45" idx="1"/>
                <a:endCxn id="45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75">
                <a:extLst>
                  <a:ext uri="{FF2B5EF4-FFF2-40B4-BE49-F238E27FC236}">
                    <a16:creationId xmlns:a16="http://schemas.microsoft.com/office/drawing/2014/main" id="{21103685-BEA8-480C-B74F-D391BE0A57F9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04ECCBF-6FBC-4D1B-A01F-22C1FE2AC1F2}"/>
                </a:ext>
              </a:extLst>
            </p:cNvPr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4" name="Rounded Rectangle 77">
                <a:extLst>
                  <a:ext uri="{FF2B5EF4-FFF2-40B4-BE49-F238E27FC236}">
                    <a16:creationId xmlns:a16="http://schemas.microsoft.com/office/drawing/2014/main" id="{84882F22-EFE6-44B7-B64A-D8AEAC4FE6F1}"/>
                  </a:ext>
                </a:extLst>
              </p:cNvPr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4C4BB86-34C3-44E9-8925-2C89AF901767}"/>
                  </a:ext>
                </a:extLst>
              </p:cNvPr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79">
                <a:extLst>
                  <a:ext uri="{FF2B5EF4-FFF2-40B4-BE49-F238E27FC236}">
                    <a16:creationId xmlns:a16="http://schemas.microsoft.com/office/drawing/2014/main" id="{C61BBD90-72E8-45CE-89BE-DD90277C2C0B}"/>
                  </a:ext>
                </a:extLst>
              </p:cNvPr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E6796F-5744-42A7-B871-FC648EB6E6B2}"/>
                </a:ext>
              </a:extLst>
            </p:cNvPr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0CBED18-60CF-4117-BF5E-E27B93B73B0F}"/>
                </a:ext>
              </a:extLst>
            </p:cNvPr>
            <p:cNvCxnSpPr>
              <a:stCxn id="44" idx="0"/>
              <a:endCxn id="53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93CB214-F361-4D52-9BC2-DD6C0A755DC9}"/>
                </a:ext>
              </a:extLst>
            </p:cNvPr>
            <p:cNvCxnSpPr>
              <a:endCxn id="56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71E4965-E365-45CC-94E5-8C145480AB84}"/>
                </a:ext>
              </a:extLst>
            </p:cNvPr>
            <p:cNvCxnSpPr>
              <a:endCxn id="59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0EB326-CD98-4DD1-96DB-8DE576E2E2BC}"/>
                </a:ext>
              </a:extLst>
            </p:cNvPr>
            <p:cNvCxnSpPr>
              <a:stCxn id="26" idx="0"/>
              <a:endCxn id="5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5AA6694-838B-4018-B379-C1F745F117C5}"/>
                </a:ext>
              </a:extLst>
            </p:cNvPr>
            <p:cNvCxnSpPr>
              <a:stCxn id="26" idx="7"/>
              <a:endCxn id="47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D1EA5D5-F7F7-45EF-AC4F-0B177F97FCE3}"/>
                </a:ext>
              </a:extLst>
            </p:cNvPr>
            <p:cNvCxnSpPr>
              <a:stCxn id="26" idx="7"/>
              <a:endCxn id="44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80A3C0-AA2C-450E-A074-67455425D58A}"/>
                </a:ext>
              </a:extLst>
            </p:cNvPr>
            <p:cNvCxnSpPr>
              <a:stCxn id="31" idx="0"/>
              <a:endCxn id="5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903ED3-5110-4E33-8129-571E9CED933E}"/>
                </a:ext>
              </a:extLst>
            </p:cNvPr>
            <p:cNvCxnSpPr>
              <a:stCxn id="31" idx="7"/>
              <a:endCxn id="47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EA08B5-5046-4166-B479-8598527BB0A6}"/>
                </a:ext>
              </a:extLst>
            </p:cNvPr>
            <p:cNvCxnSpPr>
              <a:stCxn id="31" idx="7"/>
              <a:endCxn id="44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978E9E-5C57-436E-AD5C-9341F18E7257}"/>
                </a:ext>
              </a:extLst>
            </p:cNvPr>
            <p:cNvCxnSpPr>
              <a:stCxn id="27" idx="0"/>
              <a:endCxn id="47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8BF2B8-D484-4CF5-B50F-6C3DD08D69CE}"/>
                </a:ext>
              </a:extLst>
            </p:cNvPr>
            <p:cNvCxnSpPr>
              <a:stCxn id="27" idx="7"/>
              <a:endCxn id="44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E4BE03-02A0-4EFB-AE86-88D98BDDDDDB}"/>
                </a:ext>
              </a:extLst>
            </p:cNvPr>
            <p:cNvCxnSpPr>
              <a:stCxn id="27" idx="1"/>
              <a:endCxn id="5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9EE7356-CEE2-4E40-98B1-14A4622A96D6}"/>
              </a:ext>
            </a:extLst>
          </p:cNvPr>
          <p:cNvSpPr txBox="1"/>
          <p:nvPr/>
        </p:nvSpPr>
        <p:spPr>
          <a:xfrm>
            <a:off x="6749679" y="3648975"/>
            <a:ext cx="238334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(1)</a:t>
            </a:r>
            <a:r>
              <a:rPr lang="en-US" baseline="-25000" dirty="0" err="1"/>
              <a:t>j,i</a:t>
            </a:r>
            <a:r>
              <a:rPr lang="en-US" baseline="-25000" dirty="0"/>
              <a:t>:  </a:t>
            </a:r>
            <a:r>
              <a:rPr lang="en-US" dirty="0"/>
              <a:t>(2 inputs + bias) * 3 hidden units = 9 edges with weights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11908B-AF2D-4A14-A41D-EEA546CFF0D2}"/>
              </a:ext>
            </a:extLst>
          </p:cNvPr>
          <p:cNvSpPr txBox="1"/>
          <p:nvPr/>
        </p:nvSpPr>
        <p:spPr>
          <a:xfrm>
            <a:off x="6774701" y="1796939"/>
            <a:ext cx="2402331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(2)</a:t>
            </a:r>
            <a:r>
              <a:rPr lang="en-US" baseline="-25000" dirty="0" err="1"/>
              <a:t>j,i</a:t>
            </a:r>
            <a:r>
              <a:rPr lang="en-US" dirty="0"/>
              <a:t>:  3 outputs * (3 hidden units + bias) = 12 edges with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E3452D-EA08-4F26-90F1-2C2BEA3C2BB9}"/>
                  </a:ext>
                </a:extLst>
              </p:cNvPr>
              <p:cNvSpPr/>
              <p:nvPr/>
            </p:nvSpPr>
            <p:spPr>
              <a:xfrm>
                <a:off x="2980994" y="1067541"/>
                <a:ext cx="1170770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E3452D-EA08-4F26-90F1-2C2BEA3C2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994" y="1067541"/>
                <a:ext cx="1170770" cy="412934"/>
              </a:xfrm>
              <a:prstGeom prst="rect">
                <a:avLst/>
              </a:prstGeom>
              <a:blipFill>
                <a:blip r:embed="rId2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743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14C9307-10BD-477C-BA10-5AE1864132A2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B2EE1D-203F-478D-BF36-15C505C25297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DF4309B-669F-4138-B274-51C4E531322B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Computing Error + Backpropagation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36" name="Group 35"/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38" name="Straight Connector 37"/>
              <p:cNvCxnSpPr>
                <a:stCxn id="41" idx="1"/>
                <a:endCxn id="41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2" name="Straight Connector 41"/>
              <p:cNvCxnSpPr>
                <a:stCxn id="46" idx="1"/>
                <a:endCxn id="4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6" name="Straight Connector 45"/>
              <p:cNvCxnSpPr>
                <a:stCxn id="50" idx="1"/>
                <a:endCxn id="50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49" name="Straight Arrow Connector 48"/>
            <p:cNvCxnSpPr>
              <a:stCxn id="52" idx="0"/>
              <a:endCxn id="40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7"/>
              <a:endCxn id="45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6"/>
              <a:endCxn id="49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9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4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0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0" name="Rounded Rectangle 69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1" name="Straight Connector 70"/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5" name="Straight Connector 74"/>
              <p:cNvCxnSpPr>
                <a:cxnSpLocks/>
                <a:stCxn id="79" idx="1"/>
                <a:endCxn id="79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4" name="Straight Arrow Connector 83"/>
            <p:cNvCxnSpPr>
              <a:stCxn id="78" idx="0"/>
              <a:endCxn id="45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7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7" idx="0"/>
              <a:endCxn id="7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7"/>
              <a:endCxn id="74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7" idx="7"/>
              <a:endCxn id="78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0"/>
              <a:endCxn id="7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7"/>
              <a:endCxn id="74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2" idx="7"/>
              <a:endCxn id="78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68" idx="0"/>
              <a:endCxn id="74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8" idx="7"/>
              <a:endCxn id="78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68" idx="1"/>
              <a:endCxn id="7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37263" y="1396871"/>
                <a:ext cx="1471557" cy="399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i="1" baseline="-25000" dirty="0">
                  <a:solidFill>
                    <a:schemeClr val="accent6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63" y="1396871"/>
                <a:ext cx="1471557" cy="399853"/>
              </a:xfrm>
              <a:prstGeom prst="rect">
                <a:avLst/>
              </a:prstGeom>
              <a:blipFill>
                <a:blip r:embed="rId2"/>
                <a:stretch>
                  <a:fillRect r="-3734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915795" y="1411442"/>
                <a:ext cx="14715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i="1" baseline="-25000" dirty="0">
                  <a:solidFill>
                    <a:schemeClr val="accent6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95" y="1411442"/>
                <a:ext cx="1471557" cy="400110"/>
              </a:xfrm>
              <a:prstGeom prst="rect">
                <a:avLst/>
              </a:prstGeom>
              <a:blipFill>
                <a:blip r:embed="rId3"/>
                <a:stretch>
                  <a:fillRect r="-3719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486078" y="1442697"/>
                <a:ext cx="1390573" cy="401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sz="1600" i="1" baseline="-25000" dirty="0">
                  <a:solidFill>
                    <a:schemeClr val="accent6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8" y="1442697"/>
                <a:ext cx="1390573" cy="401392"/>
              </a:xfrm>
              <a:prstGeom prst="rect">
                <a:avLst/>
              </a:prstGeom>
              <a:blipFill>
                <a:blip r:embed="rId4"/>
                <a:stretch>
                  <a:fillRect r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7ACBE-0460-4D2B-BBD1-12682C52DADE}"/>
              </a:ext>
            </a:extLst>
          </p:cNvPr>
          <p:cNvCxnSpPr/>
          <p:nvPr/>
        </p:nvCxnSpPr>
        <p:spPr>
          <a:xfrm>
            <a:off x="1590404" y="2518475"/>
            <a:ext cx="0" cy="3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EE827A-52B6-4838-9BFF-A2468BF04625}"/>
              </a:ext>
            </a:extLst>
          </p:cNvPr>
          <p:cNvCxnSpPr>
            <a:cxnSpLocks/>
          </p:cNvCxnSpPr>
          <p:nvPr/>
        </p:nvCxnSpPr>
        <p:spPr>
          <a:xfrm>
            <a:off x="1889103" y="2518475"/>
            <a:ext cx="342653" cy="20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8ED336-C303-43DC-9C20-E29D1CDC46A9}"/>
              </a:ext>
            </a:extLst>
          </p:cNvPr>
          <p:cNvCxnSpPr>
            <a:cxnSpLocks/>
          </p:cNvCxnSpPr>
          <p:nvPr/>
        </p:nvCxnSpPr>
        <p:spPr>
          <a:xfrm>
            <a:off x="2088058" y="2515292"/>
            <a:ext cx="382618" cy="14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8C6D6D-120A-4BF5-B803-75DBEC8C046B}"/>
              </a:ext>
            </a:extLst>
          </p:cNvPr>
          <p:cNvCxnSpPr>
            <a:cxnSpLocks/>
          </p:cNvCxnSpPr>
          <p:nvPr/>
        </p:nvCxnSpPr>
        <p:spPr>
          <a:xfrm>
            <a:off x="2173789" y="2409225"/>
            <a:ext cx="438865" cy="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7B0866-6331-483C-80F0-74973D70DF2E}"/>
              </a:ext>
            </a:extLst>
          </p:cNvPr>
          <p:cNvCxnSpPr>
            <a:cxnSpLocks/>
          </p:cNvCxnSpPr>
          <p:nvPr/>
        </p:nvCxnSpPr>
        <p:spPr>
          <a:xfrm>
            <a:off x="3332601" y="2391430"/>
            <a:ext cx="407363" cy="9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356497-F4A1-4B0E-8E4E-9948D2092D0F}"/>
              </a:ext>
            </a:extLst>
          </p:cNvPr>
          <p:cNvCxnSpPr>
            <a:cxnSpLocks/>
          </p:cNvCxnSpPr>
          <p:nvPr/>
        </p:nvCxnSpPr>
        <p:spPr>
          <a:xfrm>
            <a:off x="3173926" y="2480491"/>
            <a:ext cx="294469" cy="2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463899-D0E1-4AF9-8027-1DC076002BC4}"/>
              </a:ext>
            </a:extLst>
          </p:cNvPr>
          <p:cNvCxnSpPr>
            <a:cxnSpLocks/>
          </p:cNvCxnSpPr>
          <p:nvPr/>
        </p:nvCxnSpPr>
        <p:spPr>
          <a:xfrm>
            <a:off x="2979473" y="2519871"/>
            <a:ext cx="49230" cy="3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7217527-EB2B-40F7-9B3B-1EF605C0AF85}"/>
              </a:ext>
            </a:extLst>
          </p:cNvPr>
          <p:cNvCxnSpPr>
            <a:cxnSpLocks/>
          </p:cNvCxnSpPr>
          <p:nvPr/>
        </p:nvCxnSpPr>
        <p:spPr>
          <a:xfrm flipH="1">
            <a:off x="2524677" y="2444967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2FE57E9-CCB1-46DE-8E5F-2D7CB300ADB3}"/>
              </a:ext>
            </a:extLst>
          </p:cNvPr>
          <p:cNvCxnSpPr>
            <a:cxnSpLocks/>
          </p:cNvCxnSpPr>
          <p:nvPr/>
        </p:nvCxnSpPr>
        <p:spPr>
          <a:xfrm>
            <a:off x="4687017" y="2430946"/>
            <a:ext cx="355393" cy="15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C6D883-A58B-4911-AF3E-0171FBB93EA6}"/>
              </a:ext>
            </a:extLst>
          </p:cNvPr>
          <p:cNvCxnSpPr>
            <a:cxnSpLocks/>
          </p:cNvCxnSpPr>
          <p:nvPr/>
        </p:nvCxnSpPr>
        <p:spPr>
          <a:xfrm>
            <a:off x="4459841" y="2470518"/>
            <a:ext cx="20264" cy="32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A20E4E9-2675-408F-B0AE-DFD5C61B5F46}"/>
              </a:ext>
            </a:extLst>
          </p:cNvPr>
          <p:cNvCxnSpPr>
            <a:cxnSpLocks/>
          </p:cNvCxnSpPr>
          <p:nvPr/>
        </p:nvCxnSpPr>
        <p:spPr>
          <a:xfrm flipH="1">
            <a:off x="3939296" y="2500459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5AD3E5-33F4-4064-AA20-DE9D4016C09F}"/>
              </a:ext>
            </a:extLst>
          </p:cNvPr>
          <p:cNvCxnSpPr>
            <a:cxnSpLocks/>
          </p:cNvCxnSpPr>
          <p:nvPr/>
        </p:nvCxnSpPr>
        <p:spPr>
          <a:xfrm flipH="1">
            <a:off x="3773004" y="2398260"/>
            <a:ext cx="388921" cy="13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2EF171-A1F6-4E80-B529-BD0B26592E2A}"/>
                  </a:ext>
                </a:extLst>
              </p:cNvPr>
              <p:cNvSpPr txBox="1"/>
              <p:nvPr/>
            </p:nvSpPr>
            <p:spPr>
              <a:xfrm>
                <a:off x="2662680" y="970882"/>
                <a:ext cx="145161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2EF171-A1F6-4E80-B529-BD0B26592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80" y="970882"/>
                <a:ext cx="1451616" cy="380810"/>
              </a:xfrm>
              <a:prstGeom prst="rect">
                <a:avLst/>
              </a:prstGeom>
              <a:blipFill>
                <a:blip r:embed="rId5"/>
                <a:stretch>
                  <a:fillRect r="-180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58DDB9-241E-4E8A-940B-A173340E52D5}"/>
                  </a:ext>
                </a:extLst>
              </p:cNvPr>
              <p:cNvSpPr txBox="1"/>
              <p:nvPr/>
            </p:nvSpPr>
            <p:spPr>
              <a:xfrm>
                <a:off x="5626085" y="2451120"/>
                <a:ext cx="2201757" cy="614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16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58DDB9-241E-4E8A-940B-A173340E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85" y="2451120"/>
                <a:ext cx="2201757" cy="6143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36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B99CF96E-FDE4-401C-A095-E194BC394C24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E896CD-E7E2-4463-B6A7-E5C1AC4CD136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981FE0-0767-4D68-99E6-DEE8195C55CB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Computing Error + Backpropagation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63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36" name="Group 35"/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38" name="Straight Connector 37"/>
              <p:cNvCxnSpPr>
                <a:stCxn id="41" idx="1"/>
                <a:endCxn id="41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2" name="Straight Connector 41"/>
              <p:cNvCxnSpPr>
                <a:stCxn id="46" idx="1"/>
                <a:endCxn id="4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6" name="Straight Connector 45"/>
              <p:cNvCxnSpPr>
                <a:stCxn id="50" idx="1"/>
                <a:endCxn id="50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49" name="Straight Arrow Connector 48"/>
            <p:cNvCxnSpPr>
              <a:stCxn id="52" idx="0"/>
              <a:endCxn id="40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7"/>
              <a:endCxn id="45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6"/>
              <a:endCxn id="49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9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4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0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0" name="Rounded Rectangle 69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1" name="Straight Connector 70"/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5" name="Straight Connector 74"/>
              <p:cNvCxnSpPr>
                <a:cxnSpLocks/>
                <a:stCxn id="79" idx="1"/>
                <a:endCxn id="79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4" name="Straight Arrow Connector 83"/>
            <p:cNvCxnSpPr>
              <a:stCxn id="78" idx="0"/>
              <a:endCxn id="45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7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7" idx="0"/>
              <a:endCxn id="7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7"/>
              <a:endCxn id="74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7" idx="7"/>
              <a:endCxn id="78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0"/>
              <a:endCxn id="7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7"/>
              <a:endCxn id="74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2" idx="7"/>
              <a:endCxn id="78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68" idx="0"/>
              <a:endCxn id="74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8" idx="7"/>
              <a:endCxn id="78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68" idx="1"/>
              <a:endCxn id="7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7ACBE-0460-4D2B-BBD1-12682C52DADE}"/>
              </a:ext>
            </a:extLst>
          </p:cNvPr>
          <p:cNvCxnSpPr/>
          <p:nvPr/>
        </p:nvCxnSpPr>
        <p:spPr>
          <a:xfrm>
            <a:off x="1590404" y="2518475"/>
            <a:ext cx="0" cy="3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EE827A-52B6-4838-9BFF-A2468BF04625}"/>
              </a:ext>
            </a:extLst>
          </p:cNvPr>
          <p:cNvCxnSpPr>
            <a:cxnSpLocks/>
          </p:cNvCxnSpPr>
          <p:nvPr/>
        </p:nvCxnSpPr>
        <p:spPr>
          <a:xfrm>
            <a:off x="1889103" y="2518475"/>
            <a:ext cx="342653" cy="20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8ED336-C303-43DC-9C20-E29D1CDC46A9}"/>
              </a:ext>
            </a:extLst>
          </p:cNvPr>
          <p:cNvCxnSpPr>
            <a:cxnSpLocks/>
          </p:cNvCxnSpPr>
          <p:nvPr/>
        </p:nvCxnSpPr>
        <p:spPr>
          <a:xfrm>
            <a:off x="2088058" y="2515292"/>
            <a:ext cx="382618" cy="14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8C6D6D-120A-4BF5-B803-75DBEC8C046B}"/>
              </a:ext>
            </a:extLst>
          </p:cNvPr>
          <p:cNvCxnSpPr>
            <a:cxnSpLocks/>
          </p:cNvCxnSpPr>
          <p:nvPr/>
        </p:nvCxnSpPr>
        <p:spPr>
          <a:xfrm>
            <a:off x="2173789" y="2409225"/>
            <a:ext cx="438865" cy="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7B0866-6331-483C-80F0-74973D70DF2E}"/>
              </a:ext>
            </a:extLst>
          </p:cNvPr>
          <p:cNvCxnSpPr>
            <a:cxnSpLocks/>
          </p:cNvCxnSpPr>
          <p:nvPr/>
        </p:nvCxnSpPr>
        <p:spPr>
          <a:xfrm>
            <a:off x="3332601" y="2391430"/>
            <a:ext cx="407363" cy="9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356497-F4A1-4B0E-8E4E-9948D2092D0F}"/>
              </a:ext>
            </a:extLst>
          </p:cNvPr>
          <p:cNvCxnSpPr>
            <a:cxnSpLocks/>
          </p:cNvCxnSpPr>
          <p:nvPr/>
        </p:nvCxnSpPr>
        <p:spPr>
          <a:xfrm>
            <a:off x="3173926" y="2480491"/>
            <a:ext cx="294469" cy="2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463899-D0E1-4AF9-8027-1DC076002BC4}"/>
              </a:ext>
            </a:extLst>
          </p:cNvPr>
          <p:cNvCxnSpPr>
            <a:cxnSpLocks/>
          </p:cNvCxnSpPr>
          <p:nvPr/>
        </p:nvCxnSpPr>
        <p:spPr>
          <a:xfrm>
            <a:off x="2979473" y="2519871"/>
            <a:ext cx="49230" cy="3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7217527-EB2B-40F7-9B3B-1EF605C0AF85}"/>
              </a:ext>
            </a:extLst>
          </p:cNvPr>
          <p:cNvCxnSpPr>
            <a:cxnSpLocks/>
          </p:cNvCxnSpPr>
          <p:nvPr/>
        </p:nvCxnSpPr>
        <p:spPr>
          <a:xfrm flipH="1">
            <a:off x="2524677" y="2444967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2FE57E9-CCB1-46DE-8E5F-2D7CB300ADB3}"/>
              </a:ext>
            </a:extLst>
          </p:cNvPr>
          <p:cNvCxnSpPr>
            <a:cxnSpLocks/>
          </p:cNvCxnSpPr>
          <p:nvPr/>
        </p:nvCxnSpPr>
        <p:spPr>
          <a:xfrm>
            <a:off x="4687017" y="2430946"/>
            <a:ext cx="355393" cy="15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C6D883-A58B-4911-AF3E-0171FBB93EA6}"/>
              </a:ext>
            </a:extLst>
          </p:cNvPr>
          <p:cNvCxnSpPr>
            <a:cxnSpLocks/>
          </p:cNvCxnSpPr>
          <p:nvPr/>
        </p:nvCxnSpPr>
        <p:spPr>
          <a:xfrm>
            <a:off x="4459841" y="2470518"/>
            <a:ext cx="20264" cy="32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A20E4E9-2675-408F-B0AE-DFD5C61B5F46}"/>
              </a:ext>
            </a:extLst>
          </p:cNvPr>
          <p:cNvCxnSpPr>
            <a:cxnSpLocks/>
          </p:cNvCxnSpPr>
          <p:nvPr/>
        </p:nvCxnSpPr>
        <p:spPr>
          <a:xfrm flipH="1">
            <a:off x="3939296" y="2500459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5AD3E5-33F4-4064-AA20-DE9D4016C09F}"/>
              </a:ext>
            </a:extLst>
          </p:cNvPr>
          <p:cNvCxnSpPr>
            <a:cxnSpLocks/>
          </p:cNvCxnSpPr>
          <p:nvPr/>
        </p:nvCxnSpPr>
        <p:spPr>
          <a:xfrm flipH="1">
            <a:off x="3773004" y="2398260"/>
            <a:ext cx="388921" cy="13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2EF171-A1F6-4E80-B529-BD0B26592E2A}"/>
                  </a:ext>
                </a:extLst>
              </p:cNvPr>
              <p:cNvSpPr txBox="1"/>
              <p:nvPr/>
            </p:nvSpPr>
            <p:spPr>
              <a:xfrm>
                <a:off x="2662680" y="970882"/>
                <a:ext cx="145161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2EF171-A1F6-4E80-B529-BD0B26592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80" y="970882"/>
                <a:ext cx="1451615" cy="380810"/>
              </a:xfrm>
              <a:prstGeom prst="rect">
                <a:avLst/>
              </a:prstGeom>
              <a:blipFill>
                <a:blip r:embed="rId2"/>
                <a:stretch>
                  <a:fillRect r="-180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58DDB9-241E-4E8A-940B-A173340E52D5}"/>
                  </a:ext>
                </a:extLst>
              </p:cNvPr>
              <p:cNvSpPr txBox="1"/>
              <p:nvPr/>
            </p:nvSpPr>
            <p:spPr>
              <a:xfrm>
                <a:off x="5626085" y="2451120"/>
                <a:ext cx="2201757" cy="614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16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58DDB9-241E-4E8A-940B-A173340E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85" y="2451120"/>
                <a:ext cx="2201757" cy="614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FF8C7D-FFFE-4754-B1A6-9619FEC37064}"/>
              </a:ext>
            </a:extLst>
          </p:cNvPr>
          <p:cNvCxnSpPr>
            <a:cxnSpLocks/>
          </p:cNvCxnSpPr>
          <p:nvPr/>
        </p:nvCxnSpPr>
        <p:spPr>
          <a:xfrm flipV="1">
            <a:off x="7803397" y="2069192"/>
            <a:ext cx="92989" cy="4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0D7C98-9E1A-4890-80A5-273645A84EC3}"/>
                  </a:ext>
                </a:extLst>
              </p:cNvPr>
              <p:cNvSpPr txBox="1"/>
              <p:nvPr/>
            </p:nvSpPr>
            <p:spPr>
              <a:xfrm>
                <a:off x="6134242" y="1197557"/>
                <a:ext cx="2891580" cy="94923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For sigmoid,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0D7C98-9E1A-4890-80A5-273645A8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42" y="1197557"/>
                <a:ext cx="2891580" cy="949234"/>
              </a:xfrm>
              <a:prstGeom prst="rect">
                <a:avLst/>
              </a:prstGeom>
              <a:blipFill>
                <a:blip r:embed="rId4"/>
                <a:stretch>
                  <a:fillRect l="-1684"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96A90CC7-0966-420C-BB5F-C5B19292019B}"/>
              </a:ext>
            </a:extLst>
          </p:cNvPr>
          <p:cNvSpPr/>
          <p:nvPr/>
        </p:nvSpPr>
        <p:spPr>
          <a:xfrm>
            <a:off x="3239146" y="912247"/>
            <a:ext cx="3711844" cy="1590729"/>
          </a:xfrm>
          <a:custGeom>
            <a:avLst/>
            <a:gdLst>
              <a:gd name="connsiteX0" fmla="*/ 0 w 3711844"/>
              <a:gd name="connsiteY0" fmla="*/ 172634 h 1590729"/>
              <a:gd name="connsiteX1" fmla="*/ 2014779 w 3711844"/>
              <a:gd name="connsiteY1" fmla="*/ 33150 h 1590729"/>
              <a:gd name="connsiteX2" fmla="*/ 3332135 w 3711844"/>
              <a:gd name="connsiteY2" fmla="*/ 722824 h 1590729"/>
              <a:gd name="connsiteX3" fmla="*/ 3711844 w 3711844"/>
              <a:gd name="connsiteY3" fmla="*/ 1590729 h 159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1844" h="1590729">
                <a:moveTo>
                  <a:pt x="0" y="172634"/>
                </a:moveTo>
                <a:cubicBezTo>
                  <a:pt x="729711" y="57043"/>
                  <a:pt x="1459423" y="-58548"/>
                  <a:pt x="2014779" y="33150"/>
                </a:cubicBezTo>
                <a:cubicBezTo>
                  <a:pt x="2570135" y="124848"/>
                  <a:pt x="3049291" y="463228"/>
                  <a:pt x="3332135" y="722824"/>
                </a:cubicBezTo>
                <a:cubicBezTo>
                  <a:pt x="3614979" y="982420"/>
                  <a:pt x="3663411" y="1286574"/>
                  <a:pt x="3711844" y="15907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FE0C9B0-E59B-4113-AEF5-3DD9D84D562F}"/>
                  </a:ext>
                </a:extLst>
              </p:cNvPr>
              <p:cNvSpPr txBox="1"/>
              <p:nvPr/>
            </p:nvSpPr>
            <p:spPr>
              <a:xfrm>
                <a:off x="1237263" y="1396871"/>
                <a:ext cx="1471557" cy="399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i="1" baseline="-25000" dirty="0">
                  <a:solidFill>
                    <a:schemeClr val="accent6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FE0C9B0-E59B-4113-AEF5-3DD9D84D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63" y="1396871"/>
                <a:ext cx="1471557" cy="399853"/>
              </a:xfrm>
              <a:prstGeom prst="rect">
                <a:avLst/>
              </a:prstGeom>
              <a:blipFill>
                <a:blip r:embed="rId5"/>
                <a:stretch>
                  <a:fillRect r="-3734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71023A-DEEE-4A0D-BAB9-BD6B1C1131B0}"/>
                  </a:ext>
                </a:extLst>
              </p:cNvPr>
              <p:cNvSpPr txBox="1"/>
              <p:nvPr/>
            </p:nvSpPr>
            <p:spPr>
              <a:xfrm>
                <a:off x="2915795" y="1411442"/>
                <a:ext cx="14715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i="1" baseline="-25000" dirty="0">
                  <a:solidFill>
                    <a:schemeClr val="accent6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71023A-DEEE-4A0D-BAB9-BD6B1C11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95" y="1411442"/>
                <a:ext cx="1471557" cy="400110"/>
              </a:xfrm>
              <a:prstGeom prst="rect">
                <a:avLst/>
              </a:prstGeom>
              <a:blipFill>
                <a:blip r:embed="rId6"/>
                <a:stretch>
                  <a:fillRect r="-3719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754930-89FF-4156-9EFB-10F6B86D5F2F}"/>
                  </a:ext>
                </a:extLst>
              </p:cNvPr>
              <p:cNvSpPr txBox="1"/>
              <p:nvPr/>
            </p:nvSpPr>
            <p:spPr>
              <a:xfrm>
                <a:off x="4486078" y="1442697"/>
                <a:ext cx="1390573" cy="401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sz="1600" i="1" baseline="-25000" dirty="0">
                  <a:solidFill>
                    <a:schemeClr val="accent6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754930-89FF-4156-9EFB-10F6B86D5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8" y="1442697"/>
                <a:ext cx="1390573" cy="401392"/>
              </a:xfrm>
              <a:prstGeom prst="rect">
                <a:avLst/>
              </a:prstGeom>
              <a:blipFill>
                <a:blip r:embed="rId7"/>
                <a:stretch>
                  <a:fillRect r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54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DDDC738-E36E-4D77-898A-F7C808F89609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FBA18-131F-4959-86B4-AFF0F77B1064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3D0599-BA79-472D-9A0A-3C986AAFBF69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36" name="Group 35"/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38" name="Straight Connector 37"/>
              <p:cNvCxnSpPr>
                <a:stCxn id="41" idx="1"/>
                <a:endCxn id="41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2" name="Straight Connector 41"/>
              <p:cNvCxnSpPr>
                <a:stCxn id="46" idx="1"/>
                <a:endCxn id="4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6" name="Straight Connector 45"/>
              <p:cNvCxnSpPr>
                <a:stCxn id="50" idx="1"/>
                <a:endCxn id="50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49" name="Straight Arrow Connector 48"/>
            <p:cNvCxnSpPr>
              <a:stCxn id="52" idx="0"/>
              <a:endCxn id="40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7"/>
              <a:endCxn id="45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6"/>
              <a:endCxn id="49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9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4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0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0" name="Rounded Rectangle 69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1" name="Straight Connector 70"/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5" name="Straight Connector 74"/>
              <p:cNvCxnSpPr>
                <a:cxnSpLocks/>
                <a:stCxn id="79" idx="1"/>
                <a:endCxn id="79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4" name="Straight Arrow Connector 83"/>
            <p:cNvCxnSpPr>
              <a:stCxn id="78" idx="0"/>
              <a:endCxn id="45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7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7" idx="0"/>
              <a:endCxn id="7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7"/>
              <a:endCxn id="74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7" idx="7"/>
              <a:endCxn id="78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0"/>
              <a:endCxn id="7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7"/>
              <a:endCxn id="74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2" idx="7"/>
              <a:endCxn id="78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68" idx="0"/>
              <a:endCxn id="74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8" idx="7"/>
              <a:endCxn id="78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68" idx="1"/>
              <a:endCxn id="7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7ACBE-0460-4D2B-BBD1-12682C52DADE}"/>
              </a:ext>
            </a:extLst>
          </p:cNvPr>
          <p:cNvCxnSpPr/>
          <p:nvPr/>
        </p:nvCxnSpPr>
        <p:spPr>
          <a:xfrm>
            <a:off x="1590404" y="2518475"/>
            <a:ext cx="0" cy="3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EE827A-52B6-4838-9BFF-A2468BF04625}"/>
              </a:ext>
            </a:extLst>
          </p:cNvPr>
          <p:cNvCxnSpPr>
            <a:cxnSpLocks/>
          </p:cNvCxnSpPr>
          <p:nvPr/>
        </p:nvCxnSpPr>
        <p:spPr>
          <a:xfrm>
            <a:off x="1889103" y="2518475"/>
            <a:ext cx="342653" cy="20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8ED336-C303-43DC-9C20-E29D1CDC46A9}"/>
              </a:ext>
            </a:extLst>
          </p:cNvPr>
          <p:cNvCxnSpPr>
            <a:cxnSpLocks/>
          </p:cNvCxnSpPr>
          <p:nvPr/>
        </p:nvCxnSpPr>
        <p:spPr>
          <a:xfrm>
            <a:off x="2088058" y="2515292"/>
            <a:ext cx="382618" cy="14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8C6D6D-120A-4BF5-B803-75DBEC8C046B}"/>
              </a:ext>
            </a:extLst>
          </p:cNvPr>
          <p:cNvCxnSpPr>
            <a:cxnSpLocks/>
          </p:cNvCxnSpPr>
          <p:nvPr/>
        </p:nvCxnSpPr>
        <p:spPr>
          <a:xfrm>
            <a:off x="2173789" y="2409225"/>
            <a:ext cx="438865" cy="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7B0866-6331-483C-80F0-74973D70DF2E}"/>
              </a:ext>
            </a:extLst>
          </p:cNvPr>
          <p:cNvCxnSpPr>
            <a:cxnSpLocks/>
          </p:cNvCxnSpPr>
          <p:nvPr/>
        </p:nvCxnSpPr>
        <p:spPr>
          <a:xfrm>
            <a:off x="3332601" y="2391430"/>
            <a:ext cx="407363" cy="9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356497-F4A1-4B0E-8E4E-9948D2092D0F}"/>
              </a:ext>
            </a:extLst>
          </p:cNvPr>
          <p:cNvCxnSpPr>
            <a:cxnSpLocks/>
          </p:cNvCxnSpPr>
          <p:nvPr/>
        </p:nvCxnSpPr>
        <p:spPr>
          <a:xfrm>
            <a:off x="3173926" y="2480491"/>
            <a:ext cx="294469" cy="2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463899-D0E1-4AF9-8027-1DC076002BC4}"/>
              </a:ext>
            </a:extLst>
          </p:cNvPr>
          <p:cNvCxnSpPr>
            <a:cxnSpLocks/>
          </p:cNvCxnSpPr>
          <p:nvPr/>
        </p:nvCxnSpPr>
        <p:spPr>
          <a:xfrm>
            <a:off x="2979473" y="2519871"/>
            <a:ext cx="49230" cy="3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7217527-EB2B-40F7-9B3B-1EF605C0AF85}"/>
              </a:ext>
            </a:extLst>
          </p:cNvPr>
          <p:cNvCxnSpPr>
            <a:cxnSpLocks/>
          </p:cNvCxnSpPr>
          <p:nvPr/>
        </p:nvCxnSpPr>
        <p:spPr>
          <a:xfrm flipH="1">
            <a:off x="2524677" y="2444967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2FE57E9-CCB1-46DE-8E5F-2D7CB300ADB3}"/>
              </a:ext>
            </a:extLst>
          </p:cNvPr>
          <p:cNvCxnSpPr>
            <a:cxnSpLocks/>
          </p:cNvCxnSpPr>
          <p:nvPr/>
        </p:nvCxnSpPr>
        <p:spPr>
          <a:xfrm>
            <a:off x="4687017" y="2430946"/>
            <a:ext cx="355393" cy="15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C6D883-A58B-4911-AF3E-0171FBB93EA6}"/>
              </a:ext>
            </a:extLst>
          </p:cNvPr>
          <p:cNvCxnSpPr>
            <a:cxnSpLocks/>
          </p:cNvCxnSpPr>
          <p:nvPr/>
        </p:nvCxnSpPr>
        <p:spPr>
          <a:xfrm>
            <a:off x="4459841" y="2470518"/>
            <a:ext cx="20264" cy="32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A20E4E9-2675-408F-B0AE-DFD5C61B5F46}"/>
              </a:ext>
            </a:extLst>
          </p:cNvPr>
          <p:cNvCxnSpPr>
            <a:cxnSpLocks/>
          </p:cNvCxnSpPr>
          <p:nvPr/>
        </p:nvCxnSpPr>
        <p:spPr>
          <a:xfrm flipH="1">
            <a:off x="3939296" y="2500459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5AD3E5-33F4-4064-AA20-DE9D4016C09F}"/>
              </a:ext>
            </a:extLst>
          </p:cNvPr>
          <p:cNvCxnSpPr>
            <a:cxnSpLocks/>
          </p:cNvCxnSpPr>
          <p:nvPr/>
        </p:nvCxnSpPr>
        <p:spPr>
          <a:xfrm flipH="1">
            <a:off x="3773004" y="2398260"/>
            <a:ext cx="388921" cy="13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2EF171-A1F6-4E80-B529-BD0B26592E2A}"/>
                  </a:ext>
                </a:extLst>
              </p:cNvPr>
              <p:cNvSpPr txBox="1"/>
              <p:nvPr/>
            </p:nvSpPr>
            <p:spPr>
              <a:xfrm>
                <a:off x="2662680" y="970882"/>
                <a:ext cx="145161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B2EF171-A1F6-4E80-B529-BD0B26592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80" y="970882"/>
                <a:ext cx="1451615" cy="380810"/>
              </a:xfrm>
              <a:prstGeom prst="rect">
                <a:avLst/>
              </a:prstGeom>
              <a:blipFill>
                <a:blip r:embed="rId2"/>
                <a:stretch>
                  <a:fillRect r="-180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58DDB9-241E-4E8A-940B-A173340E52D5}"/>
                  </a:ext>
                </a:extLst>
              </p:cNvPr>
              <p:cNvSpPr txBox="1"/>
              <p:nvPr/>
            </p:nvSpPr>
            <p:spPr>
              <a:xfrm>
                <a:off x="5626085" y="2451120"/>
                <a:ext cx="3173753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58DDB9-241E-4E8A-940B-A173340E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85" y="2451120"/>
                <a:ext cx="3173753" cy="355225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770DF9-BCD7-4B6C-B8BA-C1B9F3FFB353}"/>
              </a:ext>
            </a:extLst>
          </p:cNvPr>
          <p:cNvSpPr/>
          <p:nvPr/>
        </p:nvSpPr>
        <p:spPr>
          <a:xfrm>
            <a:off x="3239146" y="912247"/>
            <a:ext cx="3711844" cy="1590729"/>
          </a:xfrm>
          <a:custGeom>
            <a:avLst/>
            <a:gdLst>
              <a:gd name="connsiteX0" fmla="*/ 0 w 3711844"/>
              <a:gd name="connsiteY0" fmla="*/ 172634 h 1590729"/>
              <a:gd name="connsiteX1" fmla="*/ 2014779 w 3711844"/>
              <a:gd name="connsiteY1" fmla="*/ 33150 h 1590729"/>
              <a:gd name="connsiteX2" fmla="*/ 3332135 w 3711844"/>
              <a:gd name="connsiteY2" fmla="*/ 722824 h 1590729"/>
              <a:gd name="connsiteX3" fmla="*/ 3711844 w 3711844"/>
              <a:gd name="connsiteY3" fmla="*/ 1590729 h 159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1844" h="1590729">
                <a:moveTo>
                  <a:pt x="0" y="172634"/>
                </a:moveTo>
                <a:cubicBezTo>
                  <a:pt x="729711" y="57043"/>
                  <a:pt x="1459423" y="-58548"/>
                  <a:pt x="2014779" y="33150"/>
                </a:cubicBezTo>
                <a:cubicBezTo>
                  <a:pt x="2570135" y="124848"/>
                  <a:pt x="3049291" y="463228"/>
                  <a:pt x="3332135" y="722824"/>
                </a:cubicBezTo>
                <a:cubicBezTo>
                  <a:pt x="3614979" y="982420"/>
                  <a:pt x="3663411" y="1286574"/>
                  <a:pt x="3711844" y="15907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0727E-80AD-4183-B176-75B5C561B2FA}"/>
                  </a:ext>
                </a:extLst>
              </p:cNvPr>
              <p:cNvSpPr txBox="1"/>
              <p:nvPr/>
            </p:nvSpPr>
            <p:spPr>
              <a:xfrm>
                <a:off x="6354305" y="3026948"/>
                <a:ext cx="1435842" cy="3222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0727E-80AD-4183-B176-75B5C561B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05" y="3026948"/>
                <a:ext cx="1435842" cy="322268"/>
              </a:xfrm>
              <a:prstGeom prst="rect">
                <a:avLst/>
              </a:prstGeom>
              <a:blipFill>
                <a:blip r:embed="rId4"/>
                <a:stretch>
                  <a:fillRect l="-127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42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54904A82-18AA-48DC-9088-9CCBD7C340B0}"/>
              </a:ext>
            </a:extLst>
          </p:cNvPr>
          <p:cNvSpPr/>
          <p:nvPr/>
        </p:nvSpPr>
        <p:spPr>
          <a:xfrm>
            <a:off x="0" y="1740071"/>
            <a:ext cx="6749681" cy="93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DEA0A4-5FC6-4DBB-BB66-FAADC64C6319}"/>
              </a:ext>
            </a:extLst>
          </p:cNvPr>
          <p:cNvSpPr/>
          <p:nvPr/>
        </p:nvSpPr>
        <p:spPr>
          <a:xfrm>
            <a:off x="-2" y="3952156"/>
            <a:ext cx="6749681" cy="82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6AA6BF-1458-43CB-A3FC-0E6D57AEE608}"/>
              </a:ext>
            </a:extLst>
          </p:cNvPr>
          <p:cNvSpPr/>
          <p:nvPr/>
        </p:nvSpPr>
        <p:spPr>
          <a:xfrm>
            <a:off x="-1" y="2676374"/>
            <a:ext cx="6749681" cy="1275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505022" y="1457350"/>
            <a:ext cx="4488019" cy="3044217"/>
            <a:chOff x="3035110" y="2151177"/>
            <a:chExt cx="4488019" cy="3044217"/>
          </a:xfrm>
        </p:grpSpPr>
        <p:grpSp>
          <p:nvGrpSpPr>
            <p:cNvPr id="36" name="Group 35"/>
            <p:cNvGrpSpPr/>
            <p:nvPr/>
          </p:nvGrpSpPr>
          <p:grpSpPr>
            <a:xfrm>
              <a:off x="3035110" y="2473907"/>
              <a:ext cx="397909" cy="578224"/>
              <a:chOff x="3999279" y="2595282"/>
              <a:chExt cx="870973" cy="94129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38" name="Straight Connector 37"/>
              <p:cNvCxnSpPr>
                <a:stCxn id="41" idx="1"/>
                <a:endCxn id="41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52922" y="2473907"/>
              <a:ext cx="397909" cy="578224"/>
              <a:chOff x="3999279" y="2595282"/>
              <a:chExt cx="870973" cy="94129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2" name="Straight Connector 41"/>
              <p:cNvCxnSpPr>
                <a:stCxn id="46" idx="1"/>
                <a:endCxn id="46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737969" y="2473907"/>
              <a:ext cx="397909" cy="578224"/>
              <a:chOff x="3999279" y="2595282"/>
              <a:chExt cx="870973" cy="941294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46" name="Straight Connector 45"/>
              <p:cNvCxnSpPr>
                <a:stCxn id="50" idx="1"/>
                <a:endCxn id="50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3035110" y="375698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</a:p>
          </p:txBody>
        </p:sp>
        <p:cxnSp>
          <p:nvCxnSpPr>
            <p:cNvPr id="49" name="Straight Arrow Connector 48"/>
            <p:cNvCxnSpPr>
              <a:stCxn id="52" idx="0"/>
              <a:endCxn id="40" idx="2"/>
            </p:cNvCxnSpPr>
            <p:nvPr/>
          </p:nvCxnSpPr>
          <p:spPr>
            <a:xfrm flipV="1">
              <a:off x="3227151" y="3052131"/>
              <a:ext cx="6914" cy="7048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7"/>
              <a:endCxn id="45" idx="2"/>
            </p:cNvCxnSpPr>
            <p:nvPr/>
          </p:nvCxnSpPr>
          <p:spPr>
            <a:xfrm flipV="1">
              <a:off x="3362944" y="3052131"/>
              <a:ext cx="1188933" cy="75605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6"/>
              <a:endCxn id="49" idx="2"/>
            </p:cNvCxnSpPr>
            <p:nvPr/>
          </p:nvCxnSpPr>
          <p:spPr>
            <a:xfrm flipV="1">
              <a:off x="3419191" y="3052131"/>
              <a:ext cx="2517733" cy="879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1244543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62525" cy="6174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9" idx="2"/>
            </p:cNvCxnSpPr>
            <p:nvPr/>
          </p:nvCxnSpPr>
          <p:spPr>
            <a:xfrm flipV="1">
              <a:off x="4750195" y="3052131"/>
              <a:ext cx="1186729" cy="6686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0" idx="2"/>
            </p:cNvCxnSpPr>
            <p:nvPr/>
          </p:nvCxnSpPr>
          <p:spPr>
            <a:xfrm flipH="1" flipV="1">
              <a:off x="3234065" y="3052131"/>
              <a:ext cx="2443350" cy="7967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5" idx="2"/>
            </p:cNvCxnSpPr>
            <p:nvPr/>
          </p:nvCxnSpPr>
          <p:spPr>
            <a:xfrm flipH="1" flipV="1">
              <a:off x="4551877" y="3052131"/>
              <a:ext cx="1181785" cy="67312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4" idx="0"/>
            </p:cNvCxnSpPr>
            <p:nvPr/>
          </p:nvCxnSpPr>
          <p:spPr>
            <a:xfrm flipH="1" flipV="1">
              <a:off x="5936923" y="3078540"/>
              <a:ext cx="2205" cy="6422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0"/>
            </p:cNvCxnSpPr>
            <p:nvPr/>
          </p:nvCxnSpPr>
          <p:spPr>
            <a:xfrm flipV="1">
              <a:off x="3234065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</p:cNvCxnSpPr>
            <p:nvPr/>
          </p:nvCxnSpPr>
          <p:spPr>
            <a:xfrm flipV="1">
              <a:off x="4551877" y="2151177"/>
              <a:ext cx="0" cy="3227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</p:cNvCxnSpPr>
            <p:nvPr/>
          </p:nvCxnSpPr>
          <p:spPr>
            <a:xfrm flipV="1">
              <a:off x="5936924" y="2164625"/>
              <a:ext cx="0" cy="30928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422361" y="4812570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0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677415" y="4817053"/>
              <a:ext cx="384081" cy="3496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latin typeface="Constantia" charset="0"/>
                  <a:ea typeface="Constantia" charset="0"/>
                  <a:cs typeface="Constantia" charset="0"/>
                </a:rPr>
                <a:t>x</a:t>
              </a:r>
              <a:r>
                <a:rPr lang="en-US" sz="1800" i="1" baseline="-25000" dirty="0"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dirty="0">
                <a:latin typeface="Constantia" charset="0"/>
                <a:ea typeface="Constantia" charset="0"/>
                <a:cs typeface="Constantia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422361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0" name="Rounded Rectangle 69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1" name="Straight Connector 70"/>
              <p:cNvCxnSpPr>
                <a:stCxn id="74" idx="1"/>
                <a:endCxn id="74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740173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5" name="Straight Connector 74"/>
              <p:cNvCxnSpPr>
                <a:stCxn id="79" idx="1"/>
                <a:endCxn id="79" idx="3"/>
              </p:cNvCxnSpPr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125220" y="3720775"/>
              <a:ext cx="397909" cy="578224"/>
              <a:chOff x="3999279" y="2595282"/>
              <a:chExt cx="870973" cy="94129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3999279" y="2595282"/>
                <a:ext cx="870973" cy="941294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dirty="0" err="1">
                    <a:solidFill>
                      <a:schemeClr val="tx2"/>
                    </a:solidFill>
                    <a:latin typeface="Constantia" charset="0"/>
                    <a:ea typeface="Constantia" charset="0"/>
                    <a:cs typeface="Constantia" charset="0"/>
                  </a:rPr>
                  <a:t>Σ</a:t>
                </a:r>
                <a:endParaRPr lang="en-US" dirty="0">
                  <a:solidFill>
                    <a:schemeClr val="tx2"/>
                  </a:solidFill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3999279" y="3065929"/>
                <a:ext cx="87097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flipV="1">
                <a:off x="4199441" y="2722487"/>
                <a:ext cx="470647" cy="282388"/>
              </a:xfrm>
              <a:prstGeom prst="bentConnector3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3170903" y="4845771"/>
              <a:ext cx="384081" cy="34962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nstantia" charset="0"/>
                  <a:ea typeface="Constantia" charset="0"/>
                  <a:cs typeface="Constantia" charset="0"/>
                </a:rPr>
                <a:t>1</a:t>
              </a:r>
              <a:endParaRPr lang="en-US" sz="1800" i="1" baseline="-25000" dirty="0">
                <a:solidFill>
                  <a:schemeClr val="bg2"/>
                </a:solidFill>
                <a:latin typeface="Constantia" charset="0"/>
                <a:ea typeface="Constantia" charset="0"/>
                <a:cs typeface="Constantia" charset="0"/>
              </a:endParaRPr>
            </a:p>
          </p:txBody>
        </p:sp>
        <p:cxnSp>
          <p:nvCxnSpPr>
            <p:cNvPr id="84" name="Straight Arrow Connector 83"/>
            <p:cNvCxnSpPr>
              <a:stCxn id="78" idx="0"/>
              <a:endCxn id="45" idx="2"/>
            </p:cNvCxnSpPr>
            <p:nvPr/>
          </p:nvCxnSpPr>
          <p:spPr>
            <a:xfrm flipH="1" flipV="1">
              <a:off x="5936924" y="3052131"/>
              <a:ext cx="1387251" cy="6686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41" idx="2"/>
            </p:cNvCxnSpPr>
            <p:nvPr/>
          </p:nvCxnSpPr>
          <p:spPr>
            <a:xfrm flipH="1" flipV="1">
              <a:off x="4551877" y="3052131"/>
              <a:ext cx="2573343" cy="7147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7" idx="2"/>
            </p:cNvCxnSpPr>
            <p:nvPr/>
          </p:nvCxnSpPr>
          <p:spPr>
            <a:xfrm flipH="1" flipV="1">
              <a:off x="3234065" y="3052131"/>
              <a:ext cx="3891155" cy="79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7" idx="0"/>
              <a:endCxn id="70" idx="2"/>
            </p:cNvCxnSpPr>
            <p:nvPr/>
          </p:nvCxnSpPr>
          <p:spPr>
            <a:xfrm flipV="1">
              <a:off x="4614402" y="4298999"/>
              <a:ext cx="6914" cy="513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7" idx="7"/>
              <a:endCxn id="74" idx="2"/>
            </p:cNvCxnSpPr>
            <p:nvPr/>
          </p:nvCxnSpPr>
          <p:spPr>
            <a:xfrm flipV="1">
              <a:off x="4750195" y="4298999"/>
              <a:ext cx="1188933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7" idx="7"/>
              <a:endCxn id="78" idx="2"/>
            </p:cNvCxnSpPr>
            <p:nvPr/>
          </p:nvCxnSpPr>
          <p:spPr>
            <a:xfrm flipV="1">
              <a:off x="4750195" y="4298999"/>
              <a:ext cx="2573980" cy="564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2" idx="0"/>
              <a:endCxn id="70" idx="2"/>
            </p:cNvCxnSpPr>
            <p:nvPr/>
          </p:nvCxnSpPr>
          <p:spPr>
            <a:xfrm flipV="1">
              <a:off x="3362944" y="4298999"/>
              <a:ext cx="1258372" cy="5467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2" idx="7"/>
              <a:endCxn id="74" idx="2"/>
            </p:cNvCxnSpPr>
            <p:nvPr/>
          </p:nvCxnSpPr>
          <p:spPr>
            <a:xfrm flipV="1">
              <a:off x="3498737" y="4298999"/>
              <a:ext cx="2440391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2" idx="7"/>
              <a:endCxn id="78" idx="2"/>
            </p:cNvCxnSpPr>
            <p:nvPr/>
          </p:nvCxnSpPr>
          <p:spPr>
            <a:xfrm flipV="1">
              <a:off x="3498737" y="4298999"/>
              <a:ext cx="3825438" cy="5979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68" idx="0"/>
              <a:endCxn id="74" idx="2"/>
            </p:cNvCxnSpPr>
            <p:nvPr/>
          </p:nvCxnSpPr>
          <p:spPr>
            <a:xfrm flipV="1">
              <a:off x="5869456" y="4298999"/>
              <a:ext cx="69672" cy="5180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8" idx="7"/>
              <a:endCxn id="78" idx="2"/>
            </p:cNvCxnSpPr>
            <p:nvPr/>
          </p:nvCxnSpPr>
          <p:spPr>
            <a:xfrm flipV="1">
              <a:off x="6005249" y="4298999"/>
              <a:ext cx="131892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68" idx="1"/>
              <a:endCxn id="70" idx="2"/>
            </p:cNvCxnSpPr>
            <p:nvPr/>
          </p:nvCxnSpPr>
          <p:spPr>
            <a:xfrm flipH="1" flipV="1">
              <a:off x="4621316" y="4298999"/>
              <a:ext cx="1112346" cy="56925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7ACBE-0460-4D2B-BBD1-12682C52DADE}"/>
              </a:ext>
            </a:extLst>
          </p:cNvPr>
          <p:cNvCxnSpPr/>
          <p:nvPr/>
        </p:nvCxnSpPr>
        <p:spPr>
          <a:xfrm>
            <a:off x="1590404" y="2518475"/>
            <a:ext cx="0" cy="3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EE827A-52B6-4838-9BFF-A2468BF04625}"/>
              </a:ext>
            </a:extLst>
          </p:cNvPr>
          <p:cNvCxnSpPr>
            <a:cxnSpLocks/>
          </p:cNvCxnSpPr>
          <p:nvPr/>
        </p:nvCxnSpPr>
        <p:spPr>
          <a:xfrm>
            <a:off x="1889103" y="2518475"/>
            <a:ext cx="342653" cy="20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8ED336-C303-43DC-9C20-E29D1CDC46A9}"/>
              </a:ext>
            </a:extLst>
          </p:cNvPr>
          <p:cNvCxnSpPr>
            <a:cxnSpLocks/>
          </p:cNvCxnSpPr>
          <p:nvPr/>
        </p:nvCxnSpPr>
        <p:spPr>
          <a:xfrm>
            <a:off x="2088058" y="2515292"/>
            <a:ext cx="382618" cy="14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8C6D6D-120A-4BF5-B803-75DBEC8C046B}"/>
              </a:ext>
            </a:extLst>
          </p:cNvPr>
          <p:cNvCxnSpPr>
            <a:cxnSpLocks/>
          </p:cNvCxnSpPr>
          <p:nvPr/>
        </p:nvCxnSpPr>
        <p:spPr>
          <a:xfrm>
            <a:off x="2173789" y="2409225"/>
            <a:ext cx="438865" cy="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7B0866-6331-483C-80F0-74973D70DF2E}"/>
              </a:ext>
            </a:extLst>
          </p:cNvPr>
          <p:cNvCxnSpPr>
            <a:cxnSpLocks/>
          </p:cNvCxnSpPr>
          <p:nvPr/>
        </p:nvCxnSpPr>
        <p:spPr>
          <a:xfrm>
            <a:off x="3332601" y="2391430"/>
            <a:ext cx="407363" cy="9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356497-F4A1-4B0E-8E4E-9948D2092D0F}"/>
              </a:ext>
            </a:extLst>
          </p:cNvPr>
          <p:cNvCxnSpPr>
            <a:cxnSpLocks/>
          </p:cNvCxnSpPr>
          <p:nvPr/>
        </p:nvCxnSpPr>
        <p:spPr>
          <a:xfrm>
            <a:off x="3173926" y="2480491"/>
            <a:ext cx="294469" cy="2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463899-D0E1-4AF9-8027-1DC076002BC4}"/>
              </a:ext>
            </a:extLst>
          </p:cNvPr>
          <p:cNvCxnSpPr>
            <a:cxnSpLocks/>
          </p:cNvCxnSpPr>
          <p:nvPr/>
        </p:nvCxnSpPr>
        <p:spPr>
          <a:xfrm>
            <a:off x="2979473" y="2519871"/>
            <a:ext cx="49230" cy="3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7217527-EB2B-40F7-9B3B-1EF605C0AF85}"/>
              </a:ext>
            </a:extLst>
          </p:cNvPr>
          <p:cNvCxnSpPr>
            <a:cxnSpLocks/>
          </p:cNvCxnSpPr>
          <p:nvPr/>
        </p:nvCxnSpPr>
        <p:spPr>
          <a:xfrm flipH="1">
            <a:off x="2524677" y="2444967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2FE57E9-CCB1-46DE-8E5F-2D7CB300ADB3}"/>
              </a:ext>
            </a:extLst>
          </p:cNvPr>
          <p:cNvCxnSpPr>
            <a:cxnSpLocks/>
          </p:cNvCxnSpPr>
          <p:nvPr/>
        </p:nvCxnSpPr>
        <p:spPr>
          <a:xfrm>
            <a:off x="4687017" y="2430946"/>
            <a:ext cx="355393" cy="15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C6D883-A58B-4911-AF3E-0171FBB93EA6}"/>
              </a:ext>
            </a:extLst>
          </p:cNvPr>
          <p:cNvCxnSpPr>
            <a:cxnSpLocks/>
          </p:cNvCxnSpPr>
          <p:nvPr/>
        </p:nvCxnSpPr>
        <p:spPr>
          <a:xfrm>
            <a:off x="4459841" y="2470518"/>
            <a:ext cx="20264" cy="32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A20E4E9-2675-408F-B0AE-DFD5C61B5F46}"/>
              </a:ext>
            </a:extLst>
          </p:cNvPr>
          <p:cNvCxnSpPr>
            <a:cxnSpLocks/>
          </p:cNvCxnSpPr>
          <p:nvPr/>
        </p:nvCxnSpPr>
        <p:spPr>
          <a:xfrm flipH="1">
            <a:off x="3939296" y="2500459"/>
            <a:ext cx="319003" cy="2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15AD3E5-33F4-4064-AA20-DE9D4016C09F}"/>
              </a:ext>
            </a:extLst>
          </p:cNvPr>
          <p:cNvCxnSpPr>
            <a:cxnSpLocks/>
          </p:cNvCxnSpPr>
          <p:nvPr/>
        </p:nvCxnSpPr>
        <p:spPr>
          <a:xfrm flipH="1">
            <a:off x="3773004" y="2398260"/>
            <a:ext cx="388921" cy="13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092AC1-1856-4AF2-BCD2-092A5EC05939}"/>
              </a:ext>
            </a:extLst>
          </p:cNvPr>
          <p:cNvCxnSpPr>
            <a:cxnSpLocks/>
          </p:cNvCxnSpPr>
          <p:nvPr/>
        </p:nvCxnSpPr>
        <p:spPr>
          <a:xfrm flipH="1">
            <a:off x="4414228" y="3702195"/>
            <a:ext cx="35481" cy="32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B01079-B6C0-433E-AF44-C692AAE65F26}"/>
              </a:ext>
            </a:extLst>
          </p:cNvPr>
          <p:cNvCxnSpPr>
            <a:cxnSpLocks/>
          </p:cNvCxnSpPr>
          <p:nvPr/>
        </p:nvCxnSpPr>
        <p:spPr>
          <a:xfrm flipH="1">
            <a:off x="3881368" y="3740743"/>
            <a:ext cx="365650" cy="19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BE65C0-E9D3-41BA-87BC-41E2A1995591}"/>
              </a:ext>
            </a:extLst>
          </p:cNvPr>
          <p:cNvCxnSpPr>
            <a:cxnSpLocks/>
          </p:cNvCxnSpPr>
          <p:nvPr/>
        </p:nvCxnSpPr>
        <p:spPr>
          <a:xfrm flipH="1">
            <a:off x="3682414" y="3603954"/>
            <a:ext cx="402396" cy="10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B2F70D-713B-437A-8F77-FEBE825A813F}"/>
              </a:ext>
            </a:extLst>
          </p:cNvPr>
          <p:cNvCxnSpPr>
            <a:cxnSpLocks/>
          </p:cNvCxnSpPr>
          <p:nvPr/>
        </p:nvCxnSpPr>
        <p:spPr>
          <a:xfrm flipH="1">
            <a:off x="4933426" y="3618198"/>
            <a:ext cx="402396" cy="6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CFA43B-1980-49DA-9505-3D50F59A84C3}"/>
              </a:ext>
            </a:extLst>
          </p:cNvPr>
          <p:cNvCxnSpPr>
            <a:cxnSpLocks/>
          </p:cNvCxnSpPr>
          <p:nvPr/>
        </p:nvCxnSpPr>
        <p:spPr>
          <a:xfrm flipH="1">
            <a:off x="4944362" y="3696958"/>
            <a:ext cx="391460" cy="10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72109CB-1BD6-4D18-BBE9-81F507401C1C}"/>
              </a:ext>
            </a:extLst>
          </p:cNvPr>
          <p:cNvCxnSpPr>
            <a:cxnSpLocks/>
          </p:cNvCxnSpPr>
          <p:nvPr/>
        </p:nvCxnSpPr>
        <p:spPr>
          <a:xfrm flipH="1">
            <a:off x="5195771" y="3748721"/>
            <a:ext cx="367071" cy="18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4106E2-CBC0-4BC0-8EFE-E92AF0D1F3B1}"/>
              </a:ext>
            </a:extLst>
          </p:cNvPr>
          <p:cNvCxnSpPr>
            <a:cxnSpLocks/>
          </p:cNvCxnSpPr>
          <p:nvPr/>
        </p:nvCxnSpPr>
        <p:spPr>
          <a:xfrm flipH="1">
            <a:off x="2427322" y="3678187"/>
            <a:ext cx="326362" cy="15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EF99C7-1113-4EAE-9BA6-940DFD0742AE}"/>
              </a:ext>
            </a:extLst>
          </p:cNvPr>
          <p:cNvCxnSpPr>
            <a:cxnSpLocks/>
          </p:cNvCxnSpPr>
          <p:nvPr/>
        </p:nvCxnSpPr>
        <p:spPr>
          <a:xfrm flipH="1">
            <a:off x="3047784" y="3730084"/>
            <a:ext cx="6989" cy="28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5FBB61-7E0C-4F5F-A9B6-E459A5CB18E8}"/>
              </a:ext>
            </a:extLst>
          </p:cNvPr>
          <p:cNvCxnSpPr>
            <a:cxnSpLocks/>
          </p:cNvCxnSpPr>
          <p:nvPr/>
        </p:nvCxnSpPr>
        <p:spPr>
          <a:xfrm>
            <a:off x="3334247" y="3651274"/>
            <a:ext cx="438757" cy="25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2482AB6-4B51-41D0-9130-F68487232123}"/>
                  </a:ext>
                </a:extLst>
              </p:cNvPr>
              <p:cNvSpPr txBox="1"/>
              <p:nvPr/>
            </p:nvSpPr>
            <p:spPr>
              <a:xfrm>
                <a:off x="5398785" y="3973322"/>
                <a:ext cx="3173754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2482AB6-4B51-41D0-9130-F68487232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85" y="3973322"/>
                <a:ext cx="3173754" cy="355225"/>
              </a:xfrm>
              <a:prstGeom prst="rect">
                <a:avLst/>
              </a:prstGeom>
              <a:blipFill>
                <a:blip r:embed="rId2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A3B9DDF-9BCC-4879-80EB-F0263A1A3088}"/>
                  </a:ext>
                </a:extLst>
              </p:cNvPr>
              <p:cNvSpPr txBox="1"/>
              <p:nvPr/>
            </p:nvSpPr>
            <p:spPr>
              <a:xfrm>
                <a:off x="5626085" y="2451120"/>
                <a:ext cx="3173754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A3B9DDF-9BCC-4879-80EB-F0263A1A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85" y="2451120"/>
                <a:ext cx="3173754" cy="355225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211F982-F11B-4F40-B6E6-FD1F2B97F87C}"/>
                  </a:ext>
                </a:extLst>
              </p:cNvPr>
              <p:cNvSpPr txBox="1"/>
              <p:nvPr/>
            </p:nvSpPr>
            <p:spPr>
              <a:xfrm>
                <a:off x="2662680" y="970882"/>
                <a:ext cx="145161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i="1" baseline="-25000" dirty="0">
                  <a:latin typeface="Constantia" charset="0"/>
                  <a:ea typeface="Constantia" charset="0"/>
                  <a:cs typeface="Constantia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211F982-F11B-4F40-B6E6-FD1F2B97F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80" y="970882"/>
                <a:ext cx="1451615" cy="380810"/>
              </a:xfrm>
              <a:prstGeom prst="rect">
                <a:avLst/>
              </a:prstGeom>
              <a:blipFill>
                <a:blip r:embed="rId4"/>
                <a:stretch>
                  <a:fillRect r="-180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D21AF2E-451B-4843-ADC2-7DFFBD712C9B}"/>
              </a:ext>
            </a:extLst>
          </p:cNvPr>
          <p:cNvSpPr/>
          <p:nvPr/>
        </p:nvSpPr>
        <p:spPr>
          <a:xfrm>
            <a:off x="3239146" y="912247"/>
            <a:ext cx="3711844" cy="1590729"/>
          </a:xfrm>
          <a:custGeom>
            <a:avLst/>
            <a:gdLst>
              <a:gd name="connsiteX0" fmla="*/ 0 w 3711844"/>
              <a:gd name="connsiteY0" fmla="*/ 172634 h 1590729"/>
              <a:gd name="connsiteX1" fmla="*/ 2014779 w 3711844"/>
              <a:gd name="connsiteY1" fmla="*/ 33150 h 1590729"/>
              <a:gd name="connsiteX2" fmla="*/ 3332135 w 3711844"/>
              <a:gd name="connsiteY2" fmla="*/ 722824 h 1590729"/>
              <a:gd name="connsiteX3" fmla="*/ 3711844 w 3711844"/>
              <a:gd name="connsiteY3" fmla="*/ 1590729 h 1590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1844" h="1590729">
                <a:moveTo>
                  <a:pt x="0" y="172634"/>
                </a:moveTo>
                <a:cubicBezTo>
                  <a:pt x="729711" y="57043"/>
                  <a:pt x="1459423" y="-58548"/>
                  <a:pt x="2014779" y="33150"/>
                </a:cubicBezTo>
                <a:cubicBezTo>
                  <a:pt x="2570135" y="124848"/>
                  <a:pt x="3049291" y="463228"/>
                  <a:pt x="3332135" y="722824"/>
                </a:cubicBezTo>
                <a:cubicBezTo>
                  <a:pt x="3614979" y="982420"/>
                  <a:pt x="3663411" y="1286574"/>
                  <a:pt x="3711844" y="15907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600EF9-D93D-4E09-8F5B-631EC4936788}"/>
              </a:ext>
            </a:extLst>
          </p:cNvPr>
          <p:cNvSpPr/>
          <p:nvPr/>
        </p:nvSpPr>
        <p:spPr>
          <a:xfrm>
            <a:off x="6021092" y="2727702"/>
            <a:ext cx="830281" cy="1348352"/>
          </a:xfrm>
          <a:custGeom>
            <a:avLst/>
            <a:gdLst>
              <a:gd name="connsiteX0" fmla="*/ 0 w 830281"/>
              <a:gd name="connsiteY0" fmla="*/ 0 h 1348352"/>
              <a:gd name="connsiteX1" fmla="*/ 689674 w 830281"/>
              <a:gd name="connsiteY1" fmla="*/ 325464 h 1348352"/>
              <a:gd name="connsiteX2" fmla="*/ 829159 w 830281"/>
              <a:gd name="connsiteY2" fmla="*/ 790413 h 1348352"/>
              <a:gd name="connsiteX3" fmla="*/ 743918 w 830281"/>
              <a:gd name="connsiteY3" fmla="*/ 1348352 h 134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281" h="1348352">
                <a:moveTo>
                  <a:pt x="0" y="0"/>
                </a:moveTo>
                <a:cubicBezTo>
                  <a:pt x="275740" y="96864"/>
                  <a:pt x="551481" y="193729"/>
                  <a:pt x="689674" y="325464"/>
                </a:cubicBezTo>
                <a:cubicBezTo>
                  <a:pt x="827867" y="457199"/>
                  <a:pt x="820118" y="619932"/>
                  <a:pt x="829159" y="790413"/>
                </a:cubicBezTo>
                <a:cubicBezTo>
                  <a:pt x="838200" y="960894"/>
                  <a:pt x="791059" y="1154623"/>
                  <a:pt x="743918" y="134835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D5657E9-5CC9-4FF7-8341-3670D3466D6F}"/>
                  </a:ext>
                </a:extLst>
              </p:cNvPr>
              <p:cNvSpPr txBox="1"/>
              <p:nvPr/>
            </p:nvSpPr>
            <p:spPr>
              <a:xfrm>
                <a:off x="6354305" y="3026948"/>
                <a:ext cx="1435842" cy="3222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D5657E9-5CC9-4FF7-8341-3670D3466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05" y="3026948"/>
                <a:ext cx="1435842" cy="322268"/>
              </a:xfrm>
              <a:prstGeom prst="rect">
                <a:avLst/>
              </a:prstGeom>
              <a:blipFill>
                <a:blip r:embed="rId5"/>
                <a:stretch>
                  <a:fillRect l="-1271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84C8DD-F877-4CA3-9805-E058B3F7C43D}"/>
                  </a:ext>
                </a:extLst>
              </p:cNvPr>
              <p:cNvSpPr txBox="1"/>
              <p:nvPr/>
            </p:nvSpPr>
            <p:spPr>
              <a:xfrm>
                <a:off x="6315559" y="4412204"/>
                <a:ext cx="1435842" cy="32226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84C8DD-F877-4CA3-9805-E058B3F7C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59" y="4412204"/>
                <a:ext cx="1435842" cy="322268"/>
              </a:xfrm>
              <a:prstGeom prst="rect">
                <a:avLst/>
              </a:prstGeom>
              <a:blipFill>
                <a:blip r:embed="rId6"/>
                <a:stretch>
                  <a:fillRect l="-1271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87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5120-2F5C-4518-8AB8-538E7DA0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7A-83CE-44CD-9D8F-DCAEAAD6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Feedforward and backpropagate for the rest of the instances</a:t>
            </a:r>
          </a:p>
          <a:p>
            <a:endParaRPr lang="en-US" dirty="0"/>
          </a:p>
          <a:p>
            <a:r>
              <a:rPr lang="en-US" dirty="0"/>
              <a:t>And repeat for many epochs!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00E5-DC7A-4FD9-9E41-B55C6744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3C60F-643F-46DB-9B6A-F7111C4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34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Feedforward /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4" y="1457741"/>
            <a:ext cx="7753179" cy="41286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Once we have fed-forward the inputs, we need to </a:t>
            </a:r>
            <a:r>
              <a:rPr lang="en-US" i="1" dirty="0"/>
              <a:t>backpropagate</a:t>
            </a:r>
            <a:r>
              <a:rPr lang="en-US" dirty="0"/>
              <a:t> according to the contributions from the prior level, and do a gradient descent based on the activation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do this using the same kinds of gradient descent algorithms we talked about previously – full gradient descent, minibatch, and stochastic gradient descent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allows opportunities for parallelism – we’ll discuss this in </a:t>
            </a:r>
            <a:r>
              <a:rPr lang="en-US" dirty="0" err="1"/>
              <a:t>mxnet</a:t>
            </a:r>
            <a:r>
              <a:rPr lang="en-US" dirty="0"/>
              <a:t> next!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13725" y="5281613"/>
            <a:ext cx="414338" cy="304800"/>
          </a:xfrm>
        </p:spPr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82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7A1-9E8E-446E-98D7-F7B9CA26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Multilayer </a:t>
            </a:r>
            <a:r>
              <a:rPr lang="en-US" dirty="0" err="1"/>
              <a:t>Perceptrons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7123-94C5-484A-A7F0-B0262C51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620" indent="0">
              <a:buNone/>
            </a:pPr>
            <a:r>
              <a:rPr lang="en-US" dirty="0"/>
              <a:t>Convolutional neural networks:</a:t>
            </a:r>
          </a:p>
          <a:p>
            <a:pPr lvl="1"/>
            <a:r>
              <a:rPr lang="en-US" dirty="0"/>
              <a:t>given images or regular patterns, works on overlapping “windows” of the image and learns commonly occurring higher-level shapes as features</a:t>
            </a:r>
          </a:p>
          <a:p>
            <a:pPr lvl="1"/>
            <a:r>
              <a:rPr lang="en-US" dirty="0"/>
              <a:t>composes these features into higher-level features</a:t>
            </a:r>
          </a:p>
          <a:p>
            <a:pPr lvl="1"/>
            <a:r>
              <a:rPr lang="en-US" dirty="0"/>
              <a:t>makes predictions based on compositions of those features</a:t>
            </a:r>
          </a:p>
          <a:p>
            <a:pPr marL="7620" indent="0">
              <a:buNone/>
            </a:pPr>
            <a:r>
              <a:rPr lang="en-US" dirty="0"/>
              <a:t>Recurrent neural networks: </a:t>
            </a:r>
          </a:p>
          <a:p>
            <a:pPr lvl="1"/>
            <a:r>
              <a:rPr lang="en-US" dirty="0"/>
              <a:t>looks for patterns over “streams” of data (</a:t>
            </a:r>
            <a:r>
              <a:rPr lang="en-US" i="1" dirty="0"/>
              <a:t>x</a:t>
            </a:r>
            <a:r>
              <a:rPr lang="en-US" dirty="0"/>
              <a:t> follows </a:t>
            </a:r>
            <a:r>
              <a:rPr lang="en-US" i="1" dirty="0"/>
              <a:t>y</a:t>
            </a:r>
            <a:r>
              <a:rPr lang="en-US" dirty="0"/>
              <a:t> follows </a:t>
            </a:r>
            <a:r>
              <a:rPr lang="en-US" i="1" dirty="0"/>
              <a:t>z</a:t>
            </a:r>
            <a:r>
              <a:rPr lang="en-US" dirty="0"/>
              <a:t>), as is frequently useful in language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F81FD-E985-4D1E-9917-63071F631B0F}"/>
              </a:ext>
            </a:extLst>
          </p:cNvPr>
          <p:cNvSpPr/>
          <p:nvPr/>
        </p:nvSpPr>
        <p:spPr>
          <a:xfrm>
            <a:off x="2566677" y="3606320"/>
            <a:ext cx="6107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https://towardsdatascience.com/a-comprehensive-guide-to-convolutional-neural-networks-the-eli5-way-3bd2b1164a53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7B7-7D4B-4022-914D-0F75CC71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with </a:t>
            </a:r>
            <a:r>
              <a:rPr lang="en-US" i="1" dirty="0"/>
              <a:t>Linear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A52AF-95EE-496C-942F-BC795B322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7620" indent="0">
                  <a:buNone/>
                </a:pPr>
                <a:r>
                  <a:rPr lang="en-US" dirty="0"/>
                  <a:t>To form an intuition, we’ll run gradient descent on linear regression:</a:t>
                </a:r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𝑀𝑆𝐸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483235" lvl="1" indent="0">
                  <a:buNone/>
                </a:pPr>
                <a:endParaRPr lang="en-US" dirty="0"/>
              </a:p>
              <a:p>
                <a:pPr marL="483235" lvl="1" indent="0">
                  <a:buNone/>
                </a:pPr>
                <a:endParaRPr lang="en-US" dirty="0"/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 as we vary each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,, holding all other parameters equal: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MSE will be a parabola along that dimension!</a:t>
                </a:r>
              </a:p>
              <a:p>
                <a:pPr marL="483235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want to find the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w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j</a:t>
                </a:r>
                <a:r>
                  <a:rPr lang="en-US" dirty="0">
                    <a:solidFill>
                      <a:schemeClr val="accent1"/>
                    </a:solidFill>
                  </a:rPr>
                  <a:t> for the minimum point in the parabola!</a:t>
                </a:r>
              </a:p>
              <a:p>
                <a:pPr marL="483235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illustrate with some sample data…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A52AF-95EE-496C-942F-BC795B322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55C5-81F0-4687-BADB-5E89898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E10B7-BE21-4049-9E3B-B33D740B3A51}"/>
              </a:ext>
            </a:extLst>
          </p:cNvPr>
          <p:cNvSpPr/>
          <p:nvPr/>
        </p:nvSpPr>
        <p:spPr>
          <a:xfrm>
            <a:off x="1047482" y="1114928"/>
            <a:ext cx="718641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Let's plot a series of points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are plotting y = 2x + 3 plus a random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value 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* X +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np.random.randn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42DF0-439C-4B25-B4EF-4C28BCB0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10" y="802408"/>
            <a:ext cx="4525006" cy="44106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6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DACD36-BD04-4839-B72D-6EC729F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84" y="1249493"/>
            <a:ext cx="5279095" cy="3524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FA679-6081-41A0-B718-A9F8F450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Cost as a Function of the </a:t>
            </a:r>
            <a:br>
              <a:rPr lang="en-US" dirty="0"/>
            </a:br>
            <a:r>
              <a:rPr lang="en-US" dirty="0"/>
              <a:t>Weight, for Feature 6</a:t>
            </a:r>
            <a:endParaRPr lang="en-US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0CD2C0-9594-4E46-B5E5-BD9F01964377}"/>
              </a:ext>
            </a:extLst>
          </p:cNvPr>
          <p:cNvCxnSpPr/>
          <p:nvPr/>
        </p:nvCxnSpPr>
        <p:spPr>
          <a:xfrm flipV="1">
            <a:off x="3826566" y="4001099"/>
            <a:ext cx="0" cy="84979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50B58D-7CDF-4E5E-87F9-53690D2279AA}"/>
              </a:ext>
            </a:extLst>
          </p:cNvPr>
          <p:cNvSpPr txBox="1"/>
          <p:nvPr/>
        </p:nvSpPr>
        <p:spPr>
          <a:xfrm>
            <a:off x="665921" y="4829136"/>
            <a:ext cx="755367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/>
              <a:t>We want to find </a:t>
            </a:r>
            <a:r>
              <a:rPr lang="en-US" sz="2400" i="1" dirty="0"/>
              <a:t>w</a:t>
            </a:r>
            <a:r>
              <a:rPr lang="en-US" sz="2400" i="1" baseline="-25000" dirty="0"/>
              <a:t>6</a:t>
            </a:r>
            <a:r>
              <a:rPr lang="en-US" sz="2400" dirty="0"/>
              <a:t> to minimize MSE – we’ll call this </a:t>
            </a:r>
            <a:r>
              <a:rPr lang="el-GR" sz="2400" i="1" dirty="0"/>
              <a:t>μ</a:t>
            </a:r>
            <a:r>
              <a:rPr lang="en-US" sz="2400" i="1" baseline="-25000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3B528-7C92-4728-89F4-BCB343B26BCB}"/>
              </a:ext>
            </a:extLst>
          </p:cNvPr>
          <p:cNvSpPr txBox="1"/>
          <p:nvPr/>
        </p:nvSpPr>
        <p:spPr>
          <a:xfrm rot="16200000">
            <a:off x="225416" y="2897257"/>
            <a:ext cx="12811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Feature 0</a:t>
            </a:r>
          </a:p>
        </p:txBody>
      </p:sp>
    </p:spTree>
    <p:extLst>
      <p:ext uri="{BB962C8B-B14F-4D97-AF65-F5344CB8AC3E}">
        <p14:creationId xmlns:p14="http://schemas.microsoft.com/office/powerpoint/2010/main" val="2844690243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94824</TotalTime>
  <Words>4879</Words>
  <Application>Microsoft Office PowerPoint</Application>
  <PresentationFormat>On-screen Show (16:10)</PresentationFormat>
  <Paragraphs>761</Paragraphs>
  <Slides>68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Arial</vt:lpstr>
      <vt:lpstr>Arial Narrow</vt:lpstr>
      <vt:lpstr>Cambria Math</vt:lpstr>
      <vt:lpstr>Constantia</vt:lpstr>
      <vt:lpstr>Corbel</vt:lpstr>
      <vt:lpstr>Courier New</vt:lpstr>
      <vt:lpstr>Franklin Gothic</vt:lpstr>
      <vt:lpstr>Helvetica</vt:lpstr>
      <vt:lpstr>Helvetica Neue</vt:lpstr>
      <vt:lpstr>Noto Sans Symbols</vt:lpstr>
      <vt:lpstr>Symbol</vt:lpstr>
      <vt:lpstr>Tahoma</vt:lpstr>
      <vt:lpstr>Times New Roman</vt:lpstr>
      <vt:lpstr>Wingdings</vt:lpstr>
      <vt:lpstr>Penn</vt:lpstr>
      <vt:lpstr>Supervised Machine Learning: Artificial Neural Networks</vt:lpstr>
      <vt:lpstr>Machine Learning So Far…</vt:lpstr>
      <vt:lpstr>Recall Logistic Regression</vt:lpstr>
      <vt:lpstr>Finding the Weights in Logistic Regression via Gradient Descent</vt:lpstr>
      <vt:lpstr>Logistic Regression as an Optimization Problem</vt:lpstr>
      <vt:lpstr>Building Intuitions via Linear Regression</vt:lpstr>
      <vt:lpstr>Gradient Descent with Linear Regression</vt:lpstr>
      <vt:lpstr>A Simple Dataset</vt:lpstr>
      <vt:lpstr>Example: Cost as a Function of the  Weight, for Feature 6</vt:lpstr>
      <vt:lpstr>Finding the Minimum</vt:lpstr>
      <vt:lpstr>Finding the Minimum</vt:lpstr>
      <vt:lpstr>Finding the Minimum</vt:lpstr>
      <vt:lpstr>Finding the Minimum</vt:lpstr>
      <vt:lpstr>The Mechanics: Finding the Slope</vt:lpstr>
      <vt:lpstr>Key questions</vt:lpstr>
      <vt:lpstr>Great…  That’s the Theory! How Does It Work?</vt:lpstr>
      <vt:lpstr>Lecture Notebook: Consider a Simple Dataset</vt:lpstr>
      <vt:lpstr>A Simple Dataset</vt:lpstr>
      <vt:lpstr>Logistic Regression: “Sigmoid” Is Applied Over (x * w) to Make a Prediction</vt:lpstr>
      <vt:lpstr>Logistic Regression: “Sigmoid” Is Applied Over (x * w) to Make a Prediction</vt:lpstr>
      <vt:lpstr>Logistic Regression: “Sigmoid” Is Applied Over (x * w) to Make a Prediction</vt:lpstr>
      <vt:lpstr>The Classifier, Applied to the Test Data</vt:lpstr>
      <vt:lpstr>The Gradient Descent</vt:lpstr>
      <vt:lpstr>Descending the Gradient: Plotting Mean-Squared Error in Each Epoch</vt:lpstr>
      <vt:lpstr>Finally: The Optimal Weight for Feature 0</vt:lpstr>
      <vt:lpstr>The Classifier</vt:lpstr>
      <vt:lpstr>The Classifier</vt:lpstr>
      <vt:lpstr>Stochastic Gradient Descent</vt:lpstr>
      <vt:lpstr>Mini-batch</vt:lpstr>
      <vt:lpstr>Recap: Gradient Descent</vt:lpstr>
      <vt:lpstr>Logistic Regression Is Actually a Basic  “Artificial Neuron”!</vt:lpstr>
      <vt:lpstr>This Is Actually a Basic  “Artificial Neuron”!</vt:lpstr>
      <vt:lpstr>Artificial Neurons (by Default)  Are Essentially Logistic Regression Steps</vt:lpstr>
      <vt:lpstr>From a Neuron to a Network</vt:lpstr>
      <vt:lpstr>A Perceptron – Running Multiple Regressions at Once</vt:lpstr>
      <vt:lpstr>For Later: More Complex (“Deeper”) Networks</vt:lpstr>
      <vt:lpstr>For Later: More Complex (“Deeper”) Networks</vt:lpstr>
      <vt:lpstr>A Simple Single-Layer Network</vt:lpstr>
      <vt:lpstr>Let’s Simultaneously Train…</vt:lpstr>
      <vt:lpstr>An Example Using Single Neurons (Perceptrons)</vt:lpstr>
      <vt:lpstr>Training Is Incremental</vt:lpstr>
      <vt:lpstr>Example: Learning OR</vt:lpstr>
      <vt:lpstr>Example: Learning OR</vt:lpstr>
      <vt:lpstr>Example: Learning OR</vt:lpstr>
      <vt:lpstr>Example: Learning OR</vt:lpstr>
      <vt:lpstr>Example: Learning OR</vt:lpstr>
      <vt:lpstr>Ultimately, We Learn a Separating Hyperplane…</vt:lpstr>
      <vt:lpstr>Training the Perceptron: Guarantees</vt:lpstr>
      <vt:lpstr>Training and Using a Perceptron  in SciKit-Learn</vt:lpstr>
      <vt:lpstr>Summary of Perceptrons</vt:lpstr>
      <vt:lpstr>Multi-Layer (Feed-forward) Networks</vt:lpstr>
      <vt:lpstr>Assembling a Perceptron (“Activation Unit”) into Multiple Layers</vt:lpstr>
      <vt:lpstr>Assembling a Perceptron (“Activation Unit”) into Multiple Layers</vt:lpstr>
      <vt:lpstr>Prediction: “Feed-Forward”</vt:lpstr>
      <vt:lpstr>Commonly Used Activation Functions for Multilayer Networks</vt:lpstr>
      <vt:lpstr>Using Feedforward Networks from SciKit</vt:lpstr>
      <vt:lpstr>Use Case: MNIST letters</vt:lpstr>
      <vt:lpstr>The Multi-Layer Perceptron in Scikit-Learn</vt:lpstr>
      <vt:lpstr>Internals of Multi-Layer Perceptrons: Feed-Forward and Backpropagation</vt:lpstr>
      <vt:lpstr>Training Multi-Layer Networks</vt:lpstr>
      <vt:lpstr>(1) “Feed-Forward”</vt:lpstr>
      <vt:lpstr>2. Computing Error + Backpropagation</vt:lpstr>
      <vt:lpstr>2. Computing Error + Backpropagation</vt:lpstr>
      <vt:lpstr>Backpropagation</vt:lpstr>
      <vt:lpstr>Backpropagation</vt:lpstr>
      <vt:lpstr>Now…</vt:lpstr>
      <vt:lpstr>Recap: Feedforward / Backpropagation</vt:lpstr>
      <vt:lpstr>Beyond Multilayer Perceptrons: Advanced Topics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547</cp:revision>
  <cp:lastPrinted>2017-01-23T16:50:21Z</cp:lastPrinted>
  <dcterms:created xsi:type="dcterms:W3CDTF">2017-01-03T15:51:00Z</dcterms:created>
  <dcterms:modified xsi:type="dcterms:W3CDTF">2020-04-17T17:22:18Z</dcterms:modified>
  <cp:category>Lecture</cp:category>
</cp:coreProperties>
</file>