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3" r:id="rId1"/>
  </p:sldMasterIdLst>
  <p:notesMasterIdLst>
    <p:notesMasterId r:id="rId45"/>
  </p:notesMasterIdLst>
  <p:handoutMasterIdLst>
    <p:handoutMasterId r:id="rId46"/>
  </p:handoutMasterIdLst>
  <p:sldIdLst>
    <p:sldId id="256" r:id="rId2"/>
    <p:sldId id="379" r:id="rId3"/>
    <p:sldId id="425" r:id="rId4"/>
    <p:sldId id="424" r:id="rId5"/>
    <p:sldId id="422" r:id="rId6"/>
    <p:sldId id="426" r:id="rId7"/>
    <p:sldId id="380" r:id="rId8"/>
    <p:sldId id="390" r:id="rId9"/>
    <p:sldId id="261" r:id="rId10"/>
    <p:sldId id="388" r:id="rId11"/>
    <p:sldId id="389" r:id="rId12"/>
    <p:sldId id="262" r:id="rId13"/>
    <p:sldId id="391" r:id="rId14"/>
    <p:sldId id="263" r:id="rId15"/>
    <p:sldId id="264" r:id="rId16"/>
    <p:sldId id="266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902" r:id="rId25"/>
    <p:sldId id="401" r:id="rId26"/>
    <p:sldId id="903" r:id="rId27"/>
    <p:sldId id="402" r:id="rId28"/>
    <p:sldId id="403" r:id="rId29"/>
    <p:sldId id="404" r:id="rId30"/>
    <p:sldId id="399" r:id="rId31"/>
    <p:sldId id="405" r:id="rId32"/>
    <p:sldId id="400" r:id="rId33"/>
    <p:sldId id="406" r:id="rId34"/>
    <p:sldId id="407" r:id="rId35"/>
    <p:sldId id="408" r:id="rId36"/>
    <p:sldId id="904" r:id="rId37"/>
    <p:sldId id="412" r:id="rId38"/>
    <p:sldId id="414" r:id="rId39"/>
    <p:sldId id="415" r:id="rId40"/>
    <p:sldId id="290" r:id="rId41"/>
    <p:sldId id="416" r:id="rId42"/>
    <p:sldId id="417" r:id="rId43"/>
    <p:sldId id="418" r:id="rId44"/>
  </p:sldIdLst>
  <p:sldSz cx="9144000" cy="5715000" type="screen16x1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2017"/>
    <a:srgbClr val="00CC00"/>
    <a:srgbClr val="A93023"/>
    <a:srgbClr val="FF3300"/>
    <a:srgbClr val="FF9900"/>
    <a:srgbClr val="EA8B00"/>
    <a:srgbClr val="33CC33"/>
    <a:srgbClr val="FF3399"/>
    <a:srgbClr val="66FF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5" autoAdjust="0"/>
    <p:restoredTop sz="81649" autoAdjust="0"/>
  </p:normalViewPr>
  <p:slideViewPr>
    <p:cSldViewPr snapToGrid="0">
      <p:cViewPr varScale="1">
        <p:scale>
          <a:sx n="124" d="100"/>
          <a:sy n="124" d="100"/>
        </p:scale>
        <p:origin x="546" y="90"/>
      </p:cViewPr>
      <p:guideLst>
        <p:guide orient="horz" pos="3240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492" y="-10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731967-D8D5-FB46-BDD0-C81977B10950}" type="doc">
      <dgm:prSet loTypeId="urn:microsoft.com/office/officeart/2005/8/layout/process1" loCatId="" qsTypeId="urn:microsoft.com/office/officeart/2005/8/quickstyle/simple3" qsCatId="simple" csTypeId="urn:microsoft.com/office/officeart/2005/8/colors/accent6_3" csCatId="accent6" phldr="1"/>
      <dgm:spPr/>
    </dgm:pt>
    <dgm:pt modelId="{375AB303-BFDB-824F-828F-53A889EE064A}">
      <dgm:prSet phldrT="[Text]"/>
      <dgm:spPr/>
      <dgm:t>
        <a:bodyPr/>
        <a:lstStyle/>
        <a:p>
          <a:r>
            <a:rPr lang="en-US" dirty="0"/>
            <a:t>Train</a:t>
          </a:r>
        </a:p>
      </dgm:t>
    </dgm:pt>
    <dgm:pt modelId="{432531BB-38BE-7342-9209-4228FBED5D18}" type="parTrans" cxnId="{1D090713-C979-484A-A123-75965EB235F5}">
      <dgm:prSet/>
      <dgm:spPr/>
      <dgm:t>
        <a:bodyPr/>
        <a:lstStyle/>
        <a:p>
          <a:endParaRPr lang="en-US"/>
        </a:p>
      </dgm:t>
    </dgm:pt>
    <dgm:pt modelId="{13789E20-C61F-8A4A-A5D2-82C64BB36C97}" type="sibTrans" cxnId="{1D090713-C979-484A-A123-75965EB235F5}">
      <dgm:prSet/>
      <dgm:spPr/>
      <dgm:t>
        <a:bodyPr/>
        <a:lstStyle/>
        <a:p>
          <a:endParaRPr lang="en-US"/>
        </a:p>
      </dgm:t>
    </dgm:pt>
    <dgm:pt modelId="{12A6E35A-F147-584F-ACEA-5538289BFFB5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4D470C53-1E86-6F40-ADD3-901E6C3742CB}" type="parTrans" cxnId="{C4AC1703-BB7B-EB46-A15A-7D7E822CDE02}">
      <dgm:prSet/>
      <dgm:spPr/>
      <dgm:t>
        <a:bodyPr/>
        <a:lstStyle/>
        <a:p>
          <a:endParaRPr lang="en-US"/>
        </a:p>
      </dgm:t>
    </dgm:pt>
    <dgm:pt modelId="{503251C7-236C-BF4E-A490-DF1DAB227BCA}" type="sibTrans" cxnId="{C4AC1703-BB7B-EB46-A15A-7D7E822CDE02}">
      <dgm:prSet/>
      <dgm:spPr/>
      <dgm:t>
        <a:bodyPr/>
        <a:lstStyle/>
        <a:p>
          <a:endParaRPr lang="en-US"/>
        </a:p>
      </dgm:t>
    </dgm:pt>
    <dgm:pt modelId="{C4C07720-B960-154C-964A-915203982D3A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265A54DC-8156-E341-BE35-B2C2F0761C1F}" type="parTrans" cxnId="{C04848A6-C1D0-BB49-BD81-B8EF93248D92}">
      <dgm:prSet/>
      <dgm:spPr/>
      <dgm:t>
        <a:bodyPr/>
        <a:lstStyle/>
        <a:p>
          <a:endParaRPr lang="en-US"/>
        </a:p>
      </dgm:t>
    </dgm:pt>
    <dgm:pt modelId="{6C21DA9D-64EF-1A4B-A790-2D744C78AB5A}" type="sibTrans" cxnId="{C04848A6-C1D0-BB49-BD81-B8EF93248D92}">
      <dgm:prSet/>
      <dgm:spPr/>
      <dgm:t>
        <a:bodyPr/>
        <a:lstStyle/>
        <a:p>
          <a:endParaRPr lang="en-US"/>
        </a:p>
      </dgm:t>
    </dgm:pt>
    <dgm:pt modelId="{9A50AB3E-7C1D-6F46-B45C-12151251DD08}" type="pres">
      <dgm:prSet presAssocID="{C5731967-D8D5-FB46-BDD0-C81977B10950}" presName="Name0" presStyleCnt="0">
        <dgm:presLayoutVars>
          <dgm:dir/>
          <dgm:resizeHandles val="exact"/>
        </dgm:presLayoutVars>
      </dgm:prSet>
      <dgm:spPr/>
    </dgm:pt>
    <dgm:pt modelId="{0AD6DDEA-342F-804C-9B13-3D72B5CDE360}" type="pres">
      <dgm:prSet presAssocID="{375AB303-BFDB-824F-828F-53A889EE064A}" presName="node" presStyleLbl="node1" presStyleIdx="0" presStyleCnt="3">
        <dgm:presLayoutVars>
          <dgm:bulletEnabled val="1"/>
        </dgm:presLayoutVars>
      </dgm:prSet>
      <dgm:spPr/>
    </dgm:pt>
    <dgm:pt modelId="{724884B5-ABF6-E74E-B653-58669C00F0A9}" type="pres">
      <dgm:prSet presAssocID="{13789E20-C61F-8A4A-A5D2-82C64BB36C97}" presName="sibTrans" presStyleLbl="sibTrans2D1" presStyleIdx="0" presStyleCnt="2"/>
      <dgm:spPr/>
    </dgm:pt>
    <dgm:pt modelId="{FD0964B0-E9FB-CA48-9721-7D5CFD0C4245}" type="pres">
      <dgm:prSet presAssocID="{13789E20-C61F-8A4A-A5D2-82C64BB36C97}" presName="connectorText" presStyleLbl="sibTrans2D1" presStyleIdx="0" presStyleCnt="2"/>
      <dgm:spPr/>
    </dgm:pt>
    <dgm:pt modelId="{8CF932A8-ADAB-AB46-A333-B069D40B30BA}" type="pres">
      <dgm:prSet presAssocID="{12A6E35A-F147-584F-ACEA-5538289BFFB5}" presName="node" presStyleLbl="node1" presStyleIdx="1" presStyleCnt="3">
        <dgm:presLayoutVars>
          <dgm:bulletEnabled val="1"/>
        </dgm:presLayoutVars>
      </dgm:prSet>
      <dgm:spPr/>
    </dgm:pt>
    <dgm:pt modelId="{D1EBE1FD-6666-CE40-91D3-1E2404D646AF}" type="pres">
      <dgm:prSet presAssocID="{503251C7-236C-BF4E-A490-DF1DAB227BCA}" presName="sibTrans" presStyleLbl="sibTrans2D1" presStyleIdx="1" presStyleCnt="2"/>
      <dgm:spPr/>
    </dgm:pt>
    <dgm:pt modelId="{9E5F8DF5-A528-E148-93DD-B74808319516}" type="pres">
      <dgm:prSet presAssocID="{503251C7-236C-BF4E-A490-DF1DAB227BCA}" presName="connectorText" presStyleLbl="sibTrans2D1" presStyleIdx="1" presStyleCnt="2"/>
      <dgm:spPr/>
    </dgm:pt>
    <dgm:pt modelId="{36FF0B40-219D-BF4F-817A-729870D548D6}" type="pres">
      <dgm:prSet presAssocID="{C4C07720-B960-154C-964A-915203982D3A}" presName="node" presStyleLbl="node1" presStyleIdx="2" presStyleCnt="3">
        <dgm:presLayoutVars>
          <dgm:bulletEnabled val="1"/>
        </dgm:presLayoutVars>
      </dgm:prSet>
      <dgm:spPr/>
    </dgm:pt>
  </dgm:ptLst>
  <dgm:cxnLst>
    <dgm:cxn modelId="{C4AC1703-BB7B-EB46-A15A-7D7E822CDE02}" srcId="{C5731967-D8D5-FB46-BDD0-C81977B10950}" destId="{12A6E35A-F147-584F-ACEA-5538289BFFB5}" srcOrd="1" destOrd="0" parTransId="{4D470C53-1E86-6F40-ADD3-901E6C3742CB}" sibTransId="{503251C7-236C-BF4E-A490-DF1DAB227BCA}"/>
    <dgm:cxn modelId="{1D090713-C979-484A-A123-75965EB235F5}" srcId="{C5731967-D8D5-FB46-BDD0-C81977B10950}" destId="{375AB303-BFDB-824F-828F-53A889EE064A}" srcOrd="0" destOrd="0" parTransId="{432531BB-38BE-7342-9209-4228FBED5D18}" sibTransId="{13789E20-C61F-8A4A-A5D2-82C64BB36C97}"/>
    <dgm:cxn modelId="{D7AB4C18-B3D5-7F4F-90F6-3555AA94AEE7}" type="presOf" srcId="{C4C07720-B960-154C-964A-915203982D3A}" destId="{36FF0B40-219D-BF4F-817A-729870D548D6}" srcOrd="0" destOrd="0" presId="urn:microsoft.com/office/officeart/2005/8/layout/process1"/>
    <dgm:cxn modelId="{B6ED8222-31CF-0943-ABA5-78E38E5E8520}" type="presOf" srcId="{C5731967-D8D5-FB46-BDD0-C81977B10950}" destId="{9A50AB3E-7C1D-6F46-B45C-12151251DD08}" srcOrd="0" destOrd="0" presId="urn:microsoft.com/office/officeart/2005/8/layout/process1"/>
    <dgm:cxn modelId="{E633D725-DB2D-3F40-BA9D-155D86A35C36}" type="presOf" srcId="{503251C7-236C-BF4E-A490-DF1DAB227BCA}" destId="{9E5F8DF5-A528-E148-93DD-B74808319516}" srcOrd="1" destOrd="0" presId="urn:microsoft.com/office/officeart/2005/8/layout/process1"/>
    <dgm:cxn modelId="{E1276E43-E018-1A40-918B-FF76CD525B28}" type="presOf" srcId="{13789E20-C61F-8A4A-A5D2-82C64BB36C97}" destId="{FD0964B0-E9FB-CA48-9721-7D5CFD0C4245}" srcOrd="1" destOrd="0" presId="urn:microsoft.com/office/officeart/2005/8/layout/process1"/>
    <dgm:cxn modelId="{6A77516A-9AB5-D24B-A5DE-450FBDCF1E5A}" type="presOf" srcId="{13789E20-C61F-8A4A-A5D2-82C64BB36C97}" destId="{724884B5-ABF6-E74E-B653-58669C00F0A9}" srcOrd="0" destOrd="0" presId="urn:microsoft.com/office/officeart/2005/8/layout/process1"/>
    <dgm:cxn modelId="{57185A79-FCA5-784F-A7AE-6E0E58462E82}" type="presOf" srcId="{503251C7-236C-BF4E-A490-DF1DAB227BCA}" destId="{D1EBE1FD-6666-CE40-91D3-1E2404D646AF}" srcOrd="0" destOrd="0" presId="urn:microsoft.com/office/officeart/2005/8/layout/process1"/>
    <dgm:cxn modelId="{C04848A6-C1D0-BB49-BD81-B8EF93248D92}" srcId="{C5731967-D8D5-FB46-BDD0-C81977B10950}" destId="{C4C07720-B960-154C-964A-915203982D3A}" srcOrd="2" destOrd="0" parTransId="{265A54DC-8156-E341-BE35-B2C2F0761C1F}" sibTransId="{6C21DA9D-64EF-1A4B-A790-2D744C78AB5A}"/>
    <dgm:cxn modelId="{A3FF75AE-7E4F-AE40-A863-E9327391F070}" type="presOf" srcId="{12A6E35A-F147-584F-ACEA-5538289BFFB5}" destId="{8CF932A8-ADAB-AB46-A333-B069D40B30BA}" srcOrd="0" destOrd="0" presId="urn:microsoft.com/office/officeart/2005/8/layout/process1"/>
    <dgm:cxn modelId="{FC8744D0-E8EA-4C4B-AAE7-52EEFB32A1C2}" type="presOf" srcId="{375AB303-BFDB-824F-828F-53A889EE064A}" destId="{0AD6DDEA-342F-804C-9B13-3D72B5CDE360}" srcOrd="0" destOrd="0" presId="urn:microsoft.com/office/officeart/2005/8/layout/process1"/>
    <dgm:cxn modelId="{DF977B27-6907-8842-A1E6-366795ED7BEE}" type="presParOf" srcId="{9A50AB3E-7C1D-6F46-B45C-12151251DD08}" destId="{0AD6DDEA-342F-804C-9B13-3D72B5CDE360}" srcOrd="0" destOrd="0" presId="urn:microsoft.com/office/officeart/2005/8/layout/process1"/>
    <dgm:cxn modelId="{44087A9E-A2A3-B449-926F-817F6BCDF75C}" type="presParOf" srcId="{9A50AB3E-7C1D-6F46-B45C-12151251DD08}" destId="{724884B5-ABF6-E74E-B653-58669C00F0A9}" srcOrd="1" destOrd="0" presId="urn:microsoft.com/office/officeart/2005/8/layout/process1"/>
    <dgm:cxn modelId="{E75D86A6-8D13-234F-8086-A46C440B39DB}" type="presParOf" srcId="{724884B5-ABF6-E74E-B653-58669C00F0A9}" destId="{FD0964B0-E9FB-CA48-9721-7D5CFD0C4245}" srcOrd="0" destOrd="0" presId="urn:microsoft.com/office/officeart/2005/8/layout/process1"/>
    <dgm:cxn modelId="{9F601804-350E-B946-94FB-928D6AAF48D1}" type="presParOf" srcId="{9A50AB3E-7C1D-6F46-B45C-12151251DD08}" destId="{8CF932A8-ADAB-AB46-A333-B069D40B30BA}" srcOrd="2" destOrd="0" presId="urn:microsoft.com/office/officeart/2005/8/layout/process1"/>
    <dgm:cxn modelId="{4B2918E1-EB9B-594D-BB52-EB0D49163E3E}" type="presParOf" srcId="{9A50AB3E-7C1D-6F46-B45C-12151251DD08}" destId="{D1EBE1FD-6666-CE40-91D3-1E2404D646AF}" srcOrd="3" destOrd="0" presId="urn:microsoft.com/office/officeart/2005/8/layout/process1"/>
    <dgm:cxn modelId="{DCB7161B-533D-024E-A6B1-2B90F95CBB92}" type="presParOf" srcId="{D1EBE1FD-6666-CE40-91D3-1E2404D646AF}" destId="{9E5F8DF5-A528-E148-93DD-B74808319516}" srcOrd="0" destOrd="0" presId="urn:microsoft.com/office/officeart/2005/8/layout/process1"/>
    <dgm:cxn modelId="{4128D35F-2CB2-3048-9624-320EB9F37E22}" type="presParOf" srcId="{9A50AB3E-7C1D-6F46-B45C-12151251DD08}" destId="{36FF0B40-219D-BF4F-817A-729870D548D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6DDEA-342F-804C-9B13-3D72B5CDE360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Train</a:t>
          </a:r>
        </a:p>
      </dsp:txBody>
      <dsp:txXfrm>
        <a:off x="33499" y="1579724"/>
        <a:ext cx="1545106" cy="904550"/>
      </dsp:txXfrm>
    </dsp:sp>
    <dsp:sp modelId="{724884B5-ABF6-E74E-B653-58669C00F0A9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766887" y="1912856"/>
        <a:ext cx="237646" cy="238286"/>
      </dsp:txXfrm>
    </dsp:sp>
    <dsp:sp modelId="{8CF932A8-ADAB-AB46-A333-B069D40B30BA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302628"/>
                <a:satOff val="-19891"/>
                <a:lumOff val="17098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302628"/>
                <a:satOff val="-19891"/>
                <a:lumOff val="17098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302628"/>
                <a:satOff val="-19891"/>
                <a:lumOff val="17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Validate</a:t>
          </a:r>
        </a:p>
      </dsp:txBody>
      <dsp:txXfrm>
        <a:off x="2275446" y="1579724"/>
        <a:ext cx="1545106" cy="904550"/>
      </dsp:txXfrm>
    </dsp:sp>
    <dsp:sp modelId="{D1EBE1FD-6666-CE40-91D3-1E2404D646AF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605285"/>
                <a:satOff val="-39190"/>
                <a:lumOff val="32041"/>
                <a:alphaOff val="0"/>
                <a:tint val="50000"/>
                <a:satMod val="300000"/>
              </a:schemeClr>
            </a:gs>
            <a:gs pos="35000">
              <a:schemeClr val="accent6">
                <a:shade val="90000"/>
                <a:hueOff val="605285"/>
                <a:satOff val="-39190"/>
                <a:lumOff val="32041"/>
                <a:alphaOff val="0"/>
                <a:tint val="37000"/>
                <a:satMod val="300000"/>
              </a:schemeClr>
            </a:gs>
            <a:gs pos="100000">
              <a:schemeClr val="accent6">
                <a:shade val="90000"/>
                <a:hueOff val="605285"/>
                <a:satOff val="-39190"/>
                <a:lumOff val="3204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008834" y="1912856"/>
        <a:ext cx="237646" cy="238286"/>
      </dsp:txXfrm>
    </dsp:sp>
    <dsp:sp modelId="{36FF0B40-219D-BF4F-817A-729870D548D6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605257"/>
                <a:satOff val="-39782"/>
                <a:lumOff val="34197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605257"/>
                <a:satOff val="-39782"/>
                <a:lumOff val="34197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605257"/>
                <a:satOff val="-39782"/>
                <a:lumOff val="3419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Test</a:t>
          </a:r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fld id="{9F5E422C-DFAF-CE41-B76E-A4F766FE95F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422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2463" y="698500"/>
            <a:ext cx="55768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fld id="{45412121-731D-1546-9AB4-9CB6A8CF8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9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tchwatersector.com/news/giant-rubber-duck-continues-china-tour-in-macao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flickr.com/photos/44758702@N07/4944275265" TargetMode="External"/><Relationship Id="rId4" Type="http://schemas.openxmlformats.org/officeDocument/2006/relationships/hyperlink" Target="https://ccsearch.creativecommons.org/photos/21e6f7bd-0d1b-41bd-8d18-4d7816a0bb55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tchwatersector.com/news/giant-rubber-duck-continues-china-tour-in-macao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flickr.com/photos/44758702@N07/4944275265" TargetMode="External"/><Relationship Id="rId4" Type="http://schemas.openxmlformats.org/officeDocument/2006/relationships/hyperlink" Target="https://ccsearch.creativecommons.org/photos/21e6f7bd-0d1b-41bd-8d18-4d7816a0bb55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.com/3153925/giant-rubber-duck-los-angele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93ECD9E8-64C2-524C-B3C2-2B43D07E2379}" type="slidenum">
              <a:rPr lang="en-US" altLang="en-US" sz="1100">
                <a:latin typeface="Times New Roman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100" dirty="0">
              <a:latin typeface="Times New Roman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Overfitting</a:t>
            </a:r>
            <a:r>
              <a:rPr lang="en-US" dirty="0"/>
              <a:t>: the classifier too closely learns the dataset it was trained on, making it ineffective on new data that is slightly different.</a:t>
            </a:r>
          </a:p>
          <a:p>
            <a:endParaRPr lang="en-US" dirty="0"/>
          </a:p>
          <a:p>
            <a:r>
              <a:rPr lang="en-US" dirty="0"/>
              <a:t>Validation is an optional stage, which we’ll get to in Module 7 as we seek to tune classifiers.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14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beauty of </a:t>
            </a:r>
            <a:r>
              <a:rPr lang="en-US" dirty="0" err="1"/>
              <a:t>SciKit</a:t>
            </a:r>
            <a:r>
              <a:rPr lang="en-US" dirty="0"/>
              <a:t>-Learn is that you can almost use the classifiers interchangeably *if* they are well-tuned.</a:t>
            </a:r>
          </a:p>
          <a:p>
            <a:endParaRPr lang="en-US" dirty="0"/>
          </a:p>
          <a:p>
            <a:r>
              <a:rPr lang="en-US" dirty="0"/>
              <a:t>The reality is that you’ll often need to customize their behavior, which means you need to understand how they work, and how to tune (which is a separate module)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6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Answers to the questions:</a:t>
            </a:r>
          </a:p>
          <a:p>
            <a:r>
              <a:rPr lang="en-US" dirty="0"/>
              <a:t>1. Yes, both the accuracy and effectiveness of the decision tree are determined by the order in which we split.</a:t>
            </a:r>
          </a:p>
          <a:p>
            <a:r>
              <a:rPr lang="en-US" dirty="0"/>
              <a:t>2. Yes, if we seek to develop a decision tree which has the best success on the training data.  But this is computationally intractable (NP-hard, </a:t>
            </a:r>
            <a:r>
              <a:rPr lang="en-US" dirty="0" err="1"/>
              <a:t>Hyafil</a:t>
            </a:r>
            <a:r>
              <a:rPr lang="en-US" dirty="0"/>
              <a:t> &amp; </a:t>
            </a:r>
            <a:r>
              <a:rPr lang="en-US" dirty="0" err="1"/>
              <a:t>Rivest</a:t>
            </a:r>
            <a:r>
              <a:rPr lang="en-US" dirty="0"/>
              <a:t> 76).  So instead we use greedy heuristics.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0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Entropy in information theory is represented using the Greek letter Eta, which looks like an H.</a:t>
            </a:r>
          </a:p>
          <a:p>
            <a:endParaRPr lang="en-US" dirty="0"/>
          </a:p>
          <a:p>
            <a:r>
              <a:rPr lang="en-US" dirty="0"/>
              <a:t>Entropy of something certain (probability = 0 or 1) is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57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ensemble is a set of classifiers that can vote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90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0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from a previous module, we can think about unsupervised vs supervised 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module we’ll discuss the latter!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92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You’ve probably heard the saying, “If it looks like a duck and quacks like a duck, it’s probably a duck.”  How could we formalize this?</a:t>
            </a:r>
          </a:p>
          <a:p>
            <a:endParaRPr lang="en-US" dirty="0"/>
          </a:p>
          <a:p>
            <a:r>
              <a:rPr lang="en-US" dirty="0"/>
              <a:t>Rubber duck, </a:t>
            </a:r>
            <a:r>
              <a:rPr lang="en-US" dirty="0">
                <a:hlinkClick r:id="rId3"/>
              </a:rPr>
              <a:t>https://www.dutchwatersector.com/news/giant-rubber-duck-continues-china-tour-in-macao</a:t>
            </a:r>
            <a:endParaRPr lang="en-US" dirty="0"/>
          </a:p>
          <a:p>
            <a:r>
              <a:rPr lang="en-US" dirty="0"/>
              <a:t>Duck – CC BY-SA 2.0 </a:t>
            </a:r>
            <a:r>
              <a:rPr lang="en-US" dirty="0">
                <a:hlinkClick r:id="rId4"/>
              </a:rPr>
              <a:t>https://ccsearch.creativecommons.org/photos/21e6f7bd-0d1b-41bd-8d18-4d7816a0bb55</a:t>
            </a:r>
            <a:endParaRPr lang="en-US" dirty="0"/>
          </a:p>
          <a:p>
            <a:r>
              <a:rPr lang="en-US" dirty="0"/>
              <a:t>Cow – Markku </a:t>
            </a:r>
            <a:r>
              <a:rPr lang="en-US" dirty="0" err="1"/>
              <a:t>Akerfelt</a:t>
            </a:r>
            <a:r>
              <a:rPr lang="en-US" dirty="0"/>
              <a:t>, CC-Attribution-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NODerivs</a:t>
            </a:r>
            <a:r>
              <a:rPr lang="en-US" dirty="0"/>
              <a:t> 2.0 </a:t>
            </a:r>
            <a:r>
              <a:rPr lang="en-US" dirty="0">
                <a:hlinkClick r:id="rId5"/>
              </a:rPr>
              <a:t>https://www.flickr.com/photos/44758702@N07/4944275265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Rubber duck, </a:t>
            </a:r>
            <a:r>
              <a:rPr lang="en-US" dirty="0">
                <a:hlinkClick r:id="rId3"/>
              </a:rPr>
              <a:t>https://www.dutchwatersector.com/news/giant-rubber-duck-continues-china-tour-in-macao</a:t>
            </a:r>
            <a:endParaRPr lang="en-US" dirty="0"/>
          </a:p>
          <a:p>
            <a:r>
              <a:rPr lang="en-US" dirty="0"/>
              <a:t>Duck – CC BY-SA 2.0 </a:t>
            </a:r>
            <a:r>
              <a:rPr lang="en-US" dirty="0">
                <a:hlinkClick r:id="rId4"/>
              </a:rPr>
              <a:t>https://ccsearch.creativecommons.org/photos/21e6f7bd-0d1b-41bd-8d18-4d7816a0bb55</a:t>
            </a:r>
            <a:endParaRPr lang="en-US" dirty="0"/>
          </a:p>
          <a:p>
            <a:r>
              <a:rPr lang="en-US" dirty="0"/>
              <a:t>Cow – Markku </a:t>
            </a:r>
            <a:r>
              <a:rPr lang="en-US" dirty="0" err="1"/>
              <a:t>Akerfelt</a:t>
            </a:r>
            <a:r>
              <a:rPr lang="en-US" dirty="0"/>
              <a:t>, CC-Attribution-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NODerivs</a:t>
            </a:r>
            <a:r>
              <a:rPr lang="en-US" dirty="0"/>
              <a:t> 2.0 </a:t>
            </a:r>
            <a:r>
              <a:rPr lang="en-US" dirty="0">
                <a:hlinkClick r:id="rId5"/>
              </a:rPr>
              <a:t>https://www.flickr.com/photos/44758702@N07/4944275265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01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Once we’ve learned the function, we can use it to predict whether other things are ducks!</a:t>
            </a:r>
          </a:p>
          <a:p>
            <a:endParaRPr lang="en-US" sz="1200" dirty="0"/>
          </a:p>
          <a:p>
            <a:r>
              <a:rPr lang="en-US" dirty="0">
                <a:hlinkClick r:id="rId3"/>
              </a:rPr>
              <a:t>https://time.com/3153925/giant-rubber-duck-los-angeles/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68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77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explain why we have these three stages in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4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3190"/>
              <a:buNone/>
              <a:defRPr>
                <a:solidFill>
                  <a:srgbClr val="8891AD"/>
                </a:solidFill>
                <a:uFillTx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900"/>
              <a:buNone/>
              <a:defRPr>
                <a:solidFill>
                  <a:srgbClr val="8891AD"/>
                </a:solidFill>
                <a:uFillTx/>
              </a:defRPr>
            </a:lvl3pPr>
            <a:lvl4pPr lvl="3" algn="ctr">
              <a:spcBef>
                <a:spcPts val="375"/>
              </a:spcBef>
              <a:spcAft>
                <a:spcPts val="0"/>
              </a:spcAft>
              <a:buSzPts val="2610"/>
              <a:buNone/>
              <a:defRPr>
                <a:solidFill>
                  <a:srgbClr val="8891AD"/>
                </a:solidFill>
                <a:uFillTx/>
              </a:defRPr>
            </a:lvl4pPr>
            <a:lvl5pPr lvl="4" algn="ctr">
              <a:spcBef>
                <a:spcPts val="375"/>
              </a:spcBef>
              <a:spcAft>
                <a:spcPts val="0"/>
              </a:spcAft>
              <a:buSzPts val="2320"/>
              <a:buNone/>
              <a:defRPr>
                <a:solidFill>
                  <a:srgbClr val="8891AD"/>
                </a:solidFill>
                <a:uFillTx/>
              </a:defRPr>
            </a:lvl5pPr>
            <a:lvl6pPr lvl="5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6pPr>
            <a:lvl7pPr lvl="6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7pPr>
            <a:lvl8pPr lvl="7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8pPr>
            <a:lvl9pPr lvl="8" algn="ctr">
              <a:spcBef>
                <a:spcPts val="375"/>
              </a:spcBef>
              <a:spcAft>
                <a:spcPts val="375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  <p:pic>
        <p:nvPicPr>
          <p:cNvPr id="5" name="Picture 2" descr="Creative Commons License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" y="5110959"/>
            <a:ext cx="838200" cy="295275"/>
          </a:xfrm>
          <a:prstGeom prst="rect">
            <a:avLst/>
          </a:prstGeom>
          <a:noFill/>
        </p:spPr>
      </p:pic>
      <p:sp>
        <p:nvSpPr>
          <p:cNvPr id="6" name="Shape 31">
            <a:extLst>
              <a:ext uri="{FF2B5EF4-FFF2-40B4-BE49-F238E27FC236}">
                <a16:creationId xmlns:a16="http://schemas.microsoft.com/office/drawing/2014/main" id="{8DF1F58E-8EB7-4C99-BDC7-D2F7F0F99CAB}"/>
              </a:ext>
            </a:extLst>
          </p:cNvPr>
          <p:cNvSpPr>
            <a:spLocks/>
          </p:cNvSpPr>
          <p:nvPr userDrawn="1"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3"/>
              </a:rPr>
              <a:t>Creative Commons Attribution-</a:t>
            </a:r>
            <a:r>
              <a:rPr lang="en-US" sz="800" dirty="0" err="1">
                <a:uFillTx/>
                <a:hlinkClick r:id="rId3"/>
              </a:rPr>
              <a:t>ShareAlike</a:t>
            </a:r>
            <a:r>
              <a:rPr lang="en-US" sz="800" dirty="0">
                <a:uFillTx/>
                <a:hlinkClick r:id="rId3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17716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1" name="Google Shape;111;p57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2320"/>
              <a:buNone/>
              <a:defRPr sz="16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2" name="Google Shape;112;p5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62307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 rot="5400000">
            <a:off x="2391661" y="-1024640"/>
            <a:ext cx="4308475" cy="816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8" name="Google Shape;118;p58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120" name="Google Shape;120;p58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7584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9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23" name="Google Shape;123;p59"/>
          <p:cNvSpPr txBox="1">
            <a:spLocks noGrp="1"/>
          </p:cNvSpPr>
          <p:nvPr>
            <p:ph type="body" idx="1"/>
          </p:nvPr>
        </p:nvSpPr>
        <p:spPr>
          <a:xfrm rot="5400000">
            <a:off x="1993389" y="-308654"/>
            <a:ext cx="4254500" cy="601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24" name="Google Shape;124;p5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126" name="Google Shape;126;p5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49322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 flipV="1">
            <a:off x="201613" y="2509838"/>
            <a:ext cx="8693150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 sz="1667">
              <a:latin typeface="Tahoma" pitchFamily="34" charset="0"/>
            </a:endParaRPr>
          </a:p>
        </p:txBody>
      </p:sp>
      <p:sp>
        <p:nvSpPr>
          <p:cNvPr id="5" name="Rectangle 32"/>
          <p:cNvSpPr>
            <a:spLocks noChangeArrowheads="1"/>
          </p:cNvSpPr>
          <p:nvPr userDrawn="1"/>
        </p:nvSpPr>
        <p:spPr bwMode="auto">
          <a:xfrm>
            <a:off x="0" y="5505450"/>
            <a:ext cx="2828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defTabSz="761970" eaLnBrk="1" hangingPunct="1">
              <a:defRPr/>
            </a:pPr>
            <a:r>
              <a:rPr lang="de-DE" sz="750">
                <a:latin typeface="Tahoma" pitchFamily="34" charset="0"/>
              </a:rPr>
              <a:t>© 2013 A. Haeberlen, Z. Ives</a:t>
            </a:r>
            <a:endParaRPr lang="en-GB" sz="750"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5" y="1658938"/>
            <a:ext cx="7793037" cy="825500"/>
          </a:xfrm>
        </p:spPr>
        <p:txBody>
          <a:bodyPr/>
          <a:lstStyle>
            <a:lvl1pPr>
              <a:defRPr sz="33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287448"/>
            <a:ext cx="640080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8DA24-34D2-B741-865F-9B3FAA1638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02660" y="5259387"/>
            <a:ext cx="5313362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783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1" y="2222499"/>
            <a:ext cx="6698060" cy="1758652"/>
          </a:xfrm>
        </p:spPr>
        <p:txBody>
          <a:bodyPr anchor="b"/>
          <a:lstStyle>
            <a:lvl1pPr algn="r">
              <a:defRPr sz="25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10" y="3981151"/>
            <a:ext cx="6698061" cy="717000"/>
          </a:xfrm>
        </p:spPr>
        <p:txBody>
          <a:bodyPr anchor="t">
            <a:normAutofit/>
          </a:bodyPr>
          <a:lstStyle>
            <a:lvl1pPr marL="0" indent="0" algn="r">
              <a:buNone/>
              <a:defRPr sz="125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123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4"/>
          <p:cNvSpPr txBox="1">
            <a:spLocks noGrp="1"/>
          </p:cNvSpPr>
          <p:nvPr>
            <p:ph type="title"/>
          </p:nvPr>
        </p:nvSpPr>
        <p:spPr>
          <a:xfrm>
            <a:off x="470263" y="159738"/>
            <a:ext cx="8157007" cy="108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22" name="Google Shape;22;p44"/>
          <p:cNvSpPr txBox="1">
            <a:spLocks noGrp="1"/>
          </p:cNvSpPr>
          <p:nvPr>
            <p:ph type="body" idx="1"/>
          </p:nvPr>
        </p:nvSpPr>
        <p:spPr>
          <a:xfrm>
            <a:off x="470263" y="1457742"/>
            <a:ext cx="8157007" cy="376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89731" algn="l">
              <a:spcBef>
                <a:spcPts val="350"/>
              </a:spcBef>
              <a:spcAft>
                <a:spcPts val="0"/>
              </a:spcAft>
              <a:buSzPts val="2538"/>
              <a:buChar char="•"/>
              <a:defRPr sz="24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66712" algn="l">
              <a:spcBef>
                <a:spcPts val="375"/>
              </a:spcBef>
              <a:spcAft>
                <a:spcPts val="0"/>
              </a:spcAft>
              <a:buSzPts val="2175"/>
              <a:buChar char="•"/>
              <a:defRPr sz="15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3693" algn="l">
              <a:spcBef>
                <a:spcPts val="375"/>
              </a:spcBef>
              <a:spcAft>
                <a:spcPts val="0"/>
              </a:spcAft>
              <a:buSzPts val="1813"/>
              <a:buChar char="•"/>
              <a:defRPr sz="1250"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2184" algn="l">
              <a:spcBef>
                <a:spcPts val="375"/>
              </a:spcBef>
              <a:spcAft>
                <a:spcPts val="0"/>
              </a:spcAft>
              <a:buSzPts val="1631"/>
              <a:buChar char="•"/>
              <a:defRPr sz="1125"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20675" algn="l">
              <a:spcBef>
                <a:spcPts val="375"/>
              </a:spcBef>
              <a:spcAft>
                <a:spcPts val="0"/>
              </a:spcAft>
              <a:buSzPts val="1450"/>
              <a:buChar char="•"/>
              <a:defRPr sz="10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23" name="Google Shape;23;p44"/>
          <p:cNvSpPr txBox="1">
            <a:spLocks noGrp="1"/>
          </p:cNvSpPr>
          <p:nvPr>
            <p:ph type="dt" idx="10"/>
          </p:nvPr>
        </p:nvSpPr>
        <p:spPr>
          <a:xfrm>
            <a:off x="7299325" y="5295900"/>
            <a:ext cx="857250" cy="30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25" name="Google Shape;25;p44"/>
          <p:cNvSpPr txBox="1">
            <a:spLocks noGrp="1"/>
          </p:cNvSpPr>
          <p:nvPr>
            <p:ph type="sldNum" idx="12"/>
          </p:nvPr>
        </p:nvSpPr>
        <p:spPr>
          <a:xfrm>
            <a:off x="8213725" y="5281613"/>
            <a:ext cx="4143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74611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7E241A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7E241A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42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spcBef>
                <a:spcPts val="480"/>
              </a:spcBef>
              <a:spcAft>
                <a:spcPts val="0"/>
              </a:spcAft>
              <a:buSzPts val="3480"/>
              <a:buChar char="•"/>
              <a:defRPr sz="2400">
                <a:uFillTx/>
              </a:defRPr>
            </a:lvl1pPr>
            <a:lvl2pPr marL="914400" lvl="1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2pPr>
            <a:lvl3pPr marL="1371600" lvl="2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3pPr>
            <a:lvl4pPr marL="1828800" lvl="3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4pPr>
            <a:lvl5pPr marL="2286000" lvl="4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5pPr>
            <a:lvl6pPr marL="2743200" lvl="5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6pPr>
            <a:lvl7pPr marL="3200400" lvl="6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7pPr>
            <a:lvl8pPr marL="3657600" lvl="7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8pPr>
            <a:lvl9pPr marL="4114800" lvl="8" indent="-309165" algn="l">
              <a:spcBef>
                <a:spcPts val="375"/>
              </a:spcBef>
              <a:spcAft>
                <a:spcPts val="375"/>
              </a:spcAft>
              <a:buSzPts val="1269"/>
              <a:buChar char="•"/>
              <a:defRPr sz="875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1" name="Google Shape;61;p50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63" name="Google Shape;63;p50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61002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66" name="Google Shape;66;p51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67" name="Google Shape;67;p51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04886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73" name="Google Shape;73;p52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08916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>
            <a:spLocks noGrp="1"/>
          </p:cNvSpPr>
          <p:nvPr>
            <p:ph type="title"/>
          </p:nvPr>
        </p:nvSpPr>
        <p:spPr>
          <a:xfrm>
            <a:off x="1113237" y="571500"/>
            <a:ext cx="7514033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0" name="Google Shape;80;p53"/>
          <p:cNvSpPr txBox="1">
            <a:spLocks noGrp="1"/>
          </p:cNvSpPr>
          <p:nvPr>
            <p:ph type="body" idx="1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1" name="Google Shape;81;p53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EDA10BB1-5FEF-5D49-A5E8-7A0C4CCDF4F5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83" name="Google Shape;83;p53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E98A9B74-0345-3B4B-A42C-A947189E184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67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6" name="Google Shape;86;p54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7" name="Google Shape;87;p5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8" name="Google Shape;88;p54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Helvetica Neue"/>
              <a:buNone/>
              <a:defRPr sz="1800">
                <a:uFillTx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3190"/>
              <a:buFont typeface="Helvetica Neue"/>
              <a:buNone/>
              <a:defRPr>
                <a:uFillTx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900"/>
              <a:buFont typeface="Helvetica Neue"/>
              <a:buNone/>
              <a:defRPr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2610"/>
              <a:buFont typeface="Helvetica Neue"/>
              <a:buNone/>
              <a:defRPr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2320"/>
              <a:buFont typeface="Helvetica Neue"/>
              <a:buNone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9" name="Google Shape;89;p54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71985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1" name="Google Shape;101;p56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4" name="Google Shape;104;p5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5" name="Google Shape;105;p56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34504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7F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1165" algn="l" rtl="0">
              <a:spcBef>
                <a:spcPts val="440"/>
              </a:spcBef>
              <a:spcAft>
                <a:spcPts val="0"/>
              </a:spcAft>
              <a:buClr>
                <a:srgbClr val="7F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2750" algn="l" rtl="0">
              <a:spcBef>
                <a:spcPts val="400"/>
              </a:spcBef>
              <a:spcAft>
                <a:spcPts val="0"/>
              </a:spcAft>
              <a:buClr>
                <a:srgbClr val="7F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4335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5920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/>
          <p:cNvSpPr>
            <a:spLocks/>
          </p:cNvSpPr>
          <p:nvPr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16"/>
              </a:rPr>
              <a:t>Creative Commons Attribution-</a:t>
            </a:r>
            <a:r>
              <a:rPr lang="en-US" sz="800" dirty="0" err="1">
                <a:uFillTx/>
                <a:hlinkClick r:id="rId16"/>
              </a:rPr>
              <a:t>ShareAlike</a:t>
            </a:r>
            <a:r>
              <a:rPr lang="en-US" sz="800" dirty="0">
                <a:uFillTx/>
                <a:hlinkClick r:id="rId16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0853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8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7" r:id="rId9"/>
    <p:sldLayoutId id="2147483718" r:id="rId10"/>
    <p:sldLayoutId id="2147483719" r:id="rId11"/>
    <p:sldLayoutId id="2147483720" r:id="rId12"/>
    <p:sldLayoutId id="2147483702" r:id="rId13"/>
    <p:sldLayoutId id="2147483721" r:id="rId1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994-017-5633-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ntropy_(information_theory)#/media/File:Binary_entropy_plot.svg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1150060"/>
            <a:ext cx="8022430" cy="2180166"/>
          </a:xfrm>
        </p:spPr>
        <p:txBody>
          <a:bodyPr anchor="ctr"/>
          <a:lstStyle/>
          <a:p>
            <a:pPr algn="ctr"/>
            <a:r>
              <a:rPr lang="en-US" altLang="x-none" sz="4000" dirty="0">
                <a:ln>
                  <a:noFill/>
                </a:ln>
              </a:rPr>
              <a:t>Supervised Machine Learning:</a:t>
            </a:r>
            <a:br>
              <a:rPr lang="en-US" altLang="x-none" sz="4000" dirty="0">
                <a:ln>
                  <a:noFill/>
                </a:ln>
              </a:rPr>
            </a:br>
            <a:r>
              <a:rPr lang="en-US" altLang="x-none" sz="3200" dirty="0">
                <a:ln>
                  <a:noFill/>
                </a:ln>
                <a:solidFill>
                  <a:schemeClr val="accent4"/>
                </a:solidFill>
              </a:rPr>
              <a:t>Overview, Decision Trees, Random Forests</a:t>
            </a:r>
            <a:endParaRPr lang="en-US" altLang="en-US" sz="4000" dirty="0">
              <a:ln>
                <a:noFill/>
              </a:ln>
              <a:solidFill>
                <a:schemeClr val="accent4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64FEAA-8957-41DD-B4A3-DD528411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623" y="3330226"/>
            <a:ext cx="2077453" cy="5702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3712-4935-4294-85A5-B72B6F2E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Covers…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3A050-ECCA-42C7-AF06-B90ED92C5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249493"/>
            <a:ext cx="8157007" cy="3762671"/>
          </a:xfrm>
        </p:spPr>
        <p:txBody>
          <a:bodyPr/>
          <a:lstStyle/>
          <a:p>
            <a:pPr marL="67469" indent="0">
              <a:buNone/>
            </a:pPr>
            <a:r>
              <a:rPr lang="en-US" dirty="0"/>
              <a:t>Supervised learning finds a </a:t>
            </a:r>
            <a:r>
              <a:rPr lang="en-US" i="1" dirty="0"/>
              <a:t>function</a:t>
            </a:r>
            <a:r>
              <a:rPr lang="en-US" dirty="0"/>
              <a:t> to map from values of </a:t>
            </a:r>
            <a:r>
              <a:rPr lang="en-US" b="1" dirty="0"/>
              <a:t>X</a:t>
            </a:r>
            <a:r>
              <a:rPr lang="en-US" dirty="0"/>
              <a:t> to values of </a:t>
            </a:r>
            <a:r>
              <a:rPr lang="en-US" b="1" dirty="0"/>
              <a:t>y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47688" lvl="1" indent="0">
              <a:buNone/>
            </a:pPr>
            <a:endParaRPr lang="en-US" sz="2000" dirty="0"/>
          </a:p>
          <a:p>
            <a:pPr marL="547688" lvl="1" indent="0">
              <a:buNone/>
            </a:pPr>
            <a:r>
              <a:rPr lang="en-US" sz="2000" dirty="0"/>
              <a:t>Won’t always be perfect: goal is to minimize the error or </a:t>
            </a:r>
            <a:r>
              <a:rPr lang="en-US" sz="2000" b="1" dirty="0"/>
              <a:t>loss</a:t>
            </a:r>
            <a:r>
              <a:rPr lang="en-US" sz="2000" dirty="0"/>
              <a:t>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CF62B-7CB4-488D-AFD3-0696C18CA1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8AD04-60A1-4529-9AE6-611F78D30213}"/>
              </a:ext>
            </a:extLst>
          </p:cNvPr>
          <p:cNvSpPr txBox="1"/>
          <p:nvPr/>
        </p:nvSpPr>
        <p:spPr>
          <a:xfrm>
            <a:off x="2843997" y="2757722"/>
            <a:ext cx="2214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✔ Beak</a:t>
            </a:r>
          </a:p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 ✔ Webbed feet</a:t>
            </a:r>
          </a:p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   ✔ Quacks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5F803-C4A2-4AEF-9EBA-7ABC798BB91A}"/>
              </a:ext>
            </a:extLst>
          </p:cNvPr>
          <p:cNvSpPr txBox="1"/>
          <p:nvPr/>
        </p:nvSpPr>
        <p:spPr>
          <a:xfrm>
            <a:off x="6858955" y="3114159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✔ Is a duck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CE74B9-1496-434F-AD44-2AD5BE02A167}"/>
              </a:ext>
            </a:extLst>
          </p:cNvPr>
          <p:cNvSpPr/>
          <p:nvPr/>
        </p:nvSpPr>
        <p:spPr>
          <a:xfrm>
            <a:off x="5591315" y="3084194"/>
            <a:ext cx="670892" cy="4600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99B7619-490C-457A-BBBC-1C9D2812D86A}"/>
              </a:ext>
            </a:extLst>
          </p:cNvPr>
          <p:cNvSpPr/>
          <p:nvPr/>
        </p:nvSpPr>
        <p:spPr>
          <a:xfrm>
            <a:off x="5058065" y="3220734"/>
            <a:ext cx="358761" cy="208721"/>
          </a:xfrm>
          <a:prstGeom prst="right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F54527-537D-4EFF-95F3-3687F575065C}"/>
              </a:ext>
            </a:extLst>
          </p:cNvPr>
          <p:cNvSpPr/>
          <p:nvPr/>
        </p:nvSpPr>
        <p:spPr>
          <a:xfrm>
            <a:off x="6444729" y="3209853"/>
            <a:ext cx="358761" cy="208721"/>
          </a:xfrm>
          <a:prstGeom prst="right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9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57C5-C139-4E72-B9CA-8D451910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Then: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2EE74-C376-4EF3-9E75-F60B435A53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4098" name="Picture 2" descr="A giant yellow vinyl duck joins sailing ships and motorboats during the Tall Ships Festival L.A. parade in the Port of Los Angeles on Wednesday, Aug. 20, 2014.">
            <a:extLst>
              <a:ext uri="{FF2B5EF4-FFF2-40B4-BE49-F238E27FC236}">
                <a16:creationId xmlns:a16="http://schemas.microsoft.com/office/drawing/2014/main" id="{060DD2F3-7679-44EB-AF1D-600A3FDD6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1" y="1507786"/>
            <a:ext cx="2652395" cy="176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76523A-4FED-4B52-9E24-478DEB876CE0}"/>
              </a:ext>
            </a:extLst>
          </p:cNvPr>
          <p:cNvSpPr txBox="1"/>
          <p:nvPr/>
        </p:nvSpPr>
        <p:spPr>
          <a:xfrm>
            <a:off x="3380709" y="1841837"/>
            <a:ext cx="2101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✔ Beak</a:t>
            </a:r>
          </a:p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  ?   Webbed feet</a:t>
            </a:r>
          </a:p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   ✔ Quacks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A2C48-46DA-40BB-81B1-DEB3624CCD21}"/>
              </a:ext>
            </a:extLst>
          </p:cNvPr>
          <p:cNvSpPr txBox="1"/>
          <p:nvPr/>
        </p:nvSpPr>
        <p:spPr>
          <a:xfrm>
            <a:off x="3380709" y="1307731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X</a:t>
            </a:r>
            <a:r>
              <a:rPr lang="en-US" sz="2000" b="1" u="sng" baseline="-25000" dirty="0" err="1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new</a:t>
            </a:r>
            <a:r>
              <a:rPr lang="en-US" sz="2000" b="1" u="sng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: 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B8D24F-87D9-42E5-913F-83E19557326D}"/>
                  </a:ext>
                </a:extLst>
              </p:cNvPr>
              <p:cNvSpPr txBox="1"/>
              <p:nvPr/>
            </p:nvSpPr>
            <p:spPr>
              <a:xfrm>
                <a:off x="6173556" y="1369667"/>
                <a:ext cx="23310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u="sng" dirty="0" smtClean="0">
                            <a:solidFill>
                              <a:srgbClr val="A9302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u="sng" dirty="0" smtClean="0">
                            <a:solidFill>
                              <a:srgbClr val="A93023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000" b="1" u="sng" dirty="0">
                    <a:solidFill>
                      <a:srgbClr val="A93023"/>
                    </a:solidFill>
                    <a:latin typeface="Constantia" charset="0"/>
                    <a:ea typeface="Constantia" charset="0"/>
                    <a:cs typeface="Constantia" charset="0"/>
                  </a:rPr>
                  <a:t>:  predicted class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B8D24F-87D9-42E5-913F-83E195573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556" y="1369667"/>
                <a:ext cx="2331087" cy="400110"/>
              </a:xfrm>
              <a:prstGeom prst="rect">
                <a:avLst/>
              </a:prstGeom>
              <a:blipFill>
                <a:blip r:embed="rId4"/>
                <a:stretch>
                  <a:fillRect l="-524" t="-9231" r="-261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2E9C367-5171-478E-BDA9-82AF52A68334}"/>
              </a:ext>
            </a:extLst>
          </p:cNvPr>
          <p:cNvSpPr txBox="1"/>
          <p:nvPr/>
        </p:nvSpPr>
        <p:spPr>
          <a:xfrm>
            <a:off x="6367369" y="2168949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✔ Is a duck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8F307-75F5-4B8A-A884-1167CBDE933C}"/>
              </a:ext>
            </a:extLst>
          </p:cNvPr>
          <p:cNvSpPr txBox="1"/>
          <p:nvPr/>
        </p:nvSpPr>
        <p:spPr>
          <a:xfrm>
            <a:off x="765313" y="4288735"/>
            <a:ext cx="7406195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How well the classifier does on its </a:t>
            </a:r>
            <a:r>
              <a:rPr lang="en-US" sz="2000" i="1" dirty="0"/>
              <a:t>training data </a:t>
            </a:r>
            <a:r>
              <a:rPr lang="en-US" sz="2000" dirty="0"/>
              <a:t>may be </a:t>
            </a:r>
            <a:r>
              <a:rPr lang="en-US" sz="2000" i="1" dirty="0"/>
              <a:t>different</a:t>
            </a:r>
            <a:endParaRPr lang="en-US" sz="2000" dirty="0"/>
          </a:p>
          <a:p>
            <a:r>
              <a:rPr lang="en-US" sz="2000" dirty="0"/>
              <a:t>from how it does on completely </a:t>
            </a:r>
            <a:r>
              <a:rPr lang="en-US" sz="2000" i="1" dirty="0"/>
              <a:t>new</a:t>
            </a:r>
            <a:r>
              <a:rPr lang="en-US" sz="2000" dirty="0"/>
              <a:t> data!</a:t>
            </a:r>
          </a:p>
        </p:txBody>
      </p:sp>
    </p:spTree>
    <p:extLst>
      <p:ext uri="{BB962C8B-B14F-4D97-AF65-F5344CB8AC3E}">
        <p14:creationId xmlns:p14="http://schemas.microsoft.com/office/powerpoint/2010/main" val="150921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7688" lvl="1" indent="0">
              <a:buNone/>
            </a:pPr>
            <a:r>
              <a:rPr lang="en-US" sz="2400" i="1" dirty="0"/>
              <a:t>Classification</a:t>
            </a:r>
            <a:r>
              <a:rPr lang="en-US" sz="2400" dirty="0"/>
              <a:t>: </a:t>
            </a:r>
            <a:r>
              <a:rPr lang="en-US" sz="2400" b="1" dirty="0"/>
              <a:t>y</a:t>
            </a:r>
            <a:r>
              <a:rPr lang="en-US" sz="2400" dirty="0"/>
              <a:t> is </a:t>
            </a:r>
            <a:r>
              <a:rPr lang="en-US" sz="2400" dirty="0">
                <a:solidFill>
                  <a:schemeClr val="accent1"/>
                </a:solidFill>
              </a:rPr>
              <a:t>categorical</a:t>
            </a:r>
          </a:p>
          <a:p>
            <a:pPr marL="1027907" lvl="2" indent="0">
              <a:buNone/>
            </a:pPr>
            <a:r>
              <a:rPr lang="en-US" sz="2000" dirty="0"/>
              <a:t>each value is from a finite set, </a:t>
            </a:r>
            <a:br>
              <a:rPr lang="en-US" sz="2000" dirty="0"/>
            </a:b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e.g., nationality, page will be clicked on, item is a duck</a:t>
            </a:r>
          </a:p>
          <a:p>
            <a:pPr marL="547688" lvl="1" indent="0">
              <a:buNone/>
            </a:pPr>
            <a:endParaRPr lang="en-US" sz="2400" dirty="0"/>
          </a:p>
          <a:p>
            <a:pPr marL="547688" lvl="1" indent="0">
              <a:buNone/>
            </a:pPr>
            <a:r>
              <a:rPr lang="en-US" sz="2400" i="1" dirty="0"/>
              <a:t>Regression</a:t>
            </a:r>
            <a:r>
              <a:rPr lang="en-US" sz="2400" dirty="0"/>
              <a:t>: </a:t>
            </a:r>
            <a:r>
              <a:rPr lang="en-US" sz="2400" b="1" dirty="0"/>
              <a:t>y</a:t>
            </a:r>
            <a:r>
              <a:rPr lang="en-US" sz="2400" dirty="0"/>
              <a:t> is </a:t>
            </a:r>
            <a:r>
              <a:rPr lang="en-US" sz="2400" dirty="0">
                <a:solidFill>
                  <a:schemeClr val="accent1"/>
                </a:solidFill>
              </a:rPr>
              <a:t>continuous</a:t>
            </a:r>
          </a:p>
          <a:p>
            <a:pPr marL="1027907" lvl="2" indent="0">
              <a:buNone/>
            </a:pPr>
            <a:r>
              <a:rPr lang="en-US" sz="2000" dirty="0"/>
              <a:t>each value is numeric within a continuous range, </a:t>
            </a:r>
            <a:br>
              <a:rPr lang="en-US" sz="2000" dirty="0"/>
            </a:b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e.g., age, dollars spent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53AA-EDA4-1543-ABC4-F2C032EBCBF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29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E609861-F01C-4C43-B64E-E1AAE898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9713F11-7BE7-4AC6-A002-455EA9F56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48E71-C5EE-49F9-B329-536C7609D5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13725" y="5259388"/>
            <a:ext cx="414338" cy="303212"/>
          </a:xfrm>
        </p:spPr>
        <p:txBody>
          <a:bodyPr/>
          <a:lstStyle/>
          <a:p>
            <a:fld id="{361BC5EF-03BB-A040-9334-4208FF5B510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29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Building </a:t>
            </a:r>
            <a:br>
              <a:rPr lang="en-US" dirty="0"/>
            </a:br>
            <a:r>
              <a:rPr lang="en-US" dirty="0"/>
              <a:t>and Evaluating a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17261865"/>
              </p:ext>
            </p:extLst>
          </p:nvPr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1309" y="3523129"/>
            <a:ext cx="2122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Find the function</a:t>
            </a:r>
          </a:p>
          <a:p>
            <a:pPr algn="ctr"/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from X to y;</a:t>
            </a:r>
          </a:p>
          <a:p>
            <a:pPr algn="ctr"/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fit parameters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92778" y="3523129"/>
            <a:ext cx="15584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Tune </a:t>
            </a:r>
            <a:br>
              <a:rPr lang="en-US" sz="2000" dirty="0">
                <a:latin typeface="Constantia" charset="0"/>
                <a:ea typeface="Constantia" charset="0"/>
                <a:cs typeface="Constantia" charset="0"/>
              </a:rPr>
            </a:br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parameters,</a:t>
            </a:r>
          </a:p>
          <a:p>
            <a:pPr algn="ctr"/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choose from</a:t>
            </a:r>
          </a:p>
          <a:p>
            <a:pPr algn="ctr"/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multiple</a:t>
            </a:r>
          </a:p>
          <a:p>
            <a:pPr algn="ctr"/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models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0010" y="3523129"/>
            <a:ext cx="1603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Assess </a:t>
            </a:r>
            <a:br>
              <a:rPr lang="en-US" sz="2000" dirty="0">
                <a:latin typeface="Constantia" charset="0"/>
                <a:ea typeface="Constantia" charset="0"/>
                <a:cs typeface="Constantia" charset="0"/>
              </a:rPr>
            </a:br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performance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30636" y="1915255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tantia" charset="0"/>
                <a:ea typeface="Constantia" charset="0"/>
                <a:cs typeface="Constantia" charset="0"/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162606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Three Stages?</a:t>
            </a:r>
            <a:br>
              <a:rPr lang="en-US" dirty="0"/>
            </a:br>
            <a:r>
              <a:rPr lang="en-US" dirty="0"/>
              <a:t>Challenges Faced in Building a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7469" indent="0">
              <a:buNone/>
            </a:pPr>
            <a:r>
              <a:rPr lang="en-US" dirty="0"/>
              <a:t>Goal: Learn from </a:t>
            </a:r>
            <a:r>
              <a:rPr lang="en-US" i="1" dirty="0"/>
              <a:t>training</a:t>
            </a:r>
            <a:r>
              <a:rPr lang="en-US" dirty="0"/>
              <a:t> data – but </a:t>
            </a:r>
            <a:r>
              <a:rPr lang="en-US" i="1" dirty="0"/>
              <a:t>generalize!</a:t>
            </a:r>
            <a:endParaRPr lang="en-US" dirty="0"/>
          </a:p>
          <a:p>
            <a:pPr marL="547688" lvl="1" indent="0">
              <a:buNone/>
            </a:pPr>
            <a:r>
              <a:rPr lang="en-US" sz="2000" dirty="0"/>
              <a:t>Risk of </a:t>
            </a:r>
            <a:r>
              <a:rPr lang="en-US" sz="2000" i="1" dirty="0"/>
              <a:t>overfitting</a:t>
            </a:r>
            <a:r>
              <a:rPr lang="en-US" sz="2000" dirty="0"/>
              <a:t> on the training data</a:t>
            </a:r>
          </a:p>
          <a:p>
            <a:pPr marL="1027907" lvl="2" indent="0">
              <a:buNone/>
            </a:pPr>
            <a:r>
              <a:rPr lang="en-US" sz="1750" dirty="0">
                <a:solidFill>
                  <a:schemeClr val="accent6"/>
                </a:solidFill>
              </a:rPr>
              <a:t>Need roughly as many observations as features</a:t>
            </a:r>
          </a:p>
          <a:p>
            <a:pPr lvl="2"/>
            <a:endParaRPr lang="en-US" sz="1750" dirty="0"/>
          </a:p>
          <a:p>
            <a:pPr marL="547688" lvl="1" indent="0">
              <a:buNone/>
            </a:pPr>
            <a:r>
              <a:rPr lang="en-US" sz="2000" b="1" dirty="0"/>
              <a:t>Validation data</a:t>
            </a:r>
            <a:r>
              <a:rPr lang="en-US" sz="2000" dirty="0"/>
              <a:t> helps us to compare different classifier settings (each trained on the training data) to see which is better</a:t>
            </a:r>
          </a:p>
          <a:p>
            <a:pPr marL="547688" lvl="1" indent="0">
              <a:buNone/>
            </a:pPr>
            <a:endParaRPr lang="en-US" sz="2000" dirty="0"/>
          </a:p>
          <a:p>
            <a:pPr marL="547688" lvl="1" indent="0">
              <a:buNone/>
            </a:pPr>
            <a:r>
              <a:rPr lang="en-US" sz="2000" b="1" dirty="0"/>
              <a:t>Test data </a:t>
            </a:r>
            <a:r>
              <a:rPr lang="en-US" sz="2000" dirty="0"/>
              <a:t>helps us to </a:t>
            </a:r>
            <a:r>
              <a:rPr lang="en-US" sz="2000" dirty="0">
                <a:solidFill>
                  <a:schemeClr val="accent1"/>
                </a:solidFill>
              </a:rPr>
              <a:t>evaluate the final classifier</a:t>
            </a:r>
            <a:r>
              <a:rPr lang="en-US" sz="2000" dirty="0"/>
              <a:t> by comparing its predictions vs the “gold standard”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endParaRPr lang="en-US" dirty="0"/>
          </a:p>
          <a:p>
            <a:pPr marL="67469" indent="0">
              <a:buNone/>
            </a:pPr>
            <a:r>
              <a:rPr lang="en-US" dirty="0"/>
              <a:t>Training may be computationally costly (esp. neural nets)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11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D23F7E0-B4E1-4DEC-BF37-D753A91CC58D}"/>
              </a:ext>
            </a:extLst>
          </p:cNvPr>
          <p:cNvSpPr/>
          <p:nvPr/>
        </p:nvSpPr>
        <p:spPr>
          <a:xfrm>
            <a:off x="6440557" y="1202635"/>
            <a:ext cx="2186713" cy="14461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Provides a Standard</a:t>
            </a:r>
            <a:br>
              <a:rPr lang="en-US" dirty="0"/>
            </a:br>
            <a:r>
              <a:rPr lang="en-US" dirty="0"/>
              <a:t>Interface to Many Classifiers –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421" y="1326533"/>
            <a:ext cx="5026308" cy="1367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SciKit</a:t>
            </a:r>
            <a:r>
              <a:rPr lang="en-US" dirty="0"/>
              <a:t>-Learn provides a standard interface that looks like this: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113236" y="2694210"/>
            <a:ext cx="7736850" cy="2745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7800" indent="-177800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750" kern="1200">
                <a:solidFill>
                  <a:schemeClr val="tx1"/>
                </a:solidFill>
                <a:latin typeface="Constantia" charset="0"/>
                <a:ea typeface="Constantia" charset="0"/>
                <a:cs typeface="Constantia" charset="0"/>
              </a:defRPr>
            </a:lvl1pPr>
            <a:lvl2pPr marL="463550" indent="-177800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onstantia" charset="0"/>
                <a:ea typeface="Constantia" charset="0"/>
                <a:cs typeface="Constantia" charset="0"/>
              </a:defRPr>
            </a:lvl2pPr>
            <a:lvl3pPr marL="749300" indent="-177800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250" kern="1200">
                <a:solidFill>
                  <a:schemeClr val="tx1"/>
                </a:solidFill>
                <a:latin typeface="Constantia" charset="0"/>
                <a:ea typeface="Constantia" charset="0"/>
                <a:cs typeface="Constantia" charset="0"/>
              </a:defRPr>
            </a:lvl3pPr>
            <a:lvl4pPr marL="963613" indent="-106363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125" kern="1200">
                <a:solidFill>
                  <a:schemeClr val="tx1"/>
                </a:solidFill>
                <a:latin typeface="Constantia" charset="0"/>
                <a:ea typeface="Constantia" charset="0"/>
                <a:cs typeface="Constantia" charset="0"/>
              </a:defRPr>
            </a:lvl4pPr>
            <a:lvl5pPr marL="1249363" indent="-106363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Constantia" charset="0"/>
                <a:ea typeface="Constantia" charset="0"/>
                <a:cs typeface="Constantia" charset="0"/>
              </a:defRPr>
            </a:lvl5pPr>
            <a:lvl6pPr marL="1571562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857301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143039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428778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en-US" sz="18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# Create classifier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clf = Classifier(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my_params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8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# X = training data features (N rows by d dimensions)</a:t>
            </a:r>
            <a:br>
              <a:rPr lang="en-US" sz="18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# y =  actual class (training data) for each of N rows</a:t>
            </a:r>
            <a:br>
              <a:rPr lang="en-US" sz="18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clf.fit(X, y)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8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# Evaluate now over new “test” data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predicted_y_test_data = clf.predict(X_test_data)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A37EA1-BFAB-429F-90BC-FA3672A76C86}"/>
              </a:ext>
            </a:extLst>
          </p:cNvPr>
          <p:cNvGrpSpPr/>
          <p:nvPr/>
        </p:nvGrpSpPr>
        <p:grpSpPr>
          <a:xfrm>
            <a:off x="6504788" y="1286914"/>
            <a:ext cx="1943268" cy="1292289"/>
            <a:chOff x="5970725" y="1306794"/>
            <a:chExt cx="2457451" cy="16342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E93A389-014B-4AA0-A8C6-DDCDCF00160B}"/>
                </a:ext>
              </a:extLst>
            </p:cNvPr>
            <p:cNvGrpSpPr/>
            <p:nvPr/>
          </p:nvGrpSpPr>
          <p:grpSpPr>
            <a:xfrm>
              <a:off x="5970725" y="1326532"/>
              <a:ext cx="2457451" cy="1614487"/>
              <a:chOff x="5519737" y="1500188"/>
              <a:chExt cx="1943100" cy="1143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D9ED5E7-C3FA-436F-A53D-6FF74FAE5D71}"/>
                  </a:ext>
                </a:extLst>
              </p:cNvPr>
              <p:cNvCxnSpPr/>
              <p:nvPr/>
            </p:nvCxnSpPr>
            <p:spPr>
              <a:xfrm>
                <a:off x="5534025" y="1500188"/>
                <a:ext cx="0" cy="1128713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631844F-FA03-4156-89F3-84C67A4D152F}"/>
                  </a:ext>
                </a:extLst>
              </p:cNvPr>
              <p:cNvCxnSpPr/>
              <p:nvPr/>
            </p:nvCxnSpPr>
            <p:spPr>
              <a:xfrm>
                <a:off x="5519737" y="2643188"/>
                <a:ext cx="194310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2C11EC-858F-4907-BB25-CC55AA5F7B45}"/>
                </a:ext>
              </a:extLst>
            </p:cNvPr>
            <p:cNvSpPr txBox="1"/>
            <p:nvPr/>
          </p:nvSpPr>
          <p:spPr>
            <a:xfrm>
              <a:off x="7016685" y="1496588"/>
              <a:ext cx="2744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88CB25-F67F-4537-8234-8540D8FD41D5}"/>
                </a:ext>
              </a:extLst>
            </p:cNvPr>
            <p:cNvSpPr txBox="1"/>
            <p:nvPr/>
          </p:nvSpPr>
          <p:spPr>
            <a:xfrm>
              <a:off x="7359585" y="1530100"/>
              <a:ext cx="2744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406B18-E882-44BA-8560-66F201588BD9}"/>
                </a:ext>
              </a:extLst>
            </p:cNvPr>
            <p:cNvSpPr txBox="1"/>
            <p:nvPr/>
          </p:nvSpPr>
          <p:spPr>
            <a:xfrm>
              <a:off x="7199450" y="1605878"/>
              <a:ext cx="2744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BC587E-0F93-4356-8612-287D030D26F7}"/>
                </a:ext>
              </a:extLst>
            </p:cNvPr>
            <p:cNvSpPr txBox="1"/>
            <p:nvPr/>
          </p:nvSpPr>
          <p:spPr>
            <a:xfrm>
              <a:off x="7168476" y="1407478"/>
              <a:ext cx="2744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B0874C-D1C6-4A83-92F1-B4DC0A327AF8}"/>
                </a:ext>
              </a:extLst>
            </p:cNvPr>
            <p:cNvSpPr txBox="1"/>
            <p:nvPr/>
          </p:nvSpPr>
          <p:spPr>
            <a:xfrm>
              <a:off x="6970851" y="1306794"/>
              <a:ext cx="2744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9258F4D-E3EA-49C4-B6BA-D1C46FAC5272}"/>
                </a:ext>
              </a:extLst>
            </p:cNvPr>
            <p:cNvCxnSpPr/>
            <p:nvPr/>
          </p:nvCxnSpPr>
          <p:spPr>
            <a:xfrm flipH="1" flipV="1">
              <a:off x="6258080" y="1387298"/>
              <a:ext cx="1898633" cy="1419225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57BF61-54BD-4ED6-8C00-DF5B3428E937}"/>
                </a:ext>
              </a:extLst>
            </p:cNvPr>
            <p:cNvSpPr txBox="1"/>
            <p:nvPr/>
          </p:nvSpPr>
          <p:spPr>
            <a:xfrm>
              <a:off x="6698250" y="2043701"/>
              <a:ext cx="2744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567BF4-DB66-40FD-BDBA-DDF4D28E91DF}"/>
                </a:ext>
              </a:extLst>
            </p:cNvPr>
            <p:cNvSpPr txBox="1"/>
            <p:nvPr/>
          </p:nvSpPr>
          <p:spPr>
            <a:xfrm>
              <a:off x="6258080" y="2058030"/>
              <a:ext cx="2744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E841EB-3E34-4A50-9518-9CE92D904F06}"/>
                </a:ext>
              </a:extLst>
            </p:cNvPr>
            <p:cNvSpPr txBox="1"/>
            <p:nvPr/>
          </p:nvSpPr>
          <p:spPr>
            <a:xfrm>
              <a:off x="6456555" y="1974299"/>
              <a:ext cx="2744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EBDF28-581D-4E19-8708-B51AC07CDE1B}"/>
                </a:ext>
              </a:extLst>
            </p:cNvPr>
            <p:cNvSpPr txBox="1"/>
            <p:nvPr/>
          </p:nvSpPr>
          <p:spPr>
            <a:xfrm>
              <a:off x="6616102" y="2144385"/>
              <a:ext cx="2744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323C32-23EB-44AD-A4F6-992FBFE00CF1}"/>
                </a:ext>
              </a:extLst>
            </p:cNvPr>
            <p:cNvSpPr txBox="1"/>
            <p:nvPr/>
          </p:nvSpPr>
          <p:spPr>
            <a:xfrm>
              <a:off x="6417627" y="2232098"/>
              <a:ext cx="2744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329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73CD8-5F5B-4119-979A-CC8F0B96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Explainable Classifiers:</a:t>
            </a:r>
            <a:br>
              <a:rPr lang="en-US" dirty="0"/>
            </a:br>
            <a:r>
              <a:rPr lang="en-US" dirty="0"/>
              <a:t>Decision Trees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CA8E9C-E012-4259-9DB9-BB7B9DC72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Please see the companion notebook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3ADC7-CC98-40D5-B0BF-FBD9497C25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13725" y="5259388"/>
            <a:ext cx="414338" cy="303212"/>
          </a:xfrm>
        </p:spPr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104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B8558F-77BD-44E6-9223-363CBE3C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628A24-CFC9-4D45-B6F7-4FF7281A7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7109" y="3130826"/>
            <a:ext cx="2440161" cy="2089587"/>
          </a:xfrm>
        </p:spPr>
        <p:txBody>
          <a:bodyPr/>
          <a:lstStyle/>
          <a:p>
            <a:pPr marL="67469" indent="0">
              <a:buNone/>
            </a:pPr>
            <a:r>
              <a:rPr lang="en-US" dirty="0">
                <a:solidFill>
                  <a:schemeClr val="accent1"/>
                </a:solidFill>
              </a:rPr>
              <a:t>Which single feature </a:t>
            </a:r>
            <a:r>
              <a:rPr lang="en-US" i="1" dirty="0">
                <a:solidFill>
                  <a:schemeClr val="accent1"/>
                </a:solidFill>
              </a:rPr>
              <a:t>best</a:t>
            </a:r>
            <a:r>
              <a:rPr lang="en-US" dirty="0">
                <a:solidFill>
                  <a:schemeClr val="accent1"/>
                </a:solidFill>
              </a:rPr>
              <a:t> predicts this?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4CB6B-DA94-4699-9342-8C976DE19D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910DD2F-4B2A-1149-8114-29949C022244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36D6CCB-3F6C-4BEB-8C4A-7FDC5F9B1CC1}"/>
              </a:ext>
            </a:extLst>
          </p:cNvPr>
          <p:cNvGraphicFramePr>
            <a:graphicFrameLocks noGrp="1"/>
          </p:cNvGraphicFramePr>
          <p:nvPr/>
        </p:nvGraphicFramePr>
        <p:xfrm>
          <a:off x="579077" y="2690743"/>
          <a:ext cx="327199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332435671"/>
                    </a:ext>
                  </a:extLst>
                </a:gridCol>
                <a:gridCol w="746916">
                  <a:extLst>
                    <a:ext uri="{9D8B030D-6E8A-4147-A177-3AD203B41FA5}">
                      <a16:colId xmlns:a16="http://schemas.microsoft.com/office/drawing/2014/main" val="3074687087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3362640978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425236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furry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1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9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94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31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860200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ABFA8B7-7368-442D-B6A8-E8415CECC611}"/>
              </a:ext>
            </a:extLst>
          </p:cNvPr>
          <p:cNvGraphicFramePr>
            <a:graphicFrameLocks noGrp="1"/>
          </p:cNvGraphicFramePr>
          <p:nvPr/>
        </p:nvGraphicFramePr>
        <p:xfrm>
          <a:off x="3910633" y="2690743"/>
          <a:ext cx="394018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299080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6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3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7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3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93750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99A87F-6B5D-4524-853E-F2488DA8B548}"/>
              </a:ext>
            </a:extLst>
          </p:cNvPr>
          <p:cNvSpPr txBox="1"/>
          <p:nvPr/>
        </p:nvSpPr>
        <p:spPr>
          <a:xfrm>
            <a:off x="750405" y="1575352"/>
            <a:ext cx="4626666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/>
              <a:t>Suppose we want to predict if someone is going to buy a pet (</a:t>
            </a:r>
            <a:r>
              <a:rPr lang="en-US" sz="2000" i="1" dirty="0"/>
              <a:t>y</a:t>
            </a:r>
            <a:r>
              <a:rPr lang="en-US" sz="2000" dirty="0"/>
              <a:t>), given 4 features in our input matrix </a:t>
            </a:r>
            <a:r>
              <a:rPr lang="en-US" sz="2000" b="1" i="1" dirty="0"/>
              <a:t>X</a:t>
            </a:r>
            <a:r>
              <a:rPr lang="en-US" sz="2000" dirty="0"/>
              <a:t>.</a:t>
            </a:r>
          </a:p>
        </p:txBody>
      </p:sp>
      <p:pic>
        <p:nvPicPr>
          <p:cNvPr id="6146" name="Picture 2" descr="Azuki">
            <a:extLst>
              <a:ext uri="{FF2B5EF4-FFF2-40B4-BE49-F238E27FC236}">
                <a16:creationId xmlns:a16="http://schemas.microsoft.com/office/drawing/2014/main" id="{98736EB8-C059-4D3E-80E7-314BFCF37D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4" t="8654" r="13071" b="12521"/>
          <a:stretch/>
        </p:blipFill>
        <p:spPr bwMode="auto">
          <a:xfrm>
            <a:off x="5802265" y="128587"/>
            <a:ext cx="3167800" cy="238104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23A89C-9253-43AC-8FB5-3DA84F188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265" y="2535551"/>
            <a:ext cx="3278152" cy="2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5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1E7F-9FFE-4517-89EF-1CAC57D6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Intuition: Determine How Well </a:t>
            </a:r>
            <a:br>
              <a:rPr lang="en-US" dirty="0"/>
            </a:br>
            <a:r>
              <a:rPr lang="en-US" dirty="0"/>
              <a:t>Each Feature Predicts the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E1A08-932B-4C87-89F4-35DD52CB6F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B1BBF6-79D0-438F-BE32-83BAC7937AFC}"/>
              </a:ext>
            </a:extLst>
          </p:cNvPr>
          <p:cNvGraphicFramePr>
            <a:graphicFrameLocks noGrp="1"/>
          </p:cNvGraphicFramePr>
          <p:nvPr/>
        </p:nvGraphicFramePr>
        <p:xfrm>
          <a:off x="1247424" y="1877502"/>
          <a:ext cx="1010604" cy="11887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6868">
                  <a:extLst>
                    <a:ext uri="{9D8B030D-6E8A-4147-A177-3AD203B41FA5}">
                      <a16:colId xmlns:a16="http://schemas.microsoft.com/office/drawing/2014/main" val="1377052437"/>
                    </a:ext>
                  </a:extLst>
                </a:gridCol>
                <a:gridCol w="336868">
                  <a:extLst>
                    <a:ext uri="{9D8B030D-6E8A-4147-A177-3AD203B41FA5}">
                      <a16:colId xmlns:a16="http://schemas.microsoft.com/office/drawing/2014/main" val="3910079730"/>
                    </a:ext>
                  </a:extLst>
                </a:gridCol>
                <a:gridCol w="336868">
                  <a:extLst>
                    <a:ext uri="{9D8B030D-6E8A-4147-A177-3AD203B41FA5}">
                      <a16:colId xmlns:a16="http://schemas.microsoft.com/office/drawing/2014/main" val="2596929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6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79871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542B18D-17F6-4F36-B22F-65DA38A1DB51}"/>
              </a:ext>
            </a:extLst>
          </p:cNvPr>
          <p:cNvSpPr txBox="1"/>
          <p:nvPr/>
        </p:nvSpPr>
        <p:spPr>
          <a:xfrm>
            <a:off x="327164" y="2010197"/>
            <a:ext cx="88357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black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EED05-306F-46D2-894A-93E4597DFEEF}"/>
              </a:ext>
            </a:extLst>
          </p:cNvPr>
          <p:cNvSpPr txBox="1"/>
          <p:nvPr/>
        </p:nvSpPr>
        <p:spPr>
          <a:xfrm>
            <a:off x="1639830" y="1324397"/>
            <a:ext cx="338554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BDBDEFA8-280D-402B-90ED-19036FA9BA15}"/>
              </a:ext>
            </a:extLst>
          </p:cNvPr>
          <p:cNvGraphicFramePr>
            <a:graphicFrameLocks noGrp="1"/>
          </p:cNvGraphicFramePr>
          <p:nvPr/>
        </p:nvGraphicFramePr>
        <p:xfrm>
          <a:off x="3796811" y="1877502"/>
          <a:ext cx="1010604" cy="11887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6868">
                  <a:extLst>
                    <a:ext uri="{9D8B030D-6E8A-4147-A177-3AD203B41FA5}">
                      <a16:colId xmlns:a16="http://schemas.microsoft.com/office/drawing/2014/main" val="1377052437"/>
                    </a:ext>
                  </a:extLst>
                </a:gridCol>
                <a:gridCol w="336868">
                  <a:extLst>
                    <a:ext uri="{9D8B030D-6E8A-4147-A177-3AD203B41FA5}">
                      <a16:colId xmlns:a16="http://schemas.microsoft.com/office/drawing/2014/main" val="3910079730"/>
                    </a:ext>
                  </a:extLst>
                </a:gridCol>
                <a:gridCol w="336868">
                  <a:extLst>
                    <a:ext uri="{9D8B030D-6E8A-4147-A177-3AD203B41FA5}">
                      <a16:colId xmlns:a16="http://schemas.microsoft.com/office/drawing/2014/main" val="2596929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6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79871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2D352A2-C2AB-4E25-A17D-4E0BD449FA76}"/>
              </a:ext>
            </a:extLst>
          </p:cNvPr>
          <p:cNvSpPr txBox="1"/>
          <p:nvPr/>
        </p:nvSpPr>
        <p:spPr>
          <a:xfrm>
            <a:off x="2966704" y="2010197"/>
            <a:ext cx="82606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furry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B3B35-259D-469B-AA23-ED0FCB231BB2}"/>
              </a:ext>
            </a:extLst>
          </p:cNvPr>
          <p:cNvSpPr txBox="1"/>
          <p:nvPr/>
        </p:nvSpPr>
        <p:spPr>
          <a:xfrm>
            <a:off x="4189217" y="1324397"/>
            <a:ext cx="338554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0845AC2B-C28B-4D03-8BD0-D7D56649523E}"/>
              </a:ext>
            </a:extLst>
          </p:cNvPr>
          <p:cNvGraphicFramePr>
            <a:graphicFrameLocks noGrp="1"/>
          </p:cNvGraphicFramePr>
          <p:nvPr/>
        </p:nvGraphicFramePr>
        <p:xfrm>
          <a:off x="2648841" y="3805189"/>
          <a:ext cx="1010604" cy="11887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6868">
                  <a:extLst>
                    <a:ext uri="{9D8B030D-6E8A-4147-A177-3AD203B41FA5}">
                      <a16:colId xmlns:a16="http://schemas.microsoft.com/office/drawing/2014/main" val="1377052437"/>
                    </a:ext>
                  </a:extLst>
                </a:gridCol>
                <a:gridCol w="336868">
                  <a:extLst>
                    <a:ext uri="{9D8B030D-6E8A-4147-A177-3AD203B41FA5}">
                      <a16:colId xmlns:a16="http://schemas.microsoft.com/office/drawing/2014/main" val="3910079730"/>
                    </a:ext>
                  </a:extLst>
                </a:gridCol>
                <a:gridCol w="336868">
                  <a:extLst>
                    <a:ext uri="{9D8B030D-6E8A-4147-A177-3AD203B41FA5}">
                      <a16:colId xmlns:a16="http://schemas.microsoft.com/office/drawing/2014/main" val="2596929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6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7987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182BD88-247B-48D7-B0D5-4D5E2BC45586}"/>
              </a:ext>
            </a:extLst>
          </p:cNvPr>
          <p:cNvSpPr txBox="1"/>
          <p:nvPr/>
        </p:nvSpPr>
        <p:spPr>
          <a:xfrm>
            <a:off x="1818734" y="3937884"/>
            <a:ext cx="88447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small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FEB1D-841D-42EE-9939-AFB3A774EBD4}"/>
              </a:ext>
            </a:extLst>
          </p:cNvPr>
          <p:cNvSpPr txBox="1"/>
          <p:nvPr/>
        </p:nvSpPr>
        <p:spPr>
          <a:xfrm>
            <a:off x="3041247" y="3252084"/>
            <a:ext cx="338554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4F80E199-CE70-4CEF-B0FA-3038A39D3DFB}"/>
              </a:ext>
            </a:extLst>
          </p:cNvPr>
          <p:cNvGraphicFramePr>
            <a:graphicFrameLocks noGrp="1"/>
          </p:cNvGraphicFramePr>
          <p:nvPr/>
        </p:nvGraphicFramePr>
        <p:xfrm>
          <a:off x="5198228" y="3805189"/>
          <a:ext cx="1010604" cy="11887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6868">
                  <a:extLst>
                    <a:ext uri="{9D8B030D-6E8A-4147-A177-3AD203B41FA5}">
                      <a16:colId xmlns:a16="http://schemas.microsoft.com/office/drawing/2014/main" val="1377052437"/>
                    </a:ext>
                  </a:extLst>
                </a:gridCol>
                <a:gridCol w="336868">
                  <a:extLst>
                    <a:ext uri="{9D8B030D-6E8A-4147-A177-3AD203B41FA5}">
                      <a16:colId xmlns:a16="http://schemas.microsoft.com/office/drawing/2014/main" val="3910079730"/>
                    </a:ext>
                  </a:extLst>
                </a:gridCol>
                <a:gridCol w="336868">
                  <a:extLst>
                    <a:ext uri="{9D8B030D-6E8A-4147-A177-3AD203B41FA5}">
                      <a16:colId xmlns:a16="http://schemas.microsoft.com/office/drawing/2014/main" val="2596929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6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79871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23C3041-CEB6-4E44-AF0F-588D350B8BB1}"/>
              </a:ext>
            </a:extLst>
          </p:cNvPr>
          <p:cNvSpPr txBox="1"/>
          <p:nvPr/>
        </p:nvSpPr>
        <p:spPr>
          <a:xfrm>
            <a:off x="4241990" y="3897550"/>
            <a:ext cx="97571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active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A6329B-B808-4CE8-82D3-E58FED35DF4C}"/>
              </a:ext>
            </a:extLst>
          </p:cNvPr>
          <p:cNvSpPr txBox="1"/>
          <p:nvPr/>
        </p:nvSpPr>
        <p:spPr>
          <a:xfrm>
            <a:off x="5590634" y="3252084"/>
            <a:ext cx="338554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8A36A2-2583-4CBD-843E-E8AFFB54B4CE}"/>
              </a:ext>
            </a:extLst>
          </p:cNvPr>
          <p:cNvSpPr txBox="1"/>
          <p:nvPr/>
        </p:nvSpPr>
        <p:spPr>
          <a:xfrm>
            <a:off x="451729" y="3091247"/>
            <a:ext cx="2910092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==black correct 4 times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5BBA9-5B1C-4D0F-AF15-FCC656AECB79}"/>
              </a:ext>
            </a:extLst>
          </p:cNvPr>
          <p:cNvSpPr txBox="1"/>
          <p:nvPr/>
        </p:nvSpPr>
        <p:spPr>
          <a:xfrm>
            <a:off x="5045201" y="2311654"/>
            <a:ext cx="286431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==furry correct 3 times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0469E5-DD20-416E-AD20-A936A9D3E378}"/>
              </a:ext>
            </a:extLst>
          </p:cNvPr>
          <p:cNvSpPr txBox="1"/>
          <p:nvPr/>
        </p:nvSpPr>
        <p:spPr>
          <a:xfrm>
            <a:off x="6312619" y="4294511"/>
            <a:ext cx="2058512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!=active correct 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3 times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9AD028-1D27-441C-8826-35276776E291}"/>
              </a:ext>
            </a:extLst>
          </p:cNvPr>
          <p:cNvSpPr txBox="1"/>
          <p:nvPr/>
        </p:nvSpPr>
        <p:spPr>
          <a:xfrm>
            <a:off x="1756500" y="5052852"/>
            <a:ext cx="291086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==small correct 3 times</a:t>
            </a:r>
          </a:p>
        </p:txBody>
      </p:sp>
    </p:spTree>
    <p:extLst>
      <p:ext uri="{BB962C8B-B14F-4D97-AF65-F5344CB8AC3E}">
        <p14:creationId xmlns:p14="http://schemas.microsoft.com/office/powerpoint/2010/main" val="280466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60CF-61CB-4C67-BAB4-ADCAE42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Flavors of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4F4ED-1C55-4CDC-B67D-672AF477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367124"/>
            <a:ext cx="8157007" cy="2228433"/>
          </a:xfrm>
        </p:spPr>
        <p:txBody>
          <a:bodyPr>
            <a:normAutofit/>
          </a:bodyPr>
          <a:lstStyle/>
          <a:p>
            <a:pPr marL="67469" indent="0">
              <a:buNone/>
            </a:pPr>
            <a:r>
              <a:rPr lang="en-US" sz="2000" dirty="0"/>
              <a:t>1. Find the </a:t>
            </a:r>
            <a:r>
              <a:rPr lang="en-US" sz="2000" i="1" dirty="0"/>
              <a:t>structure</a:t>
            </a:r>
            <a:r>
              <a:rPr lang="en-US" sz="2000" dirty="0"/>
              <a:t> in the data (</a:t>
            </a:r>
            <a:r>
              <a:rPr lang="en-US" sz="2000" i="1" dirty="0"/>
              <a:t>unsupervised)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67469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44310C-4AAF-4FB3-BF13-0C196AE1CF5C}"/>
              </a:ext>
            </a:extLst>
          </p:cNvPr>
          <p:cNvSpPr txBox="1"/>
          <p:nvPr/>
        </p:nvSpPr>
        <p:spPr>
          <a:xfrm>
            <a:off x="1047750" y="1995468"/>
            <a:ext cx="317586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Input data: 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1BB8DE-8ACF-4722-AB76-52673718F1A8}"/>
              </a:ext>
            </a:extLst>
          </p:cNvPr>
          <p:cNvGrpSpPr/>
          <p:nvPr/>
        </p:nvGrpSpPr>
        <p:grpSpPr>
          <a:xfrm>
            <a:off x="6105524" y="1510859"/>
            <a:ext cx="2457451" cy="1614487"/>
            <a:chOff x="5519737" y="1500188"/>
            <a:chExt cx="1943100" cy="1143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9681FD5-1C13-4FDE-A26E-053866F018E1}"/>
                </a:ext>
              </a:extLst>
            </p:cNvPr>
            <p:cNvCxnSpPr/>
            <p:nvPr/>
          </p:nvCxnSpPr>
          <p:spPr>
            <a:xfrm>
              <a:off x="5534025" y="1500188"/>
              <a:ext cx="0" cy="112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FDE4B2-C421-4497-B9D9-37A78C30B5C3}"/>
                </a:ext>
              </a:extLst>
            </p:cNvPr>
            <p:cNvCxnSpPr/>
            <p:nvPr/>
          </p:nvCxnSpPr>
          <p:spPr>
            <a:xfrm>
              <a:off x="5519737" y="2643188"/>
              <a:ext cx="194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996C46F-38C4-45F7-9121-1A6D1DD097C0}"/>
              </a:ext>
            </a:extLst>
          </p:cNvPr>
          <p:cNvSpPr txBox="1"/>
          <p:nvPr/>
        </p:nvSpPr>
        <p:spPr>
          <a:xfrm>
            <a:off x="7148513" y="182518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9CA93-DF80-4A4F-A94B-2EEC5AEF1033}"/>
              </a:ext>
            </a:extLst>
          </p:cNvPr>
          <p:cNvSpPr txBox="1"/>
          <p:nvPr/>
        </p:nvSpPr>
        <p:spPr>
          <a:xfrm>
            <a:off x="7285730" y="158229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2282C-4D8D-46E9-A797-AB110994E218}"/>
              </a:ext>
            </a:extLst>
          </p:cNvPr>
          <p:cNvSpPr txBox="1"/>
          <p:nvPr/>
        </p:nvSpPr>
        <p:spPr>
          <a:xfrm>
            <a:off x="7285730" y="187780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8EA4DE-4BBC-4D84-8E75-42923C0AF85E}"/>
              </a:ext>
            </a:extLst>
          </p:cNvPr>
          <p:cNvSpPr txBox="1"/>
          <p:nvPr/>
        </p:nvSpPr>
        <p:spPr>
          <a:xfrm>
            <a:off x="7302989" y="175010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02DE6-9E98-4EC8-BC0E-B197F4A57078}"/>
              </a:ext>
            </a:extLst>
          </p:cNvPr>
          <p:cNvSpPr txBox="1"/>
          <p:nvPr/>
        </p:nvSpPr>
        <p:spPr>
          <a:xfrm>
            <a:off x="7128568" y="172063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455F4-2623-40A3-BEBC-12413F1A6F7E}"/>
              </a:ext>
            </a:extLst>
          </p:cNvPr>
          <p:cNvSpPr txBox="1"/>
          <p:nvPr/>
        </p:nvSpPr>
        <p:spPr>
          <a:xfrm>
            <a:off x="7414603" y="183521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D869C-17E6-4B47-95E3-DA06354C2705}"/>
              </a:ext>
            </a:extLst>
          </p:cNvPr>
          <p:cNvSpPr txBox="1"/>
          <p:nvPr/>
        </p:nvSpPr>
        <p:spPr>
          <a:xfrm>
            <a:off x="6361620" y="255955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DB8929-D1C7-4E1F-9FD6-20E5D6E1EE3F}"/>
              </a:ext>
            </a:extLst>
          </p:cNvPr>
          <p:cNvSpPr txBox="1"/>
          <p:nvPr/>
        </p:nvSpPr>
        <p:spPr>
          <a:xfrm>
            <a:off x="6361620" y="2395578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67E40-F252-4A6C-AB05-AB89176C6149}"/>
              </a:ext>
            </a:extLst>
          </p:cNvPr>
          <p:cNvSpPr txBox="1"/>
          <p:nvPr/>
        </p:nvSpPr>
        <p:spPr>
          <a:xfrm>
            <a:off x="6490755" y="249719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FAF6B-AE0B-47F0-ADCF-7E14CFC348A4}"/>
              </a:ext>
            </a:extLst>
          </p:cNvPr>
          <p:cNvSpPr txBox="1"/>
          <p:nvPr/>
        </p:nvSpPr>
        <p:spPr>
          <a:xfrm>
            <a:off x="6608041" y="260027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3220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B8558F-77BD-44E6-9223-363CBE3C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4CB6B-DA94-4699-9342-8C976DE19D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910DD2F-4B2A-1149-8114-29949C022244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36D6CCB-3F6C-4BEB-8C4A-7FDC5F9B1CC1}"/>
              </a:ext>
            </a:extLst>
          </p:cNvPr>
          <p:cNvGraphicFramePr>
            <a:graphicFrameLocks noGrp="1"/>
          </p:cNvGraphicFramePr>
          <p:nvPr/>
        </p:nvGraphicFramePr>
        <p:xfrm>
          <a:off x="1398679" y="1701517"/>
          <a:ext cx="325723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332435671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3074687087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3362640978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425236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furry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1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9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860200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ABFA8B7-7368-442D-B6A8-E8415CECC611}"/>
              </a:ext>
            </a:extLst>
          </p:cNvPr>
          <p:cNvGraphicFramePr>
            <a:graphicFrameLocks noGrp="1"/>
          </p:cNvGraphicFramePr>
          <p:nvPr/>
        </p:nvGraphicFramePr>
        <p:xfrm>
          <a:off x="4725942" y="1701517"/>
          <a:ext cx="394018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299080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6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3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937503"/>
                  </a:ext>
                </a:extLst>
              </a:tr>
            </a:tbl>
          </a:graphicData>
        </a:graphic>
      </p:graphicFrame>
      <p:pic>
        <p:nvPicPr>
          <p:cNvPr id="6146" name="Picture 2" descr="Azuki">
            <a:extLst>
              <a:ext uri="{FF2B5EF4-FFF2-40B4-BE49-F238E27FC236}">
                <a16:creationId xmlns:a16="http://schemas.microsoft.com/office/drawing/2014/main" id="{98736EB8-C059-4D3E-80E7-314BFCF37D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4" t="8654" r="13071" b="12521"/>
          <a:stretch/>
        </p:blipFill>
        <p:spPr bwMode="auto">
          <a:xfrm>
            <a:off x="5802265" y="128587"/>
            <a:ext cx="3167800" cy="238104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23A89C-9253-43AC-8FB5-3DA84F188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265" y="2535551"/>
            <a:ext cx="3278152" cy="234677"/>
          </a:xfrm>
          <a:prstGeom prst="rect">
            <a:avLst/>
          </a:prstGeom>
        </p:spPr>
      </p:pic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BFE8EC52-211D-4E65-90DB-23E240769031}"/>
              </a:ext>
            </a:extLst>
          </p:cNvPr>
          <p:cNvGraphicFramePr>
            <a:graphicFrameLocks noGrp="1"/>
          </p:cNvGraphicFramePr>
          <p:nvPr/>
        </p:nvGraphicFramePr>
        <p:xfrm>
          <a:off x="1398679" y="3696653"/>
          <a:ext cx="325723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332435671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3074687087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3362640978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425236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furry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1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94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314764"/>
                  </a:ext>
                </a:extLst>
              </a:tr>
            </a:tbl>
          </a:graphicData>
        </a:graphic>
      </p:graphicFrame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FB4AA543-0C9D-44BA-AB03-7C298B659CB4}"/>
              </a:ext>
            </a:extLst>
          </p:cNvPr>
          <p:cNvGraphicFramePr>
            <a:graphicFrameLocks noGrp="1"/>
          </p:cNvGraphicFramePr>
          <p:nvPr/>
        </p:nvGraphicFramePr>
        <p:xfrm>
          <a:off x="4725942" y="3696653"/>
          <a:ext cx="394018" cy="158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299080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6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7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301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C9B349-C021-4275-A524-1FF1A6BDB5CC}"/>
              </a:ext>
            </a:extLst>
          </p:cNvPr>
          <p:cNvSpPr txBox="1"/>
          <p:nvPr/>
        </p:nvSpPr>
        <p:spPr>
          <a:xfrm>
            <a:off x="565060" y="1067477"/>
            <a:ext cx="382040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Using ==black to predict…</a:t>
            </a:r>
          </a:p>
        </p:txBody>
      </p:sp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1EF1FECE-F20B-4BA6-BE80-797556411620}"/>
              </a:ext>
            </a:extLst>
          </p:cNvPr>
          <p:cNvGraphicFramePr>
            <a:graphicFrameLocks noGrp="1"/>
          </p:cNvGraphicFramePr>
          <p:nvPr/>
        </p:nvGraphicFramePr>
        <p:xfrm>
          <a:off x="583370" y="2690743"/>
          <a:ext cx="325723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332435671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3074687087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3362640978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425236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furry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1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9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94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31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860200"/>
                  </a:ext>
                </a:extLst>
              </a:tr>
            </a:tbl>
          </a:graphicData>
        </a:graphic>
      </p:graphicFrame>
      <p:graphicFrame>
        <p:nvGraphicFramePr>
          <p:cNvPr id="18" name="Table 10">
            <a:extLst>
              <a:ext uri="{FF2B5EF4-FFF2-40B4-BE49-F238E27FC236}">
                <a16:creationId xmlns:a16="http://schemas.microsoft.com/office/drawing/2014/main" id="{85A9958C-C1EC-461B-BA91-7A66E3DF1D06}"/>
              </a:ext>
            </a:extLst>
          </p:cNvPr>
          <p:cNvGraphicFramePr>
            <a:graphicFrameLocks noGrp="1"/>
          </p:cNvGraphicFramePr>
          <p:nvPr/>
        </p:nvGraphicFramePr>
        <p:xfrm>
          <a:off x="3910633" y="2690743"/>
          <a:ext cx="394018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299080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6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38948"/>
                  </a:ext>
                </a:extLst>
              </a:tr>
              <a:tr h="389383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7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3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937503"/>
                  </a:ext>
                </a:extLst>
              </a:tr>
            </a:tbl>
          </a:graphicData>
        </a:graphic>
      </p:graphicFrame>
      <p:sp>
        <p:nvSpPr>
          <p:cNvPr id="9" name="Arrow: Left 8">
            <a:extLst>
              <a:ext uri="{FF2B5EF4-FFF2-40B4-BE49-F238E27FC236}">
                <a16:creationId xmlns:a16="http://schemas.microsoft.com/office/drawing/2014/main" id="{F04F467E-4653-47B9-BC34-A3686FC8425B}"/>
              </a:ext>
            </a:extLst>
          </p:cNvPr>
          <p:cNvSpPr/>
          <p:nvPr/>
        </p:nvSpPr>
        <p:spPr>
          <a:xfrm>
            <a:off x="5387309" y="4185791"/>
            <a:ext cx="670891" cy="193814"/>
          </a:xfrm>
          <a:prstGeom prst="left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454EC-57F7-4F8F-9986-650E28C0FFC2}"/>
              </a:ext>
            </a:extLst>
          </p:cNvPr>
          <p:cNvSpPr txBox="1"/>
          <p:nvPr/>
        </p:nvSpPr>
        <p:spPr>
          <a:xfrm>
            <a:off x="6629400" y="3774866"/>
            <a:ext cx="2340665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/>
              <a:t>Which feature best predicts y if animal is not black?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7C6D9D-3F3D-4EC4-B726-8C69C05F2E1C}"/>
              </a:ext>
            </a:extLst>
          </p:cNvPr>
          <p:cNvSpPr txBox="1"/>
          <p:nvPr/>
        </p:nvSpPr>
        <p:spPr>
          <a:xfrm>
            <a:off x="6934368" y="4926229"/>
            <a:ext cx="127935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==small</a:t>
            </a:r>
          </a:p>
        </p:txBody>
      </p:sp>
    </p:spTree>
    <p:extLst>
      <p:ext uri="{BB962C8B-B14F-4D97-AF65-F5344CB8AC3E}">
        <p14:creationId xmlns:p14="http://schemas.microsoft.com/office/powerpoint/2010/main" val="418845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1C00-6144-4029-8368-239EEBBE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Flowchart for Making</a:t>
            </a:r>
            <a:br>
              <a:rPr lang="en-US" dirty="0"/>
            </a:br>
            <a:r>
              <a:rPr lang="en-US" dirty="0"/>
              <a:t>Predictions…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1E661-708C-4E17-A69E-AD7665E4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E717100-3AFA-4BAD-A3F0-59855A211F18}"/>
              </a:ext>
            </a:extLst>
          </p:cNvPr>
          <p:cNvSpPr/>
          <p:nvPr/>
        </p:nvSpPr>
        <p:spPr>
          <a:xfrm>
            <a:off x="2946952" y="1575352"/>
            <a:ext cx="1967948" cy="998883"/>
          </a:xfrm>
          <a:prstGeom prst="flowChartDecision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==black?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477AAEB9-E3E3-4820-AA35-E6AE1669965B}"/>
              </a:ext>
            </a:extLst>
          </p:cNvPr>
          <p:cNvSpPr/>
          <p:nvPr/>
        </p:nvSpPr>
        <p:spPr>
          <a:xfrm>
            <a:off x="1634986" y="3066221"/>
            <a:ext cx="2087007" cy="998883"/>
          </a:xfrm>
          <a:prstGeom prst="flowChartDecision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==small?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D5F0B-CF57-4647-8801-A0CE740D2474}"/>
              </a:ext>
            </a:extLst>
          </p:cNvPr>
          <p:cNvSpPr/>
          <p:nvPr/>
        </p:nvSpPr>
        <p:spPr>
          <a:xfrm>
            <a:off x="5302526" y="2545484"/>
            <a:ext cx="1789043" cy="77525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Result = True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(2 instances)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7D412-C805-4DB1-94F7-CC6B786ED9CC}"/>
              </a:ext>
            </a:extLst>
          </p:cNvPr>
          <p:cNvSpPr/>
          <p:nvPr/>
        </p:nvSpPr>
        <p:spPr>
          <a:xfrm>
            <a:off x="3409121" y="4333462"/>
            <a:ext cx="1908313" cy="77525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Result = True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(1 instance)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68571F-BDDD-41FF-B454-6E325C27F5C1}"/>
              </a:ext>
            </a:extLst>
          </p:cNvPr>
          <p:cNvSpPr/>
          <p:nvPr/>
        </p:nvSpPr>
        <p:spPr>
          <a:xfrm>
            <a:off x="293204" y="4333462"/>
            <a:ext cx="2131943" cy="77525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Result = False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(2 instances)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A0D726-F8B9-4185-818C-CC6BAD79B01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363278" y="2365513"/>
            <a:ext cx="939248" cy="56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8C927C-38A6-41C4-B0C9-070159C2C7CF}"/>
              </a:ext>
            </a:extLst>
          </p:cNvPr>
          <p:cNvCxnSpPr>
            <a:cxnSpLocks/>
          </p:cNvCxnSpPr>
          <p:nvPr/>
        </p:nvCxnSpPr>
        <p:spPr>
          <a:xfrm flipH="1">
            <a:off x="2768048" y="2365513"/>
            <a:ext cx="685800" cy="77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D09BEA-055A-4988-9E91-E5EDB24D430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359176" y="3811657"/>
            <a:ext cx="708164" cy="52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CF7454-FB26-4383-8A26-040B41BF2B7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45127" y="3752022"/>
            <a:ext cx="1118151" cy="58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30CB44-853E-4A20-9C4D-F301244225EE}"/>
              </a:ext>
            </a:extLst>
          </p:cNvPr>
          <p:cNvSpPr txBox="1"/>
          <p:nvPr/>
        </p:nvSpPr>
        <p:spPr>
          <a:xfrm>
            <a:off x="4692409" y="2182792"/>
            <a:ext cx="34176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4DA560-3431-418B-80C0-931FCB6C8CA9}"/>
              </a:ext>
            </a:extLst>
          </p:cNvPr>
          <p:cNvSpPr txBox="1"/>
          <p:nvPr/>
        </p:nvSpPr>
        <p:spPr>
          <a:xfrm>
            <a:off x="2530650" y="2330520"/>
            <a:ext cx="34176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C422EE-822F-4417-B2CF-BF20DF648AD9}"/>
              </a:ext>
            </a:extLst>
          </p:cNvPr>
          <p:cNvSpPr txBox="1"/>
          <p:nvPr/>
        </p:nvSpPr>
        <p:spPr>
          <a:xfrm>
            <a:off x="3820252" y="3664994"/>
            <a:ext cx="34176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F66CEE-A3E4-4DFA-BC4C-3F68EA7220A5}"/>
              </a:ext>
            </a:extLst>
          </p:cNvPr>
          <p:cNvSpPr txBox="1"/>
          <p:nvPr/>
        </p:nvSpPr>
        <p:spPr>
          <a:xfrm>
            <a:off x="1394430" y="3728964"/>
            <a:ext cx="34176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35047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1C00-6144-4029-8368-239EEBBE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Decision Tree</a:t>
            </a:r>
            <a:r>
              <a:rPr lang="en-US" dirty="0"/>
              <a:t> for Making</a:t>
            </a:r>
            <a:br>
              <a:rPr lang="en-US" dirty="0"/>
            </a:br>
            <a:r>
              <a:rPr lang="en-US" dirty="0"/>
              <a:t>Predictions…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1E661-708C-4E17-A69E-AD7665E4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E717100-3AFA-4BAD-A3F0-59855A211F18}"/>
              </a:ext>
            </a:extLst>
          </p:cNvPr>
          <p:cNvSpPr/>
          <p:nvPr/>
        </p:nvSpPr>
        <p:spPr>
          <a:xfrm>
            <a:off x="2946952" y="1575352"/>
            <a:ext cx="1967948" cy="998883"/>
          </a:xfrm>
          <a:prstGeom prst="flowChartDecision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==black?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477AAEB9-E3E3-4820-AA35-E6AE1669965B}"/>
              </a:ext>
            </a:extLst>
          </p:cNvPr>
          <p:cNvSpPr/>
          <p:nvPr/>
        </p:nvSpPr>
        <p:spPr>
          <a:xfrm>
            <a:off x="1634986" y="3066221"/>
            <a:ext cx="2131943" cy="998883"/>
          </a:xfrm>
          <a:prstGeom prst="flowChartDecision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==small?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7D412-C805-4DB1-94F7-CC6B786ED9CC}"/>
              </a:ext>
            </a:extLst>
          </p:cNvPr>
          <p:cNvSpPr/>
          <p:nvPr/>
        </p:nvSpPr>
        <p:spPr>
          <a:xfrm>
            <a:off x="3409121" y="4333462"/>
            <a:ext cx="1908313" cy="77525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Result = True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(1 instance)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68571F-BDDD-41FF-B454-6E325C27F5C1}"/>
              </a:ext>
            </a:extLst>
          </p:cNvPr>
          <p:cNvSpPr/>
          <p:nvPr/>
        </p:nvSpPr>
        <p:spPr>
          <a:xfrm>
            <a:off x="293204" y="4333462"/>
            <a:ext cx="2131943" cy="77525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Result = False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(2 instances)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8C927C-38A6-41C4-B0C9-070159C2C7CF}"/>
              </a:ext>
            </a:extLst>
          </p:cNvPr>
          <p:cNvCxnSpPr>
            <a:cxnSpLocks/>
          </p:cNvCxnSpPr>
          <p:nvPr/>
        </p:nvCxnSpPr>
        <p:spPr>
          <a:xfrm flipH="1">
            <a:off x="2768048" y="2365513"/>
            <a:ext cx="685800" cy="77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D09BEA-055A-4988-9E91-E5EDB24D430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359176" y="3811657"/>
            <a:ext cx="708164" cy="52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CF7454-FB26-4383-8A26-040B41BF2B7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45127" y="3752022"/>
            <a:ext cx="1118151" cy="58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30CB44-853E-4A20-9C4D-F301244225EE}"/>
              </a:ext>
            </a:extLst>
          </p:cNvPr>
          <p:cNvSpPr txBox="1"/>
          <p:nvPr/>
        </p:nvSpPr>
        <p:spPr>
          <a:xfrm>
            <a:off x="4692409" y="2182792"/>
            <a:ext cx="34176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4DA560-3431-418B-80C0-931FCB6C8CA9}"/>
              </a:ext>
            </a:extLst>
          </p:cNvPr>
          <p:cNvSpPr txBox="1"/>
          <p:nvPr/>
        </p:nvSpPr>
        <p:spPr>
          <a:xfrm>
            <a:off x="2530650" y="2330520"/>
            <a:ext cx="34176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C422EE-822F-4417-B2CF-BF20DF648AD9}"/>
              </a:ext>
            </a:extLst>
          </p:cNvPr>
          <p:cNvSpPr txBox="1"/>
          <p:nvPr/>
        </p:nvSpPr>
        <p:spPr>
          <a:xfrm>
            <a:off x="3820252" y="3664994"/>
            <a:ext cx="34176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F66CEE-A3E4-4DFA-BC4C-3F68EA7220A5}"/>
              </a:ext>
            </a:extLst>
          </p:cNvPr>
          <p:cNvSpPr txBox="1"/>
          <p:nvPr/>
        </p:nvSpPr>
        <p:spPr>
          <a:xfrm>
            <a:off x="1394430" y="3728964"/>
            <a:ext cx="34176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CF0FC7-E992-49CB-85C2-F6E394F90310}"/>
              </a:ext>
            </a:extLst>
          </p:cNvPr>
          <p:cNvSpPr/>
          <p:nvPr/>
        </p:nvSpPr>
        <p:spPr>
          <a:xfrm>
            <a:off x="5302526" y="2545484"/>
            <a:ext cx="1789043" cy="77525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Result = True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(2 instances)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30C717-DAFF-4A6D-9313-D241C9647A5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363278" y="2365513"/>
            <a:ext cx="939248" cy="56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66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7317-A639-4FF8-A549-632E3ED3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Decision Tree in </a:t>
            </a:r>
            <a:r>
              <a:rPr lang="en-US" dirty="0" err="1"/>
              <a:t>SciKit</a:t>
            </a:r>
            <a:r>
              <a:rPr lang="en-US" dirty="0"/>
              <a:t>-Learn…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02643-886C-4BB9-AEAD-9EB831A650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DB387-B3DC-4E72-A71F-9F6CB8C0E572}"/>
              </a:ext>
            </a:extLst>
          </p:cNvPr>
          <p:cNvSpPr/>
          <p:nvPr/>
        </p:nvSpPr>
        <p:spPr>
          <a:xfrm>
            <a:off x="440444" y="1288751"/>
            <a:ext cx="524289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clf = tree.DecisionTreeClassifier(criterion=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"entropy"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clf = clf.fit(X, 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034C2-1ABC-4173-A37C-B636C454FB4D}"/>
              </a:ext>
            </a:extLst>
          </p:cNvPr>
          <p:cNvSpPr/>
          <p:nvPr/>
        </p:nvSpPr>
        <p:spPr>
          <a:xfrm>
            <a:off x="440444" y="2620588"/>
            <a:ext cx="418255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tree.plot_tree(clf.fit(X, y))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DD9A67-7D36-C242-B86B-72D65BFED4F0}"/>
              </a:ext>
            </a:extLst>
          </p:cNvPr>
          <p:cNvGrpSpPr/>
          <p:nvPr/>
        </p:nvGrpSpPr>
        <p:grpSpPr>
          <a:xfrm>
            <a:off x="4123694" y="1317458"/>
            <a:ext cx="4784939" cy="3774899"/>
            <a:chOff x="1637348" y="1381492"/>
            <a:chExt cx="4784939" cy="37748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9E65EC-991D-2241-8E7D-37507EE04CED}"/>
                </a:ext>
              </a:extLst>
            </p:cNvPr>
            <p:cNvSpPr txBox="1"/>
            <p:nvPr/>
          </p:nvSpPr>
          <p:spPr>
            <a:xfrm>
              <a:off x="3514557" y="1381492"/>
              <a:ext cx="1851790" cy="1200329"/>
            </a:xfrm>
            <a:prstGeom prst="rect">
              <a:avLst/>
            </a:prstGeom>
            <a:noFill/>
            <a:ln w="22225">
              <a:solidFill>
                <a:schemeClr val="accent2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black &lt;= 0.5</a:t>
              </a:r>
            </a:p>
            <a:p>
              <a:pPr algn="ctr"/>
              <a:r>
                <a:rPr lang="en-US" sz="1800" dirty="0"/>
                <a:t>entropy = 0.971</a:t>
              </a:r>
            </a:p>
            <a:p>
              <a:pPr algn="ctr"/>
              <a:r>
                <a:rPr lang="en-US" sz="1800" dirty="0"/>
                <a:t>samples = 5</a:t>
              </a:r>
            </a:p>
            <a:p>
              <a:pPr algn="ctr"/>
              <a:r>
                <a:rPr lang="en-US" sz="1800" dirty="0"/>
                <a:t>value = [2, 3]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DC3387-11B5-8A44-8F39-F7BDC541741E}"/>
                </a:ext>
              </a:extLst>
            </p:cNvPr>
            <p:cNvSpPr txBox="1"/>
            <p:nvPr/>
          </p:nvSpPr>
          <p:spPr>
            <a:xfrm>
              <a:off x="2617516" y="2855199"/>
              <a:ext cx="1851790" cy="1200329"/>
            </a:xfrm>
            <a:prstGeom prst="rect">
              <a:avLst/>
            </a:prstGeom>
            <a:noFill/>
            <a:ln w="22225">
              <a:solidFill>
                <a:schemeClr val="accent2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small &lt;= 0.5</a:t>
              </a:r>
            </a:p>
            <a:p>
              <a:pPr algn="ctr"/>
              <a:r>
                <a:rPr lang="en-US" sz="1800" dirty="0"/>
                <a:t>entropy = 0.918</a:t>
              </a:r>
            </a:p>
            <a:p>
              <a:pPr algn="ctr"/>
              <a:r>
                <a:rPr lang="en-US" sz="1800" dirty="0"/>
                <a:t>samples = 3</a:t>
              </a:r>
            </a:p>
            <a:p>
              <a:pPr algn="ctr"/>
              <a:r>
                <a:rPr lang="en-US" sz="1800" dirty="0"/>
                <a:t>value = [2, 1]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C7BF60-877F-5D43-A148-F3A433F60C52}"/>
                </a:ext>
              </a:extLst>
            </p:cNvPr>
            <p:cNvSpPr txBox="1"/>
            <p:nvPr/>
          </p:nvSpPr>
          <p:spPr>
            <a:xfrm>
              <a:off x="4884687" y="2844925"/>
              <a:ext cx="1537600" cy="923330"/>
            </a:xfrm>
            <a:prstGeom prst="rect">
              <a:avLst/>
            </a:prstGeom>
            <a:noFill/>
            <a:ln w="76200">
              <a:solidFill>
                <a:schemeClr val="accent2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entropy = 0.0</a:t>
              </a:r>
            </a:p>
            <a:p>
              <a:pPr algn="ctr"/>
              <a:r>
                <a:rPr lang="en-US" sz="1800" dirty="0"/>
                <a:t>samples = 2</a:t>
              </a:r>
            </a:p>
            <a:p>
              <a:pPr algn="ctr"/>
              <a:r>
                <a:rPr lang="en-US" sz="1800" dirty="0"/>
                <a:t>value = [0, 2]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54933D-1E83-9044-A93B-D1B99C38C102}"/>
                </a:ext>
              </a:extLst>
            </p:cNvPr>
            <p:cNvSpPr txBox="1"/>
            <p:nvPr/>
          </p:nvSpPr>
          <p:spPr>
            <a:xfrm>
              <a:off x="3799892" y="4233061"/>
              <a:ext cx="1537600" cy="923330"/>
            </a:xfrm>
            <a:prstGeom prst="rect">
              <a:avLst/>
            </a:prstGeom>
            <a:noFill/>
            <a:ln w="76200">
              <a:solidFill>
                <a:schemeClr val="accent2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entropy = 0.0</a:t>
              </a:r>
            </a:p>
            <a:p>
              <a:pPr algn="ctr"/>
              <a:r>
                <a:rPr lang="en-US" sz="1800" dirty="0"/>
                <a:t>samples = 1</a:t>
              </a:r>
            </a:p>
            <a:p>
              <a:pPr algn="ctr"/>
              <a:r>
                <a:rPr lang="en-US" sz="1800" dirty="0"/>
                <a:t>value = [0, 1]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860B82-82CC-BB43-AD82-3EBFE1A5FA85}"/>
                </a:ext>
              </a:extLst>
            </p:cNvPr>
            <p:cNvSpPr txBox="1"/>
            <p:nvPr/>
          </p:nvSpPr>
          <p:spPr>
            <a:xfrm>
              <a:off x="1637348" y="4233061"/>
              <a:ext cx="1537600" cy="923330"/>
            </a:xfrm>
            <a:prstGeom prst="rect">
              <a:avLst/>
            </a:prstGeom>
            <a:noFill/>
            <a:ln w="76200">
              <a:solidFill>
                <a:schemeClr val="accent2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entropy = 0.0</a:t>
              </a:r>
            </a:p>
            <a:p>
              <a:pPr algn="ctr"/>
              <a:r>
                <a:rPr lang="en-US" sz="1800" dirty="0"/>
                <a:t>samples = 2</a:t>
              </a:r>
            </a:p>
            <a:p>
              <a:pPr algn="ctr"/>
              <a:r>
                <a:rPr lang="en-US" sz="1800" dirty="0"/>
                <a:t>value = [2, 0]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5716498-D666-EA4B-BECD-070C371D9B1F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3543411" y="2581821"/>
              <a:ext cx="473786" cy="273378"/>
            </a:xfrm>
            <a:prstGeom prst="straightConnector1">
              <a:avLst/>
            </a:prstGeom>
            <a:ln w="317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F7933F-A268-BA4A-8316-C4A978B7391F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914237" y="2581821"/>
              <a:ext cx="739250" cy="263104"/>
            </a:xfrm>
            <a:prstGeom prst="straightConnector1">
              <a:avLst/>
            </a:prstGeom>
            <a:ln w="317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B3D00EF-34B9-BA42-8AD9-5F6F3BB9D6E9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2406148" y="4058724"/>
              <a:ext cx="541042" cy="174337"/>
            </a:xfrm>
            <a:prstGeom prst="straightConnector1">
              <a:avLst/>
            </a:prstGeom>
            <a:ln w="317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EF1D23-F2F1-9A40-B584-0E7BA3115E0C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4146597" y="4058723"/>
              <a:ext cx="422095" cy="174338"/>
            </a:xfrm>
            <a:prstGeom prst="straightConnector1">
              <a:avLst/>
            </a:prstGeom>
            <a:ln w="317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4844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ACB6-E077-4FC6-B1F6-A0FF1A9B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Decision Tree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C3403-2078-4BCC-8DF8-1598BE79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decision tree is a simple flowchart for deciding on whether an item belongs to a class</a:t>
            </a:r>
          </a:p>
          <a:p>
            <a:endParaRPr lang="en-US" dirty="0"/>
          </a:p>
          <a:p>
            <a:r>
              <a:rPr lang="en-US" dirty="0"/>
              <a:t>Each intermediate (“split”) point evaluates one or more </a:t>
            </a:r>
            <a:r>
              <a:rPr lang="en-US" i="1" dirty="0"/>
              <a:t>predicates</a:t>
            </a:r>
            <a:endParaRPr lang="en-US" dirty="0"/>
          </a:p>
          <a:p>
            <a:pPr lvl="1"/>
            <a:r>
              <a:rPr lang="en-US" dirty="0"/>
              <a:t>We split the data based on whether it satisfies the predicate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Leaf-level nodes will be associated with classes, based on the majority-label</a:t>
            </a:r>
          </a:p>
          <a:p>
            <a:pPr marL="285750" lvl="1" indent="0">
              <a:buNone/>
            </a:pPr>
            <a:r>
              <a:rPr lang="en-US" dirty="0"/>
              <a:t>	(Depending on how deep we go, there may be multiple labels on the data)</a:t>
            </a:r>
          </a:p>
          <a:p>
            <a:pPr marL="285750" lvl="1" indent="0">
              <a:buNone/>
            </a:pPr>
            <a:endParaRPr lang="en-US" dirty="0"/>
          </a:p>
          <a:p>
            <a:pPr lvl="1"/>
            <a:r>
              <a:rPr lang="en-US" dirty="0"/>
              <a:t>Easy to use in </a:t>
            </a:r>
            <a:r>
              <a:rPr lang="en-US" dirty="0" err="1"/>
              <a:t>SciKit</a:t>
            </a:r>
            <a:r>
              <a:rPr lang="en-US" dirty="0"/>
              <a:t>-Learn, although we will want to know more about how they work!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E525-C4CB-4ACD-90AA-AFD6EAE5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56FA0-EDB1-4F7C-9615-E30D1110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62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6AA388-A4A7-4B7A-975E-0F9C2B5A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Decision Tree Is Built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F1C305-EA26-4242-A00B-B3AEAFB87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7406B-6394-43B4-8CAD-1E840F2131C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262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E67B-7E03-428F-8F9E-B2A3D513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Basics to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9C15-2326-4767-8DDC-1D4CCBAD1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understand how a decision tree works – and represents an </a:t>
            </a:r>
            <a:r>
              <a:rPr lang="en-US" i="1" dirty="0"/>
              <a:t>explanation</a:t>
            </a:r>
            <a:r>
              <a:rPr lang="en-US" dirty="0"/>
              <a:t> of the decision points in making a classification</a:t>
            </a:r>
          </a:p>
          <a:p>
            <a:endParaRPr lang="en-US" dirty="0"/>
          </a:p>
          <a:p>
            <a:r>
              <a:rPr lang="en-US" dirty="0"/>
              <a:t>We saw an informal means of deciding how to choose the intermediate node</a:t>
            </a:r>
          </a:p>
          <a:p>
            <a:endParaRPr lang="en-US" dirty="0"/>
          </a:p>
          <a:p>
            <a:r>
              <a:rPr lang="en-US" dirty="0"/>
              <a:t>Let’s see how we can formalize this into an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BF5F9-137B-4747-AE9A-DFC5B435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8C418-C0A2-4BD5-AE70-4886804B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054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FE838B-D3F8-46C0-BB4F-F65484FC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Approach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4204C-6BAC-453E-BA26-22BAFD3FA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7469" indent="0">
              <a:buNone/>
            </a:pPr>
            <a:r>
              <a:rPr lang="en-US" sz="2000" dirty="0"/>
              <a:t>At each point, find a feature (and condition) to </a:t>
            </a:r>
            <a:r>
              <a:rPr lang="en-US" sz="2000" i="1" dirty="0"/>
              <a:t>split</a:t>
            </a:r>
            <a:r>
              <a:rPr lang="en-US" sz="2000" dirty="0"/>
              <a:t> the decision tree</a:t>
            </a:r>
          </a:p>
          <a:p>
            <a:pPr lvl="1"/>
            <a:r>
              <a:rPr lang="en-US" sz="2000" dirty="0"/>
              <a:t>Do this at the root, and then divide the training set into subsets depending on the condition</a:t>
            </a:r>
          </a:p>
          <a:p>
            <a:pPr lvl="1"/>
            <a:r>
              <a:rPr lang="en-US" sz="2000" dirty="0"/>
              <a:t>Repeat recursively on each of the data subsets</a:t>
            </a:r>
          </a:p>
          <a:p>
            <a:pPr lvl="1"/>
            <a:endParaRPr lang="en-US" sz="2000" dirty="0"/>
          </a:p>
          <a:p>
            <a:pPr marL="67469" indent="0">
              <a:buNone/>
            </a:pPr>
            <a:r>
              <a:rPr lang="en-US" sz="2000" dirty="0"/>
              <a:t>Questions that should come to mind:</a:t>
            </a:r>
          </a:p>
          <a:p>
            <a:pPr marL="981869" lvl="1" indent="-457200">
              <a:buFont typeface="+mj-lt"/>
              <a:buAutoNum type="arabicPeriod"/>
            </a:pPr>
            <a:r>
              <a:rPr lang="en-US" sz="2000" dirty="0"/>
              <a:t>Does it matter which condition (and feature) we use? </a:t>
            </a:r>
            <a:r>
              <a:rPr lang="en-US" sz="2000" dirty="0">
                <a:solidFill>
                  <a:schemeClr val="accent6"/>
                </a:solidFill>
              </a:rPr>
              <a:t>Yes!</a:t>
            </a:r>
          </a:p>
          <a:p>
            <a:pPr marL="981869" lvl="1" indent="-457200">
              <a:buFont typeface="+mj-lt"/>
              <a:buAutoNum type="arabicPeriod"/>
            </a:pPr>
            <a:r>
              <a:rPr lang="en-US" sz="2000" dirty="0"/>
              <a:t>Is there an optimal strategy? </a:t>
            </a:r>
            <a:br>
              <a:rPr lang="en-US" sz="2000" dirty="0"/>
            </a:br>
            <a:r>
              <a:rPr lang="en-US" sz="1800" dirty="0">
                <a:solidFill>
                  <a:schemeClr val="accent6"/>
                </a:solidFill>
              </a:rPr>
              <a:t>Yes, but it’s NP Hard; recent work does Mixed Integer Optimization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400" dirty="0">
                <a:hlinkClick r:id="rId3"/>
              </a:rPr>
              <a:t>https://link.springer.com/article/10.1007/s10994-017-5633-9</a:t>
            </a:r>
            <a:endParaRPr lang="en-US" sz="2200" dirty="0"/>
          </a:p>
          <a:p>
            <a:pPr marL="981869" lvl="1" indent="-457200">
              <a:buFont typeface="+mj-lt"/>
              <a:buAutoNum type="arabicPeriod"/>
            </a:pPr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31B9C-974F-475B-A15B-74E8FE048F9C}"/>
              </a:ext>
            </a:extLst>
          </p:cNvPr>
          <p:cNvGrpSpPr/>
          <p:nvPr/>
        </p:nvGrpSpPr>
        <p:grpSpPr>
          <a:xfrm>
            <a:off x="6915652" y="308113"/>
            <a:ext cx="1758085" cy="992877"/>
            <a:chOff x="2530650" y="1575352"/>
            <a:chExt cx="2771876" cy="1565414"/>
          </a:xfrm>
        </p:grpSpPr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51F026A2-6710-47F5-B2D9-BCA5C7F6B6E4}"/>
                </a:ext>
              </a:extLst>
            </p:cNvPr>
            <p:cNvSpPr/>
            <p:nvPr/>
          </p:nvSpPr>
          <p:spPr>
            <a:xfrm>
              <a:off x="2946952" y="1575352"/>
              <a:ext cx="1967948" cy="998883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/>
                <a:t>c(f)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250730-DBE0-48A8-B6A7-C2E1AACCB5CC}"/>
                </a:ext>
              </a:extLst>
            </p:cNvPr>
            <p:cNvCxnSpPr>
              <a:cxnSpLocks/>
            </p:cNvCxnSpPr>
            <p:nvPr/>
          </p:nvCxnSpPr>
          <p:spPr>
            <a:xfrm>
              <a:off x="4363278" y="2365513"/>
              <a:ext cx="939248" cy="567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54AA4D-D405-44EA-BFDF-7366ECE985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048" y="2365513"/>
              <a:ext cx="685800" cy="775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F48E8D-94F0-4837-A50C-1F8A4E7AFDBE}"/>
                </a:ext>
              </a:extLst>
            </p:cNvPr>
            <p:cNvSpPr txBox="1"/>
            <p:nvPr/>
          </p:nvSpPr>
          <p:spPr>
            <a:xfrm>
              <a:off x="4692409" y="2182792"/>
              <a:ext cx="341760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CBF42-3E51-4D06-996A-67F4CA8B5380}"/>
                </a:ext>
              </a:extLst>
            </p:cNvPr>
            <p:cNvSpPr txBox="1"/>
            <p:nvPr/>
          </p:nvSpPr>
          <p:spPr>
            <a:xfrm>
              <a:off x="2530650" y="2330520"/>
              <a:ext cx="341760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120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BE3C-D114-4D3D-916E-3B9D7C27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Greedy Heuristic to Build </a:t>
            </a:r>
            <a:br>
              <a:rPr lang="en-US" dirty="0"/>
            </a:br>
            <a:r>
              <a:rPr lang="en-US" dirty="0"/>
              <a:t>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306CF-25B4-4A52-A226-044D5B8A3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7469" indent="0">
              <a:buNone/>
            </a:pPr>
            <a:r>
              <a:rPr lang="en-US" sz="2000" dirty="0"/>
              <a:t>Split(dataset)</a:t>
            </a:r>
          </a:p>
          <a:p>
            <a:pPr marL="524669" lvl="1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If items in dataset are not all of the same class: </a:t>
            </a:r>
          </a:p>
          <a:p>
            <a:pPr marL="1004888" lvl="2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Determine a predicate over a feature that maximizes some notion of </a:t>
            </a:r>
            <a:r>
              <a:rPr lang="en-US" sz="2000" i="1" dirty="0">
                <a:solidFill>
                  <a:schemeClr val="accent6"/>
                </a:solidFill>
              </a:rPr>
              <a:t>information gain</a:t>
            </a:r>
            <a:r>
              <a:rPr lang="en-US" sz="2000" dirty="0">
                <a:solidFill>
                  <a:schemeClr val="accent6"/>
                </a:solidFill>
              </a:rPr>
              <a:t> (to be defined)</a:t>
            </a:r>
          </a:p>
          <a:p>
            <a:pPr marL="1004888" lvl="2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Partition the dataset according to the predicate</a:t>
            </a:r>
          </a:p>
          <a:p>
            <a:pPr marL="1004888" lvl="2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Split each sub-dataset</a:t>
            </a:r>
          </a:p>
          <a:p>
            <a:pPr lvl="1"/>
            <a:endParaRPr lang="en-US" sz="2000" dirty="0"/>
          </a:p>
          <a:p>
            <a:pPr marL="67469" indent="0">
              <a:buNone/>
            </a:pPr>
            <a:r>
              <a:rPr lang="en-US" sz="2000" dirty="0"/>
              <a:t>This may </a:t>
            </a:r>
            <a:r>
              <a:rPr lang="en-US" sz="2000" i="1" dirty="0"/>
              <a:t>overfit</a:t>
            </a:r>
            <a:r>
              <a:rPr lang="en-US" sz="2000" dirty="0"/>
              <a:t> to the training data</a:t>
            </a:r>
          </a:p>
          <a:p>
            <a:pPr marL="547688" lvl="1" indent="0">
              <a:buNone/>
            </a:pPr>
            <a:r>
              <a:rPr lang="en-US" sz="2000" dirty="0">
                <a:solidFill>
                  <a:schemeClr val="accent4"/>
                </a:solidFill>
              </a:rPr>
              <a:t>Another heuristic: “generalize” the tree by pruning off some of the lower levels (e.g., anything below a max depth)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61320-B953-419A-A0A9-703FC4B855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7C0196-CB96-43B6-A024-2226624BB02A}"/>
              </a:ext>
            </a:extLst>
          </p:cNvPr>
          <p:cNvGrpSpPr/>
          <p:nvPr/>
        </p:nvGrpSpPr>
        <p:grpSpPr>
          <a:xfrm>
            <a:off x="6192077" y="704615"/>
            <a:ext cx="2882347" cy="1171756"/>
            <a:chOff x="293204" y="3066221"/>
            <a:chExt cx="5024230" cy="2042493"/>
          </a:xfrm>
        </p:grpSpPr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3BB960C7-D320-496A-A6AE-ED1EF3DC358E}"/>
                </a:ext>
              </a:extLst>
            </p:cNvPr>
            <p:cNvSpPr/>
            <p:nvPr/>
          </p:nvSpPr>
          <p:spPr>
            <a:xfrm>
              <a:off x="1634987" y="3066221"/>
              <a:ext cx="1967948" cy="998883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c(f)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39F75C-23E4-432F-B930-54458BDE17C7}"/>
                </a:ext>
              </a:extLst>
            </p:cNvPr>
            <p:cNvSpPr/>
            <p:nvPr/>
          </p:nvSpPr>
          <p:spPr>
            <a:xfrm>
              <a:off x="3409121" y="4333462"/>
              <a:ext cx="1908313" cy="775252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88C0EB-CD39-4091-B905-D974660A1E60}"/>
                </a:ext>
              </a:extLst>
            </p:cNvPr>
            <p:cNvSpPr/>
            <p:nvPr/>
          </p:nvSpPr>
          <p:spPr>
            <a:xfrm>
              <a:off x="293204" y="4333462"/>
              <a:ext cx="2131943" cy="775252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2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B771CEA-F9F6-4658-A9DC-8425F72195D9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1359176" y="3811657"/>
              <a:ext cx="708164" cy="52180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E0A30F-91D7-49CC-B3C5-4D1409EF2B98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3245127" y="3752022"/>
              <a:ext cx="1118151" cy="58144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2F7587-EC18-4E1D-8963-31D457C99CDC}"/>
                </a:ext>
              </a:extLst>
            </p:cNvPr>
            <p:cNvSpPr txBox="1"/>
            <p:nvPr/>
          </p:nvSpPr>
          <p:spPr>
            <a:xfrm>
              <a:off x="3820252" y="3664994"/>
              <a:ext cx="341760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C74661-9655-475D-BB4E-417841974A03}"/>
                </a:ext>
              </a:extLst>
            </p:cNvPr>
            <p:cNvSpPr txBox="1"/>
            <p:nvPr/>
          </p:nvSpPr>
          <p:spPr>
            <a:xfrm>
              <a:off x="1259002" y="3607270"/>
              <a:ext cx="477189" cy="69743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98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A0AD-B820-4AA8-AC1F-E4482E4E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How to Define </a:t>
            </a:r>
            <a:r>
              <a:rPr lang="en-US" i="1" dirty="0"/>
              <a:t>Information Gain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7C4CC-29E8-4F12-AC3F-7B116048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3017293"/>
            <a:ext cx="8157007" cy="2203120"/>
          </a:xfrm>
        </p:spPr>
        <p:txBody>
          <a:bodyPr>
            <a:normAutofit fontScale="85000" lnSpcReduction="10000"/>
          </a:bodyPr>
          <a:lstStyle/>
          <a:p>
            <a:pPr marL="67469" indent="0">
              <a:buNone/>
            </a:pPr>
            <a:r>
              <a:rPr lang="en-US" dirty="0"/>
              <a:t>Compare the dataset pre-split vs the combination of split datasets</a:t>
            </a:r>
          </a:p>
          <a:p>
            <a:pPr marL="67469" indent="0">
              <a:buNone/>
            </a:pPr>
            <a:endParaRPr lang="en-US" dirty="0"/>
          </a:p>
          <a:p>
            <a:pPr marL="67469" indent="0">
              <a:buNone/>
            </a:pPr>
            <a:r>
              <a:rPr lang="en-US" dirty="0"/>
              <a:t>Measure “purity” – whether all data is in the same class</a:t>
            </a:r>
          </a:p>
          <a:p>
            <a:endParaRPr lang="en-US" dirty="0"/>
          </a:p>
          <a:p>
            <a:pPr marL="67469" indent="0">
              <a:buNone/>
            </a:pPr>
            <a:r>
              <a:rPr lang="en-US" dirty="0"/>
              <a:t>First idea:  use </a:t>
            </a:r>
            <a:r>
              <a:rPr lang="en-US" i="1" dirty="0"/>
              <a:t>entropy</a:t>
            </a:r>
            <a:r>
              <a:rPr lang="en-US" dirty="0"/>
              <a:t> (from information theory) as the basis of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DCE87-6C86-44A9-81E1-B4A24F5E77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32CC88-B666-45AF-B94E-0F5EEC9331A5}"/>
              </a:ext>
            </a:extLst>
          </p:cNvPr>
          <p:cNvGrpSpPr/>
          <p:nvPr/>
        </p:nvGrpSpPr>
        <p:grpSpPr>
          <a:xfrm>
            <a:off x="5431734" y="1015902"/>
            <a:ext cx="3045916" cy="1778922"/>
            <a:chOff x="293204" y="2231493"/>
            <a:chExt cx="5309347" cy="3100847"/>
          </a:xfrm>
        </p:grpSpPr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D319F899-C814-41E5-99C6-9ED1781B2F0D}"/>
                </a:ext>
              </a:extLst>
            </p:cNvPr>
            <p:cNvSpPr/>
            <p:nvPr/>
          </p:nvSpPr>
          <p:spPr>
            <a:xfrm>
              <a:off x="1634987" y="3066221"/>
              <a:ext cx="1967948" cy="998883"/>
            </a:xfrm>
            <a:prstGeom prst="flowChartDecision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c(f)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04C73D-457A-4537-B9A0-CDC814737DB2}"/>
                </a:ext>
              </a:extLst>
            </p:cNvPr>
            <p:cNvSpPr/>
            <p:nvPr/>
          </p:nvSpPr>
          <p:spPr>
            <a:xfrm>
              <a:off x="3409120" y="4333459"/>
              <a:ext cx="1908313" cy="998881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accent4"/>
                  </a:solidFill>
                </a:rPr>
                <a:t>dataset with c(f)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70188DB-6C83-4247-A7DA-EF0B4F4AA7EE}"/>
                    </a:ext>
                  </a:extLst>
                </p:cNvPr>
                <p:cNvSpPr/>
                <p:nvPr/>
              </p:nvSpPr>
              <p:spPr>
                <a:xfrm>
                  <a:off x="293204" y="4333459"/>
                  <a:ext cx="2131943" cy="99888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>
                      <a:solidFill>
                        <a:schemeClr val="bg1"/>
                      </a:solidFill>
                    </a:rPr>
                    <a:t>dataset</a:t>
                  </a:r>
                </a:p>
                <a:p>
                  <a:pPr algn="ctr"/>
                  <a:r>
                    <a:rPr lang="en-US" sz="1800" dirty="0">
                      <a:solidFill>
                        <a:schemeClr val="bg1"/>
                      </a:solidFill>
                    </a:rPr>
                    <a:t>with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sz="1800" dirty="0">
                      <a:solidFill>
                        <a:schemeClr val="bg1"/>
                      </a:solidFill>
                    </a:rPr>
                    <a:t>c(f)</a:t>
                  </a: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70188DB-6C83-4247-A7DA-EF0B4F4AA7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04" y="4333459"/>
                  <a:ext cx="2131943" cy="998881"/>
                </a:xfrm>
                <a:prstGeom prst="rect">
                  <a:avLst/>
                </a:prstGeom>
                <a:blipFill>
                  <a:blip r:embed="rId2"/>
                  <a:stretch>
                    <a:fillRect t="-10417" b="-21875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8931399-8CA3-4BB6-843A-860A50B3291B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1359176" y="3811657"/>
              <a:ext cx="708164" cy="52180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B84B032-C46B-42CF-91AA-909F271A3F42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245127" y="3752022"/>
              <a:ext cx="1118150" cy="58143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987612-951E-443D-ADAF-FF87B07685AE}"/>
                </a:ext>
              </a:extLst>
            </p:cNvPr>
            <p:cNvSpPr txBox="1"/>
            <p:nvPr/>
          </p:nvSpPr>
          <p:spPr>
            <a:xfrm>
              <a:off x="3820252" y="3664994"/>
              <a:ext cx="341760" cy="400110"/>
            </a:xfrm>
            <a:prstGeom prst="rect">
              <a:avLst/>
            </a:prstGeom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DDE100-DB9C-4A99-8BDB-24B41226EDC6}"/>
                </a:ext>
              </a:extLst>
            </p:cNvPr>
            <p:cNvSpPr txBox="1"/>
            <p:nvPr/>
          </p:nvSpPr>
          <p:spPr>
            <a:xfrm>
              <a:off x="1259002" y="3607270"/>
              <a:ext cx="477189" cy="697433"/>
            </a:xfrm>
            <a:prstGeom prst="rect">
              <a:avLst/>
            </a:prstGeom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2E71C4-CA37-45E0-970E-B7F46C345CC3}"/>
                </a:ext>
              </a:extLst>
            </p:cNvPr>
            <p:cNvSpPr/>
            <p:nvPr/>
          </p:nvSpPr>
          <p:spPr>
            <a:xfrm>
              <a:off x="3694238" y="2231493"/>
              <a:ext cx="1908313" cy="1490555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4"/>
                  </a:solidFill>
                </a:rPr>
                <a:t>dataset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BB2CEFC-BC07-4907-A608-BEF116E63E81}"/>
              </a:ext>
            </a:extLst>
          </p:cNvPr>
          <p:cNvCxnSpPr>
            <a:endCxn id="13" idx="1"/>
          </p:cNvCxnSpPr>
          <p:nvPr/>
        </p:nvCxnSpPr>
        <p:spPr>
          <a:xfrm flipV="1">
            <a:off x="7007087" y="1443460"/>
            <a:ext cx="375784" cy="146801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39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F914DAAF-45D8-48A1-9A2A-CD1C643E134D}"/>
              </a:ext>
            </a:extLst>
          </p:cNvPr>
          <p:cNvSpPr/>
          <p:nvPr/>
        </p:nvSpPr>
        <p:spPr>
          <a:xfrm>
            <a:off x="6306249" y="2384906"/>
            <a:ext cx="619719" cy="61971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9A0389-46DE-412F-A49B-D74BF87E1965}"/>
              </a:ext>
            </a:extLst>
          </p:cNvPr>
          <p:cNvSpPr/>
          <p:nvPr/>
        </p:nvSpPr>
        <p:spPr>
          <a:xfrm>
            <a:off x="7093142" y="1623899"/>
            <a:ext cx="619719" cy="619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960CF-61CB-4C67-BAB4-ADCAE42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Flavors of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4F4ED-1C55-4CDC-B67D-672AF477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457742"/>
            <a:ext cx="8157007" cy="2228433"/>
          </a:xfrm>
        </p:spPr>
        <p:txBody>
          <a:bodyPr>
            <a:normAutofit/>
          </a:bodyPr>
          <a:lstStyle/>
          <a:p>
            <a:pPr marL="67469" indent="0">
              <a:buNone/>
            </a:pPr>
            <a:r>
              <a:rPr lang="en-US" sz="2000" dirty="0"/>
              <a:t>1. Find the </a:t>
            </a:r>
            <a:r>
              <a:rPr lang="en-US" sz="2000" i="1" dirty="0"/>
              <a:t>structure</a:t>
            </a:r>
            <a:r>
              <a:rPr lang="en-US" sz="2000" dirty="0"/>
              <a:t> in the data (</a:t>
            </a:r>
            <a:r>
              <a:rPr lang="en-US" sz="2000" i="1" dirty="0"/>
              <a:t>unsupervised)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1BB8DE-8ACF-4722-AB76-52673718F1A8}"/>
              </a:ext>
            </a:extLst>
          </p:cNvPr>
          <p:cNvGrpSpPr/>
          <p:nvPr/>
        </p:nvGrpSpPr>
        <p:grpSpPr>
          <a:xfrm>
            <a:off x="6105524" y="1510859"/>
            <a:ext cx="2457451" cy="1614487"/>
            <a:chOff x="5519737" y="1500188"/>
            <a:chExt cx="1943100" cy="1143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9681FD5-1C13-4FDE-A26E-053866F018E1}"/>
                </a:ext>
              </a:extLst>
            </p:cNvPr>
            <p:cNvCxnSpPr/>
            <p:nvPr/>
          </p:nvCxnSpPr>
          <p:spPr>
            <a:xfrm>
              <a:off x="5534025" y="1500188"/>
              <a:ext cx="0" cy="112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FDE4B2-C421-4497-B9D9-37A78C30B5C3}"/>
                </a:ext>
              </a:extLst>
            </p:cNvPr>
            <p:cNvCxnSpPr/>
            <p:nvPr/>
          </p:nvCxnSpPr>
          <p:spPr>
            <a:xfrm>
              <a:off x="5519737" y="2643188"/>
              <a:ext cx="194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996C46F-38C4-45F7-9121-1A6D1DD097C0}"/>
              </a:ext>
            </a:extLst>
          </p:cNvPr>
          <p:cNvSpPr txBox="1"/>
          <p:nvPr/>
        </p:nvSpPr>
        <p:spPr>
          <a:xfrm>
            <a:off x="7148513" y="182518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9CA93-DF80-4A4F-A94B-2EEC5AEF1033}"/>
              </a:ext>
            </a:extLst>
          </p:cNvPr>
          <p:cNvSpPr txBox="1"/>
          <p:nvPr/>
        </p:nvSpPr>
        <p:spPr>
          <a:xfrm>
            <a:off x="7285730" y="158229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2282C-4D8D-46E9-A797-AB110994E218}"/>
              </a:ext>
            </a:extLst>
          </p:cNvPr>
          <p:cNvSpPr txBox="1"/>
          <p:nvPr/>
        </p:nvSpPr>
        <p:spPr>
          <a:xfrm>
            <a:off x="7285730" y="187780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8EA4DE-4BBC-4D84-8E75-42923C0AF85E}"/>
              </a:ext>
            </a:extLst>
          </p:cNvPr>
          <p:cNvSpPr txBox="1"/>
          <p:nvPr/>
        </p:nvSpPr>
        <p:spPr>
          <a:xfrm>
            <a:off x="7302989" y="175010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02DE6-9E98-4EC8-BC0E-B197F4A57078}"/>
              </a:ext>
            </a:extLst>
          </p:cNvPr>
          <p:cNvSpPr txBox="1"/>
          <p:nvPr/>
        </p:nvSpPr>
        <p:spPr>
          <a:xfrm>
            <a:off x="7128568" y="172063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455F4-2623-40A3-BEBC-12413F1A6F7E}"/>
              </a:ext>
            </a:extLst>
          </p:cNvPr>
          <p:cNvSpPr txBox="1"/>
          <p:nvPr/>
        </p:nvSpPr>
        <p:spPr>
          <a:xfrm>
            <a:off x="7414603" y="183521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D869C-17E6-4B47-95E3-DA06354C2705}"/>
              </a:ext>
            </a:extLst>
          </p:cNvPr>
          <p:cNvSpPr txBox="1"/>
          <p:nvPr/>
        </p:nvSpPr>
        <p:spPr>
          <a:xfrm>
            <a:off x="6361620" y="255955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DB8929-D1C7-4E1F-9FD6-20E5D6E1EE3F}"/>
              </a:ext>
            </a:extLst>
          </p:cNvPr>
          <p:cNvSpPr txBox="1"/>
          <p:nvPr/>
        </p:nvSpPr>
        <p:spPr>
          <a:xfrm>
            <a:off x="6361620" y="2395578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67E40-F252-4A6C-AB05-AB89176C6149}"/>
              </a:ext>
            </a:extLst>
          </p:cNvPr>
          <p:cNvSpPr txBox="1"/>
          <p:nvPr/>
        </p:nvSpPr>
        <p:spPr>
          <a:xfrm>
            <a:off x="6490755" y="249719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FAF6B-AE0B-47F0-ADCF-7E14CFC348A4}"/>
              </a:ext>
            </a:extLst>
          </p:cNvPr>
          <p:cNvSpPr txBox="1"/>
          <p:nvPr/>
        </p:nvSpPr>
        <p:spPr>
          <a:xfrm>
            <a:off x="6608041" y="260027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44310C-4AAF-4FB3-BF13-0C196AE1CF5C}"/>
              </a:ext>
            </a:extLst>
          </p:cNvPr>
          <p:cNvSpPr txBox="1"/>
          <p:nvPr/>
        </p:nvSpPr>
        <p:spPr>
          <a:xfrm>
            <a:off x="1047750" y="1995468"/>
            <a:ext cx="317586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Input data: 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167684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64B8-A49C-4480-BC37-84636AF0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D2E2CA-5006-40BA-A6D6-6FCFEE199FC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67469" indent="0">
                  <a:buNone/>
                </a:pPr>
                <a:r>
                  <a:rPr lang="en-US" sz="2000" i="1" dirty="0"/>
                  <a:t>Entropy</a:t>
                </a:r>
                <a:r>
                  <a:rPr lang="en-US" sz="2000" dirty="0"/>
                  <a:t> measures the number of </a:t>
                </a:r>
                <a:r>
                  <a:rPr lang="en-US" sz="2000" i="1" dirty="0"/>
                  <a:t>bits of information </a:t>
                </a:r>
                <a:r>
                  <a:rPr lang="en-US" sz="2000" dirty="0"/>
                  <a:t>required to capture a “signal”, e.g., values in a stream of samples</a:t>
                </a:r>
              </a:p>
              <a:p>
                <a:pPr marL="524669" lvl="1" indent="0">
                  <a:buNone/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is a random variable with possible values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and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occurs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524669" lvl="1" indent="0">
                  <a:buNone/>
                </a:pPr>
                <a:r>
                  <a:rPr lang="en-US" sz="2000" dirty="0"/>
                  <a:t>Then the </a:t>
                </a:r>
                <a:r>
                  <a:rPr lang="en-US" sz="2000" i="1" dirty="0"/>
                  <a:t>entropy</a:t>
                </a:r>
                <a:r>
                  <a:rPr lang="en-US" sz="2000" dirty="0"/>
                  <a:t> is defined by:</a:t>
                </a:r>
              </a:p>
              <a:p>
                <a:pPr marL="6746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D2E2CA-5006-40BA-A6D6-6FCFEE199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32E5A-DAAE-414B-8E24-02FF40AD87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5DA8F39-42E3-417C-A789-F8C41F517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37" y="326169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910417-73E9-4314-B6D7-C5AB9474C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320" y="5381640"/>
            <a:ext cx="5997850" cy="100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5A4E9-4DFC-46DE-96A2-F18CB07C3F76}"/>
              </a:ext>
            </a:extLst>
          </p:cNvPr>
          <p:cNvSpPr txBox="1"/>
          <p:nvPr/>
        </p:nvSpPr>
        <p:spPr>
          <a:xfrm rot="16200000">
            <a:off x="6339354" y="3801804"/>
            <a:ext cx="8087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H(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DBB8C-EA98-4E9D-B06A-C455A1F8C6BA}"/>
              </a:ext>
            </a:extLst>
          </p:cNvPr>
          <p:cNvSpPr txBox="1"/>
          <p:nvPr/>
        </p:nvSpPr>
        <p:spPr>
          <a:xfrm>
            <a:off x="7262836" y="5050958"/>
            <a:ext cx="111258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dirty="0"/>
              <a:t>=1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7F2FE3-0636-4A0E-8360-AF8F61D65F6A}"/>
              </a:ext>
            </a:extLst>
          </p:cNvPr>
          <p:cNvSpPr/>
          <p:nvPr/>
        </p:nvSpPr>
        <p:spPr>
          <a:xfrm>
            <a:off x="5183257" y="5212185"/>
            <a:ext cx="39607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hlinkClick r:id="rId6"/>
              </a:rPr>
              <a:t>https://en.wikipedia.org/wiki/Entropy_(information_theory)#/media/File:Binary_entropy_plot.svg</a:t>
            </a:r>
            <a:endParaRPr 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F82C7-8ED6-42D0-AEDF-8E09DA733541}"/>
              </a:ext>
            </a:extLst>
          </p:cNvPr>
          <p:cNvSpPr txBox="1"/>
          <p:nvPr/>
        </p:nvSpPr>
        <p:spPr>
          <a:xfrm>
            <a:off x="6853284" y="2974587"/>
            <a:ext cx="203235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i="1" dirty="0"/>
              <a:t>Entropy for 1 bit</a:t>
            </a:r>
          </a:p>
        </p:txBody>
      </p:sp>
    </p:spTree>
    <p:extLst>
      <p:ext uri="{BB962C8B-B14F-4D97-AF65-F5344CB8AC3E}">
        <p14:creationId xmlns:p14="http://schemas.microsoft.com/office/powerpoint/2010/main" val="1856586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023A-D5D3-402F-BC86-18C17CB8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Entropy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E10C4-F5AA-446D-AF6D-340FA3392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6587" y="1457742"/>
            <a:ext cx="5620683" cy="495297"/>
          </a:xfrm>
        </p:spPr>
        <p:txBody>
          <a:bodyPr>
            <a:normAutofit lnSpcReduction="10000"/>
          </a:bodyPr>
          <a:lstStyle/>
          <a:p>
            <a:pPr marL="67469" indent="0">
              <a:buNone/>
            </a:pPr>
            <a:r>
              <a:rPr lang="en-US" dirty="0"/>
              <a:t>Entropy of </a:t>
            </a:r>
            <a:r>
              <a:rPr lang="en-US" b="1" dirty="0" err="1"/>
              <a:t>input_data</a:t>
            </a:r>
            <a:r>
              <a:rPr lang="en-US" b="1" dirty="0"/>
              <a:t>[major]</a:t>
            </a:r>
            <a:r>
              <a:rPr lang="en-US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52166-83CD-41A5-B6F4-093C0FD8AA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D85172-0792-4570-89D9-4B80A9921B7F}"/>
              </a:ext>
            </a:extLst>
          </p:cNvPr>
          <p:cNvGraphicFramePr>
            <a:graphicFrameLocks noGrp="1"/>
          </p:cNvGraphicFramePr>
          <p:nvPr/>
        </p:nvGraphicFramePr>
        <p:xfrm>
          <a:off x="344281" y="1964638"/>
          <a:ext cx="2393950" cy="2743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30518">
                  <a:extLst>
                    <a:ext uri="{9D8B030D-6E8A-4147-A177-3AD203B41FA5}">
                      <a16:colId xmlns:a16="http://schemas.microsoft.com/office/drawing/2014/main" val="2161116107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1800615652"/>
                    </a:ext>
                  </a:extLst>
                </a:gridCol>
                <a:gridCol w="1347152">
                  <a:extLst>
                    <a:ext uri="{9D8B030D-6E8A-4147-A177-3AD203B41FA5}">
                      <a16:colId xmlns:a16="http://schemas.microsoft.com/office/drawing/2014/main" val="3751715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14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major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likes_stats</a:t>
                      </a:r>
                      <a:endParaRPr lang="en-US" sz="14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439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sz="14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373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652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81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28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engl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569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5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en-US" sz="14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59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en-US" sz="14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engl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7484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6934AA4-52A1-4D6A-8A56-6BCBB5EB0437}"/>
              </a:ext>
            </a:extLst>
          </p:cNvPr>
          <p:cNvSpPr/>
          <p:nvPr/>
        </p:nvSpPr>
        <p:spPr>
          <a:xfrm>
            <a:off x="3343136" y="1861607"/>
            <a:ext cx="5573337" cy="280076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prob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term</a:t>
            </a:r>
            <a:r>
              <a:rPr lang="en-US" sz="1600" dirty="0"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input_data</a:t>
            </a:r>
            <a:r>
              <a:rPr lang="en-US" sz="1600" dirty="0"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</a:rPr>
              <a:t>input_data</a:t>
            </a:r>
            <a:r>
              <a:rPr lang="en-US" sz="1600" dirty="0"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'major’</a:t>
            </a:r>
            <a:r>
              <a:rPr lang="en-US" sz="1600" dirty="0">
                <a:latin typeface="Courier New" panose="02070309020205020404" pitchFamily="49" charset="0"/>
              </a:rPr>
              <a:t>]\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   ==term])/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input_data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majors = </a:t>
            </a:r>
            <a:r>
              <a:rPr lang="en-US" sz="1600" dirty="0">
                <a:solidFill>
                  <a:srgbClr val="267F99"/>
                </a:solidFill>
                <a:latin typeface="Courier New" panose="02070309020205020404" pitchFamily="49" charset="0"/>
              </a:rPr>
              <a:t>set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input_data</a:t>
            </a:r>
            <a:r>
              <a:rPr lang="en-US" sz="1600" dirty="0"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'major'</a:t>
            </a:r>
            <a:r>
              <a:rPr lang="en-US" sz="1600" dirty="0">
                <a:latin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probs = {}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</a:rPr>
              <a:t> major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</a:rPr>
              <a:t> majors: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probs[major] = prob(major)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</a:rPr>
              <a:t>entropy_major</a:t>
            </a:r>
            <a:r>
              <a:rPr lang="en-US" sz="1600" dirty="0">
                <a:latin typeface="Courier New" panose="02070309020205020404" pitchFamily="49" charset="0"/>
              </a:rPr>
              <a:t> = -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latin typeface="Courier New" panose="02070309020205020404" pitchFamily="49" charset="0"/>
              </a:rPr>
              <a:t>([p * log2(p) \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                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</a:rPr>
              <a:t> p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latin typeface="Courier New" panose="02070309020205020404" pitchFamily="49" charset="0"/>
              </a:rPr>
              <a:t>probs.values</a:t>
            </a:r>
            <a:r>
              <a:rPr lang="en-US" sz="1600" dirty="0">
                <a:latin typeface="Courier New" panose="02070309020205020404" pitchFamily="49" charset="0"/>
              </a:rPr>
              <a:t>()])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4A45B-CC9E-4DB9-8038-5B5301DA7FC2}"/>
              </a:ext>
            </a:extLst>
          </p:cNvPr>
          <p:cNvSpPr/>
          <p:nvPr/>
        </p:nvSpPr>
        <p:spPr>
          <a:xfrm>
            <a:off x="3343135" y="4773851"/>
            <a:ext cx="51225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12121"/>
                </a:solidFill>
                <a:latin typeface="Courier New" panose="02070309020205020404" pitchFamily="49" charset="0"/>
              </a:rPr>
              <a:t>{'math': 0.5, '</a:t>
            </a:r>
            <a:r>
              <a:rPr lang="en-US" sz="1800" dirty="0" err="1">
                <a:solidFill>
                  <a:srgbClr val="212121"/>
                </a:solidFill>
                <a:latin typeface="Courier New" panose="02070309020205020404" pitchFamily="49" charset="0"/>
              </a:rPr>
              <a:t>engl</a:t>
            </a:r>
            <a:r>
              <a:rPr lang="en-US" sz="1800" dirty="0">
                <a:solidFill>
                  <a:srgbClr val="212121"/>
                </a:solidFill>
                <a:latin typeface="Courier New" panose="02070309020205020404" pitchFamily="49" charset="0"/>
              </a:rPr>
              <a:t>': 0.25, 'stat': 0.25} Entropy of </a:t>
            </a:r>
            <a:r>
              <a:rPr lang="en-US" sz="1800" dirty="0" err="1">
                <a:solidFill>
                  <a:srgbClr val="212121"/>
                </a:solidFill>
                <a:latin typeface="Courier New" panose="02070309020205020404" pitchFamily="49" charset="0"/>
              </a:rPr>
              <a:t>likes_stats</a:t>
            </a:r>
            <a:r>
              <a:rPr lang="en-US" sz="1800" dirty="0">
                <a:solidFill>
                  <a:srgbClr val="212121"/>
                </a:solidFill>
                <a:latin typeface="Courier New" panose="02070309020205020404" pitchFamily="49" charset="0"/>
              </a:rPr>
              <a:t>: 1.00</a:t>
            </a:r>
            <a:endParaRPr lang="en-US" sz="18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81CC6A-8928-4433-9EC1-8B3D50BC337F}"/>
              </a:ext>
            </a:extLst>
          </p:cNvPr>
          <p:cNvSpPr txBox="1">
            <a:spLocks/>
          </p:cNvSpPr>
          <p:nvPr/>
        </p:nvSpPr>
        <p:spPr>
          <a:xfrm>
            <a:off x="344281" y="1441418"/>
            <a:ext cx="2105715" cy="49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9731" algn="l" rtl="0" eaLnBrk="1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7F241A"/>
              </a:buClr>
              <a:buSzPts val="2538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6712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175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3693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81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2184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631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067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9433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2610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9433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2610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94334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2610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94334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67469" indent="0">
              <a:buFont typeface="Arial"/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537FE-EE1A-40D8-AEAE-17F415F42C11}"/>
              </a:ext>
            </a:extLst>
          </p:cNvPr>
          <p:cNvSpPr/>
          <p:nvPr/>
        </p:nvSpPr>
        <p:spPr>
          <a:xfrm>
            <a:off x="626772" y="2253803"/>
            <a:ext cx="2393950" cy="124925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1975D8-63D1-4B11-A8D4-D2AC805D2B2E}"/>
              </a:ext>
            </a:extLst>
          </p:cNvPr>
          <p:cNvSpPr/>
          <p:nvPr/>
        </p:nvSpPr>
        <p:spPr>
          <a:xfrm>
            <a:off x="612637" y="3792219"/>
            <a:ext cx="2393950" cy="56942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8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48C-F3FD-46F0-86BF-28672640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Conditional </a:t>
            </a:r>
            <a:r>
              <a:rPr lang="en-US" dirty="0"/>
              <a:t>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F700F22-04E1-44AB-9572-8716D3A6775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67469" indent="0">
                  <a:buNone/>
                </a:pPr>
                <a:r>
                  <a:rPr lang="en-US" i="1" dirty="0"/>
                  <a:t>How do we formalize the difference in entropy after we split?</a:t>
                </a:r>
              </a:p>
              <a:p>
                <a:pPr marL="67469" indent="0">
                  <a:buNone/>
                </a:pPr>
                <a:endParaRPr lang="en-US" dirty="0"/>
              </a:p>
              <a:p>
                <a:pPr marL="67469" indent="0">
                  <a:buNone/>
                </a:pPr>
                <a:r>
                  <a:rPr lang="en-US" dirty="0"/>
                  <a:t>Let’s define </a:t>
                </a:r>
                <a:r>
                  <a:rPr lang="en-US" i="1" dirty="0"/>
                  <a:t>conditional entropy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d>
                      <m:d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follows:</a:t>
                </a:r>
              </a:p>
              <a:p>
                <a:pPr marL="67469" indent="0">
                  <a:buNone/>
                </a:pPr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i="1" dirty="0"/>
                  <a:t>specific conditional entropy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d>
                      <m:d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to capture entropy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d>
                      <m:d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for the </a:t>
                </a:r>
                <a:r>
                  <a:rPr lang="en-US" dirty="0">
                    <a:solidFill>
                      <a:schemeClr val="accent4"/>
                    </a:solidFill>
                  </a:rPr>
                  <a:t>subset of data </a:t>
                </a:r>
                <a:r>
                  <a:rPr lang="en-US" i="1" dirty="0">
                    <a:solidFill>
                      <a:schemeClr val="accent4"/>
                    </a:solidFill>
                  </a:rPr>
                  <a:t>Y’</a:t>
                </a:r>
                <a:r>
                  <a:rPr lang="en-US" dirty="0">
                    <a:solidFill>
                      <a:schemeClr val="accent4"/>
                    </a:solidFill>
                  </a:rPr>
                  <a:t> meeting the condition </a:t>
                </a:r>
                <a:r>
                  <a:rPr lang="en-US" i="1" dirty="0">
                    <a:solidFill>
                      <a:schemeClr val="accent4"/>
                    </a:solidFill>
                  </a:rPr>
                  <a:t>X=v</a:t>
                </a:r>
                <a:r>
                  <a:rPr lang="en-US" dirty="0">
                    <a:solidFill>
                      <a:schemeClr val="accent4"/>
                    </a:solidFill>
                  </a:rPr>
                  <a:t> </a:t>
                </a:r>
              </a:p>
              <a:p>
                <a:r>
                  <a:rPr lang="en-US" dirty="0"/>
                  <a:t>Then we can compute a weighted average entropy, assuming </a:t>
                </a:r>
                <a:r>
                  <a:rPr lang="en-US" i="1" dirty="0"/>
                  <a:t>X=v</a:t>
                </a:r>
                <a:r>
                  <a:rPr lang="en-US" i="1" baseline="-25000" dirty="0"/>
                  <a:t>i</a:t>
                </a:r>
                <a:r>
                  <a:rPr lang="en-US" dirty="0"/>
                  <a:t> with probability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i</a:t>
                </a:r>
                <a:r>
                  <a:rPr lang="en-US" dirty="0"/>
                  <a:t>:</a:t>
                </a:r>
              </a:p>
              <a:p>
                <a:pPr marL="6746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baseline="-2500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F700F22-04E1-44AB-9572-8716D3A67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24" t="-3728" r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9A914-20FF-4289-AFAA-35DDAC52C1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918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023A-D5D3-402F-BC86-18C17CB8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Conditional Entropy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E10C4-F5AA-446D-AF6D-340FA3392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2591" y="1033670"/>
            <a:ext cx="6202018" cy="903045"/>
          </a:xfrm>
        </p:spPr>
        <p:txBody>
          <a:bodyPr>
            <a:normAutofit fontScale="92500"/>
          </a:bodyPr>
          <a:lstStyle/>
          <a:p>
            <a:pPr marL="67469" indent="0" algn="ctr">
              <a:buNone/>
            </a:pPr>
            <a:r>
              <a:rPr lang="en-US" dirty="0"/>
              <a:t>Conditional entropy of </a:t>
            </a:r>
          </a:p>
          <a:p>
            <a:pPr marL="67469" indent="0" algn="ctr">
              <a:buNone/>
            </a:pPr>
            <a:r>
              <a:rPr lang="en-US" b="1" dirty="0" err="1"/>
              <a:t>input_data</a:t>
            </a:r>
            <a:r>
              <a:rPr lang="en-US" b="1" dirty="0"/>
              <a:t>[</a:t>
            </a:r>
            <a:r>
              <a:rPr lang="en-US" b="1" dirty="0" err="1"/>
              <a:t>likes_stats</a:t>
            </a:r>
            <a:r>
              <a:rPr lang="en-US" b="1" dirty="0"/>
              <a:t>]| </a:t>
            </a:r>
            <a:r>
              <a:rPr lang="en-US" b="1" dirty="0" err="1"/>
              <a:t>input_data</a:t>
            </a:r>
            <a:r>
              <a:rPr lang="en-US" b="1" dirty="0"/>
              <a:t>[major]</a:t>
            </a:r>
            <a:r>
              <a:rPr lang="en-US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52166-83CD-41A5-B6F4-093C0FD8AA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D85172-0792-4570-89D9-4B80A9921B7F}"/>
              </a:ext>
            </a:extLst>
          </p:cNvPr>
          <p:cNvGraphicFramePr>
            <a:graphicFrameLocks noGrp="1"/>
          </p:cNvGraphicFramePr>
          <p:nvPr/>
        </p:nvGraphicFramePr>
        <p:xfrm>
          <a:off x="344281" y="1964638"/>
          <a:ext cx="2393950" cy="2743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30518">
                  <a:extLst>
                    <a:ext uri="{9D8B030D-6E8A-4147-A177-3AD203B41FA5}">
                      <a16:colId xmlns:a16="http://schemas.microsoft.com/office/drawing/2014/main" val="2161116107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1800615652"/>
                    </a:ext>
                  </a:extLst>
                </a:gridCol>
                <a:gridCol w="1347152">
                  <a:extLst>
                    <a:ext uri="{9D8B030D-6E8A-4147-A177-3AD203B41FA5}">
                      <a16:colId xmlns:a16="http://schemas.microsoft.com/office/drawing/2014/main" val="3751715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14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major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likes_stats</a:t>
                      </a:r>
                      <a:endParaRPr lang="en-US" sz="14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439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sz="14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373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652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81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28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engl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569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5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en-US" sz="14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59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en-US" sz="14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engl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74846"/>
                  </a:ext>
                </a:extLst>
              </a:tr>
            </a:tbl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81CC6A-8928-4433-9EC1-8B3D50BC337F}"/>
              </a:ext>
            </a:extLst>
          </p:cNvPr>
          <p:cNvSpPr txBox="1">
            <a:spLocks/>
          </p:cNvSpPr>
          <p:nvPr/>
        </p:nvSpPr>
        <p:spPr>
          <a:xfrm>
            <a:off x="344281" y="1441418"/>
            <a:ext cx="2105715" cy="49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9731" algn="l" rtl="0" eaLnBrk="1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7F241A"/>
              </a:buClr>
              <a:buSzPts val="2538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6712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175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3693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81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2184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631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067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9433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2610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9433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2610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94334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2610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94334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67469" indent="0">
              <a:buFont typeface="Arial"/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9FFA54-83CD-4196-B9A2-F84AB785C9D4}"/>
              </a:ext>
            </a:extLst>
          </p:cNvPr>
          <p:cNvSpPr/>
          <p:nvPr/>
        </p:nvSpPr>
        <p:spPr>
          <a:xfrm>
            <a:off x="2842591" y="1986166"/>
            <a:ext cx="6202018" cy="304698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get_subset_likes_stats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term</a:t>
            </a:r>
            <a:r>
              <a:rPr lang="en-US" sz="1600" dirty="0"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subset = </a:t>
            </a:r>
            <a:r>
              <a:rPr lang="en-US" sz="1600" dirty="0" err="1">
                <a:latin typeface="Courier New" panose="02070309020205020404" pitchFamily="49" charset="0"/>
              </a:rPr>
              <a:t>input_data</a:t>
            </a:r>
            <a:r>
              <a:rPr lang="en-US" sz="1600" dirty="0"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</a:rPr>
              <a:t>input_data</a:t>
            </a:r>
            <a:r>
              <a:rPr lang="en-US" sz="1600" dirty="0"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'major'</a:t>
            </a:r>
            <a:r>
              <a:rPr lang="en-US" sz="1600" dirty="0">
                <a:latin typeface="Courier New" panose="02070309020205020404" pitchFamily="49" charset="0"/>
              </a:rPr>
              <a:t>]==term]\	[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likes_stats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latin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 [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latin typeface="Courier New" panose="02070309020205020404" pitchFamily="49" charset="0"/>
              </a:rPr>
              <a:t>(subset==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</a:rPr>
              <a:t>)/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</a:rPr>
              <a:t>(subset), \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	sum</a:t>
            </a:r>
            <a:r>
              <a:rPr lang="en-US" sz="1600" dirty="0">
                <a:latin typeface="Courier New" panose="02070309020205020404" pitchFamily="49" charset="0"/>
              </a:rPr>
              <a:t>(subset==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</a:rPr>
              <a:t>)/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</a:rPr>
              <a:t>(subset)]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subsets = {}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</a:rPr>
              <a:t> major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</a:rPr>
              <a:t> majors: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subsets[major] = </a:t>
            </a:r>
            <a:r>
              <a:rPr lang="en-US" sz="1600" dirty="0" err="1">
                <a:latin typeface="Courier New" panose="02070309020205020404" pitchFamily="49" charset="0"/>
              </a:rPr>
              <a:t>get_subset_likes_stats</a:t>
            </a:r>
            <a:r>
              <a:rPr lang="en-US" sz="1600" dirty="0">
                <a:latin typeface="Courier New" panose="02070309020205020404" pitchFamily="49" charset="0"/>
              </a:rPr>
              <a:t>(major)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latin typeface="Courier New" panose="02070309020205020404" pitchFamily="49" charset="0"/>
              </a:rPr>
              <a:t>([probs[major]*entropy(subsets[major],base=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</a:rPr>
              <a:t>)\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</a:rPr>
              <a:t> major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latin typeface="Courier New" panose="02070309020205020404" pitchFamily="49" charset="0"/>
              </a:rPr>
              <a:t>probs.keys</a:t>
            </a:r>
            <a:r>
              <a:rPr lang="en-US" sz="1600" dirty="0">
                <a:latin typeface="Courier New" panose="02070309020205020404" pitchFamily="49" charset="0"/>
              </a:rPr>
              <a:t>()])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560748A-67C8-464A-9A40-D08EAAAE7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196" y="4447266"/>
            <a:ext cx="4320413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 * entropy( [0.5, 0.5] )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0.25 * entropy( [1.0, 0.0] )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0.25 * entropy( [0.0, 1.0] 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Total: 0.5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4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9A4A-98D4-4929-B408-DAC26FFE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Conditional Entropy:</a:t>
            </a:r>
            <a:br>
              <a:rPr lang="en-US" dirty="0"/>
            </a:br>
            <a:r>
              <a:rPr lang="en-US" i="1" dirty="0"/>
              <a:t>Information Gain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14A4313-AD2B-46DE-9AF6-9FA016607AD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70263" y="1457742"/>
                <a:ext cx="8157007" cy="1663145"/>
              </a:xfrm>
            </p:spPr>
            <p:txBody>
              <a:bodyPr>
                <a:normAutofit fontScale="92500" lnSpcReduction="20000"/>
              </a:bodyPr>
              <a:lstStyle/>
              <a:p>
                <a:pPr marL="67469" indent="0">
                  <a:buNone/>
                </a:pPr>
                <a:r>
                  <a:rPr lang="en-US" dirty="0"/>
                  <a:t>Information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how many bits would I save transmitting </a:t>
                </a:r>
                <a:r>
                  <a:rPr lang="en-US" i="1" dirty="0"/>
                  <a:t>Y</a:t>
                </a:r>
                <a:r>
                  <a:rPr lang="en-US" dirty="0"/>
                  <a:t> if both sides already knew X?  This represents how “informative” the split point is…</a:t>
                </a:r>
              </a:p>
              <a:p>
                <a:pPr marL="67469" indent="0">
                  <a:buNone/>
                </a:pPr>
                <a:endParaRPr lang="en-US" dirty="0"/>
              </a:p>
              <a:p>
                <a:pPr marL="6746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14A4313-AD2B-46DE-9AF6-9FA016607A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0263" y="1457742"/>
                <a:ext cx="8157007" cy="1663145"/>
              </a:xfrm>
              <a:blipFill>
                <a:blip r:embed="rId2"/>
                <a:stretch>
                  <a:fillRect l="-149" t="-1465" b="-2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E71FD-5E9C-4F0F-ABD0-B5D5F4BAC1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871E0-14A1-4F27-8ADD-9C63F3ED0750}"/>
                  </a:ext>
                </a:extLst>
              </p:cNvPr>
              <p:cNvSpPr txBox="1"/>
              <p:nvPr/>
            </p:nvSpPr>
            <p:spPr>
              <a:xfrm>
                <a:off x="1391495" y="3197149"/>
                <a:ext cx="6314549" cy="1015663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In our example, if we split on major: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𝑙𝑖𝑘𝑒𝑠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𝑠𝑡𝑎𝑡𝑠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𝑙𝑖𝑘𝑒𝑠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𝑠𝑡𝑎𝑡𝑠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𝑚𝑎𝑗𝑜𝑟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𝑙𝑖𝑘𝑒𝑠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𝑠𝑡𝑎𝑡𝑠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𝑚𝑎𝑗𝑜𝑟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871E0-14A1-4F27-8ADD-9C63F3ED0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95" y="3197149"/>
                <a:ext cx="6314549" cy="1015663"/>
              </a:xfrm>
              <a:prstGeom prst="rect">
                <a:avLst/>
              </a:prstGeom>
              <a:blipFill>
                <a:blip r:embed="rId3"/>
                <a:stretch>
                  <a:fillRect t="-2994" r="-579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8A634EE-0518-4DAB-9014-FC3C29F15752}"/>
              </a:ext>
            </a:extLst>
          </p:cNvPr>
          <p:cNvSpPr txBox="1"/>
          <p:nvPr/>
        </p:nvSpPr>
        <p:spPr>
          <a:xfrm>
            <a:off x="2239444" y="4456090"/>
            <a:ext cx="446789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We split using the predicate </a:t>
            </a:r>
            <a:br>
              <a:rPr lang="en-US" b="1" dirty="0"/>
            </a:br>
            <a:r>
              <a:rPr lang="en-US" b="1" dirty="0"/>
              <a:t>that maximizes information gain!</a:t>
            </a:r>
          </a:p>
        </p:txBody>
      </p:sp>
    </p:spTree>
    <p:extLst>
      <p:ext uri="{BB962C8B-B14F-4D97-AF65-F5344CB8AC3E}">
        <p14:creationId xmlns:p14="http://schemas.microsoft.com/office/powerpoint/2010/main" val="196596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3606-CD8B-4C91-8C60-4AF6228B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Isn’t the Only Possible Metric</a:t>
            </a:r>
            <a:br>
              <a:rPr lang="en-US" dirty="0"/>
            </a:br>
            <a:r>
              <a:rPr lang="en-US" dirty="0"/>
              <a:t>for 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FE438B3-7374-46EA-A9B9-2FB0C6E7445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70263" y="1249493"/>
                <a:ext cx="8157007" cy="3762671"/>
              </a:xfrm>
            </p:spPr>
            <p:txBody>
              <a:bodyPr/>
              <a:lstStyle/>
              <a:p>
                <a:pPr marL="67469" indent="0">
                  <a:buNone/>
                </a:pPr>
                <a:r>
                  <a:rPr lang="en-US" dirty="0"/>
                  <a:t>“Gini Index” instead of entropy measures “how often a randomly chosen element from the set would be incorrectly labeled”:</a:t>
                </a:r>
              </a:p>
              <a:p>
                <a:pPr marL="54768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accent6"/>
                          </a:solidFill>
                          <a:latin typeface="Cambria Math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is-I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𝑐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67469" indent="0">
                  <a:buNone/>
                </a:pPr>
                <a:endParaRPr lang="en-US" dirty="0"/>
              </a:p>
              <a:p>
                <a:pPr marL="67469" indent="0">
                  <a:buNone/>
                </a:pPr>
                <a:r>
                  <a:rPr lang="en-US" dirty="0"/>
                  <a:t>where </a:t>
                </a:r>
                <a:r>
                  <a:rPr lang="en-US" i="1" dirty="0" err="1"/>
                  <a:t>i</a:t>
                </a:r>
                <a:r>
                  <a:rPr lang="en-US" dirty="0"/>
                  <a:t> is the class and </a:t>
                </a:r>
                <a:r>
                  <a:rPr lang="en-US" i="1" dirty="0"/>
                  <a:t>t</a:t>
                </a:r>
                <a:r>
                  <a:rPr lang="en-US" dirty="0"/>
                  <a:t> is the node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FE438B3-7374-46EA-A9B9-2FB0C6E74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0263" y="1249493"/>
                <a:ext cx="8157007" cy="37626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E38BC-6E0B-47B8-9053-FD5FB582BB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0A575-0117-4A64-8A69-0674E25B3EA4}"/>
              </a:ext>
            </a:extLst>
          </p:cNvPr>
          <p:cNvSpPr txBox="1"/>
          <p:nvPr/>
        </p:nvSpPr>
        <p:spPr>
          <a:xfrm>
            <a:off x="626772" y="4546724"/>
            <a:ext cx="7202485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We won’t go into this one in detail, but again, we look at the</a:t>
            </a:r>
          </a:p>
          <a:p>
            <a:r>
              <a:rPr lang="en-US" dirty="0"/>
              <a:t>information gain in terms of Gini index to choose a split point!</a:t>
            </a:r>
          </a:p>
        </p:txBody>
      </p:sp>
    </p:spTree>
    <p:extLst>
      <p:ext uri="{BB962C8B-B14F-4D97-AF65-F5344CB8AC3E}">
        <p14:creationId xmlns:p14="http://schemas.microsoft.com/office/powerpoint/2010/main" val="2037291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FDBE-0F04-437B-845D-8E905FAD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Decision Trees</a:t>
            </a:r>
            <a:br>
              <a:rPr lang="en-US" dirty="0"/>
            </a:br>
            <a:r>
              <a:rPr lang="en-US" dirty="0"/>
              <a:t>and Split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AD443-4ECD-4203-956D-C6BF4DE8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Choosing a split point (predicate for intermediate node) is heuristics-based – it is NP hard to find an optimal split</a:t>
            </a:r>
          </a:p>
          <a:p>
            <a:endParaRPr lang="en-US" dirty="0"/>
          </a:p>
          <a:p>
            <a:r>
              <a:rPr lang="en-US" dirty="0"/>
              <a:t>We usually look for a split that </a:t>
            </a:r>
            <a:r>
              <a:rPr lang="en-US" i="1" dirty="0"/>
              <a:t>maximizes information gain</a:t>
            </a:r>
            <a:r>
              <a:rPr lang="en-US" dirty="0"/>
              <a:t>, IG, by looking at the difference in </a:t>
            </a:r>
            <a:r>
              <a:rPr lang="en-US" i="1" dirty="0"/>
              <a:t>conditional entropy</a:t>
            </a:r>
          </a:p>
          <a:p>
            <a:endParaRPr lang="en-US" dirty="0"/>
          </a:p>
          <a:p>
            <a:r>
              <a:rPr lang="en-US" dirty="0"/>
              <a:t>Another measure is called the </a:t>
            </a:r>
            <a:r>
              <a:rPr lang="en-US" i="1" dirty="0"/>
              <a:t>Gini index</a:t>
            </a:r>
            <a:endParaRPr lang="en-US" dirty="0"/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Finally: Note that unlike many supervised machine learning algorithms, decision trees are </a:t>
            </a:r>
            <a:r>
              <a:rPr lang="en-US" i="1" dirty="0"/>
              <a:t>scale-invariant</a:t>
            </a:r>
            <a:r>
              <a:rPr lang="en-US" dirty="0"/>
              <a:t> so normalizing / scaling the data doesn’t matter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BDF6E-805F-4DC7-8FC8-092A0F50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C7A46-8771-4298-982C-00B203C1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126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5B7C52-138F-4513-833A-137041F9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and Overfitting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A8137-8C17-4889-9E12-723B7843F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7879D1-A1BE-4D17-8D88-EA7542DA233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7E1F828E-4B39-DC4D-A599-36004B51E20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45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B8963-FD98-4A0C-B51B-F3C6B2AF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Danger of Decision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2478B-8843-41D5-87F1-75BE46FEB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7469" indent="0">
              <a:buNone/>
            </a:pPr>
            <a:r>
              <a:rPr lang="en-US" dirty="0"/>
              <a:t>Decision trees are highly susceptible to </a:t>
            </a:r>
            <a:r>
              <a:rPr lang="en-US" i="1" dirty="0"/>
              <a:t>overfitting</a:t>
            </a:r>
            <a:endParaRPr lang="en-US" dirty="0"/>
          </a:p>
          <a:p>
            <a:pPr marL="547688" lvl="1" indent="0">
              <a:buNone/>
            </a:pPr>
            <a:r>
              <a:rPr lang="en-US" sz="2000" dirty="0"/>
              <a:t>We can end up with a tree that tests </a:t>
            </a:r>
            <a:r>
              <a:rPr lang="en-US" sz="2000" i="1" dirty="0"/>
              <a:t>exactly</a:t>
            </a:r>
            <a:r>
              <a:rPr lang="en-US" sz="2000" dirty="0"/>
              <a:t> if the data matches the training set!</a:t>
            </a:r>
          </a:p>
          <a:p>
            <a:pPr marL="547688" lvl="1" indent="0">
              <a:buNone/>
            </a:pPr>
            <a:r>
              <a:rPr lang="en-US" sz="2000" dirty="0"/>
              <a:t>This won’t </a:t>
            </a:r>
            <a:r>
              <a:rPr lang="en-US" sz="2000" i="1" dirty="0"/>
              <a:t>generalize </a:t>
            </a:r>
            <a:r>
              <a:rPr lang="en-US" sz="2000" dirty="0"/>
              <a:t>to even similar data that hasn’t been seen!</a:t>
            </a:r>
          </a:p>
          <a:p>
            <a:pPr lvl="1"/>
            <a:endParaRPr lang="en-US" dirty="0"/>
          </a:p>
          <a:p>
            <a:pPr marL="67469" indent="0">
              <a:buNone/>
            </a:pPr>
            <a:r>
              <a:rPr lang="en-US" dirty="0"/>
              <a:t>Some responses:</a:t>
            </a:r>
          </a:p>
          <a:p>
            <a:pPr lvl="1"/>
            <a:r>
              <a:rPr lang="en-US" sz="1800" dirty="0"/>
              <a:t>Apply PCA in advance to remove correlated features</a:t>
            </a:r>
          </a:p>
          <a:p>
            <a:pPr lvl="1"/>
            <a:r>
              <a:rPr lang="en-US" sz="1800" dirty="0"/>
              <a:t>Balance positive and negative examples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Limit the depth of the tree</a:t>
            </a:r>
          </a:p>
          <a:p>
            <a:pPr lvl="1"/>
            <a:r>
              <a:rPr lang="en-US" sz="1800" dirty="0"/>
              <a:t>Don’t split if below a minimum number of samples</a:t>
            </a:r>
          </a:p>
          <a:p>
            <a:pPr lvl="1"/>
            <a:r>
              <a:rPr lang="en-US" sz="1800" dirty="0"/>
              <a:t>Prune lower levels of the tree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C955576-91A9-4E97-B1C5-6751CE290045}"/>
              </a:ext>
            </a:extLst>
          </p:cNvPr>
          <p:cNvSpPr/>
          <p:nvPr/>
        </p:nvSpPr>
        <p:spPr>
          <a:xfrm>
            <a:off x="6435587" y="4109830"/>
            <a:ext cx="447261" cy="1267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FF71F-182D-428A-B479-964FF5507751}"/>
              </a:ext>
            </a:extLst>
          </p:cNvPr>
          <p:cNvSpPr txBox="1"/>
          <p:nvPr/>
        </p:nvSpPr>
        <p:spPr>
          <a:xfrm>
            <a:off x="7061752" y="3951334"/>
            <a:ext cx="1744422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</a:rPr>
              <a:t>tunable</a:t>
            </a:r>
          </a:p>
          <a:p>
            <a:r>
              <a:rPr lang="en-US" sz="1800" i="1" dirty="0">
                <a:solidFill>
                  <a:schemeClr val="accent4"/>
                </a:solidFill>
              </a:rPr>
              <a:t>hyper-parameters</a:t>
            </a:r>
            <a:endParaRPr lang="en-US" sz="1800" dirty="0">
              <a:solidFill>
                <a:schemeClr val="accent4"/>
              </a:solidFill>
            </a:endParaRPr>
          </a:p>
          <a:p>
            <a:r>
              <a:rPr lang="en-US" sz="1800" dirty="0">
                <a:solidFill>
                  <a:schemeClr val="accent4"/>
                </a:solidFill>
              </a:rPr>
              <a:t>of the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299892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92B0-0415-4BD9-9E11-FEEAA5BA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 to Make </a:t>
            </a:r>
            <a:br>
              <a:rPr lang="en-US" dirty="0"/>
            </a:br>
            <a:r>
              <a:rPr lang="en-US" dirty="0"/>
              <a:t>Classifiers More Accurate: </a:t>
            </a:r>
            <a:r>
              <a:rPr lang="en-US" i="1" dirty="0"/>
              <a:t>Ensembles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2B2AD-99F5-41EE-B238-7DA2C2B6A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457743"/>
            <a:ext cx="8157007" cy="535053"/>
          </a:xfrm>
        </p:spPr>
        <p:txBody>
          <a:bodyPr>
            <a:normAutofit/>
          </a:bodyPr>
          <a:lstStyle/>
          <a:p>
            <a:pPr marL="67469" indent="0">
              <a:buNone/>
            </a:pPr>
            <a:r>
              <a:rPr lang="en-US" dirty="0"/>
              <a:t>Train classifiers over different subsets of the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81196-C39F-4F6C-AC7A-15F0ED4AB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sp>
        <p:nvSpPr>
          <p:cNvPr id="6" name="Flowchart: Internal Storage 5">
            <a:extLst>
              <a:ext uri="{FF2B5EF4-FFF2-40B4-BE49-F238E27FC236}">
                <a16:creationId xmlns:a16="http://schemas.microsoft.com/office/drawing/2014/main" id="{79369390-29F0-4B88-874C-5532574323B0}"/>
              </a:ext>
            </a:extLst>
          </p:cNvPr>
          <p:cNvSpPr/>
          <p:nvPr/>
        </p:nvSpPr>
        <p:spPr>
          <a:xfrm>
            <a:off x="3548268" y="2118352"/>
            <a:ext cx="1134675" cy="601998"/>
          </a:xfrm>
          <a:prstGeom prst="flowChartInternalStorage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103C0-75FE-459C-A470-8E12F8DD30E6}"/>
              </a:ext>
            </a:extLst>
          </p:cNvPr>
          <p:cNvSpPr txBox="1"/>
          <p:nvPr/>
        </p:nvSpPr>
        <p:spPr>
          <a:xfrm>
            <a:off x="4740965" y="2129627"/>
            <a:ext cx="25907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): training data</a:t>
            </a:r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F6B16C3E-2833-47AF-B63F-91838F8B2920}"/>
              </a:ext>
            </a:extLst>
          </p:cNvPr>
          <p:cNvSpPr/>
          <p:nvPr/>
        </p:nvSpPr>
        <p:spPr>
          <a:xfrm>
            <a:off x="1416229" y="3027293"/>
            <a:ext cx="702514" cy="372716"/>
          </a:xfrm>
          <a:prstGeom prst="flowChartInternalStorage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X1</a:t>
            </a:r>
          </a:p>
        </p:txBody>
      </p:sp>
      <p:sp>
        <p:nvSpPr>
          <p:cNvPr id="9" name="Flowchart: Internal Storage 8">
            <a:extLst>
              <a:ext uri="{FF2B5EF4-FFF2-40B4-BE49-F238E27FC236}">
                <a16:creationId xmlns:a16="http://schemas.microsoft.com/office/drawing/2014/main" id="{EDF61CBF-828C-438F-BDE9-17935E1FE1E7}"/>
              </a:ext>
            </a:extLst>
          </p:cNvPr>
          <p:cNvSpPr/>
          <p:nvPr/>
        </p:nvSpPr>
        <p:spPr>
          <a:xfrm>
            <a:off x="2945282" y="3027293"/>
            <a:ext cx="702514" cy="372716"/>
          </a:xfrm>
          <a:prstGeom prst="flowChartInternalStorage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X2</a:t>
            </a:r>
          </a:p>
        </p:txBody>
      </p:sp>
      <p:sp>
        <p:nvSpPr>
          <p:cNvPr id="10" name="Flowchart: Internal Storage 9">
            <a:extLst>
              <a:ext uri="{FF2B5EF4-FFF2-40B4-BE49-F238E27FC236}">
                <a16:creationId xmlns:a16="http://schemas.microsoft.com/office/drawing/2014/main" id="{5F4C9E35-6E12-4BB6-B7B1-41D25EBDF278}"/>
              </a:ext>
            </a:extLst>
          </p:cNvPr>
          <p:cNvSpPr/>
          <p:nvPr/>
        </p:nvSpPr>
        <p:spPr>
          <a:xfrm>
            <a:off x="4490817" y="3027293"/>
            <a:ext cx="702514" cy="372716"/>
          </a:xfrm>
          <a:prstGeom prst="flowChartInternalStorage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X3</a:t>
            </a:r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64F7E147-C88B-4240-8821-945A89F27EAF}"/>
              </a:ext>
            </a:extLst>
          </p:cNvPr>
          <p:cNvSpPr/>
          <p:nvPr/>
        </p:nvSpPr>
        <p:spPr>
          <a:xfrm>
            <a:off x="6036352" y="3027293"/>
            <a:ext cx="702514" cy="372716"/>
          </a:xfrm>
          <a:prstGeom prst="flowChartInternalStorage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X4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90F8EA4-9840-4E66-9883-0449BD43817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2788075" y="1699761"/>
            <a:ext cx="306943" cy="2348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F5488EC-D62E-4E09-A68D-6A4382C7F46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3552602" y="2464288"/>
            <a:ext cx="306943" cy="819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CDD3C7-382A-4197-9ABE-40DD71C770C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4325369" y="2510587"/>
            <a:ext cx="306943" cy="726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60D0062-C71D-4D96-8FBF-3D5297F35F84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5098136" y="1737819"/>
            <a:ext cx="306943" cy="2272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4FAEE00-9A51-4F7E-B1C3-1C725116EA00}"/>
              </a:ext>
            </a:extLst>
          </p:cNvPr>
          <p:cNvSpPr/>
          <p:nvPr/>
        </p:nvSpPr>
        <p:spPr>
          <a:xfrm>
            <a:off x="1399747" y="3826565"/>
            <a:ext cx="702514" cy="447261"/>
          </a:xfrm>
          <a:prstGeom prst="round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24763E-501F-4796-89F5-E06652A321B5}"/>
              </a:ext>
            </a:extLst>
          </p:cNvPr>
          <p:cNvSpPr/>
          <p:nvPr/>
        </p:nvSpPr>
        <p:spPr>
          <a:xfrm>
            <a:off x="2945282" y="3826564"/>
            <a:ext cx="702514" cy="447261"/>
          </a:xfrm>
          <a:prstGeom prst="round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6E85431-5529-4F89-8A75-4866123F8B02}"/>
              </a:ext>
            </a:extLst>
          </p:cNvPr>
          <p:cNvSpPr/>
          <p:nvPr/>
        </p:nvSpPr>
        <p:spPr>
          <a:xfrm>
            <a:off x="4490817" y="3826564"/>
            <a:ext cx="702514" cy="447261"/>
          </a:xfrm>
          <a:prstGeom prst="round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849DD9-B809-4E01-99F9-42143216DF22}"/>
              </a:ext>
            </a:extLst>
          </p:cNvPr>
          <p:cNvSpPr/>
          <p:nvPr/>
        </p:nvSpPr>
        <p:spPr>
          <a:xfrm>
            <a:off x="6036352" y="3826563"/>
            <a:ext cx="702514" cy="447261"/>
          </a:xfrm>
          <a:prstGeom prst="round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8E7F31D8-45CF-4F6E-B3CC-E14C13F0BE94}"/>
              </a:ext>
            </a:extLst>
          </p:cNvPr>
          <p:cNvSpPr/>
          <p:nvPr/>
        </p:nvSpPr>
        <p:spPr>
          <a:xfrm>
            <a:off x="1648216" y="3501614"/>
            <a:ext cx="238539" cy="271181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59B41C73-AF00-48D7-9B7B-7654F3F270BA}"/>
              </a:ext>
            </a:extLst>
          </p:cNvPr>
          <p:cNvSpPr/>
          <p:nvPr/>
        </p:nvSpPr>
        <p:spPr>
          <a:xfrm>
            <a:off x="3177269" y="3501614"/>
            <a:ext cx="238539" cy="271181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48A0ADB9-AF87-495B-B68B-5A46A7E2A0B3}"/>
              </a:ext>
            </a:extLst>
          </p:cNvPr>
          <p:cNvSpPr/>
          <p:nvPr/>
        </p:nvSpPr>
        <p:spPr>
          <a:xfrm>
            <a:off x="4722804" y="3501614"/>
            <a:ext cx="238539" cy="271181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BC0B47C-DE0D-491E-A8CE-76F93DA19A57}"/>
              </a:ext>
            </a:extLst>
          </p:cNvPr>
          <p:cNvSpPr/>
          <p:nvPr/>
        </p:nvSpPr>
        <p:spPr>
          <a:xfrm>
            <a:off x="6268339" y="3501614"/>
            <a:ext cx="238539" cy="271181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E4879E-3303-4E46-924F-F1798CCEA236}"/>
              </a:ext>
            </a:extLst>
          </p:cNvPr>
          <p:cNvSpPr txBox="1"/>
          <p:nvPr/>
        </p:nvSpPr>
        <p:spPr>
          <a:xfrm>
            <a:off x="6913750" y="2903962"/>
            <a:ext cx="150714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subsets of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01A5E5-C5C7-4709-A4B2-FDC2FF8C089D}"/>
              </a:ext>
            </a:extLst>
          </p:cNvPr>
          <p:cNvSpPr txBox="1"/>
          <p:nvPr/>
        </p:nvSpPr>
        <p:spPr>
          <a:xfrm>
            <a:off x="6726991" y="3705261"/>
            <a:ext cx="203453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ensemble of separately</a:t>
            </a:r>
            <a:br>
              <a:rPr lang="en-US" dirty="0"/>
            </a:br>
            <a:r>
              <a:rPr lang="en-US" dirty="0"/>
              <a:t>trained classifiers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1C7837B4-6B50-4977-AE1D-088408C60D49}"/>
              </a:ext>
            </a:extLst>
          </p:cNvPr>
          <p:cNvSpPr/>
          <p:nvPr/>
        </p:nvSpPr>
        <p:spPr>
          <a:xfrm>
            <a:off x="3647796" y="4855265"/>
            <a:ext cx="1035147" cy="491987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c_ens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7A0ADD-0372-478C-A8CE-94A06A16B9D1}"/>
              </a:ext>
            </a:extLst>
          </p:cNvPr>
          <p:cNvCxnSpPr>
            <a:stCxn id="20" idx="2"/>
            <a:endCxn id="36" idx="4"/>
          </p:cNvCxnSpPr>
          <p:nvPr/>
        </p:nvCxnSpPr>
        <p:spPr>
          <a:xfrm>
            <a:off x="1751004" y="4273826"/>
            <a:ext cx="2019789" cy="58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206410-26F9-4CEB-BF4C-4D8D632F8CF1}"/>
              </a:ext>
            </a:extLst>
          </p:cNvPr>
          <p:cNvCxnSpPr>
            <a:stCxn id="21" idx="2"/>
          </p:cNvCxnSpPr>
          <p:nvPr/>
        </p:nvCxnSpPr>
        <p:spPr>
          <a:xfrm>
            <a:off x="3296539" y="4273825"/>
            <a:ext cx="802586" cy="58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C5DE7A-B4B0-40C0-93F1-FA3773C53575}"/>
              </a:ext>
            </a:extLst>
          </p:cNvPr>
          <p:cNvCxnSpPr>
            <a:stCxn id="22" idx="2"/>
          </p:cNvCxnSpPr>
          <p:nvPr/>
        </p:nvCxnSpPr>
        <p:spPr>
          <a:xfrm flipH="1">
            <a:off x="4269457" y="4273825"/>
            <a:ext cx="572617" cy="58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C41D4B-FBB4-4DDF-80C7-2EF15A2995FC}"/>
              </a:ext>
            </a:extLst>
          </p:cNvPr>
          <p:cNvCxnSpPr>
            <a:stCxn id="23" idx="2"/>
            <a:endCxn id="36" idx="5"/>
          </p:cNvCxnSpPr>
          <p:nvPr/>
        </p:nvCxnSpPr>
        <p:spPr>
          <a:xfrm flipH="1">
            <a:off x="4559946" y="4273824"/>
            <a:ext cx="1827663" cy="58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4905197-9191-4479-AC91-16715E86C5C0}"/>
              </a:ext>
            </a:extLst>
          </p:cNvPr>
          <p:cNvSpPr txBox="1"/>
          <p:nvPr/>
        </p:nvSpPr>
        <p:spPr>
          <a:xfrm>
            <a:off x="4752072" y="4839649"/>
            <a:ext cx="243207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classifier combines</a:t>
            </a:r>
            <a:br>
              <a:rPr lang="en-US" dirty="0"/>
            </a:br>
            <a:r>
              <a:rPr lang="en-US" dirty="0"/>
              <a:t>votes of ensemble members</a:t>
            </a:r>
          </a:p>
        </p:txBody>
      </p:sp>
    </p:spTree>
    <p:extLst>
      <p:ext uri="{BB962C8B-B14F-4D97-AF65-F5344CB8AC3E}">
        <p14:creationId xmlns:p14="http://schemas.microsoft.com/office/powerpoint/2010/main" val="176185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F914DAAF-45D8-48A1-9A2A-CD1C643E134D}"/>
              </a:ext>
            </a:extLst>
          </p:cNvPr>
          <p:cNvSpPr/>
          <p:nvPr/>
        </p:nvSpPr>
        <p:spPr>
          <a:xfrm>
            <a:off x="6306249" y="2384906"/>
            <a:ext cx="619719" cy="61971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9A0389-46DE-412F-A49B-D74BF87E1965}"/>
              </a:ext>
            </a:extLst>
          </p:cNvPr>
          <p:cNvSpPr/>
          <p:nvPr/>
        </p:nvSpPr>
        <p:spPr>
          <a:xfrm>
            <a:off x="7093142" y="1623899"/>
            <a:ext cx="619719" cy="619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960CF-61CB-4C67-BAB4-ADCAE42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Flavors of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4F4ED-1C55-4CDC-B67D-672AF477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457742"/>
            <a:ext cx="8157007" cy="2228433"/>
          </a:xfrm>
        </p:spPr>
        <p:txBody>
          <a:bodyPr>
            <a:normAutofit/>
          </a:bodyPr>
          <a:lstStyle/>
          <a:p>
            <a:pPr marL="67469" indent="0">
              <a:buNone/>
            </a:pPr>
            <a:r>
              <a:rPr lang="en-US" sz="2000" dirty="0"/>
              <a:t>1. Find the </a:t>
            </a:r>
            <a:r>
              <a:rPr lang="en-US" sz="2000" i="1" dirty="0"/>
              <a:t>structure</a:t>
            </a:r>
            <a:r>
              <a:rPr lang="en-US" sz="2000" dirty="0"/>
              <a:t> in the data (</a:t>
            </a:r>
            <a:r>
              <a:rPr lang="en-US" sz="2000" i="1" dirty="0"/>
              <a:t>unsupervised)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67469" indent="0">
              <a:buNone/>
            </a:pPr>
            <a:r>
              <a:rPr lang="en-US" sz="2000" dirty="0"/>
              <a:t>2. Find a </a:t>
            </a:r>
            <a:r>
              <a:rPr lang="en-US" sz="2000" i="1" dirty="0"/>
              <a:t>function</a:t>
            </a:r>
            <a:r>
              <a:rPr lang="en-US" sz="2000" dirty="0"/>
              <a:t> mapping from data features to classes (</a:t>
            </a:r>
            <a:r>
              <a:rPr lang="en-US" sz="2000" i="1" dirty="0"/>
              <a:t>supervised)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B235D-7DEE-48A5-9939-8DA80FE36A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1BB8DE-8ACF-4722-AB76-52673718F1A8}"/>
              </a:ext>
            </a:extLst>
          </p:cNvPr>
          <p:cNvGrpSpPr/>
          <p:nvPr/>
        </p:nvGrpSpPr>
        <p:grpSpPr>
          <a:xfrm>
            <a:off x="6105524" y="1510859"/>
            <a:ext cx="2457451" cy="1614487"/>
            <a:chOff x="5519737" y="1500188"/>
            <a:chExt cx="1943100" cy="1143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9681FD5-1C13-4FDE-A26E-053866F018E1}"/>
                </a:ext>
              </a:extLst>
            </p:cNvPr>
            <p:cNvCxnSpPr/>
            <p:nvPr/>
          </p:nvCxnSpPr>
          <p:spPr>
            <a:xfrm>
              <a:off x="5534025" y="1500188"/>
              <a:ext cx="0" cy="112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FDE4B2-C421-4497-B9D9-37A78C30B5C3}"/>
                </a:ext>
              </a:extLst>
            </p:cNvPr>
            <p:cNvCxnSpPr/>
            <p:nvPr/>
          </p:nvCxnSpPr>
          <p:spPr>
            <a:xfrm>
              <a:off x="5519737" y="2643188"/>
              <a:ext cx="194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6D4607-4662-4D27-940B-10B25E86DC22}"/>
              </a:ext>
            </a:extLst>
          </p:cNvPr>
          <p:cNvGrpSpPr/>
          <p:nvPr/>
        </p:nvGrpSpPr>
        <p:grpSpPr>
          <a:xfrm>
            <a:off x="6119812" y="3625409"/>
            <a:ext cx="2457451" cy="1614487"/>
            <a:chOff x="5519737" y="1500188"/>
            <a:chExt cx="1943100" cy="1143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B161FA-EDF2-472A-A8F4-731321D1DBC6}"/>
                </a:ext>
              </a:extLst>
            </p:cNvPr>
            <p:cNvCxnSpPr/>
            <p:nvPr/>
          </p:nvCxnSpPr>
          <p:spPr>
            <a:xfrm>
              <a:off x="5534025" y="1500188"/>
              <a:ext cx="0" cy="112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271D7B-490F-4BBF-928B-7C6BA2D1E41B}"/>
                </a:ext>
              </a:extLst>
            </p:cNvPr>
            <p:cNvCxnSpPr/>
            <p:nvPr/>
          </p:nvCxnSpPr>
          <p:spPr>
            <a:xfrm>
              <a:off x="5519737" y="2643188"/>
              <a:ext cx="194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996C46F-38C4-45F7-9121-1A6D1DD097C0}"/>
              </a:ext>
            </a:extLst>
          </p:cNvPr>
          <p:cNvSpPr txBox="1"/>
          <p:nvPr/>
        </p:nvSpPr>
        <p:spPr>
          <a:xfrm>
            <a:off x="7148513" y="182518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9CA93-DF80-4A4F-A94B-2EEC5AEF1033}"/>
              </a:ext>
            </a:extLst>
          </p:cNvPr>
          <p:cNvSpPr txBox="1"/>
          <p:nvPr/>
        </p:nvSpPr>
        <p:spPr>
          <a:xfrm>
            <a:off x="7285730" y="158229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2282C-4D8D-46E9-A797-AB110994E218}"/>
              </a:ext>
            </a:extLst>
          </p:cNvPr>
          <p:cNvSpPr txBox="1"/>
          <p:nvPr/>
        </p:nvSpPr>
        <p:spPr>
          <a:xfrm>
            <a:off x="7285730" y="187780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8EA4DE-4BBC-4D84-8E75-42923C0AF85E}"/>
              </a:ext>
            </a:extLst>
          </p:cNvPr>
          <p:cNvSpPr txBox="1"/>
          <p:nvPr/>
        </p:nvSpPr>
        <p:spPr>
          <a:xfrm>
            <a:off x="7302989" y="175010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02DE6-9E98-4EC8-BC0E-B197F4A57078}"/>
              </a:ext>
            </a:extLst>
          </p:cNvPr>
          <p:cNvSpPr txBox="1"/>
          <p:nvPr/>
        </p:nvSpPr>
        <p:spPr>
          <a:xfrm>
            <a:off x="7128568" y="172063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455F4-2623-40A3-BEBC-12413F1A6F7E}"/>
              </a:ext>
            </a:extLst>
          </p:cNvPr>
          <p:cNvSpPr txBox="1"/>
          <p:nvPr/>
        </p:nvSpPr>
        <p:spPr>
          <a:xfrm>
            <a:off x="7414603" y="183521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D869C-17E6-4B47-95E3-DA06354C2705}"/>
              </a:ext>
            </a:extLst>
          </p:cNvPr>
          <p:cNvSpPr txBox="1"/>
          <p:nvPr/>
        </p:nvSpPr>
        <p:spPr>
          <a:xfrm>
            <a:off x="6361620" y="255955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DB8929-D1C7-4E1F-9FD6-20E5D6E1EE3F}"/>
              </a:ext>
            </a:extLst>
          </p:cNvPr>
          <p:cNvSpPr txBox="1"/>
          <p:nvPr/>
        </p:nvSpPr>
        <p:spPr>
          <a:xfrm>
            <a:off x="6361620" y="2395578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67E40-F252-4A6C-AB05-AB89176C6149}"/>
              </a:ext>
            </a:extLst>
          </p:cNvPr>
          <p:cNvSpPr txBox="1"/>
          <p:nvPr/>
        </p:nvSpPr>
        <p:spPr>
          <a:xfrm>
            <a:off x="6490755" y="249719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FAF6B-AE0B-47F0-ADCF-7E14CFC348A4}"/>
              </a:ext>
            </a:extLst>
          </p:cNvPr>
          <p:cNvSpPr txBox="1"/>
          <p:nvPr/>
        </p:nvSpPr>
        <p:spPr>
          <a:xfrm>
            <a:off x="6608041" y="260027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44310C-4AAF-4FB3-BF13-0C196AE1CF5C}"/>
              </a:ext>
            </a:extLst>
          </p:cNvPr>
          <p:cNvSpPr txBox="1"/>
          <p:nvPr/>
        </p:nvSpPr>
        <p:spPr>
          <a:xfrm>
            <a:off x="1047750" y="1995468"/>
            <a:ext cx="317586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Input data: 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85D98-F24D-4F9E-AA5D-0B8823D955AF}"/>
              </a:ext>
            </a:extLst>
          </p:cNvPr>
          <p:cNvSpPr txBox="1"/>
          <p:nvPr/>
        </p:nvSpPr>
        <p:spPr>
          <a:xfrm>
            <a:off x="1047750" y="3936699"/>
            <a:ext cx="317586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Input data: 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9991C-0B52-435B-875D-F293CB0E425A}"/>
              </a:ext>
            </a:extLst>
          </p:cNvPr>
          <p:cNvSpPr txBox="1"/>
          <p:nvPr/>
        </p:nvSpPr>
        <p:spPr>
          <a:xfrm>
            <a:off x="6605642" y="426334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06252E-B75A-480E-8062-6FF84BF51CDD}"/>
              </a:ext>
            </a:extLst>
          </p:cNvPr>
          <p:cNvSpPr txBox="1"/>
          <p:nvPr/>
        </p:nvSpPr>
        <p:spPr>
          <a:xfrm>
            <a:off x="6847337" y="433672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4985D3-C008-46AD-AF22-BD7A6695F2A0}"/>
              </a:ext>
            </a:extLst>
          </p:cNvPr>
          <p:cNvSpPr txBox="1"/>
          <p:nvPr/>
        </p:nvSpPr>
        <p:spPr>
          <a:xfrm>
            <a:off x="6765189" y="443741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88D39D-5D08-4CE7-A38E-5D5B2AC8C639}"/>
              </a:ext>
            </a:extLst>
          </p:cNvPr>
          <p:cNvSpPr txBox="1"/>
          <p:nvPr/>
        </p:nvSpPr>
        <p:spPr>
          <a:xfrm>
            <a:off x="6407167" y="435105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8AC5B1-E57C-4158-BC69-E190B69497AF}"/>
              </a:ext>
            </a:extLst>
          </p:cNvPr>
          <p:cNvSpPr txBox="1"/>
          <p:nvPr/>
        </p:nvSpPr>
        <p:spPr>
          <a:xfrm>
            <a:off x="6566714" y="4525124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EB4F34-2103-C94A-91FD-26D2F5AED483}"/>
              </a:ext>
            </a:extLst>
          </p:cNvPr>
          <p:cNvSpPr txBox="1"/>
          <p:nvPr/>
        </p:nvSpPr>
        <p:spPr>
          <a:xfrm>
            <a:off x="7165772" y="379546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6DEFBD-65E7-3841-975D-5A6B546E0084}"/>
              </a:ext>
            </a:extLst>
          </p:cNvPr>
          <p:cNvSpPr txBox="1"/>
          <p:nvPr/>
        </p:nvSpPr>
        <p:spPr>
          <a:xfrm>
            <a:off x="7508672" y="382897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76D7EB-045A-AD49-8530-8DB66BB1C092}"/>
              </a:ext>
            </a:extLst>
          </p:cNvPr>
          <p:cNvSpPr txBox="1"/>
          <p:nvPr/>
        </p:nvSpPr>
        <p:spPr>
          <a:xfrm>
            <a:off x="7348537" y="390475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893685-7034-F44A-865E-4CD4E83F4E75}"/>
              </a:ext>
            </a:extLst>
          </p:cNvPr>
          <p:cNvSpPr txBox="1"/>
          <p:nvPr/>
        </p:nvSpPr>
        <p:spPr>
          <a:xfrm>
            <a:off x="7317563" y="370635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29499D-F701-B84F-886F-1779321A07A4}"/>
              </a:ext>
            </a:extLst>
          </p:cNvPr>
          <p:cNvSpPr txBox="1"/>
          <p:nvPr/>
        </p:nvSpPr>
        <p:spPr>
          <a:xfrm>
            <a:off x="7119938" y="360567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37370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 of Decision Trees </a:t>
            </a:r>
            <a:br>
              <a:rPr lang="en-US" dirty="0"/>
            </a:br>
            <a:r>
              <a:rPr lang="en-US" dirty="0"/>
              <a:t>– </a:t>
            </a:r>
            <a:r>
              <a:rPr lang="en-US" i="1" dirty="0"/>
              <a:t>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5" y="1384217"/>
            <a:ext cx="7514035" cy="376267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Draw a random </a:t>
            </a:r>
            <a:r>
              <a:rPr lang="en-US" b="1" dirty="0"/>
              <a:t>bootstrap</a:t>
            </a:r>
            <a:r>
              <a:rPr lang="en-US" dirty="0"/>
              <a:t> data sample of size </a:t>
            </a:r>
            <a:r>
              <a:rPr lang="en-US" i="1" dirty="0"/>
              <a:t>n</a:t>
            </a:r>
            <a:r>
              <a:rPr lang="en-US" dirty="0"/>
              <a:t>, with replacement (called “</a:t>
            </a:r>
            <a:r>
              <a:rPr lang="en-US" b="1" dirty="0"/>
              <a:t>bagging</a:t>
            </a:r>
            <a:r>
              <a:rPr lang="en-US" dirty="0"/>
              <a:t>”)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 (“grow”) a tiny decision tree (or “stump”)</a:t>
            </a:r>
          </a:p>
          <a:p>
            <a:pPr lvl="1"/>
            <a:r>
              <a:rPr lang="en-US" sz="2400" dirty="0"/>
              <a:t>At each node, randomly select </a:t>
            </a:r>
            <a:r>
              <a:rPr lang="en-US" sz="2400" i="1" dirty="0">
                <a:solidFill>
                  <a:schemeClr val="accent4"/>
                </a:solidFill>
              </a:rPr>
              <a:t>d</a:t>
            </a:r>
            <a:r>
              <a:rPr lang="en-US" sz="2400" dirty="0">
                <a:solidFill>
                  <a:schemeClr val="accent4"/>
                </a:solidFill>
              </a:rPr>
              <a:t> candidate features</a:t>
            </a:r>
            <a:r>
              <a:rPr lang="en-US" sz="2400" dirty="0"/>
              <a:t> w/o replacement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Split the node using the feature with best split according to objective function (e.g. info gain)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to produce </a:t>
            </a:r>
            <a:r>
              <a:rPr lang="en-US" i="1" dirty="0"/>
              <a:t>k</a:t>
            </a:r>
            <a:r>
              <a:rPr lang="en-US" dirty="0"/>
              <a:t> decision trees (a forest!)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prediction, use </a:t>
            </a:r>
            <a:r>
              <a:rPr lang="en-US" b="1" dirty="0"/>
              <a:t>majority vote </a:t>
            </a:r>
            <a:r>
              <a:rPr lang="en-US" dirty="0"/>
              <a:t>to predict a class for new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28813" y="5295900"/>
            <a:ext cx="5313362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88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714B-0A6A-4053-B12A-C1825DED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br>
              <a:rPr lang="en-US" dirty="0"/>
            </a:br>
            <a:r>
              <a:rPr lang="en-US" dirty="0"/>
              <a:t>Hyperparameters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E9D73-EDB9-4B83-AD19-D07866BA0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trees (estimators)?</a:t>
            </a:r>
          </a:p>
          <a:p>
            <a:endParaRPr lang="en-US" dirty="0"/>
          </a:p>
          <a:p>
            <a:r>
              <a:rPr lang="en-US" dirty="0"/>
              <a:t>Tree depth</a:t>
            </a:r>
          </a:p>
          <a:p>
            <a:endParaRPr lang="en-US" dirty="0"/>
          </a:p>
          <a:p>
            <a:r>
              <a:rPr lang="en-US" dirty="0"/>
              <a:t>Size of the candidate feature set to consider in each tree</a:t>
            </a:r>
          </a:p>
          <a:p>
            <a:pPr lvl="1"/>
            <a:r>
              <a:rPr lang="en-US" sz="1800" dirty="0"/>
              <a:t>Default: </a:t>
            </a:r>
            <a:r>
              <a:rPr lang="en-US" sz="1800" i="1" dirty="0" err="1"/>
              <a:t>n_estimators</a:t>
            </a:r>
            <a:r>
              <a:rPr lang="en-US" sz="1800" i="1" dirty="0"/>
              <a:t> n log(n)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DB0C3-BE06-4B23-BF89-5B5C08F91A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2382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1BBA-5AFC-4462-9009-CF44E675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02683-377C-4328-93FB-92D09D603F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C9C13-535F-410B-8785-BEE4C89B06ED}"/>
              </a:ext>
            </a:extLst>
          </p:cNvPr>
          <p:cNvSpPr/>
          <p:nvPr/>
        </p:nvSpPr>
        <p:spPr>
          <a:xfrm>
            <a:off x="601317" y="1447490"/>
            <a:ext cx="8157006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sklearn.ensemble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RandomForestClassifier</a:t>
            </a:r>
            <a:endParaRPr lang="en-US" sz="1800" dirty="0">
              <a:latin typeface="Courier New" panose="02070309020205020404" pitchFamily="49" charset="0"/>
            </a:endParaRP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clf = </a:t>
            </a:r>
            <a:r>
              <a:rPr lang="en-US" sz="1800" dirty="0" err="1">
                <a:latin typeface="Courier New" panose="02070309020205020404" pitchFamily="49" charset="0"/>
              </a:rPr>
              <a:t>RandomForestClassifier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n_estimators</a:t>
            </a:r>
            <a:r>
              <a:rPr lang="en-US" sz="1800" dirty="0">
                <a:latin typeface="Courier New" panose="02070309020205020404" pitchFamily="49" charset="0"/>
              </a:rPr>
              <a:t> =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20</a:t>
            </a:r>
            <a:r>
              <a:rPr lang="en-US" sz="1800" dirty="0">
                <a:latin typeface="Courier New" panose="02070309020205020404" pitchFamily="49" charset="0"/>
              </a:rPr>
              <a:t>, \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</a:rPr>
              <a:t>max_depth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clf.fit(</a:t>
            </a:r>
            <a:r>
              <a:rPr lang="en-US" sz="1800" dirty="0" err="1">
                <a:latin typeface="Courier New" panose="02070309020205020404" pitchFamily="49" charset="0"/>
              </a:rPr>
              <a:t>X_train,y_train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prediction = clf.predict(</a:t>
            </a:r>
            <a:r>
              <a:rPr lang="en-US" sz="1800" dirty="0" err="1">
                <a:latin typeface="Courier New" panose="02070309020205020404" pitchFamily="49" charset="0"/>
              </a:rPr>
              <a:t>X_test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accuracy=</a:t>
            </a:r>
            <a:r>
              <a:rPr lang="en-US" sz="1800" dirty="0" err="1">
                <a:latin typeface="Courier New" panose="02070309020205020404" pitchFamily="49" charset="0"/>
              </a:rPr>
              <a:t>sklearn.metrics.accuracy_score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prediction,y_test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"Accuracy: %.1f%%"</a:t>
            </a:r>
            <a:r>
              <a:rPr lang="en-US" sz="1800" dirty="0">
                <a:latin typeface="Courier New" panose="02070309020205020404" pitchFamily="49" charset="0"/>
              </a:rPr>
              <a:t>% (accuracy*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sz="1800" dirty="0"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C6104A-3C83-407F-AF9B-765F93C3F0A1}"/>
              </a:ext>
            </a:extLst>
          </p:cNvPr>
          <p:cNvSpPr/>
          <p:nvPr/>
        </p:nvSpPr>
        <p:spPr>
          <a:xfrm>
            <a:off x="3211989" y="4433021"/>
            <a:ext cx="249299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212121"/>
                </a:solidFill>
                <a:latin typeface="Courier New" panose="02070309020205020404" pitchFamily="49" charset="0"/>
              </a:rPr>
              <a:t>Accuracy: 98.1%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9837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EE46-0A07-45D1-899B-CC74C930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Decision Trees</a:t>
            </a:r>
            <a:br>
              <a:rPr lang="en-US" dirty="0"/>
            </a:br>
            <a:r>
              <a:rPr lang="en-US" dirty="0"/>
              <a:t>and Random Forests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96508-57D5-4809-AFFF-1ACBDDA3E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67469" indent="0">
              <a:buNone/>
            </a:pPr>
            <a:r>
              <a:rPr lang="en-US" sz="2800" dirty="0"/>
              <a:t>Decision trees are:</a:t>
            </a:r>
          </a:p>
          <a:p>
            <a:pPr lvl="1"/>
            <a:r>
              <a:rPr lang="en-US" sz="2300" dirty="0"/>
              <a:t>Fast</a:t>
            </a:r>
          </a:p>
          <a:p>
            <a:pPr lvl="1"/>
            <a:r>
              <a:rPr lang="en-US" sz="2300" dirty="0"/>
              <a:t>Scale-invariant</a:t>
            </a:r>
          </a:p>
          <a:p>
            <a:pPr lvl="1"/>
            <a:r>
              <a:rPr lang="en-US" sz="2300" dirty="0"/>
              <a:t>Can handle categorical </a:t>
            </a:r>
            <a:r>
              <a:rPr lang="en-US" sz="2300" i="1" dirty="0"/>
              <a:t>and</a:t>
            </a:r>
            <a:r>
              <a:rPr lang="en-US" sz="2300" dirty="0"/>
              <a:t> continuous data (CART)</a:t>
            </a:r>
          </a:p>
          <a:p>
            <a:pPr lvl="1"/>
            <a:r>
              <a:rPr lang="en-US" sz="2300" dirty="0"/>
              <a:t>Understandable (“explainable AI”)</a:t>
            </a:r>
          </a:p>
          <a:p>
            <a:pPr lvl="1"/>
            <a:r>
              <a:rPr lang="en-US" sz="2300" dirty="0"/>
              <a:t>Prone to overfitting</a:t>
            </a:r>
          </a:p>
          <a:p>
            <a:pPr marL="67469" indent="0">
              <a:buNone/>
            </a:pPr>
            <a:r>
              <a:rPr lang="en-US" sz="2800" dirty="0"/>
              <a:t>Random forests:</a:t>
            </a:r>
          </a:p>
          <a:p>
            <a:pPr lvl="1"/>
            <a:r>
              <a:rPr lang="en-US" sz="2300" dirty="0"/>
              <a:t>Use a form of ensembles called “bagging”</a:t>
            </a:r>
          </a:p>
          <a:p>
            <a:pPr lvl="1"/>
            <a:r>
              <a:rPr lang="en-US" sz="2300" dirty="0"/>
              <a:t>Highly accurate, parallelizable, and used in practice</a:t>
            </a:r>
          </a:p>
          <a:p>
            <a:pPr lvl="1"/>
            <a:r>
              <a:rPr lang="en-US" sz="2300" dirty="0"/>
              <a:t>Don’t require hyperparameter search</a:t>
            </a:r>
          </a:p>
          <a:p>
            <a:pPr lvl="1"/>
            <a:endParaRPr lang="en-US" sz="2300" dirty="0"/>
          </a:p>
          <a:p>
            <a:pPr marL="67469" indent="0">
              <a:buNone/>
            </a:pPr>
            <a:r>
              <a:rPr lang="en-US" sz="2900" dirty="0"/>
              <a:t>Random forests are one of the most popular and accurate method classifiers for big data!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C498A-DBD4-4C82-BEE1-5CC6C95AB0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40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F914DAAF-45D8-48A1-9A2A-CD1C643E134D}"/>
              </a:ext>
            </a:extLst>
          </p:cNvPr>
          <p:cNvSpPr/>
          <p:nvPr/>
        </p:nvSpPr>
        <p:spPr>
          <a:xfrm>
            <a:off x="6306249" y="2384906"/>
            <a:ext cx="619719" cy="61971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9A0389-46DE-412F-A49B-D74BF87E1965}"/>
              </a:ext>
            </a:extLst>
          </p:cNvPr>
          <p:cNvSpPr/>
          <p:nvPr/>
        </p:nvSpPr>
        <p:spPr>
          <a:xfrm>
            <a:off x="7093142" y="1623899"/>
            <a:ext cx="619719" cy="619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960CF-61CB-4C67-BAB4-ADCAE42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Flavors of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4F4ED-1C55-4CDC-B67D-672AF477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457742"/>
            <a:ext cx="8157007" cy="2228433"/>
          </a:xfrm>
        </p:spPr>
        <p:txBody>
          <a:bodyPr>
            <a:normAutofit/>
          </a:bodyPr>
          <a:lstStyle/>
          <a:p>
            <a:pPr marL="67469" indent="0">
              <a:buNone/>
            </a:pPr>
            <a:r>
              <a:rPr lang="en-US" sz="2000" dirty="0"/>
              <a:t>1. Find the </a:t>
            </a:r>
            <a:r>
              <a:rPr lang="en-US" sz="2000" i="1" dirty="0"/>
              <a:t>structure</a:t>
            </a:r>
            <a:r>
              <a:rPr lang="en-US" sz="2000" dirty="0"/>
              <a:t> in the data (</a:t>
            </a:r>
            <a:r>
              <a:rPr lang="en-US" sz="2000" i="1" dirty="0"/>
              <a:t>unsupervised)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67469" indent="0">
              <a:buNone/>
            </a:pPr>
            <a:r>
              <a:rPr lang="en-US" sz="2000" dirty="0"/>
              <a:t>2. Find a </a:t>
            </a:r>
            <a:r>
              <a:rPr lang="en-US" sz="2000" i="1" dirty="0"/>
              <a:t>function</a:t>
            </a:r>
            <a:r>
              <a:rPr lang="en-US" sz="2000" dirty="0"/>
              <a:t> mapping from data features to classes (</a:t>
            </a:r>
            <a:r>
              <a:rPr lang="en-US" sz="2000" i="1" dirty="0"/>
              <a:t>supervised)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B235D-7DEE-48A5-9939-8DA80FE36A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1BB8DE-8ACF-4722-AB76-52673718F1A8}"/>
              </a:ext>
            </a:extLst>
          </p:cNvPr>
          <p:cNvGrpSpPr/>
          <p:nvPr/>
        </p:nvGrpSpPr>
        <p:grpSpPr>
          <a:xfrm>
            <a:off x="6105524" y="1510859"/>
            <a:ext cx="2457451" cy="1614487"/>
            <a:chOff x="5519737" y="1500188"/>
            <a:chExt cx="1943100" cy="1143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9681FD5-1C13-4FDE-A26E-053866F018E1}"/>
                </a:ext>
              </a:extLst>
            </p:cNvPr>
            <p:cNvCxnSpPr/>
            <p:nvPr/>
          </p:nvCxnSpPr>
          <p:spPr>
            <a:xfrm>
              <a:off x="5534025" y="1500188"/>
              <a:ext cx="0" cy="112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FDE4B2-C421-4497-B9D9-37A78C30B5C3}"/>
                </a:ext>
              </a:extLst>
            </p:cNvPr>
            <p:cNvCxnSpPr/>
            <p:nvPr/>
          </p:nvCxnSpPr>
          <p:spPr>
            <a:xfrm>
              <a:off x="5519737" y="2643188"/>
              <a:ext cx="194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6D4607-4662-4D27-940B-10B25E86DC22}"/>
              </a:ext>
            </a:extLst>
          </p:cNvPr>
          <p:cNvGrpSpPr/>
          <p:nvPr/>
        </p:nvGrpSpPr>
        <p:grpSpPr>
          <a:xfrm>
            <a:off x="6119812" y="3625409"/>
            <a:ext cx="2457451" cy="1614487"/>
            <a:chOff x="5519737" y="1500188"/>
            <a:chExt cx="1943100" cy="1143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B161FA-EDF2-472A-A8F4-731321D1DBC6}"/>
                </a:ext>
              </a:extLst>
            </p:cNvPr>
            <p:cNvCxnSpPr/>
            <p:nvPr/>
          </p:nvCxnSpPr>
          <p:spPr>
            <a:xfrm>
              <a:off x="5534025" y="1500188"/>
              <a:ext cx="0" cy="112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271D7B-490F-4BBF-928B-7C6BA2D1E41B}"/>
                </a:ext>
              </a:extLst>
            </p:cNvPr>
            <p:cNvCxnSpPr/>
            <p:nvPr/>
          </p:nvCxnSpPr>
          <p:spPr>
            <a:xfrm>
              <a:off x="5519737" y="2643188"/>
              <a:ext cx="194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996C46F-38C4-45F7-9121-1A6D1DD097C0}"/>
              </a:ext>
            </a:extLst>
          </p:cNvPr>
          <p:cNvSpPr txBox="1"/>
          <p:nvPr/>
        </p:nvSpPr>
        <p:spPr>
          <a:xfrm>
            <a:off x="7148513" y="182518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9CA93-DF80-4A4F-A94B-2EEC5AEF1033}"/>
              </a:ext>
            </a:extLst>
          </p:cNvPr>
          <p:cNvSpPr txBox="1"/>
          <p:nvPr/>
        </p:nvSpPr>
        <p:spPr>
          <a:xfrm>
            <a:off x="7285730" y="158229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2282C-4D8D-46E9-A797-AB110994E218}"/>
              </a:ext>
            </a:extLst>
          </p:cNvPr>
          <p:cNvSpPr txBox="1"/>
          <p:nvPr/>
        </p:nvSpPr>
        <p:spPr>
          <a:xfrm>
            <a:off x="7285730" y="187780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8EA4DE-4BBC-4D84-8E75-42923C0AF85E}"/>
              </a:ext>
            </a:extLst>
          </p:cNvPr>
          <p:cNvSpPr txBox="1"/>
          <p:nvPr/>
        </p:nvSpPr>
        <p:spPr>
          <a:xfrm>
            <a:off x="7302989" y="175010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02DE6-9E98-4EC8-BC0E-B197F4A57078}"/>
              </a:ext>
            </a:extLst>
          </p:cNvPr>
          <p:cNvSpPr txBox="1"/>
          <p:nvPr/>
        </p:nvSpPr>
        <p:spPr>
          <a:xfrm>
            <a:off x="7128568" y="172063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455F4-2623-40A3-BEBC-12413F1A6F7E}"/>
              </a:ext>
            </a:extLst>
          </p:cNvPr>
          <p:cNvSpPr txBox="1"/>
          <p:nvPr/>
        </p:nvSpPr>
        <p:spPr>
          <a:xfrm>
            <a:off x="7414603" y="183521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D869C-17E6-4B47-95E3-DA06354C2705}"/>
              </a:ext>
            </a:extLst>
          </p:cNvPr>
          <p:cNvSpPr txBox="1"/>
          <p:nvPr/>
        </p:nvSpPr>
        <p:spPr>
          <a:xfrm>
            <a:off x="6361620" y="255955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DB8929-D1C7-4E1F-9FD6-20E5D6E1EE3F}"/>
              </a:ext>
            </a:extLst>
          </p:cNvPr>
          <p:cNvSpPr txBox="1"/>
          <p:nvPr/>
        </p:nvSpPr>
        <p:spPr>
          <a:xfrm>
            <a:off x="6361620" y="2395578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67E40-F252-4A6C-AB05-AB89176C6149}"/>
              </a:ext>
            </a:extLst>
          </p:cNvPr>
          <p:cNvSpPr txBox="1"/>
          <p:nvPr/>
        </p:nvSpPr>
        <p:spPr>
          <a:xfrm>
            <a:off x="6490755" y="249719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FAF6B-AE0B-47F0-ADCF-7E14CFC348A4}"/>
              </a:ext>
            </a:extLst>
          </p:cNvPr>
          <p:cNvSpPr txBox="1"/>
          <p:nvPr/>
        </p:nvSpPr>
        <p:spPr>
          <a:xfrm>
            <a:off x="6608041" y="260027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44310C-4AAF-4FB3-BF13-0C196AE1CF5C}"/>
              </a:ext>
            </a:extLst>
          </p:cNvPr>
          <p:cNvSpPr txBox="1"/>
          <p:nvPr/>
        </p:nvSpPr>
        <p:spPr>
          <a:xfrm>
            <a:off x="1047750" y="1995468"/>
            <a:ext cx="317586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Input data: 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85D98-F24D-4F9E-AA5D-0B8823D955AF}"/>
              </a:ext>
            </a:extLst>
          </p:cNvPr>
          <p:cNvSpPr txBox="1"/>
          <p:nvPr/>
        </p:nvSpPr>
        <p:spPr>
          <a:xfrm>
            <a:off x="1047750" y="3936699"/>
            <a:ext cx="317586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Input data: 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AAFB2-8C4D-428B-9ED5-7FEDAA1FE5DB}"/>
              </a:ext>
            </a:extLst>
          </p:cNvPr>
          <p:cNvSpPr txBox="1"/>
          <p:nvPr/>
        </p:nvSpPr>
        <p:spPr>
          <a:xfrm>
            <a:off x="1119188" y="4422562"/>
            <a:ext cx="308449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+ Labels:  y</a:t>
            </a:r>
            <a:r>
              <a:rPr lang="en-US" sz="2000" baseline="-25000" dirty="0"/>
              <a:t>1</a:t>
            </a:r>
            <a:r>
              <a:rPr lang="en-US" sz="2000" dirty="0"/>
              <a:t>, y</a:t>
            </a:r>
            <a:r>
              <a:rPr lang="en-US" sz="2000" baseline="-25000" dirty="0"/>
              <a:t>2</a:t>
            </a:r>
            <a:r>
              <a:rPr lang="en-US" sz="2000" dirty="0"/>
              <a:t>, y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y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EB4F34-2103-C94A-91FD-26D2F5AED483}"/>
              </a:ext>
            </a:extLst>
          </p:cNvPr>
          <p:cNvSpPr txBox="1"/>
          <p:nvPr/>
        </p:nvSpPr>
        <p:spPr>
          <a:xfrm>
            <a:off x="7165772" y="379546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6DEFBD-65E7-3841-975D-5A6B546E0084}"/>
              </a:ext>
            </a:extLst>
          </p:cNvPr>
          <p:cNvSpPr txBox="1"/>
          <p:nvPr/>
        </p:nvSpPr>
        <p:spPr>
          <a:xfrm>
            <a:off x="7508672" y="382897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76D7EB-045A-AD49-8530-8DB66BB1C092}"/>
              </a:ext>
            </a:extLst>
          </p:cNvPr>
          <p:cNvSpPr txBox="1"/>
          <p:nvPr/>
        </p:nvSpPr>
        <p:spPr>
          <a:xfrm>
            <a:off x="7348537" y="390475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893685-7034-F44A-865E-4CD4E83F4E75}"/>
              </a:ext>
            </a:extLst>
          </p:cNvPr>
          <p:cNvSpPr txBox="1"/>
          <p:nvPr/>
        </p:nvSpPr>
        <p:spPr>
          <a:xfrm>
            <a:off x="7317563" y="370635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29499D-F701-B84F-886F-1779321A07A4}"/>
              </a:ext>
            </a:extLst>
          </p:cNvPr>
          <p:cNvSpPr txBox="1"/>
          <p:nvPr/>
        </p:nvSpPr>
        <p:spPr>
          <a:xfrm>
            <a:off x="7119938" y="360567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D8D47-BF1D-374E-9241-7380D57ACE2A}"/>
              </a:ext>
            </a:extLst>
          </p:cNvPr>
          <p:cNvSpPr txBox="1"/>
          <p:nvPr/>
        </p:nvSpPr>
        <p:spPr>
          <a:xfrm>
            <a:off x="6847337" y="4342578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33583A-ACE6-8F44-8AA8-271869966CB8}"/>
              </a:ext>
            </a:extLst>
          </p:cNvPr>
          <p:cNvSpPr txBox="1"/>
          <p:nvPr/>
        </p:nvSpPr>
        <p:spPr>
          <a:xfrm>
            <a:off x="6765189" y="4443262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920F78-2294-1347-90B6-0684AE5FACAA}"/>
              </a:ext>
            </a:extLst>
          </p:cNvPr>
          <p:cNvSpPr txBox="1"/>
          <p:nvPr/>
        </p:nvSpPr>
        <p:spPr>
          <a:xfrm>
            <a:off x="6407167" y="435690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F5C011-104D-D744-840F-DDDC1CB403C1}"/>
              </a:ext>
            </a:extLst>
          </p:cNvPr>
          <p:cNvSpPr txBox="1"/>
          <p:nvPr/>
        </p:nvSpPr>
        <p:spPr>
          <a:xfrm>
            <a:off x="6566714" y="453097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BEF867-8269-944D-AB14-261CF07A32C1}"/>
              </a:ext>
            </a:extLst>
          </p:cNvPr>
          <p:cNvSpPr txBox="1"/>
          <p:nvPr/>
        </p:nvSpPr>
        <p:spPr>
          <a:xfrm>
            <a:off x="6605642" y="427317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57120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F914DAAF-45D8-48A1-9A2A-CD1C643E134D}"/>
              </a:ext>
            </a:extLst>
          </p:cNvPr>
          <p:cNvSpPr/>
          <p:nvPr/>
        </p:nvSpPr>
        <p:spPr>
          <a:xfrm>
            <a:off x="6306249" y="2384906"/>
            <a:ext cx="619719" cy="61971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9A0389-46DE-412F-A49B-D74BF87E1965}"/>
              </a:ext>
            </a:extLst>
          </p:cNvPr>
          <p:cNvSpPr/>
          <p:nvPr/>
        </p:nvSpPr>
        <p:spPr>
          <a:xfrm>
            <a:off x="7093142" y="1623899"/>
            <a:ext cx="619719" cy="619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960CF-61CB-4C67-BAB4-ADCAE42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Flavors of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4F4ED-1C55-4CDC-B67D-672AF477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457742"/>
            <a:ext cx="8157007" cy="2228433"/>
          </a:xfrm>
        </p:spPr>
        <p:txBody>
          <a:bodyPr>
            <a:normAutofit/>
          </a:bodyPr>
          <a:lstStyle/>
          <a:p>
            <a:pPr marL="67469" indent="0">
              <a:buNone/>
            </a:pPr>
            <a:r>
              <a:rPr lang="en-US" sz="2000" dirty="0"/>
              <a:t>1. Find the </a:t>
            </a:r>
            <a:r>
              <a:rPr lang="en-US" sz="2000" i="1" dirty="0"/>
              <a:t>structure</a:t>
            </a:r>
            <a:r>
              <a:rPr lang="en-US" sz="2000" dirty="0"/>
              <a:t> in the data (</a:t>
            </a:r>
            <a:r>
              <a:rPr lang="en-US" sz="2000" i="1" dirty="0"/>
              <a:t>unsupervised)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67469" indent="0">
              <a:buNone/>
            </a:pPr>
            <a:r>
              <a:rPr lang="en-US" sz="2000" dirty="0"/>
              <a:t>2. Find a </a:t>
            </a:r>
            <a:r>
              <a:rPr lang="en-US" sz="2000" i="1" dirty="0"/>
              <a:t>function</a:t>
            </a:r>
            <a:r>
              <a:rPr lang="en-US" sz="2000" dirty="0"/>
              <a:t> mapping from data features to classes (</a:t>
            </a:r>
            <a:r>
              <a:rPr lang="en-US" sz="2000" i="1" dirty="0"/>
              <a:t>supervised)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B235D-7DEE-48A5-9939-8DA80FE36A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1BB8DE-8ACF-4722-AB76-52673718F1A8}"/>
              </a:ext>
            </a:extLst>
          </p:cNvPr>
          <p:cNvGrpSpPr/>
          <p:nvPr/>
        </p:nvGrpSpPr>
        <p:grpSpPr>
          <a:xfrm>
            <a:off x="6105524" y="1510859"/>
            <a:ext cx="2457451" cy="1614487"/>
            <a:chOff x="5519737" y="1500188"/>
            <a:chExt cx="1943100" cy="1143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9681FD5-1C13-4FDE-A26E-053866F018E1}"/>
                </a:ext>
              </a:extLst>
            </p:cNvPr>
            <p:cNvCxnSpPr/>
            <p:nvPr/>
          </p:nvCxnSpPr>
          <p:spPr>
            <a:xfrm>
              <a:off x="5534025" y="1500188"/>
              <a:ext cx="0" cy="112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FDE4B2-C421-4497-B9D9-37A78C30B5C3}"/>
                </a:ext>
              </a:extLst>
            </p:cNvPr>
            <p:cNvCxnSpPr/>
            <p:nvPr/>
          </p:nvCxnSpPr>
          <p:spPr>
            <a:xfrm>
              <a:off x="5519737" y="2643188"/>
              <a:ext cx="194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6D4607-4662-4D27-940B-10B25E86DC22}"/>
              </a:ext>
            </a:extLst>
          </p:cNvPr>
          <p:cNvGrpSpPr/>
          <p:nvPr/>
        </p:nvGrpSpPr>
        <p:grpSpPr>
          <a:xfrm>
            <a:off x="6119812" y="3625409"/>
            <a:ext cx="2457451" cy="1614487"/>
            <a:chOff x="5519737" y="1500188"/>
            <a:chExt cx="1943100" cy="1143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B161FA-EDF2-472A-A8F4-731321D1DBC6}"/>
                </a:ext>
              </a:extLst>
            </p:cNvPr>
            <p:cNvCxnSpPr/>
            <p:nvPr/>
          </p:nvCxnSpPr>
          <p:spPr>
            <a:xfrm>
              <a:off x="5534025" y="1500188"/>
              <a:ext cx="0" cy="112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271D7B-490F-4BBF-928B-7C6BA2D1E41B}"/>
                </a:ext>
              </a:extLst>
            </p:cNvPr>
            <p:cNvCxnSpPr/>
            <p:nvPr/>
          </p:nvCxnSpPr>
          <p:spPr>
            <a:xfrm>
              <a:off x="5519737" y="2643188"/>
              <a:ext cx="194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996C46F-38C4-45F7-9121-1A6D1DD097C0}"/>
              </a:ext>
            </a:extLst>
          </p:cNvPr>
          <p:cNvSpPr txBox="1"/>
          <p:nvPr/>
        </p:nvSpPr>
        <p:spPr>
          <a:xfrm>
            <a:off x="7148513" y="182518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9CA93-DF80-4A4F-A94B-2EEC5AEF1033}"/>
              </a:ext>
            </a:extLst>
          </p:cNvPr>
          <p:cNvSpPr txBox="1"/>
          <p:nvPr/>
        </p:nvSpPr>
        <p:spPr>
          <a:xfrm>
            <a:off x="7285730" y="158229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2282C-4D8D-46E9-A797-AB110994E218}"/>
              </a:ext>
            </a:extLst>
          </p:cNvPr>
          <p:cNvSpPr txBox="1"/>
          <p:nvPr/>
        </p:nvSpPr>
        <p:spPr>
          <a:xfrm>
            <a:off x="7285730" y="187780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8EA4DE-4BBC-4D84-8E75-42923C0AF85E}"/>
              </a:ext>
            </a:extLst>
          </p:cNvPr>
          <p:cNvSpPr txBox="1"/>
          <p:nvPr/>
        </p:nvSpPr>
        <p:spPr>
          <a:xfrm>
            <a:off x="7302989" y="175010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02DE6-9E98-4EC8-BC0E-B197F4A57078}"/>
              </a:ext>
            </a:extLst>
          </p:cNvPr>
          <p:cNvSpPr txBox="1"/>
          <p:nvPr/>
        </p:nvSpPr>
        <p:spPr>
          <a:xfrm>
            <a:off x="7128568" y="172063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455F4-2623-40A3-BEBC-12413F1A6F7E}"/>
              </a:ext>
            </a:extLst>
          </p:cNvPr>
          <p:cNvSpPr txBox="1"/>
          <p:nvPr/>
        </p:nvSpPr>
        <p:spPr>
          <a:xfrm>
            <a:off x="7414603" y="183521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D869C-17E6-4B47-95E3-DA06354C2705}"/>
              </a:ext>
            </a:extLst>
          </p:cNvPr>
          <p:cNvSpPr txBox="1"/>
          <p:nvPr/>
        </p:nvSpPr>
        <p:spPr>
          <a:xfrm>
            <a:off x="6361620" y="255955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DB8929-D1C7-4E1F-9FD6-20E5D6E1EE3F}"/>
              </a:ext>
            </a:extLst>
          </p:cNvPr>
          <p:cNvSpPr txBox="1"/>
          <p:nvPr/>
        </p:nvSpPr>
        <p:spPr>
          <a:xfrm>
            <a:off x="6361620" y="2395578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67E40-F252-4A6C-AB05-AB89176C6149}"/>
              </a:ext>
            </a:extLst>
          </p:cNvPr>
          <p:cNvSpPr txBox="1"/>
          <p:nvPr/>
        </p:nvSpPr>
        <p:spPr>
          <a:xfrm>
            <a:off x="6490755" y="249719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FAF6B-AE0B-47F0-ADCF-7E14CFC348A4}"/>
              </a:ext>
            </a:extLst>
          </p:cNvPr>
          <p:cNvSpPr txBox="1"/>
          <p:nvPr/>
        </p:nvSpPr>
        <p:spPr>
          <a:xfrm>
            <a:off x="6608041" y="260027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44310C-4AAF-4FB3-BF13-0C196AE1CF5C}"/>
              </a:ext>
            </a:extLst>
          </p:cNvPr>
          <p:cNvSpPr txBox="1"/>
          <p:nvPr/>
        </p:nvSpPr>
        <p:spPr>
          <a:xfrm>
            <a:off x="1047750" y="1995468"/>
            <a:ext cx="317586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Input data: 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85D98-F24D-4F9E-AA5D-0B8823D955AF}"/>
              </a:ext>
            </a:extLst>
          </p:cNvPr>
          <p:cNvSpPr txBox="1"/>
          <p:nvPr/>
        </p:nvSpPr>
        <p:spPr>
          <a:xfrm>
            <a:off x="1047750" y="3936699"/>
            <a:ext cx="317586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Input data: 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AAFB2-8C4D-428B-9ED5-7FEDAA1FE5DB}"/>
              </a:ext>
            </a:extLst>
          </p:cNvPr>
          <p:cNvSpPr txBox="1"/>
          <p:nvPr/>
        </p:nvSpPr>
        <p:spPr>
          <a:xfrm>
            <a:off x="1119188" y="4422562"/>
            <a:ext cx="308449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+ Labels:  y</a:t>
            </a:r>
            <a:r>
              <a:rPr lang="en-US" sz="2000" baseline="-25000" dirty="0"/>
              <a:t>1</a:t>
            </a:r>
            <a:r>
              <a:rPr lang="en-US" sz="2000" dirty="0"/>
              <a:t>, y</a:t>
            </a:r>
            <a:r>
              <a:rPr lang="en-US" sz="2000" baseline="-25000" dirty="0"/>
              <a:t>2</a:t>
            </a:r>
            <a:r>
              <a:rPr lang="en-US" sz="2000" dirty="0"/>
              <a:t>, y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y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7202A57-19C4-4F88-BB79-7FB9F37E49B5}"/>
              </a:ext>
            </a:extLst>
          </p:cNvPr>
          <p:cNvCxnSpPr/>
          <p:nvPr/>
        </p:nvCxnSpPr>
        <p:spPr>
          <a:xfrm flipH="1" flipV="1">
            <a:off x="6407167" y="3686175"/>
            <a:ext cx="1898633" cy="1419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2EB4F34-2103-C94A-91FD-26D2F5AED483}"/>
              </a:ext>
            </a:extLst>
          </p:cNvPr>
          <p:cNvSpPr txBox="1"/>
          <p:nvPr/>
        </p:nvSpPr>
        <p:spPr>
          <a:xfrm>
            <a:off x="7165772" y="379546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6DEFBD-65E7-3841-975D-5A6B546E0084}"/>
              </a:ext>
            </a:extLst>
          </p:cNvPr>
          <p:cNvSpPr txBox="1"/>
          <p:nvPr/>
        </p:nvSpPr>
        <p:spPr>
          <a:xfrm>
            <a:off x="7508672" y="382897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76D7EB-045A-AD49-8530-8DB66BB1C092}"/>
              </a:ext>
            </a:extLst>
          </p:cNvPr>
          <p:cNvSpPr txBox="1"/>
          <p:nvPr/>
        </p:nvSpPr>
        <p:spPr>
          <a:xfrm>
            <a:off x="7348537" y="390475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893685-7034-F44A-865E-4CD4E83F4E75}"/>
              </a:ext>
            </a:extLst>
          </p:cNvPr>
          <p:cNvSpPr txBox="1"/>
          <p:nvPr/>
        </p:nvSpPr>
        <p:spPr>
          <a:xfrm>
            <a:off x="7317563" y="370635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29499D-F701-B84F-886F-1779321A07A4}"/>
              </a:ext>
            </a:extLst>
          </p:cNvPr>
          <p:cNvSpPr txBox="1"/>
          <p:nvPr/>
        </p:nvSpPr>
        <p:spPr>
          <a:xfrm>
            <a:off x="7119938" y="360567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D8D47-BF1D-374E-9241-7380D57ACE2A}"/>
              </a:ext>
            </a:extLst>
          </p:cNvPr>
          <p:cNvSpPr txBox="1"/>
          <p:nvPr/>
        </p:nvSpPr>
        <p:spPr>
          <a:xfrm>
            <a:off x="6847337" y="4342578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33583A-ACE6-8F44-8AA8-271869966CB8}"/>
              </a:ext>
            </a:extLst>
          </p:cNvPr>
          <p:cNvSpPr txBox="1"/>
          <p:nvPr/>
        </p:nvSpPr>
        <p:spPr>
          <a:xfrm>
            <a:off x="6765189" y="4443262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920F78-2294-1347-90B6-0684AE5FACAA}"/>
              </a:ext>
            </a:extLst>
          </p:cNvPr>
          <p:cNvSpPr txBox="1"/>
          <p:nvPr/>
        </p:nvSpPr>
        <p:spPr>
          <a:xfrm>
            <a:off x="6407167" y="435690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F5C011-104D-D744-840F-DDDC1CB403C1}"/>
              </a:ext>
            </a:extLst>
          </p:cNvPr>
          <p:cNvSpPr txBox="1"/>
          <p:nvPr/>
        </p:nvSpPr>
        <p:spPr>
          <a:xfrm>
            <a:off x="6566714" y="453097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BEF867-8269-944D-AB14-261CF07A32C1}"/>
              </a:ext>
            </a:extLst>
          </p:cNvPr>
          <p:cNvSpPr txBox="1"/>
          <p:nvPr/>
        </p:nvSpPr>
        <p:spPr>
          <a:xfrm>
            <a:off x="6605642" y="427317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7175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D6FF-000A-4506-86E3-CBAFE096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Workflow for ML:</a:t>
            </a:r>
            <a:br>
              <a:rPr lang="en-US" dirty="0"/>
            </a:br>
            <a:r>
              <a:rPr lang="en-US" dirty="0"/>
              <a:t>Unsupervised </a:t>
            </a:r>
            <a:r>
              <a:rPr lang="en-US" dirty="0">
                <a:sym typeface="Wingdings" panose="05000000000000000000" pitchFamily="2" charset="2"/>
              </a:rPr>
              <a:t> Supervised Learning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AEF43-FD92-4476-88C3-6F3A28FF9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469" indent="0">
              <a:buNone/>
            </a:pPr>
            <a:r>
              <a:rPr lang="en-US" dirty="0"/>
              <a:t>Often, start with unsupervised learning, to identify useful features to extract</a:t>
            </a:r>
          </a:p>
          <a:p>
            <a:endParaRPr lang="en-US" dirty="0"/>
          </a:p>
          <a:p>
            <a:pPr marL="67469" indent="0">
              <a:buNone/>
            </a:pPr>
            <a:r>
              <a:rPr lang="en-US" dirty="0"/>
              <a:t>Then run </a:t>
            </a:r>
            <a:r>
              <a:rPr lang="en-US" b="1" dirty="0"/>
              <a:t>supervised learning methods</a:t>
            </a:r>
            <a:r>
              <a:rPr lang="en-US" dirty="0"/>
              <a:t>!</a:t>
            </a:r>
          </a:p>
          <a:p>
            <a:pPr marL="67469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A208F-C693-4906-BE75-53F6728D86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9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Supervised</a:t>
            </a:r>
            <a:r>
              <a:rPr lang="en-US" dirty="0"/>
              <a:t> Learning Starts with Feature</a:t>
            </a:r>
            <a:br>
              <a:rPr lang="en-US" dirty="0"/>
            </a:br>
            <a:r>
              <a:rPr lang="en-US" dirty="0"/>
              <a:t>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015" y="1287716"/>
            <a:ext cx="7514035" cy="594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Start with a matrix X of </a:t>
            </a:r>
            <a:r>
              <a:rPr lang="en-US" i="1" dirty="0"/>
              <a:t>extracted features</a:t>
            </a:r>
            <a:endParaRPr lang="en-US" i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456370" y="2350290"/>
            <a:ext cx="2101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✔ Beak</a:t>
            </a:r>
          </a:p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  ?   Webbed feet</a:t>
            </a:r>
          </a:p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   ✔ Quacks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1066" y="1864059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X: 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971AFC-0FA2-495F-BC7C-9A32FDF32050}"/>
              </a:ext>
            </a:extLst>
          </p:cNvPr>
          <p:cNvSpPr txBox="1"/>
          <p:nvPr/>
        </p:nvSpPr>
        <p:spPr>
          <a:xfrm>
            <a:off x="779174" y="1835315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Input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51E1D3-84D5-420D-A32F-59C95243A6BD}"/>
              </a:ext>
            </a:extLst>
          </p:cNvPr>
          <p:cNvSpPr txBox="1"/>
          <p:nvPr/>
        </p:nvSpPr>
        <p:spPr>
          <a:xfrm>
            <a:off x="2456370" y="3383588"/>
            <a:ext cx="2214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✔ Beak</a:t>
            </a:r>
          </a:p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 ✔ Webbed feet</a:t>
            </a:r>
          </a:p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   ✔ Quacks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EDECB0-F5F4-4CAF-8C00-0FBBF71949DA}"/>
              </a:ext>
            </a:extLst>
          </p:cNvPr>
          <p:cNvSpPr txBox="1"/>
          <p:nvPr/>
        </p:nvSpPr>
        <p:spPr>
          <a:xfrm>
            <a:off x="2490373" y="4371873"/>
            <a:ext cx="1927131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x</a:t>
            </a:r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Beak</a:t>
            </a:r>
          </a:p>
          <a:p>
            <a:r>
              <a:rPr lang="en-US" sz="2000" b="1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 x</a:t>
            </a:r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Webbed feet</a:t>
            </a:r>
          </a:p>
          <a:p>
            <a:r>
              <a:rPr lang="en-US" sz="2000" b="1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   x</a:t>
            </a:r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Quacks</a:t>
            </a:r>
          </a:p>
        </p:txBody>
      </p:sp>
      <p:pic>
        <p:nvPicPr>
          <p:cNvPr id="1026" name="Picture 2" descr="Duck">
            <a:extLst>
              <a:ext uri="{FF2B5EF4-FFF2-40B4-BE49-F238E27FC236}">
                <a16:creationId xmlns:a16="http://schemas.microsoft.com/office/drawing/2014/main" id="{0CA0E3CE-CF39-4D10-8B72-8AD63998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44" y="3383781"/>
            <a:ext cx="1132529" cy="84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w">
            <a:extLst>
              <a:ext uri="{FF2B5EF4-FFF2-40B4-BE49-F238E27FC236}">
                <a16:creationId xmlns:a16="http://schemas.microsoft.com/office/drawing/2014/main" id="{664E0A55-B67C-4AE8-B53A-B497F66F3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42" y="4415845"/>
            <a:ext cx="1132529" cy="75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CA9C25-7D10-4674-985B-D8AF3E639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15" y="4714791"/>
            <a:ext cx="279414" cy="1524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E4181D-22E9-40F4-A017-F0B8452E3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747" y="3256654"/>
            <a:ext cx="1412948" cy="88905"/>
          </a:xfrm>
          <a:prstGeom prst="rect">
            <a:avLst/>
          </a:prstGeom>
        </p:spPr>
      </p:pic>
      <p:pic>
        <p:nvPicPr>
          <p:cNvPr id="1030" name="Picture 6" descr="dws-hofman-rubber-duck-macao-770px">
            <a:extLst>
              <a:ext uri="{FF2B5EF4-FFF2-40B4-BE49-F238E27FC236}">
                <a16:creationId xmlns:a16="http://schemas.microsoft.com/office/drawing/2014/main" id="{01C6A6DB-4327-4B30-AB97-9F9B9A152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" t="9999" r="52100" b="10996"/>
          <a:stretch/>
        </p:blipFill>
        <p:spPr bwMode="auto">
          <a:xfrm>
            <a:off x="937163" y="2226663"/>
            <a:ext cx="925889" cy="90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95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6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Supervised</a:t>
            </a:r>
            <a:r>
              <a:rPr lang="en-US" dirty="0"/>
              <a:t> Learning Starts with Feature</a:t>
            </a:r>
            <a:br>
              <a:rPr lang="en-US" dirty="0"/>
            </a:br>
            <a:r>
              <a:rPr lang="en-US" dirty="0"/>
              <a:t>Extraction, Then </a:t>
            </a:r>
            <a:r>
              <a:rPr lang="en-US" i="1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015" y="1287715"/>
            <a:ext cx="7514035" cy="660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Train</a:t>
            </a:r>
            <a:r>
              <a:rPr lang="en-US" dirty="0"/>
              <a:t> using a </a:t>
            </a:r>
            <a:r>
              <a:rPr lang="en-US" dirty="0">
                <a:solidFill>
                  <a:schemeClr val="accent1"/>
                </a:solidFill>
              </a:rPr>
              <a:t>matrix </a:t>
            </a:r>
            <a:r>
              <a:rPr lang="en-US" b="1" dirty="0">
                <a:solidFill>
                  <a:schemeClr val="accent1"/>
                </a:solidFill>
              </a:rPr>
              <a:t>X</a:t>
            </a:r>
            <a:r>
              <a:rPr lang="en-US" dirty="0"/>
              <a:t> and a label or </a:t>
            </a:r>
            <a:r>
              <a:rPr lang="en-US" i="1" dirty="0"/>
              <a:t>class</a:t>
            </a:r>
            <a:r>
              <a:rPr lang="en-US" dirty="0"/>
              <a:t>, in </a:t>
            </a:r>
            <a:r>
              <a:rPr lang="en-US" dirty="0">
                <a:solidFill>
                  <a:schemeClr val="accent1"/>
                </a:solidFill>
              </a:rPr>
              <a:t>vector </a:t>
            </a:r>
            <a:r>
              <a:rPr lang="en-US" b="1" dirty="0">
                <a:solidFill>
                  <a:schemeClr val="accent1"/>
                </a:solidFill>
              </a:rPr>
              <a:t>y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779174" y="1892465"/>
            <a:ext cx="6573360" cy="3552221"/>
            <a:chOff x="3851706" y="1305765"/>
            <a:chExt cx="6573360" cy="3552221"/>
          </a:xfrm>
        </p:grpSpPr>
        <p:sp>
          <p:nvSpPr>
            <p:cNvPr id="6" name="TextBox 5"/>
            <p:cNvSpPr txBox="1"/>
            <p:nvPr/>
          </p:nvSpPr>
          <p:spPr>
            <a:xfrm>
              <a:off x="5528902" y="1820740"/>
              <a:ext cx="21018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✔ Beak</a:t>
              </a:r>
            </a:p>
            <a:p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   ?   Webbed feet</a:t>
              </a:r>
            </a:p>
            <a:p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    ✔ Quacks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3598" y="1334509"/>
              <a:ext cx="15488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X:  features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9588" y="1305765"/>
              <a:ext cx="10935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y:  class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79588" y="1697113"/>
              <a:ext cx="15921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✔ Is a duck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971AFC-0FA2-495F-BC7C-9A32FDF32050}"/>
                </a:ext>
              </a:extLst>
            </p:cNvPr>
            <p:cNvSpPr txBox="1"/>
            <p:nvPr/>
          </p:nvSpPr>
          <p:spPr>
            <a:xfrm>
              <a:off x="3851706" y="1305765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51E1D3-84D5-420D-A32F-59C95243A6BD}"/>
                </a:ext>
              </a:extLst>
            </p:cNvPr>
            <p:cNvSpPr txBox="1"/>
            <p:nvPr/>
          </p:nvSpPr>
          <p:spPr>
            <a:xfrm>
              <a:off x="5528902" y="2854038"/>
              <a:ext cx="22140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✔ Beak</a:t>
              </a:r>
            </a:p>
            <a:p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  ✔ Webbed feet</a:t>
              </a:r>
            </a:p>
            <a:p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    ✔ Quacks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3284FF-77C5-4047-B9D0-C8F83D257159}"/>
                </a:ext>
              </a:extLst>
            </p:cNvPr>
            <p:cNvSpPr txBox="1"/>
            <p:nvPr/>
          </p:nvSpPr>
          <p:spPr>
            <a:xfrm>
              <a:off x="8279588" y="2730411"/>
              <a:ext cx="15921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✔ Is a duck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EDECB0-F5F4-4CAF-8C00-0FBBF71949DA}"/>
                </a:ext>
              </a:extLst>
            </p:cNvPr>
            <p:cNvSpPr txBox="1"/>
            <p:nvPr/>
          </p:nvSpPr>
          <p:spPr>
            <a:xfrm>
              <a:off x="5562905" y="3842323"/>
              <a:ext cx="1927131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 Beak</a:t>
              </a:r>
            </a:p>
            <a:p>
              <a:r>
                <a:rPr lang="en-US" sz="2000" b="1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  x</a:t>
              </a:r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 Webbed feet</a:t>
              </a:r>
            </a:p>
            <a:p>
              <a:r>
                <a:rPr lang="en-US" sz="2000" b="1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    x</a:t>
              </a:r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 Quacks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7C4744-18E1-41F9-BA7F-4F8E5FEB0A8D}"/>
                </a:ext>
              </a:extLst>
            </p:cNvPr>
            <p:cNvSpPr txBox="1"/>
            <p:nvPr/>
          </p:nvSpPr>
          <p:spPr>
            <a:xfrm>
              <a:off x="8313591" y="3718696"/>
              <a:ext cx="21114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 </a:t>
              </a:r>
              <a:r>
                <a:rPr lang="en-US" sz="2000" b="1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  Is NOT a duck</a:t>
              </a:r>
            </a:p>
          </p:txBody>
        </p:sp>
      </p:grpSp>
      <p:pic>
        <p:nvPicPr>
          <p:cNvPr id="1026" name="Picture 2" descr="Duck">
            <a:extLst>
              <a:ext uri="{FF2B5EF4-FFF2-40B4-BE49-F238E27FC236}">
                <a16:creationId xmlns:a16="http://schemas.microsoft.com/office/drawing/2014/main" id="{0CA0E3CE-CF39-4D10-8B72-8AD63998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44" y="3440931"/>
            <a:ext cx="1132529" cy="84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w">
            <a:extLst>
              <a:ext uri="{FF2B5EF4-FFF2-40B4-BE49-F238E27FC236}">
                <a16:creationId xmlns:a16="http://schemas.microsoft.com/office/drawing/2014/main" id="{664E0A55-B67C-4AE8-B53A-B497F66F3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42" y="4472995"/>
            <a:ext cx="1132529" cy="75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CA9C25-7D10-4674-985B-D8AF3E639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15" y="4771941"/>
            <a:ext cx="279414" cy="1524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E4181D-22E9-40F4-A017-F0B8452E3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747" y="3313804"/>
            <a:ext cx="1412948" cy="88905"/>
          </a:xfrm>
          <a:prstGeom prst="rect">
            <a:avLst/>
          </a:prstGeom>
        </p:spPr>
      </p:pic>
      <p:pic>
        <p:nvPicPr>
          <p:cNvPr id="1030" name="Picture 6" descr="dws-hofman-rubber-duck-macao-770px">
            <a:extLst>
              <a:ext uri="{FF2B5EF4-FFF2-40B4-BE49-F238E27FC236}">
                <a16:creationId xmlns:a16="http://schemas.microsoft.com/office/drawing/2014/main" id="{01C6A6DB-4327-4B30-AB97-9F9B9A152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" t="9999" r="52100" b="10996"/>
          <a:stretch/>
        </p:blipFill>
        <p:spPr bwMode="auto">
          <a:xfrm>
            <a:off x="937163" y="2283813"/>
            <a:ext cx="925889" cy="90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72735"/>
      </p:ext>
    </p:extLst>
  </p:cSld>
  <p:clrMapOvr>
    <a:masterClrMapping/>
  </p:clrMapOvr>
</p:sld>
</file>

<file path=ppt/theme/theme1.xml><?xml version="1.0" encoding="utf-8"?>
<a:theme xmlns:a="http://schemas.openxmlformats.org/drawingml/2006/main" name="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Lecture_Slides-SBD</Template>
  <TotalTime>74856</TotalTime>
  <Words>3360</Words>
  <Application>Microsoft Office PowerPoint</Application>
  <PresentationFormat>On-screen Show (16:10)</PresentationFormat>
  <Paragraphs>741</Paragraphs>
  <Slides>43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Arial</vt:lpstr>
      <vt:lpstr>Cambria Math</vt:lpstr>
      <vt:lpstr>Consolas</vt:lpstr>
      <vt:lpstr>Constantia</vt:lpstr>
      <vt:lpstr>Corbel</vt:lpstr>
      <vt:lpstr>Courier New</vt:lpstr>
      <vt:lpstr>Franklin Gothic</vt:lpstr>
      <vt:lpstr>Helvetica Neue</vt:lpstr>
      <vt:lpstr>Noto Sans Symbols</vt:lpstr>
      <vt:lpstr>Tahoma</vt:lpstr>
      <vt:lpstr>Times New Roman</vt:lpstr>
      <vt:lpstr>Wingdings</vt:lpstr>
      <vt:lpstr>Penn</vt:lpstr>
      <vt:lpstr>Supervised Machine Learning: Overview, Decision Trees, Random Forests</vt:lpstr>
      <vt:lpstr>Two Flavors of Machine Learning</vt:lpstr>
      <vt:lpstr>Two Flavors of Machine Learning</vt:lpstr>
      <vt:lpstr>Two Flavors of Machine Learning</vt:lpstr>
      <vt:lpstr>Two Flavors of Machine Learning</vt:lpstr>
      <vt:lpstr>Two Flavors of Machine Learning</vt:lpstr>
      <vt:lpstr>A Workflow for ML: Unsupervised  Supervised Learning</vt:lpstr>
      <vt:lpstr>Supervised Learning Starts with Feature Extraction</vt:lpstr>
      <vt:lpstr>Supervised Learning Starts with Feature Extraction, Then Training</vt:lpstr>
      <vt:lpstr>Under the Covers…</vt:lpstr>
      <vt:lpstr>Then: Prediction</vt:lpstr>
      <vt:lpstr>Types of Supervised Learning</vt:lpstr>
      <vt:lpstr>Classification</vt:lpstr>
      <vt:lpstr>The Process of Building  and Evaluating a Classifier</vt:lpstr>
      <vt:lpstr>Why the Three Stages? Challenges Faced in Building a Classifier</vt:lpstr>
      <vt:lpstr>Python Provides a Standard Interface to Many Classifiers – SciKit-Learn</vt:lpstr>
      <vt:lpstr>Explainable Classifiers: Decision Trees</vt:lpstr>
      <vt:lpstr>An Example</vt:lpstr>
      <vt:lpstr>Intuition: Determine How Well  Each Feature Predicts the Output</vt:lpstr>
      <vt:lpstr>An Example</vt:lpstr>
      <vt:lpstr>A Flowchart for Making Predictions…</vt:lpstr>
      <vt:lpstr>A Decision Tree for Making Predictions…</vt:lpstr>
      <vt:lpstr>Building a Decision Tree in SciKit-Learn…</vt:lpstr>
      <vt:lpstr>Summary: Decision Tree Basics</vt:lpstr>
      <vt:lpstr>How a Decision Tree Is Built</vt:lpstr>
      <vt:lpstr>From the Basics to an Algorithm</vt:lpstr>
      <vt:lpstr>The Basic Approach</vt:lpstr>
      <vt:lpstr>A Greedy Heuristic to Build  Decision Trees</vt:lpstr>
      <vt:lpstr>So… How to Define Information Gain?</vt:lpstr>
      <vt:lpstr>Entropy</vt:lpstr>
      <vt:lpstr>An Example: Entropy</vt:lpstr>
      <vt:lpstr>Conditional Entropy</vt:lpstr>
      <vt:lpstr>An Example: Conditional Entropy</vt:lpstr>
      <vt:lpstr>From Conditional Entropy: Information Gain!</vt:lpstr>
      <vt:lpstr>Entropy Isn’t the Only Possible Metric for Information Gain</vt:lpstr>
      <vt:lpstr>Summary: Decision Trees and Split Points</vt:lpstr>
      <vt:lpstr>Decision Trees and Overfitting</vt:lpstr>
      <vt:lpstr>Major Danger of Decision Trees</vt:lpstr>
      <vt:lpstr>Another Approach to Make  Classifiers More Accurate: Ensembles</vt:lpstr>
      <vt:lpstr>Ensembles of Decision Trees  – Random Forests</vt:lpstr>
      <vt:lpstr>Random Forest Hyperparameters</vt:lpstr>
      <vt:lpstr>Random Forests in SciKit-Learn</vt:lpstr>
      <vt:lpstr>Summary of Decision Trees and Random Forests</vt:lpstr>
    </vt:vector>
  </TitlesOfParts>
  <Manager>Peter Druschel</Manager>
  <Company/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Data</dc:title>
  <dc:subject>Scalable and Cloud Computing</dc:subject>
  <dc:creator>Zachary Ives</dc:creator>
  <cp:keywords>NETS 212</cp:keywords>
  <dc:description>http://www.cis.upenn.edu/~nets212/</dc:description>
  <cp:lastModifiedBy>Zack Ives</cp:lastModifiedBy>
  <cp:revision>455</cp:revision>
  <cp:lastPrinted>2020-01-12T19:37:10Z</cp:lastPrinted>
  <dcterms:created xsi:type="dcterms:W3CDTF">2017-01-03T15:51:00Z</dcterms:created>
  <dcterms:modified xsi:type="dcterms:W3CDTF">2020-04-17T16:46:27Z</dcterms:modified>
  <cp:category>Lecture</cp:category>
</cp:coreProperties>
</file>