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8" r:id="rId3"/>
    <p:sldId id="259" r:id="rId4"/>
    <p:sldId id="295" r:id="rId5"/>
    <p:sldId id="260" r:id="rId6"/>
    <p:sldId id="261" r:id="rId7"/>
    <p:sldId id="296" r:id="rId8"/>
    <p:sldId id="297" r:id="rId9"/>
    <p:sldId id="298" r:id="rId10"/>
    <p:sldId id="262" r:id="rId11"/>
    <p:sldId id="264" r:id="rId12"/>
  </p:sldIdLst>
  <p:sldSz cx="9144000" cy="5715000" type="screen16x10"/>
  <p:notesSz cx="6985000" cy="92837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defaultTextStyle>
  <p:extLst>
    <p:ext uri="{EFAFB233-063F-42B5-8137-9DF3F51BA10A}">
      <p15:sldGuideLst xmlns:p15="http://schemas.microsoft.com/office/powerpoint/2012/main">
        <p15:guide id="1" orient="horz" pos="3240">
          <p15:clr>
            <a:srgbClr val="A4A3A4"/>
          </p15:clr>
        </p15:guide>
        <p15:guide id="2" pos="5520">
          <p15:clr>
            <a:srgbClr val="A4A3A4"/>
          </p15:clr>
        </p15:guide>
      </p15:sldGuideLst>
    </p:ext>
    <p:ext uri="{2D200454-40CA-4A62-9FC3-DE9A4176ACB9}">
      <p15:notesGuideLst xmlns:p15="http://schemas.microsoft.com/office/powerpoint/2012/main">
        <p15:guide id="1" orient="horz" pos="2924">
          <p15:clr>
            <a:srgbClr val="A4A3A4"/>
          </p15:clr>
        </p15:guide>
        <p15:guide id="2" pos="22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20" autoAdjust="0"/>
    <p:restoredTop sz="86463" autoAdjust="0"/>
  </p:normalViewPr>
  <p:slideViewPr>
    <p:cSldViewPr snapToGrid="0">
      <p:cViewPr varScale="1">
        <p:scale>
          <a:sx n="68" d="100"/>
          <a:sy n="68" d="100"/>
        </p:scale>
        <p:origin x="808" y="32"/>
      </p:cViewPr>
      <p:guideLst>
        <p:guide orient="horz" pos="3240"/>
        <p:guide pos="552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00" d="100"/>
          <a:sy n="100" d="100"/>
        </p:scale>
        <p:origin x="0" y="0"/>
      </p:cViewPr>
      <p:guideLst>
        <p:guide orient="horz" pos="2924"/>
        <p:guide pos="220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3027639" cy="462917"/>
          </a:xfrm>
          <a:prstGeom prst="rect">
            <a:avLst/>
          </a:prstGeom>
          <a:noFill/>
          <a:ln>
            <a:noFill/>
          </a:ln>
        </p:spPr>
        <p:txBody>
          <a:bodyPr spcFirstLastPara="1" wrap="square" lIns="87425" tIns="43700" rIns="87425" bIns="43700" anchor="t" anchorCtr="0">
            <a:noAutofit/>
          </a:bodyPr>
          <a:lstStyle>
            <a:lvl1pPr marR="0" lvl="0" algn="l" rtl="0">
              <a:spcBef>
                <a:spcPts val="0"/>
              </a:spcBef>
              <a:spcAft>
                <a:spcPts val="0"/>
              </a:spcAft>
              <a:buClr>
                <a:schemeClr val="dk1"/>
              </a:buClr>
              <a:buSzPts val="1100"/>
              <a:buFont typeface="Arial"/>
              <a:buNone/>
              <a:defRPr sz="1100" b="0" i="0" u="none" strike="noStrike" cap="none">
                <a:solidFill>
                  <a:schemeClr val="dk1"/>
                </a:solidFill>
                <a:uFillTx/>
                <a:latin typeface="Arial" panose="020B0604020202020204" pitchFamily="34" charset="0"/>
                <a:ea typeface="Arial" panose="020B0604020202020204" pitchFamily="34" charset="0"/>
                <a:cs typeface="Arial"/>
                <a:sym typeface="Arial"/>
              </a:defRPr>
            </a:lvl1pPr>
            <a:lvl2pPr marR="0" lvl="1"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2pPr>
            <a:lvl3pPr marR="0" lvl="2"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3pPr>
            <a:lvl4pPr marR="0" lvl="3"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4pPr>
            <a:lvl5pPr marR="0" lvl="4"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5pPr>
            <a:lvl6pPr marR="0" lvl="5"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6pPr>
            <a:lvl7pPr marR="0" lvl="6"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7pPr>
            <a:lvl8pPr marR="0" lvl="7"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8pPr>
            <a:lvl9pPr marR="0" lvl="8"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9pPr>
          </a:lstStyle>
          <a:p>
            <a:endParaRPr lang="en-US" dirty="0">
              <a:uFillTx/>
            </a:endParaRPr>
          </a:p>
        </p:txBody>
      </p:sp>
      <p:sp>
        <p:nvSpPr>
          <p:cNvPr id="4" name="Google Shape;4;n"/>
          <p:cNvSpPr txBox="1">
            <a:spLocks noGrp="1"/>
          </p:cNvSpPr>
          <p:nvPr>
            <p:ph type="dt" idx="10"/>
          </p:nvPr>
        </p:nvSpPr>
        <p:spPr>
          <a:xfrm>
            <a:off x="3957361" y="0"/>
            <a:ext cx="3027639" cy="462917"/>
          </a:xfrm>
          <a:prstGeom prst="rect">
            <a:avLst/>
          </a:prstGeom>
          <a:noFill/>
          <a:ln>
            <a:noFill/>
          </a:ln>
        </p:spPr>
        <p:txBody>
          <a:bodyPr spcFirstLastPara="1" wrap="square" lIns="87425" tIns="43700" rIns="87425" bIns="43700" anchor="t" anchorCtr="0">
            <a:noAutofit/>
          </a:bodyPr>
          <a:lstStyle>
            <a:lvl1pPr marR="0" lvl="0" algn="r" rtl="0">
              <a:spcBef>
                <a:spcPts val="0"/>
              </a:spcBef>
              <a:spcAft>
                <a:spcPts val="0"/>
              </a:spcAft>
              <a:buClr>
                <a:schemeClr val="dk1"/>
              </a:buClr>
              <a:buSzPts val="1100"/>
              <a:buFont typeface="Arial"/>
              <a:buNone/>
              <a:defRPr sz="1100" b="0" i="0" u="none" strike="noStrike" cap="none">
                <a:solidFill>
                  <a:schemeClr val="dk1"/>
                </a:solidFill>
                <a:uFillTx/>
                <a:latin typeface="Arial" panose="020B0604020202020204" pitchFamily="34" charset="0"/>
                <a:ea typeface="Arial" panose="020B0604020202020204" pitchFamily="34" charset="0"/>
                <a:cs typeface="Arial"/>
                <a:sym typeface="Arial"/>
              </a:defRPr>
            </a:lvl1pPr>
            <a:lvl2pPr marR="0" lvl="1"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2pPr>
            <a:lvl3pPr marR="0" lvl="2"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3pPr>
            <a:lvl4pPr marR="0" lvl="3"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4pPr>
            <a:lvl5pPr marR="0" lvl="4"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5pPr>
            <a:lvl6pPr marR="0" lvl="5"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6pPr>
            <a:lvl7pPr marR="0" lvl="6"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7pPr>
            <a:lvl8pPr marR="0" lvl="7"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8pPr>
            <a:lvl9pPr marR="0" lvl="8"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9pPr>
          </a:lstStyle>
          <a:p>
            <a:endParaRPr lang="en-US" dirty="0">
              <a:uFillTx/>
            </a:endParaRPr>
          </a:p>
        </p:txBody>
      </p:sp>
      <p:sp>
        <p:nvSpPr>
          <p:cNvPr id="5" name="Google Shape;5;n"/>
          <p:cNvSpPr>
            <a:spLocks noGrp="1" noRot="1" noChangeAspect="1"/>
          </p:cNvSpPr>
          <p:nvPr>
            <p:ph type="sldImg" idx="3"/>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uFillTx/>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chemeClr val="dk1"/>
                </a:solidFill>
                <a:uFillTx/>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chemeClr val="dk1"/>
                </a:solidFill>
                <a:uFillTx/>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chemeClr val="dk1"/>
                </a:solidFill>
                <a:uFillTx/>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chemeClr val="dk1"/>
                </a:solidFill>
                <a:uFillTx/>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uFillTx/>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uFillTx/>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uFillTx/>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uFillTx/>
                <a:latin typeface="Calibri"/>
                <a:ea typeface="Calibri"/>
                <a:cs typeface="Calibri"/>
                <a:sym typeface="Calibri"/>
              </a:defRPr>
            </a:lvl9pPr>
          </a:lstStyle>
          <a:p>
            <a:endParaRPr>
              <a:uFillTx/>
            </a:endParaRPr>
          </a:p>
        </p:txBody>
      </p:sp>
      <p:sp>
        <p:nvSpPr>
          <p:cNvPr id="7" name="Google Shape;7;n"/>
          <p:cNvSpPr txBox="1">
            <a:spLocks noGrp="1"/>
          </p:cNvSpPr>
          <p:nvPr>
            <p:ph type="ftr" idx="11"/>
          </p:nvPr>
        </p:nvSpPr>
        <p:spPr>
          <a:xfrm>
            <a:off x="1" y="8820783"/>
            <a:ext cx="3027639" cy="462917"/>
          </a:xfrm>
          <a:prstGeom prst="rect">
            <a:avLst/>
          </a:prstGeom>
          <a:noFill/>
          <a:ln>
            <a:noFill/>
          </a:ln>
        </p:spPr>
        <p:txBody>
          <a:bodyPr spcFirstLastPara="1" wrap="square" lIns="87425" tIns="43700" rIns="87425" bIns="43700" anchor="b" anchorCtr="0">
            <a:noAutofit/>
          </a:bodyPr>
          <a:lstStyle>
            <a:lvl1pPr marR="0" lvl="0" algn="l" rtl="0">
              <a:spcBef>
                <a:spcPts val="0"/>
              </a:spcBef>
              <a:spcAft>
                <a:spcPts val="0"/>
              </a:spcAft>
              <a:buClr>
                <a:schemeClr val="dk1"/>
              </a:buClr>
              <a:buSzPts val="1100"/>
              <a:buFont typeface="Arial"/>
              <a:buNone/>
              <a:defRPr sz="1100" b="0" i="0" u="none" strike="noStrike" cap="none">
                <a:solidFill>
                  <a:schemeClr val="dk1"/>
                </a:solidFill>
                <a:uFillTx/>
                <a:latin typeface="Arial" panose="020B0604020202020204" pitchFamily="34" charset="0"/>
                <a:ea typeface="Arial" panose="020B0604020202020204" pitchFamily="34" charset="0"/>
                <a:cs typeface="Arial"/>
                <a:sym typeface="Arial"/>
              </a:defRPr>
            </a:lvl1pPr>
            <a:lvl2pPr marR="0" lvl="1"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2pPr>
            <a:lvl3pPr marR="0" lvl="2"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3pPr>
            <a:lvl4pPr marR="0" lvl="3"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4pPr>
            <a:lvl5pPr marR="0" lvl="4"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5pPr>
            <a:lvl6pPr marR="0" lvl="5"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6pPr>
            <a:lvl7pPr marR="0" lvl="6"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7pPr>
            <a:lvl8pPr marR="0" lvl="7"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8pPr>
            <a:lvl9pPr marR="0" lvl="8"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9pPr>
          </a:lstStyle>
          <a:p>
            <a:endParaRPr lang="en-US" dirty="0">
              <a:uFillTx/>
            </a:endParaRPr>
          </a:p>
        </p:txBody>
      </p:sp>
      <p:sp>
        <p:nvSpPr>
          <p:cNvPr id="8" name="Google Shape;8;n"/>
          <p:cNvSpPr txBox="1">
            <a:spLocks noGrp="1"/>
          </p:cNvSpPr>
          <p:nvPr>
            <p:ph type="sldNum" idx="12"/>
          </p:nvPr>
        </p:nvSpPr>
        <p:spPr>
          <a:xfrm>
            <a:off x="3957361" y="8820783"/>
            <a:ext cx="3027639" cy="462917"/>
          </a:xfrm>
          <a:prstGeom prst="rect">
            <a:avLst/>
          </a:prstGeom>
          <a:noFill/>
          <a:ln>
            <a:noFill/>
          </a:ln>
        </p:spPr>
        <p:txBody>
          <a:bodyPr spcFirstLastPara="1" wrap="square" lIns="87425" tIns="43700" rIns="87425" bIns="43700" anchor="b" anchorCtr="0">
            <a:noAutofit/>
          </a:bodyPr>
          <a:lstStyle>
            <a:lvl1pPr>
              <a:defRPr>
                <a:uFillTx/>
                <a:latin typeface="Arial" panose="020B0604020202020204" pitchFamily="34" charset="0"/>
              </a:defRPr>
            </a:lvl1pPr>
          </a:lstStyle>
          <a:p>
            <a:pPr algn="r">
              <a:buClr>
                <a:schemeClr val="dk1"/>
              </a:buClr>
              <a:buSzPts val="1100"/>
            </a:pPr>
            <a:fld id="{00000000-1234-1234-1234-123412341234}" type="slidenum">
              <a:rPr lang="en-US" sz="1100" smtClean="0">
                <a:solidFill>
                  <a:schemeClr val="dk1"/>
                </a:solidFill>
                <a:uFillTx/>
              </a:rPr>
              <a:pPr algn="r">
                <a:buClr>
                  <a:schemeClr val="dk1"/>
                </a:buClr>
                <a:buSzPts val="1100"/>
              </a:pPr>
              <a:t>‹#›</a:t>
            </a:fld>
            <a:endParaRPr lang="en-US" sz="1100" dirty="0">
              <a:solidFill>
                <a:schemeClr val="dk1"/>
              </a:solidFill>
              <a:uFillTx/>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notes"/>
          <p:cNvSpPr txBox="1">
            <a:spLocks noGrp="1"/>
          </p:cNvSpPr>
          <p:nvPr>
            <p:ph type="sldNum" idx="12"/>
          </p:nvPr>
        </p:nvSpPr>
        <p:spPr>
          <a:xfrm>
            <a:off x="3957361" y="8820783"/>
            <a:ext cx="3027639" cy="462917"/>
          </a:xfrm>
          <a:prstGeom prst="rect">
            <a:avLst/>
          </a:prstGeom>
          <a:noFill/>
          <a:ln>
            <a:noFill/>
          </a:ln>
        </p:spPr>
        <p:txBody>
          <a:bodyPr spcFirstLastPara="1" wrap="square" lIns="87425" tIns="43700" rIns="87425" bIns="43700" anchor="b" anchorCtr="0">
            <a:noAutofit/>
          </a:bodyPr>
          <a:lstStyle/>
          <a:p>
            <a:pPr marL="0" marR="0" lvl="0" indent="0" algn="r" rtl="0">
              <a:spcBef>
                <a:spcPts val="0"/>
              </a:spcBef>
              <a:spcAft>
                <a:spcPts val="0"/>
              </a:spcAft>
              <a:buClr>
                <a:schemeClr val="dk1"/>
              </a:buClr>
              <a:buSzPts val="1100"/>
              <a:buFont typeface="Noto Sans Symbols"/>
              <a:buNone/>
            </a:pPr>
            <a:fld id="{00000000-1234-1234-1234-123412341234}" type="slidenum">
              <a:rPr lang="en-US" sz="1100" b="0" i="0" u="none" strike="noStrike" cap="none">
                <a:solidFill>
                  <a:schemeClr val="dk1"/>
                </a:solidFill>
                <a:uFillTx/>
                <a:latin typeface="Times New Roman"/>
                <a:ea typeface="Times New Roman"/>
                <a:cs typeface="Times New Roman"/>
                <a:sym typeface="Times New Roman"/>
              </a:rPr>
              <a:t>1</a:t>
            </a:fld>
            <a:endParaRPr sz="1100" b="0" i="0" u="none" strike="noStrike" cap="none">
              <a:solidFill>
                <a:schemeClr val="dk1"/>
              </a:solidFill>
              <a:uFillTx/>
              <a:latin typeface="Times New Roman"/>
              <a:ea typeface="Times New Roman"/>
              <a:cs typeface="Times New Roman"/>
              <a:sym typeface="Times New Roman"/>
            </a:endParaRPr>
          </a:p>
        </p:txBody>
      </p:sp>
      <p:sp>
        <p:nvSpPr>
          <p:cNvPr id="144" name="Google Shape;144;p1: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5" name="Google Shape;145;p1: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lvl="0" indent="0" algn="l" rtl="0">
              <a:spcBef>
                <a:spcPts val="0"/>
              </a:spcBef>
              <a:spcAft>
                <a:spcPts val="0"/>
              </a:spcAft>
              <a:buNone/>
            </a:pPr>
            <a:endParaRPr dirty="0">
              <a:uFillTx/>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9: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endParaRPr dirty="0">
              <a:uFillTx/>
            </a:endParaRPr>
          </a:p>
        </p:txBody>
      </p:sp>
      <p:sp>
        <p:nvSpPr>
          <p:cNvPr id="260" name="Google Shape;260;p9: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1: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r>
              <a:rPr lang="en-US" dirty="0">
                <a:uFillTx/>
              </a:rPr>
              <a:t>This conclusion naturally leads to a discussion of scalable data processing, and we recommend the next slide set to be </a:t>
            </a:r>
            <a:r>
              <a:rPr lang="en-US" b="1" dirty="0">
                <a:uFillTx/>
              </a:rPr>
              <a:t>EFFICIENT-DATA-PROCESSING-algorithms-intermediate</a:t>
            </a:r>
            <a:r>
              <a:rPr lang="en-US" dirty="0">
                <a:uFillTx/>
              </a:rPr>
              <a:t> from the </a:t>
            </a:r>
            <a:r>
              <a:rPr lang="en-US" b="1" dirty="0">
                <a:uFillTx/>
              </a:rPr>
              <a:t>opends4all-scalable-data-processing</a:t>
            </a:r>
            <a:r>
              <a:rPr lang="en-US" dirty="0">
                <a:uFillTx/>
              </a:rPr>
              <a:t> module.</a:t>
            </a:r>
            <a:endParaRPr dirty="0">
              <a:uFillTx/>
            </a:endParaRPr>
          </a:p>
        </p:txBody>
      </p:sp>
      <p:sp>
        <p:nvSpPr>
          <p:cNvPr id="282" name="Google Shape;282;p11: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5: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endParaRPr>
              <a:uFillTx/>
            </a:endParaRPr>
          </a:p>
        </p:txBody>
      </p:sp>
      <p:sp>
        <p:nvSpPr>
          <p:cNvPr id="181" name="Google Shape;181;p5: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6: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r>
              <a:rPr lang="en-US" dirty="0">
                <a:uFillTx/>
              </a:rPr>
              <a:t>This is the classic picture of a computer from the 1980s.  The light blue is the brains of the computer (microprocessor).  The CPU needs to pull the data out of RAM into the microprocessor.  To do that, it puts it into registers, performs computation, and writes it back out.</a:t>
            </a:r>
          </a:p>
          <a:p>
            <a:pPr marL="0" lvl="0" indent="0" algn="l" rtl="0">
              <a:spcBef>
                <a:spcPts val="360"/>
              </a:spcBef>
              <a:spcAft>
                <a:spcPts val="0"/>
              </a:spcAft>
              <a:buNone/>
            </a:pPr>
            <a:endParaRPr lang="en-US" dirty="0">
              <a:uFillTx/>
            </a:endParaRPr>
          </a:p>
          <a:p>
            <a:pPr marL="0" lvl="0" indent="0" algn="l" rtl="0">
              <a:spcBef>
                <a:spcPts val="360"/>
              </a:spcBef>
              <a:spcAft>
                <a:spcPts val="0"/>
              </a:spcAft>
              <a:buNone/>
            </a:pPr>
            <a:r>
              <a:rPr lang="en-US" dirty="0">
                <a:uFillTx/>
              </a:rPr>
              <a:t>But the microprocessor has gotten much faster since then (top of the line is ~5 Gigahertz, can execute 5B instructions/sec).  The problem is that it must have the data to use, and the RAM is slow (75 nanosecond response time).  So the processing is hampered by the RAM (75x delay).</a:t>
            </a:r>
          </a:p>
          <a:p>
            <a:pPr marL="0" lvl="0" indent="0" algn="l" rtl="0">
              <a:spcBef>
                <a:spcPts val="360"/>
              </a:spcBef>
              <a:spcAft>
                <a:spcPts val="0"/>
              </a:spcAft>
              <a:buNone/>
            </a:pPr>
            <a:endParaRPr lang="en-US" dirty="0">
              <a:uFillTx/>
            </a:endParaRPr>
          </a:p>
          <a:p>
            <a:pPr marL="0" lvl="0" indent="0" algn="l" rtl="0">
              <a:spcBef>
                <a:spcPts val="360"/>
              </a:spcBef>
              <a:spcAft>
                <a:spcPts val="0"/>
              </a:spcAft>
              <a:buNone/>
            </a:pPr>
            <a:r>
              <a:rPr lang="en-US" dirty="0">
                <a:uFillTx/>
              </a:rPr>
              <a:t>The idea is to make memory faster, but the bigger the memory is the slower it becomes.  Can we use smaller, much faster memory, to improve performance?</a:t>
            </a:r>
            <a:endParaRPr dirty="0">
              <a:uFillTx/>
            </a:endParaRPr>
          </a:p>
        </p:txBody>
      </p:sp>
      <p:sp>
        <p:nvSpPr>
          <p:cNvPr id="189" name="Google Shape;189;p6: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6: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r>
              <a:rPr lang="en-US" dirty="0">
                <a:uFillTx/>
              </a:rPr>
              <a:t>This is called a cache, and there are various levels (2-4, number by how close they are to the processor and how slow they are).    L1 might be a 2 nanosecond delay, but it is really small; L2 has a slightly larger delay but is larger.</a:t>
            </a:r>
          </a:p>
          <a:p>
            <a:pPr marL="0" lvl="0" indent="0" algn="l" rtl="0">
              <a:spcBef>
                <a:spcPts val="360"/>
              </a:spcBef>
              <a:spcAft>
                <a:spcPts val="0"/>
              </a:spcAft>
              <a:buNone/>
            </a:pPr>
            <a:r>
              <a:rPr lang="en-US" dirty="0">
                <a:uFillTx/>
              </a:rPr>
              <a:t>On the side, we also have disk which is even bigger than the RAM (typically 1 Terabyte or </a:t>
            </a:r>
            <a:r>
              <a:rPr lang="en-US" dirty="0" err="1">
                <a:uFillTx/>
              </a:rPr>
              <a:t>Petabye</a:t>
            </a:r>
            <a:r>
              <a:rPr lang="en-US" dirty="0">
                <a:uFillTx/>
              </a:rPr>
              <a:t>).  Sometimes you need to pull data from disk to RAM to cache, etc.</a:t>
            </a:r>
          </a:p>
          <a:p>
            <a:pPr marL="0" lvl="0" indent="0" algn="l" rtl="0">
              <a:spcBef>
                <a:spcPts val="360"/>
              </a:spcBef>
              <a:spcAft>
                <a:spcPts val="0"/>
              </a:spcAft>
              <a:buNone/>
            </a:pPr>
            <a:endParaRPr lang="en-US" dirty="0">
              <a:uFillTx/>
            </a:endParaRPr>
          </a:p>
          <a:p>
            <a:pPr marL="0" lvl="0" indent="0" algn="l" rtl="0">
              <a:spcBef>
                <a:spcPts val="360"/>
              </a:spcBef>
              <a:spcAft>
                <a:spcPts val="0"/>
              </a:spcAft>
              <a:buNone/>
            </a:pPr>
            <a:r>
              <a:rPr lang="en-US" dirty="0">
                <a:uFillTx/>
              </a:rPr>
              <a:t>So there are multiple levels of memory, each of a different size and with different speeds.</a:t>
            </a:r>
            <a:endParaRPr dirty="0">
              <a:uFillTx/>
            </a:endParaRPr>
          </a:p>
        </p:txBody>
      </p:sp>
      <p:sp>
        <p:nvSpPr>
          <p:cNvPr id="189" name="Google Shape;189;p6: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5743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7: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r>
              <a:rPr lang="en-US" dirty="0">
                <a:uFillTx/>
              </a:rPr>
              <a:t>When we have big data, you want things to be as small as possible so they can fit higher up in the hierarchy.</a:t>
            </a:r>
            <a:endParaRPr dirty="0">
              <a:uFillTx/>
            </a:endParaRPr>
          </a:p>
        </p:txBody>
      </p:sp>
      <p:sp>
        <p:nvSpPr>
          <p:cNvPr id="213" name="Google Shape;213;p7: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8: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r>
              <a:rPr lang="en-US" dirty="0">
                <a:uFillTx/>
              </a:rPr>
              <a:t>This code creates a big list, 1M integers, 4MB memory, does something with each and writes back to memory.</a:t>
            </a:r>
          </a:p>
          <a:p>
            <a:pPr marL="0" lvl="0" indent="0" algn="l" rtl="0">
              <a:spcBef>
                <a:spcPts val="360"/>
              </a:spcBef>
              <a:spcAft>
                <a:spcPts val="0"/>
              </a:spcAft>
              <a:buNone/>
            </a:pPr>
            <a:endParaRPr lang="en-US" dirty="0">
              <a:uFillTx/>
            </a:endParaRPr>
          </a:p>
          <a:p>
            <a:pPr marL="0" lvl="0" indent="0" algn="l" rtl="0">
              <a:spcBef>
                <a:spcPts val="360"/>
              </a:spcBef>
              <a:spcAft>
                <a:spcPts val="0"/>
              </a:spcAft>
              <a:buNone/>
            </a:pPr>
            <a:endParaRPr dirty="0">
              <a:uFillTx/>
            </a:endParaRPr>
          </a:p>
        </p:txBody>
      </p:sp>
      <p:sp>
        <p:nvSpPr>
          <p:cNvPr id="237" name="Google Shape;237;p8: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8: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r>
              <a:rPr lang="en-US" dirty="0">
                <a:uFillTx/>
              </a:rPr>
              <a:t>Suppose there is a cache in between RAM and memory (one level for simplicity).  Suppose the cache can only take 1000 elements at a time (4KB).   So what happens is that they computer pulls out as much as it can (4KB) when the first request is made (</a:t>
            </a:r>
            <a:r>
              <a:rPr lang="en-US" dirty="0" err="1">
                <a:uFillTx/>
              </a:rPr>
              <a:t>my_list</a:t>
            </a:r>
            <a:r>
              <a:rPr lang="en-US" dirty="0">
                <a:uFillTx/>
              </a:rPr>
              <a:t>[0]).  So the computer sits for 75 ns while the data is loading, </a:t>
            </a:r>
            <a:endParaRPr dirty="0">
              <a:uFillTx/>
            </a:endParaRPr>
          </a:p>
        </p:txBody>
      </p:sp>
      <p:sp>
        <p:nvSpPr>
          <p:cNvPr id="237" name="Google Shape;237;p8: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3619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8: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r>
              <a:rPr lang="en-US" dirty="0">
                <a:uFillTx/>
              </a:rPr>
              <a:t>To operate on </a:t>
            </a:r>
            <a:r>
              <a:rPr lang="en-US" dirty="0" err="1">
                <a:uFillTx/>
              </a:rPr>
              <a:t>mylist</a:t>
            </a:r>
            <a:r>
              <a:rPr lang="en-US" dirty="0">
                <a:uFillTx/>
              </a:rPr>
              <a:t>_[0], it is then loaded into memory (1ns), the new value is written, and the updated entry is saved in cache.  The same happens for the remaining 999 elements of </a:t>
            </a:r>
            <a:r>
              <a:rPr lang="en-US" dirty="0" err="1">
                <a:uFillTx/>
              </a:rPr>
              <a:t>my_list</a:t>
            </a:r>
            <a:r>
              <a:rPr lang="en-US" dirty="0">
                <a:uFillTx/>
              </a:rPr>
              <a:t> that are in cache.  75x faster than going out to disk. </a:t>
            </a:r>
          </a:p>
        </p:txBody>
      </p:sp>
      <p:sp>
        <p:nvSpPr>
          <p:cNvPr id="237" name="Google Shape;237;p8: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57758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8: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r>
              <a:rPr lang="en-US" dirty="0">
                <a:uFillTx/>
              </a:rPr>
              <a:t>For </a:t>
            </a:r>
            <a:r>
              <a:rPr lang="en-US" dirty="0" err="1">
                <a:uFillTx/>
              </a:rPr>
              <a:t>mylist</a:t>
            </a:r>
            <a:r>
              <a:rPr lang="en-US" dirty="0">
                <a:uFillTx/>
              </a:rPr>
              <a:t>[1000], the data is not in cache.  So the cache is written out and the next 1000 elements are loaded.  The process is repeated until all 1M elements have been processed.</a:t>
            </a:r>
          </a:p>
        </p:txBody>
      </p:sp>
      <p:sp>
        <p:nvSpPr>
          <p:cNvPr id="237" name="Google Shape;237;p8: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68383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spTree>
      <p:nvGrpSpPr>
        <p:cNvPr id="1" name="Shape 16"/>
        <p:cNvGrpSpPr/>
        <p:nvPr/>
      </p:nvGrpSpPr>
      <p:grpSpPr>
        <a:xfrm>
          <a:off x="0" y="0"/>
          <a:ext cx="0" cy="0"/>
          <a:chOff x="0" y="0"/>
          <a:chExt cx="0" cy="0"/>
        </a:xfrm>
      </p:grpSpPr>
      <p:sp>
        <p:nvSpPr>
          <p:cNvPr id="17" name="Google Shape;17;p43"/>
          <p:cNvSpPr txBox="1">
            <a:spLocks noGrp="1"/>
          </p:cNvSpPr>
          <p:nvPr>
            <p:ph type="ctrTitle"/>
          </p:nvPr>
        </p:nvSpPr>
        <p:spPr>
          <a:xfrm>
            <a:off x="3253564" y="1150060"/>
            <a:ext cx="5373704" cy="2180166"/>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SzPts val="1400"/>
              <a:buNone/>
              <a:defRPr sz="380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18" name="Google Shape;18;p43"/>
          <p:cNvSpPr txBox="1">
            <a:spLocks noGrp="1"/>
          </p:cNvSpPr>
          <p:nvPr>
            <p:ph type="subTitle" idx="1"/>
          </p:nvPr>
        </p:nvSpPr>
        <p:spPr>
          <a:xfrm>
            <a:off x="3386534" y="3330222"/>
            <a:ext cx="5240734" cy="1157112"/>
          </a:xfrm>
          <a:prstGeom prst="rect">
            <a:avLst/>
          </a:prstGeom>
          <a:noFill/>
          <a:ln>
            <a:noFill/>
          </a:ln>
        </p:spPr>
        <p:txBody>
          <a:bodyPr spcFirstLastPara="1" wrap="square" lIns="91425" tIns="45700" rIns="91425" bIns="45700" anchor="t" anchorCtr="0">
            <a:normAutofit/>
          </a:bodyPr>
          <a:lstStyle>
            <a:lvl1pPr lvl="0" algn="r">
              <a:spcBef>
                <a:spcPts val="400"/>
              </a:spcBef>
              <a:spcAft>
                <a:spcPts val="0"/>
              </a:spcAft>
              <a:buSzPts val="2900"/>
              <a:buNone/>
              <a:defRPr sz="2000">
                <a:solidFill>
                  <a:schemeClr val="dk1"/>
                </a:solidFill>
                <a:uFillTx/>
              </a:defRPr>
            </a:lvl1pPr>
            <a:lvl2pPr lvl="1" algn="ctr">
              <a:spcBef>
                <a:spcPts val="440"/>
              </a:spcBef>
              <a:spcAft>
                <a:spcPts val="0"/>
              </a:spcAft>
              <a:buSzPts val="3190"/>
              <a:buNone/>
              <a:defRPr>
                <a:solidFill>
                  <a:srgbClr val="8891AD"/>
                </a:solidFill>
                <a:uFillTx/>
              </a:defRPr>
            </a:lvl2pPr>
            <a:lvl3pPr lvl="2" algn="ctr">
              <a:spcBef>
                <a:spcPts val="400"/>
              </a:spcBef>
              <a:spcAft>
                <a:spcPts val="0"/>
              </a:spcAft>
              <a:buSzPts val="2900"/>
              <a:buNone/>
              <a:defRPr>
                <a:solidFill>
                  <a:srgbClr val="8891AD"/>
                </a:solidFill>
                <a:uFillTx/>
              </a:defRPr>
            </a:lvl3pPr>
            <a:lvl4pPr lvl="3" algn="ctr">
              <a:spcBef>
                <a:spcPts val="375"/>
              </a:spcBef>
              <a:spcAft>
                <a:spcPts val="0"/>
              </a:spcAft>
              <a:buSzPts val="2610"/>
              <a:buNone/>
              <a:defRPr>
                <a:solidFill>
                  <a:srgbClr val="8891AD"/>
                </a:solidFill>
                <a:uFillTx/>
              </a:defRPr>
            </a:lvl4pPr>
            <a:lvl5pPr lvl="4" algn="ctr">
              <a:spcBef>
                <a:spcPts val="375"/>
              </a:spcBef>
              <a:spcAft>
                <a:spcPts val="0"/>
              </a:spcAft>
              <a:buSzPts val="2320"/>
              <a:buNone/>
              <a:defRPr>
                <a:solidFill>
                  <a:srgbClr val="8891AD"/>
                </a:solidFill>
                <a:uFillTx/>
              </a:defRPr>
            </a:lvl5pPr>
            <a:lvl6pPr lvl="5" algn="ctr">
              <a:spcBef>
                <a:spcPts val="375"/>
              </a:spcBef>
              <a:spcAft>
                <a:spcPts val="0"/>
              </a:spcAft>
              <a:buSzPts val="1269"/>
              <a:buNone/>
              <a:defRPr>
                <a:solidFill>
                  <a:srgbClr val="8891AD"/>
                </a:solidFill>
                <a:uFillTx/>
              </a:defRPr>
            </a:lvl6pPr>
            <a:lvl7pPr lvl="6" algn="ctr">
              <a:spcBef>
                <a:spcPts val="375"/>
              </a:spcBef>
              <a:spcAft>
                <a:spcPts val="0"/>
              </a:spcAft>
              <a:buSzPts val="1269"/>
              <a:buNone/>
              <a:defRPr>
                <a:solidFill>
                  <a:srgbClr val="8891AD"/>
                </a:solidFill>
                <a:uFillTx/>
              </a:defRPr>
            </a:lvl7pPr>
            <a:lvl8pPr lvl="7" algn="ctr">
              <a:spcBef>
                <a:spcPts val="375"/>
              </a:spcBef>
              <a:spcAft>
                <a:spcPts val="0"/>
              </a:spcAft>
              <a:buSzPts val="1269"/>
              <a:buNone/>
              <a:defRPr>
                <a:solidFill>
                  <a:srgbClr val="8891AD"/>
                </a:solidFill>
                <a:uFillTx/>
              </a:defRPr>
            </a:lvl8pPr>
            <a:lvl9pPr lvl="8" algn="ctr">
              <a:spcBef>
                <a:spcPts val="375"/>
              </a:spcBef>
              <a:spcAft>
                <a:spcPts val="375"/>
              </a:spcAft>
              <a:buSzPts val="1269"/>
              <a:buNone/>
              <a:defRPr>
                <a:solidFill>
                  <a:srgbClr val="8891AD"/>
                </a:solidFill>
                <a:uFillTx/>
              </a:defRPr>
            </a:lvl9pPr>
          </a:lstStyle>
          <a:p>
            <a:endParaRPr>
              <a:uFillTx/>
            </a:endParaRPr>
          </a:p>
        </p:txBody>
      </p:sp>
      <p:sp>
        <p:nvSpPr>
          <p:cNvPr id="19" name="Google Shape;19;p43"/>
          <p:cNvSpPr>
            <a:spLocks/>
          </p:cNvSpPr>
          <p:nvPr/>
        </p:nvSpPr>
        <p:spPr>
          <a:xfrm>
            <a:off x="1" y="5504657"/>
            <a:ext cx="2829261" cy="210343"/>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800"/>
              <a:buFont typeface="Noto Sans Symbols"/>
              <a:buNone/>
            </a:pPr>
            <a:r>
              <a:rPr lang="en-US" sz="800" b="0" i="0" u="none" strike="noStrike" cap="none" dirty="0">
                <a:solidFill>
                  <a:schemeClr val="dk1"/>
                </a:solidFill>
                <a:uFillTx/>
                <a:latin typeface="Tahoma"/>
                <a:ea typeface="Tahoma"/>
                <a:cs typeface="Tahoma"/>
                <a:sym typeface="Tahoma"/>
              </a:rPr>
              <a:t>© 2017-9 Trustees of the University of Pennsylvania</a:t>
            </a:r>
            <a:endParaRPr dirty="0">
              <a:uFillTx/>
              <a:latin typeface="Arial" panose="020B0604020202020204" pitchFamily="34" charset="0"/>
            </a:endParaRPr>
          </a:p>
        </p:txBody>
      </p:sp>
      <p:pic>
        <p:nvPicPr>
          <p:cNvPr id="5" name="Picture 2" descr="Creative Commons License">
            <a:hlinkClick r:id="" action="ppaction://hlinkfile"/>
          </p:cNvPr>
          <p:cNvPicPr>
            <a:picLocks noChangeAspect="1" noChangeArrowheads="1"/>
          </p:cNvPicPr>
          <p:nvPr userDrawn="1"/>
        </p:nvPicPr>
        <p:blipFill>
          <a:blip r:embed="rId2"/>
          <a:srcRect/>
          <a:stretch>
            <a:fillRect/>
          </a:stretch>
        </p:blipFill>
        <p:spPr bwMode="auto">
          <a:xfrm>
            <a:off x="97631" y="5110959"/>
            <a:ext cx="838200" cy="295275"/>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84"/>
        <p:cNvGrpSpPr/>
        <p:nvPr/>
      </p:nvGrpSpPr>
      <p:grpSpPr>
        <a:xfrm>
          <a:off x="0" y="0"/>
          <a:ext cx="0" cy="0"/>
          <a:chOff x="0" y="0"/>
          <a:chExt cx="0" cy="0"/>
        </a:xfrm>
      </p:grpSpPr>
      <p:sp>
        <p:nvSpPr>
          <p:cNvPr id="85" name="Google Shape;85;p54"/>
          <p:cNvSpPr txBox="1">
            <a:spLocks/>
          </p:cNvSpPr>
          <p:nvPr/>
        </p:nvSpPr>
        <p:spPr>
          <a:xfrm>
            <a:off x="1198563" y="719138"/>
            <a:ext cx="457200" cy="487362"/>
          </a:xfrm>
          <a:prstGeom prst="rect">
            <a:avLst/>
          </a:prstGeom>
          <a:no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86" name="Google Shape;86;p54"/>
          <p:cNvSpPr txBox="1">
            <a:spLocks/>
          </p:cNvSpPr>
          <p:nvPr/>
        </p:nvSpPr>
        <p:spPr>
          <a:xfrm>
            <a:off x="8170863" y="2349500"/>
            <a:ext cx="457200" cy="487363"/>
          </a:xfrm>
          <a:prstGeom prst="rect">
            <a:avLst/>
          </a:prstGeom>
          <a:noFill/>
          <a:ln>
            <a:noFill/>
          </a:ln>
        </p:spPr>
        <p:txBody>
          <a:bodyPr spcFirstLastPara="1" wrap="square" lIns="57150" tIns="28575" rIns="57150" bIns="28575" anchor="ctr" anchorCtr="0">
            <a:noAutofit/>
          </a:bodyPr>
          <a:lstStyle/>
          <a:p>
            <a:pPr marL="0" marR="0" lvl="0" indent="0" algn="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87" name="Google Shape;87;p54"/>
          <p:cNvSpPr txBox="1">
            <a:spLocks noGrp="1"/>
          </p:cNvSpPr>
          <p:nvPr>
            <p:ph type="title"/>
          </p:nvPr>
        </p:nvSpPr>
        <p:spPr>
          <a:xfrm>
            <a:off x="1656161" y="571501"/>
            <a:ext cx="6742509" cy="22859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600" b="0" cap="none">
                <a:solidFill>
                  <a:schemeClr val="dk1"/>
                </a:solidFill>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88" name="Google Shape;88;p54"/>
          <p:cNvSpPr txBox="1">
            <a:spLocks noGrp="1"/>
          </p:cNvSpPr>
          <p:nvPr>
            <p:ph type="body" idx="1"/>
          </p:nvPr>
        </p:nvSpPr>
        <p:spPr>
          <a:xfrm>
            <a:off x="1827611" y="2857499"/>
            <a:ext cx="6399611" cy="317500"/>
          </a:xfrm>
          <a:prstGeom prst="rect">
            <a:avLst/>
          </a:prstGeom>
          <a:noFill/>
          <a:ln>
            <a:noFill/>
          </a:ln>
        </p:spPr>
        <p:txBody>
          <a:bodyPr spcFirstLastPara="1" wrap="square" lIns="91425" tIns="45700" rIns="91425" bIns="45700" anchor="ctr" anchorCtr="0">
            <a:noAutofit/>
          </a:bodyPr>
          <a:lstStyle>
            <a:lvl1pPr marL="457200" lvl="0" indent="-228600" algn="l">
              <a:spcBef>
                <a:spcPts val="360"/>
              </a:spcBef>
              <a:spcAft>
                <a:spcPts val="0"/>
              </a:spcAft>
              <a:buSzPts val="2610"/>
              <a:buFont typeface="Helvetica Neue"/>
              <a:buNone/>
              <a:defRPr sz="1800">
                <a:uFillTx/>
              </a:defRPr>
            </a:lvl1pPr>
            <a:lvl2pPr marL="914400" lvl="1" indent="-228600" algn="l">
              <a:spcBef>
                <a:spcPts val="440"/>
              </a:spcBef>
              <a:spcAft>
                <a:spcPts val="0"/>
              </a:spcAft>
              <a:buSzPts val="3190"/>
              <a:buFont typeface="Helvetica Neue"/>
              <a:buNone/>
              <a:defRPr>
                <a:uFillTx/>
              </a:defRPr>
            </a:lvl2pPr>
            <a:lvl3pPr marL="1371600" lvl="2" indent="-228600" algn="l">
              <a:spcBef>
                <a:spcPts val="400"/>
              </a:spcBef>
              <a:spcAft>
                <a:spcPts val="0"/>
              </a:spcAft>
              <a:buSzPts val="2900"/>
              <a:buFont typeface="Helvetica Neue"/>
              <a:buNone/>
              <a:defRPr>
                <a:uFillTx/>
              </a:defRPr>
            </a:lvl3pPr>
            <a:lvl4pPr marL="1828800" lvl="3" indent="-228600" algn="l">
              <a:spcBef>
                <a:spcPts val="375"/>
              </a:spcBef>
              <a:spcAft>
                <a:spcPts val="0"/>
              </a:spcAft>
              <a:buSzPts val="2610"/>
              <a:buFont typeface="Helvetica Neue"/>
              <a:buNone/>
              <a:defRPr>
                <a:uFillTx/>
              </a:defRPr>
            </a:lvl4pPr>
            <a:lvl5pPr marL="2286000" lvl="4" indent="-228600" algn="l">
              <a:spcBef>
                <a:spcPts val="375"/>
              </a:spcBef>
              <a:spcAft>
                <a:spcPts val="0"/>
              </a:spcAft>
              <a:buSzPts val="2320"/>
              <a:buFont typeface="Helvetica Neue"/>
              <a:buNone/>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endParaRPr>
              <a:uFillTx/>
            </a:endParaRPr>
          </a:p>
        </p:txBody>
      </p:sp>
      <p:sp>
        <p:nvSpPr>
          <p:cNvPr id="89" name="Google Shape;89;p54"/>
          <p:cNvSpPr txBox="1">
            <a:spLocks noGrp="1"/>
          </p:cNvSpPr>
          <p:nvPr>
            <p:ph type="body" idx="2"/>
          </p:nvPr>
        </p:nvSpPr>
        <p:spPr>
          <a:xfrm>
            <a:off x="1113236" y="3619500"/>
            <a:ext cx="7514033" cy="12065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endParaRPr>
              <a:uFillTx/>
            </a:endParaRPr>
          </a:p>
        </p:txBody>
      </p:sp>
      <p:sp>
        <p:nvSpPr>
          <p:cNvPr id="90" name="Google Shape;90;p54"/>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92" name="Google Shape;92;p54"/>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uFillTx/>
              </a:rPr>
              <a:t>‹#›</a:t>
            </a:fld>
            <a:endParaRPr>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Name Card">
    <p:spTree>
      <p:nvGrpSpPr>
        <p:cNvPr id="1" name="Shape 93"/>
        <p:cNvGrpSpPr/>
        <p:nvPr/>
      </p:nvGrpSpPr>
      <p:grpSpPr>
        <a:xfrm>
          <a:off x="0" y="0"/>
          <a:ext cx="0" cy="0"/>
          <a:chOff x="0" y="0"/>
          <a:chExt cx="0" cy="0"/>
        </a:xfrm>
      </p:grpSpPr>
      <p:sp>
        <p:nvSpPr>
          <p:cNvPr id="94" name="Google Shape;94;p55"/>
          <p:cNvSpPr txBox="1">
            <a:spLocks noGrp="1"/>
          </p:cNvSpPr>
          <p:nvPr>
            <p:ph type="title"/>
          </p:nvPr>
        </p:nvSpPr>
        <p:spPr>
          <a:xfrm>
            <a:off x="1113235" y="2757151"/>
            <a:ext cx="7514032" cy="1224000"/>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SzPts val="1400"/>
              <a:buNone/>
              <a:defRPr sz="3600" b="0" cap="none">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95" name="Google Shape;95;p55"/>
          <p:cNvSpPr txBox="1">
            <a:spLocks noGrp="1"/>
          </p:cNvSpPr>
          <p:nvPr>
            <p:ph type="body" idx="1"/>
          </p:nvPr>
        </p:nvSpPr>
        <p:spPr>
          <a:xfrm>
            <a:off x="1113236" y="3981151"/>
            <a:ext cx="7514033" cy="7170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2900"/>
              <a:buNone/>
              <a:defRPr sz="20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endParaRPr>
              <a:uFillTx/>
            </a:endParaRPr>
          </a:p>
        </p:txBody>
      </p:sp>
      <p:sp>
        <p:nvSpPr>
          <p:cNvPr id="96" name="Google Shape;96;p55"/>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98" name="Google Shape;98;p55"/>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uFillTx/>
              </a:rPr>
              <a:t>‹#›</a:t>
            </a:fld>
            <a:endParaRPr>
              <a:uFillTx/>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99"/>
        <p:cNvGrpSpPr/>
        <p:nvPr/>
      </p:nvGrpSpPr>
      <p:grpSpPr>
        <a:xfrm>
          <a:off x="0" y="0"/>
          <a:ext cx="0" cy="0"/>
          <a:chOff x="0" y="0"/>
          <a:chExt cx="0" cy="0"/>
        </a:xfrm>
      </p:grpSpPr>
      <p:sp>
        <p:nvSpPr>
          <p:cNvPr id="100" name="Google Shape;100;p56"/>
          <p:cNvSpPr txBox="1">
            <a:spLocks/>
          </p:cNvSpPr>
          <p:nvPr/>
        </p:nvSpPr>
        <p:spPr>
          <a:xfrm>
            <a:off x="1198563" y="719138"/>
            <a:ext cx="457200" cy="487362"/>
          </a:xfrm>
          <a:prstGeom prst="rect">
            <a:avLst/>
          </a:prstGeom>
          <a:no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101" name="Google Shape;101;p56"/>
          <p:cNvSpPr txBox="1">
            <a:spLocks/>
          </p:cNvSpPr>
          <p:nvPr/>
        </p:nvSpPr>
        <p:spPr>
          <a:xfrm>
            <a:off x="8170863" y="2349500"/>
            <a:ext cx="457200" cy="487363"/>
          </a:xfrm>
          <a:prstGeom prst="rect">
            <a:avLst/>
          </a:prstGeom>
          <a:noFill/>
          <a:ln>
            <a:noFill/>
          </a:ln>
        </p:spPr>
        <p:txBody>
          <a:bodyPr spcFirstLastPara="1" wrap="square" lIns="57150" tIns="28575" rIns="57150" bIns="28575" anchor="ctr" anchorCtr="0">
            <a:noAutofit/>
          </a:bodyPr>
          <a:lstStyle/>
          <a:p>
            <a:pPr marL="0" marR="0" lvl="0" indent="0" algn="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102" name="Google Shape;102;p56"/>
          <p:cNvSpPr txBox="1">
            <a:spLocks noGrp="1"/>
          </p:cNvSpPr>
          <p:nvPr>
            <p:ph type="title"/>
          </p:nvPr>
        </p:nvSpPr>
        <p:spPr>
          <a:xfrm>
            <a:off x="1656161" y="571501"/>
            <a:ext cx="6742509" cy="22859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600" b="0" cap="none">
                <a:solidFill>
                  <a:schemeClr val="dk1"/>
                </a:solidFill>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103" name="Google Shape;103;p56"/>
          <p:cNvSpPr txBox="1">
            <a:spLocks noGrp="1"/>
          </p:cNvSpPr>
          <p:nvPr>
            <p:ph type="body" idx="1"/>
          </p:nvPr>
        </p:nvSpPr>
        <p:spPr>
          <a:xfrm>
            <a:off x="1113237" y="3238500"/>
            <a:ext cx="7514033" cy="740833"/>
          </a:xfrm>
          <a:prstGeom prst="rect">
            <a:avLst/>
          </a:prstGeom>
          <a:noFill/>
          <a:ln>
            <a:noFill/>
          </a:ln>
        </p:spPr>
        <p:txBody>
          <a:bodyPr spcFirstLastPara="1" wrap="square" lIns="91425" tIns="45700" rIns="91425" bIns="45700" anchor="b" anchorCtr="0">
            <a:normAutofit/>
          </a:bodyPr>
          <a:lstStyle>
            <a:lvl1pPr marL="457200" lvl="0" indent="-228600" algn="r">
              <a:spcBef>
                <a:spcPts val="480"/>
              </a:spcBef>
              <a:spcAft>
                <a:spcPts val="0"/>
              </a:spcAft>
              <a:buSzPts val="3480"/>
              <a:buNone/>
              <a:defRPr sz="2400" b="0" cap="none">
                <a:solidFill>
                  <a:schemeClr val="dk1"/>
                </a:solidFill>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endParaRPr>
              <a:uFillTx/>
            </a:endParaRPr>
          </a:p>
        </p:txBody>
      </p:sp>
      <p:sp>
        <p:nvSpPr>
          <p:cNvPr id="104" name="Google Shape;104;p56"/>
          <p:cNvSpPr txBox="1">
            <a:spLocks noGrp="1"/>
          </p:cNvSpPr>
          <p:nvPr>
            <p:ph type="body" idx="2"/>
          </p:nvPr>
        </p:nvSpPr>
        <p:spPr>
          <a:xfrm>
            <a:off x="1113236" y="3979333"/>
            <a:ext cx="7514033" cy="846667"/>
          </a:xfrm>
          <a:prstGeom prst="rect">
            <a:avLst/>
          </a:prstGeom>
          <a:noFill/>
          <a:ln>
            <a:noFill/>
          </a:ln>
        </p:spPr>
        <p:txBody>
          <a:bodyPr spcFirstLastPara="1" wrap="square" lIns="91425" tIns="45700" rIns="91425" bIns="45700" anchor="t" anchorCtr="0">
            <a:normAutofit/>
          </a:bodyPr>
          <a:lstStyle>
            <a:lvl1pPr marL="457200" lvl="0" indent="-228600" algn="r">
              <a:spcBef>
                <a:spcPts val="360"/>
              </a:spcBef>
              <a:spcAft>
                <a:spcPts val="0"/>
              </a:spcAft>
              <a:buSzPts val="2610"/>
              <a:buNone/>
              <a:defRPr sz="18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endParaRPr>
              <a:uFillTx/>
            </a:endParaRPr>
          </a:p>
        </p:txBody>
      </p:sp>
      <p:sp>
        <p:nvSpPr>
          <p:cNvPr id="105" name="Google Shape;105;p56"/>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107" name="Google Shape;107;p56"/>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uFillTx/>
              </a:rPr>
              <a:t>‹#›</a:t>
            </a:fld>
            <a:endParaRPr>
              <a:uFillTx/>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08"/>
        <p:cNvGrpSpPr/>
        <p:nvPr/>
      </p:nvGrpSpPr>
      <p:grpSpPr>
        <a:xfrm>
          <a:off x="0" y="0"/>
          <a:ext cx="0" cy="0"/>
          <a:chOff x="0" y="0"/>
          <a:chExt cx="0" cy="0"/>
        </a:xfrm>
      </p:grpSpPr>
      <p:sp>
        <p:nvSpPr>
          <p:cNvPr id="109" name="Google Shape;109;p57"/>
          <p:cNvSpPr txBox="1">
            <a:spLocks noGrp="1"/>
          </p:cNvSpPr>
          <p:nvPr>
            <p:ph type="title"/>
          </p:nvPr>
        </p:nvSpPr>
        <p:spPr>
          <a:xfrm>
            <a:off x="1113235" y="571503"/>
            <a:ext cx="7514034" cy="2272771"/>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44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110" name="Google Shape;110;p57"/>
          <p:cNvSpPr txBox="1">
            <a:spLocks noGrp="1"/>
          </p:cNvSpPr>
          <p:nvPr>
            <p:ph type="body" idx="1"/>
          </p:nvPr>
        </p:nvSpPr>
        <p:spPr>
          <a:xfrm>
            <a:off x="1113236" y="2921000"/>
            <a:ext cx="7514035" cy="6985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3480"/>
              <a:buNone/>
              <a:defRPr sz="2400" b="0" cap="none">
                <a:solidFill>
                  <a:schemeClr val="dk1"/>
                </a:solidFill>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endParaRPr>
              <a:uFillTx/>
            </a:endParaRPr>
          </a:p>
        </p:txBody>
      </p:sp>
      <p:sp>
        <p:nvSpPr>
          <p:cNvPr id="111" name="Google Shape;111;p57"/>
          <p:cNvSpPr txBox="1">
            <a:spLocks noGrp="1"/>
          </p:cNvSpPr>
          <p:nvPr>
            <p:ph type="body" idx="2"/>
          </p:nvPr>
        </p:nvSpPr>
        <p:spPr>
          <a:xfrm>
            <a:off x="1113236" y="3619500"/>
            <a:ext cx="7514035" cy="12065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2320"/>
              <a:buNone/>
              <a:defRPr sz="16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endParaRPr>
              <a:uFillTx/>
            </a:endParaRPr>
          </a:p>
        </p:txBody>
      </p:sp>
      <p:sp>
        <p:nvSpPr>
          <p:cNvPr id="112" name="Google Shape;112;p57"/>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114" name="Google Shape;114;p57"/>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uFillTx/>
              </a:rPr>
              <a:t>‹#›</a:t>
            </a:fld>
            <a:endParaRPr>
              <a:uFillTx/>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cSld name="VERTICAL_TEXT">
    <p:spTree>
      <p:nvGrpSpPr>
        <p:cNvPr id="1" name="Shape 115"/>
        <p:cNvGrpSpPr/>
        <p:nvPr/>
      </p:nvGrpSpPr>
      <p:grpSpPr>
        <a:xfrm>
          <a:off x="0" y="0"/>
          <a:ext cx="0" cy="0"/>
          <a:chOff x="0" y="0"/>
          <a:chExt cx="0" cy="0"/>
        </a:xfrm>
      </p:grpSpPr>
      <p:sp>
        <p:nvSpPr>
          <p:cNvPr id="116" name="Google Shape;116;p58"/>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117" name="Google Shape;117;p58"/>
          <p:cNvSpPr txBox="1">
            <a:spLocks noGrp="1"/>
          </p:cNvSpPr>
          <p:nvPr>
            <p:ph type="body" idx="1"/>
          </p:nvPr>
        </p:nvSpPr>
        <p:spPr>
          <a:xfrm rot="5400000">
            <a:off x="2391661" y="-1024640"/>
            <a:ext cx="4308475" cy="8164332"/>
          </a:xfrm>
          <a:prstGeom prst="rect">
            <a:avLst/>
          </a:prstGeom>
          <a:noFill/>
          <a:ln>
            <a:noFill/>
          </a:ln>
        </p:spPr>
        <p:txBody>
          <a:bodyPr spcFirstLastPara="1" wrap="square" lIns="91425" tIns="45700" rIns="91425" bIns="45700" anchor="t" anchorCtr="0">
            <a:noAutofit/>
          </a:bodyPr>
          <a:lstStyle>
            <a:lvl1pPr marL="457200" lvl="0" indent="-394335" algn="l">
              <a:spcBef>
                <a:spcPts val="360"/>
              </a:spcBef>
              <a:spcAft>
                <a:spcPts val="0"/>
              </a:spcAft>
              <a:buSzPts val="2610"/>
              <a:buChar char="•"/>
              <a:defRPr>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endParaRPr>
              <a:uFillTx/>
            </a:endParaRPr>
          </a:p>
        </p:txBody>
      </p:sp>
      <p:sp>
        <p:nvSpPr>
          <p:cNvPr id="118" name="Google Shape;118;p58"/>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120" name="Google Shape;120;p58"/>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uFillTx/>
              </a:rPr>
              <a:t>‹#›</a:t>
            </a:fld>
            <a:endParaRPr>
              <a:uFillTx/>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cSld name="VERTICAL_TITLE_AND_VERTICAL_TEXT">
    <p:spTree>
      <p:nvGrpSpPr>
        <p:cNvPr id="1" name="Shape 121"/>
        <p:cNvGrpSpPr/>
        <p:nvPr/>
      </p:nvGrpSpPr>
      <p:grpSpPr>
        <a:xfrm>
          <a:off x="0" y="0"/>
          <a:ext cx="0" cy="0"/>
          <a:chOff x="0" y="0"/>
          <a:chExt cx="0" cy="0"/>
        </a:xfrm>
      </p:grpSpPr>
      <p:sp>
        <p:nvSpPr>
          <p:cNvPr id="122" name="Google Shape;122;p59"/>
          <p:cNvSpPr txBox="1">
            <a:spLocks noGrp="1"/>
          </p:cNvSpPr>
          <p:nvPr>
            <p:ph type="title"/>
          </p:nvPr>
        </p:nvSpPr>
        <p:spPr>
          <a:xfrm rot="5400000">
            <a:off x="5836133" y="2034861"/>
            <a:ext cx="4254500" cy="132777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123" name="Google Shape;123;p59"/>
          <p:cNvSpPr txBox="1">
            <a:spLocks noGrp="1"/>
          </p:cNvSpPr>
          <p:nvPr>
            <p:ph type="body" idx="1"/>
          </p:nvPr>
        </p:nvSpPr>
        <p:spPr>
          <a:xfrm rot="5400000">
            <a:off x="1993389" y="-308654"/>
            <a:ext cx="4254500" cy="6014807"/>
          </a:xfrm>
          <a:prstGeom prst="rect">
            <a:avLst/>
          </a:prstGeom>
          <a:noFill/>
          <a:ln>
            <a:noFill/>
          </a:ln>
        </p:spPr>
        <p:txBody>
          <a:bodyPr spcFirstLastPara="1" wrap="square" lIns="91425" tIns="45700" rIns="91425" bIns="45700" anchor="t" anchorCtr="0">
            <a:noAutofit/>
          </a:bodyPr>
          <a:lstStyle>
            <a:lvl1pPr marL="457200" lvl="0" indent="-394335" algn="l">
              <a:spcBef>
                <a:spcPts val="360"/>
              </a:spcBef>
              <a:spcAft>
                <a:spcPts val="0"/>
              </a:spcAft>
              <a:buSzPts val="2610"/>
              <a:buChar char="•"/>
              <a:defRPr>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endParaRPr>
              <a:uFillTx/>
            </a:endParaRPr>
          </a:p>
        </p:txBody>
      </p:sp>
      <p:sp>
        <p:nvSpPr>
          <p:cNvPr id="124" name="Google Shape;124;p59"/>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126" name="Google Shape;126;p59"/>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uFillTx/>
              </a:rPr>
              <a:t>‹#›</a:t>
            </a:fld>
            <a:endParaRPr>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OBJECT">
    <p:spTree>
      <p:nvGrpSpPr>
        <p:cNvPr id="1" name="Shape 20"/>
        <p:cNvGrpSpPr/>
        <p:nvPr/>
      </p:nvGrpSpPr>
      <p:grpSpPr>
        <a:xfrm>
          <a:off x="0" y="0"/>
          <a:ext cx="0" cy="0"/>
          <a:chOff x="0" y="0"/>
          <a:chExt cx="0" cy="0"/>
        </a:xfrm>
      </p:grpSpPr>
      <p:sp>
        <p:nvSpPr>
          <p:cNvPr id="21" name="Google Shape;21;p44"/>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22" name="Google Shape;22;p44"/>
          <p:cNvSpPr txBox="1">
            <a:spLocks noGrp="1"/>
          </p:cNvSpPr>
          <p:nvPr>
            <p:ph type="body" idx="1"/>
          </p:nvPr>
        </p:nvSpPr>
        <p:spPr>
          <a:xfrm>
            <a:off x="470263" y="1457742"/>
            <a:ext cx="8157007" cy="3762671"/>
          </a:xfrm>
          <a:prstGeom prst="rect">
            <a:avLst/>
          </a:prstGeom>
          <a:noFill/>
          <a:ln>
            <a:noFill/>
          </a:ln>
        </p:spPr>
        <p:txBody>
          <a:bodyPr spcFirstLastPara="1" wrap="square" lIns="91425" tIns="45700" rIns="91425" bIns="45700" anchor="ctr" anchorCtr="0">
            <a:normAutofit/>
          </a:bodyPr>
          <a:lstStyle>
            <a:lvl1pPr marL="457200" lvl="0" indent="-389731" algn="l">
              <a:spcBef>
                <a:spcPts val="350"/>
              </a:spcBef>
              <a:spcAft>
                <a:spcPts val="0"/>
              </a:spcAft>
              <a:buSzPts val="2538"/>
              <a:buChar char="•"/>
              <a:defRPr sz="1750">
                <a:uFillTx/>
                <a:latin typeface="Helvetica Neue"/>
                <a:ea typeface="Helvetica Neue"/>
                <a:cs typeface="Helvetica Neue"/>
                <a:sym typeface="Helvetica Neue"/>
              </a:defRPr>
            </a:lvl1pPr>
            <a:lvl2pPr marL="914400" lvl="1" indent="-366712" algn="l">
              <a:spcBef>
                <a:spcPts val="375"/>
              </a:spcBef>
              <a:spcAft>
                <a:spcPts val="0"/>
              </a:spcAft>
              <a:buSzPts val="2175"/>
              <a:buChar char="•"/>
              <a:defRPr sz="1500">
                <a:uFillTx/>
                <a:latin typeface="Helvetica Neue"/>
                <a:ea typeface="Helvetica Neue"/>
                <a:cs typeface="Helvetica Neue"/>
                <a:sym typeface="Helvetica Neue"/>
              </a:defRPr>
            </a:lvl2pPr>
            <a:lvl3pPr marL="1371600" lvl="2" indent="-343693" algn="l">
              <a:spcBef>
                <a:spcPts val="375"/>
              </a:spcBef>
              <a:spcAft>
                <a:spcPts val="0"/>
              </a:spcAft>
              <a:buSzPts val="1813"/>
              <a:buChar char="•"/>
              <a:defRPr sz="1250">
                <a:uFillTx/>
                <a:latin typeface="Helvetica Neue"/>
                <a:ea typeface="Helvetica Neue"/>
                <a:cs typeface="Helvetica Neue"/>
                <a:sym typeface="Helvetica Neue"/>
              </a:defRPr>
            </a:lvl3pPr>
            <a:lvl4pPr marL="1828800" lvl="3" indent="-332184" algn="l">
              <a:spcBef>
                <a:spcPts val="375"/>
              </a:spcBef>
              <a:spcAft>
                <a:spcPts val="0"/>
              </a:spcAft>
              <a:buSzPts val="1631"/>
              <a:buChar char="•"/>
              <a:defRPr sz="1125">
                <a:uFillTx/>
                <a:latin typeface="Helvetica Neue"/>
                <a:ea typeface="Helvetica Neue"/>
                <a:cs typeface="Helvetica Neue"/>
                <a:sym typeface="Helvetica Neue"/>
              </a:defRPr>
            </a:lvl4pPr>
            <a:lvl5pPr marL="2286000" lvl="4" indent="-320675" algn="l">
              <a:spcBef>
                <a:spcPts val="375"/>
              </a:spcBef>
              <a:spcAft>
                <a:spcPts val="0"/>
              </a:spcAft>
              <a:buSzPts val="1450"/>
              <a:buChar char="•"/>
              <a:defRPr sz="1000">
                <a:uFillTx/>
                <a:latin typeface="Helvetica Neue"/>
                <a:ea typeface="Helvetica Neue"/>
                <a:cs typeface="Helvetica Neue"/>
                <a:sym typeface="Helvetica Neue"/>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endParaRPr>
              <a:uFillTx/>
            </a:endParaRPr>
          </a:p>
        </p:txBody>
      </p:sp>
      <p:sp>
        <p:nvSpPr>
          <p:cNvPr id="23" name="Google Shape;23;p44"/>
          <p:cNvSpPr txBox="1">
            <a:spLocks noGrp="1"/>
          </p:cNvSpPr>
          <p:nvPr>
            <p:ph type="dt" idx="10"/>
          </p:nvPr>
        </p:nvSpPr>
        <p:spPr>
          <a:xfrm>
            <a:off x="7299325" y="5295900"/>
            <a:ext cx="857250" cy="303213"/>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25" name="Google Shape;25;p44"/>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uFillTx/>
              </a:rPr>
              <a:t>‹#›</a:t>
            </a:fld>
            <a:endParaRPr>
              <a:uFillTx/>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cSld name="TWO_OBJECTS_WITH_TEXT">
    <p:spTree>
      <p:nvGrpSpPr>
        <p:cNvPr id="1" name="Shape 39"/>
        <p:cNvGrpSpPr/>
        <p:nvPr/>
      </p:nvGrpSpPr>
      <p:grpSpPr>
        <a:xfrm>
          <a:off x="0" y="0"/>
          <a:ext cx="0" cy="0"/>
          <a:chOff x="0" y="0"/>
          <a:chExt cx="0" cy="0"/>
        </a:xfrm>
      </p:grpSpPr>
      <p:sp>
        <p:nvSpPr>
          <p:cNvPr id="40" name="Google Shape;40;p47"/>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41" name="Google Shape;41;p47"/>
          <p:cNvSpPr txBox="1">
            <a:spLocks noGrp="1"/>
          </p:cNvSpPr>
          <p:nvPr>
            <p:ph type="body" idx="1"/>
          </p:nvPr>
        </p:nvSpPr>
        <p:spPr>
          <a:xfrm>
            <a:off x="1329133" y="724829"/>
            <a:ext cx="3455391" cy="480218"/>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900"/>
              <a:buNone/>
              <a:defRPr sz="2000" b="0">
                <a:solidFill>
                  <a:srgbClr val="7E241A"/>
                </a:solidFill>
                <a:uFillTx/>
              </a:defRPr>
            </a:lvl1pPr>
            <a:lvl2pPr marL="914400" lvl="1" indent="-228600" algn="l">
              <a:spcBef>
                <a:spcPts val="375"/>
              </a:spcBef>
              <a:spcAft>
                <a:spcPts val="0"/>
              </a:spcAft>
              <a:buSzPts val="1813"/>
              <a:buNone/>
              <a:defRPr sz="1250" b="1">
                <a:uFillTx/>
              </a:defRPr>
            </a:lvl2pPr>
            <a:lvl3pPr marL="1371600" lvl="2" indent="-228600" algn="l">
              <a:spcBef>
                <a:spcPts val="375"/>
              </a:spcBef>
              <a:spcAft>
                <a:spcPts val="0"/>
              </a:spcAft>
              <a:buSzPts val="1631"/>
              <a:buNone/>
              <a:defRPr sz="1125" b="1">
                <a:uFillTx/>
              </a:defRPr>
            </a:lvl3pPr>
            <a:lvl4pPr marL="1828800" lvl="3" indent="-228600" algn="l">
              <a:spcBef>
                <a:spcPts val="375"/>
              </a:spcBef>
              <a:spcAft>
                <a:spcPts val="0"/>
              </a:spcAft>
              <a:buSzPts val="1450"/>
              <a:buNone/>
              <a:defRPr sz="1000" b="1">
                <a:uFillTx/>
              </a:defRPr>
            </a:lvl4pPr>
            <a:lvl5pPr marL="2286000" lvl="4" indent="-228600" algn="l">
              <a:spcBef>
                <a:spcPts val="375"/>
              </a:spcBef>
              <a:spcAft>
                <a:spcPts val="0"/>
              </a:spcAft>
              <a:buSzPts val="1450"/>
              <a:buNone/>
              <a:defRPr sz="1000" b="1">
                <a:uFillTx/>
              </a:defRPr>
            </a:lvl5pPr>
            <a:lvl6pPr marL="2743200" lvl="5" indent="-228600" algn="l">
              <a:spcBef>
                <a:spcPts val="375"/>
              </a:spcBef>
              <a:spcAft>
                <a:spcPts val="0"/>
              </a:spcAft>
              <a:buSzPts val="1450"/>
              <a:buNone/>
              <a:defRPr sz="1000" b="1">
                <a:uFillTx/>
              </a:defRPr>
            </a:lvl6pPr>
            <a:lvl7pPr marL="3200400" lvl="6" indent="-228600" algn="l">
              <a:spcBef>
                <a:spcPts val="375"/>
              </a:spcBef>
              <a:spcAft>
                <a:spcPts val="0"/>
              </a:spcAft>
              <a:buSzPts val="1450"/>
              <a:buNone/>
              <a:defRPr sz="1000" b="1">
                <a:uFillTx/>
              </a:defRPr>
            </a:lvl7pPr>
            <a:lvl8pPr marL="3657600" lvl="7" indent="-228600" algn="l">
              <a:spcBef>
                <a:spcPts val="375"/>
              </a:spcBef>
              <a:spcAft>
                <a:spcPts val="0"/>
              </a:spcAft>
              <a:buSzPts val="1450"/>
              <a:buNone/>
              <a:defRPr sz="1000" b="1">
                <a:uFillTx/>
              </a:defRPr>
            </a:lvl8pPr>
            <a:lvl9pPr marL="4114800" lvl="8" indent="-228600" algn="l">
              <a:spcBef>
                <a:spcPts val="375"/>
              </a:spcBef>
              <a:spcAft>
                <a:spcPts val="375"/>
              </a:spcAft>
              <a:buSzPts val="1450"/>
              <a:buNone/>
              <a:defRPr sz="1000" b="1">
                <a:uFillTx/>
              </a:defRPr>
            </a:lvl9pPr>
          </a:lstStyle>
          <a:p>
            <a:endParaRPr>
              <a:uFillTx/>
            </a:endParaRPr>
          </a:p>
        </p:txBody>
      </p:sp>
      <p:sp>
        <p:nvSpPr>
          <p:cNvPr id="42" name="Google Shape;42;p47"/>
          <p:cNvSpPr txBox="1">
            <a:spLocks noGrp="1"/>
          </p:cNvSpPr>
          <p:nvPr>
            <p:ph type="body" idx="2"/>
          </p:nvPr>
        </p:nvSpPr>
        <p:spPr>
          <a:xfrm>
            <a:off x="1113231" y="1288832"/>
            <a:ext cx="3671292" cy="3773822"/>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uFillTx/>
              </a:defRPr>
            </a:lvl1pPr>
            <a:lvl2pPr marL="914400" lvl="1" indent="-375919" algn="l">
              <a:spcBef>
                <a:spcPts val="375"/>
              </a:spcBef>
              <a:spcAft>
                <a:spcPts val="0"/>
              </a:spcAft>
              <a:buSzPts val="2320"/>
              <a:buChar char="•"/>
              <a:defRPr sz="1600">
                <a:uFillTx/>
              </a:defRPr>
            </a:lvl2pPr>
            <a:lvl3pPr marL="1371600" lvl="2" indent="-339089" algn="l">
              <a:spcBef>
                <a:spcPts val="375"/>
              </a:spcBef>
              <a:spcAft>
                <a:spcPts val="0"/>
              </a:spcAft>
              <a:buSzPts val="1740"/>
              <a:buChar char="•"/>
              <a:defRPr sz="1200">
                <a:uFillTx/>
              </a:defRPr>
            </a:lvl3pPr>
            <a:lvl4pPr marL="1828800" lvl="3" indent="-329882" algn="l">
              <a:spcBef>
                <a:spcPts val="375"/>
              </a:spcBef>
              <a:spcAft>
                <a:spcPts val="0"/>
              </a:spcAft>
              <a:buSzPts val="1595"/>
              <a:buChar char="•"/>
              <a:defRPr sz="1100">
                <a:uFillTx/>
              </a:defRPr>
            </a:lvl4pPr>
            <a:lvl5pPr marL="2286000" lvl="4" indent="-329882" algn="l">
              <a:spcBef>
                <a:spcPts val="375"/>
              </a:spcBef>
              <a:spcAft>
                <a:spcPts val="0"/>
              </a:spcAft>
              <a:buSzPts val="1595"/>
              <a:buChar char="•"/>
              <a:defRPr sz="1100">
                <a:uFillTx/>
              </a:defRPr>
            </a:lvl5pPr>
            <a:lvl6pPr marL="2743200" lvl="5" indent="-297656" algn="l">
              <a:spcBef>
                <a:spcPts val="375"/>
              </a:spcBef>
              <a:spcAft>
                <a:spcPts val="0"/>
              </a:spcAft>
              <a:buSzPts val="1088"/>
              <a:buChar char="•"/>
              <a:defRPr sz="750">
                <a:uFillTx/>
              </a:defRPr>
            </a:lvl6pPr>
            <a:lvl7pPr marL="3200400" lvl="6" indent="-297656" algn="l">
              <a:spcBef>
                <a:spcPts val="375"/>
              </a:spcBef>
              <a:spcAft>
                <a:spcPts val="0"/>
              </a:spcAft>
              <a:buSzPts val="1088"/>
              <a:buChar char="•"/>
              <a:defRPr sz="750">
                <a:uFillTx/>
              </a:defRPr>
            </a:lvl7pPr>
            <a:lvl8pPr marL="3657600" lvl="7" indent="-297656" algn="l">
              <a:spcBef>
                <a:spcPts val="375"/>
              </a:spcBef>
              <a:spcAft>
                <a:spcPts val="0"/>
              </a:spcAft>
              <a:buSzPts val="1088"/>
              <a:buChar char="•"/>
              <a:defRPr sz="750">
                <a:uFillTx/>
              </a:defRPr>
            </a:lvl8pPr>
            <a:lvl9pPr marL="4114800" lvl="8" indent="-297656" algn="l">
              <a:spcBef>
                <a:spcPts val="375"/>
              </a:spcBef>
              <a:spcAft>
                <a:spcPts val="375"/>
              </a:spcAft>
              <a:buSzPts val="1088"/>
              <a:buChar char="•"/>
              <a:defRPr sz="750">
                <a:uFillTx/>
              </a:defRPr>
            </a:lvl9pPr>
          </a:lstStyle>
          <a:p>
            <a:endParaRPr>
              <a:uFillTx/>
            </a:endParaRPr>
          </a:p>
        </p:txBody>
      </p:sp>
      <p:sp>
        <p:nvSpPr>
          <p:cNvPr id="43" name="Google Shape;43;p47"/>
          <p:cNvSpPr txBox="1">
            <a:spLocks noGrp="1"/>
          </p:cNvSpPr>
          <p:nvPr>
            <p:ph type="body" idx="3"/>
          </p:nvPr>
        </p:nvSpPr>
        <p:spPr>
          <a:xfrm>
            <a:off x="5160366" y="731885"/>
            <a:ext cx="3466903" cy="480218"/>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900"/>
              <a:buNone/>
              <a:defRPr sz="2000" b="0">
                <a:solidFill>
                  <a:srgbClr val="7E241A"/>
                </a:solidFill>
                <a:uFillTx/>
              </a:defRPr>
            </a:lvl1pPr>
            <a:lvl2pPr marL="914400" lvl="1" indent="-228600" algn="l">
              <a:spcBef>
                <a:spcPts val="375"/>
              </a:spcBef>
              <a:spcAft>
                <a:spcPts val="0"/>
              </a:spcAft>
              <a:buSzPts val="1813"/>
              <a:buNone/>
              <a:defRPr sz="1250" b="1">
                <a:uFillTx/>
              </a:defRPr>
            </a:lvl2pPr>
            <a:lvl3pPr marL="1371600" lvl="2" indent="-228600" algn="l">
              <a:spcBef>
                <a:spcPts val="375"/>
              </a:spcBef>
              <a:spcAft>
                <a:spcPts val="0"/>
              </a:spcAft>
              <a:buSzPts val="1631"/>
              <a:buNone/>
              <a:defRPr sz="1125" b="1">
                <a:uFillTx/>
              </a:defRPr>
            </a:lvl3pPr>
            <a:lvl4pPr marL="1828800" lvl="3" indent="-228600" algn="l">
              <a:spcBef>
                <a:spcPts val="375"/>
              </a:spcBef>
              <a:spcAft>
                <a:spcPts val="0"/>
              </a:spcAft>
              <a:buSzPts val="1450"/>
              <a:buNone/>
              <a:defRPr sz="1000" b="1">
                <a:uFillTx/>
              </a:defRPr>
            </a:lvl4pPr>
            <a:lvl5pPr marL="2286000" lvl="4" indent="-228600" algn="l">
              <a:spcBef>
                <a:spcPts val="375"/>
              </a:spcBef>
              <a:spcAft>
                <a:spcPts val="0"/>
              </a:spcAft>
              <a:buSzPts val="1450"/>
              <a:buNone/>
              <a:defRPr sz="1000" b="1">
                <a:uFillTx/>
              </a:defRPr>
            </a:lvl5pPr>
            <a:lvl6pPr marL="2743200" lvl="5" indent="-228600" algn="l">
              <a:spcBef>
                <a:spcPts val="375"/>
              </a:spcBef>
              <a:spcAft>
                <a:spcPts val="0"/>
              </a:spcAft>
              <a:buSzPts val="1450"/>
              <a:buNone/>
              <a:defRPr sz="1000" b="1">
                <a:uFillTx/>
              </a:defRPr>
            </a:lvl6pPr>
            <a:lvl7pPr marL="3200400" lvl="6" indent="-228600" algn="l">
              <a:spcBef>
                <a:spcPts val="375"/>
              </a:spcBef>
              <a:spcAft>
                <a:spcPts val="0"/>
              </a:spcAft>
              <a:buSzPts val="1450"/>
              <a:buNone/>
              <a:defRPr sz="1000" b="1">
                <a:uFillTx/>
              </a:defRPr>
            </a:lvl7pPr>
            <a:lvl8pPr marL="3657600" lvl="7" indent="-228600" algn="l">
              <a:spcBef>
                <a:spcPts val="375"/>
              </a:spcBef>
              <a:spcAft>
                <a:spcPts val="0"/>
              </a:spcAft>
              <a:buSzPts val="1450"/>
              <a:buNone/>
              <a:defRPr sz="1000" b="1">
                <a:uFillTx/>
              </a:defRPr>
            </a:lvl8pPr>
            <a:lvl9pPr marL="4114800" lvl="8" indent="-228600" algn="l">
              <a:spcBef>
                <a:spcPts val="375"/>
              </a:spcBef>
              <a:spcAft>
                <a:spcPts val="375"/>
              </a:spcAft>
              <a:buSzPts val="1450"/>
              <a:buNone/>
              <a:defRPr sz="1000" b="1">
                <a:uFillTx/>
              </a:defRPr>
            </a:lvl9pPr>
          </a:lstStyle>
          <a:p>
            <a:endParaRPr>
              <a:uFillTx/>
            </a:endParaRPr>
          </a:p>
        </p:txBody>
      </p:sp>
      <p:sp>
        <p:nvSpPr>
          <p:cNvPr id="44" name="Google Shape;44;p47"/>
          <p:cNvSpPr txBox="1">
            <a:spLocks noGrp="1"/>
          </p:cNvSpPr>
          <p:nvPr>
            <p:ph type="body" idx="4"/>
          </p:nvPr>
        </p:nvSpPr>
        <p:spPr>
          <a:xfrm>
            <a:off x="4955973" y="1288832"/>
            <a:ext cx="3671292" cy="3773822"/>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uFillTx/>
              </a:defRPr>
            </a:lvl1pPr>
            <a:lvl2pPr marL="914400" lvl="1" indent="-375919" algn="l">
              <a:spcBef>
                <a:spcPts val="375"/>
              </a:spcBef>
              <a:spcAft>
                <a:spcPts val="0"/>
              </a:spcAft>
              <a:buSzPts val="2320"/>
              <a:buChar char="•"/>
              <a:defRPr sz="1600">
                <a:uFillTx/>
              </a:defRPr>
            </a:lvl2pPr>
            <a:lvl3pPr marL="1371600" lvl="2" indent="-339089" algn="l">
              <a:spcBef>
                <a:spcPts val="375"/>
              </a:spcBef>
              <a:spcAft>
                <a:spcPts val="0"/>
              </a:spcAft>
              <a:buSzPts val="1740"/>
              <a:buChar char="•"/>
              <a:defRPr sz="1200">
                <a:uFillTx/>
              </a:defRPr>
            </a:lvl3pPr>
            <a:lvl4pPr marL="1828800" lvl="3" indent="-329882" algn="l">
              <a:spcBef>
                <a:spcPts val="375"/>
              </a:spcBef>
              <a:spcAft>
                <a:spcPts val="0"/>
              </a:spcAft>
              <a:buSzPts val="1595"/>
              <a:buChar char="•"/>
              <a:defRPr sz="1100">
                <a:uFillTx/>
              </a:defRPr>
            </a:lvl4pPr>
            <a:lvl5pPr marL="2286000" lvl="4" indent="-329882" algn="l">
              <a:spcBef>
                <a:spcPts val="375"/>
              </a:spcBef>
              <a:spcAft>
                <a:spcPts val="0"/>
              </a:spcAft>
              <a:buSzPts val="1595"/>
              <a:buChar char="•"/>
              <a:defRPr sz="1100">
                <a:uFillTx/>
              </a:defRPr>
            </a:lvl5pPr>
            <a:lvl6pPr marL="2743200" lvl="5" indent="-297656" algn="l">
              <a:spcBef>
                <a:spcPts val="375"/>
              </a:spcBef>
              <a:spcAft>
                <a:spcPts val="0"/>
              </a:spcAft>
              <a:buSzPts val="1088"/>
              <a:buChar char="•"/>
              <a:defRPr sz="750">
                <a:uFillTx/>
              </a:defRPr>
            </a:lvl6pPr>
            <a:lvl7pPr marL="3200400" lvl="6" indent="-297656" algn="l">
              <a:spcBef>
                <a:spcPts val="375"/>
              </a:spcBef>
              <a:spcAft>
                <a:spcPts val="0"/>
              </a:spcAft>
              <a:buSzPts val="1088"/>
              <a:buChar char="•"/>
              <a:defRPr sz="750">
                <a:uFillTx/>
              </a:defRPr>
            </a:lvl7pPr>
            <a:lvl8pPr marL="3657600" lvl="7" indent="-297656" algn="l">
              <a:spcBef>
                <a:spcPts val="375"/>
              </a:spcBef>
              <a:spcAft>
                <a:spcPts val="0"/>
              </a:spcAft>
              <a:buSzPts val="1088"/>
              <a:buChar char="•"/>
              <a:defRPr sz="750">
                <a:uFillTx/>
              </a:defRPr>
            </a:lvl8pPr>
            <a:lvl9pPr marL="4114800" lvl="8" indent="-297656" algn="l">
              <a:spcBef>
                <a:spcPts val="375"/>
              </a:spcBef>
              <a:spcAft>
                <a:spcPts val="375"/>
              </a:spcAft>
              <a:buSzPts val="1088"/>
              <a:buChar char="•"/>
              <a:defRPr sz="750">
                <a:uFillTx/>
              </a:defRPr>
            </a:lvl9pPr>
          </a:lstStyle>
          <a:p>
            <a:endParaRPr>
              <a:uFillTx/>
            </a:endParaRPr>
          </a:p>
        </p:txBody>
      </p:sp>
      <p:sp>
        <p:nvSpPr>
          <p:cNvPr id="45" name="Google Shape;45;p47"/>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47" name="Google Shape;47;p47"/>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uFillTx/>
              </a:rPr>
              <a:t>‹#›</a:t>
            </a:fld>
            <a:endParaRPr>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_ONLY">
    <p:spTree>
      <p:nvGrpSpPr>
        <p:cNvPr id="1" name="Shape 48"/>
        <p:cNvGrpSpPr/>
        <p:nvPr/>
      </p:nvGrpSpPr>
      <p:grpSpPr>
        <a:xfrm>
          <a:off x="0" y="0"/>
          <a:ext cx="0" cy="0"/>
          <a:chOff x="0" y="0"/>
          <a:chExt cx="0" cy="0"/>
        </a:xfrm>
      </p:grpSpPr>
      <p:sp>
        <p:nvSpPr>
          <p:cNvPr id="49" name="Google Shape;49;p48"/>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50" name="Google Shape;50;p48"/>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52" name="Google Shape;52;p48"/>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uFillTx/>
              </a:rPr>
              <a:t>‹#›</a:t>
            </a:fld>
            <a:endParaRPr>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Google Shape;54;p49"/>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56" name="Google Shape;56;p49"/>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uFillTx/>
              </a:rPr>
              <a:t>‹#›</a:t>
            </a:fld>
            <a:endParaRPr>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cSld name="OBJECT_WITH_CAPTION_TEXT">
    <p:spTree>
      <p:nvGrpSpPr>
        <p:cNvPr id="1" name="Shape 57"/>
        <p:cNvGrpSpPr/>
        <p:nvPr/>
      </p:nvGrpSpPr>
      <p:grpSpPr>
        <a:xfrm>
          <a:off x="0" y="0"/>
          <a:ext cx="0" cy="0"/>
          <a:chOff x="0" y="0"/>
          <a:chExt cx="0" cy="0"/>
        </a:xfrm>
      </p:grpSpPr>
      <p:sp>
        <p:nvSpPr>
          <p:cNvPr id="58" name="Google Shape;58;p50"/>
          <p:cNvSpPr txBox="1">
            <a:spLocks noGrp="1"/>
          </p:cNvSpPr>
          <p:nvPr>
            <p:ph type="title"/>
          </p:nvPr>
        </p:nvSpPr>
        <p:spPr>
          <a:xfrm>
            <a:off x="1113236" y="1333500"/>
            <a:ext cx="2661841" cy="11430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SzPts val="1400"/>
              <a:buNone/>
              <a:defRPr sz="24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59" name="Google Shape;59;p50"/>
          <p:cNvSpPr txBox="1">
            <a:spLocks noGrp="1"/>
          </p:cNvSpPr>
          <p:nvPr>
            <p:ph type="body" idx="1"/>
          </p:nvPr>
        </p:nvSpPr>
        <p:spPr>
          <a:xfrm>
            <a:off x="3946527" y="571502"/>
            <a:ext cx="4680743" cy="4558059"/>
          </a:xfrm>
          <a:prstGeom prst="rect">
            <a:avLst/>
          </a:prstGeom>
          <a:noFill/>
          <a:ln>
            <a:noFill/>
          </a:ln>
        </p:spPr>
        <p:txBody>
          <a:bodyPr spcFirstLastPara="1" wrap="square" lIns="91425" tIns="45700" rIns="91425" bIns="45700" anchor="ctr" anchorCtr="0">
            <a:normAutofit/>
          </a:bodyPr>
          <a:lstStyle>
            <a:lvl1pPr marL="457200" lvl="0" indent="-449580" algn="l">
              <a:spcBef>
                <a:spcPts val="480"/>
              </a:spcBef>
              <a:spcAft>
                <a:spcPts val="0"/>
              </a:spcAft>
              <a:buSzPts val="3480"/>
              <a:buChar char="•"/>
              <a:defRPr sz="2400">
                <a:uFillTx/>
              </a:defRPr>
            </a:lvl1pPr>
            <a:lvl2pPr marL="914400" lvl="1" indent="-412750" algn="l">
              <a:spcBef>
                <a:spcPts val="400"/>
              </a:spcBef>
              <a:spcAft>
                <a:spcPts val="0"/>
              </a:spcAft>
              <a:buSzPts val="2900"/>
              <a:buChar char="•"/>
              <a:defRPr sz="2000">
                <a:uFillTx/>
              </a:defRPr>
            </a:lvl2pPr>
            <a:lvl3pPr marL="1371600" lvl="2" indent="-375919" algn="l">
              <a:spcBef>
                <a:spcPts val="375"/>
              </a:spcBef>
              <a:spcAft>
                <a:spcPts val="0"/>
              </a:spcAft>
              <a:buSzPts val="2320"/>
              <a:buChar char="•"/>
              <a:defRPr sz="1600">
                <a:uFillTx/>
              </a:defRPr>
            </a:lvl3pPr>
            <a:lvl4pPr marL="1828800" lvl="3" indent="-339089" algn="l">
              <a:spcBef>
                <a:spcPts val="375"/>
              </a:spcBef>
              <a:spcAft>
                <a:spcPts val="0"/>
              </a:spcAft>
              <a:buSzPts val="1740"/>
              <a:buChar char="•"/>
              <a:defRPr sz="1200">
                <a:uFillTx/>
              </a:defRPr>
            </a:lvl4pPr>
            <a:lvl5pPr marL="2286000" lvl="4" indent="-339089" algn="l">
              <a:spcBef>
                <a:spcPts val="375"/>
              </a:spcBef>
              <a:spcAft>
                <a:spcPts val="0"/>
              </a:spcAft>
              <a:buSzPts val="1740"/>
              <a:buChar char="•"/>
              <a:defRPr sz="1200">
                <a:uFillTx/>
              </a:defRPr>
            </a:lvl5pPr>
            <a:lvl6pPr marL="2743200" lvl="5" indent="-309165" algn="l">
              <a:spcBef>
                <a:spcPts val="375"/>
              </a:spcBef>
              <a:spcAft>
                <a:spcPts val="0"/>
              </a:spcAft>
              <a:buSzPts val="1269"/>
              <a:buChar char="•"/>
              <a:defRPr sz="875">
                <a:uFillTx/>
              </a:defRPr>
            </a:lvl6pPr>
            <a:lvl7pPr marL="3200400" lvl="6" indent="-309165" algn="l">
              <a:spcBef>
                <a:spcPts val="375"/>
              </a:spcBef>
              <a:spcAft>
                <a:spcPts val="0"/>
              </a:spcAft>
              <a:buSzPts val="1269"/>
              <a:buChar char="•"/>
              <a:defRPr sz="875">
                <a:uFillTx/>
              </a:defRPr>
            </a:lvl7pPr>
            <a:lvl8pPr marL="3657600" lvl="7" indent="-309165" algn="l">
              <a:spcBef>
                <a:spcPts val="375"/>
              </a:spcBef>
              <a:spcAft>
                <a:spcPts val="0"/>
              </a:spcAft>
              <a:buSzPts val="1269"/>
              <a:buChar char="•"/>
              <a:defRPr sz="875">
                <a:uFillTx/>
              </a:defRPr>
            </a:lvl8pPr>
            <a:lvl9pPr marL="4114800" lvl="8" indent="-309165" algn="l">
              <a:spcBef>
                <a:spcPts val="375"/>
              </a:spcBef>
              <a:spcAft>
                <a:spcPts val="375"/>
              </a:spcAft>
              <a:buSzPts val="1269"/>
              <a:buChar char="•"/>
              <a:defRPr sz="875">
                <a:uFillTx/>
              </a:defRPr>
            </a:lvl9pPr>
          </a:lstStyle>
          <a:p>
            <a:endParaRPr>
              <a:uFillTx/>
            </a:endParaRPr>
          </a:p>
        </p:txBody>
      </p:sp>
      <p:sp>
        <p:nvSpPr>
          <p:cNvPr id="60" name="Google Shape;60;p50"/>
          <p:cNvSpPr txBox="1">
            <a:spLocks noGrp="1"/>
          </p:cNvSpPr>
          <p:nvPr>
            <p:ph type="body" idx="2"/>
          </p:nvPr>
        </p:nvSpPr>
        <p:spPr>
          <a:xfrm>
            <a:off x="1113236" y="2476500"/>
            <a:ext cx="2661841" cy="1524000"/>
          </a:xfrm>
          <a:prstGeom prst="rect">
            <a:avLst/>
          </a:prstGeom>
          <a:noFill/>
          <a:ln>
            <a:noFill/>
          </a:ln>
        </p:spPr>
        <p:txBody>
          <a:bodyPr spcFirstLastPara="1" wrap="square" lIns="91425" tIns="45700" rIns="91425" bIns="45700" anchor="ctr" anchorCtr="0">
            <a:normAutofit/>
          </a:bodyPr>
          <a:lstStyle>
            <a:lvl1pPr marL="457200" lvl="0" indent="-228600" algn="ctr">
              <a:spcBef>
                <a:spcPts val="280"/>
              </a:spcBef>
              <a:spcAft>
                <a:spcPts val="0"/>
              </a:spcAft>
              <a:buSzPts val="2030"/>
              <a:buNone/>
              <a:defRPr sz="14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endParaRPr>
              <a:uFillTx/>
            </a:endParaRPr>
          </a:p>
        </p:txBody>
      </p:sp>
      <p:sp>
        <p:nvSpPr>
          <p:cNvPr id="61" name="Google Shape;61;p50"/>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63" name="Google Shape;63;p50"/>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uFillTx/>
              </a:rPr>
              <a:t>‹#›</a:t>
            </a:fld>
            <a:endParaRPr>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cSld name="PICTURE_WITH_CAPTION_TEXT">
    <p:spTree>
      <p:nvGrpSpPr>
        <p:cNvPr id="1" name="Shape 64"/>
        <p:cNvGrpSpPr/>
        <p:nvPr/>
      </p:nvGrpSpPr>
      <p:grpSpPr>
        <a:xfrm>
          <a:off x="0" y="0"/>
          <a:ext cx="0" cy="0"/>
          <a:chOff x="0" y="0"/>
          <a:chExt cx="0" cy="0"/>
        </a:xfrm>
      </p:grpSpPr>
      <p:sp>
        <p:nvSpPr>
          <p:cNvPr id="65" name="Google Shape;65;p51"/>
          <p:cNvSpPr txBox="1">
            <a:spLocks noGrp="1"/>
          </p:cNvSpPr>
          <p:nvPr>
            <p:ph type="title"/>
          </p:nvPr>
        </p:nvSpPr>
        <p:spPr>
          <a:xfrm>
            <a:off x="1112045" y="1460499"/>
            <a:ext cx="4069619" cy="11430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SzPts val="1400"/>
              <a:buNone/>
              <a:defRPr sz="28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66" name="Google Shape;66;p51"/>
          <p:cNvSpPr>
            <a:spLocks noGrp="1"/>
          </p:cNvSpPr>
          <p:nvPr>
            <p:ph type="pic" idx="2"/>
          </p:nvPr>
        </p:nvSpPr>
        <p:spPr>
          <a:xfrm>
            <a:off x="5696013" y="762000"/>
            <a:ext cx="2460731" cy="3810000"/>
          </a:xfrm>
          <a:prstGeom prst="roundRect">
            <a:avLst>
              <a:gd name="adj" fmla="val 4280"/>
            </a:avLst>
          </a:prstGeom>
          <a:noFill/>
          <a:ln w="38100"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200"/>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1pPr>
            <a:lvl2pPr marR="0" lvl="1"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2pPr>
            <a:lvl3pPr marR="0" lvl="2"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3pPr>
            <a:lvl4pPr marR="0" lvl="3"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4pPr>
            <a:lvl5pPr marR="0" lvl="4"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5pPr>
            <a:lvl6pPr marR="0" lvl="5"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6pPr>
            <a:lvl7pPr marR="0" lvl="6"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7pPr>
            <a:lvl8pPr marR="0" lvl="7"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8pPr>
            <a:lvl9pPr marR="0" lvl="8" algn="l" rtl="0">
              <a:spcBef>
                <a:spcPts val="375"/>
              </a:spcBef>
              <a:spcAft>
                <a:spcPts val="375"/>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9pPr>
          </a:lstStyle>
          <a:p>
            <a:endParaRPr>
              <a:uFillTx/>
            </a:endParaRPr>
          </a:p>
        </p:txBody>
      </p:sp>
      <p:sp>
        <p:nvSpPr>
          <p:cNvPr id="67" name="Google Shape;67;p51"/>
          <p:cNvSpPr txBox="1">
            <a:spLocks noGrp="1"/>
          </p:cNvSpPr>
          <p:nvPr>
            <p:ph type="body" idx="1"/>
          </p:nvPr>
        </p:nvSpPr>
        <p:spPr>
          <a:xfrm>
            <a:off x="1112045" y="2603499"/>
            <a:ext cx="4069619" cy="1524000"/>
          </a:xfrm>
          <a:prstGeom prst="rect">
            <a:avLst/>
          </a:prstGeom>
          <a:noFill/>
          <a:ln>
            <a:noFill/>
          </a:ln>
        </p:spPr>
        <p:txBody>
          <a:bodyPr spcFirstLastPara="1" wrap="square" lIns="91425" tIns="45700" rIns="91425" bIns="45700" anchor="ctr" anchorCtr="0">
            <a:normAutofit/>
          </a:bodyPr>
          <a:lstStyle>
            <a:lvl1pPr marL="457200" lvl="0" indent="-228600" algn="ctr">
              <a:spcBef>
                <a:spcPts val="360"/>
              </a:spcBef>
              <a:spcAft>
                <a:spcPts val="0"/>
              </a:spcAft>
              <a:buSzPts val="2610"/>
              <a:buNone/>
              <a:defRPr sz="18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endParaRPr>
              <a:uFillTx/>
            </a:endParaRPr>
          </a:p>
        </p:txBody>
      </p:sp>
      <p:sp>
        <p:nvSpPr>
          <p:cNvPr id="68" name="Google Shape;68;p51"/>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70" name="Google Shape;70;p51"/>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uFillTx/>
              </a:rPr>
              <a:t>‹#›</a:t>
            </a:fld>
            <a:endParaRPr>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Shape 71"/>
        <p:cNvGrpSpPr/>
        <p:nvPr/>
      </p:nvGrpSpPr>
      <p:grpSpPr>
        <a:xfrm>
          <a:off x="0" y="0"/>
          <a:ext cx="0" cy="0"/>
          <a:chOff x="0" y="0"/>
          <a:chExt cx="0" cy="0"/>
        </a:xfrm>
      </p:grpSpPr>
      <p:sp>
        <p:nvSpPr>
          <p:cNvPr id="72" name="Google Shape;72;p52"/>
          <p:cNvSpPr txBox="1">
            <a:spLocks noGrp="1"/>
          </p:cNvSpPr>
          <p:nvPr>
            <p:ph type="title"/>
          </p:nvPr>
        </p:nvSpPr>
        <p:spPr>
          <a:xfrm>
            <a:off x="1113236" y="3944054"/>
            <a:ext cx="7514033" cy="472282"/>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28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73" name="Google Shape;73;p52"/>
          <p:cNvSpPr>
            <a:spLocks noGrp="1"/>
          </p:cNvSpPr>
          <p:nvPr>
            <p:ph type="pic" idx="2"/>
          </p:nvPr>
        </p:nvSpPr>
        <p:spPr>
          <a:xfrm>
            <a:off x="1789509" y="776760"/>
            <a:ext cx="6169458" cy="2637480"/>
          </a:xfrm>
          <a:prstGeom prst="roundRect">
            <a:avLst>
              <a:gd name="adj" fmla="val 4380"/>
            </a:avLst>
          </a:prstGeom>
          <a:noFill/>
          <a:ln w="38100"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200"/>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1pPr>
            <a:lvl2pPr marR="0" lvl="1"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2pPr>
            <a:lvl3pPr marR="0" lvl="2"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3pPr>
            <a:lvl4pPr marR="0" lvl="3"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4pPr>
            <a:lvl5pPr marR="0" lvl="4"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5pPr>
            <a:lvl6pPr marR="0" lvl="5"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6pPr>
            <a:lvl7pPr marR="0" lvl="6"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7pPr>
            <a:lvl8pPr marR="0" lvl="7"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8pPr>
            <a:lvl9pPr marR="0" lvl="8" algn="l" rtl="0">
              <a:spcBef>
                <a:spcPts val="375"/>
              </a:spcBef>
              <a:spcAft>
                <a:spcPts val="375"/>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9pPr>
          </a:lstStyle>
          <a:p>
            <a:endParaRPr>
              <a:uFillTx/>
            </a:endParaRPr>
          </a:p>
        </p:txBody>
      </p:sp>
      <p:sp>
        <p:nvSpPr>
          <p:cNvPr id="74" name="Google Shape;74;p52"/>
          <p:cNvSpPr txBox="1">
            <a:spLocks noGrp="1"/>
          </p:cNvSpPr>
          <p:nvPr>
            <p:ph type="body" idx="1"/>
          </p:nvPr>
        </p:nvSpPr>
        <p:spPr>
          <a:xfrm>
            <a:off x="1113236" y="4416336"/>
            <a:ext cx="7514033" cy="411427"/>
          </a:xfrm>
          <a:prstGeom prst="rect">
            <a:avLst/>
          </a:prstGeom>
          <a:noFill/>
          <a:ln>
            <a:noFill/>
          </a:ln>
        </p:spPr>
        <p:txBody>
          <a:bodyPr spcFirstLastPara="1" wrap="square" lIns="91425" tIns="45700" rIns="91425" bIns="45700" anchor="ctr" anchorCtr="0">
            <a:normAutofit/>
          </a:bodyPr>
          <a:lstStyle>
            <a:lvl1pPr marL="457200" lvl="0" indent="-228600" algn="ctr">
              <a:spcBef>
                <a:spcPts val="240"/>
              </a:spcBef>
              <a:spcAft>
                <a:spcPts val="0"/>
              </a:spcAft>
              <a:buSzPts val="1740"/>
              <a:buNone/>
              <a:defRPr sz="12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endParaRPr>
              <a:uFillTx/>
            </a:endParaRPr>
          </a:p>
        </p:txBody>
      </p:sp>
      <p:sp>
        <p:nvSpPr>
          <p:cNvPr id="75" name="Google Shape;75;p52"/>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77" name="Google Shape;77;p52"/>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uFillTx/>
              </a:rPr>
              <a:t>‹#›</a:t>
            </a:fld>
            <a:endParaRPr>
              <a:uFillTx/>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78"/>
        <p:cNvGrpSpPr/>
        <p:nvPr/>
      </p:nvGrpSpPr>
      <p:grpSpPr>
        <a:xfrm>
          <a:off x="0" y="0"/>
          <a:ext cx="0" cy="0"/>
          <a:chOff x="0" y="0"/>
          <a:chExt cx="0" cy="0"/>
        </a:xfrm>
      </p:grpSpPr>
      <p:sp>
        <p:nvSpPr>
          <p:cNvPr id="79" name="Google Shape;79;p53"/>
          <p:cNvSpPr txBox="1">
            <a:spLocks noGrp="1"/>
          </p:cNvSpPr>
          <p:nvPr>
            <p:ph type="title"/>
          </p:nvPr>
        </p:nvSpPr>
        <p:spPr>
          <a:xfrm>
            <a:off x="1113237" y="571500"/>
            <a:ext cx="7514033" cy="2540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600" b="0" cap="none">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80" name="Google Shape;80;p53"/>
          <p:cNvSpPr txBox="1">
            <a:spLocks noGrp="1"/>
          </p:cNvSpPr>
          <p:nvPr>
            <p:ph type="body" idx="1"/>
          </p:nvPr>
        </p:nvSpPr>
        <p:spPr>
          <a:xfrm>
            <a:off x="1113236" y="3619500"/>
            <a:ext cx="7514035" cy="12065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endParaRPr>
              <a:uFillTx/>
            </a:endParaRPr>
          </a:p>
        </p:txBody>
      </p:sp>
      <p:sp>
        <p:nvSpPr>
          <p:cNvPr id="81" name="Google Shape;81;p53"/>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83" name="Google Shape;83;p53"/>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uFillTx/>
              </a:rPr>
              <a:t>‹#›</a:t>
            </a:fld>
            <a:endParaRPr>
              <a:uFillTx/>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hyperlink" Target="https://creativecommons.org/licenses/by-sa/4.0/" TargetMode="Externa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2"/>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1pPr>
            <a:lvl2pPr marR="0" lvl="1"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2pPr>
            <a:lvl3pPr marR="0" lvl="2"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3pPr>
            <a:lvl4pPr marR="0" lvl="3"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4pPr>
            <a:lvl5pPr marR="0" lvl="4"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5pPr>
            <a:lvl6pPr marR="0" lvl="5" algn="l" rtl="0">
              <a:spcBef>
                <a:spcPts val="0"/>
              </a:spcBef>
              <a:spcAft>
                <a:spcPts val="0"/>
              </a:spcAft>
              <a:buSzPts val="1400"/>
              <a:buNone/>
              <a:defRPr sz="1800" b="0" i="0" u="none" strike="noStrike" cap="none">
                <a:solidFill>
                  <a:schemeClr val="dk2"/>
                </a:solidFill>
                <a:uFillTx/>
              </a:defRPr>
            </a:lvl6pPr>
            <a:lvl7pPr marR="0" lvl="6" algn="l" rtl="0">
              <a:spcBef>
                <a:spcPts val="0"/>
              </a:spcBef>
              <a:spcAft>
                <a:spcPts val="0"/>
              </a:spcAft>
              <a:buSzPts val="1400"/>
              <a:buNone/>
              <a:defRPr sz="1800" b="0" i="0" u="none" strike="noStrike" cap="none">
                <a:solidFill>
                  <a:schemeClr val="dk2"/>
                </a:solidFill>
                <a:uFillTx/>
              </a:defRPr>
            </a:lvl7pPr>
            <a:lvl8pPr marR="0" lvl="7" algn="l" rtl="0">
              <a:spcBef>
                <a:spcPts val="0"/>
              </a:spcBef>
              <a:spcAft>
                <a:spcPts val="0"/>
              </a:spcAft>
              <a:buSzPts val="1400"/>
              <a:buNone/>
              <a:defRPr sz="1800" b="0" i="0" u="none" strike="noStrike" cap="none">
                <a:solidFill>
                  <a:schemeClr val="dk2"/>
                </a:solidFill>
                <a:uFillTx/>
              </a:defRPr>
            </a:lvl8pPr>
            <a:lvl9pPr marR="0" lvl="8" algn="l" rtl="0">
              <a:spcBef>
                <a:spcPts val="0"/>
              </a:spcBef>
              <a:spcAft>
                <a:spcPts val="0"/>
              </a:spcAft>
              <a:buSzPts val="1400"/>
              <a:buNone/>
              <a:defRPr sz="1800" b="0" i="0" u="none" strike="noStrike" cap="none">
                <a:solidFill>
                  <a:schemeClr val="dk2"/>
                </a:solidFill>
                <a:uFillTx/>
              </a:defRPr>
            </a:lvl9pPr>
          </a:lstStyle>
          <a:p>
            <a:endParaRPr>
              <a:uFillTx/>
            </a:endParaRPr>
          </a:p>
        </p:txBody>
      </p:sp>
      <p:sp>
        <p:nvSpPr>
          <p:cNvPr id="11" name="Google Shape;11;p42"/>
          <p:cNvSpPr txBox="1">
            <a:spLocks noGrp="1"/>
          </p:cNvSpPr>
          <p:nvPr>
            <p:ph type="body" idx="1"/>
          </p:nvPr>
        </p:nvSpPr>
        <p:spPr>
          <a:xfrm>
            <a:off x="463732" y="903288"/>
            <a:ext cx="8164332" cy="4308475"/>
          </a:xfrm>
          <a:prstGeom prst="rect">
            <a:avLst/>
          </a:prstGeom>
          <a:noFill/>
          <a:ln>
            <a:noFill/>
          </a:ln>
        </p:spPr>
        <p:txBody>
          <a:bodyPr spcFirstLastPara="1" wrap="square" lIns="91425" tIns="45700" rIns="91425" bIns="45700" anchor="ctr" anchorCtr="0">
            <a:noAutofit/>
          </a:bodyPr>
          <a:lstStyle>
            <a:lvl1pPr marL="457200" marR="0" lvl="0" indent="-449580" algn="l" rtl="0">
              <a:spcBef>
                <a:spcPts val="480"/>
              </a:spcBef>
              <a:spcAft>
                <a:spcPts val="0"/>
              </a:spcAft>
              <a:buClr>
                <a:srgbClr val="7F241A"/>
              </a:buClr>
              <a:buSzPts val="3480"/>
              <a:buFont typeface="Arial"/>
              <a:buChar char="•"/>
              <a:defRPr sz="2400" b="0" i="0" u="none" strike="noStrike" cap="none">
                <a:solidFill>
                  <a:schemeClr val="dk1"/>
                </a:solidFill>
                <a:uFillTx/>
                <a:latin typeface="Helvetica Neue"/>
                <a:ea typeface="Helvetica Neue"/>
                <a:cs typeface="Helvetica Neue"/>
                <a:sym typeface="Helvetica Neue"/>
              </a:defRPr>
            </a:lvl1pPr>
            <a:lvl2pPr marL="914400" marR="0" lvl="1" indent="-431165" algn="l" rtl="0">
              <a:spcBef>
                <a:spcPts val="440"/>
              </a:spcBef>
              <a:spcAft>
                <a:spcPts val="0"/>
              </a:spcAft>
              <a:buClr>
                <a:srgbClr val="7F241A"/>
              </a:buClr>
              <a:buSzPts val="3190"/>
              <a:buFont typeface="Arial"/>
              <a:buChar char="•"/>
              <a:defRPr sz="2200" b="0" i="0" u="none" strike="noStrike" cap="none">
                <a:solidFill>
                  <a:schemeClr val="dk1"/>
                </a:solidFill>
                <a:uFillTx/>
                <a:latin typeface="Helvetica Neue"/>
                <a:ea typeface="Helvetica Neue"/>
                <a:cs typeface="Helvetica Neue"/>
                <a:sym typeface="Helvetica Neue"/>
              </a:defRPr>
            </a:lvl2pPr>
            <a:lvl3pPr marL="1371600" marR="0" lvl="2" indent="-412750" algn="l" rtl="0">
              <a:spcBef>
                <a:spcPts val="400"/>
              </a:spcBef>
              <a:spcAft>
                <a:spcPts val="0"/>
              </a:spcAft>
              <a:buClr>
                <a:srgbClr val="7F241A"/>
              </a:buClr>
              <a:buSzPts val="2900"/>
              <a:buFont typeface="Arial"/>
              <a:buChar char="•"/>
              <a:defRPr sz="2000" b="0" i="0" u="none" strike="noStrike" cap="none">
                <a:solidFill>
                  <a:schemeClr val="dk1"/>
                </a:solidFill>
                <a:uFillTx/>
                <a:latin typeface="Helvetica Neue"/>
                <a:ea typeface="Helvetica Neue"/>
                <a:cs typeface="Helvetica Neue"/>
                <a:sym typeface="Helvetica Neue"/>
              </a:defRPr>
            </a:lvl3pPr>
            <a:lvl4pPr marL="1828800" marR="0" lvl="3" indent="-394335" algn="l" rtl="0">
              <a:spcBef>
                <a:spcPts val="375"/>
              </a:spcBef>
              <a:spcAft>
                <a:spcPts val="0"/>
              </a:spcAft>
              <a:buClr>
                <a:srgbClr val="7F241A"/>
              </a:buClr>
              <a:buSzPts val="2610"/>
              <a:buFont typeface="Arial"/>
              <a:buChar char="•"/>
              <a:defRPr sz="1800" b="0" i="0" u="none" strike="noStrike" cap="none">
                <a:solidFill>
                  <a:schemeClr val="dk1"/>
                </a:solidFill>
                <a:uFillTx/>
                <a:latin typeface="Helvetica Neue"/>
                <a:ea typeface="Helvetica Neue"/>
                <a:cs typeface="Helvetica Neue"/>
                <a:sym typeface="Helvetica Neue"/>
              </a:defRPr>
            </a:lvl4pPr>
            <a:lvl5pPr marL="2286000" marR="0" lvl="4" indent="-375920" algn="l" rtl="0">
              <a:spcBef>
                <a:spcPts val="375"/>
              </a:spcBef>
              <a:spcAft>
                <a:spcPts val="0"/>
              </a:spcAft>
              <a:buClr>
                <a:srgbClr val="7F241A"/>
              </a:buClr>
              <a:buSzPts val="2320"/>
              <a:buFont typeface="Arial"/>
              <a:buChar char="•"/>
              <a:defRPr sz="1600" b="0" i="0" u="none" strike="noStrike" cap="none">
                <a:solidFill>
                  <a:schemeClr val="dk1"/>
                </a:solidFill>
                <a:uFillTx/>
                <a:latin typeface="Helvetica Neue"/>
                <a:ea typeface="Helvetica Neue"/>
                <a:cs typeface="Helvetica Neue"/>
                <a:sym typeface="Helvetica Neue"/>
              </a:defRPr>
            </a:lvl5pPr>
            <a:lvl6pPr marL="2743200" marR="0" lvl="5"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6pPr>
            <a:lvl7pPr marL="3200400" marR="0" lvl="6"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7pPr>
            <a:lvl8pPr marL="3657600" marR="0" lvl="7"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8pPr>
            <a:lvl9pPr marL="4114800" marR="0" lvl="8" indent="-309165" algn="l" rtl="0">
              <a:spcBef>
                <a:spcPts val="375"/>
              </a:spcBef>
              <a:spcAft>
                <a:spcPts val="375"/>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9pPr>
          </a:lstStyle>
          <a:p>
            <a:endParaRPr>
              <a:uFillTx/>
            </a:endParaRPr>
          </a:p>
        </p:txBody>
      </p:sp>
      <p:sp>
        <p:nvSpPr>
          <p:cNvPr id="12" name="Google Shape;12;p42"/>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marR="0" lvl="0" algn="r" rtl="0">
              <a:spcBef>
                <a:spcPts val="16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R="0" lvl="1"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2pPr>
            <a:lvl3pPr marR="0" lvl="2"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3pPr>
            <a:lvl4pPr marR="0" lvl="3"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4pPr>
            <a:lvl5pPr marR="0" lvl="4"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5pPr>
            <a:lvl6pPr marR="0" lvl="5"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6pPr>
            <a:lvl7pPr marR="0" lvl="6"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7pPr>
            <a:lvl8pPr marR="0" lvl="7"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8pPr>
            <a:lvl9pPr marR="0" lvl="8"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9pPr>
          </a:lstStyle>
          <a:p>
            <a:endParaRPr>
              <a:uFillTx/>
            </a:endParaRPr>
          </a:p>
        </p:txBody>
      </p:sp>
      <p:sp>
        <p:nvSpPr>
          <p:cNvPr id="14" name="Google Shape;14;p42"/>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L="0" marR="0" lvl="1"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2pPr>
            <a:lvl3pPr marL="0" marR="0" lvl="2"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3pPr>
            <a:lvl4pPr marL="0" marR="0" lvl="3"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4pPr>
            <a:lvl5pPr marL="0" marR="0" lvl="4"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5pPr>
            <a:lvl6pPr marL="0" marR="0" lvl="5"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6pPr>
            <a:lvl7pPr marL="0" marR="0" lvl="6"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7pPr>
            <a:lvl8pPr marL="0" marR="0" lvl="7"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8pPr>
            <a:lvl9pPr marL="0" marR="0" lvl="8"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uFillTx/>
              </a:rPr>
              <a:t>‹#›</a:t>
            </a:fld>
            <a:endParaRPr>
              <a:uFillTx/>
            </a:endParaRPr>
          </a:p>
        </p:txBody>
      </p:sp>
      <p:sp>
        <p:nvSpPr>
          <p:cNvPr id="8" name="Shape 31"/>
          <p:cNvSpPr>
            <a:spLocks/>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17"/>
              </a:rPr>
              <a:t>Creative Commons Attribution-</a:t>
            </a:r>
            <a:r>
              <a:rPr lang="en-US" sz="800" dirty="0" err="1">
                <a:uFillTx/>
                <a:hlinkClick r:id="rId17"/>
              </a:rPr>
              <a:t>ShareAlike</a:t>
            </a:r>
            <a:r>
              <a:rPr lang="en-US" sz="800" dirty="0">
                <a:uFillTx/>
                <a:hlinkClick r:id="rId17"/>
              </a:rPr>
              <a:t> 4.0 International License</a:t>
            </a:r>
            <a:r>
              <a:rPr lang="en-US" sz="800" dirty="0">
                <a:uFillTx/>
              </a:rPr>
              <a:t>.</a:t>
            </a: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eople.eecs.berkeley.edu/~rcs/research/interactive_latency.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anandtech.com/show/12625/amd-second-generation-ryzen-7-2700x-2700-ryzen-5-2600x-2600/3" TargetMode="External"/><Relationship Id="rId7" Type="http://schemas.openxmlformats.org/officeDocument/2006/relationships/hyperlink" Target="https://www.newegg.com/crucial-16gb-260-pin-ddr4-so-dimm/p/N82E1682015608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hyperlink" Target="https://www.intel.com/content/www/us/en/products/memory-storage/solid-state-drives/data-center-ssds/dc-p4500-series/dc-p4500-8tb-ruler-3d1.html"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
          <p:cNvSpPr txBox="1">
            <a:spLocks noGrp="1"/>
          </p:cNvSpPr>
          <p:nvPr>
            <p:ph type="ctrTitle"/>
          </p:nvPr>
        </p:nvSpPr>
        <p:spPr>
          <a:xfrm>
            <a:off x="175364" y="1149350"/>
            <a:ext cx="8451111" cy="21812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sz="4000" dirty="0">
                <a:uFillTx/>
              </a:rPr>
              <a:t>How Your Computer Works</a:t>
            </a:r>
            <a:endParaRPr dirty="0">
              <a:uFillTx/>
            </a:endParaRPr>
          </a:p>
        </p:txBody>
      </p:sp>
      <p:pic>
        <p:nvPicPr>
          <p:cNvPr id="8" name="Picture 2"/>
          <p:cNvPicPr>
            <a:picLocks noChangeAspect="1" noChangeArrowheads="1"/>
          </p:cNvPicPr>
          <p:nvPr/>
        </p:nvPicPr>
        <p:blipFill>
          <a:blip r:embed="rId3"/>
          <a:srcRect/>
          <a:stretch>
            <a:fillRect/>
          </a:stretch>
        </p:blipFill>
        <p:spPr bwMode="auto">
          <a:xfrm>
            <a:off x="3505623" y="3330226"/>
            <a:ext cx="2077453" cy="570217"/>
          </a:xfrm>
          <a:prstGeom prst="rect">
            <a:avLst/>
          </a:prstGeom>
          <a:noFill/>
        </p:spPr>
      </p:pic>
      <p:sp>
        <p:nvSpPr>
          <p:cNvPr id="4" name="TextBox 3">
            <a:extLst>
              <a:ext uri="{FF2B5EF4-FFF2-40B4-BE49-F238E27FC236}">
                <a16:creationId xmlns:a16="http://schemas.microsoft.com/office/drawing/2014/main" id="{2EC92F68-3AAA-4AEA-857D-138D629F94B0}"/>
              </a:ext>
            </a:extLst>
          </p:cNvPr>
          <p:cNvSpPr txBox="1"/>
          <p:nvPr/>
        </p:nvSpPr>
        <p:spPr>
          <a:xfrm>
            <a:off x="6459687" y="351064"/>
            <a:ext cx="1382110" cy="276999"/>
          </a:xfrm>
          <a:prstGeom prst="rect">
            <a:avLst/>
          </a:prstGeom>
          <a:noFill/>
        </p:spPr>
        <p:txBody>
          <a:bodyPr wrap="none" rtlCol="0">
            <a:spAutoFit/>
          </a:bodyPr>
          <a:lstStyle/>
          <a:p>
            <a:r>
              <a:rPr lang="en-US" sz="1200" dirty="0">
                <a:solidFill>
                  <a:schemeClr val="accent2"/>
                </a:solidFill>
                <a:latin typeface="Abadi Extra Light" panose="020B0604020202020204" pitchFamily="34" charset="0"/>
              </a:rPr>
              <a:t>Difficulty level: basic</a:t>
            </a:r>
            <a:endParaRPr lang="en-US" sz="1200" dirty="0">
              <a:solidFill>
                <a:schemeClr val="accent6"/>
              </a:solidFill>
              <a:latin typeface="Abadi Extra Light"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9"/>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uFillTx/>
              </a:rPr>
              <a:t>Interactive Visualizer (Colin Scott):</a:t>
            </a:r>
            <a:br>
              <a:rPr lang="en-US" dirty="0">
                <a:uFillTx/>
              </a:rPr>
            </a:br>
            <a:r>
              <a:rPr lang="en-US" sz="1800" u="sng" dirty="0">
                <a:solidFill>
                  <a:schemeClr val="hlink"/>
                </a:solidFill>
                <a:uFillTx/>
                <a:hlinkClick r:id="rId3"/>
              </a:rPr>
              <a:t>https://people.eecs.berkeley.edu/~rcs/research/interactive_latency.html</a:t>
            </a:r>
            <a:endParaRPr sz="1800" dirty="0">
              <a:uFillTx/>
            </a:endParaRPr>
          </a:p>
        </p:txBody>
      </p:sp>
      <p:pic>
        <p:nvPicPr>
          <p:cNvPr id="263" name="Google Shape;263;p9"/>
          <p:cNvPicPr preferRelativeResize="0">
            <a:picLocks noGrp="1"/>
          </p:cNvPicPr>
          <p:nvPr>
            <p:ph type="body" idx="1"/>
          </p:nvPr>
        </p:nvPicPr>
        <p:blipFill rotWithShape="1">
          <a:blip r:embed="rId4"/>
          <a:srcRect/>
          <a:stretch/>
        </p:blipFill>
        <p:spPr>
          <a:xfrm>
            <a:off x="533184" y="2160918"/>
            <a:ext cx="8158163" cy="3120695"/>
          </a:xfrm>
          <a:prstGeom prst="rect">
            <a:avLst/>
          </a:prstGeom>
          <a:noFill/>
          <a:ln>
            <a:noFill/>
          </a:ln>
        </p:spPr>
      </p:pic>
      <p:sp>
        <p:nvSpPr>
          <p:cNvPr id="265" name="Google Shape;265;p9"/>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10</a:t>
            </a:fld>
            <a:endParaRPr>
              <a:uFillTx/>
            </a:endParaRPr>
          </a:p>
        </p:txBody>
      </p:sp>
      <p:sp>
        <p:nvSpPr>
          <p:cNvPr id="266" name="Google Shape;266;p9"/>
          <p:cNvSpPr>
            <a:spLocks/>
          </p:cNvSpPr>
          <p:nvPr/>
        </p:nvSpPr>
        <p:spPr>
          <a:xfrm>
            <a:off x="694267" y="1218858"/>
            <a:ext cx="6629399"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dirty="0">
                <a:solidFill>
                  <a:schemeClr val="dk1"/>
                </a:solidFill>
                <a:uFillTx/>
                <a:latin typeface="Tahoma"/>
                <a:ea typeface="Tahoma"/>
                <a:cs typeface="Tahoma"/>
                <a:sym typeface="Tahoma"/>
              </a:rPr>
              <a:t>Original list from Jeff Dean and Peter </a:t>
            </a:r>
            <a:r>
              <a:rPr lang="en-US" sz="1400" dirty="0" err="1">
                <a:solidFill>
                  <a:schemeClr val="dk1"/>
                </a:solidFill>
                <a:uFillTx/>
                <a:latin typeface="Tahoma"/>
                <a:ea typeface="Tahoma"/>
                <a:cs typeface="Tahoma"/>
                <a:sym typeface="Tahoma"/>
              </a:rPr>
              <a:t>Norvig</a:t>
            </a:r>
            <a:r>
              <a:rPr lang="en-US" sz="1400" dirty="0">
                <a:solidFill>
                  <a:schemeClr val="dk1"/>
                </a:solidFill>
                <a:uFillTx/>
                <a:latin typeface="Tahoma"/>
                <a:ea typeface="Tahoma"/>
                <a:cs typeface="Tahoma"/>
                <a:sym typeface="Tahoma"/>
              </a:rPr>
              <a:t> (Google)</a:t>
            </a:r>
            <a:endParaRPr dirty="0">
              <a:uFillTx/>
              <a:latin typeface="Arial" panose="020B0604020202020204" pitchFamily="34" charset="0"/>
            </a:endParaRPr>
          </a:p>
        </p:txBody>
      </p:sp>
      <p:pic>
        <p:nvPicPr>
          <p:cNvPr id="267" name="Google Shape;267;p9"/>
          <p:cNvPicPr preferRelativeResize="0"/>
          <p:nvPr/>
        </p:nvPicPr>
        <p:blipFill rotWithShape="1">
          <a:blip r:embed="rId5"/>
          <a:srcRect/>
          <a:stretch/>
        </p:blipFill>
        <p:spPr>
          <a:xfrm>
            <a:off x="5148368" y="1134317"/>
            <a:ext cx="699987" cy="874984"/>
          </a:xfrm>
          <a:prstGeom prst="rect">
            <a:avLst/>
          </a:prstGeom>
          <a:noFill/>
          <a:ln>
            <a:noFill/>
          </a:ln>
        </p:spPr>
      </p:pic>
      <p:pic>
        <p:nvPicPr>
          <p:cNvPr id="268" name="Google Shape;268;p9"/>
          <p:cNvPicPr preferRelativeResize="0"/>
          <p:nvPr/>
        </p:nvPicPr>
        <p:blipFill rotWithShape="1">
          <a:blip r:embed="rId6"/>
          <a:srcRect/>
          <a:stretch/>
        </p:blipFill>
        <p:spPr>
          <a:xfrm>
            <a:off x="6191362" y="1142731"/>
            <a:ext cx="1356308" cy="90601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1"/>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uFillTx/>
              </a:rPr>
              <a:t>What Does the Memory Hierarchy Mean</a:t>
            </a:r>
            <a:br>
              <a:rPr lang="en-US" dirty="0">
                <a:uFillTx/>
              </a:rPr>
            </a:br>
            <a:r>
              <a:rPr lang="en-US" dirty="0">
                <a:uFillTx/>
              </a:rPr>
              <a:t>When Thinking about Scale?</a:t>
            </a:r>
            <a:endParaRPr dirty="0">
              <a:uFillTx/>
            </a:endParaRPr>
          </a:p>
        </p:txBody>
      </p:sp>
      <p:sp>
        <p:nvSpPr>
          <p:cNvPr id="285" name="Google Shape;285;p11"/>
          <p:cNvSpPr txBox="1">
            <a:spLocks noGrp="1"/>
          </p:cNvSpPr>
          <p:nvPr>
            <p:ph type="body" idx="1"/>
          </p:nvPr>
        </p:nvSpPr>
        <p:spPr>
          <a:xfrm>
            <a:off x="470263" y="1600742"/>
            <a:ext cx="8157007" cy="3762671"/>
          </a:xfrm>
          <a:prstGeom prst="rect">
            <a:avLst/>
          </a:prstGeom>
          <a:noFill/>
          <a:ln>
            <a:noFill/>
          </a:ln>
        </p:spPr>
        <p:txBody>
          <a:bodyPr spcFirstLastPara="1" wrap="square" lIns="91425" tIns="45700" rIns="91425" bIns="45700" anchor="ctr" anchorCtr="0">
            <a:noAutofit/>
          </a:bodyPr>
          <a:lstStyle/>
          <a:p>
            <a:pPr marL="177800" lvl="0" indent="-177800" algn="l" rtl="0">
              <a:lnSpc>
                <a:spcPct val="90000"/>
              </a:lnSpc>
              <a:spcBef>
                <a:spcPts val="0"/>
              </a:spcBef>
              <a:spcAft>
                <a:spcPts val="0"/>
              </a:spcAft>
              <a:buSzPts val="2346"/>
              <a:buChar char="•"/>
            </a:pPr>
            <a:r>
              <a:rPr lang="en-US" sz="1800" dirty="0">
                <a:uFillTx/>
                <a:latin typeface="Helvetica" pitchFamily="2" charset="0"/>
              </a:rPr>
              <a:t>Fewer computations are better:  algorithmic efficiency!</a:t>
            </a:r>
            <a:endParaRPr lang="en-US" sz="1800" dirty="0">
              <a:latin typeface="Helvetica" pitchFamily="2" charset="0"/>
            </a:endParaRPr>
          </a:p>
          <a:p>
            <a:pPr marL="0" lvl="0" indent="0" algn="l" rtl="0">
              <a:lnSpc>
                <a:spcPct val="90000"/>
              </a:lnSpc>
              <a:spcBef>
                <a:spcPts val="0"/>
              </a:spcBef>
              <a:spcAft>
                <a:spcPts val="0"/>
              </a:spcAft>
              <a:buSzPts val="2346"/>
              <a:buNone/>
            </a:pPr>
            <a:endParaRPr sz="1800" dirty="0">
              <a:uFillTx/>
              <a:latin typeface="Helvetica" pitchFamily="2" charset="0"/>
            </a:endParaRPr>
          </a:p>
          <a:p>
            <a:pPr marL="177800" lvl="0" indent="-177800" algn="l" rtl="0">
              <a:lnSpc>
                <a:spcPct val="90000"/>
              </a:lnSpc>
              <a:spcBef>
                <a:spcPts val="699"/>
              </a:spcBef>
              <a:spcAft>
                <a:spcPts val="0"/>
              </a:spcAft>
              <a:buSzPts val="2346"/>
              <a:buChar char="•"/>
            </a:pPr>
            <a:r>
              <a:rPr lang="en-US" sz="1800" dirty="0">
                <a:uFillTx/>
                <a:latin typeface="Helvetica" pitchFamily="2" charset="0"/>
              </a:rPr>
              <a:t>Accessing data in </a:t>
            </a:r>
            <a:r>
              <a:rPr lang="en-US" sz="1800" b="1" dirty="0">
                <a:uFillTx/>
                <a:latin typeface="Helvetica" pitchFamily="2" charset="0"/>
              </a:rPr>
              <a:t>predictable ways</a:t>
            </a:r>
            <a:r>
              <a:rPr lang="en-US" sz="1800" dirty="0">
                <a:uFillTx/>
                <a:latin typeface="Helvetica" pitchFamily="2" charset="0"/>
              </a:rPr>
              <a:t> is better</a:t>
            </a:r>
            <a:endParaRPr sz="1800" dirty="0">
              <a:uFillTx/>
              <a:latin typeface="Helvetica" pitchFamily="2" charset="0"/>
            </a:endParaRPr>
          </a:p>
          <a:p>
            <a:pPr marL="463550" lvl="1" indent="-177800" algn="l" rtl="0">
              <a:lnSpc>
                <a:spcPct val="90000"/>
              </a:lnSpc>
              <a:spcBef>
                <a:spcPts val="652"/>
              </a:spcBef>
              <a:spcAft>
                <a:spcPts val="0"/>
              </a:spcAft>
              <a:buSzPts val="2011"/>
              <a:buChar char="•"/>
            </a:pPr>
            <a:r>
              <a:rPr lang="en-US" sz="1600" dirty="0">
                <a:uFillTx/>
                <a:latin typeface="Helvetica" pitchFamily="2" charset="0"/>
              </a:rPr>
              <a:t>CPU predicts and “pre-fetches” the data into caches</a:t>
            </a:r>
            <a:endParaRPr sz="1600" dirty="0">
              <a:uFillTx/>
              <a:latin typeface="Helvetica" pitchFamily="2" charset="0"/>
            </a:endParaRPr>
          </a:p>
          <a:p>
            <a:pPr marL="463550" lvl="1" indent="-177800" algn="l" rtl="0">
              <a:lnSpc>
                <a:spcPct val="90000"/>
              </a:lnSpc>
              <a:spcBef>
                <a:spcPts val="652"/>
              </a:spcBef>
              <a:spcAft>
                <a:spcPts val="0"/>
              </a:spcAft>
              <a:buSzPts val="2011"/>
              <a:buChar char="•"/>
            </a:pPr>
            <a:r>
              <a:rPr lang="en-US" sz="1600" dirty="0">
                <a:uFillTx/>
                <a:latin typeface="Helvetica" pitchFamily="2" charset="0"/>
              </a:rPr>
              <a:t>Repeated requests to related data keep memory in the caches</a:t>
            </a:r>
            <a:endParaRPr sz="1600" dirty="0">
              <a:uFillTx/>
              <a:latin typeface="Helvetica" pitchFamily="2" charset="0"/>
            </a:endParaRPr>
          </a:p>
          <a:p>
            <a:pPr marL="177800" lvl="0" indent="-177800" algn="l" rtl="0">
              <a:lnSpc>
                <a:spcPct val="90000"/>
              </a:lnSpc>
              <a:spcBef>
                <a:spcPts val="699"/>
              </a:spcBef>
              <a:spcAft>
                <a:spcPts val="0"/>
              </a:spcAft>
              <a:buSzPts val="2346"/>
              <a:buChar char="•"/>
            </a:pPr>
            <a:r>
              <a:rPr lang="en-US" sz="1800" dirty="0">
                <a:uFillTx/>
                <a:latin typeface="Helvetica" pitchFamily="2" charset="0"/>
              </a:rPr>
              <a:t>Smaller “memory footprints” are better (at tension with the previous)</a:t>
            </a:r>
            <a:endParaRPr sz="1800" dirty="0">
              <a:uFillTx/>
              <a:latin typeface="Helvetica" pitchFamily="2" charset="0"/>
            </a:endParaRPr>
          </a:p>
          <a:p>
            <a:pPr marL="177800" lvl="0" indent="-177800" algn="l" rtl="0">
              <a:lnSpc>
                <a:spcPct val="90000"/>
              </a:lnSpc>
              <a:spcBef>
                <a:spcPts val="699"/>
              </a:spcBef>
              <a:spcAft>
                <a:spcPts val="0"/>
              </a:spcAft>
              <a:buSzPts val="2346"/>
              <a:buChar char="•"/>
            </a:pPr>
            <a:r>
              <a:rPr lang="en-US" sz="1800" dirty="0">
                <a:uFillTx/>
                <a:latin typeface="Helvetica" pitchFamily="2" charset="0"/>
              </a:rPr>
              <a:t>Doing </a:t>
            </a:r>
            <a:r>
              <a:rPr lang="en-US" sz="1800" b="1" dirty="0">
                <a:uFillTx/>
                <a:latin typeface="Helvetica" pitchFamily="2" charset="0"/>
              </a:rPr>
              <a:t>independent tasks </a:t>
            </a:r>
            <a:r>
              <a:rPr lang="en-US" sz="1800" dirty="0">
                <a:uFillTx/>
                <a:latin typeface="Helvetica" pitchFamily="2" charset="0"/>
              </a:rPr>
              <a:t>on different processors is better</a:t>
            </a:r>
            <a:endParaRPr sz="1800" dirty="0">
              <a:uFillTx/>
              <a:latin typeface="Helvetica" pitchFamily="2" charset="0"/>
            </a:endParaRPr>
          </a:p>
          <a:p>
            <a:pPr marL="177800" lvl="0" indent="-177800" algn="l" rtl="0">
              <a:lnSpc>
                <a:spcPct val="90000"/>
              </a:lnSpc>
              <a:spcBef>
                <a:spcPts val="699"/>
              </a:spcBef>
              <a:spcAft>
                <a:spcPts val="0"/>
              </a:spcAft>
              <a:buSzPts val="2346"/>
              <a:buChar char="•"/>
            </a:pPr>
            <a:r>
              <a:rPr lang="en-US" sz="1800" dirty="0">
                <a:uFillTx/>
                <a:latin typeface="Helvetica" pitchFamily="2" charset="0"/>
              </a:rPr>
              <a:t>Packing multiple data values into the same memory, and applying a repeated computation is better</a:t>
            </a:r>
            <a:endParaRPr sz="1800" dirty="0">
              <a:uFillTx/>
              <a:latin typeface="Helvetica" pitchFamily="2" charset="0"/>
            </a:endParaRPr>
          </a:p>
          <a:p>
            <a:pPr marL="177800" lvl="0" indent="-28822" algn="l" rtl="0">
              <a:lnSpc>
                <a:spcPct val="90000"/>
              </a:lnSpc>
              <a:spcBef>
                <a:spcPts val="699"/>
              </a:spcBef>
              <a:spcAft>
                <a:spcPts val="0"/>
              </a:spcAft>
              <a:buSzPts val="2346"/>
              <a:buNone/>
            </a:pPr>
            <a:endParaRPr sz="1800" dirty="0">
              <a:uFillTx/>
              <a:latin typeface="Helvetica" pitchFamily="2" charset="0"/>
            </a:endParaRPr>
          </a:p>
          <a:p>
            <a:pPr marL="177800" lvl="0" indent="-177800" algn="l" rtl="0">
              <a:lnSpc>
                <a:spcPct val="90000"/>
              </a:lnSpc>
              <a:spcBef>
                <a:spcPts val="699"/>
              </a:spcBef>
              <a:spcAft>
                <a:spcPts val="0"/>
              </a:spcAft>
              <a:buSzPts val="2346"/>
              <a:buChar char="•"/>
            </a:pPr>
            <a:r>
              <a:rPr lang="en-US" sz="1800" dirty="0">
                <a:uFillTx/>
                <a:latin typeface="Helvetica" pitchFamily="2" charset="0"/>
              </a:rPr>
              <a:t>Challenge: many tasks are partly independent / parallel, and partly sequential</a:t>
            </a:r>
            <a:endParaRPr sz="1800" dirty="0">
              <a:uFillTx/>
              <a:latin typeface="Helvetica" pitchFamily="2" charset="0"/>
            </a:endParaRPr>
          </a:p>
        </p:txBody>
      </p:sp>
      <p:sp>
        <p:nvSpPr>
          <p:cNvPr id="287" name="Google Shape;287;p11"/>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11</a:t>
            </a:fld>
            <a:endParaRPr>
              <a:uFillTx/>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5"/>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uFillTx/>
              </a:rPr>
              <a:t>Understanding a Bit of </a:t>
            </a:r>
            <a:br>
              <a:rPr lang="en-US" dirty="0">
                <a:uFillTx/>
              </a:rPr>
            </a:br>
            <a:r>
              <a:rPr lang="en-US" dirty="0">
                <a:uFillTx/>
              </a:rPr>
              <a:t>Computer Architecture Is Key to Performance</a:t>
            </a:r>
            <a:endParaRPr dirty="0">
              <a:uFillTx/>
            </a:endParaRPr>
          </a:p>
        </p:txBody>
      </p:sp>
      <p:sp>
        <p:nvSpPr>
          <p:cNvPr id="184" name="Google Shape;184;p5"/>
          <p:cNvSpPr txBox="1">
            <a:spLocks noGrp="1"/>
          </p:cNvSpPr>
          <p:nvPr>
            <p:ph type="body" idx="1"/>
          </p:nvPr>
        </p:nvSpPr>
        <p:spPr>
          <a:xfrm>
            <a:off x="470263" y="1704470"/>
            <a:ext cx="8157007" cy="3729543"/>
          </a:xfrm>
          <a:prstGeom prst="rect">
            <a:avLst/>
          </a:prstGeom>
          <a:noFill/>
          <a:ln>
            <a:noFill/>
          </a:ln>
        </p:spPr>
        <p:txBody>
          <a:bodyPr spcFirstLastPara="1" wrap="square" lIns="91425" tIns="45700" rIns="91425" bIns="45700" anchor="ctr" anchorCtr="0">
            <a:normAutofit lnSpcReduction="10000"/>
          </a:bodyPr>
          <a:lstStyle/>
          <a:p>
            <a:pPr marL="0" lvl="0" indent="0" algn="l" rtl="0">
              <a:lnSpc>
                <a:spcPct val="90000"/>
              </a:lnSpc>
              <a:spcBef>
                <a:spcPts val="0"/>
              </a:spcBef>
              <a:spcAft>
                <a:spcPts val="0"/>
              </a:spcAft>
              <a:buSzPts val="2465"/>
              <a:buNone/>
            </a:pPr>
            <a:r>
              <a:rPr lang="en-US" sz="2000" dirty="0">
                <a:uFillTx/>
                <a:latin typeface="Helvetica" pitchFamily="2" charset="0"/>
              </a:rPr>
              <a:t>A few ideas you need from Computer Architecture:</a:t>
            </a:r>
            <a:endParaRPr sz="2000" dirty="0">
              <a:uFillTx/>
              <a:latin typeface="Helvetica" pitchFamily="2" charset="0"/>
            </a:endParaRPr>
          </a:p>
          <a:p>
            <a:pPr marL="177800" lvl="0" indent="-16668" algn="l" rtl="0">
              <a:lnSpc>
                <a:spcPct val="90000"/>
              </a:lnSpc>
              <a:spcBef>
                <a:spcPts val="725"/>
              </a:spcBef>
              <a:spcAft>
                <a:spcPts val="0"/>
              </a:spcAft>
              <a:buSzPts val="2538"/>
              <a:buNone/>
            </a:pPr>
            <a:endParaRPr dirty="0">
              <a:uFillTx/>
              <a:latin typeface="Helvetica" pitchFamily="2" charset="0"/>
            </a:endParaRPr>
          </a:p>
          <a:p>
            <a:pPr marL="342900" lvl="0" indent="-342900" algn="l" rtl="0">
              <a:lnSpc>
                <a:spcPct val="90000"/>
              </a:lnSpc>
              <a:spcBef>
                <a:spcPts val="715"/>
              </a:spcBef>
              <a:spcAft>
                <a:spcPts val="0"/>
              </a:spcAft>
              <a:buSzPct val="100000"/>
              <a:buFont typeface="Corbel"/>
              <a:buAutoNum type="arabicPeriod"/>
            </a:pPr>
            <a:r>
              <a:rPr lang="en-US" sz="1800" dirty="0">
                <a:uFillTx/>
                <a:latin typeface="Helvetica" pitchFamily="2" charset="0"/>
              </a:rPr>
              <a:t>Different program instructions take different amounts of work and time</a:t>
            </a:r>
            <a:endParaRPr sz="1800" dirty="0">
              <a:uFillTx/>
              <a:latin typeface="Helvetica" pitchFamily="2" charset="0"/>
            </a:endParaRPr>
          </a:p>
          <a:p>
            <a:pPr marL="463550" lvl="1" indent="-177800" algn="l" rtl="0">
              <a:lnSpc>
                <a:spcPct val="90000"/>
              </a:lnSpc>
              <a:spcBef>
                <a:spcPts val="675"/>
              </a:spcBef>
              <a:spcAft>
                <a:spcPts val="0"/>
              </a:spcAft>
              <a:buSzPct val="100000"/>
              <a:buChar char="•"/>
            </a:pPr>
            <a:r>
              <a:rPr lang="en-US" sz="1600" dirty="0">
                <a:uFillTx/>
                <a:latin typeface="Helvetica" pitchFamily="2" charset="0"/>
              </a:rPr>
              <a:t>Lines of code (in Python / C / etc.) turn into multiple </a:t>
            </a:r>
            <a:r>
              <a:rPr lang="en-US" sz="1600" i="1" dirty="0">
                <a:uFillTx/>
                <a:latin typeface="Helvetica" pitchFamily="2" charset="0"/>
              </a:rPr>
              <a:t>machine instructions</a:t>
            </a:r>
            <a:endParaRPr sz="1600" dirty="0">
              <a:uFillTx/>
              <a:latin typeface="Helvetica" pitchFamily="2" charset="0"/>
            </a:endParaRPr>
          </a:p>
          <a:p>
            <a:pPr marL="463550" lvl="1" indent="-177800" algn="l" rtl="0">
              <a:lnSpc>
                <a:spcPct val="90000"/>
              </a:lnSpc>
              <a:spcBef>
                <a:spcPts val="675"/>
              </a:spcBef>
              <a:spcAft>
                <a:spcPts val="0"/>
              </a:spcAft>
              <a:buSzPct val="100000"/>
              <a:buChar char="•"/>
            </a:pPr>
            <a:r>
              <a:rPr lang="en-US" sz="1600" dirty="0">
                <a:uFillTx/>
                <a:latin typeface="Helvetica" pitchFamily="2" charset="0"/>
              </a:rPr>
              <a:t>Machine instructions don’t all have equal performance!</a:t>
            </a:r>
            <a:endParaRPr sz="1600" dirty="0">
              <a:uFillTx/>
              <a:latin typeface="Helvetica" pitchFamily="2" charset="0"/>
            </a:endParaRPr>
          </a:p>
          <a:p>
            <a:pPr marL="463550" lvl="1" indent="-39687" algn="l" rtl="0">
              <a:lnSpc>
                <a:spcPct val="90000"/>
              </a:lnSpc>
              <a:spcBef>
                <a:spcPts val="675"/>
              </a:spcBef>
              <a:spcAft>
                <a:spcPts val="0"/>
              </a:spcAft>
              <a:buSzPct val="100000"/>
              <a:buNone/>
            </a:pPr>
            <a:endParaRPr dirty="0">
              <a:uFillTx/>
              <a:latin typeface="Helvetica" pitchFamily="2" charset="0"/>
            </a:endParaRPr>
          </a:p>
          <a:p>
            <a:pPr marL="342900" lvl="0" indent="-342900" algn="l" rtl="0">
              <a:lnSpc>
                <a:spcPct val="90000"/>
              </a:lnSpc>
              <a:spcBef>
                <a:spcPts val="715"/>
              </a:spcBef>
              <a:spcAft>
                <a:spcPts val="0"/>
              </a:spcAft>
              <a:buSzPct val="100000"/>
              <a:buFont typeface="Corbel"/>
              <a:buAutoNum type="arabicPeriod"/>
            </a:pPr>
            <a:r>
              <a:rPr lang="en-US" sz="1800" dirty="0">
                <a:uFillTx/>
                <a:latin typeface="Helvetica" pitchFamily="2" charset="0"/>
              </a:rPr>
              <a:t>The computer’s </a:t>
            </a:r>
            <a:r>
              <a:rPr lang="en-US" sz="1800" i="1" dirty="0">
                <a:uFillTx/>
                <a:latin typeface="Helvetica" pitchFamily="2" charset="0"/>
              </a:rPr>
              <a:t>memory hierarchy</a:t>
            </a:r>
            <a:r>
              <a:rPr lang="en-US" sz="1800" dirty="0">
                <a:uFillTx/>
                <a:latin typeface="Helvetica" pitchFamily="2" charset="0"/>
              </a:rPr>
              <a:t> means accessing data is also not uniform</a:t>
            </a:r>
          </a:p>
          <a:p>
            <a:pPr marL="342900" lvl="0" indent="-342900">
              <a:lnSpc>
                <a:spcPct val="90000"/>
              </a:lnSpc>
              <a:spcBef>
                <a:spcPts val="715"/>
              </a:spcBef>
              <a:buSzPct val="100000"/>
              <a:buFont typeface="Corbel"/>
              <a:buAutoNum type="arabicPeriod"/>
            </a:pPr>
            <a:endParaRPr lang="en-US" sz="1800" dirty="0">
              <a:latin typeface="Helvetica" pitchFamily="2" charset="0"/>
            </a:endParaRPr>
          </a:p>
          <a:p>
            <a:pPr marL="342900" lvl="0" indent="-342900">
              <a:lnSpc>
                <a:spcPct val="90000"/>
              </a:lnSpc>
              <a:spcBef>
                <a:spcPts val="715"/>
              </a:spcBef>
              <a:buSzPct val="100000"/>
              <a:buFont typeface="Corbel"/>
              <a:buAutoNum type="arabicPeriod"/>
            </a:pPr>
            <a:r>
              <a:rPr lang="en-US" sz="1800" dirty="0">
                <a:latin typeface="Helvetica" pitchFamily="2" charset="0"/>
              </a:rPr>
              <a:t>Modern hardware includes special optimizations to:</a:t>
            </a:r>
          </a:p>
          <a:p>
            <a:pPr marL="463550" lvl="1" indent="-177800">
              <a:lnSpc>
                <a:spcPct val="90000"/>
              </a:lnSpc>
              <a:spcBef>
                <a:spcPts val="675"/>
              </a:spcBef>
              <a:buSzPct val="100000"/>
            </a:pPr>
            <a:r>
              <a:rPr lang="en-US" sz="1600" dirty="0">
                <a:latin typeface="Helvetica" pitchFamily="2" charset="0"/>
              </a:rPr>
              <a:t>Do the same operation on multiple data items simultaneously</a:t>
            </a:r>
          </a:p>
          <a:p>
            <a:pPr marL="463550" lvl="1" indent="-177800">
              <a:lnSpc>
                <a:spcPct val="90000"/>
              </a:lnSpc>
              <a:spcBef>
                <a:spcPts val="675"/>
              </a:spcBef>
              <a:buSzPct val="100000"/>
            </a:pPr>
            <a:r>
              <a:rPr lang="en-US" sz="1600" dirty="0">
                <a:latin typeface="Helvetica" pitchFamily="2" charset="0"/>
              </a:rPr>
              <a:t>Run multiple independent pieces of code at the same time</a:t>
            </a:r>
          </a:p>
          <a:p>
            <a:pPr marL="342900" lvl="0" indent="-342900" algn="l" rtl="0">
              <a:lnSpc>
                <a:spcPct val="90000"/>
              </a:lnSpc>
              <a:spcBef>
                <a:spcPts val="715"/>
              </a:spcBef>
              <a:spcAft>
                <a:spcPts val="0"/>
              </a:spcAft>
              <a:buSzPct val="100000"/>
              <a:buFont typeface="Corbel"/>
              <a:buAutoNum type="arabicPeriod"/>
            </a:pPr>
            <a:endParaRPr dirty="0">
              <a:uFillTx/>
              <a:latin typeface="Helvetica" pitchFamily="2" charset="0"/>
            </a:endParaRPr>
          </a:p>
          <a:p>
            <a:pPr marL="342900" lvl="0" indent="-181768" algn="l" rtl="0">
              <a:lnSpc>
                <a:spcPct val="90000"/>
              </a:lnSpc>
              <a:spcBef>
                <a:spcPts val="725"/>
              </a:spcBef>
              <a:spcAft>
                <a:spcPts val="0"/>
              </a:spcAft>
              <a:buSzPct val="100000"/>
              <a:buFont typeface="Corbel"/>
              <a:buNone/>
            </a:pPr>
            <a:endParaRPr dirty="0">
              <a:uFillTx/>
              <a:latin typeface="Helvetica" pitchFamily="2" charset="0"/>
            </a:endParaRPr>
          </a:p>
        </p:txBody>
      </p:sp>
      <p:sp>
        <p:nvSpPr>
          <p:cNvPr id="186" name="Google Shape;186;p5"/>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2</a:t>
            </a:fld>
            <a:endParaRPr>
              <a:uFillTx/>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6"/>
          <p:cNvSpPr>
            <a:spLocks/>
          </p:cNvSpPr>
          <p:nvPr/>
        </p:nvSpPr>
        <p:spPr>
          <a:xfrm>
            <a:off x="338203" y="926926"/>
            <a:ext cx="3887331" cy="3770243"/>
          </a:xfrm>
          <a:prstGeom prst="rect">
            <a:avLst/>
          </a:prstGeom>
          <a:solidFill>
            <a:schemeClr val="accent5"/>
          </a:solidFill>
          <a:ln w="15875" cap="rnd" cmpd="sng">
            <a:solidFill>
              <a:srgbClr val="7B2319"/>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solidFill>
                  <a:schemeClr val="dk2"/>
                </a:solidFill>
                <a:uFillTx/>
                <a:latin typeface="Helvetica" pitchFamily="2" charset="0"/>
                <a:ea typeface="Tahoma"/>
                <a:cs typeface="Tahoma"/>
                <a:sym typeface="Tahoma"/>
              </a:rPr>
              <a:t>CPU</a:t>
            </a:r>
            <a:endParaRPr dirty="0">
              <a:uFillTx/>
              <a:latin typeface="Helvetica" pitchFamily="2" charset="0"/>
            </a:endParaRPr>
          </a:p>
        </p:txBody>
      </p:sp>
      <p:sp>
        <p:nvSpPr>
          <p:cNvPr id="192" name="Google Shape;192;p6"/>
          <p:cNvSpPr txBox="1">
            <a:spLocks noGrp="1"/>
          </p:cNvSpPr>
          <p:nvPr>
            <p:ph type="title"/>
          </p:nvPr>
        </p:nvSpPr>
        <p:spPr>
          <a:xfrm>
            <a:off x="438411" y="159738"/>
            <a:ext cx="8188859" cy="61453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sz="2880" dirty="0">
                <a:uFillTx/>
              </a:rPr>
              <a:t>Key Aspects of a Computer:</a:t>
            </a:r>
            <a:br>
              <a:rPr lang="en-US" sz="2880" dirty="0">
                <a:uFillTx/>
              </a:rPr>
            </a:br>
            <a:r>
              <a:rPr lang="en-US" sz="2880" dirty="0">
                <a:uFillTx/>
              </a:rPr>
              <a:t>Simplified View of a Microprocessor</a:t>
            </a:r>
            <a:endParaRPr dirty="0">
              <a:uFillTx/>
            </a:endParaRPr>
          </a:p>
        </p:txBody>
      </p:sp>
      <p:sp>
        <p:nvSpPr>
          <p:cNvPr id="194" name="Google Shape;194;p6"/>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3</a:t>
            </a:fld>
            <a:endParaRPr>
              <a:uFillTx/>
            </a:endParaRPr>
          </a:p>
        </p:txBody>
      </p:sp>
      <p:sp>
        <p:nvSpPr>
          <p:cNvPr id="195" name="Google Shape;195;p6"/>
          <p:cNvSpPr>
            <a:spLocks/>
          </p:cNvSpPr>
          <p:nvPr/>
        </p:nvSpPr>
        <p:spPr>
          <a:xfrm>
            <a:off x="821292" y="2295502"/>
            <a:ext cx="1014608" cy="1014608"/>
          </a:xfrm>
          <a:prstGeom prst="roundRect">
            <a:avLst>
              <a:gd name="adj" fmla="val 16667"/>
            </a:avLst>
          </a:prstGeom>
          <a:solidFill>
            <a:schemeClr val="dk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uFillTx/>
                <a:latin typeface="Helvetica" pitchFamily="2" charset="0"/>
                <a:ea typeface="Tahoma"/>
                <a:cs typeface="Tahoma"/>
                <a:sym typeface="Tahoma"/>
              </a:rPr>
              <a:t>Core</a:t>
            </a:r>
            <a:endParaRPr sz="1200" dirty="0">
              <a:uFillTx/>
              <a:latin typeface="Helvetica" pitchFamily="2" charset="0"/>
            </a:endParaRPr>
          </a:p>
        </p:txBody>
      </p:sp>
      <p:sp>
        <p:nvSpPr>
          <p:cNvPr id="196" name="Google Shape;196;p6"/>
          <p:cNvSpPr>
            <a:spLocks/>
          </p:cNvSpPr>
          <p:nvPr/>
        </p:nvSpPr>
        <p:spPr>
          <a:xfrm>
            <a:off x="1239946" y="3449008"/>
            <a:ext cx="248066" cy="1023301"/>
          </a:xfrm>
          <a:prstGeom prst="upArrow">
            <a:avLst>
              <a:gd name="adj1" fmla="val 50000"/>
              <a:gd name="adj2" fmla="val 50000"/>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197" name="Google Shape;197;p6"/>
          <p:cNvSpPr txBox="1">
            <a:spLocks/>
          </p:cNvSpPr>
          <p:nvPr/>
        </p:nvSpPr>
        <p:spPr>
          <a:xfrm>
            <a:off x="570702" y="4716824"/>
            <a:ext cx="1518942"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1" dirty="0">
                <a:solidFill>
                  <a:schemeClr val="dk1"/>
                </a:solidFill>
                <a:uFillTx/>
                <a:latin typeface="Helvetica" pitchFamily="2" charset="0"/>
                <a:ea typeface="Tahoma"/>
                <a:cs typeface="Tahoma"/>
                <a:sym typeface="Tahoma"/>
              </a:rPr>
              <a:t>Instructions</a:t>
            </a:r>
            <a:endParaRPr sz="1800" dirty="0">
              <a:uFillTx/>
              <a:latin typeface="Helvetica" pitchFamily="2" charset="0"/>
            </a:endParaRPr>
          </a:p>
        </p:txBody>
      </p:sp>
      <p:sp>
        <p:nvSpPr>
          <p:cNvPr id="198" name="Google Shape;198;p6"/>
          <p:cNvSpPr txBox="1">
            <a:spLocks/>
          </p:cNvSpPr>
          <p:nvPr/>
        </p:nvSpPr>
        <p:spPr>
          <a:xfrm>
            <a:off x="1615256" y="1017831"/>
            <a:ext cx="1374810" cy="936097"/>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uFillTx/>
                <a:latin typeface="Helvetica" pitchFamily="2" charset="0"/>
                <a:ea typeface="Tahoma"/>
                <a:cs typeface="Tahoma"/>
                <a:sym typeface="Tahoma"/>
              </a:rPr>
              <a:t>Internal</a:t>
            </a:r>
            <a:endParaRPr sz="1200" dirty="0">
              <a:uFillTx/>
              <a:latin typeface="Helvetica" pitchFamily="2" charset="0"/>
            </a:endParaRPr>
          </a:p>
          <a:p>
            <a:pPr marL="0" marR="0" lvl="0" indent="0" algn="l" rtl="0">
              <a:spcBef>
                <a:spcPts val="0"/>
              </a:spcBef>
              <a:spcAft>
                <a:spcPts val="0"/>
              </a:spcAft>
              <a:buNone/>
            </a:pPr>
            <a:r>
              <a:rPr lang="en-US" sz="1800" dirty="0">
                <a:solidFill>
                  <a:schemeClr val="dk1"/>
                </a:solidFill>
                <a:uFillTx/>
                <a:latin typeface="Helvetica" pitchFamily="2" charset="0"/>
                <a:ea typeface="Tahoma"/>
                <a:cs typeface="Tahoma"/>
                <a:sym typeface="Tahoma"/>
              </a:rPr>
              <a:t>Memory</a:t>
            </a:r>
            <a:endParaRPr sz="1200" dirty="0">
              <a:uFillTx/>
              <a:latin typeface="Helvetica" pitchFamily="2" charset="0"/>
            </a:endParaRPr>
          </a:p>
          <a:p>
            <a:pPr marL="0" marR="0" lvl="0" indent="0" algn="l" rtl="0">
              <a:spcBef>
                <a:spcPts val="0"/>
              </a:spcBef>
              <a:spcAft>
                <a:spcPts val="0"/>
              </a:spcAft>
              <a:buNone/>
            </a:pPr>
            <a:r>
              <a:rPr lang="en-US" sz="1800" dirty="0">
                <a:solidFill>
                  <a:schemeClr val="dk1"/>
                </a:solidFill>
                <a:uFillTx/>
                <a:latin typeface="Helvetica" pitchFamily="2" charset="0"/>
                <a:ea typeface="Tahoma"/>
                <a:cs typeface="Tahoma"/>
                <a:sym typeface="Tahoma"/>
              </a:rPr>
              <a:t>(Registers)</a:t>
            </a:r>
            <a:endParaRPr sz="1200" dirty="0">
              <a:uFillTx/>
              <a:latin typeface="Helvetica" pitchFamily="2" charset="0"/>
            </a:endParaRPr>
          </a:p>
        </p:txBody>
      </p:sp>
      <p:sp>
        <p:nvSpPr>
          <p:cNvPr id="199" name="Google Shape;199;p6"/>
          <p:cNvSpPr>
            <a:spLocks/>
          </p:cNvSpPr>
          <p:nvPr/>
        </p:nvSpPr>
        <p:spPr>
          <a:xfrm>
            <a:off x="5127277" y="913171"/>
            <a:ext cx="1139868" cy="3993306"/>
          </a:xfrm>
          <a:prstGeom prst="snip2DiagRect">
            <a:avLst>
              <a:gd name="adj1" fmla="val 0"/>
              <a:gd name="adj2" fmla="val 16667"/>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solidFill>
                  <a:schemeClr val="lt1"/>
                </a:solidFill>
                <a:uFillTx/>
                <a:latin typeface="Tahoma"/>
                <a:ea typeface="Tahoma"/>
                <a:cs typeface="Tahoma"/>
                <a:sym typeface="Tahoma"/>
              </a:rPr>
              <a:t>RAM</a:t>
            </a:r>
            <a:endParaRPr dirty="0">
              <a:uFillTx/>
              <a:latin typeface="Arial" panose="020B0604020202020204" pitchFamily="34" charset="0"/>
            </a:endParaRPr>
          </a:p>
        </p:txBody>
      </p:sp>
      <p:sp>
        <p:nvSpPr>
          <p:cNvPr id="200" name="Google Shape;200;p6"/>
          <p:cNvSpPr>
            <a:spLocks/>
          </p:cNvSpPr>
          <p:nvPr/>
        </p:nvSpPr>
        <p:spPr>
          <a:xfrm>
            <a:off x="7436803" y="2321101"/>
            <a:ext cx="1477597" cy="839243"/>
          </a:xfrm>
          <a:prstGeom prst="can">
            <a:avLst>
              <a:gd name="adj" fmla="val 25000"/>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solidFill>
                  <a:schemeClr val="lt1"/>
                </a:solidFill>
                <a:uFillTx/>
                <a:latin typeface="Tahoma"/>
                <a:ea typeface="Tahoma"/>
                <a:cs typeface="Tahoma"/>
                <a:sym typeface="Tahoma"/>
              </a:rPr>
              <a:t>Disk / SSD</a:t>
            </a:r>
            <a:endParaRPr dirty="0">
              <a:uFillTx/>
              <a:latin typeface="Arial" panose="020B0604020202020204" pitchFamily="34" charset="0"/>
            </a:endParaRPr>
          </a:p>
        </p:txBody>
      </p:sp>
      <p:sp>
        <p:nvSpPr>
          <p:cNvPr id="201" name="Google Shape;201;p6"/>
          <p:cNvSpPr>
            <a:spLocks/>
          </p:cNvSpPr>
          <p:nvPr/>
        </p:nvSpPr>
        <p:spPr>
          <a:xfrm>
            <a:off x="4243391" y="4303208"/>
            <a:ext cx="848696" cy="338202"/>
          </a:xfrm>
          <a:prstGeom prst="leftRightArrow">
            <a:avLst>
              <a:gd name="adj1" fmla="val 50000"/>
              <a:gd name="adj2" fmla="val 50000"/>
            </a:avLst>
          </a:prstGeom>
          <a:solidFill>
            <a:schemeClr val="lt2"/>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202" name="Google Shape;202;p6"/>
          <p:cNvSpPr>
            <a:spLocks/>
          </p:cNvSpPr>
          <p:nvPr/>
        </p:nvSpPr>
        <p:spPr>
          <a:xfrm>
            <a:off x="6446107" y="2571622"/>
            <a:ext cx="848696" cy="338202"/>
          </a:xfrm>
          <a:prstGeom prst="leftRightArrow">
            <a:avLst>
              <a:gd name="adj1" fmla="val 50000"/>
              <a:gd name="adj2" fmla="val 50000"/>
            </a:avLst>
          </a:prstGeom>
          <a:solidFill>
            <a:schemeClr val="lt2"/>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203" name="Google Shape;203;p6"/>
          <p:cNvSpPr>
            <a:spLocks/>
          </p:cNvSpPr>
          <p:nvPr/>
        </p:nvSpPr>
        <p:spPr>
          <a:xfrm>
            <a:off x="6446107" y="3742341"/>
            <a:ext cx="848696" cy="338202"/>
          </a:xfrm>
          <a:prstGeom prst="leftRightArrow">
            <a:avLst>
              <a:gd name="adj1" fmla="val 50000"/>
              <a:gd name="adj2" fmla="val 50000"/>
            </a:avLst>
          </a:prstGeom>
          <a:solidFill>
            <a:schemeClr val="lt2"/>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204" name="Google Shape;204;p6"/>
          <p:cNvSpPr txBox="1">
            <a:spLocks/>
          </p:cNvSpPr>
          <p:nvPr/>
        </p:nvSpPr>
        <p:spPr>
          <a:xfrm>
            <a:off x="7447940" y="3742341"/>
            <a:ext cx="1229825" cy="9540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uFillTx/>
                <a:latin typeface="Helvetica" pitchFamily="2" charset="0"/>
                <a:ea typeface="Tahoma"/>
                <a:cs typeface="Tahoma"/>
                <a:sym typeface="Tahoma"/>
              </a:rPr>
              <a:t>Network</a:t>
            </a:r>
            <a:endParaRPr sz="1200" dirty="0">
              <a:uFillTx/>
              <a:latin typeface="Helvetica" pitchFamily="2" charset="0"/>
            </a:endParaRPr>
          </a:p>
          <a:p>
            <a:pPr marL="0" marR="0" lvl="0" indent="0" algn="l" rtl="0">
              <a:spcBef>
                <a:spcPts val="0"/>
              </a:spcBef>
              <a:spcAft>
                <a:spcPts val="0"/>
              </a:spcAft>
              <a:buNone/>
            </a:pPr>
            <a:r>
              <a:rPr lang="en-US" sz="1800" i="1" dirty="0">
                <a:solidFill>
                  <a:schemeClr val="dk1"/>
                </a:solidFill>
                <a:uFillTx/>
                <a:latin typeface="Helvetica" pitchFamily="2" charset="0"/>
                <a:ea typeface="Tahoma"/>
                <a:cs typeface="Tahoma"/>
                <a:sym typeface="Tahoma"/>
              </a:rPr>
              <a:t>(Another</a:t>
            </a:r>
            <a:endParaRPr sz="1200" dirty="0">
              <a:uFillTx/>
              <a:latin typeface="Helvetica" pitchFamily="2" charset="0"/>
            </a:endParaRPr>
          </a:p>
          <a:p>
            <a:pPr marL="0" marR="0" lvl="0" indent="0" algn="l" rtl="0">
              <a:spcBef>
                <a:spcPts val="0"/>
              </a:spcBef>
              <a:spcAft>
                <a:spcPts val="0"/>
              </a:spcAft>
              <a:buNone/>
            </a:pPr>
            <a:r>
              <a:rPr lang="en-US" sz="1800" i="1" dirty="0">
                <a:solidFill>
                  <a:schemeClr val="dk1"/>
                </a:solidFill>
                <a:uFillTx/>
                <a:latin typeface="Helvetica" pitchFamily="2" charset="0"/>
                <a:ea typeface="Tahoma"/>
                <a:cs typeface="Tahoma"/>
                <a:sym typeface="Tahoma"/>
              </a:rPr>
              <a:t>machine)</a:t>
            </a:r>
            <a:endParaRPr dirty="0">
              <a:uFillTx/>
              <a:latin typeface="Helvetica"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6"/>
          <p:cNvSpPr>
            <a:spLocks/>
          </p:cNvSpPr>
          <p:nvPr/>
        </p:nvSpPr>
        <p:spPr>
          <a:xfrm>
            <a:off x="338203" y="926926"/>
            <a:ext cx="3887331" cy="3770243"/>
          </a:xfrm>
          <a:prstGeom prst="rect">
            <a:avLst/>
          </a:prstGeom>
          <a:solidFill>
            <a:schemeClr val="accent5"/>
          </a:solidFill>
          <a:ln w="15875" cap="rnd" cmpd="sng">
            <a:solidFill>
              <a:srgbClr val="7B2319"/>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solidFill>
                  <a:schemeClr val="dk2"/>
                </a:solidFill>
                <a:uFillTx/>
                <a:latin typeface="Helvetica" pitchFamily="2" charset="0"/>
                <a:ea typeface="Tahoma"/>
                <a:cs typeface="Tahoma"/>
                <a:sym typeface="Tahoma"/>
              </a:rPr>
              <a:t>CPU</a:t>
            </a:r>
            <a:endParaRPr dirty="0">
              <a:uFillTx/>
              <a:latin typeface="Helvetica" pitchFamily="2" charset="0"/>
            </a:endParaRPr>
          </a:p>
        </p:txBody>
      </p:sp>
      <p:sp>
        <p:nvSpPr>
          <p:cNvPr id="192" name="Google Shape;192;p6"/>
          <p:cNvSpPr txBox="1">
            <a:spLocks noGrp="1"/>
          </p:cNvSpPr>
          <p:nvPr>
            <p:ph type="title"/>
          </p:nvPr>
        </p:nvSpPr>
        <p:spPr>
          <a:xfrm>
            <a:off x="438411" y="159738"/>
            <a:ext cx="8188859" cy="61453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sz="2880" dirty="0">
                <a:uFillTx/>
              </a:rPr>
              <a:t>Key Aspects of a Computer:</a:t>
            </a:r>
            <a:br>
              <a:rPr lang="en-US" sz="2880" dirty="0">
                <a:uFillTx/>
              </a:rPr>
            </a:br>
            <a:r>
              <a:rPr lang="en-US" sz="2880" dirty="0">
                <a:uFillTx/>
              </a:rPr>
              <a:t>Simplified View of a Microprocessor</a:t>
            </a:r>
            <a:endParaRPr dirty="0">
              <a:uFillTx/>
            </a:endParaRPr>
          </a:p>
        </p:txBody>
      </p:sp>
      <p:sp>
        <p:nvSpPr>
          <p:cNvPr id="194" name="Google Shape;194;p6"/>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4</a:t>
            </a:fld>
            <a:endParaRPr>
              <a:uFillTx/>
            </a:endParaRPr>
          </a:p>
        </p:txBody>
      </p:sp>
      <p:sp>
        <p:nvSpPr>
          <p:cNvPr id="195" name="Google Shape;195;p6"/>
          <p:cNvSpPr>
            <a:spLocks/>
          </p:cNvSpPr>
          <p:nvPr/>
        </p:nvSpPr>
        <p:spPr>
          <a:xfrm>
            <a:off x="821292" y="2295502"/>
            <a:ext cx="1014608" cy="1014608"/>
          </a:xfrm>
          <a:prstGeom prst="roundRect">
            <a:avLst>
              <a:gd name="adj" fmla="val 16667"/>
            </a:avLst>
          </a:prstGeom>
          <a:solidFill>
            <a:schemeClr val="dk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uFillTx/>
                <a:latin typeface="Helvetica" pitchFamily="2" charset="0"/>
                <a:ea typeface="Tahoma"/>
                <a:cs typeface="Tahoma"/>
                <a:sym typeface="Tahoma"/>
              </a:rPr>
              <a:t>Core</a:t>
            </a:r>
            <a:endParaRPr sz="1200" dirty="0">
              <a:uFillTx/>
              <a:latin typeface="Helvetica" pitchFamily="2" charset="0"/>
            </a:endParaRPr>
          </a:p>
        </p:txBody>
      </p:sp>
      <p:sp>
        <p:nvSpPr>
          <p:cNvPr id="196" name="Google Shape;196;p6"/>
          <p:cNvSpPr>
            <a:spLocks/>
          </p:cNvSpPr>
          <p:nvPr/>
        </p:nvSpPr>
        <p:spPr>
          <a:xfrm>
            <a:off x="1239946" y="3449008"/>
            <a:ext cx="248066" cy="1023301"/>
          </a:xfrm>
          <a:prstGeom prst="upArrow">
            <a:avLst>
              <a:gd name="adj1" fmla="val 50000"/>
              <a:gd name="adj2" fmla="val 50000"/>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197" name="Google Shape;197;p6"/>
          <p:cNvSpPr txBox="1">
            <a:spLocks/>
          </p:cNvSpPr>
          <p:nvPr/>
        </p:nvSpPr>
        <p:spPr>
          <a:xfrm>
            <a:off x="570702" y="4716824"/>
            <a:ext cx="1518942"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1" dirty="0">
                <a:solidFill>
                  <a:schemeClr val="dk1"/>
                </a:solidFill>
                <a:uFillTx/>
                <a:latin typeface="Helvetica" pitchFamily="2" charset="0"/>
                <a:ea typeface="Tahoma"/>
                <a:cs typeface="Tahoma"/>
                <a:sym typeface="Tahoma"/>
              </a:rPr>
              <a:t>Instructions</a:t>
            </a:r>
            <a:endParaRPr sz="1800" dirty="0">
              <a:uFillTx/>
              <a:latin typeface="Helvetica" pitchFamily="2" charset="0"/>
            </a:endParaRPr>
          </a:p>
        </p:txBody>
      </p:sp>
      <p:sp>
        <p:nvSpPr>
          <p:cNvPr id="198" name="Google Shape;198;p6"/>
          <p:cNvSpPr txBox="1">
            <a:spLocks/>
          </p:cNvSpPr>
          <p:nvPr/>
        </p:nvSpPr>
        <p:spPr>
          <a:xfrm>
            <a:off x="1615256" y="1017831"/>
            <a:ext cx="1374810" cy="936097"/>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uFillTx/>
                <a:latin typeface="Helvetica" pitchFamily="2" charset="0"/>
                <a:ea typeface="Tahoma"/>
                <a:cs typeface="Tahoma"/>
                <a:sym typeface="Tahoma"/>
              </a:rPr>
              <a:t>Internal</a:t>
            </a:r>
            <a:endParaRPr sz="1200" dirty="0">
              <a:uFillTx/>
              <a:latin typeface="Helvetica" pitchFamily="2" charset="0"/>
            </a:endParaRPr>
          </a:p>
          <a:p>
            <a:pPr marL="0" marR="0" lvl="0" indent="0" algn="l" rtl="0">
              <a:spcBef>
                <a:spcPts val="0"/>
              </a:spcBef>
              <a:spcAft>
                <a:spcPts val="0"/>
              </a:spcAft>
              <a:buNone/>
            </a:pPr>
            <a:r>
              <a:rPr lang="en-US" sz="1800" dirty="0">
                <a:solidFill>
                  <a:schemeClr val="dk1"/>
                </a:solidFill>
                <a:uFillTx/>
                <a:latin typeface="Helvetica" pitchFamily="2" charset="0"/>
                <a:ea typeface="Tahoma"/>
                <a:cs typeface="Tahoma"/>
                <a:sym typeface="Tahoma"/>
              </a:rPr>
              <a:t>Memory</a:t>
            </a:r>
            <a:endParaRPr sz="1200" dirty="0">
              <a:uFillTx/>
              <a:latin typeface="Helvetica" pitchFamily="2" charset="0"/>
            </a:endParaRPr>
          </a:p>
          <a:p>
            <a:pPr marL="0" marR="0" lvl="0" indent="0" algn="l" rtl="0">
              <a:spcBef>
                <a:spcPts val="0"/>
              </a:spcBef>
              <a:spcAft>
                <a:spcPts val="0"/>
              </a:spcAft>
              <a:buNone/>
            </a:pPr>
            <a:r>
              <a:rPr lang="en-US" sz="1800" dirty="0">
                <a:solidFill>
                  <a:schemeClr val="dk1"/>
                </a:solidFill>
                <a:uFillTx/>
                <a:latin typeface="Helvetica" pitchFamily="2" charset="0"/>
                <a:ea typeface="Tahoma"/>
                <a:cs typeface="Tahoma"/>
                <a:sym typeface="Tahoma"/>
              </a:rPr>
              <a:t>(Registers)</a:t>
            </a:r>
            <a:endParaRPr sz="1200" dirty="0">
              <a:uFillTx/>
              <a:latin typeface="Helvetica" pitchFamily="2" charset="0"/>
            </a:endParaRPr>
          </a:p>
        </p:txBody>
      </p:sp>
      <p:sp>
        <p:nvSpPr>
          <p:cNvPr id="199" name="Google Shape;199;p6"/>
          <p:cNvSpPr>
            <a:spLocks/>
          </p:cNvSpPr>
          <p:nvPr/>
        </p:nvSpPr>
        <p:spPr>
          <a:xfrm>
            <a:off x="5127277" y="913171"/>
            <a:ext cx="1139868" cy="3993306"/>
          </a:xfrm>
          <a:prstGeom prst="snip2DiagRect">
            <a:avLst>
              <a:gd name="adj1" fmla="val 0"/>
              <a:gd name="adj2" fmla="val 16667"/>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solidFill>
                  <a:schemeClr val="lt1"/>
                </a:solidFill>
                <a:uFillTx/>
                <a:latin typeface="Tahoma"/>
                <a:ea typeface="Tahoma"/>
                <a:cs typeface="Tahoma"/>
                <a:sym typeface="Tahoma"/>
              </a:rPr>
              <a:t>RAM</a:t>
            </a:r>
            <a:endParaRPr dirty="0">
              <a:uFillTx/>
              <a:latin typeface="Arial" panose="020B0604020202020204" pitchFamily="34" charset="0"/>
            </a:endParaRPr>
          </a:p>
        </p:txBody>
      </p:sp>
      <p:sp>
        <p:nvSpPr>
          <p:cNvPr id="200" name="Google Shape;200;p6"/>
          <p:cNvSpPr>
            <a:spLocks/>
          </p:cNvSpPr>
          <p:nvPr/>
        </p:nvSpPr>
        <p:spPr>
          <a:xfrm>
            <a:off x="7436803" y="2321101"/>
            <a:ext cx="1477597" cy="839243"/>
          </a:xfrm>
          <a:prstGeom prst="can">
            <a:avLst>
              <a:gd name="adj" fmla="val 25000"/>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solidFill>
                  <a:schemeClr val="lt1"/>
                </a:solidFill>
                <a:uFillTx/>
                <a:latin typeface="Tahoma"/>
                <a:ea typeface="Tahoma"/>
                <a:cs typeface="Tahoma"/>
                <a:sym typeface="Tahoma"/>
              </a:rPr>
              <a:t>Disk / SSD</a:t>
            </a:r>
            <a:endParaRPr dirty="0">
              <a:uFillTx/>
              <a:latin typeface="Arial" panose="020B0604020202020204" pitchFamily="34" charset="0"/>
            </a:endParaRPr>
          </a:p>
        </p:txBody>
      </p:sp>
      <p:sp>
        <p:nvSpPr>
          <p:cNvPr id="201" name="Google Shape;201;p6"/>
          <p:cNvSpPr>
            <a:spLocks/>
          </p:cNvSpPr>
          <p:nvPr/>
        </p:nvSpPr>
        <p:spPr>
          <a:xfrm>
            <a:off x="4243391" y="4303208"/>
            <a:ext cx="848696" cy="338202"/>
          </a:xfrm>
          <a:prstGeom prst="leftRightArrow">
            <a:avLst>
              <a:gd name="adj1" fmla="val 50000"/>
              <a:gd name="adj2" fmla="val 50000"/>
            </a:avLst>
          </a:prstGeom>
          <a:solidFill>
            <a:schemeClr val="lt2"/>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202" name="Google Shape;202;p6"/>
          <p:cNvSpPr>
            <a:spLocks/>
          </p:cNvSpPr>
          <p:nvPr/>
        </p:nvSpPr>
        <p:spPr>
          <a:xfrm>
            <a:off x="6446107" y="2571622"/>
            <a:ext cx="848696" cy="338202"/>
          </a:xfrm>
          <a:prstGeom prst="leftRightArrow">
            <a:avLst>
              <a:gd name="adj1" fmla="val 50000"/>
              <a:gd name="adj2" fmla="val 50000"/>
            </a:avLst>
          </a:prstGeom>
          <a:solidFill>
            <a:schemeClr val="lt2"/>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203" name="Google Shape;203;p6"/>
          <p:cNvSpPr>
            <a:spLocks/>
          </p:cNvSpPr>
          <p:nvPr/>
        </p:nvSpPr>
        <p:spPr>
          <a:xfrm>
            <a:off x="6446107" y="3742341"/>
            <a:ext cx="848696" cy="338202"/>
          </a:xfrm>
          <a:prstGeom prst="leftRightArrow">
            <a:avLst>
              <a:gd name="adj1" fmla="val 50000"/>
              <a:gd name="adj2" fmla="val 50000"/>
            </a:avLst>
          </a:prstGeom>
          <a:solidFill>
            <a:schemeClr val="lt2"/>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204" name="Google Shape;204;p6"/>
          <p:cNvSpPr txBox="1">
            <a:spLocks/>
          </p:cNvSpPr>
          <p:nvPr/>
        </p:nvSpPr>
        <p:spPr>
          <a:xfrm>
            <a:off x="7447940" y="3742341"/>
            <a:ext cx="1229825" cy="9540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uFillTx/>
                <a:latin typeface="Helvetica" pitchFamily="2" charset="0"/>
                <a:ea typeface="Tahoma"/>
                <a:cs typeface="Tahoma"/>
                <a:sym typeface="Tahoma"/>
              </a:rPr>
              <a:t>Network</a:t>
            </a:r>
            <a:endParaRPr sz="1200" dirty="0">
              <a:uFillTx/>
              <a:latin typeface="Helvetica" pitchFamily="2" charset="0"/>
            </a:endParaRPr>
          </a:p>
          <a:p>
            <a:pPr marL="0" marR="0" lvl="0" indent="0" algn="l" rtl="0">
              <a:spcBef>
                <a:spcPts val="0"/>
              </a:spcBef>
              <a:spcAft>
                <a:spcPts val="0"/>
              </a:spcAft>
              <a:buNone/>
            </a:pPr>
            <a:r>
              <a:rPr lang="en-US" sz="1800" i="1" dirty="0">
                <a:solidFill>
                  <a:schemeClr val="dk1"/>
                </a:solidFill>
                <a:uFillTx/>
                <a:latin typeface="Helvetica" pitchFamily="2" charset="0"/>
                <a:ea typeface="Tahoma"/>
                <a:cs typeface="Tahoma"/>
                <a:sym typeface="Tahoma"/>
              </a:rPr>
              <a:t>(Another</a:t>
            </a:r>
            <a:endParaRPr sz="1200" dirty="0">
              <a:uFillTx/>
              <a:latin typeface="Helvetica" pitchFamily="2" charset="0"/>
            </a:endParaRPr>
          </a:p>
          <a:p>
            <a:pPr marL="0" marR="0" lvl="0" indent="0" algn="l" rtl="0">
              <a:spcBef>
                <a:spcPts val="0"/>
              </a:spcBef>
              <a:spcAft>
                <a:spcPts val="0"/>
              </a:spcAft>
              <a:buNone/>
            </a:pPr>
            <a:r>
              <a:rPr lang="en-US" sz="1800" i="1" dirty="0">
                <a:solidFill>
                  <a:schemeClr val="dk1"/>
                </a:solidFill>
                <a:uFillTx/>
                <a:latin typeface="Helvetica" pitchFamily="2" charset="0"/>
                <a:ea typeface="Tahoma"/>
                <a:cs typeface="Tahoma"/>
                <a:sym typeface="Tahoma"/>
              </a:rPr>
              <a:t>machine)</a:t>
            </a:r>
            <a:endParaRPr dirty="0">
              <a:uFillTx/>
              <a:latin typeface="Helvetica" pitchFamily="2" charset="0"/>
            </a:endParaRPr>
          </a:p>
        </p:txBody>
      </p:sp>
      <p:sp>
        <p:nvSpPr>
          <p:cNvPr id="205" name="Google Shape;205;p6"/>
          <p:cNvSpPr txBox="1">
            <a:spLocks/>
          </p:cNvSpPr>
          <p:nvPr/>
        </p:nvSpPr>
        <p:spPr>
          <a:xfrm>
            <a:off x="2691559" y="2721666"/>
            <a:ext cx="1097499" cy="64629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uFillTx/>
                <a:latin typeface="Helvetica" pitchFamily="2" charset="0"/>
                <a:ea typeface="Tahoma"/>
                <a:cs typeface="Tahoma"/>
                <a:sym typeface="Tahoma"/>
              </a:rPr>
              <a:t>L1 Data </a:t>
            </a:r>
            <a:br>
              <a:rPr lang="en-US" sz="1800" dirty="0">
                <a:solidFill>
                  <a:schemeClr val="dk1"/>
                </a:solidFill>
                <a:uFillTx/>
                <a:latin typeface="Helvetica" pitchFamily="2" charset="0"/>
                <a:ea typeface="Tahoma"/>
                <a:cs typeface="Tahoma"/>
                <a:sym typeface="Tahoma"/>
              </a:rPr>
            </a:br>
            <a:r>
              <a:rPr lang="en-US" sz="1800" dirty="0">
                <a:solidFill>
                  <a:schemeClr val="dk1"/>
                </a:solidFill>
                <a:uFillTx/>
                <a:latin typeface="Helvetica" pitchFamily="2" charset="0"/>
                <a:ea typeface="Tahoma"/>
                <a:cs typeface="Tahoma"/>
                <a:sym typeface="Tahoma"/>
              </a:rPr>
              <a:t>Cache</a:t>
            </a:r>
            <a:endParaRPr sz="1800" dirty="0">
              <a:uFillTx/>
              <a:latin typeface="Helvetica" pitchFamily="2" charset="0"/>
            </a:endParaRPr>
          </a:p>
        </p:txBody>
      </p:sp>
      <p:sp>
        <p:nvSpPr>
          <p:cNvPr id="206" name="Google Shape;206;p6"/>
          <p:cNvSpPr>
            <a:spLocks/>
          </p:cNvSpPr>
          <p:nvPr/>
        </p:nvSpPr>
        <p:spPr>
          <a:xfrm>
            <a:off x="2691559" y="2199276"/>
            <a:ext cx="298506" cy="497355"/>
          </a:xfrm>
          <a:prstGeom prst="upDownArrow">
            <a:avLst>
              <a:gd name="adj1" fmla="val 50000"/>
              <a:gd name="adj2" fmla="val 50000"/>
            </a:avLst>
          </a:prstGeom>
          <a:solidFill>
            <a:schemeClr val="lt2"/>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207" name="Google Shape;207;p6"/>
          <p:cNvSpPr txBox="1">
            <a:spLocks/>
          </p:cNvSpPr>
          <p:nvPr/>
        </p:nvSpPr>
        <p:spPr>
          <a:xfrm>
            <a:off x="2638827" y="4027517"/>
            <a:ext cx="1150231" cy="660072"/>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uFillTx/>
                <a:latin typeface="Helvetica" pitchFamily="2" charset="0"/>
                <a:ea typeface="Tahoma"/>
                <a:cs typeface="Tahoma"/>
                <a:sym typeface="Tahoma"/>
              </a:rPr>
              <a:t>L2+ Data </a:t>
            </a:r>
            <a:br>
              <a:rPr lang="en-US" sz="1800" dirty="0">
                <a:solidFill>
                  <a:schemeClr val="dk1"/>
                </a:solidFill>
                <a:uFillTx/>
                <a:latin typeface="Helvetica" pitchFamily="2" charset="0"/>
                <a:ea typeface="Tahoma"/>
                <a:cs typeface="Tahoma"/>
                <a:sym typeface="Tahoma"/>
              </a:rPr>
            </a:br>
            <a:r>
              <a:rPr lang="en-US" sz="1800" dirty="0">
                <a:solidFill>
                  <a:schemeClr val="dk1"/>
                </a:solidFill>
                <a:uFillTx/>
                <a:latin typeface="Helvetica" pitchFamily="2" charset="0"/>
                <a:ea typeface="Tahoma"/>
                <a:cs typeface="Tahoma"/>
                <a:sym typeface="Tahoma"/>
              </a:rPr>
              <a:t>Caches</a:t>
            </a:r>
            <a:endParaRPr sz="1800" dirty="0">
              <a:uFillTx/>
              <a:latin typeface="Helvetica" pitchFamily="2" charset="0"/>
            </a:endParaRPr>
          </a:p>
        </p:txBody>
      </p:sp>
      <p:sp>
        <p:nvSpPr>
          <p:cNvPr id="208" name="Google Shape;208;p6"/>
          <p:cNvSpPr>
            <a:spLocks/>
          </p:cNvSpPr>
          <p:nvPr/>
        </p:nvSpPr>
        <p:spPr>
          <a:xfrm>
            <a:off x="3045668" y="3530162"/>
            <a:ext cx="298506" cy="497355"/>
          </a:xfrm>
          <a:prstGeom prst="upDownArrow">
            <a:avLst>
              <a:gd name="adj1" fmla="val 50000"/>
              <a:gd name="adj2" fmla="val 50000"/>
            </a:avLst>
          </a:prstGeom>
          <a:solidFill>
            <a:schemeClr val="lt2"/>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209" name="Google Shape;209;p6"/>
          <p:cNvSpPr>
            <a:spLocks/>
          </p:cNvSpPr>
          <p:nvPr/>
        </p:nvSpPr>
        <p:spPr>
          <a:xfrm>
            <a:off x="3123490" y="4722204"/>
            <a:ext cx="298506" cy="497355"/>
          </a:xfrm>
          <a:prstGeom prst="upDownArrow">
            <a:avLst>
              <a:gd name="adj1" fmla="val 50000"/>
              <a:gd name="adj2" fmla="val 50000"/>
            </a:avLst>
          </a:prstGeom>
          <a:solidFill>
            <a:schemeClr val="lt2"/>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210" name="Google Shape;210;p6"/>
          <p:cNvSpPr txBox="1">
            <a:spLocks/>
          </p:cNvSpPr>
          <p:nvPr/>
        </p:nvSpPr>
        <p:spPr>
          <a:xfrm>
            <a:off x="2224829" y="5188157"/>
            <a:ext cx="2238690"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1" dirty="0">
                <a:solidFill>
                  <a:schemeClr val="dk1"/>
                </a:solidFill>
                <a:uFillTx/>
                <a:latin typeface="Helvetica" pitchFamily="2" charset="0"/>
                <a:ea typeface="Tahoma"/>
                <a:cs typeface="Tahoma"/>
                <a:sym typeface="Tahoma"/>
              </a:rPr>
              <a:t>Another Core/CPU</a:t>
            </a:r>
            <a:endParaRPr sz="1200" dirty="0">
              <a:uFillTx/>
              <a:latin typeface="Helvetica" pitchFamily="2" charset="0"/>
            </a:endParaRPr>
          </a:p>
        </p:txBody>
      </p:sp>
    </p:spTree>
    <p:extLst>
      <p:ext uri="{BB962C8B-B14F-4D97-AF65-F5344CB8AC3E}">
        <p14:creationId xmlns:p14="http://schemas.microsoft.com/office/powerpoint/2010/main" val="22878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7"/>
          <p:cNvSpPr txBox="1">
            <a:spLocks noGrp="1"/>
          </p:cNvSpPr>
          <p:nvPr>
            <p:ph type="title"/>
          </p:nvPr>
        </p:nvSpPr>
        <p:spPr>
          <a:xfrm>
            <a:off x="469101" y="35241"/>
            <a:ext cx="8157007" cy="10897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uFillTx/>
              </a:rPr>
              <a:t>The Memory Hierarchy</a:t>
            </a:r>
            <a:br>
              <a:rPr lang="en-US" dirty="0">
                <a:uFillTx/>
              </a:rPr>
            </a:br>
            <a:r>
              <a:rPr lang="en-US" dirty="0">
                <a:uFillTx/>
              </a:rPr>
              <a:t>from One X86’s Perspective</a:t>
            </a:r>
            <a:endParaRPr dirty="0">
              <a:uFillTx/>
            </a:endParaRPr>
          </a:p>
        </p:txBody>
      </p:sp>
      <p:sp>
        <p:nvSpPr>
          <p:cNvPr id="216" name="Google Shape;216;p7"/>
          <p:cNvSpPr txBox="1">
            <a:spLocks noGrp="1"/>
          </p:cNvSpPr>
          <p:nvPr>
            <p:ph type="ftr" idx="4294967295"/>
          </p:nvPr>
        </p:nvSpPr>
        <p:spPr>
          <a:xfrm>
            <a:off x="470263" y="5132270"/>
            <a:ext cx="3551056" cy="30321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440"/>
              <a:buNone/>
            </a:pPr>
            <a:endParaRPr>
              <a:uFillTx/>
            </a:endParaRPr>
          </a:p>
        </p:txBody>
      </p:sp>
      <p:sp>
        <p:nvSpPr>
          <p:cNvPr id="217" name="Google Shape;217;p7"/>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5</a:t>
            </a:fld>
            <a:endParaRPr>
              <a:uFillTx/>
            </a:endParaRPr>
          </a:p>
        </p:txBody>
      </p:sp>
      <p:sp>
        <p:nvSpPr>
          <p:cNvPr id="218" name="Google Shape;218;p7"/>
          <p:cNvSpPr>
            <a:spLocks/>
          </p:cNvSpPr>
          <p:nvPr/>
        </p:nvSpPr>
        <p:spPr>
          <a:xfrm>
            <a:off x="4572000" y="1167374"/>
            <a:ext cx="1392767" cy="612096"/>
          </a:xfrm>
          <a:prstGeom prst="roundRect">
            <a:avLst>
              <a:gd name="adj" fmla="val 16667"/>
            </a:avLst>
          </a:prstGeom>
          <a:solidFill>
            <a:srgbClr val="0C6492"/>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000" dirty="0">
                <a:solidFill>
                  <a:schemeClr val="lt1"/>
                </a:solidFill>
                <a:uFillTx/>
                <a:latin typeface="Helvetica" pitchFamily="2" charset="0"/>
                <a:ea typeface="Tahoma"/>
                <a:cs typeface="Tahoma"/>
                <a:sym typeface="Tahoma"/>
              </a:rPr>
              <a:t>Registers</a:t>
            </a:r>
            <a:endParaRPr dirty="0">
              <a:uFillTx/>
              <a:latin typeface="Helvetica" pitchFamily="2" charset="0"/>
            </a:endParaRPr>
          </a:p>
        </p:txBody>
      </p:sp>
      <p:sp>
        <p:nvSpPr>
          <p:cNvPr id="219" name="Google Shape;219;p7"/>
          <p:cNvSpPr>
            <a:spLocks/>
          </p:cNvSpPr>
          <p:nvPr/>
        </p:nvSpPr>
        <p:spPr>
          <a:xfrm>
            <a:off x="3302000" y="1851437"/>
            <a:ext cx="2671234" cy="651933"/>
          </a:xfrm>
          <a:prstGeom prst="roundRect">
            <a:avLst>
              <a:gd name="adj" fmla="val 16667"/>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000" dirty="0">
                <a:solidFill>
                  <a:schemeClr val="lt1"/>
                </a:solidFill>
                <a:uFillTx/>
                <a:latin typeface="Helvetica" pitchFamily="2" charset="0"/>
                <a:ea typeface="Tahoma"/>
                <a:cs typeface="Tahoma"/>
                <a:sym typeface="Tahoma"/>
              </a:rPr>
              <a:t>L1 cache</a:t>
            </a:r>
            <a:endParaRPr dirty="0">
              <a:uFillTx/>
              <a:latin typeface="Helvetica" pitchFamily="2" charset="0"/>
            </a:endParaRPr>
          </a:p>
        </p:txBody>
      </p:sp>
      <p:sp>
        <p:nvSpPr>
          <p:cNvPr id="220" name="Google Shape;220;p7"/>
          <p:cNvSpPr>
            <a:spLocks/>
          </p:cNvSpPr>
          <p:nvPr/>
        </p:nvSpPr>
        <p:spPr>
          <a:xfrm>
            <a:off x="2108200" y="2584892"/>
            <a:ext cx="3865034" cy="651933"/>
          </a:xfrm>
          <a:prstGeom prst="roundRect">
            <a:avLst>
              <a:gd name="adj" fmla="val 16667"/>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000" dirty="0">
                <a:solidFill>
                  <a:schemeClr val="lt1"/>
                </a:solidFill>
                <a:uFillTx/>
                <a:latin typeface="Helvetica" pitchFamily="2" charset="0"/>
                <a:ea typeface="Tahoma"/>
                <a:cs typeface="Tahoma"/>
                <a:sym typeface="Tahoma"/>
              </a:rPr>
              <a:t>L2 cache</a:t>
            </a:r>
            <a:endParaRPr dirty="0">
              <a:uFillTx/>
              <a:latin typeface="Helvetica" pitchFamily="2" charset="0"/>
            </a:endParaRPr>
          </a:p>
        </p:txBody>
      </p:sp>
      <p:sp>
        <p:nvSpPr>
          <p:cNvPr id="221" name="Google Shape;221;p7"/>
          <p:cNvSpPr>
            <a:spLocks/>
          </p:cNvSpPr>
          <p:nvPr/>
        </p:nvSpPr>
        <p:spPr>
          <a:xfrm>
            <a:off x="1284817" y="3312527"/>
            <a:ext cx="4677834" cy="651933"/>
          </a:xfrm>
          <a:prstGeom prst="roundRect">
            <a:avLst>
              <a:gd name="adj" fmla="val 16667"/>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000" dirty="0">
                <a:solidFill>
                  <a:schemeClr val="lt1"/>
                </a:solidFill>
                <a:uFillTx/>
                <a:latin typeface="Helvetica" pitchFamily="2" charset="0"/>
                <a:ea typeface="Tahoma"/>
                <a:cs typeface="Tahoma"/>
                <a:sym typeface="Tahoma"/>
              </a:rPr>
              <a:t>L3 cache</a:t>
            </a:r>
            <a:endParaRPr dirty="0">
              <a:uFillTx/>
              <a:latin typeface="Helvetica" pitchFamily="2" charset="0"/>
            </a:endParaRPr>
          </a:p>
        </p:txBody>
      </p:sp>
      <p:sp>
        <p:nvSpPr>
          <p:cNvPr id="222" name="Google Shape;222;p7"/>
          <p:cNvSpPr>
            <a:spLocks/>
          </p:cNvSpPr>
          <p:nvPr/>
        </p:nvSpPr>
        <p:spPr>
          <a:xfrm>
            <a:off x="639233" y="4033514"/>
            <a:ext cx="5325534" cy="651933"/>
          </a:xfrm>
          <a:prstGeom prst="roundRect">
            <a:avLst>
              <a:gd name="adj" fmla="val 16667"/>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000" dirty="0">
                <a:solidFill>
                  <a:schemeClr val="lt1"/>
                </a:solidFill>
                <a:uFillTx/>
                <a:latin typeface="Helvetica" pitchFamily="2" charset="0"/>
                <a:ea typeface="Tahoma"/>
                <a:cs typeface="Tahoma"/>
                <a:sym typeface="Tahoma"/>
              </a:rPr>
              <a:t>RAM</a:t>
            </a:r>
            <a:endParaRPr dirty="0">
              <a:uFillTx/>
              <a:latin typeface="Helvetica" pitchFamily="2" charset="0"/>
            </a:endParaRPr>
          </a:p>
        </p:txBody>
      </p:sp>
      <p:sp>
        <p:nvSpPr>
          <p:cNvPr id="223" name="Google Shape;223;p7"/>
          <p:cNvSpPr>
            <a:spLocks/>
          </p:cNvSpPr>
          <p:nvPr/>
        </p:nvSpPr>
        <p:spPr>
          <a:xfrm>
            <a:off x="93134" y="4754501"/>
            <a:ext cx="5880100" cy="651933"/>
          </a:xfrm>
          <a:prstGeom prst="roundRect">
            <a:avLst>
              <a:gd name="adj" fmla="val 16667"/>
            </a:avLst>
          </a:prstGeom>
          <a:solidFill>
            <a:srgbClr val="08436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000" dirty="0">
                <a:solidFill>
                  <a:schemeClr val="lt1"/>
                </a:solidFill>
                <a:uFillTx/>
                <a:latin typeface="Helvetica" pitchFamily="2" charset="0"/>
                <a:ea typeface="Tahoma"/>
                <a:cs typeface="Tahoma"/>
                <a:sym typeface="Tahoma"/>
              </a:rPr>
              <a:t>SSD</a:t>
            </a:r>
            <a:endParaRPr dirty="0">
              <a:uFillTx/>
              <a:latin typeface="Helvetica" pitchFamily="2" charset="0"/>
            </a:endParaRPr>
          </a:p>
        </p:txBody>
      </p:sp>
      <p:sp>
        <p:nvSpPr>
          <p:cNvPr id="224" name="Google Shape;224;p7"/>
          <p:cNvSpPr txBox="1">
            <a:spLocks/>
          </p:cNvSpPr>
          <p:nvPr/>
        </p:nvSpPr>
        <p:spPr>
          <a:xfrm>
            <a:off x="6070600" y="1977348"/>
            <a:ext cx="1315745"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Helvetica" pitchFamily="2" charset="0"/>
                <a:ea typeface="Tahoma"/>
                <a:cs typeface="Tahoma"/>
                <a:sym typeface="Tahoma"/>
              </a:rPr>
              <a:t>32KB, 1ns</a:t>
            </a:r>
            <a:endParaRPr dirty="0">
              <a:uFillTx/>
              <a:latin typeface="Helvetica" pitchFamily="2" charset="0"/>
            </a:endParaRPr>
          </a:p>
        </p:txBody>
      </p:sp>
      <p:sp>
        <p:nvSpPr>
          <p:cNvPr id="225" name="Google Shape;225;p7"/>
          <p:cNvSpPr txBox="1">
            <a:spLocks/>
          </p:cNvSpPr>
          <p:nvPr/>
        </p:nvSpPr>
        <p:spPr>
          <a:xfrm>
            <a:off x="6070600" y="2677206"/>
            <a:ext cx="2284128"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Helvetica" pitchFamily="2" charset="0"/>
                <a:ea typeface="Tahoma"/>
                <a:cs typeface="Tahoma"/>
                <a:sym typeface="Tahoma"/>
              </a:rPr>
              <a:t>256-512KB 2-3ns</a:t>
            </a:r>
            <a:endParaRPr dirty="0">
              <a:uFillTx/>
              <a:latin typeface="Helvetica" pitchFamily="2" charset="0"/>
            </a:endParaRPr>
          </a:p>
        </p:txBody>
      </p:sp>
      <p:sp>
        <p:nvSpPr>
          <p:cNvPr id="226" name="Google Shape;226;p7"/>
          <p:cNvSpPr txBox="1">
            <a:spLocks/>
          </p:cNvSpPr>
          <p:nvPr/>
        </p:nvSpPr>
        <p:spPr>
          <a:xfrm>
            <a:off x="6070600" y="3371375"/>
            <a:ext cx="2143125"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Helvetica" pitchFamily="2" charset="0"/>
                <a:ea typeface="Tahoma"/>
                <a:cs typeface="Tahoma"/>
                <a:sym typeface="Tahoma"/>
              </a:rPr>
              <a:t>2MB/core, 8-9ns</a:t>
            </a:r>
            <a:endParaRPr dirty="0">
              <a:uFillTx/>
              <a:latin typeface="Helvetica" pitchFamily="2" charset="0"/>
            </a:endParaRPr>
          </a:p>
        </p:txBody>
      </p:sp>
      <p:sp>
        <p:nvSpPr>
          <p:cNvPr id="227" name="Google Shape;227;p7"/>
          <p:cNvSpPr>
            <a:spLocks/>
          </p:cNvSpPr>
          <p:nvPr/>
        </p:nvSpPr>
        <p:spPr>
          <a:xfrm>
            <a:off x="241299" y="1194050"/>
            <a:ext cx="45720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u="sng" dirty="0">
                <a:solidFill>
                  <a:schemeClr val="tx2">
                    <a:lumMod val="90000"/>
                  </a:schemeClr>
                </a:solidFill>
                <a:uFillTx/>
                <a:latin typeface="Tahoma"/>
                <a:ea typeface="Tahoma"/>
                <a:cs typeface="Tahoma"/>
                <a:sym typeface="Tahoma"/>
                <a:hlinkClick r:id="rId3"/>
              </a:rPr>
              <a:t>Ryzen 2000 vs Core 8000: </a:t>
            </a:r>
            <a:endParaRPr dirty="0">
              <a:solidFill>
                <a:schemeClr val="tx2">
                  <a:lumMod val="90000"/>
                </a:schemeClr>
              </a:solidFill>
              <a:uFillTx/>
              <a:latin typeface="Arial" panose="020B0604020202020204" pitchFamily="34" charset="0"/>
            </a:endParaRPr>
          </a:p>
          <a:p>
            <a:pPr marL="0" marR="0" lvl="0" indent="0" algn="l" rtl="0">
              <a:spcBef>
                <a:spcPts val="0"/>
              </a:spcBef>
              <a:spcAft>
                <a:spcPts val="0"/>
              </a:spcAft>
              <a:buNone/>
            </a:pPr>
            <a:r>
              <a:rPr lang="en-US" sz="1200" u="sng" dirty="0">
                <a:solidFill>
                  <a:schemeClr val="tx2">
                    <a:lumMod val="90000"/>
                  </a:schemeClr>
                </a:solidFill>
                <a:uFillTx/>
                <a:latin typeface="Tahoma"/>
                <a:ea typeface="Tahoma"/>
                <a:cs typeface="Tahoma"/>
                <a:sym typeface="Tahoma"/>
                <a:hlinkClick r:id="rId3"/>
              </a:rPr>
              <a:t>https://www.anandtech.com/show/12625/amd-second-generation-ryzen-7-2700x-2700-ryzen-5-2600x-2600/3</a:t>
            </a:r>
            <a:endParaRPr sz="1200" dirty="0">
              <a:solidFill>
                <a:schemeClr val="tx2">
                  <a:lumMod val="90000"/>
                </a:schemeClr>
              </a:solidFill>
              <a:uFillTx/>
              <a:latin typeface="Tahoma"/>
              <a:ea typeface="Tahoma"/>
              <a:cs typeface="Tahoma"/>
              <a:sym typeface="Tahoma"/>
            </a:endParaRPr>
          </a:p>
        </p:txBody>
      </p:sp>
      <p:sp>
        <p:nvSpPr>
          <p:cNvPr id="228" name="Google Shape;228;p7"/>
          <p:cNvSpPr txBox="1">
            <a:spLocks/>
          </p:cNvSpPr>
          <p:nvPr/>
        </p:nvSpPr>
        <p:spPr>
          <a:xfrm>
            <a:off x="6070600" y="1291167"/>
            <a:ext cx="255550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Helvetica" pitchFamily="2" charset="0"/>
                <a:ea typeface="Tahoma"/>
                <a:cs typeface="Tahoma"/>
                <a:sym typeface="Tahoma"/>
              </a:rPr>
              <a:t>16 int, 16-32 double,</a:t>
            </a:r>
            <a:br>
              <a:rPr lang="en-US" sz="2000" dirty="0">
                <a:solidFill>
                  <a:schemeClr val="dk1"/>
                </a:solidFill>
                <a:uFillTx/>
                <a:latin typeface="Helvetica" pitchFamily="2" charset="0"/>
                <a:ea typeface="Tahoma"/>
                <a:cs typeface="Tahoma"/>
                <a:sym typeface="Tahoma"/>
              </a:rPr>
            </a:br>
            <a:r>
              <a:rPr lang="en-US" sz="2000" dirty="0">
                <a:solidFill>
                  <a:schemeClr val="dk1"/>
                </a:solidFill>
                <a:uFillTx/>
                <a:latin typeface="Helvetica" pitchFamily="2" charset="0"/>
                <a:ea typeface="Tahoma"/>
                <a:cs typeface="Tahoma"/>
                <a:sym typeface="Tahoma"/>
              </a:rPr>
              <a:t>0.2 ns</a:t>
            </a:r>
            <a:endParaRPr dirty="0">
              <a:uFillTx/>
              <a:latin typeface="Helvetica" pitchFamily="2" charset="0"/>
            </a:endParaRPr>
          </a:p>
        </p:txBody>
      </p:sp>
      <p:sp>
        <p:nvSpPr>
          <p:cNvPr id="229" name="Google Shape;229;p7"/>
          <p:cNvSpPr txBox="1">
            <a:spLocks/>
          </p:cNvSpPr>
          <p:nvPr/>
        </p:nvSpPr>
        <p:spPr>
          <a:xfrm>
            <a:off x="6070600" y="4060148"/>
            <a:ext cx="136287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Helvetica" pitchFamily="2" charset="0"/>
                <a:ea typeface="Tahoma"/>
                <a:cs typeface="Tahoma"/>
                <a:sym typeface="Tahoma"/>
              </a:rPr>
              <a:t>TB+, 75ns</a:t>
            </a:r>
            <a:endParaRPr dirty="0">
              <a:uFillTx/>
              <a:latin typeface="Helvetica" pitchFamily="2" charset="0"/>
            </a:endParaRPr>
          </a:p>
        </p:txBody>
      </p:sp>
      <p:sp>
        <p:nvSpPr>
          <p:cNvPr id="230" name="Google Shape;230;p7"/>
          <p:cNvSpPr txBox="1">
            <a:spLocks/>
          </p:cNvSpPr>
          <p:nvPr/>
        </p:nvSpPr>
        <p:spPr>
          <a:xfrm>
            <a:off x="6070600" y="4792016"/>
            <a:ext cx="1354858"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Helvetica" pitchFamily="2" charset="0"/>
                <a:ea typeface="Tahoma"/>
                <a:cs typeface="Tahoma"/>
                <a:sym typeface="Tahoma"/>
              </a:rPr>
              <a:t>PB+, 10us</a:t>
            </a:r>
            <a:endParaRPr dirty="0">
              <a:uFillTx/>
              <a:latin typeface="Helvetica" pitchFamily="2" charset="0"/>
            </a:endParaRPr>
          </a:p>
        </p:txBody>
      </p:sp>
      <p:pic>
        <p:nvPicPr>
          <p:cNvPr id="231" name="Google Shape;231;p7" descr="Image result for Intel SSD DC P4500"/>
          <p:cNvPicPr preferRelativeResize="0"/>
          <p:nvPr/>
        </p:nvPicPr>
        <p:blipFill rotWithShape="1">
          <a:blip r:embed="rId4"/>
          <a:srcRect l="5193" t="37277" r="6001" b="37897"/>
          <a:stretch/>
        </p:blipFill>
        <p:spPr>
          <a:xfrm>
            <a:off x="690466" y="4782899"/>
            <a:ext cx="3784601" cy="595135"/>
          </a:xfrm>
          <a:prstGeom prst="rect">
            <a:avLst/>
          </a:prstGeom>
          <a:noFill/>
          <a:ln>
            <a:noFill/>
          </a:ln>
        </p:spPr>
      </p:pic>
      <p:sp>
        <p:nvSpPr>
          <p:cNvPr id="232" name="Google Shape;232;p7"/>
          <p:cNvSpPr>
            <a:spLocks/>
          </p:cNvSpPr>
          <p:nvPr/>
        </p:nvSpPr>
        <p:spPr>
          <a:xfrm>
            <a:off x="241299" y="5248444"/>
            <a:ext cx="5668433" cy="18466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 u="sng">
                <a:solidFill>
                  <a:schemeClr val="bg1">
                    <a:lumMod val="50000"/>
                  </a:schemeClr>
                </a:solidFill>
                <a:uFillTx/>
                <a:latin typeface="+mj-lt"/>
                <a:ea typeface="Tahoma"/>
                <a:cs typeface="Tahoma"/>
                <a:sym typeface="Tahoma"/>
                <a:hlinkClick r:id="rId5"/>
              </a:rPr>
              <a:t>https://www.intel.com/content/www/us/en/products/memory-storage/solid-state-drives/data-center-ssds/dc-p4500-series/dc-p4500-8tb-ruler-3d1.html</a:t>
            </a:r>
            <a:endParaRPr sz="600">
              <a:solidFill>
                <a:schemeClr val="bg1">
                  <a:lumMod val="50000"/>
                </a:schemeClr>
              </a:solidFill>
              <a:uFillTx/>
              <a:latin typeface="+mj-lt"/>
              <a:ea typeface="Tahoma"/>
              <a:cs typeface="Tahoma"/>
              <a:sym typeface="Tahoma"/>
            </a:endParaRPr>
          </a:p>
        </p:txBody>
      </p:sp>
      <p:pic>
        <p:nvPicPr>
          <p:cNvPr id="233" name="Google Shape;233;p7" descr="Related image"/>
          <p:cNvPicPr preferRelativeResize="0"/>
          <p:nvPr/>
        </p:nvPicPr>
        <p:blipFill rotWithShape="1">
          <a:blip r:embed="rId6"/>
          <a:srcRect t="20699" b="21319"/>
          <a:stretch/>
        </p:blipFill>
        <p:spPr>
          <a:xfrm>
            <a:off x="2527300" y="4075105"/>
            <a:ext cx="1139498" cy="495518"/>
          </a:xfrm>
          <a:prstGeom prst="rect">
            <a:avLst/>
          </a:prstGeom>
          <a:noFill/>
          <a:ln>
            <a:noFill/>
          </a:ln>
        </p:spPr>
      </p:pic>
      <p:sp>
        <p:nvSpPr>
          <p:cNvPr id="234" name="Google Shape;234;p7"/>
          <p:cNvSpPr>
            <a:spLocks/>
          </p:cNvSpPr>
          <p:nvPr/>
        </p:nvSpPr>
        <p:spPr>
          <a:xfrm>
            <a:off x="747184" y="4511748"/>
            <a:ext cx="4572000" cy="18466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 u="sng" dirty="0">
                <a:solidFill>
                  <a:schemeClr val="bg1">
                    <a:lumMod val="50000"/>
                  </a:schemeClr>
                </a:solidFill>
                <a:uFillTx/>
                <a:latin typeface="+mj-lt"/>
                <a:ea typeface="Tahoma"/>
                <a:cs typeface="Tahoma"/>
                <a:sym typeface="Tahoma"/>
                <a:hlinkClick r:id="rId7"/>
              </a:rPr>
              <a:t>https://www.newegg.com/crucial-16gb-260-pin-ddr4-so-dimm/p/N82E16820156081</a:t>
            </a:r>
            <a:endParaRPr sz="600" dirty="0">
              <a:solidFill>
                <a:schemeClr val="bg1">
                  <a:lumMod val="50000"/>
                </a:schemeClr>
              </a:solidFill>
              <a:uFillTx/>
              <a:latin typeface="+mj-lt"/>
              <a:ea typeface="Tahoma"/>
              <a:cs typeface="Tahoma"/>
              <a:sym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8"/>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uFillTx/>
              </a:rPr>
              <a:t>How Are Caches Used?</a:t>
            </a:r>
            <a:br>
              <a:rPr lang="en-US" dirty="0">
                <a:uFillTx/>
              </a:rPr>
            </a:br>
            <a:r>
              <a:rPr lang="en-US" dirty="0">
                <a:uFillTx/>
              </a:rPr>
              <a:t>(We Are Simplifying to 1 Level)</a:t>
            </a:r>
            <a:endParaRPr dirty="0">
              <a:uFillTx/>
            </a:endParaRPr>
          </a:p>
        </p:txBody>
      </p:sp>
      <p:sp>
        <p:nvSpPr>
          <p:cNvPr id="240" name="Google Shape;240;p8"/>
          <p:cNvSpPr txBox="1">
            <a:spLocks noGrp="1"/>
          </p:cNvSpPr>
          <p:nvPr>
            <p:ph type="body" idx="1"/>
          </p:nvPr>
        </p:nvSpPr>
        <p:spPr>
          <a:xfrm>
            <a:off x="470263" y="2142067"/>
            <a:ext cx="4431937" cy="2202046"/>
          </a:xfrm>
          <a:prstGeom prst="rect">
            <a:avLst/>
          </a:prstGeom>
          <a:solidFill>
            <a:srgbClr val="E5E5E5"/>
          </a:solidFill>
          <a:ln>
            <a:solidFill>
              <a:schemeClr val="accent1"/>
            </a:solidFill>
          </a:ln>
        </p:spPr>
        <p:txBody>
          <a:bodyPr spcFirstLastPara="1" wrap="square" lIns="91425" tIns="45700" rIns="91425" bIns="45700" anchor="ctr" anchorCtr="0">
            <a:normAutofit/>
          </a:bodyPr>
          <a:lstStyle/>
          <a:p>
            <a:pPr marL="0" lvl="0" indent="0" algn="l" rtl="0">
              <a:spcBef>
                <a:spcPts val="0"/>
              </a:spcBef>
              <a:spcAft>
                <a:spcPts val="0"/>
              </a:spcAft>
              <a:buSzPts val="2320"/>
              <a:buNone/>
            </a:pPr>
            <a:r>
              <a:rPr lang="en-US" sz="1600">
                <a:uFillTx/>
                <a:latin typeface="Consolas"/>
                <a:ea typeface="Consolas"/>
                <a:cs typeface="Consolas"/>
                <a:sym typeface="Consolas"/>
              </a:rPr>
              <a:t># Create an array 1,000,000 by 1</a:t>
            </a:r>
            <a:endParaRPr>
              <a:uFillTx/>
            </a:endParaRPr>
          </a:p>
          <a:p>
            <a:pPr marL="0" lvl="0" indent="0" algn="l" rtl="0">
              <a:spcBef>
                <a:spcPts val="695"/>
              </a:spcBef>
              <a:spcAft>
                <a:spcPts val="0"/>
              </a:spcAft>
              <a:buSzPts val="2320"/>
              <a:buNone/>
            </a:pPr>
            <a:r>
              <a:rPr lang="en-US" sz="1600">
                <a:uFillTx/>
                <a:latin typeface="Consolas"/>
                <a:ea typeface="Consolas"/>
                <a:cs typeface="Consolas"/>
                <a:sym typeface="Consolas"/>
              </a:rPr>
              <a:t>my_list = np.empty(1000000)</a:t>
            </a:r>
            <a:endParaRPr>
              <a:uFillTx/>
            </a:endParaRPr>
          </a:p>
          <a:p>
            <a:pPr marL="0" lvl="0" indent="0" algn="l" rtl="0">
              <a:spcBef>
                <a:spcPts val="695"/>
              </a:spcBef>
              <a:spcAft>
                <a:spcPts val="0"/>
              </a:spcAft>
              <a:buSzPts val="2320"/>
              <a:buNone/>
            </a:pPr>
            <a:endParaRPr sz="1600">
              <a:uFillTx/>
              <a:latin typeface="Consolas"/>
              <a:ea typeface="Consolas"/>
              <a:cs typeface="Consolas"/>
              <a:sym typeface="Consolas"/>
            </a:endParaRPr>
          </a:p>
          <a:p>
            <a:pPr marL="0" lvl="0" indent="0" algn="l" rtl="0">
              <a:spcBef>
                <a:spcPts val="695"/>
              </a:spcBef>
              <a:spcAft>
                <a:spcPts val="0"/>
              </a:spcAft>
              <a:buSzPts val="2320"/>
              <a:buNone/>
            </a:pPr>
            <a:r>
              <a:rPr lang="en-US" sz="1600">
                <a:uFillTx/>
                <a:latin typeface="Consolas"/>
                <a:ea typeface="Consolas"/>
                <a:cs typeface="Consolas"/>
                <a:sym typeface="Consolas"/>
              </a:rPr>
              <a:t>for i in range(0, len(my_list)):</a:t>
            </a:r>
            <a:endParaRPr>
              <a:uFillTx/>
            </a:endParaRPr>
          </a:p>
          <a:p>
            <a:pPr marL="0" lvl="0" indent="0" algn="l" rtl="0">
              <a:spcBef>
                <a:spcPts val="695"/>
              </a:spcBef>
              <a:spcAft>
                <a:spcPts val="0"/>
              </a:spcAft>
              <a:buSzPts val="2320"/>
              <a:buNone/>
            </a:pPr>
            <a:r>
              <a:rPr lang="en-US" sz="1600">
                <a:uFillTx/>
                <a:latin typeface="Consolas"/>
                <a:ea typeface="Consolas"/>
                <a:cs typeface="Consolas"/>
                <a:sym typeface="Consolas"/>
              </a:rPr>
              <a:t>  my_list[i] = my_list[i] + \</a:t>
            </a:r>
            <a:endParaRPr>
              <a:uFillTx/>
            </a:endParaRPr>
          </a:p>
          <a:p>
            <a:pPr marL="0" lvl="0" indent="0" algn="l" rtl="0">
              <a:spcBef>
                <a:spcPts val="695"/>
              </a:spcBef>
              <a:spcAft>
                <a:spcPts val="0"/>
              </a:spcAft>
              <a:buSzPts val="2320"/>
              <a:buNone/>
            </a:pPr>
            <a:r>
              <a:rPr lang="en-US" sz="1600">
                <a:uFillTx/>
                <a:latin typeface="Consolas"/>
                <a:ea typeface="Consolas"/>
                <a:cs typeface="Consolas"/>
                <a:sym typeface="Consolas"/>
              </a:rPr>
              <a:t>    random.random()</a:t>
            </a:r>
            <a:endParaRPr>
              <a:uFillTx/>
            </a:endParaRPr>
          </a:p>
        </p:txBody>
      </p:sp>
      <p:sp>
        <p:nvSpPr>
          <p:cNvPr id="242" name="Google Shape;242;p8"/>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6</a:t>
            </a:fld>
            <a:endParaRPr>
              <a:uFillTx/>
            </a:endParaRPr>
          </a:p>
        </p:txBody>
      </p:sp>
      <p:sp>
        <p:nvSpPr>
          <p:cNvPr id="243" name="Google Shape;243;p8"/>
          <p:cNvSpPr>
            <a:spLocks/>
          </p:cNvSpPr>
          <p:nvPr/>
        </p:nvSpPr>
        <p:spPr>
          <a:xfrm>
            <a:off x="5461000" y="4453467"/>
            <a:ext cx="3517900" cy="500246"/>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err="1">
                <a:solidFill>
                  <a:schemeClr val="lt1"/>
                </a:solidFill>
                <a:uFillTx/>
                <a:latin typeface="Tahoma"/>
                <a:ea typeface="Tahoma"/>
                <a:cs typeface="Tahoma"/>
                <a:sym typeface="Tahoma"/>
              </a:rPr>
              <a:t>my_list</a:t>
            </a:r>
            <a:r>
              <a:rPr lang="en-US" sz="2000" dirty="0">
                <a:solidFill>
                  <a:schemeClr val="lt1"/>
                </a:solidFill>
                <a:uFillTx/>
                <a:latin typeface="Tahoma"/>
                <a:ea typeface="Tahoma"/>
                <a:cs typeface="Tahoma"/>
                <a:sym typeface="Tahoma"/>
              </a:rPr>
              <a:t>[0:1000000]</a:t>
            </a:r>
            <a:endParaRPr dirty="0">
              <a:uFillTx/>
              <a:latin typeface="Arial" panose="020B0604020202020204" pitchFamily="34" charset="0"/>
            </a:endParaRPr>
          </a:p>
        </p:txBody>
      </p:sp>
      <p:sp>
        <p:nvSpPr>
          <p:cNvPr id="244" name="Google Shape;244;p8"/>
          <p:cNvSpPr>
            <a:spLocks/>
          </p:cNvSpPr>
          <p:nvPr/>
        </p:nvSpPr>
        <p:spPr>
          <a:xfrm>
            <a:off x="5460999" y="3539148"/>
            <a:ext cx="2264833" cy="500246"/>
          </a:xfrm>
          <a:prstGeom prst="rect">
            <a:avLst/>
          </a:prstGeom>
          <a:solidFill>
            <a:srgbClr val="CBCBCB"/>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err="1">
                <a:solidFill>
                  <a:schemeClr val="lt1"/>
                </a:solidFill>
                <a:uFillTx/>
                <a:latin typeface="Tahoma"/>
                <a:ea typeface="Tahoma"/>
                <a:cs typeface="Tahoma"/>
                <a:sym typeface="Tahoma"/>
              </a:rPr>
              <a:t>my_list</a:t>
            </a:r>
            <a:r>
              <a:rPr lang="en-US" sz="2000" dirty="0">
                <a:solidFill>
                  <a:schemeClr val="lt1"/>
                </a:solidFill>
                <a:uFillTx/>
                <a:latin typeface="Tahoma"/>
                <a:ea typeface="Tahoma"/>
                <a:cs typeface="Tahoma"/>
                <a:sym typeface="Tahoma"/>
              </a:rPr>
              <a:t>[0:999]</a:t>
            </a:r>
            <a:endParaRPr dirty="0">
              <a:uFillTx/>
              <a:latin typeface="Arial" panose="020B0604020202020204" pitchFamily="34" charset="0"/>
            </a:endParaRPr>
          </a:p>
        </p:txBody>
      </p:sp>
      <p:sp>
        <p:nvSpPr>
          <p:cNvPr id="245" name="Google Shape;245;p8"/>
          <p:cNvSpPr txBox="1">
            <a:spLocks/>
          </p:cNvSpPr>
          <p:nvPr/>
        </p:nvSpPr>
        <p:spPr>
          <a:xfrm>
            <a:off x="7061200" y="4917608"/>
            <a:ext cx="85792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~4MB</a:t>
            </a:r>
            <a:endParaRPr dirty="0">
              <a:uFillTx/>
              <a:latin typeface="Arial" panose="020B0604020202020204" pitchFamily="34" charset="0"/>
            </a:endParaRPr>
          </a:p>
        </p:txBody>
      </p:sp>
      <p:sp>
        <p:nvSpPr>
          <p:cNvPr id="249" name="Google Shape;249;p8"/>
          <p:cNvSpPr>
            <a:spLocks/>
          </p:cNvSpPr>
          <p:nvPr/>
        </p:nvSpPr>
        <p:spPr>
          <a:xfrm>
            <a:off x="5461000" y="1980171"/>
            <a:ext cx="1014608" cy="1014608"/>
          </a:xfrm>
          <a:prstGeom prst="roundRect">
            <a:avLst>
              <a:gd name="adj" fmla="val 16667"/>
            </a:avLst>
          </a:prstGeom>
          <a:solidFill>
            <a:schemeClr val="dk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solidFill>
                  <a:schemeClr val="lt1"/>
                </a:solidFill>
                <a:uFillTx/>
                <a:latin typeface="Tahoma"/>
                <a:ea typeface="Tahoma"/>
                <a:cs typeface="Tahoma"/>
                <a:sym typeface="Tahoma"/>
              </a:rPr>
              <a:t>Core</a:t>
            </a:r>
            <a:endParaRPr dirty="0">
              <a:uFillTx/>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8"/>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uFillTx/>
              </a:rPr>
              <a:t>How Are Caches Used?</a:t>
            </a:r>
            <a:br>
              <a:rPr lang="en-US" dirty="0">
                <a:uFillTx/>
              </a:rPr>
            </a:br>
            <a:r>
              <a:rPr lang="en-US" dirty="0">
                <a:uFillTx/>
              </a:rPr>
              <a:t>(We Are Simplifying to 1 Level)</a:t>
            </a:r>
            <a:endParaRPr dirty="0">
              <a:uFillTx/>
            </a:endParaRPr>
          </a:p>
        </p:txBody>
      </p:sp>
      <p:sp>
        <p:nvSpPr>
          <p:cNvPr id="240" name="Google Shape;240;p8"/>
          <p:cNvSpPr txBox="1">
            <a:spLocks noGrp="1"/>
          </p:cNvSpPr>
          <p:nvPr>
            <p:ph type="body" idx="1"/>
          </p:nvPr>
        </p:nvSpPr>
        <p:spPr>
          <a:xfrm>
            <a:off x="470263" y="2142067"/>
            <a:ext cx="4431937" cy="2202046"/>
          </a:xfrm>
          <a:prstGeom prst="rect">
            <a:avLst/>
          </a:prstGeom>
          <a:solidFill>
            <a:srgbClr val="E5E5E5"/>
          </a:solidFill>
          <a:ln>
            <a:solidFill>
              <a:schemeClr val="accent1"/>
            </a:solidFill>
          </a:ln>
        </p:spPr>
        <p:txBody>
          <a:bodyPr spcFirstLastPara="1" wrap="square" lIns="91425" tIns="45700" rIns="91425" bIns="45700" anchor="ctr" anchorCtr="0">
            <a:normAutofit/>
          </a:bodyPr>
          <a:lstStyle/>
          <a:p>
            <a:pPr marL="0" lvl="0" indent="0" algn="l" rtl="0">
              <a:spcBef>
                <a:spcPts val="0"/>
              </a:spcBef>
              <a:spcAft>
                <a:spcPts val="0"/>
              </a:spcAft>
              <a:buSzPts val="2320"/>
              <a:buNone/>
            </a:pPr>
            <a:r>
              <a:rPr lang="en-US" sz="1600" dirty="0">
                <a:uFillTx/>
                <a:latin typeface="Consolas"/>
                <a:ea typeface="Consolas"/>
                <a:cs typeface="Consolas"/>
                <a:sym typeface="Consolas"/>
              </a:rPr>
              <a:t># Create an array 1,000,000 by 1</a:t>
            </a:r>
            <a:endParaRPr dirty="0">
              <a:uFillTx/>
            </a:endParaRPr>
          </a:p>
          <a:p>
            <a:pPr marL="0" lvl="0" indent="0" algn="l" rtl="0">
              <a:spcBef>
                <a:spcPts val="695"/>
              </a:spcBef>
              <a:spcAft>
                <a:spcPts val="0"/>
              </a:spcAft>
              <a:buSzPts val="2320"/>
              <a:buNone/>
            </a:pPr>
            <a:r>
              <a:rPr lang="en-US" sz="1600" dirty="0" err="1">
                <a:uFillTx/>
                <a:latin typeface="Consolas"/>
                <a:ea typeface="Consolas"/>
                <a:cs typeface="Consolas"/>
                <a:sym typeface="Consolas"/>
              </a:rPr>
              <a:t>my_list</a:t>
            </a:r>
            <a:r>
              <a:rPr lang="en-US" sz="1600" dirty="0">
                <a:uFillTx/>
                <a:latin typeface="Consolas"/>
                <a:ea typeface="Consolas"/>
                <a:cs typeface="Consolas"/>
                <a:sym typeface="Consolas"/>
              </a:rPr>
              <a:t> = </a:t>
            </a:r>
            <a:r>
              <a:rPr lang="en-US" sz="1600" dirty="0" err="1">
                <a:uFillTx/>
                <a:latin typeface="Consolas"/>
                <a:ea typeface="Consolas"/>
                <a:cs typeface="Consolas"/>
                <a:sym typeface="Consolas"/>
              </a:rPr>
              <a:t>np.empty</a:t>
            </a:r>
            <a:r>
              <a:rPr lang="en-US" sz="1600" dirty="0">
                <a:uFillTx/>
                <a:latin typeface="Consolas"/>
                <a:ea typeface="Consolas"/>
                <a:cs typeface="Consolas"/>
                <a:sym typeface="Consolas"/>
              </a:rPr>
              <a:t>(1000000)</a:t>
            </a:r>
            <a:endParaRPr dirty="0">
              <a:uFillTx/>
            </a:endParaRPr>
          </a:p>
          <a:p>
            <a:pPr marL="0" lvl="0" indent="0" algn="l" rtl="0">
              <a:spcBef>
                <a:spcPts val="695"/>
              </a:spcBef>
              <a:spcAft>
                <a:spcPts val="0"/>
              </a:spcAft>
              <a:buSzPts val="2320"/>
              <a:buNone/>
            </a:pPr>
            <a:endParaRPr sz="1600" dirty="0">
              <a:uFillTx/>
              <a:latin typeface="Consolas"/>
              <a:ea typeface="Consolas"/>
              <a:cs typeface="Consolas"/>
              <a:sym typeface="Consolas"/>
            </a:endParaRPr>
          </a:p>
          <a:p>
            <a:pPr marL="0" lvl="0" indent="0" algn="l" rtl="0">
              <a:spcBef>
                <a:spcPts val="695"/>
              </a:spcBef>
              <a:spcAft>
                <a:spcPts val="0"/>
              </a:spcAft>
              <a:buSzPts val="2320"/>
              <a:buNone/>
            </a:pPr>
            <a:r>
              <a:rPr lang="en-US" sz="1600" dirty="0">
                <a:uFillTx/>
                <a:latin typeface="Consolas"/>
                <a:ea typeface="Consolas"/>
                <a:cs typeface="Consolas"/>
                <a:sym typeface="Consolas"/>
              </a:rPr>
              <a:t>for </a:t>
            </a:r>
            <a:r>
              <a:rPr lang="en-US" sz="1600" dirty="0" err="1">
                <a:uFillTx/>
                <a:latin typeface="Consolas"/>
                <a:ea typeface="Consolas"/>
                <a:cs typeface="Consolas"/>
                <a:sym typeface="Consolas"/>
              </a:rPr>
              <a:t>i</a:t>
            </a:r>
            <a:r>
              <a:rPr lang="en-US" sz="1600" dirty="0">
                <a:uFillTx/>
                <a:latin typeface="Consolas"/>
                <a:ea typeface="Consolas"/>
                <a:cs typeface="Consolas"/>
                <a:sym typeface="Consolas"/>
              </a:rPr>
              <a:t> in range(0, </a:t>
            </a:r>
            <a:r>
              <a:rPr lang="en-US" sz="1600" dirty="0" err="1">
                <a:uFillTx/>
                <a:latin typeface="Consolas"/>
                <a:ea typeface="Consolas"/>
                <a:cs typeface="Consolas"/>
                <a:sym typeface="Consolas"/>
              </a:rPr>
              <a:t>len</a:t>
            </a:r>
            <a:r>
              <a:rPr lang="en-US" sz="1600" dirty="0">
                <a:uFillTx/>
                <a:latin typeface="Consolas"/>
                <a:ea typeface="Consolas"/>
                <a:cs typeface="Consolas"/>
                <a:sym typeface="Consolas"/>
              </a:rPr>
              <a:t>(</a:t>
            </a:r>
            <a:r>
              <a:rPr lang="en-US" sz="1600" dirty="0" err="1">
                <a:uFillTx/>
                <a:latin typeface="Consolas"/>
                <a:ea typeface="Consolas"/>
                <a:cs typeface="Consolas"/>
                <a:sym typeface="Consolas"/>
              </a:rPr>
              <a:t>my_list</a:t>
            </a:r>
            <a:r>
              <a:rPr lang="en-US" sz="1600" dirty="0">
                <a:uFillTx/>
                <a:latin typeface="Consolas"/>
                <a:ea typeface="Consolas"/>
                <a:cs typeface="Consolas"/>
                <a:sym typeface="Consolas"/>
              </a:rPr>
              <a:t>)):</a:t>
            </a:r>
            <a:endParaRPr dirty="0">
              <a:uFillTx/>
            </a:endParaRPr>
          </a:p>
          <a:p>
            <a:pPr marL="0" lvl="0" indent="0" algn="l" rtl="0">
              <a:spcBef>
                <a:spcPts val="695"/>
              </a:spcBef>
              <a:spcAft>
                <a:spcPts val="0"/>
              </a:spcAft>
              <a:buSzPts val="2320"/>
              <a:buNone/>
            </a:pPr>
            <a:r>
              <a:rPr lang="en-US" sz="1600" dirty="0">
                <a:uFillTx/>
                <a:latin typeface="Consolas"/>
                <a:ea typeface="Consolas"/>
                <a:cs typeface="Consolas"/>
                <a:sym typeface="Consolas"/>
              </a:rPr>
              <a:t>  </a:t>
            </a:r>
            <a:r>
              <a:rPr lang="en-US" sz="1600" dirty="0" err="1">
                <a:uFillTx/>
                <a:latin typeface="Consolas"/>
                <a:ea typeface="Consolas"/>
                <a:cs typeface="Consolas"/>
                <a:sym typeface="Consolas"/>
              </a:rPr>
              <a:t>my_list</a:t>
            </a:r>
            <a:r>
              <a:rPr lang="en-US" sz="1600" dirty="0">
                <a:uFillTx/>
                <a:latin typeface="Consolas"/>
                <a:ea typeface="Consolas"/>
                <a:cs typeface="Consolas"/>
                <a:sym typeface="Consolas"/>
              </a:rPr>
              <a:t>[</a:t>
            </a:r>
            <a:r>
              <a:rPr lang="en-US" sz="1600" dirty="0" err="1">
                <a:uFillTx/>
                <a:latin typeface="Consolas"/>
                <a:ea typeface="Consolas"/>
                <a:cs typeface="Consolas"/>
                <a:sym typeface="Consolas"/>
              </a:rPr>
              <a:t>i</a:t>
            </a:r>
            <a:r>
              <a:rPr lang="en-US" sz="1600" dirty="0">
                <a:uFillTx/>
                <a:latin typeface="Consolas"/>
                <a:ea typeface="Consolas"/>
                <a:cs typeface="Consolas"/>
                <a:sym typeface="Consolas"/>
              </a:rPr>
              <a:t>] = </a:t>
            </a:r>
            <a:r>
              <a:rPr lang="en-US" sz="1600" dirty="0" err="1">
                <a:uFillTx/>
                <a:latin typeface="Consolas"/>
                <a:ea typeface="Consolas"/>
                <a:cs typeface="Consolas"/>
                <a:sym typeface="Consolas"/>
              </a:rPr>
              <a:t>my_list</a:t>
            </a:r>
            <a:r>
              <a:rPr lang="en-US" sz="1600" dirty="0">
                <a:uFillTx/>
                <a:latin typeface="Consolas"/>
                <a:ea typeface="Consolas"/>
                <a:cs typeface="Consolas"/>
                <a:sym typeface="Consolas"/>
              </a:rPr>
              <a:t>[</a:t>
            </a:r>
            <a:r>
              <a:rPr lang="en-US" sz="1600" dirty="0" err="1">
                <a:uFillTx/>
                <a:latin typeface="Consolas"/>
                <a:ea typeface="Consolas"/>
                <a:cs typeface="Consolas"/>
                <a:sym typeface="Consolas"/>
              </a:rPr>
              <a:t>i</a:t>
            </a:r>
            <a:r>
              <a:rPr lang="en-US" sz="1600" dirty="0">
                <a:uFillTx/>
                <a:latin typeface="Consolas"/>
                <a:ea typeface="Consolas"/>
                <a:cs typeface="Consolas"/>
                <a:sym typeface="Consolas"/>
              </a:rPr>
              <a:t>] + \</a:t>
            </a:r>
            <a:endParaRPr dirty="0">
              <a:uFillTx/>
            </a:endParaRPr>
          </a:p>
          <a:p>
            <a:pPr marL="0" lvl="0" indent="0" algn="l" rtl="0">
              <a:spcBef>
                <a:spcPts val="695"/>
              </a:spcBef>
              <a:spcAft>
                <a:spcPts val="0"/>
              </a:spcAft>
              <a:buSzPts val="2320"/>
              <a:buNone/>
            </a:pPr>
            <a:r>
              <a:rPr lang="en-US" sz="1600" dirty="0">
                <a:uFillTx/>
                <a:latin typeface="Consolas"/>
                <a:ea typeface="Consolas"/>
                <a:cs typeface="Consolas"/>
                <a:sym typeface="Consolas"/>
              </a:rPr>
              <a:t>    </a:t>
            </a:r>
            <a:r>
              <a:rPr lang="en-US" sz="1600" dirty="0" err="1">
                <a:uFillTx/>
                <a:latin typeface="Consolas"/>
                <a:ea typeface="Consolas"/>
                <a:cs typeface="Consolas"/>
                <a:sym typeface="Consolas"/>
              </a:rPr>
              <a:t>random.random</a:t>
            </a:r>
            <a:r>
              <a:rPr lang="en-US" sz="1600" dirty="0">
                <a:uFillTx/>
                <a:latin typeface="Consolas"/>
                <a:ea typeface="Consolas"/>
                <a:cs typeface="Consolas"/>
                <a:sym typeface="Consolas"/>
              </a:rPr>
              <a:t>()</a:t>
            </a:r>
            <a:endParaRPr dirty="0">
              <a:uFillTx/>
            </a:endParaRPr>
          </a:p>
        </p:txBody>
      </p:sp>
      <p:sp>
        <p:nvSpPr>
          <p:cNvPr id="242" name="Google Shape;242;p8"/>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7</a:t>
            </a:fld>
            <a:endParaRPr>
              <a:uFillTx/>
            </a:endParaRPr>
          </a:p>
        </p:txBody>
      </p:sp>
      <p:sp>
        <p:nvSpPr>
          <p:cNvPr id="243" name="Google Shape;243;p8"/>
          <p:cNvSpPr>
            <a:spLocks/>
          </p:cNvSpPr>
          <p:nvPr/>
        </p:nvSpPr>
        <p:spPr>
          <a:xfrm>
            <a:off x="5461000" y="4453467"/>
            <a:ext cx="3517900" cy="500246"/>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err="1">
                <a:solidFill>
                  <a:schemeClr val="lt1"/>
                </a:solidFill>
                <a:uFillTx/>
                <a:latin typeface="Tahoma"/>
                <a:ea typeface="Tahoma"/>
                <a:cs typeface="Tahoma"/>
                <a:sym typeface="Tahoma"/>
              </a:rPr>
              <a:t>my_list</a:t>
            </a:r>
            <a:r>
              <a:rPr lang="en-US" sz="2000" dirty="0">
                <a:solidFill>
                  <a:schemeClr val="lt1"/>
                </a:solidFill>
                <a:uFillTx/>
                <a:latin typeface="Tahoma"/>
                <a:ea typeface="Tahoma"/>
                <a:cs typeface="Tahoma"/>
                <a:sym typeface="Tahoma"/>
              </a:rPr>
              <a:t>[0:1000000]</a:t>
            </a:r>
            <a:endParaRPr dirty="0">
              <a:uFillTx/>
              <a:latin typeface="Arial" panose="020B0604020202020204" pitchFamily="34" charset="0"/>
            </a:endParaRPr>
          </a:p>
        </p:txBody>
      </p:sp>
      <p:sp>
        <p:nvSpPr>
          <p:cNvPr id="244" name="Google Shape;244;p8"/>
          <p:cNvSpPr>
            <a:spLocks/>
          </p:cNvSpPr>
          <p:nvPr/>
        </p:nvSpPr>
        <p:spPr>
          <a:xfrm>
            <a:off x="5460999" y="3539148"/>
            <a:ext cx="2264833" cy="500246"/>
          </a:xfrm>
          <a:prstGeom prst="rect">
            <a:avLst/>
          </a:prstGeom>
          <a:solidFill>
            <a:srgbClr val="CBCBCB"/>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err="1">
                <a:solidFill>
                  <a:schemeClr val="lt1"/>
                </a:solidFill>
                <a:uFillTx/>
                <a:latin typeface="Tahoma"/>
                <a:ea typeface="Tahoma"/>
                <a:cs typeface="Tahoma"/>
                <a:sym typeface="Tahoma"/>
              </a:rPr>
              <a:t>my_list</a:t>
            </a:r>
            <a:r>
              <a:rPr lang="en-US" sz="2000" dirty="0">
                <a:solidFill>
                  <a:schemeClr val="lt1"/>
                </a:solidFill>
                <a:uFillTx/>
                <a:latin typeface="Tahoma"/>
                <a:ea typeface="Tahoma"/>
                <a:cs typeface="Tahoma"/>
                <a:sym typeface="Tahoma"/>
              </a:rPr>
              <a:t>[0:999]</a:t>
            </a:r>
            <a:endParaRPr dirty="0">
              <a:uFillTx/>
              <a:latin typeface="Arial" panose="020B0604020202020204" pitchFamily="34" charset="0"/>
            </a:endParaRPr>
          </a:p>
        </p:txBody>
      </p:sp>
      <p:sp>
        <p:nvSpPr>
          <p:cNvPr id="245" name="Google Shape;245;p8"/>
          <p:cNvSpPr txBox="1">
            <a:spLocks/>
          </p:cNvSpPr>
          <p:nvPr/>
        </p:nvSpPr>
        <p:spPr>
          <a:xfrm>
            <a:off x="7061200" y="4917608"/>
            <a:ext cx="85792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~4MB</a:t>
            </a:r>
            <a:endParaRPr dirty="0">
              <a:uFillTx/>
              <a:latin typeface="Arial" panose="020B0604020202020204" pitchFamily="34" charset="0"/>
            </a:endParaRPr>
          </a:p>
        </p:txBody>
      </p:sp>
      <p:sp>
        <p:nvSpPr>
          <p:cNvPr id="246" name="Google Shape;246;p8"/>
          <p:cNvSpPr txBox="1">
            <a:spLocks/>
          </p:cNvSpPr>
          <p:nvPr/>
        </p:nvSpPr>
        <p:spPr>
          <a:xfrm>
            <a:off x="7808004" y="3539229"/>
            <a:ext cx="81144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~4KB</a:t>
            </a:r>
            <a:endParaRPr dirty="0">
              <a:uFillTx/>
              <a:latin typeface="Arial" panose="020B0604020202020204" pitchFamily="34" charset="0"/>
            </a:endParaRPr>
          </a:p>
        </p:txBody>
      </p:sp>
      <p:sp>
        <p:nvSpPr>
          <p:cNvPr id="247" name="Google Shape;247;p8"/>
          <p:cNvSpPr>
            <a:spLocks/>
          </p:cNvSpPr>
          <p:nvPr/>
        </p:nvSpPr>
        <p:spPr>
          <a:xfrm>
            <a:off x="5884333" y="4089462"/>
            <a:ext cx="203200" cy="304719"/>
          </a:xfrm>
          <a:prstGeom prst="upArrow">
            <a:avLst>
              <a:gd name="adj1" fmla="val 50000"/>
              <a:gd name="adj2" fmla="val 50000"/>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248" name="Google Shape;248;p8"/>
          <p:cNvSpPr txBox="1">
            <a:spLocks/>
          </p:cNvSpPr>
          <p:nvPr/>
        </p:nvSpPr>
        <p:spPr>
          <a:xfrm>
            <a:off x="6133219" y="4046375"/>
            <a:ext cx="720069"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75ns</a:t>
            </a:r>
            <a:endParaRPr dirty="0">
              <a:uFillTx/>
              <a:latin typeface="Arial" panose="020B0604020202020204" pitchFamily="34" charset="0"/>
            </a:endParaRPr>
          </a:p>
        </p:txBody>
      </p:sp>
      <p:sp>
        <p:nvSpPr>
          <p:cNvPr id="249" name="Google Shape;249;p8"/>
          <p:cNvSpPr>
            <a:spLocks/>
          </p:cNvSpPr>
          <p:nvPr/>
        </p:nvSpPr>
        <p:spPr>
          <a:xfrm>
            <a:off x="5461000" y="1980171"/>
            <a:ext cx="1014608" cy="1014608"/>
          </a:xfrm>
          <a:prstGeom prst="roundRect">
            <a:avLst>
              <a:gd name="adj" fmla="val 16667"/>
            </a:avLst>
          </a:prstGeom>
          <a:solidFill>
            <a:schemeClr val="dk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solidFill>
                  <a:schemeClr val="lt1"/>
                </a:solidFill>
                <a:uFillTx/>
                <a:latin typeface="Tahoma"/>
                <a:ea typeface="Tahoma"/>
                <a:cs typeface="Tahoma"/>
                <a:sym typeface="Tahoma"/>
              </a:rPr>
              <a:t>Core</a:t>
            </a:r>
            <a:endParaRPr dirty="0">
              <a:uFillTx/>
              <a:latin typeface="Arial" panose="020B0604020202020204" pitchFamily="34" charset="0"/>
            </a:endParaRPr>
          </a:p>
        </p:txBody>
      </p:sp>
      <p:sp>
        <p:nvSpPr>
          <p:cNvPr id="255" name="Google Shape;255;p8"/>
          <p:cNvSpPr>
            <a:spLocks/>
          </p:cNvSpPr>
          <p:nvPr/>
        </p:nvSpPr>
        <p:spPr>
          <a:xfrm rot="10800000">
            <a:off x="6858000" y="4082960"/>
            <a:ext cx="203200" cy="304719"/>
          </a:xfrm>
          <a:prstGeom prst="upArrow">
            <a:avLst>
              <a:gd name="adj1" fmla="val 50000"/>
              <a:gd name="adj2" fmla="val 50000"/>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256" name="Google Shape;256;p8"/>
          <p:cNvSpPr txBox="1">
            <a:spLocks/>
          </p:cNvSpPr>
          <p:nvPr/>
        </p:nvSpPr>
        <p:spPr>
          <a:xfrm>
            <a:off x="7061199" y="4010270"/>
            <a:ext cx="81144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75ns</a:t>
            </a:r>
            <a:endParaRPr dirty="0">
              <a:uFillTx/>
              <a:latin typeface="Arial" panose="020B0604020202020204" pitchFamily="34" charset="0"/>
            </a:endParaRPr>
          </a:p>
        </p:txBody>
      </p:sp>
      <p:sp>
        <p:nvSpPr>
          <p:cNvPr id="257" name="Google Shape;257;p8"/>
          <p:cNvSpPr>
            <a:spLocks/>
          </p:cNvSpPr>
          <p:nvPr/>
        </p:nvSpPr>
        <p:spPr>
          <a:xfrm>
            <a:off x="5460998" y="3546129"/>
            <a:ext cx="2411642" cy="500246"/>
          </a:xfrm>
          <a:prstGeom prst="rect">
            <a:avLst/>
          </a:prstGeom>
          <a:solidFill>
            <a:srgbClr val="CBCBCB"/>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lvl="0" algn="ctr"/>
            <a:r>
              <a:rPr lang="en-US" sz="2000" dirty="0" err="1">
                <a:solidFill>
                  <a:schemeClr val="lt1"/>
                </a:solidFill>
                <a:uFillTx/>
                <a:latin typeface="Tahoma"/>
                <a:ea typeface="Tahoma"/>
                <a:cs typeface="Tahoma"/>
                <a:sym typeface="Tahoma"/>
              </a:rPr>
              <a:t>my_list</a:t>
            </a:r>
            <a:r>
              <a:rPr lang="en-US" sz="2000" dirty="0">
                <a:solidFill>
                  <a:schemeClr val="lt1"/>
                </a:solidFill>
                <a:latin typeface="Tahoma"/>
                <a:ea typeface="Tahoma"/>
                <a:cs typeface="Tahoma"/>
                <a:sym typeface="Tahoma"/>
              </a:rPr>
              <a:t>[0:999]</a:t>
            </a:r>
            <a:endParaRPr dirty="0">
              <a:uFillTx/>
              <a:latin typeface="Arial" panose="020B0604020202020204" pitchFamily="34" charset="0"/>
            </a:endParaRPr>
          </a:p>
        </p:txBody>
      </p:sp>
    </p:spTree>
    <p:extLst>
      <p:ext uri="{BB962C8B-B14F-4D97-AF65-F5344CB8AC3E}">
        <p14:creationId xmlns:p14="http://schemas.microsoft.com/office/powerpoint/2010/main" val="1076664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8"/>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uFillTx/>
              </a:rPr>
              <a:t>How Are Caches Used?</a:t>
            </a:r>
            <a:br>
              <a:rPr lang="en-US" dirty="0">
                <a:uFillTx/>
              </a:rPr>
            </a:br>
            <a:r>
              <a:rPr lang="en-US" dirty="0">
                <a:uFillTx/>
              </a:rPr>
              <a:t>(We Are Simplifying to 1 Level)</a:t>
            </a:r>
            <a:endParaRPr dirty="0">
              <a:uFillTx/>
            </a:endParaRPr>
          </a:p>
        </p:txBody>
      </p:sp>
      <p:sp>
        <p:nvSpPr>
          <p:cNvPr id="240" name="Google Shape;240;p8"/>
          <p:cNvSpPr txBox="1">
            <a:spLocks noGrp="1"/>
          </p:cNvSpPr>
          <p:nvPr>
            <p:ph type="body" idx="1"/>
          </p:nvPr>
        </p:nvSpPr>
        <p:spPr>
          <a:xfrm>
            <a:off x="470263" y="2142067"/>
            <a:ext cx="4431937" cy="2202046"/>
          </a:xfrm>
          <a:prstGeom prst="rect">
            <a:avLst/>
          </a:prstGeom>
          <a:solidFill>
            <a:srgbClr val="E5E5E5"/>
          </a:solidFill>
          <a:ln>
            <a:solidFill>
              <a:schemeClr val="accent1"/>
            </a:solidFill>
          </a:ln>
        </p:spPr>
        <p:txBody>
          <a:bodyPr spcFirstLastPara="1" wrap="square" lIns="91425" tIns="45700" rIns="91425" bIns="45700" anchor="ctr" anchorCtr="0">
            <a:normAutofit/>
          </a:bodyPr>
          <a:lstStyle/>
          <a:p>
            <a:pPr marL="0" lvl="0" indent="0" algn="l" rtl="0">
              <a:spcBef>
                <a:spcPts val="0"/>
              </a:spcBef>
              <a:spcAft>
                <a:spcPts val="0"/>
              </a:spcAft>
              <a:buSzPts val="2320"/>
              <a:buNone/>
            </a:pPr>
            <a:r>
              <a:rPr lang="en-US" sz="1600" dirty="0">
                <a:uFillTx/>
                <a:latin typeface="Consolas"/>
                <a:ea typeface="Consolas"/>
                <a:cs typeface="Consolas"/>
                <a:sym typeface="Consolas"/>
              </a:rPr>
              <a:t># Create an array 1,000,000 by 1</a:t>
            </a:r>
            <a:endParaRPr dirty="0">
              <a:uFillTx/>
            </a:endParaRPr>
          </a:p>
          <a:p>
            <a:pPr marL="0" lvl="0" indent="0" algn="l" rtl="0">
              <a:spcBef>
                <a:spcPts val="695"/>
              </a:spcBef>
              <a:spcAft>
                <a:spcPts val="0"/>
              </a:spcAft>
              <a:buSzPts val="2320"/>
              <a:buNone/>
            </a:pPr>
            <a:r>
              <a:rPr lang="en-US" sz="1600" dirty="0" err="1">
                <a:uFillTx/>
                <a:latin typeface="Consolas"/>
                <a:ea typeface="Consolas"/>
                <a:cs typeface="Consolas"/>
                <a:sym typeface="Consolas"/>
              </a:rPr>
              <a:t>my_list</a:t>
            </a:r>
            <a:r>
              <a:rPr lang="en-US" sz="1600" dirty="0">
                <a:uFillTx/>
                <a:latin typeface="Consolas"/>
                <a:ea typeface="Consolas"/>
                <a:cs typeface="Consolas"/>
                <a:sym typeface="Consolas"/>
              </a:rPr>
              <a:t> = </a:t>
            </a:r>
            <a:r>
              <a:rPr lang="en-US" sz="1600" dirty="0" err="1">
                <a:uFillTx/>
                <a:latin typeface="Consolas"/>
                <a:ea typeface="Consolas"/>
                <a:cs typeface="Consolas"/>
                <a:sym typeface="Consolas"/>
              </a:rPr>
              <a:t>np.empty</a:t>
            </a:r>
            <a:r>
              <a:rPr lang="en-US" sz="1600" dirty="0">
                <a:uFillTx/>
                <a:latin typeface="Consolas"/>
                <a:ea typeface="Consolas"/>
                <a:cs typeface="Consolas"/>
                <a:sym typeface="Consolas"/>
              </a:rPr>
              <a:t>(1000000)</a:t>
            </a:r>
            <a:endParaRPr dirty="0">
              <a:uFillTx/>
            </a:endParaRPr>
          </a:p>
          <a:p>
            <a:pPr marL="0" lvl="0" indent="0" algn="l" rtl="0">
              <a:spcBef>
                <a:spcPts val="695"/>
              </a:spcBef>
              <a:spcAft>
                <a:spcPts val="0"/>
              </a:spcAft>
              <a:buSzPts val="2320"/>
              <a:buNone/>
            </a:pPr>
            <a:endParaRPr sz="1600" dirty="0">
              <a:uFillTx/>
              <a:latin typeface="Consolas"/>
              <a:ea typeface="Consolas"/>
              <a:cs typeface="Consolas"/>
              <a:sym typeface="Consolas"/>
            </a:endParaRPr>
          </a:p>
          <a:p>
            <a:pPr marL="0" lvl="0" indent="0" algn="l" rtl="0">
              <a:spcBef>
                <a:spcPts val="695"/>
              </a:spcBef>
              <a:spcAft>
                <a:spcPts val="0"/>
              </a:spcAft>
              <a:buSzPts val="2320"/>
              <a:buNone/>
            </a:pPr>
            <a:r>
              <a:rPr lang="en-US" sz="1600" dirty="0">
                <a:uFillTx/>
                <a:latin typeface="Consolas"/>
                <a:ea typeface="Consolas"/>
                <a:cs typeface="Consolas"/>
                <a:sym typeface="Consolas"/>
              </a:rPr>
              <a:t>for </a:t>
            </a:r>
            <a:r>
              <a:rPr lang="en-US" sz="1600" dirty="0" err="1">
                <a:uFillTx/>
                <a:latin typeface="Consolas"/>
                <a:ea typeface="Consolas"/>
                <a:cs typeface="Consolas"/>
                <a:sym typeface="Consolas"/>
              </a:rPr>
              <a:t>i</a:t>
            </a:r>
            <a:r>
              <a:rPr lang="en-US" sz="1600" dirty="0">
                <a:uFillTx/>
                <a:latin typeface="Consolas"/>
                <a:ea typeface="Consolas"/>
                <a:cs typeface="Consolas"/>
                <a:sym typeface="Consolas"/>
              </a:rPr>
              <a:t> in range(0, </a:t>
            </a:r>
            <a:r>
              <a:rPr lang="en-US" sz="1600" dirty="0" err="1">
                <a:uFillTx/>
                <a:latin typeface="Consolas"/>
                <a:ea typeface="Consolas"/>
                <a:cs typeface="Consolas"/>
                <a:sym typeface="Consolas"/>
              </a:rPr>
              <a:t>len</a:t>
            </a:r>
            <a:r>
              <a:rPr lang="en-US" sz="1600" dirty="0">
                <a:uFillTx/>
                <a:latin typeface="Consolas"/>
                <a:ea typeface="Consolas"/>
                <a:cs typeface="Consolas"/>
                <a:sym typeface="Consolas"/>
              </a:rPr>
              <a:t>(</a:t>
            </a:r>
            <a:r>
              <a:rPr lang="en-US" sz="1600" dirty="0" err="1">
                <a:uFillTx/>
                <a:latin typeface="Consolas"/>
                <a:ea typeface="Consolas"/>
                <a:cs typeface="Consolas"/>
                <a:sym typeface="Consolas"/>
              </a:rPr>
              <a:t>my_list</a:t>
            </a:r>
            <a:r>
              <a:rPr lang="en-US" sz="1600" dirty="0">
                <a:uFillTx/>
                <a:latin typeface="Consolas"/>
                <a:ea typeface="Consolas"/>
                <a:cs typeface="Consolas"/>
                <a:sym typeface="Consolas"/>
              </a:rPr>
              <a:t>)):</a:t>
            </a:r>
            <a:endParaRPr dirty="0">
              <a:uFillTx/>
            </a:endParaRPr>
          </a:p>
          <a:p>
            <a:pPr marL="0" lvl="0" indent="0" algn="l" rtl="0">
              <a:spcBef>
                <a:spcPts val="695"/>
              </a:spcBef>
              <a:spcAft>
                <a:spcPts val="0"/>
              </a:spcAft>
              <a:buSzPts val="2320"/>
              <a:buNone/>
            </a:pPr>
            <a:r>
              <a:rPr lang="en-US" sz="1600" dirty="0">
                <a:uFillTx/>
                <a:latin typeface="Consolas"/>
                <a:ea typeface="Consolas"/>
                <a:cs typeface="Consolas"/>
                <a:sym typeface="Consolas"/>
              </a:rPr>
              <a:t>  </a:t>
            </a:r>
            <a:r>
              <a:rPr lang="en-US" sz="1600" dirty="0" err="1">
                <a:uFillTx/>
                <a:latin typeface="Consolas"/>
                <a:ea typeface="Consolas"/>
                <a:cs typeface="Consolas"/>
                <a:sym typeface="Consolas"/>
              </a:rPr>
              <a:t>my_list</a:t>
            </a:r>
            <a:r>
              <a:rPr lang="en-US" sz="1600" dirty="0">
                <a:uFillTx/>
                <a:latin typeface="Consolas"/>
                <a:ea typeface="Consolas"/>
                <a:cs typeface="Consolas"/>
                <a:sym typeface="Consolas"/>
              </a:rPr>
              <a:t>[</a:t>
            </a:r>
            <a:r>
              <a:rPr lang="en-US" sz="1600" dirty="0" err="1">
                <a:uFillTx/>
                <a:latin typeface="Consolas"/>
                <a:ea typeface="Consolas"/>
                <a:cs typeface="Consolas"/>
                <a:sym typeface="Consolas"/>
              </a:rPr>
              <a:t>i</a:t>
            </a:r>
            <a:r>
              <a:rPr lang="en-US" sz="1600" dirty="0">
                <a:uFillTx/>
                <a:latin typeface="Consolas"/>
                <a:ea typeface="Consolas"/>
                <a:cs typeface="Consolas"/>
                <a:sym typeface="Consolas"/>
              </a:rPr>
              <a:t>] = </a:t>
            </a:r>
            <a:r>
              <a:rPr lang="en-US" sz="1600" dirty="0" err="1">
                <a:uFillTx/>
                <a:latin typeface="Consolas"/>
                <a:ea typeface="Consolas"/>
                <a:cs typeface="Consolas"/>
                <a:sym typeface="Consolas"/>
              </a:rPr>
              <a:t>my_list</a:t>
            </a:r>
            <a:r>
              <a:rPr lang="en-US" sz="1600" dirty="0">
                <a:uFillTx/>
                <a:latin typeface="Consolas"/>
                <a:ea typeface="Consolas"/>
                <a:cs typeface="Consolas"/>
                <a:sym typeface="Consolas"/>
              </a:rPr>
              <a:t>[</a:t>
            </a:r>
            <a:r>
              <a:rPr lang="en-US" sz="1600" dirty="0" err="1">
                <a:uFillTx/>
                <a:latin typeface="Consolas"/>
                <a:ea typeface="Consolas"/>
                <a:cs typeface="Consolas"/>
                <a:sym typeface="Consolas"/>
              </a:rPr>
              <a:t>i</a:t>
            </a:r>
            <a:r>
              <a:rPr lang="en-US" sz="1600" dirty="0">
                <a:uFillTx/>
                <a:latin typeface="Consolas"/>
                <a:ea typeface="Consolas"/>
                <a:cs typeface="Consolas"/>
                <a:sym typeface="Consolas"/>
              </a:rPr>
              <a:t>] + \</a:t>
            </a:r>
            <a:endParaRPr dirty="0">
              <a:uFillTx/>
            </a:endParaRPr>
          </a:p>
          <a:p>
            <a:pPr marL="0" lvl="0" indent="0" algn="l" rtl="0">
              <a:spcBef>
                <a:spcPts val="695"/>
              </a:spcBef>
              <a:spcAft>
                <a:spcPts val="0"/>
              </a:spcAft>
              <a:buSzPts val="2320"/>
              <a:buNone/>
            </a:pPr>
            <a:r>
              <a:rPr lang="en-US" sz="1600" dirty="0">
                <a:uFillTx/>
                <a:latin typeface="Consolas"/>
                <a:ea typeface="Consolas"/>
                <a:cs typeface="Consolas"/>
                <a:sym typeface="Consolas"/>
              </a:rPr>
              <a:t>    </a:t>
            </a:r>
            <a:r>
              <a:rPr lang="en-US" sz="1600" dirty="0" err="1">
                <a:uFillTx/>
                <a:latin typeface="Consolas"/>
                <a:ea typeface="Consolas"/>
                <a:cs typeface="Consolas"/>
                <a:sym typeface="Consolas"/>
              </a:rPr>
              <a:t>random.random</a:t>
            </a:r>
            <a:r>
              <a:rPr lang="en-US" sz="1600" dirty="0">
                <a:uFillTx/>
                <a:latin typeface="Consolas"/>
                <a:ea typeface="Consolas"/>
                <a:cs typeface="Consolas"/>
                <a:sym typeface="Consolas"/>
              </a:rPr>
              <a:t>()</a:t>
            </a:r>
            <a:endParaRPr dirty="0">
              <a:uFillTx/>
            </a:endParaRPr>
          </a:p>
        </p:txBody>
      </p:sp>
      <p:sp>
        <p:nvSpPr>
          <p:cNvPr id="242" name="Google Shape;242;p8"/>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8</a:t>
            </a:fld>
            <a:endParaRPr>
              <a:uFillTx/>
            </a:endParaRPr>
          </a:p>
        </p:txBody>
      </p:sp>
      <p:sp>
        <p:nvSpPr>
          <p:cNvPr id="243" name="Google Shape;243;p8"/>
          <p:cNvSpPr>
            <a:spLocks/>
          </p:cNvSpPr>
          <p:nvPr/>
        </p:nvSpPr>
        <p:spPr>
          <a:xfrm>
            <a:off x="5461000" y="4453467"/>
            <a:ext cx="3517900" cy="500246"/>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err="1">
                <a:solidFill>
                  <a:schemeClr val="lt1"/>
                </a:solidFill>
                <a:uFillTx/>
                <a:latin typeface="Tahoma"/>
                <a:ea typeface="Tahoma"/>
                <a:cs typeface="Tahoma"/>
                <a:sym typeface="Tahoma"/>
              </a:rPr>
              <a:t>my_list</a:t>
            </a:r>
            <a:r>
              <a:rPr lang="en-US" sz="2000" dirty="0">
                <a:solidFill>
                  <a:schemeClr val="lt1"/>
                </a:solidFill>
                <a:uFillTx/>
                <a:latin typeface="Tahoma"/>
                <a:ea typeface="Tahoma"/>
                <a:cs typeface="Tahoma"/>
                <a:sym typeface="Tahoma"/>
              </a:rPr>
              <a:t>[0:1000000]</a:t>
            </a:r>
            <a:endParaRPr dirty="0">
              <a:uFillTx/>
              <a:latin typeface="Arial" panose="020B0604020202020204" pitchFamily="34" charset="0"/>
            </a:endParaRPr>
          </a:p>
        </p:txBody>
      </p:sp>
      <p:sp>
        <p:nvSpPr>
          <p:cNvPr id="244" name="Google Shape;244;p8"/>
          <p:cNvSpPr>
            <a:spLocks/>
          </p:cNvSpPr>
          <p:nvPr/>
        </p:nvSpPr>
        <p:spPr>
          <a:xfrm>
            <a:off x="5460999" y="3539148"/>
            <a:ext cx="2264833" cy="500246"/>
          </a:xfrm>
          <a:prstGeom prst="rect">
            <a:avLst/>
          </a:prstGeom>
          <a:solidFill>
            <a:srgbClr val="CBCBCB"/>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err="1">
                <a:solidFill>
                  <a:schemeClr val="lt1"/>
                </a:solidFill>
                <a:uFillTx/>
                <a:latin typeface="Tahoma"/>
                <a:ea typeface="Tahoma"/>
                <a:cs typeface="Tahoma"/>
                <a:sym typeface="Tahoma"/>
              </a:rPr>
              <a:t>my_list</a:t>
            </a:r>
            <a:r>
              <a:rPr lang="en-US" sz="2000" dirty="0">
                <a:solidFill>
                  <a:schemeClr val="lt1"/>
                </a:solidFill>
                <a:uFillTx/>
                <a:latin typeface="Tahoma"/>
                <a:ea typeface="Tahoma"/>
                <a:cs typeface="Tahoma"/>
                <a:sym typeface="Tahoma"/>
              </a:rPr>
              <a:t>[0:999]</a:t>
            </a:r>
            <a:endParaRPr dirty="0">
              <a:uFillTx/>
              <a:latin typeface="Arial" panose="020B0604020202020204" pitchFamily="34" charset="0"/>
            </a:endParaRPr>
          </a:p>
        </p:txBody>
      </p:sp>
      <p:sp>
        <p:nvSpPr>
          <p:cNvPr id="245" name="Google Shape;245;p8"/>
          <p:cNvSpPr txBox="1">
            <a:spLocks/>
          </p:cNvSpPr>
          <p:nvPr/>
        </p:nvSpPr>
        <p:spPr>
          <a:xfrm>
            <a:off x="7061200" y="4917608"/>
            <a:ext cx="85792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~4MB</a:t>
            </a:r>
            <a:endParaRPr dirty="0">
              <a:uFillTx/>
              <a:latin typeface="Arial" panose="020B0604020202020204" pitchFamily="34" charset="0"/>
            </a:endParaRPr>
          </a:p>
        </p:txBody>
      </p:sp>
      <p:sp>
        <p:nvSpPr>
          <p:cNvPr id="246" name="Google Shape;246;p8"/>
          <p:cNvSpPr txBox="1">
            <a:spLocks/>
          </p:cNvSpPr>
          <p:nvPr/>
        </p:nvSpPr>
        <p:spPr>
          <a:xfrm>
            <a:off x="7808004" y="3539229"/>
            <a:ext cx="81144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~4KB</a:t>
            </a:r>
            <a:endParaRPr dirty="0">
              <a:uFillTx/>
              <a:latin typeface="Arial" panose="020B0604020202020204" pitchFamily="34" charset="0"/>
            </a:endParaRPr>
          </a:p>
        </p:txBody>
      </p:sp>
      <p:sp>
        <p:nvSpPr>
          <p:cNvPr id="247" name="Google Shape;247;p8"/>
          <p:cNvSpPr>
            <a:spLocks/>
          </p:cNvSpPr>
          <p:nvPr/>
        </p:nvSpPr>
        <p:spPr>
          <a:xfrm>
            <a:off x="5884333" y="4089462"/>
            <a:ext cx="203200" cy="304719"/>
          </a:xfrm>
          <a:prstGeom prst="upArrow">
            <a:avLst>
              <a:gd name="adj1" fmla="val 50000"/>
              <a:gd name="adj2" fmla="val 50000"/>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248" name="Google Shape;248;p8"/>
          <p:cNvSpPr txBox="1">
            <a:spLocks/>
          </p:cNvSpPr>
          <p:nvPr/>
        </p:nvSpPr>
        <p:spPr>
          <a:xfrm>
            <a:off x="6133219" y="4046375"/>
            <a:ext cx="720069"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75ns</a:t>
            </a:r>
            <a:endParaRPr dirty="0">
              <a:uFillTx/>
              <a:latin typeface="Arial" panose="020B0604020202020204" pitchFamily="34" charset="0"/>
            </a:endParaRPr>
          </a:p>
        </p:txBody>
      </p:sp>
      <p:sp>
        <p:nvSpPr>
          <p:cNvPr id="249" name="Google Shape;249;p8"/>
          <p:cNvSpPr>
            <a:spLocks/>
          </p:cNvSpPr>
          <p:nvPr/>
        </p:nvSpPr>
        <p:spPr>
          <a:xfrm>
            <a:off x="5461000" y="1980171"/>
            <a:ext cx="1014608" cy="1014608"/>
          </a:xfrm>
          <a:prstGeom prst="roundRect">
            <a:avLst>
              <a:gd name="adj" fmla="val 16667"/>
            </a:avLst>
          </a:prstGeom>
          <a:solidFill>
            <a:schemeClr val="dk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solidFill>
                  <a:schemeClr val="lt1"/>
                </a:solidFill>
                <a:uFillTx/>
                <a:latin typeface="Tahoma"/>
                <a:ea typeface="Tahoma"/>
                <a:cs typeface="Tahoma"/>
                <a:sym typeface="Tahoma"/>
              </a:rPr>
              <a:t>Core</a:t>
            </a:r>
            <a:endParaRPr dirty="0">
              <a:uFillTx/>
              <a:latin typeface="Arial" panose="020B0604020202020204" pitchFamily="34" charset="0"/>
            </a:endParaRPr>
          </a:p>
        </p:txBody>
      </p:sp>
      <p:sp>
        <p:nvSpPr>
          <p:cNvPr id="250" name="Google Shape;250;p8"/>
          <p:cNvSpPr>
            <a:spLocks/>
          </p:cNvSpPr>
          <p:nvPr/>
        </p:nvSpPr>
        <p:spPr>
          <a:xfrm>
            <a:off x="5866704" y="3114604"/>
            <a:ext cx="203200" cy="304719"/>
          </a:xfrm>
          <a:prstGeom prst="upArrow">
            <a:avLst>
              <a:gd name="adj1" fmla="val 50000"/>
              <a:gd name="adj2" fmla="val 50000"/>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251" name="Google Shape;251;p8"/>
          <p:cNvSpPr txBox="1">
            <a:spLocks/>
          </p:cNvSpPr>
          <p:nvPr/>
        </p:nvSpPr>
        <p:spPr>
          <a:xfrm>
            <a:off x="6051550" y="3066908"/>
            <a:ext cx="58060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1ns</a:t>
            </a:r>
            <a:endParaRPr dirty="0">
              <a:uFillTx/>
              <a:latin typeface="Arial" panose="020B0604020202020204" pitchFamily="34" charset="0"/>
            </a:endParaRPr>
          </a:p>
        </p:txBody>
      </p:sp>
      <p:sp>
        <p:nvSpPr>
          <p:cNvPr id="252" name="Google Shape;252;p8"/>
          <p:cNvSpPr>
            <a:spLocks/>
          </p:cNvSpPr>
          <p:nvPr/>
        </p:nvSpPr>
        <p:spPr>
          <a:xfrm rot="10800000">
            <a:off x="6858000" y="3114604"/>
            <a:ext cx="203200" cy="304719"/>
          </a:xfrm>
          <a:prstGeom prst="upArrow">
            <a:avLst>
              <a:gd name="adj1" fmla="val 50000"/>
              <a:gd name="adj2" fmla="val 50000"/>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253" name="Google Shape;253;p8"/>
          <p:cNvSpPr txBox="1">
            <a:spLocks/>
          </p:cNvSpPr>
          <p:nvPr/>
        </p:nvSpPr>
        <p:spPr>
          <a:xfrm>
            <a:off x="7061200" y="3041914"/>
            <a:ext cx="58060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1ns</a:t>
            </a:r>
            <a:endParaRPr dirty="0">
              <a:uFillTx/>
              <a:latin typeface="Arial" panose="020B0604020202020204" pitchFamily="34" charset="0"/>
            </a:endParaRPr>
          </a:p>
        </p:txBody>
      </p:sp>
      <p:sp>
        <p:nvSpPr>
          <p:cNvPr id="254" name="Google Shape;254;p8"/>
          <p:cNvSpPr>
            <a:spLocks/>
          </p:cNvSpPr>
          <p:nvPr/>
        </p:nvSpPr>
        <p:spPr>
          <a:xfrm>
            <a:off x="6632158" y="2213768"/>
            <a:ext cx="1892300" cy="500246"/>
          </a:xfrm>
          <a:prstGeom prst="rect">
            <a:avLst/>
          </a:prstGeom>
          <a:solidFill>
            <a:srgbClr val="CBCBCB"/>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err="1">
                <a:solidFill>
                  <a:schemeClr val="lt1"/>
                </a:solidFill>
                <a:uFillTx/>
                <a:latin typeface="Tahoma"/>
                <a:ea typeface="Tahoma"/>
                <a:cs typeface="Tahoma"/>
                <a:sym typeface="Tahoma"/>
              </a:rPr>
              <a:t>my_list</a:t>
            </a:r>
            <a:r>
              <a:rPr lang="en-US" sz="2000" dirty="0">
                <a:solidFill>
                  <a:schemeClr val="lt1"/>
                </a:solidFill>
                <a:uFillTx/>
                <a:latin typeface="Tahoma"/>
                <a:ea typeface="Tahoma"/>
                <a:cs typeface="Tahoma"/>
                <a:sym typeface="Tahoma"/>
              </a:rPr>
              <a:t>[</a:t>
            </a:r>
            <a:r>
              <a:rPr lang="en-US" sz="2000" dirty="0" err="1">
                <a:solidFill>
                  <a:schemeClr val="lt1"/>
                </a:solidFill>
                <a:uFillTx/>
                <a:latin typeface="Tahoma"/>
                <a:ea typeface="Tahoma"/>
                <a:cs typeface="Tahoma"/>
                <a:sym typeface="Tahoma"/>
              </a:rPr>
              <a:t>i</a:t>
            </a:r>
            <a:r>
              <a:rPr lang="en-US" sz="2000" dirty="0">
                <a:solidFill>
                  <a:schemeClr val="lt1"/>
                </a:solidFill>
                <a:uFillTx/>
                <a:latin typeface="Tahoma"/>
                <a:ea typeface="Tahoma"/>
                <a:cs typeface="Tahoma"/>
                <a:sym typeface="Tahoma"/>
              </a:rPr>
              <a:t>] = …</a:t>
            </a:r>
            <a:endParaRPr dirty="0">
              <a:uFillTx/>
              <a:latin typeface="Arial" panose="020B0604020202020204" pitchFamily="34" charset="0"/>
            </a:endParaRPr>
          </a:p>
        </p:txBody>
      </p:sp>
      <p:sp>
        <p:nvSpPr>
          <p:cNvPr id="257" name="Google Shape;257;p8"/>
          <p:cNvSpPr>
            <a:spLocks/>
          </p:cNvSpPr>
          <p:nvPr/>
        </p:nvSpPr>
        <p:spPr>
          <a:xfrm>
            <a:off x="5460998" y="3546129"/>
            <a:ext cx="2411642" cy="500246"/>
          </a:xfrm>
          <a:prstGeom prst="rect">
            <a:avLst/>
          </a:prstGeom>
          <a:solidFill>
            <a:srgbClr val="CBCBCB"/>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lvl="0" algn="ctr"/>
            <a:r>
              <a:rPr lang="en-US" sz="2000" dirty="0" err="1">
                <a:solidFill>
                  <a:schemeClr val="lt1"/>
                </a:solidFill>
                <a:uFillTx/>
                <a:latin typeface="Tahoma"/>
                <a:ea typeface="Tahoma"/>
                <a:cs typeface="Tahoma"/>
                <a:sym typeface="Tahoma"/>
              </a:rPr>
              <a:t>my_list</a:t>
            </a:r>
            <a:r>
              <a:rPr lang="en-US" sz="2000" dirty="0">
                <a:solidFill>
                  <a:schemeClr val="lt1"/>
                </a:solidFill>
                <a:latin typeface="Tahoma"/>
                <a:ea typeface="Tahoma"/>
                <a:cs typeface="Tahoma"/>
                <a:sym typeface="Tahoma"/>
              </a:rPr>
              <a:t>[0:999]</a:t>
            </a:r>
            <a:endParaRPr dirty="0">
              <a:uFillTx/>
              <a:latin typeface="Arial" panose="020B0604020202020204" pitchFamily="34" charset="0"/>
            </a:endParaRPr>
          </a:p>
        </p:txBody>
      </p:sp>
    </p:spTree>
    <p:extLst>
      <p:ext uri="{BB962C8B-B14F-4D97-AF65-F5344CB8AC3E}">
        <p14:creationId xmlns:p14="http://schemas.microsoft.com/office/powerpoint/2010/main" val="1263641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5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8"/>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uFillTx/>
              </a:rPr>
              <a:t>How Are Caches Used?</a:t>
            </a:r>
            <a:br>
              <a:rPr lang="en-US" dirty="0">
                <a:uFillTx/>
              </a:rPr>
            </a:br>
            <a:r>
              <a:rPr lang="en-US" dirty="0">
                <a:uFillTx/>
              </a:rPr>
              <a:t>(We Are Simplifying to 1 Level)</a:t>
            </a:r>
            <a:endParaRPr dirty="0">
              <a:uFillTx/>
            </a:endParaRPr>
          </a:p>
        </p:txBody>
      </p:sp>
      <p:sp>
        <p:nvSpPr>
          <p:cNvPr id="240" name="Google Shape;240;p8"/>
          <p:cNvSpPr txBox="1">
            <a:spLocks noGrp="1"/>
          </p:cNvSpPr>
          <p:nvPr>
            <p:ph type="body" idx="1"/>
          </p:nvPr>
        </p:nvSpPr>
        <p:spPr>
          <a:xfrm>
            <a:off x="470263" y="2142067"/>
            <a:ext cx="4431937" cy="2202046"/>
          </a:xfrm>
          <a:prstGeom prst="rect">
            <a:avLst/>
          </a:prstGeom>
          <a:solidFill>
            <a:srgbClr val="E5E5E5"/>
          </a:solidFill>
          <a:ln>
            <a:solidFill>
              <a:schemeClr val="accent1"/>
            </a:solidFill>
          </a:ln>
        </p:spPr>
        <p:txBody>
          <a:bodyPr spcFirstLastPara="1" wrap="square" lIns="91425" tIns="45700" rIns="91425" bIns="45700" anchor="ctr" anchorCtr="0">
            <a:normAutofit/>
          </a:bodyPr>
          <a:lstStyle/>
          <a:p>
            <a:pPr marL="0" lvl="0" indent="0" algn="l" rtl="0">
              <a:spcBef>
                <a:spcPts val="0"/>
              </a:spcBef>
              <a:spcAft>
                <a:spcPts val="0"/>
              </a:spcAft>
              <a:buSzPts val="2320"/>
              <a:buNone/>
            </a:pPr>
            <a:r>
              <a:rPr lang="en-US" sz="1600" dirty="0">
                <a:uFillTx/>
                <a:latin typeface="Consolas"/>
                <a:ea typeface="Consolas"/>
                <a:cs typeface="Consolas"/>
                <a:sym typeface="Consolas"/>
              </a:rPr>
              <a:t># Create an array 1,000,000 by 1</a:t>
            </a:r>
            <a:endParaRPr dirty="0">
              <a:uFillTx/>
            </a:endParaRPr>
          </a:p>
          <a:p>
            <a:pPr marL="0" lvl="0" indent="0" algn="l" rtl="0">
              <a:spcBef>
                <a:spcPts val="695"/>
              </a:spcBef>
              <a:spcAft>
                <a:spcPts val="0"/>
              </a:spcAft>
              <a:buSzPts val="2320"/>
              <a:buNone/>
            </a:pPr>
            <a:r>
              <a:rPr lang="en-US" sz="1600" dirty="0" err="1">
                <a:uFillTx/>
                <a:latin typeface="Consolas"/>
                <a:ea typeface="Consolas"/>
                <a:cs typeface="Consolas"/>
                <a:sym typeface="Consolas"/>
              </a:rPr>
              <a:t>my_list</a:t>
            </a:r>
            <a:r>
              <a:rPr lang="en-US" sz="1600" dirty="0">
                <a:uFillTx/>
                <a:latin typeface="Consolas"/>
                <a:ea typeface="Consolas"/>
                <a:cs typeface="Consolas"/>
                <a:sym typeface="Consolas"/>
              </a:rPr>
              <a:t> = </a:t>
            </a:r>
            <a:r>
              <a:rPr lang="en-US" sz="1600" dirty="0" err="1">
                <a:uFillTx/>
                <a:latin typeface="Consolas"/>
                <a:ea typeface="Consolas"/>
                <a:cs typeface="Consolas"/>
                <a:sym typeface="Consolas"/>
              </a:rPr>
              <a:t>np.empty</a:t>
            </a:r>
            <a:r>
              <a:rPr lang="en-US" sz="1600" dirty="0">
                <a:uFillTx/>
                <a:latin typeface="Consolas"/>
                <a:ea typeface="Consolas"/>
                <a:cs typeface="Consolas"/>
                <a:sym typeface="Consolas"/>
              </a:rPr>
              <a:t>(1000000)</a:t>
            </a:r>
            <a:endParaRPr dirty="0">
              <a:uFillTx/>
            </a:endParaRPr>
          </a:p>
          <a:p>
            <a:pPr marL="0" lvl="0" indent="0" algn="l" rtl="0">
              <a:spcBef>
                <a:spcPts val="695"/>
              </a:spcBef>
              <a:spcAft>
                <a:spcPts val="0"/>
              </a:spcAft>
              <a:buSzPts val="2320"/>
              <a:buNone/>
            </a:pPr>
            <a:endParaRPr sz="1600" dirty="0">
              <a:uFillTx/>
              <a:latin typeface="Consolas"/>
              <a:ea typeface="Consolas"/>
              <a:cs typeface="Consolas"/>
              <a:sym typeface="Consolas"/>
            </a:endParaRPr>
          </a:p>
          <a:p>
            <a:pPr marL="0" lvl="0" indent="0" algn="l" rtl="0">
              <a:spcBef>
                <a:spcPts val="695"/>
              </a:spcBef>
              <a:spcAft>
                <a:spcPts val="0"/>
              </a:spcAft>
              <a:buSzPts val="2320"/>
              <a:buNone/>
            </a:pPr>
            <a:r>
              <a:rPr lang="en-US" sz="1600" dirty="0">
                <a:uFillTx/>
                <a:latin typeface="Consolas"/>
                <a:ea typeface="Consolas"/>
                <a:cs typeface="Consolas"/>
                <a:sym typeface="Consolas"/>
              </a:rPr>
              <a:t>for </a:t>
            </a:r>
            <a:r>
              <a:rPr lang="en-US" sz="1600" dirty="0" err="1">
                <a:uFillTx/>
                <a:latin typeface="Consolas"/>
                <a:ea typeface="Consolas"/>
                <a:cs typeface="Consolas"/>
                <a:sym typeface="Consolas"/>
              </a:rPr>
              <a:t>i</a:t>
            </a:r>
            <a:r>
              <a:rPr lang="en-US" sz="1600" dirty="0">
                <a:uFillTx/>
                <a:latin typeface="Consolas"/>
                <a:ea typeface="Consolas"/>
                <a:cs typeface="Consolas"/>
                <a:sym typeface="Consolas"/>
              </a:rPr>
              <a:t> in range(0, </a:t>
            </a:r>
            <a:r>
              <a:rPr lang="en-US" sz="1600" dirty="0" err="1">
                <a:uFillTx/>
                <a:latin typeface="Consolas"/>
                <a:ea typeface="Consolas"/>
                <a:cs typeface="Consolas"/>
                <a:sym typeface="Consolas"/>
              </a:rPr>
              <a:t>len</a:t>
            </a:r>
            <a:r>
              <a:rPr lang="en-US" sz="1600" dirty="0">
                <a:uFillTx/>
                <a:latin typeface="Consolas"/>
                <a:ea typeface="Consolas"/>
                <a:cs typeface="Consolas"/>
                <a:sym typeface="Consolas"/>
              </a:rPr>
              <a:t>(</a:t>
            </a:r>
            <a:r>
              <a:rPr lang="en-US" sz="1600" dirty="0" err="1">
                <a:uFillTx/>
                <a:latin typeface="Consolas"/>
                <a:ea typeface="Consolas"/>
                <a:cs typeface="Consolas"/>
                <a:sym typeface="Consolas"/>
              </a:rPr>
              <a:t>my_list</a:t>
            </a:r>
            <a:r>
              <a:rPr lang="en-US" sz="1600" dirty="0">
                <a:uFillTx/>
                <a:latin typeface="Consolas"/>
                <a:ea typeface="Consolas"/>
                <a:cs typeface="Consolas"/>
                <a:sym typeface="Consolas"/>
              </a:rPr>
              <a:t>)):</a:t>
            </a:r>
            <a:endParaRPr dirty="0">
              <a:uFillTx/>
            </a:endParaRPr>
          </a:p>
          <a:p>
            <a:pPr marL="0" lvl="0" indent="0" algn="l" rtl="0">
              <a:spcBef>
                <a:spcPts val="695"/>
              </a:spcBef>
              <a:spcAft>
                <a:spcPts val="0"/>
              </a:spcAft>
              <a:buSzPts val="2320"/>
              <a:buNone/>
            </a:pPr>
            <a:r>
              <a:rPr lang="en-US" sz="1600" dirty="0">
                <a:uFillTx/>
                <a:latin typeface="Consolas"/>
                <a:ea typeface="Consolas"/>
                <a:cs typeface="Consolas"/>
                <a:sym typeface="Consolas"/>
              </a:rPr>
              <a:t>  </a:t>
            </a:r>
            <a:r>
              <a:rPr lang="en-US" sz="1600" dirty="0" err="1">
                <a:uFillTx/>
                <a:latin typeface="Consolas"/>
                <a:ea typeface="Consolas"/>
                <a:cs typeface="Consolas"/>
                <a:sym typeface="Consolas"/>
              </a:rPr>
              <a:t>my_list</a:t>
            </a:r>
            <a:r>
              <a:rPr lang="en-US" sz="1600" dirty="0">
                <a:uFillTx/>
                <a:latin typeface="Consolas"/>
                <a:ea typeface="Consolas"/>
                <a:cs typeface="Consolas"/>
                <a:sym typeface="Consolas"/>
              </a:rPr>
              <a:t>[</a:t>
            </a:r>
            <a:r>
              <a:rPr lang="en-US" sz="1600" dirty="0" err="1">
                <a:uFillTx/>
                <a:latin typeface="Consolas"/>
                <a:ea typeface="Consolas"/>
                <a:cs typeface="Consolas"/>
                <a:sym typeface="Consolas"/>
              </a:rPr>
              <a:t>i</a:t>
            </a:r>
            <a:r>
              <a:rPr lang="en-US" sz="1600" dirty="0">
                <a:uFillTx/>
                <a:latin typeface="Consolas"/>
                <a:ea typeface="Consolas"/>
                <a:cs typeface="Consolas"/>
                <a:sym typeface="Consolas"/>
              </a:rPr>
              <a:t>] = </a:t>
            </a:r>
            <a:r>
              <a:rPr lang="en-US" sz="1600" dirty="0" err="1">
                <a:uFillTx/>
                <a:latin typeface="Consolas"/>
                <a:ea typeface="Consolas"/>
                <a:cs typeface="Consolas"/>
                <a:sym typeface="Consolas"/>
              </a:rPr>
              <a:t>my_list</a:t>
            </a:r>
            <a:r>
              <a:rPr lang="en-US" sz="1600" dirty="0">
                <a:uFillTx/>
                <a:latin typeface="Consolas"/>
                <a:ea typeface="Consolas"/>
                <a:cs typeface="Consolas"/>
                <a:sym typeface="Consolas"/>
              </a:rPr>
              <a:t>[</a:t>
            </a:r>
            <a:r>
              <a:rPr lang="en-US" sz="1600" dirty="0" err="1">
                <a:uFillTx/>
                <a:latin typeface="Consolas"/>
                <a:ea typeface="Consolas"/>
                <a:cs typeface="Consolas"/>
                <a:sym typeface="Consolas"/>
              </a:rPr>
              <a:t>i</a:t>
            </a:r>
            <a:r>
              <a:rPr lang="en-US" sz="1600" dirty="0">
                <a:uFillTx/>
                <a:latin typeface="Consolas"/>
                <a:ea typeface="Consolas"/>
                <a:cs typeface="Consolas"/>
                <a:sym typeface="Consolas"/>
              </a:rPr>
              <a:t>] + \</a:t>
            </a:r>
            <a:endParaRPr dirty="0">
              <a:uFillTx/>
            </a:endParaRPr>
          </a:p>
          <a:p>
            <a:pPr marL="0" lvl="0" indent="0" algn="l" rtl="0">
              <a:spcBef>
                <a:spcPts val="695"/>
              </a:spcBef>
              <a:spcAft>
                <a:spcPts val="0"/>
              </a:spcAft>
              <a:buSzPts val="2320"/>
              <a:buNone/>
            </a:pPr>
            <a:r>
              <a:rPr lang="en-US" sz="1600" dirty="0">
                <a:uFillTx/>
                <a:latin typeface="Consolas"/>
                <a:ea typeface="Consolas"/>
                <a:cs typeface="Consolas"/>
                <a:sym typeface="Consolas"/>
              </a:rPr>
              <a:t>    </a:t>
            </a:r>
            <a:r>
              <a:rPr lang="en-US" sz="1600" dirty="0" err="1">
                <a:uFillTx/>
                <a:latin typeface="Consolas"/>
                <a:ea typeface="Consolas"/>
                <a:cs typeface="Consolas"/>
                <a:sym typeface="Consolas"/>
              </a:rPr>
              <a:t>random.random</a:t>
            </a:r>
            <a:r>
              <a:rPr lang="en-US" sz="1600" dirty="0">
                <a:uFillTx/>
                <a:latin typeface="Consolas"/>
                <a:ea typeface="Consolas"/>
                <a:cs typeface="Consolas"/>
                <a:sym typeface="Consolas"/>
              </a:rPr>
              <a:t>()</a:t>
            </a:r>
            <a:endParaRPr dirty="0">
              <a:uFillTx/>
            </a:endParaRPr>
          </a:p>
        </p:txBody>
      </p:sp>
      <p:sp>
        <p:nvSpPr>
          <p:cNvPr id="242" name="Google Shape;242;p8"/>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9</a:t>
            </a:fld>
            <a:endParaRPr>
              <a:uFillTx/>
            </a:endParaRPr>
          </a:p>
        </p:txBody>
      </p:sp>
      <p:sp>
        <p:nvSpPr>
          <p:cNvPr id="243" name="Google Shape;243;p8"/>
          <p:cNvSpPr>
            <a:spLocks/>
          </p:cNvSpPr>
          <p:nvPr/>
        </p:nvSpPr>
        <p:spPr>
          <a:xfrm>
            <a:off x="5461000" y="4453467"/>
            <a:ext cx="3517900" cy="500246"/>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err="1">
                <a:solidFill>
                  <a:schemeClr val="lt1"/>
                </a:solidFill>
                <a:uFillTx/>
                <a:latin typeface="Tahoma"/>
                <a:ea typeface="Tahoma"/>
                <a:cs typeface="Tahoma"/>
                <a:sym typeface="Tahoma"/>
              </a:rPr>
              <a:t>my_list</a:t>
            </a:r>
            <a:r>
              <a:rPr lang="en-US" sz="2000" dirty="0">
                <a:solidFill>
                  <a:schemeClr val="lt1"/>
                </a:solidFill>
                <a:uFillTx/>
                <a:latin typeface="Tahoma"/>
                <a:ea typeface="Tahoma"/>
                <a:cs typeface="Tahoma"/>
                <a:sym typeface="Tahoma"/>
              </a:rPr>
              <a:t>[0:1000000]</a:t>
            </a:r>
            <a:endParaRPr dirty="0">
              <a:uFillTx/>
              <a:latin typeface="Arial" panose="020B0604020202020204" pitchFamily="34" charset="0"/>
            </a:endParaRPr>
          </a:p>
        </p:txBody>
      </p:sp>
      <p:sp>
        <p:nvSpPr>
          <p:cNvPr id="244" name="Google Shape;244;p8"/>
          <p:cNvSpPr>
            <a:spLocks/>
          </p:cNvSpPr>
          <p:nvPr/>
        </p:nvSpPr>
        <p:spPr>
          <a:xfrm>
            <a:off x="5460999" y="3539148"/>
            <a:ext cx="2264833" cy="500246"/>
          </a:xfrm>
          <a:prstGeom prst="rect">
            <a:avLst/>
          </a:prstGeom>
          <a:solidFill>
            <a:srgbClr val="CBCBCB"/>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err="1">
                <a:solidFill>
                  <a:schemeClr val="lt1"/>
                </a:solidFill>
                <a:uFillTx/>
                <a:latin typeface="Tahoma"/>
                <a:ea typeface="Tahoma"/>
                <a:cs typeface="Tahoma"/>
                <a:sym typeface="Tahoma"/>
              </a:rPr>
              <a:t>my_list</a:t>
            </a:r>
            <a:r>
              <a:rPr lang="en-US" sz="2000" dirty="0">
                <a:solidFill>
                  <a:schemeClr val="lt1"/>
                </a:solidFill>
                <a:uFillTx/>
                <a:latin typeface="Tahoma"/>
                <a:ea typeface="Tahoma"/>
                <a:cs typeface="Tahoma"/>
                <a:sym typeface="Tahoma"/>
              </a:rPr>
              <a:t>[0:999]</a:t>
            </a:r>
            <a:endParaRPr dirty="0">
              <a:uFillTx/>
              <a:latin typeface="Arial" panose="020B0604020202020204" pitchFamily="34" charset="0"/>
            </a:endParaRPr>
          </a:p>
        </p:txBody>
      </p:sp>
      <p:sp>
        <p:nvSpPr>
          <p:cNvPr id="245" name="Google Shape;245;p8"/>
          <p:cNvSpPr txBox="1">
            <a:spLocks/>
          </p:cNvSpPr>
          <p:nvPr/>
        </p:nvSpPr>
        <p:spPr>
          <a:xfrm>
            <a:off x="7061200" y="4917608"/>
            <a:ext cx="85792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~4MB</a:t>
            </a:r>
            <a:endParaRPr dirty="0">
              <a:uFillTx/>
              <a:latin typeface="Arial" panose="020B0604020202020204" pitchFamily="34" charset="0"/>
            </a:endParaRPr>
          </a:p>
        </p:txBody>
      </p:sp>
      <p:sp>
        <p:nvSpPr>
          <p:cNvPr id="246" name="Google Shape;246;p8"/>
          <p:cNvSpPr txBox="1">
            <a:spLocks/>
          </p:cNvSpPr>
          <p:nvPr/>
        </p:nvSpPr>
        <p:spPr>
          <a:xfrm>
            <a:off x="7808004" y="3539229"/>
            <a:ext cx="81144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~4KB</a:t>
            </a:r>
            <a:endParaRPr dirty="0">
              <a:uFillTx/>
              <a:latin typeface="Arial" panose="020B0604020202020204" pitchFamily="34" charset="0"/>
            </a:endParaRPr>
          </a:p>
        </p:txBody>
      </p:sp>
      <p:sp>
        <p:nvSpPr>
          <p:cNvPr id="247" name="Google Shape;247;p8"/>
          <p:cNvSpPr>
            <a:spLocks/>
          </p:cNvSpPr>
          <p:nvPr/>
        </p:nvSpPr>
        <p:spPr>
          <a:xfrm>
            <a:off x="5884333" y="4089462"/>
            <a:ext cx="203200" cy="304719"/>
          </a:xfrm>
          <a:prstGeom prst="upArrow">
            <a:avLst>
              <a:gd name="adj1" fmla="val 50000"/>
              <a:gd name="adj2" fmla="val 50000"/>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248" name="Google Shape;248;p8"/>
          <p:cNvSpPr txBox="1">
            <a:spLocks/>
          </p:cNvSpPr>
          <p:nvPr/>
        </p:nvSpPr>
        <p:spPr>
          <a:xfrm>
            <a:off x="6133219" y="4046375"/>
            <a:ext cx="720069"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75ns</a:t>
            </a:r>
            <a:endParaRPr dirty="0">
              <a:uFillTx/>
              <a:latin typeface="Arial" panose="020B0604020202020204" pitchFamily="34" charset="0"/>
            </a:endParaRPr>
          </a:p>
        </p:txBody>
      </p:sp>
      <p:sp>
        <p:nvSpPr>
          <p:cNvPr id="249" name="Google Shape;249;p8"/>
          <p:cNvSpPr>
            <a:spLocks/>
          </p:cNvSpPr>
          <p:nvPr/>
        </p:nvSpPr>
        <p:spPr>
          <a:xfrm>
            <a:off x="5461000" y="1980171"/>
            <a:ext cx="1014608" cy="1014608"/>
          </a:xfrm>
          <a:prstGeom prst="roundRect">
            <a:avLst>
              <a:gd name="adj" fmla="val 16667"/>
            </a:avLst>
          </a:prstGeom>
          <a:solidFill>
            <a:schemeClr val="dk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solidFill>
                  <a:schemeClr val="lt1"/>
                </a:solidFill>
                <a:uFillTx/>
                <a:latin typeface="Tahoma"/>
                <a:ea typeface="Tahoma"/>
                <a:cs typeface="Tahoma"/>
                <a:sym typeface="Tahoma"/>
              </a:rPr>
              <a:t>Core</a:t>
            </a:r>
            <a:endParaRPr dirty="0">
              <a:uFillTx/>
              <a:latin typeface="Arial" panose="020B0604020202020204" pitchFamily="34" charset="0"/>
            </a:endParaRPr>
          </a:p>
        </p:txBody>
      </p:sp>
      <p:sp>
        <p:nvSpPr>
          <p:cNvPr id="250" name="Google Shape;250;p8"/>
          <p:cNvSpPr>
            <a:spLocks/>
          </p:cNvSpPr>
          <p:nvPr/>
        </p:nvSpPr>
        <p:spPr>
          <a:xfrm>
            <a:off x="5866704" y="3114604"/>
            <a:ext cx="203200" cy="304719"/>
          </a:xfrm>
          <a:prstGeom prst="upArrow">
            <a:avLst>
              <a:gd name="adj1" fmla="val 50000"/>
              <a:gd name="adj2" fmla="val 50000"/>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251" name="Google Shape;251;p8"/>
          <p:cNvSpPr txBox="1">
            <a:spLocks/>
          </p:cNvSpPr>
          <p:nvPr/>
        </p:nvSpPr>
        <p:spPr>
          <a:xfrm>
            <a:off x="6051550" y="3066908"/>
            <a:ext cx="58060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1ns</a:t>
            </a:r>
            <a:endParaRPr dirty="0">
              <a:uFillTx/>
              <a:latin typeface="Arial" panose="020B0604020202020204" pitchFamily="34" charset="0"/>
            </a:endParaRPr>
          </a:p>
        </p:txBody>
      </p:sp>
      <p:sp>
        <p:nvSpPr>
          <p:cNvPr id="252" name="Google Shape;252;p8"/>
          <p:cNvSpPr>
            <a:spLocks/>
          </p:cNvSpPr>
          <p:nvPr/>
        </p:nvSpPr>
        <p:spPr>
          <a:xfrm rot="10800000">
            <a:off x="6858000" y="3114604"/>
            <a:ext cx="203200" cy="304719"/>
          </a:xfrm>
          <a:prstGeom prst="upArrow">
            <a:avLst>
              <a:gd name="adj1" fmla="val 50000"/>
              <a:gd name="adj2" fmla="val 50000"/>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253" name="Google Shape;253;p8"/>
          <p:cNvSpPr txBox="1">
            <a:spLocks/>
          </p:cNvSpPr>
          <p:nvPr/>
        </p:nvSpPr>
        <p:spPr>
          <a:xfrm>
            <a:off x="7061200" y="3041914"/>
            <a:ext cx="58060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1ns</a:t>
            </a:r>
            <a:endParaRPr dirty="0">
              <a:uFillTx/>
              <a:latin typeface="Arial" panose="020B0604020202020204" pitchFamily="34" charset="0"/>
            </a:endParaRPr>
          </a:p>
        </p:txBody>
      </p:sp>
      <p:sp>
        <p:nvSpPr>
          <p:cNvPr id="254" name="Google Shape;254;p8"/>
          <p:cNvSpPr>
            <a:spLocks/>
          </p:cNvSpPr>
          <p:nvPr/>
        </p:nvSpPr>
        <p:spPr>
          <a:xfrm>
            <a:off x="6632158" y="2213768"/>
            <a:ext cx="1892300" cy="500246"/>
          </a:xfrm>
          <a:prstGeom prst="rect">
            <a:avLst/>
          </a:prstGeom>
          <a:solidFill>
            <a:srgbClr val="CBCBCB"/>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err="1">
                <a:solidFill>
                  <a:schemeClr val="lt1"/>
                </a:solidFill>
                <a:uFillTx/>
                <a:latin typeface="Tahoma"/>
                <a:ea typeface="Tahoma"/>
                <a:cs typeface="Tahoma"/>
                <a:sym typeface="Tahoma"/>
              </a:rPr>
              <a:t>my_list</a:t>
            </a:r>
            <a:r>
              <a:rPr lang="en-US" sz="2000" dirty="0">
                <a:solidFill>
                  <a:schemeClr val="lt1"/>
                </a:solidFill>
                <a:uFillTx/>
                <a:latin typeface="Tahoma"/>
                <a:ea typeface="Tahoma"/>
                <a:cs typeface="Tahoma"/>
                <a:sym typeface="Tahoma"/>
              </a:rPr>
              <a:t>[</a:t>
            </a:r>
            <a:r>
              <a:rPr lang="en-US" sz="2000" dirty="0" err="1">
                <a:solidFill>
                  <a:schemeClr val="lt1"/>
                </a:solidFill>
                <a:uFillTx/>
                <a:latin typeface="Tahoma"/>
                <a:ea typeface="Tahoma"/>
                <a:cs typeface="Tahoma"/>
                <a:sym typeface="Tahoma"/>
              </a:rPr>
              <a:t>i</a:t>
            </a:r>
            <a:r>
              <a:rPr lang="en-US" sz="2000" dirty="0">
                <a:solidFill>
                  <a:schemeClr val="lt1"/>
                </a:solidFill>
                <a:uFillTx/>
                <a:latin typeface="Tahoma"/>
                <a:ea typeface="Tahoma"/>
                <a:cs typeface="Tahoma"/>
                <a:sym typeface="Tahoma"/>
              </a:rPr>
              <a:t>] = …</a:t>
            </a:r>
            <a:endParaRPr dirty="0">
              <a:uFillTx/>
              <a:latin typeface="Arial" panose="020B0604020202020204" pitchFamily="34" charset="0"/>
            </a:endParaRPr>
          </a:p>
        </p:txBody>
      </p:sp>
      <p:sp>
        <p:nvSpPr>
          <p:cNvPr id="255" name="Google Shape;255;p8"/>
          <p:cNvSpPr>
            <a:spLocks/>
          </p:cNvSpPr>
          <p:nvPr/>
        </p:nvSpPr>
        <p:spPr>
          <a:xfrm rot="10800000">
            <a:off x="6858000" y="4082960"/>
            <a:ext cx="203200" cy="304719"/>
          </a:xfrm>
          <a:prstGeom prst="upArrow">
            <a:avLst>
              <a:gd name="adj1" fmla="val 50000"/>
              <a:gd name="adj2" fmla="val 50000"/>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256" name="Google Shape;256;p8"/>
          <p:cNvSpPr txBox="1">
            <a:spLocks/>
          </p:cNvSpPr>
          <p:nvPr/>
        </p:nvSpPr>
        <p:spPr>
          <a:xfrm>
            <a:off x="7061199" y="4010270"/>
            <a:ext cx="81144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75ns</a:t>
            </a:r>
            <a:endParaRPr dirty="0">
              <a:uFillTx/>
              <a:latin typeface="Arial" panose="020B0604020202020204" pitchFamily="34" charset="0"/>
            </a:endParaRPr>
          </a:p>
        </p:txBody>
      </p:sp>
      <p:sp>
        <p:nvSpPr>
          <p:cNvPr id="257" name="Google Shape;257;p8"/>
          <p:cNvSpPr>
            <a:spLocks/>
          </p:cNvSpPr>
          <p:nvPr/>
        </p:nvSpPr>
        <p:spPr>
          <a:xfrm>
            <a:off x="5460998" y="3546129"/>
            <a:ext cx="2411642" cy="500246"/>
          </a:xfrm>
          <a:prstGeom prst="rect">
            <a:avLst/>
          </a:prstGeom>
          <a:solidFill>
            <a:srgbClr val="CBCBCB"/>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err="1">
                <a:solidFill>
                  <a:schemeClr val="lt1"/>
                </a:solidFill>
                <a:uFillTx/>
                <a:latin typeface="Tahoma"/>
                <a:ea typeface="Tahoma"/>
                <a:cs typeface="Tahoma"/>
                <a:sym typeface="Tahoma"/>
              </a:rPr>
              <a:t>my_list</a:t>
            </a:r>
            <a:r>
              <a:rPr lang="en-US" sz="2000" dirty="0">
                <a:solidFill>
                  <a:schemeClr val="lt1"/>
                </a:solidFill>
                <a:uFillTx/>
                <a:latin typeface="Tahoma"/>
                <a:ea typeface="Tahoma"/>
                <a:cs typeface="Tahoma"/>
                <a:sym typeface="Tahoma"/>
              </a:rPr>
              <a:t>[1000:1999]</a:t>
            </a:r>
            <a:endParaRPr dirty="0">
              <a:uFillTx/>
              <a:latin typeface="Arial" panose="020B0604020202020204" pitchFamily="34" charset="0"/>
            </a:endParaRPr>
          </a:p>
        </p:txBody>
      </p:sp>
    </p:spTree>
    <p:extLst>
      <p:ext uri="{BB962C8B-B14F-4D97-AF65-F5344CB8AC3E}">
        <p14:creationId xmlns:p14="http://schemas.microsoft.com/office/powerpoint/2010/main" val="2984722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5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enn">
  <a:themeElements>
    <a:clrScheme name="Penn">
      <a:dk1>
        <a:srgbClr val="0B4183"/>
      </a:dk1>
      <a:lt1>
        <a:srgbClr val="FFFFFF"/>
      </a:lt1>
      <a:dk2>
        <a:srgbClr val="212121"/>
      </a:dk2>
      <a:lt2>
        <a:srgbClr val="CDD0D1"/>
      </a:lt2>
      <a:accent1>
        <a:srgbClr val="A93023"/>
      </a:accent1>
      <a:accent2>
        <a:srgbClr val="7F7F7F"/>
      </a:accent2>
      <a:accent3>
        <a:srgbClr val="1186C3"/>
      </a:accent3>
      <a:accent4>
        <a:srgbClr val="702017"/>
      </a:accent4>
      <a:accent5>
        <a:srgbClr val="B4D3F8"/>
      </a:accent5>
      <a:accent6>
        <a:srgbClr val="1186C3"/>
      </a:accent6>
      <a:hlink>
        <a:srgbClr val="3085ED"/>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otalTime>415</TotalTime>
  <Words>1288</Words>
  <Application>Microsoft Office PowerPoint</Application>
  <PresentationFormat>On-screen Show (16:10)</PresentationFormat>
  <Paragraphs>158</Paragraphs>
  <Slides>11</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Abadi Extra Light</vt:lpstr>
      <vt:lpstr>Arial</vt:lpstr>
      <vt:lpstr>Consolas</vt:lpstr>
      <vt:lpstr>Corbel</vt:lpstr>
      <vt:lpstr>Franklin Gothic</vt:lpstr>
      <vt:lpstr>Helvetica</vt:lpstr>
      <vt:lpstr>Helvetica Neue</vt:lpstr>
      <vt:lpstr>Noto Sans Symbols</vt:lpstr>
      <vt:lpstr>Tahoma</vt:lpstr>
      <vt:lpstr>Times New Roman</vt:lpstr>
      <vt:lpstr>Penn</vt:lpstr>
      <vt:lpstr>How Your Computer Works</vt:lpstr>
      <vt:lpstr>Understanding a Bit of  Computer Architecture Is Key to Performance</vt:lpstr>
      <vt:lpstr>Key Aspects of a Computer: Simplified View of a Microprocessor</vt:lpstr>
      <vt:lpstr>Key Aspects of a Computer: Simplified View of a Microprocessor</vt:lpstr>
      <vt:lpstr>The Memory Hierarchy from One X86’s Perspective</vt:lpstr>
      <vt:lpstr>How Are Caches Used? (We Are Simplifying to 1 Level)</vt:lpstr>
      <vt:lpstr>How Are Caches Used? (We Are Simplifying to 1 Level)</vt:lpstr>
      <vt:lpstr>How Are Caches Used? (We Are Simplifying to 1 Level)</vt:lpstr>
      <vt:lpstr>How Are Caches Used? (We Are Simplifying to 1 Level)</vt:lpstr>
      <vt:lpstr>Interactive Visualizer (Colin Scott): https://people.eecs.berkeley.edu/~rcs/research/interactive_latency.html</vt:lpstr>
      <vt:lpstr>What Does the Memory Hierarchy Mean When Thinking about Scale?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Data Processing</dc:title>
  <dc:creator>Zachary Ives</dc:creator>
  <cp:lastModifiedBy>Zack Ives</cp:lastModifiedBy>
  <cp:revision>41</cp:revision>
  <dcterms:created xsi:type="dcterms:W3CDTF">2017-01-03T15:51:00Z</dcterms:created>
  <dcterms:modified xsi:type="dcterms:W3CDTF">2020-02-17T23:58:38Z</dcterms:modified>
</cp:coreProperties>
</file>