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26"/>
  </p:notesMasterIdLst>
  <p:handoutMasterIdLst>
    <p:handoutMasterId r:id="rId27"/>
  </p:handoutMasterIdLst>
  <p:sldIdLst>
    <p:sldId id="256" r:id="rId2"/>
    <p:sldId id="364" r:id="rId3"/>
    <p:sldId id="365" r:id="rId4"/>
    <p:sldId id="298" r:id="rId5"/>
    <p:sldId id="299" r:id="rId6"/>
    <p:sldId id="300" r:id="rId7"/>
    <p:sldId id="412" r:id="rId8"/>
    <p:sldId id="367" r:id="rId9"/>
    <p:sldId id="368" r:id="rId10"/>
    <p:sldId id="370" r:id="rId11"/>
    <p:sldId id="303" r:id="rId12"/>
    <p:sldId id="346" r:id="rId13"/>
    <p:sldId id="371" r:id="rId14"/>
    <p:sldId id="372" r:id="rId15"/>
    <p:sldId id="374" r:id="rId16"/>
    <p:sldId id="411" r:id="rId17"/>
    <p:sldId id="373" r:id="rId18"/>
    <p:sldId id="305" r:id="rId19"/>
    <p:sldId id="375" r:id="rId20"/>
    <p:sldId id="376" r:id="rId21"/>
    <p:sldId id="409" r:id="rId22"/>
    <p:sldId id="410" r:id="rId23"/>
    <p:sldId id="308" r:id="rId24"/>
    <p:sldId id="363" r:id="rId25"/>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B2017"/>
    <a:srgbClr val="00CC00"/>
    <a:srgbClr val="A93023"/>
    <a:srgbClr val="FF3300"/>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1" autoAdjust="0"/>
    <p:restoredTop sz="77455" autoAdjust="0"/>
  </p:normalViewPr>
  <p:slideViewPr>
    <p:cSldViewPr snapToGrid="0">
      <p:cViewPr varScale="1">
        <p:scale>
          <a:sx n="61" d="100"/>
          <a:sy n="61" d="100"/>
        </p:scale>
        <p:origin x="1274" y="20"/>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kerneltrip.com/machine/learning/computational-complexity-learning-algorithm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318390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range of values for a linear function is infinite, so we want to map it in a way that approximates a step function…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33494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0-1 step function, and how sigmoid with different coefficients can approximate this more and more tightly.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111611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finds the weights that minimize the cost function.</a:t>
            </a:r>
          </a:p>
          <a:p>
            <a:endParaRPr lang="en-US" dirty="0"/>
          </a:p>
          <a:p>
            <a:r>
              <a:rPr lang="en-US" dirty="0"/>
              <a:t>Prediction uses these weights, plus the features on some new instance, to make a prediction about the instance.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62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4073726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prediction.</a:t>
            </a:r>
          </a:p>
          <a:p>
            <a:endParaRPr lang="en-US" dirty="0"/>
          </a:p>
          <a:p>
            <a:r>
              <a:rPr lang="en-US" dirty="0"/>
              <a:t>To train, we essentially to </a:t>
            </a:r>
            <a:r>
              <a:rPr lang="en-US" dirty="0" err="1"/>
              <a:t>to</a:t>
            </a:r>
            <a:r>
              <a:rPr lang="en-US" dirty="0"/>
              <a:t> predict, then we see how far off our value is.  This is measured with the (log) cost function.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73848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next minimize the cost function.  We’ll discuss this in the next (optional) submodule!</a:t>
            </a:r>
          </a:p>
          <a:p>
            <a:endParaRPr lang="en-US" dirty="0"/>
          </a:p>
          <a:p>
            <a:r>
              <a:rPr lang="en-US" dirty="0"/>
              <a:t>Meanwhile let’s see how to use logistic regression…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856521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use </a:t>
            </a:r>
            <a:r>
              <a:rPr lang="en-US" dirty="0" err="1"/>
              <a:t>SciKit</a:t>
            </a:r>
            <a:r>
              <a:rPr lang="en-US" dirty="0"/>
              <a:t>, the first thing we have to do is import some data with labels.  Here is one that is built into </a:t>
            </a:r>
            <a:r>
              <a:rPr lang="en-US" dirty="0" err="1"/>
              <a:t>SciKit</a:t>
            </a:r>
            <a:r>
              <a:rPr lang="en-US" dirty="0"/>
              <a:t> about wines, that has things like the level of magnesium.</a:t>
            </a:r>
          </a:p>
          <a:p>
            <a:r>
              <a:rPr lang="en-US" dirty="0"/>
              <a:t>The data (features) is in the table to the left; the labels, e.g. 0, 1, 2  are in the y-vector to the right.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1731332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other classifiers in </a:t>
            </a:r>
            <a:r>
              <a:rPr lang="en-US" dirty="0" err="1"/>
              <a:t>SciKit</a:t>
            </a:r>
            <a:r>
              <a:rPr lang="en-US" dirty="0"/>
              <a:t>, the first thing we do is create the classifier (Logistic Regression), then we call fit with the training data and class labels.  At this point the classifier is trained, and we can use it to predict from the test data.  On the slide, we compare the predictions against the correct labels for testing; note that the accuracy is high (96.3%).</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193528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regression, we are learning a set of weights (coefficients) that are combined with feature values via dot product, then we may apply a function to that.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163784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undoubtedly seen linear regression in your statistics class.  Conceptually we’re finding the best line to “summarize” or “fit” a data distribution.  In more than two dimensions this is a hyperplane.</a:t>
            </a:r>
          </a:p>
          <a:p>
            <a:endParaRPr lang="en-US" dirty="0"/>
          </a:p>
          <a:p>
            <a:r>
              <a:rPr lang="en-US" dirty="0"/>
              <a:t>Note we add an extra term </a:t>
            </a:r>
            <a:r>
              <a:rPr lang="en-US" i="1" dirty="0"/>
              <a:t>w</a:t>
            </a:r>
            <a:r>
              <a:rPr lang="en-US" i="1" baseline="-25000" dirty="0"/>
              <a:t>0</a:t>
            </a:r>
            <a:r>
              <a:rPr lang="en-US" i="0" baseline="0" dirty="0"/>
              <a:t> here, called a </a:t>
            </a:r>
            <a:r>
              <a:rPr lang="en-US" i="1" baseline="0" dirty="0"/>
              <a:t>bias</a:t>
            </a:r>
            <a:r>
              <a:rPr lang="en-US" i="0" baseline="0" dirty="0"/>
              <a:t>, which is basically the intercept if you think of the slope-intercept equation of a line.</a:t>
            </a:r>
            <a:endParaRPr lang="en-US" baseline="0"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47926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typically optimize the coefficients (weights) in the line…</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5</a:t>
            </a:fld>
            <a:endParaRPr lang="en-US"/>
          </a:p>
        </p:txBody>
      </p:sp>
    </p:spTree>
    <p:extLst>
      <p:ext uri="{BB962C8B-B14F-4D97-AF65-F5344CB8AC3E}">
        <p14:creationId xmlns:p14="http://schemas.microsoft.com/office/powerpoint/2010/main" val="420020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into detail, but please see </a:t>
            </a:r>
            <a:r>
              <a:rPr lang="en-US" dirty="0">
                <a:hlinkClick r:id="rId3"/>
              </a:rPr>
              <a:t>https://www.thekerneltrip.com/machine/learning/computational-complexity-learning-algorithms/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417974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plotting the regression line against the scatter plot of 2D values…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416445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how many features do we assign weights to?</a:t>
            </a:r>
          </a:p>
          <a:p>
            <a:endParaRPr lang="en-US" dirty="0"/>
          </a:p>
          <a:p>
            <a:r>
              <a:rPr lang="en-US" dirty="0"/>
              <a:t>By default linear regression will pick a nonzero weight to each feature if this makes any difference on the training data set.</a:t>
            </a:r>
          </a:p>
          <a:p>
            <a:r>
              <a:rPr lang="en-US" dirty="0"/>
              <a:t>But often this makes it more brittle, i.e., it doesn’t generalize to data outside the training set.</a:t>
            </a:r>
          </a:p>
          <a:p>
            <a:endParaRPr lang="en-US" dirty="0"/>
          </a:p>
          <a:p>
            <a:r>
              <a:rPr lang="en-US" dirty="0"/>
              <a:t>This motivates ways of changing the function we are optimizing – aka regularization.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93073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normal MSE cost on the left, and then the “ridge regularization” parameter on the right.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9</a:t>
            </a:fld>
            <a:endParaRPr lang="en-US"/>
          </a:p>
        </p:txBody>
      </p:sp>
    </p:spTree>
    <p:extLst>
      <p:ext uri="{BB962C8B-B14F-4D97-AF65-F5344CB8AC3E}">
        <p14:creationId xmlns:p14="http://schemas.microsoft.com/office/powerpoint/2010/main" val="25282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consider a penalty based on the L1 norm of the data, which is often called Lasso regularization.</a:t>
            </a:r>
          </a:p>
          <a:p>
            <a:endParaRPr lang="en-US" dirty="0"/>
          </a:p>
          <a:p>
            <a:r>
              <a:rPr lang="en-US" dirty="0"/>
              <a:t>Ridge (from the previous side) plus Lasso results in this version.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1850915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descr="Creative Commons License">
            <a:hlinkClick r:id="" action="ppaction://hlinkfile"/>
          </p:cNvPr>
          <p:cNvPicPr>
            <a:picLocks noChangeAspect="1" noChangeArrowheads="1"/>
          </p:cNvPicPr>
          <p:nvPr/>
        </p:nvPicPr>
        <p:blipFill>
          <a:blip r:embed="rId2"/>
          <a:srcRect/>
          <a:stretch>
            <a:fillRect/>
          </a:stretch>
        </p:blipFill>
        <p:spPr bwMode="auto">
          <a:xfrm>
            <a:off x="97631" y="5110959"/>
            <a:ext cx="838200" cy="29527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a:t>
            </a:r>
            <a:r>
              <a:rPr lang="en-US" sz="800" dirty="0" err="1">
                <a:uFillTx/>
                <a:hlinkClick r:id="rId3"/>
              </a:rPr>
              <a:t>ShareAlike</a:t>
            </a:r>
            <a:r>
              <a:rPr lang="en-US" sz="800" dirty="0">
                <a:uFillTx/>
                <a:hlinkClick r:id="rId3"/>
              </a:rPr>
              <a:t> 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51" y="159738"/>
            <a:ext cx="8162119" cy="1089755"/>
          </a:xfrm>
        </p:spPr>
        <p:txBody>
          <a:bodyPr/>
          <a:lstStyle/>
          <a:p>
            <a:r>
              <a:rPr lang="en-US" dirty="0"/>
              <a:t>Click to edit Master title style</a:t>
            </a:r>
          </a:p>
        </p:txBody>
      </p:sp>
      <p:sp>
        <p:nvSpPr>
          <p:cNvPr id="3" name="Content Placeholder 2"/>
          <p:cNvSpPr>
            <a:spLocks noGrp="1"/>
          </p:cNvSpPr>
          <p:nvPr>
            <p:ph idx="1"/>
          </p:nvPr>
        </p:nvSpPr>
        <p:spPr>
          <a:xfrm>
            <a:off x="465151" y="1457742"/>
            <a:ext cx="8162119"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071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45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2/24/2020</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sa/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2/24/2020</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5"/>
              </a:rPr>
              <a:t>Creative Commons Attribution-</a:t>
            </a:r>
            <a:r>
              <a:rPr lang="en-US" sz="800" dirty="0" err="1">
                <a:uFillTx/>
                <a:hlinkClick r:id="rId15"/>
              </a:rPr>
              <a:t>ShareAlike</a:t>
            </a:r>
            <a:r>
              <a:rPr lang="en-US" sz="800" dirty="0">
                <a:uFillTx/>
                <a:hlinkClick r:id="rId15"/>
              </a:rPr>
              <a:t> 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 id="2147483722"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tiff"/></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x-none" sz="4000" dirty="0">
                <a:ln>
                  <a:noFill/>
                </a:ln>
              </a:rPr>
              <a:t>Supervised Machine Learning:</a:t>
            </a:r>
            <a:br>
              <a:rPr lang="en-US" altLang="x-none" sz="4000" dirty="0">
                <a:ln>
                  <a:noFill/>
                </a:ln>
              </a:rPr>
            </a:br>
            <a:r>
              <a:rPr lang="en-US" altLang="x-none" sz="3200" dirty="0">
                <a:ln>
                  <a:noFill/>
                </a:ln>
                <a:solidFill>
                  <a:schemeClr val="accent4"/>
                </a:solidFill>
              </a:rPr>
              <a:t>Linear and </a:t>
            </a:r>
            <a:r>
              <a:rPr lang="en-US" altLang="x-none" sz="3200">
                <a:ln>
                  <a:noFill/>
                </a:ln>
                <a:solidFill>
                  <a:schemeClr val="accent4"/>
                </a:solidFill>
              </a:rPr>
              <a:t>Logistic Regression</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387C-DE58-4D70-BA70-1381D2AD2826}"/>
              </a:ext>
            </a:extLst>
          </p:cNvPr>
          <p:cNvSpPr>
            <a:spLocks noGrp="1"/>
          </p:cNvSpPr>
          <p:nvPr>
            <p:ph type="title"/>
          </p:nvPr>
        </p:nvSpPr>
        <p:spPr/>
        <p:txBody>
          <a:bodyPr/>
          <a:lstStyle/>
          <a:p>
            <a:r>
              <a:rPr lang="en-US" dirty="0"/>
              <a:t>Elastic Net Regression:</a:t>
            </a:r>
            <a:br>
              <a:rPr lang="en-US" dirty="0"/>
            </a:br>
            <a:r>
              <a:rPr lang="en-US" dirty="0"/>
              <a:t>L1 +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4FDD0-4497-4C21-AD80-892E06483209}"/>
                  </a:ext>
                </a:extLst>
              </p:cNvPr>
              <p:cNvSpPr>
                <a:spLocks noGrp="1"/>
              </p:cNvSpPr>
              <p:nvPr>
                <p:ph idx="1"/>
              </p:nvPr>
            </p:nvSpPr>
            <p:spPr>
              <a:xfrm>
                <a:off x="490940" y="1249493"/>
                <a:ext cx="8162119" cy="3762671"/>
              </a:xfrm>
            </p:spPr>
            <p:txBody>
              <a:bodyPr/>
              <a:lstStyle/>
              <a:p>
                <a:pPr marL="7620" indent="0">
                  <a:buNone/>
                </a:pPr>
                <a:r>
                  <a:rPr lang="en-US" dirty="0"/>
                  <a:t>Builds upon Ridge (as before) and Lasso (L1) penalty – very commonly used</a:t>
                </a:r>
              </a:p>
              <a:p>
                <a:pPr marL="7620" indent="0">
                  <a:buNone/>
                </a:pPr>
                <a:endParaRPr lang="en-US" dirty="0"/>
              </a:p>
              <a:p>
                <a:pPr marL="7620" indent="0">
                  <a:buNone/>
                </a:pPr>
                <a:r>
                  <a:rPr lang="en-US" dirty="0"/>
                  <a:t>We minimize MSE + the penalty:</a:t>
                </a:r>
              </a:p>
              <a:p>
                <a:pPr marL="762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𝒘</m:t>
                          </m:r>
                          <m:r>
                            <m:rPr>
                              <m:nor/>
                            </m:rPr>
                            <a:rPr lang="en-US" baseline="-25000" dirty="0"/>
                            <m:t>+</m:t>
                          </m:r>
                          <m:r>
                            <m:rPr>
                              <m:nor/>
                            </m:rPr>
                            <a:rPr lang="en-US" dirty="0">
                              <a:latin typeface="Symbol" pitchFamily="2" charset="2"/>
                              <a:cs typeface="Nadeem" pitchFamily="2" charset="-78"/>
                            </a:rPr>
                            <m:t> </m:t>
                          </m:r>
                          <m:r>
                            <m:rPr>
                              <m:nor/>
                            </m:rPr>
                            <a:rPr lang="en-US" dirty="0">
                              <a:latin typeface="Symbol" pitchFamily="2" charset="2"/>
                              <a:cs typeface="Nadeem" pitchFamily="2" charset="-78"/>
                            </a:rPr>
                            <m:t>l</m:t>
                          </m:r>
                          <m:r>
                            <m:rPr>
                              <m:nor/>
                            </m:rPr>
                            <a:rPr lang="en-US" baseline="-25000" dirty="0">
                              <a:latin typeface="Symbol" pitchFamily="2" charset="2"/>
                              <a:cs typeface="Nadeem" pitchFamily="2" charset="-78"/>
                            </a:rPr>
                            <m:t>2</m:t>
                          </m:r>
                          <m:r>
                            <m:rPr>
                              <m:nor/>
                            </m:rPr>
                            <a:rPr lang="en-US" dirty="0"/>
                            <m:t> </m:t>
                          </m:r>
                          <m:nary>
                            <m:naryPr>
                              <m:chr m:val="∑"/>
                              <m:ctrlPr>
                                <a:rPr lang="is-IS" i="1">
                                  <a:latin typeface="Cambria Math" panose="02040503050406030204" pitchFamily="18" charset="0"/>
                                </a:rPr>
                              </m:ctrlPr>
                            </m:naryPr>
                            <m:sub>
                              <m:r>
                                <a:rPr lang="en-US" i="1">
                                  <a:latin typeface="Cambria Math" panose="02040503050406030204" pitchFamily="18" charset="0"/>
                                </a:rPr>
                                <m:t>𝑗</m:t>
                              </m:r>
                              <m:r>
                                <a:rPr lang="en-US" i="1">
                                  <a:latin typeface="Cambria Math" charset="0"/>
                                </a:rPr>
                                <m:t>=1</m:t>
                              </m:r>
                            </m:sub>
                            <m:sup>
                              <m:r>
                                <a:rPr lang="en-US" b="0" i="1" smtClean="0">
                                  <a:latin typeface="Cambria Math" panose="02040503050406030204" pitchFamily="18" charset="0"/>
                                </a:rPr>
                                <m:t>𝑝</m:t>
                              </m:r>
                            </m:sup>
                            <m:e>
                              <m:r>
                                <m:rPr>
                                  <m:nor/>
                                </m:rPr>
                                <a:rPr lang="en-US" dirty="0"/>
                                <m:t>|</m:t>
                              </m:r>
                              <m:sSup>
                                <m:sSupPr>
                                  <m:ctrlPr>
                                    <a:rPr lang="en-US" i="1">
                                      <a:latin typeface="Cambria Math" panose="02040503050406030204" pitchFamily="18" charset="0"/>
                                    </a:rPr>
                                  </m:ctrlPr>
                                </m:sSupPr>
                                <m:e>
                                  <m:r>
                                    <a:rPr lang="en-US" b="1" i="1">
                                      <a:latin typeface="Cambria Math" charset="0"/>
                                    </a:rPr>
                                    <m:t>𝒘</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p>
                              </m:sSup>
                              <m:r>
                                <a:rPr lang="en-US" i="1">
                                  <a:latin typeface="Cambria Math" panose="02040503050406030204" pitchFamily="18" charset="0"/>
                                </a:rPr>
                                <m:t>|</m:t>
                              </m:r>
                            </m:e>
                          </m:nary>
                        </m:e>
                      </m:nary>
                    </m:oMath>
                  </m:oMathPara>
                </a14:m>
                <a:endParaRPr lang="en-US" dirty="0"/>
              </a:p>
            </p:txBody>
          </p:sp>
        </mc:Choice>
        <mc:Fallback xmlns="">
          <p:sp>
            <p:nvSpPr>
              <p:cNvPr id="3" name="Content Placeholder 2">
                <a:extLst>
                  <a:ext uri="{FF2B5EF4-FFF2-40B4-BE49-F238E27FC236}">
                    <a16:creationId xmlns:a16="http://schemas.microsoft.com/office/drawing/2014/main" id="{07E4FDD0-4497-4C21-AD80-892E06483209}"/>
                  </a:ext>
                </a:extLst>
              </p:cNvPr>
              <p:cNvSpPr>
                <a:spLocks noGrp="1" noRot="1" noChangeAspect="1" noMove="1" noResize="1" noEditPoints="1" noAdjustHandles="1" noChangeArrowheads="1" noChangeShapeType="1" noTextEdit="1"/>
              </p:cNvSpPr>
              <p:nvPr>
                <p:ph idx="1"/>
              </p:nvPr>
            </p:nvSpPr>
            <p:spPr>
              <a:xfrm>
                <a:off x="490940" y="1249493"/>
                <a:ext cx="8162119" cy="3762671"/>
              </a:xfrm>
              <a:blipFill>
                <a:blip r:embed="rId3"/>
                <a:stretch>
                  <a:fillRect l="-1089" b="-33557"/>
                </a:stretch>
              </a:blipFill>
            </p:spPr>
            <p:txBody>
              <a:bodyPr/>
              <a:lstStyle/>
              <a:p>
                <a:r>
                  <a:rPr lang="en-US">
                    <a:noFill/>
                  </a:rPr>
                  <a:t> </a:t>
                </a:r>
              </a:p>
            </p:txBody>
          </p:sp>
        </mc:Fallback>
      </mc:AlternateContent>
    </p:spTree>
    <p:extLst>
      <p:ext uri="{BB962C8B-B14F-4D97-AF65-F5344CB8AC3E}">
        <p14:creationId xmlns:p14="http://schemas.microsoft.com/office/powerpoint/2010/main" val="400277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Linear Regression</a:t>
            </a:r>
          </a:p>
        </p:txBody>
      </p:sp>
      <p:sp>
        <p:nvSpPr>
          <p:cNvPr id="3" name="Content Placeholder 2"/>
          <p:cNvSpPr>
            <a:spLocks noGrp="1"/>
          </p:cNvSpPr>
          <p:nvPr>
            <p:ph idx="1"/>
          </p:nvPr>
        </p:nvSpPr>
        <p:spPr>
          <a:xfrm>
            <a:off x="704538" y="1001138"/>
            <a:ext cx="8169639" cy="4032120"/>
          </a:xfrm>
        </p:spPr>
        <p:txBody>
          <a:bodyPr>
            <a:noAutofit/>
          </a:bodyPr>
          <a:lstStyle/>
          <a:p>
            <a:pPr marL="7620" indent="0">
              <a:buNone/>
            </a:pPr>
            <a:r>
              <a:rPr lang="en-US" dirty="0"/>
              <a:t>Finds weights that best fit a linear model to a training set</a:t>
            </a:r>
          </a:p>
          <a:p>
            <a:pPr lvl="1"/>
            <a:r>
              <a:rPr lang="en-US" sz="2000" dirty="0"/>
              <a:t>Typically minimizing the mean-squared error</a:t>
            </a:r>
          </a:p>
          <a:p>
            <a:pPr lvl="1"/>
            <a:endParaRPr lang="en-US" sz="2000" dirty="0"/>
          </a:p>
          <a:p>
            <a:pPr lvl="1"/>
            <a:r>
              <a:rPr lang="en-US" sz="2000" dirty="0"/>
              <a:t>Closed-form solution works for 10Ks of features</a:t>
            </a:r>
          </a:p>
          <a:p>
            <a:pPr lvl="1"/>
            <a:r>
              <a:rPr lang="en-US" sz="2000" dirty="0"/>
              <a:t>For more, need to use gradient descent or similar methods</a:t>
            </a:r>
            <a:br>
              <a:rPr lang="en-US" sz="2000" dirty="0"/>
            </a:br>
            <a:r>
              <a:rPr lang="en-US" sz="2000" dirty="0"/>
              <a:t>(we’ll see this later)</a:t>
            </a:r>
          </a:p>
          <a:p>
            <a:pPr lvl="1"/>
            <a:endParaRPr lang="en-US" sz="2000" dirty="0"/>
          </a:p>
          <a:p>
            <a:pPr marL="7620" indent="0">
              <a:buNone/>
            </a:pPr>
            <a:r>
              <a:rPr lang="en-US" sz="2200" dirty="0"/>
              <a:t>Various regularization strategies can be used to make the model more robust</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11</a:t>
            </a:fld>
            <a:endParaRPr lang="en-GB"/>
          </a:p>
        </p:txBody>
      </p:sp>
    </p:spTree>
    <p:extLst>
      <p:ext uri="{BB962C8B-B14F-4D97-AF65-F5344CB8AC3E}">
        <p14:creationId xmlns:p14="http://schemas.microsoft.com/office/powerpoint/2010/main" val="24423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C5D4-9D6A-B046-BCF1-BABE0D65EA10}"/>
              </a:ext>
            </a:extLst>
          </p:cNvPr>
          <p:cNvSpPr>
            <a:spLocks noGrp="1"/>
          </p:cNvSpPr>
          <p:nvPr>
            <p:ph type="title"/>
          </p:nvPr>
        </p:nvSpPr>
        <p:spPr/>
        <p:txBody>
          <a:bodyPr/>
          <a:lstStyle/>
          <a:p>
            <a:r>
              <a:rPr lang="en-US" sz="3600" dirty="0"/>
              <a:t>Logistic Regression</a:t>
            </a:r>
          </a:p>
        </p:txBody>
      </p:sp>
      <p:sp>
        <p:nvSpPr>
          <p:cNvPr id="3" name="Text Placeholder 2">
            <a:extLst>
              <a:ext uri="{FF2B5EF4-FFF2-40B4-BE49-F238E27FC236}">
                <a16:creationId xmlns:a16="http://schemas.microsoft.com/office/drawing/2014/main" id="{1292E050-CEA2-4343-B2AF-0810C5FC5BD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E3829A9-C755-8043-AA1F-52FE089FF067}"/>
              </a:ext>
            </a:extLst>
          </p:cNvPr>
          <p:cNvSpPr>
            <a:spLocks noGrp="1"/>
          </p:cNvSpPr>
          <p:nvPr>
            <p:ph type="ftr" sz="quarter" idx="4294967295"/>
          </p:nvPr>
        </p:nvSpPr>
        <p:spPr/>
        <p:txBody>
          <a:bodyPr/>
          <a:lstStyle/>
          <a:p>
            <a:pPr>
              <a:defRPr/>
            </a:pPr>
            <a:r>
              <a:rPr lang="en-GB" dirty="0"/>
              <a:t> </a:t>
            </a:r>
          </a:p>
        </p:txBody>
      </p:sp>
      <p:sp>
        <p:nvSpPr>
          <p:cNvPr id="5" name="Slide Number Placeholder 4">
            <a:extLst>
              <a:ext uri="{FF2B5EF4-FFF2-40B4-BE49-F238E27FC236}">
                <a16:creationId xmlns:a16="http://schemas.microsoft.com/office/drawing/2014/main" id="{C1DCDC0C-8280-804E-B230-9D69458B6F20}"/>
              </a:ext>
            </a:extLst>
          </p:cNvPr>
          <p:cNvSpPr>
            <a:spLocks noGrp="1"/>
          </p:cNvSpPr>
          <p:nvPr>
            <p:ph type="sldNum" sz="quarter" idx="4294967295"/>
          </p:nvPr>
        </p:nvSpPr>
        <p:spPr>
          <a:xfrm>
            <a:off x="8213725" y="5259388"/>
            <a:ext cx="414338" cy="303212"/>
          </a:xfrm>
        </p:spPr>
        <p:txBody>
          <a:bodyPr/>
          <a:lstStyle/>
          <a:p>
            <a:pPr>
              <a:defRPr/>
            </a:pPr>
            <a:fld id="{B910DD2F-4B2A-1149-8114-29949C022244}" type="slidenum">
              <a:rPr lang="en-GB" smtClean="0"/>
              <a:pPr>
                <a:defRPr/>
              </a:pPr>
              <a:t>12</a:t>
            </a:fld>
            <a:endParaRPr lang="en-GB"/>
          </a:p>
        </p:txBody>
      </p:sp>
    </p:spTree>
    <p:extLst>
      <p:ext uri="{BB962C8B-B14F-4D97-AF65-F5344CB8AC3E}">
        <p14:creationId xmlns:p14="http://schemas.microsoft.com/office/powerpoint/2010/main" val="388189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3C26F-159D-4041-8980-29CE5327EF5E}"/>
              </a:ext>
            </a:extLst>
          </p:cNvPr>
          <p:cNvSpPr>
            <a:spLocks noGrp="1"/>
          </p:cNvSpPr>
          <p:nvPr>
            <p:ph type="title"/>
          </p:nvPr>
        </p:nvSpPr>
        <p:spPr/>
        <p:txBody>
          <a:bodyPr/>
          <a:lstStyle/>
          <a:p>
            <a:r>
              <a:rPr lang="en-US" dirty="0"/>
              <a:t>Regression for Classification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447F809-334E-4EF0-AEE1-53A84D5685A9}"/>
                  </a:ext>
                </a:extLst>
              </p:cNvPr>
              <p:cNvSpPr>
                <a:spLocks noGrp="1"/>
              </p:cNvSpPr>
              <p:nvPr>
                <p:ph idx="1"/>
              </p:nvPr>
            </p:nvSpPr>
            <p:spPr>
              <a:xfrm>
                <a:off x="465151" y="1457742"/>
                <a:ext cx="8162119" cy="2662027"/>
              </a:xfrm>
            </p:spPr>
            <p:txBody>
              <a:bodyPr>
                <a:normAutofit/>
              </a:bodyPr>
              <a:lstStyle/>
              <a:p>
                <a:pPr marL="7620" indent="0">
                  <a:buNone/>
                </a:pPr>
                <a:r>
                  <a:rPr lang="en-US" dirty="0"/>
                  <a:t>Classifiers generally pick between two classes (Boolean true/false)</a:t>
                </a:r>
              </a:p>
              <a:p>
                <a:pPr marL="7620" indent="0">
                  <a:buNone/>
                </a:pPr>
                <a:endParaRPr lang="en-US" dirty="0"/>
              </a:p>
              <a:p>
                <a:pPr marL="7620" indent="0">
                  <a:buNone/>
                </a:pPr>
                <a:r>
                  <a:rPr lang="en-US" dirty="0"/>
                  <a:t>Question: Could we use linear regression to build a function to map inputs to two values?</a:t>
                </a:r>
              </a:p>
              <a:p>
                <a:pPr marL="762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b="1" dirty="0"/>
              </a:p>
            </p:txBody>
          </p:sp>
        </mc:Choice>
        <mc:Fallback xmlns="">
          <p:sp>
            <p:nvSpPr>
              <p:cNvPr id="5" name="Content Placeholder 4">
                <a:extLst>
                  <a:ext uri="{FF2B5EF4-FFF2-40B4-BE49-F238E27FC236}">
                    <a16:creationId xmlns:a16="http://schemas.microsoft.com/office/drawing/2014/main" id="{5447F809-334E-4EF0-AEE1-53A84D5685A9}"/>
                  </a:ext>
                </a:extLst>
              </p:cNvPr>
              <p:cNvSpPr>
                <a:spLocks noGrp="1" noRot="1" noChangeAspect="1" noMove="1" noResize="1" noEditPoints="1" noAdjustHandles="1" noChangeArrowheads="1" noChangeShapeType="1" noTextEdit="1"/>
              </p:cNvSpPr>
              <p:nvPr>
                <p:ph idx="1"/>
              </p:nvPr>
            </p:nvSpPr>
            <p:spPr>
              <a:xfrm>
                <a:off x="465151" y="1457742"/>
                <a:ext cx="8162119" cy="2662027"/>
              </a:xfrm>
              <a:blipFill>
                <a:blip r:embed="rId3"/>
                <a:stretch>
                  <a:fillRect l="-1046"/>
                </a:stretch>
              </a:blipFill>
            </p:spPr>
            <p:txBody>
              <a:bodyPr/>
              <a:lstStyle/>
              <a:p>
                <a:r>
                  <a:rPr lang="en-US">
                    <a:noFill/>
                  </a:rPr>
                  <a:t> </a:t>
                </a:r>
              </a:p>
            </p:txBody>
          </p:sp>
        </mc:Fallback>
      </mc:AlternateContent>
    </p:spTree>
    <p:extLst>
      <p:ext uri="{BB962C8B-B14F-4D97-AF65-F5344CB8AC3E}">
        <p14:creationId xmlns:p14="http://schemas.microsoft.com/office/powerpoint/2010/main" val="183389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8EC13-4A0F-4172-B152-880861FE6D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1731" y="718457"/>
            <a:ext cx="4766755" cy="4649168"/>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7069E26-1731-4A4B-B7B9-E3AE58ABAED6}"/>
                  </a:ext>
                </a:extLst>
              </p:cNvPr>
              <p:cNvSpPr>
                <a:spLocks noGrp="1"/>
              </p:cNvSpPr>
              <p:nvPr>
                <p:ph type="title"/>
              </p:nvPr>
            </p:nvSpPr>
            <p:spPr>
              <a:xfrm>
                <a:off x="465151" y="159738"/>
                <a:ext cx="8162119" cy="600605"/>
              </a:xfrm>
            </p:spPr>
            <p:txBody>
              <a:bodyPr/>
              <a:lstStyle/>
              <a:p>
                <a:r>
                  <a:rPr lang="en-US" dirty="0"/>
                  <a:t>Logistic (aka Sigmoid, </a:t>
                </a:r>
                <a14:m>
                  <m:oMath xmlns:m="http://schemas.openxmlformats.org/officeDocument/2006/math">
                    <m:r>
                      <a:rPr lang="en-US" b="0" i="1" smtClean="0">
                        <a:latin typeface="Cambria Math" panose="02040503050406030204" pitchFamily="18" charset="0"/>
                      </a:rPr>
                      <m:t>𝜎</m:t>
                    </m:r>
                  </m:oMath>
                </a14:m>
                <a:r>
                  <a:rPr lang="en-US" dirty="0"/>
                  <a:t>) Functions</a:t>
                </a:r>
              </a:p>
            </p:txBody>
          </p:sp>
        </mc:Choice>
        <mc:Fallback xmlns="">
          <p:sp>
            <p:nvSpPr>
              <p:cNvPr id="2" name="Title 1">
                <a:extLst>
                  <a:ext uri="{FF2B5EF4-FFF2-40B4-BE49-F238E27FC236}">
                    <a16:creationId xmlns:a16="http://schemas.microsoft.com/office/drawing/2014/main" id="{B7069E26-1731-4A4B-B7B9-E3AE58ABAED6}"/>
                  </a:ext>
                </a:extLst>
              </p:cNvPr>
              <p:cNvSpPr>
                <a:spLocks noGrp="1" noRot="1" noChangeAspect="1" noMove="1" noResize="1" noEditPoints="1" noAdjustHandles="1" noChangeArrowheads="1" noChangeShapeType="1" noTextEdit="1"/>
              </p:cNvSpPr>
              <p:nvPr>
                <p:ph type="title"/>
              </p:nvPr>
            </p:nvSpPr>
            <p:spPr>
              <a:xfrm>
                <a:off x="465151" y="159738"/>
                <a:ext cx="8162119" cy="600605"/>
              </a:xfrm>
              <a:blipFill>
                <a:blip r:embed="rId4"/>
                <a:stretch>
                  <a:fillRect t="-10101" b="-32323"/>
                </a:stretch>
              </a:blipFill>
            </p:spPr>
            <p:txBody>
              <a:bodyPr/>
              <a:lstStyle/>
              <a:p>
                <a:r>
                  <a:rPr lang="en-US">
                    <a:noFill/>
                  </a:rPr>
                  <a:t> </a:t>
                </a:r>
              </a:p>
            </p:txBody>
          </p:sp>
        </mc:Fallback>
      </mc:AlternateContent>
    </p:spTree>
    <p:extLst>
      <p:ext uri="{BB962C8B-B14F-4D97-AF65-F5344CB8AC3E}">
        <p14:creationId xmlns:p14="http://schemas.microsoft.com/office/powerpoint/2010/main" val="25040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A8DA-C1D9-4CD3-9F08-6EBC0B0E9409}"/>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2509A42B-B2EC-433D-BA02-D948E1AC8B56}"/>
              </a:ext>
            </a:extLst>
          </p:cNvPr>
          <p:cNvSpPr>
            <a:spLocks noGrp="1"/>
          </p:cNvSpPr>
          <p:nvPr>
            <p:ph idx="1"/>
          </p:nvPr>
        </p:nvSpPr>
        <p:spPr/>
        <p:txBody>
          <a:bodyPr/>
          <a:lstStyle/>
          <a:p>
            <a:pPr marL="7620" indent="0">
              <a:buNone/>
            </a:pPr>
            <a:r>
              <a:rPr lang="en-US" dirty="0"/>
              <a:t>Training – requires </a:t>
            </a:r>
            <a:r>
              <a:rPr lang="en-US" i="1" dirty="0"/>
              <a:t>gradient descent</a:t>
            </a:r>
            <a:r>
              <a:rPr lang="en-US" dirty="0"/>
              <a:t> to minimize a cost function</a:t>
            </a:r>
          </a:p>
          <a:p>
            <a:pPr marL="7620" indent="0">
              <a:buNone/>
            </a:pPr>
            <a:endParaRPr lang="en-US" i="1" dirty="0"/>
          </a:p>
          <a:p>
            <a:pPr marL="7620" indent="0">
              <a:buNone/>
            </a:pPr>
            <a:r>
              <a:rPr lang="en-US" dirty="0"/>
              <a:t>Prediction – evaluate the logistic function and use it to determine if an item is in the class</a:t>
            </a:r>
          </a:p>
        </p:txBody>
      </p:sp>
    </p:spTree>
    <p:extLst>
      <p:ext uri="{BB962C8B-B14F-4D97-AF65-F5344CB8AC3E}">
        <p14:creationId xmlns:p14="http://schemas.microsoft.com/office/powerpoint/2010/main" val="121630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A8DA-C1D9-4CD3-9F08-6EBC0B0E9409}"/>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2509A42B-B2EC-433D-BA02-D948E1AC8B56}"/>
              </a:ext>
            </a:extLst>
          </p:cNvPr>
          <p:cNvSpPr>
            <a:spLocks noGrp="1"/>
          </p:cNvSpPr>
          <p:nvPr>
            <p:ph idx="1"/>
          </p:nvPr>
        </p:nvSpPr>
        <p:spPr/>
        <p:txBody>
          <a:bodyPr/>
          <a:lstStyle/>
          <a:p>
            <a:pPr marL="7620" indent="0">
              <a:buNone/>
            </a:pPr>
            <a:r>
              <a:rPr lang="en-US" dirty="0"/>
              <a:t>Training – requires </a:t>
            </a:r>
            <a:r>
              <a:rPr lang="en-US" i="1" dirty="0"/>
              <a:t>gradient descent</a:t>
            </a:r>
            <a:r>
              <a:rPr lang="en-US" dirty="0"/>
              <a:t> to minimize a cost function</a:t>
            </a:r>
          </a:p>
          <a:p>
            <a:pPr marL="7620" indent="0">
              <a:buNone/>
            </a:pPr>
            <a:endParaRPr lang="en-US" i="1" dirty="0"/>
          </a:p>
          <a:p>
            <a:pPr marL="7620" indent="0">
              <a:buNone/>
            </a:pPr>
            <a:r>
              <a:rPr lang="en-US" dirty="0"/>
              <a:t>Prediction – evaluate the logistic function and use it to determine if an item is in the class</a:t>
            </a:r>
          </a:p>
        </p:txBody>
      </p:sp>
      <p:sp>
        <p:nvSpPr>
          <p:cNvPr id="4" name="Rectangle 3">
            <a:extLst>
              <a:ext uri="{FF2B5EF4-FFF2-40B4-BE49-F238E27FC236}">
                <a16:creationId xmlns:a16="http://schemas.microsoft.com/office/drawing/2014/main" id="{941141BA-43EC-4C79-8EEB-5597D1CDE0C1}"/>
              </a:ext>
            </a:extLst>
          </p:cNvPr>
          <p:cNvSpPr/>
          <p:nvPr/>
        </p:nvSpPr>
        <p:spPr>
          <a:xfrm>
            <a:off x="2519570" y="1699591"/>
            <a:ext cx="4248978" cy="2609022"/>
          </a:xfrm>
          <a:prstGeom prst="rect">
            <a:avLst/>
          </a:prstGeom>
          <a:solidFill>
            <a:schemeClr val="bg1">
              <a:lumMod val="95000"/>
            </a:schemeClr>
          </a:solidFill>
          <a:effectLst>
            <a:outerShdw blurRad="50800" dist="38100" dir="8100000" algn="tr" rotWithShape="0">
              <a:prstClr val="black">
                <a:alpha val="40000"/>
              </a:prstClr>
            </a:outerShdw>
          </a:effectLst>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solidFill>
                  <a:schemeClr val="tx1"/>
                </a:solidFill>
              </a:rPr>
              <a:t>We’ll start with </a:t>
            </a:r>
            <a:r>
              <a:rPr lang="en-US" sz="2400" i="1" dirty="0">
                <a:solidFill>
                  <a:schemeClr val="tx1"/>
                </a:solidFill>
              </a:rPr>
              <a:t>prediction</a:t>
            </a:r>
            <a:r>
              <a:rPr lang="en-US" sz="2400" dirty="0">
                <a:solidFill>
                  <a:schemeClr val="tx1"/>
                </a:solidFill>
              </a:rPr>
              <a:t> because it will also be used as part of training!</a:t>
            </a:r>
          </a:p>
        </p:txBody>
      </p:sp>
    </p:spTree>
    <p:extLst>
      <p:ext uri="{BB962C8B-B14F-4D97-AF65-F5344CB8AC3E}">
        <p14:creationId xmlns:p14="http://schemas.microsoft.com/office/powerpoint/2010/main" val="84766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93F9-B5FA-46E6-BD3D-A34A0130CCDD}"/>
              </a:ext>
            </a:extLst>
          </p:cNvPr>
          <p:cNvSpPr>
            <a:spLocks noGrp="1"/>
          </p:cNvSpPr>
          <p:nvPr>
            <p:ph type="title"/>
          </p:nvPr>
        </p:nvSpPr>
        <p:spPr/>
        <p:txBody>
          <a:bodyPr/>
          <a:lstStyle/>
          <a:p>
            <a:r>
              <a:rPr lang="en-US" dirty="0"/>
              <a:t>Logistic Regression: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F3728A-5AAC-44F8-BDE9-FEC8D8E09A81}"/>
                  </a:ext>
                </a:extLst>
              </p:cNvPr>
              <p:cNvSpPr>
                <a:spLocks noGrp="1"/>
              </p:cNvSpPr>
              <p:nvPr>
                <p:ph idx="1"/>
              </p:nvPr>
            </p:nvSpPr>
            <p:spPr/>
            <p:txBody>
              <a:bodyPr/>
              <a:lstStyle/>
              <a:p>
                <a:pPr marL="7620" indent="0">
                  <a:buNone/>
                </a:pPr>
                <a:r>
                  <a:rPr lang="en-US" dirty="0"/>
                  <a:t>To classify (predict a class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t>for) an instance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look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≥0.5</m:t>
                    </m:r>
                  </m:oMath>
                </a14:m>
                <a:endParaRPr lang="en-US" dirty="0"/>
              </a:p>
              <a:p>
                <a:pPr marL="7620" indent="0">
                  <a:buNone/>
                </a:pPr>
                <a:r>
                  <a:rPr lang="en-US" dirty="0"/>
                  <a:t>	</a:t>
                </a:r>
                <a:r>
                  <a:rPr lang="en-US" dirty="0">
                    <a:solidFill>
                      <a:schemeClr val="accent4"/>
                    </a:solidFill>
                  </a:rPr>
                  <a:t>True</a:t>
                </a:r>
                <a:r>
                  <a:rPr lang="en-US" dirty="0"/>
                  <a:t> = in our class</a:t>
                </a:r>
              </a:p>
              <a:p>
                <a:pPr marL="7620" indent="0">
                  <a:buNone/>
                </a:pPr>
                <a:r>
                  <a:rPr lang="en-US" dirty="0"/>
                  <a:t>	</a:t>
                </a:r>
                <a:r>
                  <a:rPr lang="en-US" dirty="0">
                    <a:solidFill>
                      <a:schemeClr val="accent4"/>
                    </a:solidFill>
                  </a:rPr>
                  <a:t>False</a:t>
                </a:r>
                <a:r>
                  <a:rPr lang="en-US" dirty="0"/>
                  <a:t> = not in our class</a:t>
                </a:r>
              </a:p>
              <a:p>
                <a:pPr marL="7620" indent="0">
                  <a:buNone/>
                </a:pPr>
                <a:endParaRPr lang="en-US" dirty="0"/>
              </a:p>
              <a:p>
                <a:pPr marL="7620" indent="0">
                  <a:buNone/>
                </a:pPr>
                <a:r>
                  <a:rPr lang="en-US" dirty="0"/>
                  <a:t>But even better…</a:t>
                </a:r>
              </a:p>
            </p:txBody>
          </p:sp>
        </mc:Choice>
        <mc:Fallback xmlns="">
          <p:sp>
            <p:nvSpPr>
              <p:cNvPr id="3" name="Content Placeholder 2">
                <a:extLst>
                  <a:ext uri="{FF2B5EF4-FFF2-40B4-BE49-F238E27FC236}">
                    <a16:creationId xmlns:a16="http://schemas.microsoft.com/office/drawing/2014/main" id="{69F3728A-5AAC-44F8-BDE9-FEC8D8E09A81}"/>
                  </a:ext>
                </a:extLst>
              </p:cNvPr>
              <p:cNvSpPr>
                <a:spLocks noGrp="1" noRot="1" noChangeAspect="1" noMove="1" noResize="1" noEditPoints="1" noAdjustHandles="1" noChangeArrowheads="1" noChangeShapeType="1" noTextEdit="1"/>
              </p:cNvSpPr>
              <p:nvPr>
                <p:ph idx="1"/>
              </p:nvPr>
            </p:nvSpPr>
            <p:spPr>
              <a:blipFill>
                <a:blip r:embed="rId2"/>
                <a:stretch>
                  <a:fillRect l="-1046"/>
                </a:stretch>
              </a:blipFill>
            </p:spPr>
            <p:txBody>
              <a:bodyPr/>
              <a:lstStyle/>
              <a:p>
                <a:r>
                  <a:rPr lang="en-US">
                    <a:noFill/>
                  </a:rPr>
                  <a:t> </a:t>
                </a:r>
              </a:p>
            </p:txBody>
          </p:sp>
        </mc:Fallback>
      </mc:AlternateContent>
    </p:spTree>
    <p:extLst>
      <p:ext uri="{BB962C8B-B14F-4D97-AF65-F5344CB8AC3E}">
        <p14:creationId xmlns:p14="http://schemas.microsoft.com/office/powerpoint/2010/main" val="95665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Gives a</a:t>
            </a:r>
            <a:br>
              <a:rPr lang="en-US" dirty="0"/>
            </a:br>
            <a:r>
              <a:rPr lang="en-US" dirty="0"/>
              <a:t>Probabilistic Prediction!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5152" y="1457742"/>
                <a:ext cx="4996400" cy="3762671"/>
              </a:xfrm>
            </p:spPr>
            <p:txBody>
              <a:bodyPr/>
              <a:lstStyle/>
              <a:p>
                <a:pPr marL="7620" indent="0">
                  <a:buNone/>
                </a:pPr>
                <a:r>
                  <a:rPr lang="en-US" dirty="0">
                    <a:latin typeface="Helvetica" pitchFamily="2" charset="0"/>
                  </a:rPr>
                  <a:t>Probability estimate: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𝑝</m:t>
                          </m:r>
                        </m:e>
                      </m:acc>
                      <m:r>
                        <a:rPr lang="en-US" b="0" i="1" smtClean="0">
                          <a:latin typeface="Cambria Math" charset="0"/>
                        </a:rPr>
                        <m:t>=</m:t>
                      </m:r>
                      <m:r>
                        <a:rPr lang="en-US" b="0" i="1" smtClean="0">
                          <a:latin typeface="Cambria Math"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charset="0"/>
                                </a:rPr>
                                <m:t>𝒘</m:t>
                              </m:r>
                            </m:e>
                            <m:sup>
                              <m:r>
                                <a:rPr lang="en-US" b="0" i="1" smtClean="0">
                                  <a:latin typeface="Cambria Math" charset="0"/>
                                </a:rPr>
                                <m:t>𝑇</m:t>
                              </m:r>
                            </m:sup>
                          </m:sSup>
                          <m:r>
                            <a:rPr lang="en-US" b="0" i="1" smtClean="0">
                              <a:latin typeface="Cambria Math" charset="0"/>
                            </a:rPr>
                            <m:t>⋅</m:t>
                          </m:r>
                          <m:r>
                            <a:rPr lang="en-US" b="1" i="1" smtClean="0">
                              <a:latin typeface="Cambria Math" charset="0"/>
                            </a:rPr>
                            <m:t>𝑿</m:t>
                          </m:r>
                        </m:e>
                      </m:d>
                    </m:oMath>
                  </m:oMathPara>
                </a14:m>
                <a:endParaRPr lang="en-US" b="0" dirty="0"/>
              </a:p>
              <a:p>
                <a:endParaRPr lang="en-US" dirty="0"/>
              </a:p>
              <a:p>
                <a:pPr marL="7620" indent="0">
                  <a:buNone/>
                </a:pPr>
                <a:r>
                  <a:rPr lang="en-US" dirty="0"/>
                  <a:t>can be turned to a prediction: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d>
                        <m:dPr>
                          <m:begChr m:val="{"/>
                          <m:endChr m:val=""/>
                          <m:ctrlPr>
                            <a:rPr lang="cs-CZ" b="0" i="1" smtClean="0">
                              <a:latin typeface="Cambria Math" panose="02040503050406030204" pitchFamily="18" charset="0"/>
                            </a:rPr>
                          </m:ctrlPr>
                        </m:dPr>
                        <m:e>
                          <m:eqArr>
                            <m:eqArrPr>
                              <m:ctrlPr>
                                <a:rPr lang="cs-CZ" b="0" i="1" smtClean="0">
                                  <a:latin typeface="Cambria Math" panose="02040503050406030204" pitchFamily="18" charset="0"/>
                                </a:rPr>
                              </m:ctrlPr>
                            </m:eqArrPr>
                            <m:e>
                              <m:r>
                                <a:rPr lang="en-US" b="0" i="1" smtClean="0">
                                  <a:latin typeface="Cambria Math" charset="0"/>
                                </a:rPr>
                                <m:t>0 </m:t>
                              </m:r>
                              <m:r>
                                <a:rPr lang="en-US" b="0" i="1" smtClean="0">
                                  <a:latin typeface="Cambria Math" charset="0"/>
                                </a:rPr>
                                <m:t>𝑖𝑓</m:t>
                              </m:r>
                              <m:r>
                                <a:rPr lang="en-US" b="0" i="1" smtClean="0">
                                  <a:latin typeface="Cambria Math" charset="0"/>
                                </a:rPr>
                                <m:t> </m:t>
                              </m:r>
                              <m:acc>
                                <m:accPr>
                                  <m:chr m:val="̂"/>
                                  <m:ctrlPr>
                                    <a:rPr lang="en-US" b="0" i="1" smtClean="0">
                                      <a:latin typeface="Cambria Math" panose="02040503050406030204" pitchFamily="18" charset="0"/>
                                    </a:rPr>
                                  </m:ctrlPr>
                                </m:accPr>
                                <m:e>
                                  <m:r>
                                    <a:rPr lang="en-US" b="0" i="1" smtClean="0">
                                      <a:latin typeface="Cambria Math" charset="0"/>
                                    </a:rPr>
                                    <m:t>𝑝</m:t>
                                  </m:r>
                                </m:e>
                              </m:acc>
                              <m:r>
                                <a:rPr lang="en-US" b="0" i="1" smtClean="0">
                                  <a:latin typeface="Cambria Math" charset="0"/>
                                </a:rPr>
                                <m:t>&lt;0.5,</m:t>
                              </m:r>
                            </m:e>
                            <m:e>
                              <m:r>
                                <a:rPr lang="en-US" b="0" i="1" smtClean="0">
                                  <a:latin typeface="Cambria Math" charset="0"/>
                                </a:rPr>
                                <m:t>1 </m:t>
                              </m:r>
                              <m:r>
                                <a:rPr lang="en-US" b="0" i="1" smtClean="0">
                                  <a:latin typeface="Cambria Math" charset="0"/>
                                </a:rPr>
                                <m:t>𝑖𝑓</m:t>
                              </m:r>
                              <m:r>
                                <a:rPr lang="en-US" b="0" i="1" smtClean="0">
                                  <a:latin typeface="Cambria Math" charset="0"/>
                                </a:rPr>
                                <m:t> </m:t>
                              </m:r>
                              <m:acc>
                                <m:accPr>
                                  <m:chr m:val="̂"/>
                                  <m:ctrlPr>
                                    <a:rPr lang="en-US" b="0" i="1" smtClean="0">
                                      <a:latin typeface="Cambria Math" panose="02040503050406030204" pitchFamily="18" charset="0"/>
                                    </a:rPr>
                                  </m:ctrlPr>
                                </m:accPr>
                                <m:e>
                                  <m:r>
                                    <a:rPr lang="en-US" b="0" i="1" smtClean="0">
                                      <a:latin typeface="Cambria Math" charset="0"/>
                                    </a:rPr>
                                    <m:t>𝑝</m:t>
                                  </m:r>
                                </m:e>
                              </m:acc>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0.5</m:t>
                              </m:r>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5152" y="1457742"/>
                <a:ext cx="4996400" cy="3762671"/>
              </a:xfrm>
              <a:blipFill>
                <a:blip r:embed="rId3"/>
                <a:stretch>
                  <a:fillRect l="-1707"/>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18</a:t>
            </a:fld>
            <a:endParaRPr lang="en-GB"/>
          </a:p>
        </p:txBody>
      </p:sp>
      <p:grpSp>
        <p:nvGrpSpPr>
          <p:cNvPr id="8" name="Group 7">
            <a:extLst>
              <a:ext uri="{FF2B5EF4-FFF2-40B4-BE49-F238E27FC236}">
                <a16:creationId xmlns:a16="http://schemas.microsoft.com/office/drawing/2014/main" id="{4483311E-C22F-41EB-B60D-88C21588F98C}"/>
              </a:ext>
            </a:extLst>
          </p:cNvPr>
          <p:cNvGrpSpPr/>
          <p:nvPr/>
        </p:nvGrpSpPr>
        <p:grpSpPr>
          <a:xfrm>
            <a:off x="5046216" y="2102126"/>
            <a:ext cx="3835562" cy="2641122"/>
            <a:chOff x="6090576" y="3216729"/>
            <a:chExt cx="2433394" cy="1675606"/>
          </a:xfrm>
        </p:grpSpPr>
        <p:pic>
          <p:nvPicPr>
            <p:cNvPr id="6" name="Picture 5"/>
            <p:cNvPicPr>
              <a:picLocks noChangeAspect="1"/>
            </p:cNvPicPr>
            <p:nvPr/>
          </p:nvPicPr>
          <p:blipFill>
            <a:blip r:embed="rId4"/>
            <a:stretch>
              <a:fillRect/>
            </a:stretch>
          </p:blipFill>
          <p:spPr>
            <a:xfrm>
              <a:off x="6090576" y="3216729"/>
              <a:ext cx="2433394" cy="1675606"/>
            </a:xfrm>
            <a:prstGeom prst="rect">
              <a:avLst/>
            </a:prstGeom>
            <a:effectLst>
              <a:outerShdw blurRad="50800" dist="38100" dir="8100000" algn="tr" rotWithShape="0">
                <a:prstClr val="black">
                  <a:alpha val="40000"/>
                </a:prstClr>
              </a:outerShdw>
            </a:effectLst>
          </p:spPr>
        </p:pic>
        <p:sp>
          <p:nvSpPr>
            <p:cNvPr id="7" name="Rectangle 6"/>
            <p:cNvSpPr/>
            <p:nvPr/>
          </p:nvSpPr>
          <p:spPr>
            <a:xfrm>
              <a:off x="6237515" y="3306419"/>
              <a:ext cx="2237468" cy="715455"/>
            </a:xfrm>
            <a:prstGeom prst="rect">
              <a:avLst/>
            </a:prstGeom>
            <a:solidFill>
              <a:srgbClr val="A93023">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6520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BD78-5370-4CD5-A683-7C10A7DA4D68}"/>
              </a:ext>
            </a:extLst>
          </p:cNvPr>
          <p:cNvSpPr>
            <a:spLocks noGrp="1"/>
          </p:cNvSpPr>
          <p:nvPr>
            <p:ph type="title"/>
          </p:nvPr>
        </p:nvSpPr>
        <p:spPr/>
        <p:txBody>
          <a:bodyPr/>
          <a:lstStyle/>
          <a:p>
            <a:r>
              <a:rPr lang="en-US" dirty="0"/>
              <a:t>How Do We </a:t>
            </a:r>
            <a:r>
              <a:rPr lang="en-US" i="1" dirty="0"/>
              <a:t>Train</a:t>
            </a:r>
            <a:r>
              <a:rPr lang="en-US" dirty="0"/>
              <a: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B4B114-9E64-4504-B6BA-1E2536DAFA93}"/>
                  </a:ext>
                </a:extLst>
              </p:cNvPr>
              <p:cNvSpPr>
                <a:spLocks noGrp="1"/>
              </p:cNvSpPr>
              <p:nvPr>
                <p:ph idx="1"/>
              </p:nvPr>
            </p:nvSpPr>
            <p:spPr/>
            <p:txBody>
              <a:bodyPr>
                <a:normAutofit lnSpcReduction="10000"/>
              </a:bodyPr>
              <a:lstStyle/>
              <a:p>
                <a:pPr marL="7620" indent="0">
                  <a:buNone/>
                </a:pPr>
                <a:r>
                  <a:rPr lang="en-US" dirty="0"/>
                  <a:t>For a given instance, we’ll use </a:t>
                </a:r>
                <a:r>
                  <a:rPr lang="en-US" i="1" dirty="0"/>
                  <a:t>log cost</a:t>
                </a:r>
                <a:r>
                  <a:rPr lang="en-US" dirty="0"/>
                  <a:t> to measure the error between our (probabilistic) estimate and the training label:</a:t>
                </a:r>
              </a:p>
              <a:p>
                <a:pPr marL="7620" indent="0">
                  <a:buNone/>
                </a:pPr>
                <a14:m>
                  <m:oMathPara xmlns:m="http://schemas.openxmlformats.org/officeDocument/2006/math">
                    <m:oMathParaPr>
                      <m:jc m:val="centerGroup"/>
                    </m:oMathParaPr>
                    <m:oMath xmlns:m="http://schemas.openxmlformats.org/officeDocument/2006/math">
                      <m:r>
                        <a:rPr lang="en-US" i="1">
                          <a:latin typeface="Cambria Math" charset="0"/>
                        </a:rPr>
                        <m:t>𝑐</m:t>
                      </m:r>
                      <m:d>
                        <m:dPr>
                          <m:ctrlPr>
                            <a:rPr lang="en-US" i="1">
                              <a:latin typeface="Cambria Math" panose="02040503050406030204" pitchFamily="18" charset="0"/>
                            </a:rPr>
                          </m:ctrlPr>
                        </m:dPr>
                        <m:e>
                          <m:r>
                            <a:rPr lang="en-US" i="1">
                              <a:latin typeface="Cambria Math" charset="0"/>
                            </a:rPr>
                            <m:t>𝑤</m:t>
                          </m:r>
                        </m:e>
                      </m:d>
                      <m:r>
                        <a:rPr lang="en-US" i="1">
                          <a:latin typeface="Cambria Math" charset="0"/>
                        </a:rPr>
                        <m:t>=</m:t>
                      </m:r>
                      <m:d>
                        <m:dPr>
                          <m:begChr m:val="{"/>
                          <m:endChr m:val=""/>
                          <m:ctrlPr>
                            <a:rPr lang="cs-CZ" i="1">
                              <a:latin typeface="Cambria Math" panose="02040503050406030204" pitchFamily="18" charset="0"/>
                            </a:rPr>
                          </m:ctrlPr>
                        </m:dPr>
                        <m:e>
                          <m:eqArr>
                            <m:eqArrPr>
                              <m:ctrlPr>
                                <a:rPr lang="cs-CZ" i="1">
                                  <a:latin typeface="Cambria Math" panose="02040503050406030204" pitchFamily="18" charset="0"/>
                                </a:rPr>
                              </m:ctrlPr>
                            </m:eqArrPr>
                            <m:e>
                              <m:r>
                                <a:rPr lang="en-US" i="1">
                                  <a:latin typeface="Cambria Math" charset="0"/>
                                </a:rPr>
                                <m:t>−</m:t>
                              </m:r>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acc>
                                    </m:e>
                                  </m:d>
                                </m:e>
                              </m:func>
                              <m:r>
                                <a:rPr lang="en-US" i="1">
                                  <a:latin typeface="Cambria Math" charset="0"/>
                                </a:rPr>
                                <m:t>         </m:t>
                              </m:r>
                              <m:r>
                                <a:rPr lang="en-US" i="1">
                                  <a:latin typeface="Cambria Math" charset="0"/>
                                </a:rPr>
                                <m:t>𝑖𝑓</m:t>
                              </m:r>
                              <m:r>
                                <a:rPr lang="en-US" i="1">
                                  <a:latin typeface="Cambria Math"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charset="0"/>
                                </a:rPr>
                                <m:t>=1,</m:t>
                              </m:r>
                            </m:e>
                            <m:e>
                              <m:r>
                                <a:rPr lang="en-US" i="1">
                                  <a:latin typeface="Cambria Math" charset="0"/>
                                </a:rPr>
                                <m:t>−</m:t>
                              </m:r>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1−</m:t>
                                      </m:r>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acc>
                                    </m:e>
                                  </m:d>
                                </m:e>
                              </m:func>
                              <m:r>
                                <a:rPr lang="en-US" i="1">
                                  <a:latin typeface="Cambria Math" charset="0"/>
                                </a:rPr>
                                <m:t> </m:t>
                              </m:r>
                              <m:r>
                                <a:rPr lang="en-US" i="1">
                                  <a:latin typeface="Cambria Math" charset="0"/>
                                </a:rPr>
                                <m:t>𝑖𝑓</m:t>
                              </m:r>
                              <m:r>
                                <a:rPr lang="en-US" i="1">
                                  <a:latin typeface="Cambria Math" charset="0"/>
                                </a:rPr>
                                <m:t> </m:t>
                              </m:r>
                              <m:sSub>
                                <m:sSubPr>
                                  <m:ctrlPr>
                                    <a:rPr lang="en-US" b="0" i="1" smtClean="0">
                                      <a:latin typeface="Cambria Math" panose="02040503050406030204" pitchFamily="18" charset="0"/>
                                    </a:rPr>
                                  </m:ctrlPr>
                                </m:sSubPr>
                                <m:e>
                                  <m:r>
                                    <a:rPr lang="en-US" i="1">
                                      <a:latin typeface="Cambria Math" charset="0"/>
                                    </a:rPr>
                                    <m:t>𝑦</m:t>
                                  </m:r>
                                </m:e>
                                <m:sub>
                                  <m:r>
                                    <a:rPr lang="en-US" b="0" i="1" smtClean="0">
                                      <a:latin typeface="Cambria Math" panose="02040503050406030204" pitchFamily="18" charset="0"/>
                                    </a:rPr>
                                    <m:t>𝑖</m:t>
                                  </m:r>
                                </m:sub>
                              </m:sSub>
                              <m:r>
                                <a:rPr lang="en-US" i="1">
                                  <a:latin typeface="Cambria Math" charset="0"/>
                                </a:rPr>
                                <m:t>=0</m:t>
                              </m:r>
                            </m:e>
                          </m:eqArr>
                        </m:e>
                      </m:d>
                    </m:oMath>
                  </m:oMathPara>
                </a14:m>
                <a:endParaRPr lang="en-US" dirty="0"/>
              </a:p>
              <a:p>
                <a:pPr marL="7620" indent="0">
                  <a:buNone/>
                </a:pPr>
                <a:endParaRPr lang="en-US" dirty="0"/>
              </a:p>
              <a:p>
                <a:pPr marL="7620" indent="0">
                  <a:buNone/>
                </a:pPr>
                <a:r>
                  <a:rPr lang="en-US" dirty="0"/>
                  <a:t>Across </a:t>
                </a:r>
                <a:r>
                  <a:rPr lang="en-US" i="1" dirty="0"/>
                  <a:t>n</a:t>
                </a:r>
                <a:r>
                  <a:rPr lang="en-US" dirty="0"/>
                  <a:t> training instances, this sums to:</a:t>
                </a:r>
              </a:p>
              <a:p>
                <a:pPr marL="7620" indent="0">
                  <a:buNone/>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bg-BG" i="1">
                              <a:latin typeface="Cambria Math" panose="02040503050406030204" pitchFamily="18" charset="0"/>
                            </a:rPr>
                          </m:ctrlPr>
                        </m:fPr>
                        <m:num>
                          <m:r>
                            <a:rPr lang="en-US" i="1">
                              <a:latin typeface="Cambria Math" charset="0"/>
                            </a:rPr>
                            <m:t>1</m:t>
                          </m:r>
                        </m:num>
                        <m:den>
                          <m:r>
                            <a:rPr lang="en-US" i="1">
                              <a:latin typeface="Cambria Math" panose="02040503050406030204" pitchFamily="18"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r>
                                <a:rPr lang="en-US" i="1">
                                  <a:latin typeface="Cambria Math" charset="0"/>
                                </a:rPr>
                                <m:t>+</m:t>
                              </m:r>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e>
                              </m:d>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e>
                          </m:d>
                        </m:e>
                      </m:nary>
                    </m:oMath>
                  </m:oMathPara>
                </a14:m>
                <a:endParaRPr lang="en-US" dirty="0"/>
              </a:p>
            </p:txBody>
          </p:sp>
        </mc:Choice>
        <mc:Fallback xmlns="">
          <p:sp>
            <p:nvSpPr>
              <p:cNvPr id="3" name="Content Placeholder 2">
                <a:extLst>
                  <a:ext uri="{FF2B5EF4-FFF2-40B4-BE49-F238E27FC236}">
                    <a16:creationId xmlns:a16="http://schemas.microsoft.com/office/drawing/2014/main" id="{AAB4B114-9E64-4504-B6BA-1E2536DAFA93}"/>
                  </a:ext>
                </a:extLst>
              </p:cNvPr>
              <p:cNvSpPr>
                <a:spLocks noGrp="1" noRot="1" noChangeAspect="1" noMove="1" noResize="1" noEditPoints="1" noAdjustHandles="1" noChangeArrowheads="1" noChangeShapeType="1" noTextEdit="1"/>
              </p:cNvSpPr>
              <p:nvPr>
                <p:ph idx="1"/>
              </p:nvPr>
            </p:nvSpPr>
            <p:spPr>
              <a:blipFill>
                <a:blip r:embed="rId3"/>
                <a:stretch>
                  <a:fillRect l="-1046" t="-16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F2BFDF-C0DA-4AE1-BAC7-CB5F96A36027}"/>
              </a:ext>
            </a:extLst>
          </p:cNvPr>
          <p:cNvSpPr txBox="1"/>
          <p:nvPr/>
        </p:nvSpPr>
        <p:spPr>
          <a:xfrm>
            <a:off x="5662464" y="3389522"/>
            <a:ext cx="1537600" cy="461665"/>
          </a:xfrm>
          <a:prstGeom prst="rect">
            <a:avLst/>
          </a:prstGeom>
          <a:noFill/>
        </p:spPr>
        <p:txBody>
          <a:bodyPr wrap="none" rtlCol="0">
            <a:spAutoFit/>
          </a:bodyPr>
          <a:lstStyle/>
          <a:p>
            <a:r>
              <a:rPr lang="en-US" sz="2400" i="1" dirty="0">
                <a:solidFill>
                  <a:schemeClr val="accent4"/>
                </a:solidFill>
                <a:latin typeface="Constantia" charset="0"/>
                <a:ea typeface="Constantia" charset="0"/>
                <a:cs typeface="Constantia" charset="0"/>
              </a:rPr>
              <a:t>y</a:t>
            </a:r>
            <a:r>
              <a:rPr lang="en-US" sz="2400" i="1" baseline="30000" dirty="0">
                <a:solidFill>
                  <a:schemeClr val="accent4"/>
                </a:solidFill>
                <a:latin typeface="Constantia" charset="0"/>
                <a:ea typeface="Constantia" charset="0"/>
                <a:cs typeface="Constantia" charset="0"/>
              </a:rPr>
              <a:t>(</a:t>
            </a:r>
            <a:r>
              <a:rPr lang="en-US" sz="2400" i="1" baseline="30000" dirty="0" err="1">
                <a:solidFill>
                  <a:schemeClr val="accent4"/>
                </a:solidFill>
                <a:latin typeface="Constantia" charset="0"/>
                <a:ea typeface="Constantia" charset="0"/>
                <a:cs typeface="Constantia" charset="0"/>
              </a:rPr>
              <a:t>i</a:t>
            </a:r>
            <a:r>
              <a:rPr lang="en-US" sz="2400" i="1" baseline="30000" dirty="0">
                <a:solidFill>
                  <a:schemeClr val="accent4"/>
                </a:solidFill>
                <a:latin typeface="Constantia" charset="0"/>
                <a:ea typeface="Constantia" charset="0"/>
                <a:cs typeface="Constantia" charset="0"/>
              </a:rPr>
              <a:t>)</a:t>
            </a:r>
            <a:r>
              <a:rPr lang="en-US" sz="2400" i="1" dirty="0">
                <a:solidFill>
                  <a:schemeClr val="accent4"/>
                </a:solidFill>
                <a:latin typeface="Constantia" charset="0"/>
                <a:ea typeface="Constantia" charset="0"/>
                <a:cs typeface="Constantia" charset="0"/>
              </a:rPr>
              <a:t> = 1 or 0</a:t>
            </a:r>
          </a:p>
        </p:txBody>
      </p:sp>
      <p:cxnSp>
        <p:nvCxnSpPr>
          <p:cNvPr id="5" name="Straight Arrow Connector 4">
            <a:extLst>
              <a:ext uri="{FF2B5EF4-FFF2-40B4-BE49-F238E27FC236}">
                <a16:creationId xmlns:a16="http://schemas.microsoft.com/office/drawing/2014/main" id="{41253D11-F7AF-477A-AD68-603AC6D73D50}"/>
              </a:ext>
            </a:extLst>
          </p:cNvPr>
          <p:cNvCxnSpPr>
            <a:cxnSpLocks/>
          </p:cNvCxnSpPr>
          <p:nvPr/>
        </p:nvCxnSpPr>
        <p:spPr>
          <a:xfrm flipV="1">
            <a:off x="2941983" y="3802989"/>
            <a:ext cx="2720481" cy="70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07F3FD0-1DAA-476E-8637-4D81A415D81C}"/>
              </a:ext>
            </a:extLst>
          </p:cNvPr>
          <p:cNvCxnSpPr/>
          <p:nvPr/>
        </p:nvCxnSpPr>
        <p:spPr>
          <a:xfrm flipV="1">
            <a:off x="5319565" y="3828604"/>
            <a:ext cx="642243" cy="59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F92CFE-4E0F-4478-82BD-16587DC60FD6}"/>
              </a:ext>
            </a:extLst>
          </p:cNvPr>
          <p:cNvSpPr>
            <a:spLocks noGrp="1"/>
          </p:cNvSpPr>
          <p:nvPr>
            <p:ph type="title"/>
          </p:nvPr>
        </p:nvSpPr>
        <p:spPr/>
        <p:txBody>
          <a:bodyPr/>
          <a:lstStyle/>
          <a:p>
            <a:r>
              <a:rPr lang="en-US" dirty="0"/>
              <a:t>A Different Approach to </a:t>
            </a:r>
            <a:br>
              <a:rPr lang="en-US" dirty="0"/>
            </a:br>
            <a:r>
              <a:rPr lang="en-US" dirty="0"/>
              <a:t>Supervised Learning</a:t>
            </a:r>
          </a:p>
        </p:txBody>
      </p:sp>
      <p:sp>
        <p:nvSpPr>
          <p:cNvPr id="9" name="Content Placeholder 8">
            <a:extLst>
              <a:ext uri="{FF2B5EF4-FFF2-40B4-BE49-F238E27FC236}">
                <a16:creationId xmlns:a16="http://schemas.microsoft.com/office/drawing/2014/main" id="{F15556CD-1CE9-4204-9788-A511565D6D48}"/>
              </a:ext>
            </a:extLst>
          </p:cNvPr>
          <p:cNvSpPr>
            <a:spLocks noGrp="1"/>
          </p:cNvSpPr>
          <p:nvPr>
            <p:ph idx="1"/>
          </p:nvPr>
        </p:nvSpPr>
        <p:spPr/>
        <p:txBody>
          <a:bodyPr>
            <a:normAutofit/>
          </a:bodyPr>
          <a:lstStyle/>
          <a:p>
            <a:pPr marL="7620" indent="0">
              <a:buNone/>
            </a:pPr>
            <a:r>
              <a:rPr lang="en-US" dirty="0"/>
              <a:t>Recall: Decision trees:</a:t>
            </a:r>
          </a:p>
          <a:p>
            <a:pPr lvl="1"/>
            <a:r>
              <a:rPr lang="en-US" dirty="0"/>
              <a:t>We don’t restrict the “shape” of the decision tree </a:t>
            </a:r>
            <a:r>
              <a:rPr lang="en-US" i="1" dirty="0"/>
              <a:t>a priori</a:t>
            </a:r>
            <a:endParaRPr lang="en-US" dirty="0"/>
          </a:p>
          <a:p>
            <a:pPr lvl="1"/>
            <a:r>
              <a:rPr lang="en-US" dirty="0"/>
              <a:t>Generally useful for </a:t>
            </a:r>
            <a:r>
              <a:rPr lang="en-US" i="1" dirty="0"/>
              <a:t>classification</a:t>
            </a:r>
            <a:r>
              <a:rPr lang="en-US" dirty="0"/>
              <a:t> but can also be used for </a:t>
            </a:r>
            <a:r>
              <a:rPr lang="en-US" i="1" dirty="0"/>
              <a:t>regression</a:t>
            </a:r>
            <a:r>
              <a:rPr lang="en-US" dirty="0"/>
              <a:t> via CART learning</a:t>
            </a:r>
          </a:p>
          <a:p>
            <a:pPr lvl="1"/>
            <a:endParaRPr lang="en-US" dirty="0"/>
          </a:p>
          <a:p>
            <a:pPr marL="7620" indent="0">
              <a:buNone/>
            </a:pPr>
            <a:r>
              <a:rPr lang="en-US" dirty="0"/>
              <a:t>Today: assume we know the function and are looking to find its parameters</a:t>
            </a:r>
          </a:p>
          <a:p>
            <a:pPr lvl="1"/>
            <a:r>
              <a:rPr lang="en-US" i="1" dirty="0"/>
              <a:t>Parametric</a:t>
            </a:r>
            <a:r>
              <a:rPr lang="en-US" dirty="0"/>
              <a:t> learning, as opposed to decision trees that are </a:t>
            </a:r>
            <a:r>
              <a:rPr lang="en-US" i="1" dirty="0"/>
              <a:t>non-parametric</a:t>
            </a:r>
            <a:endParaRPr lang="en-US" dirty="0"/>
          </a:p>
        </p:txBody>
      </p:sp>
      <p:sp>
        <p:nvSpPr>
          <p:cNvPr id="7" name="Slide Number Placeholder 6">
            <a:extLst>
              <a:ext uri="{FF2B5EF4-FFF2-40B4-BE49-F238E27FC236}">
                <a16:creationId xmlns:a16="http://schemas.microsoft.com/office/drawing/2014/main" id="{0D2B27D6-39CC-4CF2-9272-C8D2286FA757}"/>
              </a:ext>
            </a:extLst>
          </p:cNvPr>
          <p:cNvSpPr>
            <a:spLocks noGrp="1"/>
          </p:cNvSpPr>
          <p:nvPr>
            <p:ph type="sldNum" sz="quarter" idx="4294967295"/>
          </p:nvPr>
        </p:nvSpPr>
        <p:spPr>
          <a:xfrm>
            <a:off x="8213725" y="5281613"/>
            <a:ext cx="414338" cy="304800"/>
          </a:xfrm>
        </p:spPr>
        <p:txBody>
          <a:bodyPr/>
          <a:lstStyle/>
          <a:p>
            <a:pPr>
              <a:defRPr/>
            </a:pPr>
            <a:fld id="{361BC5EF-03BB-A040-9334-4208FF5B5108}" type="slidenum">
              <a:rPr lang="en-GB" smtClean="0"/>
              <a:pPr>
                <a:defRPr/>
              </a:pPr>
              <a:t>2</a:t>
            </a:fld>
            <a:endParaRPr lang="en-GB"/>
          </a:p>
        </p:txBody>
      </p:sp>
    </p:spTree>
    <p:extLst>
      <p:ext uri="{BB962C8B-B14F-4D97-AF65-F5344CB8AC3E}">
        <p14:creationId xmlns:p14="http://schemas.microsoft.com/office/powerpoint/2010/main" val="343057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F9B-F98C-4B73-84BE-673CD441DF97}"/>
              </a:ext>
            </a:extLst>
          </p:cNvPr>
          <p:cNvSpPr>
            <a:spLocks noGrp="1"/>
          </p:cNvSpPr>
          <p:nvPr>
            <p:ph type="title"/>
          </p:nvPr>
        </p:nvSpPr>
        <p:spPr/>
        <p:txBody>
          <a:bodyPr/>
          <a:lstStyle/>
          <a:p>
            <a:r>
              <a:rPr lang="en-US" dirty="0"/>
              <a:t>Training,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C93669-8BB5-44F4-853A-C78DD275FDB4}"/>
                  </a:ext>
                </a:extLst>
              </p:cNvPr>
              <p:cNvSpPr>
                <a:spLocks noGrp="1"/>
              </p:cNvSpPr>
              <p:nvPr>
                <p:ph idx="1"/>
              </p:nvPr>
            </p:nvSpPr>
            <p:spPr>
              <a:xfrm>
                <a:off x="465150" y="1119075"/>
                <a:ext cx="8162119" cy="3762671"/>
              </a:xfrm>
            </p:spPr>
            <p:txBody>
              <a:bodyPr/>
              <a:lstStyle/>
              <a:p>
                <a:pPr marL="7620" indent="0">
                  <a:buNone/>
                </a:pPr>
                <a:r>
                  <a:rPr lang="en-US" dirty="0"/>
                  <a:t>Training logistic regression requires finding a set of weights minimizing</a:t>
                </a:r>
              </a:p>
              <a:p>
                <a:pPr marL="7620" indent="0">
                  <a:buNone/>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bg-BG" i="1">
                              <a:latin typeface="Cambria Math" panose="02040503050406030204" pitchFamily="18" charset="0"/>
                            </a:rPr>
                          </m:ctrlPr>
                        </m:fPr>
                        <m:num>
                          <m:r>
                            <a:rPr lang="en-US" i="1">
                              <a:latin typeface="Cambria Math" charset="0"/>
                            </a:rPr>
                            <m:t>1</m:t>
                          </m:r>
                        </m:num>
                        <m:den>
                          <m:r>
                            <a:rPr lang="en-US" i="1">
                              <a:latin typeface="Cambria Math" panose="02040503050406030204" pitchFamily="18"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r>
                                <a:rPr lang="en-US" i="1">
                                  <a:latin typeface="Cambria Math" charset="0"/>
                                </a:rPr>
                                <m:t>+</m:t>
                              </m:r>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e>
                              </m:d>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e>
                          </m:d>
                        </m:e>
                      </m:nary>
                    </m:oMath>
                  </m:oMathPara>
                </a14:m>
                <a:endParaRPr lang="en-US" dirty="0"/>
              </a:p>
              <a:p>
                <a:pPr marL="7620" indent="0">
                  <a:buNone/>
                </a:pPr>
                <a:endParaRPr lang="en-US" dirty="0"/>
              </a:p>
              <a:p>
                <a:pPr marL="7620" indent="0">
                  <a:buNone/>
                </a:pPr>
                <a:r>
                  <a:rPr lang="en-US" dirty="0"/>
                  <a:t>To do this, we’ll use a process called </a:t>
                </a:r>
                <a:r>
                  <a:rPr lang="en-US" i="1" dirty="0"/>
                  <a:t>gradient descent – </a:t>
                </a:r>
                <a:r>
                  <a:rPr lang="en-US" dirty="0"/>
                  <a:t>which we’ll defer until we talk about with </a:t>
                </a:r>
                <a:r>
                  <a:rPr lang="en-US" i="1" dirty="0"/>
                  <a:t>neural networks</a:t>
                </a:r>
                <a:r>
                  <a:rPr lang="en-US" dirty="0"/>
                  <a:t>!</a:t>
                </a:r>
              </a:p>
            </p:txBody>
          </p:sp>
        </mc:Choice>
        <mc:Fallback xmlns="">
          <p:sp>
            <p:nvSpPr>
              <p:cNvPr id="3" name="Content Placeholder 2">
                <a:extLst>
                  <a:ext uri="{FF2B5EF4-FFF2-40B4-BE49-F238E27FC236}">
                    <a16:creationId xmlns:a16="http://schemas.microsoft.com/office/drawing/2014/main" id="{ABC93669-8BB5-44F4-853A-C78DD275FDB4}"/>
                  </a:ext>
                </a:extLst>
              </p:cNvPr>
              <p:cNvSpPr>
                <a:spLocks noGrp="1" noRot="1" noChangeAspect="1" noMove="1" noResize="1" noEditPoints="1" noAdjustHandles="1" noChangeArrowheads="1" noChangeShapeType="1" noTextEdit="1"/>
              </p:cNvSpPr>
              <p:nvPr>
                <p:ph idx="1"/>
              </p:nvPr>
            </p:nvSpPr>
            <p:spPr>
              <a:xfrm>
                <a:off x="465150" y="1119075"/>
                <a:ext cx="8162119" cy="3762671"/>
              </a:xfrm>
              <a:blipFill>
                <a:blip r:embed="rId3"/>
                <a:stretch>
                  <a:fillRect l="-1089" t="-1684" b="-6734"/>
                </a:stretch>
              </a:blipFill>
            </p:spPr>
            <p:txBody>
              <a:bodyPr/>
              <a:lstStyle/>
              <a:p>
                <a:r>
                  <a:rPr lang="en-US">
                    <a:noFill/>
                  </a:rPr>
                  <a:t> </a:t>
                </a:r>
              </a:p>
            </p:txBody>
          </p:sp>
        </mc:Fallback>
      </mc:AlternateContent>
    </p:spTree>
    <p:extLst>
      <p:ext uri="{BB962C8B-B14F-4D97-AF65-F5344CB8AC3E}">
        <p14:creationId xmlns:p14="http://schemas.microsoft.com/office/powerpoint/2010/main" val="52967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9F9C-EF3F-40B2-BDF7-FD5BAD2FC5D4}"/>
              </a:ext>
            </a:extLst>
          </p:cNvPr>
          <p:cNvSpPr>
            <a:spLocks noGrp="1"/>
          </p:cNvSpPr>
          <p:nvPr>
            <p:ph type="title"/>
          </p:nvPr>
        </p:nvSpPr>
        <p:spPr/>
        <p:txBody>
          <a:bodyPr/>
          <a:lstStyle/>
          <a:p>
            <a:r>
              <a:rPr lang="en-US" dirty="0"/>
              <a:t>Using Logistic Regression in </a:t>
            </a:r>
            <a:r>
              <a:rPr lang="en-US" dirty="0" err="1"/>
              <a:t>SciKit</a:t>
            </a:r>
            <a:r>
              <a:rPr lang="en-US" dirty="0"/>
              <a:t>-Learn</a:t>
            </a:r>
          </a:p>
        </p:txBody>
      </p:sp>
      <p:sp>
        <p:nvSpPr>
          <p:cNvPr id="3" name="Text Placeholder 2">
            <a:extLst>
              <a:ext uri="{FF2B5EF4-FFF2-40B4-BE49-F238E27FC236}">
                <a16:creationId xmlns:a16="http://schemas.microsoft.com/office/drawing/2014/main" id="{2A094C43-1BF7-4B95-BDA8-847CE9D81B89}"/>
              </a:ext>
            </a:extLst>
          </p:cNvPr>
          <p:cNvSpPr>
            <a:spLocks noGrp="1"/>
          </p:cNvSpPr>
          <p:nvPr>
            <p:ph type="body" idx="1"/>
          </p:nvPr>
        </p:nvSpPr>
        <p:spPr>
          <a:xfrm>
            <a:off x="470263" y="1249493"/>
            <a:ext cx="8157007" cy="495296"/>
          </a:xfrm>
        </p:spPr>
        <p:txBody>
          <a:bodyPr>
            <a:normAutofit lnSpcReduction="10000"/>
          </a:bodyPr>
          <a:lstStyle/>
          <a:p>
            <a:pPr marL="67469" indent="0">
              <a:buNone/>
            </a:pPr>
            <a:r>
              <a:rPr lang="en-US" dirty="0"/>
              <a:t>Let’s consider a dataset of wines.</a:t>
            </a:r>
          </a:p>
        </p:txBody>
      </p:sp>
      <p:sp>
        <p:nvSpPr>
          <p:cNvPr id="4" name="Slide Number Placeholder 3">
            <a:extLst>
              <a:ext uri="{FF2B5EF4-FFF2-40B4-BE49-F238E27FC236}">
                <a16:creationId xmlns:a16="http://schemas.microsoft.com/office/drawing/2014/main" id="{D68A4BC7-F9D8-45D6-9420-69D9DAFCCC8D}"/>
              </a:ext>
            </a:extLst>
          </p:cNvPr>
          <p:cNvSpPr>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21</a:t>
            </a:fld>
            <a:endParaRPr lang="en-GB"/>
          </a:p>
        </p:txBody>
      </p:sp>
      <p:graphicFrame>
        <p:nvGraphicFramePr>
          <p:cNvPr id="5" name="Table 4">
            <a:extLst>
              <a:ext uri="{FF2B5EF4-FFF2-40B4-BE49-F238E27FC236}">
                <a16:creationId xmlns:a16="http://schemas.microsoft.com/office/drawing/2014/main" id="{B883A566-AD6C-4155-9EEB-6DDC580698E3}"/>
              </a:ext>
            </a:extLst>
          </p:cNvPr>
          <p:cNvGraphicFramePr>
            <a:graphicFrameLocks noGrp="1"/>
          </p:cNvGraphicFramePr>
          <p:nvPr>
            <p:extLst>
              <p:ext uri="{D42A27DB-BD31-4B8C-83A1-F6EECF244321}">
                <p14:modId xmlns:p14="http://schemas.microsoft.com/office/powerpoint/2010/main" val="2729469981"/>
              </p:ext>
            </p:extLst>
          </p:nvPr>
        </p:nvGraphicFramePr>
        <p:xfrm>
          <a:off x="1036793" y="2640458"/>
          <a:ext cx="6571060" cy="2660631"/>
        </p:xfrm>
        <a:graphic>
          <a:graphicData uri="http://schemas.openxmlformats.org/drawingml/2006/table">
            <a:tbl>
              <a:tblPr firstRow="1" firstCol="1" bandRow="1">
                <a:tableStyleId>{284E427A-3D55-4303-BF80-6455036E1DE7}</a:tableStyleId>
              </a:tblPr>
              <a:tblGrid>
                <a:gridCol w="336762">
                  <a:extLst>
                    <a:ext uri="{9D8B030D-6E8A-4147-A177-3AD203B41FA5}">
                      <a16:colId xmlns:a16="http://schemas.microsoft.com/office/drawing/2014/main" val="1766383269"/>
                    </a:ext>
                  </a:extLst>
                </a:gridCol>
                <a:gridCol w="838966">
                  <a:extLst>
                    <a:ext uri="{9D8B030D-6E8A-4147-A177-3AD203B41FA5}">
                      <a16:colId xmlns:a16="http://schemas.microsoft.com/office/drawing/2014/main" val="4027425189"/>
                    </a:ext>
                  </a:extLst>
                </a:gridCol>
                <a:gridCol w="1149562">
                  <a:extLst>
                    <a:ext uri="{9D8B030D-6E8A-4147-A177-3AD203B41FA5}">
                      <a16:colId xmlns:a16="http://schemas.microsoft.com/office/drawing/2014/main" val="2746451457"/>
                    </a:ext>
                  </a:extLst>
                </a:gridCol>
                <a:gridCol w="816730">
                  <a:extLst>
                    <a:ext uri="{9D8B030D-6E8A-4147-A177-3AD203B41FA5}">
                      <a16:colId xmlns:a16="http://schemas.microsoft.com/office/drawing/2014/main" val="3715189001"/>
                    </a:ext>
                  </a:extLst>
                </a:gridCol>
                <a:gridCol w="1731720">
                  <a:extLst>
                    <a:ext uri="{9D8B030D-6E8A-4147-A177-3AD203B41FA5}">
                      <a16:colId xmlns:a16="http://schemas.microsoft.com/office/drawing/2014/main" val="3652840125"/>
                    </a:ext>
                  </a:extLst>
                </a:gridCol>
                <a:gridCol w="1294025">
                  <a:extLst>
                    <a:ext uri="{9D8B030D-6E8A-4147-A177-3AD203B41FA5}">
                      <a16:colId xmlns:a16="http://schemas.microsoft.com/office/drawing/2014/main" val="78124498"/>
                    </a:ext>
                  </a:extLst>
                </a:gridCol>
                <a:gridCol w="403295">
                  <a:extLst>
                    <a:ext uri="{9D8B030D-6E8A-4147-A177-3AD203B41FA5}">
                      <a16:colId xmlns:a16="http://schemas.microsoft.com/office/drawing/2014/main" val="690216703"/>
                    </a:ext>
                  </a:extLst>
                </a:gridCol>
              </a:tblGrid>
              <a:tr h="799057">
                <a:tc>
                  <a:txBody>
                    <a:bodyPr/>
                    <a:lstStyle/>
                    <a:p>
                      <a:endParaRPr lang="en-US"/>
                    </a:p>
                  </a:txBody>
                  <a:tcPr marL="54081" marR="54081" marT="27041" marB="27041" anchor="ctr"/>
                </a:tc>
                <a:tc>
                  <a:txBody>
                    <a:bodyPr/>
                    <a:lstStyle/>
                    <a:p>
                      <a:pPr algn="r"/>
                      <a:br>
                        <a:rPr lang="en-US" sz="1600" dirty="0">
                          <a:effectLst/>
                        </a:rPr>
                      </a:br>
                      <a:r>
                        <a:rPr lang="en-US" sz="1600" dirty="0">
                          <a:effectLst/>
                        </a:rPr>
                        <a:t>alcohol</a:t>
                      </a:r>
                      <a:endParaRPr lang="en-US" sz="1600" b="0" dirty="0">
                        <a:effectLst/>
                      </a:endParaRPr>
                    </a:p>
                  </a:txBody>
                  <a:tcPr marL="54081" marR="54081" marT="27041" marB="27041" anchor="ctr"/>
                </a:tc>
                <a:tc>
                  <a:txBody>
                    <a:bodyPr/>
                    <a:lstStyle/>
                    <a:p>
                      <a:pPr algn="r"/>
                      <a:r>
                        <a:rPr lang="en-US" sz="1600" dirty="0">
                          <a:effectLst/>
                        </a:rPr>
                        <a:t>malic acid</a:t>
                      </a:r>
                      <a:endParaRPr lang="en-US" sz="1600" b="0" dirty="0">
                        <a:effectLst/>
                      </a:endParaRPr>
                    </a:p>
                  </a:txBody>
                  <a:tcPr marL="54081" marR="54081" marT="27041" marB="27041" anchor="ctr"/>
                </a:tc>
                <a:tc>
                  <a:txBody>
                    <a:bodyPr/>
                    <a:lstStyle/>
                    <a:p>
                      <a:pPr algn="r"/>
                      <a:r>
                        <a:rPr lang="en-US" sz="1600" dirty="0">
                          <a:effectLst/>
                        </a:rPr>
                        <a:t>ash</a:t>
                      </a:r>
                      <a:endParaRPr lang="en-US" sz="1600" b="0" dirty="0">
                        <a:effectLst/>
                      </a:endParaRPr>
                    </a:p>
                  </a:txBody>
                  <a:tcPr marL="54081" marR="54081" marT="27041" marB="27041" anchor="ctr"/>
                </a:tc>
                <a:tc>
                  <a:txBody>
                    <a:bodyPr/>
                    <a:lstStyle/>
                    <a:p>
                      <a:pPr algn="r"/>
                      <a:r>
                        <a:rPr lang="en-US" sz="1600" dirty="0">
                          <a:effectLst/>
                        </a:rPr>
                        <a:t>alkalinity of ash</a:t>
                      </a:r>
                      <a:endParaRPr lang="en-US" sz="1600" b="0" dirty="0">
                        <a:effectLst/>
                      </a:endParaRPr>
                    </a:p>
                  </a:txBody>
                  <a:tcPr marL="54081" marR="54081" marT="27041" marB="27041" anchor="ctr"/>
                </a:tc>
                <a:tc>
                  <a:txBody>
                    <a:bodyPr/>
                    <a:lstStyle/>
                    <a:p>
                      <a:pPr algn="r"/>
                      <a:r>
                        <a:rPr lang="en-US" sz="1600" dirty="0">
                          <a:effectLst/>
                        </a:rPr>
                        <a:t>magnesium</a:t>
                      </a:r>
                      <a:endParaRPr lang="en-US" sz="1600" b="0" dirty="0">
                        <a:effectLst/>
                      </a:endParaRPr>
                    </a:p>
                  </a:txBody>
                  <a:tcPr marL="54081" marR="54081" marT="27041" marB="27041" anchor="ctr"/>
                </a:tc>
                <a:tc>
                  <a:txBody>
                    <a:bodyPr/>
                    <a:lstStyle/>
                    <a:p>
                      <a:pPr algn="r"/>
                      <a:r>
                        <a:rPr lang="en-US" sz="1600" b="0" dirty="0">
                          <a:effectLst/>
                        </a:rPr>
                        <a:t>…</a:t>
                      </a:r>
                    </a:p>
                  </a:txBody>
                  <a:tcPr marL="54081" marR="54081" marT="27041" marB="27041" anchor="ctr"/>
                </a:tc>
                <a:extLst>
                  <a:ext uri="{0D108BD9-81ED-4DB2-BD59-A6C34878D82A}">
                    <a16:rowId xmlns:a16="http://schemas.microsoft.com/office/drawing/2014/main" val="1280756185"/>
                  </a:ext>
                </a:extLst>
              </a:tr>
              <a:tr h="311710">
                <a:tc>
                  <a:txBody>
                    <a:bodyPr/>
                    <a:lstStyle/>
                    <a:p>
                      <a:pPr fontAlgn="ctr"/>
                      <a:r>
                        <a:rPr lang="en-US" sz="1600" dirty="0">
                          <a:effectLst/>
                        </a:rPr>
                        <a:t>0</a:t>
                      </a:r>
                      <a:endParaRPr lang="en-US" sz="1600" b="0" dirty="0">
                        <a:effectLst/>
                      </a:endParaRPr>
                    </a:p>
                  </a:txBody>
                  <a:tcPr marL="54081" marR="54081" marT="27041" marB="27041" anchor="ctr"/>
                </a:tc>
                <a:tc>
                  <a:txBody>
                    <a:bodyPr/>
                    <a:lstStyle/>
                    <a:p>
                      <a:pPr algn="r"/>
                      <a:r>
                        <a:rPr lang="en-US" sz="1600">
                          <a:effectLst/>
                        </a:rPr>
                        <a:t>14.23</a:t>
                      </a:r>
                    </a:p>
                  </a:txBody>
                  <a:tcPr marL="54081" marR="54081" marT="27041" marB="27041" anchor="ctr"/>
                </a:tc>
                <a:tc>
                  <a:txBody>
                    <a:bodyPr/>
                    <a:lstStyle/>
                    <a:p>
                      <a:pPr algn="r"/>
                      <a:r>
                        <a:rPr lang="en-US" sz="1600">
                          <a:effectLst/>
                        </a:rPr>
                        <a:t>1.71</a:t>
                      </a:r>
                    </a:p>
                  </a:txBody>
                  <a:tcPr marL="54081" marR="54081" marT="27041" marB="27041" anchor="ctr"/>
                </a:tc>
                <a:tc>
                  <a:txBody>
                    <a:bodyPr/>
                    <a:lstStyle/>
                    <a:p>
                      <a:pPr algn="r"/>
                      <a:r>
                        <a:rPr lang="en-US" sz="1600">
                          <a:effectLst/>
                        </a:rPr>
                        <a:t>2.43</a:t>
                      </a:r>
                    </a:p>
                  </a:txBody>
                  <a:tcPr marL="54081" marR="54081" marT="27041" marB="27041" anchor="ctr"/>
                </a:tc>
                <a:tc>
                  <a:txBody>
                    <a:bodyPr/>
                    <a:lstStyle/>
                    <a:p>
                      <a:pPr algn="r"/>
                      <a:r>
                        <a:rPr lang="en-US" sz="1600">
                          <a:effectLst/>
                        </a:rPr>
                        <a:t>15.6</a:t>
                      </a:r>
                    </a:p>
                  </a:txBody>
                  <a:tcPr marL="54081" marR="54081" marT="27041" marB="27041" anchor="ctr"/>
                </a:tc>
                <a:tc>
                  <a:txBody>
                    <a:bodyPr/>
                    <a:lstStyle/>
                    <a:p>
                      <a:pPr algn="r"/>
                      <a:r>
                        <a:rPr lang="en-US" sz="1600">
                          <a:effectLst/>
                        </a:rPr>
                        <a:t>127.0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271237471"/>
                  </a:ext>
                </a:extLst>
              </a:tr>
              <a:tr h="311710">
                <a:tc>
                  <a:txBody>
                    <a:bodyPr/>
                    <a:lstStyle/>
                    <a:p>
                      <a:pPr fontAlgn="ctr"/>
                      <a:r>
                        <a:rPr lang="en-US" sz="1600" dirty="0">
                          <a:effectLst/>
                        </a:rPr>
                        <a:t>1</a:t>
                      </a:r>
                      <a:endParaRPr lang="en-US" sz="1600" b="0" dirty="0">
                        <a:effectLst/>
                      </a:endParaRPr>
                    </a:p>
                  </a:txBody>
                  <a:tcPr marL="54081" marR="54081" marT="27041" marB="27041" anchor="ctr"/>
                </a:tc>
                <a:tc>
                  <a:txBody>
                    <a:bodyPr/>
                    <a:lstStyle/>
                    <a:p>
                      <a:pPr algn="r"/>
                      <a:r>
                        <a:rPr lang="en-US" sz="1600">
                          <a:effectLst/>
                        </a:rPr>
                        <a:t>13.20</a:t>
                      </a:r>
                    </a:p>
                  </a:txBody>
                  <a:tcPr marL="54081" marR="54081" marT="27041" marB="27041" anchor="ctr"/>
                </a:tc>
                <a:tc>
                  <a:txBody>
                    <a:bodyPr/>
                    <a:lstStyle/>
                    <a:p>
                      <a:pPr algn="r"/>
                      <a:r>
                        <a:rPr lang="en-US" sz="1600">
                          <a:effectLst/>
                        </a:rPr>
                        <a:t>1.78</a:t>
                      </a:r>
                    </a:p>
                  </a:txBody>
                  <a:tcPr marL="54081" marR="54081" marT="27041" marB="27041" anchor="ctr"/>
                </a:tc>
                <a:tc>
                  <a:txBody>
                    <a:bodyPr/>
                    <a:lstStyle/>
                    <a:p>
                      <a:pPr algn="r"/>
                      <a:r>
                        <a:rPr lang="en-US" sz="1600">
                          <a:effectLst/>
                        </a:rPr>
                        <a:t>2.14</a:t>
                      </a:r>
                    </a:p>
                  </a:txBody>
                  <a:tcPr marL="54081" marR="54081" marT="27041" marB="27041" anchor="ctr"/>
                </a:tc>
                <a:tc>
                  <a:txBody>
                    <a:bodyPr/>
                    <a:lstStyle/>
                    <a:p>
                      <a:pPr algn="r"/>
                      <a:r>
                        <a:rPr lang="en-US" sz="1600">
                          <a:effectLst/>
                        </a:rPr>
                        <a:t>11.2</a:t>
                      </a:r>
                    </a:p>
                  </a:txBody>
                  <a:tcPr marL="54081" marR="54081" marT="27041" marB="27041" anchor="ctr"/>
                </a:tc>
                <a:tc>
                  <a:txBody>
                    <a:bodyPr/>
                    <a:lstStyle/>
                    <a:p>
                      <a:pPr algn="r"/>
                      <a:r>
                        <a:rPr lang="en-US" sz="1600">
                          <a:effectLst/>
                        </a:rPr>
                        <a:t>100.0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882109491"/>
                  </a:ext>
                </a:extLst>
              </a:tr>
              <a:tr h="311710">
                <a:tc>
                  <a:txBody>
                    <a:bodyPr/>
                    <a:lstStyle/>
                    <a:p>
                      <a:pPr fontAlgn="ctr"/>
                      <a:r>
                        <a:rPr lang="en-US" sz="1600" dirty="0">
                          <a:effectLst/>
                        </a:rPr>
                        <a:t>2</a:t>
                      </a:r>
                      <a:endParaRPr lang="en-US" sz="1600" b="0" dirty="0">
                        <a:effectLst/>
                      </a:endParaRPr>
                    </a:p>
                  </a:txBody>
                  <a:tcPr marL="54081" marR="54081" marT="27041" marB="27041" anchor="ctr"/>
                </a:tc>
                <a:tc>
                  <a:txBody>
                    <a:bodyPr/>
                    <a:lstStyle/>
                    <a:p>
                      <a:pPr algn="r"/>
                      <a:r>
                        <a:rPr lang="en-US" sz="1600">
                          <a:effectLst/>
                        </a:rPr>
                        <a:t>13.16</a:t>
                      </a:r>
                    </a:p>
                  </a:txBody>
                  <a:tcPr marL="54081" marR="54081" marT="27041" marB="27041" anchor="ctr"/>
                </a:tc>
                <a:tc>
                  <a:txBody>
                    <a:bodyPr/>
                    <a:lstStyle/>
                    <a:p>
                      <a:pPr algn="r"/>
                      <a:r>
                        <a:rPr lang="en-US" sz="1600">
                          <a:effectLst/>
                        </a:rPr>
                        <a:t>2.36</a:t>
                      </a:r>
                    </a:p>
                  </a:txBody>
                  <a:tcPr marL="54081" marR="54081" marT="27041" marB="27041" anchor="ctr"/>
                </a:tc>
                <a:tc>
                  <a:txBody>
                    <a:bodyPr/>
                    <a:lstStyle/>
                    <a:p>
                      <a:pPr algn="r"/>
                      <a:r>
                        <a:rPr lang="en-US" sz="1600">
                          <a:effectLst/>
                        </a:rPr>
                        <a:t>2.67</a:t>
                      </a:r>
                    </a:p>
                  </a:txBody>
                  <a:tcPr marL="54081" marR="54081" marT="27041" marB="27041" anchor="ctr"/>
                </a:tc>
                <a:tc>
                  <a:txBody>
                    <a:bodyPr/>
                    <a:lstStyle/>
                    <a:p>
                      <a:pPr algn="r"/>
                      <a:r>
                        <a:rPr lang="en-US" sz="1600">
                          <a:effectLst/>
                        </a:rPr>
                        <a:t>18.6</a:t>
                      </a:r>
                    </a:p>
                  </a:txBody>
                  <a:tcPr marL="54081" marR="54081" marT="27041" marB="27041" anchor="ctr"/>
                </a:tc>
                <a:tc>
                  <a:txBody>
                    <a:bodyPr/>
                    <a:lstStyle/>
                    <a:p>
                      <a:pPr algn="r"/>
                      <a:r>
                        <a:rPr lang="en-US" sz="1600">
                          <a:effectLst/>
                        </a:rPr>
                        <a:t>101.0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329412142"/>
                  </a:ext>
                </a:extLst>
              </a:tr>
              <a:tr h="311710">
                <a:tc>
                  <a:txBody>
                    <a:bodyPr/>
                    <a:lstStyle/>
                    <a:p>
                      <a:pPr fontAlgn="ctr"/>
                      <a:r>
                        <a:rPr lang="en-US" sz="1600" dirty="0">
                          <a:effectLst/>
                        </a:rPr>
                        <a:t>3</a:t>
                      </a:r>
                      <a:endParaRPr lang="en-US" sz="1600" b="0" dirty="0">
                        <a:effectLst/>
                      </a:endParaRPr>
                    </a:p>
                  </a:txBody>
                  <a:tcPr marL="54081" marR="54081" marT="27041" marB="27041" anchor="ctr"/>
                </a:tc>
                <a:tc>
                  <a:txBody>
                    <a:bodyPr/>
                    <a:lstStyle/>
                    <a:p>
                      <a:pPr algn="r"/>
                      <a:r>
                        <a:rPr lang="en-US" sz="1600">
                          <a:effectLst/>
                        </a:rPr>
                        <a:t>14.37</a:t>
                      </a:r>
                    </a:p>
                  </a:txBody>
                  <a:tcPr marL="54081" marR="54081" marT="27041" marB="27041" anchor="ctr"/>
                </a:tc>
                <a:tc>
                  <a:txBody>
                    <a:bodyPr/>
                    <a:lstStyle/>
                    <a:p>
                      <a:pPr algn="r"/>
                      <a:r>
                        <a:rPr lang="en-US" sz="1600">
                          <a:effectLst/>
                        </a:rPr>
                        <a:t>1.95</a:t>
                      </a:r>
                    </a:p>
                  </a:txBody>
                  <a:tcPr marL="54081" marR="54081" marT="27041" marB="27041" anchor="ctr"/>
                </a:tc>
                <a:tc>
                  <a:txBody>
                    <a:bodyPr/>
                    <a:lstStyle/>
                    <a:p>
                      <a:pPr algn="r"/>
                      <a:r>
                        <a:rPr lang="en-US" sz="1600">
                          <a:effectLst/>
                        </a:rPr>
                        <a:t>2.50</a:t>
                      </a:r>
                    </a:p>
                  </a:txBody>
                  <a:tcPr marL="54081" marR="54081" marT="27041" marB="27041" anchor="ctr"/>
                </a:tc>
                <a:tc>
                  <a:txBody>
                    <a:bodyPr/>
                    <a:lstStyle/>
                    <a:p>
                      <a:pPr algn="r"/>
                      <a:r>
                        <a:rPr lang="en-US" sz="1600">
                          <a:effectLst/>
                        </a:rPr>
                        <a:t>16.8</a:t>
                      </a:r>
                    </a:p>
                  </a:txBody>
                  <a:tcPr marL="54081" marR="54081" marT="27041" marB="27041" anchor="ctr"/>
                </a:tc>
                <a:tc>
                  <a:txBody>
                    <a:bodyPr/>
                    <a:lstStyle/>
                    <a:p>
                      <a:pPr algn="r"/>
                      <a:r>
                        <a:rPr lang="en-US" sz="1600">
                          <a:effectLst/>
                        </a:rPr>
                        <a:t>113.0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4135491413"/>
                  </a:ext>
                </a:extLst>
              </a:tr>
              <a:tr h="311710">
                <a:tc>
                  <a:txBody>
                    <a:bodyPr/>
                    <a:lstStyle/>
                    <a:p>
                      <a:pPr fontAlgn="ctr"/>
                      <a:r>
                        <a:rPr lang="en-US" sz="1600">
                          <a:effectLst/>
                        </a:rPr>
                        <a:t>4</a:t>
                      </a:r>
                      <a:endParaRPr lang="en-US" sz="1600" b="1">
                        <a:effectLst/>
                      </a:endParaRPr>
                    </a:p>
                  </a:txBody>
                  <a:tcPr marL="54081" marR="54081" marT="27041" marB="27041" anchor="ctr"/>
                </a:tc>
                <a:tc>
                  <a:txBody>
                    <a:bodyPr/>
                    <a:lstStyle/>
                    <a:p>
                      <a:pPr algn="r"/>
                      <a:r>
                        <a:rPr lang="en-US" sz="1600">
                          <a:effectLst/>
                        </a:rPr>
                        <a:t>13.24</a:t>
                      </a:r>
                    </a:p>
                  </a:txBody>
                  <a:tcPr marL="54081" marR="54081" marT="27041" marB="27041" anchor="ctr"/>
                </a:tc>
                <a:tc>
                  <a:txBody>
                    <a:bodyPr/>
                    <a:lstStyle/>
                    <a:p>
                      <a:pPr algn="r"/>
                      <a:r>
                        <a:rPr lang="en-US" sz="1600">
                          <a:effectLst/>
                        </a:rPr>
                        <a:t>2.59</a:t>
                      </a:r>
                    </a:p>
                  </a:txBody>
                  <a:tcPr marL="54081" marR="54081" marT="27041" marB="27041" anchor="ctr"/>
                </a:tc>
                <a:tc>
                  <a:txBody>
                    <a:bodyPr/>
                    <a:lstStyle/>
                    <a:p>
                      <a:pPr algn="r"/>
                      <a:r>
                        <a:rPr lang="en-US" sz="1600">
                          <a:effectLst/>
                        </a:rPr>
                        <a:t>2.87</a:t>
                      </a:r>
                    </a:p>
                  </a:txBody>
                  <a:tcPr marL="54081" marR="54081" marT="27041" marB="27041" anchor="ctr"/>
                </a:tc>
                <a:tc>
                  <a:txBody>
                    <a:bodyPr/>
                    <a:lstStyle/>
                    <a:p>
                      <a:pPr algn="r"/>
                      <a:r>
                        <a:rPr lang="en-US" sz="1600">
                          <a:effectLst/>
                        </a:rPr>
                        <a:t>21.0</a:t>
                      </a:r>
                    </a:p>
                  </a:txBody>
                  <a:tcPr marL="54081" marR="54081" marT="27041" marB="27041" anchor="ctr"/>
                </a:tc>
                <a:tc>
                  <a:txBody>
                    <a:bodyPr/>
                    <a:lstStyle/>
                    <a:p>
                      <a:pPr algn="r"/>
                      <a:r>
                        <a:rPr lang="en-US" sz="1600">
                          <a:effectLst/>
                        </a:rPr>
                        <a:t>118.0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71054713"/>
                  </a:ext>
                </a:extLst>
              </a:tr>
              <a:tr h="303024">
                <a:tc>
                  <a:txBody>
                    <a:bodyPr/>
                    <a:lstStyle/>
                    <a:p>
                      <a:pPr fontAlgn="ctr"/>
                      <a:r>
                        <a:rPr lang="en-US" sz="1600">
                          <a:effectLst/>
                        </a:rPr>
                        <a:t>...</a:t>
                      </a:r>
                      <a:endParaRPr lang="en-US" sz="1600" b="1">
                        <a:effectLst/>
                      </a:endParaRP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dirty="0">
                          <a:effectLst/>
                        </a:rPr>
                        <a:t>...</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332918007"/>
                  </a:ext>
                </a:extLst>
              </a:tr>
            </a:tbl>
          </a:graphicData>
        </a:graphic>
      </p:graphicFrame>
      <p:sp>
        <p:nvSpPr>
          <p:cNvPr id="7" name="Rectangle 6">
            <a:extLst>
              <a:ext uri="{FF2B5EF4-FFF2-40B4-BE49-F238E27FC236}">
                <a16:creationId xmlns:a16="http://schemas.microsoft.com/office/drawing/2014/main" id="{0AC47073-E694-4387-9AD5-3335C80D2B51}"/>
              </a:ext>
            </a:extLst>
          </p:cNvPr>
          <p:cNvSpPr/>
          <p:nvPr/>
        </p:nvSpPr>
        <p:spPr>
          <a:xfrm>
            <a:off x="929309" y="1744789"/>
            <a:ext cx="4572000" cy="738664"/>
          </a:xfrm>
          <a:prstGeom prst="rect">
            <a:avLst/>
          </a:prstGeom>
          <a:solidFill>
            <a:schemeClr val="bg2">
              <a:lumMod val="10000"/>
              <a:lumOff val="90000"/>
            </a:schemeClr>
          </a:solidFill>
          <a:ln>
            <a:solidFill>
              <a:schemeClr val="accent1"/>
            </a:solidFill>
          </a:ln>
        </p:spPr>
        <p:txBody>
          <a:bodyPr>
            <a:spAutoFit/>
          </a:bodyPr>
          <a:lstStyle/>
          <a:p>
            <a:r>
              <a:rPr lang="en-US" dirty="0">
                <a:solidFill>
                  <a:srgbClr val="AF00DB"/>
                </a:solidFill>
                <a:latin typeface="Courier New" panose="02070309020205020404" pitchFamily="49" charset="0"/>
              </a:rPr>
              <a:t>from</a:t>
            </a:r>
            <a:r>
              <a:rPr lang="en-US" dirty="0">
                <a:latin typeface="Courier New" panose="02070309020205020404" pitchFamily="49" charset="0"/>
              </a:rPr>
              <a:t> </a:t>
            </a:r>
            <a:r>
              <a:rPr lang="en-US" dirty="0" err="1">
                <a:latin typeface="Courier New" panose="02070309020205020404" pitchFamily="49" charset="0"/>
              </a:rPr>
              <a:t>sklearn.datasets</a:t>
            </a:r>
            <a:r>
              <a:rPr lang="en-US" dirty="0">
                <a:latin typeface="Courier New" panose="02070309020205020404" pitchFamily="49" charset="0"/>
              </a:rPr>
              <a:t> </a:t>
            </a:r>
            <a:r>
              <a:rPr lang="en-US" dirty="0">
                <a:solidFill>
                  <a:srgbClr val="AF00DB"/>
                </a:solidFill>
                <a:latin typeface="Courier New" panose="02070309020205020404" pitchFamily="49" charset="0"/>
              </a:rPr>
              <a:t>import</a:t>
            </a:r>
            <a:r>
              <a:rPr lang="en-US" dirty="0">
                <a:latin typeface="Courier New" panose="02070309020205020404" pitchFamily="49" charset="0"/>
              </a:rPr>
              <a:t> </a:t>
            </a:r>
            <a:r>
              <a:rPr lang="en-US" dirty="0" err="1">
                <a:latin typeface="Courier New" panose="02070309020205020404" pitchFamily="49" charset="0"/>
              </a:rPr>
              <a:t>load_wine</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dataset = </a:t>
            </a:r>
            <a:r>
              <a:rPr lang="en-US" dirty="0" err="1">
                <a:latin typeface="Courier New" panose="02070309020205020404" pitchFamily="49" charset="0"/>
              </a:rPr>
              <a:t>load_wine</a:t>
            </a:r>
            <a:r>
              <a:rPr lang="en-US" dirty="0">
                <a:latin typeface="Courier New" panose="02070309020205020404" pitchFamily="49" charset="0"/>
              </a:rPr>
              <a:t>()</a:t>
            </a:r>
          </a:p>
        </p:txBody>
      </p:sp>
      <p:graphicFrame>
        <p:nvGraphicFramePr>
          <p:cNvPr id="6" name="Table 5">
            <a:extLst>
              <a:ext uri="{FF2B5EF4-FFF2-40B4-BE49-F238E27FC236}">
                <a16:creationId xmlns:a16="http://schemas.microsoft.com/office/drawing/2014/main" id="{E6A41818-D3F8-4A4B-9AC5-8E0DD84F40D8}"/>
              </a:ext>
            </a:extLst>
          </p:cNvPr>
          <p:cNvGraphicFramePr>
            <a:graphicFrameLocks noGrp="1"/>
          </p:cNvGraphicFramePr>
          <p:nvPr>
            <p:extLst>
              <p:ext uri="{D42A27DB-BD31-4B8C-83A1-F6EECF244321}">
                <p14:modId xmlns:p14="http://schemas.microsoft.com/office/powerpoint/2010/main" val="2895956681"/>
              </p:ext>
            </p:extLst>
          </p:nvPr>
        </p:nvGraphicFramePr>
        <p:xfrm>
          <a:off x="8013745" y="3037499"/>
          <a:ext cx="414338" cy="2244114"/>
        </p:xfrm>
        <a:graphic>
          <a:graphicData uri="http://schemas.openxmlformats.org/drawingml/2006/table">
            <a:tbl>
              <a:tblPr firstRow="1" bandRow="1">
                <a:tableStyleId>{21E4AEA4-8DFA-4A89-87EB-49C32662AFE0}</a:tableStyleId>
              </a:tblPr>
              <a:tblGrid>
                <a:gridCol w="414338">
                  <a:extLst>
                    <a:ext uri="{9D8B030D-6E8A-4147-A177-3AD203B41FA5}">
                      <a16:colId xmlns:a16="http://schemas.microsoft.com/office/drawing/2014/main" val="3797201526"/>
                    </a:ext>
                  </a:extLst>
                </a:gridCol>
              </a:tblGrid>
              <a:tr h="439178">
                <a:tc>
                  <a:txBody>
                    <a:bodyPr/>
                    <a:lstStyle/>
                    <a:p>
                      <a:r>
                        <a:rPr lang="en-US" dirty="0"/>
                        <a:t>y</a:t>
                      </a:r>
                    </a:p>
                  </a:txBody>
                  <a:tcPr/>
                </a:tc>
                <a:extLst>
                  <a:ext uri="{0D108BD9-81ED-4DB2-BD59-A6C34878D82A}">
                    <a16:rowId xmlns:a16="http://schemas.microsoft.com/office/drawing/2014/main" val="416715760"/>
                  </a:ext>
                </a:extLst>
              </a:tr>
              <a:tr h="336550">
                <a:tc>
                  <a:txBody>
                    <a:bodyPr/>
                    <a:lstStyle/>
                    <a:p>
                      <a:r>
                        <a:rPr lang="en-US" dirty="0"/>
                        <a:t>0</a:t>
                      </a:r>
                    </a:p>
                  </a:txBody>
                  <a:tcPr/>
                </a:tc>
                <a:extLst>
                  <a:ext uri="{0D108BD9-81ED-4DB2-BD59-A6C34878D82A}">
                    <a16:rowId xmlns:a16="http://schemas.microsoft.com/office/drawing/2014/main" val="3715043128"/>
                  </a:ext>
                </a:extLst>
              </a:tr>
              <a:tr h="325382">
                <a:tc>
                  <a:txBody>
                    <a:bodyPr/>
                    <a:lstStyle/>
                    <a:p>
                      <a:r>
                        <a:rPr lang="en-US" dirty="0"/>
                        <a:t>2</a:t>
                      </a:r>
                    </a:p>
                  </a:txBody>
                  <a:tcPr/>
                </a:tc>
                <a:extLst>
                  <a:ext uri="{0D108BD9-81ED-4DB2-BD59-A6C34878D82A}">
                    <a16:rowId xmlns:a16="http://schemas.microsoft.com/office/drawing/2014/main" val="1594824923"/>
                  </a:ext>
                </a:extLst>
              </a:tr>
              <a:tr h="378444">
                <a:tc>
                  <a:txBody>
                    <a:bodyPr/>
                    <a:lstStyle/>
                    <a:p>
                      <a:r>
                        <a:rPr lang="en-US" dirty="0"/>
                        <a:t>0</a:t>
                      </a:r>
                    </a:p>
                  </a:txBody>
                  <a:tcPr/>
                </a:tc>
                <a:extLst>
                  <a:ext uri="{0D108BD9-81ED-4DB2-BD59-A6C34878D82A}">
                    <a16:rowId xmlns:a16="http://schemas.microsoft.com/office/drawing/2014/main" val="2397834104"/>
                  </a:ext>
                </a:extLst>
              </a:tr>
              <a:tr h="325382">
                <a:tc>
                  <a:txBody>
                    <a:bodyPr/>
                    <a:lstStyle/>
                    <a:p>
                      <a:r>
                        <a:rPr lang="en-US" dirty="0"/>
                        <a:t>1</a:t>
                      </a:r>
                    </a:p>
                  </a:txBody>
                  <a:tcPr/>
                </a:tc>
                <a:extLst>
                  <a:ext uri="{0D108BD9-81ED-4DB2-BD59-A6C34878D82A}">
                    <a16:rowId xmlns:a16="http://schemas.microsoft.com/office/drawing/2014/main" val="1549828477"/>
                  </a:ext>
                </a:extLst>
              </a:tr>
              <a:tr h="439178">
                <a:tc>
                  <a:txBody>
                    <a:bodyPr/>
                    <a:lstStyle/>
                    <a:p>
                      <a:r>
                        <a:rPr lang="en-US" dirty="0"/>
                        <a:t>…</a:t>
                      </a:r>
                    </a:p>
                  </a:txBody>
                  <a:tcPr/>
                </a:tc>
                <a:extLst>
                  <a:ext uri="{0D108BD9-81ED-4DB2-BD59-A6C34878D82A}">
                    <a16:rowId xmlns:a16="http://schemas.microsoft.com/office/drawing/2014/main" val="2676250258"/>
                  </a:ext>
                </a:extLst>
              </a:tr>
            </a:tbl>
          </a:graphicData>
        </a:graphic>
      </p:graphicFrame>
    </p:spTree>
    <p:extLst>
      <p:ext uri="{BB962C8B-B14F-4D97-AF65-F5344CB8AC3E}">
        <p14:creationId xmlns:p14="http://schemas.microsoft.com/office/powerpoint/2010/main" val="53595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86F3-F1C8-4EC7-BD48-0E0BA8113957}"/>
              </a:ext>
            </a:extLst>
          </p:cNvPr>
          <p:cNvSpPr>
            <a:spLocks noGrp="1"/>
          </p:cNvSpPr>
          <p:nvPr>
            <p:ph type="title"/>
          </p:nvPr>
        </p:nvSpPr>
        <p:spPr/>
        <p:txBody>
          <a:bodyPr/>
          <a:lstStyle/>
          <a:p>
            <a:r>
              <a:rPr lang="en-US" dirty="0"/>
              <a:t>Training a Logistic Regression Classifier</a:t>
            </a:r>
          </a:p>
        </p:txBody>
      </p:sp>
      <p:sp>
        <p:nvSpPr>
          <p:cNvPr id="4" name="Rectangle 3">
            <a:extLst>
              <a:ext uri="{FF2B5EF4-FFF2-40B4-BE49-F238E27FC236}">
                <a16:creationId xmlns:a16="http://schemas.microsoft.com/office/drawing/2014/main" id="{ADF82F0A-6BE2-40FB-A5AC-2C0CF5F4DD4A}"/>
              </a:ext>
            </a:extLst>
          </p:cNvPr>
          <p:cNvSpPr/>
          <p:nvPr/>
        </p:nvSpPr>
        <p:spPr>
          <a:xfrm>
            <a:off x="1478446" y="1324037"/>
            <a:ext cx="6187108" cy="2862322"/>
          </a:xfrm>
          <a:prstGeom prst="rect">
            <a:avLst/>
          </a:prstGeom>
          <a:solidFill>
            <a:schemeClr val="bg1">
              <a:lumMod val="95000"/>
            </a:schemeClr>
          </a:solidFill>
          <a:ln>
            <a:solidFill>
              <a:schemeClr val="tx1"/>
            </a:solidFill>
          </a:ln>
        </p:spPr>
        <p:txBody>
          <a:bodyPr wrap="square">
            <a:spAutoFit/>
          </a:bodyPr>
          <a:lstStyle/>
          <a:p>
            <a:r>
              <a:rPr lang="en-US" sz="1800" dirty="0">
                <a:solidFill>
                  <a:srgbClr val="AF00DB"/>
                </a:solidFill>
                <a:latin typeface="Courier New" panose="02070309020205020404" pitchFamily="49" charset="0"/>
              </a:rPr>
              <a:t>from</a:t>
            </a:r>
            <a:r>
              <a:rPr lang="en-US" sz="1800" dirty="0">
                <a:latin typeface="Courier New" panose="02070309020205020404" pitchFamily="49" charset="0"/>
              </a:rPr>
              <a:t> </a:t>
            </a:r>
            <a:r>
              <a:rPr lang="en-US" sz="1800" dirty="0" err="1">
                <a:latin typeface="Courier New" panose="02070309020205020404" pitchFamily="49" charset="0"/>
              </a:rPr>
              <a:t>sklearn.linear_model</a:t>
            </a:r>
            <a:r>
              <a:rPr lang="en-US" sz="1800" dirty="0">
                <a:latin typeface="Courier New" panose="02070309020205020404" pitchFamily="49" charset="0"/>
              </a:rPr>
              <a:t> \</a:t>
            </a:r>
            <a:br>
              <a:rPr lang="en-US" sz="1800" dirty="0">
                <a:latin typeface="Courier New" panose="02070309020205020404" pitchFamily="49" charset="0"/>
              </a:rPr>
            </a:br>
            <a:r>
              <a:rPr lang="en-US" sz="1800" dirty="0">
                <a:solidFill>
                  <a:srgbClr val="AF00DB"/>
                </a:solidFill>
                <a:latin typeface="Courier New" panose="02070309020205020404" pitchFamily="49" charset="0"/>
              </a:rPr>
              <a:t>import</a:t>
            </a:r>
            <a:r>
              <a:rPr lang="en-US" sz="1800" dirty="0">
                <a:latin typeface="Courier New" panose="02070309020205020404" pitchFamily="49" charset="0"/>
              </a:rPr>
              <a:t> </a:t>
            </a:r>
            <a:r>
              <a:rPr lang="en-US" sz="1800" dirty="0" err="1">
                <a:latin typeface="Courier New" panose="02070309020205020404" pitchFamily="49" charset="0"/>
              </a:rPr>
              <a:t>LogisticRegression</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err="1">
                <a:latin typeface="Courier New" panose="02070309020205020404" pitchFamily="49" charset="0"/>
              </a:rPr>
              <a:t>clf</a:t>
            </a:r>
            <a:r>
              <a:rPr lang="en-US" sz="1800" dirty="0">
                <a:latin typeface="Courier New" panose="02070309020205020404" pitchFamily="49" charset="0"/>
              </a:rPr>
              <a:t> = </a:t>
            </a:r>
            <a:r>
              <a:rPr lang="en-US" sz="1800" dirty="0" err="1">
                <a:latin typeface="Courier New" panose="02070309020205020404" pitchFamily="49" charset="0"/>
              </a:rPr>
              <a:t>LogisticRegression</a:t>
            </a:r>
            <a:r>
              <a:rPr lang="en-US" sz="1800" dirty="0">
                <a:latin typeface="Courier New" panose="02070309020205020404" pitchFamily="49" charset="0"/>
              </a:rPr>
              <a:t>(</a:t>
            </a:r>
            <a:r>
              <a:rPr lang="en-US" sz="1800" dirty="0" err="1">
                <a:latin typeface="Courier New" panose="02070309020205020404" pitchFamily="49" charset="0"/>
              </a:rPr>
              <a:t>max_iter</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10000</a:t>
            </a:r>
            <a:r>
              <a:rPr lang="en-US" sz="1800" dirty="0">
                <a:latin typeface="Courier New" panose="02070309020205020404" pitchFamily="49" charset="0"/>
              </a:rPr>
              <a:t>)</a:t>
            </a:r>
          </a:p>
          <a:p>
            <a:r>
              <a:rPr lang="en-US" sz="1800" dirty="0" err="1">
                <a:latin typeface="Courier New" panose="02070309020205020404" pitchFamily="49" charset="0"/>
              </a:rPr>
              <a:t>clf.fit</a:t>
            </a:r>
            <a:r>
              <a:rPr lang="en-US" sz="1800" dirty="0">
                <a:latin typeface="Courier New" panose="02070309020205020404" pitchFamily="49" charset="0"/>
              </a:rPr>
              <a:t>(</a:t>
            </a:r>
            <a:r>
              <a:rPr lang="en-US" sz="1800" dirty="0" err="1">
                <a:latin typeface="Courier New" panose="02070309020205020404" pitchFamily="49" charset="0"/>
              </a:rPr>
              <a:t>X_train,y_train</a:t>
            </a:r>
            <a:r>
              <a:rPr lang="en-US" sz="1800" dirty="0">
                <a:latin typeface="Courier New" panose="02070309020205020404" pitchFamily="49" charset="0"/>
              </a:rPr>
              <a:t>)</a:t>
            </a:r>
          </a:p>
          <a:p>
            <a:r>
              <a:rPr lang="en-US" sz="1800" dirty="0">
                <a:latin typeface="Courier New" panose="02070309020205020404" pitchFamily="49" charset="0"/>
              </a:rPr>
              <a:t>prediction = </a:t>
            </a:r>
            <a:r>
              <a:rPr lang="en-US" sz="1800" dirty="0" err="1">
                <a:latin typeface="Courier New" panose="02070309020205020404" pitchFamily="49" charset="0"/>
              </a:rPr>
              <a:t>clf.predict</a:t>
            </a:r>
            <a:r>
              <a:rPr lang="en-US" sz="1800" dirty="0">
                <a:latin typeface="Courier New" panose="02070309020205020404" pitchFamily="49" charset="0"/>
              </a:rPr>
              <a:t>(</a:t>
            </a:r>
            <a:r>
              <a:rPr lang="en-US" sz="1800" dirty="0" err="1">
                <a:latin typeface="Courier New" panose="02070309020205020404" pitchFamily="49" charset="0"/>
              </a:rPr>
              <a:t>X_test</a:t>
            </a:r>
            <a:r>
              <a:rPr lang="en-US" sz="1800" dirty="0">
                <a:latin typeface="Courier New" panose="02070309020205020404" pitchFamily="49" charset="0"/>
              </a:rPr>
              <a:t>)</a:t>
            </a:r>
          </a:p>
          <a:p>
            <a:br>
              <a:rPr lang="en-US" sz="1800" dirty="0">
                <a:latin typeface="Courier New" panose="02070309020205020404" pitchFamily="49" charset="0"/>
              </a:rPr>
            </a:br>
            <a:r>
              <a:rPr lang="en-US" sz="1800" dirty="0">
                <a:latin typeface="Courier New" panose="02070309020205020404" pitchFamily="49" charset="0"/>
              </a:rPr>
              <a:t>accuracy = </a:t>
            </a:r>
            <a:r>
              <a:rPr lang="en-US" sz="1800" dirty="0" err="1">
                <a:latin typeface="Courier New" panose="02070309020205020404" pitchFamily="49" charset="0"/>
              </a:rPr>
              <a:t>sklearn.metrics.accuracy_score</a:t>
            </a:r>
            <a:r>
              <a:rPr lang="en-US" sz="1800" dirty="0">
                <a:latin typeface="Courier New" panose="02070309020205020404" pitchFamily="49" charset="0"/>
              </a:rPr>
              <a:t>\</a:t>
            </a:r>
            <a:br>
              <a:rPr lang="en-US" sz="1800" dirty="0">
                <a:latin typeface="Courier New" panose="02070309020205020404" pitchFamily="49" charset="0"/>
              </a:rPr>
            </a:br>
            <a:r>
              <a:rPr lang="en-US" sz="1800" dirty="0">
                <a:latin typeface="Courier New" panose="02070309020205020404" pitchFamily="49" charset="0"/>
              </a:rPr>
              <a:t>(</a:t>
            </a:r>
            <a:r>
              <a:rPr lang="en-US" sz="1800" dirty="0" err="1">
                <a:latin typeface="Courier New" panose="02070309020205020404" pitchFamily="49" charset="0"/>
              </a:rPr>
              <a:t>prediction,y_test</a:t>
            </a:r>
            <a:r>
              <a:rPr lang="en-US" sz="1800" dirty="0">
                <a:latin typeface="Courier New" panose="02070309020205020404" pitchFamily="49" charset="0"/>
              </a:rPr>
              <a:t>)</a:t>
            </a:r>
          </a:p>
          <a:p>
            <a:r>
              <a:rPr lang="en-US" sz="1800" dirty="0">
                <a:solidFill>
                  <a:srgbClr val="795E26"/>
                </a:solidFill>
                <a:latin typeface="Courier New" panose="02070309020205020404" pitchFamily="49" charset="0"/>
              </a:rPr>
              <a:t>print</a:t>
            </a:r>
            <a:r>
              <a:rPr lang="en-US" sz="1800" dirty="0">
                <a:latin typeface="Courier New" panose="02070309020205020404" pitchFamily="49" charset="0"/>
              </a:rPr>
              <a:t>(</a:t>
            </a:r>
            <a:r>
              <a:rPr lang="en-US" sz="1800" dirty="0">
                <a:solidFill>
                  <a:srgbClr val="A31515"/>
                </a:solidFill>
                <a:latin typeface="Courier New" panose="02070309020205020404" pitchFamily="49" charset="0"/>
              </a:rPr>
              <a:t>"Accuracy: %.1f%%"</a:t>
            </a:r>
            <a:r>
              <a:rPr lang="en-US" sz="1800" dirty="0">
                <a:latin typeface="Courier New" panose="02070309020205020404" pitchFamily="49" charset="0"/>
              </a:rPr>
              <a:t>% (accuracy*</a:t>
            </a:r>
            <a:r>
              <a:rPr lang="en-US" sz="1800" dirty="0">
                <a:solidFill>
                  <a:srgbClr val="09885A"/>
                </a:solidFill>
                <a:latin typeface="Courier New" panose="02070309020205020404" pitchFamily="49" charset="0"/>
              </a:rPr>
              <a:t>100</a:t>
            </a:r>
            <a:r>
              <a:rPr lang="en-US" sz="1800" dirty="0">
                <a:latin typeface="Courier New" panose="02070309020205020404" pitchFamily="49" charset="0"/>
              </a:rPr>
              <a:t>))</a:t>
            </a:r>
          </a:p>
        </p:txBody>
      </p:sp>
      <p:sp>
        <p:nvSpPr>
          <p:cNvPr id="5" name="Rectangle 4">
            <a:extLst>
              <a:ext uri="{FF2B5EF4-FFF2-40B4-BE49-F238E27FC236}">
                <a16:creationId xmlns:a16="http://schemas.microsoft.com/office/drawing/2014/main" id="{04B969E2-439E-4C77-B90F-8FB435B9815E}"/>
              </a:ext>
            </a:extLst>
          </p:cNvPr>
          <p:cNvSpPr/>
          <p:nvPr/>
        </p:nvSpPr>
        <p:spPr>
          <a:xfrm>
            <a:off x="3179686" y="4567199"/>
            <a:ext cx="2252540" cy="369332"/>
          </a:xfrm>
          <a:prstGeom prst="rect">
            <a:avLst/>
          </a:prstGeom>
          <a:solidFill>
            <a:schemeClr val="bg1">
              <a:lumMod val="95000"/>
            </a:schemeClr>
          </a:solidFill>
          <a:ln>
            <a:solidFill>
              <a:schemeClr val="tx1"/>
            </a:solidFill>
          </a:ln>
          <a:effectLst>
            <a:outerShdw blurRad="50800" dist="38100" dir="8100000" algn="tr" rotWithShape="0">
              <a:prstClr val="black">
                <a:alpha val="40000"/>
              </a:prstClr>
            </a:outerShdw>
          </a:effectLst>
        </p:spPr>
        <p:txBody>
          <a:bodyPr wrap="none">
            <a:spAutoFit/>
          </a:bodyPr>
          <a:lstStyle/>
          <a:p>
            <a:r>
              <a:rPr lang="en-US" sz="1800" dirty="0">
                <a:solidFill>
                  <a:srgbClr val="212121"/>
                </a:solidFill>
                <a:latin typeface="Courier New" panose="02070309020205020404" pitchFamily="49" charset="0"/>
              </a:rPr>
              <a:t>Accuracy: 96.3%</a:t>
            </a:r>
            <a:endParaRPr lang="en-US" sz="1800" dirty="0"/>
          </a:p>
        </p:txBody>
      </p:sp>
    </p:spTree>
    <p:extLst>
      <p:ext uri="{BB962C8B-B14F-4D97-AF65-F5344CB8AC3E}">
        <p14:creationId xmlns:p14="http://schemas.microsoft.com/office/powerpoint/2010/main" val="409636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Logistic Regression</a:t>
            </a:r>
          </a:p>
        </p:txBody>
      </p:sp>
      <p:sp>
        <p:nvSpPr>
          <p:cNvPr id="3" name="Content Placeholder 2"/>
          <p:cNvSpPr>
            <a:spLocks noGrp="1"/>
          </p:cNvSpPr>
          <p:nvPr>
            <p:ph idx="1"/>
          </p:nvPr>
        </p:nvSpPr>
        <p:spPr>
          <a:xfrm>
            <a:off x="490940" y="976164"/>
            <a:ext cx="8162119" cy="3762671"/>
          </a:xfrm>
        </p:spPr>
        <p:txBody>
          <a:bodyPr/>
          <a:lstStyle/>
          <a:p>
            <a:r>
              <a:rPr lang="en-US" dirty="0"/>
              <a:t>A variation of regression used for classification – estimates probability that instance belongs to a class</a:t>
            </a:r>
          </a:p>
          <a:p>
            <a:r>
              <a:rPr lang="en-US" dirty="0"/>
              <a:t>Based on the </a:t>
            </a:r>
            <a:r>
              <a:rPr lang="en-US" b="1" dirty="0"/>
              <a:t>sigmoid </a:t>
            </a:r>
            <a:r>
              <a:rPr lang="en-US" dirty="0"/>
              <a:t>function</a:t>
            </a:r>
          </a:p>
          <a:p>
            <a:r>
              <a:rPr lang="en-US" dirty="0"/>
              <a:t>Requires regularization of parameters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23</a:t>
            </a:fld>
            <a:endParaRPr lang="en-GB"/>
          </a:p>
        </p:txBody>
      </p:sp>
    </p:spTree>
    <p:extLst>
      <p:ext uri="{BB962C8B-B14F-4D97-AF65-F5344CB8AC3E}">
        <p14:creationId xmlns:p14="http://schemas.microsoft.com/office/powerpoint/2010/main" val="15415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D091-A584-C249-A69E-DFAA0B959F60}"/>
              </a:ext>
            </a:extLst>
          </p:cNvPr>
          <p:cNvSpPr>
            <a:spLocks noGrp="1"/>
          </p:cNvSpPr>
          <p:nvPr>
            <p:ph type="title"/>
          </p:nvPr>
        </p:nvSpPr>
        <p:spPr/>
        <p:txBody>
          <a:bodyPr/>
          <a:lstStyle/>
          <a:p>
            <a:r>
              <a:rPr lang="en-US" dirty="0"/>
              <a:t>Supervised Learning Summary</a:t>
            </a:r>
          </a:p>
        </p:txBody>
      </p:sp>
      <p:sp>
        <p:nvSpPr>
          <p:cNvPr id="3" name="Content Placeholder 2">
            <a:extLst>
              <a:ext uri="{FF2B5EF4-FFF2-40B4-BE49-F238E27FC236}">
                <a16:creationId xmlns:a16="http://schemas.microsoft.com/office/drawing/2014/main" id="{FEDEEF02-19B3-B140-AC10-F228D1CE9EB3}"/>
              </a:ext>
            </a:extLst>
          </p:cNvPr>
          <p:cNvSpPr>
            <a:spLocks noGrp="1"/>
          </p:cNvSpPr>
          <p:nvPr>
            <p:ph idx="1"/>
          </p:nvPr>
        </p:nvSpPr>
        <p:spPr>
          <a:xfrm>
            <a:off x="906859" y="1070898"/>
            <a:ext cx="7514035" cy="4053995"/>
          </a:xfrm>
        </p:spPr>
        <p:txBody>
          <a:bodyPr>
            <a:normAutofit/>
          </a:bodyPr>
          <a:lstStyle/>
          <a:p>
            <a:pPr marL="7620" indent="0">
              <a:buNone/>
            </a:pPr>
            <a:r>
              <a:rPr lang="en-US" b="1" dirty="0"/>
              <a:t>Linear regression</a:t>
            </a:r>
          </a:p>
          <a:p>
            <a:pPr lvl="1"/>
            <a:r>
              <a:rPr lang="en-US" dirty="0"/>
              <a:t>Has a closed form solution</a:t>
            </a:r>
          </a:p>
          <a:p>
            <a:pPr lvl="1"/>
            <a:r>
              <a:rPr lang="en-US" dirty="0"/>
              <a:t>Usually requires regularization to prevent overfitting</a:t>
            </a:r>
          </a:p>
          <a:p>
            <a:pPr marL="7620" indent="0">
              <a:buNone/>
            </a:pPr>
            <a:endParaRPr lang="en-US" b="1" dirty="0"/>
          </a:p>
          <a:p>
            <a:pPr marL="7620" indent="0">
              <a:buNone/>
            </a:pPr>
            <a:r>
              <a:rPr lang="en-US" b="1" dirty="0"/>
              <a:t>Logistic regression</a:t>
            </a:r>
          </a:p>
          <a:p>
            <a:pPr lvl="1"/>
            <a:r>
              <a:rPr lang="en-US" dirty="0"/>
              <a:t>Linear model that predicts class membership</a:t>
            </a:r>
          </a:p>
        </p:txBody>
      </p:sp>
      <p:sp>
        <p:nvSpPr>
          <p:cNvPr id="5" name="Slide Number Placeholder 4">
            <a:extLst>
              <a:ext uri="{FF2B5EF4-FFF2-40B4-BE49-F238E27FC236}">
                <a16:creationId xmlns:a16="http://schemas.microsoft.com/office/drawing/2014/main" id="{19442CF5-46B6-C74E-BF3F-CD126C7D2284}"/>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24</a:t>
            </a:fld>
            <a:endParaRPr lang="en-GB"/>
          </a:p>
        </p:txBody>
      </p:sp>
    </p:spTree>
    <p:extLst>
      <p:ext uri="{BB962C8B-B14F-4D97-AF65-F5344CB8AC3E}">
        <p14:creationId xmlns:p14="http://schemas.microsoft.com/office/powerpoint/2010/main" val="27794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DD96-7E9A-4B87-A1E8-8DA8A8F91AC0}"/>
              </a:ext>
            </a:extLst>
          </p:cNvPr>
          <p:cNvSpPr>
            <a:spLocks noGrp="1"/>
          </p:cNvSpPr>
          <p:nvPr>
            <p:ph type="title"/>
          </p:nvPr>
        </p:nvSpPr>
        <p:spPr/>
        <p:txBody>
          <a:bodyPr/>
          <a:lstStyle/>
          <a:p>
            <a:r>
              <a:rPr lang="en-US" dirty="0"/>
              <a:t>Regression, as a Task</a:t>
            </a:r>
            <a:br>
              <a:rPr lang="en-US" dirty="0"/>
            </a:br>
            <a:r>
              <a:rPr lang="en-US" dirty="0"/>
              <a:t>and as a Building Block</a:t>
            </a:r>
          </a:p>
        </p:txBody>
      </p:sp>
      <p:sp>
        <p:nvSpPr>
          <p:cNvPr id="3" name="Content Placeholder 2">
            <a:extLst>
              <a:ext uri="{FF2B5EF4-FFF2-40B4-BE49-F238E27FC236}">
                <a16:creationId xmlns:a16="http://schemas.microsoft.com/office/drawing/2014/main" id="{DC3116E4-F3FA-4DE3-84A3-99F134AF384E}"/>
              </a:ext>
            </a:extLst>
          </p:cNvPr>
          <p:cNvSpPr>
            <a:spLocks noGrp="1"/>
          </p:cNvSpPr>
          <p:nvPr>
            <p:ph idx="1"/>
          </p:nvPr>
        </p:nvSpPr>
        <p:spPr>
          <a:xfrm>
            <a:off x="465150" y="1249493"/>
            <a:ext cx="8162119" cy="3762671"/>
          </a:xfrm>
        </p:spPr>
        <p:txBody>
          <a:bodyPr>
            <a:normAutofit/>
          </a:bodyPr>
          <a:lstStyle/>
          <a:p>
            <a:pPr marL="7620" indent="0">
              <a:buNone/>
            </a:pPr>
            <a:r>
              <a:rPr lang="en-US" dirty="0"/>
              <a:t>Two general cases we’ll consider today:</a:t>
            </a:r>
          </a:p>
          <a:p>
            <a:pPr marL="483235" lvl="1" indent="0">
              <a:buNone/>
            </a:pPr>
            <a:r>
              <a:rPr lang="en-US" sz="2400" dirty="0"/>
              <a:t>To solve the regression problem for continuous output:</a:t>
            </a:r>
          </a:p>
          <a:p>
            <a:pPr marL="940435" lvl="2" indent="0">
              <a:buNone/>
            </a:pPr>
            <a:r>
              <a:rPr lang="en-US" dirty="0">
                <a:solidFill>
                  <a:schemeClr val="accent4"/>
                </a:solidFill>
              </a:rPr>
              <a:t>Linear regression</a:t>
            </a:r>
            <a:r>
              <a:rPr lang="en-US" dirty="0"/>
              <a:t> – fit a linear function to “optimally” match data between classes</a:t>
            </a:r>
          </a:p>
          <a:p>
            <a:pPr lvl="1"/>
            <a:endParaRPr lang="en-US" sz="2400" dirty="0"/>
          </a:p>
          <a:p>
            <a:pPr marL="483235" lvl="1" indent="0">
              <a:buNone/>
            </a:pPr>
            <a:r>
              <a:rPr lang="en-US" sz="2400" dirty="0"/>
              <a:t>To solve the classification problem:</a:t>
            </a:r>
          </a:p>
          <a:p>
            <a:pPr marL="940435" lvl="2" indent="0">
              <a:buNone/>
            </a:pPr>
            <a:r>
              <a:rPr lang="en-US" dirty="0">
                <a:solidFill>
                  <a:schemeClr val="accent4"/>
                </a:solidFill>
              </a:rPr>
              <a:t>Logistic regression </a:t>
            </a:r>
            <a:r>
              <a:rPr lang="en-US" dirty="0"/>
              <a:t>– generalize the techniques to classification (requires us to move to a non-linear function)</a:t>
            </a:r>
          </a:p>
        </p:txBody>
      </p:sp>
      <p:sp>
        <p:nvSpPr>
          <p:cNvPr id="5" name="Slide Number Placeholder 4">
            <a:extLst>
              <a:ext uri="{FF2B5EF4-FFF2-40B4-BE49-F238E27FC236}">
                <a16:creationId xmlns:a16="http://schemas.microsoft.com/office/drawing/2014/main" id="{ED94E2F8-EE25-4CC1-896F-32F2ABDE1F06}"/>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3</a:t>
            </a:fld>
            <a:endParaRPr lang="en-GB"/>
          </a:p>
        </p:txBody>
      </p:sp>
    </p:spTree>
    <p:extLst>
      <p:ext uri="{BB962C8B-B14F-4D97-AF65-F5344CB8AC3E}">
        <p14:creationId xmlns:p14="http://schemas.microsoft.com/office/powerpoint/2010/main" val="69548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Linear Regression</a:t>
            </a:r>
            <a:br>
              <a:rPr lang="en-US" dirty="0"/>
            </a:br>
            <a:r>
              <a:rPr lang="en-US" sz="2800" dirty="0"/>
              <a:t>(which should look familiar)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1" y="1457742"/>
                <a:ext cx="7712870" cy="3762671"/>
              </a:xfrm>
            </p:spPr>
            <p:txBody>
              <a:bodyPr>
                <a:normAutofit/>
              </a:bodyPr>
              <a:lstStyle/>
              <a:p>
                <a:pPr marL="7620" indent="0">
                  <a:buNone/>
                </a:pPr>
                <a:r>
                  <a:rPr lang="en-US" sz="2000" dirty="0"/>
                  <a:t>Given dataset </a:t>
                </a:r>
                <a:r>
                  <a:rPr lang="en-US" sz="2000" b="1" dirty="0"/>
                  <a:t>X</a:t>
                </a:r>
                <a:r>
                  <a:rPr lang="en-US" sz="2000" dirty="0"/>
                  <a:t> with </a:t>
                </a:r>
                <a:r>
                  <a:rPr lang="en-US" sz="2000" i="1" dirty="0"/>
                  <a:t>n</a:t>
                </a:r>
                <a:r>
                  <a:rPr lang="en-US" sz="2000" dirty="0"/>
                  <a:t> instances, estimate the best </a:t>
                </a:r>
                <a:r>
                  <a:rPr lang="en-US" sz="2000" b="1" dirty="0"/>
                  <a:t>linear</a:t>
                </a:r>
                <a:r>
                  <a:rPr lang="en-US" sz="2000" dirty="0"/>
                  <a:t> </a:t>
                </a:r>
                <a:r>
                  <a:rPr lang="en-US" sz="2000" b="1" dirty="0"/>
                  <a:t>function</a:t>
                </a:r>
                <a:r>
                  <a:rPr lang="en-US" sz="2000" dirty="0"/>
                  <a:t> that gives us </a:t>
                </a:r>
                <a:r>
                  <a:rPr lang="en-US" sz="2000" b="1" dirty="0"/>
                  <a:t>y</a:t>
                </a:r>
                <a:r>
                  <a:rPr lang="en-US" sz="2000" dirty="0"/>
                  <a:t>…</a:t>
                </a:r>
              </a:p>
              <a:p>
                <a:endParaRPr lang="en-US" sz="2000" dirty="0"/>
              </a:p>
              <a:p>
                <a:pPr marL="7620" indent="0">
                  <a:buNone/>
                </a:pPr>
                <a:r>
                  <a:rPr lang="en-US" sz="2000" dirty="0"/>
                  <a:t>To do this, create an estimate for the function applied to the </a:t>
                </a:r>
                <a:r>
                  <a:rPr lang="en-US" sz="2000" i="1" dirty="0" err="1"/>
                  <a:t>i</a:t>
                </a:r>
                <a:r>
                  <a:rPr lang="en-US" sz="2000" dirty="0" err="1"/>
                  <a:t>th</a:t>
                </a:r>
                <a:r>
                  <a:rPr lang="en-US" sz="2000" dirty="0"/>
                  <a:t> instance </a:t>
                </a:r>
                <a:r>
                  <a:rPr lang="en-US" sz="2000" i="1" dirty="0"/>
                  <a:t>x</a:t>
                </a:r>
                <a:r>
                  <a:rPr lang="en-US" sz="2000" i="1" baseline="30000" dirty="0"/>
                  <a:t>(</a:t>
                </a:r>
                <a:r>
                  <a:rPr lang="en-US" sz="2000" i="1" baseline="30000" dirty="0" err="1"/>
                  <a:t>i</a:t>
                </a:r>
                <a:r>
                  <a:rPr lang="en-US" sz="2000" i="1" baseline="30000" dirty="0"/>
                  <a:t>)</a:t>
                </a:r>
                <a:r>
                  <a:rPr lang="en-US" sz="2000" dirty="0"/>
                  <a:t>, as follows:</a:t>
                </a:r>
              </a:p>
              <a:p>
                <a:pPr marL="0" indent="0">
                  <a:buNone/>
                </a:pPr>
                <a14:m>
                  <m:oMathPara xmlns:m="http://schemas.openxmlformats.org/officeDocument/2006/math">
                    <m:oMathParaPr>
                      <m:jc m:val="centerGroup"/>
                    </m:oMathParaPr>
                    <m:oMath xmlns:m="http://schemas.openxmlformats.org/officeDocument/2006/math">
                      <m:sSup>
                        <m:sSupPr>
                          <m:ctrlPr>
                            <a:rPr lang="en-US" sz="2000" i="1" smtClean="0">
                              <a:solidFill>
                                <a:schemeClr val="accent6"/>
                              </a:solidFill>
                              <a:latin typeface="Cambria Math" panose="02040503050406030204" pitchFamily="18" charset="0"/>
                            </a:rPr>
                          </m:ctrlPr>
                        </m:sSupPr>
                        <m:e>
                          <m:r>
                            <a:rPr lang="en-US" sz="2000" b="1" i="1" smtClean="0">
                              <a:solidFill>
                                <a:schemeClr val="accent6"/>
                              </a:solidFill>
                              <a:latin typeface="Cambria Math" panose="02040503050406030204" pitchFamily="18" charset="0"/>
                            </a:rPr>
                            <m:t>𝒚</m:t>
                          </m:r>
                        </m:e>
                        <m:sup>
                          <m:d>
                            <m:dPr>
                              <m:ctrlPr>
                                <a:rPr lang="en-US" sz="2000" i="1">
                                  <a:solidFill>
                                    <a:schemeClr val="accent6"/>
                                  </a:solidFill>
                                  <a:latin typeface="Cambria Math" panose="02040503050406030204" pitchFamily="18" charset="0"/>
                                </a:rPr>
                              </m:ctrlPr>
                            </m:dPr>
                            <m:e>
                              <m:r>
                                <a:rPr lang="en-US" sz="2000" b="0" i="1">
                                  <a:solidFill>
                                    <a:schemeClr val="accent6"/>
                                  </a:solidFill>
                                  <a:latin typeface="Cambria Math" charset="0"/>
                                </a:rPr>
                                <m:t>𝑖</m:t>
                              </m:r>
                            </m:e>
                          </m:d>
                        </m:sup>
                      </m:sSup>
                      <m:r>
                        <a:rPr lang="en-US" sz="2000" b="0" i="1" smtClean="0">
                          <a:solidFill>
                            <a:schemeClr val="accent6"/>
                          </a:solidFill>
                          <a:latin typeface="Cambria Math" panose="02040503050406030204" pitchFamily="18" charset="0"/>
                        </a:rPr>
                        <m:t>=</m:t>
                      </m:r>
                      <m:sSup>
                        <m:sSupPr>
                          <m:ctrlPr>
                            <a:rPr lang="en-US" sz="2000" b="1" i="1">
                              <a:solidFill>
                                <a:schemeClr val="accent6"/>
                              </a:solidFill>
                              <a:latin typeface="Cambria Math" panose="02040503050406030204" pitchFamily="18" charset="0"/>
                            </a:rPr>
                          </m:ctrlPr>
                        </m:sSupPr>
                        <m:e>
                          <m:r>
                            <a:rPr lang="en-US" sz="2000" b="1" i="1" smtClean="0">
                              <a:solidFill>
                                <a:schemeClr val="accent6"/>
                              </a:solidFill>
                              <a:latin typeface="Cambria Math" panose="02040503050406030204" pitchFamily="18" charset="0"/>
                            </a:rPr>
                            <m:t>𝒘</m:t>
                          </m:r>
                          <m:r>
                            <a:rPr lang="en-US" sz="2000" b="1" i="1" baseline="-25000"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r>
                            <a:rPr lang="en-US" sz="2000" b="1" i="1">
                              <a:solidFill>
                                <a:schemeClr val="accent6"/>
                              </a:solidFill>
                              <a:latin typeface="Cambria Math" charset="0"/>
                            </a:rPr>
                            <m:t>𝒙</m:t>
                          </m:r>
                        </m:e>
                        <m:sup>
                          <m:d>
                            <m:dPr>
                              <m:ctrlPr>
                                <a:rPr lang="en-US" sz="2000" b="1" i="1">
                                  <a:solidFill>
                                    <a:schemeClr val="accent6"/>
                                  </a:solidFill>
                                  <a:latin typeface="Cambria Math" panose="02040503050406030204" pitchFamily="18" charset="0"/>
                                </a:rPr>
                              </m:ctrlPr>
                            </m:dPr>
                            <m:e>
                              <m:r>
                                <a:rPr lang="en-US" sz="2000" b="1" i="1">
                                  <a:solidFill>
                                    <a:schemeClr val="accent6"/>
                                  </a:solidFill>
                                  <a:latin typeface="Cambria Math" charset="0"/>
                                </a:rPr>
                                <m:t>𝒊</m:t>
                              </m:r>
                            </m:e>
                          </m:d>
                        </m:sup>
                      </m:sSup>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𝒘</m:t>
                      </m:r>
                    </m:oMath>
                  </m:oMathPara>
                </a14:m>
                <a:endParaRPr lang="en-US" sz="2000" dirty="0">
                  <a:solidFill>
                    <a:schemeClr val="accent6"/>
                  </a:solidFill>
                </a:endParaRPr>
              </a:p>
              <a:p>
                <a:pPr marL="0" indent="0">
                  <a:buNone/>
                </a:pPr>
                <a:r>
                  <a:rPr lang="en-US" sz="2000" dirty="0"/>
                  <a:t>where </a:t>
                </a:r>
                <a:r>
                  <a:rPr lang="en-US" sz="2000" i="1" dirty="0" err="1"/>
                  <a:t>w</a:t>
                </a:r>
                <a:r>
                  <a:rPr lang="en-US" sz="2000" i="1" baseline="-25000" dirty="0" err="1"/>
                  <a:t>j</a:t>
                </a:r>
                <a:r>
                  <a:rPr lang="en-US" sz="2000" dirty="0" err="1"/>
                  <a:t>’s</a:t>
                </a:r>
                <a:r>
                  <a:rPr lang="en-US" sz="2000" dirty="0"/>
                  <a:t> are weights and </a:t>
                </a:r>
                <a:r>
                  <a:rPr lang="en-US" sz="2000" i="1" dirty="0" err="1"/>
                  <a:t>x</a:t>
                </a:r>
                <a:r>
                  <a:rPr lang="en-US" sz="2000" i="1" baseline="-25000" dirty="0" err="1"/>
                  <a:t>j</a:t>
                </a:r>
                <a:r>
                  <a:rPr lang="en-US" sz="2000" dirty="0" err="1"/>
                  <a:t>’s</a:t>
                </a:r>
                <a:r>
                  <a:rPr lang="en-US" sz="2000" dirty="0"/>
                  <a:t> are feature values (</a:t>
                </a:r>
                <a:r>
                  <a:rPr lang="en-US" sz="2000" i="1" dirty="0"/>
                  <a:t>j = 1, 2, …, p</a:t>
                </a:r>
                <a:r>
                  <a:rPr lang="en-US" sz="2000" dirty="0"/>
                  <a:t>).  </a:t>
                </a:r>
              </a:p>
              <a:p>
                <a:endParaRPr lang="en-US" sz="2000" dirty="0"/>
              </a:p>
              <a:p>
                <a:pPr marL="7620" indent="0">
                  <a:buNone/>
                </a:pPr>
                <a:r>
                  <a:rPr lang="en-US" sz="2000" dirty="0"/>
                  <a:t>Restated using vectors (with a new feature </a:t>
                </a:r>
                <a:r>
                  <a:rPr lang="en-US" sz="2000" i="1" dirty="0"/>
                  <a:t>x</a:t>
                </a:r>
                <a:r>
                  <a:rPr lang="en-US" sz="1800" i="1" baseline="-25000" dirty="0"/>
                  <a:t>0</a:t>
                </a:r>
                <a:r>
                  <a:rPr lang="en-US" sz="2000" i="1" dirty="0"/>
                  <a:t> = 1</a:t>
                </a:r>
                <a:r>
                  <a:rPr lang="en-US" sz="2000" dirty="0"/>
                  <a:t> for all instances):</a:t>
                </a:r>
              </a:p>
              <a:p>
                <a:pPr marL="0" indent="0">
                  <a:buNone/>
                </a:pPr>
                <a14:m>
                  <m:oMathPara xmlns:m="http://schemas.openxmlformats.org/officeDocument/2006/math">
                    <m:oMathParaPr>
                      <m:jc m:val="centerGroup"/>
                    </m:oMathParaPr>
                    <m:oMath xmlns:m="http://schemas.openxmlformats.org/officeDocument/2006/math">
                      <m:r>
                        <a:rPr lang="en-US" sz="2000" b="1" i="1" smtClean="0">
                          <a:solidFill>
                            <a:schemeClr val="accent6"/>
                          </a:solidFill>
                          <a:latin typeface="Cambria Math" charset="0"/>
                        </a:rPr>
                        <m:t>𝒚</m:t>
                      </m:r>
                      <m:r>
                        <a:rPr lang="en-US" sz="2000" i="1">
                          <a:solidFill>
                            <a:schemeClr val="accent6"/>
                          </a:solidFill>
                          <a:latin typeface="Cambria Math" charset="0"/>
                        </a:rPr>
                        <m:t>=</m:t>
                      </m:r>
                      <m:r>
                        <a:rPr lang="en-US" sz="2000" b="1" i="0" smtClean="0">
                          <a:solidFill>
                            <a:schemeClr val="accent6"/>
                          </a:solidFill>
                          <a:latin typeface="Cambria Math" panose="02040503050406030204" pitchFamily="18" charset="0"/>
                        </a:rPr>
                        <m:t>𝐗</m:t>
                      </m:r>
                      <m:r>
                        <a:rPr lang="en-US" sz="2000" b="1" i="1" smtClean="0">
                          <a:solidFill>
                            <a:schemeClr val="accent6"/>
                          </a:solidFill>
                          <a:latin typeface="Cambria Math" panose="02040503050406030204" pitchFamily="18" charset="0"/>
                        </a:rPr>
                        <m:t>⋅</m:t>
                      </m:r>
                      <m:r>
                        <a:rPr lang="en-US" sz="2000" b="1" i="0" smtClean="0">
                          <a:solidFill>
                            <a:schemeClr val="accent6"/>
                          </a:solidFill>
                          <a:latin typeface="Cambria Math" panose="02040503050406030204" pitchFamily="18" charset="0"/>
                        </a:rPr>
                        <m:t>𝐰</m:t>
                      </m:r>
                    </m:oMath>
                  </m:oMathPara>
                </a14:m>
                <a:endParaRPr lang="en-US" sz="2000" dirty="0">
                  <a:solidFill>
                    <a:schemeClr val="accent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1" y="1457742"/>
                <a:ext cx="7712870" cy="3762671"/>
              </a:xfrm>
              <a:blipFill>
                <a:blip r:embed="rId3"/>
                <a:stretch>
                  <a:fillRect l="-988" r="-494"/>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a:t>
            </a:fld>
            <a:endParaRPr lang="en-GB"/>
          </a:p>
        </p:txBody>
      </p:sp>
    </p:spTree>
    <p:extLst>
      <p:ext uri="{BB962C8B-B14F-4D97-AF65-F5344CB8AC3E}">
        <p14:creationId xmlns:p14="http://schemas.microsoft.com/office/powerpoint/2010/main" val="36512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59738"/>
            <a:ext cx="7837561" cy="1089755"/>
          </a:xfrm>
        </p:spPr>
        <p:txBody>
          <a:bodyPr/>
          <a:lstStyle/>
          <a:p>
            <a:r>
              <a:rPr lang="en-US" dirty="0"/>
              <a:t>Linear Regression Minimizes Squared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4703" y="915298"/>
                <a:ext cx="7891774" cy="4291702"/>
              </a:xfrm>
            </p:spPr>
            <p:txBody>
              <a:bodyPr>
                <a:normAutofit/>
              </a:bodyPr>
              <a:lstStyle/>
              <a:p>
                <a:pPr marL="0" indent="0">
                  <a:buNone/>
                </a:pPr>
                <a:r>
                  <a:rPr lang="en-US" sz="2200" dirty="0">
                    <a:latin typeface="Helvetica" pitchFamily="2" charset="0"/>
                    <a:cs typeface="Constantia" charset="0"/>
                  </a:rPr>
                  <a:t>To find the optimal parameters for the linear function, </a:t>
                </a:r>
                <a:r>
                  <a:rPr lang="en-US" sz="2200" dirty="0"/>
                  <a:t>we want to find weights that minimize the </a:t>
                </a:r>
                <a:r>
                  <a:rPr lang="en-US" sz="2200" b="1" dirty="0"/>
                  <a:t>Root Mean Square Error</a:t>
                </a:r>
                <a:r>
                  <a:rPr lang="en-US" sz="2200" dirty="0"/>
                  <a:t>:</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𝑅𝑀𝑆𝐸</m:t>
                      </m:r>
                      <m:d>
                        <m:dPr>
                          <m:ctrlPr>
                            <a:rPr lang="en-US" b="0" i="1" smtClean="0">
                              <a:solidFill>
                                <a:schemeClr val="accent6"/>
                              </a:solidFill>
                              <a:latin typeface="Cambria Math" panose="02040503050406030204" pitchFamily="18" charset="0"/>
                            </a:rPr>
                          </m:ctrlPr>
                        </m:dPr>
                        <m:e>
                          <m:r>
                            <a:rPr lang="en-US" b="1" i="1" smtClean="0">
                              <a:solidFill>
                                <a:schemeClr val="accent6"/>
                              </a:solidFill>
                              <a:latin typeface="Cambria Math" panose="02040503050406030204" pitchFamily="18" charset="0"/>
                            </a:rPr>
                            <m:t>𝑿</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𝒘</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𝒚</m:t>
                          </m:r>
                        </m:e>
                      </m:d>
                      <m:r>
                        <a:rPr lang="en-US" b="0" i="1" smtClean="0">
                          <a:solidFill>
                            <a:schemeClr val="accent6"/>
                          </a:solidFill>
                          <a:latin typeface="Cambria Math" panose="02040503050406030204" pitchFamily="18" charset="0"/>
                        </a:rPr>
                        <m:t>=</m:t>
                      </m:r>
                      <m:rad>
                        <m:radPr>
                          <m:degHide m:val="on"/>
                          <m:ctrlPr>
                            <a:rPr lang="en-US" i="1" smtClean="0">
                              <a:solidFill>
                                <a:schemeClr val="accent6"/>
                              </a:solidFill>
                              <a:latin typeface="Cambria Math" panose="02040503050406030204" pitchFamily="18" charset="0"/>
                            </a:rPr>
                          </m:ctrlPr>
                        </m:radPr>
                        <m:deg/>
                        <m:e>
                          <m:f>
                            <m:fPr>
                              <m:ctrlPr>
                                <a:rPr lang="bg-BG" i="1" smtClean="0">
                                  <a:solidFill>
                                    <a:schemeClr val="accent6"/>
                                  </a:solidFill>
                                  <a:latin typeface="Cambria Math" panose="02040503050406030204" pitchFamily="18" charset="0"/>
                                </a:rPr>
                              </m:ctrlPr>
                            </m:fPr>
                            <m:num>
                              <m:r>
                                <a:rPr lang="en-US" b="0" i="1" smtClean="0">
                                  <a:solidFill>
                                    <a:schemeClr val="accent6"/>
                                  </a:solidFill>
                                  <a:latin typeface="Cambria Math" charset="0"/>
                                </a:rPr>
                                <m:t>1</m:t>
                              </m:r>
                            </m:num>
                            <m:den>
                              <m:r>
                                <a:rPr lang="en-US" b="0" i="1" smtClean="0">
                                  <a:solidFill>
                                    <a:schemeClr val="accent6"/>
                                  </a:solidFill>
                                  <a:latin typeface="Cambria Math" panose="02040503050406030204" pitchFamily="18" charset="0"/>
                                </a:rPr>
                                <m:t>𝑛</m:t>
                              </m:r>
                            </m:den>
                          </m:f>
                          <m:nary>
                            <m:naryPr>
                              <m:chr m:val="∑"/>
                              <m:ctrlPr>
                                <a:rPr lang="is-IS" i="1" smtClean="0">
                                  <a:solidFill>
                                    <a:schemeClr val="accent6"/>
                                  </a:solidFill>
                                  <a:latin typeface="Cambria Math" panose="02040503050406030204" pitchFamily="18" charset="0"/>
                                </a:rPr>
                              </m:ctrlPr>
                            </m:naryPr>
                            <m:sub>
                              <m:r>
                                <m:rPr>
                                  <m:brk m:alnAt="23"/>
                                </m:rPr>
                                <a:rPr lang="en-US" b="0" i="1" smtClean="0">
                                  <a:solidFill>
                                    <a:schemeClr val="accent6"/>
                                  </a:solidFill>
                                  <a:latin typeface="Cambria Math" charset="0"/>
                                </a:rPr>
                                <m:t>𝑖</m:t>
                              </m:r>
                              <m:r>
                                <a:rPr lang="en-US" b="0" i="1" smtClean="0">
                                  <a:solidFill>
                                    <a:schemeClr val="accent6"/>
                                  </a:solidFill>
                                  <a:latin typeface="Cambria Math" charset="0"/>
                                </a:rPr>
                                <m:t>=1</m:t>
                              </m:r>
                            </m:sub>
                            <m:sup>
                              <m:r>
                                <a:rPr lang="en-US" b="0" i="1" smtClean="0">
                                  <a:solidFill>
                                    <a:schemeClr val="accent6"/>
                                  </a:solidFill>
                                  <a:latin typeface="Cambria Math" panose="02040503050406030204" pitchFamily="18" charset="0"/>
                                </a:rPr>
                                <m:t>𝑛</m:t>
                              </m:r>
                            </m:sup>
                            <m:e>
                              <m:sSup>
                                <m:sSupPr>
                                  <m:ctrlPr>
                                    <a:rPr lang="en-US" b="0" i="1" smtClean="0">
                                      <a:solidFill>
                                        <a:schemeClr val="accent6"/>
                                      </a:solidFill>
                                      <a:latin typeface="Cambria Math" panose="02040503050406030204" pitchFamily="18" charset="0"/>
                                    </a:rPr>
                                  </m:ctrlPr>
                                </m:sSupPr>
                                <m:e>
                                  <m:d>
                                    <m:dPr>
                                      <m:ctrlPr>
                                        <a:rPr lang="en-US" b="0" i="1" smtClean="0">
                                          <a:solidFill>
                                            <a:schemeClr val="accent6"/>
                                          </a:solidFill>
                                          <a:latin typeface="Cambria Math" panose="02040503050406030204" pitchFamily="18" charset="0"/>
                                        </a:rPr>
                                      </m:ctrlPr>
                                    </m:dPr>
                                    <m:e>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𝒘</m:t>
                                          </m:r>
                                        </m:e>
                                        <m:sup>
                                          <m:r>
                                            <a:rPr lang="en-US" b="0" i="1" smtClean="0">
                                              <a:solidFill>
                                                <a:schemeClr val="accent6"/>
                                              </a:solidFill>
                                              <a:latin typeface="Cambria Math" panose="02040503050406030204" pitchFamily="18" charset="0"/>
                                            </a:rPr>
                                            <m:t>𝑇</m:t>
                                          </m:r>
                                        </m:sup>
                                      </m:sSup>
                                      <m:r>
                                        <a:rPr lang="en-US" b="0" i="1" smtClean="0">
                                          <a:solidFill>
                                            <a:schemeClr val="accent6"/>
                                          </a:solidFill>
                                          <a:latin typeface="Cambria Math" panose="02040503050406030204" pitchFamily="18" charset="0"/>
                                        </a:rPr>
                                        <m:t>⋅</m:t>
                                      </m:r>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𝒙</m:t>
                                          </m:r>
                                        </m:e>
                                        <m:sup>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𝑖</m:t>
                                          </m:r>
                                          <m:r>
                                            <a:rPr lang="en-US" b="0" i="1" smtClean="0">
                                              <a:solidFill>
                                                <a:schemeClr val="accent6"/>
                                              </a:solidFill>
                                              <a:latin typeface="Cambria Math" panose="02040503050406030204" pitchFamily="18" charset="0"/>
                                            </a:rPr>
                                            <m:t>)</m:t>
                                          </m:r>
                                        </m:sup>
                                      </m:sSup>
                                      <m:r>
                                        <a:rPr lang="en-US" b="0" i="1" smtClean="0">
                                          <a:solidFill>
                                            <a:schemeClr val="accent6"/>
                                          </a:solidFill>
                                          <a:latin typeface="Cambria Math" charset="0"/>
                                        </a:rPr>
                                        <m:t>−</m:t>
                                      </m:r>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charset="0"/>
                                            </a:rPr>
                                            <m:t>𝑦</m:t>
                                          </m:r>
                                        </m:e>
                                        <m:sup>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charset="0"/>
                                                </a:rPr>
                                                <m:t>𝑖</m:t>
                                              </m:r>
                                            </m:e>
                                          </m:d>
                                        </m:sup>
                                      </m:sSup>
                                    </m:e>
                                  </m:d>
                                </m:e>
                                <m:sup>
                                  <m:r>
                                    <a:rPr lang="en-US" b="0" i="1" smtClean="0">
                                      <a:solidFill>
                                        <a:schemeClr val="accent6"/>
                                      </a:solidFill>
                                      <a:latin typeface="Cambria Math" charset="0"/>
                                    </a:rPr>
                                    <m:t>2</m:t>
                                  </m:r>
                                </m:sup>
                              </m:sSup>
                            </m:e>
                          </m:nary>
                        </m:e>
                      </m:rad>
                    </m:oMath>
                  </m:oMathPara>
                </a14:m>
                <a:endParaRPr lang="is-IS" dirty="0"/>
              </a:p>
              <a:p>
                <a:pPr marL="0" indent="0">
                  <a:buNone/>
                </a:pPr>
                <a:r>
                  <a:rPr lang="en-US" sz="2200" dirty="0"/>
                  <a:t>which we can do more easily by minimizing the (plain) </a:t>
                </a:r>
                <a:r>
                  <a:rPr lang="en-US" sz="2200" b="1" dirty="0"/>
                  <a:t>Mean Squared Error</a:t>
                </a:r>
                <a:r>
                  <a:rPr lang="en-US" sz="2200" dirty="0"/>
                  <a: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charset="0"/>
                        </a:rPr>
                        <m:t>𝑀𝑆𝐸</m:t>
                      </m:r>
                      <m:d>
                        <m:dPr>
                          <m:ctrlPr>
                            <a:rPr lang="en-US" b="0" i="1" smtClean="0">
                              <a:solidFill>
                                <a:schemeClr val="accent6"/>
                              </a:solidFill>
                              <a:latin typeface="Cambria Math" panose="02040503050406030204" pitchFamily="18" charset="0"/>
                            </a:rPr>
                          </m:ctrlPr>
                        </m:dPr>
                        <m:e>
                          <m:r>
                            <a:rPr lang="en-US" b="1" i="1" smtClean="0">
                              <a:solidFill>
                                <a:schemeClr val="accent6"/>
                              </a:solidFill>
                              <a:latin typeface="Cambria Math" charset="0"/>
                            </a:rPr>
                            <m:t>𝑿</m:t>
                          </m:r>
                          <m:r>
                            <a:rPr lang="en-US" b="0" i="1" smtClean="0">
                              <a:solidFill>
                                <a:schemeClr val="accent6"/>
                              </a:solidFill>
                              <a:latin typeface="Cambria Math" charset="0"/>
                            </a:rPr>
                            <m:t>, </m:t>
                          </m:r>
                          <m:r>
                            <a:rPr lang="en-US" b="1" i="1" smtClean="0">
                              <a:solidFill>
                                <a:schemeClr val="accent6"/>
                              </a:solidFill>
                              <a:latin typeface="Cambria Math" panose="02040503050406030204" pitchFamily="18" charset="0"/>
                            </a:rPr>
                            <m:t>𝒘</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𝒚</m:t>
                          </m:r>
                        </m:e>
                      </m:d>
                      <m:r>
                        <a:rPr lang="en-US" b="0" i="1" smtClean="0">
                          <a:solidFill>
                            <a:schemeClr val="accent6"/>
                          </a:solidFill>
                          <a:latin typeface="Cambria Math" charset="0"/>
                        </a:rPr>
                        <m:t>= </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b="0" i="1" smtClean="0">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b="0" i="1" smtClean="0">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charset="0"/>
                                        </a:rPr>
                                        <m:t>𝒘</m:t>
                                      </m:r>
                                    </m:e>
                                    <m:sup>
                                      <m:r>
                                        <a:rPr lang="en-US" b="0" i="1" smtClean="0">
                                          <a:solidFill>
                                            <a:schemeClr val="accent6"/>
                                          </a:solidFill>
                                          <a:latin typeface="Cambria Math" charset="0"/>
                                        </a:rPr>
                                        <m:t>𝑇</m:t>
                                      </m:r>
                                    </m:sup>
                                  </m:sSup>
                                  <m:r>
                                    <a:rPr lang="en-US" b="1" i="1" smtClean="0">
                                      <a:solidFill>
                                        <a:schemeClr val="accent6"/>
                                      </a:solidFill>
                                      <a:latin typeface="Cambria Math" charset="0"/>
                                    </a:rPr>
                                    <m:t>⋅</m:t>
                                  </m:r>
                                  <m:sSup>
                                    <m:sSupPr>
                                      <m:ctrlPr>
                                        <a:rPr lang="en-US" b="1" i="1" smtClean="0">
                                          <a:solidFill>
                                            <a:schemeClr val="accent6"/>
                                          </a:solidFill>
                                          <a:latin typeface="Cambria Math" panose="02040503050406030204" pitchFamily="18" charset="0"/>
                                        </a:rPr>
                                      </m:ctrlPr>
                                    </m:sSupPr>
                                    <m:e>
                                      <m:r>
                                        <a:rPr lang="en-US" b="1" i="1" smtClean="0">
                                          <a:solidFill>
                                            <a:schemeClr val="accent6"/>
                                          </a:solidFill>
                                          <a:latin typeface="Cambria Math" charset="0"/>
                                        </a:rPr>
                                        <m:t>𝒙</m:t>
                                      </m:r>
                                    </m:e>
                                    <m:sup>
                                      <m:d>
                                        <m:dPr>
                                          <m:ctrlPr>
                                            <a:rPr lang="en-US" i="1" smtClean="0">
                                              <a:solidFill>
                                                <a:schemeClr val="accent6"/>
                                              </a:solidFill>
                                              <a:latin typeface="Cambria Math" panose="02040503050406030204" pitchFamily="18" charset="0"/>
                                            </a:rPr>
                                          </m:ctrlPr>
                                        </m:dPr>
                                        <m:e>
                                          <m:r>
                                            <a:rPr lang="en-US" b="0" i="1" smtClean="0">
                                              <a:solidFill>
                                                <a:schemeClr val="accent6"/>
                                              </a:solidFill>
                                              <a:latin typeface="Cambria Math" charset="0"/>
                                            </a:rPr>
                                            <m:t>𝑖</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4703" y="915298"/>
                <a:ext cx="7891774" cy="4291702"/>
              </a:xfrm>
              <a:blipFill>
                <a:blip r:embed="rId3"/>
                <a:stretch>
                  <a:fillRect l="-965" t="-1479" r="-1447" b="-38462"/>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2932" y="4773613"/>
            <a:ext cx="414338" cy="304800"/>
          </a:xfrm>
        </p:spPr>
        <p:txBody>
          <a:bodyPr/>
          <a:lstStyle/>
          <a:p>
            <a:pPr>
              <a:defRPr/>
            </a:pPr>
            <a:fld id="{1D5053AA-EDA4-1543-ABC4-F2C032EBCBF2}" type="slidenum">
              <a:rPr lang="en-GB" smtClean="0"/>
              <a:pPr>
                <a:defRPr/>
              </a:pPr>
              <a:t>5</a:t>
            </a:fld>
            <a:endParaRPr lang="en-GB"/>
          </a:p>
        </p:txBody>
      </p:sp>
    </p:spTree>
    <p:extLst>
      <p:ext uri="{BB962C8B-B14F-4D97-AF65-F5344CB8AC3E}">
        <p14:creationId xmlns:p14="http://schemas.microsoft.com/office/powerpoint/2010/main" val="51094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0940" y="1249493"/>
                <a:ext cx="8162119" cy="3762671"/>
              </a:xfrm>
            </p:spPr>
            <p:txBody>
              <a:bodyPr>
                <a:normAutofit/>
              </a:bodyPr>
              <a:lstStyle/>
              <a:p>
                <a:pPr marL="7620" indent="0">
                  <a:buNone/>
                </a:pPr>
                <a:r>
                  <a:rPr lang="en-US" dirty="0"/>
                  <a:t>Linear regression has a closed form solution:</a:t>
                </a:r>
              </a:p>
              <a:p>
                <a:pPr marL="762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6"/>
                              </a:solidFill>
                              <a:latin typeface="Cambria Math" panose="02040503050406030204" pitchFamily="18" charset="0"/>
                            </a:rPr>
                          </m:ctrlPr>
                        </m:accPr>
                        <m:e>
                          <m:r>
                            <a:rPr lang="en-US" smtClean="0">
                              <a:solidFill>
                                <a:schemeClr val="accent6"/>
                              </a:solidFill>
                              <a:latin typeface="Cambria Math" panose="02040503050406030204" pitchFamily="18" charset="0"/>
                            </a:rPr>
                            <m:t>𝑤</m:t>
                          </m:r>
                        </m:e>
                      </m:acc>
                      <m:r>
                        <a:rPr lang="en-US" smtClean="0">
                          <a:solidFill>
                            <a:schemeClr val="accent6"/>
                          </a:solidFill>
                          <a:latin typeface="Cambria Math" panose="02040503050406030204" pitchFamily="18" charset="0"/>
                        </a:rPr>
                        <m:t>=</m:t>
                      </m:r>
                      <m:sSup>
                        <m:sSupPr>
                          <m:ctrlPr>
                            <a:rPr lang="en-US" i="1" smtClean="0">
                              <a:solidFill>
                                <a:schemeClr val="accent6"/>
                              </a:solidFill>
                              <a:latin typeface="Cambria Math" panose="02040503050406030204" pitchFamily="18" charset="0"/>
                            </a:rPr>
                          </m:ctrlPr>
                        </m:sSupPr>
                        <m:e>
                          <m:d>
                            <m:dPr>
                              <m:ctrlPr>
                                <a:rPr lang="en-US" i="1" smtClean="0">
                                  <a:solidFill>
                                    <a:schemeClr val="accent6"/>
                                  </a:solidFill>
                                  <a:latin typeface="Cambria Math" panose="02040503050406030204" pitchFamily="18" charset="0"/>
                                </a:rPr>
                              </m:ctrlPr>
                            </m:dPr>
                            <m:e>
                              <m:sSup>
                                <m:sSupPr>
                                  <m:ctrlPr>
                                    <a:rPr lang="en-US" i="1" smtClean="0">
                                      <a:solidFill>
                                        <a:schemeClr val="accent6"/>
                                      </a:solidFill>
                                      <a:latin typeface="Cambria Math" panose="02040503050406030204" pitchFamily="18" charset="0"/>
                                    </a:rPr>
                                  </m:ctrlPr>
                                </m:sSupPr>
                                <m:e>
                                  <m:r>
                                    <a:rPr lang="en-US" smtClean="0">
                                      <a:solidFill>
                                        <a:schemeClr val="accent6"/>
                                      </a:solidFill>
                                      <a:latin typeface="Cambria Math" panose="02040503050406030204" pitchFamily="18" charset="0"/>
                                    </a:rPr>
                                    <m:t>𝑿</m:t>
                                  </m:r>
                                </m:e>
                                <m:sup>
                                  <m:r>
                                    <a:rPr lang="en-US" smtClean="0">
                                      <a:solidFill>
                                        <a:schemeClr val="accent6"/>
                                      </a:solidFill>
                                      <a:latin typeface="Cambria Math" panose="02040503050406030204" pitchFamily="18" charset="0"/>
                                    </a:rPr>
                                    <m:t>𝑇</m:t>
                                  </m:r>
                                </m:sup>
                              </m:sSup>
                              <m:r>
                                <a:rPr lang="en-US" smtClean="0">
                                  <a:solidFill>
                                    <a:schemeClr val="accent6"/>
                                  </a:solidFill>
                                  <a:latin typeface="Cambria Math" panose="02040503050406030204" pitchFamily="18" charset="0"/>
                                </a:rPr>
                                <m:t>⋅</m:t>
                              </m:r>
                              <m:r>
                                <a:rPr lang="en-US" smtClean="0">
                                  <a:solidFill>
                                    <a:schemeClr val="accent6"/>
                                  </a:solidFill>
                                  <a:latin typeface="Cambria Math" panose="02040503050406030204" pitchFamily="18" charset="0"/>
                                </a:rPr>
                                <m:t>𝑿</m:t>
                              </m:r>
                            </m:e>
                          </m:d>
                        </m:e>
                        <m:sup>
                          <m:r>
                            <a:rPr lang="en-US" smtClean="0">
                              <a:solidFill>
                                <a:schemeClr val="accent6"/>
                              </a:solidFill>
                              <a:latin typeface="Cambria Math" panose="02040503050406030204" pitchFamily="18" charset="0"/>
                            </a:rPr>
                            <m:t>−1</m:t>
                          </m:r>
                        </m:sup>
                      </m:sSup>
                      <m:r>
                        <a:rPr lang="en-US" smtClean="0">
                          <a:solidFill>
                            <a:schemeClr val="accent6"/>
                          </a:solidFill>
                          <a:latin typeface="Cambria Math" panose="02040503050406030204" pitchFamily="18" charset="0"/>
                        </a:rPr>
                        <m:t>⋅</m:t>
                      </m:r>
                      <m:sSup>
                        <m:sSupPr>
                          <m:ctrlPr>
                            <a:rPr lang="en-US" i="1" smtClean="0">
                              <a:solidFill>
                                <a:schemeClr val="accent6"/>
                              </a:solidFill>
                              <a:latin typeface="Cambria Math" panose="02040503050406030204" pitchFamily="18" charset="0"/>
                            </a:rPr>
                          </m:ctrlPr>
                        </m:sSupPr>
                        <m:e>
                          <m:r>
                            <a:rPr lang="en-US" smtClean="0">
                              <a:solidFill>
                                <a:schemeClr val="accent6"/>
                              </a:solidFill>
                              <a:latin typeface="Cambria Math" panose="02040503050406030204" pitchFamily="18" charset="0"/>
                            </a:rPr>
                            <m:t>𝑿</m:t>
                          </m:r>
                        </m:e>
                        <m:sup>
                          <m:r>
                            <a:rPr lang="en-US" smtClean="0">
                              <a:solidFill>
                                <a:schemeClr val="accent6"/>
                              </a:solidFill>
                              <a:latin typeface="Cambria Math" panose="02040503050406030204" pitchFamily="18" charset="0"/>
                            </a:rPr>
                            <m:t>𝑇</m:t>
                          </m:r>
                        </m:sup>
                      </m:sSup>
                      <m:r>
                        <a:rPr lang="en-US" smtClean="0">
                          <a:solidFill>
                            <a:schemeClr val="accent6"/>
                          </a:solidFill>
                          <a:latin typeface="Cambria Math" panose="02040503050406030204" pitchFamily="18" charset="0"/>
                        </a:rPr>
                        <m:t>⋅</m:t>
                      </m:r>
                      <m:r>
                        <a:rPr lang="en-US" smtClean="0">
                          <a:solidFill>
                            <a:schemeClr val="accent6"/>
                          </a:solidFill>
                          <a:latin typeface="Cambria Math" panose="02040503050406030204" pitchFamily="18" charset="0"/>
                        </a:rPr>
                        <m:t>𝒚</m:t>
                      </m:r>
                    </m:oMath>
                  </m:oMathPara>
                </a14:m>
                <a:endParaRPr lang="en-US" dirty="0">
                  <a:solidFill>
                    <a:schemeClr val="accent6"/>
                  </a:solidFill>
                </a:endParaRPr>
              </a:p>
              <a:p>
                <a:endParaRPr lang="en-US" dirty="0"/>
              </a:p>
              <a:p>
                <a:pPr marL="7620" indent="0">
                  <a:buNone/>
                </a:pPr>
                <a:r>
                  <a:rPr lang="en-US" dirty="0"/>
                  <a:t>Directly solving it is expensive:</a:t>
                </a:r>
              </a:p>
              <a:p>
                <a:pPr marL="483235" lvl="1" indent="0">
                  <a:buNone/>
                </a:pPr>
                <a:r>
                  <a:rPr lang="en-US" dirty="0">
                    <a:solidFill>
                      <a:schemeClr val="accent4"/>
                    </a:solidFill>
                  </a:rPr>
                  <a:t>O(np</a:t>
                </a:r>
                <a:r>
                  <a:rPr lang="en-US" baseline="30000" dirty="0">
                    <a:solidFill>
                      <a:schemeClr val="accent4"/>
                    </a:solidFill>
                  </a:rPr>
                  <a:t>2</a:t>
                </a:r>
                <a:r>
                  <a:rPr lang="en-US" dirty="0">
                    <a:solidFill>
                      <a:schemeClr val="accent4"/>
                    </a:solidFill>
                  </a:rPr>
                  <a:t>)</a:t>
                </a:r>
                <a:r>
                  <a:rPr lang="en-US" dirty="0"/>
                  <a:t> for the multiplication </a:t>
                </a:r>
                <a:r>
                  <a:rPr lang="en-US" i="1" dirty="0"/>
                  <a:t>(n=samples, p=features)</a:t>
                </a:r>
                <a:r>
                  <a:rPr lang="en-US" dirty="0"/>
                  <a:t> and </a:t>
                </a:r>
              </a:p>
              <a:p>
                <a:pPr marL="483235" lvl="1" indent="0">
                  <a:buNone/>
                </a:pPr>
                <a:r>
                  <a:rPr lang="en-US" dirty="0">
                    <a:solidFill>
                      <a:schemeClr val="accent4"/>
                    </a:solidFill>
                  </a:rPr>
                  <a:t>O(p</a:t>
                </a:r>
                <a:r>
                  <a:rPr lang="en-US" baseline="30000" dirty="0">
                    <a:solidFill>
                      <a:schemeClr val="accent4"/>
                    </a:solidFill>
                  </a:rPr>
                  <a:t>3</a:t>
                </a:r>
                <a:r>
                  <a:rPr lang="en-US" dirty="0">
                    <a:solidFill>
                      <a:schemeClr val="accent4"/>
                    </a:solidFill>
                  </a:rPr>
                  <a:t>)</a:t>
                </a:r>
                <a:r>
                  <a:rPr lang="en-US" dirty="0"/>
                  <a:t> for the matrix inverse</a:t>
                </a:r>
              </a:p>
              <a:p>
                <a:pPr marL="7620" indent="0">
                  <a:buNone/>
                </a:pPr>
                <a:endParaRPr lang="en-US" dirty="0"/>
              </a:p>
              <a:p>
                <a:pPr marL="7620" indent="0">
                  <a:buNone/>
                </a:pPr>
                <a:r>
                  <a:rPr lang="en-US" dirty="0"/>
                  <a:t>but there are fast methods using SVD or online algorithms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0940" y="1249493"/>
                <a:ext cx="8162119" cy="3762671"/>
              </a:xfrm>
              <a:blipFill>
                <a:blip r:embed="rId3"/>
                <a:stretch>
                  <a:fillRect l="-1089"/>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fld id="{1D5053AA-EDA4-1543-ABC4-F2C032EBCBF2}" type="slidenum">
              <a:rPr lang="en-GB" smtClean="0"/>
              <a:pPr/>
              <a:t>6</a:t>
            </a:fld>
            <a:endParaRPr lang="en-GB"/>
          </a:p>
        </p:txBody>
      </p:sp>
    </p:spTree>
    <p:extLst>
      <p:ext uri="{BB962C8B-B14F-4D97-AF65-F5344CB8AC3E}">
        <p14:creationId xmlns:p14="http://schemas.microsoft.com/office/powerpoint/2010/main" val="12180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40D-0A0A-4E0D-A66B-832BDB25CE37}"/>
              </a:ext>
            </a:extLst>
          </p:cNvPr>
          <p:cNvSpPr>
            <a:spLocks noGrp="1"/>
          </p:cNvSpPr>
          <p:nvPr>
            <p:ph type="title"/>
          </p:nvPr>
        </p:nvSpPr>
        <p:spPr/>
        <p:txBody>
          <a:bodyPr/>
          <a:lstStyle/>
          <a:p>
            <a:r>
              <a:rPr lang="en-US" dirty="0"/>
              <a:t>An Example of Linear Regression:</a:t>
            </a:r>
            <a:br>
              <a:rPr lang="en-US" dirty="0"/>
            </a:br>
            <a:r>
              <a:rPr lang="en-US" dirty="0"/>
              <a:t>Fitting a Scatter Plot</a:t>
            </a:r>
            <a:br>
              <a:rPr lang="en-US" dirty="0"/>
            </a:br>
            <a:r>
              <a:rPr lang="en-US" sz="2400" dirty="0">
                <a:solidFill>
                  <a:schemeClr val="accent6"/>
                </a:solidFill>
              </a:rPr>
              <a:t>for y = 2x + 3 + random factor</a:t>
            </a:r>
          </a:p>
        </p:txBody>
      </p:sp>
      <p:sp>
        <p:nvSpPr>
          <p:cNvPr id="5" name="Slide Number Placeholder 4">
            <a:extLst>
              <a:ext uri="{FF2B5EF4-FFF2-40B4-BE49-F238E27FC236}">
                <a16:creationId xmlns:a16="http://schemas.microsoft.com/office/drawing/2014/main" id="{FC8D4C30-CABD-40C7-8F49-A7DBCF24C296}"/>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7</a:t>
            </a:fld>
            <a:endParaRPr lang="en-GB"/>
          </a:p>
        </p:txBody>
      </p:sp>
      <p:sp>
        <p:nvSpPr>
          <p:cNvPr id="8" name="Rectangle 7">
            <a:extLst>
              <a:ext uri="{FF2B5EF4-FFF2-40B4-BE49-F238E27FC236}">
                <a16:creationId xmlns:a16="http://schemas.microsoft.com/office/drawing/2014/main" id="{D963E8ED-55ED-4869-A2AD-0A909059EB82}"/>
              </a:ext>
            </a:extLst>
          </p:cNvPr>
          <p:cNvSpPr/>
          <p:nvPr/>
        </p:nvSpPr>
        <p:spPr>
          <a:xfrm>
            <a:off x="327991" y="1524538"/>
            <a:ext cx="4815509" cy="3539430"/>
          </a:xfrm>
          <a:prstGeom prst="rect">
            <a:avLst/>
          </a:prstGeom>
          <a:solidFill>
            <a:schemeClr val="bg1">
              <a:lumMod val="95000"/>
            </a:schemeClr>
          </a:solidFill>
          <a:ln>
            <a:solidFill>
              <a:schemeClr val="accent1"/>
            </a:solidFill>
          </a:ln>
        </p:spPr>
        <p:txBody>
          <a:bodyPr wrap="square">
            <a:spAutoFit/>
          </a:bodyPr>
          <a:lstStyle/>
          <a:p>
            <a:r>
              <a:rPr lang="en-US" sz="1600" dirty="0" err="1">
                <a:latin typeface="Courier New" panose="02070309020205020404" pitchFamily="49" charset="0"/>
              </a:rPr>
              <a:t>rgr</a:t>
            </a:r>
            <a:r>
              <a:rPr lang="en-US" sz="1600" dirty="0">
                <a:latin typeface="Courier New" panose="02070309020205020404" pitchFamily="49" charset="0"/>
              </a:rPr>
              <a:t> = </a:t>
            </a:r>
            <a:r>
              <a:rPr lang="en-US" sz="1600" dirty="0" err="1">
                <a:latin typeface="Courier New" panose="02070309020205020404" pitchFamily="49" charset="0"/>
              </a:rPr>
              <a:t>LinearRegression</a:t>
            </a:r>
            <a:r>
              <a:rPr lang="en-US" sz="1600" dirty="0">
                <a:latin typeface="Courier New" panose="02070309020205020404" pitchFamily="49" charset="0"/>
              </a:rPr>
              <a:t>()</a:t>
            </a:r>
          </a:p>
          <a:p>
            <a:r>
              <a:rPr lang="en-US" sz="1600" dirty="0" err="1">
                <a:latin typeface="Courier New" panose="02070309020205020404" pitchFamily="49" charset="0"/>
              </a:rPr>
              <a:t>rgr.fit</a:t>
            </a:r>
            <a:r>
              <a:rPr lang="en-US" sz="1600" dirty="0">
                <a:latin typeface="Courier New" panose="02070309020205020404" pitchFamily="49" charset="0"/>
              </a:rPr>
              <a:t>(X, y)</a:t>
            </a:r>
          </a:p>
          <a:p>
            <a:br>
              <a:rPr lang="en-US" sz="1600" dirty="0">
                <a:latin typeface="Courier New" panose="02070309020205020404" pitchFamily="49" charset="0"/>
              </a:rPr>
            </a:br>
            <a:r>
              <a:rPr lang="en-US" sz="1600" dirty="0">
                <a:solidFill>
                  <a:srgbClr val="008000"/>
                </a:solidFill>
                <a:latin typeface="Courier New" panose="02070309020205020404" pitchFamily="49" charset="0"/>
              </a:rPr>
              <a:t># Scatter plot for the data</a:t>
            </a:r>
            <a:endParaRPr lang="en-US" sz="1600" dirty="0">
              <a:latin typeface="Courier New" panose="02070309020205020404" pitchFamily="49" charset="0"/>
            </a:endParaRPr>
          </a:p>
          <a:p>
            <a:r>
              <a:rPr lang="en-US" sz="1600" dirty="0">
                <a:latin typeface="Courier New" panose="02070309020205020404" pitchFamily="49" charset="0"/>
              </a:rPr>
              <a:t>fig, ax = </a:t>
            </a:r>
            <a:r>
              <a:rPr lang="en-US" sz="1600" dirty="0" err="1">
                <a:latin typeface="Courier New" panose="02070309020205020404" pitchFamily="49" charset="0"/>
              </a:rPr>
              <a:t>plt.subplots</a:t>
            </a:r>
            <a:r>
              <a:rPr lang="en-US" sz="1600" dirty="0">
                <a:latin typeface="Courier New" panose="02070309020205020404" pitchFamily="49" charset="0"/>
              </a:rPr>
              <a:t>(</a:t>
            </a:r>
            <a:r>
              <a:rPr lang="en-US" sz="1600" dirty="0" err="1">
                <a:latin typeface="Courier New" panose="02070309020205020404" pitchFamily="49" charset="0"/>
              </a:rPr>
              <a:t>figsize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8</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8</a:t>
            </a:r>
            <a:r>
              <a:rPr lang="en-US" sz="1600" dirty="0">
                <a:latin typeface="Courier New" panose="02070309020205020404" pitchFamily="49" charset="0"/>
              </a:rPr>
              <a:t>))</a:t>
            </a:r>
          </a:p>
          <a:p>
            <a:r>
              <a:rPr lang="en-US" sz="1600" dirty="0" err="1">
                <a:latin typeface="Courier New" panose="02070309020205020404" pitchFamily="49" charset="0"/>
              </a:rPr>
              <a:t>ax.scatter</a:t>
            </a:r>
            <a:r>
              <a:rPr lang="en-US" sz="1600" dirty="0">
                <a:latin typeface="Courier New" panose="02070309020205020404" pitchFamily="49" charset="0"/>
              </a:rPr>
              <a:t>(X, y)</a:t>
            </a:r>
          </a:p>
          <a:p>
            <a:br>
              <a:rPr lang="en-US" sz="1600" dirty="0">
                <a:latin typeface="Courier New" panose="02070309020205020404" pitchFamily="49" charset="0"/>
              </a:rPr>
            </a:br>
            <a:r>
              <a:rPr lang="en-US" sz="1600" dirty="0">
                <a:solidFill>
                  <a:srgbClr val="008000"/>
                </a:solidFill>
                <a:latin typeface="Courier New" panose="02070309020205020404" pitchFamily="49" charset="0"/>
              </a:rPr>
              <a:t># Plot regression line from 0 - 2</a:t>
            </a:r>
          </a:p>
          <a:p>
            <a:r>
              <a:rPr lang="en-US" sz="1600" dirty="0">
                <a:latin typeface="Courier New" panose="02070309020205020404" pitchFamily="49" charset="0"/>
              </a:rPr>
              <a:t>X2 = </a:t>
            </a:r>
            <a:r>
              <a:rPr lang="en-US" sz="1600" dirty="0">
                <a:solidFill>
                  <a:srgbClr val="795E26"/>
                </a:solidFill>
                <a:latin typeface="Courier New" panose="02070309020205020404" pitchFamily="49" charset="0"/>
              </a:rPr>
              <a:t>range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0</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3</a:t>
            </a:r>
            <a:r>
              <a:rPr lang="en-US" sz="1600" dirty="0">
                <a:latin typeface="Courier New" panose="02070309020205020404" pitchFamily="49" charset="0"/>
              </a:rPr>
              <a:t>)</a:t>
            </a:r>
          </a:p>
          <a:p>
            <a:r>
              <a:rPr lang="en-US" sz="1600" dirty="0">
                <a:latin typeface="Courier New" panose="02070309020205020404" pitchFamily="49" charset="0"/>
              </a:rPr>
              <a:t>y2 = </a:t>
            </a:r>
            <a:r>
              <a:rPr lang="en-US" sz="1600" dirty="0" err="1">
                <a:latin typeface="Courier New" panose="02070309020205020404" pitchFamily="49" charset="0"/>
              </a:rPr>
              <a:t>rgr.coef</a:t>
            </a:r>
            <a:r>
              <a:rPr lang="en-US" sz="1600" dirty="0">
                <a:latin typeface="Courier New" panose="02070309020205020404" pitchFamily="49" charset="0"/>
              </a:rPr>
              <a:t>_*X2 + </a:t>
            </a:r>
            <a:r>
              <a:rPr lang="en-US" sz="1600" dirty="0" err="1">
                <a:latin typeface="Courier New" panose="02070309020205020404" pitchFamily="49" charset="0"/>
              </a:rPr>
              <a:t>rgr.intercept</a:t>
            </a:r>
            <a:r>
              <a:rPr lang="en-US" sz="1600" dirty="0">
                <a:latin typeface="Courier New" panose="02070309020205020404" pitchFamily="49" charset="0"/>
              </a:rPr>
              <a:t>_</a:t>
            </a:r>
          </a:p>
          <a:p>
            <a:r>
              <a:rPr lang="en-US" sz="1600" dirty="0" err="1">
                <a:solidFill>
                  <a:schemeClr val="bg2"/>
                </a:solidFill>
                <a:latin typeface="Courier New" panose="02070309020205020404" pitchFamily="49" charset="0"/>
              </a:rPr>
              <a:t>ax.plot</a:t>
            </a:r>
            <a:r>
              <a:rPr lang="en-US" sz="1600" dirty="0">
                <a:solidFill>
                  <a:schemeClr val="bg2"/>
                </a:solidFill>
                <a:latin typeface="Courier New" panose="02070309020205020404" pitchFamily="49" charset="0"/>
              </a:rPr>
              <a:t>(X2, y2.T, color='red')</a:t>
            </a:r>
          </a:p>
          <a:p>
            <a:r>
              <a:rPr lang="en-US" sz="1600" dirty="0" err="1">
                <a:latin typeface="Courier New" panose="02070309020205020404" pitchFamily="49" charset="0"/>
              </a:rPr>
              <a:t>plt.show</a:t>
            </a:r>
            <a:r>
              <a:rPr lang="en-US" sz="1600" dirty="0">
                <a:latin typeface="Courier New" panose="02070309020205020404" pitchFamily="49" charset="0"/>
              </a:rPr>
              <a:t>()</a:t>
            </a:r>
          </a:p>
          <a:p>
            <a:br>
              <a:rPr lang="en-US" sz="1600" dirty="0">
                <a:latin typeface="Courier New" panose="02070309020205020404" pitchFamily="49" charset="0"/>
              </a:rPr>
            </a:br>
            <a:r>
              <a:rPr lang="en-US" sz="1600" dirty="0">
                <a:solidFill>
                  <a:srgbClr val="795E26"/>
                </a:solidFill>
                <a:latin typeface="Courier New" panose="02070309020205020404" pitchFamily="49" charset="0"/>
              </a:rPr>
              <a:t>print</a:t>
            </a:r>
            <a:r>
              <a:rPr lang="en-US" sz="1600" dirty="0">
                <a:latin typeface="Courier New" panose="02070309020205020404" pitchFamily="49" charset="0"/>
              </a:rPr>
              <a:t> (</a:t>
            </a:r>
            <a:r>
              <a:rPr lang="en-US" sz="1600" dirty="0" err="1">
                <a:latin typeface="Courier New" panose="02070309020205020404" pitchFamily="49" charset="0"/>
              </a:rPr>
              <a:t>rgr.coef</a:t>
            </a:r>
            <a:r>
              <a:rPr lang="en-US" sz="1600" dirty="0">
                <a:latin typeface="Courier New" panose="02070309020205020404" pitchFamily="49" charset="0"/>
              </a:rPr>
              <a:t>_, </a:t>
            </a:r>
            <a:r>
              <a:rPr lang="en-US" sz="1600" dirty="0" err="1">
                <a:latin typeface="Courier New" panose="02070309020205020404" pitchFamily="49" charset="0"/>
              </a:rPr>
              <a:t>rgr.intercept</a:t>
            </a:r>
            <a:r>
              <a:rPr lang="en-US" sz="1600" dirty="0">
                <a:latin typeface="Courier New" panose="02070309020205020404" pitchFamily="49" charset="0"/>
              </a:rPr>
              <a:t>_)</a:t>
            </a:r>
          </a:p>
        </p:txBody>
      </p:sp>
      <p:pic>
        <p:nvPicPr>
          <p:cNvPr id="6" name="Picture 5">
            <a:extLst>
              <a:ext uri="{FF2B5EF4-FFF2-40B4-BE49-F238E27FC236}">
                <a16:creationId xmlns:a16="http://schemas.microsoft.com/office/drawing/2014/main" id="{21036C9A-3D7E-45F7-8B34-A2C59F26D136}"/>
              </a:ext>
            </a:extLst>
          </p:cNvPr>
          <p:cNvPicPr>
            <a:picLocks noChangeAspect="1"/>
          </p:cNvPicPr>
          <p:nvPr/>
        </p:nvPicPr>
        <p:blipFill>
          <a:blip r:embed="rId3"/>
          <a:stretch>
            <a:fillRect/>
          </a:stretch>
        </p:blipFill>
        <p:spPr>
          <a:xfrm>
            <a:off x="5368947" y="1445764"/>
            <a:ext cx="3556497" cy="3481534"/>
          </a:xfrm>
          <a:prstGeom prst="rect">
            <a:avLst/>
          </a:prstGeom>
        </p:spPr>
      </p:pic>
      <p:pic>
        <p:nvPicPr>
          <p:cNvPr id="9" name="Picture 8">
            <a:extLst>
              <a:ext uri="{FF2B5EF4-FFF2-40B4-BE49-F238E27FC236}">
                <a16:creationId xmlns:a16="http://schemas.microsoft.com/office/drawing/2014/main" id="{07E00F16-34A0-48FB-B5FA-651FC754546A}"/>
              </a:ext>
            </a:extLst>
          </p:cNvPr>
          <p:cNvPicPr>
            <a:picLocks noChangeAspect="1"/>
          </p:cNvPicPr>
          <p:nvPr/>
        </p:nvPicPr>
        <p:blipFill>
          <a:blip r:embed="rId4"/>
          <a:stretch>
            <a:fillRect/>
          </a:stretch>
        </p:blipFill>
        <p:spPr>
          <a:xfrm>
            <a:off x="5322644" y="1494024"/>
            <a:ext cx="3602800" cy="3528771"/>
          </a:xfrm>
          <a:prstGeom prst="rect">
            <a:avLst/>
          </a:prstGeom>
        </p:spPr>
      </p:pic>
      <p:sp>
        <p:nvSpPr>
          <p:cNvPr id="11" name="Rectangle 10">
            <a:extLst>
              <a:ext uri="{FF2B5EF4-FFF2-40B4-BE49-F238E27FC236}">
                <a16:creationId xmlns:a16="http://schemas.microsoft.com/office/drawing/2014/main" id="{B5917CDE-F7B5-46CF-BB17-423DA8909B8A}"/>
              </a:ext>
            </a:extLst>
          </p:cNvPr>
          <p:cNvSpPr/>
          <p:nvPr/>
        </p:nvSpPr>
        <p:spPr>
          <a:xfrm>
            <a:off x="5261766" y="4988155"/>
            <a:ext cx="3882233" cy="369332"/>
          </a:xfrm>
          <a:prstGeom prst="rect">
            <a:avLst/>
          </a:prstGeom>
          <a:solidFill>
            <a:schemeClr val="bg1"/>
          </a:solidFill>
        </p:spPr>
        <p:txBody>
          <a:bodyPr wrap="square">
            <a:spAutoFit/>
          </a:bodyPr>
          <a:lstStyle/>
          <a:p>
            <a:r>
              <a:rPr lang="en-US" sz="1800" b="1" dirty="0">
                <a:solidFill>
                  <a:srgbClr val="212121"/>
                </a:solidFill>
                <a:latin typeface="Courier New" panose="02070309020205020404" pitchFamily="49" charset="0"/>
              </a:rPr>
              <a:t>[[1.93760117]][3.10825094]</a:t>
            </a:r>
            <a:endParaRPr lang="en-US" sz="1800" b="1" dirty="0"/>
          </a:p>
        </p:txBody>
      </p:sp>
    </p:spTree>
    <p:extLst>
      <p:ext uri="{BB962C8B-B14F-4D97-AF65-F5344CB8AC3E}">
        <p14:creationId xmlns:p14="http://schemas.microsoft.com/office/powerpoint/2010/main" val="29119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A5B5-1155-44AF-95B2-697F0086A43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BB074C2-B055-479D-99AA-FCD5B3B3E9A0}"/>
              </a:ext>
            </a:extLst>
          </p:cNvPr>
          <p:cNvSpPr>
            <a:spLocks noGrp="1"/>
          </p:cNvSpPr>
          <p:nvPr>
            <p:ph idx="1"/>
          </p:nvPr>
        </p:nvSpPr>
        <p:spPr>
          <a:xfrm>
            <a:off x="516730" y="1107787"/>
            <a:ext cx="8162119" cy="3762671"/>
          </a:xfrm>
        </p:spPr>
        <p:txBody>
          <a:bodyPr/>
          <a:lstStyle/>
          <a:p>
            <a:pPr marL="7620" indent="0">
              <a:buNone/>
            </a:pPr>
            <a:r>
              <a:rPr lang="en-US" dirty="0"/>
              <a:t>A major issue:  with many features, “ordinary least squares” regression tends to overfit!</a:t>
            </a:r>
          </a:p>
          <a:p>
            <a:pPr marL="7620" indent="0">
              <a:buNone/>
            </a:pPr>
            <a:endParaRPr lang="en-US" dirty="0"/>
          </a:p>
          <a:p>
            <a:pPr marL="7620" indent="0">
              <a:buNone/>
            </a:pPr>
            <a:r>
              <a:rPr lang="en-US" dirty="0"/>
              <a:t>What can we do?  “Regularize” to reduce model complexity</a:t>
            </a:r>
          </a:p>
          <a:p>
            <a:pPr marL="483235" lvl="1" indent="0">
              <a:buNone/>
            </a:pPr>
            <a:r>
              <a:rPr lang="en-US" dirty="0">
                <a:solidFill>
                  <a:schemeClr val="accent4"/>
                </a:solidFill>
              </a:rPr>
              <a:t>Focus the classifier on the most important contributing features, shrink the rest to 0</a:t>
            </a:r>
          </a:p>
        </p:txBody>
      </p:sp>
      <p:sp>
        <p:nvSpPr>
          <p:cNvPr id="5" name="Slide Number Placeholder 4">
            <a:extLst>
              <a:ext uri="{FF2B5EF4-FFF2-40B4-BE49-F238E27FC236}">
                <a16:creationId xmlns:a16="http://schemas.microsoft.com/office/drawing/2014/main" id="{4EEF9121-DB81-4DA9-A19C-34C936AFBDBC}"/>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8</a:t>
            </a:fld>
            <a:endParaRPr lang="en-GB"/>
          </a:p>
        </p:txBody>
      </p:sp>
    </p:spTree>
    <p:extLst>
      <p:ext uri="{BB962C8B-B14F-4D97-AF65-F5344CB8AC3E}">
        <p14:creationId xmlns:p14="http://schemas.microsoft.com/office/powerpoint/2010/main" val="894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387C-DE58-4D70-BA70-1381D2AD2826}"/>
              </a:ext>
            </a:extLst>
          </p:cNvPr>
          <p:cNvSpPr>
            <a:spLocks noGrp="1"/>
          </p:cNvSpPr>
          <p:nvPr>
            <p:ph type="title"/>
          </p:nvPr>
        </p:nvSpPr>
        <p:spPr/>
        <p:txBody>
          <a:bodyPr/>
          <a:lstStyle/>
          <a:p>
            <a:r>
              <a:rPr lang="en-US" dirty="0"/>
              <a:t>Ridge (L2)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4FDD0-4497-4C21-AD80-892E06483209}"/>
                  </a:ext>
                </a:extLst>
              </p:cNvPr>
              <p:cNvSpPr>
                <a:spLocks noGrp="1"/>
              </p:cNvSpPr>
              <p:nvPr>
                <p:ph idx="1"/>
              </p:nvPr>
            </p:nvSpPr>
            <p:spPr>
              <a:xfrm>
                <a:off x="465151" y="1249493"/>
                <a:ext cx="8162119" cy="3762671"/>
              </a:xfrm>
            </p:spPr>
            <p:txBody>
              <a:bodyPr/>
              <a:lstStyle/>
              <a:p>
                <a:pPr marL="7620" indent="0">
                  <a:buNone/>
                </a:pPr>
                <a:r>
                  <a:rPr lang="en-US" dirty="0"/>
                  <a:t>Shrinks all of the weights a little:  Adds a regularization hyperparameter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r>
                  <a:rPr lang="en-US" dirty="0"/>
                  <a:t> as a penalty:</a:t>
                </a:r>
              </a:p>
              <a:p>
                <a:pPr marL="7620" indent="0">
                  <a:buNone/>
                </a:pPr>
                <a:endParaRPr lang="en-US" dirty="0"/>
              </a:p>
              <a:p>
                <a:pPr marL="7620" indent="0">
                  <a:buNone/>
                </a:pPr>
                <a:r>
                  <a:rPr lang="en-US" dirty="0"/>
                  <a:t>Then we minimize MSE + the penalty:</a:t>
                </a:r>
              </a:p>
              <a:p>
                <a:pPr marL="762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𝒘</m:t>
                          </m:r>
                        </m:e>
                      </m:nary>
                    </m:oMath>
                  </m:oMathPara>
                </a14:m>
                <a:endParaRPr lang="en-US" dirty="0"/>
              </a:p>
            </p:txBody>
          </p:sp>
        </mc:Choice>
        <mc:Fallback xmlns="">
          <p:sp>
            <p:nvSpPr>
              <p:cNvPr id="3" name="Content Placeholder 2">
                <a:extLst>
                  <a:ext uri="{FF2B5EF4-FFF2-40B4-BE49-F238E27FC236}">
                    <a16:creationId xmlns:a16="http://schemas.microsoft.com/office/drawing/2014/main" id="{07E4FDD0-4497-4C21-AD80-892E06483209}"/>
                  </a:ext>
                </a:extLst>
              </p:cNvPr>
              <p:cNvSpPr>
                <a:spLocks noGrp="1" noRot="1" noChangeAspect="1" noMove="1" noResize="1" noEditPoints="1" noAdjustHandles="1" noChangeArrowheads="1" noChangeShapeType="1" noTextEdit="1"/>
              </p:cNvSpPr>
              <p:nvPr>
                <p:ph idx="1"/>
              </p:nvPr>
            </p:nvSpPr>
            <p:spPr>
              <a:xfrm>
                <a:off x="465151" y="1249493"/>
                <a:ext cx="8162119" cy="3762671"/>
              </a:xfrm>
              <a:blipFill>
                <a:blip r:embed="rId3"/>
                <a:stretch>
                  <a:fillRect l="-1089" b="-34228"/>
                </a:stretch>
              </a:blipFill>
            </p:spPr>
            <p:txBody>
              <a:bodyPr/>
              <a:lstStyle/>
              <a:p>
                <a:r>
                  <a:rPr lang="en-US">
                    <a:noFill/>
                  </a:rPr>
                  <a:t> </a:t>
                </a:r>
              </a:p>
            </p:txBody>
          </p:sp>
        </mc:Fallback>
      </mc:AlternateContent>
    </p:spTree>
    <p:extLst>
      <p:ext uri="{BB962C8B-B14F-4D97-AF65-F5344CB8AC3E}">
        <p14:creationId xmlns:p14="http://schemas.microsoft.com/office/powerpoint/2010/main" val="2896387441"/>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Lecture_Slides-SBD</Template>
  <TotalTime>80580</TotalTime>
  <Words>1752</Words>
  <Application>Microsoft Office PowerPoint</Application>
  <PresentationFormat>On-screen Show (16:10)</PresentationFormat>
  <Paragraphs>255</Paragraphs>
  <Slides>24</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Cambria Math</vt:lpstr>
      <vt:lpstr>Constantia</vt:lpstr>
      <vt:lpstr>Corbel</vt:lpstr>
      <vt:lpstr>Courier New</vt:lpstr>
      <vt:lpstr>Franklin Gothic</vt:lpstr>
      <vt:lpstr>Helvetica</vt:lpstr>
      <vt:lpstr>Helvetica Neue</vt:lpstr>
      <vt:lpstr>Noto Sans Symbols</vt:lpstr>
      <vt:lpstr>Symbol</vt:lpstr>
      <vt:lpstr>Tahoma</vt:lpstr>
      <vt:lpstr>Times New Roman</vt:lpstr>
      <vt:lpstr>Penn</vt:lpstr>
      <vt:lpstr>Supervised Machine Learning: Linear and Logistic Regression</vt:lpstr>
      <vt:lpstr>A Different Approach to  Supervised Learning</vt:lpstr>
      <vt:lpstr>Regression, as a Task and as a Building Block</vt:lpstr>
      <vt:lpstr>The Basics: Linear Regression (which should look familiar)</vt:lpstr>
      <vt:lpstr>Linear Regression Minimizes Squared Error</vt:lpstr>
      <vt:lpstr>Linear Regression Algorithms</vt:lpstr>
      <vt:lpstr>An Example of Linear Regression: Fitting a Scatter Plot for y = 2x + 3 + random factor</vt:lpstr>
      <vt:lpstr>Feature Selection</vt:lpstr>
      <vt:lpstr>Ridge (L2) Regression</vt:lpstr>
      <vt:lpstr>Elastic Net Regression: L1 + L2</vt:lpstr>
      <vt:lpstr>Summary: Linear Regression</vt:lpstr>
      <vt:lpstr>Logistic Regression</vt:lpstr>
      <vt:lpstr>Regression for Classification</vt:lpstr>
      <vt:lpstr>Logistic (aka Sigmoid, σ) Functions</vt:lpstr>
      <vt:lpstr>How Does It Work?</vt:lpstr>
      <vt:lpstr>How Does It Work?</vt:lpstr>
      <vt:lpstr>Logistic Regression: Prediction</vt:lpstr>
      <vt:lpstr>Logistic Regression Gives a Probabilistic Prediction!</vt:lpstr>
      <vt:lpstr>How Do We Train Logistic Regression?</vt:lpstr>
      <vt:lpstr>Training, Continued</vt:lpstr>
      <vt:lpstr>Using Logistic Regression in SciKit-Learn</vt:lpstr>
      <vt:lpstr>Training a Logistic Regression Classifier</vt:lpstr>
      <vt:lpstr>Summary: Logistic Regression</vt:lpstr>
      <vt:lpstr>Supervised Learning 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483</cp:revision>
  <cp:lastPrinted>2017-01-23T16:50:21Z</cp:lastPrinted>
  <dcterms:created xsi:type="dcterms:W3CDTF">2017-01-03T15:51:00Z</dcterms:created>
  <dcterms:modified xsi:type="dcterms:W3CDTF">2020-02-24T21:33:48Z</dcterms:modified>
  <cp:category>Lecture</cp:category>
</cp:coreProperties>
</file>