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901" r:id="rId2"/>
    <p:sldId id="1023" r:id="rId3"/>
    <p:sldId id="981" r:id="rId4"/>
    <p:sldId id="1220" r:id="rId5"/>
    <p:sldId id="1221" r:id="rId6"/>
    <p:sldId id="1155" r:id="rId7"/>
    <p:sldId id="1222" r:id="rId8"/>
    <p:sldId id="1223" r:id="rId9"/>
    <p:sldId id="1224" r:id="rId10"/>
    <p:sldId id="1156" r:id="rId11"/>
    <p:sldId id="1225" r:id="rId12"/>
    <p:sldId id="984" r:id="rId13"/>
    <p:sldId id="1227" r:id="rId14"/>
    <p:sldId id="1228" r:id="rId15"/>
    <p:sldId id="986" r:id="rId16"/>
    <p:sldId id="985" r:id="rId17"/>
    <p:sldId id="1229" r:id="rId18"/>
    <p:sldId id="1018" r:id="rId19"/>
    <p:sldId id="1024" r:id="rId20"/>
    <p:sldId id="1005" r:id="rId21"/>
  </p:sldIdLst>
  <p:sldSz cx="9144000" cy="5715000" type="screen16x1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 PhD, Susan B." initials="DPSB" lastIdx="1" clrIdx="0">
    <p:extLst>
      <p:ext uri="{19B8F6BF-5375-455C-9EA6-DF929625EA0E}">
        <p15:presenceInfo xmlns:p15="http://schemas.microsoft.com/office/powerpoint/2012/main" userId="S::susan@upenn.edu::40ce9a86-fcfe-4452-9f01-9af487f4c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023"/>
    <a:srgbClr val="FFFF00"/>
    <a:srgbClr val="7B2017"/>
    <a:srgbClr val="FF3300"/>
    <a:srgbClr val="FF9900"/>
    <a:srgbClr val="EA8B00"/>
    <a:srgbClr val="00CC00"/>
    <a:srgbClr val="33CC33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 autoAdjust="0"/>
    <p:restoredTop sz="78231" autoAdjust="0"/>
  </p:normalViewPr>
  <p:slideViewPr>
    <p:cSldViewPr snapToGrid="0">
      <p:cViewPr varScale="1">
        <p:scale>
          <a:sx n="118" d="100"/>
          <a:sy n="118" d="100"/>
        </p:scale>
        <p:origin x="2488" y="200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4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36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36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361" y="0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96913"/>
            <a:ext cx="55689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10392"/>
            <a:ext cx="5122333" cy="417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361" y="8820783"/>
            <a:ext cx="3027639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3976D5F-7065-C54B-B538-0DAA1A9FD9A6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>
              <a:latin typeface="Times New Roman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for multiple iterations, the page with the self-loop (M) “absorbs” all the PageRank credit.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PageRank can never “flow out” of M, and so it accumulates.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5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avoid the problem of dead-ends (pages with no outgoing links), we can either remove them or add back-edges for these nodes, i.e. edges going the reverse direction of incoming edges.</a:t>
            </a:r>
          </a:p>
          <a:p>
            <a:r>
              <a:rPr lang="en-US" dirty="0"/>
              <a:t>Alternatively we can add a damping or decay factor to deal with sinks, which also helps deal with rank hogs.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5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Returning to the example using alpha and beta, we again run for multiple iterations.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0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converging to something where M no longer absorbs all the </a:t>
            </a:r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4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websites, call them Company G, A, and M.</a:t>
            </a:r>
          </a:p>
          <a:p>
            <a:r>
              <a:rPr lang="en-US" dirty="0"/>
              <a:t>Lowercase g, m and a are the initial weights for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out the transfer of weight as follows, e.g. M transfers half its weight on each of the two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out the transfer of weight as follows.  Assume initial g=m=a=1, finally converges on A having 1.33, M 0.67 and G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fix a few things to make this practical.  It is possible that M decides to remove their link to A so that they are not linked to anything. (Column of 0’s).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run this, after a few iterations everything goes to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shouldn’t lose the total PageRank that we started with (3). It is getting absorbed in the ”dead end” of 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problem is when there are self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</p:spPr>
        <p:txBody>
          <a:bodyPr anchor="b">
            <a:normAutofit/>
          </a:bodyPr>
          <a:lstStyle>
            <a:lvl1pPr algn="r">
              <a:defRPr sz="3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C25B2B10-376E-ED4A-9A12-D7F1A5BE970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</p:spPr>
        <p:txBody>
          <a:bodyPr anchor="b">
            <a:no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4416336"/>
            <a:ext cx="7514033" cy="411427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B583-5CD6-D948-BDAB-85E48E211A61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67FC9-978C-714D-81DB-E7272CAA7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D9808EA4-B120-7F49-8273-5EBA414DAF6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6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</p:spPr>
        <p:txBody>
          <a:bodyPr>
            <a:normAutofit/>
          </a:bodyPr>
          <a:lstStyle>
            <a:lvl1pPr algn="ct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10BB1-5FEF-5D49-A5E8-7A0C4CCDF4F5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9B74-0345-3B4B-A42C-A947189E18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851AA3CB-86C9-A84B-9980-0473B5C5993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08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11" y="2857499"/>
            <a:ext cx="6399611" cy="317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285739" indent="0">
              <a:buFontTx/>
              <a:buNone/>
              <a:defRPr/>
            </a:lvl2pPr>
            <a:lvl3pPr marL="571477" indent="0">
              <a:buFontTx/>
              <a:buNone/>
              <a:defRPr/>
            </a:lvl3pPr>
            <a:lvl4pPr marL="857216" indent="0">
              <a:buFontTx/>
              <a:buNone/>
              <a:defRPr/>
            </a:lvl4pPr>
            <a:lvl5pPr marL="11429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3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9870745-EE23-D54C-BC4E-FFEBC40C1B7F}" type="datetime1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4EB3-7FD9-8841-BE48-14C8FFEC0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Shape 31">
            <a:extLst>
              <a:ext uri="{FF2B5EF4-FFF2-40B4-BE49-F238E27FC236}">
                <a16:creationId xmlns:a16="http://schemas.microsoft.com/office/drawing/2014/main" id="{171DC9C8-DB6A-6746-A7B4-7AC601A3E3E6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2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</p:spPr>
        <p:txBody>
          <a:bodyPr anchor="b">
            <a:normAutofit/>
          </a:bodyPr>
          <a:lstStyle>
            <a:lvl1pPr algn="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3E9C-FF14-4643-83ED-B69CDAB453BF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6444-66D7-EB47-93E8-E402D9B9F4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058E6296-F833-A141-A023-F080E29DDEF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72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7" y="3238500"/>
            <a:ext cx="7514033" cy="740833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79333"/>
            <a:ext cx="7514033" cy="8466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9F9A853-1103-7247-9B77-965B90EE6D8E}" type="datetime1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308E8-1411-0546-8415-9BC6C4622C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Shape 31">
            <a:extLst>
              <a:ext uri="{FF2B5EF4-FFF2-40B4-BE49-F238E27FC236}">
                <a16:creationId xmlns:a16="http://schemas.microsoft.com/office/drawing/2014/main" id="{FA9E94E1-0670-A74E-8182-D5AAE215D918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64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</p:spPr>
        <p:txBody>
          <a:bodyPr rtlCol="0">
            <a:normAutofit/>
          </a:bodyPr>
          <a:lstStyle>
            <a:lvl1pPr>
              <a:defRPr lang="en-US" sz="44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6" y="2921000"/>
            <a:ext cx="7514035" cy="6985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EEEC3-67C0-2749-9296-FAA0346EEEE3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63D2-CB68-0946-BFC6-5EF30019EA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C91EFD3F-7B9A-7649-A32E-4F99A80986D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87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A23EC-4DEF-9149-8D08-AF5E17508753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F954-5EAD-1045-BDB4-62DBA4773D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797B1B3D-DDA1-9241-83A5-3312C4F35E45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29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4" y="571500"/>
            <a:ext cx="1327777" cy="425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6" y="571500"/>
            <a:ext cx="6014807" cy="42545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70287-97C7-0B4A-89AA-9C9EE7BEF919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0014-2EDA-CD4E-A7AB-D13C9E1444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680A71AC-804D-6A49-8E55-D96B5ACD72A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939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70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132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1" y="1333500"/>
            <a:ext cx="40132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5191125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A077F-F328-4EF4-B5A1-96CB8E3F5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6FA57212-9F34-C445-A4B0-C2E7196BA46E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24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7000"/>
            <a:ext cx="77724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13200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1" y="1333500"/>
            <a:ext cx="4013200" cy="179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1" y="3254375"/>
            <a:ext cx="4013200" cy="179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5191125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8B3A2-406A-48AC-AF64-DD62EE347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Shape 31">
            <a:extLst>
              <a:ext uri="{FF2B5EF4-FFF2-40B4-BE49-F238E27FC236}">
                <a16:creationId xmlns:a16="http://schemas.microsoft.com/office/drawing/2014/main" id="{0FC42971-BDC7-144E-B365-D81AEBAF7135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9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>
              <a:defRPr sz="1750">
                <a:latin typeface="Helvetica"/>
                <a:cs typeface="Helvetica"/>
              </a:defRPr>
            </a:lvl1pPr>
            <a:lvl2pPr>
              <a:defRPr sz="1500">
                <a:latin typeface="Helvetica"/>
                <a:cs typeface="Helvetica"/>
              </a:defRPr>
            </a:lvl2pPr>
            <a:lvl3pPr>
              <a:defRPr sz="1250">
                <a:latin typeface="Helvetica"/>
                <a:cs typeface="Helvetica"/>
              </a:defRPr>
            </a:lvl3pPr>
            <a:lvl4pPr>
              <a:defRPr sz="1125">
                <a:latin typeface="Helvetica"/>
                <a:cs typeface="Helvetica"/>
              </a:defRPr>
            </a:lvl4pPr>
            <a:lvl5pPr>
              <a:defRPr sz="1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551CE7D-B5D7-5745-8C89-C9AB849DC130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31A1-A42B-F94C-ADA3-91D74B0ACB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90288B97-04E8-3A47-AF95-0E51262F210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62BE1222-69BA-5C4B-B884-FD241294276E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140806"/>
            <a:ext cx="7514035" cy="943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7" y="1254224"/>
            <a:ext cx="3671291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1254224"/>
            <a:ext cx="3671292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325" y="5253038"/>
            <a:ext cx="857250" cy="3048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698F29D-462E-7342-BA78-DA612F4BACDB}" type="datetime1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8813" y="5253038"/>
            <a:ext cx="5313362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725" y="5253038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94934-F064-734F-A6D3-DC27BF845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8812DCFC-825B-5745-B7F6-F41258F80168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5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1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731885"/>
            <a:ext cx="3466903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3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3903F-777F-8B4D-8568-B9E93A6194EB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2412-3539-B440-B8D0-04FCB9C93E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Shape 31">
            <a:extLst>
              <a:ext uri="{FF2B5EF4-FFF2-40B4-BE49-F238E27FC236}">
                <a16:creationId xmlns:a16="http://schemas.microsoft.com/office/drawing/2014/main" id="{313EB17C-605C-A54B-88DF-5B85E49EFA06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21A9B-B6D4-3D45-A9ED-A90EF0C241CB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1EA30-EE1A-224C-B1A5-D613D649D3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AA9C515-0705-7B48-8265-C3B8365757BD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9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F782-0C1E-1147-BDBC-60AA537F4082}" type="datetime1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F828E-4B39-DC4D-A599-36004B51E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hape 31">
            <a:extLst>
              <a:ext uri="{FF2B5EF4-FFF2-40B4-BE49-F238E27FC236}">
                <a16:creationId xmlns:a16="http://schemas.microsoft.com/office/drawing/2014/main" id="{D4AF40A0-6499-514A-9AFA-BD561F7A3D50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7" y="571502"/>
            <a:ext cx="4680743" cy="45580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2476500"/>
            <a:ext cx="2661841" cy="15240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8EFD-F73B-B24F-8869-B6F434543551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36AA5-96DB-B746-9604-8704752F63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C99F5BFF-9247-454D-A52D-77EF447BAABA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5" y="2603499"/>
            <a:ext cx="4069619" cy="1524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D5DE9-9BBC-5948-BCD4-460FDA513281}" type="datetime1">
              <a:rPr lang="en-US" smtClean="0"/>
              <a:t>2/21/20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6E9D2-F4C8-DD4D-B05F-697F1ABDA8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F48A3329-AAC8-EC44-8F8D-51F2CA5310B0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"/>
              </a:rPr>
              <a:t>Creative Commons Attribution-</a:t>
            </a:r>
            <a:r>
              <a:rPr lang="en-US" sz="800" dirty="0" err="1">
                <a:uFillTx/>
                <a:hlinkClick r:id="rId2"/>
              </a:rPr>
              <a:t>ShareAlike</a:t>
            </a:r>
            <a:r>
              <a:rPr lang="en-US" sz="800" dirty="0">
                <a:uFillTx/>
                <a:hlinkClick r:id="rId2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1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creativecommons.org/licenses/by-sa/4.0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323C85F-1269-B54F-84D5-B0E2FBC7E66E}" type="datetime1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731" y="5259388"/>
            <a:ext cx="4108269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61BC5EF-03BB-A040-9334-4208FF5B5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>
            <a:extLst>
              <a:ext uri="{FF2B5EF4-FFF2-40B4-BE49-F238E27FC236}">
                <a16:creationId xmlns:a16="http://schemas.microsoft.com/office/drawing/2014/main" id="{E9358145-F44C-6F4E-989F-3E332DF8704C}"/>
              </a:ext>
            </a:extLst>
          </p:cNvPr>
          <p:cNvSpPr>
            <a:spLocks/>
          </p:cNvSpPr>
          <p:nvPr userDrawn="1"/>
        </p:nvSpPr>
        <p:spPr>
          <a:xfrm>
            <a:off x="0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21"/>
              </a:rPr>
              <a:t>Creative Commons Attribution-</a:t>
            </a:r>
            <a:r>
              <a:rPr lang="en-US" sz="800" dirty="0" err="1">
                <a:uFillTx/>
                <a:hlinkClick r:id="rId21"/>
              </a:rPr>
              <a:t>ShareAlike</a:t>
            </a:r>
            <a:r>
              <a:rPr lang="en-US" sz="800" dirty="0">
                <a:uFillTx/>
                <a:hlinkClick r:id="rId21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5" r:id="rId3"/>
    <p:sldLayoutId id="2147483698" r:id="rId4"/>
    <p:sldLayoutId id="2147483686" r:id="rId5"/>
    <p:sldLayoutId id="2147483687" r:id="rId6"/>
    <p:sldLayoutId id="2147483699" r:id="rId7"/>
    <p:sldLayoutId id="2147483688" r:id="rId8"/>
    <p:sldLayoutId id="2147483689" r:id="rId9"/>
    <p:sldLayoutId id="2147483690" r:id="rId10"/>
    <p:sldLayoutId id="2147483691" r:id="rId11"/>
    <p:sldLayoutId id="2147483700" r:id="rId12"/>
    <p:sldLayoutId id="2147483692" r:id="rId13"/>
    <p:sldLayoutId id="2147483701" r:id="rId14"/>
    <p:sldLayoutId id="2147483693" r:id="rId15"/>
    <p:sldLayoutId id="2147483694" r:id="rId16"/>
    <p:sldLayoutId id="2147483695" r:id="rId17"/>
    <p:sldLayoutId id="2147483703" r:id="rId18"/>
    <p:sldLayoutId id="2147483704" r:id="rId19"/>
  </p:sldLayoutIdLst>
  <p:hf hdr="0" dt="0"/>
  <p:txStyles>
    <p:titleStyle>
      <a:lvl1pPr algn="ctr" defTabSz="284163" rtl="0" fontAlgn="base">
        <a:spcBef>
          <a:spcPct val="0"/>
        </a:spcBef>
        <a:spcAft>
          <a:spcPct val="0"/>
        </a:spcAft>
        <a:defRPr sz="3200" kern="1200">
          <a:ln w="3175" cmpd="sng">
            <a:noFill/>
          </a:ln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1pPr>
      <a:lvl2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2pPr>
      <a:lvl3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3pPr>
      <a:lvl4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4pPr>
      <a:lvl5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78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Helvetica"/>
          <a:ea typeface="Constantia" charset="0"/>
          <a:cs typeface="Helvetica"/>
        </a:defRPr>
      </a:lvl1pPr>
      <a:lvl2pPr marL="46355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200" kern="1200">
          <a:solidFill>
            <a:schemeClr val="tx1"/>
          </a:solidFill>
          <a:latin typeface="Helvetica"/>
          <a:ea typeface="Constantia" charset="0"/>
          <a:cs typeface="Helvetica"/>
        </a:defRPr>
      </a:lvl2pPr>
      <a:lvl3pPr marL="7493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Helvetica"/>
          <a:ea typeface="Constantia" charset="0"/>
          <a:cs typeface="Helvetica"/>
        </a:defRPr>
      </a:lvl3pPr>
      <a:lvl4pPr marL="96361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Helvetica"/>
          <a:ea typeface="Constantia" charset="0"/>
          <a:cs typeface="Helvetica"/>
        </a:defRPr>
      </a:lvl4pPr>
      <a:lvl5pPr marL="124936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Helvetica"/>
          <a:ea typeface="Constantia" charset="0"/>
          <a:cs typeface="Helvetica"/>
        </a:defRPr>
      </a:lvl5pPr>
      <a:lvl6pPr marL="1571562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857301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143039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428778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%3ca%20rel=%22license%22%20href=%22http: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0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0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364" y="1149350"/>
            <a:ext cx="8451111" cy="2181225"/>
          </a:xfrm>
        </p:spPr>
        <p:txBody>
          <a:bodyPr anchor="ctr"/>
          <a:lstStyle/>
          <a:p>
            <a:pPr algn="ctr"/>
            <a:r>
              <a:rPr lang="en-US" altLang="en-US" sz="4000" dirty="0">
                <a:ln>
                  <a:noFill/>
                </a:ln>
              </a:rPr>
              <a:t>PageRank and Graph</a:t>
            </a:r>
            <a:br>
              <a:rPr lang="en-US" altLang="en-US" sz="4000" dirty="0">
                <a:ln>
                  <a:noFill/>
                </a:ln>
              </a:rPr>
            </a:br>
            <a:r>
              <a:rPr lang="en-US" altLang="en-US" sz="4000" dirty="0">
                <a:ln>
                  <a:noFill/>
                </a:ln>
              </a:rPr>
              <a:t>Analysis Using Linear Algebra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1BFFD0-8565-4026-AFBA-C7C96DD4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reative Commons License">
            <a:hlinkClick r:id="rId4" action="ppaction://hlinkfile"/>
            <a:extLst>
              <a:ext uri="{FF2B5EF4-FFF2-40B4-BE49-F238E27FC236}">
                <a16:creationId xmlns:a16="http://schemas.microsoft.com/office/drawing/2014/main" id="{5B3F5E85-57ED-834B-9423-D5F6ED2C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DBC8244-894E-4E06-8BA7-5CF61C17D858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#1 – PageRank sinks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24808" y="1706166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04569" y="2514601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258296" y="2514601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211737" y="2139555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15358" y="2130030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853484" y="26158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/>
        </p:nvGraphicFramePr>
        <p:xfrm>
          <a:off x="5513944" y="1597819"/>
          <a:ext cx="1247661" cy="1028700"/>
        </p:xfrm>
        <a:graphic>
          <a:graphicData uri="http://schemas.openxmlformats.org/drawingml/2006/table">
            <a:tbl>
              <a:tblPr/>
              <a:tblGrid>
                <a:gridCol w="4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/>
        </p:nvGraphicFramePr>
        <p:xfrm>
          <a:off x="4724401" y="1593056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/>
        </p:nvGraphicFramePr>
        <p:xfrm>
          <a:off x="7060165" y="1597819"/>
          <a:ext cx="413147" cy="1028700"/>
        </p:xfrm>
        <a:graphic>
          <a:graphicData uri="http://schemas.openxmlformats.org/drawingml/2006/table">
            <a:tbl>
              <a:tblPr/>
              <a:tblGrid>
                <a:gridCol w="41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140980" y="1883569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6764914" y="1930004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05652" name="Group 52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60" name="Group 60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96" name="Text Box 68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05669" name="Group 69"/>
          <p:cNvGraphicFramePr>
            <a:graphicFrameLocks noGrp="1"/>
          </p:cNvGraphicFramePr>
          <p:nvPr/>
        </p:nvGraphicFramePr>
        <p:xfrm>
          <a:off x="3813573" y="3860006"/>
          <a:ext cx="494023" cy="1028700"/>
        </p:xfrm>
        <a:graphic>
          <a:graphicData uri="http://schemas.openxmlformats.org/drawingml/2006/table">
            <a:tbl>
              <a:tblPr/>
              <a:tblGrid>
                <a:gridCol w="494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03" name="Text Box 77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78" name="Group 78"/>
          <p:cNvGraphicFramePr>
            <a:graphicFrameLocks noGrp="1"/>
          </p:cNvGraphicFramePr>
          <p:nvPr/>
        </p:nvGraphicFramePr>
        <p:xfrm>
          <a:off x="4592242" y="3867150"/>
          <a:ext cx="657296" cy="1028700"/>
        </p:xfrm>
        <a:graphic>
          <a:graphicData uri="http://schemas.openxmlformats.org/drawingml/2006/table">
            <a:tbl>
              <a:tblPr/>
              <a:tblGrid>
                <a:gridCol w="65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0" name="Text Box 86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87" name="Group 87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7" name="Text Box 95"/>
          <p:cNvSpPr txBox="1">
            <a:spLocks noChangeArrowheads="1"/>
          </p:cNvSpPr>
          <p:nvPr/>
        </p:nvSpPr>
        <p:spPr bwMode="auto">
          <a:xfrm>
            <a:off x="5346238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7718" name="Text Box 99"/>
          <p:cNvSpPr txBox="1">
            <a:spLocks noChangeArrowheads="1"/>
          </p:cNvSpPr>
          <p:nvPr/>
        </p:nvSpPr>
        <p:spPr bwMode="auto">
          <a:xfrm>
            <a:off x="1942094" y="3296841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864199" y="1913336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2724374" y="2730427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4231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DBC8244-894E-4E06-8BA7-5CF61C17D858}" type="slidenum">
              <a:rPr lang="en-US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#1 – PageRank sinks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24808" y="1706166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04569" y="2514601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258296" y="2514601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211737" y="2139555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15358" y="2130030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853484" y="26158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/>
        </p:nvGraphicFramePr>
        <p:xfrm>
          <a:off x="5513944" y="1597819"/>
          <a:ext cx="1247661" cy="1028700"/>
        </p:xfrm>
        <a:graphic>
          <a:graphicData uri="http://schemas.openxmlformats.org/drawingml/2006/table">
            <a:tbl>
              <a:tblPr/>
              <a:tblGrid>
                <a:gridCol w="4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/>
        </p:nvGraphicFramePr>
        <p:xfrm>
          <a:off x="4724401" y="1593056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/>
        </p:nvGraphicFramePr>
        <p:xfrm>
          <a:off x="7060165" y="1597819"/>
          <a:ext cx="413147" cy="1028700"/>
        </p:xfrm>
        <a:graphic>
          <a:graphicData uri="http://schemas.openxmlformats.org/drawingml/2006/table">
            <a:tbl>
              <a:tblPr/>
              <a:tblGrid>
                <a:gridCol w="41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140980" y="1883569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6764914" y="1930004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05652" name="Group 52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60" name="Group 60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96" name="Text Box 68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05669" name="Group 69"/>
          <p:cNvGraphicFramePr>
            <a:graphicFrameLocks noGrp="1"/>
          </p:cNvGraphicFramePr>
          <p:nvPr/>
        </p:nvGraphicFramePr>
        <p:xfrm>
          <a:off x="3813573" y="3860006"/>
          <a:ext cx="494023" cy="1028700"/>
        </p:xfrm>
        <a:graphic>
          <a:graphicData uri="http://schemas.openxmlformats.org/drawingml/2006/table">
            <a:tbl>
              <a:tblPr/>
              <a:tblGrid>
                <a:gridCol w="494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03" name="Text Box 77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78" name="Group 78"/>
          <p:cNvGraphicFramePr>
            <a:graphicFrameLocks noGrp="1"/>
          </p:cNvGraphicFramePr>
          <p:nvPr/>
        </p:nvGraphicFramePr>
        <p:xfrm>
          <a:off x="4592242" y="3867150"/>
          <a:ext cx="657296" cy="1028700"/>
        </p:xfrm>
        <a:graphic>
          <a:graphicData uri="http://schemas.openxmlformats.org/drawingml/2006/table">
            <a:tbl>
              <a:tblPr/>
              <a:tblGrid>
                <a:gridCol w="65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0" name="Text Box 86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5687" name="Group 87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17" name="Text Box 95"/>
          <p:cNvSpPr txBox="1">
            <a:spLocks noChangeArrowheads="1"/>
          </p:cNvSpPr>
          <p:nvPr/>
        </p:nvSpPr>
        <p:spPr bwMode="auto">
          <a:xfrm>
            <a:off x="5346238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7718" name="Text Box 99"/>
          <p:cNvSpPr txBox="1">
            <a:spLocks noChangeArrowheads="1"/>
          </p:cNvSpPr>
          <p:nvPr/>
        </p:nvSpPr>
        <p:spPr bwMode="auto">
          <a:xfrm>
            <a:off x="1942094" y="3296841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864199" y="1913336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4474383" y="2929799"/>
            <a:ext cx="1754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'dead end' - PageRank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is lost after each round</a:t>
            </a:r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 bwMode="auto">
          <a:xfrm flipH="1" flipV="1">
            <a:off x="4142346" y="2797600"/>
            <a:ext cx="332037" cy="363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2724374" y="2730427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8999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4F2CA471-C7CF-429E-8445-CEE05A7BAA12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#2 - </a:t>
            </a:r>
            <a:r>
              <a:rPr lang="en-US" sz="2400" b="1" kern="0" dirty="0"/>
              <a:t>PageRank hogs</a:t>
            </a:r>
            <a:endParaRPr lang="en-US" sz="2400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79380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59137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212867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166306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69928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808053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/>
        </p:nvGraphicFramePr>
        <p:xfrm>
          <a:off x="5459017" y="1644254"/>
          <a:ext cx="1203434" cy="1028700"/>
        </p:xfrm>
        <a:graphic>
          <a:graphicData uri="http://schemas.openxmlformats.org/drawingml/2006/table">
            <a:tbl>
              <a:tblPr/>
              <a:tblGrid>
                <a:gridCol w="46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/>
        </p:nvGraphicFramePr>
        <p:xfrm>
          <a:off x="4694636" y="1639491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/>
        </p:nvGraphicFramePr>
        <p:xfrm>
          <a:off x="7010373" y="16442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111215" y="1930004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6710358" y="1976438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860567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443847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436703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1975141" y="3305175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818768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3329492" y="2835313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76193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4F2CA471-C7CF-429E-8445-CEE05A7BAA12}" type="slidenum">
              <a:rPr lang="en-US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#2 - </a:t>
            </a:r>
            <a:r>
              <a:rPr lang="en-US" sz="2400" b="1" kern="0" dirty="0"/>
              <a:t>PageRank hogs</a:t>
            </a:r>
            <a:endParaRPr lang="en-US" sz="2400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79380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59137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212867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166306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69928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808053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/>
        </p:nvGraphicFramePr>
        <p:xfrm>
          <a:off x="5459017" y="1644254"/>
          <a:ext cx="1203434" cy="1028700"/>
        </p:xfrm>
        <a:graphic>
          <a:graphicData uri="http://schemas.openxmlformats.org/drawingml/2006/table">
            <a:tbl>
              <a:tblPr/>
              <a:tblGrid>
                <a:gridCol w="46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/>
        </p:nvGraphicFramePr>
        <p:xfrm>
          <a:off x="4694636" y="1639491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/>
        </p:nvGraphicFramePr>
        <p:xfrm>
          <a:off x="7010373" y="16442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111215" y="1930004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6710358" y="1976438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808" name="Group 56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4817" name="Group 65"/>
          <p:cNvGraphicFramePr>
            <a:graphicFrameLocks noGrp="1"/>
          </p:cNvGraphicFramePr>
          <p:nvPr/>
        </p:nvGraphicFramePr>
        <p:xfrm>
          <a:off x="3813574" y="3860006"/>
          <a:ext cx="510548" cy="1028700"/>
        </p:xfrm>
        <a:graphic>
          <a:graphicData uri="http://schemas.openxmlformats.org/drawingml/2006/table">
            <a:tbl>
              <a:tblPr/>
              <a:tblGrid>
                <a:gridCol w="51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7" name="Text Box 73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26" name="Group 74"/>
          <p:cNvGraphicFramePr>
            <a:graphicFrameLocks noGrp="1"/>
          </p:cNvGraphicFramePr>
          <p:nvPr/>
        </p:nvGraphicFramePr>
        <p:xfrm>
          <a:off x="4592241" y="3867150"/>
          <a:ext cx="682085" cy="1028700"/>
        </p:xfrm>
        <a:graphic>
          <a:graphicData uri="http://schemas.openxmlformats.org/drawingml/2006/table">
            <a:tbl>
              <a:tblPr/>
              <a:tblGrid>
                <a:gridCol w="6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34" name="Text Box 82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35" name="Group 83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41" name="Text Box 91"/>
          <p:cNvSpPr txBox="1">
            <a:spLocks noChangeArrowheads="1"/>
          </p:cNvSpPr>
          <p:nvPr/>
        </p:nvSpPr>
        <p:spPr bwMode="auto">
          <a:xfrm>
            <a:off x="5346239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860567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443847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436703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1975141" y="3305175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818768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3329492" y="2835313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0304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4F2CA471-C7CF-429E-8445-CEE05A7BAA12}" type="slidenum">
              <a:rPr lang="en-US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#2 - </a:t>
            </a:r>
            <a:r>
              <a:rPr lang="en-US" sz="2400" b="1" kern="0" dirty="0"/>
              <a:t>PageRank hogs</a:t>
            </a:r>
            <a:endParaRPr lang="en-US" sz="2400" dirty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979380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959137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212867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166306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569928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2808053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54764" name="Group 12"/>
          <p:cNvGraphicFramePr>
            <a:graphicFrameLocks noGrp="1"/>
          </p:cNvGraphicFramePr>
          <p:nvPr/>
        </p:nvGraphicFramePr>
        <p:xfrm>
          <a:off x="5459017" y="1644254"/>
          <a:ext cx="1203434" cy="1028700"/>
        </p:xfrm>
        <a:graphic>
          <a:graphicData uri="http://schemas.openxmlformats.org/drawingml/2006/table">
            <a:tbl>
              <a:tblPr/>
              <a:tblGrid>
                <a:gridCol w="46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82" name="Group 30"/>
          <p:cNvGraphicFramePr>
            <a:graphicFrameLocks noGrp="1"/>
          </p:cNvGraphicFramePr>
          <p:nvPr/>
        </p:nvGraphicFramePr>
        <p:xfrm>
          <a:off x="4694636" y="1639491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790" name="Group 38"/>
          <p:cNvGraphicFramePr>
            <a:graphicFrameLocks noGrp="1"/>
          </p:cNvGraphicFramePr>
          <p:nvPr/>
        </p:nvGraphicFramePr>
        <p:xfrm>
          <a:off x="7010373" y="16442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6" name="Text Box 46"/>
          <p:cNvSpPr txBox="1">
            <a:spLocks noChangeArrowheads="1"/>
          </p:cNvSpPr>
          <p:nvPr/>
        </p:nvSpPr>
        <p:spPr bwMode="auto">
          <a:xfrm>
            <a:off x="5111215" y="1930004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8707" name="Text Box 47"/>
          <p:cNvSpPr txBox="1">
            <a:spLocks noChangeArrowheads="1"/>
          </p:cNvSpPr>
          <p:nvPr/>
        </p:nvSpPr>
        <p:spPr bwMode="auto">
          <a:xfrm>
            <a:off x="6710358" y="1976438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4800" name="Group 48"/>
          <p:cNvGraphicFramePr>
            <a:graphicFrameLocks noGrp="1"/>
          </p:cNvGraphicFramePr>
          <p:nvPr/>
        </p:nvGraphicFramePr>
        <p:xfrm>
          <a:off x="2449116" y="3854054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808" name="Group 56"/>
          <p:cNvGraphicFramePr>
            <a:graphicFrameLocks noGrp="1"/>
          </p:cNvGraphicFramePr>
          <p:nvPr/>
        </p:nvGraphicFramePr>
        <p:xfrm>
          <a:off x="3174207" y="3854054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0" name="Text Box 64"/>
          <p:cNvSpPr txBox="1">
            <a:spLocks noChangeArrowheads="1"/>
          </p:cNvSpPr>
          <p:nvPr/>
        </p:nvSpPr>
        <p:spPr bwMode="auto">
          <a:xfrm>
            <a:off x="2864505" y="4193382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4817" name="Group 65"/>
          <p:cNvGraphicFramePr>
            <a:graphicFrameLocks noGrp="1"/>
          </p:cNvGraphicFramePr>
          <p:nvPr/>
        </p:nvGraphicFramePr>
        <p:xfrm>
          <a:off x="3813574" y="3860006"/>
          <a:ext cx="510548" cy="1028700"/>
        </p:xfrm>
        <a:graphic>
          <a:graphicData uri="http://schemas.openxmlformats.org/drawingml/2006/table">
            <a:tbl>
              <a:tblPr/>
              <a:tblGrid>
                <a:gridCol w="51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27" name="Text Box 73"/>
          <p:cNvSpPr txBox="1">
            <a:spLocks noChangeArrowheads="1"/>
          </p:cNvSpPr>
          <p:nvPr/>
        </p:nvSpPr>
        <p:spPr bwMode="auto">
          <a:xfrm>
            <a:off x="35873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26" name="Group 74"/>
          <p:cNvGraphicFramePr>
            <a:graphicFrameLocks noGrp="1"/>
          </p:cNvGraphicFramePr>
          <p:nvPr/>
        </p:nvGraphicFramePr>
        <p:xfrm>
          <a:off x="4592241" y="3867150"/>
          <a:ext cx="682085" cy="1028700"/>
        </p:xfrm>
        <a:graphic>
          <a:graphicData uri="http://schemas.openxmlformats.org/drawingml/2006/table">
            <a:tbl>
              <a:tblPr/>
              <a:tblGrid>
                <a:gridCol w="6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34" name="Text Box 82"/>
          <p:cNvSpPr txBox="1">
            <a:spLocks noChangeArrowheads="1"/>
          </p:cNvSpPr>
          <p:nvPr/>
        </p:nvSpPr>
        <p:spPr bwMode="auto">
          <a:xfrm>
            <a:off x="4311253" y="4193382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4835" name="Group 83"/>
          <p:cNvGraphicFramePr>
            <a:graphicFrameLocks noGrp="1"/>
          </p:cNvGraphicFramePr>
          <p:nvPr/>
        </p:nvGraphicFramePr>
        <p:xfrm>
          <a:off x="5963842" y="3870722"/>
          <a:ext cx="531019" cy="1028700"/>
        </p:xfrm>
        <a:graphic>
          <a:graphicData uri="http://schemas.openxmlformats.org/drawingml/2006/table">
            <a:tbl>
              <a:tblPr/>
              <a:tblGrid>
                <a:gridCol w="5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41" name="Text Box 91"/>
          <p:cNvSpPr txBox="1">
            <a:spLocks noChangeArrowheads="1"/>
          </p:cNvSpPr>
          <p:nvPr/>
        </p:nvSpPr>
        <p:spPr bwMode="auto">
          <a:xfrm>
            <a:off x="5346239" y="4239816"/>
            <a:ext cx="553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 ,</a:t>
            </a:r>
          </a:p>
        </p:txBody>
      </p:sp>
      <p:sp>
        <p:nvSpPr>
          <p:cNvPr id="28742" name="Line 95"/>
          <p:cNvSpPr>
            <a:spLocks noChangeShapeType="1"/>
          </p:cNvSpPr>
          <p:nvPr/>
        </p:nvSpPr>
        <p:spPr bwMode="auto">
          <a:xfrm>
            <a:off x="3860567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3" name="Line 96"/>
          <p:cNvSpPr>
            <a:spLocks noChangeShapeType="1"/>
          </p:cNvSpPr>
          <p:nvPr/>
        </p:nvSpPr>
        <p:spPr bwMode="auto">
          <a:xfrm flipH="1">
            <a:off x="3443847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4" name="Line 97"/>
          <p:cNvSpPr>
            <a:spLocks noChangeShapeType="1"/>
          </p:cNvSpPr>
          <p:nvPr/>
        </p:nvSpPr>
        <p:spPr bwMode="auto">
          <a:xfrm>
            <a:off x="3436703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8745" name="Text Box 98"/>
          <p:cNvSpPr txBox="1">
            <a:spLocks noChangeArrowheads="1"/>
          </p:cNvSpPr>
          <p:nvPr/>
        </p:nvSpPr>
        <p:spPr bwMode="auto">
          <a:xfrm>
            <a:off x="1975141" y="3305175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8746" name="Shape 98"/>
          <p:cNvCxnSpPr>
            <a:cxnSpLocks noChangeShapeType="1"/>
            <a:stCxn id="28676" idx="3"/>
            <a:endCxn id="28678" idx="0"/>
          </p:cNvCxnSpPr>
          <p:nvPr/>
        </p:nvCxnSpPr>
        <p:spPr bwMode="auto">
          <a:xfrm>
            <a:off x="2818768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4507629" y="2929799"/>
            <a:ext cx="168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PageRank cannot flow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out and accumulates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 bwMode="auto">
          <a:xfrm flipH="1" flipV="1">
            <a:off x="4142347" y="2797600"/>
            <a:ext cx="365282" cy="363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3329492" y="2835313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7827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4924" y="3964229"/>
            <a:ext cx="6642847" cy="13291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6849" y="5286048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096A0C2-10A4-40F0-9122-8219FF846182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Rank Hogs and Dead-Ends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3951" y="1490074"/>
            <a:ext cx="6343649" cy="2268194"/>
          </a:xfrm>
        </p:spPr>
        <p:txBody>
          <a:bodyPr>
            <a:normAutofit/>
          </a:bodyPr>
          <a:lstStyle/>
          <a:p>
            <a:r>
              <a:rPr lang="en-US" sz="1800" dirty="0"/>
              <a:t>Remove </a:t>
            </a:r>
            <a:r>
              <a:rPr lang="en-US" sz="1800" b="1" dirty="0"/>
              <a:t>out-degree 0 nodes </a:t>
            </a:r>
            <a:r>
              <a:rPr lang="en-US" sz="1800" dirty="0"/>
              <a:t>(or consider them to refer back to referrer)</a:t>
            </a:r>
          </a:p>
          <a:p>
            <a:r>
              <a:rPr lang="en-US" sz="1800" dirty="0"/>
              <a:t>Add </a:t>
            </a:r>
            <a:r>
              <a:rPr lang="en-US" sz="1800" dirty="0">
                <a:solidFill>
                  <a:srgbClr val="7B2017"/>
                </a:solidFill>
              </a:rPr>
              <a:t>damping or decay factor 𝛼</a:t>
            </a:r>
            <a:r>
              <a:rPr lang="en-US" sz="1800" dirty="0">
                <a:solidFill>
                  <a:srgbClr val="FF9900"/>
                </a:solidFill>
              </a:rPr>
              <a:t> </a:t>
            </a:r>
            <a:r>
              <a:rPr lang="en-US" sz="1800" dirty="0"/>
              <a:t>to deal with sinks</a:t>
            </a:r>
          </a:p>
          <a:p>
            <a:endParaRPr lang="en-US" sz="1800" dirty="0">
              <a:sym typeface="Symbol" pitchFamily="18" charset="2"/>
            </a:endParaRPr>
          </a:p>
          <a:p>
            <a:r>
              <a:rPr lang="en-US" sz="1800" dirty="0">
                <a:sym typeface="Symbol" pitchFamily="18" charset="2"/>
              </a:rPr>
              <a:t>Typical values: </a:t>
            </a:r>
            <a:r>
              <a:rPr lang="en-US" sz="1800" dirty="0">
                <a:solidFill>
                  <a:srgbClr val="7B2017"/>
                </a:solidFill>
              </a:rPr>
              <a:t>𝛼 </a:t>
            </a:r>
            <a:r>
              <a:rPr lang="en-US" sz="1800" dirty="0">
                <a:solidFill>
                  <a:srgbClr val="7B2017"/>
                </a:solidFill>
                <a:sym typeface="Symbol" pitchFamily="18" charset="2"/>
              </a:rPr>
              <a:t>=0.85   β = </a:t>
            </a:r>
            <a:r>
              <a:rPr lang="en-US" sz="1800" i="1" dirty="0">
                <a:solidFill>
                  <a:srgbClr val="7B2017"/>
                </a:solidFill>
                <a:sym typeface="Symbol" pitchFamily="18" charset="2"/>
              </a:rPr>
              <a:t>m</a:t>
            </a:r>
            <a:r>
              <a:rPr lang="en-US" sz="1800" dirty="0">
                <a:solidFill>
                  <a:srgbClr val="7B2017"/>
                </a:solidFill>
                <a:sym typeface="Symbol" pitchFamily="18" charset="2"/>
              </a:rPr>
              <a:t> element vector with values 1 - </a:t>
            </a:r>
            <a:r>
              <a:rPr lang="en-US" sz="1800" dirty="0">
                <a:solidFill>
                  <a:srgbClr val="7B2017"/>
                </a:solidFill>
              </a:rPr>
              <a:t>𝛼 = 0.15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8282" y="4352527"/>
                <a:ext cx="5814989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𝑃𝑎𝑔𝑒𝑅𝑎𝑛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−1)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82" y="4352527"/>
                <a:ext cx="5814989" cy="786626"/>
              </a:xfrm>
              <a:prstGeom prst="rect">
                <a:avLst/>
              </a:prstGeom>
              <a:blipFill>
                <a:blip r:embed="rId3"/>
                <a:stretch>
                  <a:fillRect l="-873" t="-138095" r="-655" b="-18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2812" y="2434749"/>
                <a:ext cx="4754763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−1)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12" y="2434749"/>
                <a:ext cx="4754763" cy="320601"/>
              </a:xfrm>
              <a:prstGeom prst="rect">
                <a:avLst/>
              </a:prstGeom>
              <a:blipFill>
                <a:blip r:embed="rId4"/>
                <a:stretch>
                  <a:fillRect l="-800" t="-4000" r="-10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08460" y="3952417"/>
            <a:ext cx="230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Non-matrix form is</a:t>
            </a:r>
          </a:p>
        </p:txBody>
      </p:sp>
    </p:spTree>
    <p:extLst>
      <p:ext uri="{BB962C8B-B14F-4D97-AF65-F5344CB8AC3E}">
        <p14:creationId xmlns:p14="http://schemas.microsoft.com/office/powerpoint/2010/main" val="85455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3888" y="5173772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55C73DE1-0226-4A97-AD8D-8AC635A680D3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Reducing the Hog</a:t>
            </a:r>
          </a:p>
        </p:txBody>
      </p:sp>
      <p:graphicFrame>
        <p:nvGraphicFramePr>
          <p:cNvPr id="1355785" name="Group 9"/>
          <p:cNvGraphicFramePr>
            <a:graphicFrameLocks noGrp="1"/>
          </p:cNvGraphicFramePr>
          <p:nvPr/>
        </p:nvGraphicFramePr>
        <p:xfrm>
          <a:off x="5149998" y="1604963"/>
          <a:ext cx="1231523" cy="1028700"/>
        </p:xfrm>
        <a:graphic>
          <a:graphicData uri="http://schemas.openxmlformats.org/drawingml/2006/table">
            <a:tbl>
              <a:tblPr/>
              <a:tblGrid>
                <a:gridCol w="47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03" name="Group 27"/>
          <p:cNvGraphicFramePr>
            <a:graphicFrameLocks noGrp="1"/>
          </p:cNvGraphicFramePr>
          <p:nvPr/>
        </p:nvGraphicFramePr>
        <p:xfrm>
          <a:off x="4055162" y="1583531"/>
          <a:ext cx="378835" cy="1028700"/>
        </p:xfrm>
        <a:graphic>
          <a:graphicData uri="http://schemas.openxmlformats.org/drawingml/2006/table">
            <a:tbl>
              <a:tblPr/>
              <a:tblGrid>
                <a:gridCol w="37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11" name="Group 35"/>
          <p:cNvGraphicFramePr>
            <a:graphicFrameLocks noGrp="1"/>
          </p:cNvGraphicFramePr>
          <p:nvPr/>
        </p:nvGraphicFramePr>
        <p:xfrm>
          <a:off x="6643515" y="162996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4406241" y="1965078"/>
            <a:ext cx="7601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 0.85</a:t>
            </a:r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6343501" y="2011512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5821" name="Group 45"/>
          <p:cNvGraphicFramePr>
            <a:graphicFrameLocks noGrp="1"/>
          </p:cNvGraphicFramePr>
          <p:nvPr/>
        </p:nvGraphicFramePr>
        <p:xfrm>
          <a:off x="1613297" y="3752850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6" name="Text Box 61"/>
          <p:cNvSpPr txBox="1">
            <a:spLocks noChangeArrowheads="1"/>
          </p:cNvSpPr>
          <p:nvPr/>
        </p:nvSpPr>
        <p:spPr bwMode="auto">
          <a:xfrm>
            <a:off x="2028687" y="4143375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5883" name="Group 107"/>
          <p:cNvGraphicFramePr>
            <a:graphicFrameLocks noGrp="1"/>
          </p:cNvGraphicFramePr>
          <p:nvPr/>
        </p:nvGraphicFramePr>
        <p:xfrm>
          <a:off x="7273888" y="1621631"/>
          <a:ext cx="652748" cy="1028700"/>
        </p:xfrm>
        <a:graphic>
          <a:graphicData uri="http://schemas.openxmlformats.org/drawingml/2006/table">
            <a:tbl>
              <a:tblPr/>
              <a:tblGrid>
                <a:gridCol w="65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0" name="Text Box 103"/>
          <p:cNvSpPr txBox="1">
            <a:spLocks noChangeArrowheads="1"/>
          </p:cNvSpPr>
          <p:nvPr/>
        </p:nvSpPr>
        <p:spPr bwMode="auto">
          <a:xfrm>
            <a:off x="6991755" y="1980556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30771" name="Text Box 109"/>
          <p:cNvSpPr txBox="1">
            <a:spLocks noChangeArrowheads="1"/>
          </p:cNvSpPr>
          <p:nvPr/>
        </p:nvSpPr>
        <p:spPr bwMode="auto">
          <a:xfrm>
            <a:off x="1736645" y="3336132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sp>
        <p:nvSpPr>
          <p:cNvPr id="30773" name="Rectangle 3"/>
          <p:cNvSpPr>
            <a:spLocks noChangeArrowheads="1"/>
          </p:cNvSpPr>
          <p:nvPr/>
        </p:nvSpPr>
        <p:spPr bwMode="auto">
          <a:xfrm>
            <a:off x="1855441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1835198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30775" name="Rectangle 5"/>
          <p:cNvSpPr>
            <a:spLocks noChangeArrowheads="1"/>
          </p:cNvSpPr>
          <p:nvPr/>
        </p:nvSpPr>
        <p:spPr bwMode="auto">
          <a:xfrm>
            <a:off x="3088928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30776" name="Line 6"/>
          <p:cNvSpPr>
            <a:spLocks noChangeShapeType="1"/>
          </p:cNvSpPr>
          <p:nvPr/>
        </p:nvSpPr>
        <p:spPr bwMode="auto">
          <a:xfrm flipV="1">
            <a:off x="2042367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7" name="Line 7"/>
          <p:cNvSpPr>
            <a:spLocks noChangeShapeType="1"/>
          </p:cNvSpPr>
          <p:nvPr/>
        </p:nvSpPr>
        <p:spPr bwMode="auto">
          <a:xfrm>
            <a:off x="2445989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8" name="Line 8"/>
          <p:cNvSpPr>
            <a:spLocks noChangeShapeType="1"/>
          </p:cNvSpPr>
          <p:nvPr/>
        </p:nvSpPr>
        <p:spPr bwMode="auto">
          <a:xfrm>
            <a:off x="2684114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9" name="Line 95"/>
          <p:cNvSpPr>
            <a:spLocks noChangeShapeType="1"/>
          </p:cNvSpPr>
          <p:nvPr/>
        </p:nvSpPr>
        <p:spPr bwMode="auto">
          <a:xfrm>
            <a:off x="3736628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0" name="Line 96"/>
          <p:cNvSpPr>
            <a:spLocks noChangeShapeType="1"/>
          </p:cNvSpPr>
          <p:nvPr/>
        </p:nvSpPr>
        <p:spPr bwMode="auto">
          <a:xfrm flipH="1">
            <a:off x="3319908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1" name="Line 97"/>
          <p:cNvSpPr>
            <a:spLocks noChangeShapeType="1"/>
          </p:cNvSpPr>
          <p:nvPr/>
        </p:nvSpPr>
        <p:spPr bwMode="auto">
          <a:xfrm>
            <a:off x="3312764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cxnSp>
        <p:nvCxnSpPr>
          <p:cNvPr id="30782" name="Shape 91"/>
          <p:cNvCxnSpPr>
            <a:cxnSpLocks noChangeShapeType="1"/>
            <a:stCxn id="30773" idx="3"/>
            <a:endCxn id="30775" idx="0"/>
          </p:cNvCxnSpPr>
          <p:nvPr/>
        </p:nvCxnSpPr>
        <p:spPr bwMode="auto">
          <a:xfrm>
            <a:off x="2694829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Oval 33"/>
          <p:cNvSpPr/>
          <p:nvPr/>
        </p:nvSpPr>
        <p:spPr bwMode="auto">
          <a:xfrm>
            <a:off x="4563932" y="1972012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Oval 34"/>
          <p:cNvSpPr/>
          <p:nvPr/>
        </p:nvSpPr>
        <p:spPr bwMode="auto">
          <a:xfrm>
            <a:off x="7163250" y="1456989"/>
            <a:ext cx="853888" cy="14025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9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352355" y="5212362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55C73DE1-0226-4A97-AD8D-8AC635A680D3}" type="slidenum">
              <a:rPr lang="en-US"/>
              <a:pPr/>
              <a:t>17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Reducing the Hog</a:t>
            </a:r>
          </a:p>
        </p:txBody>
      </p:sp>
      <p:graphicFrame>
        <p:nvGraphicFramePr>
          <p:cNvPr id="1355785" name="Group 9"/>
          <p:cNvGraphicFramePr>
            <a:graphicFrameLocks noGrp="1"/>
          </p:cNvGraphicFramePr>
          <p:nvPr/>
        </p:nvGraphicFramePr>
        <p:xfrm>
          <a:off x="5149998" y="1604963"/>
          <a:ext cx="1231523" cy="1028700"/>
        </p:xfrm>
        <a:graphic>
          <a:graphicData uri="http://schemas.openxmlformats.org/drawingml/2006/table">
            <a:tbl>
              <a:tblPr/>
              <a:tblGrid>
                <a:gridCol w="47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03" name="Group 27"/>
          <p:cNvGraphicFramePr>
            <a:graphicFrameLocks noGrp="1"/>
          </p:cNvGraphicFramePr>
          <p:nvPr/>
        </p:nvGraphicFramePr>
        <p:xfrm>
          <a:off x="4055162" y="1583531"/>
          <a:ext cx="378835" cy="1028700"/>
        </p:xfrm>
        <a:graphic>
          <a:graphicData uri="http://schemas.openxmlformats.org/drawingml/2006/table">
            <a:tbl>
              <a:tblPr/>
              <a:tblGrid>
                <a:gridCol w="37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2345" marR="62345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5811" name="Group 35"/>
          <p:cNvGraphicFramePr>
            <a:graphicFrameLocks noGrp="1"/>
          </p:cNvGraphicFramePr>
          <p:nvPr/>
        </p:nvGraphicFramePr>
        <p:xfrm>
          <a:off x="6643515" y="162996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4406241" y="1965078"/>
            <a:ext cx="7601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 0.85</a:t>
            </a:r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6343501" y="2011512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graphicFrame>
        <p:nvGraphicFramePr>
          <p:cNvPr id="1355821" name="Group 45"/>
          <p:cNvGraphicFramePr>
            <a:graphicFrameLocks noGrp="1"/>
          </p:cNvGraphicFramePr>
          <p:nvPr/>
        </p:nvGraphicFramePr>
        <p:xfrm>
          <a:off x="1613297" y="3752850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6" name="Text Box 61"/>
          <p:cNvSpPr txBox="1">
            <a:spLocks noChangeArrowheads="1"/>
          </p:cNvSpPr>
          <p:nvPr/>
        </p:nvSpPr>
        <p:spPr bwMode="auto">
          <a:xfrm>
            <a:off x="2028687" y="4143375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55884" name="Group 108"/>
          <p:cNvGraphicFramePr>
            <a:graphicFrameLocks noGrp="1"/>
          </p:cNvGraphicFramePr>
          <p:nvPr/>
        </p:nvGraphicFramePr>
        <p:xfrm>
          <a:off x="5463787" y="3752850"/>
          <a:ext cx="636798" cy="1028700"/>
        </p:xfrm>
        <a:graphic>
          <a:graphicData uri="http://schemas.openxmlformats.org/drawingml/2006/table">
            <a:tbl>
              <a:tblPr/>
              <a:tblGrid>
                <a:gridCol w="63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0.26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2.48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0.26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63" name="Text Box 88"/>
          <p:cNvSpPr txBox="1">
            <a:spLocks noChangeArrowheads="1"/>
          </p:cNvSpPr>
          <p:nvPr/>
        </p:nvSpPr>
        <p:spPr bwMode="auto">
          <a:xfrm>
            <a:off x="3937398" y="4023123"/>
            <a:ext cx="3976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55883" name="Group 107"/>
          <p:cNvGraphicFramePr>
            <a:graphicFrameLocks noGrp="1"/>
          </p:cNvGraphicFramePr>
          <p:nvPr/>
        </p:nvGraphicFramePr>
        <p:xfrm>
          <a:off x="7273888" y="1621631"/>
          <a:ext cx="652748" cy="1028700"/>
        </p:xfrm>
        <a:graphic>
          <a:graphicData uri="http://schemas.openxmlformats.org/drawingml/2006/table">
            <a:tbl>
              <a:tblPr/>
              <a:tblGrid>
                <a:gridCol w="652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0.15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70" name="Text Box 103"/>
          <p:cNvSpPr txBox="1">
            <a:spLocks noChangeArrowheads="1"/>
          </p:cNvSpPr>
          <p:nvPr/>
        </p:nvSpPr>
        <p:spPr bwMode="auto">
          <a:xfrm>
            <a:off x="6991755" y="1980556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+</a:t>
            </a:r>
          </a:p>
        </p:txBody>
      </p:sp>
      <p:sp>
        <p:nvSpPr>
          <p:cNvPr id="30771" name="Text Box 109"/>
          <p:cNvSpPr txBox="1">
            <a:spLocks noChangeArrowheads="1"/>
          </p:cNvSpPr>
          <p:nvPr/>
        </p:nvSpPr>
        <p:spPr bwMode="auto">
          <a:xfrm>
            <a:off x="1736645" y="3336132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sp>
        <p:nvSpPr>
          <p:cNvPr id="30773" name="Rectangle 3"/>
          <p:cNvSpPr>
            <a:spLocks noChangeArrowheads="1"/>
          </p:cNvSpPr>
          <p:nvPr/>
        </p:nvSpPr>
        <p:spPr bwMode="auto">
          <a:xfrm>
            <a:off x="1855441" y="16740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1835198" y="2482453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30775" name="Rectangle 5"/>
          <p:cNvSpPr>
            <a:spLocks noChangeArrowheads="1"/>
          </p:cNvSpPr>
          <p:nvPr/>
        </p:nvSpPr>
        <p:spPr bwMode="auto">
          <a:xfrm>
            <a:off x="3088928" y="2482453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30776" name="Line 6"/>
          <p:cNvSpPr>
            <a:spLocks noChangeShapeType="1"/>
          </p:cNvSpPr>
          <p:nvPr/>
        </p:nvSpPr>
        <p:spPr bwMode="auto">
          <a:xfrm flipV="1">
            <a:off x="2042367" y="2107408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7" name="Line 7"/>
          <p:cNvSpPr>
            <a:spLocks noChangeShapeType="1"/>
          </p:cNvSpPr>
          <p:nvPr/>
        </p:nvSpPr>
        <p:spPr bwMode="auto">
          <a:xfrm>
            <a:off x="2445989" y="2097883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8" name="Line 8"/>
          <p:cNvSpPr>
            <a:spLocks noChangeShapeType="1"/>
          </p:cNvSpPr>
          <p:nvPr/>
        </p:nvSpPr>
        <p:spPr bwMode="auto">
          <a:xfrm>
            <a:off x="2684114" y="2583656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79" name="Line 95"/>
          <p:cNvSpPr>
            <a:spLocks noChangeShapeType="1"/>
          </p:cNvSpPr>
          <p:nvPr/>
        </p:nvSpPr>
        <p:spPr bwMode="auto">
          <a:xfrm>
            <a:off x="3736628" y="2896791"/>
            <a:ext cx="5953" cy="1512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0" name="Line 96"/>
          <p:cNvSpPr>
            <a:spLocks noChangeShapeType="1"/>
          </p:cNvSpPr>
          <p:nvPr/>
        </p:nvSpPr>
        <p:spPr bwMode="auto">
          <a:xfrm flipH="1">
            <a:off x="3319908" y="3049191"/>
            <a:ext cx="414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30781" name="Line 97"/>
          <p:cNvSpPr>
            <a:spLocks noChangeShapeType="1"/>
          </p:cNvSpPr>
          <p:nvPr/>
        </p:nvSpPr>
        <p:spPr bwMode="auto">
          <a:xfrm>
            <a:off x="3312764" y="2877742"/>
            <a:ext cx="0" cy="17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500"/>
          </a:p>
        </p:txBody>
      </p:sp>
      <p:cxnSp>
        <p:nvCxnSpPr>
          <p:cNvPr id="30782" name="Shape 91"/>
          <p:cNvCxnSpPr>
            <a:cxnSpLocks noChangeShapeType="1"/>
            <a:stCxn id="30773" idx="3"/>
            <a:endCxn id="30775" idx="0"/>
          </p:cNvCxnSpPr>
          <p:nvPr/>
        </p:nvCxnSpPr>
        <p:spPr bwMode="auto">
          <a:xfrm>
            <a:off x="2694829" y="1881188"/>
            <a:ext cx="814388" cy="6012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93" name="Group 108"/>
          <p:cNvGraphicFramePr>
            <a:graphicFrameLocks noGrp="1"/>
          </p:cNvGraphicFramePr>
          <p:nvPr/>
        </p:nvGraphicFramePr>
        <p:xfrm>
          <a:off x="2415780" y="3752850"/>
          <a:ext cx="602843" cy="1028700"/>
        </p:xfrm>
        <a:graphic>
          <a:graphicData uri="http://schemas.openxmlformats.org/drawingml/2006/table">
            <a:tbl>
              <a:tblPr/>
              <a:tblGrid>
                <a:gridCol w="60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0.57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1.85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0.57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4" name="Group 108"/>
          <p:cNvGraphicFramePr>
            <a:graphicFrameLocks noGrp="1"/>
          </p:cNvGraphicFramePr>
          <p:nvPr/>
        </p:nvGraphicFramePr>
        <p:xfrm>
          <a:off x="3340894" y="3752850"/>
          <a:ext cx="611408" cy="1028700"/>
        </p:xfrm>
        <a:graphic>
          <a:graphicData uri="http://schemas.openxmlformats.org/drawingml/2006/table">
            <a:tbl>
              <a:tblPr/>
              <a:tblGrid>
                <a:gridCol w="61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0.39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2.21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0.39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Group 108"/>
          <p:cNvGraphicFramePr>
            <a:graphicFrameLocks noGrp="1"/>
          </p:cNvGraphicFramePr>
          <p:nvPr/>
        </p:nvGraphicFramePr>
        <p:xfrm>
          <a:off x="4266010" y="3752850"/>
          <a:ext cx="619971" cy="1028700"/>
        </p:xfrm>
        <a:graphic>
          <a:graphicData uri="http://schemas.openxmlformats.org/drawingml/2006/table">
            <a:tbl>
              <a:tblPr/>
              <a:tblGrid>
                <a:gridCol w="61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0.32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2.36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0.32</a:t>
                      </a: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01" name="Text Box 88"/>
          <p:cNvSpPr txBox="1">
            <a:spLocks noChangeArrowheads="1"/>
          </p:cNvSpPr>
          <p:nvPr/>
        </p:nvSpPr>
        <p:spPr bwMode="auto">
          <a:xfrm>
            <a:off x="2958705" y="4030266"/>
            <a:ext cx="3976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sp>
        <p:nvSpPr>
          <p:cNvPr id="30802" name="Text Box 88"/>
          <p:cNvSpPr txBox="1">
            <a:spLocks noChangeArrowheads="1"/>
          </p:cNvSpPr>
          <p:nvPr/>
        </p:nvSpPr>
        <p:spPr bwMode="auto">
          <a:xfrm>
            <a:off x="4816080" y="4037410"/>
            <a:ext cx="3976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sp>
        <p:nvSpPr>
          <p:cNvPr id="32" name="Text Box 91"/>
          <p:cNvSpPr txBox="1">
            <a:spLocks noChangeArrowheads="1"/>
          </p:cNvSpPr>
          <p:nvPr/>
        </p:nvSpPr>
        <p:spPr bwMode="auto">
          <a:xfrm>
            <a:off x="4900055" y="4033249"/>
            <a:ext cx="5536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dirty="0"/>
              <a:t> … ,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563932" y="1972012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5" name="Oval 34"/>
          <p:cNvSpPr/>
          <p:nvPr/>
        </p:nvSpPr>
        <p:spPr bwMode="auto">
          <a:xfrm>
            <a:off x="7163250" y="1456989"/>
            <a:ext cx="853888" cy="14025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769" y="1629966"/>
                <a:ext cx="1094926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67" y="1061646"/>
                <a:ext cx="428066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5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Behind PageRank:</a:t>
            </a:r>
            <a:br>
              <a:rPr lang="en-US" dirty="0"/>
            </a:br>
            <a:r>
              <a:rPr lang="en-US" dirty="0"/>
              <a:t>Random Surfer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099" y="1511607"/>
            <a:ext cx="7315200" cy="3784293"/>
          </a:xfrm>
        </p:spPr>
        <p:txBody>
          <a:bodyPr>
            <a:normAutofit/>
          </a:bodyPr>
          <a:lstStyle/>
          <a:p>
            <a:r>
              <a:rPr lang="en-US" dirty="0"/>
              <a:t>PageRank has an intuitive basis in </a:t>
            </a:r>
            <a:r>
              <a:rPr lang="en-US" b="1" dirty="0"/>
              <a:t>random walks on graphs</a:t>
            </a:r>
          </a:p>
          <a:p>
            <a:endParaRPr lang="en-US" sz="1350" dirty="0"/>
          </a:p>
          <a:p>
            <a:r>
              <a:rPr lang="en-US" dirty="0"/>
              <a:t>Imagine a </a:t>
            </a:r>
            <a:r>
              <a:rPr lang="en-US" dirty="0">
                <a:solidFill>
                  <a:srgbClr val="7B2017"/>
                </a:solidFill>
              </a:rPr>
              <a:t>random surfer</a:t>
            </a:r>
            <a:r>
              <a:rPr lang="en-US" dirty="0"/>
              <a:t>, who starts on a </a:t>
            </a:r>
            <a:r>
              <a:rPr lang="en-US" b="1" dirty="0"/>
              <a:t>random page with equal probability </a:t>
            </a:r>
            <a:r>
              <a:rPr lang="en-US" dirty="0"/>
              <a:t>and, in each step,</a:t>
            </a:r>
          </a:p>
          <a:p>
            <a:pPr lvl="1"/>
            <a:r>
              <a:rPr lang="en-US" b="1" dirty="0"/>
              <a:t>with probability 𝛼</a:t>
            </a:r>
            <a:r>
              <a:rPr lang="en-US" dirty="0"/>
              <a:t>, clicks on a random link on the page</a:t>
            </a:r>
          </a:p>
          <a:p>
            <a:pPr lvl="1"/>
            <a:r>
              <a:rPr lang="en-US" b="1" dirty="0"/>
              <a:t>with probability β = 1 - 𝛼</a:t>
            </a:r>
            <a:r>
              <a:rPr lang="en-US" dirty="0"/>
              <a:t>, jumps to a random page (bored?)</a:t>
            </a:r>
          </a:p>
          <a:p>
            <a:pPr lvl="1"/>
            <a:endParaRPr lang="en-US" dirty="0"/>
          </a:p>
          <a:p>
            <a:r>
              <a:rPr lang="en-US" dirty="0"/>
              <a:t>The PageRank of a page can be interpreted as the fraction of steps the surfer spends on the corresponding page</a:t>
            </a:r>
          </a:p>
          <a:p>
            <a:pPr lvl="1"/>
            <a:r>
              <a:rPr lang="en-US" dirty="0"/>
              <a:t>Transition matrix can be interpreted as a Markov Chain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5A0B-27A0-4EFD-AC91-97CB1E71C10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020" y="1249494"/>
            <a:ext cx="7663085" cy="3755644"/>
          </a:xfrm>
        </p:spPr>
        <p:txBody>
          <a:bodyPr/>
          <a:lstStyle/>
          <a:p>
            <a:r>
              <a:rPr lang="en-US" dirty="0"/>
              <a:t>Many have been studied!</a:t>
            </a:r>
          </a:p>
          <a:p>
            <a:endParaRPr lang="en-US" dirty="0"/>
          </a:p>
          <a:p>
            <a:r>
              <a:rPr lang="en-US" dirty="0"/>
              <a:t>What if we don’t randomly jump with equal probability?</a:t>
            </a:r>
          </a:p>
          <a:p>
            <a:endParaRPr lang="en-US" dirty="0"/>
          </a:p>
          <a:p>
            <a:r>
              <a:rPr lang="en-US" dirty="0"/>
              <a:t>What if we want to “personalize” PageRank or measure it relative to certain start points?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</a:t>
            </a:r>
            <a:br>
              <a:rPr lang="en-US" dirty="0"/>
            </a:br>
            <a:r>
              <a:rPr lang="en-US" dirty="0"/>
              <a:t>Graphs and Adjacency Matrices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13235" y="1457742"/>
            <a:ext cx="7514035" cy="657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Recall that we can use an </a:t>
            </a:r>
            <a:r>
              <a:rPr lang="en-US" b="1" dirty="0"/>
              <a:t>adjacency matrix </a:t>
            </a:r>
            <a:r>
              <a:rPr lang="en-US" dirty="0"/>
              <a:t>to describe connectivity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1761267" y="3134267"/>
            <a:ext cx="554302" cy="111125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16200000" flipH="1">
            <a:off x="1546953" y="3544370"/>
            <a:ext cx="1289843" cy="555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19656" y="2912679"/>
            <a:ext cx="586053" cy="574146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2276541" y="3687907"/>
            <a:ext cx="527843" cy="53049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12" name="Oval 11"/>
          <p:cNvSpPr/>
          <p:nvPr/>
        </p:nvSpPr>
        <p:spPr>
          <a:xfrm>
            <a:off x="2052689" y="2722021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06277" y="3490982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4083" y="4220760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29903" y="3484021"/>
            <a:ext cx="222787" cy="2088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1803849" y="3609856"/>
            <a:ext cx="298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tantia" charset="0"/>
                <a:ea typeface="Constantia" charset="0"/>
                <a:cs typeface="Constantia" charset="0"/>
              </a:rPr>
              <a:t>a</a:t>
            </a:r>
          </a:p>
        </p:txBody>
      </p:sp>
      <p:sp>
        <p:nvSpPr>
          <p:cNvPr id="17" name="TextBox 44"/>
          <p:cNvSpPr txBox="1">
            <a:spLocks noChangeArrowheads="1"/>
          </p:cNvSpPr>
          <p:nvPr/>
        </p:nvSpPr>
        <p:spPr bwMode="auto">
          <a:xfrm>
            <a:off x="2145283" y="3893374"/>
            <a:ext cx="31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tantia" charset="0"/>
                <a:ea typeface="Constantia" charset="0"/>
                <a:cs typeface="Constantia" charset="0"/>
              </a:rPr>
              <a:t>b</a:t>
            </a:r>
            <a:endParaRPr lang="en-US" sz="18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8" name="TextBox 45"/>
          <p:cNvSpPr txBox="1">
            <a:spLocks noChangeArrowheads="1"/>
          </p:cNvSpPr>
          <p:nvPr/>
        </p:nvSpPr>
        <p:spPr bwMode="auto">
          <a:xfrm>
            <a:off x="2083825" y="2873338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tantia" charset="0"/>
                <a:ea typeface="Constantia" charset="0"/>
                <a:cs typeface="Constantia" charset="0"/>
              </a:rPr>
              <a:t>c</a:t>
            </a:r>
            <a:endParaRPr lang="en-US" sz="18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19" name="TextBox 46"/>
          <p:cNvSpPr txBox="1">
            <a:spLocks noChangeArrowheads="1"/>
          </p:cNvSpPr>
          <p:nvPr/>
        </p:nvSpPr>
        <p:spPr bwMode="auto">
          <a:xfrm>
            <a:off x="2902975" y="3254402"/>
            <a:ext cx="316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nstantia" charset="0"/>
                <a:ea typeface="Constantia" charset="0"/>
                <a:cs typeface="Constantia" charset="0"/>
              </a:rPr>
              <a:t>d</a:t>
            </a:r>
            <a:endParaRPr lang="en-US" sz="1800" dirty="0">
              <a:latin typeface="Constantia" charset="0"/>
              <a:ea typeface="Constantia" charset="0"/>
              <a:cs typeface="Constantia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21265" y="2190674"/>
          <a:ext cx="2042160" cy="20346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92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/>
                        <a:t>a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/>
                        <a:t>b</a:t>
                      </a:r>
                      <a:endParaRPr lang="en-US" sz="2000" b="0" i="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/>
                        <a:t>c</a:t>
                      </a:r>
                      <a:endParaRPr lang="en-US" sz="2000" b="0" i="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/>
                        <a:t>d</a:t>
                      </a:r>
                      <a:endParaRPr lang="en-US" sz="2000" b="0" i="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 err="1"/>
                        <a:t>b</a:t>
                      </a:r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</a:t>
                      </a:r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29">
                <a:tc>
                  <a:txBody>
                    <a:bodyPr/>
                    <a:lstStyle/>
                    <a:p>
                      <a:r>
                        <a:rPr lang="en-US" sz="2000" dirty="0" err="1"/>
                        <a:t>d</a:t>
                      </a:r>
                      <a:endParaRPr lang="en-US" sz="2000" dirty="0"/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19957" y="2658918"/>
            <a:ext cx="111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tantia" charset="0"/>
                <a:ea typeface="Constantia" charset="0"/>
                <a:cs typeface="Constantia" charset="0"/>
              </a:rPr>
              <a:t>Graph 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17670" y="4420693"/>
            <a:ext cx="6135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Let’s generalize from this idea for PageRank, adding</a:t>
            </a:r>
          </a:p>
          <a:p>
            <a:pPr algn="l"/>
            <a:r>
              <a:rPr lang="en-US" b="1" dirty="0">
                <a:latin typeface="Helvetica" pitchFamily="2" charset="0"/>
                <a:ea typeface="Constantia" charset="0"/>
                <a:cs typeface="Constantia" charset="0"/>
              </a:rPr>
              <a:t>direction</a:t>
            </a: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 and </a:t>
            </a:r>
            <a:r>
              <a:rPr lang="en-US" b="1" dirty="0">
                <a:latin typeface="Helvetica" pitchFamily="2" charset="0"/>
                <a:ea typeface="Constantia" charset="0"/>
                <a:cs typeface="Constantia" charset="0"/>
              </a:rPr>
              <a:t>weight</a:t>
            </a:r>
            <a:r>
              <a:rPr lang="en-US" dirty="0">
                <a:latin typeface="Helvetica" pitchFamily="2" charset="0"/>
                <a:ea typeface="Constantia" charset="0"/>
                <a:cs typeface="Constantia" charset="0"/>
              </a:rPr>
              <a:t> to the edges</a:t>
            </a:r>
            <a:r>
              <a:rPr lang="is-IS" dirty="0">
                <a:latin typeface="Helvetica" pitchFamily="2" charset="0"/>
                <a:ea typeface="Constantia" charset="0"/>
                <a:cs typeface="Constantia" charset="0"/>
              </a:rPr>
              <a:t>…</a:t>
            </a:r>
            <a:endParaRPr lang="en-US" b="1" dirty="0">
              <a:latin typeface="Helvetica" pitchFamily="2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  <a:r>
              <a:rPr lang="en-US"/>
              <a:t>and Take-aways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68" y="1157076"/>
            <a:ext cx="7771369" cy="38006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We’ve seen some basic algorithms for graphs – which are incredibly common in representing real-world phenomena</a:t>
            </a:r>
          </a:p>
          <a:p>
            <a:pPr lvl="1"/>
            <a:r>
              <a:rPr lang="en-US" dirty="0"/>
              <a:t>We’ve seen this both as </a:t>
            </a:r>
            <a:r>
              <a:rPr lang="en-US" dirty="0" err="1"/>
              <a:t>dataframes</a:t>
            </a:r>
            <a:r>
              <a:rPr lang="en-US" dirty="0"/>
              <a:t> – representing adjacency lists</a:t>
            </a:r>
          </a:p>
          <a:p>
            <a:pPr marL="571500" lvl="2" indent="0">
              <a:buNone/>
            </a:pPr>
            <a:r>
              <a:rPr lang="en-US" dirty="0"/>
              <a:t>… and as matrices!</a:t>
            </a:r>
          </a:p>
          <a:p>
            <a:pPr lvl="1"/>
            <a:r>
              <a:rPr lang="en-US" dirty="0"/>
              <a:t>Later we’ll see how we can build graphs representing similarities / overlap among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3EF13-D9B1-43A4-AA51-A94C0876E698}" type="slidenum">
              <a:rPr lang="en-US"/>
              <a:pPr/>
              <a:t>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PageRank Linear Algebra Formulation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8544" y="1057882"/>
            <a:ext cx="7195181" cy="43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an m x m “weight transfer matrix” M to capture links:</a:t>
            </a:r>
          </a:p>
          <a:p>
            <a:pPr lvl="1">
              <a:tabLst>
                <a:tab pos="2015729" algn="l"/>
              </a:tabLst>
            </a:pPr>
            <a:r>
              <a:rPr lang="en-US" sz="1500" dirty="0"/>
              <a:t>M(</a:t>
            </a:r>
            <a:r>
              <a:rPr lang="en-US" sz="1500" dirty="0" err="1"/>
              <a:t>i</a:t>
            </a:r>
            <a:r>
              <a:rPr lang="en-US" sz="1500" dirty="0"/>
              <a:t>, j)  = 1 / </a:t>
            </a:r>
            <a:r>
              <a:rPr lang="en-US" sz="1500" dirty="0" err="1"/>
              <a:t>n</a:t>
            </a:r>
            <a:r>
              <a:rPr lang="en-US" sz="1500" baseline="-25000" dirty="0" err="1"/>
              <a:t>j</a:t>
            </a:r>
            <a:r>
              <a:rPr lang="en-US" sz="1500" dirty="0"/>
              <a:t> 	if page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b="1" dirty="0"/>
              <a:t>is pointed to </a:t>
            </a:r>
            <a:r>
              <a:rPr lang="en-US" sz="1500" dirty="0"/>
              <a:t>by page j </a:t>
            </a:r>
            <a:br>
              <a:rPr lang="en-US" sz="1500" dirty="0"/>
            </a:br>
            <a:r>
              <a:rPr lang="en-US" sz="1500" dirty="0"/>
              <a:t>	and page j has </a:t>
            </a:r>
            <a:r>
              <a:rPr lang="en-US" sz="1500" b="1" dirty="0" err="1"/>
              <a:t>n</a:t>
            </a:r>
            <a:r>
              <a:rPr lang="en-US" sz="1500" b="1" baseline="-25000" dirty="0" err="1"/>
              <a:t>j</a:t>
            </a:r>
            <a:r>
              <a:rPr lang="en-US" sz="1500" b="1" dirty="0"/>
              <a:t> outgoing links</a:t>
            </a:r>
            <a:br>
              <a:rPr lang="en-US" sz="1500" dirty="0"/>
            </a:br>
            <a:r>
              <a:rPr lang="en-US" sz="1500" dirty="0"/>
              <a:t>           = 0      	otherwise</a:t>
            </a:r>
          </a:p>
          <a:p>
            <a:pPr lvl="1">
              <a:tabLst>
                <a:tab pos="2015729" algn="l"/>
              </a:tabLst>
            </a:pP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blipFill rotWithShape="0">
                <a:blip r:embed="rId5"/>
                <a:stretch>
                  <a:fillRect l="-2322" t="-188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0547" y="4222753"/>
            <a:ext cx="244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Iterative computation:</a:t>
            </a:r>
          </a:p>
        </p:txBody>
      </p:sp>
    </p:spTree>
    <p:extLst>
      <p:ext uri="{BB962C8B-B14F-4D97-AF65-F5344CB8AC3E}">
        <p14:creationId xmlns:p14="http://schemas.microsoft.com/office/powerpoint/2010/main" val="13151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3EF13-D9B1-43A4-AA51-A94C0876E698}" type="slidenum">
              <a:rPr lang="en-US"/>
              <a:pPr/>
              <a:t>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PageRank Linear Algebra Formulation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8544" y="1057882"/>
            <a:ext cx="7195181" cy="43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an m x m “weight transfer matrix” M to capture links:</a:t>
            </a:r>
          </a:p>
          <a:p>
            <a:pPr lvl="1">
              <a:tabLst>
                <a:tab pos="2015729" algn="l"/>
              </a:tabLst>
            </a:pPr>
            <a:r>
              <a:rPr lang="en-US" sz="1500" dirty="0"/>
              <a:t>M(</a:t>
            </a:r>
            <a:r>
              <a:rPr lang="en-US" sz="1500" dirty="0" err="1"/>
              <a:t>i</a:t>
            </a:r>
            <a:r>
              <a:rPr lang="en-US" sz="1500" dirty="0"/>
              <a:t>, j)  = 1 / </a:t>
            </a:r>
            <a:r>
              <a:rPr lang="en-US" sz="1500" dirty="0" err="1"/>
              <a:t>n</a:t>
            </a:r>
            <a:r>
              <a:rPr lang="en-US" sz="1500" baseline="-25000" dirty="0" err="1"/>
              <a:t>j</a:t>
            </a:r>
            <a:r>
              <a:rPr lang="en-US" sz="1500" dirty="0"/>
              <a:t> 	if page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b="1" dirty="0"/>
              <a:t>is pointed to </a:t>
            </a:r>
            <a:r>
              <a:rPr lang="en-US" sz="1500" dirty="0"/>
              <a:t>by page j </a:t>
            </a:r>
            <a:br>
              <a:rPr lang="en-US" sz="1500" dirty="0"/>
            </a:br>
            <a:r>
              <a:rPr lang="en-US" sz="1500" dirty="0"/>
              <a:t>	and page j has </a:t>
            </a:r>
            <a:r>
              <a:rPr lang="en-US" sz="1500" b="1" dirty="0" err="1"/>
              <a:t>n</a:t>
            </a:r>
            <a:r>
              <a:rPr lang="en-US" sz="1500" b="1" baseline="-25000" dirty="0" err="1"/>
              <a:t>j</a:t>
            </a:r>
            <a:r>
              <a:rPr lang="en-US" sz="1500" b="1" dirty="0"/>
              <a:t> outgoing links</a:t>
            </a:r>
            <a:br>
              <a:rPr lang="en-US" sz="1500" dirty="0"/>
            </a:br>
            <a:r>
              <a:rPr lang="en-US" sz="1500" dirty="0"/>
              <a:t>           = 0      	otherwise</a:t>
            </a:r>
          </a:p>
          <a:p>
            <a:pPr lvl="1">
              <a:tabLst>
                <a:tab pos="2015729" algn="l"/>
              </a:tabLst>
            </a:pPr>
            <a:endParaRPr lang="en-US" sz="1500" dirty="0"/>
          </a:p>
          <a:p>
            <a:pPr lvl="1"/>
            <a:r>
              <a:rPr lang="en-US" sz="1500" dirty="0"/>
              <a:t>Initialize all </a:t>
            </a:r>
            <a:r>
              <a:rPr lang="en-US" sz="1500" dirty="0" err="1"/>
              <a:t>PageRanks</a:t>
            </a:r>
            <a:r>
              <a:rPr lang="en-US" sz="1500" dirty="0"/>
              <a:t> to 1, multiply by M repeatedly until all values converge: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  <a:p>
            <a:pPr lvl="1">
              <a:buNone/>
            </a:pPr>
            <a:endParaRPr lang="en-US" sz="1500" dirty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8173" y="3103565"/>
          <a:ext cx="3009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2527200" imgH="939600" progId="Equation.3">
                  <p:embed/>
                </p:oleObj>
              </mc:Choice>
              <mc:Fallback>
                <p:oleObj name="Equation" r:id="rId3" imgW="2527200" imgH="939600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173" y="3103565"/>
                        <a:ext cx="30099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blipFill rotWithShape="0">
                <a:blip r:embed="rId5"/>
                <a:stretch>
                  <a:fillRect l="-2322" t="-188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0547" y="4222753"/>
            <a:ext cx="244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Iterative computation:</a:t>
            </a:r>
          </a:p>
        </p:txBody>
      </p:sp>
    </p:spTree>
    <p:extLst>
      <p:ext uri="{BB962C8B-B14F-4D97-AF65-F5344CB8AC3E}">
        <p14:creationId xmlns:p14="http://schemas.microsoft.com/office/powerpoint/2010/main" val="33202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3EF13-D9B1-43A4-AA51-A94C0876E698}" type="slidenum">
              <a:rPr lang="en-US"/>
              <a:pPr/>
              <a:t>5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PageRank Linear Algebra Formulation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8544" y="1057882"/>
            <a:ext cx="7195181" cy="43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Create an m x m “weight transfer matrix” M to capture links:</a:t>
            </a:r>
          </a:p>
          <a:p>
            <a:pPr lvl="1">
              <a:tabLst>
                <a:tab pos="2015729" algn="l"/>
              </a:tabLst>
            </a:pPr>
            <a:r>
              <a:rPr lang="en-US" sz="1500" dirty="0"/>
              <a:t>M(</a:t>
            </a:r>
            <a:r>
              <a:rPr lang="en-US" sz="1500" dirty="0" err="1"/>
              <a:t>i</a:t>
            </a:r>
            <a:r>
              <a:rPr lang="en-US" sz="1500" dirty="0"/>
              <a:t>, j)  = 1 / </a:t>
            </a:r>
            <a:r>
              <a:rPr lang="en-US" sz="1500" dirty="0" err="1"/>
              <a:t>n</a:t>
            </a:r>
            <a:r>
              <a:rPr lang="en-US" sz="1500" baseline="-25000" dirty="0" err="1"/>
              <a:t>j</a:t>
            </a:r>
            <a:r>
              <a:rPr lang="en-US" sz="1500" dirty="0"/>
              <a:t> 	if page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b="1" dirty="0"/>
              <a:t>is pointed to </a:t>
            </a:r>
            <a:r>
              <a:rPr lang="en-US" sz="1500" dirty="0"/>
              <a:t>by page j </a:t>
            </a:r>
            <a:br>
              <a:rPr lang="en-US" sz="1500" dirty="0"/>
            </a:br>
            <a:r>
              <a:rPr lang="en-US" sz="1500" dirty="0"/>
              <a:t>	and page j has </a:t>
            </a:r>
            <a:r>
              <a:rPr lang="en-US" sz="1500" b="1" dirty="0" err="1"/>
              <a:t>n</a:t>
            </a:r>
            <a:r>
              <a:rPr lang="en-US" sz="1500" b="1" baseline="-25000" dirty="0" err="1"/>
              <a:t>j</a:t>
            </a:r>
            <a:r>
              <a:rPr lang="en-US" sz="1500" b="1" dirty="0"/>
              <a:t> outgoing links</a:t>
            </a:r>
            <a:br>
              <a:rPr lang="en-US" sz="1500" dirty="0"/>
            </a:br>
            <a:r>
              <a:rPr lang="en-US" sz="1500" dirty="0"/>
              <a:t>           = 0      	otherwise</a:t>
            </a:r>
          </a:p>
          <a:p>
            <a:pPr lvl="1">
              <a:tabLst>
                <a:tab pos="2015729" algn="l"/>
              </a:tabLst>
            </a:pPr>
            <a:endParaRPr lang="en-US" sz="1500" dirty="0"/>
          </a:p>
          <a:p>
            <a:pPr lvl="1"/>
            <a:r>
              <a:rPr lang="en-US" sz="1500" dirty="0"/>
              <a:t>Initialize all </a:t>
            </a:r>
            <a:r>
              <a:rPr lang="en-US" sz="1500" dirty="0" err="1"/>
              <a:t>PageRanks</a:t>
            </a:r>
            <a:r>
              <a:rPr lang="en-US" sz="1500" dirty="0"/>
              <a:t> to 1, multiply by M repeatedly until all values converge: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>
              <a:buNone/>
            </a:pPr>
            <a:endParaRPr lang="en-US" sz="1500" dirty="0"/>
          </a:p>
          <a:p>
            <a:pPr lvl="1"/>
            <a:r>
              <a:rPr lang="en-US" sz="1500" dirty="0"/>
              <a:t>Computes </a:t>
            </a:r>
            <a:r>
              <a:rPr lang="en-US" sz="1500" dirty="0">
                <a:solidFill>
                  <a:srgbClr val="7B2017"/>
                </a:solidFill>
              </a:rPr>
              <a:t>principal eigenvector </a:t>
            </a:r>
            <a:r>
              <a:rPr lang="en-US" sz="1500" dirty="0"/>
              <a:t>via </a:t>
            </a:r>
            <a:r>
              <a:rPr lang="en-US" sz="1500" dirty="0">
                <a:solidFill>
                  <a:srgbClr val="7B2017"/>
                </a:solidFill>
              </a:rPr>
              <a:t>power iteration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8173" y="3103565"/>
          <a:ext cx="3009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2527200" imgH="939600" progId="Equation.3">
                  <p:embed/>
                </p:oleObj>
              </mc:Choice>
              <mc:Fallback>
                <p:oleObj name="Equation" r:id="rId3" imgW="2527200" imgH="939600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173" y="3103565"/>
                        <a:ext cx="30099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r>
                        <a:rPr lang="en-US" b="0" i="1" smtClean="0">
                          <a:latin typeface="Cambria Math" charset="0"/>
                        </a:rPr>
                        <m:t>𝑃𝑎𝑔𝑒𝑅𝑎𝑛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43" y="4483360"/>
                <a:ext cx="3937360" cy="320601"/>
              </a:xfrm>
              <a:prstGeom prst="rect">
                <a:avLst/>
              </a:prstGeom>
              <a:blipFill rotWithShape="0">
                <a:blip r:embed="rId5"/>
                <a:stretch>
                  <a:fillRect l="-2322" t="-188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0547" y="4222753"/>
            <a:ext cx="244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Iterative computation:</a:t>
            </a:r>
          </a:p>
        </p:txBody>
      </p:sp>
    </p:spTree>
    <p:extLst>
      <p:ext uri="{BB962C8B-B14F-4D97-AF65-F5344CB8AC3E}">
        <p14:creationId xmlns:p14="http://schemas.microsoft.com/office/powerpoint/2010/main" val="96494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3844" y="1839400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6B6E2-4946-4966-8648-238ADC8A3A3D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325" y="400050"/>
            <a:ext cx="5431775" cy="857250"/>
          </a:xfrm>
        </p:spPr>
        <p:txBody>
          <a:bodyPr/>
          <a:lstStyle/>
          <a:p>
            <a:r>
              <a:rPr lang="en-US" dirty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84098" y="1589485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3859" y="23979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217586" y="2397920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2171027" y="2022874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574648" y="2013349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812774" y="2499122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802058" y="27301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92828919"/>
              </p:ext>
            </p:extLst>
          </p:nvPr>
        </p:nvGraphicFramePr>
        <p:xfrm>
          <a:off x="5585222" y="1849041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/>
        </p:nvGraphicFramePr>
        <p:xfrm>
          <a:off x="4820842" y="1827610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/>
        </p:nvGraphicFramePr>
        <p:xfrm>
          <a:off x="7317153" y="184925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237421" y="213479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031426" y="2188369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823489" y="1796655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6091518" y="1796655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3834" y="137517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0530" y="287922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27170" y="1795961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3844" y="1839400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6B6E2-4946-4966-8648-238ADC8A3A3D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325" y="400050"/>
            <a:ext cx="5431775" cy="857250"/>
          </a:xfrm>
        </p:spPr>
        <p:txBody>
          <a:bodyPr/>
          <a:lstStyle/>
          <a:p>
            <a:r>
              <a:rPr lang="en-US" dirty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84098" y="1589485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3859" y="23979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217586" y="2397920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2171027" y="2022874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574648" y="2013349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812774" y="2499122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802058" y="27301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5222" y="1849041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/>
        </p:nvGraphicFramePr>
        <p:xfrm>
          <a:off x="4820842" y="1827610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/>
        </p:nvGraphicFramePr>
        <p:xfrm>
          <a:off x="7317153" y="184925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237421" y="213479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031426" y="2188369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823489" y="1796655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6091518" y="1796655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3834" y="1375173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0530" y="287922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27170" y="1795961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3844" y="1839400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6B6E2-4946-4966-8648-238ADC8A3A3D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325" y="400050"/>
            <a:ext cx="5431775" cy="857250"/>
          </a:xfrm>
        </p:spPr>
        <p:txBody>
          <a:bodyPr/>
          <a:lstStyle/>
          <a:p>
            <a:r>
              <a:rPr lang="en-US" dirty="0"/>
              <a:t>A Brief Example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84098" y="1589485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63859" y="2397920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3217586" y="2397920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V="1">
            <a:off x="2171027" y="2022874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574648" y="2013349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2812774" y="2499122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H="1">
            <a:off x="2802058" y="27301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4759" name="Group 183"/>
          <p:cNvGraphicFramePr>
            <a:graphicFrameLocks noGrp="1"/>
          </p:cNvGraphicFramePr>
          <p:nvPr>
            <p:ph sz="quarter" idx="3"/>
          </p:nvPr>
        </p:nvGraphicFramePr>
        <p:xfrm>
          <a:off x="5585222" y="1849041"/>
          <a:ext cx="1449048" cy="1028700"/>
        </p:xfrm>
        <a:graphic>
          <a:graphicData uri="http://schemas.openxmlformats.org/drawingml/2006/table">
            <a:tbl>
              <a:tblPr/>
              <a:tblGrid>
                <a:gridCol w="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662" name="Group 86"/>
          <p:cNvGraphicFramePr>
            <a:graphicFrameLocks noGrp="1"/>
          </p:cNvGraphicFramePr>
          <p:nvPr/>
        </p:nvGraphicFramePr>
        <p:xfrm>
          <a:off x="4820842" y="1827610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04" name="Group 128"/>
          <p:cNvGraphicFramePr>
            <a:graphicFrameLocks noGrp="1"/>
          </p:cNvGraphicFramePr>
          <p:nvPr/>
        </p:nvGraphicFramePr>
        <p:xfrm>
          <a:off x="7317153" y="1849256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59" name="Text Box 123"/>
          <p:cNvSpPr txBox="1">
            <a:spLocks noChangeArrowheads="1"/>
          </p:cNvSpPr>
          <p:nvPr/>
        </p:nvSpPr>
        <p:spPr bwMode="auto">
          <a:xfrm>
            <a:off x="5237421" y="213479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6660" name="Text Box 124"/>
          <p:cNvSpPr txBox="1">
            <a:spLocks noChangeArrowheads="1"/>
          </p:cNvSpPr>
          <p:nvPr/>
        </p:nvSpPr>
        <p:spPr bwMode="auto">
          <a:xfrm>
            <a:off x="7031426" y="2188369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sp>
        <p:nvSpPr>
          <p:cNvPr id="26661" name="Text Box 126"/>
          <p:cNvSpPr txBox="1">
            <a:spLocks noChangeArrowheads="1"/>
          </p:cNvSpPr>
          <p:nvPr/>
        </p:nvSpPr>
        <p:spPr bwMode="auto">
          <a:xfrm>
            <a:off x="1991787" y="4754166"/>
            <a:ext cx="297395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Total rank sums to number of pages</a:t>
            </a:r>
          </a:p>
        </p:txBody>
      </p:sp>
      <p:graphicFrame>
        <p:nvGraphicFramePr>
          <p:cNvPr id="1304705" name="Group 129"/>
          <p:cNvGraphicFramePr>
            <a:graphicFrameLocks noGrp="1"/>
          </p:cNvGraphicFramePr>
          <p:nvPr/>
        </p:nvGraphicFramePr>
        <p:xfrm>
          <a:off x="2172891" y="3599833"/>
          <a:ext cx="408384" cy="1028700"/>
        </p:xfrm>
        <a:graphic>
          <a:graphicData uri="http://schemas.openxmlformats.org/drawingml/2006/table">
            <a:tbl>
              <a:tblPr/>
              <a:tblGrid>
                <a:gridCol w="40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4713" name="Group 137"/>
          <p:cNvGraphicFramePr>
            <a:graphicFrameLocks noGrp="1"/>
          </p:cNvGraphicFramePr>
          <p:nvPr/>
        </p:nvGraphicFramePr>
        <p:xfrm>
          <a:off x="2897982" y="3599833"/>
          <a:ext cx="408385" cy="1028700"/>
        </p:xfrm>
        <a:graphic>
          <a:graphicData uri="http://schemas.openxmlformats.org/drawingml/2006/table">
            <a:tbl>
              <a:tblPr/>
              <a:tblGrid>
                <a:gridCol w="4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74" name="Text Box 145"/>
          <p:cNvSpPr txBox="1">
            <a:spLocks noChangeArrowheads="1"/>
          </p:cNvSpPr>
          <p:nvPr/>
        </p:nvSpPr>
        <p:spPr bwMode="auto">
          <a:xfrm>
            <a:off x="2588280" y="3939161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graphicFrame>
        <p:nvGraphicFramePr>
          <p:cNvPr id="1304734" name="Group 158"/>
          <p:cNvGraphicFramePr>
            <a:graphicFrameLocks noGrp="1"/>
          </p:cNvGraphicFramePr>
          <p:nvPr/>
        </p:nvGraphicFramePr>
        <p:xfrm>
          <a:off x="3537349" y="3605786"/>
          <a:ext cx="534590" cy="1028700"/>
        </p:xfrm>
        <a:graphic>
          <a:graphicData uri="http://schemas.openxmlformats.org/drawingml/2006/table">
            <a:tbl>
              <a:tblPr/>
              <a:tblGrid>
                <a:gridCol w="53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81" name="Text Box 173"/>
          <p:cNvSpPr txBox="1">
            <a:spLocks noChangeArrowheads="1"/>
          </p:cNvSpPr>
          <p:nvPr/>
        </p:nvSpPr>
        <p:spPr bwMode="auto">
          <a:xfrm>
            <a:off x="3311128" y="3939161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4761" name="Group 185"/>
          <p:cNvGraphicFramePr>
            <a:graphicFrameLocks noGrp="1"/>
          </p:cNvGraphicFramePr>
          <p:nvPr/>
        </p:nvGraphicFramePr>
        <p:xfrm>
          <a:off x="4316017" y="3612929"/>
          <a:ext cx="644329" cy="1028700"/>
        </p:xfrm>
        <a:graphic>
          <a:graphicData uri="http://schemas.openxmlformats.org/drawingml/2006/table">
            <a:tbl>
              <a:tblPr/>
              <a:tblGrid>
                <a:gridCol w="64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0.75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1.25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88" name="Text Box 186"/>
          <p:cNvSpPr txBox="1">
            <a:spLocks noChangeArrowheads="1"/>
          </p:cNvSpPr>
          <p:nvPr/>
        </p:nvSpPr>
        <p:spPr bwMode="auto">
          <a:xfrm>
            <a:off x="4035028" y="3939161"/>
            <a:ext cx="195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</a:t>
            </a:r>
          </a:p>
        </p:txBody>
      </p:sp>
      <p:graphicFrame>
        <p:nvGraphicFramePr>
          <p:cNvPr id="1304763" name="Group 187"/>
          <p:cNvGraphicFramePr>
            <a:graphicFrameLocks noGrp="1"/>
          </p:cNvGraphicFramePr>
          <p:nvPr/>
        </p:nvGraphicFramePr>
        <p:xfrm>
          <a:off x="5687616" y="3616502"/>
          <a:ext cx="636066" cy="1028700"/>
        </p:xfrm>
        <a:graphic>
          <a:graphicData uri="http://schemas.openxmlformats.org/drawingml/2006/table">
            <a:tbl>
              <a:tblPr/>
              <a:tblGrid>
                <a:gridCol w="63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0.67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1.33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5" name="Text Box 195"/>
          <p:cNvSpPr txBox="1">
            <a:spLocks noChangeArrowheads="1"/>
          </p:cNvSpPr>
          <p:nvPr/>
        </p:nvSpPr>
        <p:spPr bwMode="auto">
          <a:xfrm>
            <a:off x="4970861" y="3985596"/>
            <a:ext cx="5536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, …</a:t>
            </a:r>
          </a:p>
        </p:txBody>
      </p:sp>
      <p:sp>
        <p:nvSpPr>
          <p:cNvPr id="26696" name="Text Box 196"/>
          <p:cNvSpPr txBox="1">
            <a:spLocks noChangeArrowheads="1"/>
          </p:cNvSpPr>
          <p:nvPr/>
        </p:nvSpPr>
        <p:spPr bwMode="auto">
          <a:xfrm>
            <a:off x="1909043" y="3149204"/>
            <a:ext cx="259532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Gill Sans MT" pitchFamily="34" charset="0"/>
              </a:rPr>
              <a:t>Running for multiple iterations:</a:t>
            </a:r>
          </a:p>
        </p:txBody>
      </p:sp>
      <p:cxnSp>
        <p:nvCxnSpPr>
          <p:cNvPr id="26697" name="Shape 99"/>
          <p:cNvCxnSpPr>
            <a:cxnSpLocks noChangeShapeType="1"/>
            <a:stCxn id="26628" idx="3"/>
            <a:endCxn id="26630" idx="0"/>
          </p:cNvCxnSpPr>
          <p:nvPr/>
        </p:nvCxnSpPr>
        <p:spPr bwMode="auto">
          <a:xfrm>
            <a:off x="2823489" y="1796655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6091518" y="1796655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3834" y="1375173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0530" y="28792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B2017"/>
                </a:solidFill>
              </a:rPr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27170" y="1795961"/>
            <a:ext cx="416858" cy="108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191250" y="4957763"/>
            <a:ext cx="1428750" cy="342900"/>
          </a:xfrm>
          <a:prstGeom prst="rect">
            <a:avLst/>
          </a:prstGeom>
          <a:noFill/>
        </p:spPr>
        <p:txBody>
          <a:bodyPr/>
          <a:lstStyle/>
          <a:p>
            <a:fld id="{FDBC8244-894E-4E06-8BA7-5CF61C17D858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Oops #1 – PageRank sinks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24808" y="1706166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G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04569" y="2514601"/>
            <a:ext cx="839390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258296" y="2514601"/>
            <a:ext cx="839391" cy="4131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500" dirty="0"/>
              <a:t>M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211737" y="2139555"/>
            <a:ext cx="0" cy="364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15358" y="2130030"/>
            <a:ext cx="0" cy="373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853484" y="2615804"/>
            <a:ext cx="3940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500"/>
          </a:p>
        </p:txBody>
      </p:sp>
      <p:graphicFrame>
        <p:nvGraphicFramePr>
          <p:cNvPr id="1305615" name="Group 15"/>
          <p:cNvGraphicFramePr>
            <a:graphicFrameLocks noGrp="1"/>
          </p:cNvGraphicFramePr>
          <p:nvPr/>
        </p:nvGraphicFramePr>
        <p:xfrm>
          <a:off x="5513944" y="1597819"/>
          <a:ext cx="1247661" cy="1028700"/>
        </p:xfrm>
        <a:graphic>
          <a:graphicData uri="http://schemas.openxmlformats.org/drawingml/2006/table">
            <a:tbl>
              <a:tblPr/>
              <a:tblGrid>
                <a:gridCol w="4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0.5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633" name="Group 33"/>
          <p:cNvGraphicFramePr>
            <a:graphicFrameLocks noGrp="1"/>
          </p:cNvGraphicFramePr>
          <p:nvPr/>
        </p:nvGraphicFramePr>
        <p:xfrm>
          <a:off x="4724401" y="1593056"/>
          <a:ext cx="416719" cy="1028700"/>
        </p:xfrm>
        <a:graphic>
          <a:graphicData uri="http://schemas.openxmlformats.org/drawingml/2006/table">
            <a:tbl>
              <a:tblPr/>
              <a:tblGrid>
                <a:gridCol w="41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g'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5700" name="Group 100"/>
          <p:cNvGraphicFramePr>
            <a:graphicFrameLocks noGrp="1"/>
          </p:cNvGraphicFramePr>
          <p:nvPr/>
        </p:nvGraphicFramePr>
        <p:xfrm>
          <a:off x="7060165" y="1597819"/>
          <a:ext cx="413147" cy="1028700"/>
        </p:xfrm>
        <a:graphic>
          <a:graphicData uri="http://schemas.openxmlformats.org/drawingml/2006/table">
            <a:tbl>
              <a:tblPr/>
              <a:tblGrid>
                <a:gridCol w="41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g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m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82" name="Text Box 49"/>
          <p:cNvSpPr txBox="1">
            <a:spLocks noChangeArrowheads="1"/>
          </p:cNvSpPr>
          <p:nvPr/>
        </p:nvSpPr>
        <p:spPr bwMode="auto">
          <a:xfrm>
            <a:off x="5140980" y="1883569"/>
            <a:ext cx="32412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=</a:t>
            </a:r>
          </a:p>
        </p:txBody>
      </p:sp>
      <p:sp>
        <p:nvSpPr>
          <p:cNvPr id="27683" name="Text Box 50"/>
          <p:cNvSpPr txBox="1">
            <a:spLocks noChangeArrowheads="1"/>
          </p:cNvSpPr>
          <p:nvPr/>
        </p:nvSpPr>
        <p:spPr bwMode="auto">
          <a:xfrm>
            <a:off x="6764914" y="1930004"/>
            <a:ext cx="290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*</a:t>
            </a:r>
          </a:p>
        </p:txBody>
      </p:sp>
      <p:cxnSp>
        <p:nvCxnSpPr>
          <p:cNvPr id="27719" name="Shape 96"/>
          <p:cNvCxnSpPr>
            <a:cxnSpLocks noChangeShapeType="1"/>
            <a:stCxn id="27652" idx="3"/>
            <a:endCxn id="27654" idx="0"/>
          </p:cNvCxnSpPr>
          <p:nvPr/>
        </p:nvCxnSpPr>
        <p:spPr bwMode="auto">
          <a:xfrm>
            <a:off x="2864199" y="1913336"/>
            <a:ext cx="814388" cy="60126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Oval 31"/>
          <p:cNvSpPr/>
          <p:nvPr/>
        </p:nvSpPr>
        <p:spPr bwMode="auto">
          <a:xfrm>
            <a:off x="2724374" y="2730427"/>
            <a:ext cx="645459" cy="2904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28321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ysClr val="window" lastClr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" id="{4F434F8D-F868-9242-AC3A-201D64C651F0}" vid="{96E9793C-346A-7742-A344-97DB0A3B50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</Template>
  <TotalTime>65841</TotalTime>
  <Words>1396</Words>
  <Application>Microsoft Macintosh PowerPoint</Application>
  <PresentationFormat>On-screen Show (16:10)</PresentationFormat>
  <Paragraphs>525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Cambria Math</vt:lpstr>
      <vt:lpstr>Constantia</vt:lpstr>
      <vt:lpstr>Corbel</vt:lpstr>
      <vt:lpstr>Franklin Gothic Demi</vt:lpstr>
      <vt:lpstr>Gill Sans MT</vt:lpstr>
      <vt:lpstr>Helvetica</vt:lpstr>
      <vt:lpstr>Tahoma</vt:lpstr>
      <vt:lpstr>Times New Roman</vt:lpstr>
      <vt:lpstr>Wingdings</vt:lpstr>
      <vt:lpstr>Penn</vt:lpstr>
      <vt:lpstr>Equation</vt:lpstr>
      <vt:lpstr>PageRank and Graph Analysis Using Linear Algebra</vt:lpstr>
      <vt:lpstr>Reminder: Graphs and Adjacency Matrices</vt:lpstr>
      <vt:lpstr>PageRank Linear Algebra Formulation</vt:lpstr>
      <vt:lpstr>PageRank Linear Algebra Formulation</vt:lpstr>
      <vt:lpstr>PageRank Linear Algebra Formulation</vt:lpstr>
      <vt:lpstr>A Brief Example</vt:lpstr>
      <vt:lpstr>A Brief Example</vt:lpstr>
      <vt:lpstr>A Brief Example</vt:lpstr>
      <vt:lpstr>Oops #1 – PageRank sinks</vt:lpstr>
      <vt:lpstr>Oops #1 – PageRank sinks</vt:lpstr>
      <vt:lpstr>Oops #1 – PageRank sinks</vt:lpstr>
      <vt:lpstr>Oops #2 - PageRank hogs</vt:lpstr>
      <vt:lpstr>Oops #2 - PageRank hogs</vt:lpstr>
      <vt:lpstr>Oops #2 - PageRank hogs</vt:lpstr>
      <vt:lpstr>Reducing Rank Hogs and Dead-Ends</vt:lpstr>
      <vt:lpstr>Example: Reducing the Hog</vt:lpstr>
      <vt:lpstr>Example: Reducing the Hog</vt:lpstr>
      <vt:lpstr>Intuition Behind PageRank: Random Surfer Model</vt:lpstr>
      <vt:lpstr>Variations on PageRank</vt:lpstr>
      <vt:lpstr>Recap and Take-aways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Davidson PhD, Susan B.</cp:lastModifiedBy>
  <cp:revision>453</cp:revision>
  <cp:lastPrinted>2019-08-07T13:41:13Z</cp:lastPrinted>
  <dcterms:created xsi:type="dcterms:W3CDTF">2017-01-03T15:51:00Z</dcterms:created>
  <dcterms:modified xsi:type="dcterms:W3CDTF">2020-02-21T22:47:50Z</dcterms:modified>
  <cp:category>Lecture</cp:category>
</cp:coreProperties>
</file>