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0"/>
  </p:notesMasterIdLst>
  <p:handoutMasterIdLst>
    <p:handoutMasterId r:id="rId31"/>
  </p:handoutMasterIdLst>
  <p:sldIdLst>
    <p:sldId id="901" r:id="rId2"/>
    <p:sldId id="1209" r:id="rId3"/>
    <p:sldId id="1181" r:id="rId4"/>
    <p:sldId id="1182" r:id="rId5"/>
    <p:sldId id="1201" r:id="rId6"/>
    <p:sldId id="1183" r:id="rId7"/>
    <p:sldId id="909" r:id="rId8"/>
    <p:sldId id="1210" r:id="rId9"/>
    <p:sldId id="914" r:id="rId10"/>
    <p:sldId id="1187" r:id="rId11"/>
    <p:sldId id="1188" r:id="rId12"/>
    <p:sldId id="1202" r:id="rId13"/>
    <p:sldId id="1203" r:id="rId14"/>
    <p:sldId id="1204" r:id="rId15"/>
    <p:sldId id="1189" r:id="rId16"/>
    <p:sldId id="1184" r:id="rId17"/>
    <p:sldId id="1185" r:id="rId18"/>
    <p:sldId id="1035" r:id="rId19"/>
    <p:sldId id="1205" r:id="rId20"/>
    <p:sldId id="1206" r:id="rId21"/>
    <p:sldId id="1190" r:id="rId22"/>
    <p:sldId id="1007" r:id="rId23"/>
    <p:sldId id="1008" r:id="rId24"/>
    <p:sldId id="1191" r:id="rId25"/>
    <p:sldId id="1208" r:id="rId26"/>
    <p:sldId id="1013" r:id="rId27"/>
    <p:sldId id="934" r:id="rId28"/>
    <p:sldId id="1186" r:id="rId29"/>
  </p:sldIdLst>
  <p:sldSz cx="9144000" cy="5715000" type="screen16x10"/>
  <p:notesSz cx="6985000" cy="9283700"/>
  <p:defaultTextStyle>
    <a:defPPr>
      <a:defRPr lang="en-US"/>
    </a:defPPr>
    <a:lvl1pPr algn="l" rtl="0" eaLnBrk="0" fontAlgn="base" hangingPunct="0">
      <a:spcBef>
        <a:spcPct val="0"/>
      </a:spcBef>
      <a:spcAft>
        <a:spcPct val="0"/>
      </a:spcAft>
      <a:defRPr sz="2000" kern="1200">
        <a:solidFill>
          <a:schemeClr val="tx1"/>
        </a:solidFill>
        <a:latin typeface="Tahoma" charset="0"/>
        <a:ea typeface="+mn-ea"/>
        <a:cs typeface="+mn-cs"/>
      </a:defRPr>
    </a:lvl1pPr>
    <a:lvl2pPr marL="457200" algn="l" rtl="0" eaLnBrk="0" fontAlgn="base" hangingPunct="0">
      <a:spcBef>
        <a:spcPct val="0"/>
      </a:spcBef>
      <a:spcAft>
        <a:spcPct val="0"/>
      </a:spcAft>
      <a:defRPr sz="2000" kern="1200">
        <a:solidFill>
          <a:schemeClr val="tx1"/>
        </a:solidFill>
        <a:latin typeface="Tahoma" charset="0"/>
        <a:ea typeface="+mn-ea"/>
        <a:cs typeface="+mn-cs"/>
      </a:defRPr>
    </a:lvl2pPr>
    <a:lvl3pPr marL="914400" algn="l" rtl="0" eaLnBrk="0" fontAlgn="base" hangingPunct="0">
      <a:spcBef>
        <a:spcPct val="0"/>
      </a:spcBef>
      <a:spcAft>
        <a:spcPct val="0"/>
      </a:spcAft>
      <a:defRPr sz="2000" kern="1200">
        <a:solidFill>
          <a:schemeClr val="tx1"/>
        </a:solidFill>
        <a:latin typeface="Tahoma" charset="0"/>
        <a:ea typeface="+mn-ea"/>
        <a:cs typeface="+mn-cs"/>
      </a:defRPr>
    </a:lvl3pPr>
    <a:lvl4pPr marL="1371600" algn="l" rtl="0" eaLnBrk="0" fontAlgn="base" hangingPunct="0">
      <a:spcBef>
        <a:spcPct val="0"/>
      </a:spcBef>
      <a:spcAft>
        <a:spcPct val="0"/>
      </a:spcAft>
      <a:defRPr sz="2000" kern="1200">
        <a:solidFill>
          <a:schemeClr val="tx1"/>
        </a:solidFill>
        <a:latin typeface="Tahoma" charset="0"/>
        <a:ea typeface="+mn-ea"/>
        <a:cs typeface="+mn-cs"/>
      </a:defRPr>
    </a:lvl4pPr>
    <a:lvl5pPr marL="1828800" algn="l" rtl="0" eaLnBrk="0" fontAlgn="base" hangingPunct="0">
      <a:spcBef>
        <a:spcPct val="0"/>
      </a:spcBef>
      <a:spcAft>
        <a:spcPct val="0"/>
      </a:spcAft>
      <a:defRPr sz="2000" kern="1200">
        <a:solidFill>
          <a:schemeClr val="tx1"/>
        </a:solidFill>
        <a:latin typeface="Tahoma" charset="0"/>
        <a:ea typeface="+mn-ea"/>
        <a:cs typeface="+mn-cs"/>
      </a:defRPr>
    </a:lvl5pPr>
    <a:lvl6pPr marL="2286000" algn="l" defTabSz="914400" rtl="0" eaLnBrk="1" latinLnBrk="0" hangingPunct="1">
      <a:defRPr sz="2000" kern="1200">
        <a:solidFill>
          <a:schemeClr val="tx1"/>
        </a:solidFill>
        <a:latin typeface="Tahoma" charset="0"/>
        <a:ea typeface="+mn-ea"/>
        <a:cs typeface="+mn-cs"/>
      </a:defRPr>
    </a:lvl6pPr>
    <a:lvl7pPr marL="2743200" algn="l" defTabSz="914400" rtl="0" eaLnBrk="1" latinLnBrk="0" hangingPunct="1">
      <a:defRPr sz="2000" kern="1200">
        <a:solidFill>
          <a:schemeClr val="tx1"/>
        </a:solidFill>
        <a:latin typeface="Tahoma" charset="0"/>
        <a:ea typeface="+mn-ea"/>
        <a:cs typeface="+mn-cs"/>
      </a:defRPr>
    </a:lvl7pPr>
    <a:lvl8pPr marL="3200400" algn="l" defTabSz="914400" rtl="0" eaLnBrk="1" latinLnBrk="0" hangingPunct="1">
      <a:defRPr sz="2000" kern="1200">
        <a:solidFill>
          <a:schemeClr val="tx1"/>
        </a:solidFill>
        <a:latin typeface="Tahoma" charset="0"/>
        <a:ea typeface="+mn-ea"/>
        <a:cs typeface="+mn-cs"/>
      </a:defRPr>
    </a:lvl8pPr>
    <a:lvl9pPr marL="3657600" algn="l" defTabSz="914400" rtl="0" eaLnBrk="1" latinLnBrk="0" hangingPunct="1">
      <a:defRPr sz="2000" kern="1200">
        <a:solidFill>
          <a:schemeClr val="tx1"/>
        </a:solidFill>
        <a:latin typeface="Tahoma" charset="0"/>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52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son PhD, Susan B." initials="DPSB" lastIdx="1" clrIdx="0">
    <p:extLst>
      <p:ext uri="{19B8F6BF-5375-455C-9EA6-DF929625EA0E}">
        <p15:presenceInfo xmlns:p15="http://schemas.microsoft.com/office/powerpoint/2012/main" userId="S::susan@upenn.edu::40ce9a86-fcfe-4452-9f01-9af487f4cf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93023"/>
    <a:srgbClr val="FFFF00"/>
    <a:srgbClr val="7B2017"/>
    <a:srgbClr val="FF3300"/>
    <a:srgbClr val="FF9900"/>
    <a:srgbClr val="EA8B00"/>
    <a:srgbClr val="00CC00"/>
    <a:srgbClr val="33CC33"/>
    <a:srgbClr val="FF3399"/>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91" autoAdjust="0"/>
    <p:restoredTop sz="78191" autoAdjust="0"/>
  </p:normalViewPr>
  <p:slideViewPr>
    <p:cSldViewPr snapToGrid="0">
      <p:cViewPr varScale="1">
        <p:scale>
          <a:sx n="61" d="100"/>
          <a:sy n="61" d="100"/>
        </p:scale>
        <p:origin x="1546" y="32"/>
      </p:cViewPr>
      <p:guideLst>
        <p:guide orient="horz" pos="3240"/>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2924"/>
        <p:guide pos="220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699" name="Rectangle 3"/>
          <p:cNvSpPr>
            <a:spLocks noGrp="1" noChangeArrowheads="1"/>
          </p:cNvSpPr>
          <p:nvPr>
            <p:ph type="dt" sz="quarter" idx="1"/>
          </p:nvPr>
        </p:nvSpPr>
        <p:spPr bwMode="auto">
          <a:xfrm>
            <a:off x="395736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endParaRPr lang="de-DE"/>
          </a:p>
        </p:txBody>
      </p:sp>
      <p:sp>
        <p:nvSpPr>
          <p:cNvPr id="541700" name="Rectangle 4"/>
          <p:cNvSpPr>
            <a:spLocks noGrp="1" noChangeArrowheads="1"/>
          </p:cNvSpPr>
          <p:nvPr>
            <p:ph type="ftr" sz="quarter" idx="2"/>
          </p:nvPr>
        </p:nvSpPr>
        <p:spPr bwMode="auto">
          <a:xfrm>
            <a:off x="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1" hangingPunct="1">
              <a:spcBef>
                <a:spcPct val="0"/>
              </a:spcBef>
              <a:buClrTx/>
              <a:buSzTx/>
              <a:buFontTx/>
              <a:buNone/>
              <a:defRPr sz="1100">
                <a:latin typeface="Tahoma" pitchFamily="34" charset="0"/>
              </a:defRPr>
            </a:lvl1pPr>
          </a:lstStyle>
          <a:p>
            <a:pPr>
              <a:defRPr/>
            </a:pPr>
            <a:endParaRPr lang="de-DE"/>
          </a:p>
        </p:txBody>
      </p:sp>
      <p:sp>
        <p:nvSpPr>
          <p:cNvPr id="541701" name="Rectangle 5"/>
          <p:cNvSpPr>
            <a:spLocks noGrp="1" noChangeArrowheads="1"/>
          </p:cNvSpPr>
          <p:nvPr>
            <p:ph type="sldNum" sz="quarter" idx="3"/>
          </p:nvPr>
        </p:nvSpPr>
        <p:spPr bwMode="auto">
          <a:xfrm>
            <a:off x="395736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1" hangingPunct="1">
              <a:spcBef>
                <a:spcPct val="0"/>
              </a:spcBef>
              <a:buClrTx/>
              <a:buSzTx/>
              <a:buFontTx/>
              <a:buNone/>
              <a:defRPr sz="1100">
                <a:latin typeface="Tahoma" pitchFamily="34" charset="0"/>
              </a:defRPr>
            </a:lvl1pPr>
          </a:lstStyle>
          <a:p>
            <a:pPr>
              <a:defRPr/>
            </a:pPr>
            <a:fld id="{9F5E422C-DFAF-CE41-B76E-A4F766FE95F7}" type="slidenum">
              <a:rPr lang="de-DE"/>
              <a:pPr>
                <a:defRPr/>
              </a:pPr>
              <a:t>‹#›</a:t>
            </a:fld>
            <a:endParaRPr lang="de-DE"/>
          </a:p>
        </p:txBody>
      </p:sp>
    </p:spTree>
    <p:extLst>
      <p:ext uri="{BB962C8B-B14F-4D97-AF65-F5344CB8AC3E}">
        <p14:creationId xmlns:p14="http://schemas.microsoft.com/office/powerpoint/2010/main" val="10324226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3" name="Rectangle 3"/>
          <p:cNvSpPr>
            <a:spLocks noGrp="1" noChangeArrowheads="1"/>
          </p:cNvSpPr>
          <p:nvPr>
            <p:ph type="dt" idx="1"/>
          </p:nvPr>
        </p:nvSpPr>
        <p:spPr bwMode="auto">
          <a:xfrm>
            <a:off x="3957361" y="0"/>
            <a:ext cx="3027639" cy="462917"/>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708025" y="696913"/>
            <a:ext cx="5568950" cy="348138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3125" name="Rectangle 5"/>
          <p:cNvSpPr>
            <a:spLocks noGrp="1" noChangeArrowheads="1"/>
          </p:cNvSpPr>
          <p:nvPr>
            <p:ph type="body" sz="quarter" idx="3"/>
          </p:nvPr>
        </p:nvSpPr>
        <p:spPr bwMode="auto">
          <a:xfrm>
            <a:off x="931334" y="4410392"/>
            <a:ext cx="5122333" cy="4175763"/>
          </a:xfrm>
          <a:prstGeom prst="rect">
            <a:avLst/>
          </a:prstGeom>
          <a:noFill/>
          <a:ln w="9525">
            <a:noFill/>
            <a:miter lim="800000"/>
            <a:headEnd/>
            <a:tailEnd/>
          </a:ln>
          <a:effectLst/>
        </p:spPr>
        <p:txBody>
          <a:bodyPr vert="horz" wrap="square" lIns="87444" tIns="43722" rIns="87444" bIns="437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26" name="Rectangle 6"/>
          <p:cNvSpPr>
            <a:spLocks noGrp="1" noChangeArrowheads="1"/>
          </p:cNvSpPr>
          <p:nvPr>
            <p:ph type="ftr" sz="quarter" idx="4"/>
          </p:nvPr>
        </p:nvSpPr>
        <p:spPr bwMode="auto">
          <a:xfrm>
            <a:off x="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l" eaLnBrk="0" hangingPunct="0">
              <a:spcBef>
                <a:spcPct val="0"/>
              </a:spcBef>
              <a:buClrTx/>
              <a:buSzTx/>
              <a:buFontTx/>
              <a:buNone/>
              <a:defRPr sz="1100">
                <a:latin typeface="Arial" charset="0"/>
              </a:defRPr>
            </a:lvl1pPr>
          </a:lstStyle>
          <a:p>
            <a:pPr>
              <a:defRPr/>
            </a:pPr>
            <a:endParaRPr lang="en-US"/>
          </a:p>
        </p:txBody>
      </p:sp>
      <p:sp>
        <p:nvSpPr>
          <p:cNvPr id="133127" name="Rectangle 7"/>
          <p:cNvSpPr>
            <a:spLocks noGrp="1" noChangeArrowheads="1"/>
          </p:cNvSpPr>
          <p:nvPr>
            <p:ph type="sldNum" sz="quarter" idx="5"/>
          </p:nvPr>
        </p:nvSpPr>
        <p:spPr bwMode="auto">
          <a:xfrm>
            <a:off x="3957361" y="8820783"/>
            <a:ext cx="3027639" cy="462917"/>
          </a:xfrm>
          <a:prstGeom prst="rect">
            <a:avLst/>
          </a:prstGeom>
          <a:noFill/>
          <a:ln w="9525">
            <a:noFill/>
            <a:miter lim="800000"/>
            <a:headEnd/>
            <a:tailEnd/>
          </a:ln>
          <a:effectLst/>
        </p:spPr>
        <p:txBody>
          <a:bodyPr vert="horz" wrap="square" lIns="87444" tIns="43722" rIns="87444" bIns="43722" numCol="1" anchor="b" anchorCtr="0" compatLnSpc="1">
            <a:prstTxWarp prst="textNoShape">
              <a:avLst/>
            </a:prstTxWarp>
          </a:bodyPr>
          <a:lstStyle>
            <a:lvl1pPr algn="r" eaLnBrk="0" hangingPunct="0">
              <a:spcBef>
                <a:spcPct val="0"/>
              </a:spcBef>
              <a:buClrTx/>
              <a:buSzTx/>
              <a:buFontTx/>
              <a:buNone/>
              <a:defRPr sz="1100">
                <a:latin typeface="Arial" charset="0"/>
              </a:defRPr>
            </a:lvl1pPr>
          </a:lstStyle>
          <a:p>
            <a:pPr>
              <a:defRPr/>
            </a:pPr>
            <a:fld id="{45412121-731D-1546-9AB4-9CB6A8CF8847}" type="slidenum">
              <a:rPr lang="en-US"/>
              <a:pPr>
                <a:defRPr/>
              </a:pPr>
              <a:t>‹#›</a:t>
            </a:fld>
            <a:endParaRPr lang="en-US"/>
          </a:p>
        </p:txBody>
      </p:sp>
    </p:spTree>
    <p:extLst>
      <p:ext uri="{BB962C8B-B14F-4D97-AF65-F5344CB8AC3E}">
        <p14:creationId xmlns:p14="http://schemas.microsoft.com/office/powerpoint/2010/main" val="386811996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lgn="ctr" defTabSz="887413">
              <a:spcBef>
                <a:spcPct val="20000"/>
              </a:spcBef>
              <a:buClr>
                <a:schemeClr val="hlink"/>
              </a:buClr>
              <a:buSzPct val="55000"/>
              <a:buFont typeface="Wingdings" charset="2"/>
              <a:defRPr sz="2000">
                <a:solidFill>
                  <a:schemeClr val="tx1"/>
                </a:solidFill>
                <a:latin typeface="Tahoma" charset="0"/>
              </a:defRPr>
            </a:lvl1pPr>
            <a:lvl2pPr marL="709613" indent="-273050" algn="ctr" defTabSz="887413">
              <a:spcBef>
                <a:spcPct val="20000"/>
              </a:spcBef>
              <a:buClr>
                <a:schemeClr val="hlink"/>
              </a:buClr>
              <a:buSzPct val="55000"/>
              <a:buFont typeface="Wingdings" charset="2"/>
              <a:defRPr sz="2000">
                <a:solidFill>
                  <a:schemeClr val="tx1"/>
                </a:solidFill>
                <a:latin typeface="Tahoma" charset="0"/>
              </a:defRPr>
            </a:lvl2pPr>
            <a:lvl3pPr marL="1092200" indent="-217488" algn="ctr" defTabSz="887413">
              <a:spcBef>
                <a:spcPct val="20000"/>
              </a:spcBef>
              <a:buClr>
                <a:schemeClr val="hlink"/>
              </a:buClr>
              <a:buSzPct val="55000"/>
              <a:buFont typeface="Wingdings" charset="2"/>
              <a:defRPr sz="2000">
                <a:solidFill>
                  <a:schemeClr val="tx1"/>
                </a:solidFill>
                <a:latin typeface="Tahoma" charset="0"/>
              </a:defRPr>
            </a:lvl3pPr>
            <a:lvl4pPr marL="1528763" indent="-217488" algn="ctr" defTabSz="887413">
              <a:spcBef>
                <a:spcPct val="20000"/>
              </a:spcBef>
              <a:buClr>
                <a:schemeClr val="hlink"/>
              </a:buClr>
              <a:buSzPct val="55000"/>
              <a:buFont typeface="Wingdings" charset="2"/>
              <a:defRPr sz="2000">
                <a:solidFill>
                  <a:schemeClr val="tx1"/>
                </a:solidFill>
                <a:latin typeface="Tahoma" charset="0"/>
              </a:defRPr>
            </a:lvl4pPr>
            <a:lvl5pPr marL="1966913" indent="-217488" algn="ctr" defTabSz="887413">
              <a:spcBef>
                <a:spcPct val="20000"/>
              </a:spcBef>
              <a:buClr>
                <a:schemeClr val="hlink"/>
              </a:buClr>
              <a:buSzPct val="55000"/>
              <a:buFont typeface="Wingdings" charset="2"/>
              <a:defRPr sz="2000">
                <a:solidFill>
                  <a:schemeClr val="tx1"/>
                </a:solidFill>
                <a:latin typeface="Tahoma" charset="0"/>
              </a:defRPr>
            </a:lvl5pPr>
            <a:lvl6pPr marL="24241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6pPr>
            <a:lvl7pPr marL="28813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7pPr>
            <a:lvl8pPr marL="33385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8pPr>
            <a:lvl9pPr marL="3795713" indent="-217488" algn="ctr" defTabSz="887413" eaLnBrk="0" fontAlgn="base" hangingPunct="0">
              <a:spcBef>
                <a:spcPct val="20000"/>
              </a:spcBef>
              <a:spcAft>
                <a:spcPct val="0"/>
              </a:spcAft>
              <a:buClr>
                <a:schemeClr val="hlink"/>
              </a:buClr>
              <a:buSzPct val="55000"/>
              <a:buFont typeface="Wingdings" charset="2"/>
              <a:defRPr sz="2000">
                <a:solidFill>
                  <a:schemeClr val="tx1"/>
                </a:solidFill>
                <a:latin typeface="Tahoma" charset="0"/>
              </a:defRPr>
            </a:lvl9pPr>
          </a:lstStyle>
          <a:p>
            <a:pPr algn="r">
              <a:spcBef>
                <a:spcPct val="0"/>
              </a:spcBef>
              <a:buClrTx/>
              <a:buSzTx/>
              <a:buFontTx/>
              <a:buNone/>
            </a:pPr>
            <a:fld id="{13976D5F-7065-C54B-B538-0DAA1A9FD9A6}" type="slidenum">
              <a:rPr lang="en-US" altLang="en-US" sz="1100">
                <a:latin typeface="Times New Roman" charset="0"/>
              </a:rPr>
              <a:pPr algn="r">
                <a:spcBef>
                  <a:spcPct val="0"/>
                </a:spcBef>
                <a:buClrTx/>
                <a:buSzTx/>
                <a:buFontTx/>
                <a:buNone/>
              </a:pPr>
              <a:t>1</a:t>
            </a:fld>
            <a:endParaRPr lang="en-US" altLang="en-US" sz="1100">
              <a:latin typeface="Times New Roman"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compute with </a:t>
            </a:r>
            <a:r>
              <a:rPr lang="en-US" b="1" dirty="0" err="1"/>
              <a:t>edges_df</a:t>
            </a:r>
            <a:r>
              <a:rPr lang="en-US" b="0" dirty="0"/>
              <a:t> on a 2-node cluster, we can shard by the one field, in this case the </a:t>
            </a:r>
            <a:r>
              <a:rPr lang="en-US" b="1" dirty="0"/>
              <a:t>from</a:t>
            </a:r>
            <a:r>
              <a:rPr lang="en-US" b="0" dirty="0"/>
              <a:t> node.</a:t>
            </a:r>
          </a:p>
          <a:p>
            <a:endParaRPr lang="en-US" b="0" dirty="0"/>
          </a:p>
          <a:p>
            <a:r>
              <a:rPr lang="en-US" b="0" dirty="0"/>
              <a:t>What that does is put all of the even-numbered </a:t>
            </a:r>
            <a:r>
              <a:rPr lang="en-US" b="1" dirty="0"/>
              <a:t>from</a:t>
            </a:r>
            <a:r>
              <a:rPr lang="en-US" b="0" dirty="0"/>
              <a:t> edges on node 0, indicated with white background, and all of the odd-numbered </a:t>
            </a:r>
            <a:r>
              <a:rPr lang="en-US" b="1" dirty="0"/>
              <a:t>from</a:t>
            </a:r>
            <a:r>
              <a:rPr lang="en-US" b="0" dirty="0"/>
              <a:t> edges on node 1, with cyan background.</a:t>
            </a:r>
          </a:p>
          <a:p>
            <a:endParaRPr lang="en-US" b="0" dirty="0"/>
          </a:p>
          <a:p>
            <a:r>
              <a:rPr lang="en-US" b="0" dirty="0"/>
              <a:t>If we compute </a:t>
            </a:r>
            <a:r>
              <a:rPr lang="en-US" b="1" dirty="0" err="1"/>
              <a:t>start_nodes_df</a:t>
            </a:r>
            <a:r>
              <a:rPr lang="en-US" b="0" dirty="0"/>
              <a:t> as on the previous slide, we get the </a:t>
            </a:r>
            <a:r>
              <a:rPr lang="en-US" b="1" dirty="0"/>
              <a:t>from</a:t>
            </a:r>
            <a:r>
              <a:rPr lang="en-US" b="0" dirty="0"/>
              <a:t> edges renamed as </a:t>
            </a:r>
            <a:r>
              <a:rPr lang="en-US" b="1" dirty="0"/>
              <a:t>id</a:t>
            </a:r>
            <a:r>
              <a:rPr lang="en-US" b="0" dirty="0"/>
              <a:t>s.  The data stays where it originated, with even values on node 0 and odd values on node 1.</a:t>
            </a:r>
          </a:p>
          <a:p>
            <a:endParaRPr lang="en-US" b="0" dirty="0"/>
          </a:p>
          <a:p>
            <a:r>
              <a:rPr lang="en-US" b="0" dirty="0"/>
              <a:t>Now when we join to get </a:t>
            </a:r>
            <a:r>
              <a:rPr lang="en-US" b="1" dirty="0" err="1"/>
              <a:t>neighbor_nodes_df</a:t>
            </a:r>
            <a:r>
              <a:rPr lang="en-US" b="0" dirty="0"/>
              <a:t>, the data gets joined.  This is nice because the data to be joined happens to be on the right compute node and can be done in parallel without </a:t>
            </a:r>
            <a:r>
              <a:rPr lang="en-US" b="0" dirty="0" err="1"/>
              <a:t>resharding</a:t>
            </a:r>
            <a:r>
              <a:rPr lang="en-US" b="0" dirty="0"/>
              <a:t>.</a:t>
            </a:r>
          </a:p>
          <a:p>
            <a:endParaRPr lang="en-US" b="0" dirty="0"/>
          </a:p>
          <a:p>
            <a:r>
              <a:rPr lang="en-US" b="0" dirty="0"/>
              <a:t>But now we pick the </a:t>
            </a:r>
            <a:r>
              <a:rPr lang="en-US" b="1" dirty="0"/>
              <a:t>to</a:t>
            </a:r>
            <a:r>
              <a:rPr lang="en-US" b="0" dirty="0"/>
              <a:t> column, and it </a:t>
            </a:r>
            <a:r>
              <a:rPr lang="en-US" b="1" dirty="0"/>
              <a:t>ISN’T</a:t>
            </a:r>
            <a:r>
              <a:rPr lang="en-US" b="0" dirty="0"/>
              <a:t> the case that </a:t>
            </a:r>
            <a:r>
              <a:rPr lang="en-US" b="1" dirty="0"/>
              <a:t>to</a:t>
            </a:r>
            <a:r>
              <a:rPr lang="en-US" b="0" dirty="0"/>
              <a:t> columns are split in any systematic way.  We get some odd values on node 0 and some even values on node 1.</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15</a:t>
            </a:fld>
            <a:endParaRPr lang="en-US"/>
          </a:p>
        </p:txBody>
      </p:sp>
    </p:spTree>
    <p:extLst>
      <p:ext uri="{BB962C8B-B14F-4D97-AF65-F5344CB8AC3E}">
        <p14:creationId xmlns:p14="http://schemas.microsoft.com/office/powerpoint/2010/main" val="181004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Now, if we use </a:t>
            </a:r>
            <a:r>
              <a:rPr lang="en-US" b="1" dirty="0" err="1"/>
              <a:t>neighbor_nodes_df</a:t>
            </a:r>
            <a:r>
              <a:rPr lang="en-US" b="0" dirty="0"/>
              <a:t> from the previous slide -- Spark has to </a:t>
            </a:r>
            <a:r>
              <a:rPr lang="en-US" b="1" dirty="0"/>
              <a:t>repartition</a:t>
            </a:r>
            <a:r>
              <a:rPr lang="en-US" b="0" dirty="0"/>
              <a:t> the data to use it as part of a join with the </a:t>
            </a:r>
            <a:r>
              <a:rPr lang="en-US" b="1" dirty="0"/>
              <a:t>from</a:t>
            </a:r>
            <a:r>
              <a:rPr lang="en-US" b="0" dirty="0"/>
              <a:t> nodes in </a:t>
            </a:r>
            <a:r>
              <a:rPr lang="en-US" b="1" dirty="0" err="1"/>
              <a:t>edges_df</a:t>
            </a:r>
            <a:r>
              <a:rPr lang="en-US" b="0" dirty="0"/>
              <a:t>.  </a:t>
            </a:r>
            <a:br>
              <a:rPr lang="en-US" b="0" dirty="0"/>
            </a:br>
            <a:r>
              <a:rPr lang="en-US" b="0" dirty="0"/>
              <a:t>This is automatic but it slows things down!!!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t>It is also good to drop duplicates, to reduce the processing time.</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16</a:t>
            </a:fld>
            <a:endParaRPr lang="en-US"/>
          </a:p>
        </p:txBody>
      </p:sp>
    </p:spTree>
    <p:extLst>
      <p:ext uri="{BB962C8B-B14F-4D97-AF65-F5344CB8AC3E}">
        <p14:creationId xmlns:p14="http://schemas.microsoft.com/office/powerpoint/2010/main" val="2867421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saw how to go from the start nodes, to their neighbors, to their neighbors’ neighbors, essentially doing copy-and-paste.</a:t>
            </a:r>
          </a:p>
          <a:p>
            <a:endParaRPr lang="en-US" dirty="0"/>
          </a:p>
          <a:p>
            <a:r>
              <a:rPr lang="en-US" dirty="0"/>
              <a:t>That’s not a very elegant way of doing this – we’ll instead do this in a loop!</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17</a:t>
            </a:fld>
            <a:endParaRPr lang="en-US"/>
          </a:p>
        </p:txBody>
      </p:sp>
    </p:spTree>
    <p:extLst>
      <p:ext uri="{BB962C8B-B14F-4D97-AF65-F5344CB8AC3E}">
        <p14:creationId xmlns:p14="http://schemas.microsoft.com/office/powerpoint/2010/main" val="1944607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also calculating the distance from an origin as “depth”</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18</a:t>
            </a:fld>
            <a:endParaRPr lang="en-US"/>
          </a:p>
        </p:txBody>
      </p:sp>
    </p:spTree>
    <p:extLst>
      <p:ext uri="{BB962C8B-B14F-4D97-AF65-F5344CB8AC3E}">
        <p14:creationId xmlns:p14="http://schemas.microsoft.com/office/powerpoint/2010/main" val="1427548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22</a:t>
            </a:fld>
            <a:endParaRPr lang="en-US"/>
          </a:p>
        </p:txBody>
      </p:sp>
    </p:spTree>
    <p:extLst>
      <p:ext uri="{BB962C8B-B14F-4D97-AF65-F5344CB8AC3E}">
        <p14:creationId xmlns:p14="http://schemas.microsoft.com/office/powerpoint/2010/main" val="1997081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Friend recommendations.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24</a:t>
            </a:fld>
            <a:endParaRPr lang="en-US"/>
          </a:p>
        </p:txBody>
      </p:sp>
    </p:spTree>
    <p:extLst>
      <p:ext uri="{BB962C8B-B14F-4D97-AF65-F5344CB8AC3E}">
        <p14:creationId xmlns:p14="http://schemas.microsoft.com/office/powerpoint/2010/main" val="3618748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Friend recommendations.</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25</a:t>
            </a:fld>
            <a:endParaRPr lang="en-US"/>
          </a:p>
        </p:txBody>
      </p:sp>
    </p:spTree>
    <p:extLst>
      <p:ext uri="{BB962C8B-B14F-4D97-AF65-F5344CB8AC3E}">
        <p14:creationId xmlns:p14="http://schemas.microsoft.com/office/powerpoint/2010/main" val="1791302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many years, this was the basic algorithm used by Facebook.</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26</a:t>
            </a:fld>
            <a:endParaRPr lang="en-US"/>
          </a:p>
        </p:txBody>
      </p:sp>
    </p:spTree>
    <p:extLst>
      <p:ext uri="{BB962C8B-B14F-4D97-AF65-F5344CB8AC3E}">
        <p14:creationId xmlns:p14="http://schemas.microsoft.com/office/powerpoint/2010/main" val="2882575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Encoding graphs as Spark </a:t>
            </a:r>
            <a:r>
              <a:rPr lang="en-US" dirty="0" err="1"/>
              <a:t>dataframe</a:t>
            </a:r>
            <a:r>
              <a:rPr lang="en-US" dirty="0"/>
              <a:t>:  The first step is to define a schema for the </a:t>
            </a:r>
            <a:r>
              <a:rPr lang="en-US" dirty="0" err="1"/>
              <a:t>dataframe</a:t>
            </a:r>
            <a:r>
              <a:rPr lang="en-US" dirty="0"/>
              <a:t> (from: integer, to: integer).  Then </a:t>
            </a:r>
            <a:r>
              <a:rPr lang="en-US" dirty="0" err="1"/>
              <a:t>sqlContext</a:t>
            </a:r>
            <a:r>
              <a:rPr lang="en-US" dirty="0"/>
              <a:t> is the connection to Spark, and asking Spark to create a </a:t>
            </a:r>
            <a:r>
              <a:rPr lang="en-US" dirty="0" err="1"/>
              <a:t>dataframe</a:t>
            </a:r>
            <a:r>
              <a:rPr lang="en-US" dirty="0"/>
              <a:t>.</a:t>
            </a:r>
          </a:p>
          <a:p>
            <a:r>
              <a:rPr lang="en-US" dirty="0" err="1"/>
              <a:t>Edges_df</a:t>
            </a:r>
            <a:r>
              <a:rPr lang="en-US" dirty="0"/>
              <a:t> is a variable in Pandas.</a:t>
            </a:r>
          </a:p>
          <a:p>
            <a:r>
              <a:rPr lang="en-US" dirty="0"/>
              <a:t>Alternatively we can create a table in SQL, and call SQL functions over that table.  </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4</a:t>
            </a:fld>
            <a:endParaRPr lang="en-US"/>
          </a:p>
        </p:txBody>
      </p:sp>
    </p:spTree>
    <p:extLst>
      <p:ext uri="{BB962C8B-B14F-4D97-AF65-F5344CB8AC3E}">
        <p14:creationId xmlns:p14="http://schemas.microsoft.com/office/powerpoint/2010/main" val="3421697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result of query the SQL table.</a:t>
            </a:r>
          </a:p>
          <a:p>
            <a:r>
              <a:rPr lang="en-US" dirty="0"/>
              <a:t>Note that in Pandas you didn’t have to give a schema during the construction of the </a:t>
            </a:r>
            <a:r>
              <a:rPr lang="en-US" dirty="0" err="1"/>
              <a:t>dataframe</a:t>
            </a:r>
            <a:r>
              <a:rPr lang="en-US" dirty="0"/>
              <a:t>, but this is important in Spark.</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5</a:t>
            </a:fld>
            <a:endParaRPr lang="en-US"/>
          </a:p>
        </p:txBody>
      </p:sp>
    </p:spTree>
    <p:extLst>
      <p:ext uri="{BB962C8B-B14F-4D97-AF65-F5344CB8AC3E}">
        <p14:creationId xmlns:p14="http://schemas.microsoft.com/office/powerpoint/2010/main" val="3867259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Start at some node, and look at outgoing edges.  The nodes at the end of these edges are called the “frontier” (shown in red, the visited nodes are in blue).  Once the red nodes become blue, the white nodes become red.  Make sure we don’t backtrack by making sure that the frontier nodes have not already been visited.</a:t>
            </a:r>
          </a:p>
        </p:txBody>
      </p:sp>
      <p:sp>
        <p:nvSpPr>
          <p:cNvPr id="4" name="Slide Number Placeholder 3"/>
          <p:cNvSpPr>
            <a:spLocks noGrp="1"/>
          </p:cNvSpPr>
          <p:nvPr>
            <p:ph type="sldNum" sz="quarter" idx="10"/>
          </p:nvPr>
        </p:nvSpPr>
        <p:spPr/>
        <p:txBody>
          <a:bodyPr/>
          <a:lstStyle/>
          <a:p>
            <a:fld id="{993D7CA6-FEAC-4FCE-9F51-EE080B9A6D10}" type="slidenum">
              <a:rPr lang="en-US" smtClean="0"/>
              <a:pPr/>
              <a:t>9</a:t>
            </a:fld>
            <a:endParaRPr lang="en-US"/>
          </a:p>
        </p:txBody>
      </p:sp>
    </p:spTree>
    <p:extLst>
      <p:ext uri="{BB962C8B-B14F-4D97-AF65-F5344CB8AC3E}">
        <p14:creationId xmlns:p14="http://schemas.microsoft.com/office/powerpoint/2010/main" val="220819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can we run this on the cloud?  We can’t use the queue because it forces a sequence in terms of how nodes are visited.  It also ensures that each node is visited exactly once, which we are going to give up on a bit in the parallel Spark version.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10</a:t>
            </a:fld>
            <a:endParaRPr lang="en-US"/>
          </a:p>
        </p:txBody>
      </p:sp>
    </p:spTree>
    <p:extLst>
      <p:ext uri="{BB962C8B-B14F-4D97-AF65-F5344CB8AC3E}">
        <p14:creationId xmlns:p14="http://schemas.microsoft.com/office/powerpoint/2010/main" val="3003642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choose the origin nodes as the </a:t>
            </a:r>
            <a:r>
              <a:rPr lang="en-US" b="1" dirty="0"/>
              <a:t>from</a:t>
            </a:r>
            <a:r>
              <a:rPr lang="en-US" dirty="0"/>
              <a:t> nodes, from </a:t>
            </a:r>
            <a:r>
              <a:rPr lang="en-US" b="1" dirty="0" err="1"/>
              <a:t>edges_df</a:t>
            </a:r>
            <a:r>
              <a:rPr lang="en-US" dirty="0"/>
              <a:t> with value &lt; 1000.  We call these ID.</a:t>
            </a:r>
          </a:p>
          <a:p>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11</a:t>
            </a:fld>
            <a:endParaRPr lang="en-US"/>
          </a:p>
        </p:txBody>
      </p:sp>
    </p:spTree>
    <p:extLst>
      <p:ext uri="{BB962C8B-B14F-4D97-AF65-F5344CB8AC3E}">
        <p14:creationId xmlns:p14="http://schemas.microsoft.com/office/powerpoint/2010/main" val="3947836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would something like the table on the right.  This is the origin.</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12</a:t>
            </a:fld>
            <a:endParaRPr lang="en-US"/>
          </a:p>
        </p:txBody>
      </p:sp>
    </p:spTree>
    <p:extLst>
      <p:ext uri="{BB962C8B-B14F-4D97-AF65-F5344CB8AC3E}">
        <p14:creationId xmlns:p14="http://schemas.microsoft.com/office/powerpoint/2010/main" val="1477436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find the neighbors of these start nodes by joining with the </a:t>
            </a:r>
            <a:r>
              <a:rPr lang="en-US" b="1" dirty="0" err="1"/>
              <a:t>edges_df</a:t>
            </a:r>
            <a:r>
              <a:rPr lang="en-US" b="0" dirty="0"/>
              <a:t> and picking the </a:t>
            </a:r>
            <a:r>
              <a:rPr lang="en-US" b="1" dirty="0"/>
              <a:t>to</a:t>
            </a:r>
            <a:r>
              <a:rPr lang="en-US" b="0" dirty="0"/>
              <a:t> nodes.  These are also IDs.</a:t>
            </a:r>
            <a:endParaRPr lang="en-US" dirty="0"/>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13</a:t>
            </a:fld>
            <a:endParaRPr lang="en-US"/>
          </a:p>
        </p:txBody>
      </p:sp>
    </p:spTree>
    <p:extLst>
      <p:ext uri="{BB962C8B-B14F-4D97-AF65-F5344CB8AC3E}">
        <p14:creationId xmlns:p14="http://schemas.microsoft.com/office/powerpoint/2010/main" val="249042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the output.</a:t>
            </a:r>
          </a:p>
          <a:p>
            <a:endParaRPr lang="en-US" dirty="0"/>
          </a:p>
          <a:p>
            <a:r>
              <a:rPr lang="en-US" dirty="0"/>
              <a:t>Note that in Spark this is called “join” rather than “merge”. </a:t>
            </a:r>
          </a:p>
          <a:p>
            <a:r>
              <a:rPr lang="en-US" dirty="0"/>
              <a:t>In Python, from is a reserved word so had to use </a:t>
            </a:r>
            <a:r>
              <a:rPr lang="en-US" dirty="0" err="1"/>
              <a:t>edges_df</a:t>
            </a:r>
            <a:r>
              <a:rPr lang="en-US" dirty="0"/>
              <a:t>[‘from’] rather than the Spark-style </a:t>
            </a:r>
            <a:r>
              <a:rPr lang="en-US" dirty="0" err="1"/>
              <a:t>edges_df.from</a:t>
            </a:r>
            <a:r>
              <a:rPr lang="en-US" dirty="0"/>
              <a:t>.</a:t>
            </a:r>
          </a:p>
        </p:txBody>
      </p:sp>
      <p:sp>
        <p:nvSpPr>
          <p:cNvPr id="4" name="Slide Number Placeholder 3"/>
          <p:cNvSpPr>
            <a:spLocks noGrp="1"/>
          </p:cNvSpPr>
          <p:nvPr>
            <p:ph type="sldNum" sz="quarter" idx="5"/>
          </p:nvPr>
        </p:nvSpPr>
        <p:spPr/>
        <p:txBody>
          <a:bodyPr/>
          <a:lstStyle/>
          <a:p>
            <a:pPr>
              <a:defRPr/>
            </a:pPr>
            <a:fld id="{45412121-731D-1546-9AB4-9CB6A8CF8847}" type="slidenum">
              <a:rPr lang="en-US" smtClean="0"/>
              <a:pPr>
                <a:defRPr/>
              </a:pPr>
              <a:t>14</a:t>
            </a:fld>
            <a:endParaRPr lang="en-US"/>
          </a:p>
        </p:txBody>
      </p:sp>
    </p:spTree>
    <p:extLst>
      <p:ext uri="{BB962C8B-B14F-4D97-AF65-F5344CB8AC3E}">
        <p14:creationId xmlns:p14="http://schemas.microsoft.com/office/powerpoint/2010/main" val="3751321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53564" y="1150060"/>
            <a:ext cx="5373704" cy="2180166"/>
          </a:xfrm>
        </p:spPr>
        <p:txBody>
          <a:bodyPr anchor="b">
            <a:normAutofit/>
          </a:bodyPr>
          <a:lstStyle>
            <a:lvl1pPr algn="r">
              <a:defRPr sz="38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4" y="3330222"/>
            <a:ext cx="5240734" cy="1157112"/>
          </a:xfrm>
        </p:spPr>
        <p:txBody>
          <a:bodyPr anchor="t">
            <a:normAutofit/>
          </a:bodyPr>
          <a:lstStyle>
            <a:lvl1pPr marL="0" indent="0" algn="r">
              <a:buNone/>
              <a:defRPr sz="2000">
                <a:solidFill>
                  <a:schemeClr val="tx1"/>
                </a:solidFill>
              </a:defRPr>
            </a:lvl1pPr>
            <a:lvl2pPr marL="285739" indent="0" algn="ctr">
              <a:buNone/>
              <a:defRPr>
                <a:solidFill>
                  <a:schemeClr val="tx1">
                    <a:tint val="75000"/>
                  </a:schemeClr>
                </a:solidFill>
              </a:defRPr>
            </a:lvl2pPr>
            <a:lvl3pPr marL="571477" indent="0" algn="ctr">
              <a:buNone/>
              <a:defRPr>
                <a:solidFill>
                  <a:schemeClr val="tx1">
                    <a:tint val="75000"/>
                  </a:schemeClr>
                </a:solidFill>
              </a:defRPr>
            </a:lvl3pPr>
            <a:lvl4pPr marL="857216" indent="0" algn="ctr">
              <a:buNone/>
              <a:defRPr>
                <a:solidFill>
                  <a:schemeClr val="tx1">
                    <a:tint val="75000"/>
                  </a:schemeClr>
                </a:solidFill>
              </a:defRPr>
            </a:lvl4pPr>
            <a:lvl5pPr marL="1142954" indent="0" algn="ctr">
              <a:buNone/>
              <a:defRPr>
                <a:solidFill>
                  <a:schemeClr val="tx1">
                    <a:tint val="75000"/>
                  </a:schemeClr>
                </a:solidFill>
              </a:defRPr>
            </a:lvl5pPr>
            <a:lvl6pPr marL="1428693" indent="0" algn="ctr">
              <a:buNone/>
              <a:defRPr>
                <a:solidFill>
                  <a:schemeClr val="tx1">
                    <a:tint val="75000"/>
                  </a:schemeClr>
                </a:solidFill>
              </a:defRPr>
            </a:lvl6pPr>
            <a:lvl7pPr marL="1714431" indent="0" algn="ctr">
              <a:buNone/>
              <a:defRPr>
                <a:solidFill>
                  <a:schemeClr val="tx1">
                    <a:tint val="75000"/>
                  </a:schemeClr>
                </a:solidFill>
              </a:defRPr>
            </a:lvl7pPr>
            <a:lvl8pPr marL="2000170" indent="0" algn="ctr">
              <a:buNone/>
              <a:defRPr>
                <a:solidFill>
                  <a:schemeClr val="tx1">
                    <a:tint val="75000"/>
                  </a:schemeClr>
                </a:solidFill>
              </a:defRPr>
            </a:lvl8pPr>
            <a:lvl9pPr marL="2285909" indent="0" algn="ctr">
              <a:buNone/>
              <a:defRPr>
                <a:solidFill>
                  <a:schemeClr val="tx1">
                    <a:tint val="75000"/>
                  </a:schemeClr>
                </a:solidFill>
              </a:defRPr>
            </a:lvl9pPr>
          </a:lstStyle>
          <a:p>
            <a:r>
              <a:rPr lang="en-US"/>
              <a:t>Click to edit Master subtitle style</a:t>
            </a:r>
            <a:endParaRPr lang="en-US" dirty="0"/>
          </a:p>
        </p:txBody>
      </p:sp>
      <p:sp>
        <p:nvSpPr>
          <p:cNvPr id="5" name="Shape 31">
            <a:extLst>
              <a:ext uri="{FF2B5EF4-FFF2-40B4-BE49-F238E27FC236}">
                <a16:creationId xmlns:a16="http://schemas.microsoft.com/office/drawing/2014/main" id="{C25B2B10-376E-ED4A-9A12-D7F1A5BE970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64812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3944054"/>
            <a:ext cx="7514033" cy="472282"/>
          </a:xfrm>
        </p:spPr>
        <p:txBody>
          <a:bodyPr anchor="b">
            <a:noAutofit/>
          </a:bodyPr>
          <a:lstStyle>
            <a:lvl1pPr algn="ct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776760"/>
            <a:ext cx="6169458" cy="26374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113236" y="4416336"/>
            <a:ext cx="7514033" cy="411427"/>
          </a:xfrm>
        </p:spPr>
        <p:txBody>
          <a:bodyPr>
            <a:normAutofit/>
          </a:bodyPr>
          <a:lstStyle>
            <a:lvl1pPr marL="0" indent="0" algn="ctr">
              <a:buNone/>
              <a:defRPr sz="12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C3B583-5CD6-D948-BDAB-85E48E211A61}" type="datetime1">
              <a:rPr lang="en-US" smtClean="0"/>
              <a:t>2/17/2020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DC767FC9-978C-714D-81DB-E7272CAA7019}" type="slidenum">
              <a:rPr lang="en-GB"/>
              <a:pPr>
                <a:defRPr/>
              </a:pPr>
              <a:t>‹#›</a:t>
            </a:fld>
            <a:endParaRPr lang="en-GB"/>
          </a:p>
        </p:txBody>
      </p:sp>
      <p:sp>
        <p:nvSpPr>
          <p:cNvPr id="8" name="Shape 31">
            <a:extLst>
              <a:ext uri="{FF2B5EF4-FFF2-40B4-BE49-F238E27FC236}">
                <a16:creationId xmlns:a16="http://schemas.microsoft.com/office/drawing/2014/main" id="{D9808EA4-B120-7F49-8273-5EBA414DAF6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25763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7" y="571500"/>
            <a:ext cx="7514033" cy="2540000"/>
          </a:xfrm>
        </p:spPr>
        <p:txBody>
          <a:bodyPr>
            <a:normAutofit/>
          </a:bodyPr>
          <a:lstStyle>
            <a:lvl1pPr algn="ct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619500"/>
            <a:ext cx="7514035"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DA10BB1-5FEF-5D49-A5E8-7A0C4CCDF4F5}"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98A9B74-0345-3B4B-A42C-A947189E184C}" type="slidenum">
              <a:rPr lang="en-GB"/>
              <a:pPr>
                <a:defRPr/>
              </a:pPr>
              <a:t>‹#›</a:t>
            </a:fld>
            <a:endParaRPr lang="en-GB"/>
          </a:p>
        </p:txBody>
      </p:sp>
      <p:sp>
        <p:nvSpPr>
          <p:cNvPr id="7" name="Shape 31">
            <a:extLst>
              <a:ext uri="{FF2B5EF4-FFF2-40B4-BE49-F238E27FC236}">
                <a16:creationId xmlns:a16="http://schemas.microsoft.com/office/drawing/2014/main" id="{851AA3CB-86C9-A84B-9980-0473B5C5993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56108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p:nvPr/>
        </p:nvSpPr>
        <p:spPr>
          <a:xfrm>
            <a:off x="1198563" y="719138"/>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8170863" y="2349500"/>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656161" y="571501"/>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11" y="2857499"/>
            <a:ext cx="6399611" cy="317500"/>
          </a:xfrm>
        </p:spPr>
        <p:txBody>
          <a:bodyPr>
            <a:noAutofit/>
          </a:bodyPr>
          <a:lstStyle>
            <a:lvl1pPr marL="0" indent="0">
              <a:buFontTx/>
              <a:buNone/>
              <a:defRPr sz="1800"/>
            </a:lvl1pPr>
            <a:lvl2pPr marL="285739" indent="0">
              <a:buFontTx/>
              <a:buNone/>
              <a:defRPr/>
            </a:lvl2pPr>
            <a:lvl3pPr marL="571477" indent="0">
              <a:buFontTx/>
              <a:buNone/>
              <a:defRPr/>
            </a:lvl3pPr>
            <a:lvl4pPr marL="857216" indent="0">
              <a:buFontTx/>
              <a:buNone/>
              <a:defRPr/>
            </a:lvl4pPr>
            <a:lvl5pPr marL="1142954"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6" y="3619500"/>
            <a:ext cx="7514033" cy="1206500"/>
          </a:xfrm>
        </p:spPr>
        <p:txBody>
          <a:bodyPr>
            <a:normAutofit/>
          </a:bodyPr>
          <a:lstStyle>
            <a:lvl1pPr marL="0" indent="0" algn="ct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dirty="0"/>
            </a:lvl1pPr>
          </a:lstStyle>
          <a:p>
            <a:pPr>
              <a:defRPr/>
            </a:pPr>
            <a:fld id="{39870745-EE23-D54C-BC4E-FFEBC40C1B7F}" type="datetime1">
              <a:rPr lang="en-US" smtClean="0"/>
              <a:t>2/17/2020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71B34EB3-7FD9-8841-BE48-14C8FFEC0C32}" type="slidenum">
              <a:rPr lang="en-GB"/>
              <a:pPr>
                <a:defRPr/>
              </a:pPr>
              <a:t>‹#›</a:t>
            </a:fld>
            <a:endParaRPr lang="en-GB"/>
          </a:p>
        </p:txBody>
      </p:sp>
      <p:sp>
        <p:nvSpPr>
          <p:cNvPr id="11" name="Shape 31">
            <a:extLst>
              <a:ext uri="{FF2B5EF4-FFF2-40B4-BE49-F238E27FC236}">
                <a16:creationId xmlns:a16="http://schemas.microsoft.com/office/drawing/2014/main" id="{171DC9C8-DB6A-6746-A7B4-7AC601A3E3E6}"/>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22320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757151"/>
            <a:ext cx="7514032" cy="1224000"/>
          </a:xfrm>
        </p:spPr>
        <p:txBody>
          <a:bodyPr anchor="b">
            <a:normAutofit/>
          </a:bodyPr>
          <a:lstStyle>
            <a:lvl1pPr algn="r">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113236" y="3981151"/>
            <a:ext cx="7514033" cy="717000"/>
          </a:xfrm>
        </p:spPr>
        <p:txBody>
          <a:bodyPr anchor="t">
            <a:normAutofit/>
          </a:bodyPr>
          <a:lstStyle>
            <a:lvl1pPr marL="0" indent="0" algn="r">
              <a:buNone/>
              <a:defRPr sz="20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7213E9C-FF14-4643-83ED-B69CDAB453BF}"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30E96444-66D7-EB47-93E8-E402D9B9F4FD}" type="slidenum">
              <a:rPr lang="en-GB"/>
              <a:pPr>
                <a:defRPr/>
              </a:pPr>
              <a:t>‹#›</a:t>
            </a:fld>
            <a:endParaRPr lang="en-GB"/>
          </a:p>
        </p:txBody>
      </p:sp>
      <p:sp>
        <p:nvSpPr>
          <p:cNvPr id="7" name="Shape 31">
            <a:extLst>
              <a:ext uri="{FF2B5EF4-FFF2-40B4-BE49-F238E27FC236}">
                <a16:creationId xmlns:a16="http://schemas.microsoft.com/office/drawing/2014/main" id="{058E6296-F833-A141-A023-F080E29DDEF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416721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p:nvPr/>
        </p:nvSpPr>
        <p:spPr>
          <a:xfrm>
            <a:off x="1198563" y="719138"/>
            <a:ext cx="457200" cy="487362"/>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ct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6" name="TextBox 5"/>
          <p:cNvSpPr txBox="1"/>
          <p:nvPr/>
        </p:nvSpPr>
        <p:spPr>
          <a:xfrm>
            <a:off x="8170863" y="2349500"/>
            <a:ext cx="457200" cy="487363"/>
          </a:xfrm>
          <a:prstGeom prst="rect">
            <a:avLst/>
          </a:prstGeom>
        </p:spPr>
        <p:txBody>
          <a:bodyPr lIns="57150" tIns="28575" rIns="57150" bIns="28575"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hangingPunct="1">
              <a:buClr>
                <a:schemeClr val="hlink"/>
              </a:buClr>
              <a:buSzPct val="55000"/>
              <a:buFont typeface="Wingdings" pitchFamily="2" charset="2"/>
              <a:buNone/>
              <a:defRPr/>
            </a:pPr>
            <a:r>
              <a:rPr lang="en-US" sz="5000" dirty="0">
                <a:effectLst/>
                <a:latin typeface="Tahoma" pitchFamily="34" charset="0"/>
              </a:rPr>
              <a:t>”</a:t>
            </a:r>
          </a:p>
        </p:txBody>
      </p:sp>
      <p:sp>
        <p:nvSpPr>
          <p:cNvPr id="2" name="Title 1"/>
          <p:cNvSpPr>
            <a:spLocks noGrp="1"/>
          </p:cNvSpPr>
          <p:nvPr>
            <p:ph type="title"/>
          </p:nvPr>
        </p:nvSpPr>
        <p:spPr>
          <a:xfrm>
            <a:off x="1656161" y="571501"/>
            <a:ext cx="6742509" cy="2285999"/>
          </a:xfrm>
        </p:spPr>
        <p:txBody>
          <a:bodyPr>
            <a:normAutofit/>
          </a:bodyPr>
          <a:lstStyle>
            <a:lvl1pPr algn="ctr">
              <a:defRPr sz="36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7" y="3238500"/>
            <a:ext cx="7514033" cy="740833"/>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113236" y="3979333"/>
            <a:ext cx="7514033" cy="846667"/>
          </a:xfrm>
        </p:spPr>
        <p:txBody>
          <a:bodyPr anchor="t">
            <a:normAutofit/>
          </a:bodyPr>
          <a:lstStyle>
            <a:lvl1pPr marL="0" indent="0" algn="r">
              <a:buNone/>
              <a:defRPr sz="18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4"/>
          </p:nvPr>
        </p:nvSpPr>
        <p:spPr/>
        <p:txBody>
          <a:bodyPr/>
          <a:lstStyle>
            <a:lvl1pPr>
              <a:defRPr dirty="0"/>
            </a:lvl1pPr>
          </a:lstStyle>
          <a:p>
            <a:pPr>
              <a:defRPr/>
            </a:pPr>
            <a:fld id="{F9F9A853-1103-7247-9B77-965B90EE6D8E}" type="datetime1">
              <a:rPr lang="en-US" smtClean="0"/>
              <a:t>2/17/2020</a:t>
            </a:fld>
            <a:endParaRPr lang="en-US"/>
          </a:p>
        </p:txBody>
      </p:sp>
      <p:sp>
        <p:nvSpPr>
          <p:cNvPr id="8" name="Footer Placeholder 4"/>
          <p:cNvSpPr>
            <a:spLocks noGrp="1"/>
          </p:cNvSpPr>
          <p:nvPr>
            <p:ph type="ftr" sz="quarter" idx="15"/>
          </p:nvPr>
        </p:nvSpPr>
        <p:spPr/>
        <p:txBody>
          <a:bodyPr/>
          <a:lstStyle>
            <a:lvl1pPr>
              <a:defRPr/>
            </a:lvl1pPr>
          </a:lstStyle>
          <a:p>
            <a:pPr>
              <a:defRPr/>
            </a:pPr>
            <a:endParaRPr lang="en-GB"/>
          </a:p>
        </p:txBody>
      </p:sp>
      <p:sp>
        <p:nvSpPr>
          <p:cNvPr id="9" name="Slide Number Placeholder 5"/>
          <p:cNvSpPr>
            <a:spLocks noGrp="1"/>
          </p:cNvSpPr>
          <p:nvPr>
            <p:ph type="sldNum" sz="quarter" idx="16"/>
          </p:nvPr>
        </p:nvSpPr>
        <p:spPr/>
        <p:txBody>
          <a:bodyPr/>
          <a:lstStyle>
            <a:lvl1pPr>
              <a:defRPr/>
            </a:lvl1pPr>
          </a:lstStyle>
          <a:p>
            <a:pPr>
              <a:defRPr/>
            </a:pPr>
            <a:fld id="{F19308E8-1411-0546-8415-9BC6C4622C59}" type="slidenum">
              <a:rPr lang="en-GB"/>
              <a:pPr>
                <a:defRPr/>
              </a:pPr>
              <a:t>‹#›</a:t>
            </a:fld>
            <a:endParaRPr lang="en-GB"/>
          </a:p>
        </p:txBody>
      </p:sp>
      <p:sp>
        <p:nvSpPr>
          <p:cNvPr id="11" name="Shape 31">
            <a:extLst>
              <a:ext uri="{FF2B5EF4-FFF2-40B4-BE49-F238E27FC236}">
                <a16:creationId xmlns:a16="http://schemas.microsoft.com/office/drawing/2014/main" id="{FA9E94E1-0670-A74E-8182-D5AAE215D918}"/>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065640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71503"/>
            <a:ext cx="7514034" cy="2272771"/>
          </a:xfrm>
        </p:spPr>
        <p:txBody>
          <a:bodyPr rtlCol="0">
            <a:normAutofit/>
          </a:bodyPr>
          <a:lstStyle>
            <a:lvl1pPr>
              <a:defRPr lang="en-US" sz="4400"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1113236" y="2921000"/>
            <a:ext cx="7514035" cy="698500"/>
          </a:xfrm>
        </p:spPr>
        <p:txBody>
          <a:bodyPr rtlCol="0" anchor="b">
            <a:normAutofit/>
          </a:bodyPr>
          <a:lstStyle>
            <a:lvl1pPr>
              <a:buNone/>
              <a:defRPr lang="en-US" sz="2400" b="0" cap="none" dirty="0">
                <a:ln w="3175" cmpd="sng">
                  <a:noFill/>
                </a:ln>
                <a:solidFill>
                  <a:schemeClr val="tx1"/>
                </a:solidFill>
                <a:effectLst/>
              </a:defRPr>
            </a:lvl1pPr>
          </a:lstStyle>
          <a:p>
            <a:pPr lvl="0"/>
            <a:r>
              <a:rPr lang="en-US"/>
              <a:t>Click to edit Master text styles</a:t>
            </a:r>
          </a:p>
        </p:txBody>
      </p:sp>
      <p:sp>
        <p:nvSpPr>
          <p:cNvPr id="3" name="Text Placeholder 2"/>
          <p:cNvSpPr>
            <a:spLocks noGrp="1"/>
          </p:cNvSpPr>
          <p:nvPr>
            <p:ph type="body" idx="1"/>
          </p:nvPr>
        </p:nvSpPr>
        <p:spPr>
          <a:xfrm>
            <a:off x="1113236" y="3619500"/>
            <a:ext cx="7514035" cy="1206500"/>
          </a:xfrm>
        </p:spPr>
        <p:txBody>
          <a:bodyPr anchor="t">
            <a:normAutofit/>
          </a:bodyPr>
          <a:lstStyle>
            <a:lvl1pPr marL="0" indent="0" algn="l">
              <a:buNone/>
              <a:defRPr sz="160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fld id="{5F8EEEC3-67C0-2749-9296-FAA0346EEEE3}" type="datetime1">
              <a:rPr lang="en-US" smtClean="0"/>
              <a:t>2/17/2020</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GB" dirty="0"/>
          </a:p>
        </p:txBody>
      </p:sp>
      <p:sp>
        <p:nvSpPr>
          <p:cNvPr id="7" name="Slide Number Placeholder 5"/>
          <p:cNvSpPr>
            <a:spLocks noGrp="1"/>
          </p:cNvSpPr>
          <p:nvPr>
            <p:ph type="sldNum" sz="quarter" idx="16"/>
          </p:nvPr>
        </p:nvSpPr>
        <p:spPr/>
        <p:txBody>
          <a:bodyPr/>
          <a:lstStyle>
            <a:lvl1pPr>
              <a:defRPr/>
            </a:lvl1pPr>
          </a:lstStyle>
          <a:p>
            <a:pPr>
              <a:defRPr/>
            </a:pPr>
            <a:fld id="{596563D2-CB68-0946-BFC6-5EF30019EA82}" type="slidenum">
              <a:rPr lang="en-GB"/>
              <a:pPr>
                <a:defRPr/>
              </a:pPr>
              <a:t>‹#›</a:t>
            </a:fld>
            <a:endParaRPr lang="en-GB"/>
          </a:p>
        </p:txBody>
      </p:sp>
      <p:sp>
        <p:nvSpPr>
          <p:cNvPr id="8" name="Shape 31">
            <a:extLst>
              <a:ext uri="{FF2B5EF4-FFF2-40B4-BE49-F238E27FC236}">
                <a16:creationId xmlns:a16="http://schemas.microsoft.com/office/drawing/2014/main" id="{C91EFD3F-7B9A-7649-A32E-4F99A80986D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679879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1CA23EC-4DEF-9149-8D08-AF5E17508753}"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7DBF954-5EAD-1045-BDB4-62DBA4773DCF}" type="slidenum">
              <a:rPr lang="en-GB"/>
              <a:pPr>
                <a:defRPr/>
              </a:pPr>
              <a:t>‹#›</a:t>
            </a:fld>
            <a:endParaRPr lang="en-GB"/>
          </a:p>
        </p:txBody>
      </p:sp>
      <p:sp>
        <p:nvSpPr>
          <p:cNvPr id="7" name="Shape 31">
            <a:extLst>
              <a:ext uri="{FF2B5EF4-FFF2-40B4-BE49-F238E27FC236}">
                <a16:creationId xmlns:a16="http://schemas.microsoft.com/office/drawing/2014/main" id="{797B1B3D-DDA1-9241-83A5-3312C4F35E45}"/>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769299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4" y="571500"/>
            <a:ext cx="1327777" cy="4254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6" y="571500"/>
            <a:ext cx="6014807" cy="42545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2770287-97C7-0B4A-89AA-9C9EE7BEF919}"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67470014-2EDA-CD4E-A7AB-D13C9E1444C4}" type="slidenum">
              <a:rPr lang="en-GB"/>
              <a:pPr>
                <a:defRPr/>
              </a:pPr>
              <a:t>‹#›</a:t>
            </a:fld>
            <a:endParaRPr lang="en-GB"/>
          </a:p>
        </p:txBody>
      </p:sp>
      <p:sp>
        <p:nvSpPr>
          <p:cNvPr id="7" name="Shape 31">
            <a:extLst>
              <a:ext uri="{FF2B5EF4-FFF2-40B4-BE49-F238E27FC236}">
                <a16:creationId xmlns:a16="http://schemas.microsoft.com/office/drawing/2014/main" id="{680A71AC-804D-6A49-8E55-D96B5ACD72A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77093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263" y="159738"/>
            <a:ext cx="8157007" cy="1089755"/>
          </a:xfrm>
        </p:spPr>
        <p:txBody>
          <a:bodyPr/>
          <a:lstStyle/>
          <a:p>
            <a:r>
              <a:rPr lang="en-US" dirty="0"/>
              <a:t>Click to edit Master title style</a:t>
            </a:r>
          </a:p>
        </p:txBody>
      </p:sp>
      <p:sp>
        <p:nvSpPr>
          <p:cNvPr id="3" name="Content Placeholder 2"/>
          <p:cNvSpPr>
            <a:spLocks noGrp="1"/>
          </p:cNvSpPr>
          <p:nvPr>
            <p:ph idx="1"/>
          </p:nvPr>
        </p:nvSpPr>
        <p:spPr>
          <a:xfrm>
            <a:off x="470263" y="1457742"/>
            <a:ext cx="8157007" cy="3762671"/>
          </a:xfrm>
        </p:spPr>
        <p:txBody>
          <a:bodyPr>
            <a:normAutofit/>
          </a:bodyPr>
          <a:lstStyle>
            <a:lvl1pPr>
              <a:defRPr sz="1750">
                <a:latin typeface="Helvetica"/>
                <a:cs typeface="Helvetica"/>
              </a:defRPr>
            </a:lvl1pPr>
            <a:lvl2pPr>
              <a:defRPr sz="1500">
                <a:latin typeface="Helvetica"/>
                <a:cs typeface="Helvetica"/>
              </a:defRPr>
            </a:lvl2pPr>
            <a:lvl3pPr>
              <a:defRPr sz="1250">
                <a:latin typeface="Helvetica"/>
                <a:cs typeface="Helvetica"/>
              </a:defRPr>
            </a:lvl3pPr>
            <a:lvl4pPr>
              <a:defRPr sz="1125">
                <a:latin typeface="Helvetica"/>
                <a:cs typeface="Helvetica"/>
              </a:defRPr>
            </a:lvl4pPr>
            <a:lvl5pPr>
              <a:defRPr sz="1000">
                <a:latin typeface="Helvetica"/>
                <a:cs typeface="Helvetic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99325" y="5295900"/>
            <a:ext cx="857250" cy="303213"/>
          </a:xfrm>
        </p:spPr>
        <p:txBody>
          <a:bodyPr/>
          <a:lstStyle>
            <a:lvl1pPr>
              <a:defRPr dirty="0"/>
            </a:lvl1pPr>
          </a:lstStyle>
          <a:p>
            <a:pPr>
              <a:defRPr/>
            </a:pPr>
            <a:fld id="{E551CE7D-B5D7-5745-8C89-C9AB849DC130}" type="datetime1">
              <a:rPr lang="en-US" smtClean="0"/>
              <a:t>2/17/2020</a:t>
            </a:fld>
            <a:endParaRPr lang="en-US"/>
          </a:p>
        </p:txBody>
      </p:sp>
      <p:sp>
        <p:nvSpPr>
          <p:cNvPr id="5" name="Footer Placeholder 4"/>
          <p:cNvSpPr>
            <a:spLocks noGrp="1"/>
          </p:cNvSpPr>
          <p:nvPr>
            <p:ph type="ftr" sz="quarter" idx="11"/>
          </p:nvPr>
        </p:nvSpPr>
        <p:spPr>
          <a:xfrm>
            <a:off x="470263" y="5295900"/>
            <a:ext cx="3551056" cy="303213"/>
          </a:xfrm>
        </p:spPr>
        <p:txBody>
          <a:bodyPr/>
          <a:lstStyle>
            <a:lvl1pPr>
              <a:defRPr dirty="0"/>
            </a:lvl1pPr>
          </a:lstStyle>
          <a:p>
            <a:pPr>
              <a:defRPr/>
            </a:pPr>
            <a:endParaRPr lang="en-GB"/>
          </a:p>
        </p:txBody>
      </p:sp>
      <p:sp>
        <p:nvSpPr>
          <p:cNvPr id="6" name="Slide Number Placeholder 5"/>
          <p:cNvSpPr>
            <a:spLocks noGrp="1"/>
          </p:cNvSpPr>
          <p:nvPr>
            <p:ph type="sldNum" sz="quarter" idx="12"/>
          </p:nvPr>
        </p:nvSpPr>
        <p:spPr>
          <a:xfrm>
            <a:off x="8213725" y="5281613"/>
            <a:ext cx="414338" cy="304800"/>
          </a:xfrm>
        </p:spPr>
        <p:txBody>
          <a:bodyPr/>
          <a:lstStyle>
            <a:lvl1pPr>
              <a:defRPr/>
            </a:lvl1pPr>
          </a:lstStyle>
          <a:p>
            <a:pPr>
              <a:defRPr/>
            </a:pPr>
            <a:fld id="{B5D931A1-A42B-F94C-ADA3-91D74B0ACBA8}" type="slidenum">
              <a:rPr lang="en-GB"/>
              <a:pPr>
                <a:defRPr/>
              </a:pPr>
              <a:t>‹#›</a:t>
            </a:fld>
            <a:endParaRPr lang="en-GB"/>
          </a:p>
        </p:txBody>
      </p:sp>
      <p:sp>
        <p:nvSpPr>
          <p:cNvPr id="7" name="Shape 31">
            <a:extLst>
              <a:ext uri="{FF2B5EF4-FFF2-40B4-BE49-F238E27FC236}">
                <a16:creationId xmlns:a16="http://schemas.microsoft.com/office/drawing/2014/main" id="{90288B97-04E8-3A47-AF95-0E51262F210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52788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1" y="2222499"/>
            <a:ext cx="6698060" cy="1758652"/>
          </a:xfrm>
        </p:spPr>
        <p:txBody>
          <a:bodyPr anchor="b"/>
          <a:lstStyle>
            <a:lvl1pPr algn="r">
              <a:defRPr sz="2500" b="0" cap="none"/>
            </a:lvl1pPr>
          </a:lstStyle>
          <a:p>
            <a:r>
              <a:rPr lang="en-US"/>
              <a:t>Click to edit Master title style</a:t>
            </a:r>
            <a:endParaRPr lang="en-US" dirty="0"/>
          </a:p>
        </p:txBody>
      </p:sp>
      <p:sp>
        <p:nvSpPr>
          <p:cNvPr id="3" name="Text Placeholder 2"/>
          <p:cNvSpPr>
            <a:spLocks noGrp="1"/>
          </p:cNvSpPr>
          <p:nvPr>
            <p:ph type="body" idx="1"/>
          </p:nvPr>
        </p:nvSpPr>
        <p:spPr>
          <a:xfrm>
            <a:off x="1929210" y="3981151"/>
            <a:ext cx="6698061" cy="717000"/>
          </a:xfrm>
        </p:spPr>
        <p:txBody>
          <a:bodyPr anchor="t">
            <a:normAutofit/>
          </a:bodyPr>
          <a:lstStyle>
            <a:lvl1pPr marL="0" indent="0" algn="r">
              <a:buNone/>
              <a:defRPr sz="1250">
                <a:solidFill>
                  <a:schemeClr val="tx1"/>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FBD591B-9D13-B949-9C7D-34F44F1D5FA5}" type="datetime1">
              <a:rPr lang="en-US" smtClean="0"/>
              <a:t>2/17/2020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B910DD2F-4B2A-1149-8114-29949C022244}" type="slidenum">
              <a:rPr lang="en-GB"/>
              <a:pPr>
                <a:defRPr/>
              </a:pPr>
              <a:t>‹#›</a:t>
            </a:fld>
            <a:endParaRPr lang="en-GB"/>
          </a:p>
        </p:txBody>
      </p:sp>
      <p:sp>
        <p:nvSpPr>
          <p:cNvPr id="7" name="Shape 31">
            <a:extLst>
              <a:ext uri="{FF2B5EF4-FFF2-40B4-BE49-F238E27FC236}">
                <a16:creationId xmlns:a16="http://schemas.microsoft.com/office/drawing/2014/main" id="{62BE1222-69BA-5C4B-B884-FD241294276E}"/>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93258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5" y="140806"/>
            <a:ext cx="7514035" cy="94303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7" y="1254224"/>
            <a:ext cx="3671291"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1254224"/>
            <a:ext cx="3671292" cy="3899926"/>
          </a:xfrm>
        </p:spPr>
        <p:txBody>
          <a:bodyPr>
            <a:normAutofit/>
          </a:bodyPr>
          <a:lstStyle>
            <a:lvl1pPr>
              <a:defRPr sz="2000"/>
            </a:lvl1pPr>
            <a:lvl2pPr>
              <a:defRPr sz="1800"/>
            </a:lvl2pPr>
            <a:lvl3pPr>
              <a:defRPr sz="1600"/>
            </a:lvl3pPr>
            <a:lvl4pPr>
              <a:defRPr sz="1200"/>
            </a:lvl4pPr>
            <a:lvl5pPr>
              <a:defRPr sz="12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99325" y="5253038"/>
            <a:ext cx="857250" cy="304800"/>
          </a:xfrm>
        </p:spPr>
        <p:txBody>
          <a:bodyPr/>
          <a:lstStyle>
            <a:lvl1pPr>
              <a:defRPr dirty="0"/>
            </a:lvl1pPr>
          </a:lstStyle>
          <a:p>
            <a:pPr>
              <a:defRPr/>
            </a:pPr>
            <a:fld id="{7698F29D-462E-7342-BA78-DA612F4BACDB}" type="datetime1">
              <a:rPr lang="en-US" smtClean="0"/>
              <a:t>2/17/2020</a:t>
            </a:fld>
            <a:endParaRPr lang="en-US"/>
          </a:p>
        </p:txBody>
      </p:sp>
      <p:sp>
        <p:nvSpPr>
          <p:cNvPr id="6" name="Footer Placeholder 5"/>
          <p:cNvSpPr>
            <a:spLocks noGrp="1"/>
          </p:cNvSpPr>
          <p:nvPr>
            <p:ph type="ftr" sz="quarter" idx="11"/>
          </p:nvPr>
        </p:nvSpPr>
        <p:spPr>
          <a:xfrm>
            <a:off x="1928813" y="5253038"/>
            <a:ext cx="5313362" cy="3048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8213725" y="5253038"/>
            <a:ext cx="414338" cy="304800"/>
          </a:xfrm>
        </p:spPr>
        <p:txBody>
          <a:bodyPr/>
          <a:lstStyle>
            <a:lvl1pPr>
              <a:defRPr/>
            </a:lvl1pPr>
          </a:lstStyle>
          <a:p>
            <a:pPr>
              <a:defRPr/>
            </a:pPr>
            <a:fld id="{46F94934-F064-734F-A6D3-DC27BF845CDD}" type="slidenum">
              <a:rPr lang="en-GB"/>
              <a:pPr>
                <a:defRPr/>
              </a:pPr>
              <a:t>‹#›</a:t>
            </a:fld>
            <a:endParaRPr lang="en-GB"/>
          </a:p>
        </p:txBody>
      </p:sp>
      <p:sp>
        <p:nvSpPr>
          <p:cNvPr id="8" name="Shape 31">
            <a:extLst>
              <a:ext uri="{FF2B5EF4-FFF2-40B4-BE49-F238E27FC236}">
                <a16:creationId xmlns:a16="http://schemas.microsoft.com/office/drawing/2014/main" id="{8812DCFC-825B-5745-B7F6-F41258F80168}"/>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85456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3" y="724829"/>
            <a:ext cx="3455391"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4" name="Content Placeholder 3"/>
          <p:cNvSpPr>
            <a:spLocks noGrp="1"/>
          </p:cNvSpPr>
          <p:nvPr>
            <p:ph sz="half" idx="2"/>
          </p:nvPr>
        </p:nvSpPr>
        <p:spPr>
          <a:xfrm>
            <a:off x="1113231"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731885"/>
            <a:ext cx="3466903" cy="480218"/>
          </a:xfrm>
        </p:spPr>
        <p:txBody>
          <a:bodyPr anchor="b">
            <a:noAutofit/>
          </a:bodyPr>
          <a:lstStyle>
            <a:lvl1pPr marL="0" indent="0">
              <a:buNone/>
              <a:defRPr sz="2000" b="0">
                <a:solidFill>
                  <a:schemeClr val="accent1">
                    <a:lumMod val="75000"/>
                  </a:schemeClr>
                </a:solidFill>
              </a:defRPr>
            </a:lvl1pPr>
            <a:lvl2pPr marL="285739" indent="0">
              <a:buNone/>
              <a:defRPr sz="1250" b="1"/>
            </a:lvl2pPr>
            <a:lvl3pPr marL="571477" indent="0">
              <a:buNone/>
              <a:defRPr sz="1125" b="1"/>
            </a:lvl3pPr>
            <a:lvl4pPr marL="857216" indent="0">
              <a:buNone/>
              <a:defRPr sz="1000" b="1"/>
            </a:lvl4pPr>
            <a:lvl5pPr marL="1142954" indent="0">
              <a:buNone/>
              <a:defRPr sz="1000" b="1"/>
            </a:lvl5pPr>
            <a:lvl6pPr marL="1428693" indent="0">
              <a:buNone/>
              <a:defRPr sz="1000" b="1"/>
            </a:lvl6pPr>
            <a:lvl7pPr marL="1714431" indent="0">
              <a:buNone/>
              <a:defRPr sz="1000" b="1"/>
            </a:lvl7pPr>
            <a:lvl8pPr marL="2000170" indent="0">
              <a:buNone/>
              <a:defRPr sz="1000" b="1"/>
            </a:lvl8pPr>
            <a:lvl9pPr marL="2285909" indent="0">
              <a:buNone/>
              <a:defRPr sz="1000" b="1"/>
            </a:lvl9pPr>
          </a:lstStyle>
          <a:p>
            <a:pPr lvl="0"/>
            <a:r>
              <a:rPr lang="en-US"/>
              <a:t>Click to edit Master text styles</a:t>
            </a:r>
          </a:p>
        </p:txBody>
      </p:sp>
      <p:sp>
        <p:nvSpPr>
          <p:cNvPr id="6" name="Content Placeholder 5"/>
          <p:cNvSpPr>
            <a:spLocks noGrp="1"/>
          </p:cNvSpPr>
          <p:nvPr>
            <p:ph sz="quarter" idx="4"/>
          </p:nvPr>
        </p:nvSpPr>
        <p:spPr>
          <a:xfrm>
            <a:off x="4955973" y="1288832"/>
            <a:ext cx="3671292" cy="3773822"/>
          </a:xfrm>
        </p:spPr>
        <p:txBody>
          <a:bodyPr>
            <a:normAutofit/>
          </a:bodyPr>
          <a:lstStyle>
            <a:lvl1pPr>
              <a:defRPr sz="2000"/>
            </a:lvl1pPr>
            <a:lvl2pPr>
              <a:defRPr sz="1600"/>
            </a:lvl2pPr>
            <a:lvl3pPr>
              <a:defRPr sz="1200"/>
            </a:lvl3pPr>
            <a:lvl4pPr>
              <a:defRPr sz="1100"/>
            </a:lvl4pPr>
            <a:lvl5pPr>
              <a:defRPr sz="1100"/>
            </a:lvl5pPr>
            <a:lvl6pPr>
              <a:defRPr sz="750"/>
            </a:lvl6pPr>
            <a:lvl7pPr>
              <a:defRPr sz="750"/>
            </a:lvl7pPr>
            <a:lvl8pPr>
              <a:defRPr sz="750"/>
            </a:lvl8pPr>
            <a:lvl9pPr>
              <a:defRPr sz="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753903F-777F-8B4D-8568-B9E93A6194EB}" type="datetime1">
              <a:rPr lang="en-US" smtClean="0"/>
              <a:t>2/17/2020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C9F2412-3539-B440-B8D0-04FCB9C93E41}" type="slidenum">
              <a:rPr lang="en-GB"/>
              <a:pPr>
                <a:defRPr/>
              </a:pPr>
              <a:t>‹#›</a:t>
            </a:fld>
            <a:endParaRPr lang="en-GB"/>
          </a:p>
        </p:txBody>
      </p:sp>
      <p:sp>
        <p:nvSpPr>
          <p:cNvPr id="10" name="Shape 31">
            <a:extLst>
              <a:ext uri="{FF2B5EF4-FFF2-40B4-BE49-F238E27FC236}">
                <a16:creationId xmlns:a16="http://schemas.microsoft.com/office/drawing/2014/main" id="{313EB17C-605C-A54B-88DF-5B85E49EFA06}"/>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57837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8721A9B-B6D4-3D45-A9ED-A90EF0C241CB}" type="datetime1">
              <a:rPr lang="en-US" smtClean="0"/>
              <a:t>2/17/2020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7511EA30-EE1A-224C-B1A5-D613D649D340}" type="slidenum">
              <a:rPr lang="en-GB"/>
              <a:pPr>
                <a:defRPr/>
              </a:pPr>
              <a:t>‹#›</a:t>
            </a:fld>
            <a:endParaRPr lang="en-GB"/>
          </a:p>
        </p:txBody>
      </p:sp>
      <p:sp>
        <p:nvSpPr>
          <p:cNvPr id="6" name="Shape 31">
            <a:extLst>
              <a:ext uri="{FF2B5EF4-FFF2-40B4-BE49-F238E27FC236}">
                <a16:creationId xmlns:a16="http://schemas.microsoft.com/office/drawing/2014/main" id="{5AA9C515-0705-7B48-8265-C3B8365757BD}"/>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1967977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8FEF782-0C1E-1147-BDBC-60AA537F4082}" type="datetime1">
              <a:rPr lang="en-US" smtClean="0"/>
              <a:t>2/17/2020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7E1F828E-4B39-DC4D-A599-36004B51E205}" type="slidenum">
              <a:rPr lang="en-US"/>
              <a:pPr>
                <a:defRPr/>
              </a:pPr>
              <a:t>‹#›</a:t>
            </a:fld>
            <a:endParaRPr lang="en-US"/>
          </a:p>
        </p:txBody>
      </p:sp>
      <p:sp>
        <p:nvSpPr>
          <p:cNvPr id="5" name="Shape 31">
            <a:extLst>
              <a:ext uri="{FF2B5EF4-FFF2-40B4-BE49-F238E27FC236}">
                <a16:creationId xmlns:a16="http://schemas.microsoft.com/office/drawing/2014/main" id="{D4AF40A0-6499-514A-9AFA-BD561F7A3D50}"/>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34845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6" y="1333500"/>
            <a:ext cx="2661841" cy="11430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6527" y="571502"/>
            <a:ext cx="4680743" cy="4558059"/>
          </a:xfrm>
        </p:spPr>
        <p:txBody>
          <a:bodyPr>
            <a:normAutofit/>
          </a:bodyPr>
          <a:lstStyle>
            <a:lvl1pPr>
              <a:defRPr sz="2400"/>
            </a:lvl1pPr>
            <a:lvl2pPr>
              <a:defRPr sz="2000"/>
            </a:lvl2pPr>
            <a:lvl3pPr>
              <a:defRPr sz="1600"/>
            </a:lvl3pPr>
            <a:lvl4pPr>
              <a:defRPr sz="1200"/>
            </a:lvl4pPr>
            <a:lvl5pPr>
              <a:defRPr sz="1200"/>
            </a:lvl5pPr>
            <a:lvl6pPr>
              <a:defRPr sz="875"/>
            </a:lvl6pPr>
            <a:lvl7pPr>
              <a:defRPr sz="875"/>
            </a:lvl7pPr>
            <a:lvl8pPr>
              <a:defRPr sz="875"/>
            </a:lvl8pPr>
            <a:lvl9pPr>
              <a:defRPr sz="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6" y="2476500"/>
            <a:ext cx="2661841" cy="1524000"/>
          </a:xfrm>
        </p:spPr>
        <p:txBody>
          <a:bodyPr>
            <a:normAutofit/>
          </a:bodyPr>
          <a:lstStyle>
            <a:lvl1pPr marL="0" indent="0" algn="ctr">
              <a:buNone/>
              <a:defRPr sz="14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AD18EFD-F73B-B24F-8869-B6F434543551}" type="datetime1">
              <a:rPr lang="en-US" smtClean="0"/>
              <a:t>2/17/2020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8BA36AA5-96DB-B746-9604-8704752F6393}" type="slidenum">
              <a:rPr lang="en-GB"/>
              <a:pPr>
                <a:defRPr/>
              </a:pPr>
              <a:t>‹#›</a:t>
            </a:fld>
            <a:endParaRPr lang="en-GB"/>
          </a:p>
        </p:txBody>
      </p:sp>
      <p:sp>
        <p:nvSpPr>
          <p:cNvPr id="8" name="Shape 31">
            <a:extLst>
              <a:ext uri="{FF2B5EF4-FFF2-40B4-BE49-F238E27FC236}">
                <a16:creationId xmlns:a16="http://schemas.microsoft.com/office/drawing/2014/main" id="{C99F5BFF-9247-454D-A52D-77EF447BAABA}"/>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25583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5" y="1460499"/>
            <a:ext cx="4069619" cy="11430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3" y="762000"/>
            <a:ext cx="2460731" cy="3810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000"/>
            </a:lvl1pPr>
            <a:lvl2pPr marL="285739" indent="0">
              <a:buNone/>
              <a:defRPr sz="1000"/>
            </a:lvl2pPr>
            <a:lvl3pPr marL="571477" indent="0">
              <a:buNone/>
              <a:defRPr sz="1000"/>
            </a:lvl3pPr>
            <a:lvl4pPr marL="857216" indent="0">
              <a:buNone/>
              <a:defRPr sz="1000"/>
            </a:lvl4pPr>
            <a:lvl5pPr marL="1142954" indent="0">
              <a:buNone/>
              <a:defRPr sz="1000"/>
            </a:lvl5pPr>
            <a:lvl6pPr marL="1428693" indent="0">
              <a:buNone/>
              <a:defRPr sz="1000"/>
            </a:lvl6pPr>
            <a:lvl7pPr marL="1714431" indent="0">
              <a:buNone/>
              <a:defRPr sz="1000"/>
            </a:lvl7pPr>
            <a:lvl8pPr marL="2000170" indent="0">
              <a:buNone/>
              <a:defRPr sz="1000"/>
            </a:lvl8pPr>
            <a:lvl9pPr marL="2285909" indent="0">
              <a:buNone/>
              <a:defRPr sz="1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1112045" y="2603499"/>
            <a:ext cx="4069619" cy="1524000"/>
          </a:xfrm>
        </p:spPr>
        <p:txBody>
          <a:bodyPr>
            <a:normAutofit/>
          </a:bodyPr>
          <a:lstStyle>
            <a:lvl1pPr marL="0" indent="0" algn="ctr">
              <a:buNone/>
              <a:defRPr sz="1800"/>
            </a:lvl1pPr>
            <a:lvl2pPr marL="285739" indent="0">
              <a:buNone/>
              <a:defRPr sz="750"/>
            </a:lvl2pPr>
            <a:lvl3pPr marL="571477" indent="0">
              <a:buNone/>
              <a:defRPr sz="625"/>
            </a:lvl3pPr>
            <a:lvl4pPr marL="857216" indent="0">
              <a:buNone/>
              <a:defRPr sz="562"/>
            </a:lvl4pPr>
            <a:lvl5pPr marL="1142954" indent="0">
              <a:buNone/>
              <a:defRPr sz="562"/>
            </a:lvl5pPr>
            <a:lvl6pPr marL="1428693" indent="0">
              <a:buNone/>
              <a:defRPr sz="562"/>
            </a:lvl6pPr>
            <a:lvl7pPr marL="1714431" indent="0">
              <a:buNone/>
              <a:defRPr sz="562"/>
            </a:lvl7pPr>
            <a:lvl8pPr marL="2000170" indent="0">
              <a:buNone/>
              <a:defRPr sz="562"/>
            </a:lvl8pPr>
            <a:lvl9pPr marL="2285909" indent="0">
              <a:buNone/>
              <a:defRPr sz="562"/>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86D5DE9-9BBC-5948-BCD4-460FDA513281}" type="datetime1">
              <a:rPr lang="en-US" smtClean="0"/>
              <a:t>2/17/2020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96D6E9D2-F4C8-DD4D-B05F-697F1ABDA835}" type="slidenum">
              <a:rPr lang="en-GB"/>
              <a:pPr>
                <a:defRPr/>
              </a:pPr>
              <a:t>‹#›</a:t>
            </a:fld>
            <a:endParaRPr lang="en-GB"/>
          </a:p>
        </p:txBody>
      </p:sp>
      <p:sp>
        <p:nvSpPr>
          <p:cNvPr id="8" name="Shape 31">
            <a:extLst>
              <a:ext uri="{FF2B5EF4-FFF2-40B4-BE49-F238E27FC236}">
                <a16:creationId xmlns:a16="http://schemas.microsoft.com/office/drawing/2014/main" id="{F48A3329-AAC8-EC44-8F8D-51F2CA5310B0}"/>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2"/>
              </a:rPr>
              <a:t>Creative Commons Attribution-</a:t>
            </a:r>
            <a:r>
              <a:rPr lang="en-US" sz="800" dirty="0" err="1">
                <a:uFillTx/>
                <a:hlinkClick r:id="rId2"/>
              </a:rPr>
              <a:t>ShareAlike</a:t>
            </a:r>
            <a:r>
              <a:rPr lang="en-US" sz="800" dirty="0">
                <a:uFillTx/>
                <a:hlinkClick r:id="rId2"/>
              </a:rPr>
              <a:t> 4.0 International License</a:t>
            </a:r>
            <a:r>
              <a:rPr lang="en-US" sz="800" dirty="0">
                <a:uFillTx/>
              </a:rPr>
              <a:t>.</a:t>
            </a:r>
          </a:p>
        </p:txBody>
      </p:sp>
    </p:spTree>
    <p:extLst>
      <p:ext uri="{BB962C8B-B14F-4D97-AF65-F5344CB8AC3E}">
        <p14:creationId xmlns:p14="http://schemas.microsoft.com/office/powerpoint/2010/main" val="59818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hyperlink" Target="https://creativecommons.org/licenses/by-sa/4.0/"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63732" y="131763"/>
            <a:ext cx="8164332" cy="5937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8" name="Text Placeholder 2"/>
          <p:cNvSpPr>
            <a:spLocks noGrp="1"/>
          </p:cNvSpPr>
          <p:nvPr>
            <p:ph type="body" idx="1"/>
          </p:nvPr>
        </p:nvSpPr>
        <p:spPr bwMode="auto">
          <a:xfrm>
            <a:off x="463732" y="903288"/>
            <a:ext cx="8164332" cy="430847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sp>
        <p:nvSpPr>
          <p:cNvPr id="4" name="Date Placeholder 3"/>
          <p:cNvSpPr>
            <a:spLocks noGrp="1"/>
          </p:cNvSpPr>
          <p:nvPr>
            <p:ph type="dt" sz="half" idx="2"/>
          </p:nvPr>
        </p:nvSpPr>
        <p:spPr>
          <a:xfrm>
            <a:off x="7299325" y="5259388"/>
            <a:ext cx="857250" cy="303212"/>
          </a:xfrm>
          <a:prstGeom prst="rect">
            <a:avLst/>
          </a:prstGeom>
        </p:spPr>
        <p:txBody>
          <a:bodyPr vert="horz" lIns="91440" tIns="45720" rIns="91440" bIns="45720" rtlCol="0" anchor="ctr"/>
          <a:lstStyle>
            <a:lvl1pPr algn="r"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fld id="{7323C85F-1269-B54F-84D5-B0E2FBC7E66E}" type="datetime1">
              <a:rPr lang="en-US" smtClean="0"/>
              <a:t>2/17/2020</a:t>
            </a:fld>
            <a:endParaRPr lang="en-US"/>
          </a:p>
        </p:txBody>
      </p:sp>
      <p:sp>
        <p:nvSpPr>
          <p:cNvPr id="5" name="Footer Placeholder 4"/>
          <p:cNvSpPr>
            <a:spLocks noGrp="1"/>
          </p:cNvSpPr>
          <p:nvPr>
            <p:ph type="ftr" sz="quarter" idx="3"/>
          </p:nvPr>
        </p:nvSpPr>
        <p:spPr>
          <a:xfrm>
            <a:off x="463731" y="5259388"/>
            <a:ext cx="4108269" cy="303212"/>
          </a:xfrm>
          <a:prstGeom prst="rect">
            <a:avLst/>
          </a:prstGeom>
        </p:spPr>
        <p:txBody>
          <a:bodyPr vert="horz" lIns="91440" tIns="45720" rIns="91440" bIns="45720" rtlCol="0" anchor="ctr"/>
          <a:lstStyle>
            <a:lvl1pPr algn="l"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endParaRPr lang="en-GB" dirty="0"/>
          </a:p>
        </p:txBody>
      </p:sp>
      <p:sp>
        <p:nvSpPr>
          <p:cNvPr id="6" name="Slide Number Placeholder 5"/>
          <p:cNvSpPr>
            <a:spLocks noGrp="1"/>
          </p:cNvSpPr>
          <p:nvPr>
            <p:ph type="sldNum" sz="quarter" idx="4"/>
          </p:nvPr>
        </p:nvSpPr>
        <p:spPr>
          <a:xfrm>
            <a:off x="8213725" y="5259388"/>
            <a:ext cx="414338" cy="303212"/>
          </a:xfrm>
          <a:prstGeom prst="rect">
            <a:avLst/>
          </a:prstGeom>
        </p:spPr>
        <p:txBody>
          <a:bodyPr vert="horz" lIns="91440" tIns="45720" rIns="91440" bIns="45720" rtlCol="0" anchor="ctr"/>
          <a:lstStyle>
            <a:lvl1pPr algn="r" eaLnBrk="1" hangingPunct="1">
              <a:spcBef>
                <a:spcPct val="20000"/>
              </a:spcBef>
              <a:buClr>
                <a:schemeClr val="hlink"/>
              </a:buClr>
              <a:buSzPct val="55000"/>
              <a:buFont typeface="Wingdings" pitchFamily="2" charset="2"/>
              <a:buNone/>
              <a:defRPr sz="800" b="0" i="0" smtClean="0">
                <a:solidFill>
                  <a:schemeClr val="tx1"/>
                </a:solidFill>
                <a:effectLst/>
                <a:latin typeface="+mn-lt"/>
              </a:defRPr>
            </a:lvl1pPr>
          </a:lstStyle>
          <a:p>
            <a:pPr>
              <a:defRPr/>
            </a:pPr>
            <a:fld id="{361BC5EF-03BB-A040-9334-4208FF5B5108}" type="slidenum">
              <a:rPr lang="en-GB"/>
              <a:pPr>
                <a:defRPr/>
              </a:pPr>
              <a:t>‹#›</a:t>
            </a:fld>
            <a:endParaRPr lang="en-GB"/>
          </a:p>
        </p:txBody>
      </p:sp>
      <p:sp>
        <p:nvSpPr>
          <p:cNvPr id="8" name="Shape 31">
            <a:extLst>
              <a:ext uri="{FF2B5EF4-FFF2-40B4-BE49-F238E27FC236}">
                <a16:creationId xmlns:a16="http://schemas.microsoft.com/office/drawing/2014/main" id="{E9358145-F44C-6F4E-989F-3E332DF8704C}"/>
              </a:ext>
            </a:extLst>
          </p:cNvPr>
          <p:cNvSpPr>
            <a:spLocks/>
          </p:cNvSpPr>
          <p:nvPr userDrawn="1"/>
        </p:nvSpPr>
        <p:spPr>
          <a:xfrm>
            <a:off x="0" y="5504657"/>
            <a:ext cx="6862232" cy="210343"/>
          </a:xfrm>
          <a:prstGeom prst="rect">
            <a:avLst/>
          </a:prstGeom>
          <a:noFill/>
          <a:ln>
            <a:noFill/>
          </a:ln>
        </p:spPr>
        <p:txBody>
          <a:bodyPr wrap="square" lIns="91425" tIns="45700" rIns="91425" bIns="45700" anchor="b" anchorCtr="0">
            <a:noAutofit/>
          </a:bodyPr>
          <a:lstStyle/>
          <a:p>
            <a:r>
              <a:rPr lang="en-US" sz="800" dirty="0">
                <a:uFillTx/>
              </a:rPr>
              <a:t>Except where otherwise noted, this work is licensed under a </a:t>
            </a:r>
            <a:r>
              <a:rPr lang="en-US" sz="800" dirty="0">
                <a:uFillTx/>
                <a:hlinkClick r:id="rId19"/>
              </a:rPr>
              <a:t>Creative Commons Attribution-</a:t>
            </a:r>
            <a:r>
              <a:rPr lang="en-US" sz="800" dirty="0" err="1">
                <a:uFillTx/>
                <a:hlinkClick r:id="rId19"/>
              </a:rPr>
              <a:t>ShareAlike</a:t>
            </a:r>
            <a:r>
              <a:rPr lang="en-US" sz="800" dirty="0">
                <a:uFillTx/>
                <a:hlinkClick r:id="rId19"/>
              </a:rPr>
              <a:t> 4.0 International License</a:t>
            </a:r>
            <a:r>
              <a:rPr lang="en-US" sz="800" dirty="0">
                <a:uFillTx/>
              </a:rPr>
              <a:t>.</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85" r:id="rId3"/>
    <p:sldLayoutId id="2147483698" r:id="rId4"/>
    <p:sldLayoutId id="2147483686" r:id="rId5"/>
    <p:sldLayoutId id="2147483687" r:id="rId6"/>
    <p:sldLayoutId id="2147483699" r:id="rId7"/>
    <p:sldLayoutId id="2147483688" r:id="rId8"/>
    <p:sldLayoutId id="2147483689" r:id="rId9"/>
    <p:sldLayoutId id="2147483690" r:id="rId10"/>
    <p:sldLayoutId id="2147483691" r:id="rId11"/>
    <p:sldLayoutId id="2147483700" r:id="rId12"/>
    <p:sldLayoutId id="2147483692" r:id="rId13"/>
    <p:sldLayoutId id="2147483701" r:id="rId14"/>
    <p:sldLayoutId id="2147483693" r:id="rId15"/>
    <p:sldLayoutId id="2147483694" r:id="rId16"/>
    <p:sldLayoutId id="2147483695" r:id="rId17"/>
  </p:sldLayoutIdLst>
  <p:hf hdr="0" dt="0"/>
  <p:txStyles>
    <p:titleStyle>
      <a:lvl1pPr algn="ctr" defTabSz="284163" rtl="0" fontAlgn="base">
        <a:spcBef>
          <a:spcPct val="0"/>
        </a:spcBef>
        <a:spcAft>
          <a:spcPct val="0"/>
        </a:spcAft>
        <a:defRPr sz="3200" kern="1200">
          <a:ln w="3175" cmpd="sng">
            <a:noFill/>
          </a:ln>
          <a:solidFill>
            <a:schemeClr val="tx1"/>
          </a:solidFill>
          <a:latin typeface="Franklin Gothic Demi" charset="0"/>
          <a:ea typeface="Franklin Gothic Demi" charset="0"/>
          <a:cs typeface="Franklin Gothic Demi" charset="0"/>
        </a:defRPr>
      </a:lvl1pPr>
      <a:lvl2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2pPr>
      <a:lvl3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3pPr>
      <a:lvl4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4pPr>
      <a:lvl5pPr algn="ctr" defTabSz="284163" rtl="0" fontAlgn="base">
        <a:spcBef>
          <a:spcPct val="0"/>
        </a:spcBef>
        <a:spcAft>
          <a:spcPct val="0"/>
        </a:spcAft>
        <a:defRPr sz="3200">
          <a:solidFill>
            <a:schemeClr val="tx1"/>
          </a:solidFill>
          <a:latin typeface="Franklin Gothic Demi" charset="0"/>
          <a:ea typeface="Franklin Gothic Demi" charset="0"/>
          <a:cs typeface="Franklin Gothic Demi"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7800" indent="-177800" algn="l" defTabSz="284163" rtl="0" fontAlgn="base">
        <a:spcBef>
          <a:spcPct val="20000"/>
        </a:spcBef>
        <a:spcAft>
          <a:spcPts val="375"/>
        </a:spcAft>
        <a:buClr>
          <a:srgbClr val="7F241A"/>
        </a:buClr>
        <a:buSzPct val="145000"/>
        <a:buFont typeface="Arial" charset="0"/>
        <a:buChar char="•"/>
        <a:defRPr sz="2400" kern="1200">
          <a:solidFill>
            <a:schemeClr val="tx1"/>
          </a:solidFill>
          <a:latin typeface="Helvetica"/>
          <a:ea typeface="Constantia" charset="0"/>
          <a:cs typeface="Helvetica"/>
        </a:defRPr>
      </a:lvl1pPr>
      <a:lvl2pPr marL="463550" indent="-177800" algn="l" defTabSz="284163" rtl="0" fontAlgn="base">
        <a:spcBef>
          <a:spcPct val="20000"/>
        </a:spcBef>
        <a:spcAft>
          <a:spcPts val="375"/>
        </a:spcAft>
        <a:buClr>
          <a:srgbClr val="7F241A"/>
        </a:buClr>
        <a:buSzPct val="145000"/>
        <a:buFont typeface="Arial" charset="0"/>
        <a:buChar char="•"/>
        <a:defRPr sz="2200" kern="1200">
          <a:solidFill>
            <a:schemeClr val="tx1"/>
          </a:solidFill>
          <a:latin typeface="Helvetica"/>
          <a:ea typeface="Constantia" charset="0"/>
          <a:cs typeface="Helvetica"/>
        </a:defRPr>
      </a:lvl2pPr>
      <a:lvl3pPr marL="749300" indent="-177800" algn="l" defTabSz="284163" rtl="0" fontAlgn="base">
        <a:spcBef>
          <a:spcPct val="20000"/>
        </a:spcBef>
        <a:spcAft>
          <a:spcPts val="375"/>
        </a:spcAft>
        <a:buClr>
          <a:srgbClr val="7F241A"/>
        </a:buClr>
        <a:buSzPct val="145000"/>
        <a:buFont typeface="Arial" charset="0"/>
        <a:buChar char="•"/>
        <a:defRPr sz="2000" kern="1200">
          <a:solidFill>
            <a:schemeClr val="tx1"/>
          </a:solidFill>
          <a:latin typeface="Helvetica"/>
          <a:ea typeface="Constantia" charset="0"/>
          <a:cs typeface="Helvetica"/>
        </a:defRPr>
      </a:lvl3pPr>
      <a:lvl4pPr marL="963613" indent="-106363" algn="l" defTabSz="284163" rtl="0" fontAlgn="base">
        <a:spcBef>
          <a:spcPct val="20000"/>
        </a:spcBef>
        <a:spcAft>
          <a:spcPts val="375"/>
        </a:spcAft>
        <a:buClr>
          <a:srgbClr val="7F241A"/>
        </a:buClr>
        <a:buSzPct val="145000"/>
        <a:buFont typeface="Arial" charset="0"/>
        <a:buChar char="•"/>
        <a:defRPr kern="1200">
          <a:solidFill>
            <a:schemeClr val="tx1"/>
          </a:solidFill>
          <a:latin typeface="Helvetica"/>
          <a:ea typeface="Constantia" charset="0"/>
          <a:cs typeface="Helvetica"/>
        </a:defRPr>
      </a:lvl4pPr>
      <a:lvl5pPr marL="1249363" indent="-106363" algn="l" defTabSz="284163" rtl="0" fontAlgn="base">
        <a:spcBef>
          <a:spcPct val="20000"/>
        </a:spcBef>
        <a:spcAft>
          <a:spcPts val="375"/>
        </a:spcAft>
        <a:buClr>
          <a:srgbClr val="7F241A"/>
        </a:buClr>
        <a:buSzPct val="145000"/>
        <a:buFont typeface="Arial" charset="0"/>
        <a:buChar char="•"/>
        <a:defRPr sz="1600" kern="1200">
          <a:solidFill>
            <a:schemeClr val="tx1"/>
          </a:solidFill>
          <a:latin typeface="Helvetica"/>
          <a:ea typeface="Constantia" charset="0"/>
          <a:cs typeface="Helvetica"/>
        </a:defRPr>
      </a:lvl5pPr>
      <a:lvl6pPr marL="1571562"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6pPr>
      <a:lvl7pPr marL="1857301"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7pPr>
      <a:lvl8pPr marL="2143039"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8pPr>
      <a:lvl9pPr marL="2428778" indent="-142869" algn="l" defTabSz="285739" rtl="0" eaLnBrk="1" latinLnBrk="0" hangingPunct="1">
        <a:spcBef>
          <a:spcPct val="20000"/>
        </a:spcBef>
        <a:spcAft>
          <a:spcPts val="375"/>
        </a:spcAft>
        <a:buClr>
          <a:schemeClr val="accent1">
            <a:lumMod val="75000"/>
          </a:schemeClr>
        </a:buClr>
        <a:buSzPct val="145000"/>
        <a:buFont typeface="Arial"/>
        <a:buChar char="•"/>
        <a:defRPr sz="875" kern="1200" cap="none">
          <a:solidFill>
            <a:schemeClr val="tx1"/>
          </a:solidFill>
          <a:effectLst/>
          <a:latin typeface="+mn-lt"/>
          <a:ea typeface="+mn-ea"/>
          <a:cs typeface="+mn-cs"/>
        </a:defRPr>
      </a:lvl9pPr>
    </p:bodyStyle>
    <p:otherStyle>
      <a:defPPr>
        <a:defRPr lang="en-US"/>
      </a:defPPr>
      <a:lvl1pPr marL="0" algn="l" defTabSz="285739" rtl="0" eaLnBrk="1" latinLnBrk="0" hangingPunct="1">
        <a:defRPr sz="1125" kern="1200">
          <a:solidFill>
            <a:schemeClr val="tx1"/>
          </a:solidFill>
          <a:latin typeface="+mn-lt"/>
          <a:ea typeface="+mn-ea"/>
          <a:cs typeface="+mn-cs"/>
        </a:defRPr>
      </a:lvl1pPr>
      <a:lvl2pPr marL="285739" algn="l" defTabSz="285739" rtl="0" eaLnBrk="1" latinLnBrk="0" hangingPunct="1">
        <a:defRPr sz="1125" kern="1200">
          <a:solidFill>
            <a:schemeClr val="tx1"/>
          </a:solidFill>
          <a:latin typeface="+mn-lt"/>
          <a:ea typeface="+mn-ea"/>
          <a:cs typeface="+mn-cs"/>
        </a:defRPr>
      </a:lvl2pPr>
      <a:lvl3pPr marL="571477" algn="l" defTabSz="285739" rtl="0" eaLnBrk="1" latinLnBrk="0" hangingPunct="1">
        <a:defRPr sz="1125" kern="1200">
          <a:solidFill>
            <a:schemeClr val="tx1"/>
          </a:solidFill>
          <a:latin typeface="+mn-lt"/>
          <a:ea typeface="+mn-ea"/>
          <a:cs typeface="+mn-cs"/>
        </a:defRPr>
      </a:lvl3pPr>
      <a:lvl4pPr marL="857216" algn="l" defTabSz="285739" rtl="0" eaLnBrk="1" latinLnBrk="0" hangingPunct="1">
        <a:defRPr sz="1125" kern="1200">
          <a:solidFill>
            <a:schemeClr val="tx1"/>
          </a:solidFill>
          <a:latin typeface="+mn-lt"/>
          <a:ea typeface="+mn-ea"/>
          <a:cs typeface="+mn-cs"/>
        </a:defRPr>
      </a:lvl4pPr>
      <a:lvl5pPr marL="1142954" algn="l" defTabSz="285739" rtl="0" eaLnBrk="1" latinLnBrk="0" hangingPunct="1">
        <a:defRPr sz="1125" kern="1200">
          <a:solidFill>
            <a:schemeClr val="tx1"/>
          </a:solidFill>
          <a:latin typeface="+mn-lt"/>
          <a:ea typeface="+mn-ea"/>
          <a:cs typeface="+mn-cs"/>
        </a:defRPr>
      </a:lvl5pPr>
      <a:lvl6pPr marL="1428693" algn="l" defTabSz="285739" rtl="0" eaLnBrk="1" latinLnBrk="0" hangingPunct="1">
        <a:defRPr sz="1125" kern="1200">
          <a:solidFill>
            <a:schemeClr val="tx1"/>
          </a:solidFill>
          <a:latin typeface="+mn-lt"/>
          <a:ea typeface="+mn-ea"/>
          <a:cs typeface="+mn-cs"/>
        </a:defRPr>
      </a:lvl6pPr>
      <a:lvl7pPr marL="1714431" algn="l" defTabSz="285739" rtl="0" eaLnBrk="1" latinLnBrk="0" hangingPunct="1">
        <a:defRPr sz="1125" kern="1200">
          <a:solidFill>
            <a:schemeClr val="tx1"/>
          </a:solidFill>
          <a:latin typeface="+mn-lt"/>
          <a:ea typeface="+mn-ea"/>
          <a:cs typeface="+mn-cs"/>
        </a:defRPr>
      </a:lvl7pPr>
      <a:lvl8pPr marL="2000170" algn="l" defTabSz="285739" rtl="0" eaLnBrk="1" latinLnBrk="0" hangingPunct="1">
        <a:defRPr sz="1125" kern="1200">
          <a:solidFill>
            <a:schemeClr val="tx1"/>
          </a:solidFill>
          <a:latin typeface="+mn-lt"/>
          <a:ea typeface="+mn-ea"/>
          <a:cs typeface="+mn-cs"/>
        </a:defRPr>
      </a:lvl8pPr>
      <a:lvl9pPr marL="2285909" algn="l" defTabSz="285739"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3ca%20rel=%22license%22%20href=%22http:/creativecommons.org/licenses/by-sa/4.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creativecommons.org/licenses/by-nc/2.0/?ref=ccsearch&amp;atype=rich" TargetMode="External"/><Relationship Id="rId3" Type="http://schemas.openxmlformats.org/officeDocument/2006/relationships/image" Target="../media/image5.png"/><Relationship Id="rId7" Type="http://schemas.openxmlformats.org/officeDocument/2006/relationships/hyperlink" Target="http://www.flickr.com/photos/14169161@N00"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www.flickr.com/photos/14169161@N00/2626025979" TargetMode="External"/><Relationship Id="rId5" Type="http://schemas.openxmlformats.org/officeDocument/2006/relationships/image" Target="../media/image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ctrTitle"/>
          </p:nvPr>
        </p:nvSpPr>
        <p:spPr>
          <a:xfrm>
            <a:off x="175364" y="1149350"/>
            <a:ext cx="8451111" cy="2181225"/>
          </a:xfrm>
        </p:spPr>
        <p:txBody>
          <a:bodyPr anchor="ctr"/>
          <a:lstStyle/>
          <a:p>
            <a:pPr algn="ctr"/>
            <a:r>
              <a:rPr lang="en-US" altLang="en-US" sz="4000" dirty="0">
                <a:ln>
                  <a:noFill/>
                </a:ln>
              </a:rPr>
              <a:t>Cluster-Based Processing </a:t>
            </a:r>
            <a:br>
              <a:rPr lang="en-US" altLang="en-US" sz="4000" dirty="0">
                <a:ln>
                  <a:noFill/>
                </a:ln>
              </a:rPr>
            </a:br>
            <a:r>
              <a:rPr lang="en-US" altLang="en-US" sz="4000" dirty="0">
                <a:ln>
                  <a:noFill/>
                </a:ln>
              </a:rPr>
              <a:t>of Graph Data</a:t>
            </a:r>
          </a:p>
        </p:txBody>
      </p:sp>
      <p:pic>
        <p:nvPicPr>
          <p:cNvPr id="7" name="Picture 2">
            <a:extLst>
              <a:ext uri="{FF2B5EF4-FFF2-40B4-BE49-F238E27FC236}">
                <a16:creationId xmlns:a16="http://schemas.microsoft.com/office/drawing/2014/main" id="{181BFFD0-8565-4026-AFBA-C7C96DD45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3" y="3330226"/>
            <a:ext cx="2077453" cy="5702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reative Commons License">
            <a:hlinkClick r:id="rId4" action="ppaction://hlinkfile"/>
            <a:extLst>
              <a:ext uri="{FF2B5EF4-FFF2-40B4-BE49-F238E27FC236}">
                <a16:creationId xmlns:a16="http://schemas.microsoft.com/office/drawing/2014/main" id="{5B3F5E85-57ED-834B-9423-D5F6ED2C9E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31" y="5110959"/>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798799-1CDD-460D-B678-AA47009B2A00}"/>
              </a:ext>
            </a:extLst>
          </p:cNvPr>
          <p:cNvSpPr>
            <a:spLocks noGrp="1"/>
          </p:cNvSpPr>
          <p:nvPr>
            <p:ph type="title"/>
          </p:nvPr>
        </p:nvSpPr>
        <p:spPr/>
        <p:txBody>
          <a:bodyPr/>
          <a:lstStyle/>
          <a:p>
            <a:r>
              <a:rPr lang="en-US" dirty="0"/>
              <a:t>Breadth-First</a:t>
            </a:r>
            <a:br>
              <a:rPr lang="en-US" dirty="0"/>
            </a:br>
            <a:r>
              <a:rPr lang="en-US" dirty="0"/>
              <a:t>Search in Apache Spark</a:t>
            </a:r>
          </a:p>
        </p:txBody>
      </p:sp>
      <p:sp>
        <p:nvSpPr>
          <p:cNvPr id="5" name="Content Placeholder 4">
            <a:extLst>
              <a:ext uri="{FF2B5EF4-FFF2-40B4-BE49-F238E27FC236}">
                <a16:creationId xmlns:a16="http://schemas.microsoft.com/office/drawing/2014/main" id="{4A12006B-A2A6-44DC-8ECF-AB3DDB6DB946}"/>
              </a:ext>
            </a:extLst>
          </p:cNvPr>
          <p:cNvSpPr>
            <a:spLocks noGrp="1"/>
          </p:cNvSpPr>
          <p:nvPr>
            <p:ph idx="1"/>
          </p:nvPr>
        </p:nvSpPr>
        <p:spPr>
          <a:xfrm>
            <a:off x="470263" y="1457743"/>
            <a:ext cx="8157007" cy="2536742"/>
          </a:xfrm>
        </p:spPr>
        <p:txBody>
          <a:bodyPr/>
          <a:lstStyle/>
          <a:p>
            <a:r>
              <a:rPr lang="en-US" dirty="0"/>
              <a:t>The centralized BFS algorithm relied on </a:t>
            </a:r>
            <a:r>
              <a:rPr lang="en-US" b="1" dirty="0"/>
              <a:t>sequence</a:t>
            </a:r>
            <a:r>
              <a:rPr lang="en-US" dirty="0"/>
              <a:t> to avoid redundant work – every node was visited at the earliest point possible, and never again</a:t>
            </a:r>
          </a:p>
          <a:p>
            <a:pPr marL="285750" lvl="1" indent="0">
              <a:buNone/>
            </a:pPr>
            <a:r>
              <a:rPr lang="en-US" dirty="0"/>
              <a:t>	(As necessary: review Graph Theory Basics module)</a:t>
            </a:r>
          </a:p>
          <a:p>
            <a:endParaRPr lang="en-US" dirty="0"/>
          </a:p>
          <a:p>
            <a:r>
              <a:rPr lang="en-US" dirty="0"/>
              <a:t>We want to (partly) </a:t>
            </a:r>
            <a:r>
              <a:rPr lang="en-US" b="1" dirty="0"/>
              <a:t>parallelize</a:t>
            </a:r>
            <a:r>
              <a:rPr lang="en-US" dirty="0"/>
              <a:t>, which may introduce redundant, but not sequenced, work!</a:t>
            </a:r>
          </a:p>
        </p:txBody>
      </p:sp>
      <p:sp>
        <p:nvSpPr>
          <p:cNvPr id="3" name="Slide Number Placeholder 2">
            <a:extLst>
              <a:ext uri="{FF2B5EF4-FFF2-40B4-BE49-F238E27FC236}">
                <a16:creationId xmlns:a16="http://schemas.microsoft.com/office/drawing/2014/main" id="{53A5A0DC-1479-4863-A31A-3E78F6F2BCA2}"/>
              </a:ext>
            </a:extLst>
          </p:cNvPr>
          <p:cNvSpPr>
            <a:spLocks noGrp="1"/>
          </p:cNvSpPr>
          <p:nvPr>
            <p:ph type="sldNum" sz="quarter" idx="12"/>
          </p:nvPr>
        </p:nvSpPr>
        <p:spPr/>
        <p:txBody>
          <a:bodyPr/>
          <a:lstStyle/>
          <a:p>
            <a:pPr>
              <a:defRPr/>
            </a:pPr>
            <a:fld id="{7E1F828E-4B39-DC4D-A599-36004B51E205}" type="slidenum">
              <a:rPr lang="en-US" smtClean="0"/>
              <a:pPr>
                <a:defRPr/>
              </a:pPr>
              <a:t>10</a:t>
            </a:fld>
            <a:endParaRPr lang="en-US"/>
          </a:p>
        </p:txBody>
      </p:sp>
    </p:spTree>
    <p:extLst>
      <p:ext uri="{BB962C8B-B14F-4D97-AF65-F5344CB8AC3E}">
        <p14:creationId xmlns:p14="http://schemas.microsoft.com/office/powerpoint/2010/main" val="117494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E2A905-9DAC-411D-8BDE-4F02521EDB70}"/>
              </a:ext>
            </a:extLst>
          </p:cNvPr>
          <p:cNvSpPr>
            <a:spLocks noGrp="1"/>
          </p:cNvSpPr>
          <p:nvPr>
            <p:ph type="title"/>
          </p:nvPr>
        </p:nvSpPr>
        <p:spPr/>
        <p:txBody>
          <a:bodyPr/>
          <a:lstStyle/>
          <a:p>
            <a:r>
              <a:rPr lang="en-US" dirty="0"/>
              <a:t>Distributed Traversal of the Graph</a:t>
            </a:r>
            <a:br>
              <a:rPr lang="en-US" dirty="0"/>
            </a:br>
            <a:r>
              <a:rPr lang="en-US" dirty="0"/>
              <a:t>Requires a Join in Each Step</a:t>
            </a:r>
          </a:p>
        </p:txBody>
      </p:sp>
      <p:sp>
        <p:nvSpPr>
          <p:cNvPr id="5" name="Slide Number Placeholder 4">
            <a:extLst>
              <a:ext uri="{FF2B5EF4-FFF2-40B4-BE49-F238E27FC236}">
                <a16:creationId xmlns:a16="http://schemas.microsoft.com/office/drawing/2014/main" id="{FC62D33F-1209-46A1-BCBF-1D452E49A2B6}"/>
              </a:ext>
            </a:extLst>
          </p:cNvPr>
          <p:cNvSpPr>
            <a:spLocks noGrp="1"/>
          </p:cNvSpPr>
          <p:nvPr>
            <p:ph type="sldNum" sz="quarter" idx="12"/>
          </p:nvPr>
        </p:nvSpPr>
        <p:spPr/>
        <p:txBody>
          <a:bodyPr/>
          <a:lstStyle/>
          <a:p>
            <a:pPr>
              <a:defRPr/>
            </a:pPr>
            <a:fld id="{B910DD2F-4B2A-1149-8114-29949C022244}" type="slidenum">
              <a:rPr lang="en-GB" smtClean="0"/>
              <a:pPr>
                <a:defRPr/>
              </a:pPr>
              <a:t>11</a:t>
            </a:fld>
            <a:endParaRPr lang="en-GB"/>
          </a:p>
        </p:txBody>
      </p:sp>
      <p:sp>
        <p:nvSpPr>
          <p:cNvPr id="8" name="Rectangle 7">
            <a:extLst>
              <a:ext uri="{FF2B5EF4-FFF2-40B4-BE49-F238E27FC236}">
                <a16:creationId xmlns:a16="http://schemas.microsoft.com/office/drawing/2014/main" id="{28AD405E-3BB7-4CE5-8AB5-07D37E6AD070}"/>
              </a:ext>
            </a:extLst>
          </p:cNvPr>
          <p:cNvSpPr/>
          <p:nvPr/>
        </p:nvSpPr>
        <p:spPr>
          <a:xfrm>
            <a:off x="563033" y="1272451"/>
            <a:ext cx="7899399" cy="1323439"/>
          </a:xfrm>
          <a:prstGeom prst="rect">
            <a:avLst/>
          </a:prstGeom>
          <a:solidFill>
            <a:schemeClr val="bg1">
              <a:lumMod val="95000"/>
            </a:schemeClr>
          </a:solidFill>
        </p:spPr>
        <p:txBody>
          <a:bodyPr wrap="square">
            <a:spAutoFit/>
          </a:bodyPr>
          <a:lstStyle/>
          <a:p>
            <a:r>
              <a:rPr lang="en-US" sz="1600" dirty="0">
                <a:solidFill>
                  <a:srgbClr val="AF00DB"/>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pyspark.sql.functions</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import</a:t>
            </a:r>
            <a:r>
              <a:rPr lang="en-US" sz="1600" dirty="0">
                <a:solidFill>
                  <a:srgbClr val="000000"/>
                </a:solidFill>
                <a:latin typeface="Consolas" panose="020B0609020204030204" pitchFamily="49" charset="0"/>
              </a:rPr>
              <a:t> col</a:t>
            </a:r>
          </a:p>
          <a:p>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Start with a subset of nodes</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start_nodes_df</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&lt; </a:t>
            </a:r>
            <a:r>
              <a:rPr lang="en-US" sz="1600" dirty="0">
                <a:solidFill>
                  <a:srgbClr val="09885A"/>
                </a:solidFill>
                <a:latin typeface="Consolas" panose="020B0609020204030204" pitchFamily="49" charset="0"/>
              </a:rPr>
              <a:t>1000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select(col(</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).alias(</a:t>
            </a:r>
            <a:r>
              <a:rPr lang="en-US" sz="1600" dirty="0">
                <a:solidFill>
                  <a:srgbClr val="A31515"/>
                </a:solidFill>
                <a:latin typeface="Consolas" panose="020B0609020204030204" pitchFamily="49" charset="0"/>
              </a:rPr>
              <a: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drop_duplicates</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703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E2A905-9DAC-411D-8BDE-4F02521EDB70}"/>
              </a:ext>
            </a:extLst>
          </p:cNvPr>
          <p:cNvSpPr>
            <a:spLocks noGrp="1"/>
          </p:cNvSpPr>
          <p:nvPr>
            <p:ph type="title"/>
          </p:nvPr>
        </p:nvSpPr>
        <p:spPr/>
        <p:txBody>
          <a:bodyPr/>
          <a:lstStyle/>
          <a:p>
            <a:r>
              <a:rPr lang="en-US" dirty="0"/>
              <a:t>Distributed Traversal of the Graph</a:t>
            </a:r>
            <a:br>
              <a:rPr lang="en-US" dirty="0"/>
            </a:br>
            <a:r>
              <a:rPr lang="en-US" dirty="0"/>
              <a:t>Requires a Join in Each Step</a:t>
            </a:r>
          </a:p>
        </p:txBody>
      </p:sp>
      <p:sp>
        <p:nvSpPr>
          <p:cNvPr id="5" name="Slide Number Placeholder 4">
            <a:extLst>
              <a:ext uri="{FF2B5EF4-FFF2-40B4-BE49-F238E27FC236}">
                <a16:creationId xmlns:a16="http://schemas.microsoft.com/office/drawing/2014/main" id="{FC62D33F-1209-46A1-BCBF-1D452E49A2B6}"/>
              </a:ext>
            </a:extLst>
          </p:cNvPr>
          <p:cNvSpPr>
            <a:spLocks noGrp="1"/>
          </p:cNvSpPr>
          <p:nvPr>
            <p:ph type="sldNum" sz="quarter" idx="12"/>
          </p:nvPr>
        </p:nvSpPr>
        <p:spPr/>
        <p:txBody>
          <a:bodyPr/>
          <a:lstStyle/>
          <a:p>
            <a:pPr>
              <a:defRPr/>
            </a:pPr>
            <a:fld id="{B910DD2F-4B2A-1149-8114-29949C022244}" type="slidenum">
              <a:rPr lang="en-GB" smtClean="0"/>
              <a:pPr>
                <a:defRPr/>
              </a:pPr>
              <a:t>12</a:t>
            </a:fld>
            <a:endParaRPr lang="en-GB"/>
          </a:p>
        </p:txBody>
      </p:sp>
      <p:sp>
        <p:nvSpPr>
          <p:cNvPr id="8" name="Rectangle 7">
            <a:extLst>
              <a:ext uri="{FF2B5EF4-FFF2-40B4-BE49-F238E27FC236}">
                <a16:creationId xmlns:a16="http://schemas.microsoft.com/office/drawing/2014/main" id="{28AD405E-3BB7-4CE5-8AB5-07D37E6AD070}"/>
              </a:ext>
            </a:extLst>
          </p:cNvPr>
          <p:cNvSpPr/>
          <p:nvPr/>
        </p:nvSpPr>
        <p:spPr>
          <a:xfrm>
            <a:off x="563033" y="1272451"/>
            <a:ext cx="7899399" cy="1323439"/>
          </a:xfrm>
          <a:prstGeom prst="rect">
            <a:avLst/>
          </a:prstGeom>
          <a:solidFill>
            <a:schemeClr val="bg1">
              <a:lumMod val="95000"/>
            </a:schemeClr>
          </a:solidFill>
        </p:spPr>
        <p:txBody>
          <a:bodyPr wrap="square">
            <a:spAutoFit/>
          </a:bodyPr>
          <a:lstStyle/>
          <a:p>
            <a:r>
              <a:rPr lang="en-US" sz="1600" dirty="0">
                <a:solidFill>
                  <a:srgbClr val="AF00DB"/>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pyspark.sql.functions</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import</a:t>
            </a:r>
            <a:r>
              <a:rPr lang="en-US" sz="1600" dirty="0">
                <a:solidFill>
                  <a:srgbClr val="000000"/>
                </a:solidFill>
                <a:latin typeface="Consolas" panose="020B0609020204030204" pitchFamily="49" charset="0"/>
              </a:rPr>
              <a:t> col</a:t>
            </a:r>
          </a:p>
          <a:p>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Start with a subset of nodes</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start_nodes_df</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&lt; </a:t>
            </a:r>
            <a:r>
              <a:rPr lang="en-US" sz="1600" dirty="0">
                <a:solidFill>
                  <a:srgbClr val="09885A"/>
                </a:solidFill>
                <a:latin typeface="Consolas" panose="020B0609020204030204" pitchFamily="49" charset="0"/>
              </a:rPr>
              <a:t>1000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select(col(</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).alias(</a:t>
            </a:r>
            <a:r>
              <a:rPr lang="en-US" sz="1600" dirty="0">
                <a:solidFill>
                  <a:srgbClr val="A31515"/>
                </a:solidFill>
                <a:latin typeface="Consolas" panose="020B0609020204030204" pitchFamily="49" charset="0"/>
              </a:rPr>
              <a: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drop_duplicates</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pic>
        <p:nvPicPr>
          <p:cNvPr id="10" name="Picture 9">
            <a:extLst>
              <a:ext uri="{FF2B5EF4-FFF2-40B4-BE49-F238E27FC236}">
                <a16:creationId xmlns:a16="http://schemas.microsoft.com/office/drawing/2014/main" id="{13A48730-9AE6-4637-AD34-C5BC14ED72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54762" y="280987"/>
            <a:ext cx="837798" cy="2611966"/>
          </a:xfrm>
          <a:prstGeom prst="rect">
            <a:avLst/>
          </a:prstGeom>
          <a:ln>
            <a:solidFill>
              <a:schemeClr val="accent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779651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E2A905-9DAC-411D-8BDE-4F02521EDB70}"/>
              </a:ext>
            </a:extLst>
          </p:cNvPr>
          <p:cNvSpPr>
            <a:spLocks noGrp="1"/>
          </p:cNvSpPr>
          <p:nvPr>
            <p:ph type="title"/>
          </p:nvPr>
        </p:nvSpPr>
        <p:spPr/>
        <p:txBody>
          <a:bodyPr/>
          <a:lstStyle/>
          <a:p>
            <a:r>
              <a:rPr lang="en-US" dirty="0"/>
              <a:t>Distributed Traversal of the Graph</a:t>
            </a:r>
            <a:br>
              <a:rPr lang="en-US" dirty="0"/>
            </a:br>
            <a:r>
              <a:rPr lang="en-US" dirty="0"/>
              <a:t>Requires a Join in Each Step</a:t>
            </a:r>
          </a:p>
        </p:txBody>
      </p:sp>
      <p:sp>
        <p:nvSpPr>
          <p:cNvPr id="5" name="Slide Number Placeholder 4">
            <a:extLst>
              <a:ext uri="{FF2B5EF4-FFF2-40B4-BE49-F238E27FC236}">
                <a16:creationId xmlns:a16="http://schemas.microsoft.com/office/drawing/2014/main" id="{FC62D33F-1209-46A1-BCBF-1D452E49A2B6}"/>
              </a:ext>
            </a:extLst>
          </p:cNvPr>
          <p:cNvSpPr>
            <a:spLocks noGrp="1"/>
          </p:cNvSpPr>
          <p:nvPr>
            <p:ph type="sldNum" sz="quarter" idx="12"/>
          </p:nvPr>
        </p:nvSpPr>
        <p:spPr/>
        <p:txBody>
          <a:bodyPr/>
          <a:lstStyle/>
          <a:p>
            <a:pPr>
              <a:defRPr/>
            </a:pPr>
            <a:fld id="{B910DD2F-4B2A-1149-8114-29949C022244}" type="slidenum">
              <a:rPr lang="en-GB" smtClean="0"/>
              <a:pPr>
                <a:defRPr/>
              </a:pPr>
              <a:t>13</a:t>
            </a:fld>
            <a:endParaRPr lang="en-GB"/>
          </a:p>
        </p:txBody>
      </p:sp>
      <p:sp>
        <p:nvSpPr>
          <p:cNvPr id="8" name="Rectangle 7">
            <a:extLst>
              <a:ext uri="{FF2B5EF4-FFF2-40B4-BE49-F238E27FC236}">
                <a16:creationId xmlns:a16="http://schemas.microsoft.com/office/drawing/2014/main" id="{28AD405E-3BB7-4CE5-8AB5-07D37E6AD070}"/>
              </a:ext>
            </a:extLst>
          </p:cNvPr>
          <p:cNvSpPr/>
          <p:nvPr/>
        </p:nvSpPr>
        <p:spPr>
          <a:xfrm>
            <a:off x="563033" y="1272451"/>
            <a:ext cx="7899399" cy="1323439"/>
          </a:xfrm>
          <a:prstGeom prst="rect">
            <a:avLst/>
          </a:prstGeom>
          <a:solidFill>
            <a:schemeClr val="bg1">
              <a:lumMod val="95000"/>
            </a:schemeClr>
          </a:solidFill>
        </p:spPr>
        <p:txBody>
          <a:bodyPr wrap="square">
            <a:spAutoFit/>
          </a:bodyPr>
          <a:lstStyle/>
          <a:p>
            <a:r>
              <a:rPr lang="en-US" sz="1600" dirty="0">
                <a:solidFill>
                  <a:srgbClr val="AF00DB"/>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pyspark.sql.functions</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import</a:t>
            </a:r>
            <a:r>
              <a:rPr lang="en-US" sz="1600" dirty="0">
                <a:solidFill>
                  <a:srgbClr val="000000"/>
                </a:solidFill>
                <a:latin typeface="Consolas" panose="020B0609020204030204" pitchFamily="49" charset="0"/>
              </a:rPr>
              <a:t> col</a:t>
            </a:r>
          </a:p>
          <a:p>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Start with a subset of nodes</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start_nodes_df</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&lt; </a:t>
            </a:r>
            <a:r>
              <a:rPr lang="en-US" sz="1600" dirty="0">
                <a:solidFill>
                  <a:srgbClr val="09885A"/>
                </a:solidFill>
                <a:latin typeface="Consolas" panose="020B0609020204030204" pitchFamily="49" charset="0"/>
              </a:rPr>
              <a:t>1000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select(col(</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).alias(</a:t>
            </a:r>
            <a:r>
              <a:rPr lang="en-US" sz="1600" dirty="0">
                <a:solidFill>
                  <a:srgbClr val="A31515"/>
                </a:solidFill>
                <a:latin typeface="Consolas" panose="020B0609020204030204" pitchFamily="49" charset="0"/>
              </a:rPr>
              <a: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drop_duplicates</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32AF7AD2-6FFF-4F95-BFE8-73689379882E}"/>
              </a:ext>
            </a:extLst>
          </p:cNvPr>
          <p:cNvSpPr/>
          <p:nvPr/>
        </p:nvSpPr>
        <p:spPr>
          <a:xfrm>
            <a:off x="563033" y="3814377"/>
            <a:ext cx="5927725" cy="1077218"/>
          </a:xfrm>
          <a:prstGeom prst="rect">
            <a:avLst/>
          </a:prstGeom>
          <a:solidFill>
            <a:schemeClr val="bg1">
              <a:lumMod val="95000"/>
            </a:schemeClr>
          </a:solidFill>
        </p:spPr>
        <p:txBody>
          <a:bodyPr wrap="square">
            <a:spAutoFit/>
          </a:bodyPr>
          <a:lstStyle/>
          <a:p>
            <a:r>
              <a:rPr lang="en-US" sz="1600" dirty="0" err="1">
                <a:solidFill>
                  <a:srgbClr val="000000"/>
                </a:solidFill>
                <a:latin typeface="Consolas" panose="020B0609020204030204" pitchFamily="49" charset="0"/>
              </a:rPr>
              <a:t>neighbor_nodes_df</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start_nodes_df</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join(</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 start_nodes_df.</a:t>
            </a:r>
            <a:r>
              <a:rPr lang="en-US" sz="1600" dirty="0">
                <a:solidFill>
                  <a:srgbClr val="795E26"/>
                </a:solidFill>
                <a:latin typeface="Consolas" panose="020B0609020204030204" pitchFamily="49" charset="0"/>
              </a:rPr>
              <a:t>id</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select(col(</a:t>
            </a:r>
            <a:r>
              <a:rPr lang="en-US" sz="1600" dirty="0">
                <a:solidFill>
                  <a:srgbClr val="A31515"/>
                </a:solidFill>
                <a:latin typeface="Consolas" panose="020B0609020204030204" pitchFamily="49" charset="0"/>
              </a:rPr>
              <a:t>'to'</a:t>
            </a:r>
            <a:r>
              <a:rPr lang="en-US" sz="1600" dirty="0">
                <a:solidFill>
                  <a:srgbClr val="000000"/>
                </a:solidFill>
                <a:latin typeface="Consolas" panose="020B0609020204030204" pitchFamily="49" charset="0"/>
              </a:rPr>
              <a:t>).alias(</a:t>
            </a:r>
            <a:r>
              <a:rPr lang="en-US" sz="1600" dirty="0">
                <a:solidFill>
                  <a:srgbClr val="A31515"/>
                </a:solidFill>
                <a:latin typeface="Consolas" panose="020B0609020204030204" pitchFamily="49" charset="0"/>
              </a:rPr>
              <a:t>'id'</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pic>
        <p:nvPicPr>
          <p:cNvPr id="10" name="Picture 9">
            <a:extLst>
              <a:ext uri="{FF2B5EF4-FFF2-40B4-BE49-F238E27FC236}">
                <a16:creationId xmlns:a16="http://schemas.microsoft.com/office/drawing/2014/main" id="{13A48730-9AE6-4637-AD34-C5BC14ED72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54762" y="280987"/>
            <a:ext cx="837798" cy="2611966"/>
          </a:xfrm>
          <a:prstGeom prst="rect">
            <a:avLst/>
          </a:prstGeom>
          <a:ln>
            <a:solidFill>
              <a:schemeClr val="accent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90279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9E2A905-9DAC-411D-8BDE-4F02521EDB70}"/>
              </a:ext>
            </a:extLst>
          </p:cNvPr>
          <p:cNvSpPr>
            <a:spLocks noGrp="1"/>
          </p:cNvSpPr>
          <p:nvPr>
            <p:ph type="title"/>
          </p:nvPr>
        </p:nvSpPr>
        <p:spPr/>
        <p:txBody>
          <a:bodyPr/>
          <a:lstStyle/>
          <a:p>
            <a:r>
              <a:rPr lang="en-US" dirty="0"/>
              <a:t>Distributed Traversal of the Graph</a:t>
            </a:r>
            <a:br>
              <a:rPr lang="en-US" dirty="0"/>
            </a:br>
            <a:r>
              <a:rPr lang="en-US" dirty="0"/>
              <a:t>Requires a Join in Each Step</a:t>
            </a:r>
          </a:p>
        </p:txBody>
      </p:sp>
      <p:sp>
        <p:nvSpPr>
          <p:cNvPr id="5" name="Slide Number Placeholder 4">
            <a:extLst>
              <a:ext uri="{FF2B5EF4-FFF2-40B4-BE49-F238E27FC236}">
                <a16:creationId xmlns:a16="http://schemas.microsoft.com/office/drawing/2014/main" id="{FC62D33F-1209-46A1-BCBF-1D452E49A2B6}"/>
              </a:ext>
            </a:extLst>
          </p:cNvPr>
          <p:cNvSpPr>
            <a:spLocks noGrp="1"/>
          </p:cNvSpPr>
          <p:nvPr>
            <p:ph type="sldNum" sz="quarter" idx="12"/>
          </p:nvPr>
        </p:nvSpPr>
        <p:spPr/>
        <p:txBody>
          <a:bodyPr/>
          <a:lstStyle/>
          <a:p>
            <a:pPr>
              <a:defRPr/>
            </a:pPr>
            <a:fld id="{B910DD2F-4B2A-1149-8114-29949C022244}" type="slidenum">
              <a:rPr lang="en-GB" smtClean="0"/>
              <a:pPr>
                <a:defRPr/>
              </a:pPr>
              <a:t>14</a:t>
            </a:fld>
            <a:endParaRPr lang="en-GB"/>
          </a:p>
        </p:txBody>
      </p:sp>
      <p:sp>
        <p:nvSpPr>
          <p:cNvPr id="8" name="Rectangle 7">
            <a:extLst>
              <a:ext uri="{FF2B5EF4-FFF2-40B4-BE49-F238E27FC236}">
                <a16:creationId xmlns:a16="http://schemas.microsoft.com/office/drawing/2014/main" id="{28AD405E-3BB7-4CE5-8AB5-07D37E6AD070}"/>
              </a:ext>
            </a:extLst>
          </p:cNvPr>
          <p:cNvSpPr/>
          <p:nvPr/>
        </p:nvSpPr>
        <p:spPr>
          <a:xfrm>
            <a:off x="563033" y="1272451"/>
            <a:ext cx="7899399" cy="1323439"/>
          </a:xfrm>
          <a:prstGeom prst="rect">
            <a:avLst/>
          </a:prstGeom>
          <a:solidFill>
            <a:schemeClr val="bg1">
              <a:lumMod val="95000"/>
            </a:schemeClr>
          </a:solidFill>
        </p:spPr>
        <p:txBody>
          <a:bodyPr wrap="square">
            <a:spAutoFit/>
          </a:bodyPr>
          <a:lstStyle/>
          <a:p>
            <a:r>
              <a:rPr lang="en-US" sz="1600" dirty="0">
                <a:solidFill>
                  <a:srgbClr val="AF00DB"/>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pyspark.sql.functions</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import</a:t>
            </a:r>
            <a:r>
              <a:rPr lang="en-US" sz="1600" dirty="0">
                <a:solidFill>
                  <a:srgbClr val="000000"/>
                </a:solidFill>
                <a:latin typeface="Consolas" panose="020B0609020204030204" pitchFamily="49" charset="0"/>
              </a:rPr>
              <a:t> col</a:t>
            </a:r>
          </a:p>
          <a:p>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Start with a subset of nodes</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start_nodes_df</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&lt; </a:t>
            </a:r>
            <a:r>
              <a:rPr lang="en-US" sz="1600" dirty="0">
                <a:solidFill>
                  <a:srgbClr val="09885A"/>
                </a:solidFill>
                <a:latin typeface="Consolas" panose="020B0609020204030204" pitchFamily="49" charset="0"/>
              </a:rPr>
              <a:t>1000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select(col(</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).alias(</a:t>
            </a:r>
            <a:r>
              <a:rPr lang="en-US" sz="1600" dirty="0">
                <a:solidFill>
                  <a:srgbClr val="A31515"/>
                </a:solidFill>
                <a:latin typeface="Consolas" panose="020B0609020204030204" pitchFamily="49" charset="0"/>
              </a:rPr>
              <a: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drop_duplicates</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32AF7AD2-6FFF-4F95-BFE8-73689379882E}"/>
              </a:ext>
            </a:extLst>
          </p:cNvPr>
          <p:cNvSpPr/>
          <p:nvPr/>
        </p:nvSpPr>
        <p:spPr>
          <a:xfrm>
            <a:off x="563033" y="3814377"/>
            <a:ext cx="5927725" cy="1077218"/>
          </a:xfrm>
          <a:prstGeom prst="rect">
            <a:avLst/>
          </a:prstGeom>
          <a:solidFill>
            <a:schemeClr val="bg1">
              <a:lumMod val="95000"/>
            </a:schemeClr>
          </a:solidFill>
        </p:spPr>
        <p:txBody>
          <a:bodyPr wrap="square">
            <a:spAutoFit/>
          </a:bodyPr>
          <a:lstStyle/>
          <a:p>
            <a:r>
              <a:rPr lang="en-US" sz="1600" dirty="0" err="1">
                <a:solidFill>
                  <a:srgbClr val="000000"/>
                </a:solidFill>
                <a:latin typeface="Consolas" panose="020B0609020204030204" pitchFamily="49" charset="0"/>
              </a:rPr>
              <a:t>neighbor_nodes_df</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start_nodes_df</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join(</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 start_nodes_df.</a:t>
            </a:r>
            <a:r>
              <a:rPr lang="en-US" sz="1600" dirty="0">
                <a:solidFill>
                  <a:srgbClr val="795E26"/>
                </a:solidFill>
                <a:latin typeface="Consolas" panose="020B0609020204030204" pitchFamily="49" charset="0"/>
              </a:rPr>
              <a:t>id</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select(col(</a:t>
            </a:r>
            <a:r>
              <a:rPr lang="en-US" sz="1600" dirty="0">
                <a:solidFill>
                  <a:srgbClr val="A31515"/>
                </a:solidFill>
                <a:latin typeface="Consolas" panose="020B0609020204030204" pitchFamily="49" charset="0"/>
              </a:rPr>
              <a:t>'to'</a:t>
            </a:r>
            <a:r>
              <a:rPr lang="en-US" sz="1600" dirty="0">
                <a:solidFill>
                  <a:srgbClr val="000000"/>
                </a:solidFill>
                <a:latin typeface="Consolas" panose="020B0609020204030204" pitchFamily="49" charset="0"/>
              </a:rPr>
              <a:t>).alias(</a:t>
            </a:r>
            <a:r>
              <a:rPr lang="en-US" sz="1600" dirty="0">
                <a:solidFill>
                  <a:srgbClr val="A31515"/>
                </a:solidFill>
                <a:latin typeface="Consolas" panose="020B0609020204030204" pitchFamily="49" charset="0"/>
              </a:rPr>
              <a:t>'id'</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pic>
        <p:nvPicPr>
          <p:cNvPr id="10" name="Picture 9">
            <a:extLst>
              <a:ext uri="{FF2B5EF4-FFF2-40B4-BE49-F238E27FC236}">
                <a16:creationId xmlns:a16="http://schemas.microsoft.com/office/drawing/2014/main" id="{13A48730-9AE6-4637-AD34-C5BC14ED72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54762" y="280987"/>
            <a:ext cx="837798" cy="2611966"/>
          </a:xfrm>
          <a:prstGeom prst="rect">
            <a:avLst/>
          </a:prstGeom>
          <a:ln>
            <a:solidFill>
              <a:schemeClr val="accent1"/>
            </a:solidFill>
          </a:ln>
          <a:effectLst>
            <a:outerShdw blurRad="50800" dist="38100" dir="8100000" algn="tr" rotWithShape="0">
              <a:prstClr val="black">
                <a:alpha val="40000"/>
              </a:prstClr>
            </a:outerShdw>
          </a:effectLst>
        </p:spPr>
      </p:pic>
      <p:pic>
        <p:nvPicPr>
          <p:cNvPr id="11" name="Picture 10">
            <a:extLst>
              <a:ext uri="{FF2B5EF4-FFF2-40B4-BE49-F238E27FC236}">
                <a16:creationId xmlns:a16="http://schemas.microsoft.com/office/drawing/2014/main" id="{036DAC64-6468-43E1-8C38-C15BE51F809D}"/>
              </a:ext>
            </a:extLst>
          </p:cNvPr>
          <p:cNvPicPr>
            <a:picLocks noChangeAspect="1"/>
          </p:cNvPicPr>
          <p:nvPr/>
        </p:nvPicPr>
        <p:blipFill>
          <a:blip r:embed="rId4"/>
          <a:stretch>
            <a:fillRect/>
          </a:stretch>
        </p:blipFill>
        <p:spPr>
          <a:xfrm>
            <a:off x="7565812" y="2993170"/>
            <a:ext cx="1267361" cy="2440843"/>
          </a:xfrm>
          <a:prstGeom prst="rect">
            <a:avLst/>
          </a:prstGeom>
          <a:ln>
            <a:solidFill>
              <a:schemeClr val="accent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79314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BF38-31D2-4CC3-9100-DD20C1834A9C}"/>
              </a:ext>
            </a:extLst>
          </p:cNvPr>
          <p:cNvSpPr>
            <a:spLocks noGrp="1"/>
          </p:cNvSpPr>
          <p:nvPr>
            <p:ph type="title"/>
          </p:nvPr>
        </p:nvSpPr>
        <p:spPr/>
        <p:txBody>
          <a:bodyPr/>
          <a:lstStyle/>
          <a:p>
            <a:r>
              <a:rPr lang="en-US" dirty="0"/>
              <a:t>What Happens Under the Covers?</a:t>
            </a:r>
            <a:br>
              <a:rPr lang="en-US" dirty="0"/>
            </a:br>
            <a:r>
              <a:rPr lang="en-US" dirty="0" err="1"/>
              <a:t>Sharded</a:t>
            </a:r>
            <a:r>
              <a:rPr lang="en-US" dirty="0"/>
              <a:t> Computation, 2 Nodes</a:t>
            </a:r>
          </a:p>
        </p:txBody>
      </p:sp>
      <p:sp>
        <p:nvSpPr>
          <p:cNvPr id="3" name="Content Placeholder 2">
            <a:extLst>
              <a:ext uri="{FF2B5EF4-FFF2-40B4-BE49-F238E27FC236}">
                <a16:creationId xmlns:a16="http://schemas.microsoft.com/office/drawing/2014/main" id="{9DB0BC3E-7340-4865-8F8C-3A323A48B5A0}"/>
              </a:ext>
            </a:extLst>
          </p:cNvPr>
          <p:cNvSpPr>
            <a:spLocks noGrp="1"/>
          </p:cNvSpPr>
          <p:nvPr>
            <p:ph idx="1"/>
          </p:nvPr>
        </p:nvSpPr>
        <p:spPr>
          <a:xfrm>
            <a:off x="445075" y="1285193"/>
            <a:ext cx="8157007" cy="917158"/>
          </a:xfrm>
        </p:spPr>
        <p:txBody>
          <a:bodyPr/>
          <a:lstStyle/>
          <a:p>
            <a:pPr marL="0" indent="0">
              <a:buNone/>
            </a:pPr>
            <a:r>
              <a:rPr lang="en-US" dirty="0"/>
              <a:t>Suppose that </a:t>
            </a:r>
            <a:r>
              <a:rPr lang="en-US" b="1" dirty="0" err="1"/>
              <a:t>edges_df</a:t>
            </a:r>
            <a:r>
              <a:rPr lang="en-US" dirty="0"/>
              <a:t> is </a:t>
            </a:r>
            <a:r>
              <a:rPr lang="en-US" dirty="0" err="1"/>
              <a:t>sharded</a:t>
            </a:r>
            <a:r>
              <a:rPr lang="en-US" dirty="0"/>
              <a:t> by </a:t>
            </a:r>
            <a:r>
              <a:rPr lang="en-US" b="1" dirty="0"/>
              <a:t>from</a:t>
            </a:r>
            <a:r>
              <a:rPr lang="en-US" dirty="0"/>
              <a:t> and that we put even numbers on </a:t>
            </a:r>
            <a:r>
              <a:rPr lang="en-US" b="1" dirty="0"/>
              <a:t>worker 0</a:t>
            </a:r>
            <a:r>
              <a:rPr lang="en-US" dirty="0"/>
              <a:t> and odd numbers on </a:t>
            </a:r>
            <a:r>
              <a:rPr lang="en-US" b="1" dirty="0"/>
              <a:t>worker 1</a:t>
            </a:r>
            <a:endParaRPr lang="en-US" dirty="0"/>
          </a:p>
        </p:txBody>
      </p:sp>
      <p:sp>
        <p:nvSpPr>
          <p:cNvPr id="5" name="Slide Number Placeholder 4">
            <a:extLst>
              <a:ext uri="{FF2B5EF4-FFF2-40B4-BE49-F238E27FC236}">
                <a16:creationId xmlns:a16="http://schemas.microsoft.com/office/drawing/2014/main" id="{A00A214B-3E4C-4EEC-A1A7-FDA8D5B7C904}"/>
              </a:ext>
            </a:extLst>
          </p:cNvPr>
          <p:cNvSpPr>
            <a:spLocks noGrp="1"/>
          </p:cNvSpPr>
          <p:nvPr>
            <p:ph type="sldNum" sz="quarter" idx="12"/>
          </p:nvPr>
        </p:nvSpPr>
        <p:spPr/>
        <p:txBody>
          <a:bodyPr/>
          <a:lstStyle/>
          <a:p>
            <a:pPr>
              <a:defRPr/>
            </a:pPr>
            <a:fld id="{B5D931A1-A42B-F94C-ADA3-91D74B0ACBA8}" type="slidenum">
              <a:rPr lang="en-GB" smtClean="0"/>
              <a:pPr>
                <a:defRPr/>
              </a:pPr>
              <a:t>15</a:t>
            </a:fld>
            <a:endParaRPr lang="en-GB"/>
          </a:p>
        </p:txBody>
      </p:sp>
      <p:pic>
        <p:nvPicPr>
          <p:cNvPr id="7" name="Picture 6">
            <a:extLst>
              <a:ext uri="{FF2B5EF4-FFF2-40B4-BE49-F238E27FC236}">
                <a16:creationId xmlns:a16="http://schemas.microsoft.com/office/drawing/2014/main" id="{E43E0D5E-3573-4CF2-BC2E-B049E5857AD6}"/>
              </a:ext>
            </a:extLst>
          </p:cNvPr>
          <p:cNvPicPr>
            <a:picLocks noChangeAspect="1"/>
          </p:cNvPicPr>
          <p:nvPr/>
        </p:nvPicPr>
        <p:blipFill rotWithShape="1">
          <a:blip r:embed="rId3"/>
          <a:srcRect b="3854"/>
          <a:stretch/>
        </p:blipFill>
        <p:spPr>
          <a:xfrm>
            <a:off x="1498172" y="2783209"/>
            <a:ext cx="1816079" cy="1901308"/>
          </a:xfrm>
          <a:prstGeom prst="rect">
            <a:avLst/>
          </a:prstGeom>
        </p:spPr>
      </p:pic>
      <p:sp>
        <p:nvSpPr>
          <p:cNvPr id="8" name="TextBox 7">
            <a:extLst>
              <a:ext uri="{FF2B5EF4-FFF2-40B4-BE49-F238E27FC236}">
                <a16:creationId xmlns:a16="http://schemas.microsoft.com/office/drawing/2014/main" id="{344B0B0A-BEAB-44B8-A918-A82FFF123534}"/>
              </a:ext>
            </a:extLst>
          </p:cNvPr>
          <p:cNvSpPr txBox="1"/>
          <p:nvPr/>
        </p:nvSpPr>
        <p:spPr>
          <a:xfrm>
            <a:off x="1577029" y="2288452"/>
            <a:ext cx="1367682" cy="400110"/>
          </a:xfrm>
          <a:prstGeom prst="rect">
            <a:avLst/>
          </a:prstGeom>
          <a:noFill/>
        </p:spPr>
        <p:txBody>
          <a:bodyPr wrap="none" rtlCol="0">
            <a:spAutoFit/>
          </a:bodyPr>
          <a:lstStyle/>
          <a:p>
            <a:r>
              <a:rPr lang="en-US" b="1" dirty="0" err="1"/>
              <a:t>edges_df</a:t>
            </a:r>
            <a:endParaRPr lang="en-US" b="1" dirty="0"/>
          </a:p>
        </p:txBody>
      </p:sp>
      <p:sp>
        <p:nvSpPr>
          <p:cNvPr id="9" name="TextBox 8">
            <a:extLst>
              <a:ext uri="{FF2B5EF4-FFF2-40B4-BE49-F238E27FC236}">
                <a16:creationId xmlns:a16="http://schemas.microsoft.com/office/drawing/2014/main" id="{A1638D4F-200D-44F0-B231-61204075AC14}"/>
              </a:ext>
            </a:extLst>
          </p:cNvPr>
          <p:cNvSpPr txBox="1"/>
          <p:nvPr/>
        </p:nvSpPr>
        <p:spPr>
          <a:xfrm>
            <a:off x="3494729" y="2288452"/>
            <a:ext cx="2146742" cy="400110"/>
          </a:xfrm>
          <a:prstGeom prst="rect">
            <a:avLst/>
          </a:prstGeom>
          <a:noFill/>
        </p:spPr>
        <p:txBody>
          <a:bodyPr wrap="none" rtlCol="0">
            <a:spAutoFit/>
          </a:bodyPr>
          <a:lstStyle/>
          <a:p>
            <a:r>
              <a:rPr lang="en-US" b="1" dirty="0" err="1"/>
              <a:t>start_nodes_df</a:t>
            </a:r>
            <a:endParaRPr lang="en-US" b="1" dirty="0"/>
          </a:p>
        </p:txBody>
      </p:sp>
      <p:sp>
        <p:nvSpPr>
          <p:cNvPr id="12" name="TextBox 11">
            <a:extLst>
              <a:ext uri="{FF2B5EF4-FFF2-40B4-BE49-F238E27FC236}">
                <a16:creationId xmlns:a16="http://schemas.microsoft.com/office/drawing/2014/main" id="{8FD035F7-0CDB-4750-B3C4-C09170D72E18}"/>
              </a:ext>
            </a:extLst>
          </p:cNvPr>
          <p:cNvSpPr txBox="1"/>
          <p:nvPr/>
        </p:nvSpPr>
        <p:spPr>
          <a:xfrm>
            <a:off x="6406821" y="2288452"/>
            <a:ext cx="2688557" cy="400110"/>
          </a:xfrm>
          <a:prstGeom prst="rect">
            <a:avLst/>
          </a:prstGeom>
          <a:noFill/>
        </p:spPr>
        <p:txBody>
          <a:bodyPr wrap="none" rtlCol="0">
            <a:spAutoFit/>
          </a:bodyPr>
          <a:lstStyle/>
          <a:p>
            <a:r>
              <a:rPr lang="en-US" b="1" dirty="0" err="1"/>
              <a:t>neighbor_nodes_df</a:t>
            </a:r>
            <a:endParaRPr lang="en-US" b="1" dirty="0"/>
          </a:p>
        </p:txBody>
      </p:sp>
      <p:pic>
        <p:nvPicPr>
          <p:cNvPr id="13" name="Picture 12">
            <a:extLst>
              <a:ext uri="{FF2B5EF4-FFF2-40B4-BE49-F238E27FC236}">
                <a16:creationId xmlns:a16="http://schemas.microsoft.com/office/drawing/2014/main" id="{06C4C432-5335-4DE9-8E5F-A35DB8271B99}"/>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1517764" y="4438821"/>
            <a:ext cx="1559721" cy="738815"/>
          </a:xfrm>
          <a:prstGeom prst="rect">
            <a:avLst/>
          </a:prstGeom>
          <a:ln>
            <a:solidFill>
              <a:schemeClr val="accent1"/>
            </a:solidFill>
          </a:ln>
        </p:spPr>
      </p:pic>
      <p:pic>
        <p:nvPicPr>
          <p:cNvPr id="14" name="Picture 13">
            <a:extLst>
              <a:ext uri="{FF2B5EF4-FFF2-40B4-BE49-F238E27FC236}">
                <a16:creationId xmlns:a16="http://schemas.microsoft.com/office/drawing/2014/main" id="{D0817046-FE16-4C9A-B7D1-D08F1956824C}"/>
              </a:ext>
            </a:extLst>
          </p:cNvPr>
          <p:cNvPicPr>
            <a:picLocks noChangeAspect="1"/>
          </p:cNvPicPr>
          <p:nvPr/>
        </p:nvPicPr>
        <p:blipFill rotWithShape="1">
          <a:blip r:embed="rId6"/>
          <a:srcRect b="63822"/>
          <a:stretch/>
        </p:blipFill>
        <p:spPr>
          <a:xfrm>
            <a:off x="7226275" y="2605409"/>
            <a:ext cx="895175" cy="728675"/>
          </a:xfrm>
          <a:prstGeom prst="rect">
            <a:avLst/>
          </a:prstGeom>
        </p:spPr>
      </p:pic>
      <p:pic>
        <p:nvPicPr>
          <p:cNvPr id="15" name="Picture 14">
            <a:extLst>
              <a:ext uri="{FF2B5EF4-FFF2-40B4-BE49-F238E27FC236}">
                <a16:creationId xmlns:a16="http://schemas.microsoft.com/office/drawing/2014/main" id="{7F42E177-A0A4-4650-A6FF-68C6AA0E4E9F}"/>
              </a:ext>
            </a:extLst>
          </p:cNvPr>
          <p:cNvPicPr>
            <a:picLocks noChangeAspect="1"/>
          </p:cNvPicPr>
          <p:nvPr/>
        </p:nvPicPr>
        <p:blipFill rotWithShape="1">
          <a:blip r:embed="rId3"/>
          <a:srcRect l="33485" t="30610" b="3854"/>
          <a:stretch/>
        </p:blipFill>
        <p:spPr>
          <a:xfrm>
            <a:off x="7185883" y="3270584"/>
            <a:ext cx="1207973" cy="1295994"/>
          </a:xfrm>
          <a:prstGeom prst="rect">
            <a:avLst/>
          </a:prstGeom>
        </p:spPr>
      </p:pic>
      <p:pic>
        <p:nvPicPr>
          <p:cNvPr id="16" name="Picture 15">
            <a:extLst>
              <a:ext uri="{FF2B5EF4-FFF2-40B4-BE49-F238E27FC236}">
                <a16:creationId xmlns:a16="http://schemas.microsoft.com/office/drawing/2014/main" id="{80BAF841-5257-4D17-8701-8DB0E0210D25}"/>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4700"/>
                    </a14:imgEffect>
                  </a14:imgLayer>
                </a14:imgProps>
              </a:ext>
            </a:extLst>
          </a:blip>
          <a:srcRect l="37732" b="31219"/>
          <a:stretch/>
        </p:blipFill>
        <p:spPr>
          <a:xfrm>
            <a:off x="7185883" y="4320882"/>
            <a:ext cx="971207" cy="508163"/>
          </a:xfrm>
          <a:prstGeom prst="rect">
            <a:avLst/>
          </a:prstGeom>
          <a:ln>
            <a:solidFill>
              <a:schemeClr val="accent1"/>
            </a:solidFill>
          </a:ln>
        </p:spPr>
      </p:pic>
      <p:sp>
        <p:nvSpPr>
          <p:cNvPr id="17" name="Rectangle 16">
            <a:extLst>
              <a:ext uri="{FF2B5EF4-FFF2-40B4-BE49-F238E27FC236}">
                <a16:creationId xmlns:a16="http://schemas.microsoft.com/office/drawing/2014/main" id="{4E256D26-E449-4FFE-A948-253E2B5C87DB}"/>
              </a:ext>
            </a:extLst>
          </p:cNvPr>
          <p:cNvSpPr/>
          <p:nvPr/>
        </p:nvSpPr>
        <p:spPr>
          <a:xfrm>
            <a:off x="4004400" y="3721353"/>
            <a:ext cx="717996" cy="241300"/>
          </a:xfrm>
          <a:prstGeom prst="rect">
            <a:avLst/>
          </a:prstGeom>
          <a:solidFill>
            <a:srgbClr val="EBFFFF">
              <a:alpha val="6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C7DC6F-5A4A-41F2-AE50-F5A75830E65C}"/>
              </a:ext>
            </a:extLst>
          </p:cNvPr>
          <p:cNvSpPr/>
          <p:nvPr/>
        </p:nvSpPr>
        <p:spPr>
          <a:xfrm>
            <a:off x="4004400" y="4197521"/>
            <a:ext cx="717996" cy="241300"/>
          </a:xfrm>
          <a:prstGeom prst="rect">
            <a:avLst/>
          </a:prstGeom>
          <a:solidFill>
            <a:srgbClr val="EBFFFF">
              <a:alpha val="6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EB1F51-0664-49D1-9931-DA98C20CF567}"/>
              </a:ext>
            </a:extLst>
          </p:cNvPr>
          <p:cNvSpPr/>
          <p:nvPr/>
        </p:nvSpPr>
        <p:spPr>
          <a:xfrm>
            <a:off x="4004400" y="4587745"/>
            <a:ext cx="717996" cy="241300"/>
          </a:xfrm>
          <a:prstGeom prst="rect">
            <a:avLst/>
          </a:prstGeom>
          <a:solidFill>
            <a:srgbClr val="EBFFFF">
              <a:alpha val="60000"/>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29F960C-B209-41CB-B7E0-D0F49F76AD52}"/>
              </a:ext>
            </a:extLst>
          </p:cNvPr>
          <p:cNvSpPr txBox="1"/>
          <p:nvPr/>
        </p:nvSpPr>
        <p:spPr>
          <a:xfrm>
            <a:off x="608043" y="3749304"/>
            <a:ext cx="830677" cy="338554"/>
          </a:xfrm>
          <a:prstGeom prst="rect">
            <a:avLst/>
          </a:prstGeom>
          <a:noFill/>
        </p:spPr>
        <p:txBody>
          <a:bodyPr wrap="none" rtlCol="0">
            <a:spAutoFit/>
          </a:bodyPr>
          <a:lstStyle/>
          <a:p>
            <a:r>
              <a:rPr lang="en-US" sz="1600" i="1" dirty="0"/>
              <a:t>Node 0</a:t>
            </a:r>
          </a:p>
        </p:txBody>
      </p:sp>
      <p:sp>
        <p:nvSpPr>
          <p:cNvPr id="21" name="TextBox 20">
            <a:extLst>
              <a:ext uri="{FF2B5EF4-FFF2-40B4-BE49-F238E27FC236}">
                <a16:creationId xmlns:a16="http://schemas.microsoft.com/office/drawing/2014/main" id="{73668235-D67D-4674-B457-38B9B70265AA}"/>
              </a:ext>
            </a:extLst>
          </p:cNvPr>
          <p:cNvSpPr txBox="1"/>
          <p:nvPr/>
        </p:nvSpPr>
        <p:spPr>
          <a:xfrm>
            <a:off x="637769" y="4608430"/>
            <a:ext cx="830677" cy="338554"/>
          </a:xfrm>
          <a:prstGeom prst="rect">
            <a:avLst/>
          </a:prstGeom>
          <a:solidFill>
            <a:srgbClr val="EBFFFF"/>
          </a:solidFill>
          <a:ln>
            <a:solidFill>
              <a:schemeClr val="accent1"/>
            </a:solidFill>
          </a:ln>
        </p:spPr>
        <p:txBody>
          <a:bodyPr wrap="none" rtlCol="0">
            <a:spAutoFit/>
          </a:bodyPr>
          <a:lstStyle/>
          <a:p>
            <a:r>
              <a:rPr lang="en-US" sz="1600" i="1" dirty="0"/>
              <a:t>Node 1</a:t>
            </a:r>
          </a:p>
        </p:txBody>
      </p:sp>
      <p:pic>
        <p:nvPicPr>
          <p:cNvPr id="11" name="Picture 10">
            <a:extLst>
              <a:ext uri="{FF2B5EF4-FFF2-40B4-BE49-F238E27FC236}">
                <a16:creationId xmlns:a16="http://schemas.microsoft.com/office/drawing/2014/main" id="{D5A880F4-C0DC-48F9-99D0-79F5F5EF015B}"/>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4027066" y="2803629"/>
            <a:ext cx="733430" cy="2363270"/>
          </a:xfrm>
          <a:prstGeom prst="rect">
            <a:avLst/>
          </a:prstGeom>
        </p:spPr>
      </p:pic>
      <p:pic>
        <p:nvPicPr>
          <p:cNvPr id="22" name="Picture 21">
            <a:extLst>
              <a:ext uri="{FF2B5EF4-FFF2-40B4-BE49-F238E27FC236}">
                <a16:creationId xmlns:a16="http://schemas.microsoft.com/office/drawing/2014/main" id="{D0AF2727-ED47-4B5F-AA8C-32764F4186AF}"/>
              </a:ext>
            </a:extLst>
          </p:cNvPr>
          <p:cNvPicPr>
            <a:picLocks noChangeAspect="1"/>
          </p:cNvPicPr>
          <p:nvPr/>
        </p:nvPicPr>
        <p:blipFill rotWithShape="1">
          <a:blip r:embed="rId6"/>
          <a:srcRect b="63822"/>
          <a:stretch/>
        </p:blipFill>
        <p:spPr>
          <a:xfrm>
            <a:off x="3944692" y="2705375"/>
            <a:ext cx="895175" cy="728675"/>
          </a:xfrm>
          <a:prstGeom prst="rect">
            <a:avLst/>
          </a:prstGeom>
        </p:spPr>
      </p:pic>
    </p:spTree>
    <p:extLst>
      <p:ext uri="{BB962C8B-B14F-4D97-AF65-F5344CB8AC3E}">
        <p14:creationId xmlns:p14="http://schemas.microsoft.com/office/powerpoint/2010/main" val="315573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E29C67B-17B8-4A64-B9C1-0F97366CE0DC}"/>
              </a:ext>
            </a:extLst>
          </p:cNvPr>
          <p:cNvSpPr/>
          <p:nvPr/>
        </p:nvSpPr>
        <p:spPr>
          <a:xfrm>
            <a:off x="6454660" y="3601516"/>
            <a:ext cx="1193684" cy="238833"/>
          </a:xfrm>
          <a:prstGeom prst="rect">
            <a:avLst/>
          </a:prstGeom>
          <a:solidFill>
            <a:srgbClr val="EBFFFF">
              <a:alpha val="60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CB77E45-CC4C-4C19-99BE-CF75B4A183B4}"/>
              </a:ext>
            </a:extLst>
          </p:cNvPr>
          <p:cNvSpPr/>
          <p:nvPr/>
        </p:nvSpPr>
        <p:spPr>
          <a:xfrm>
            <a:off x="6454660" y="4561517"/>
            <a:ext cx="1193684" cy="238833"/>
          </a:xfrm>
          <a:prstGeom prst="rect">
            <a:avLst/>
          </a:prstGeom>
          <a:solidFill>
            <a:srgbClr val="EBFFFF">
              <a:alpha val="60000"/>
            </a:srgb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C8D0C-619A-40D6-BBBF-BCD9B5A0E5E8}"/>
              </a:ext>
            </a:extLst>
          </p:cNvPr>
          <p:cNvSpPr>
            <a:spLocks noGrp="1"/>
          </p:cNvSpPr>
          <p:nvPr>
            <p:ph type="title"/>
          </p:nvPr>
        </p:nvSpPr>
        <p:spPr/>
        <p:txBody>
          <a:bodyPr/>
          <a:lstStyle/>
          <a:p>
            <a:r>
              <a:rPr lang="en-US" dirty="0"/>
              <a:t>Neighbor’s Neighbor?</a:t>
            </a:r>
          </a:p>
        </p:txBody>
      </p:sp>
      <p:sp>
        <p:nvSpPr>
          <p:cNvPr id="5" name="Slide Number Placeholder 4">
            <a:extLst>
              <a:ext uri="{FF2B5EF4-FFF2-40B4-BE49-F238E27FC236}">
                <a16:creationId xmlns:a16="http://schemas.microsoft.com/office/drawing/2014/main" id="{3403EED3-DF35-40F9-8695-062065855B90}"/>
              </a:ext>
            </a:extLst>
          </p:cNvPr>
          <p:cNvSpPr>
            <a:spLocks noGrp="1"/>
          </p:cNvSpPr>
          <p:nvPr>
            <p:ph type="sldNum" sz="quarter" idx="12"/>
          </p:nvPr>
        </p:nvSpPr>
        <p:spPr>
          <a:xfrm>
            <a:off x="8213725" y="5281613"/>
            <a:ext cx="414338" cy="304800"/>
          </a:xfrm>
        </p:spPr>
        <p:txBody>
          <a:bodyPr/>
          <a:lstStyle/>
          <a:p>
            <a:pPr>
              <a:defRPr/>
            </a:pPr>
            <a:fld id="{B5D931A1-A42B-F94C-ADA3-91D74B0ACBA8}" type="slidenum">
              <a:rPr lang="en-GB" smtClean="0"/>
              <a:pPr>
                <a:defRPr/>
              </a:pPr>
              <a:t>16</a:t>
            </a:fld>
            <a:endParaRPr lang="en-GB"/>
          </a:p>
        </p:txBody>
      </p:sp>
      <p:sp>
        <p:nvSpPr>
          <p:cNvPr id="6" name="Rectangle 5">
            <a:extLst>
              <a:ext uri="{FF2B5EF4-FFF2-40B4-BE49-F238E27FC236}">
                <a16:creationId xmlns:a16="http://schemas.microsoft.com/office/drawing/2014/main" id="{15BC6483-3B36-434C-B755-695036F7BA57}"/>
              </a:ext>
            </a:extLst>
          </p:cNvPr>
          <p:cNvSpPr/>
          <p:nvPr/>
        </p:nvSpPr>
        <p:spPr>
          <a:xfrm>
            <a:off x="470263" y="1183354"/>
            <a:ext cx="7666204" cy="830997"/>
          </a:xfrm>
          <a:prstGeom prst="rect">
            <a:avLst/>
          </a:prstGeom>
          <a:solidFill>
            <a:schemeClr val="bg1">
              <a:lumMod val="95000"/>
            </a:schemeClr>
          </a:solidFill>
        </p:spPr>
        <p:txBody>
          <a:bodyPr wrap="square">
            <a:spAutoFit/>
          </a:bodyPr>
          <a:lstStyle/>
          <a:p>
            <a:r>
              <a:rPr lang="en-US" sz="1600" dirty="0" err="1">
                <a:solidFill>
                  <a:srgbClr val="000000"/>
                </a:solidFill>
                <a:latin typeface="Consolas" panose="020B0609020204030204" pitchFamily="49" charset="0"/>
              </a:rPr>
              <a:t>neighbor_neighbor_nodes_df</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neighbor_nodes_df</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join(</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 neighbor_nodes_df.</a:t>
            </a:r>
            <a:r>
              <a:rPr lang="en-US" sz="1600" dirty="0">
                <a:solidFill>
                  <a:srgbClr val="795E26"/>
                </a:solidFill>
                <a:latin typeface="Consolas" panose="020B0609020204030204" pitchFamily="49" charset="0"/>
              </a:rPr>
              <a:t>id</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select(col(</a:t>
            </a:r>
            <a:r>
              <a:rPr lang="en-US" sz="1600" dirty="0">
                <a:solidFill>
                  <a:srgbClr val="A31515"/>
                </a:solidFill>
                <a:latin typeface="Consolas" panose="020B0609020204030204" pitchFamily="49" charset="0"/>
              </a:rPr>
              <a:t>'to'</a:t>
            </a:r>
            <a:r>
              <a:rPr lang="en-US" sz="1600" dirty="0">
                <a:solidFill>
                  <a:srgbClr val="000000"/>
                </a:solidFill>
                <a:latin typeface="Consolas" panose="020B0609020204030204" pitchFamily="49" charset="0"/>
              </a:rPr>
              <a:t>).alias(</a:t>
            </a:r>
            <a:r>
              <a:rPr lang="en-US" sz="1600" dirty="0">
                <a:solidFill>
                  <a:srgbClr val="A31515"/>
                </a:solidFill>
                <a:latin typeface="Consolas" panose="020B0609020204030204" pitchFamily="49" charset="0"/>
              </a:rPr>
              <a:t>'id'</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7DCF0333-DFAB-48C8-BA04-EEAE2F073338}"/>
              </a:ext>
            </a:extLst>
          </p:cNvPr>
          <p:cNvPicPr>
            <a:picLocks noChangeAspect="1"/>
          </p:cNvPicPr>
          <p:nvPr/>
        </p:nvPicPr>
        <p:blipFill rotWithShape="1">
          <a:blip r:embed="rId3"/>
          <a:srcRect b="3854"/>
          <a:stretch/>
        </p:blipFill>
        <p:spPr>
          <a:xfrm>
            <a:off x="1004876" y="2650862"/>
            <a:ext cx="1816079" cy="1901308"/>
          </a:xfrm>
          <a:prstGeom prst="rect">
            <a:avLst/>
          </a:prstGeom>
        </p:spPr>
      </p:pic>
      <p:pic>
        <p:nvPicPr>
          <p:cNvPr id="8" name="Picture 7">
            <a:extLst>
              <a:ext uri="{FF2B5EF4-FFF2-40B4-BE49-F238E27FC236}">
                <a16:creationId xmlns:a16="http://schemas.microsoft.com/office/drawing/2014/main" id="{EEBB37B9-48D7-45F1-8184-4517968D1E9F}"/>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1024468" y="4306474"/>
            <a:ext cx="1559721" cy="738815"/>
          </a:xfrm>
          <a:prstGeom prst="rect">
            <a:avLst/>
          </a:prstGeom>
          <a:solidFill>
            <a:srgbClr val="EBFFFF"/>
          </a:solidFill>
          <a:ln>
            <a:solidFill>
              <a:schemeClr val="tx2"/>
            </a:solidFill>
          </a:ln>
        </p:spPr>
      </p:pic>
      <p:sp>
        <p:nvSpPr>
          <p:cNvPr id="9" name="TextBox 8">
            <a:extLst>
              <a:ext uri="{FF2B5EF4-FFF2-40B4-BE49-F238E27FC236}">
                <a16:creationId xmlns:a16="http://schemas.microsoft.com/office/drawing/2014/main" id="{92624B6F-3CF1-4DD3-9479-C8401B88039F}"/>
              </a:ext>
            </a:extLst>
          </p:cNvPr>
          <p:cNvSpPr txBox="1"/>
          <p:nvPr/>
        </p:nvSpPr>
        <p:spPr>
          <a:xfrm>
            <a:off x="1083733" y="2156105"/>
            <a:ext cx="1367682" cy="400110"/>
          </a:xfrm>
          <a:prstGeom prst="rect">
            <a:avLst/>
          </a:prstGeom>
          <a:noFill/>
        </p:spPr>
        <p:txBody>
          <a:bodyPr wrap="none" rtlCol="0">
            <a:spAutoFit/>
          </a:bodyPr>
          <a:lstStyle/>
          <a:p>
            <a:r>
              <a:rPr lang="en-US" b="1" dirty="0" err="1"/>
              <a:t>edges_df</a:t>
            </a:r>
            <a:endParaRPr lang="en-US" b="1" dirty="0"/>
          </a:p>
        </p:txBody>
      </p:sp>
      <p:sp>
        <p:nvSpPr>
          <p:cNvPr id="10" name="TextBox 9">
            <a:extLst>
              <a:ext uri="{FF2B5EF4-FFF2-40B4-BE49-F238E27FC236}">
                <a16:creationId xmlns:a16="http://schemas.microsoft.com/office/drawing/2014/main" id="{5331C1A7-4D44-4C51-89C6-77B38108276B}"/>
              </a:ext>
            </a:extLst>
          </p:cNvPr>
          <p:cNvSpPr txBox="1"/>
          <p:nvPr/>
        </p:nvSpPr>
        <p:spPr>
          <a:xfrm>
            <a:off x="3001433" y="2156105"/>
            <a:ext cx="2688557" cy="400110"/>
          </a:xfrm>
          <a:prstGeom prst="rect">
            <a:avLst/>
          </a:prstGeom>
          <a:noFill/>
        </p:spPr>
        <p:txBody>
          <a:bodyPr wrap="none" rtlCol="0">
            <a:spAutoFit/>
          </a:bodyPr>
          <a:lstStyle/>
          <a:p>
            <a:r>
              <a:rPr lang="en-US" b="1" dirty="0" err="1"/>
              <a:t>neighbor_nodes_df</a:t>
            </a:r>
            <a:endParaRPr lang="en-US" b="1" dirty="0"/>
          </a:p>
        </p:txBody>
      </p:sp>
      <p:pic>
        <p:nvPicPr>
          <p:cNvPr id="11" name="Picture 10">
            <a:extLst>
              <a:ext uri="{FF2B5EF4-FFF2-40B4-BE49-F238E27FC236}">
                <a16:creationId xmlns:a16="http://schemas.microsoft.com/office/drawing/2014/main" id="{5E8EDA99-44C1-4115-8801-B30360422E12}"/>
              </a:ext>
            </a:extLst>
          </p:cNvPr>
          <p:cNvPicPr>
            <a:picLocks noChangeAspect="1"/>
          </p:cNvPicPr>
          <p:nvPr/>
        </p:nvPicPr>
        <p:blipFill rotWithShape="1">
          <a:blip r:embed="rId6"/>
          <a:srcRect b="63822"/>
          <a:stretch/>
        </p:blipFill>
        <p:spPr>
          <a:xfrm>
            <a:off x="3786892" y="2650862"/>
            <a:ext cx="895175" cy="728675"/>
          </a:xfrm>
          <a:prstGeom prst="rect">
            <a:avLst/>
          </a:prstGeom>
        </p:spPr>
      </p:pic>
      <p:pic>
        <p:nvPicPr>
          <p:cNvPr id="12" name="Picture 11">
            <a:extLst>
              <a:ext uri="{FF2B5EF4-FFF2-40B4-BE49-F238E27FC236}">
                <a16:creationId xmlns:a16="http://schemas.microsoft.com/office/drawing/2014/main" id="{1E3ED2FF-BBD3-4ACE-B6B8-F64B7535E35F}"/>
              </a:ext>
            </a:extLst>
          </p:cNvPr>
          <p:cNvPicPr>
            <a:picLocks noChangeAspect="1"/>
          </p:cNvPicPr>
          <p:nvPr/>
        </p:nvPicPr>
        <p:blipFill rotWithShape="1">
          <a:blip r:embed="rId3"/>
          <a:srcRect l="33485" t="30610" b="3854"/>
          <a:stretch/>
        </p:blipFill>
        <p:spPr>
          <a:xfrm>
            <a:off x="3746500" y="3316037"/>
            <a:ext cx="1207973" cy="1295994"/>
          </a:xfrm>
          <a:prstGeom prst="rect">
            <a:avLst/>
          </a:prstGeom>
        </p:spPr>
      </p:pic>
      <p:pic>
        <p:nvPicPr>
          <p:cNvPr id="13" name="Picture 12">
            <a:extLst>
              <a:ext uri="{FF2B5EF4-FFF2-40B4-BE49-F238E27FC236}">
                <a16:creationId xmlns:a16="http://schemas.microsoft.com/office/drawing/2014/main" id="{58410A87-11E2-42E4-936E-61D92ABCD1FD}"/>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4700"/>
                    </a14:imgEffect>
                  </a14:imgLayer>
                </a14:imgProps>
              </a:ext>
            </a:extLst>
          </a:blip>
          <a:srcRect l="37732" b="31219"/>
          <a:stretch/>
        </p:blipFill>
        <p:spPr>
          <a:xfrm>
            <a:off x="3746500" y="4366335"/>
            <a:ext cx="971207" cy="508163"/>
          </a:xfrm>
          <a:prstGeom prst="rect">
            <a:avLst/>
          </a:prstGeom>
          <a:ln>
            <a:solidFill>
              <a:schemeClr val="tx2"/>
            </a:solidFill>
          </a:ln>
        </p:spPr>
      </p:pic>
      <p:pic>
        <p:nvPicPr>
          <p:cNvPr id="15" name="Picture 14">
            <a:extLst>
              <a:ext uri="{FF2B5EF4-FFF2-40B4-BE49-F238E27FC236}">
                <a16:creationId xmlns:a16="http://schemas.microsoft.com/office/drawing/2014/main" id="{5C8354E6-49A1-466A-A909-7EB44865D3FA}"/>
              </a:ext>
            </a:extLst>
          </p:cNvPr>
          <p:cNvPicPr>
            <a:picLocks noChangeAspect="1"/>
          </p:cNvPicPr>
          <p:nvPr/>
        </p:nvPicPr>
        <p:blipFill rotWithShape="1">
          <a:blip r:embed="rId7">
            <a:clrChange>
              <a:clrFrom>
                <a:srgbClr val="FFFFFF"/>
              </a:clrFrom>
              <a:clrTo>
                <a:srgbClr val="FFFFFF">
                  <a:alpha val="0"/>
                </a:srgbClr>
              </a:clrTo>
            </a:clrChange>
            <a:extLst>
              <a:ext uri="{BEBA8EAE-BF5A-486C-A8C5-ECC9F3942E4B}">
                <a14:imgProps xmlns:a14="http://schemas.microsoft.com/office/drawing/2010/main">
                  <a14:imgLayer r:embed="rId8">
                    <a14:imgEffect>
                      <a14:sharpenSoften amount="50000"/>
                    </a14:imgEffect>
                  </a14:imgLayer>
                </a14:imgProps>
              </a:ext>
            </a:extLst>
          </a:blip>
          <a:srcRect l="33485" t="30609" b="15088"/>
          <a:stretch/>
        </p:blipFill>
        <p:spPr>
          <a:xfrm>
            <a:off x="6565900" y="3232624"/>
            <a:ext cx="1207973" cy="1073850"/>
          </a:xfrm>
          <a:prstGeom prst="rect">
            <a:avLst/>
          </a:prstGeom>
        </p:spPr>
      </p:pic>
      <p:pic>
        <p:nvPicPr>
          <p:cNvPr id="17" name="Picture 16">
            <a:extLst>
              <a:ext uri="{FF2B5EF4-FFF2-40B4-BE49-F238E27FC236}">
                <a16:creationId xmlns:a16="http://schemas.microsoft.com/office/drawing/2014/main" id="{B6413130-AF50-424A-AF00-30A2EAF917C5}"/>
              </a:ext>
            </a:extLst>
          </p:cNvPr>
          <p:cNvPicPr>
            <a:picLocks noChangeAspect="1"/>
          </p:cNvPicPr>
          <p:nvPr/>
        </p:nvPicPr>
        <p:blipFill rotWithShape="1">
          <a:blip r:embed="rId6"/>
          <a:srcRect b="63822"/>
          <a:stretch/>
        </p:blipFill>
        <p:spPr>
          <a:xfrm>
            <a:off x="6603915" y="2473062"/>
            <a:ext cx="895175" cy="728675"/>
          </a:xfrm>
          <a:prstGeom prst="rect">
            <a:avLst/>
          </a:prstGeom>
        </p:spPr>
      </p:pic>
      <p:sp>
        <p:nvSpPr>
          <p:cNvPr id="18" name="TextBox 17">
            <a:extLst>
              <a:ext uri="{FF2B5EF4-FFF2-40B4-BE49-F238E27FC236}">
                <a16:creationId xmlns:a16="http://schemas.microsoft.com/office/drawing/2014/main" id="{30F53ACA-9DB0-46A1-B2DE-8854D7C88405}"/>
              </a:ext>
            </a:extLst>
          </p:cNvPr>
          <p:cNvSpPr txBox="1"/>
          <p:nvPr/>
        </p:nvSpPr>
        <p:spPr>
          <a:xfrm>
            <a:off x="5858933" y="1956050"/>
            <a:ext cx="2688557" cy="707886"/>
          </a:xfrm>
          <a:prstGeom prst="rect">
            <a:avLst/>
          </a:prstGeom>
          <a:noFill/>
        </p:spPr>
        <p:txBody>
          <a:bodyPr wrap="none" rtlCol="0">
            <a:spAutoFit/>
          </a:bodyPr>
          <a:lstStyle/>
          <a:p>
            <a:r>
              <a:rPr lang="en-US" b="1" dirty="0" err="1"/>
              <a:t>neighbor_nodes_df</a:t>
            </a:r>
            <a:endParaRPr lang="en-US" b="1" dirty="0"/>
          </a:p>
          <a:p>
            <a:r>
              <a:rPr lang="en-US" b="1" i="1" dirty="0"/>
              <a:t>repartitioned</a:t>
            </a:r>
            <a:r>
              <a:rPr lang="en-US" b="1" dirty="0"/>
              <a:t> by id</a:t>
            </a:r>
          </a:p>
        </p:txBody>
      </p:sp>
      <p:cxnSp>
        <p:nvCxnSpPr>
          <p:cNvPr id="24" name="Straight Arrow Connector 23">
            <a:extLst>
              <a:ext uri="{FF2B5EF4-FFF2-40B4-BE49-F238E27FC236}">
                <a16:creationId xmlns:a16="http://schemas.microsoft.com/office/drawing/2014/main" id="{9B82FB11-332F-417D-9D23-9AE33EA1F4B4}"/>
              </a:ext>
            </a:extLst>
          </p:cNvPr>
          <p:cNvCxnSpPr/>
          <p:nvPr/>
        </p:nvCxnSpPr>
        <p:spPr>
          <a:xfrm flipV="1">
            <a:off x="4673898" y="3720932"/>
            <a:ext cx="1655233" cy="1194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1CE23AE-C410-4977-9908-9A781164BB4E}"/>
              </a:ext>
            </a:extLst>
          </p:cNvPr>
          <p:cNvCxnSpPr/>
          <p:nvPr/>
        </p:nvCxnSpPr>
        <p:spPr>
          <a:xfrm flipV="1">
            <a:off x="4828947" y="4409201"/>
            <a:ext cx="1655233" cy="119417"/>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87C9B790-2451-49EC-B8E5-4A948535AF25}"/>
              </a:ext>
            </a:extLst>
          </p:cNvPr>
          <p:cNvPicPr>
            <a:picLocks noChangeAspect="1"/>
          </p:cNvPicPr>
          <p:nvPr/>
        </p:nvPicPr>
        <p:blipFill rotWithShape="1">
          <a:blip r:embed="rId9">
            <a:clrChange>
              <a:clrFrom>
                <a:srgbClr val="EBFFFF"/>
              </a:clrFrom>
              <a:clrTo>
                <a:srgbClr val="EBFFFF">
                  <a:alpha val="0"/>
                </a:srgbClr>
              </a:clrTo>
            </a:clrChange>
            <a:grayscl/>
            <a:extLst>
              <a:ext uri="{BEBA8EAE-BF5A-486C-A8C5-ECC9F3942E4B}">
                <a14:imgProps xmlns:a14="http://schemas.microsoft.com/office/drawing/2010/main">
                  <a14:imgLayer r:embed="rId5">
                    <a14:imgEffect>
                      <a14:sharpenSoften amount="50000"/>
                    </a14:imgEffect>
                    <a14:imgEffect>
                      <a14:colorTemperature colorTemp="4700"/>
                    </a14:imgEffect>
                  </a14:imgLayer>
                </a14:imgProps>
              </a:ext>
            </a:extLst>
          </a:blip>
          <a:srcRect l="37732" b="31219"/>
          <a:stretch/>
        </p:blipFill>
        <p:spPr>
          <a:xfrm>
            <a:off x="6565900" y="4250032"/>
            <a:ext cx="971207" cy="508163"/>
          </a:xfrm>
          <a:prstGeom prst="rect">
            <a:avLst/>
          </a:prstGeom>
          <a:ln>
            <a:noFill/>
          </a:ln>
        </p:spPr>
      </p:pic>
    </p:spTree>
    <p:extLst>
      <p:ext uri="{BB962C8B-B14F-4D97-AF65-F5344CB8AC3E}">
        <p14:creationId xmlns:p14="http://schemas.microsoft.com/office/powerpoint/2010/main" val="376983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E9DC-7689-49B9-BB70-05B52AF5C5B1}"/>
              </a:ext>
            </a:extLst>
          </p:cNvPr>
          <p:cNvSpPr>
            <a:spLocks noGrp="1"/>
          </p:cNvSpPr>
          <p:nvPr>
            <p:ph type="title"/>
          </p:nvPr>
        </p:nvSpPr>
        <p:spPr/>
        <p:txBody>
          <a:bodyPr/>
          <a:lstStyle/>
          <a:p>
            <a:r>
              <a:rPr lang="en-US" dirty="0"/>
              <a:t>Generalizing:  Neighbor’s </a:t>
            </a:r>
            <a:r>
              <a:rPr lang="en-US" dirty="0" err="1"/>
              <a:t>Neighbor’s</a:t>
            </a:r>
            <a:r>
              <a:rPr lang="en-US" dirty="0"/>
              <a:t> …</a:t>
            </a:r>
            <a:br>
              <a:rPr lang="en-US" dirty="0"/>
            </a:br>
            <a:r>
              <a:rPr lang="en-US" dirty="0"/>
              <a:t>Can I Do an Iterative Join?</a:t>
            </a:r>
          </a:p>
        </p:txBody>
      </p:sp>
      <p:sp>
        <p:nvSpPr>
          <p:cNvPr id="3" name="Content Placeholder 2">
            <a:extLst>
              <a:ext uri="{FF2B5EF4-FFF2-40B4-BE49-F238E27FC236}">
                <a16:creationId xmlns:a16="http://schemas.microsoft.com/office/drawing/2014/main" id="{877C8334-896E-4D25-995E-E828CD2C6720}"/>
              </a:ext>
            </a:extLst>
          </p:cNvPr>
          <p:cNvSpPr>
            <a:spLocks noGrp="1"/>
          </p:cNvSpPr>
          <p:nvPr>
            <p:ph idx="1"/>
          </p:nvPr>
        </p:nvSpPr>
        <p:spPr>
          <a:xfrm>
            <a:off x="470263" y="1000540"/>
            <a:ext cx="8157007" cy="3762671"/>
          </a:xfrm>
        </p:spPr>
        <p:txBody>
          <a:bodyPr/>
          <a:lstStyle/>
          <a:p>
            <a:pPr marL="0" indent="0">
              <a:buNone/>
            </a:pPr>
            <a:r>
              <a:rPr lang="en-US" dirty="0"/>
              <a:t>Can we generalize from start -&gt; neighbor -&gt; neighbor’s neighbor in a loop?</a:t>
            </a:r>
          </a:p>
          <a:p>
            <a:endParaRPr lang="en-US" dirty="0"/>
          </a:p>
          <a:p>
            <a:pPr lvl="1"/>
            <a:r>
              <a:rPr lang="en-US" dirty="0"/>
              <a:t>Base case:  start with the origin, join with the directly connected edges</a:t>
            </a:r>
          </a:p>
          <a:p>
            <a:pPr lvl="1"/>
            <a:endParaRPr lang="en-US" dirty="0"/>
          </a:p>
          <a:p>
            <a:pPr lvl="1"/>
            <a:endParaRPr lang="en-US" dirty="0"/>
          </a:p>
          <a:p>
            <a:pPr lvl="1"/>
            <a:r>
              <a:rPr lang="en-US" dirty="0"/>
              <a:t>Iterative case:  start with the endpoint of existing paths, add an edge</a:t>
            </a:r>
          </a:p>
        </p:txBody>
      </p:sp>
      <p:sp>
        <p:nvSpPr>
          <p:cNvPr id="5" name="Slide Number Placeholder 4">
            <a:extLst>
              <a:ext uri="{FF2B5EF4-FFF2-40B4-BE49-F238E27FC236}">
                <a16:creationId xmlns:a16="http://schemas.microsoft.com/office/drawing/2014/main" id="{E8004D56-6430-4A51-86DF-C762892E7485}"/>
              </a:ext>
            </a:extLst>
          </p:cNvPr>
          <p:cNvSpPr>
            <a:spLocks noGrp="1"/>
          </p:cNvSpPr>
          <p:nvPr>
            <p:ph type="sldNum" sz="quarter" idx="12"/>
          </p:nvPr>
        </p:nvSpPr>
        <p:spPr/>
        <p:txBody>
          <a:bodyPr/>
          <a:lstStyle/>
          <a:p>
            <a:pPr>
              <a:defRPr/>
            </a:pPr>
            <a:fld id="{B5D931A1-A42B-F94C-ADA3-91D74B0ACBA8}" type="slidenum">
              <a:rPr lang="en-GB" smtClean="0"/>
              <a:pPr>
                <a:defRPr/>
              </a:pPr>
              <a:t>17</a:t>
            </a:fld>
            <a:endParaRPr lang="en-GB"/>
          </a:p>
        </p:txBody>
      </p:sp>
      <p:sp>
        <p:nvSpPr>
          <p:cNvPr id="6" name="Oval 5">
            <a:extLst>
              <a:ext uri="{FF2B5EF4-FFF2-40B4-BE49-F238E27FC236}">
                <a16:creationId xmlns:a16="http://schemas.microsoft.com/office/drawing/2014/main" id="{AF1EC5B5-A691-4E79-9E41-B180F71B11B2}"/>
              </a:ext>
            </a:extLst>
          </p:cNvPr>
          <p:cNvSpPr/>
          <p:nvPr/>
        </p:nvSpPr>
        <p:spPr>
          <a:xfrm>
            <a:off x="2230084" y="2938434"/>
            <a:ext cx="460489" cy="460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id</a:t>
            </a:r>
          </a:p>
        </p:txBody>
      </p:sp>
      <p:sp>
        <p:nvSpPr>
          <p:cNvPr id="7" name="TextBox 6">
            <a:extLst>
              <a:ext uri="{FF2B5EF4-FFF2-40B4-BE49-F238E27FC236}">
                <a16:creationId xmlns:a16="http://schemas.microsoft.com/office/drawing/2014/main" id="{3F20E30E-EBA3-4975-866E-BB0A74D061E5}"/>
              </a:ext>
            </a:extLst>
          </p:cNvPr>
          <p:cNvSpPr txBox="1"/>
          <p:nvPr/>
        </p:nvSpPr>
        <p:spPr>
          <a:xfrm>
            <a:off x="2887925" y="2967093"/>
            <a:ext cx="1289777" cy="400110"/>
          </a:xfrm>
          <a:prstGeom prst="rect">
            <a:avLst/>
          </a:prstGeom>
          <a:noFill/>
        </p:spPr>
        <p:txBody>
          <a:bodyPr wrap="none" rtlCol="0">
            <a:spAutoFit/>
          </a:bodyPr>
          <a:lstStyle/>
          <a:p>
            <a:r>
              <a:rPr lang="en-US" dirty="0"/>
              <a:t>(from, to)</a:t>
            </a:r>
          </a:p>
        </p:txBody>
      </p:sp>
      <p:sp>
        <p:nvSpPr>
          <p:cNvPr id="8" name="Freeform: Shape 7">
            <a:extLst>
              <a:ext uri="{FF2B5EF4-FFF2-40B4-BE49-F238E27FC236}">
                <a16:creationId xmlns:a16="http://schemas.microsoft.com/office/drawing/2014/main" id="{4C46DD1F-D65D-49FB-BBBF-89FE4DA818CB}"/>
              </a:ext>
            </a:extLst>
          </p:cNvPr>
          <p:cNvSpPr/>
          <p:nvPr/>
        </p:nvSpPr>
        <p:spPr>
          <a:xfrm>
            <a:off x="2506377" y="3358280"/>
            <a:ext cx="723626" cy="206656"/>
          </a:xfrm>
          <a:custGeom>
            <a:avLst/>
            <a:gdLst>
              <a:gd name="connsiteX0" fmla="*/ 0 w 723626"/>
              <a:gd name="connsiteY0" fmla="*/ 98676 h 206656"/>
              <a:gd name="connsiteX1" fmla="*/ 342078 w 723626"/>
              <a:gd name="connsiteY1" fmla="*/ 203931 h 206656"/>
              <a:gd name="connsiteX2" fmla="*/ 723626 w 723626"/>
              <a:gd name="connsiteY2" fmla="*/ 0 h 206656"/>
            </a:gdLst>
            <a:ahLst/>
            <a:cxnLst>
              <a:cxn ang="0">
                <a:pos x="connsiteX0" y="connsiteY0"/>
              </a:cxn>
              <a:cxn ang="0">
                <a:pos x="connsiteX1" y="connsiteY1"/>
              </a:cxn>
              <a:cxn ang="0">
                <a:pos x="connsiteX2" y="connsiteY2"/>
              </a:cxn>
            </a:cxnLst>
            <a:rect l="l" t="t" r="r" b="b"/>
            <a:pathLst>
              <a:path w="723626" h="206656">
                <a:moveTo>
                  <a:pt x="0" y="98676"/>
                </a:moveTo>
                <a:cubicBezTo>
                  <a:pt x="110737" y="159526"/>
                  <a:pt x="221474" y="220377"/>
                  <a:pt x="342078" y="203931"/>
                </a:cubicBezTo>
                <a:cubicBezTo>
                  <a:pt x="462682" y="187485"/>
                  <a:pt x="593154" y="93742"/>
                  <a:pt x="723626" y="0"/>
                </a:cubicBez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EADA8C1-5605-418D-99D6-8CC4D073304F}"/>
              </a:ext>
            </a:extLst>
          </p:cNvPr>
          <p:cNvSpPr/>
          <p:nvPr/>
        </p:nvSpPr>
        <p:spPr>
          <a:xfrm>
            <a:off x="2230084" y="4051791"/>
            <a:ext cx="460489" cy="4604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id</a:t>
            </a:r>
          </a:p>
        </p:txBody>
      </p:sp>
      <p:sp>
        <p:nvSpPr>
          <p:cNvPr id="10" name="TextBox 9">
            <a:extLst>
              <a:ext uri="{FF2B5EF4-FFF2-40B4-BE49-F238E27FC236}">
                <a16:creationId xmlns:a16="http://schemas.microsoft.com/office/drawing/2014/main" id="{03556CC3-FD78-449F-82F4-049721CA27D4}"/>
              </a:ext>
            </a:extLst>
          </p:cNvPr>
          <p:cNvSpPr txBox="1"/>
          <p:nvPr/>
        </p:nvSpPr>
        <p:spPr>
          <a:xfrm>
            <a:off x="2887925" y="4080450"/>
            <a:ext cx="1289777" cy="400110"/>
          </a:xfrm>
          <a:prstGeom prst="rect">
            <a:avLst/>
          </a:prstGeom>
          <a:noFill/>
        </p:spPr>
        <p:txBody>
          <a:bodyPr wrap="none" rtlCol="0">
            <a:spAutoFit/>
          </a:bodyPr>
          <a:lstStyle/>
          <a:p>
            <a:r>
              <a:rPr lang="en-US" dirty="0"/>
              <a:t>(from, to)</a:t>
            </a:r>
          </a:p>
        </p:txBody>
      </p:sp>
      <p:sp>
        <p:nvSpPr>
          <p:cNvPr id="11" name="Freeform: Shape 10">
            <a:extLst>
              <a:ext uri="{FF2B5EF4-FFF2-40B4-BE49-F238E27FC236}">
                <a16:creationId xmlns:a16="http://schemas.microsoft.com/office/drawing/2014/main" id="{5E54E9B0-7204-4520-B9C5-38A5A9ECDE44}"/>
              </a:ext>
            </a:extLst>
          </p:cNvPr>
          <p:cNvSpPr/>
          <p:nvPr/>
        </p:nvSpPr>
        <p:spPr>
          <a:xfrm>
            <a:off x="2506377" y="4471637"/>
            <a:ext cx="723626" cy="206656"/>
          </a:xfrm>
          <a:custGeom>
            <a:avLst/>
            <a:gdLst>
              <a:gd name="connsiteX0" fmla="*/ 0 w 723626"/>
              <a:gd name="connsiteY0" fmla="*/ 98676 h 206656"/>
              <a:gd name="connsiteX1" fmla="*/ 342078 w 723626"/>
              <a:gd name="connsiteY1" fmla="*/ 203931 h 206656"/>
              <a:gd name="connsiteX2" fmla="*/ 723626 w 723626"/>
              <a:gd name="connsiteY2" fmla="*/ 0 h 206656"/>
            </a:gdLst>
            <a:ahLst/>
            <a:cxnLst>
              <a:cxn ang="0">
                <a:pos x="connsiteX0" y="connsiteY0"/>
              </a:cxn>
              <a:cxn ang="0">
                <a:pos x="connsiteX1" y="connsiteY1"/>
              </a:cxn>
              <a:cxn ang="0">
                <a:pos x="connsiteX2" y="connsiteY2"/>
              </a:cxn>
            </a:cxnLst>
            <a:rect l="l" t="t" r="r" b="b"/>
            <a:pathLst>
              <a:path w="723626" h="206656">
                <a:moveTo>
                  <a:pt x="0" y="98676"/>
                </a:moveTo>
                <a:cubicBezTo>
                  <a:pt x="110737" y="159526"/>
                  <a:pt x="221474" y="220377"/>
                  <a:pt x="342078" y="203931"/>
                </a:cubicBezTo>
                <a:cubicBezTo>
                  <a:pt x="462682" y="187485"/>
                  <a:pt x="593154" y="93742"/>
                  <a:pt x="723626" y="0"/>
                </a:cubicBez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E59FAFC-C3A4-40A4-BC3A-7B9A00124B56}"/>
              </a:ext>
            </a:extLst>
          </p:cNvPr>
          <p:cNvSpPr txBox="1"/>
          <p:nvPr/>
        </p:nvSpPr>
        <p:spPr>
          <a:xfrm>
            <a:off x="4265796" y="4074533"/>
            <a:ext cx="1289777" cy="400110"/>
          </a:xfrm>
          <a:prstGeom prst="rect">
            <a:avLst/>
          </a:prstGeom>
          <a:noFill/>
        </p:spPr>
        <p:txBody>
          <a:bodyPr wrap="none" rtlCol="0">
            <a:spAutoFit/>
          </a:bodyPr>
          <a:lstStyle/>
          <a:p>
            <a:r>
              <a:rPr lang="en-US" dirty="0"/>
              <a:t>(from, to)</a:t>
            </a:r>
          </a:p>
        </p:txBody>
      </p:sp>
      <p:sp>
        <p:nvSpPr>
          <p:cNvPr id="13" name="TextBox 12">
            <a:extLst>
              <a:ext uri="{FF2B5EF4-FFF2-40B4-BE49-F238E27FC236}">
                <a16:creationId xmlns:a16="http://schemas.microsoft.com/office/drawing/2014/main" id="{36FBAF1F-21CA-48B1-B7FC-CD88B70D2A20}"/>
              </a:ext>
            </a:extLst>
          </p:cNvPr>
          <p:cNvSpPr txBox="1"/>
          <p:nvPr/>
        </p:nvSpPr>
        <p:spPr>
          <a:xfrm>
            <a:off x="5643667" y="4081980"/>
            <a:ext cx="1289777" cy="400110"/>
          </a:xfrm>
          <a:prstGeom prst="rect">
            <a:avLst/>
          </a:prstGeom>
          <a:noFill/>
        </p:spPr>
        <p:txBody>
          <a:bodyPr wrap="none" rtlCol="0">
            <a:spAutoFit/>
          </a:bodyPr>
          <a:lstStyle/>
          <a:p>
            <a:r>
              <a:rPr lang="en-US" dirty="0"/>
              <a:t>(from, to)</a:t>
            </a:r>
          </a:p>
        </p:txBody>
      </p:sp>
      <p:sp>
        <p:nvSpPr>
          <p:cNvPr id="14" name="Freeform: Shape 13">
            <a:extLst>
              <a:ext uri="{FF2B5EF4-FFF2-40B4-BE49-F238E27FC236}">
                <a16:creationId xmlns:a16="http://schemas.microsoft.com/office/drawing/2014/main" id="{BB8D8D89-F227-4659-BB02-364E6A86001D}"/>
              </a:ext>
            </a:extLst>
          </p:cNvPr>
          <p:cNvSpPr/>
          <p:nvPr/>
        </p:nvSpPr>
        <p:spPr>
          <a:xfrm>
            <a:off x="3946041" y="4446802"/>
            <a:ext cx="723626" cy="206656"/>
          </a:xfrm>
          <a:custGeom>
            <a:avLst/>
            <a:gdLst>
              <a:gd name="connsiteX0" fmla="*/ 0 w 723626"/>
              <a:gd name="connsiteY0" fmla="*/ 98676 h 206656"/>
              <a:gd name="connsiteX1" fmla="*/ 342078 w 723626"/>
              <a:gd name="connsiteY1" fmla="*/ 203931 h 206656"/>
              <a:gd name="connsiteX2" fmla="*/ 723626 w 723626"/>
              <a:gd name="connsiteY2" fmla="*/ 0 h 206656"/>
            </a:gdLst>
            <a:ahLst/>
            <a:cxnLst>
              <a:cxn ang="0">
                <a:pos x="connsiteX0" y="connsiteY0"/>
              </a:cxn>
              <a:cxn ang="0">
                <a:pos x="connsiteX1" y="connsiteY1"/>
              </a:cxn>
              <a:cxn ang="0">
                <a:pos x="connsiteX2" y="connsiteY2"/>
              </a:cxn>
            </a:cxnLst>
            <a:rect l="l" t="t" r="r" b="b"/>
            <a:pathLst>
              <a:path w="723626" h="206656">
                <a:moveTo>
                  <a:pt x="0" y="98676"/>
                </a:moveTo>
                <a:cubicBezTo>
                  <a:pt x="110737" y="159526"/>
                  <a:pt x="221474" y="220377"/>
                  <a:pt x="342078" y="203931"/>
                </a:cubicBezTo>
                <a:cubicBezTo>
                  <a:pt x="462682" y="187485"/>
                  <a:pt x="593154" y="93742"/>
                  <a:pt x="723626" y="0"/>
                </a:cubicBez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C30C2F5-AEB6-463F-93A1-936E53626D11}"/>
              </a:ext>
            </a:extLst>
          </p:cNvPr>
          <p:cNvSpPr/>
          <p:nvPr/>
        </p:nvSpPr>
        <p:spPr>
          <a:xfrm>
            <a:off x="5365970" y="4416506"/>
            <a:ext cx="723626" cy="206656"/>
          </a:xfrm>
          <a:custGeom>
            <a:avLst/>
            <a:gdLst>
              <a:gd name="connsiteX0" fmla="*/ 0 w 723626"/>
              <a:gd name="connsiteY0" fmla="*/ 98676 h 206656"/>
              <a:gd name="connsiteX1" fmla="*/ 342078 w 723626"/>
              <a:gd name="connsiteY1" fmla="*/ 203931 h 206656"/>
              <a:gd name="connsiteX2" fmla="*/ 723626 w 723626"/>
              <a:gd name="connsiteY2" fmla="*/ 0 h 206656"/>
            </a:gdLst>
            <a:ahLst/>
            <a:cxnLst>
              <a:cxn ang="0">
                <a:pos x="connsiteX0" y="connsiteY0"/>
              </a:cxn>
              <a:cxn ang="0">
                <a:pos x="connsiteX1" y="connsiteY1"/>
              </a:cxn>
              <a:cxn ang="0">
                <a:pos x="connsiteX2" y="connsiteY2"/>
              </a:cxn>
            </a:cxnLst>
            <a:rect l="l" t="t" r="r" b="b"/>
            <a:pathLst>
              <a:path w="723626" h="206656">
                <a:moveTo>
                  <a:pt x="0" y="98676"/>
                </a:moveTo>
                <a:cubicBezTo>
                  <a:pt x="110737" y="159526"/>
                  <a:pt x="221474" y="220377"/>
                  <a:pt x="342078" y="203931"/>
                </a:cubicBezTo>
                <a:cubicBezTo>
                  <a:pt x="462682" y="187485"/>
                  <a:pt x="593154" y="93742"/>
                  <a:pt x="723626" y="0"/>
                </a:cubicBezTo>
              </a:path>
            </a:pathLst>
          </a:custGeom>
          <a:noFill/>
          <a:ln>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5E7C8B5-052D-4AA3-B6D9-0F785933F53D}"/>
              </a:ext>
            </a:extLst>
          </p:cNvPr>
          <p:cNvSpPr/>
          <p:nvPr/>
        </p:nvSpPr>
        <p:spPr>
          <a:xfrm>
            <a:off x="3690492" y="2938434"/>
            <a:ext cx="330827" cy="4604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DF8B697-C68A-4785-A20B-AEC6F03D0B41}"/>
              </a:ext>
            </a:extLst>
          </p:cNvPr>
          <p:cNvSpPr/>
          <p:nvPr/>
        </p:nvSpPr>
        <p:spPr>
          <a:xfrm>
            <a:off x="6455072" y="4074533"/>
            <a:ext cx="330827" cy="4604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1095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Join</a:t>
            </a:r>
          </a:p>
        </p:txBody>
      </p:sp>
      <p:sp>
        <p:nvSpPr>
          <p:cNvPr id="5" name="Slide Number Placeholder 4"/>
          <p:cNvSpPr>
            <a:spLocks noGrp="1"/>
          </p:cNvSpPr>
          <p:nvPr>
            <p:ph type="sldNum" sz="quarter" idx="12"/>
          </p:nvPr>
        </p:nvSpPr>
        <p:spPr/>
        <p:txBody>
          <a:bodyPr/>
          <a:lstStyle/>
          <a:p>
            <a:fld id="{05072F42-4DFA-4725-86F9-7594E4AB4EB5}" type="slidenum">
              <a:rPr lang="en-GB" smtClean="0"/>
              <a:pPr/>
              <a:t>18</a:t>
            </a:fld>
            <a:endParaRPr lang="en-GB"/>
          </a:p>
        </p:txBody>
      </p:sp>
      <p:sp>
        <p:nvSpPr>
          <p:cNvPr id="7" name="Rectangle 6">
            <a:extLst>
              <a:ext uri="{FF2B5EF4-FFF2-40B4-BE49-F238E27FC236}">
                <a16:creationId xmlns:a16="http://schemas.microsoft.com/office/drawing/2014/main" id="{460A580A-C43E-4C7C-B7EC-4C76DBC1D716}"/>
              </a:ext>
            </a:extLst>
          </p:cNvPr>
          <p:cNvSpPr/>
          <p:nvPr/>
        </p:nvSpPr>
        <p:spPr>
          <a:xfrm>
            <a:off x="533400" y="1096238"/>
            <a:ext cx="8077200" cy="3293209"/>
          </a:xfrm>
          <a:prstGeom prst="rect">
            <a:avLst/>
          </a:prstGeom>
          <a:solidFill>
            <a:schemeClr val="accent2">
              <a:lumMod val="20000"/>
              <a:lumOff val="80000"/>
            </a:schemeClr>
          </a:solidFill>
        </p:spPr>
        <p:txBody>
          <a:bodyPr wrap="square">
            <a:spAutoFit/>
          </a:bodyPr>
          <a:lstStyle/>
          <a:p>
            <a:r>
              <a:rPr lang="en-US" sz="1600" dirty="0">
                <a:solidFill>
                  <a:srgbClr val="0000FF"/>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iterate</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depth</a:t>
            </a:r>
            <a:r>
              <a:rPr lang="en-US" sz="1600" dirty="0">
                <a:solidFill>
                  <a:srgbClr val="000000"/>
                </a:solidFill>
                <a:latin typeface="Consolas" panose="020B0609020204030204" pitchFamily="49" charset="0"/>
              </a:rPr>
              <a:t>):</a:t>
            </a:r>
          </a:p>
          <a:p>
            <a:pPr lvl="1"/>
            <a:r>
              <a:rPr lang="en-US" sz="1600" dirty="0" err="1">
                <a:solidFill>
                  <a:srgbClr val="000000"/>
                </a:solidFill>
                <a:latin typeface="Consolas" panose="020B0609020204030204" pitchFamily="49" charset="0"/>
              </a:rPr>
              <a:t>df.createOrReplaceTempView</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iter</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lvl="1"/>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Base case: direct connection</a:t>
            </a:r>
            <a:endParaRPr lang="en-US" sz="1600" dirty="0">
              <a:solidFill>
                <a:srgbClr val="000000"/>
              </a:solidFill>
              <a:latin typeface="Consolas" panose="020B0609020204030204" pitchFamily="49" charset="0"/>
            </a:endParaRPr>
          </a:p>
          <a:p>
            <a:pPr lvl="1"/>
            <a:r>
              <a:rPr lang="en-US" sz="1600" dirty="0">
                <a:solidFill>
                  <a:srgbClr val="000000"/>
                </a:solidFill>
                <a:latin typeface="Consolas" panose="020B0609020204030204" pitchFamily="49" charset="0"/>
              </a:rPr>
              <a:t>result = </a:t>
            </a:r>
            <a:r>
              <a:rPr lang="en-US" sz="1600" dirty="0" err="1">
                <a:solidFill>
                  <a:srgbClr val="000000"/>
                </a:solidFill>
                <a:latin typeface="Consolas" panose="020B0609020204030204" pitchFamily="49" charset="0"/>
              </a:rPr>
              <a:t>sqlContext.sql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'select from, to, 1 as depth from </a:t>
            </a:r>
            <a:r>
              <a:rPr lang="en-US" sz="1600" dirty="0" err="1">
                <a:solidFill>
                  <a:srgbClr val="A31515"/>
                </a:solidFill>
                <a:latin typeface="Consolas" panose="020B0609020204030204" pitchFamily="49" charset="0"/>
              </a:rPr>
              <a:t>iter</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lvl="1"/>
            <a:br>
              <a:rPr lang="en-US" sz="1600" dirty="0">
                <a:solidFill>
                  <a:srgbClr val="000000"/>
                </a:solidFill>
                <a:latin typeface="Consolas" panose="020B0609020204030204" pitchFamily="49" charset="0"/>
              </a:rPr>
            </a:br>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range</a:t>
            </a:r>
            <a:r>
              <a:rPr lang="en-US" sz="1600" dirty="0">
                <a:solidFill>
                  <a:srgbClr val="000000"/>
                </a:solidFill>
                <a:latin typeface="Consolas" panose="020B0609020204030204" pitchFamily="49" charset="0"/>
              </a:rPr>
              <a:t>(</a:t>
            </a:r>
            <a:r>
              <a:rPr lang="en-US" sz="1600" dirty="0">
                <a:solidFill>
                  <a:srgbClr val="09885A"/>
                </a:solidFill>
                <a:latin typeface="Consolas" panose="020B0609020204030204" pitchFamily="49" charset="0"/>
              </a:rPr>
              <a:t>1</a:t>
            </a:r>
            <a:r>
              <a:rPr lang="en-US" sz="1600" dirty="0">
                <a:solidFill>
                  <a:srgbClr val="000000"/>
                </a:solidFill>
                <a:latin typeface="Consolas" panose="020B0609020204030204" pitchFamily="49" charset="0"/>
              </a:rPr>
              <a:t>, depth):</a:t>
            </a:r>
          </a:p>
          <a:p>
            <a:pPr lvl="1"/>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result.createOrReplaceTempView</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'result’</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  result = </a:t>
            </a:r>
            <a:r>
              <a:rPr lang="en-US" sz="1600" dirty="0" err="1">
                <a:solidFill>
                  <a:srgbClr val="000000"/>
                </a:solidFill>
                <a:latin typeface="Consolas" panose="020B0609020204030204" pitchFamily="49" charset="0"/>
              </a:rPr>
              <a:t>sqlContext.sql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'select r1.from as from, r2.to as to,  </a:t>
            </a:r>
            <a:br>
              <a:rPr lang="en-US" sz="1600" dirty="0">
                <a:solidFill>
                  <a:srgbClr val="A31515"/>
                </a:solidFill>
                <a:latin typeface="Consolas" panose="020B0609020204030204" pitchFamily="49" charset="0"/>
              </a:rPr>
            </a:br>
            <a:r>
              <a:rPr lang="en-US" sz="1600" dirty="0">
                <a:solidFill>
                  <a:srgbClr val="A31515"/>
                </a:solidFill>
                <a:latin typeface="Consolas" panose="020B0609020204030204" pitchFamily="49" charset="0"/>
              </a:rPr>
              <a:t>   r1.depth+1 as depth '</a:t>
            </a:r>
            <a:r>
              <a:rPr lang="en-US" sz="1600" dirty="0">
                <a:solidFill>
                  <a:srgbClr val="000000"/>
                </a:solidFill>
                <a:latin typeface="Consolas" panose="020B0609020204030204" pitchFamily="49" charset="0"/>
              </a:rPr>
              <a:t>\</a:t>
            </a:r>
          </a:p>
          <a:p>
            <a:pPr lvl="1"/>
            <a:r>
              <a:rPr lang="en-US" sz="1600" dirty="0">
                <a:solidFill>
                  <a:srgbClr val="A31515"/>
                </a:solidFill>
                <a:latin typeface="Consolas" panose="020B0609020204030204" pitchFamily="49" charset="0"/>
              </a:rPr>
              <a:t>   'from result r1 join </a:t>
            </a:r>
            <a:r>
              <a:rPr lang="en-US" sz="1600" dirty="0" err="1">
                <a:solidFill>
                  <a:srgbClr val="A31515"/>
                </a:solidFill>
                <a:latin typeface="Consolas" panose="020B0609020204030204" pitchFamily="49" charset="0"/>
              </a:rPr>
              <a:t>iter</a:t>
            </a:r>
            <a:r>
              <a:rPr lang="en-US" sz="1600" dirty="0">
                <a:solidFill>
                  <a:srgbClr val="A31515"/>
                </a:solidFill>
                <a:latin typeface="Consolas" panose="020B0609020204030204" pitchFamily="49" charset="0"/>
              </a:rPr>
              <a:t> r2 ‘</a:t>
            </a:r>
            <a:r>
              <a:rPr lang="en-US" sz="1600" dirty="0">
                <a:solidFill>
                  <a:srgbClr val="000000"/>
                </a:solidFill>
                <a:latin typeface="Consolas" panose="020B0609020204030204" pitchFamily="49" charset="0"/>
              </a:rPr>
              <a:t>\</a:t>
            </a:r>
          </a:p>
          <a:p>
            <a:pPr lvl="1"/>
            <a:r>
              <a:rPr lang="en-US" sz="1600" dirty="0">
                <a:solidFill>
                  <a:srgbClr val="A31515"/>
                </a:solidFill>
                <a:latin typeface="Consolas" panose="020B0609020204030204" pitchFamily="49" charset="0"/>
              </a:rPr>
              <a:t>   'on r1.to=r2.from'</a:t>
            </a:r>
            <a:r>
              <a:rPr lang="en-US" sz="1600" dirty="0">
                <a:solidFill>
                  <a:srgbClr val="000000"/>
                </a:solidFill>
                <a:latin typeface="Consolas" panose="020B0609020204030204" pitchFamily="49" charset="0"/>
              </a:rPr>
              <a:t>)</a:t>
            </a:r>
          </a:p>
          <a:p>
            <a:pPr lvl="1"/>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result</a:t>
            </a:r>
          </a:p>
        </p:txBody>
      </p:sp>
      <p:sp>
        <p:nvSpPr>
          <p:cNvPr id="9" name="Rectangle 8">
            <a:extLst>
              <a:ext uri="{FF2B5EF4-FFF2-40B4-BE49-F238E27FC236}">
                <a16:creationId xmlns:a16="http://schemas.microsoft.com/office/drawing/2014/main" id="{3EDEF1AE-1D9C-4926-A257-DB48201FC658}"/>
              </a:ext>
            </a:extLst>
          </p:cNvPr>
          <p:cNvSpPr/>
          <p:nvPr/>
        </p:nvSpPr>
        <p:spPr>
          <a:xfrm>
            <a:off x="515936" y="4634180"/>
            <a:ext cx="8077199" cy="584775"/>
          </a:xfrm>
          <a:prstGeom prst="rect">
            <a:avLst/>
          </a:prstGeom>
          <a:solidFill>
            <a:schemeClr val="accent2">
              <a:lumMod val="20000"/>
              <a:lumOff val="80000"/>
            </a:schemeClr>
          </a:solidFill>
        </p:spPr>
        <p:txBody>
          <a:bodyPr wrap="square">
            <a:spAutoFit/>
          </a:bodyPr>
          <a:lstStyle/>
          <a:p>
            <a:r>
              <a:rPr lang="en-US" sz="1600" dirty="0">
                <a:solidFill>
                  <a:srgbClr val="000000"/>
                </a:solidFill>
                <a:latin typeface="Consolas" panose="020B0609020204030204" pitchFamily="49" charset="0"/>
              </a:rPr>
              <a:t>iterate(</a:t>
            </a:r>
            <a:r>
              <a:rPr lang="en-US" sz="1600" dirty="0" err="1">
                <a:solidFill>
                  <a:srgbClr val="000000"/>
                </a:solidFill>
                <a:latin typeface="Consolas" panose="020B0609020204030204" pitchFamily="49" charset="0"/>
              </a:rPr>
              <a:t>edges_df.</a:t>
            </a:r>
            <a:r>
              <a:rPr lang="en-US" sz="1600" dirty="0" err="1">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&lt; </a:t>
            </a:r>
            <a:r>
              <a:rPr lang="en-US" sz="1600" dirty="0">
                <a:solidFill>
                  <a:srgbClr val="09885A"/>
                </a:solidFill>
                <a:latin typeface="Consolas" panose="020B0609020204030204" pitchFamily="49" charset="0"/>
              </a:rPr>
              <a:t>1000</a:t>
            </a:r>
            <a:r>
              <a:rPr lang="en-US" sz="1600" dirty="0">
                <a:solidFill>
                  <a:srgbClr val="000000"/>
                </a:solidFill>
                <a:latin typeface="Consolas" panose="020B0609020204030204" pitchFamily="49" charset="0"/>
              </a:rPr>
              <a:t>), </a:t>
            </a:r>
            <a:r>
              <a:rPr lang="en-US" sz="1600" dirty="0">
                <a:solidFill>
                  <a:srgbClr val="09885A"/>
                </a:solidFill>
                <a:latin typeface="Consolas" panose="020B0609020204030204" pitchFamily="49" charset="0"/>
              </a:rPr>
              <a:t>1</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orderBy</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from'</a:t>
            </a:r>
            <a:r>
              <a:rPr lang="en-US" sz="1600" dirty="0" err="1">
                <a:solidFill>
                  <a:srgbClr val="000000"/>
                </a:solidFill>
                <a:latin typeface="Consolas" panose="020B0609020204030204" pitchFamily="49" charset="0"/>
              </a:rPr>
              <a:t>,</a:t>
            </a:r>
            <a:r>
              <a:rPr lang="en-US" sz="1600" dirty="0" err="1">
                <a:solidFill>
                  <a:srgbClr val="A31515"/>
                </a:solidFill>
                <a:latin typeface="Consolas" panose="020B0609020204030204" pitchFamily="49" charset="0"/>
              </a:rPr>
              <a:t>'to</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).show()</a:t>
            </a:r>
            <a:endParaRPr lang="en-US" sz="1600" b="0" dirty="0">
              <a:solidFill>
                <a:srgbClr val="00000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E66A9661-C560-4936-9F5B-8C6305AAB55B}"/>
              </a:ext>
            </a:extLst>
          </p:cNvPr>
          <p:cNvSpPr/>
          <p:nvPr/>
        </p:nvSpPr>
        <p:spPr>
          <a:xfrm>
            <a:off x="515936" y="4634579"/>
            <a:ext cx="8077199" cy="584775"/>
          </a:xfrm>
          <a:prstGeom prst="rect">
            <a:avLst/>
          </a:prstGeom>
          <a:solidFill>
            <a:schemeClr val="accent2">
              <a:lumMod val="20000"/>
              <a:lumOff val="80000"/>
            </a:schemeClr>
          </a:solidFill>
        </p:spPr>
        <p:txBody>
          <a:bodyPr wrap="square">
            <a:spAutoFit/>
          </a:bodyPr>
          <a:lstStyle/>
          <a:p>
            <a:r>
              <a:rPr lang="en-US" sz="1600" dirty="0">
                <a:solidFill>
                  <a:srgbClr val="000000"/>
                </a:solidFill>
                <a:latin typeface="Consolas" panose="020B0609020204030204" pitchFamily="49" charset="0"/>
              </a:rPr>
              <a:t>iterate(</a:t>
            </a:r>
            <a:r>
              <a:rPr lang="en-US" sz="1600" dirty="0" err="1">
                <a:solidFill>
                  <a:srgbClr val="000000"/>
                </a:solidFill>
                <a:latin typeface="Consolas" panose="020B0609020204030204" pitchFamily="49" charset="0"/>
              </a:rPr>
              <a:t>edges_df.</a:t>
            </a:r>
            <a:r>
              <a:rPr lang="en-US" sz="1600" dirty="0" err="1">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&lt; </a:t>
            </a:r>
            <a:r>
              <a:rPr lang="en-US" sz="1600" dirty="0">
                <a:solidFill>
                  <a:srgbClr val="09885A"/>
                </a:solidFill>
                <a:latin typeface="Consolas" panose="020B0609020204030204" pitchFamily="49" charset="0"/>
              </a:rPr>
              <a:t>1000</a:t>
            </a:r>
            <a:r>
              <a:rPr lang="en-US" sz="1600" dirty="0">
                <a:solidFill>
                  <a:srgbClr val="000000"/>
                </a:solidFill>
                <a:latin typeface="Consolas" panose="020B0609020204030204" pitchFamily="49" charset="0"/>
              </a:rPr>
              <a:t>), </a:t>
            </a:r>
            <a:r>
              <a:rPr lang="en-US" sz="1600" dirty="0">
                <a:solidFill>
                  <a:srgbClr val="09885A"/>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orderBy</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from'</a:t>
            </a:r>
            <a:r>
              <a:rPr lang="en-US" sz="1600" dirty="0" err="1">
                <a:solidFill>
                  <a:srgbClr val="000000"/>
                </a:solidFill>
                <a:latin typeface="Consolas" panose="020B0609020204030204" pitchFamily="49" charset="0"/>
              </a:rPr>
              <a:t>,</a:t>
            </a:r>
            <a:r>
              <a:rPr lang="en-US" sz="1600" dirty="0" err="1">
                <a:solidFill>
                  <a:srgbClr val="A31515"/>
                </a:solidFill>
                <a:latin typeface="Consolas" panose="020B0609020204030204" pitchFamily="49" charset="0"/>
              </a:rPr>
              <a:t>'to</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).show()</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896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Join</a:t>
            </a:r>
          </a:p>
        </p:txBody>
      </p:sp>
      <p:sp>
        <p:nvSpPr>
          <p:cNvPr id="5" name="Slide Number Placeholder 4"/>
          <p:cNvSpPr>
            <a:spLocks noGrp="1"/>
          </p:cNvSpPr>
          <p:nvPr>
            <p:ph type="sldNum" sz="quarter" idx="12"/>
          </p:nvPr>
        </p:nvSpPr>
        <p:spPr/>
        <p:txBody>
          <a:bodyPr/>
          <a:lstStyle/>
          <a:p>
            <a:fld id="{05072F42-4DFA-4725-86F9-7594E4AB4EB5}" type="slidenum">
              <a:rPr lang="en-GB" smtClean="0"/>
              <a:pPr/>
              <a:t>19</a:t>
            </a:fld>
            <a:endParaRPr lang="en-GB"/>
          </a:p>
        </p:txBody>
      </p:sp>
      <p:sp>
        <p:nvSpPr>
          <p:cNvPr id="7" name="Rectangle 6">
            <a:extLst>
              <a:ext uri="{FF2B5EF4-FFF2-40B4-BE49-F238E27FC236}">
                <a16:creationId xmlns:a16="http://schemas.microsoft.com/office/drawing/2014/main" id="{460A580A-C43E-4C7C-B7EC-4C76DBC1D716}"/>
              </a:ext>
            </a:extLst>
          </p:cNvPr>
          <p:cNvSpPr/>
          <p:nvPr/>
        </p:nvSpPr>
        <p:spPr>
          <a:xfrm>
            <a:off x="533400" y="1096238"/>
            <a:ext cx="8077200" cy="3293209"/>
          </a:xfrm>
          <a:prstGeom prst="rect">
            <a:avLst/>
          </a:prstGeom>
          <a:solidFill>
            <a:schemeClr val="accent2">
              <a:lumMod val="20000"/>
              <a:lumOff val="80000"/>
            </a:schemeClr>
          </a:solidFill>
        </p:spPr>
        <p:txBody>
          <a:bodyPr wrap="square">
            <a:spAutoFit/>
          </a:bodyPr>
          <a:lstStyle/>
          <a:p>
            <a:r>
              <a:rPr lang="en-US" sz="1600" dirty="0">
                <a:solidFill>
                  <a:srgbClr val="0000FF"/>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iterate</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depth</a:t>
            </a:r>
            <a:r>
              <a:rPr lang="en-US" sz="1600" dirty="0">
                <a:solidFill>
                  <a:srgbClr val="000000"/>
                </a:solidFill>
                <a:latin typeface="Consolas" panose="020B0609020204030204" pitchFamily="49" charset="0"/>
              </a:rPr>
              <a:t>):</a:t>
            </a:r>
          </a:p>
          <a:p>
            <a:pPr lvl="1"/>
            <a:r>
              <a:rPr lang="en-US" sz="1600" dirty="0" err="1">
                <a:solidFill>
                  <a:srgbClr val="000000"/>
                </a:solidFill>
                <a:latin typeface="Consolas" panose="020B0609020204030204" pitchFamily="49" charset="0"/>
              </a:rPr>
              <a:t>df.createOrReplaceTempView</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iter</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lvl="1"/>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Base case: direct connection</a:t>
            </a:r>
            <a:endParaRPr lang="en-US" sz="1600" dirty="0">
              <a:solidFill>
                <a:srgbClr val="000000"/>
              </a:solidFill>
              <a:latin typeface="Consolas" panose="020B0609020204030204" pitchFamily="49" charset="0"/>
            </a:endParaRPr>
          </a:p>
          <a:p>
            <a:pPr lvl="1"/>
            <a:r>
              <a:rPr lang="en-US" sz="1600" dirty="0">
                <a:solidFill>
                  <a:srgbClr val="000000"/>
                </a:solidFill>
                <a:latin typeface="Consolas" panose="020B0609020204030204" pitchFamily="49" charset="0"/>
              </a:rPr>
              <a:t>result = </a:t>
            </a:r>
            <a:r>
              <a:rPr lang="en-US" sz="1600" dirty="0" err="1">
                <a:solidFill>
                  <a:srgbClr val="000000"/>
                </a:solidFill>
                <a:latin typeface="Consolas" panose="020B0609020204030204" pitchFamily="49" charset="0"/>
              </a:rPr>
              <a:t>sqlContext.sql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'select from, to, 1 as depth from </a:t>
            </a:r>
            <a:r>
              <a:rPr lang="en-US" sz="1600" dirty="0" err="1">
                <a:solidFill>
                  <a:srgbClr val="A31515"/>
                </a:solidFill>
                <a:latin typeface="Consolas" panose="020B0609020204030204" pitchFamily="49" charset="0"/>
              </a:rPr>
              <a:t>iter</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lvl="1"/>
            <a:br>
              <a:rPr lang="en-US" sz="1600" dirty="0">
                <a:solidFill>
                  <a:srgbClr val="000000"/>
                </a:solidFill>
                <a:latin typeface="Consolas" panose="020B0609020204030204" pitchFamily="49" charset="0"/>
              </a:rPr>
            </a:br>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range</a:t>
            </a:r>
            <a:r>
              <a:rPr lang="en-US" sz="1600" dirty="0">
                <a:solidFill>
                  <a:srgbClr val="000000"/>
                </a:solidFill>
                <a:latin typeface="Consolas" panose="020B0609020204030204" pitchFamily="49" charset="0"/>
              </a:rPr>
              <a:t>(</a:t>
            </a:r>
            <a:r>
              <a:rPr lang="en-US" sz="1600" dirty="0">
                <a:solidFill>
                  <a:srgbClr val="09885A"/>
                </a:solidFill>
                <a:latin typeface="Consolas" panose="020B0609020204030204" pitchFamily="49" charset="0"/>
              </a:rPr>
              <a:t>1</a:t>
            </a:r>
            <a:r>
              <a:rPr lang="en-US" sz="1600" dirty="0">
                <a:solidFill>
                  <a:srgbClr val="000000"/>
                </a:solidFill>
                <a:latin typeface="Consolas" panose="020B0609020204030204" pitchFamily="49" charset="0"/>
              </a:rPr>
              <a:t>, depth):</a:t>
            </a:r>
          </a:p>
          <a:p>
            <a:pPr lvl="1"/>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result.createOrReplaceTempView</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'result’</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  result = </a:t>
            </a:r>
            <a:r>
              <a:rPr lang="en-US" sz="1600" dirty="0" err="1">
                <a:solidFill>
                  <a:srgbClr val="000000"/>
                </a:solidFill>
                <a:latin typeface="Consolas" panose="020B0609020204030204" pitchFamily="49" charset="0"/>
              </a:rPr>
              <a:t>sqlContext.sql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'select r1.from as from, r2.to as to,  </a:t>
            </a:r>
            <a:br>
              <a:rPr lang="en-US" sz="1600" dirty="0">
                <a:solidFill>
                  <a:srgbClr val="A31515"/>
                </a:solidFill>
                <a:latin typeface="Consolas" panose="020B0609020204030204" pitchFamily="49" charset="0"/>
              </a:rPr>
            </a:br>
            <a:r>
              <a:rPr lang="en-US" sz="1600" dirty="0">
                <a:solidFill>
                  <a:srgbClr val="A31515"/>
                </a:solidFill>
                <a:latin typeface="Consolas" panose="020B0609020204030204" pitchFamily="49" charset="0"/>
              </a:rPr>
              <a:t>   r1.depth+1 as depth '</a:t>
            </a:r>
            <a:r>
              <a:rPr lang="en-US" sz="1600" dirty="0">
                <a:solidFill>
                  <a:srgbClr val="000000"/>
                </a:solidFill>
                <a:latin typeface="Consolas" panose="020B0609020204030204" pitchFamily="49" charset="0"/>
              </a:rPr>
              <a:t>\</a:t>
            </a:r>
          </a:p>
          <a:p>
            <a:pPr lvl="1"/>
            <a:r>
              <a:rPr lang="en-US" sz="1600" dirty="0">
                <a:solidFill>
                  <a:srgbClr val="A31515"/>
                </a:solidFill>
                <a:latin typeface="Consolas" panose="020B0609020204030204" pitchFamily="49" charset="0"/>
              </a:rPr>
              <a:t>   'from result r1 join </a:t>
            </a:r>
            <a:r>
              <a:rPr lang="en-US" sz="1600" dirty="0" err="1">
                <a:solidFill>
                  <a:srgbClr val="A31515"/>
                </a:solidFill>
                <a:latin typeface="Consolas" panose="020B0609020204030204" pitchFamily="49" charset="0"/>
              </a:rPr>
              <a:t>iter</a:t>
            </a:r>
            <a:r>
              <a:rPr lang="en-US" sz="1600" dirty="0">
                <a:solidFill>
                  <a:srgbClr val="A31515"/>
                </a:solidFill>
                <a:latin typeface="Consolas" panose="020B0609020204030204" pitchFamily="49" charset="0"/>
              </a:rPr>
              <a:t> r2 ‘</a:t>
            </a:r>
            <a:r>
              <a:rPr lang="en-US" sz="1600" dirty="0">
                <a:solidFill>
                  <a:srgbClr val="000000"/>
                </a:solidFill>
                <a:latin typeface="Consolas" panose="020B0609020204030204" pitchFamily="49" charset="0"/>
              </a:rPr>
              <a:t>\</a:t>
            </a:r>
          </a:p>
          <a:p>
            <a:pPr lvl="1"/>
            <a:r>
              <a:rPr lang="en-US" sz="1600" dirty="0">
                <a:solidFill>
                  <a:srgbClr val="A31515"/>
                </a:solidFill>
                <a:latin typeface="Consolas" panose="020B0609020204030204" pitchFamily="49" charset="0"/>
              </a:rPr>
              <a:t>   'on r1.to=r2.from'</a:t>
            </a:r>
            <a:r>
              <a:rPr lang="en-US" sz="1600" dirty="0">
                <a:solidFill>
                  <a:srgbClr val="000000"/>
                </a:solidFill>
                <a:latin typeface="Consolas" panose="020B0609020204030204" pitchFamily="49" charset="0"/>
              </a:rPr>
              <a:t>)</a:t>
            </a:r>
          </a:p>
          <a:p>
            <a:pPr lvl="1"/>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result</a:t>
            </a:r>
          </a:p>
        </p:txBody>
      </p:sp>
      <p:sp>
        <p:nvSpPr>
          <p:cNvPr id="9" name="Rectangle 8">
            <a:extLst>
              <a:ext uri="{FF2B5EF4-FFF2-40B4-BE49-F238E27FC236}">
                <a16:creationId xmlns:a16="http://schemas.microsoft.com/office/drawing/2014/main" id="{3EDEF1AE-1D9C-4926-A257-DB48201FC658}"/>
              </a:ext>
            </a:extLst>
          </p:cNvPr>
          <p:cNvSpPr/>
          <p:nvPr/>
        </p:nvSpPr>
        <p:spPr>
          <a:xfrm>
            <a:off x="515936" y="4634180"/>
            <a:ext cx="8077199" cy="584775"/>
          </a:xfrm>
          <a:prstGeom prst="rect">
            <a:avLst/>
          </a:prstGeom>
          <a:solidFill>
            <a:schemeClr val="accent2">
              <a:lumMod val="20000"/>
              <a:lumOff val="80000"/>
            </a:schemeClr>
          </a:solidFill>
        </p:spPr>
        <p:txBody>
          <a:bodyPr wrap="square">
            <a:spAutoFit/>
          </a:bodyPr>
          <a:lstStyle/>
          <a:p>
            <a:r>
              <a:rPr lang="en-US" sz="1600" dirty="0">
                <a:solidFill>
                  <a:srgbClr val="000000"/>
                </a:solidFill>
                <a:latin typeface="Consolas" panose="020B0609020204030204" pitchFamily="49" charset="0"/>
              </a:rPr>
              <a:t>iterate(</a:t>
            </a:r>
            <a:r>
              <a:rPr lang="en-US" sz="1600" dirty="0" err="1">
                <a:solidFill>
                  <a:srgbClr val="000000"/>
                </a:solidFill>
                <a:latin typeface="Consolas" panose="020B0609020204030204" pitchFamily="49" charset="0"/>
              </a:rPr>
              <a:t>edges_df.</a:t>
            </a:r>
            <a:r>
              <a:rPr lang="en-US" sz="1600" dirty="0" err="1">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&lt; </a:t>
            </a:r>
            <a:r>
              <a:rPr lang="en-US" sz="1600" dirty="0">
                <a:solidFill>
                  <a:srgbClr val="09885A"/>
                </a:solidFill>
                <a:latin typeface="Consolas" panose="020B0609020204030204" pitchFamily="49" charset="0"/>
              </a:rPr>
              <a:t>1000</a:t>
            </a:r>
            <a:r>
              <a:rPr lang="en-US" sz="1600" dirty="0">
                <a:solidFill>
                  <a:srgbClr val="000000"/>
                </a:solidFill>
                <a:latin typeface="Consolas" panose="020B0609020204030204" pitchFamily="49" charset="0"/>
              </a:rPr>
              <a:t>), </a:t>
            </a:r>
            <a:r>
              <a:rPr lang="en-US" sz="1600" dirty="0">
                <a:solidFill>
                  <a:srgbClr val="09885A"/>
                </a:solidFill>
                <a:latin typeface="Consolas" panose="020B0609020204030204" pitchFamily="49" charset="0"/>
              </a:rPr>
              <a:t>1</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orderBy</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from'</a:t>
            </a:r>
            <a:r>
              <a:rPr lang="en-US" sz="1600" dirty="0" err="1">
                <a:solidFill>
                  <a:srgbClr val="000000"/>
                </a:solidFill>
                <a:latin typeface="Consolas" panose="020B0609020204030204" pitchFamily="49" charset="0"/>
              </a:rPr>
              <a:t>,</a:t>
            </a:r>
            <a:r>
              <a:rPr lang="en-US" sz="1600" dirty="0" err="1">
                <a:solidFill>
                  <a:srgbClr val="A31515"/>
                </a:solidFill>
                <a:latin typeface="Consolas" panose="020B0609020204030204" pitchFamily="49" charset="0"/>
              </a:rPr>
              <a:t>'to</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).show()</a:t>
            </a:r>
            <a:endParaRPr lang="en-US" sz="1600" b="0" dirty="0">
              <a:solidFill>
                <a:srgbClr val="000000"/>
              </a:solidFill>
              <a:effectLst/>
              <a:latin typeface="Consolas" panose="020B0609020204030204" pitchFamily="49" charset="0"/>
            </a:endParaRPr>
          </a:p>
        </p:txBody>
      </p:sp>
      <p:pic>
        <p:nvPicPr>
          <p:cNvPr id="10" name="Picture 9">
            <a:extLst>
              <a:ext uri="{FF2B5EF4-FFF2-40B4-BE49-F238E27FC236}">
                <a16:creationId xmlns:a16="http://schemas.microsoft.com/office/drawing/2014/main" id="{1B2653BF-7501-4A87-B72F-3D2AFD76E36F}"/>
              </a:ext>
            </a:extLst>
          </p:cNvPr>
          <p:cNvPicPr>
            <a:picLocks noChangeAspect="1"/>
          </p:cNvPicPr>
          <p:nvPr/>
        </p:nvPicPr>
        <p:blipFill>
          <a:blip r:embed="rId2"/>
          <a:stretch>
            <a:fillRect/>
          </a:stretch>
        </p:blipFill>
        <p:spPr>
          <a:xfrm>
            <a:off x="4310050" y="1432979"/>
            <a:ext cx="2091808" cy="2848419"/>
          </a:xfrm>
          <a:prstGeom prst="rect">
            <a:avLst/>
          </a:prstGeom>
          <a:ln>
            <a:solidFill>
              <a:schemeClr val="accent1"/>
            </a:solidFill>
          </a:ln>
          <a:effectLst>
            <a:outerShdw blurRad="50800" dist="38100" dir="8100000" algn="tr" rotWithShape="0">
              <a:prstClr val="black">
                <a:alpha val="40000"/>
              </a:prstClr>
            </a:outerShdw>
          </a:effectLst>
        </p:spPr>
      </p:pic>
      <p:sp>
        <p:nvSpPr>
          <p:cNvPr id="12" name="Rectangle 11">
            <a:extLst>
              <a:ext uri="{FF2B5EF4-FFF2-40B4-BE49-F238E27FC236}">
                <a16:creationId xmlns:a16="http://schemas.microsoft.com/office/drawing/2014/main" id="{E66A9661-C560-4936-9F5B-8C6305AAB55B}"/>
              </a:ext>
            </a:extLst>
          </p:cNvPr>
          <p:cNvSpPr/>
          <p:nvPr/>
        </p:nvSpPr>
        <p:spPr>
          <a:xfrm>
            <a:off x="515936" y="4634579"/>
            <a:ext cx="8077199" cy="584775"/>
          </a:xfrm>
          <a:prstGeom prst="rect">
            <a:avLst/>
          </a:prstGeom>
          <a:solidFill>
            <a:schemeClr val="accent2">
              <a:lumMod val="20000"/>
              <a:lumOff val="80000"/>
            </a:schemeClr>
          </a:solidFill>
        </p:spPr>
        <p:txBody>
          <a:bodyPr wrap="square">
            <a:spAutoFit/>
          </a:bodyPr>
          <a:lstStyle/>
          <a:p>
            <a:r>
              <a:rPr lang="en-US" sz="1600" dirty="0">
                <a:solidFill>
                  <a:srgbClr val="000000"/>
                </a:solidFill>
                <a:latin typeface="Consolas" panose="020B0609020204030204" pitchFamily="49" charset="0"/>
              </a:rPr>
              <a:t>iterate(</a:t>
            </a:r>
            <a:r>
              <a:rPr lang="en-US" sz="1600" dirty="0" err="1">
                <a:solidFill>
                  <a:srgbClr val="000000"/>
                </a:solidFill>
                <a:latin typeface="Consolas" panose="020B0609020204030204" pitchFamily="49" charset="0"/>
              </a:rPr>
              <a:t>edges_df.</a:t>
            </a:r>
            <a:r>
              <a:rPr lang="en-US" sz="1600" dirty="0" err="1">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&lt; </a:t>
            </a:r>
            <a:r>
              <a:rPr lang="en-US" sz="1600" dirty="0">
                <a:solidFill>
                  <a:srgbClr val="09885A"/>
                </a:solidFill>
                <a:latin typeface="Consolas" panose="020B0609020204030204" pitchFamily="49" charset="0"/>
              </a:rPr>
              <a:t>1000</a:t>
            </a:r>
            <a:r>
              <a:rPr lang="en-US" sz="1600" dirty="0">
                <a:solidFill>
                  <a:srgbClr val="000000"/>
                </a:solidFill>
                <a:latin typeface="Consolas" panose="020B0609020204030204" pitchFamily="49" charset="0"/>
              </a:rPr>
              <a:t>), </a:t>
            </a:r>
            <a:r>
              <a:rPr lang="en-US" sz="1600" dirty="0">
                <a:solidFill>
                  <a:srgbClr val="09885A"/>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orderBy</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from'</a:t>
            </a:r>
            <a:r>
              <a:rPr lang="en-US" sz="1600" dirty="0" err="1">
                <a:solidFill>
                  <a:srgbClr val="000000"/>
                </a:solidFill>
                <a:latin typeface="Consolas" panose="020B0609020204030204" pitchFamily="49" charset="0"/>
              </a:rPr>
              <a:t>,</a:t>
            </a:r>
            <a:r>
              <a:rPr lang="en-US" sz="1600" dirty="0" err="1">
                <a:solidFill>
                  <a:srgbClr val="A31515"/>
                </a:solidFill>
                <a:latin typeface="Consolas" panose="020B0609020204030204" pitchFamily="49" charset="0"/>
              </a:rPr>
              <a:t>'to</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).show()</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9938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F392-0988-44FC-9E02-0A4ACE08CBDF}"/>
              </a:ext>
            </a:extLst>
          </p:cNvPr>
          <p:cNvSpPr>
            <a:spLocks noGrp="1"/>
          </p:cNvSpPr>
          <p:nvPr>
            <p:ph type="title"/>
          </p:nvPr>
        </p:nvSpPr>
        <p:spPr/>
        <p:txBody>
          <a:bodyPr/>
          <a:lstStyle/>
          <a:p>
            <a:r>
              <a:rPr lang="en-US" dirty="0"/>
              <a:t>Outline:</a:t>
            </a:r>
            <a:br>
              <a:rPr lang="en-US" dirty="0"/>
            </a:br>
            <a:r>
              <a:rPr lang="en-US" dirty="0"/>
              <a:t>Graph Computations in Apache Spark</a:t>
            </a:r>
          </a:p>
        </p:txBody>
      </p:sp>
      <p:sp>
        <p:nvSpPr>
          <p:cNvPr id="3" name="Content Placeholder 2">
            <a:extLst>
              <a:ext uri="{FF2B5EF4-FFF2-40B4-BE49-F238E27FC236}">
                <a16:creationId xmlns:a16="http://schemas.microsoft.com/office/drawing/2014/main" id="{174584C9-7F3F-46C5-8297-74ED1621F377}"/>
              </a:ext>
            </a:extLst>
          </p:cNvPr>
          <p:cNvSpPr>
            <a:spLocks noGrp="1"/>
          </p:cNvSpPr>
          <p:nvPr>
            <p:ph idx="1"/>
          </p:nvPr>
        </p:nvSpPr>
        <p:spPr/>
        <p:txBody>
          <a:bodyPr/>
          <a:lstStyle/>
          <a:p>
            <a:r>
              <a:rPr lang="en-US" dirty="0"/>
              <a:t>(As necessary: review Graph Theory Basics module)</a:t>
            </a:r>
          </a:p>
          <a:p>
            <a:endParaRPr lang="en-US" dirty="0"/>
          </a:p>
          <a:p>
            <a:r>
              <a:rPr lang="en-US" dirty="0"/>
              <a:t>Simple graph centrality measures in Apache Spark: degree centrality</a:t>
            </a:r>
          </a:p>
          <a:p>
            <a:endParaRPr lang="en-US" dirty="0"/>
          </a:p>
          <a:p>
            <a:r>
              <a:rPr lang="en-US" dirty="0"/>
              <a:t>Traversing a graph in Apache Spark via Breadth-First Search</a:t>
            </a:r>
          </a:p>
          <a:p>
            <a:endParaRPr lang="en-US" dirty="0"/>
          </a:p>
          <a:p>
            <a:r>
              <a:rPr lang="en-US" dirty="0"/>
              <a:t>A few applications of Distributed BFS</a:t>
            </a:r>
          </a:p>
        </p:txBody>
      </p:sp>
      <p:sp>
        <p:nvSpPr>
          <p:cNvPr id="4" name="Footer Placeholder 3">
            <a:extLst>
              <a:ext uri="{FF2B5EF4-FFF2-40B4-BE49-F238E27FC236}">
                <a16:creationId xmlns:a16="http://schemas.microsoft.com/office/drawing/2014/main" id="{9976B1B6-5036-40E3-8427-DC2F8BEAAB05}"/>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43033296-EB24-40B4-9ACF-12B5CF863E64}"/>
              </a:ext>
            </a:extLst>
          </p:cNvPr>
          <p:cNvSpPr>
            <a:spLocks noGrp="1"/>
          </p:cNvSpPr>
          <p:nvPr>
            <p:ph type="sldNum" sz="quarter" idx="12"/>
          </p:nvPr>
        </p:nvSpPr>
        <p:spPr/>
        <p:txBody>
          <a:bodyPr/>
          <a:lstStyle/>
          <a:p>
            <a:pPr>
              <a:defRPr/>
            </a:pPr>
            <a:fld id="{B5D931A1-A42B-F94C-ADA3-91D74B0ACBA8}" type="slidenum">
              <a:rPr lang="en-GB" smtClean="0"/>
              <a:pPr>
                <a:defRPr/>
              </a:pPr>
              <a:t>2</a:t>
            </a:fld>
            <a:endParaRPr lang="en-GB"/>
          </a:p>
        </p:txBody>
      </p:sp>
    </p:spTree>
    <p:extLst>
      <p:ext uri="{BB962C8B-B14F-4D97-AF65-F5344CB8AC3E}">
        <p14:creationId xmlns:p14="http://schemas.microsoft.com/office/powerpoint/2010/main" val="29920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Join</a:t>
            </a:r>
          </a:p>
        </p:txBody>
      </p:sp>
      <p:sp>
        <p:nvSpPr>
          <p:cNvPr id="5" name="Slide Number Placeholder 4"/>
          <p:cNvSpPr>
            <a:spLocks noGrp="1"/>
          </p:cNvSpPr>
          <p:nvPr>
            <p:ph type="sldNum" sz="quarter" idx="12"/>
          </p:nvPr>
        </p:nvSpPr>
        <p:spPr/>
        <p:txBody>
          <a:bodyPr/>
          <a:lstStyle/>
          <a:p>
            <a:fld id="{05072F42-4DFA-4725-86F9-7594E4AB4EB5}" type="slidenum">
              <a:rPr lang="en-GB" smtClean="0"/>
              <a:pPr/>
              <a:t>20</a:t>
            </a:fld>
            <a:endParaRPr lang="en-GB"/>
          </a:p>
        </p:txBody>
      </p:sp>
      <p:sp>
        <p:nvSpPr>
          <p:cNvPr id="7" name="Rectangle 6">
            <a:extLst>
              <a:ext uri="{FF2B5EF4-FFF2-40B4-BE49-F238E27FC236}">
                <a16:creationId xmlns:a16="http://schemas.microsoft.com/office/drawing/2014/main" id="{460A580A-C43E-4C7C-B7EC-4C76DBC1D716}"/>
              </a:ext>
            </a:extLst>
          </p:cNvPr>
          <p:cNvSpPr/>
          <p:nvPr/>
        </p:nvSpPr>
        <p:spPr>
          <a:xfrm>
            <a:off x="533400" y="1096238"/>
            <a:ext cx="8077200" cy="3293209"/>
          </a:xfrm>
          <a:prstGeom prst="rect">
            <a:avLst/>
          </a:prstGeom>
          <a:solidFill>
            <a:schemeClr val="accent2">
              <a:lumMod val="20000"/>
              <a:lumOff val="80000"/>
            </a:schemeClr>
          </a:solidFill>
        </p:spPr>
        <p:txBody>
          <a:bodyPr wrap="square">
            <a:spAutoFit/>
          </a:bodyPr>
          <a:lstStyle/>
          <a:p>
            <a:r>
              <a:rPr lang="en-US" sz="1600" dirty="0">
                <a:solidFill>
                  <a:srgbClr val="0000FF"/>
                </a:solidFill>
                <a:latin typeface="Consolas" panose="020B0609020204030204" pitchFamily="49" charset="0"/>
              </a:rPr>
              <a:t>def</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iterate</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df</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depth</a:t>
            </a:r>
            <a:r>
              <a:rPr lang="en-US" sz="1600" dirty="0">
                <a:solidFill>
                  <a:srgbClr val="000000"/>
                </a:solidFill>
                <a:latin typeface="Consolas" panose="020B0609020204030204" pitchFamily="49" charset="0"/>
              </a:rPr>
              <a:t>):</a:t>
            </a:r>
          </a:p>
          <a:p>
            <a:pPr lvl="1"/>
            <a:r>
              <a:rPr lang="en-US" sz="1600" dirty="0" err="1">
                <a:solidFill>
                  <a:srgbClr val="000000"/>
                </a:solidFill>
                <a:latin typeface="Consolas" panose="020B0609020204030204" pitchFamily="49" charset="0"/>
              </a:rPr>
              <a:t>df.createOrReplaceTempView</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iter</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lvl="1"/>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Base case: direct connection</a:t>
            </a:r>
            <a:endParaRPr lang="en-US" sz="1600" dirty="0">
              <a:solidFill>
                <a:srgbClr val="000000"/>
              </a:solidFill>
              <a:latin typeface="Consolas" panose="020B0609020204030204" pitchFamily="49" charset="0"/>
            </a:endParaRPr>
          </a:p>
          <a:p>
            <a:pPr lvl="1"/>
            <a:r>
              <a:rPr lang="en-US" sz="1600" dirty="0">
                <a:solidFill>
                  <a:srgbClr val="000000"/>
                </a:solidFill>
                <a:latin typeface="Consolas" panose="020B0609020204030204" pitchFamily="49" charset="0"/>
              </a:rPr>
              <a:t>result = </a:t>
            </a:r>
            <a:r>
              <a:rPr lang="en-US" sz="1600" dirty="0" err="1">
                <a:solidFill>
                  <a:srgbClr val="000000"/>
                </a:solidFill>
                <a:latin typeface="Consolas" panose="020B0609020204030204" pitchFamily="49" charset="0"/>
              </a:rPr>
              <a:t>sqlContext.sql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'select from, to, 1 as depth from </a:t>
            </a:r>
            <a:r>
              <a:rPr lang="en-US" sz="1600" dirty="0" err="1">
                <a:solidFill>
                  <a:srgbClr val="A31515"/>
                </a:solidFill>
                <a:latin typeface="Consolas" panose="020B0609020204030204" pitchFamily="49" charset="0"/>
              </a:rPr>
              <a:t>iter</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lvl="1"/>
            <a:br>
              <a:rPr lang="en-US" sz="1600" dirty="0">
                <a:solidFill>
                  <a:srgbClr val="000000"/>
                </a:solidFill>
                <a:latin typeface="Consolas" panose="020B0609020204030204" pitchFamily="49" charset="0"/>
              </a:rPr>
            </a:br>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range</a:t>
            </a:r>
            <a:r>
              <a:rPr lang="en-US" sz="1600" dirty="0">
                <a:solidFill>
                  <a:srgbClr val="000000"/>
                </a:solidFill>
                <a:latin typeface="Consolas" panose="020B0609020204030204" pitchFamily="49" charset="0"/>
              </a:rPr>
              <a:t>(</a:t>
            </a:r>
            <a:r>
              <a:rPr lang="en-US" sz="1600" dirty="0">
                <a:solidFill>
                  <a:srgbClr val="09885A"/>
                </a:solidFill>
                <a:latin typeface="Consolas" panose="020B0609020204030204" pitchFamily="49" charset="0"/>
              </a:rPr>
              <a:t>1</a:t>
            </a:r>
            <a:r>
              <a:rPr lang="en-US" sz="1600" dirty="0">
                <a:solidFill>
                  <a:srgbClr val="000000"/>
                </a:solidFill>
                <a:latin typeface="Consolas" panose="020B0609020204030204" pitchFamily="49" charset="0"/>
              </a:rPr>
              <a:t>, depth):</a:t>
            </a:r>
          </a:p>
          <a:p>
            <a:pPr lvl="1"/>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result.createOrReplaceTempView</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'result’</a:t>
            </a:r>
            <a:r>
              <a:rPr lang="en-US" sz="1600" dirty="0">
                <a:solidFill>
                  <a:srgbClr val="000000"/>
                </a:solidFill>
                <a:latin typeface="Consolas" panose="020B0609020204030204" pitchFamily="49" charset="0"/>
              </a:rPr>
              <a:t>)</a:t>
            </a:r>
          </a:p>
          <a:p>
            <a:pPr lvl="1"/>
            <a:r>
              <a:rPr lang="en-US" sz="1600" dirty="0">
                <a:solidFill>
                  <a:srgbClr val="000000"/>
                </a:solidFill>
                <a:latin typeface="Consolas" panose="020B0609020204030204" pitchFamily="49" charset="0"/>
              </a:rPr>
              <a:t>  result = </a:t>
            </a:r>
            <a:r>
              <a:rPr lang="en-US" sz="1600" dirty="0" err="1">
                <a:solidFill>
                  <a:srgbClr val="000000"/>
                </a:solidFill>
                <a:latin typeface="Consolas" panose="020B0609020204030204" pitchFamily="49" charset="0"/>
              </a:rPr>
              <a:t>sqlContext.sql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'select r1.from as from, r2.to as to,  </a:t>
            </a:r>
            <a:br>
              <a:rPr lang="en-US" sz="1600" dirty="0">
                <a:solidFill>
                  <a:srgbClr val="A31515"/>
                </a:solidFill>
                <a:latin typeface="Consolas" panose="020B0609020204030204" pitchFamily="49" charset="0"/>
              </a:rPr>
            </a:br>
            <a:r>
              <a:rPr lang="en-US" sz="1600" dirty="0">
                <a:solidFill>
                  <a:srgbClr val="A31515"/>
                </a:solidFill>
                <a:latin typeface="Consolas" panose="020B0609020204030204" pitchFamily="49" charset="0"/>
              </a:rPr>
              <a:t>   r1.depth+1 as depth '</a:t>
            </a:r>
            <a:r>
              <a:rPr lang="en-US" sz="1600" dirty="0">
                <a:solidFill>
                  <a:srgbClr val="000000"/>
                </a:solidFill>
                <a:latin typeface="Consolas" panose="020B0609020204030204" pitchFamily="49" charset="0"/>
              </a:rPr>
              <a:t>\</a:t>
            </a:r>
          </a:p>
          <a:p>
            <a:pPr lvl="1"/>
            <a:r>
              <a:rPr lang="en-US" sz="1600" dirty="0">
                <a:solidFill>
                  <a:srgbClr val="A31515"/>
                </a:solidFill>
                <a:latin typeface="Consolas" panose="020B0609020204030204" pitchFamily="49" charset="0"/>
              </a:rPr>
              <a:t>   'from result r1 join </a:t>
            </a:r>
            <a:r>
              <a:rPr lang="en-US" sz="1600" dirty="0" err="1">
                <a:solidFill>
                  <a:srgbClr val="A31515"/>
                </a:solidFill>
                <a:latin typeface="Consolas" panose="020B0609020204030204" pitchFamily="49" charset="0"/>
              </a:rPr>
              <a:t>iter</a:t>
            </a:r>
            <a:r>
              <a:rPr lang="en-US" sz="1600" dirty="0">
                <a:solidFill>
                  <a:srgbClr val="A31515"/>
                </a:solidFill>
                <a:latin typeface="Consolas" panose="020B0609020204030204" pitchFamily="49" charset="0"/>
              </a:rPr>
              <a:t> r2 ‘</a:t>
            </a:r>
            <a:r>
              <a:rPr lang="en-US" sz="1600" dirty="0">
                <a:solidFill>
                  <a:srgbClr val="000000"/>
                </a:solidFill>
                <a:latin typeface="Consolas" panose="020B0609020204030204" pitchFamily="49" charset="0"/>
              </a:rPr>
              <a:t>\</a:t>
            </a:r>
          </a:p>
          <a:p>
            <a:pPr lvl="1"/>
            <a:r>
              <a:rPr lang="en-US" sz="1600" dirty="0">
                <a:solidFill>
                  <a:srgbClr val="A31515"/>
                </a:solidFill>
                <a:latin typeface="Consolas" panose="020B0609020204030204" pitchFamily="49" charset="0"/>
              </a:rPr>
              <a:t>   'on r1.to=r2.from'</a:t>
            </a:r>
            <a:r>
              <a:rPr lang="en-US" sz="1600" dirty="0">
                <a:solidFill>
                  <a:srgbClr val="000000"/>
                </a:solidFill>
                <a:latin typeface="Consolas" panose="020B0609020204030204" pitchFamily="49" charset="0"/>
              </a:rPr>
              <a:t>)</a:t>
            </a:r>
          </a:p>
          <a:p>
            <a:pPr lvl="1"/>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result</a:t>
            </a:r>
          </a:p>
        </p:txBody>
      </p:sp>
      <p:sp>
        <p:nvSpPr>
          <p:cNvPr id="9" name="Rectangle 8">
            <a:extLst>
              <a:ext uri="{FF2B5EF4-FFF2-40B4-BE49-F238E27FC236}">
                <a16:creationId xmlns:a16="http://schemas.microsoft.com/office/drawing/2014/main" id="{3EDEF1AE-1D9C-4926-A257-DB48201FC658}"/>
              </a:ext>
            </a:extLst>
          </p:cNvPr>
          <p:cNvSpPr/>
          <p:nvPr/>
        </p:nvSpPr>
        <p:spPr>
          <a:xfrm>
            <a:off x="515936" y="4634180"/>
            <a:ext cx="8077199" cy="584775"/>
          </a:xfrm>
          <a:prstGeom prst="rect">
            <a:avLst/>
          </a:prstGeom>
          <a:solidFill>
            <a:schemeClr val="accent2">
              <a:lumMod val="20000"/>
              <a:lumOff val="80000"/>
            </a:schemeClr>
          </a:solidFill>
        </p:spPr>
        <p:txBody>
          <a:bodyPr wrap="square">
            <a:spAutoFit/>
          </a:bodyPr>
          <a:lstStyle/>
          <a:p>
            <a:r>
              <a:rPr lang="en-US" sz="1600" dirty="0">
                <a:solidFill>
                  <a:srgbClr val="000000"/>
                </a:solidFill>
                <a:latin typeface="Consolas" panose="020B0609020204030204" pitchFamily="49" charset="0"/>
              </a:rPr>
              <a:t>iterate(</a:t>
            </a:r>
            <a:r>
              <a:rPr lang="en-US" sz="1600" dirty="0" err="1">
                <a:solidFill>
                  <a:srgbClr val="000000"/>
                </a:solidFill>
                <a:latin typeface="Consolas" panose="020B0609020204030204" pitchFamily="49" charset="0"/>
              </a:rPr>
              <a:t>edges_df.</a:t>
            </a:r>
            <a:r>
              <a:rPr lang="en-US" sz="1600" dirty="0" err="1">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&lt; </a:t>
            </a:r>
            <a:r>
              <a:rPr lang="en-US" sz="1600" dirty="0">
                <a:solidFill>
                  <a:srgbClr val="09885A"/>
                </a:solidFill>
                <a:latin typeface="Consolas" panose="020B0609020204030204" pitchFamily="49" charset="0"/>
              </a:rPr>
              <a:t>1000</a:t>
            </a:r>
            <a:r>
              <a:rPr lang="en-US" sz="1600" dirty="0">
                <a:solidFill>
                  <a:srgbClr val="000000"/>
                </a:solidFill>
                <a:latin typeface="Consolas" panose="020B0609020204030204" pitchFamily="49" charset="0"/>
              </a:rPr>
              <a:t>), </a:t>
            </a:r>
            <a:r>
              <a:rPr lang="en-US" sz="1600" dirty="0">
                <a:solidFill>
                  <a:srgbClr val="09885A"/>
                </a:solidFill>
                <a:latin typeface="Consolas" panose="020B0609020204030204" pitchFamily="49" charset="0"/>
              </a:rPr>
              <a:t>1</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orderBy</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from'</a:t>
            </a:r>
            <a:r>
              <a:rPr lang="en-US" sz="1600" dirty="0" err="1">
                <a:solidFill>
                  <a:srgbClr val="000000"/>
                </a:solidFill>
                <a:latin typeface="Consolas" panose="020B0609020204030204" pitchFamily="49" charset="0"/>
              </a:rPr>
              <a:t>,</a:t>
            </a:r>
            <a:r>
              <a:rPr lang="en-US" sz="1600" dirty="0" err="1">
                <a:solidFill>
                  <a:srgbClr val="A31515"/>
                </a:solidFill>
                <a:latin typeface="Consolas" panose="020B0609020204030204" pitchFamily="49" charset="0"/>
              </a:rPr>
              <a:t>'to</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).show()</a:t>
            </a:r>
            <a:endParaRPr lang="en-US" sz="1600" b="0" dirty="0">
              <a:solidFill>
                <a:srgbClr val="000000"/>
              </a:solidFill>
              <a:effectLst/>
              <a:latin typeface="Consolas" panose="020B0609020204030204" pitchFamily="49" charset="0"/>
            </a:endParaRPr>
          </a:p>
        </p:txBody>
      </p:sp>
      <p:pic>
        <p:nvPicPr>
          <p:cNvPr id="10" name="Picture 9">
            <a:extLst>
              <a:ext uri="{FF2B5EF4-FFF2-40B4-BE49-F238E27FC236}">
                <a16:creationId xmlns:a16="http://schemas.microsoft.com/office/drawing/2014/main" id="{1B2653BF-7501-4A87-B72F-3D2AFD76E36F}"/>
              </a:ext>
            </a:extLst>
          </p:cNvPr>
          <p:cNvPicPr>
            <a:picLocks noChangeAspect="1"/>
          </p:cNvPicPr>
          <p:nvPr/>
        </p:nvPicPr>
        <p:blipFill>
          <a:blip r:embed="rId2"/>
          <a:stretch>
            <a:fillRect/>
          </a:stretch>
        </p:blipFill>
        <p:spPr>
          <a:xfrm>
            <a:off x="4310050" y="1432979"/>
            <a:ext cx="2091808" cy="2848419"/>
          </a:xfrm>
          <a:prstGeom prst="rect">
            <a:avLst/>
          </a:prstGeom>
          <a:ln>
            <a:solidFill>
              <a:schemeClr val="accent1"/>
            </a:solidFill>
          </a:ln>
          <a:effectLst>
            <a:outerShdw blurRad="50800" dist="38100" dir="8100000" algn="tr" rotWithShape="0">
              <a:prstClr val="black">
                <a:alpha val="40000"/>
              </a:prstClr>
            </a:outerShdw>
          </a:effectLst>
        </p:spPr>
      </p:pic>
      <p:pic>
        <p:nvPicPr>
          <p:cNvPr id="11" name="Picture 10">
            <a:extLst>
              <a:ext uri="{FF2B5EF4-FFF2-40B4-BE49-F238E27FC236}">
                <a16:creationId xmlns:a16="http://schemas.microsoft.com/office/drawing/2014/main" id="{92714FB2-2DFA-48CD-8453-99763915B29B}"/>
              </a:ext>
            </a:extLst>
          </p:cNvPr>
          <p:cNvPicPr>
            <a:picLocks noChangeAspect="1"/>
          </p:cNvPicPr>
          <p:nvPr/>
        </p:nvPicPr>
        <p:blipFill>
          <a:blip r:embed="rId3"/>
          <a:stretch>
            <a:fillRect/>
          </a:stretch>
        </p:blipFill>
        <p:spPr>
          <a:xfrm>
            <a:off x="6446825" y="1431525"/>
            <a:ext cx="2091808" cy="2945608"/>
          </a:xfrm>
          <a:prstGeom prst="rect">
            <a:avLst/>
          </a:prstGeom>
          <a:ln>
            <a:solidFill>
              <a:schemeClr val="accent1"/>
            </a:solidFill>
          </a:ln>
          <a:effectLst>
            <a:outerShdw blurRad="50800" dist="38100" dir="8100000" algn="tr" rotWithShape="0">
              <a:prstClr val="black">
                <a:alpha val="40000"/>
              </a:prstClr>
            </a:outerShdw>
          </a:effectLst>
        </p:spPr>
      </p:pic>
      <p:sp>
        <p:nvSpPr>
          <p:cNvPr id="12" name="Rectangle 11">
            <a:extLst>
              <a:ext uri="{FF2B5EF4-FFF2-40B4-BE49-F238E27FC236}">
                <a16:creationId xmlns:a16="http://schemas.microsoft.com/office/drawing/2014/main" id="{E66A9661-C560-4936-9F5B-8C6305AAB55B}"/>
              </a:ext>
            </a:extLst>
          </p:cNvPr>
          <p:cNvSpPr/>
          <p:nvPr/>
        </p:nvSpPr>
        <p:spPr>
          <a:xfrm>
            <a:off x="515936" y="4634579"/>
            <a:ext cx="8077199" cy="584775"/>
          </a:xfrm>
          <a:prstGeom prst="rect">
            <a:avLst/>
          </a:prstGeom>
          <a:solidFill>
            <a:schemeClr val="accent2">
              <a:lumMod val="20000"/>
              <a:lumOff val="80000"/>
            </a:schemeClr>
          </a:solidFill>
        </p:spPr>
        <p:txBody>
          <a:bodyPr wrap="square">
            <a:spAutoFit/>
          </a:bodyPr>
          <a:lstStyle/>
          <a:p>
            <a:r>
              <a:rPr lang="en-US" sz="1600" dirty="0">
                <a:solidFill>
                  <a:srgbClr val="000000"/>
                </a:solidFill>
                <a:latin typeface="Consolas" panose="020B0609020204030204" pitchFamily="49" charset="0"/>
              </a:rPr>
              <a:t>iterate(</a:t>
            </a:r>
            <a:r>
              <a:rPr lang="en-US" sz="1600" dirty="0" err="1">
                <a:solidFill>
                  <a:srgbClr val="000000"/>
                </a:solidFill>
                <a:latin typeface="Consolas" panose="020B0609020204030204" pitchFamily="49" charset="0"/>
              </a:rPr>
              <a:t>edges_df.</a:t>
            </a:r>
            <a:r>
              <a:rPr lang="en-US" sz="1600" dirty="0" err="1">
                <a:solidFill>
                  <a:srgbClr val="795E26"/>
                </a:solidFill>
                <a:latin typeface="Consolas" panose="020B0609020204030204" pitchFamily="49" charset="0"/>
              </a:rPr>
              <a:t>filter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&lt; </a:t>
            </a:r>
            <a:r>
              <a:rPr lang="en-US" sz="1600" dirty="0">
                <a:solidFill>
                  <a:srgbClr val="09885A"/>
                </a:solidFill>
                <a:latin typeface="Consolas" panose="020B0609020204030204" pitchFamily="49" charset="0"/>
              </a:rPr>
              <a:t>1000</a:t>
            </a:r>
            <a:r>
              <a:rPr lang="en-US" sz="1600" dirty="0">
                <a:solidFill>
                  <a:srgbClr val="000000"/>
                </a:solidFill>
                <a:latin typeface="Consolas" panose="020B0609020204030204" pitchFamily="49" charset="0"/>
              </a:rPr>
              <a:t>), </a:t>
            </a:r>
            <a:r>
              <a:rPr lang="en-US" sz="1600" dirty="0">
                <a:solidFill>
                  <a:srgbClr val="09885A"/>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orderBy</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from'</a:t>
            </a:r>
            <a:r>
              <a:rPr lang="en-US" sz="1600" dirty="0" err="1">
                <a:solidFill>
                  <a:srgbClr val="000000"/>
                </a:solidFill>
                <a:latin typeface="Consolas" panose="020B0609020204030204" pitchFamily="49" charset="0"/>
              </a:rPr>
              <a:t>,</a:t>
            </a:r>
            <a:r>
              <a:rPr lang="en-US" sz="1600" dirty="0" err="1">
                <a:solidFill>
                  <a:srgbClr val="A31515"/>
                </a:solidFill>
                <a:latin typeface="Consolas" panose="020B0609020204030204" pitchFamily="49" charset="0"/>
              </a:rPr>
              <a:t>'to</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).show()</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2679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F509-2D2F-45F0-9687-AC37D43169EC}"/>
              </a:ext>
            </a:extLst>
          </p:cNvPr>
          <p:cNvSpPr>
            <a:spLocks noGrp="1"/>
          </p:cNvSpPr>
          <p:nvPr>
            <p:ph type="title"/>
          </p:nvPr>
        </p:nvSpPr>
        <p:spPr/>
        <p:txBody>
          <a:bodyPr/>
          <a:lstStyle/>
          <a:p>
            <a:r>
              <a:rPr lang="en-US" dirty="0"/>
              <a:t>Summary of Path Traversal</a:t>
            </a:r>
          </a:p>
        </p:txBody>
      </p:sp>
      <p:sp>
        <p:nvSpPr>
          <p:cNvPr id="3" name="Content Placeholder 2">
            <a:extLst>
              <a:ext uri="{FF2B5EF4-FFF2-40B4-BE49-F238E27FC236}">
                <a16:creationId xmlns:a16="http://schemas.microsoft.com/office/drawing/2014/main" id="{7892DC9A-C957-4B0B-941E-702CDA42BB04}"/>
              </a:ext>
            </a:extLst>
          </p:cNvPr>
          <p:cNvSpPr>
            <a:spLocks noGrp="1"/>
          </p:cNvSpPr>
          <p:nvPr>
            <p:ph idx="1"/>
          </p:nvPr>
        </p:nvSpPr>
        <p:spPr>
          <a:xfrm>
            <a:off x="759022" y="1249493"/>
            <a:ext cx="8157007" cy="3762671"/>
          </a:xfrm>
        </p:spPr>
        <p:txBody>
          <a:bodyPr/>
          <a:lstStyle/>
          <a:p>
            <a:r>
              <a:rPr lang="en-US" dirty="0"/>
              <a:t>Traditional algorithm for shortest-paths relies on sequencing our traversal</a:t>
            </a:r>
          </a:p>
          <a:p>
            <a:pPr lvl="1"/>
            <a:r>
              <a:rPr lang="en-US" dirty="0"/>
              <a:t>“Radiate outwards” and add to the queue</a:t>
            </a:r>
          </a:p>
          <a:p>
            <a:pPr lvl="1"/>
            <a:r>
              <a:rPr lang="en-US" dirty="0"/>
              <a:t>We never revisit a node we have already visited</a:t>
            </a:r>
          </a:p>
          <a:p>
            <a:pPr lvl="1"/>
            <a:endParaRPr lang="en-US" dirty="0"/>
          </a:p>
          <a:p>
            <a:r>
              <a:rPr lang="en-US" dirty="0"/>
              <a:t>BFS doesn’t quite solve shortest path as we’ve given it – but:</a:t>
            </a:r>
          </a:p>
          <a:p>
            <a:pPr lvl="1"/>
            <a:r>
              <a:rPr lang="en-US" dirty="0"/>
              <a:t>It “radiates outwards” and visits all items in parallel</a:t>
            </a:r>
          </a:p>
          <a:p>
            <a:pPr lvl="1"/>
            <a:r>
              <a:rPr lang="en-US" dirty="0"/>
              <a:t>As a result, it may revisit a node multiple times – we will</a:t>
            </a:r>
            <a:br>
              <a:rPr lang="en-US" dirty="0"/>
            </a:br>
            <a:r>
              <a:rPr lang="en-US" dirty="0"/>
              <a:t>need to address this (left as an exercise)</a:t>
            </a:r>
          </a:p>
        </p:txBody>
      </p:sp>
      <p:sp>
        <p:nvSpPr>
          <p:cNvPr id="5" name="Slide Number Placeholder 4">
            <a:extLst>
              <a:ext uri="{FF2B5EF4-FFF2-40B4-BE49-F238E27FC236}">
                <a16:creationId xmlns:a16="http://schemas.microsoft.com/office/drawing/2014/main" id="{4DF27A53-D6A6-448F-BBFB-A74EEEAD422D}"/>
              </a:ext>
            </a:extLst>
          </p:cNvPr>
          <p:cNvSpPr>
            <a:spLocks noGrp="1"/>
          </p:cNvSpPr>
          <p:nvPr>
            <p:ph type="sldNum" sz="quarter" idx="12"/>
          </p:nvPr>
        </p:nvSpPr>
        <p:spPr/>
        <p:txBody>
          <a:bodyPr/>
          <a:lstStyle/>
          <a:p>
            <a:pPr>
              <a:defRPr/>
            </a:pPr>
            <a:fld id="{B5D931A1-A42B-F94C-ADA3-91D74B0ACBA8}" type="slidenum">
              <a:rPr lang="en-GB" smtClean="0"/>
              <a:pPr>
                <a:defRPr/>
              </a:pPr>
              <a:t>21</a:t>
            </a:fld>
            <a:endParaRPr lang="en-GB"/>
          </a:p>
        </p:txBody>
      </p:sp>
    </p:spTree>
    <p:extLst>
      <p:ext uri="{BB962C8B-B14F-4D97-AF65-F5344CB8AC3E}">
        <p14:creationId xmlns:p14="http://schemas.microsoft.com/office/powerpoint/2010/main" val="2226317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Few Applications of Distributed BFS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5072F42-4DFA-4725-86F9-7594E4AB4EB5}" type="slidenum">
              <a:rPr lang="en-GB" smtClean="0"/>
              <a:pPr/>
              <a:t>22</a:t>
            </a:fld>
            <a:endParaRPr lang="en-GB"/>
          </a:p>
        </p:txBody>
      </p:sp>
    </p:spTree>
    <p:extLst>
      <p:ext uri="{BB962C8B-B14F-4D97-AF65-F5344CB8AC3E}">
        <p14:creationId xmlns:p14="http://schemas.microsoft.com/office/powerpoint/2010/main" val="3260512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Common Question in Networks</a:t>
            </a:r>
          </a:p>
        </p:txBody>
      </p:sp>
      <p:sp>
        <p:nvSpPr>
          <p:cNvPr id="6" name="Content Placeholder 5"/>
          <p:cNvSpPr>
            <a:spLocks noGrp="1"/>
          </p:cNvSpPr>
          <p:nvPr>
            <p:ph idx="1"/>
          </p:nvPr>
        </p:nvSpPr>
        <p:spPr>
          <a:xfrm>
            <a:off x="679607" y="1487606"/>
            <a:ext cx="3072896" cy="3696487"/>
          </a:xfrm>
        </p:spPr>
        <p:txBody>
          <a:bodyPr/>
          <a:lstStyle/>
          <a:p>
            <a:r>
              <a:rPr lang="en-US" dirty="0"/>
              <a:t>How far away is V from A?</a:t>
            </a:r>
          </a:p>
          <a:p>
            <a:pPr lvl="1"/>
            <a:r>
              <a:rPr lang="en-US" dirty="0"/>
              <a:t>“Shortest path”</a:t>
            </a:r>
          </a:p>
          <a:p>
            <a:pPr lvl="1"/>
            <a:endParaRPr lang="en-US" dirty="0"/>
          </a:p>
          <a:p>
            <a:r>
              <a:rPr lang="en-US" dirty="0"/>
              <a:t>Let’s assume that</a:t>
            </a:r>
          </a:p>
          <a:p>
            <a:pPr marL="628639" lvl="1" indent="-342900">
              <a:buFont typeface="+mj-lt"/>
              <a:buAutoNum type="arabicPeriod"/>
            </a:pPr>
            <a:r>
              <a:rPr lang="en-US" dirty="0"/>
              <a:t>the graph is directed and may have cycles</a:t>
            </a:r>
          </a:p>
          <a:p>
            <a:pPr marL="628639" lvl="1" indent="-342900">
              <a:buFont typeface="+mj-lt"/>
              <a:buAutoNum type="arabicPeriod"/>
            </a:pPr>
            <a:r>
              <a:rPr lang="en-US" dirty="0"/>
              <a:t>all edges have equal (“unit”) cost</a:t>
            </a:r>
          </a:p>
          <a:p>
            <a:pPr marL="0" indent="0">
              <a:buNone/>
            </a:pPr>
            <a:r>
              <a:rPr lang="en-US" dirty="0">
                <a:solidFill>
                  <a:srgbClr val="7B2017"/>
                </a:solidFill>
              </a:rPr>
              <a:t>Can BFS help?</a:t>
            </a:r>
          </a:p>
        </p:txBody>
      </p:sp>
      <p:sp>
        <p:nvSpPr>
          <p:cNvPr id="4" name="Slide Number Placeholder 3"/>
          <p:cNvSpPr>
            <a:spLocks noGrp="1"/>
          </p:cNvSpPr>
          <p:nvPr>
            <p:ph type="sldNum" sz="quarter" idx="12"/>
          </p:nvPr>
        </p:nvSpPr>
        <p:spPr/>
        <p:txBody>
          <a:bodyPr/>
          <a:lstStyle/>
          <a:p>
            <a:fld id="{05072F42-4DFA-4725-86F9-7594E4AB4EB5}" type="slidenum">
              <a:rPr lang="en-GB" smtClean="0"/>
              <a:pPr/>
              <a:t>23</a:t>
            </a:fld>
            <a:endParaRPr lang="en-GB"/>
          </a:p>
        </p:txBody>
      </p:sp>
      <p:sp>
        <p:nvSpPr>
          <p:cNvPr id="7" name="Oval 6"/>
          <p:cNvSpPr/>
          <p:nvPr/>
        </p:nvSpPr>
        <p:spPr>
          <a:xfrm>
            <a:off x="4885897" y="2668137"/>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5254387" y="3534770"/>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Oval 8"/>
          <p:cNvSpPr/>
          <p:nvPr/>
        </p:nvSpPr>
        <p:spPr>
          <a:xfrm>
            <a:off x="5800298" y="3132161"/>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0" name="Oval 9"/>
          <p:cNvSpPr/>
          <p:nvPr/>
        </p:nvSpPr>
        <p:spPr>
          <a:xfrm>
            <a:off x="5622877" y="232694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1" name="Oval 10"/>
          <p:cNvSpPr/>
          <p:nvPr/>
        </p:nvSpPr>
        <p:spPr>
          <a:xfrm>
            <a:off x="6441742" y="2790967"/>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12" name="Oval 11"/>
          <p:cNvSpPr/>
          <p:nvPr/>
        </p:nvSpPr>
        <p:spPr>
          <a:xfrm>
            <a:off x="5431808" y="2790967"/>
            <a:ext cx="368490" cy="34119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 name="Oval 12"/>
          <p:cNvSpPr/>
          <p:nvPr/>
        </p:nvSpPr>
        <p:spPr>
          <a:xfrm>
            <a:off x="6318914" y="199257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4" name="Oval 13"/>
          <p:cNvSpPr/>
          <p:nvPr/>
        </p:nvSpPr>
        <p:spPr>
          <a:xfrm>
            <a:off x="7083186" y="3132161"/>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p>
        </p:txBody>
      </p:sp>
      <p:sp>
        <p:nvSpPr>
          <p:cNvPr id="15" name="Oval 14"/>
          <p:cNvSpPr/>
          <p:nvPr/>
        </p:nvSpPr>
        <p:spPr>
          <a:xfrm>
            <a:off x="6503159" y="3643952"/>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16" name="Oval 15"/>
          <p:cNvSpPr/>
          <p:nvPr/>
        </p:nvSpPr>
        <p:spPr>
          <a:xfrm>
            <a:off x="5602406" y="4060209"/>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sp>
        <p:nvSpPr>
          <p:cNvPr id="17" name="Oval 16"/>
          <p:cNvSpPr/>
          <p:nvPr/>
        </p:nvSpPr>
        <p:spPr>
          <a:xfrm>
            <a:off x="4517407" y="3473355"/>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18" name="Oval 17"/>
          <p:cNvSpPr/>
          <p:nvPr/>
        </p:nvSpPr>
        <p:spPr>
          <a:xfrm>
            <a:off x="4885897" y="199257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9" name="Oval 18"/>
          <p:cNvSpPr/>
          <p:nvPr/>
        </p:nvSpPr>
        <p:spPr>
          <a:xfrm>
            <a:off x="7526735" y="2497540"/>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20" name="Oval 19"/>
          <p:cNvSpPr/>
          <p:nvPr/>
        </p:nvSpPr>
        <p:spPr>
          <a:xfrm>
            <a:off x="7724630" y="3384644"/>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t>
            </a:r>
          </a:p>
        </p:txBody>
      </p:sp>
      <p:sp>
        <p:nvSpPr>
          <p:cNvPr id="21" name="Oval 20"/>
          <p:cNvSpPr/>
          <p:nvPr/>
        </p:nvSpPr>
        <p:spPr>
          <a:xfrm>
            <a:off x="8529848" y="3009331"/>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a:t>
            </a:r>
          </a:p>
        </p:txBody>
      </p:sp>
      <p:sp>
        <p:nvSpPr>
          <p:cNvPr id="22" name="Oval 21"/>
          <p:cNvSpPr/>
          <p:nvPr/>
        </p:nvSpPr>
        <p:spPr>
          <a:xfrm>
            <a:off x="7083186" y="4053385"/>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sp>
        <p:nvSpPr>
          <p:cNvPr id="23" name="Oval 22"/>
          <p:cNvSpPr/>
          <p:nvPr/>
        </p:nvSpPr>
        <p:spPr>
          <a:xfrm>
            <a:off x="6277967" y="461294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24" name="Oval 23"/>
          <p:cNvSpPr/>
          <p:nvPr/>
        </p:nvSpPr>
        <p:spPr>
          <a:xfrm>
            <a:off x="5070142" y="4544704"/>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5" name="Oval 24"/>
          <p:cNvSpPr/>
          <p:nvPr/>
        </p:nvSpPr>
        <p:spPr>
          <a:xfrm>
            <a:off x="4476467" y="4278573"/>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26" name="Oval 25"/>
          <p:cNvSpPr/>
          <p:nvPr/>
        </p:nvSpPr>
        <p:spPr>
          <a:xfrm>
            <a:off x="3916907" y="2900149"/>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p>
        </p:txBody>
      </p:sp>
      <p:sp>
        <p:nvSpPr>
          <p:cNvPr id="27" name="Oval 26"/>
          <p:cNvSpPr/>
          <p:nvPr/>
        </p:nvSpPr>
        <p:spPr>
          <a:xfrm>
            <a:off x="3985144" y="2156346"/>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28" name="Oval 27"/>
          <p:cNvSpPr/>
          <p:nvPr/>
        </p:nvSpPr>
        <p:spPr>
          <a:xfrm>
            <a:off x="5404511" y="1487606"/>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p>
        </p:txBody>
      </p:sp>
      <p:sp>
        <p:nvSpPr>
          <p:cNvPr id="29" name="Oval 28"/>
          <p:cNvSpPr/>
          <p:nvPr/>
        </p:nvSpPr>
        <p:spPr>
          <a:xfrm>
            <a:off x="7014950" y="1808328"/>
            <a:ext cx="368490" cy="34119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30" name="Straight Arrow Connector 29"/>
          <p:cNvCxnSpPr>
            <a:stCxn id="14" idx="0"/>
            <a:endCxn id="12" idx="3"/>
          </p:cNvCxnSpPr>
          <p:nvPr/>
        </p:nvCxnSpPr>
        <p:spPr>
          <a:xfrm flipV="1">
            <a:off x="5616053" y="2618170"/>
            <a:ext cx="60788" cy="17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4" idx="6"/>
            <a:endCxn id="13" idx="2"/>
          </p:cNvCxnSpPr>
          <p:nvPr/>
        </p:nvCxnSpPr>
        <p:spPr>
          <a:xfrm>
            <a:off x="5800298" y="2961564"/>
            <a:ext cx="641444"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4" idx="5"/>
            <a:endCxn id="11" idx="1"/>
          </p:cNvCxnSpPr>
          <p:nvPr/>
        </p:nvCxnSpPr>
        <p:spPr>
          <a:xfrm>
            <a:off x="5746334" y="3082194"/>
            <a:ext cx="107928" cy="999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4"/>
            <a:endCxn id="10" idx="0"/>
          </p:cNvCxnSpPr>
          <p:nvPr/>
        </p:nvCxnSpPr>
        <p:spPr>
          <a:xfrm flipH="1">
            <a:off x="5438632" y="3132161"/>
            <a:ext cx="177421" cy="4026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4" idx="2"/>
            <a:endCxn id="9" idx="6"/>
          </p:cNvCxnSpPr>
          <p:nvPr/>
        </p:nvCxnSpPr>
        <p:spPr>
          <a:xfrm flipH="1" flipV="1">
            <a:off x="5254387" y="2838734"/>
            <a:ext cx="177421" cy="1228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9" idx="4"/>
            <a:endCxn id="14" idx="3"/>
          </p:cNvCxnSpPr>
          <p:nvPr/>
        </p:nvCxnSpPr>
        <p:spPr>
          <a:xfrm rot="16200000" flipH="1">
            <a:off x="5241526" y="2837947"/>
            <a:ext cx="72863" cy="415630"/>
          </a:xfrm>
          <a:prstGeom prst="curvedConnector3">
            <a:avLst>
              <a:gd name="adj1" fmla="val 238817"/>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0"/>
            <a:endCxn id="20" idx="4"/>
          </p:cNvCxnSpPr>
          <p:nvPr/>
        </p:nvCxnSpPr>
        <p:spPr>
          <a:xfrm flipV="1">
            <a:off x="5070142" y="2333767"/>
            <a:ext cx="0" cy="3343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9" idx="3"/>
            <a:endCxn id="19" idx="0"/>
          </p:cNvCxnSpPr>
          <p:nvPr/>
        </p:nvCxnSpPr>
        <p:spPr>
          <a:xfrm flipH="1">
            <a:off x="4701652" y="2959364"/>
            <a:ext cx="238209" cy="5139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5"/>
            <a:endCxn id="18" idx="1"/>
          </p:cNvCxnSpPr>
          <p:nvPr/>
        </p:nvCxnSpPr>
        <p:spPr>
          <a:xfrm>
            <a:off x="5568913" y="3825997"/>
            <a:ext cx="87457" cy="2841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1" idx="5"/>
            <a:endCxn id="17" idx="1"/>
          </p:cNvCxnSpPr>
          <p:nvPr/>
        </p:nvCxnSpPr>
        <p:spPr>
          <a:xfrm>
            <a:off x="6114824" y="3423388"/>
            <a:ext cx="442299" cy="27053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5"/>
            <a:endCxn id="16" idx="1"/>
          </p:cNvCxnSpPr>
          <p:nvPr/>
        </p:nvCxnSpPr>
        <p:spPr>
          <a:xfrm>
            <a:off x="6756268" y="3082194"/>
            <a:ext cx="380882" cy="9993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7"/>
            <a:endCxn id="15" idx="2"/>
          </p:cNvCxnSpPr>
          <p:nvPr/>
        </p:nvCxnSpPr>
        <p:spPr>
          <a:xfrm flipV="1">
            <a:off x="5937403" y="2163170"/>
            <a:ext cx="381511" cy="2137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6" idx="0"/>
            <a:endCxn id="21" idx="3"/>
          </p:cNvCxnSpPr>
          <p:nvPr/>
        </p:nvCxnSpPr>
        <p:spPr>
          <a:xfrm flipV="1">
            <a:off x="7267431" y="2788767"/>
            <a:ext cx="313268" cy="34339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1" idx="5"/>
            <a:endCxn id="23" idx="1"/>
          </p:cNvCxnSpPr>
          <p:nvPr/>
        </p:nvCxnSpPr>
        <p:spPr>
          <a:xfrm>
            <a:off x="7841261" y="2788767"/>
            <a:ext cx="742551" cy="27053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3" idx="1"/>
            <a:endCxn id="12" idx="5"/>
          </p:cNvCxnSpPr>
          <p:nvPr/>
        </p:nvCxnSpPr>
        <p:spPr>
          <a:xfrm rot="16200000" flipV="1">
            <a:off x="6105173" y="2450400"/>
            <a:ext cx="222764" cy="558303"/>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2" idx="2"/>
            <a:endCxn id="20" idx="5"/>
          </p:cNvCxnSpPr>
          <p:nvPr/>
        </p:nvCxnSpPr>
        <p:spPr>
          <a:xfrm flipH="1" flipV="1">
            <a:off x="5200423" y="2283800"/>
            <a:ext cx="422454" cy="2137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18" idx="7"/>
            <a:endCxn id="17" idx="2"/>
          </p:cNvCxnSpPr>
          <p:nvPr/>
        </p:nvCxnSpPr>
        <p:spPr>
          <a:xfrm rot="5400000" flipH="1" flipV="1">
            <a:off x="6062232" y="3669250"/>
            <a:ext cx="295627" cy="586227"/>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stCxn id="17" idx="3"/>
            <a:endCxn id="18" idx="6"/>
          </p:cNvCxnSpPr>
          <p:nvPr/>
        </p:nvCxnSpPr>
        <p:spPr>
          <a:xfrm rot="5400000">
            <a:off x="6116197" y="3789879"/>
            <a:ext cx="295627" cy="586227"/>
          </a:xfrm>
          <a:prstGeom prst="curved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0" idx="7"/>
            <a:endCxn id="30" idx="3"/>
          </p:cNvCxnSpPr>
          <p:nvPr/>
        </p:nvCxnSpPr>
        <p:spPr>
          <a:xfrm flipV="1">
            <a:off x="5200423" y="1778833"/>
            <a:ext cx="258052" cy="26370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0" idx="2"/>
            <a:endCxn id="29" idx="6"/>
          </p:cNvCxnSpPr>
          <p:nvPr/>
        </p:nvCxnSpPr>
        <p:spPr>
          <a:xfrm flipH="1">
            <a:off x="4353634" y="2163170"/>
            <a:ext cx="532263" cy="1637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9" idx="1"/>
            <a:endCxn id="28" idx="5"/>
          </p:cNvCxnSpPr>
          <p:nvPr/>
        </p:nvCxnSpPr>
        <p:spPr>
          <a:xfrm flipH="1" flipV="1">
            <a:off x="4231433" y="3191376"/>
            <a:ext cx="339938" cy="33194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9" idx="4"/>
            <a:endCxn id="27" idx="0"/>
          </p:cNvCxnSpPr>
          <p:nvPr/>
        </p:nvCxnSpPr>
        <p:spPr>
          <a:xfrm flipH="1">
            <a:off x="4660712" y="3814549"/>
            <a:ext cx="40940" cy="46402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27" idx="1"/>
            <a:endCxn id="28" idx="3"/>
          </p:cNvCxnSpPr>
          <p:nvPr/>
        </p:nvCxnSpPr>
        <p:spPr>
          <a:xfrm rot="16200000" flipV="1">
            <a:off x="3682069" y="3480178"/>
            <a:ext cx="1137164" cy="559560"/>
          </a:xfrm>
          <a:prstGeom prst="curvedConnector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8" idx="2"/>
            <a:endCxn id="26" idx="0"/>
          </p:cNvCxnSpPr>
          <p:nvPr/>
        </p:nvCxnSpPr>
        <p:spPr>
          <a:xfrm flipH="1">
            <a:off x="5254387" y="4230806"/>
            <a:ext cx="348019" cy="3138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5"/>
            <a:endCxn id="24" idx="1"/>
          </p:cNvCxnSpPr>
          <p:nvPr/>
        </p:nvCxnSpPr>
        <p:spPr>
          <a:xfrm>
            <a:off x="6817685" y="3935179"/>
            <a:ext cx="319465" cy="16817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8" idx="5"/>
            <a:endCxn id="25" idx="1"/>
          </p:cNvCxnSpPr>
          <p:nvPr/>
        </p:nvCxnSpPr>
        <p:spPr>
          <a:xfrm>
            <a:off x="5916932" y="4351436"/>
            <a:ext cx="414999" cy="31147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4"/>
            <a:endCxn id="25" idx="7"/>
          </p:cNvCxnSpPr>
          <p:nvPr/>
        </p:nvCxnSpPr>
        <p:spPr>
          <a:xfrm flipH="1">
            <a:off x="6592493" y="3985146"/>
            <a:ext cx="94911" cy="67776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3" idx="4"/>
            <a:endCxn id="17" idx="0"/>
          </p:cNvCxnSpPr>
          <p:nvPr/>
        </p:nvCxnSpPr>
        <p:spPr>
          <a:xfrm>
            <a:off x="6625987" y="3132161"/>
            <a:ext cx="61417" cy="5117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7"/>
            <a:endCxn id="31" idx="2"/>
          </p:cNvCxnSpPr>
          <p:nvPr/>
        </p:nvCxnSpPr>
        <p:spPr>
          <a:xfrm flipV="1">
            <a:off x="6633440" y="1978925"/>
            <a:ext cx="381510" cy="636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6" idx="5"/>
            <a:endCxn id="22" idx="1"/>
          </p:cNvCxnSpPr>
          <p:nvPr/>
        </p:nvCxnSpPr>
        <p:spPr>
          <a:xfrm>
            <a:off x="7397712" y="3423388"/>
            <a:ext cx="380882" cy="1122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665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731638" y="302285"/>
            <a:ext cx="7514035" cy="803091"/>
          </a:xfrm>
        </p:spPr>
        <p:txBody>
          <a:bodyPr>
            <a:normAutofit/>
          </a:bodyPr>
          <a:lstStyle/>
          <a:p>
            <a:r>
              <a:rPr lang="en-US" dirty="0"/>
              <a:t>Adding Connections in Social Networks</a:t>
            </a:r>
          </a:p>
        </p:txBody>
      </p:sp>
      <p:sp>
        <p:nvSpPr>
          <p:cNvPr id="63493" name="Text Box 5"/>
          <p:cNvSpPr txBox="1">
            <a:spLocks noChangeArrowheads="1"/>
          </p:cNvSpPr>
          <p:nvPr/>
        </p:nvSpPr>
        <p:spPr bwMode="auto">
          <a:xfrm>
            <a:off x="1460500" y="2500312"/>
            <a:ext cx="6056313" cy="348878"/>
          </a:xfrm>
          <a:prstGeom prst="rect">
            <a:avLst/>
          </a:prstGeom>
          <a:noFill/>
          <a:ln w="9525">
            <a:noFill/>
            <a:miter lim="800000"/>
            <a:headEnd/>
            <a:tailEnd/>
          </a:ln>
        </p:spPr>
        <p:txBody>
          <a:bodyPr>
            <a:prstTxWarp prst="textNoShape">
              <a:avLst/>
            </a:prstTxWarp>
            <a:spAutoFit/>
          </a:bodyPr>
          <a:lstStyle/>
          <a:p>
            <a:pPr>
              <a:spcBef>
                <a:spcPct val="50000"/>
              </a:spcBef>
            </a:pPr>
            <a:endParaRPr lang="en-US" sz="1667"/>
          </a:p>
        </p:txBody>
      </p:sp>
      <p:sp>
        <p:nvSpPr>
          <p:cNvPr id="63497" name="Text Box 9"/>
          <p:cNvSpPr txBox="1">
            <a:spLocks noChangeArrowheads="1"/>
          </p:cNvSpPr>
          <p:nvPr/>
        </p:nvSpPr>
        <p:spPr bwMode="auto">
          <a:xfrm>
            <a:off x="846538" y="1814820"/>
            <a:ext cx="5492209" cy="2144690"/>
          </a:xfrm>
          <a:prstGeom prst="rect">
            <a:avLst/>
          </a:prstGeom>
          <a:noFill/>
          <a:ln w="9525">
            <a:noFill/>
            <a:miter lim="800000"/>
            <a:headEnd/>
            <a:tailEnd/>
          </a:ln>
        </p:spPr>
        <p:txBody>
          <a:bodyPr wrap="none">
            <a:prstTxWarp prst="textNoShape">
              <a:avLst/>
            </a:prstTxWarp>
            <a:spAutoFit/>
          </a:bodyPr>
          <a:lstStyle/>
          <a:p>
            <a:pPr algn="l"/>
            <a:r>
              <a:rPr lang="en-US" sz="1667" dirty="0">
                <a:latin typeface="Helvetica" panose="020B0604020202020204" pitchFamily="34" charset="0"/>
                <a:ea typeface="Constantia" charset="0"/>
                <a:cs typeface="Helvetica" panose="020B0604020202020204" pitchFamily="34" charset="0"/>
              </a:rPr>
              <a:t>One’s friends tend to become each other’s friends.</a:t>
            </a:r>
          </a:p>
          <a:p>
            <a:pPr algn="l"/>
            <a:r>
              <a:rPr lang="en-US" sz="1667" dirty="0">
                <a:latin typeface="Helvetica" panose="020B0604020202020204" pitchFamily="34" charset="0"/>
                <a:ea typeface="Constantia" charset="0"/>
                <a:cs typeface="Helvetica" panose="020B0604020202020204" pitchFamily="34" charset="0"/>
              </a:rPr>
              <a:t>This is called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a:t>
            </a:r>
            <a:r>
              <a:rPr lang="en-US" sz="1667" dirty="0">
                <a:latin typeface="Helvetica" panose="020B0604020202020204" pitchFamily="34" charset="0"/>
                <a:ea typeface="Constantia" charset="0"/>
                <a:cs typeface="Helvetica" panose="020B0604020202020204" pitchFamily="34" charset="0"/>
              </a:rPr>
              <a:t>.</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A node A violates the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 Property </a:t>
            </a:r>
            <a:r>
              <a:rPr lang="en-US" sz="1667" dirty="0">
                <a:latin typeface="Helvetica" panose="020B0604020202020204" pitchFamily="34" charset="0"/>
                <a:ea typeface="Constantia" charset="0"/>
                <a:cs typeface="Helvetica" panose="020B0604020202020204" pitchFamily="34" charset="0"/>
              </a:rPr>
              <a:t>if it has</a:t>
            </a:r>
            <a:br>
              <a:rPr lang="en-US" sz="1667" dirty="0">
                <a:latin typeface="Helvetica" panose="020B0604020202020204" pitchFamily="34" charset="0"/>
                <a:ea typeface="Constantia" charset="0"/>
                <a:cs typeface="Helvetica" panose="020B0604020202020204" pitchFamily="34" charset="0"/>
              </a:rPr>
            </a:br>
            <a:r>
              <a:rPr lang="en-US" sz="1667" dirty="0">
                <a:latin typeface="Helvetica" panose="020B0604020202020204" pitchFamily="34" charset="0"/>
                <a:ea typeface="Constantia" charset="0"/>
                <a:cs typeface="Helvetica" panose="020B0604020202020204" pitchFamily="34" charset="0"/>
              </a:rPr>
              <a:t>two friends B and C who are not each other’s friends.</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We often look to </a:t>
            </a:r>
            <a:r>
              <a:rPr lang="en-US" sz="1667" b="1" dirty="0">
                <a:latin typeface="Helvetica" panose="020B0604020202020204" pitchFamily="34" charset="0"/>
                <a:ea typeface="Constantia" charset="0"/>
                <a:cs typeface="Helvetica" panose="020B0604020202020204" pitchFamily="34" charset="0"/>
              </a:rPr>
              <a:t>complete triangles</a:t>
            </a:r>
            <a:r>
              <a:rPr lang="en-US" sz="1667" dirty="0">
                <a:latin typeface="Helvetica" panose="020B0604020202020204" pitchFamily="34" charset="0"/>
                <a:ea typeface="Constantia" charset="0"/>
                <a:cs typeface="Helvetica" panose="020B0604020202020204" pitchFamily="34" charset="0"/>
              </a:rPr>
              <a:t> to recommend</a:t>
            </a:r>
          </a:p>
          <a:p>
            <a:pPr algn="l"/>
            <a:r>
              <a:rPr lang="en-US" sz="1667" dirty="0">
                <a:latin typeface="Helvetica" panose="020B0604020202020204" pitchFamily="34" charset="0"/>
                <a:ea typeface="Constantia" charset="0"/>
                <a:cs typeface="Helvetica" panose="020B0604020202020204" pitchFamily="34" charset="0"/>
              </a:rPr>
              <a:t>friends – prioritize by the number of incomplete triangles</a:t>
            </a:r>
          </a:p>
        </p:txBody>
      </p:sp>
      <p:grpSp>
        <p:nvGrpSpPr>
          <p:cNvPr id="3" name="Group 2">
            <a:extLst>
              <a:ext uri="{FF2B5EF4-FFF2-40B4-BE49-F238E27FC236}">
                <a16:creationId xmlns:a16="http://schemas.microsoft.com/office/drawing/2014/main" id="{597244FC-6829-EF41-AD76-234FE3A6809F}"/>
              </a:ext>
            </a:extLst>
          </p:cNvPr>
          <p:cNvGrpSpPr/>
          <p:nvPr/>
        </p:nvGrpSpPr>
        <p:grpSpPr>
          <a:xfrm>
            <a:off x="6788629" y="1727513"/>
            <a:ext cx="1789742" cy="1722949"/>
            <a:chOff x="7015458" y="1607197"/>
            <a:chExt cx="1789742" cy="1722949"/>
          </a:xfrm>
        </p:grpSpPr>
        <p:sp>
          <p:nvSpPr>
            <p:cNvPr id="2" name="Oval 1"/>
            <p:cNvSpPr/>
            <p:nvPr/>
          </p:nvSpPr>
          <p:spPr>
            <a:xfrm>
              <a:off x="7162765" y="1607197"/>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7015458" y="2307689"/>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54868" y="2333697"/>
              <a:ext cx="383278" cy="233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1</a:t>
              </a:r>
            </a:p>
          </p:txBody>
        </p:sp>
        <p:sp>
          <p:nvSpPr>
            <p:cNvPr id="10" name="Oval 9"/>
            <p:cNvSpPr/>
            <p:nvPr/>
          </p:nvSpPr>
          <p:spPr>
            <a:xfrm>
              <a:off x="8076128" y="1698875"/>
              <a:ext cx="350987" cy="280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2</a:t>
              </a:r>
            </a:p>
          </p:txBody>
        </p:sp>
        <p:sp>
          <p:nvSpPr>
            <p:cNvPr id="11" name="Oval 10"/>
            <p:cNvSpPr/>
            <p:nvPr/>
          </p:nvSpPr>
          <p:spPr>
            <a:xfrm>
              <a:off x="8545892" y="2178035"/>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167808" y="2849190"/>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 name="Oval 12"/>
            <p:cNvSpPr/>
            <p:nvPr/>
          </p:nvSpPr>
          <p:spPr>
            <a:xfrm>
              <a:off x="7387159" y="3070838"/>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stCxn id="2" idx="4"/>
              <a:endCxn id="8" idx="0"/>
            </p:cNvCxnSpPr>
            <p:nvPr/>
          </p:nvCxnSpPr>
          <p:spPr>
            <a:xfrm flipH="1">
              <a:off x="7145112" y="1866505"/>
              <a:ext cx="147307" cy="44118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5"/>
              <a:endCxn id="9" idx="0"/>
            </p:cNvCxnSpPr>
            <p:nvPr/>
          </p:nvCxnSpPr>
          <p:spPr>
            <a:xfrm>
              <a:off x="7384098" y="1828530"/>
              <a:ext cx="162409" cy="50516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6"/>
              <a:endCxn id="10" idx="2"/>
            </p:cNvCxnSpPr>
            <p:nvPr/>
          </p:nvCxnSpPr>
          <p:spPr>
            <a:xfrm>
              <a:off x="7422073" y="1736851"/>
              <a:ext cx="654055" cy="10204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5"/>
              <a:endCxn id="11" idx="0"/>
            </p:cNvCxnSpPr>
            <p:nvPr/>
          </p:nvCxnSpPr>
          <p:spPr>
            <a:xfrm>
              <a:off x="8375714" y="1937912"/>
              <a:ext cx="299832" cy="24012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4"/>
              <a:endCxn id="12" idx="0"/>
            </p:cNvCxnSpPr>
            <p:nvPr/>
          </p:nvCxnSpPr>
          <p:spPr>
            <a:xfrm>
              <a:off x="8251622" y="1978924"/>
              <a:ext cx="45840" cy="870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1"/>
            </p:cNvCxnSpPr>
            <p:nvPr/>
          </p:nvCxnSpPr>
          <p:spPr>
            <a:xfrm>
              <a:off x="7682016" y="2532831"/>
              <a:ext cx="523767" cy="3543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4"/>
              <a:endCxn id="13" idx="1"/>
            </p:cNvCxnSpPr>
            <p:nvPr/>
          </p:nvCxnSpPr>
          <p:spPr>
            <a:xfrm>
              <a:off x="7145112" y="2566997"/>
              <a:ext cx="280022" cy="5418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 idx="5"/>
              <a:endCxn id="12" idx="1"/>
            </p:cNvCxnSpPr>
            <p:nvPr/>
          </p:nvCxnSpPr>
          <p:spPr>
            <a:xfrm>
              <a:off x="7384098" y="1828530"/>
              <a:ext cx="821685" cy="1058635"/>
            </a:xfrm>
            <a:prstGeom prst="straightConnector1">
              <a:avLst/>
            </a:prstGeom>
            <a:ln w="57150">
              <a:solidFill>
                <a:srgbClr val="7B2017"/>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6758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a:xfrm>
            <a:off x="731638" y="302285"/>
            <a:ext cx="7514035" cy="803091"/>
          </a:xfrm>
        </p:spPr>
        <p:txBody>
          <a:bodyPr>
            <a:normAutofit/>
          </a:bodyPr>
          <a:lstStyle/>
          <a:p>
            <a:r>
              <a:rPr lang="en-US" dirty="0"/>
              <a:t>Adding Connections in Social Networks</a:t>
            </a:r>
          </a:p>
        </p:txBody>
      </p:sp>
      <p:sp>
        <p:nvSpPr>
          <p:cNvPr id="63493" name="Text Box 5"/>
          <p:cNvSpPr txBox="1">
            <a:spLocks noChangeArrowheads="1"/>
          </p:cNvSpPr>
          <p:nvPr/>
        </p:nvSpPr>
        <p:spPr bwMode="auto">
          <a:xfrm>
            <a:off x="1460500" y="2500312"/>
            <a:ext cx="6056313" cy="348878"/>
          </a:xfrm>
          <a:prstGeom prst="rect">
            <a:avLst/>
          </a:prstGeom>
          <a:noFill/>
          <a:ln w="9525">
            <a:noFill/>
            <a:miter lim="800000"/>
            <a:headEnd/>
            <a:tailEnd/>
          </a:ln>
        </p:spPr>
        <p:txBody>
          <a:bodyPr>
            <a:prstTxWarp prst="textNoShape">
              <a:avLst/>
            </a:prstTxWarp>
            <a:spAutoFit/>
          </a:bodyPr>
          <a:lstStyle/>
          <a:p>
            <a:pPr>
              <a:spcBef>
                <a:spcPct val="50000"/>
              </a:spcBef>
            </a:pPr>
            <a:endParaRPr lang="en-US" sz="1667"/>
          </a:p>
        </p:txBody>
      </p:sp>
      <p:sp>
        <p:nvSpPr>
          <p:cNvPr id="63497" name="Text Box 9"/>
          <p:cNvSpPr txBox="1">
            <a:spLocks noChangeArrowheads="1"/>
          </p:cNvSpPr>
          <p:nvPr/>
        </p:nvSpPr>
        <p:spPr bwMode="auto">
          <a:xfrm>
            <a:off x="846538" y="1814820"/>
            <a:ext cx="5492209" cy="2144690"/>
          </a:xfrm>
          <a:prstGeom prst="rect">
            <a:avLst/>
          </a:prstGeom>
          <a:noFill/>
          <a:ln w="9525">
            <a:noFill/>
            <a:miter lim="800000"/>
            <a:headEnd/>
            <a:tailEnd/>
          </a:ln>
        </p:spPr>
        <p:txBody>
          <a:bodyPr wrap="none">
            <a:prstTxWarp prst="textNoShape">
              <a:avLst/>
            </a:prstTxWarp>
            <a:spAutoFit/>
          </a:bodyPr>
          <a:lstStyle/>
          <a:p>
            <a:pPr algn="l"/>
            <a:r>
              <a:rPr lang="en-US" sz="1667" dirty="0">
                <a:latin typeface="Helvetica" panose="020B0604020202020204" pitchFamily="34" charset="0"/>
                <a:ea typeface="Constantia" charset="0"/>
                <a:cs typeface="Helvetica" panose="020B0604020202020204" pitchFamily="34" charset="0"/>
              </a:rPr>
              <a:t>One’s friends tend to become each other’s friends.</a:t>
            </a:r>
          </a:p>
          <a:p>
            <a:pPr algn="l"/>
            <a:r>
              <a:rPr lang="en-US" sz="1667" dirty="0">
                <a:latin typeface="Helvetica" panose="020B0604020202020204" pitchFamily="34" charset="0"/>
                <a:ea typeface="Constantia" charset="0"/>
                <a:cs typeface="Helvetica" panose="020B0604020202020204" pitchFamily="34" charset="0"/>
              </a:rPr>
              <a:t>This is called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a:t>
            </a:r>
            <a:r>
              <a:rPr lang="en-US" sz="1667" dirty="0">
                <a:latin typeface="Helvetica" panose="020B0604020202020204" pitchFamily="34" charset="0"/>
                <a:ea typeface="Constantia" charset="0"/>
                <a:cs typeface="Helvetica" panose="020B0604020202020204" pitchFamily="34" charset="0"/>
              </a:rPr>
              <a:t>.</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A node A violates the </a:t>
            </a:r>
            <a:r>
              <a:rPr lang="en-US" sz="1667" dirty="0">
                <a:solidFill>
                  <a:srgbClr val="C00000"/>
                </a:solidFill>
                <a:latin typeface="Helvetica" panose="020B0604020202020204" pitchFamily="34" charset="0"/>
                <a:ea typeface="Constantia" charset="0"/>
                <a:cs typeface="Helvetica" panose="020B0604020202020204" pitchFamily="34" charset="0"/>
              </a:rPr>
              <a:t>Triadic Closure Property </a:t>
            </a:r>
            <a:r>
              <a:rPr lang="en-US" sz="1667" dirty="0">
                <a:latin typeface="Helvetica" panose="020B0604020202020204" pitchFamily="34" charset="0"/>
                <a:ea typeface="Constantia" charset="0"/>
                <a:cs typeface="Helvetica" panose="020B0604020202020204" pitchFamily="34" charset="0"/>
              </a:rPr>
              <a:t>if it has</a:t>
            </a:r>
            <a:br>
              <a:rPr lang="en-US" sz="1667" dirty="0">
                <a:latin typeface="Helvetica" panose="020B0604020202020204" pitchFamily="34" charset="0"/>
                <a:ea typeface="Constantia" charset="0"/>
                <a:cs typeface="Helvetica" panose="020B0604020202020204" pitchFamily="34" charset="0"/>
              </a:rPr>
            </a:br>
            <a:r>
              <a:rPr lang="en-US" sz="1667" dirty="0">
                <a:latin typeface="Helvetica" panose="020B0604020202020204" pitchFamily="34" charset="0"/>
                <a:ea typeface="Constantia" charset="0"/>
                <a:cs typeface="Helvetica" panose="020B0604020202020204" pitchFamily="34" charset="0"/>
              </a:rPr>
              <a:t>two friends B and C who are not each other’s friends.</a:t>
            </a:r>
          </a:p>
          <a:p>
            <a:pPr algn="l"/>
            <a:endParaRPr lang="en-US" sz="1667" dirty="0">
              <a:latin typeface="Helvetica" panose="020B0604020202020204" pitchFamily="34" charset="0"/>
              <a:ea typeface="Constantia" charset="0"/>
              <a:cs typeface="Helvetica" panose="020B0604020202020204" pitchFamily="34" charset="0"/>
            </a:endParaRPr>
          </a:p>
          <a:p>
            <a:pPr algn="l"/>
            <a:r>
              <a:rPr lang="en-US" sz="1667" dirty="0">
                <a:latin typeface="Helvetica" panose="020B0604020202020204" pitchFamily="34" charset="0"/>
                <a:ea typeface="Constantia" charset="0"/>
                <a:cs typeface="Helvetica" panose="020B0604020202020204" pitchFamily="34" charset="0"/>
              </a:rPr>
              <a:t>We often look to </a:t>
            </a:r>
            <a:r>
              <a:rPr lang="en-US" sz="1667" b="1" dirty="0">
                <a:latin typeface="Helvetica" panose="020B0604020202020204" pitchFamily="34" charset="0"/>
                <a:ea typeface="Constantia" charset="0"/>
                <a:cs typeface="Helvetica" panose="020B0604020202020204" pitchFamily="34" charset="0"/>
              </a:rPr>
              <a:t>complete triangles</a:t>
            </a:r>
            <a:r>
              <a:rPr lang="en-US" sz="1667" dirty="0">
                <a:latin typeface="Helvetica" panose="020B0604020202020204" pitchFamily="34" charset="0"/>
                <a:ea typeface="Constantia" charset="0"/>
                <a:cs typeface="Helvetica" panose="020B0604020202020204" pitchFamily="34" charset="0"/>
              </a:rPr>
              <a:t> to recommend</a:t>
            </a:r>
          </a:p>
          <a:p>
            <a:pPr algn="l"/>
            <a:r>
              <a:rPr lang="en-US" sz="1667" dirty="0">
                <a:latin typeface="Helvetica" panose="020B0604020202020204" pitchFamily="34" charset="0"/>
                <a:ea typeface="Constantia" charset="0"/>
                <a:cs typeface="Helvetica" panose="020B0604020202020204" pitchFamily="34" charset="0"/>
              </a:rPr>
              <a:t>friends – prioritize by the number of incomplete triangles</a:t>
            </a:r>
          </a:p>
        </p:txBody>
      </p:sp>
      <p:grpSp>
        <p:nvGrpSpPr>
          <p:cNvPr id="3" name="Group 2">
            <a:extLst>
              <a:ext uri="{FF2B5EF4-FFF2-40B4-BE49-F238E27FC236}">
                <a16:creationId xmlns:a16="http://schemas.microsoft.com/office/drawing/2014/main" id="{597244FC-6829-EF41-AD76-234FE3A6809F}"/>
              </a:ext>
            </a:extLst>
          </p:cNvPr>
          <p:cNvGrpSpPr/>
          <p:nvPr/>
        </p:nvGrpSpPr>
        <p:grpSpPr>
          <a:xfrm>
            <a:off x="6788629" y="1727513"/>
            <a:ext cx="1789742" cy="1722949"/>
            <a:chOff x="7015458" y="1607197"/>
            <a:chExt cx="1789742" cy="1722949"/>
          </a:xfrm>
        </p:grpSpPr>
        <p:sp>
          <p:nvSpPr>
            <p:cNvPr id="2" name="Oval 1"/>
            <p:cNvSpPr/>
            <p:nvPr/>
          </p:nvSpPr>
          <p:spPr>
            <a:xfrm>
              <a:off x="7162765" y="1607197"/>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p:cNvSpPr/>
            <p:nvPr/>
          </p:nvSpPr>
          <p:spPr>
            <a:xfrm>
              <a:off x="7015458" y="2307689"/>
              <a:ext cx="259308" cy="2593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54868" y="2333697"/>
              <a:ext cx="383278" cy="233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1</a:t>
              </a:r>
            </a:p>
          </p:txBody>
        </p:sp>
        <p:sp>
          <p:nvSpPr>
            <p:cNvPr id="10" name="Oval 9"/>
            <p:cNvSpPr/>
            <p:nvPr/>
          </p:nvSpPr>
          <p:spPr>
            <a:xfrm>
              <a:off x="8076128" y="1698875"/>
              <a:ext cx="350987" cy="280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t>A</a:t>
              </a:r>
              <a:r>
                <a:rPr lang="en-US" baseline="-25000" dirty="0"/>
                <a:t>2</a:t>
              </a:r>
            </a:p>
          </p:txBody>
        </p:sp>
        <p:sp>
          <p:nvSpPr>
            <p:cNvPr id="11" name="Oval 10"/>
            <p:cNvSpPr/>
            <p:nvPr/>
          </p:nvSpPr>
          <p:spPr>
            <a:xfrm>
              <a:off x="8545892" y="2178035"/>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167808" y="2849190"/>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3" name="Oval 12"/>
            <p:cNvSpPr/>
            <p:nvPr/>
          </p:nvSpPr>
          <p:spPr>
            <a:xfrm>
              <a:off x="7387159" y="3070838"/>
              <a:ext cx="259308" cy="2593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a:stCxn id="2" idx="4"/>
              <a:endCxn id="8" idx="0"/>
            </p:cNvCxnSpPr>
            <p:nvPr/>
          </p:nvCxnSpPr>
          <p:spPr>
            <a:xfrm flipH="1">
              <a:off x="7145112" y="1866505"/>
              <a:ext cx="147307" cy="44118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5"/>
              <a:endCxn id="9" idx="0"/>
            </p:cNvCxnSpPr>
            <p:nvPr/>
          </p:nvCxnSpPr>
          <p:spPr>
            <a:xfrm>
              <a:off x="7384098" y="1828530"/>
              <a:ext cx="162409" cy="50516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6"/>
              <a:endCxn id="10" idx="2"/>
            </p:cNvCxnSpPr>
            <p:nvPr/>
          </p:nvCxnSpPr>
          <p:spPr>
            <a:xfrm>
              <a:off x="7422073" y="1736851"/>
              <a:ext cx="654055" cy="10204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5"/>
              <a:endCxn id="11" idx="0"/>
            </p:cNvCxnSpPr>
            <p:nvPr/>
          </p:nvCxnSpPr>
          <p:spPr>
            <a:xfrm>
              <a:off x="8375714" y="1937912"/>
              <a:ext cx="299832" cy="24012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4"/>
              <a:endCxn id="12" idx="0"/>
            </p:cNvCxnSpPr>
            <p:nvPr/>
          </p:nvCxnSpPr>
          <p:spPr>
            <a:xfrm>
              <a:off x="8251622" y="1978924"/>
              <a:ext cx="45840" cy="87026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5"/>
              <a:endCxn id="12" idx="1"/>
            </p:cNvCxnSpPr>
            <p:nvPr/>
          </p:nvCxnSpPr>
          <p:spPr>
            <a:xfrm>
              <a:off x="7682016" y="2532831"/>
              <a:ext cx="523767" cy="35433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8" idx="4"/>
              <a:endCxn id="13" idx="1"/>
            </p:cNvCxnSpPr>
            <p:nvPr/>
          </p:nvCxnSpPr>
          <p:spPr>
            <a:xfrm>
              <a:off x="7145112" y="2566997"/>
              <a:ext cx="280022" cy="54181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 idx="5"/>
              <a:endCxn id="12" idx="1"/>
            </p:cNvCxnSpPr>
            <p:nvPr/>
          </p:nvCxnSpPr>
          <p:spPr>
            <a:xfrm>
              <a:off x="7384098" y="1828530"/>
              <a:ext cx="821685" cy="1058635"/>
            </a:xfrm>
            <a:prstGeom prst="straightConnector1">
              <a:avLst/>
            </a:prstGeom>
            <a:ln w="57150">
              <a:solidFill>
                <a:srgbClr val="7B2017"/>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B2F47EA1-D866-1F44-A0A6-97AA8942E4F2}"/>
              </a:ext>
            </a:extLst>
          </p:cNvPr>
          <p:cNvSpPr txBox="1"/>
          <p:nvPr/>
        </p:nvSpPr>
        <p:spPr>
          <a:xfrm>
            <a:off x="2155010" y="4185176"/>
            <a:ext cx="6417141" cy="1015663"/>
          </a:xfrm>
          <a:prstGeom prst="rect">
            <a:avLst/>
          </a:prstGeom>
          <a:solidFill>
            <a:schemeClr val="accent6">
              <a:lumMod val="20000"/>
              <a:lumOff val="80000"/>
            </a:schemeClr>
          </a:solidFill>
          <a:ln>
            <a:solidFill>
              <a:schemeClr val="accent1"/>
            </a:solidFill>
          </a:ln>
          <a:effectLst>
            <a:outerShdw blurRad="50800" dist="38100" dir="8100000" algn="tr" rotWithShape="0">
              <a:prstClr val="black">
                <a:alpha val="40000"/>
              </a:prstClr>
            </a:outerShdw>
          </a:effectLst>
        </p:spPr>
        <p:txBody>
          <a:bodyPr wrap="none" rtlCol="0">
            <a:spAutoFit/>
          </a:bodyPr>
          <a:lstStyle/>
          <a:p>
            <a:r>
              <a:rPr lang="en-US" dirty="0">
                <a:latin typeface="Helvetica" panose="020B0604020202020204" pitchFamily="34" charset="0"/>
                <a:ea typeface="Constantia" charset="0"/>
                <a:cs typeface="Helvetica" panose="020B0604020202020204" pitchFamily="34" charset="0"/>
              </a:rPr>
              <a:t>Discuss:  How can we use BFS/Shortest Path here?</a:t>
            </a:r>
          </a:p>
          <a:p>
            <a:endParaRPr lang="en-US" dirty="0">
              <a:latin typeface="Helvetica" panose="020B0604020202020204" pitchFamily="34" charset="0"/>
              <a:ea typeface="Constantia" charset="0"/>
              <a:cs typeface="Helvetica" panose="020B0604020202020204" pitchFamily="34" charset="0"/>
            </a:endParaRPr>
          </a:p>
          <a:p>
            <a:r>
              <a:rPr lang="en-US" dirty="0">
                <a:latin typeface="Helvetica" panose="020B0604020202020204" pitchFamily="34" charset="0"/>
                <a:ea typeface="Constantia" charset="0"/>
                <a:cs typeface="Helvetica" panose="020B0604020202020204" pitchFamily="34" charset="0"/>
              </a:rPr>
              <a:t>Hint: consider a set of start nodes and the (min) depths</a:t>
            </a:r>
          </a:p>
        </p:txBody>
      </p:sp>
    </p:spTree>
    <p:extLst>
      <p:ext uri="{BB962C8B-B14F-4D97-AF65-F5344CB8AC3E}">
        <p14:creationId xmlns:p14="http://schemas.microsoft.com/office/powerpoint/2010/main" val="278299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Sketch of a Solution</a:t>
            </a:r>
          </a:p>
        </p:txBody>
      </p:sp>
      <p:sp>
        <p:nvSpPr>
          <p:cNvPr id="6" name="Content Placeholder 5"/>
          <p:cNvSpPr>
            <a:spLocks noGrp="1"/>
          </p:cNvSpPr>
          <p:nvPr>
            <p:ph idx="1"/>
          </p:nvPr>
        </p:nvSpPr>
        <p:spPr>
          <a:xfrm>
            <a:off x="986993" y="1249493"/>
            <a:ext cx="7226732" cy="3764592"/>
          </a:xfrm>
        </p:spPr>
        <p:txBody>
          <a:bodyPr/>
          <a:lstStyle/>
          <a:p>
            <a:r>
              <a:rPr lang="en-US" dirty="0"/>
              <a:t>Run BFS from “us” to find </a:t>
            </a:r>
            <a:r>
              <a:rPr lang="en-US" b="1" dirty="0"/>
              <a:t>friends</a:t>
            </a:r>
            <a:r>
              <a:rPr lang="en-US" dirty="0"/>
              <a:t> (nodes at depth 1) and </a:t>
            </a:r>
            <a:r>
              <a:rPr lang="en-US" b="1" dirty="0"/>
              <a:t>friends of our friends </a:t>
            </a:r>
            <a:r>
              <a:rPr lang="en-US" dirty="0"/>
              <a:t>(nodes with min depth 2)</a:t>
            </a:r>
            <a:endParaRPr lang="en-US" b="1" dirty="0"/>
          </a:p>
          <a:p>
            <a:endParaRPr lang="en-US" dirty="0"/>
          </a:p>
          <a:p>
            <a:r>
              <a:rPr lang="en-US" dirty="0"/>
              <a:t>Run BFS from </a:t>
            </a:r>
            <a:r>
              <a:rPr lang="en-US" dirty="0" err="1"/>
              <a:t>FoF</a:t>
            </a:r>
            <a:r>
              <a:rPr lang="en-US" dirty="0"/>
              <a:t> to depth 1</a:t>
            </a:r>
          </a:p>
          <a:p>
            <a:endParaRPr lang="en-US" dirty="0"/>
          </a:p>
          <a:p>
            <a:r>
              <a:rPr lang="en-US" dirty="0"/>
              <a:t>For each </a:t>
            </a:r>
            <a:r>
              <a:rPr lang="en-US" dirty="0" err="1"/>
              <a:t>FoF</a:t>
            </a:r>
            <a:r>
              <a:rPr lang="en-US" dirty="0"/>
              <a:t> n, count how many </a:t>
            </a:r>
            <a:r>
              <a:rPr lang="en-US" b="1" dirty="0"/>
              <a:t>of our friends are in common</a:t>
            </a:r>
            <a:endParaRPr lang="en-US" dirty="0"/>
          </a:p>
          <a:p>
            <a:endParaRPr lang="en-US" dirty="0"/>
          </a:p>
          <a:p>
            <a:r>
              <a:rPr lang="en-US" dirty="0"/>
              <a:t>Rank each </a:t>
            </a:r>
            <a:r>
              <a:rPr lang="en-US" dirty="0" err="1"/>
              <a:t>FoF</a:t>
            </a:r>
            <a:r>
              <a:rPr lang="en-US" dirty="0"/>
              <a:t> </a:t>
            </a:r>
            <a:r>
              <a:rPr lang="en-US" i="1" dirty="0"/>
              <a:t>n</a:t>
            </a:r>
            <a:r>
              <a:rPr lang="en-US" dirty="0"/>
              <a:t> by how many friends we have in common</a:t>
            </a:r>
          </a:p>
        </p:txBody>
      </p:sp>
      <p:sp>
        <p:nvSpPr>
          <p:cNvPr id="4" name="Slide Number Placeholder 3"/>
          <p:cNvSpPr>
            <a:spLocks noGrp="1"/>
          </p:cNvSpPr>
          <p:nvPr>
            <p:ph type="sldNum" sz="quarter" idx="12"/>
          </p:nvPr>
        </p:nvSpPr>
        <p:spPr/>
        <p:txBody>
          <a:bodyPr/>
          <a:lstStyle/>
          <a:p>
            <a:fld id="{05072F42-4DFA-4725-86F9-7594E4AB4EB5}" type="slidenum">
              <a:rPr lang="en-GB" smtClean="0"/>
              <a:pPr/>
              <a:t>26</a:t>
            </a:fld>
            <a:endParaRPr lang="en-GB"/>
          </a:p>
        </p:txBody>
      </p:sp>
    </p:spTree>
    <p:extLst>
      <p:ext uri="{BB962C8B-B14F-4D97-AF65-F5344CB8AC3E}">
        <p14:creationId xmlns:p14="http://schemas.microsoft.com/office/powerpoint/2010/main" val="1740548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Common </a:t>
            </a:r>
            <a:br>
              <a:rPr lang="en-US" dirty="0"/>
            </a:br>
            <a:r>
              <a:rPr lang="en-US" dirty="0"/>
              <a:t>Path-based algorithms</a:t>
            </a:r>
          </a:p>
        </p:txBody>
      </p:sp>
      <p:sp>
        <p:nvSpPr>
          <p:cNvPr id="3" name="Content Placeholder 2"/>
          <p:cNvSpPr>
            <a:spLocks noGrp="1"/>
          </p:cNvSpPr>
          <p:nvPr>
            <p:ph idx="1"/>
          </p:nvPr>
        </p:nvSpPr>
        <p:spPr>
          <a:xfrm>
            <a:off x="575733" y="1485900"/>
            <a:ext cx="8157007" cy="3814763"/>
          </a:xfrm>
        </p:spPr>
        <p:txBody>
          <a:bodyPr>
            <a:noAutofit/>
          </a:bodyPr>
          <a:lstStyle/>
          <a:p>
            <a:pPr marL="0" indent="0">
              <a:buNone/>
            </a:pPr>
            <a:r>
              <a:rPr lang="en-US" sz="1800" dirty="0"/>
              <a:t>Sometimes our goal is to compute information about the paths (sets of paths) between nodes</a:t>
            </a:r>
          </a:p>
          <a:p>
            <a:pPr marL="285750" lvl="1" indent="0">
              <a:buNone/>
            </a:pPr>
            <a:r>
              <a:rPr lang="en-US" sz="1600" dirty="0"/>
              <a:t>	Edges may be annotated with </a:t>
            </a:r>
            <a:r>
              <a:rPr lang="en-US" sz="1600" dirty="0">
                <a:solidFill>
                  <a:srgbClr val="7B2017"/>
                </a:solidFill>
              </a:rPr>
              <a:t>cost</a:t>
            </a:r>
            <a:r>
              <a:rPr lang="en-US" sz="1600" dirty="0"/>
              <a:t>, </a:t>
            </a:r>
            <a:r>
              <a:rPr lang="en-US" sz="1600" dirty="0">
                <a:solidFill>
                  <a:srgbClr val="7B2017"/>
                </a:solidFill>
              </a:rPr>
              <a:t>distance</a:t>
            </a:r>
            <a:r>
              <a:rPr lang="en-US" sz="1600" dirty="0"/>
              <a:t>, or </a:t>
            </a:r>
            <a:r>
              <a:rPr lang="en-US" sz="1600" dirty="0">
                <a:solidFill>
                  <a:srgbClr val="7B2017"/>
                </a:solidFill>
              </a:rPr>
              <a:t>similarity</a:t>
            </a:r>
          </a:p>
          <a:p>
            <a:pPr marL="0" indent="0">
              <a:buNone/>
            </a:pPr>
            <a:endParaRPr lang="en-US" sz="1800" dirty="0"/>
          </a:p>
          <a:p>
            <a:pPr marL="0" indent="0">
              <a:buNone/>
            </a:pPr>
            <a:r>
              <a:rPr lang="en-US" sz="1800" dirty="0"/>
              <a:t>Examples of such problems (see algorithms courses):</a:t>
            </a:r>
          </a:p>
          <a:p>
            <a:pPr lvl="1"/>
            <a:r>
              <a:rPr lang="en-US" sz="1600" dirty="0">
                <a:solidFill>
                  <a:srgbClr val="7B2017"/>
                </a:solidFill>
              </a:rPr>
              <a:t>Shortest path</a:t>
            </a:r>
            <a:r>
              <a:rPr lang="en-US" sz="1600" dirty="0">
                <a:solidFill>
                  <a:srgbClr val="FF9900"/>
                </a:solidFill>
              </a:rPr>
              <a:t> </a:t>
            </a:r>
            <a:r>
              <a:rPr lang="en-US" sz="1600" dirty="0"/>
              <a:t>from one node to another (we saw)</a:t>
            </a:r>
          </a:p>
          <a:p>
            <a:pPr lvl="1"/>
            <a:r>
              <a:rPr lang="en-US" sz="1600" dirty="0"/>
              <a:t>Minimum spanning tree (minimal-cost tree connecting all vertices in a graph)</a:t>
            </a:r>
          </a:p>
          <a:p>
            <a:pPr lvl="1"/>
            <a:r>
              <a:rPr lang="en-US" sz="1600" dirty="0"/>
              <a:t>Steiner tree (minimal-cost tree connecting certain nodes)</a:t>
            </a:r>
          </a:p>
          <a:p>
            <a:pPr lvl="1"/>
            <a:r>
              <a:rPr lang="en-US" sz="1600" dirty="0"/>
              <a:t>Topological sort (node in a graph without cycles comes before all nodes it points to)</a:t>
            </a:r>
          </a:p>
          <a:p>
            <a:pPr marL="0" indent="0">
              <a:buNone/>
            </a:pPr>
            <a:r>
              <a:rPr lang="en-US" sz="1850" dirty="0"/>
              <a:t>Other times we want to visit all nodes, all edges, </a:t>
            </a:r>
            <a:r>
              <a:rPr lang="is-IS" sz="1850" dirty="0"/>
              <a:t>…</a:t>
            </a:r>
            <a:endParaRPr lang="en-US" sz="1850" dirty="0"/>
          </a:p>
        </p:txBody>
      </p:sp>
      <p:sp>
        <p:nvSpPr>
          <p:cNvPr id="4" name="Slide Number Placeholder 3"/>
          <p:cNvSpPr>
            <a:spLocks noGrp="1"/>
          </p:cNvSpPr>
          <p:nvPr>
            <p:ph type="sldNum" sz="quarter" idx="4294967295"/>
          </p:nvPr>
        </p:nvSpPr>
        <p:spPr>
          <a:xfrm>
            <a:off x="6191250" y="4957763"/>
            <a:ext cx="1428750" cy="342900"/>
          </a:xfrm>
          <a:prstGeom prst="rect">
            <a:avLst/>
          </a:prstGeom>
        </p:spPr>
        <p:txBody>
          <a:bodyPr/>
          <a:lstStyle/>
          <a:p>
            <a:pPr>
              <a:defRPr/>
            </a:pPr>
            <a:fld id="{E0A909AB-E8DF-44BB-8A56-A213DD3335F7}" type="slidenum">
              <a:rPr lang="en-US" smtClean="0"/>
              <a:pPr>
                <a:defRPr/>
              </a:pPr>
              <a:t>27</a:t>
            </a:fld>
            <a:endParaRPr lang="en-US"/>
          </a:p>
        </p:txBody>
      </p:sp>
    </p:spTree>
    <p:extLst>
      <p:ext uri="{BB962C8B-B14F-4D97-AF65-F5344CB8AC3E}">
        <p14:creationId xmlns:p14="http://schemas.microsoft.com/office/powerpoint/2010/main" val="1019301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FA2D-2D67-43C7-908C-4140F649CF2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CF6638E-F2CC-49A3-8FF9-CB8923B5E414}"/>
              </a:ext>
            </a:extLst>
          </p:cNvPr>
          <p:cNvSpPr>
            <a:spLocks noGrp="1"/>
          </p:cNvSpPr>
          <p:nvPr>
            <p:ph idx="1"/>
          </p:nvPr>
        </p:nvSpPr>
        <p:spPr>
          <a:xfrm>
            <a:off x="1143515" y="1041692"/>
            <a:ext cx="6856969" cy="3631616"/>
          </a:xfrm>
        </p:spPr>
        <p:txBody>
          <a:bodyPr/>
          <a:lstStyle/>
          <a:p>
            <a:pPr marL="0" indent="0">
              <a:buNone/>
            </a:pPr>
            <a:r>
              <a:rPr lang="en-US" dirty="0"/>
              <a:t>Joins are a way of starting with a set of nodes and performing path traversals</a:t>
            </a:r>
          </a:p>
          <a:p>
            <a:pPr marL="0" indent="0">
              <a:buNone/>
            </a:pPr>
            <a:endParaRPr lang="en-US" dirty="0"/>
          </a:p>
          <a:p>
            <a:pPr marL="0" indent="0">
              <a:buNone/>
            </a:pPr>
            <a:r>
              <a:rPr lang="en-US" dirty="0"/>
              <a:t>Multi-step joins achieve multi-step paths</a:t>
            </a:r>
          </a:p>
          <a:p>
            <a:pPr marL="0" indent="0">
              <a:buNone/>
            </a:pPr>
            <a:endParaRPr lang="en-US" dirty="0"/>
          </a:p>
          <a:p>
            <a:pPr marL="0" indent="0">
              <a:buNone/>
            </a:pPr>
            <a:r>
              <a:rPr lang="en-US" dirty="0"/>
              <a:t>We can easily implement distributed BFS and use this to solve other problems</a:t>
            </a:r>
          </a:p>
        </p:txBody>
      </p:sp>
      <p:sp>
        <p:nvSpPr>
          <p:cNvPr id="5" name="Slide Number Placeholder 4">
            <a:extLst>
              <a:ext uri="{FF2B5EF4-FFF2-40B4-BE49-F238E27FC236}">
                <a16:creationId xmlns:a16="http://schemas.microsoft.com/office/drawing/2014/main" id="{66C5CBA2-1B44-44FC-A014-F612DAC4FC95}"/>
              </a:ext>
            </a:extLst>
          </p:cNvPr>
          <p:cNvSpPr>
            <a:spLocks noGrp="1"/>
          </p:cNvSpPr>
          <p:nvPr>
            <p:ph type="sldNum" sz="quarter" idx="12"/>
          </p:nvPr>
        </p:nvSpPr>
        <p:spPr/>
        <p:txBody>
          <a:bodyPr/>
          <a:lstStyle/>
          <a:p>
            <a:pPr>
              <a:defRPr/>
            </a:pPr>
            <a:fld id="{B5D931A1-A42B-F94C-ADA3-91D74B0ACBA8}" type="slidenum">
              <a:rPr lang="en-GB" smtClean="0"/>
              <a:pPr>
                <a:defRPr/>
              </a:pPr>
              <a:t>28</a:t>
            </a:fld>
            <a:endParaRPr lang="en-GB"/>
          </a:p>
        </p:txBody>
      </p:sp>
    </p:spTree>
    <p:extLst>
      <p:ext uri="{BB962C8B-B14F-4D97-AF65-F5344CB8AC3E}">
        <p14:creationId xmlns:p14="http://schemas.microsoft.com/office/powerpoint/2010/main" val="419952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663A-BE66-4A77-A6C4-395521C31649}"/>
              </a:ext>
            </a:extLst>
          </p:cNvPr>
          <p:cNvSpPr>
            <a:spLocks noGrp="1"/>
          </p:cNvSpPr>
          <p:nvPr>
            <p:ph type="title"/>
          </p:nvPr>
        </p:nvSpPr>
        <p:spPr/>
        <p:txBody>
          <a:bodyPr/>
          <a:lstStyle/>
          <a:p>
            <a:r>
              <a:rPr lang="en-US" i="1" dirty="0"/>
              <a:t>Degree </a:t>
            </a:r>
            <a:r>
              <a:rPr lang="en-US" dirty="0"/>
              <a:t>Centrality in</a:t>
            </a:r>
            <a:br>
              <a:rPr lang="en-US" dirty="0"/>
            </a:br>
            <a:r>
              <a:rPr lang="en-US" dirty="0"/>
              <a:t>Apache Spark</a:t>
            </a:r>
          </a:p>
        </p:txBody>
      </p:sp>
      <p:sp>
        <p:nvSpPr>
          <p:cNvPr id="5" name="Content Placeholder 4">
            <a:extLst>
              <a:ext uri="{FF2B5EF4-FFF2-40B4-BE49-F238E27FC236}">
                <a16:creationId xmlns:a16="http://schemas.microsoft.com/office/drawing/2014/main" id="{95EFEF88-1EB6-4D41-8B2E-B75617CE59D0}"/>
              </a:ext>
            </a:extLst>
          </p:cNvPr>
          <p:cNvSpPr>
            <a:spLocks noGrp="1"/>
          </p:cNvSpPr>
          <p:nvPr>
            <p:ph idx="1"/>
          </p:nvPr>
        </p:nvSpPr>
        <p:spPr/>
        <p:txBody>
          <a:bodyPr/>
          <a:lstStyle/>
          <a:p>
            <a:r>
              <a:rPr lang="en-US" dirty="0"/>
              <a:t>For each node, compute its </a:t>
            </a:r>
            <a:r>
              <a:rPr lang="en-US" b="1" dirty="0"/>
              <a:t>degree</a:t>
            </a:r>
            <a:r>
              <a:rPr lang="en-US" dirty="0"/>
              <a:t>, i.e., the number of edges it connects to</a:t>
            </a:r>
          </a:p>
          <a:p>
            <a:endParaRPr lang="en-US" dirty="0"/>
          </a:p>
          <a:p>
            <a:r>
              <a:rPr lang="en-US" dirty="0"/>
              <a:t>In a </a:t>
            </a:r>
            <a:r>
              <a:rPr lang="en-US" b="1" dirty="0"/>
              <a:t>directed graph</a:t>
            </a:r>
            <a:r>
              <a:rPr lang="en-US" dirty="0"/>
              <a:t> suppose we want </a:t>
            </a:r>
            <a:r>
              <a:rPr lang="en-US" b="1" dirty="0"/>
              <a:t>outdegree</a:t>
            </a:r>
            <a:r>
              <a:rPr lang="en-US" dirty="0"/>
              <a:t> centrality, i.e., the number of edges coming out from each node n</a:t>
            </a:r>
          </a:p>
          <a:p>
            <a:endParaRPr lang="en-US" dirty="0"/>
          </a:p>
          <a:p>
            <a:endParaRPr lang="en-US" dirty="0"/>
          </a:p>
          <a:p>
            <a:r>
              <a:rPr lang="en-US" dirty="0"/>
              <a:t>How to write in Spark, given a relation </a:t>
            </a:r>
            <a:r>
              <a:rPr lang="en-US" b="1" dirty="0"/>
              <a:t>edges(from, to)</a:t>
            </a:r>
            <a:r>
              <a:rPr lang="en-US" dirty="0"/>
              <a:t>?</a:t>
            </a:r>
          </a:p>
        </p:txBody>
      </p:sp>
      <p:sp>
        <p:nvSpPr>
          <p:cNvPr id="4" name="Slide Number Placeholder 3">
            <a:extLst>
              <a:ext uri="{FF2B5EF4-FFF2-40B4-BE49-F238E27FC236}">
                <a16:creationId xmlns:a16="http://schemas.microsoft.com/office/drawing/2014/main" id="{4FFFD890-E000-4474-B774-9AE97CA7BB8B}"/>
              </a:ext>
            </a:extLst>
          </p:cNvPr>
          <p:cNvSpPr>
            <a:spLocks noGrp="1"/>
          </p:cNvSpPr>
          <p:nvPr>
            <p:ph type="sldNum" sz="quarter" idx="12"/>
          </p:nvPr>
        </p:nvSpPr>
        <p:spPr/>
        <p:txBody>
          <a:bodyPr/>
          <a:lstStyle/>
          <a:p>
            <a:pPr>
              <a:defRPr/>
            </a:pPr>
            <a:fld id="{7511EA30-EE1A-224C-B1A5-D613D649D340}" type="slidenum">
              <a:rPr lang="en-GB" smtClean="0"/>
              <a:pPr>
                <a:defRPr/>
              </a:pPr>
              <a:t>3</a:t>
            </a:fld>
            <a:endParaRPr lang="en-GB"/>
          </a:p>
        </p:txBody>
      </p:sp>
    </p:spTree>
    <p:extLst>
      <p:ext uri="{BB962C8B-B14F-4D97-AF65-F5344CB8AC3E}">
        <p14:creationId xmlns:p14="http://schemas.microsoft.com/office/powerpoint/2010/main" val="263339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7C90-9396-4DBA-A178-7F6E9227185C}"/>
              </a:ext>
            </a:extLst>
          </p:cNvPr>
          <p:cNvSpPr>
            <a:spLocks noGrp="1"/>
          </p:cNvSpPr>
          <p:nvPr>
            <p:ph type="title"/>
          </p:nvPr>
        </p:nvSpPr>
        <p:spPr/>
        <p:txBody>
          <a:bodyPr/>
          <a:lstStyle/>
          <a:p>
            <a:r>
              <a:rPr lang="en-US" dirty="0"/>
              <a:t>LinkedIn Example</a:t>
            </a:r>
          </a:p>
        </p:txBody>
      </p:sp>
      <p:sp>
        <p:nvSpPr>
          <p:cNvPr id="5" name="Slide Number Placeholder 4">
            <a:extLst>
              <a:ext uri="{FF2B5EF4-FFF2-40B4-BE49-F238E27FC236}">
                <a16:creationId xmlns:a16="http://schemas.microsoft.com/office/drawing/2014/main" id="{2EDA82DC-2321-4364-BA8A-9BC27BD50238}"/>
              </a:ext>
            </a:extLst>
          </p:cNvPr>
          <p:cNvSpPr>
            <a:spLocks noGrp="1"/>
          </p:cNvSpPr>
          <p:nvPr>
            <p:ph type="sldNum" sz="quarter" idx="12"/>
          </p:nvPr>
        </p:nvSpPr>
        <p:spPr/>
        <p:txBody>
          <a:bodyPr/>
          <a:lstStyle/>
          <a:p>
            <a:pPr>
              <a:defRPr/>
            </a:pPr>
            <a:fld id="{B5D931A1-A42B-F94C-ADA3-91D74B0ACBA8}" type="slidenum">
              <a:rPr lang="en-GB" smtClean="0"/>
              <a:pPr>
                <a:defRPr/>
              </a:pPr>
              <a:t>4</a:t>
            </a:fld>
            <a:endParaRPr lang="en-GB"/>
          </a:p>
        </p:txBody>
      </p:sp>
      <p:sp>
        <p:nvSpPr>
          <p:cNvPr id="7" name="TextBox 6">
            <a:extLst>
              <a:ext uri="{FF2B5EF4-FFF2-40B4-BE49-F238E27FC236}">
                <a16:creationId xmlns:a16="http://schemas.microsoft.com/office/drawing/2014/main" id="{43B76B33-EE37-4ADF-98AE-193EDDCB0C37}"/>
              </a:ext>
            </a:extLst>
          </p:cNvPr>
          <p:cNvSpPr txBox="1"/>
          <p:nvPr/>
        </p:nvSpPr>
        <p:spPr>
          <a:xfrm>
            <a:off x="867833" y="1380067"/>
            <a:ext cx="4015330" cy="400110"/>
          </a:xfrm>
          <a:prstGeom prst="rect">
            <a:avLst/>
          </a:prstGeom>
          <a:noFill/>
        </p:spPr>
        <p:txBody>
          <a:bodyPr wrap="none" rtlCol="0">
            <a:spAutoFit/>
          </a:bodyPr>
          <a:lstStyle/>
          <a:p>
            <a:r>
              <a:rPr lang="en-US" dirty="0"/>
              <a:t>Given a list </a:t>
            </a:r>
            <a:r>
              <a:rPr lang="en-US" b="1" dirty="0"/>
              <a:t>edges</a:t>
            </a:r>
            <a:r>
              <a:rPr lang="en-US" dirty="0"/>
              <a:t> that looks like:</a:t>
            </a:r>
          </a:p>
        </p:txBody>
      </p:sp>
      <p:sp>
        <p:nvSpPr>
          <p:cNvPr id="8" name="Rectangle 7">
            <a:extLst>
              <a:ext uri="{FF2B5EF4-FFF2-40B4-BE49-F238E27FC236}">
                <a16:creationId xmlns:a16="http://schemas.microsoft.com/office/drawing/2014/main" id="{63515929-1854-4038-876D-25D1BD6571BC}"/>
              </a:ext>
            </a:extLst>
          </p:cNvPr>
          <p:cNvSpPr/>
          <p:nvPr/>
        </p:nvSpPr>
        <p:spPr>
          <a:xfrm>
            <a:off x="4953000" y="1380067"/>
            <a:ext cx="2188633" cy="400110"/>
          </a:xfrm>
          <a:prstGeom prst="rect">
            <a:avLst/>
          </a:prstGeom>
          <a:solidFill>
            <a:schemeClr val="bg1">
              <a:lumMod val="95000"/>
            </a:schemeClr>
          </a:solidFill>
        </p:spPr>
        <p:txBody>
          <a:bodyPr wrap="square">
            <a:spAutoFit/>
          </a:bodyPr>
          <a:lstStyle/>
          <a:p>
            <a:r>
              <a:rPr lang="en-US" dirty="0"/>
              <a:t>[[0,5], [5,10], …]</a:t>
            </a:r>
          </a:p>
        </p:txBody>
      </p:sp>
      <p:sp>
        <p:nvSpPr>
          <p:cNvPr id="9" name="Rectangle 8">
            <a:extLst>
              <a:ext uri="{FF2B5EF4-FFF2-40B4-BE49-F238E27FC236}">
                <a16:creationId xmlns:a16="http://schemas.microsoft.com/office/drawing/2014/main" id="{63070A56-F533-4EB4-BEB0-2193B5291D4F}"/>
              </a:ext>
            </a:extLst>
          </p:cNvPr>
          <p:cNvSpPr/>
          <p:nvPr/>
        </p:nvSpPr>
        <p:spPr>
          <a:xfrm>
            <a:off x="1189567" y="1780177"/>
            <a:ext cx="7226300" cy="1815882"/>
          </a:xfrm>
          <a:prstGeom prst="rect">
            <a:avLst/>
          </a:prstGeom>
          <a:solidFill>
            <a:schemeClr val="bg1">
              <a:lumMod val="95000"/>
            </a:schemeClr>
          </a:solidFill>
        </p:spPr>
        <p:txBody>
          <a:bodyPr wrap="square">
            <a:spAutoFit/>
          </a:bodyPr>
          <a:lstStyle/>
          <a:p>
            <a:r>
              <a:rPr lang="en-US" sz="1600" dirty="0">
                <a:solidFill>
                  <a:srgbClr val="AF00DB"/>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pyspark.sql.types</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import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IntegerType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schema = </a:t>
            </a:r>
            <a:r>
              <a:rPr lang="en-US" sz="1600" dirty="0" err="1">
                <a:solidFill>
                  <a:srgbClr val="000000"/>
                </a:solidFill>
                <a:latin typeface="Consolas" panose="020B0609020204030204" pitchFamily="49" charset="0"/>
              </a:rPr>
              <a:t>StructType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StructField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IntegerType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StructField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IntegerType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 Load the remote data as a list of dictionaries</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sqlContext.createDataFrame</a:t>
            </a:r>
            <a:r>
              <a:rPr lang="en-US" sz="1600" dirty="0">
                <a:solidFill>
                  <a:srgbClr val="000000"/>
                </a:solidFill>
                <a:latin typeface="Consolas" panose="020B0609020204030204" pitchFamily="49" charset="0"/>
              </a:rPr>
              <a:t>(edges, schema)</a:t>
            </a:r>
          </a:p>
        </p:txBody>
      </p:sp>
      <p:sp>
        <p:nvSpPr>
          <p:cNvPr id="10" name="Rectangle 9">
            <a:extLst>
              <a:ext uri="{FF2B5EF4-FFF2-40B4-BE49-F238E27FC236}">
                <a16:creationId xmlns:a16="http://schemas.microsoft.com/office/drawing/2014/main" id="{74CBF029-8AA9-42C0-B0AD-4A88FE29F098}"/>
              </a:ext>
            </a:extLst>
          </p:cNvPr>
          <p:cNvSpPr/>
          <p:nvPr/>
        </p:nvSpPr>
        <p:spPr>
          <a:xfrm>
            <a:off x="1189567" y="3842280"/>
            <a:ext cx="7226299" cy="830997"/>
          </a:xfrm>
          <a:prstGeom prst="rect">
            <a:avLst/>
          </a:prstGeom>
          <a:solidFill>
            <a:schemeClr val="bg1">
              <a:lumMod val="95000"/>
            </a:schemeClr>
          </a:solidFill>
        </p:spPr>
        <p:txBody>
          <a:bodyPr wrap="square">
            <a:spAutoFit/>
          </a:bodyPr>
          <a:lstStyle/>
          <a:p>
            <a:r>
              <a:rPr lang="en-US" sz="1600" dirty="0" err="1">
                <a:solidFill>
                  <a:srgbClr val="000000"/>
                </a:solidFill>
                <a:latin typeface="Consolas" panose="020B0609020204030204" pitchFamily="49" charset="0"/>
              </a:rPr>
              <a:t>edges_df.createOrReplaceTempView</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'edges'</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sqlContext.sql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'select from as id, count(to) as degree '+</a:t>
            </a:r>
          </a:p>
          <a:p>
            <a:r>
              <a:rPr lang="en-US" sz="1600" dirty="0">
                <a:solidFill>
                  <a:srgbClr val="A31515"/>
                </a:solidFill>
                <a:latin typeface="Consolas" panose="020B0609020204030204" pitchFamily="49" charset="0"/>
              </a:rPr>
              <a:t>              \'from edges group by from'</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14C90976-A1CF-438B-A4C5-852E91079858}"/>
              </a:ext>
            </a:extLst>
          </p:cNvPr>
          <p:cNvSpPr txBox="1"/>
          <p:nvPr/>
        </p:nvSpPr>
        <p:spPr>
          <a:xfrm>
            <a:off x="2172176" y="924870"/>
            <a:ext cx="4367927" cy="400110"/>
          </a:xfrm>
          <a:prstGeom prst="rect">
            <a:avLst/>
          </a:prstGeom>
          <a:noFill/>
        </p:spPr>
        <p:txBody>
          <a:bodyPr wrap="none" rtlCol="0">
            <a:spAutoFit/>
          </a:bodyPr>
          <a:lstStyle/>
          <a:p>
            <a:r>
              <a:rPr lang="en-US" dirty="0">
                <a:solidFill>
                  <a:schemeClr val="accent1"/>
                </a:solidFill>
              </a:rPr>
              <a:t>See accompanying Lecture Notebook</a:t>
            </a:r>
          </a:p>
        </p:txBody>
      </p:sp>
    </p:spTree>
    <p:extLst>
      <p:ext uri="{BB962C8B-B14F-4D97-AF65-F5344CB8AC3E}">
        <p14:creationId xmlns:p14="http://schemas.microsoft.com/office/powerpoint/2010/main" val="246392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7C90-9396-4DBA-A178-7F6E9227185C}"/>
              </a:ext>
            </a:extLst>
          </p:cNvPr>
          <p:cNvSpPr>
            <a:spLocks noGrp="1"/>
          </p:cNvSpPr>
          <p:nvPr>
            <p:ph type="title"/>
          </p:nvPr>
        </p:nvSpPr>
        <p:spPr/>
        <p:txBody>
          <a:bodyPr/>
          <a:lstStyle/>
          <a:p>
            <a:r>
              <a:rPr lang="en-US" dirty="0"/>
              <a:t>LinkedIn Example</a:t>
            </a:r>
          </a:p>
        </p:txBody>
      </p:sp>
      <p:sp>
        <p:nvSpPr>
          <p:cNvPr id="5" name="Slide Number Placeholder 4">
            <a:extLst>
              <a:ext uri="{FF2B5EF4-FFF2-40B4-BE49-F238E27FC236}">
                <a16:creationId xmlns:a16="http://schemas.microsoft.com/office/drawing/2014/main" id="{2EDA82DC-2321-4364-BA8A-9BC27BD50238}"/>
              </a:ext>
            </a:extLst>
          </p:cNvPr>
          <p:cNvSpPr>
            <a:spLocks noGrp="1"/>
          </p:cNvSpPr>
          <p:nvPr>
            <p:ph type="sldNum" sz="quarter" idx="12"/>
          </p:nvPr>
        </p:nvSpPr>
        <p:spPr/>
        <p:txBody>
          <a:bodyPr/>
          <a:lstStyle/>
          <a:p>
            <a:pPr>
              <a:defRPr/>
            </a:pPr>
            <a:fld id="{B5D931A1-A42B-F94C-ADA3-91D74B0ACBA8}" type="slidenum">
              <a:rPr lang="en-GB" smtClean="0"/>
              <a:pPr>
                <a:defRPr/>
              </a:pPr>
              <a:t>5</a:t>
            </a:fld>
            <a:endParaRPr lang="en-GB"/>
          </a:p>
        </p:txBody>
      </p:sp>
      <p:sp>
        <p:nvSpPr>
          <p:cNvPr id="7" name="TextBox 6">
            <a:extLst>
              <a:ext uri="{FF2B5EF4-FFF2-40B4-BE49-F238E27FC236}">
                <a16:creationId xmlns:a16="http://schemas.microsoft.com/office/drawing/2014/main" id="{43B76B33-EE37-4ADF-98AE-193EDDCB0C37}"/>
              </a:ext>
            </a:extLst>
          </p:cNvPr>
          <p:cNvSpPr txBox="1"/>
          <p:nvPr/>
        </p:nvSpPr>
        <p:spPr>
          <a:xfrm>
            <a:off x="867833" y="1380067"/>
            <a:ext cx="4015330" cy="400110"/>
          </a:xfrm>
          <a:prstGeom prst="rect">
            <a:avLst/>
          </a:prstGeom>
          <a:noFill/>
        </p:spPr>
        <p:txBody>
          <a:bodyPr wrap="none" rtlCol="0">
            <a:spAutoFit/>
          </a:bodyPr>
          <a:lstStyle/>
          <a:p>
            <a:r>
              <a:rPr lang="en-US" dirty="0"/>
              <a:t>Given a list </a:t>
            </a:r>
            <a:r>
              <a:rPr lang="en-US" b="1" dirty="0"/>
              <a:t>edges</a:t>
            </a:r>
            <a:r>
              <a:rPr lang="en-US" dirty="0"/>
              <a:t> that looks like:</a:t>
            </a:r>
          </a:p>
        </p:txBody>
      </p:sp>
      <p:sp>
        <p:nvSpPr>
          <p:cNvPr id="8" name="Rectangle 7">
            <a:extLst>
              <a:ext uri="{FF2B5EF4-FFF2-40B4-BE49-F238E27FC236}">
                <a16:creationId xmlns:a16="http://schemas.microsoft.com/office/drawing/2014/main" id="{63515929-1854-4038-876D-25D1BD6571BC}"/>
              </a:ext>
            </a:extLst>
          </p:cNvPr>
          <p:cNvSpPr/>
          <p:nvPr/>
        </p:nvSpPr>
        <p:spPr>
          <a:xfrm>
            <a:off x="4953000" y="1380067"/>
            <a:ext cx="2188633" cy="400110"/>
          </a:xfrm>
          <a:prstGeom prst="rect">
            <a:avLst/>
          </a:prstGeom>
          <a:solidFill>
            <a:schemeClr val="bg1">
              <a:lumMod val="95000"/>
            </a:schemeClr>
          </a:solidFill>
        </p:spPr>
        <p:txBody>
          <a:bodyPr wrap="square">
            <a:spAutoFit/>
          </a:bodyPr>
          <a:lstStyle/>
          <a:p>
            <a:r>
              <a:rPr lang="en-US" dirty="0"/>
              <a:t>[[0,5], [5,10], …]</a:t>
            </a:r>
          </a:p>
        </p:txBody>
      </p:sp>
      <p:sp>
        <p:nvSpPr>
          <p:cNvPr id="9" name="Rectangle 8">
            <a:extLst>
              <a:ext uri="{FF2B5EF4-FFF2-40B4-BE49-F238E27FC236}">
                <a16:creationId xmlns:a16="http://schemas.microsoft.com/office/drawing/2014/main" id="{63070A56-F533-4EB4-BEB0-2193B5291D4F}"/>
              </a:ext>
            </a:extLst>
          </p:cNvPr>
          <p:cNvSpPr/>
          <p:nvPr/>
        </p:nvSpPr>
        <p:spPr>
          <a:xfrm>
            <a:off x="1189567" y="1780177"/>
            <a:ext cx="7226300" cy="1815882"/>
          </a:xfrm>
          <a:prstGeom prst="rect">
            <a:avLst/>
          </a:prstGeom>
          <a:solidFill>
            <a:schemeClr val="bg1">
              <a:lumMod val="95000"/>
            </a:schemeClr>
          </a:solidFill>
        </p:spPr>
        <p:txBody>
          <a:bodyPr wrap="square">
            <a:spAutoFit/>
          </a:bodyPr>
          <a:lstStyle/>
          <a:p>
            <a:r>
              <a:rPr lang="en-US" sz="1600" dirty="0">
                <a:solidFill>
                  <a:srgbClr val="AF00DB"/>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pyspark.sql.types</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import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IntegerType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schema = </a:t>
            </a:r>
            <a:r>
              <a:rPr lang="en-US" sz="1600" dirty="0" err="1">
                <a:solidFill>
                  <a:srgbClr val="000000"/>
                </a:solidFill>
                <a:latin typeface="Consolas" panose="020B0609020204030204" pitchFamily="49" charset="0"/>
              </a:rPr>
              <a:t>StructType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StructField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IntegerType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StructField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IntegerType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 Load the remote data as a list of dictionaries</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edges_df</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sqlContext.createDataFrame</a:t>
            </a:r>
            <a:r>
              <a:rPr lang="en-US" sz="1600" dirty="0">
                <a:solidFill>
                  <a:srgbClr val="000000"/>
                </a:solidFill>
                <a:latin typeface="Consolas" panose="020B0609020204030204" pitchFamily="49" charset="0"/>
              </a:rPr>
              <a:t>(edges, schema)</a:t>
            </a:r>
          </a:p>
        </p:txBody>
      </p:sp>
      <p:sp>
        <p:nvSpPr>
          <p:cNvPr id="10" name="Rectangle 9">
            <a:extLst>
              <a:ext uri="{FF2B5EF4-FFF2-40B4-BE49-F238E27FC236}">
                <a16:creationId xmlns:a16="http://schemas.microsoft.com/office/drawing/2014/main" id="{74CBF029-8AA9-42C0-B0AD-4A88FE29F098}"/>
              </a:ext>
            </a:extLst>
          </p:cNvPr>
          <p:cNvSpPr/>
          <p:nvPr/>
        </p:nvSpPr>
        <p:spPr>
          <a:xfrm>
            <a:off x="1189567" y="3842280"/>
            <a:ext cx="7226299" cy="830997"/>
          </a:xfrm>
          <a:prstGeom prst="rect">
            <a:avLst/>
          </a:prstGeom>
          <a:solidFill>
            <a:schemeClr val="bg1">
              <a:lumMod val="95000"/>
            </a:schemeClr>
          </a:solidFill>
        </p:spPr>
        <p:txBody>
          <a:bodyPr wrap="square">
            <a:spAutoFit/>
          </a:bodyPr>
          <a:lstStyle/>
          <a:p>
            <a:r>
              <a:rPr lang="en-US" sz="1600" dirty="0" err="1">
                <a:solidFill>
                  <a:srgbClr val="000000"/>
                </a:solidFill>
                <a:latin typeface="Consolas" panose="020B0609020204030204" pitchFamily="49" charset="0"/>
              </a:rPr>
              <a:t>edges_df.createOrReplaceTempView</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'edges'</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sqlContext.sql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'select from as id, count(to) as degree '+</a:t>
            </a:r>
          </a:p>
          <a:p>
            <a:r>
              <a:rPr lang="en-US" sz="1600" dirty="0">
                <a:solidFill>
                  <a:srgbClr val="A31515"/>
                </a:solidFill>
                <a:latin typeface="Consolas" panose="020B0609020204030204" pitchFamily="49" charset="0"/>
              </a:rPr>
              <a:t>              \'from edges group by from'</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pic>
        <p:nvPicPr>
          <p:cNvPr id="12" name="Picture 11">
            <a:extLst>
              <a:ext uri="{FF2B5EF4-FFF2-40B4-BE49-F238E27FC236}">
                <a16:creationId xmlns:a16="http://schemas.microsoft.com/office/drawing/2014/main" id="{3B073089-A78B-4F8F-A73E-096001D785C0}"/>
              </a:ext>
            </a:extLst>
          </p:cNvPr>
          <p:cNvPicPr>
            <a:picLocks noChangeAspect="1"/>
          </p:cNvPicPr>
          <p:nvPr/>
        </p:nvPicPr>
        <p:blipFill>
          <a:blip r:embed="rId3"/>
          <a:stretch>
            <a:fillRect/>
          </a:stretch>
        </p:blipFill>
        <p:spPr>
          <a:xfrm>
            <a:off x="5755752" y="2091387"/>
            <a:ext cx="3330562" cy="2977323"/>
          </a:xfrm>
          <a:prstGeom prst="rect">
            <a:avLst/>
          </a:prstGeom>
          <a:ln>
            <a:solidFill>
              <a:schemeClr val="accent1"/>
            </a:solidFill>
          </a:ln>
          <a:effectLst>
            <a:outerShdw blurRad="50800" dist="38100" dir="8100000" algn="tr" rotWithShape="0">
              <a:prstClr val="black">
                <a:alpha val="40000"/>
              </a:prstClr>
            </a:outerShdw>
          </a:effectLst>
        </p:spPr>
      </p:pic>
      <p:sp>
        <p:nvSpPr>
          <p:cNvPr id="13" name="TextBox 12">
            <a:extLst>
              <a:ext uri="{FF2B5EF4-FFF2-40B4-BE49-F238E27FC236}">
                <a16:creationId xmlns:a16="http://schemas.microsoft.com/office/drawing/2014/main" id="{14C90976-A1CF-438B-A4C5-852E91079858}"/>
              </a:ext>
            </a:extLst>
          </p:cNvPr>
          <p:cNvSpPr txBox="1"/>
          <p:nvPr/>
        </p:nvSpPr>
        <p:spPr>
          <a:xfrm>
            <a:off x="2172176" y="924870"/>
            <a:ext cx="4367927" cy="400110"/>
          </a:xfrm>
          <a:prstGeom prst="rect">
            <a:avLst/>
          </a:prstGeom>
          <a:noFill/>
        </p:spPr>
        <p:txBody>
          <a:bodyPr wrap="none" rtlCol="0">
            <a:spAutoFit/>
          </a:bodyPr>
          <a:lstStyle/>
          <a:p>
            <a:r>
              <a:rPr lang="en-US" dirty="0">
                <a:solidFill>
                  <a:schemeClr val="accent1"/>
                </a:solidFill>
              </a:rPr>
              <a:t>See accompanying Lecture Notebook</a:t>
            </a:r>
          </a:p>
        </p:txBody>
      </p:sp>
    </p:spTree>
    <p:extLst>
      <p:ext uri="{BB962C8B-B14F-4D97-AF65-F5344CB8AC3E}">
        <p14:creationId xmlns:p14="http://schemas.microsoft.com/office/powerpoint/2010/main" val="48464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E955-560A-4608-8423-13C340065F93}"/>
              </a:ext>
            </a:extLst>
          </p:cNvPr>
          <p:cNvSpPr>
            <a:spLocks noGrp="1"/>
          </p:cNvSpPr>
          <p:nvPr>
            <p:ph type="title"/>
          </p:nvPr>
        </p:nvSpPr>
        <p:spPr/>
        <p:txBody>
          <a:bodyPr/>
          <a:lstStyle/>
          <a:p>
            <a:r>
              <a:rPr lang="en-US" dirty="0"/>
              <a:t>Beyond Degree Centrality</a:t>
            </a:r>
          </a:p>
        </p:txBody>
      </p:sp>
      <p:sp>
        <p:nvSpPr>
          <p:cNvPr id="3" name="Content Placeholder 2">
            <a:extLst>
              <a:ext uri="{FF2B5EF4-FFF2-40B4-BE49-F238E27FC236}">
                <a16:creationId xmlns:a16="http://schemas.microsoft.com/office/drawing/2014/main" id="{7DA0BD05-264B-4142-96CE-D6EDD2989F8B}"/>
              </a:ext>
            </a:extLst>
          </p:cNvPr>
          <p:cNvSpPr>
            <a:spLocks noGrp="1"/>
          </p:cNvSpPr>
          <p:nvPr>
            <p:ph idx="1"/>
          </p:nvPr>
        </p:nvSpPr>
        <p:spPr>
          <a:xfrm>
            <a:off x="493496" y="1249493"/>
            <a:ext cx="8157007" cy="3762671"/>
          </a:xfrm>
        </p:spPr>
        <p:txBody>
          <a:bodyPr/>
          <a:lstStyle/>
          <a:p>
            <a:r>
              <a:rPr lang="en-US" dirty="0"/>
              <a:t>Degree centrality is </a:t>
            </a:r>
            <a:r>
              <a:rPr lang="en-US" i="1" dirty="0"/>
              <a:t>moderately</a:t>
            </a:r>
            <a:r>
              <a:rPr lang="en-US" dirty="0"/>
              <a:t> useful</a:t>
            </a:r>
          </a:p>
          <a:p>
            <a:pPr lvl="1"/>
            <a:r>
              <a:rPr lang="en-US" dirty="0"/>
              <a:t>citation counts in academia</a:t>
            </a:r>
          </a:p>
          <a:p>
            <a:pPr lvl="1"/>
            <a:r>
              <a:rPr lang="en-US" dirty="0"/>
              <a:t>number of followers in Twitter</a:t>
            </a:r>
          </a:p>
          <a:p>
            <a:pPr lvl="1"/>
            <a:r>
              <a:rPr lang="en-US" dirty="0"/>
              <a:t>number of commits in GitHub</a:t>
            </a:r>
          </a:p>
          <a:p>
            <a:pPr lvl="1"/>
            <a:endParaRPr lang="en-US" dirty="0"/>
          </a:p>
          <a:p>
            <a:r>
              <a:rPr lang="en-US" dirty="0"/>
              <a:t>But we may want to look at relationships to more distant nodes!</a:t>
            </a:r>
          </a:p>
          <a:p>
            <a:endParaRPr lang="en-US" dirty="0"/>
          </a:p>
          <a:p>
            <a:r>
              <a:rPr lang="en-US" dirty="0"/>
              <a:t>To get there, let’s look at how to reason about what’s nearby in a graph</a:t>
            </a:r>
          </a:p>
        </p:txBody>
      </p:sp>
      <p:sp>
        <p:nvSpPr>
          <p:cNvPr id="5" name="Slide Number Placeholder 4">
            <a:extLst>
              <a:ext uri="{FF2B5EF4-FFF2-40B4-BE49-F238E27FC236}">
                <a16:creationId xmlns:a16="http://schemas.microsoft.com/office/drawing/2014/main" id="{639AC589-6B3C-4592-A2FD-8DDABB2EE14E}"/>
              </a:ext>
            </a:extLst>
          </p:cNvPr>
          <p:cNvSpPr>
            <a:spLocks noGrp="1"/>
          </p:cNvSpPr>
          <p:nvPr>
            <p:ph type="sldNum" sz="quarter" idx="12"/>
          </p:nvPr>
        </p:nvSpPr>
        <p:spPr/>
        <p:txBody>
          <a:bodyPr/>
          <a:lstStyle/>
          <a:p>
            <a:pPr>
              <a:defRPr/>
            </a:pPr>
            <a:fld id="{B5D931A1-A42B-F94C-ADA3-91D74B0ACBA8}" type="slidenum">
              <a:rPr lang="en-GB" smtClean="0"/>
              <a:pPr>
                <a:defRPr/>
              </a:pPr>
              <a:t>6</a:t>
            </a:fld>
            <a:endParaRPr lang="en-GB"/>
          </a:p>
        </p:txBody>
      </p:sp>
    </p:spTree>
    <p:extLst>
      <p:ext uri="{BB962C8B-B14F-4D97-AF65-F5344CB8AC3E}">
        <p14:creationId xmlns:p14="http://schemas.microsoft.com/office/powerpoint/2010/main" val="321521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a Graph</a:t>
            </a:r>
          </a:p>
        </p:txBody>
      </p:sp>
      <p:sp>
        <p:nvSpPr>
          <p:cNvPr id="4" name="Content Placeholder 3"/>
          <p:cNvSpPr>
            <a:spLocks noGrp="1"/>
          </p:cNvSpPr>
          <p:nvPr>
            <p:ph idx="1"/>
          </p:nvPr>
        </p:nvSpPr>
        <p:spPr/>
        <p:txBody>
          <a:bodyPr>
            <a:normAutofit/>
          </a:bodyPr>
          <a:lstStyle/>
          <a:p>
            <a:pPr marL="0" indent="0">
              <a:buNone/>
            </a:pPr>
            <a:r>
              <a:rPr lang="en-US" sz="2000" dirty="0"/>
              <a:t>We will want to start at some node (set) and look at connected nodes in the graph</a:t>
            </a:r>
          </a:p>
          <a:p>
            <a:pPr lvl="1"/>
            <a:r>
              <a:rPr lang="en-US" sz="1800" dirty="0"/>
              <a:t>How far away is X from Y?</a:t>
            </a:r>
          </a:p>
          <a:p>
            <a:pPr lvl="1"/>
            <a:r>
              <a:rPr lang="en-US" sz="1800" dirty="0"/>
              <a:t>How many nodes are within distance </a:t>
            </a:r>
            <a:r>
              <a:rPr lang="en-US" sz="1800" i="1" dirty="0"/>
              <a:t>k</a:t>
            </a:r>
            <a:r>
              <a:rPr lang="en-US" sz="1800" dirty="0"/>
              <a:t>?</a:t>
            </a:r>
          </a:p>
          <a:p>
            <a:pPr lvl="1"/>
            <a:r>
              <a:rPr lang="en-US" sz="1800" dirty="0"/>
              <a:t>What are the odds I can start at X and end up at Y?</a:t>
            </a:r>
          </a:p>
          <a:p>
            <a:pPr lvl="1"/>
            <a:endParaRPr lang="en-US" sz="1800" dirty="0"/>
          </a:p>
          <a:p>
            <a:pPr lvl="1"/>
            <a:r>
              <a:rPr lang="en-US" sz="1800" dirty="0"/>
              <a:t>(Some of these are the basis of ranking + recommendations)</a:t>
            </a:r>
          </a:p>
          <a:p>
            <a:pPr lvl="1"/>
            <a:endParaRPr lang="en-US" sz="1800" dirty="0"/>
          </a:p>
          <a:p>
            <a:pPr marL="0" indent="0">
              <a:buNone/>
            </a:pPr>
            <a:r>
              <a:rPr lang="en-US" sz="2000" dirty="0"/>
              <a:t>So how can we do this?  Breadth-first search</a:t>
            </a:r>
          </a:p>
        </p:txBody>
      </p:sp>
      <p:sp>
        <p:nvSpPr>
          <p:cNvPr id="3" name="Slide Number Placeholder 2"/>
          <p:cNvSpPr>
            <a:spLocks noGrp="1"/>
          </p:cNvSpPr>
          <p:nvPr>
            <p:ph type="sldNum" sz="quarter" idx="12"/>
          </p:nvPr>
        </p:nvSpPr>
        <p:spPr/>
        <p:txBody>
          <a:bodyPr/>
          <a:lstStyle/>
          <a:p>
            <a:pPr>
              <a:defRPr/>
            </a:pPr>
            <a:fld id="{CC8026B7-16C5-45AC-A8B3-C65D7B841B57}" type="slidenum">
              <a:rPr lang="en-US" smtClean="0"/>
              <a:pPr>
                <a:defRPr/>
              </a:pPr>
              <a:t>7</a:t>
            </a:fld>
            <a:endParaRPr lang="en-US"/>
          </a:p>
        </p:txBody>
      </p:sp>
    </p:spTree>
    <p:extLst>
      <p:ext uri="{BB962C8B-B14F-4D97-AF65-F5344CB8AC3E}">
        <p14:creationId xmlns:p14="http://schemas.microsoft.com/office/powerpoint/2010/main" val="1462122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6F910F-BEF7-438F-B012-D13A9AB59376}"/>
              </a:ext>
            </a:extLst>
          </p:cNvPr>
          <p:cNvSpPr>
            <a:spLocks noGrp="1"/>
          </p:cNvSpPr>
          <p:nvPr>
            <p:ph type="title"/>
          </p:nvPr>
        </p:nvSpPr>
        <p:spPr/>
        <p:txBody>
          <a:bodyPr/>
          <a:lstStyle/>
          <a:p>
            <a:r>
              <a:rPr lang="en-US" dirty="0"/>
              <a:t>Distributed Breadth-First Search</a:t>
            </a:r>
          </a:p>
        </p:txBody>
      </p:sp>
      <p:sp>
        <p:nvSpPr>
          <p:cNvPr id="7" name="Text Placeholder 6">
            <a:extLst>
              <a:ext uri="{FF2B5EF4-FFF2-40B4-BE49-F238E27FC236}">
                <a16:creationId xmlns:a16="http://schemas.microsoft.com/office/drawing/2014/main" id="{E1D6417C-DB79-4E8D-8634-934820EBE8AF}"/>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D4822D6-B22E-47CD-BED9-B6321C7A8363}"/>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56EB283C-460E-4B9E-A634-6F4C85C08552}"/>
              </a:ext>
            </a:extLst>
          </p:cNvPr>
          <p:cNvSpPr>
            <a:spLocks noGrp="1"/>
          </p:cNvSpPr>
          <p:nvPr>
            <p:ph type="sldNum" sz="quarter" idx="12"/>
          </p:nvPr>
        </p:nvSpPr>
        <p:spPr/>
        <p:txBody>
          <a:bodyPr/>
          <a:lstStyle/>
          <a:p>
            <a:pPr>
              <a:defRPr/>
            </a:pPr>
            <a:fld id="{B5D931A1-A42B-F94C-ADA3-91D74B0ACBA8}" type="slidenum">
              <a:rPr lang="en-GB" smtClean="0"/>
              <a:pPr>
                <a:defRPr/>
              </a:pPr>
              <a:t>8</a:t>
            </a:fld>
            <a:endParaRPr lang="en-GB"/>
          </a:p>
        </p:txBody>
      </p:sp>
    </p:spTree>
    <p:extLst>
      <p:ext uri="{BB962C8B-B14F-4D97-AF65-F5344CB8AC3E}">
        <p14:creationId xmlns:p14="http://schemas.microsoft.com/office/powerpoint/2010/main" val="176689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834" y="324610"/>
            <a:ext cx="8164332" cy="593725"/>
          </a:xfrm>
        </p:spPr>
        <p:txBody>
          <a:bodyPr>
            <a:normAutofit fontScale="90000"/>
          </a:bodyPr>
          <a:lstStyle/>
          <a:p>
            <a:r>
              <a:rPr lang="en-US" dirty="0"/>
              <a:t>Recall Breadth-First Search (BFS)</a:t>
            </a:r>
            <a:br>
              <a:rPr lang="en-US" dirty="0"/>
            </a:br>
            <a:r>
              <a:rPr lang="en-US" dirty="0"/>
              <a:t>for Undirected or Directed Graphs</a:t>
            </a:r>
          </a:p>
        </p:txBody>
      </p:sp>
      <p:sp>
        <p:nvSpPr>
          <p:cNvPr id="3" name="Oval 2"/>
          <p:cNvSpPr/>
          <p:nvPr/>
        </p:nvSpPr>
        <p:spPr>
          <a:xfrm>
            <a:off x="1729264" y="3400578"/>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4" name="Oval 3"/>
          <p:cNvSpPr/>
          <p:nvPr/>
        </p:nvSpPr>
        <p:spPr>
          <a:xfrm>
            <a:off x="2383366" y="2949283"/>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5" name="Oval 4"/>
          <p:cNvSpPr/>
          <p:nvPr/>
        </p:nvSpPr>
        <p:spPr>
          <a:xfrm>
            <a:off x="2383366" y="3400578"/>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6" name="Oval 5"/>
          <p:cNvSpPr/>
          <p:nvPr/>
        </p:nvSpPr>
        <p:spPr>
          <a:xfrm>
            <a:off x="2383366" y="3855541"/>
            <a:ext cx="113795" cy="147924"/>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7" name="Oval 6"/>
          <p:cNvSpPr/>
          <p:nvPr/>
        </p:nvSpPr>
        <p:spPr>
          <a:xfrm>
            <a:off x="3301455" y="2494132"/>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8" name="Oval 7"/>
          <p:cNvSpPr/>
          <p:nvPr/>
        </p:nvSpPr>
        <p:spPr>
          <a:xfrm>
            <a:off x="3299589" y="2977728"/>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9" name="Oval 8"/>
          <p:cNvSpPr/>
          <p:nvPr/>
        </p:nvSpPr>
        <p:spPr>
          <a:xfrm>
            <a:off x="3301455" y="3548502"/>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0" name="Oval 9"/>
          <p:cNvSpPr/>
          <p:nvPr/>
        </p:nvSpPr>
        <p:spPr>
          <a:xfrm>
            <a:off x="3299589" y="4134537"/>
            <a:ext cx="113795" cy="1479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1" name="Oval 10"/>
          <p:cNvSpPr/>
          <p:nvPr/>
        </p:nvSpPr>
        <p:spPr>
          <a:xfrm>
            <a:off x="4141648" y="2154562"/>
            <a:ext cx="113795" cy="14792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3" name="Oval 12"/>
          <p:cNvSpPr/>
          <p:nvPr/>
        </p:nvSpPr>
        <p:spPr>
          <a:xfrm>
            <a:off x="4141648" y="2949283"/>
            <a:ext cx="113795" cy="14792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4" name="Oval 13"/>
          <p:cNvSpPr/>
          <p:nvPr/>
        </p:nvSpPr>
        <p:spPr>
          <a:xfrm>
            <a:off x="4141648" y="2568093"/>
            <a:ext cx="113795" cy="147924"/>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cxnSp>
        <p:nvCxnSpPr>
          <p:cNvPr id="16" name="Straight Connector 15"/>
          <p:cNvCxnSpPr>
            <a:endCxn id="4" idx="2"/>
          </p:cNvCxnSpPr>
          <p:nvPr/>
        </p:nvCxnSpPr>
        <p:spPr>
          <a:xfrm flipV="1">
            <a:off x="1843059" y="3023245"/>
            <a:ext cx="540307" cy="3773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843059" y="3468848"/>
            <a:ext cx="540307"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843059" y="3548502"/>
            <a:ext cx="540307" cy="307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V="1">
            <a:off x="2497161" y="2568093"/>
            <a:ext cx="802428" cy="40963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497161" y="3040311"/>
            <a:ext cx="802428"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2277198" y="3248892"/>
            <a:ext cx="303371"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5" idx="2"/>
          </p:cNvCxnSpPr>
          <p:nvPr/>
        </p:nvCxnSpPr>
        <p:spPr>
          <a:xfrm rot="10800000" flipH="1">
            <a:off x="2383366" y="3097869"/>
            <a:ext cx="918089" cy="37667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2429546" y="3474542"/>
            <a:ext cx="870044" cy="956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10" idx="1"/>
          </p:cNvCxnSpPr>
          <p:nvPr/>
        </p:nvCxnSpPr>
        <p:spPr>
          <a:xfrm>
            <a:off x="2429546" y="3548502"/>
            <a:ext cx="886709" cy="60769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5400000">
            <a:off x="3131337" y="3915481"/>
            <a:ext cx="438111" cy="13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413384" y="2256969"/>
            <a:ext cx="728263" cy="265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413384" y="2568093"/>
            <a:ext cx="728263" cy="73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endCxn id="13" idx="2"/>
          </p:cNvCxnSpPr>
          <p:nvPr/>
        </p:nvCxnSpPr>
        <p:spPr>
          <a:xfrm flipV="1">
            <a:off x="3413384" y="3023246"/>
            <a:ext cx="728263" cy="18389"/>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9" idx="0"/>
          </p:cNvCxnSpPr>
          <p:nvPr/>
        </p:nvCxnSpPr>
        <p:spPr>
          <a:xfrm rot="5400000" flipH="1" flipV="1">
            <a:off x="3524353" y="2931207"/>
            <a:ext cx="451295" cy="783295"/>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rot="5400000">
            <a:off x="4070533" y="2832650"/>
            <a:ext cx="23326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4255443" y="2006676"/>
            <a:ext cx="705594" cy="14788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V="1">
            <a:off x="4255443" y="2494131"/>
            <a:ext cx="705594" cy="14788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4255443" y="2256969"/>
            <a:ext cx="705594" cy="45517"/>
          </a:xfrm>
          <a:prstGeom prst="line">
            <a:avLst/>
          </a:prstGeom>
          <a:ln w="31750">
            <a:prstDash val="dash"/>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4255443" y="3045998"/>
            <a:ext cx="705594" cy="45517"/>
          </a:xfrm>
          <a:prstGeom prst="line">
            <a:avLst/>
          </a:prstGeom>
          <a:ln w="31750">
            <a:prstDash val="dash"/>
          </a:ln>
        </p:spPr>
        <p:style>
          <a:lnRef idx="2">
            <a:schemeClr val="accent1"/>
          </a:lnRef>
          <a:fillRef idx="0">
            <a:schemeClr val="accent1"/>
          </a:fillRef>
          <a:effectRef idx="1">
            <a:schemeClr val="accent1"/>
          </a:effectRef>
          <a:fontRef idx="minor">
            <a:schemeClr val="tx1"/>
          </a:fontRef>
        </p:style>
      </p:cxnSp>
      <p:sp>
        <p:nvSpPr>
          <p:cNvPr id="64" name="Freeform 63"/>
          <p:cNvSpPr/>
          <p:nvPr/>
        </p:nvSpPr>
        <p:spPr>
          <a:xfrm>
            <a:off x="2252715" y="2165980"/>
            <a:ext cx="616390" cy="2491956"/>
          </a:xfrm>
          <a:custGeom>
            <a:avLst/>
            <a:gdLst>
              <a:gd name="connsiteX0" fmla="*/ 54622 w 739668"/>
              <a:gd name="connsiteY0" fmla="*/ 0 h 2990347"/>
              <a:gd name="connsiteX1" fmla="*/ 628149 w 739668"/>
              <a:gd name="connsiteY1" fmla="*/ 546182 h 2990347"/>
              <a:gd name="connsiteX2" fmla="*/ 723736 w 739668"/>
              <a:gd name="connsiteY2" fmla="*/ 1529310 h 2990347"/>
              <a:gd name="connsiteX3" fmla="*/ 600838 w 739668"/>
              <a:gd name="connsiteY3" fmla="*/ 2485128 h 2990347"/>
              <a:gd name="connsiteX4" fmla="*/ 0 w 739668"/>
              <a:gd name="connsiteY4" fmla="*/ 2990347 h 299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668" h="2990347">
                <a:moveTo>
                  <a:pt x="54622" y="0"/>
                </a:moveTo>
                <a:cubicBezTo>
                  <a:pt x="285626" y="145648"/>
                  <a:pt x="516630" y="291297"/>
                  <a:pt x="628149" y="546182"/>
                </a:cubicBezTo>
                <a:cubicBezTo>
                  <a:pt x="739668" y="801067"/>
                  <a:pt x="728288" y="1206152"/>
                  <a:pt x="723736" y="1529310"/>
                </a:cubicBezTo>
                <a:cubicBezTo>
                  <a:pt x="719184" y="1852468"/>
                  <a:pt x="721461" y="2241622"/>
                  <a:pt x="600838" y="2485128"/>
                </a:cubicBezTo>
                <a:cubicBezTo>
                  <a:pt x="480215" y="2728634"/>
                  <a:pt x="0" y="2990347"/>
                  <a:pt x="0" y="2990347"/>
                </a:cubicBezTo>
              </a:path>
            </a:pathLst>
          </a:custGeom>
          <a:ln>
            <a:solidFill>
              <a:schemeClr val="accent4"/>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7"/>
          </a:p>
        </p:txBody>
      </p:sp>
      <p:sp>
        <p:nvSpPr>
          <p:cNvPr id="65" name="TextBox 64"/>
          <p:cNvSpPr txBox="1"/>
          <p:nvPr/>
        </p:nvSpPr>
        <p:spPr>
          <a:xfrm>
            <a:off x="1392711" y="4054844"/>
            <a:ext cx="906145" cy="656718"/>
          </a:xfrm>
          <a:prstGeom prst="rect">
            <a:avLst/>
          </a:prstGeom>
          <a:noFill/>
        </p:spPr>
        <p:txBody>
          <a:bodyPr wrap="none" rtlCol="0">
            <a:spAutoFit/>
          </a:bodyPr>
          <a:lstStyle/>
          <a:p>
            <a:r>
              <a:rPr lang="en-US" sz="1667" dirty="0"/>
              <a:t>Visited</a:t>
            </a:r>
          </a:p>
          <a:p>
            <a:r>
              <a:rPr lang="en-US" sz="1667" dirty="0"/>
              <a:t>vertices</a:t>
            </a:r>
          </a:p>
        </p:txBody>
      </p:sp>
      <p:sp>
        <p:nvSpPr>
          <p:cNvPr id="66" name="Freeform 65"/>
          <p:cNvSpPr/>
          <p:nvPr/>
        </p:nvSpPr>
        <p:spPr>
          <a:xfrm>
            <a:off x="3333768" y="1915646"/>
            <a:ext cx="601218" cy="2878836"/>
          </a:xfrm>
          <a:custGeom>
            <a:avLst/>
            <a:gdLst>
              <a:gd name="connsiteX0" fmla="*/ 0 w 721461"/>
              <a:gd name="connsiteY0" fmla="*/ 0 h 3454603"/>
              <a:gd name="connsiteX1" fmla="*/ 491595 w 721461"/>
              <a:gd name="connsiteY1" fmla="*/ 628110 h 3454603"/>
              <a:gd name="connsiteX2" fmla="*/ 696426 w 721461"/>
              <a:gd name="connsiteY2" fmla="*/ 1583929 h 3454603"/>
              <a:gd name="connsiteX3" fmla="*/ 641804 w 721461"/>
              <a:gd name="connsiteY3" fmla="*/ 2471475 h 3454603"/>
              <a:gd name="connsiteX4" fmla="*/ 300419 w 721461"/>
              <a:gd name="connsiteY4" fmla="*/ 3454603 h 345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461" h="3454603">
                <a:moveTo>
                  <a:pt x="0" y="0"/>
                </a:moveTo>
                <a:cubicBezTo>
                  <a:pt x="187762" y="182061"/>
                  <a:pt x="375524" y="364122"/>
                  <a:pt x="491595" y="628110"/>
                </a:cubicBezTo>
                <a:cubicBezTo>
                  <a:pt x="607666" y="892098"/>
                  <a:pt x="671391" y="1276702"/>
                  <a:pt x="696426" y="1583929"/>
                </a:cubicBezTo>
                <a:cubicBezTo>
                  <a:pt x="721461" y="1891156"/>
                  <a:pt x="707805" y="2159696"/>
                  <a:pt x="641804" y="2471475"/>
                </a:cubicBezTo>
                <a:cubicBezTo>
                  <a:pt x="575803" y="2783254"/>
                  <a:pt x="357316" y="3297576"/>
                  <a:pt x="300419" y="3454603"/>
                </a:cubicBezTo>
              </a:path>
            </a:pathLst>
          </a:custGeom>
          <a:ln>
            <a:solidFill>
              <a:schemeClr val="accent4"/>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667"/>
          </a:p>
        </p:txBody>
      </p:sp>
      <p:sp>
        <p:nvSpPr>
          <p:cNvPr id="67" name="TextBox 66"/>
          <p:cNvSpPr txBox="1"/>
          <p:nvPr/>
        </p:nvSpPr>
        <p:spPr>
          <a:xfrm>
            <a:off x="2661688" y="4350697"/>
            <a:ext cx="916406" cy="656718"/>
          </a:xfrm>
          <a:prstGeom prst="rect">
            <a:avLst/>
          </a:prstGeom>
          <a:noFill/>
        </p:spPr>
        <p:txBody>
          <a:bodyPr wrap="none" rtlCol="0">
            <a:spAutoFit/>
          </a:bodyPr>
          <a:lstStyle/>
          <a:p>
            <a:r>
              <a:rPr lang="en-US" sz="1667" dirty="0"/>
              <a:t>Frontier</a:t>
            </a:r>
          </a:p>
          <a:p>
            <a:r>
              <a:rPr lang="en-US" sz="1667" dirty="0"/>
              <a:t>vertices</a:t>
            </a:r>
          </a:p>
        </p:txBody>
      </p:sp>
      <p:sp>
        <p:nvSpPr>
          <p:cNvPr id="68" name="TextBox 67"/>
          <p:cNvSpPr txBox="1"/>
          <p:nvPr/>
        </p:nvSpPr>
        <p:spPr>
          <a:xfrm>
            <a:off x="4008732" y="3935189"/>
            <a:ext cx="1249829" cy="656718"/>
          </a:xfrm>
          <a:prstGeom prst="rect">
            <a:avLst/>
          </a:prstGeom>
          <a:noFill/>
        </p:spPr>
        <p:txBody>
          <a:bodyPr wrap="none" rtlCol="0">
            <a:spAutoFit/>
          </a:bodyPr>
          <a:lstStyle/>
          <a:p>
            <a:r>
              <a:rPr lang="en-US" sz="1667" dirty="0"/>
              <a:t>Unexplored</a:t>
            </a:r>
          </a:p>
          <a:p>
            <a:r>
              <a:rPr lang="en-US" sz="1667" dirty="0"/>
              <a:t>vertices</a:t>
            </a:r>
          </a:p>
        </p:txBody>
      </p:sp>
      <p:sp>
        <p:nvSpPr>
          <p:cNvPr id="71" name="TextBox 70"/>
          <p:cNvSpPr txBox="1"/>
          <p:nvPr/>
        </p:nvSpPr>
        <p:spPr>
          <a:xfrm>
            <a:off x="5567538" y="3877445"/>
            <a:ext cx="2487732" cy="348878"/>
          </a:xfrm>
          <a:prstGeom prst="rect">
            <a:avLst/>
          </a:prstGeom>
          <a:noFill/>
        </p:spPr>
        <p:txBody>
          <a:bodyPr wrap="none" rtlCol="0">
            <a:spAutoFit/>
          </a:bodyPr>
          <a:lstStyle/>
          <a:p>
            <a:r>
              <a:rPr lang="en-US" sz="1667" dirty="0">
                <a:latin typeface="+mn-lt"/>
              </a:rPr>
              <a:t>Queue of Frontier Vertices</a:t>
            </a:r>
          </a:p>
        </p:txBody>
      </p:sp>
      <p:pic>
        <p:nvPicPr>
          <p:cNvPr id="5122" name="Picture 2" descr="The line for face painting">
            <a:extLst>
              <a:ext uri="{FF2B5EF4-FFF2-40B4-BE49-F238E27FC236}">
                <a16:creationId xmlns:a16="http://schemas.microsoft.com/office/drawing/2014/main" id="{3DCBB062-9B03-4EF4-8185-4701823D8F9D}"/>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rcRect l="27089" t="29576" r="33185" b="6013"/>
          <a:stretch/>
        </p:blipFill>
        <p:spPr bwMode="auto">
          <a:xfrm flipH="1">
            <a:off x="5949738" y="2311245"/>
            <a:ext cx="1654146" cy="13329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EFE1FBC-F7CB-4924-8E4A-AA03CE0879C8}"/>
              </a:ext>
            </a:extLst>
          </p:cNvPr>
          <p:cNvPicPr>
            <a:picLocks noChangeAspect="1"/>
          </p:cNvPicPr>
          <p:nvPr/>
        </p:nvPicPr>
        <p:blipFill>
          <a:blip r:embed="rId5"/>
          <a:stretch>
            <a:fillRect/>
          </a:stretch>
        </p:blipFill>
        <p:spPr>
          <a:xfrm>
            <a:off x="5949738" y="3665209"/>
            <a:ext cx="250838" cy="101605"/>
          </a:xfrm>
          <a:prstGeom prst="rect">
            <a:avLst/>
          </a:prstGeom>
        </p:spPr>
      </p:pic>
      <p:sp>
        <p:nvSpPr>
          <p:cNvPr id="15" name="Rectangle 14">
            <a:extLst>
              <a:ext uri="{FF2B5EF4-FFF2-40B4-BE49-F238E27FC236}">
                <a16:creationId xmlns:a16="http://schemas.microsoft.com/office/drawing/2014/main" id="{03B268C3-DC50-4E30-BEC0-D28DDE8A4869}"/>
              </a:ext>
            </a:extLst>
          </p:cNvPr>
          <p:cNvSpPr/>
          <p:nvPr/>
        </p:nvSpPr>
        <p:spPr>
          <a:xfrm>
            <a:off x="6151470" y="3603916"/>
            <a:ext cx="2667790" cy="338554"/>
          </a:xfrm>
          <a:prstGeom prst="rect">
            <a:avLst/>
          </a:prstGeom>
        </p:spPr>
        <p:txBody>
          <a:bodyPr wrap="square">
            <a:spAutoFit/>
          </a:bodyPr>
          <a:lstStyle/>
          <a:p>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"The line for face painting"</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by </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be OH be</a:t>
            </a:r>
            <a:r>
              <a:rPr lang="en-US" sz="800" i="1" dirty="0">
                <a:solidFill>
                  <a:schemeClr val="tx2">
                    <a:lumMod val="50000"/>
                    <a:lumOff val="50000"/>
                  </a:schemeClr>
                </a:solidFill>
                <a:latin typeface="Times New Roman" panose="02020603050405020304" pitchFamily="18" charset="0"/>
                <a:cs typeface="Times New Roman" panose="02020603050405020304" pitchFamily="18" charset="0"/>
              </a:rPr>
              <a:t> is licensed under </a:t>
            </a:r>
            <a:r>
              <a:rPr lang="en-US" sz="800" i="1" cap="all" dirty="0">
                <a:solidFill>
                  <a:schemeClr val="tx2">
                    <a:lumMod val="50000"/>
                    <a:lumOff val="50000"/>
                  </a:schemeClr>
                </a:solidFill>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CC BY-NC 2.0</a:t>
            </a:r>
            <a:endParaRPr lang="en-US" sz="800" dirty="0">
              <a:solidFill>
                <a:schemeClr val="tx2">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780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nn">
  <a:themeElements>
    <a:clrScheme name="Penn">
      <a:dk1>
        <a:srgbClr val="0B4183"/>
      </a:dk1>
      <a:lt1>
        <a:sysClr val="window" lastClr="FFFFFF"/>
      </a:lt1>
      <a:dk2>
        <a:srgbClr val="212121"/>
      </a:dk2>
      <a:lt2>
        <a:srgbClr val="CDD0D1"/>
      </a:lt2>
      <a:accent1>
        <a:srgbClr val="A93023"/>
      </a:accent1>
      <a:accent2>
        <a:srgbClr val="7F7F7F"/>
      </a:accent2>
      <a:accent3>
        <a:srgbClr val="1186C3"/>
      </a:accent3>
      <a:accent4>
        <a:srgbClr val="702017"/>
      </a:accent4>
      <a:accent5>
        <a:srgbClr val="B4D3F8"/>
      </a:accent5>
      <a:accent6>
        <a:srgbClr val="1186C3"/>
      </a:accent6>
      <a:hlink>
        <a:srgbClr val="3085ED"/>
      </a:hlink>
      <a:folHlink>
        <a:srgbClr val="0070C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Lecture Slide" id="{4F434F8D-F868-9242-AC3A-201D64C651F0}" vid="{96E9793C-346A-7742-A344-97DB0A3B505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Slide</Template>
  <TotalTime>65806</TotalTime>
  <Words>2784</Words>
  <Application>Microsoft Office PowerPoint</Application>
  <PresentationFormat>On-screen Show (16:10)</PresentationFormat>
  <Paragraphs>337</Paragraphs>
  <Slides>28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Consolas</vt:lpstr>
      <vt:lpstr>Corbel</vt:lpstr>
      <vt:lpstr>Franklin Gothic Demi</vt:lpstr>
      <vt:lpstr>Helvetica</vt:lpstr>
      <vt:lpstr>Tahoma</vt:lpstr>
      <vt:lpstr>Times New Roman</vt:lpstr>
      <vt:lpstr>Wingdings</vt:lpstr>
      <vt:lpstr>Penn</vt:lpstr>
      <vt:lpstr>Cluster-Based Processing  of Graph Data</vt:lpstr>
      <vt:lpstr>Outline: Graph Computations in Apache Spark</vt:lpstr>
      <vt:lpstr>Degree Centrality in Apache Spark</vt:lpstr>
      <vt:lpstr>LinkedIn Example</vt:lpstr>
      <vt:lpstr>LinkedIn Example</vt:lpstr>
      <vt:lpstr>Beyond Degree Centrality</vt:lpstr>
      <vt:lpstr>Exploring a Graph</vt:lpstr>
      <vt:lpstr>Distributed Breadth-First Search</vt:lpstr>
      <vt:lpstr>Recall Breadth-First Search (BFS) for Undirected or Directed Graphs</vt:lpstr>
      <vt:lpstr>Breadth-First Search in Apache Spark</vt:lpstr>
      <vt:lpstr>Distributed Traversal of the Graph Requires a Join in Each Step</vt:lpstr>
      <vt:lpstr>Distributed Traversal of the Graph Requires a Join in Each Step</vt:lpstr>
      <vt:lpstr>Distributed Traversal of the Graph Requires a Join in Each Step</vt:lpstr>
      <vt:lpstr>Distributed Traversal of the Graph Requires a Join in Each Step</vt:lpstr>
      <vt:lpstr>What Happens Under the Covers? Sharded Computation, 2 Nodes</vt:lpstr>
      <vt:lpstr>Neighbor’s Neighbor?</vt:lpstr>
      <vt:lpstr>Generalizing:  Neighbor’s Neighbor’s … Can I Do an Iterative Join?</vt:lpstr>
      <vt:lpstr>Iterative Join</vt:lpstr>
      <vt:lpstr>Iterative Join</vt:lpstr>
      <vt:lpstr>Iterative Join</vt:lpstr>
      <vt:lpstr>Summary of Path Traversal</vt:lpstr>
      <vt:lpstr>A Few Applications of Distributed BFS</vt:lpstr>
      <vt:lpstr>A Common Question in Networks</vt:lpstr>
      <vt:lpstr>Adding Connections in Social Networks</vt:lpstr>
      <vt:lpstr>Adding Connections in Social Networks</vt:lpstr>
      <vt:lpstr>A Sketch of a Solution</vt:lpstr>
      <vt:lpstr>Other Common  Path-based algorithms</vt:lpstr>
      <vt:lpstr>Summary</vt:lpstr>
    </vt:vector>
  </TitlesOfParts>
  <Manager>Peter Druschel</Manager>
  <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Data</dc:title>
  <dc:subject>Scalable and Cloud Computing</dc:subject>
  <dc:creator>Zachary Ives</dc:creator>
  <cp:keywords>NETS 212</cp:keywords>
  <dc:description>http://www.cis.upenn.edu/~nets212/</dc:description>
  <cp:lastModifiedBy>Zack Ives</cp:lastModifiedBy>
  <cp:revision>456</cp:revision>
  <cp:lastPrinted>2019-08-07T13:41:13Z</cp:lastPrinted>
  <dcterms:created xsi:type="dcterms:W3CDTF">2017-01-03T15:51:00Z</dcterms:created>
  <dcterms:modified xsi:type="dcterms:W3CDTF">2020-02-17T23:48:22Z</dcterms:modified>
  <cp:category>Lecture</cp:category>
</cp:coreProperties>
</file>