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3" r:id="rId1"/>
  </p:sldMasterIdLst>
  <p:notesMasterIdLst>
    <p:notesMasterId r:id="rId63"/>
  </p:notesMasterIdLst>
  <p:handoutMasterIdLst>
    <p:handoutMasterId r:id="rId64"/>
  </p:handoutMasterIdLst>
  <p:sldIdLst>
    <p:sldId id="256" r:id="rId2"/>
    <p:sldId id="382" r:id="rId3"/>
    <p:sldId id="379" r:id="rId4"/>
    <p:sldId id="380" r:id="rId5"/>
    <p:sldId id="386" r:id="rId6"/>
    <p:sldId id="383" r:id="rId7"/>
    <p:sldId id="384" r:id="rId8"/>
    <p:sldId id="385" r:id="rId9"/>
    <p:sldId id="423" r:id="rId10"/>
    <p:sldId id="424" r:id="rId11"/>
    <p:sldId id="387" r:id="rId12"/>
    <p:sldId id="388" r:id="rId13"/>
    <p:sldId id="421" r:id="rId14"/>
    <p:sldId id="390" r:id="rId15"/>
    <p:sldId id="422" r:id="rId16"/>
    <p:sldId id="425" r:id="rId17"/>
    <p:sldId id="389" r:id="rId18"/>
    <p:sldId id="391" r:id="rId19"/>
    <p:sldId id="381" r:id="rId20"/>
    <p:sldId id="259" r:id="rId21"/>
    <p:sldId id="392" r:id="rId22"/>
    <p:sldId id="902" r:id="rId23"/>
    <p:sldId id="904" r:id="rId24"/>
    <p:sldId id="905" r:id="rId25"/>
    <p:sldId id="907" r:id="rId26"/>
    <p:sldId id="394" r:id="rId27"/>
    <p:sldId id="395" r:id="rId28"/>
    <p:sldId id="396" r:id="rId29"/>
    <p:sldId id="397" r:id="rId30"/>
    <p:sldId id="398" r:id="rId31"/>
    <p:sldId id="399" r:id="rId32"/>
    <p:sldId id="402" r:id="rId33"/>
    <p:sldId id="401" r:id="rId34"/>
    <p:sldId id="908" r:id="rId35"/>
    <p:sldId id="909" r:id="rId36"/>
    <p:sldId id="910" r:id="rId37"/>
    <p:sldId id="404" r:id="rId38"/>
    <p:sldId id="405" r:id="rId39"/>
    <p:sldId id="408" r:id="rId40"/>
    <p:sldId id="428" r:id="rId41"/>
    <p:sldId id="409" r:id="rId42"/>
    <p:sldId id="378" r:id="rId43"/>
    <p:sldId id="410" r:id="rId44"/>
    <p:sldId id="411" r:id="rId45"/>
    <p:sldId id="412" r:id="rId46"/>
    <p:sldId id="429" r:id="rId47"/>
    <p:sldId id="413" r:id="rId48"/>
    <p:sldId id="430" r:id="rId49"/>
    <p:sldId id="414" r:id="rId50"/>
    <p:sldId id="415" r:id="rId51"/>
    <p:sldId id="431" r:id="rId52"/>
    <p:sldId id="432" r:id="rId53"/>
    <p:sldId id="433" r:id="rId54"/>
    <p:sldId id="434" r:id="rId55"/>
    <p:sldId id="417" r:id="rId56"/>
    <p:sldId id="418" r:id="rId57"/>
    <p:sldId id="435" r:id="rId58"/>
    <p:sldId id="436" r:id="rId59"/>
    <p:sldId id="419" r:id="rId60"/>
    <p:sldId id="420" r:id="rId61"/>
    <p:sldId id="438" r:id="rId62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2017"/>
    <a:srgbClr val="00CC00"/>
    <a:srgbClr val="A93023"/>
    <a:srgbClr val="FF3300"/>
    <a:srgbClr val="FF9900"/>
    <a:srgbClr val="EA8B00"/>
    <a:srgbClr val="33CC33"/>
    <a:srgbClr val="FF3399"/>
    <a:srgbClr val="66FF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7" autoAdjust="0"/>
    <p:restoredTop sz="81649" autoAdjust="0"/>
  </p:normalViewPr>
  <p:slideViewPr>
    <p:cSldViewPr snapToGrid="0">
      <p:cViewPr varScale="1">
        <p:scale>
          <a:sx n="124" d="100"/>
          <a:sy n="124" d="100"/>
        </p:scale>
        <p:origin x="114" y="90"/>
      </p:cViewPr>
      <p:guideLst>
        <p:guide orient="horz" pos="3240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fld id="{9F5E422C-DFAF-CE41-B76E-A4F766FE95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42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2463" y="698500"/>
            <a:ext cx="55768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fld id="{45412121-731D-1546-9AB4-9CB6A8CF8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93ECD9E8-64C2-524C-B3C2-2B43D07E2379}" type="slidenum">
              <a:rPr lang="en-US" altLang="en-US" sz="1100">
                <a:latin typeface="Times New Roman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100">
              <a:latin typeface="Times New Roman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Framing:</a:t>
            </a:r>
            <a:r>
              <a:rPr lang="en-US" altLang="en-US" baseline="0" dirty="0">
                <a:latin typeface="Times New Roman" charset="0"/>
              </a:rPr>
              <a:t> unsupervised, supervised, reinforcement learning.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Pandas </a:t>
            </a:r>
            <a:r>
              <a:rPr lang="en-US" b="1" dirty="0" err="1"/>
              <a:t>get_dummies</a:t>
            </a:r>
            <a:r>
              <a:rPr lang="en-US" b="0" dirty="0"/>
              <a:t> function takes a field and automatically expands it into a one-hot encoding with a Boolean value for each categorical attribute.  Calling </a:t>
            </a:r>
            <a:r>
              <a:rPr lang="en-US" b="0" dirty="0" err="1"/>
              <a:t>to_numpy</a:t>
            </a:r>
            <a:r>
              <a:rPr lang="en-US" b="0" dirty="0"/>
              <a:t>() will turn it into an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84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“slice” each dimension from a:b (non-inclusive).  If b is negative that is the number of columns from the upper 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7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</a:t>
            </a:r>
            <a:r>
              <a:rPr lang="en-US" b="1" i="1" dirty="0"/>
              <a:t>cluster</a:t>
            </a:r>
            <a:r>
              <a:rPr lang="en-US" dirty="0"/>
              <a:t> on X, or use X for testing a </a:t>
            </a:r>
            <a:r>
              <a:rPr lang="en-US" b="1" i="1" dirty="0"/>
              <a:t>supervised machine learning algorithm</a:t>
            </a:r>
            <a:r>
              <a:rPr lang="en-US" dirty="0"/>
              <a:t> (</a:t>
            </a:r>
            <a:r>
              <a:rPr lang="en-US" b="1" i="1" dirty="0"/>
              <a:t>classifier</a:t>
            </a:r>
            <a:r>
              <a:rPr lang="en-US" dirty="0"/>
              <a:t>), or use X and y together as inputs to train a classifier.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43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</a:t>
            </a:r>
            <a:r>
              <a:rPr lang="en-US" b="1" i="1" dirty="0"/>
              <a:t>cluster</a:t>
            </a:r>
            <a:r>
              <a:rPr lang="en-US" dirty="0"/>
              <a:t> on X, or use X for testing a </a:t>
            </a:r>
            <a:r>
              <a:rPr lang="en-US" b="1" i="1" dirty="0"/>
              <a:t>supervised machine learning algorithm</a:t>
            </a:r>
            <a:r>
              <a:rPr lang="en-US" dirty="0"/>
              <a:t> (</a:t>
            </a:r>
            <a:r>
              <a:rPr lang="en-US" b="1" i="1" dirty="0"/>
              <a:t>classifier</a:t>
            </a:r>
            <a:r>
              <a:rPr lang="en-US" dirty="0"/>
              <a:t>), or use X and y together as inputs to train a classifier.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76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diagonal is in fact the variances for each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9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 using the new coordinate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1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37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0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that the cluster count has less and less benefit as we go from 6 to 8 to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talk about supervised and unsupervised machine learning, it’s important to start with understanding the machine learning problem formulation and setup.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3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kinds of ML are often used together in a “pipeline”…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9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go from a </a:t>
            </a:r>
            <a:r>
              <a:rPr lang="en-US" dirty="0" err="1"/>
              <a:t>dataframe</a:t>
            </a:r>
            <a:r>
              <a:rPr lang="en-US" dirty="0"/>
              <a:t>, which allows for heterogeneous fields, to a matrix, we often need to change our representation of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6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takes a tuple specifying the number of items in each dimension.</a:t>
            </a:r>
          </a:p>
          <a:p>
            <a:r>
              <a:rPr lang="en-US" dirty="0"/>
              <a:t>By default, it does not initialize the values in the array, so they are whatever is left in memory</a:t>
            </a:r>
          </a:p>
          <a:p>
            <a:r>
              <a:rPr lang="en-US" dirty="0"/>
              <a:t>You can use </a:t>
            </a:r>
            <a:r>
              <a:rPr lang="en-US" b="1" dirty="0" err="1"/>
              <a:t>np.zeros</a:t>
            </a:r>
            <a:r>
              <a:rPr lang="en-US" dirty="0"/>
              <a:t> or </a:t>
            </a:r>
            <a:r>
              <a:rPr lang="en-US" b="1" dirty="0" err="1"/>
              <a:t>np.ones</a:t>
            </a:r>
            <a:r>
              <a:rPr lang="en-US" dirty="0"/>
              <a:t> to preconfigure the data to 0’s or 1’s.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0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takes a tuple specifying the number of items in each dimension.</a:t>
            </a:r>
          </a:p>
          <a:p>
            <a:r>
              <a:rPr lang="en-US" dirty="0"/>
              <a:t>By default, it does not initialize the values in the array, so they are whatever is left in memory</a:t>
            </a:r>
          </a:p>
          <a:p>
            <a:r>
              <a:rPr lang="en-US" dirty="0"/>
              <a:t>You can use </a:t>
            </a:r>
            <a:r>
              <a:rPr lang="en-US" b="1" dirty="0" err="1"/>
              <a:t>np.zeros</a:t>
            </a:r>
            <a:r>
              <a:rPr lang="en-US" dirty="0"/>
              <a:t> or </a:t>
            </a:r>
            <a:r>
              <a:rPr lang="en-US" b="1" dirty="0" err="1"/>
              <a:t>np.ones</a:t>
            </a:r>
            <a:r>
              <a:rPr lang="en-US" dirty="0"/>
              <a:t> to preconfigure the data to 0’s or 1’s.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9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takes a tuple specifying the number of items in each dimension.</a:t>
            </a:r>
          </a:p>
          <a:p>
            <a:r>
              <a:rPr lang="en-US" dirty="0"/>
              <a:t>By default, it does not initialize the values in the array, so they are whatever is left in memory</a:t>
            </a:r>
          </a:p>
          <a:p>
            <a:r>
              <a:rPr lang="en-US" dirty="0"/>
              <a:t>You can use </a:t>
            </a:r>
            <a:r>
              <a:rPr lang="en-US" b="1" dirty="0" err="1"/>
              <a:t>np.zeros</a:t>
            </a:r>
            <a:r>
              <a:rPr lang="en-US" dirty="0"/>
              <a:t> or </a:t>
            </a:r>
            <a:r>
              <a:rPr lang="en-US" b="1" dirty="0" err="1"/>
              <a:t>np.ones</a:t>
            </a:r>
            <a:r>
              <a:rPr lang="en-US" dirty="0"/>
              <a:t> to preconfigure the data to 0’s or 1’s.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39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make sure each row represents one observation or instance, and we need to populate the feature values as columns, all in the same type…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12121-731D-1546-9AB4-9CB6A8CF884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 descr="Creative Commons License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" y="5110959"/>
            <a:ext cx="838200" cy="29527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3"/>
              </a:rPr>
              <a:t>Creative Commons Attribution-</a:t>
            </a:r>
            <a:r>
              <a:rPr lang="en-US" sz="800" dirty="0" err="1">
                <a:uFillTx/>
                <a:hlinkClick r:id="rId3"/>
              </a:rPr>
              <a:t>ShareAlike</a:t>
            </a:r>
            <a:r>
              <a:rPr lang="en-US" sz="800" dirty="0">
                <a:uFillTx/>
                <a:hlinkClick r:id="rId3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17716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1985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34504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62307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75842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993389" y="-308654"/>
            <a:ext cx="4254500" cy="601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49322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 flipV="1">
            <a:off x="201613" y="2509838"/>
            <a:ext cx="8693150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 sz="1667">
              <a:latin typeface="Tahoma" pitchFamily="34" charset="0"/>
            </a:endParaRPr>
          </a:p>
        </p:txBody>
      </p:sp>
      <p:sp>
        <p:nvSpPr>
          <p:cNvPr id="5" name="Rectangle 32"/>
          <p:cNvSpPr>
            <a:spLocks noChangeArrowheads="1"/>
          </p:cNvSpPr>
          <p:nvPr userDrawn="1"/>
        </p:nvSpPr>
        <p:spPr bwMode="auto">
          <a:xfrm>
            <a:off x="0" y="5505450"/>
            <a:ext cx="2828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defTabSz="761970" eaLnBrk="1" hangingPunct="1">
              <a:defRPr/>
            </a:pPr>
            <a:r>
              <a:rPr lang="de-DE" sz="750">
                <a:latin typeface="Tahoma" pitchFamily="34" charset="0"/>
              </a:rPr>
              <a:t>© 2013 A. Haeberlen, Z. Ives</a:t>
            </a:r>
            <a:endParaRPr lang="en-GB" sz="750">
              <a:latin typeface="Tahoma" pitchFamily="34" charset="0"/>
            </a:endParaRPr>
          </a:p>
        </p:txBody>
      </p:sp>
      <p:grpSp>
        <p:nvGrpSpPr>
          <p:cNvPr id="6" name="Group 17"/>
          <p:cNvGrpSpPr>
            <a:grpSpLocks/>
          </p:cNvGrpSpPr>
          <p:nvPr userDrawn="1"/>
        </p:nvGrpSpPr>
        <p:grpSpPr bwMode="auto">
          <a:xfrm>
            <a:off x="101600" y="0"/>
            <a:ext cx="1516063" cy="5715000"/>
            <a:chOff x="1320800" y="0"/>
            <a:chExt cx="2436813" cy="6858001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>
                <a:gd name="T0" fmla="*/ 0 w 707"/>
                <a:gd name="T1" fmla="*/ 3330 h 3357"/>
                <a:gd name="T2" fmla="*/ 156 w 707"/>
                <a:gd name="T3" fmla="*/ 3357 h 3357"/>
                <a:gd name="T4" fmla="*/ 707 w 707"/>
                <a:gd name="T5" fmla="*/ 0 h 3357"/>
                <a:gd name="T6" fmla="*/ 547 w 707"/>
                <a:gd name="T7" fmla="*/ 0 h 3357"/>
                <a:gd name="T8" fmla="*/ 0 w 707"/>
                <a:gd name="T9" fmla="*/ 3330 h 3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16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1"/>
              <a:ext cx="1229888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6996" y="5290186"/>
              <a:ext cx="1495259" cy="1567815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6996" y="5286376"/>
              <a:ext cx="2130617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1"/>
              <a:ext cx="1694286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4" name="Picture 24" descr="Penn shield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31763"/>
            <a:ext cx="6588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5" y="1658938"/>
            <a:ext cx="7793037" cy="825500"/>
          </a:xfrm>
        </p:spPr>
        <p:txBody>
          <a:bodyPr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287448"/>
            <a:ext cx="640080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8DA24-34D2-B741-865F-9B3FAA1638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02660" y="5259387"/>
            <a:ext cx="5313362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83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140806"/>
            <a:ext cx="7514035" cy="94303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7" y="1254224"/>
            <a:ext cx="3671291" cy="3899926"/>
          </a:xfrm>
        </p:spPr>
        <p:txBody>
          <a:bodyPr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750">
                <a:uFillTx/>
              </a:defRPr>
            </a:lvl6pPr>
            <a:lvl7pPr>
              <a:defRPr sz="750">
                <a:uFillTx/>
              </a:defRPr>
            </a:lvl7pPr>
            <a:lvl8pPr>
              <a:defRPr sz="750">
                <a:uFillTx/>
              </a:defRPr>
            </a:lvl8pPr>
            <a:lvl9pPr>
              <a:defRPr sz="75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1254224"/>
            <a:ext cx="3671292" cy="3899926"/>
          </a:xfrm>
        </p:spPr>
        <p:txBody>
          <a:bodyPr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200">
                <a:uFillTx/>
              </a:defRPr>
            </a:lvl4pPr>
            <a:lvl5pPr>
              <a:defRPr sz="1200">
                <a:uFillTx/>
              </a:defRPr>
            </a:lvl5pPr>
            <a:lvl6pPr>
              <a:defRPr sz="750">
                <a:uFillTx/>
              </a:defRPr>
            </a:lvl6pPr>
            <a:lvl7pPr>
              <a:defRPr sz="750">
                <a:uFillTx/>
              </a:defRPr>
            </a:lvl7pPr>
            <a:lvl8pPr>
              <a:defRPr sz="750">
                <a:uFillTx/>
              </a:defRPr>
            </a:lvl8pPr>
            <a:lvl9pPr>
              <a:defRPr sz="75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99325" y="5253038"/>
            <a:ext cx="857250" cy="304800"/>
          </a:xfrm>
        </p:spPr>
        <p:txBody>
          <a:bodyPr/>
          <a:lstStyle>
            <a:lvl1pPr>
              <a:defRPr dirty="0">
                <a:uFillTx/>
              </a:defRPr>
            </a:lvl1pPr>
          </a:lstStyle>
          <a:p>
            <a:pPr>
              <a:defRPr/>
            </a:pPr>
            <a:fld id="{7698F29D-462E-7342-BA78-DA612F4BACDB}" type="datetime1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28813" y="5253038"/>
            <a:ext cx="5313362" cy="304800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3725" y="5253038"/>
            <a:ext cx="414338" cy="304800"/>
          </a:xfrm>
        </p:spPr>
        <p:txBody>
          <a:bodyPr/>
          <a:lstStyle>
            <a:lvl1pPr>
              <a:defRPr>
                <a:uFillTx/>
              </a:defRPr>
            </a:lvl1pPr>
          </a:lstStyle>
          <a:p>
            <a:pPr>
              <a:defRPr/>
            </a:pPr>
            <a:fld id="{46F94934-F064-734F-A6D3-DC27BF845CD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/>
            </a:pPr>
            <a:fld id="{98721A9B-B6D4-3D45-A9ED-A90EF0C241CB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/>
            </a:pPr>
            <a:fld id="{7511EA30-EE1A-224C-B1A5-D613D649D34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37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 txBox="1">
            <a:spLocks noGrp="1"/>
          </p:cNvSpPr>
          <p:nvPr>
            <p:ph type="title"/>
          </p:nvPr>
        </p:nvSpPr>
        <p:spPr>
          <a:xfrm>
            <a:off x="470263" y="159738"/>
            <a:ext cx="8157007" cy="108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22" name="Google Shape;22;p44"/>
          <p:cNvSpPr txBox="1">
            <a:spLocks noGrp="1"/>
          </p:cNvSpPr>
          <p:nvPr>
            <p:ph type="body" idx="1"/>
          </p:nvPr>
        </p:nvSpPr>
        <p:spPr>
          <a:xfrm>
            <a:off x="470263" y="1457742"/>
            <a:ext cx="8157007" cy="376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9731" algn="l">
              <a:spcBef>
                <a:spcPts val="350"/>
              </a:spcBef>
              <a:spcAft>
                <a:spcPts val="0"/>
              </a:spcAft>
              <a:buSzPts val="2538"/>
              <a:buChar char="•"/>
              <a:defRPr sz="24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66712" algn="l">
              <a:spcBef>
                <a:spcPts val="375"/>
              </a:spcBef>
              <a:spcAft>
                <a:spcPts val="0"/>
              </a:spcAft>
              <a:buSzPts val="2175"/>
              <a:buChar char="•"/>
              <a:defRPr sz="15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3693" algn="l">
              <a:spcBef>
                <a:spcPts val="375"/>
              </a:spcBef>
              <a:spcAft>
                <a:spcPts val="0"/>
              </a:spcAft>
              <a:buSzPts val="1813"/>
              <a:buChar char="•"/>
              <a:defRPr sz="125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2184" algn="l">
              <a:spcBef>
                <a:spcPts val="375"/>
              </a:spcBef>
              <a:spcAft>
                <a:spcPts val="0"/>
              </a:spcAft>
              <a:buSzPts val="1631"/>
              <a:buChar char="•"/>
              <a:defRPr sz="1125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20675" algn="l">
              <a:spcBef>
                <a:spcPts val="375"/>
              </a:spcBef>
              <a:spcAft>
                <a:spcPts val="0"/>
              </a:spcAft>
              <a:buSzPts val="1450"/>
              <a:buChar char="•"/>
              <a:defRPr sz="10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23" name="Google Shape;23;p44"/>
          <p:cNvSpPr txBox="1">
            <a:spLocks noGrp="1"/>
          </p:cNvSpPr>
          <p:nvPr>
            <p:ph type="dt" idx="10"/>
          </p:nvPr>
        </p:nvSpPr>
        <p:spPr>
          <a:xfrm>
            <a:off x="7299325" y="5295900"/>
            <a:ext cx="857250" cy="30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25" name="Google Shape;25;p44"/>
          <p:cNvSpPr txBox="1">
            <a:spLocks noGrp="1"/>
          </p:cNvSpPr>
          <p:nvPr>
            <p:ph type="sldNum" idx="12"/>
          </p:nvPr>
        </p:nvSpPr>
        <p:spPr>
          <a:xfrm>
            <a:off x="8213725" y="5281613"/>
            <a:ext cx="414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74611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cap="none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5" name="Google Shape;35;p46"/>
          <p:cNvSpPr txBox="1"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50"/>
              </a:spcBef>
              <a:spcAft>
                <a:spcPts val="0"/>
              </a:spcAft>
              <a:buSzPts val="1813"/>
              <a:buNone/>
              <a:defRPr sz="125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36" name="Google Shape;36;p4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38" name="Google Shape;38;p4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28882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442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D8FEF782-0C1E-1147-BDBC-60AA537F4082}" type="datetime1">
              <a:rPr lang="en-US" smtClean="0"/>
              <a:t>4/17/2020</a:t>
            </a:fld>
            <a:endParaRPr lang="en-US"/>
          </a:p>
        </p:txBody>
      </p:sp>
      <p:sp>
        <p:nvSpPr>
          <p:cNvPr id="56" name="Google Shape;56;p4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7E1F828E-4B39-DC4D-A599-36004B51E2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61002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4886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08916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>
            <a:spLocks noGrp="1"/>
          </p:cNvSpPr>
          <p:nvPr>
            <p:ph type="title"/>
          </p:nvPr>
        </p:nvSpPr>
        <p:spPr>
          <a:xfrm>
            <a:off x="1113237" y="571500"/>
            <a:ext cx="7514033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0" name="Google Shape;80;p53"/>
          <p:cNvSpPr txBox="1"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1" name="Google Shape;81;p53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EDA10BB1-5FEF-5D49-A5E8-7A0C4CCDF4F5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83" name="Google Shape;83;p53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E98A9B74-0345-3B4B-A42C-A947189E184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67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creativecommons.org/licenses/by-sa/4.0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1" y="5504657"/>
            <a:ext cx="6862232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dirty="0">
                <a:uFillTx/>
              </a:rPr>
              <a:t>Except where otherwise noted, this work is licensed under a </a:t>
            </a:r>
            <a:r>
              <a:rPr lang="en-US" sz="800" dirty="0">
                <a:uFillTx/>
                <a:hlinkClick r:id="rId19"/>
              </a:rPr>
              <a:t>Creative Commons Attribution-</a:t>
            </a:r>
            <a:r>
              <a:rPr lang="en-US" sz="800" dirty="0" err="1">
                <a:uFillTx/>
                <a:hlinkClick r:id="rId19"/>
              </a:rPr>
              <a:t>ShareAlike</a:t>
            </a:r>
            <a:r>
              <a:rPr lang="en-US" sz="800" dirty="0">
                <a:uFillTx/>
                <a:hlinkClick r:id="rId19"/>
              </a:rPr>
              <a:t> 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0853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7" r:id="rId3"/>
    <p:sldLayoutId id="2147483708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7" r:id="rId11"/>
    <p:sldLayoutId id="2147483718" r:id="rId12"/>
    <p:sldLayoutId id="2147483719" r:id="rId13"/>
    <p:sldLayoutId id="2147483720" r:id="rId14"/>
    <p:sldLayoutId id="2147483702" r:id="rId15"/>
    <p:sldLayoutId id="2147483721" r:id="rId16"/>
    <p:sldLayoutId id="2147483722" r:id="rId1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variance_matrix" TargetMode="Externa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glass+identificati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404.1100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150060"/>
            <a:ext cx="8022430" cy="2180166"/>
          </a:xfrm>
        </p:spPr>
        <p:txBody>
          <a:bodyPr anchor="ctr"/>
          <a:lstStyle/>
          <a:p>
            <a:pPr algn="ctr"/>
            <a:r>
              <a:rPr lang="en-US" altLang="x-none" sz="4000" dirty="0">
                <a:ln>
                  <a:noFill/>
                </a:ln>
              </a:rPr>
              <a:t>Unsupervised Machine Learning</a:t>
            </a:r>
            <a:endParaRPr lang="en-US" altLang="en-US" sz="4000" dirty="0">
              <a:ln>
                <a:noFill/>
              </a:ln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623" y="3330226"/>
            <a:ext cx="2077453" cy="570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96C1-B6DC-40B5-AEBB-B9543452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5E8B2-58B2-4456-81E0-F4443696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027899"/>
            <a:ext cx="8157007" cy="1137412"/>
          </a:xfrm>
        </p:spPr>
        <p:txBody>
          <a:bodyPr/>
          <a:lstStyle/>
          <a:p>
            <a:pPr marL="67469" indent="0">
              <a:buNone/>
            </a:pPr>
            <a:r>
              <a:rPr lang="en-US" sz="2000" dirty="0"/>
              <a:t>Most commonly:  </a:t>
            </a:r>
            <a:r>
              <a:rPr lang="en-US" sz="2000" b="1" dirty="0" err="1"/>
              <a:t>numpy</a:t>
            </a:r>
            <a:r>
              <a:rPr lang="en-US" sz="2000" b="1" dirty="0"/>
              <a:t> arrays</a:t>
            </a:r>
            <a:endParaRPr lang="en-US" sz="2000" dirty="0"/>
          </a:p>
          <a:p>
            <a:pPr marL="547688" lvl="1" indent="0">
              <a:buNone/>
            </a:pPr>
            <a:r>
              <a:rPr lang="en-US" sz="1800" dirty="0"/>
              <a:t>Recall that arrays have </a:t>
            </a:r>
            <a:r>
              <a:rPr lang="en-US" sz="1800" b="1" dirty="0"/>
              <a:t>all elements of the same type</a:t>
            </a:r>
            <a:r>
              <a:rPr lang="en-US" sz="1800" dirty="0"/>
              <a:t>, so must be floating-point- or integer-valued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BF688-9715-40DB-8FE6-2430830CE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B2EFC-80D7-42CD-90A1-D5E37E23268F}"/>
              </a:ext>
            </a:extLst>
          </p:cNvPr>
          <p:cNvSpPr/>
          <p:nvPr/>
        </p:nvSpPr>
        <p:spPr>
          <a:xfrm>
            <a:off x="809897" y="2111069"/>
            <a:ext cx="4572000" cy="28931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Basics of arrays: 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</a:rPr>
              <a:t> np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We start with a simple array, initialized with random values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np.ndarray</a:t>
            </a:r>
            <a:r>
              <a:rPr lang="en-US" dirty="0"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))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Show dimensions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arr.shape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48EB7-27FA-47F2-AEF1-84D7CA87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44" y="2373561"/>
            <a:ext cx="4768169" cy="1981576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364A9C-A92A-4309-B1DE-AEE5504A79D8}"/>
              </a:ext>
            </a:extLst>
          </p:cNvPr>
          <p:cNvSpPr/>
          <p:nvPr/>
        </p:nvSpPr>
        <p:spPr>
          <a:xfrm>
            <a:off x="4198017" y="4401336"/>
            <a:ext cx="2467905" cy="72408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np.zeros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((4,2))</a:t>
            </a:r>
          </a:p>
          <a:p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2"/>
                </a:solidFill>
                <a:latin typeface="Consolas" panose="020B0609020204030204" pitchFamily="49" charset="0"/>
              </a:rPr>
              <a:t>np.ones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((4,2))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FE9EDD-ADD4-40D4-82E6-21F2D44028A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526774" y="3860802"/>
            <a:ext cx="1671243" cy="90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2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D3BC-DE50-4E31-9C90-90EA26BC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Inputs to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51F95-62F5-4E8E-9151-2FA106BB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330262"/>
            <a:ext cx="8157007" cy="3762671"/>
          </a:xfrm>
        </p:spPr>
        <p:txBody>
          <a:bodyPr/>
          <a:lstStyle/>
          <a:p>
            <a:r>
              <a:rPr lang="en-US" dirty="0"/>
              <a:t>Each row represents an </a:t>
            </a:r>
            <a:r>
              <a:rPr lang="en-US" i="1" dirty="0"/>
              <a:t>instance</a:t>
            </a:r>
            <a:r>
              <a:rPr lang="en-US" dirty="0"/>
              <a:t> or </a:t>
            </a:r>
            <a:r>
              <a:rPr lang="en-US" i="1" dirty="0"/>
              <a:t>observation</a:t>
            </a:r>
            <a:endParaRPr lang="en-US" dirty="0"/>
          </a:p>
          <a:p>
            <a:r>
              <a:rPr lang="en-US" dirty="0"/>
              <a:t>Each column represents a </a:t>
            </a:r>
            <a:r>
              <a:rPr lang="en-US" i="1" dirty="0"/>
              <a:t>feature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7469" indent="0">
              <a:buNone/>
            </a:pPr>
            <a:r>
              <a:rPr lang="en-US" dirty="0"/>
              <a:t>Again, all data is integer or float!</a:t>
            </a:r>
          </a:p>
          <a:p>
            <a:pPr lvl="1"/>
            <a:r>
              <a:rPr lang="en-US" sz="2000" dirty="0"/>
              <a:t>Requires us to think about </a:t>
            </a:r>
            <a:r>
              <a:rPr lang="en-US" sz="2000" i="1" dirty="0"/>
              <a:t>feature extraction</a:t>
            </a:r>
            <a:r>
              <a:rPr lang="en-US" sz="2000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BB9CE-E62A-4D33-8F03-732ED39CF6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904610-47B0-442D-A39A-F3F32FE1E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38902"/>
              </p:ext>
            </p:extLst>
          </p:nvPr>
        </p:nvGraphicFramePr>
        <p:xfrm>
          <a:off x="4006150" y="2597864"/>
          <a:ext cx="361611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86">
                  <a:extLst>
                    <a:ext uri="{9D8B030D-6E8A-4147-A177-3AD203B41FA5}">
                      <a16:colId xmlns:a16="http://schemas.microsoft.com/office/drawing/2014/main" val="312712602"/>
                    </a:ext>
                  </a:extLst>
                </a:gridCol>
                <a:gridCol w="602686">
                  <a:extLst>
                    <a:ext uri="{9D8B030D-6E8A-4147-A177-3AD203B41FA5}">
                      <a16:colId xmlns:a16="http://schemas.microsoft.com/office/drawing/2014/main" val="981613960"/>
                    </a:ext>
                  </a:extLst>
                </a:gridCol>
                <a:gridCol w="602686">
                  <a:extLst>
                    <a:ext uri="{9D8B030D-6E8A-4147-A177-3AD203B41FA5}">
                      <a16:colId xmlns:a16="http://schemas.microsoft.com/office/drawing/2014/main" val="2983973084"/>
                    </a:ext>
                  </a:extLst>
                </a:gridCol>
                <a:gridCol w="602686">
                  <a:extLst>
                    <a:ext uri="{9D8B030D-6E8A-4147-A177-3AD203B41FA5}">
                      <a16:colId xmlns:a16="http://schemas.microsoft.com/office/drawing/2014/main" val="3419402957"/>
                    </a:ext>
                  </a:extLst>
                </a:gridCol>
                <a:gridCol w="602686">
                  <a:extLst>
                    <a:ext uri="{9D8B030D-6E8A-4147-A177-3AD203B41FA5}">
                      <a16:colId xmlns:a16="http://schemas.microsoft.com/office/drawing/2014/main" val="3756503455"/>
                    </a:ext>
                  </a:extLst>
                </a:gridCol>
                <a:gridCol w="602686">
                  <a:extLst>
                    <a:ext uri="{9D8B030D-6E8A-4147-A177-3AD203B41FA5}">
                      <a16:colId xmlns:a16="http://schemas.microsoft.com/office/drawing/2014/main" val="3647770847"/>
                    </a:ext>
                  </a:extLst>
                </a:gridCol>
              </a:tblGrid>
              <a:tr h="217951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1493"/>
                  </a:ext>
                </a:extLst>
              </a:tr>
              <a:tr h="21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63068"/>
                  </a:ext>
                </a:extLst>
              </a:tr>
              <a:tr h="2179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86376"/>
                  </a:ext>
                </a:extLst>
              </a:tr>
              <a:tr h="2179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98566"/>
                  </a:ext>
                </a:extLst>
              </a:tr>
              <a:tr h="2179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042016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CFA1B1D6-ECDE-4438-B184-CB952D7C8F6A}"/>
              </a:ext>
            </a:extLst>
          </p:cNvPr>
          <p:cNvSpPr/>
          <p:nvPr/>
        </p:nvSpPr>
        <p:spPr>
          <a:xfrm>
            <a:off x="3807759" y="3211598"/>
            <a:ext cx="113624" cy="3246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F0B8E-0D5A-4952-9176-6A03C77BE3F6}"/>
              </a:ext>
            </a:extLst>
          </p:cNvPr>
          <p:cNvSpPr txBox="1"/>
          <p:nvPr/>
        </p:nvSpPr>
        <p:spPr>
          <a:xfrm>
            <a:off x="756218" y="3185188"/>
            <a:ext cx="3009157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i="1" dirty="0"/>
              <a:t>instance (row, sample, observation)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2AE014-555B-4247-BD37-CFEFDF0B9A28}"/>
              </a:ext>
            </a:extLst>
          </p:cNvPr>
          <p:cNvCxnSpPr/>
          <p:nvPr/>
        </p:nvCxnSpPr>
        <p:spPr>
          <a:xfrm flipH="1" flipV="1">
            <a:off x="6833652" y="4198665"/>
            <a:ext cx="324639" cy="22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182571-03CE-4B35-AC6B-200E498030B4}"/>
              </a:ext>
            </a:extLst>
          </p:cNvPr>
          <p:cNvSpPr txBox="1"/>
          <p:nvPr/>
        </p:nvSpPr>
        <p:spPr>
          <a:xfrm>
            <a:off x="7158291" y="4425912"/>
            <a:ext cx="152638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extracted </a:t>
            </a:r>
            <a:r>
              <a:rPr lang="en-US" i="1" dirty="0"/>
              <a:t>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8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8B5-B426-4BE4-8908-7578038C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DataFrames</a:t>
            </a:r>
            <a:r>
              <a:rPr lang="en-US" dirty="0"/>
              <a:t> to Features:</a:t>
            </a:r>
            <a:br>
              <a:rPr lang="en-US" dirty="0"/>
            </a:br>
            <a:r>
              <a:rPr lang="en-US" dirty="0"/>
              <a:t>Some Simple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E7BAA-F4F0-4918-AC29-E7C8D69A1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2" y="1353617"/>
            <a:ext cx="8157007" cy="3823871"/>
          </a:xfrm>
        </p:spPr>
        <p:txBody>
          <a:bodyPr>
            <a:normAutofit fontScale="92500" lnSpcReduction="10000"/>
          </a:bodyPr>
          <a:lstStyle/>
          <a:p>
            <a:pPr marL="67469" indent="0">
              <a:buNone/>
            </a:pPr>
            <a:r>
              <a:rPr lang="en-US" dirty="0"/>
              <a:t>Replace </a:t>
            </a:r>
            <a:r>
              <a:rPr lang="en-US" b="1" dirty="0"/>
              <a:t>string</a:t>
            </a:r>
            <a:r>
              <a:rPr lang="en-US" dirty="0"/>
              <a:t> or </a:t>
            </a:r>
            <a:r>
              <a:rPr lang="en-US" b="1" dirty="0"/>
              <a:t>categorical</a:t>
            </a:r>
            <a:r>
              <a:rPr lang="en-US" dirty="0"/>
              <a:t> data with integer codes</a:t>
            </a:r>
          </a:p>
          <a:p>
            <a:pPr marL="547688" lvl="1" indent="0">
              <a:buNone/>
            </a:pPr>
            <a:r>
              <a:rPr lang="en-US" sz="1900" dirty="0"/>
              <a:t>e.g., for US states: {0: ‘Alabama’, 1: ‘Alaska’, 2: ‘Arizona’, …, 49: ‘Wyoming’}</a:t>
            </a:r>
          </a:p>
          <a:p>
            <a:pPr marL="547688" lvl="1" indent="0">
              <a:buNone/>
            </a:pPr>
            <a:endParaRPr lang="en-US" dirty="0"/>
          </a:p>
          <a:p>
            <a:pPr marL="90488" indent="0">
              <a:buNone/>
            </a:pPr>
            <a:r>
              <a:rPr lang="en-US" dirty="0"/>
              <a:t>Also: is there </a:t>
            </a:r>
            <a:r>
              <a:rPr lang="en-US" b="1" dirty="0"/>
              <a:t>linear relationship</a:t>
            </a:r>
            <a:r>
              <a:rPr lang="en-US" dirty="0"/>
              <a:t> between values?</a:t>
            </a:r>
          </a:p>
          <a:p>
            <a:pPr lvl="1"/>
            <a:r>
              <a:rPr lang="en-US" sz="1800" dirty="0"/>
              <a:t>categorical data items are generally not related</a:t>
            </a:r>
          </a:p>
          <a:p>
            <a:pPr lvl="1"/>
            <a:r>
              <a:rPr lang="en-US" sz="1800" dirty="0"/>
              <a:t>some data, e.g., geocodes, may be better off mapped into zones and treated as categorical</a:t>
            </a:r>
          </a:p>
          <a:p>
            <a:pPr lvl="1"/>
            <a:endParaRPr lang="en-US" dirty="0"/>
          </a:p>
          <a:p>
            <a:pPr marL="67469" indent="0">
              <a:buNone/>
            </a:pPr>
            <a:r>
              <a:rPr lang="en-US" b="1" dirty="0"/>
              <a:t>One-hot encoding</a:t>
            </a:r>
            <a:r>
              <a:rPr lang="en-US" dirty="0"/>
              <a:t>:  turn a set of potential values into a set of disjoint features </a:t>
            </a:r>
            <a:br>
              <a:rPr lang="en-US" dirty="0"/>
            </a:br>
            <a:r>
              <a:rPr lang="en-US" dirty="0"/>
              <a:t>– in a bit vector</a:t>
            </a:r>
          </a:p>
          <a:p>
            <a:pPr marL="6746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42F5B-DF40-4812-BF98-E027C30AB3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045EA38-0881-491C-83A7-9DF4D265B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99520"/>
              </p:ext>
            </p:extLst>
          </p:nvPr>
        </p:nvGraphicFramePr>
        <p:xfrm>
          <a:off x="2871252" y="4321493"/>
          <a:ext cx="44252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8">
                  <a:extLst>
                    <a:ext uri="{9D8B030D-6E8A-4147-A177-3AD203B41FA5}">
                      <a16:colId xmlns:a16="http://schemas.microsoft.com/office/drawing/2014/main" val="3263154056"/>
                    </a:ext>
                  </a:extLst>
                </a:gridCol>
                <a:gridCol w="803593">
                  <a:extLst>
                    <a:ext uri="{9D8B030D-6E8A-4147-A177-3AD203B41FA5}">
                      <a16:colId xmlns:a16="http://schemas.microsoft.com/office/drawing/2014/main" val="1845374416"/>
                    </a:ext>
                  </a:extLst>
                </a:gridCol>
                <a:gridCol w="1324910">
                  <a:extLst>
                    <a:ext uri="{9D8B030D-6E8A-4147-A177-3AD203B41FA5}">
                      <a16:colId xmlns:a16="http://schemas.microsoft.com/office/drawing/2014/main" val="1885071044"/>
                    </a:ext>
                  </a:extLst>
                </a:gridCol>
                <a:gridCol w="1324910">
                  <a:extLst>
                    <a:ext uri="{9D8B030D-6E8A-4147-A177-3AD203B41FA5}">
                      <a16:colId xmlns:a16="http://schemas.microsoft.com/office/drawing/2014/main" val="3150156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Wyoming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6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8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5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46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CAC3-F8BD-4509-8CB0-9EB969EF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  <a:br>
              <a:rPr lang="en-US" dirty="0"/>
            </a:br>
            <a:r>
              <a:rPr lang="en-US" dirty="0"/>
              <a:t>in Pandas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E9184-66A5-4B6F-8642-5871C2BB4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889C7-270F-4FB9-AB39-68F321A4B714}"/>
              </a:ext>
            </a:extLst>
          </p:cNvPr>
          <p:cNvSpPr/>
          <p:nvPr/>
        </p:nvSpPr>
        <p:spPr>
          <a:xfrm>
            <a:off x="321933" y="1205837"/>
            <a:ext cx="566765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addresses_df</a:t>
            </a:r>
            <a:r>
              <a:rPr lang="en-US" dirty="0">
                <a:latin typeface="Courier New" panose="02070309020205020404" pitchFamily="49" charset="0"/>
              </a:rPr>
              <a:t> = 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pd.DataFrame</a:t>
            </a:r>
            <a:r>
              <a:rPr lang="en-US" dirty="0">
                <a:latin typeface="Courier New" panose="02070309020205020404" pitchFamily="49" charset="0"/>
              </a:rPr>
              <a:t>([{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'city'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'New York'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'NY'</a:t>
            </a:r>
            <a:r>
              <a:rPr lang="en-US" dirty="0">
                <a:latin typeface="Courier New" panose="02070309020205020404" pitchFamily="49" charset="0"/>
              </a:rPr>
              <a:t>},\</a:t>
            </a:r>
          </a:p>
          <a:p>
            <a:r>
              <a:rPr lang="en-US" dirty="0">
                <a:latin typeface="Courier New" panose="02070309020205020404" pitchFamily="49" charset="0"/>
              </a:rPr>
              <a:t>  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'city'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'Los Angeles'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'CA'</a:t>
            </a:r>
            <a:r>
              <a:rPr lang="en-US" dirty="0">
                <a:latin typeface="Courier New" panose="02070309020205020404" pitchFamily="49" charset="0"/>
              </a:rPr>
              <a:t>},\</a:t>
            </a:r>
          </a:p>
          <a:p>
            <a:r>
              <a:rPr lang="en-US" dirty="0">
                <a:latin typeface="Courier New" panose="02070309020205020404" pitchFamily="49" charset="0"/>
              </a:rPr>
              <a:t>  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'city'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'Chicago'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'IL'</a:t>
            </a:r>
            <a:r>
              <a:rPr lang="en-US" dirty="0">
                <a:latin typeface="Courier New" panose="02070309020205020404" pitchFamily="49" charset="0"/>
              </a:rPr>
              <a:t>},\ </a:t>
            </a:r>
          </a:p>
          <a:p>
            <a:r>
              <a:rPr lang="en-US" dirty="0">
                <a:latin typeface="Courier New" panose="02070309020205020404" pitchFamily="49" charset="0"/>
              </a:rPr>
              <a:t>  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'city'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'Houston'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'TX'</a:t>
            </a:r>
            <a:r>
              <a:rPr lang="en-US" dirty="0">
                <a:latin typeface="Courier New" panose="02070309020205020404" pitchFamily="49" charset="0"/>
              </a:rPr>
              <a:t>},\ </a:t>
            </a:r>
          </a:p>
          <a:p>
            <a:r>
              <a:rPr lang="en-US" dirty="0">
                <a:latin typeface="Courier New" panose="02070309020205020404" pitchFamily="49" charset="0"/>
              </a:rPr>
              <a:t>  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'city'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'Phoenix'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'AZ'</a:t>
            </a:r>
            <a:r>
              <a:rPr lang="en-US" dirty="0">
                <a:latin typeface="Courier New" panose="02070309020205020404" pitchFamily="49" charset="0"/>
              </a:rPr>
              <a:t>}, \ </a:t>
            </a:r>
          </a:p>
          <a:p>
            <a:r>
              <a:rPr lang="en-US" dirty="0">
                <a:latin typeface="Courier New" panose="02070309020205020404" pitchFamily="49" charset="0"/>
              </a:rPr>
              <a:t>  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'city'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'Philadelphia'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'PA'</a:t>
            </a:r>
            <a:r>
              <a:rPr lang="en-US" dirty="0">
                <a:latin typeface="Courier New" panose="02070309020205020404" pitchFamily="49" charset="0"/>
              </a:rPr>
              <a:t>}, \ </a:t>
            </a:r>
          </a:p>
          <a:p>
            <a:r>
              <a:rPr lang="en-US" dirty="0">
                <a:latin typeface="Courier New" panose="02070309020205020404" pitchFamily="49" charset="0"/>
              </a:rPr>
              <a:t>  {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'city'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'San Antonio'</a:t>
            </a:r>
            <a:r>
              <a:rPr lang="en-US" dirty="0">
                <a:latin typeface="Courier New" panose="020703090202050204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'state'</a:t>
            </a:r>
            <a:r>
              <a:rPr lang="en-US" dirty="0">
                <a:latin typeface="Courier New" panose="020703090202050204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'TX'</a:t>
            </a:r>
            <a:r>
              <a:rPr lang="en-US" dirty="0">
                <a:latin typeface="Courier New" panose="02070309020205020404" pitchFamily="49" charset="0"/>
              </a:rPr>
              <a:t>}])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16CB2D-97B3-4D5F-9EBD-9470FD8CB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95288"/>
              </p:ext>
            </p:extLst>
          </p:nvPr>
        </p:nvGraphicFramePr>
        <p:xfrm>
          <a:off x="6443504" y="527255"/>
          <a:ext cx="2183766" cy="2438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1445199651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2889025191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2570874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city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state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138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New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09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Los Angeles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68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2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832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3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Houston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TX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036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Phoenix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AZ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56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5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Philadelphia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714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6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San Antonio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TX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5500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73CBD28-D184-4662-B551-0B77132D2A9F}"/>
              </a:ext>
            </a:extLst>
          </p:cNvPr>
          <p:cNvSpPr/>
          <p:nvPr/>
        </p:nvSpPr>
        <p:spPr>
          <a:xfrm>
            <a:off x="321933" y="4509163"/>
            <a:ext cx="415851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pd.get_dummies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addresses_df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'state'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49B789-3DF3-44BF-830C-89E2FB1BE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95615"/>
              </p:ext>
            </p:extLst>
          </p:nvPr>
        </p:nvGraphicFramePr>
        <p:xfrm>
          <a:off x="4895373" y="3065821"/>
          <a:ext cx="3096262" cy="24384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3814358399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1678895811"/>
                    </a:ext>
                  </a:extLst>
                </a:gridCol>
                <a:gridCol w="489268">
                  <a:extLst>
                    <a:ext uri="{9D8B030D-6E8A-4147-A177-3AD203B41FA5}">
                      <a16:colId xmlns:a16="http://schemas.microsoft.com/office/drawing/2014/main" val="3395172523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11932106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1029049496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467074690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1629662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AZ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CA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IL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NY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PA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TX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37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0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018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1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285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2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056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3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4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850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5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537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6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144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9117AAD-72FF-4243-B0A4-5CAA8FD823C0}"/>
              </a:ext>
            </a:extLst>
          </p:cNvPr>
          <p:cNvSpPr/>
          <p:nvPr/>
        </p:nvSpPr>
        <p:spPr>
          <a:xfrm>
            <a:off x="224542" y="4949523"/>
            <a:ext cx="434745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pd.get_dummies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addresses_df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</a:rPr>
              <a:t>'state’</a:t>
            </a:r>
            <a:r>
              <a:rPr lang="en-US" dirty="0">
                <a:latin typeface="Courier New" panose="02070309020205020404" pitchFamily="49" charset="0"/>
              </a:rPr>
              <a:t>]).\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</a:rPr>
              <a:t>to_numpy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111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D9C-787D-430C-89CA-62A3E863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We Want Only a Subset of Features</a:t>
            </a:r>
            <a:br>
              <a:rPr lang="en-US" dirty="0"/>
            </a:br>
            <a:r>
              <a:rPr lang="en-US" dirty="0"/>
              <a:t>-- </a:t>
            </a:r>
            <a:r>
              <a:rPr lang="en-US" i="1" dirty="0"/>
              <a:t>Slicing</a:t>
            </a:r>
            <a:r>
              <a:rPr lang="en-US" dirty="0"/>
              <a:t> a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300C1-FE20-4C75-B9DA-50897225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3"/>
            <a:ext cx="8157007" cy="1647972"/>
          </a:xfrm>
        </p:spPr>
        <p:txBody>
          <a:bodyPr/>
          <a:lstStyle/>
          <a:p>
            <a:pPr marL="67469" indent="0">
              <a:buNone/>
            </a:pPr>
            <a:r>
              <a:rPr lang="en-US" dirty="0"/>
              <a:t>NumPy lets you specify, for each dimension, a range of values to “slice” out…</a:t>
            </a:r>
          </a:p>
          <a:p>
            <a:pPr marL="547688" lvl="1" indent="0">
              <a:buNone/>
            </a:pPr>
            <a:r>
              <a:rPr lang="en-US" sz="2000" dirty="0"/>
              <a:t>Negative numbers mean “dimension size minus the number”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6B07F-1193-47DF-B37E-3777D3EDEF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A9E061-EE0D-4740-91CD-A3AD3B956841}"/>
              </a:ext>
            </a:extLst>
          </p:cNvPr>
          <p:cNvSpPr/>
          <p:nvPr/>
        </p:nvSpPr>
        <p:spPr>
          <a:xfrm>
            <a:off x="370630" y="3027916"/>
            <a:ext cx="7723704" cy="14773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In each dimension you can give a </a:t>
            </a:r>
            <a:r>
              <a:rPr lang="en-US" sz="1800" dirty="0" err="1">
                <a:solidFill>
                  <a:srgbClr val="008000"/>
                </a:solidFill>
                <a:latin typeface="Courier New" panose="02070309020205020404" pitchFamily="49" charset="0"/>
              </a:rPr>
              <a:t>left:right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range. Ranges are left-inclusive and right exclusive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 err="1">
                <a:latin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800" dirty="0"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]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X = input[:,0:-1]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EAB77-586F-473B-8108-5764E334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760" y="4888775"/>
            <a:ext cx="4548510" cy="427284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66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A08D-67BD-411E-8C17-A5804736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this Is Frequently Useful</a:t>
            </a:r>
            <a:br>
              <a:rPr lang="en-US" dirty="0"/>
            </a:br>
            <a:r>
              <a:rPr lang="en-US" dirty="0"/>
              <a:t>in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97C05-06E2-4E47-94F5-890B9CAD9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469" indent="0">
              <a:buNone/>
            </a:pPr>
            <a:r>
              <a:rPr lang="en-US" dirty="0"/>
              <a:t>We may have data in which the last column is the </a:t>
            </a:r>
            <a:r>
              <a:rPr lang="en-US" i="1" dirty="0"/>
              <a:t>label</a:t>
            </a:r>
            <a:r>
              <a:rPr lang="en-US" dirty="0"/>
              <a:t> for whether the data belongs to a </a:t>
            </a:r>
            <a:r>
              <a:rPr lang="en-US" i="1" dirty="0"/>
              <a:t>class</a:t>
            </a:r>
          </a:p>
          <a:p>
            <a:pPr marL="67469" indent="0">
              <a:buNone/>
            </a:pPr>
            <a:endParaRPr lang="en-US" i="1" dirty="0"/>
          </a:p>
          <a:p>
            <a:pPr marL="67469" indent="0">
              <a:buNone/>
            </a:pPr>
            <a:endParaRPr lang="en-US" i="1" dirty="0"/>
          </a:p>
          <a:p>
            <a:pPr marL="67469" indent="0">
              <a:buNone/>
            </a:pPr>
            <a:endParaRPr lang="en-US" i="1" dirty="0"/>
          </a:p>
          <a:p>
            <a:pPr marL="67469" indent="0">
              <a:buNone/>
            </a:pPr>
            <a:endParaRPr lang="en-US" i="1" dirty="0"/>
          </a:p>
          <a:p>
            <a:pPr marL="67469" indent="0">
              <a:buNone/>
            </a:pPr>
            <a:r>
              <a:rPr lang="en-US" dirty="0"/>
              <a:t>We may split this into the matrix X (features) and vector y (class labels)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31915-0A00-4FEE-96DF-60540BD28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5578B-1AE5-403B-BBE0-69347EDFC16C}"/>
              </a:ext>
            </a:extLst>
          </p:cNvPr>
          <p:cNvSpPr/>
          <p:nvPr/>
        </p:nvSpPr>
        <p:spPr>
          <a:xfrm>
            <a:off x="1490635" y="2538858"/>
            <a:ext cx="4572000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array([[0, 0, 0, 1, 0, 0, False],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1, 0, 0, 0, 0, True],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0, 1, 0, 0, 0, False],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0, 0, 0, 0, 1, False],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[1, 0, 0, 0, 0, 0, True],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0, 0, 0, 1, 0, True],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0, 0, 0, 0, 1, False]],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=object)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B29DE-89D2-497B-91E7-437EBD1F0C06}"/>
              </a:ext>
            </a:extLst>
          </p:cNvPr>
          <p:cNvSpPr/>
          <p:nvPr/>
        </p:nvSpPr>
        <p:spPr>
          <a:xfrm>
            <a:off x="3698181" y="4601155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All rows, last column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y = data[:,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All rows, all but last column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X = data[:,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814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A08D-67BD-411E-8C17-A5804736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this Is Frequently Useful</a:t>
            </a:r>
            <a:br>
              <a:rPr lang="en-US" dirty="0"/>
            </a:br>
            <a:r>
              <a:rPr lang="en-US" dirty="0"/>
              <a:t>in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97C05-06E2-4E47-94F5-890B9CAD9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469" indent="0">
              <a:buNone/>
            </a:pPr>
            <a:r>
              <a:rPr lang="en-US" dirty="0"/>
              <a:t>We may have data in which the last column is the </a:t>
            </a:r>
            <a:r>
              <a:rPr lang="en-US" i="1" dirty="0"/>
              <a:t>label</a:t>
            </a:r>
            <a:r>
              <a:rPr lang="en-US" dirty="0"/>
              <a:t> for whether the data belongs to a </a:t>
            </a:r>
            <a:r>
              <a:rPr lang="en-US" i="1" dirty="0"/>
              <a:t>class</a:t>
            </a:r>
          </a:p>
          <a:p>
            <a:pPr marL="67469" indent="0">
              <a:buNone/>
            </a:pPr>
            <a:endParaRPr lang="en-US" i="1" dirty="0"/>
          </a:p>
          <a:p>
            <a:pPr marL="67469" indent="0">
              <a:buNone/>
            </a:pPr>
            <a:endParaRPr lang="en-US" i="1" dirty="0"/>
          </a:p>
          <a:p>
            <a:pPr marL="67469" indent="0">
              <a:buNone/>
            </a:pPr>
            <a:endParaRPr lang="en-US" i="1" dirty="0"/>
          </a:p>
          <a:p>
            <a:pPr marL="67469" indent="0">
              <a:buNone/>
            </a:pPr>
            <a:endParaRPr lang="en-US" i="1" dirty="0"/>
          </a:p>
          <a:p>
            <a:pPr marL="67469" indent="0">
              <a:buNone/>
            </a:pPr>
            <a:r>
              <a:rPr lang="en-US" dirty="0"/>
              <a:t>We may split this into the matrix X (features) and vector y (class labels)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31915-0A00-4FEE-96DF-60540BD28B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5578B-1AE5-403B-BBE0-69347EDFC16C}"/>
              </a:ext>
            </a:extLst>
          </p:cNvPr>
          <p:cNvSpPr/>
          <p:nvPr/>
        </p:nvSpPr>
        <p:spPr>
          <a:xfrm>
            <a:off x="1490635" y="2538858"/>
            <a:ext cx="4572000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array([[0, 0, 0, 1, 0, 0, False],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1, 0, 0, 0, 0, True],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0, 1, 0, 0, 0, False],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0, 0, 0, 0, 1, False],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[1, 0, 0, 0, 0, 0, True],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0, 0, 0, 1, 0, True], </a:t>
            </a:r>
            <a:b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[0, 0, 0, 0, 0, 1, False]],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=object)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B29DE-89D2-497B-91E7-437EBD1F0C06}"/>
              </a:ext>
            </a:extLst>
          </p:cNvPr>
          <p:cNvSpPr/>
          <p:nvPr/>
        </p:nvSpPr>
        <p:spPr>
          <a:xfrm>
            <a:off x="3698181" y="4601155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All rows, last column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y = data[:,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All rows, all but last column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X = data[:,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E2F80-367C-4725-B8E0-6C9A2AE0009A}"/>
              </a:ext>
            </a:extLst>
          </p:cNvPr>
          <p:cNvSpPr/>
          <p:nvPr/>
        </p:nvSpPr>
        <p:spPr>
          <a:xfrm>
            <a:off x="2805422" y="1386924"/>
            <a:ext cx="591113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y (labels):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[False True False False True True False]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X (training data):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[[0 0 0 1 0 0]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 [0 1 0 0 0 0]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 [0 0 1 0 0 0]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 [0 0 0 0 0 1]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 [1 0 0 0 0 0]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 [0 0 0 0 1 0] </a:t>
            </a:r>
            <a:b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</a:br>
            <a:r>
              <a:rPr lang="da-DK" sz="1800" dirty="0">
                <a:solidFill>
                  <a:srgbClr val="212121"/>
                </a:solidFill>
                <a:latin typeface="Courier New" panose="02070309020205020404" pitchFamily="49" charset="0"/>
              </a:rPr>
              <a:t> [0 0 0 0 0 1]]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428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D5D3-50D0-40B7-936F-CEF40AEE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The Basics of Data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2A32A-06AA-4552-AC3A-C6B8C748E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Machine learning algorithms typically take an input 2D matrix</a:t>
            </a:r>
          </a:p>
          <a:p>
            <a:pPr lvl="1"/>
            <a:r>
              <a:rPr lang="en-US" sz="2100" dirty="0"/>
              <a:t>Rows = </a:t>
            </a:r>
            <a:r>
              <a:rPr lang="en-US" sz="2100" i="1" dirty="0"/>
              <a:t>instances</a:t>
            </a:r>
            <a:r>
              <a:rPr lang="en-US" sz="2100" dirty="0"/>
              <a:t> or samples</a:t>
            </a:r>
          </a:p>
          <a:p>
            <a:pPr lvl="1"/>
            <a:r>
              <a:rPr lang="en-US" sz="2100" dirty="0"/>
              <a:t>Columns = </a:t>
            </a:r>
            <a:r>
              <a:rPr lang="en-US" sz="2100" i="1" dirty="0"/>
              <a:t>features</a:t>
            </a:r>
            <a:endParaRPr lang="en-US" sz="2100" dirty="0"/>
          </a:p>
          <a:p>
            <a:r>
              <a:rPr lang="en-US" dirty="0"/>
              <a:t>We may need to </a:t>
            </a:r>
            <a:r>
              <a:rPr lang="en-US" i="1" dirty="0"/>
              <a:t>extract</a:t>
            </a:r>
            <a:r>
              <a:rPr lang="en-US" dirty="0"/>
              <a:t> or </a:t>
            </a:r>
            <a:r>
              <a:rPr lang="en-US" i="1" dirty="0"/>
              <a:t>encode</a:t>
            </a:r>
            <a:r>
              <a:rPr lang="en-US" dirty="0"/>
              <a:t> values from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sz="2100" dirty="0"/>
              <a:t>Encodings for non-numeric data</a:t>
            </a:r>
          </a:p>
          <a:p>
            <a:pPr lvl="1"/>
            <a:r>
              <a:rPr lang="en-US" sz="2100" dirty="0"/>
              <a:t>One-hot encodings</a:t>
            </a:r>
          </a:p>
          <a:p>
            <a:r>
              <a:rPr lang="en-US" dirty="0"/>
              <a:t>We can use </a:t>
            </a:r>
            <a:r>
              <a:rPr lang="en-US" i="1" dirty="0"/>
              <a:t>slicing</a:t>
            </a:r>
            <a:r>
              <a:rPr lang="en-US" dirty="0"/>
              <a:t> to restrict the set of instances or features we consider</a:t>
            </a:r>
          </a:p>
          <a:p>
            <a:endParaRPr lang="en-US" dirty="0"/>
          </a:p>
          <a:p>
            <a:pPr marL="67469" indent="0">
              <a:buNone/>
            </a:pPr>
            <a:r>
              <a:rPr lang="en-US" b="1" dirty="0"/>
              <a:t>Notation</a:t>
            </a:r>
            <a:r>
              <a:rPr lang="en-US" dirty="0"/>
              <a:t>: Often, the matrix for machine learning is simply referred to as the </a:t>
            </a:r>
            <a:r>
              <a:rPr lang="en-US" b="1" dirty="0"/>
              <a:t>X</a:t>
            </a:r>
            <a:r>
              <a:rPr lang="en-US" dirty="0"/>
              <a:t> matrix!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2F2EB-2D2C-46FF-A130-0C2E069FA6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8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C33CF9-0A0C-467F-BB73-A95E817E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9330FD-F1AC-435C-B436-B77CB75C1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26717-5AE9-4F4A-BF7A-F04C9080A6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9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02B2-3D05-44C0-A053-14EE429B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1F361-E391-421E-88C5-227B05797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147" y="1417834"/>
            <a:ext cx="8447706" cy="3771757"/>
          </a:xfrm>
        </p:spPr>
        <p:txBody>
          <a:bodyPr/>
          <a:lstStyle/>
          <a:p>
            <a:pPr marL="67469" indent="0">
              <a:buNone/>
            </a:pPr>
            <a:r>
              <a:rPr lang="en-US" dirty="0"/>
              <a:t>Technique 1: Dimensionality Reduction</a:t>
            </a:r>
          </a:p>
          <a:p>
            <a:pPr marL="67469" indent="0">
              <a:buNone/>
            </a:pPr>
            <a:r>
              <a:rPr lang="en-US" dirty="0"/>
              <a:t>	</a:t>
            </a:r>
            <a:r>
              <a:rPr lang="en-US" sz="2000" dirty="0"/>
              <a:t>Principal Component Analysis (PCA)</a:t>
            </a:r>
          </a:p>
          <a:p>
            <a:pPr lvl="2"/>
            <a:r>
              <a:rPr lang="en-US" sz="1800" dirty="0"/>
              <a:t>Reduce high number of correlated </a:t>
            </a:r>
            <a:r>
              <a:rPr lang="en-US" sz="1800" b="1" dirty="0"/>
              <a:t>features </a:t>
            </a:r>
            <a:r>
              <a:rPr lang="en-US" sz="1800" dirty="0"/>
              <a:t>to a lower number of uncorrelated features</a:t>
            </a:r>
          </a:p>
          <a:p>
            <a:pPr lvl="2"/>
            <a:r>
              <a:rPr lang="en-US" sz="1800" dirty="0"/>
              <a:t>New features are weighted combinations of originals</a:t>
            </a:r>
          </a:p>
          <a:p>
            <a:pPr marL="547688" lvl="1" indent="0">
              <a:buNone/>
            </a:pPr>
            <a:r>
              <a:rPr lang="en-US" sz="2000" dirty="0"/>
              <a:t>	t-Distributed Stochastic Neighbor Embedding (t-SNE)</a:t>
            </a:r>
          </a:p>
          <a:p>
            <a:pPr lvl="1"/>
            <a:endParaRPr lang="en-US" dirty="0"/>
          </a:p>
          <a:p>
            <a:pPr marL="90488" indent="0">
              <a:buNone/>
            </a:pPr>
            <a:r>
              <a:rPr lang="en-US" dirty="0"/>
              <a:t>Technique 2: Clustering</a:t>
            </a:r>
          </a:p>
          <a:p>
            <a:pPr marL="547688" lvl="1" indent="0">
              <a:buNone/>
            </a:pPr>
            <a:r>
              <a:rPr lang="en-US" sz="2000" dirty="0"/>
              <a:t>Find groupings in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193E2-C66E-4A8F-9FD6-7484BB11C5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06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AF2E-C491-4DFC-9706-F8D0C82D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801F-1FC4-4962-83CE-C8FDC21D5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553" y="1384217"/>
            <a:ext cx="8157007" cy="3762671"/>
          </a:xfrm>
        </p:spPr>
        <p:txBody>
          <a:bodyPr>
            <a:normAutofit fontScale="70000" lnSpcReduction="20000"/>
          </a:bodyPr>
          <a:lstStyle/>
          <a:p>
            <a:pPr marL="67469" indent="0">
              <a:lnSpc>
                <a:spcPct val="120000"/>
              </a:lnSpc>
              <a:buNone/>
            </a:pPr>
            <a:r>
              <a:rPr lang="en-US" dirty="0">
                <a:latin typeface="Helvetica" pitchFamily="2" charset="0"/>
              </a:rPr>
              <a:t>Data is typically comprised of </a:t>
            </a:r>
            <a:r>
              <a:rPr lang="en-US" b="1" dirty="0">
                <a:latin typeface="Helvetica" pitchFamily="2" charset="0"/>
              </a:rPr>
              <a:t>features</a:t>
            </a:r>
            <a:r>
              <a:rPr lang="en-US" dirty="0">
                <a:latin typeface="Helvetica" pitchFamily="2" charset="0"/>
              </a:rPr>
              <a:t> – values that might be useful in predicting the output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Helvetica" pitchFamily="2" charset="0"/>
              </a:rPr>
              <a:t>Red, green, blue values of pixels in an image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Helvetica" pitchFamily="2" charset="0"/>
              </a:rPr>
              <a:t>Keywords in a document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Helvetica" pitchFamily="2" charset="0"/>
              </a:rPr>
              <a:t>Purchases of a customer</a:t>
            </a:r>
          </a:p>
          <a:p>
            <a:pPr marL="67469" indent="0">
              <a:buNone/>
            </a:pPr>
            <a:endParaRPr lang="en-US" sz="3000" dirty="0">
              <a:latin typeface="Helvetica" pitchFamily="2" charset="0"/>
            </a:endParaRPr>
          </a:p>
          <a:p>
            <a:pPr marL="67469" indent="0">
              <a:lnSpc>
                <a:spcPct val="120000"/>
              </a:lnSpc>
              <a:buNone/>
            </a:pPr>
            <a:r>
              <a:rPr lang="en-US" dirty="0">
                <a:latin typeface="Helvetica" pitchFamily="2" charset="0"/>
              </a:rPr>
              <a:t>These are used in machine learning, which either </a:t>
            </a:r>
            <a:r>
              <a:rPr lang="en-US" i="1" dirty="0">
                <a:latin typeface="Helvetica" pitchFamily="2" charset="0"/>
              </a:rPr>
              <a:t>finds commonality among features</a:t>
            </a:r>
            <a:r>
              <a:rPr lang="en-US" dirty="0">
                <a:latin typeface="Helvetica" pitchFamily="2" charset="0"/>
              </a:rPr>
              <a:t>, or </a:t>
            </a:r>
            <a:r>
              <a:rPr lang="en-US" i="1" dirty="0">
                <a:latin typeface="Helvetica" pitchFamily="2" charset="0"/>
              </a:rPr>
              <a:t>finds a function between features and a prediction</a:t>
            </a:r>
            <a:endParaRPr lang="en-US" dirty="0">
              <a:latin typeface="Helvetica" pitchFamily="2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Helvetica" pitchFamily="2" charset="0"/>
            </a:endParaRPr>
          </a:p>
          <a:p>
            <a:pPr marL="67469" indent="0">
              <a:lnSpc>
                <a:spcPct val="120000"/>
              </a:lnSpc>
              <a:buNone/>
            </a:pPr>
            <a:r>
              <a:rPr lang="en-US" dirty="0">
                <a:latin typeface="Helvetica" pitchFamily="2" charset="0"/>
              </a:rPr>
              <a:t>“Not all features are created equal”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Helvetica" pitchFamily="2" charset="0"/>
              </a:rPr>
              <a:t>Some are easier to learn from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latin typeface="Helvetica" pitchFamily="2" charset="0"/>
              </a:rPr>
              <a:t>Some are correlated with others!</a:t>
            </a:r>
            <a:endParaRPr lang="en-US" sz="1800" dirty="0"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CE92D-4A26-453A-A344-0881175409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81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Dimensionality:</a:t>
            </a:r>
            <a:br>
              <a:rPr lang="en-US" dirty="0"/>
            </a:br>
            <a:r>
              <a:rPr lang="en-US" dirty="0"/>
              <a:t>Principal Component Analysis (PCA)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284163" rtl="0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D5053AA-EDA4-1543-ABC4-F2C032EBCBF2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52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C13B45-0D44-460E-A98E-86636A87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Principal Component Analysis?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0ACEE7-ADF7-48AE-9062-6AFD88C38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469" indent="0">
              <a:buNone/>
            </a:pPr>
            <a:r>
              <a:rPr lang="en-US" dirty="0"/>
              <a:t>An unsupervised method that takes X from </a:t>
            </a:r>
            <a:r>
              <a:rPr lang="en-US" i="1" dirty="0"/>
              <a:t>p</a:t>
            </a:r>
            <a:r>
              <a:rPr lang="en-US" dirty="0"/>
              <a:t> dimensions down to </a:t>
            </a:r>
            <a:r>
              <a:rPr lang="en-US" i="1" dirty="0"/>
              <a:t>k</a:t>
            </a:r>
            <a:r>
              <a:rPr lang="en-US" dirty="0"/>
              <a:t> dimensions</a:t>
            </a:r>
          </a:p>
          <a:p>
            <a:endParaRPr lang="en-US" dirty="0"/>
          </a:p>
          <a:p>
            <a:pPr marL="67469" indent="0">
              <a:buNone/>
            </a:pPr>
            <a:r>
              <a:rPr lang="en-US" dirty="0"/>
              <a:t>Why is this helpful?</a:t>
            </a:r>
          </a:p>
          <a:p>
            <a:pPr lvl="1"/>
            <a:r>
              <a:rPr lang="en-US" sz="2000" dirty="0"/>
              <a:t>Reduces noise in the data for supervised learning</a:t>
            </a:r>
          </a:p>
          <a:p>
            <a:pPr lvl="1"/>
            <a:r>
              <a:rPr lang="en-US" sz="2000" dirty="0"/>
              <a:t>Reduces data</a:t>
            </a:r>
          </a:p>
          <a:p>
            <a:pPr lvl="1"/>
            <a:r>
              <a:rPr lang="en-US" sz="2000" dirty="0"/>
              <a:t>Simpler to visualize data (though dimensions may be unintuitive!)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08610-124C-4ABE-B131-B4174F3135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632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05E7-7E8D-4BDB-8D0F-93AC1F14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EAE7-5B2A-4D7C-84CE-6ED61A180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7469" indent="0">
              <a:buNone/>
            </a:pPr>
            <a:r>
              <a:rPr lang="en-US" dirty="0"/>
              <a:t>Take a data set as a matrix </a:t>
            </a:r>
            <a:r>
              <a:rPr lang="en-US" b="1" dirty="0"/>
              <a:t>X</a:t>
            </a:r>
            <a:r>
              <a:rPr lang="en-US" dirty="0"/>
              <a:t> of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features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Some have little variance, some have a lot</a:t>
            </a:r>
          </a:p>
          <a:p>
            <a:pPr lvl="1"/>
            <a:r>
              <a:rPr lang="en-US" dirty="0"/>
              <a:t>Some are correlated, some are not</a:t>
            </a:r>
          </a:p>
          <a:p>
            <a:pPr marL="67469" indent="0">
              <a:buNone/>
            </a:pPr>
            <a:r>
              <a:rPr lang="en-US" dirty="0"/>
              <a:t>Scale each dimension so they are </a:t>
            </a:r>
            <a:br>
              <a:rPr lang="en-US" dirty="0"/>
            </a:br>
            <a:r>
              <a:rPr lang="en-US" dirty="0"/>
              <a:t>comparable</a:t>
            </a:r>
          </a:p>
          <a:p>
            <a:pPr marL="67469" indent="0">
              <a:buNone/>
            </a:pPr>
            <a:r>
              <a:rPr lang="en-US" dirty="0"/>
              <a:t>Consider the </a:t>
            </a:r>
            <a:r>
              <a:rPr lang="en-US" i="1" dirty="0"/>
              <a:t>glass</a:t>
            </a:r>
            <a:r>
              <a:rPr lang="en-US" dirty="0"/>
              <a:t> dataset, with 2D to the right</a:t>
            </a:r>
          </a:p>
          <a:p>
            <a:pPr lvl="1"/>
            <a:r>
              <a:rPr lang="en-US" dirty="0"/>
              <a:t>Sodium and refractive index are plotted and</a:t>
            </a:r>
            <a:br>
              <a:rPr lang="en-US" dirty="0"/>
            </a:br>
            <a:r>
              <a:rPr lang="en-US" dirty="0"/>
              <a:t>might in fact be correlated</a:t>
            </a:r>
          </a:p>
          <a:p>
            <a:endParaRPr lang="en-US" dirty="0"/>
          </a:p>
          <a:p>
            <a:pPr lvl="1"/>
            <a:r>
              <a:rPr lang="en-US" dirty="0"/>
              <a:t>Find the vector that maximizes variance – the principal eigenvector</a:t>
            </a:r>
          </a:p>
          <a:p>
            <a:pPr lvl="1"/>
            <a:r>
              <a:rPr lang="en-US" dirty="0"/>
              <a:t>Repeat for the next orthogonal vector,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E78FC-FECB-4B0A-91E8-86A79FDD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5395F-46FF-47ED-B30E-F5D04210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41197-3E2D-493E-B05D-8C3FE62A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737" y="999379"/>
            <a:ext cx="362000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42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43C9-178A-4DCE-9A61-007D6E1E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Formalize This?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6A63D-F574-4B9D-90BE-988CAC037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some feature </a:t>
                </a:r>
                <a:r>
                  <a:rPr lang="en-US" b="1" dirty="0"/>
                  <a:t>X</a:t>
                </a:r>
                <a:r>
                  <a:rPr lang="en-US" b="1" baseline="30000" dirty="0"/>
                  <a:t>(a)</a:t>
                </a:r>
                <a:r>
                  <a:rPr lang="en-US" dirty="0"/>
                  <a:t>, then we can compute the </a:t>
                </a:r>
                <a:r>
                  <a:rPr lang="en-US" b="1" dirty="0"/>
                  <a:t>variance </a:t>
                </a:r>
                <a:r>
                  <a:rPr lang="en-US" dirty="0"/>
                  <a:t>(</a:t>
                </a:r>
                <a:r>
                  <a:rPr lang="en-US" i="1" dirty="0"/>
                  <a:t>std deviation squared</a:t>
                </a:r>
                <a:r>
                  <a:rPr lang="en-US" dirty="0"/>
                  <a:t>) of this feature :</a:t>
                </a:r>
              </a:p>
              <a:p>
                <a:pPr marL="2857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we can generalize for </a:t>
                </a:r>
                <a:r>
                  <a:rPr lang="en-US" i="1" dirty="0"/>
                  <a:t>1</a:t>
                </a:r>
                <a:r>
                  <a:rPr lang="en-US" dirty="0"/>
                  <a:t> &lt;= </a:t>
                </a:r>
                <a:r>
                  <a:rPr lang="en-US" i="1" dirty="0"/>
                  <a:t>a</a:t>
                </a:r>
                <a:r>
                  <a:rPr lang="en-US" dirty="0"/>
                  <a:t> &lt;= </a:t>
                </a:r>
                <a:r>
                  <a:rPr lang="en-US" i="1" dirty="0"/>
                  <a:t>p</a:t>
                </a:r>
                <a:r>
                  <a:rPr lang="en-US" dirty="0"/>
                  <a:t> to get a variance matrix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Similarly, we can define </a:t>
                </a:r>
                <a:r>
                  <a:rPr lang="en-US" b="1" dirty="0"/>
                  <a:t>covariance</a:t>
                </a:r>
                <a:r>
                  <a:rPr lang="en-US" dirty="0"/>
                  <a:t> to capture how the dimensions vary from the mean with respect to each other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ac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6A63D-F574-4B9D-90BE-988CAC037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2" t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0B542-8DE4-48BA-890D-28916C28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2054E-9DB8-4ED5-9F21-18CE08F7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79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81AE-EE60-45C7-8A53-1D1A811E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Covariance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F9382C-A24D-418D-AE73-BD3099BCC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5717" y="1792591"/>
                <a:ext cx="8157007" cy="37626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1 &lt;= </a:t>
                </a:r>
                <a:r>
                  <a:rPr lang="en-US" sz="2000" i="1" dirty="0"/>
                  <a:t>a</a:t>
                </a:r>
                <a:r>
                  <a:rPr lang="en-US" sz="2000" dirty="0"/>
                  <a:t> &lt;= </a:t>
                </a:r>
                <a:r>
                  <a:rPr lang="en-US" sz="2000" i="1" dirty="0"/>
                  <a:t>p</a:t>
                </a:r>
              </a:p>
              <a:p>
                <a:pPr marL="285750" lvl="1" indent="0">
                  <a:buNone/>
                </a:pPr>
                <a:r>
                  <a:rPr lang="en-US" sz="2000" dirty="0"/>
                  <a:t>For 1 &lt;= </a:t>
                </a:r>
                <a:r>
                  <a:rPr lang="en-US" sz="2000" i="1" dirty="0"/>
                  <a:t>b</a:t>
                </a:r>
                <a:r>
                  <a:rPr lang="en-US" sz="2000" dirty="0"/>
                  <a:t> &lt;= </a:t>
                </a:r>
                <a:r>
                  <a:rPr lang="en-US" sz="2000" i="1" dirty="0"/>
                  <a:t>p</a:t>
                </a:r>
              </a:p>
              <a:p>
                <a:pPr marL="571500" lvl="2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571500" lvl="2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And if X is zero-centered (and </a:t>
                </a:r>
                <a:r>
                  <a:rPr lang="en-US" sz="2000" i="1" dirty="0"/>
                  <a:t>n</a:t>
                </a:r>
                <a:r>
                  <a:rPr lang="en-US" sz="2000" dirty="0"/>
                  <a:t> is large):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0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F9382C-A24D-418D-AE73-BD3099BCC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717" y="1792591"/>
                <a:ext cx="8157007" cy="3762671"/>
              </a:xfrm>
              <a:blipFill>
                <a:blip r:embed="rId3"/>
                <a:stretch>
                  <a:fillRect l="-822" t="-5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25AA0-895B-49B8-9EB4-B1F4B45E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A78DC-82A3-4B25-B2FC-060BA468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616DF-9DD2-4FDB-A61F-D4708C8F9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085" y="1030162"/>
            <a:ext cx="5304386" cy="12962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66E0B2-2059-498B-9101-94B15B16F302}"/>
              </a:ext>
            </a:extLst>
          </p:cNvPr>
          <p:cNvSpPr/>
          <p:nvPr/>
        </p:nvSpPr>
        <p:spPr>
          <a:xfrm>
            <a:off x="4810259" y="227173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5"/>
              </a:rPr>
              <a:t>https://en.wikipedia.org/wiki/Covariance_matrix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547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01E2-AC74-4FBE-941E-6E976166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Covariance Matrix,</a:t>
            </a:r>
            <a:br>
              <a:rPr lang="en-US" dirty="0"/>
            </a:br>
            <a:r>
              <a:rPr lang="en-US" dirty="0"/>
              <a:t>Computing the Principal Components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05678-12EB-4114-B406-EA1CB22ED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Compute the eigenvectors and eigenvalues for the covariance matrix</a:t>
                </a:r>
              </a:p>
              <a:p>
                <a:pPr marL="285750" lvl="1" indent="0">
                  <a:buNone/>
                </a:pPr>
                <a:r>
                  <a:rPr lang="en-US" i="1" dirty="0"/>
                  <a:t>(Can also perform Singular Value Decomposition)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Sort the eigenvectors from highest to lowest, pick the top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285750" lvl="1" indent="0">
                  <a:buNone/>
                </a:pPr>
                <a:r>
                  <a:rPr lang="en-US" i="1" dirty="0"/>
                  <a:t>These are our new, highest-information dimensions – each will be orthogonal</a:t>
                </a:r>
              </a:p>
              <a:p>
                <a:endParaRPr lang="en-US" dirty="0"/>
              </a:p>
              <a:p>
                <a:r>
                  <a:rPr lang="en-US" dirty="0"/>
                  <a:t>Construct a projection matrix </a:t>
                </a:r>
                <a:r>
                  <a:rPr lang="en-US" b="1" dirty="0"/>
                  <a:t>W</a:t>
                </a:r>
                <a:r>
                  <a:rPr lang="en-US" dirty="0"/>
                  <a:t> from these </a:t>
                </a:r>
                <a:r>
                  <a:rPr lang="en-US" i="1" dirty="0"/>
                  <a:t>k</a:t>
                </a:r>
                <a:r>
                  <a:rPr lang="en-US" dirty="0"/>
                  <a:t> eigenvectors</a:t>
                </a:r>
              </a:p>
              <a:p>
                <a:r>
                  <a:rPr lang="en-US" dirty="0"/>
                  <a:t>Transform original dataset </a:t>
                </a:r>
                <a:r>
                  <a:rPr lang="en-US" b="1" dirty="0"/>
                  <a:t>X</a:t>
                </a:r>
                <a:r>
                  <a:rPr lang="en-US" dirty="0"/>
                  <a:t> by multiplying </a:t>
                </a:r>
                <a:r>
                  <a:rPr lang="en-US" b="1" dirty="0"/>
                  <a:t>W</a:t>
                </a:r>
                <a:r>
                  <a:rPr lang="en-US" dirty="0"/>
                  <a:t> to obtain a </a:t>
                </a:r>
                <a:r>
                  <a:rPr lang="en-US" i="1" dirty="0"/>
                  <a:t>k</a:t>
                </a:r>
                <a:r>
                  <a:rPr lang="en-US" dirty="0"/>
                  <a:t>-dimensional feature subspace </a:t>
                </a:r>
                <a:r>
                  <a:rPr lang="en-US" b="1" dirty="0"/>
                  <a:t>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05678-12EB-4114-B406-EA1CB22ED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83DC4-9996-4C7C-AE07-8D1496B1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>
                <a:uFillTx/>
              </a:defRPr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defRPr sz="800" b="0" i="0" kern="1200" dirty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Tahoma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4C25F-6B97-4088-97F3-2219C5DB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47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82B8-E71F-4E71-B183-B9AD148A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PCA, Visualized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755440-A24D-41EF-B58C-22B3D3A13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3238" y="1254224"/>
            <a:ext cx="3334318" cy="3899926"/>
          </a:xfrm>
        </p:spPr>
        <p:txBody>
          <a:bodyPr/>
          <a:lstStyle/>
          <a:p>
            <a:pPr marL="62865" indent="0">
              <a:buNone/>
            </a:pPr>
            <a:r>
              <a:rPr lang="en-US" dirty="0"/>
              <a:t>Transform to new coordinate system:</a:t>
            </a:r>
          </a:p>
          <a:p>
            <a:pPr marL="405765" indent="-342900">
              <a:buSzPct val="100000"/>
              <a:buFont typeface="+mj-lt"/>
              <a:buAutoNum type="arabicPeriod"/>
            </a:pPr>
            <a:r>
              <a:rPr lang="en-US" dirty="0"/>
              <a:t>Find directions of maximum variation (covariance)</a:t>
            </a:r>
          </a:p>
          <a:p>
            <a:pPr marL="405765" indent="-342900">
              <a:buSzPct val="100000"/>
              <a:buFont typeface="+mj-lt"/>
              <a:buAutoNum type="arabicPeriod"/>
            </a:pPr>
            <a:endParaRPr lang="en-US" dirty="0"/>
          </a:p>
          <a:p>
            <a:pPr marL="405765" indent="-342900">
              <a:buSzPct val="100000"/>
              <a:buFont typeface="+mj-lt"/>
              <a:buAutoNum type="arabicPeriod"/>
            </a:pPr>
            <a:r>
              <a:rPr lang="en-US" dirty="0"/>
              <a:t>Minimize reconstruction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AA6A5-2906-4257-93B4-69DDA407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069A1F-9DBF-42C5-9F83-4EDADF342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67" y="1006869"/>
            <a:ext cx="4207645" cy="44234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9CB19C-6325-44C8-AAC3-1B737CC62810}"/>
              </a:ext>
            </a:extLst>
          </p:cNvPr>
          <p:cNvSpPr txBox="1"/>
          <p:nvPr/>
        </p:nvSpPr>
        <p:spPr>
          <a:xfrm>
            <a:off x="5545917" y="3154410"/>
            <a:ext cx="53412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059D6E-1B9E-4EE3-9799-BB242A5B6821}"/>
              </a:ext>
            </a:extLst>
          </p:cNvPr>
          <p:cNvSpPr txBox="1"/>
          <p:nvPr/>
        </p:nvSpPr>
        <p:spPr>
          <a:xfrm>
            <a:off x="6662043" y="3000521"/>
            <a:ext cx="53412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142457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50BD-1241-4318-8124-F25CC7E6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Projection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497C6-2DD6-44D1-BAE2-E957431A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4786D-5A6A-4934-B3B3-9C87CE3A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32" y="973938"/>
            <a:ext cx="6574086" cy="4437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4DA31-4051-4EC9-AE84-91584C875148}"/>
              </a:ext>
            </a:extLst>
          </p:cNvPr>
          <p:cNvSpPr txBox="1"/>
          <p:nvPr/>
        </p:nvSpPr>
        <p:spPr>
          <a:xfrm>
            <a:off x="1514983" y="5015674"/>
            <a:ext cx="53412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PC1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C8254-C400-46C1-BB99-D9FD2B7FB1F9}"/>
              </a:ext>
            </a:extLst>
          </p:cNvPr>
          <p:cNvSpPr txBox="1"/>
          <p:nvPr/>
        </p:nvSpPr>
        <p:spPr>
          <a:xfrm>
            <a:off x="850861" y="4490841"/>
            <a:ext cx="53412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1247899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1AEBC-C239-4DD1-861A-1CDF0123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9E19E-6EDA-46B6-88A3-F70B80F4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is </a:t>
            </a:r>
            <a:r>
              <a:rPr lang="en-US" i="1" dirty="0"/>
              <a:t>not</a:t>
            </a:r>
            <a:r>
              <a:rPr lang="en-US" dirty="0"/>
              <a:t> scale-invariant as it finds the direction of maximum variation!</a:t>
            </a:r>
          </a:p>
          <a:p>
            <a:endParaRPr lang="en-US" dirty="0"/>
          </a:p>
          <a:p>
            <a:r>
              <a:rPr lang="en-US" dirty="0"/>
              <a:t>We can look at </a:t>
            </a:r>
            <a:r>
              <a:rPr lang="en-US" i="1" dirty="0"/>
              <a:t>explained variance</a:t>
            </a:r>
            <a:r>
              <a:rPr lang="en-US" dirty="0"/>
              <a:t> for each component – the ratio of the principal component vs the total variance across all components</a:t>
            </a:r>
          </a:p>
          <a:p>
            <a:pPr lvl="1"/>
            <a:r>
              <a:rPr lang="en-US" dirty="0"/>
              <a:t>First </a:t>
            </a:r>
            <a:r>
              <a:rPr lang="en-US" i="1" dirty="0"/>
              <a:t>k</a:t>
            </a:r>
            <a:r>
              <a:rPr lang="en-US" dirty="0"/>
              <a:t> principal components explain the </a:t>
            </a:r>
            <a:r>
              <a:rPr lang="en-US" b="1" dirty="0"/>
              <a:t>most variance any </a:t>
            </a:r>
            <a:r>
              <a:rPr lang="en-US" b="1" i="1" dirty="0"/>
              <a:t>k</a:t>
            </a:r>
            <a:r>
              <a:rPr lang="en-US" b="1" dirty="0"/>
              <a:t> variables can explain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4DC38-7E7E-41FC-9B10-1AEFFD18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296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B3F7-3522-4E98-96F4-42779277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1BCAA3-C378-4058-82A4-8683BD983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264" y="1457742"/>
                <a:ext cx="5618226" cy="3762671"/>
              </a:xfrm>
            </p:spPr>
            <p:txBody>
              <a:bodyPr>
                <a:normAutofit fontScale="92500" lnSpcReduction="10000"/>
              </a:bodyPr>
              <a:lstStyle/>
              <a:p>
                <a:pPr marL="67469" indent="0">
                  <a:buNone/>
                </a:pPr>
                <a:r>
                  <a:rPr lang="en-US" dirty="0"/>
                  <a:t>For </a:t>
                </a:r>
                <a:r>
                  <a:rPr lang="en-US" i="1" dirty="0" err="1"/>
                  <a:t>i</a:t>
                </a:r>
                <a:r>
                  <a:rPr lang="en-US" dirty="0" err="1"/>
                  <a:t>th</a:t>
                </a:r>
                <a:r>
                  <a:rPr lang="en-US" dirty="0"/>
                  <a:t>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, find </a:t>
                </a:r>
                <a:r>
                  <a:rPr lang="en-US" i="1" dirty="0"/>
                  <a:t>k</a:t>
                </a:r>
                <a:r>
                  <a:rPr lang="en-US" dirty="0"/>
                  <a:t> 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by projecting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onto each of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  <a:r>
                  <a:rPr lang="en-US" b="1" dirty="0"/>
                  <a:t>loading vectors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54768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67469" indent="0">
                  <a:buNone/>
                </a:pPr>
                <a:r>
                  <a:rPr lang="en-US" dirty="0"/>
                  <a:t>Given data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with </a:t>
                </a:r>
                <a:r>
                  <a:rPr lang="en-US" i="1" dirty="0"/>
                  <a:t>n</a:t>
                </a:r>
                <a:r>
                  <a:rPr lang="en-US" dirty="0"/>
                  <a:t> rows and </a:t>
                </a:r>
                <a:r>
                  <a:rPr lang="en-US" i="1" dirty="0"/>
                  <a:t>p</a:t>
                </a:r>
                <a:r>
                  <a:rPr lang="en-US" dirty="0"/>
                  <a:t> columns, we define the T matrix:</a:t>
                </a:r>
              </a:p>
              <a:p>
                <a:pPr marL="6746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67469" indent="0">
                  <a:buNone/>
                </a:pPr>
                <a:r>
                  <a:rPr lang="en-US" dirty="0"/>
                  <a:t>We want to invert this:</a:t>
                </a:r>
              </a:p>
              <a:p>
                <a:pPr marL="67469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524669" lvl="1" indent="0">
                  <a:buNone/>
                </a:pPr>
                <a:endParaRPr lang="en-US" sz="1800" dirty="0"/>
              </a:p>
              <a:p>
                <a:pPr marL="524669" lvl="1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We can’t do this exactly but can approximate it!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C1BCAA3-C378-4058-82A4-8683BD983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264" y="1457742"/>
                <a:ext cx="5618226" cy="3762671"/>
              </a:xfrm>
              <a:blipFill>
                <a:blip r:embed="rId2"/>
                <a:stretch>
                  <a:fillRect l="-217" b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27FE-7645-4548-93FE-FDF5D3D8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FC2D8-B57D-48C0-B817-7980FA17F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89" y="1017201"/>
            <a:ext cx="2839083" cy="29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7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F914DAAF-45D8-48A1-9A2A-CD1C643E134D}"/>
              </a:ext>
            </a:extLst>
          </p:cNvPr>
          <p:cNvSpPr/>
          <p:nvPr/>
        </p:nvSpPr>
        <p:spPr>
          <a:xfrm>
            <a:off x="6306249" y="2384906"/>
            <a:ext cx="619719" cy="6197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9A0389-46DE-412F-A49B-D74BF87E1965}"/>
              </a:ext>
            </a:extLst>
          </p:cNvPr>
          <p:cNvSpPr/>
          <p:nvPr/>
        </p:nvSpPr>
        <p:spPr>
          <a:xfrm>
            <a:off x="7093142" y="1623899"/>
            <a:ext cx="619719" cy="6197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960CF-61CB-4C67-BAB4-ADCAE42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F4ED-1C55-4CDC-B67D-672AF477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2"/>
            <a:ext cx="8157007" cy="2228433"/>
          </a:xfrm>
        </p:spPr>
        <p:txBody>
          <a:bodyPr>
            <a:normAutofit/>
          </a:bodyPr>
          <a:lstStyle/>
          <a:p>
            <a:pPr marL="67469" indent="0">
              <a:buNone/>
            </a:pPr>
            <a:r>
              <a:rPr lang="en-US" sz="2000" dirty="0"/>
              <a:t>1. Find the </a:t>
            </a:r>
            <a:r>
              <a:rPr lang="en-US" sz="2000" i="1" dirty="0"/>
              <a:t>structure</a:t>
            </a:r>
            <a:r>
              <a:rPr lang="en-US" sz="2000" dirty="0"/>
              <a:t> in the data (</a:t>
            </a:r>
            <a:r>
              <a:rPr lang="en-US" sz="2000" i="1" dirty="0"/>
              <a:t>unsupervised)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67469" indent="0">
              <a:buNone/>
            </a:pPr>
            <a:r>
              <a:rPr lang="en-US" sz="2000" dirty="0"/>
              <a:t>2. Find a </a:t>
            </a:r>
            <a:r>
              <a:rPr lang="en-US" sz="2000" i="1" dirty="0"/>
              <a:t>function</a:t>
            </a:r>
            <a:r>
              <a:rPr lang="en-US" sz="2000" dirty="0"/>
              <a:t> mapping from data features to classes (</a:t>
            </a:r>
            <a:r>
              <a:rPr lang="en-US" sz="2000" i="1" dirty="0"/>
              <a:t>supervised)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B235D-7DEE-48A5-9939-8DA80FE36A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1BB8DE-8ACF-4722-AB76-52673718F1A8}"/>
              </a:ext>
            </a:extLst>
          </p:cNvPr>
          <p:cNvGrpSpPr/>
          <p:nvPr/>
        </p:nvGrpSpPr>
        <p:grpSpPr>
          <a:xfrm>
            <a:off x="6105524" y="1510859"/>
            <a:ext cx="2457451" cy="1614487"/>
            <a:chOff x="5519737" y="1500188"/>
            <a:chExt cx="1943100" cy="1143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681FD5-1C13-4FDE-A26E-053866F018E1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FDE4B2-C421-4497-B9D9-37A78C30B5C3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6D4607-4662-4D27-940B-10B25E86DC22}"/>
              </a:ext>
            </a:extLst>
          </p:cNvPr>
          <p:cNvGrpSpPr/>
          <p:nvPr/>
        </p:nvGrpSpPr>
        <p:grpSpPr>
          <a:xfrm>
            <a:off x="6119812" y="3625409"/>
            <a:ext cx="2457451" cy="1614487"/>
            <a:chOff x="5519737" y="1500188"/>
            <a:chExt cx="1943100" cy="1143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B161FA-EDF2-472A-A8F4-731321D1DBC6}"/>
                </a:ext>
              </a:extLst>
            </p:cNvPr>
            <p:cNvCxnSpPr/>
            <p:nvPr/>
          </p:nvCxnSpPr>
          <p:spPr>
            <a:xfrm>
              <a:off x="5534025" y="1500188"/>
              <a:ext cx="0" cy="1128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271D7B-490F-4BBF-928B-7C6BA2D1E41B}"/>
                </a:ext>
              </a:extLst>
            </p:cNvPr>
            <p:cNvCxnSpPr/>
            <p:nvPr/>
          </p:nvCxnSpPr>
          <p:spPr>
            <a:xfrm>
              <a:off x="5519737" y="2643188"/>
              <a:ext cx="1943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96C46F-38C4-45F7-9121-1A6D1DD097C0}"/>
              </a:ext>
            </a:extLst>
          </p:cNvPr>
          <p:cNvSpPr txBox="1"/>
          <p:nvPr/>
        </p:nvSpPr>
        <p:spPr>
          <a:xfrm>
            <a:off x="7148513" y="182518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9CA93-DF80-4A4F-A94B-2EEC5AEF1033}"/>
              </a:ext>
            </a:extLst>
          </p:cNvPr>
          <p:cNvSpPr txBox="1"/>
          <p:nvPr/>
        </p:nvSpPr>
        <p:spPr>
          <a:xfrm>
            <a:off x="7285730" y="158229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2282C-4D8D-46E9-A797-AB110994E218}"/>
              </a:ext>
            </a:extLst>
          </p:cNvPr>
          <p:cNvSpPr txBox="1"/>
          <p:nvPr/>
        </p:nvSpPr>
        <p:spPr>
          <a:xfrm>
            <a:off x="7285730" y="187780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EA4DE-4BBC-4D84-8E75-42923C0AF85E}"/>
              </a:ext>
            </a:extLst>
          </p:cNvPr>
          <p:cNvSpPr txBox="1"/>
          <p:nvPr/>
        </p:nvSpPr>
        <p:spPr>
          <a:xfrm>
            <a:off x="7302989" y="175010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02DE6-9E98-4EC8-BC0E-B197F4A57078}"/>
              </a:ext>
            </a:extLst>
          </p:cNvPr>
          <p:cNvSpPr txBox="1"/>
          <p:nvPr/>
        </p:nvSpPr>
        <p:spPr>
          <a:xfrm>
            <a:off x="7128568" y="172063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455F4-2623-40A3-BEBC-12413F1A6F7E}"/>
              </a:ext>
            </a:extLst>
          </p:cNvPr>
          <p:cNvSpPr txBox="1"/>
          <p:nvPr/>
        </p:nvSpPr>
        <p:spPr>
          <a:xfrm>
            <a:off x="7414603" y="183521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D869C-17E6-4B47-95E3-DA06354C2705}"/>
              </a:ext>
            </a:extLst>
          </p:cNvPr>
          <p:cNvSpPr txBox="1"/>
          <p:nvPr/>
        </p:nvSpPr>
        <p:spPr>
          <a:xfrm>
            <a:off x="6361620" y="255955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B8929-D1C7-4E1F-9FD6-20E5D6E1EE3F}"/>
              </a:ext>
            </a:extLst>
          </p:cNvPr>
          <p:cNvSpPr txBox="1"/>
          <p:nvPr/>
        </p:nvSpPr>
        <p:spPr>
          <a:xfrm>
            <a:off x="6361620" y="2395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C67E40-F252-4A6C-AB05-AB89176C6149}"/>
              </a:ext>
            </a:extLst>
          </p:cNvPr>
          <p:cNvSpPr txBox="1"/>
          <p:nvPr/>
        </p:nvSpPr>
        <p:spPr>
          <a:xfrm>
            <a:off x="6490755" y="249719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FAF6B-AE0B-47F0-ADCF-7E14CFC348A4}"/>
              </a:ext>
            </a:extLst>
          </p:cNvPr>
          <p:cNvSpPr txBox="1"/>
          <p:nvPr/>
        </p:nvSpPr>
        <p:spPr>
          <a:xfrm>
            <a:off x="6608041" y="260027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4310C-4AAF-4FB3-BF13-0C196AE1CF5C}"/>
              </a:ext>
            </a:extLst>
          </p:cNvPr>
          <p:cNvSpPr txBox="1"/>
          <p:nvPr/>
        </p:nvSpPr>
        <p:spPr>
          <a:xfrm>
            <a:off x="1047750" y="1995468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985D98-F24D-4F9E-AA5D-0B8823D955AF}"/>
              </a:ext>
            </a:extLst>
          </p:cNvPr>
          <p:cNvSpPr txBox="1"/>
          <p:nvPr/>
        </p:nvSpPr>
        <p:spPr>
          <a:xfrm>
            <a:off x="1047750" y="3936699"/>
            <a:ext cx="317586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Input data: 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AAFB2-8C4D-428B-9ED5-7FEDAA1FE5DB}"/>
              </a:ext>
            </a:extLst>
          </p:cNvPr>
          <p:cNvSpPr txBox="1"/>
          <p:nvPr/>
        </p:nvSpPr>
        <p:spPr>
          <a:xfrm>
            <a:off x="1119188" y="4422562"/>
            <a:ext cx="308449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/>
              <a:t>+ Labels:  y</a:t>
            </a:r>
            <a:r>
              <a:rPr lang="en-US" sz="2000" baseline="-25000" dirty="0"/>
              <a:t>1</a:t>
            </a:r>
            <a:r>
              <a:rPr lang="en-US" sz="2000" dirty="0"/>
              <a:t>, y</a:t>
            </a:r>
            <a:r>
              <a:rPr lang="en-US" sz="2000" baseline="-25000" dirty="0"/>
              <a:t>2</a:t>
            </a:r>
            <a:r>
              <a:rPr lang="en-US" sz="2000" dirty="0"/>
              <a:t>, y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y</a:t>
            </a:r>
            <a:r>
              <a:rPr lang="en-US" sz="2000" baseline="-25000" dirty="0" err="1"/>
              <a:t>n</a:t>
            </a:r>
            <a:endParaRPr lang="en-US" sz="20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757669-E7FC-4ACD-B837-EB72B6A9E6DB}"/>
              </a:ext>
            </a:extLst>
          </p:cNvPr>
          <p:cNvSpPr txBox="1"/>
          <p:nvPr/>
        </p:nvSpPr>
        <p:spPr>
          <a:xfrm>
            <a:off x="7165772" y="379546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976BFB-D4E8-47B9-A618-EFB275E2D8E8}"/>
              </a:ext>
            </a:extLst>
          </p:cNvPr>
          <p:cNvSpPr txBox="1"/>
          <p:nvPr/>
        </p:nvSpPr>
        <p:spPr>
          <a:xfrm>
            <a:off x="7508672" y="382897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DA0E4-CC2B-4465-9E75-6D717C757790}"/>
              </a:ext>
            </a:extLst>
          </p:cNvPr>
          <p:cNvSpPr txBox="1"/>
          <p:nvPr/>
        </p:nvSpPr>
        <p:spPr>
          <a:xfrm>
            <a:off x="7348537" y="390475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0FE767-A908-42A7-8B18-B976CAB72803}"/>
              </a:ext>
            </a:extLst>
          </p:cNvPr>
          <p:cNvSpPr txBox="1"/>
          <p:nvPr/>
        </p:nvSpPr>
        <p:spPr>
          <a:xfrm>
            <a:off x="7317563" y="370635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98E5B-1637-402D-A64C-8097E62702A5}"/>
              </a:ext>
            </a:extLst>
          </p:cNvPr>
          <p:cNvSpPr txBox="1"/>
          <p:nvPr/>
        </p:nvSpPr>
        <p:spPr>
          <a:xfrm>
            <a:off x="7119938" y="360567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9991C-0B52-435B-875D-F293CB0E425A}"/>
              </a:ext>
            </a:extLst>
          </p:cNvPr>
          <p:cNvSpPr txBox="1"/>
          <p:nvPr/>
        </p:nvSpPr>
        <p:spPr>
          <a:xfrm>
            <a:off x="6605642" y="4263343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06252E-B75A-480E-8062-6FF84BF51CDD}"/>
              </a:ext>
            </a:extLst>
          </p:cNvPr>
          <p:cNvSpPr txBox="1"/>
          <p:nvPr/>
        </p:nvSpPr>
        <p:spPr>
          <a:xfrm>
            <a:off x="6847337" y="433672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4985D3-C008-46AD-AF22-BD7A6695F2A0}"/>
              </a:ext>
            </a:extLst>
          </p:cNvPr>
          <p:cNvSpPr txBox="1"/>
          <p:nvPr/>
        </p:nvSpPr>
        <p:spPr>
          <a:xfrm>
            <a:off x="6765189" y="4437411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88D39D-5D08-4CE7-A38E-5D5B2AC8C639}"/>
              </a:ext>
            </a:extLst>
          </p:cNvPr>
          <p:cNvSpPr txBox="1"/>
          <p:nvPr/>
        </p:nvSpPr>
        <p:spPr>
          <a:xfrm>
            <a:off x="6407167" y="435105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8AC5B1-E57C-4158-BC69-E190B69497AF}"/>
              </a:ext>
            </a:extLst>
          </p:cNvPr>
          <p:cNvSpPr txBox="1"/>
          <p:nvPr/>
        </p:nvSpPr>
        <p:spPr>
          <a:xfrm>
            <a:off x="6566714" y="4525124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F18481-BABC-4F03-AA04-1D1D21C8F470}"/>
              </a:ext>
            </a:extLst>
          </p:cNvPr>
          <p:cNvSpPr txBox="1"/>
          <p:nvPr/>
        </p:nvSpPr>
        <p:spPr>
          <a:xfrm>
            <a:off x="6847337" y="4342578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325074-C178-4F8D-A719-F74246AF605D}"/>
              </a:ext>
            </a:extLst>
          </p:cNvPr>
          <p:cNvSpPr txBox="1"/>
          <p:nvPr/>
        </p:nvSpPr>
        <p:spPr>
          <a:xfrm>
            <a:off x="6765189" y="4443262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3F3247-4407-4A66-8E18-C136E71D8885}"/>
              </a:ext>
            </a:extLst>
          </p:cNvPr>
          <p:cNvSpPr txBox="1"/>
          <p:nvPr/>
        </p:nvSpPr>
        <p:spPr>
          <a:xfrm>
            <a:off x="6407167" y="4356907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8D9554-888D-474A-87FE-89154247ECE9}"/>
              </a:ext>
            </a:extLst>
          </p:cNvPr>
          <p:cNvSpPr txBox="1"/>
          <p:nvPr/>
        </p:nvSpPr>
        <p:spPr>
          <a:xfrm>
            <a:off x="6566714" y="4530975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2AF376-DE9D-459E-8733-13AA234D0136}"/>
              </a:ext>
            </a:extLst>
          </p:cNvPr>
          <p:cNvSpPr txBox="1"/>
          <p:nvPr/>
        </p:nvSpPr>
        <p:spPr>
          <a:xfrm>
            <a:off x="6605642" y="4273176"/>
            <a:ext cx="27443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202A57-19C4-4F88-BB79-7FB9F37E49B5}"/>
              </a:ext>
            </a:extLst>
          </p:cNvPr>
          <p:cNvCxnSpPr/>
          <p:nvPr/>
        </p:nvCxnSpPr>
        <p:spPr>
          <a:xfrm flipH="1" flipV="1">
            <a:off x="6407167" y="3686175"/>
            <a:ext cx="1898633" cy="141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2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40" grpId="0"/>
      <p:bldP spid="41" grpId="0"/>
      <p:bldP spid="42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2DD2-0793-4EE6-9994-FD8BA42F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PCA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ABDF3-851A-42B3-B112-23818D78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7469" indent="0">
              <a:buNone/>
            </a:pPr>
            <a:r>
              <a:rPr lang="en-US" dirty="0"/>
              <a:t>Glass Identification Data Set from UC Irvine ML Repository</a:t>
            </a:r>
          </a:p>
          <a:p>
            <a:pPr marL="547688" lvl="1" indent="0">
              <a:buNone/>
            </a:pPr>
            <a:r>
              <a:rPr lang="en-US" dirty="0">
                <a:hlinkClick r:id="rId2"/>
              </a:rPr>
              <a:t>https://archive.ics.uci.edu/ml/datasets/glass+identification</a:t>
            </a:r>
            <a:endParaRPr lang="en-US" dirty="0"/>
          </a:p>
          <a:p>
            <a:pPr marL="67469" indent="0">
              <a:buNone/>
            </a:pPr>
            <a:r>
              <a:rPr lang="en-US" dirty="0"/>
              <a:t>The task:</a:t>
            </a:r>
          </a:p>
          <a:p>
            <a:pPr marL="547688" lvl="1" indent="0">
              <a:buNone/>
            </a:pPr>
            <a:r>
              <a:rPr lang="en-US" sz="1900" dirty="0"/>
              <a:t>Forensic scientists need to identify the type of glass based on its chemical composition!</a:t>
            </a:r>
          </a:p>
          <a:p>
            <a:pPr marL="547688" lvl="1" indent="0">
              <a:buNone/>
            </a:pPr>
            <a:endParaRPr lang="en-US" sz="1900" dirty="0"/>
          </a:p>
          <a:p>
            <a:pPr marL="547688" lvl="1" indent="0">
              <a:buNone/>
            </a:pPr>
            <a:r>
              <a:rPr lang="en-US" sz="1900" dirty="0"/>
              <a:t>Can we take a dataset of glass instances and their chemical compositions and:</a:t>
            </a:r>
          </a:p>
          <a:p>
            <a:pPr marL="890588" lvl="1" indent="-342900">
              <a:buAutoNum type="arabicPeriod"/>
            </a:pPr>
            <a:r>
              <a:rPr lang="en-US" sz="1900" dirty="0"/>
              <a:t>Reduce dimensionality (by default 8 elements + refractive index are given)</a:t>
            </a:r>
          </a:p>
          <a:p>
            <a:pPr marL="890588" lvl="1" indent="-342900">
              <a:buAutoNum type="arabicPeriod"/>
            </a:pPr>
            <a:r>
              <a:rPr lang="en-US" sz="1900" dirty="0"/>
              <a:t>Predict the type of glass: building, vehicle, container, tableware, headlight </a:t>
            </a:r>
            <a:r>
              <a:rPr lang="en-US" sz="1900" dirty="0">
                <a:solidFill>
                  <a:srgbClr val="7B2017"/>
                </a:solidFill>
              </a:rPr>
              <a:t>[this part uses </a:t>
            </a:r>
            <a:r>
              <a:rPr lang="en-US" sz="1900" b="1" dirty="0">
                <a:solidFill>
                  <a:srgbClr val="7B2017"/>
                </a:solidFill>
              </a:rPr>
              <a:t>supervised machine learning</a:t>
            </a:r>
            <a:r>
              <a:rPr lang="en-US" sz="1900" dirty="0">
                <a:solidFill>
                  <a:srgbClr val="7B2017"/>
                </a:solidFill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CF399-63CD-47AF-A211-481B1FA3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959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A791-B5BA-414A-A654-2D4A39B0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Glass Data in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07D99-8D03-4A8C-B333-F03F80DD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8C2434-5F0F-42C0-963E-503F707ADA9D}"/>
              </a:ext>
            </a:extLst>
          </p:cNvPr>
          <p:cNvGraphicFramePr>
            <a:graphicFrameLocks noGrp="1"/>
          </p:cNvGraphicFramePr>
          <p:nvPr/>
        </p:nvGraphicFramePr>
        <p:xfrm>
          <a:off x="331052" y="1249493"/>
          <a:ext cx="6583458" cy="2517839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406120">
                  <a:extLst>
                    <a:ext uri="{9D8B030D-6E8A-4147-A177-3AD203B41FA5}">
                      <a16:colId xmlns:a16="http://schemas.microsoft.com/office/drawing/2014/main" val="741574444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4041567683"/>
                    </a:ext>
                  </a:extLst>
                </a:gridCol>
                <a:gridCol w="1314170">
                  <a:extLst>
                    <a:ext uri="{9D8B030D-6E8A-4147-A177-3AD203B41FA5}">
                      <a16:colId xmlns:a16="http://schemas.microsoft.com/office/drawing/2014/main" val="3798070841"/>
                    </a:ext>
                  </a:extLst>
                </a:gridCol>
                <a:gridCol w="545820">
                  <a:extLst>
                    <a:ext uri="{9D8B030D-6E8A-4147-A177-3AD203B41FA5}">
                      <a16:colId xmlns:a16="http://schemas.microsoft.com/office/drawing/2014/main" val="587313318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767874737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1395568155"/>
                    </a:ext>
                  </a:extLst>
                </a:gridCol>
                <a:gridCol w="545820">
                  <a:extLst>
                    <a:ext uri="{9D8B030D-6E8A-4147-A177-3AD203B41FA5}">
                      <a16:colId xmlns:a16="http://schemas.microsoft.com/office/drawing/2014/main" val="644184364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4027956602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2416556262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2513303187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1861715257"/>
                    </a:ext>
                  </a:extLst>
                </a:gridCol>
                <a:gridCol w="471441">
                  <a:extLst>
                    <a:ext uri="{9D8B030D-6E8A-4147-A177-3AD203B41FA5}">
                      <a16:colId xmlns:a16="http://schemas.microsoft.com/office/drawing/2014/main" val="3173014711"/>
                    </a:ext>
                  </a:extLst>
                </a:gridCol>
              </a:tblGrid>
              <a:tr h="506879">
                <a:tc>
                  <a:txBody>
                    <a:bodyPr/>
                    <a:lstStyle/>
                    <a:p>
                      <a:pPr algn="r"/>
                      <a:endParaRPr lang="en-US" sz="1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endParaRPr lang="en-US" sz="1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Refractive Index</a:t>
                      </a:r>
                      <a:endParaRPr lang="en-US" sz="1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Na</a:t>
                      </a:r>
                      <a:endParaRPr lang="en-US" sz="1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Mg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Al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Si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K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Ca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Ba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Fe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Type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2511013565"/>
                  </a:ext>
                </a:extLst>
              </a:tr>
              <a:tr h="35904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1.52101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13.64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4.49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1.10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71.78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0.06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8.75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3215947708"/>
                  </a:ext>
                </a:extLst>
              </a:tr>
              <a:tr h="35904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1.51761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13.89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3.60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1.36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72.73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0.48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7.83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3723287160"/>
                  </a:ext>
                </a:extLst>
              </a:tr>
              <a:tr h="35904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1.51618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13.53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3.55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1.54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72.99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0.39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7.78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638016971"/>
                  </a:ext>
                </a:extLst>
              </a:tr>
              <a:tr h="35904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1.51766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13.21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3.69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1.29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72.61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0.57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8.22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3019961720"/>
                  </a:ext>
                </a:extLst>
              </a:tr>
              <a:tr h="35904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1.51742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13.27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3.62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1.24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73.08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0.55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8.07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0.0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436191791"/>
                  </a:ext>
                </a:extLst>
              </a:tr>
              <a:tr h="211200"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  <a:endParaRPr lang="en-US" sz="1000" b="1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effectLst/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 marL="63360" marR="63360" marT="31680" marB="31680" anchor="ctr"/>
                </a:tc>
                <a:extLst>
                  <a:ext uri="{0D108BD9-81ED-4DB2-BD59-A6C34878D82A}">
                    <a16:rowId xmlns:a16="http://schemas.microsoft.com/office/drawing/2014/main" val="48357359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3A3D225-6BBC-47D6-8C1D-5C02CEAE3F4E}"/>
              </a:ext>
            </a:extLst>
          </p:cNvPr>
          <p:cNvSpPr/>
          <p:nvPr/>
        </p:nvSpPr>
        <p:spPr>
          <a:xfrm>
            <a:off x="331052" y="3961719"/>
            <a:ext cx="457200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Remove the ID and the Type labels for </a:t>
            </a:r>
            <a:b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the training data set X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X = </a:t>
            </a:r>
            <a:r>
              <a:rPr lang="en-US" sz="1400" dirty="0" err="1">
                <a:latin typeface="Courier New" panose="02070309020205020404" pitchFamily="49" charset="0"/>
              </a:rPr>
              <a:t>glass_df.drop</a:t>
            </a:r>
            <a:r>
              <a:rPr lang="en-US" sz="1400" dirty="0"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ID'</a:t>
            </a:r>
            <a:r>
              <a:rPr lang="en-US" sz="1400" dirty="0" err="1">
                <a:latin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'Type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</a:rPr>
              <a:t>], axis=</a:t>
            </a:r>
            <a:r>
              <a:rPr lang="en-US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1400" dirty="0"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Labels are in a separate y vector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y = </a:t>
            </a:r>
            <a:r>
              <a:rPr lang="en-US" sz="1400" dirty="0" err="1">
                <a:latin typeface="Courier New" panose="02070309020205020404" pitchFamily="49" charset="0"/>
              </a:rPr>
              <a:t>glass_df</a:t>
            </a:r>
            <a:r>
              <a:rPr lang="en-US" sz="1400" dirty="0"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'Type'</a:t>
            </a:r>
            <a:r>
              <a:rPr lang="en-US" sz="1400" dirty="0">
                <a:latin typeface="Courier New" panose="02070309020205020404" pitchFamily="49" charset="0"/>
              </a:rPr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0FE44F-55F1-45B3-99F2-AD0357A0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64" y="2395751"/>
            <a:ext cx="4045984" cy="285155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52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BD1D-85C5-4A2C-A590-862A60D3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96" y="23784"/>
            <a:ext cx="8157007" cy="1089755"/>
          </a:xfrm>
        </p:spPr>
        <p:txBody>
          <a:bodyPr/>
          <a:lstStyle/>
          <a:p>
            <a:r>
              <a:rPr lang="en-US" dirty="0"/>
              <a:t>Best Practice: Scaling and Centering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7994F-C2BB-46F5-B6BC-E78142C5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E98DF-F069-41D9-AC1D-C485420A5847}"/>
              </a:ext>
            </a:extLst>
          </p:cNvPr>
          <p:cNvSpPr/>
          <p:nvPr/>
        </p:nvSpPr>
        <p:spPr>
          <a:xfrm>
            <a:off x="248652" y="930885"/>
            <a:ext cx="5847347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Courier New" panose="02070309020205020404" pitchFamily="49" charset="0"/>
              </a:rPr>
              <a:t># </a:t>
            </a:r>
            <a:r>
              <a:rPr lang="en-US" sz="1200" dirty="0"/>
              <a:t>Standardize features by removing the mean and scaling to unit variance</a:t>
            </a:r>
            <a:endParaRPr lang="en-US" sz="1200" dirty="0">
              <a:solidFill>
                <a:srgbClr val="AF00DB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latin typeface="Courier New" panose="02070309020205020404" pitchFamily="49" charset="0"/>
              </a:rPr>
              <a:t>sklearn.preprocessing</a:t>
            </a:r>
            <a:r>
              <a:rPr lang="en-US" sz="1200" dirty="0">
                <a:latin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latin typeface="Courier New" panose="02070309020205020404" pitchFamily="49" charset="0"/>
              </a:rPr>
              <a:t> </a:t>
            </a:r>
            <a:r>
              <a:rPr lang="en-US" sz="1200" dirty="0" err="1">
                <a:latin typeface="Courier New" panose="02070309020205020404" pitchFamily="49" charset="0"/>
              </a:rPr>
              <a:t>StandardScaler</a:t>
            </a:r>
            <a:endParaRPr lang="en-US" sz="1200" dirty="0">
              <a:latin typeface="Courier New" panose="02070309020205020404" pitchFamily="49" charset="0"/>
            </a:endParaRPr>
          </a:p>
          <a:p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Standardizing the features between 0 and 1</a:t>
            </a:r>
            <a:endParaRPr lang="en-US" sz="1200" dirty="0">
              <a:latin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</a:rPr>
              <a:t>X = </a:t>
            </a:r>
            <a:r>
              <a:rPr lang="en-US" sz="1200" dirty="0" err="1">
                <a:latin typeface="Courier New" panose="02070309020205020404" pitchFamily="49" charset="0"/>
              </a:rPr>
              <a:t>StandardScaler</a:t>
            </a:r>
            <a:r>
              <a:rPr lang="en-US" sz="1200" dirty="0">
                <a:latin typeface="Courier New" panose="02070309020205020404" pitchFamily="49" charset="0"/>
              </a:rPr>
              <a:t>().</a:t>
            </a:r>
            <a:r>
              <a:rPr lang="en-US" sz="1200" dirty="0" err="1">
                <a:latin typeface="Courier New" panose="02070309020205020404" pitchFamily="49" charset="0"/>
              </a:rPr>
              <a:t>fit_transform</a:t>
            </a:r>
            <a:r>
              <a:rPr lang="en-US" sz="1200" dirty="0">
                <a:latin typeface="Courier New" panose="02070309020205020404" pitchFamily="49" charset="0"/>
              </a:rPr>
              <a:t>(X)</a:t>
            </a:r>
          </a:p>
          <a:p>
            <a:br>
              <a:rPr lang="en-US" sz="1200" dirty="0">
                <a:latin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E73D3-2A73-481F-8101-EAC80BBC40A2}"/>
              </a:ext>
            </a:extLst>
          </p:cNvPr>
          <p:cNvSpPr/>
          <p:nvPr/>
        </p:nvSpPr>
        <p:spPr>
          <a:xfrm>
            <a:off x="248651" y="2524428"/>
            <a:ext cx="5847347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array([[ 0.87286765, 0.28495326, 1.25463857, ..., -0.14576634, -0.35287683, -0.5864509 ], [-0.24933347, 0.59181718, 0.63616803, ..., -0.79373376, -0.35287683, -0.5864509 ], [-0.72131806, 0.14993314, 0.60142249, ..., -0.82894938, -0.35287683, -0.5864509 ], ..., [ 0.75404635, 1.16872135, -1.86551055, ..., -0.36410319, 2.95320036, -0.5864509 ], [-0.61239854, 1.19327046, -1.86551055, ..., -0.33593069, 2.81208731, -0.5864509 ], [-0.41436305, 1.00915211, -1.86551055, ..., -0.23732695, 3.01367739, -0.5864509 ]])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E03C6-87D0-4D8D-B77A-48560DFC6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805" y="1739396"/>
            <a:ext cx="3926170" cy="2695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9BB9EF-2825-47C5-8C77-E1E22E0C90AD}"/>
              </a:ext>
            </a:extLst>
          </p:cNvPr>
          <p:cNvCxnSpPr/>
          <p:nvPr/>
        </p:nvCxnSpPr>
        <p:spPr>
          <a:xfrm>
            <a:off x="5061284" y="3168316"/>
            <a:ext cx="1203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140A86-779C-4D61-90E3-F890B6F7B667}"/>
              </a:ext>
            </a:extLst>
          </p:cNvPr>
          <p:cNvCxnSpPr/>
          <p:nvPr/>
        </p:nvCxnSpPr>
        <p:spPr>
          <a:xfrm flipV="1">
            <a:off x="6272463" y="3176337"/>
            <a:ext cx="0" cy="96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551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D62F-1049-40D1-955B-8F416251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790BD-1E21-4207-9A78-3B181EA2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403CD-EE30-41C6-BD91-A46819DF48E0}"/>
              </a:ext>
            </a:extLst>
          </p:cNvPr>
          <p:cNvSpPr/>
          <p:nvPr/>
        </p:nvSpPr>
        <p:spPr>
          <a:xfrm>
            <a:off x="524751" y="1000826"/>
            <a:ext cx="457200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sklearn.decomposition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latin typeface="Courier New" panose="02070309020205020404" pitchFamily="49" charset="0"/>
              </a:rPr>
              <a:t> PCA</a:t>
            </a:r>
          </a:p>
          <a:p>
            <a:br>
              <a:rPr lang="en-US" sz="1400" dirty="0">
                <a:latin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</a:rPr>
              <a:t>pca</a:t>
            </a:r>
            <a:r>
              <a:rPr lang="en-US" sz="1400" dirty="0">
                <a:latin typeface="Courier New" panose="02070309020205020404" pitchFamily="49" charset="0"/>
              </a:rPr>
              <a:t> = PCA(</a:t>
            </a:r>
            <a:r>
              <a:rPr lang="en-US" sz="1400" dirty="0" err="1">
                <a:latin typeface="Courier New" panose="02070309020205020404" pitchFamily="49" charset="0"/>
              </a:rPr>
              <a:t>n_components</a:t>
            </a:r>
            <a:r>
              <a:rPr lang="en-US" sz="1400" dirty="0">
                <a:latin typeface="Courier New" panose="02070309020205020404" pitchFamily="49" charset="0"/>
              </a:rPr>
              <a:t>=9)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X2 = </a:t>
            </a:r>
            <a:r>
              <a:rPr lang="en-US" sz="1400" dirty="0" err="1">
                <a:latin typeface="Courier New" panose="02070309020205020404" pitchFamily="49" charset="0"/>
              </a:rPr>
              <a:t>pca.fit_transform</a:t>
            </a:r>
            <a:r>
              <a:rPr lang="en-US" sz="1400" dirty="0">
                <a:latin typeface="Courier New" panose="02070309020205020404" pitchFamily="49" charset="0"/>
              </a:rPr>
              <a:t>(X)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74BFC-87D4-4FCD-9838-BA9AD13C12E4}"/>
              </a:ext>
            </a:extLst>
          </p:cNvPr>
          <p:cNvSpPr/>
          <p:nvPr/>
        </p:nvSpPr>
        <p:spPr>
          <a:xfrm>
            <a:off x="470263" y="2416640"/>
            <a:ext cx="8430126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2121"/>
                </a:solidFill>
                <a:latin typeface="Courier New" panose="02070309020205020404" pitchFamily="49" charset="0"/>
              </a:rPr>
              <a:t>array([[ 0.54517662, -0.2581256 , 0.11088095, -0.42870863, -0.22883635, -0.21934405, 0.49230609, -0.25037512, 0.18584154], [ 0.28568318, 0.27035007, -0.59355826, 0.29521154, -0.15509891, -0.15397013, 0.3453798 , 0.48470218, -0.06203879], [ 0.08691083, -0.38491962, 0.00841796, 0.32923712, -0.45870884, 0.66257412, -0.00098473, 0.07405473, 0.28445055], [ 0.14738099, 0.49124204, 0.37878577, -0.13750592, -0.65253771, -0.03853544, -0.27644322, 0.13317545, -0.23049202], [-0.0735427 , 0.1536833 , 0.12350912, 0.01410888, 0.00850012, -0.30703984, -0.18818774, 0.25133426, 0.87326405], [ 0.11528772, -0.55811757, 0.30818598, -0.01885731, 0.08609797, -0.24363237, -0.14866937, 0.65721884, -0.24304431], [ 0.08186724, 0.14858006, -0.20604537, -0.69923557, 0.21606658, 0.50412141, -0.09913463, 0.35178255, 0.07372136], [-0.7522159 , -0.12769315, -0.07689061, -0.27444105, -0.37992298, -0.10981168, 0.39870468, 0.14493235, -0.01627141], [ 0.02573194, -0.31193718, -0.57727335, -0.19222686, -0.29807321, -0.26050863, -0.57932321, -0.1982282 , -0.01466944]])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E1D85-1136-4286-BEC9-79CB293C5CBE}"/>
              </a:ext>
            </a:extLst>
          </p:cNvPr>
          <p:cNvSpPr/>
          <p:nvPr/>
        </p:nvSpPr>
        <p:spPr>
          <a:xfrm>
            <a:off x="524751" y="1954933"/>
            <a:ext cx="4572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Let's see the components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</a:rPr>
              <a:t>pca.components</a:t>
            </a:r>
            <a:r>
              <a:rPr lang="en-US" sz="1400" dirty="0">
                <a:latin typeface="Courier New" panose="02070309020205020404" pitchFamily="49" charset="0"/>
              </a:rPr>
              <a:t>_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8D61BA-629C-45ED-AC45-82B1EED41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440" y="1306202"/>
            <a:ext cx="4526139" cy="310259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6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D392-DA35-44AE-BB77-F9CA6EEA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PCA via Singular Value Decomposition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D6AA0-68BB-4B51-B737-0164F83C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5" y="1866275"/>
            <a:ext cx="7514035" cy="3354138"/>
          </a:xfrm>
        </p:spPr>
        <p:txBody>
          <a:bodyPr/>
          <a:lstStyle/>
          <a:p>
            <a:r>
              <a:rPr lang="en-US" dirty="0"/>
              <a:t>Subtract off the mean from each column</a:t>
            </a:r>
          </a:p>
          <a:p>
            <a:r>
              <a:rPr lang="en-US" dirty="0"/>
              <a:t>Calculate the SVD of the matrix</a:t>
            </a:r>
          </a:p>
          <a:p>
            <a:r>
              <a:rPr lang="en-US" dirty="0"/>
              <a:t>Take the </a:t>
            </a:r>
            <a:r>
              <a:rPr lang="en-US" i="1" dirty="0"/>
              <a:t>k</a:t>
            </a:r>
            <a:r>
              <a:rPr lang="en-US" dirty="0"/>
              <a:t> principal eigenvectors for the matrix </a:t>
            </a:r>
            <a:r>
              <a:rPr lang="en-US" b="1" dirty="0"/>
              <a:t>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A1E72-C208-43F7-897F-4950035E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49237-D48A-43B8-83FE-A9C07FD82E5C}"/>
              </a:ext>
            </a:extLst>
          </p:cNvPr>
          <p:cNvSpPr txBox="1"/>
          <p:nvPr/>
        </p:nvSpPr>
        <p:spPr>
          <a:xfrm>
            <a:off x="1654015" y="1339797"/>
            <a:ext cx="4161717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A great tutorial: </a:t>
            </a:r>
            <a:r>
              <a:rPr lang="en-US" dirty="0">
                <a:hlinkClick r:id="rId2"/>
              </a:rPr>
              <a:t>https://arxiv.org/pdf/1404.1100.pdf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36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9772-0288-49AA-97C0-130B3A18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vs Variance</a:t>
            </a:r>
            <a:br>
              <a:rPr lang="en-US" dirty="0"/>
            </a:br>
            <a:r>
              <a:rPr lang="en-US" dirty="0"/>
              <a:t>(Showing with 9 possible components)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0CE1C-1452-4D6C-8C57-100755B8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DE278-0A2C-4F73-8A2A-32CEB6690E5D}"/>
              </a:ext>
            </a:extLst>
          </p:cNvPr>
          <p:cNvSpPr/>
          <p:nvPr/>
        </p:nvSpPr>
        <p:spPr>
          <a:xfrm>
            <a:off x="516730" y="1184185"/>
            <a:ext cx="457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</a:rPr>
              <a:t>np.set_printoptions</a:t>
            </a:r>
            <a:r>
              <a:rPr lang="en-US" sz="1600" dirty="0">
                <a:latin typeface="Courier New" panose="02070309020205020404" pitchFamily="49" charset="0"/>
              </a:rPr>
              <a:t>(suppress=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latin typeface="Courier New" panose="02070309020205020404" pitchFamily="49" charset="0"/>
              </a:rPr>
              <a:t>pca.explained_variance_ratio</a:t>
            </a:r>
            <a:r>
              <a:rPr lang="en-US" sz="1600" dirty="0">
                <a:latin typeface="Courier New" panose="02070309020205020404" pitchFamily="49" charset="0"/>
              </a:rPr>
              <a:t>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B43B0-B6D4-446C-832C-26D9319FB43B}"/>
              </a:ext>
            </a:extLst>
          </p:cNvPr>
          <p:cNvSpPr/>
          <p:nvPr/>
        </p:nvSpPr>
        <p:spPr>
          <a:xfrm>
            <a:off x="516730" y="1796886"/>
            <a:ext cx="45720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array([0.27901819, 0.2277858 , 0.15609378, 0.12865138, 0.10155581, 0.05862613, 0.04099538, 0.00709477, 0.00017876])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1DB6D-FC44-49E7-B9EE-D2F7C887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680" y="2195488"/>
            <a:ext cx="4777320" cy="30861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D544FF-BF9A-4167-A4D2-FA0482F9EE3D}"/>
              </a:ext>
            </a:extLst>
          </p:cNvPr>
          <p:cNvCxnSpPr/>
          <p:nvPr/>
        </p:nvCxnSpPr>
        <p:spPr>
          <a:xfrm>
            <a:off x="7692189" y="2045368"/>
            <a:ext cx="0" cy="295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0D65C6-9AD6-404E-8967-8834E84DF2BA}"/>
              </a:ext>
            </a:extLst>
          </p:cNvPr>
          <p:cNvSpPr txBox="1"/>
          <p:nvPr/>
        </p:nvSpPr>
        <p:spPr>
          <a:xfrm>
            <a:off x="516730" y="3473003"/>
            <a:ext cx="3301930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We should ideally set </a:t>
            </a:r>
            <a:r>
              <a:rPr lang="en-US" i="1" dirty="0"/>
              <a:t>k</a:t>
            </a:r>
            <a:endParaRPr lang="en-US" dirty="0"/>
          </a:p>
          <a:p>
            <a:r>
              <a:rPr lang="en-US" dirty="0"/>
              <a:t>to the smallest value where</a:t>
            </a:r>
            <a:br>
              <a:rPr lang="en-US" dirty="0"/>
            </a:br>
            <a:r>
              <a:rPr lang="en-US" dirty="0"/>
              <a:t>we see things flatten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37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79FD-6EEE-425F-83AC-4780F48F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Often Feeds into Supervised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BE34A-A62A-482F-9E98-8F218BAE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80983-B662-4721-9805-0DDAAF72781C}"/>
              </a:ext>
            </a:extLst>
          </p:cNvPr>
          <p:cNvSpPr/>
          <p:nvPr/>
        </p:nvSpPr>
        <p:spPr>
          <a:xfrm>
            <a:off x="280513" y="1249493"/>
            <a:ext cx="6208294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sklearn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linear_model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mean_squared_error</a:t>
            </a:r>
            <a:r>
              <a:rPr lang="en-US" sz="1400" dirty="0">
                <a:latin typeface="Courier New" panose="02070309020205020404" pitchFamily="49" charset="0"/>
              </a:rPr>
              <a:t>, r2_score</a:t>
            </a:r>
          </a:p>
          <a:p>
            <a:r>
              <a:rPr lang="en-US" sz="14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sklearn.model_selection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latin typeface="Courier New" panose="02070309020205020404" pitchFamily="49" charset="0"/>
              </a:rPr>
              <a:t> </a:t>
            </a:r>
            <a:r>
              <a:rPr lang="en-US" sz="1400" dirty="0" err="1">
                <a:latin typeface="Courier New" panose="02070309020205020404" pitchFamily="49" charset="0"/>
              </a:rPr>
              <a:t>train_test_split</a:t>
            </a:r>
            <a:endParaRPr lang="en-US" sz="1400" dirty="0">
              <a:latin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Split 80% of data to train the supervised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classifer</a:t>
            </a:r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and 20% to test on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</a:rPr>
              <a:t>X_train</a:t>
            </a:r>
            <a:r>
              <a:rPr lang="en-US" sz="1400" dirty="0"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</a:rPr>
              <a:t>X_test</a:t>
            </a:r>
            <a:r>
              <a:rPr lang="en-US" sz="1400" dirty="0"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</a:rPr>
              <a:t>y_train</a:t>
            </a:r>
            <a:r>
              <a:rPr lang="en-US" sz="1400" dirty="0"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</a:rPr>
              <a:t>y_test</a:t>
            </a:r>
            <a:r>
              <a:rPr lang="en-US" sz="1400" dirty="0">
                <a:latin typeface="Courier New" panose="02070309020205020404" pitchFamily="49" charset="0"/>
              </a:rPr>
              <a:t> = </a:t>
            </a:r>
            <a:r>
              <a:rPr lang="en-US" sz="1400" dirty="0" err="1">
                <a:latin typeface="Courier New" panose="02070309020205020404" pitchFamily="49" charset="0"/>
              </a:rPr>
              <a:t>train_test_split</a:t>
            </a:r>
            <a:r>
              <a:rPr lang="en-US" sz="1400" dirty="0">
                <a:latin typeface="Courier New" panose="02070309020205020404" pitchFamily="49" charset="0"/>
              </a:rPr>
              <a:t>(\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  X, y, </a:t>
            </a:r>
            <a:r>
              <a:rPr lang="en-US" sz="1400" dirty="0" err="1">
                <a:latin typeface="Courier New" panose="02070309020205020404" pitchFamily="49" charset="0"/>
              </a:rPr>
              <a:t>test_size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0.20</a:t>
            </a:r>
            <a:r>
              <a:rPr lang="en-US" sz="1400" dirty="0">
                <a:latin typeface="Courier New" panose="02070309020205020404" pitchFamily="49" charset="0"/>
              </a:rPr>
              <a:t>, </a:t>
            </a:r>
            <a:r>
              <a:rPr lang="en-US" sz="1400" dirty="0" err="1">
                <a:latin typeface="Courier New" panose="02070309020205020404" pitchFamily="49" charset="0"/>
              </a:rPr>
              <a:t>random_state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urier New" panose="02070309020205020404" pitchFamily="49" charset="0"/>
              </a:rPr>
              <a:t>42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1400" dirty="0"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Fit the PCA on the training data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</a:rPr>
              <a:t>pca</a:t>
            </a:r>
            <a:r>
              <a:rPr lang="en-US" sz="1400" dirty="0">
                <a:latin typeface="Courier New" panose="02070309020205020404" pitchFamily="49" charset="0"/>
              </a:rPr>
              <a:t> = PCA(</a:t>
            </a:r>
            <a:r>
              <a:rPr lang="en-US" sz="1400" dirty="0" err="1">
                <a:latin typeface="Courier New" panose="02070309020205020404" pitchFamily="49" charset="0"/>
              </a:rPr>
              <a:t>n_components</a:t>
            </a:r>
            <a:r>
              <a:rPr lang="en-US" sz="1400" dirty="0"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</a:rPr>
              <a:t>X_train_2 = </a:t>
            </a:r>
            <a:r>
              <a:rPr lang="en-US" sz="1400" b="1" dirty="0" err="1">
                <a:latin typeface="Courier New" panose="02070309020205020404" pitchFamily="49" charset="0"/>
              </a:rPr>
              <a:t>pca.fit_transform</a:t>
            </a:r>
            <a:r>
              <a:rPr lang="en-US" sz="1400" b="1" dirty="0"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</a:rPr>
              <a:t>X_train</a:t>
            </a:r>
            <a:r>
              <a:rPr lang="en-US" sz="1400" b="1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1400" dirty="0"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Then train a simple linear regression classifier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(details aren’t important yet -- tries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to find the best 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weighted linear combination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 to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match the output)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</a:rPr>
              <a:t>regr</a:t>
            </a:r>
            <a:r>
              <a:rPr lang="en-US" sz="1400" b="1" dirty="0">
                <a:latin typeface="Courier New" panose="02070309020205020404" pitchFamily="49" charset="0"/>
              </a:rPr>
              <a:t> = </a:t>
            </a:r>
            <a:r>
              <a:rPr lang="en-US" sz="1400" b="1" dirty="0" err="1">
                <a:latin typeface="Courier New" panose="02070309020205020404" pitchFamily="49" charset="0"/>
              </a:rPr>
              <a:t>linear_model.LinearRegression</a:t>
            </a:r>
            <a:r>
              <a:rPr lang="en-US" sz="1400" b="1" dirty="0">
                <a:latin typeface="Courier New" panose="02070309020205020404" pitchFamily="49" charset="0"/>
              </a:rPr>
              <a:t>()</a:t>
            </a:r>
          </a:p>
          <a:p>
            <a:r>
              <a:rPr lang="en-US" sz="1400" b="1" dirty="0" err="1">
                <a:latin typeface="Courier New" panose="02070309020205020404" pitchFamily="49" charset="0"/>
              </a:rPr>
              <a:t>regr.fit</a:t>
            </a:r>
            <a:r>
              <a:rPr lang="en-US" sz="1400" b="1" dirty="0">
                <a:latin typeface="Courier New" panose="02070309020205020404" pitchFamily="49" charset="0"/>
              </a:rPr>
              <a:t>(X_train_2, </a:t>
            </a:r>
            <a:r>
              <a:rPr lang="en-US" sz="1400" b="1" dirty="0" err="1">
                <a:latin typeface="Courier New" panose="02070309020205020404" pitchFamily="49" charset="0"/>
              </a:rPr>
              <a:t>y_train</a:t>
            </a:r>
            <a:r>
              <a:rPr lang="en-US" sz="1400" b="1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6FF3E-51C6-4E48-B5E7-6C5848C96B79}"/>
              </a:ext>
            </a:extLst>
          </p:cNvPr>
          <p:cNvSpPr/>
          <p:nvPr/>
        </p:nvSpPr>
        <p:spPr>
          <a:xfrm>
            <a:off x="5285874" y="3063300"/>
            <a:ext cx="3858126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</a:rPr>
              <a:t>X_test_2 = </a:t>
            </a:r>
            <a:r>
              <a:rPr lang="en-US" sz="1600" b="1" dirty="0" err="1">
                <a:latin typeface="Courier New" panose="02070309020205020404" pitchFamily="49" charset="0"/>
              </a:rPr>
              <a:t>pca.transform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</a:rPr>
              <a:t>X_test</a:t>
            </a:r>
            <a:r>
              <a:rPr lang="en-US" sz="1600" b="1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b="1" dirty="0" err="1">
                <a:latin typeface="Courier New" panose="02070309020205020404" pitchFamily="49" charset="0"/>
              </a:rPr>
              <a:t>regr.predict</a:t>
            </a:r>
            <a:r>
              <a:rPr lang="en-US" sz="1600" b="1" dirty="0">
                <a:latin typeface="Courier New" panose="02070309020205020404" pitchFamily="49" charset="0"/>
              </a:rPr>
              <a:t>(X_test_2)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</a:rPr>
              <a:t>regr.score</a:t>
            </a:r>
            <a:r>
              <a:rPr lang="en-US" sz="1600" dirty="0">
                <a:latin typeface="Courier New" panose="02070309020205020404" pitchFamily="49" charset="0"/>
              </a:rPr>
              <a:t>(X_test_2, </a:t>
            </a:r>
            <a:r>
              <a:rPr lang="en-US" sz="1600" dirty="0" err="1">
                <a:latin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840E0C-BD81-4428-A5F0-2353C491BA08}"/>
              </a:ext>
            </a:extLst>
          </p:cNvPr>
          <p:cNvSpPr/>
          <p:nvPr/>
        </p:nvSpPr>
        <p:spPr>
          <a:xfrm>
            <a:off x="6381536" y="4682913"/>
            <a:ext cx="266611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12121"/>
                </a:solidFill>
                <a:latin typeface="Courier New" panose="02070309020205020404" pitchFamily="49" charset="0"/>
              </a:rPr>
              <a:t>0.8739872270917841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711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884-1BC0-457E-9AE5-4662E314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Principal Component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ED56-0E4F-4649-9E42-9DD35329B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2" y="1384217"/>
            <a:ext cx="8157007" cy="3762671"/>
          </a:xfrm>
        </p:spPr>
        <p:txBody>
          <a:bodyPr/>
          <a:lstStyle/>
          <a:p>
            <a:r>
              <a:rPr lang="en-US" dirty="0"/>
              <a:t>Unsupervised method to reduce dimensionality, often before running supervised machine learning</a:t>
            </a:r>
          </a:p>
          <a:p>
            <a:pPr lvl="1"/>
            <a:r>
              <a:rPr lang="en-US" sz="2000" dirty="0"/>
              <a:t>Finds directions of maximum variance in high-dimensional data</a:t>
            </a:r>
          </a:p>
          <a:p>
            <a:pPr lvl="1"/>
            <a:r>
              <a:rPr lang="en-US" sz="2000" dirty="0"/>
              <a:t>Projects onto a smaller (or equal) subspace</a:t>
            </a:r>
          </a:p>
          <a:p>
            <a:pPr lvl="1"/>
            <a:r>
              <a:rPr lang="en-US" sz="2000" dirty="0"/>
              <a:t>Uses SVD (or eigenvectors) under the covers</a:t>
            </a:r>
          </a:p>
          <a:p>
            <a:pPr lvl="1"/>
            <a:endParaRPr lang="en-US" dirty="0"/>
          </a:p>
          <a:p>
            <a:r>
              <a:rPr lang="en-US" dirty="0"/>
              <a:t>Assumes linearity</a:t>
            </a:r>
          </a:p>
          <a:p>
            <a:r>
              <a:rPr lang="en-US" dirty="0"/>
              <a:t>Sensitive to data scaling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B6F03-5A33-495B-914E-885E3F1299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257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04E6-5E8E-4532-932D-DBBEE5AD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Alternative for Visualization: t-SNE</a:t>
            </a:r>
            <a:br>
              <a:rPr lang="en-US" dirty="0"/>
            </a:br>
            <a:r>
              <a:rPr lang="en-US" dirty="0"/>
              <a:t>t-Distributed Stochastic Neighbor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927AC-5361-42A2-9F36-369C09F2E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7469" indent="0">
              <a:buNone/>
            </a:pPr>
            <a:r>
              <a:rPr lang="en-US" dirty="0"/>
              <a:t>For visualizing high-dimensional data</a:t>
            </a:r>
          </a:p>
          <a:p>
            <a:pPr marL="67469" indent="0">
              <a:buNone/>
            </a:pPr>
            <a:r>
              <a:rPr lang="en-US" dirty="0"/>
              <a:t>Makes similar data points close</a:t>
            </a:r>
          </a:p>
          <a:p>
            <a:pPr lvl="1"/>
            <a:r>
              <a:rPr lang="en-US" sz="2000" dirty="0"/>
              <a:t>Converts similarities between data points to joint probabilities</a:t>
            </a:r>
          </a:p>
          <a:p>
            <a:pPr lvl="1"/>
            <a:r>
              <a:rPr lang="en-US" sz="2000" dirty="0"/>
              <a:t>Minimizes </a:t>
            </a:r>
            <a:r>
              <a:rPr lang="en-US" sz="2000" dirty="0" err="1"/>
              <a:t>Kullback-Leibler</a:t>
            </a:r>
            <a:r>
              <a:rPr lang="en-US" sz="2000" dirty="0"/>
              <a:t> divergence between joint probabilities of low-dimensional embedding and high-dimensional data</a:t>
            </a:r>
          </a:p>
          <a:p>
            <a:pPr lvl="1"/>
            <a:endParaRPr lang="en-US" dirty="0"/>
          </a:p>
          <a:p>
            <a:pPr marL="67469" indent="0">
              <a:buNone/>
            </a:pPr>
            <a:r>
              <a:rPr lang="en-US" dirty="0"/>
              <a:t>Non-convex cost function</a:t>
            </a:r>
          </a:p>
          <a:p>
            <a:pPr lvl="1"/>
            <a:r>
              <a:rPr lang="en-US" sz="2000" dirty="0"/>
              <a:t>Different initializations yield different results</a:t>
            </a:r>
          </a:p>
          <a:p>
            <a:pPr lvl="1"/>
            <a:r>
              <a:rPr lang="en-US" sz="2000" dirty="0"/>
              <a:t>Can be slow, may want to do PCA first!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EC974-FDE1-4126-AF05-CF3FD8AB04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642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CD24-77E2-4F40-9896-9DBFB7D8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1CF5F-AB6A-465B-9211-C0EE66918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14AD9-F5B0-484C-AA5A-62C3D85D2DB5}"/>
              </a:ext>
            </a:extLst>
          </p:cNvPr>
          <p:cNvSpPr/>
          <p:nvPr/>
        </p:nvSpPr>
        <p:spPr>
          <a:xfrm>
            <a:off x="264694" y="1419045"/>
            <a:ext cx="55826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sklearn.manifold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TSNE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X_embedded</a:t>
            </a:r>
            <a:r>
              <a:rPr lang="en-US" dirty="0">
                <a:latin typeface="Courier New" panose="02070309020205020404" pitchFamily="49" charset="0"/>
              </a:rPr>
              <a:t> = TSNE(</a:t>
            </a:r>
            <a:r>
              <a:rPr lang="en-US" dirty="0" err="1">
                <a:latin typeface="Courier New" panose="02070309020205020404" pitchFamily="49" charset="0"/>
              </a:rPr>
              <a:t>n_components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</a:rPr>
              <a:t>fit_transform</a:t>
            </a:r>
            <a:r>
              <a:rPr lang="en-US" dirty="0">
                <a:latin typeface="Courier New" panose="02070309020205020404" pitchFamily="49" charset="0"/>
              </a:rPr>
              <a:t>(X)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plt.scatter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X_embedded</a:t>
            </a:r>
            <a:r>
              <a:rPr lang="en-US" dirty="0">
                <a:latin typeface="Courier New" panose="02070309020205020404" pitchFamily="49" charset="0"/>
              </a:rPr>
              <a:t>[:,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],</a:t>
            </a:r>
            <a:r>
              <a:rPr lang="en-US" dirty="0" err="1">
                <a:latin typeface="Courier New" panose="02070309020205020404" pitchFamily="49" charset="0"/>
              </a:rPr>
              <a:t>X_embedded</a:t>
            </a:r>
            <a:r>
              <a:rPr lang="en-US" dirty="0">
                <a:latin typeface="Courier New" panose="02070309020205020404" pitchFamily="49" charset="0"/>
              </a:rPr>
              <a:t>[:,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21028-4C02-4E69-8F75-B3B2ED47C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595" y="2466955"/>
            <a:ext cx="4420798" cy="29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0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D6FF-000A-4506-86E3-CBAFE096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293302"/>
            <a:ext cx="8157007" cy="1089755"/>
          </a:xfrm>
        </p:spPr>
        <p:txBody>
          <a:bodyPr/>
          <a:lstStyle/>
          <a:p>
            <a:r>
              <a:rPr lang="en-US" dirty="0"/>
              <a:t>A Workflow for ML:</a:t>
            </a:r>
            <a:br>
              <a:rPr lang="en-US" dirty="0"/>
            </a:br>
            <a:r>
              <a:rPr lang="en-US" dirty="0"/>
              <a:t>Unsupervised </a:t>
            </a:r>
            <a:r>
              <a:rPr lang="en-US" dirty="0">
                <a:sym typeface="Wingdings" panose="05000000000000000000" pitchFamily="2" charset="2"/>
              </a:rPr>
              <a:t> Supervised Learning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AEF43-FD92-4476-88C3-6F3A28FF9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523" y="1530850"/>
            <a:ext cx="7348371" cy="3648467"/>
          </a:xfrm>
        </p:spPr>
        <p:txBody>
          <a:bodyPr/>
          <a:lstStyle/>
          <a:p>
            <a:pPr marL="67469" indent="0">
              <a:buNone/>
            </a:pPr>
            <a:r>
              <a:rPr lang="en-US" dirty="0"/>
              <a:t>Often, </a:t>
            </a:r>
            <a:r>
              <a:rPr lang="en-US" b="1" dirty="0"/>
              <a:t>start with unsupervised learning</a:t>
            </a:r>
            <a:r>
              <a:rPr lang="en-US" dirty="0"/>
              <a:t>, which can:</a:t>
            </a:r>
          </a:p>
          <a:p>
            <a:r>
              <a:rPr lang="en-US" sz="2000" dirty="0"/>
              <a:t>Reduce number of dimensions</a:t>
            </a:r>
          </a:p>
          <a:p>
            <a:r>
              <a:rPr lang="en-US" sz="2000" dirty="0"/>
              <a:t>Provide insights into natural clusters</a:t>
            </a:r>
          </a:p>
          <a:p>
            <a:r>
              <a:rPr lang="en-US" sz="2000" dirty="0"/>
              <a:t>Generate more natural features</a:t>
            </a:r>
          </a:p>
          <a:p>
            <a:endParaRPr lang="en-US" sz="2000" dirty="0"/>
          </a:p>
          <a:p>
            <a:pPr marL="67469" indent="0">
              <a:buNone/>
            </a:pPr>
            <a:r>
              <a:rPr lang="en-US" dirty="0"/>
              <a:t>Then run supervised learning methods!</a:t>
            </a:r>
          </a:p>
          <a:p>
            <a:pPr marL="6746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A208F-C693-4906-BE75-53F6728D86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907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CD24-77E2-4F40-9896-9DBFB7D8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1CF5F-AB6A-465B-9211-C0EE66918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14AD9-F5B0-484C-AA5A-62C3D85D2DB5}"/>
              </a:ext>
            </a:extLst>
          </p:cNvPr>
          <p:cNvSpPr/>
          <p:nvPr/>
        </p:nvSpPr>
        <p:spPr>
          <a:xfrm>
            <a:off x="264694" y="1419045"/>
            <a:ext cx="55826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sklearn.manifold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TSNE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X_embedded</a:t>
            </a:r>
            <a:r>
              <a:rPr lang="en-US" dirty="0">
                <a:latin typeface="Courier New" panose="02070309020205020404" pitchFamily="49" charset="0"/>
              </a:rPr>
              <a:t> = TSNE(</a:t>
            </a:r>
            <a:r>
              <a:rPr lang="en-US" dirty="0" err="1">
                <a:latin typeface="Courier New" panose="02070309020205020404" pitchFamily="49" charset="0"/>
              </a:rPr>
              <a:t>n_components</a:t>
            </a:r>
            <a:r>
              <a:rPr lang="en-US" dirty="0"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</a:rPr>
              <a:t>fit_transform</a:t>
            </a:r>
            <a:r>
              <a:rPr lang="en-US" dirty="0">
                <a:latin typeface="Courier New" panose="02070309020205020404" pitchFamily="49" charset="0"/>
              </a:rPr>
              <a:t>(X)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plt.scatter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</a:rPr>
              <a:t>X_embedded</a:t>
            </a:r>
            <a:r>
              <a:rPr lang="en-US" dirty="0">
                <a:latin typeface="Courier New" panose="02070309020205020404" pitchFamily="49" charset="0"/>
              </a:rPr>
              <a:t>[:,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],</a:t>
            </a:r>
            <a:r>
              <a:rPr lang="en-US" dirty="0" err="1">
                <a:latin typeface="Courier New" panose="02070309020205020404" pitchFamily="49" charset="0"/>
              </a:rPr>
              <a:t>X_embedded</a:t>
            </a:r>
            <a:r>
              <a:rPr lang="en-US" dirty="0">
                <a:latin typeface="Courier New" panose="02070309020205020404" pitchFamily="49" charset="0"/>
              </a:rPr>
              <a:t>[:,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21028-4C02-4E69-8F75-B3B2ED47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95" y="2466955"/>
            <a:ext cx="4420798" cy="2939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4AE2B-526D-4661-A8F7-6814A83C0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4" y="2466955"/>
            <a:ext cx="3987749" cy="265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B7F1FD-FD1F-4DF8-96FC-C84E8B2A2C5E}"/>
              </a:ext>
            </a:extLst>
          </p:cNvPr>
          <p:cNvSpPr txBox="1"/>
          <p:nvPr/>
        </p:nvSpPr>
        <p:spPr>
          <a:xfrm>
            <a:off x="1284039" y="4976813"/>
            <a:ext cx="165141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run is different!</a:t>
            </a:r>
          </a:p>
        </p:txBody>
      </p:sp>
    </p:spTree>
    <p:extLst>
      <p:ext uri="{BB962C8B-B14F-4D97-AF65-F5344CB8AC3E}">
        <p14:creationId xmlns:p14="http://schemas.microsoft.com/office/powerpoint/2010/main" val="3041242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EDF5-D6BD-40C4-8958-A9448F9A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Wrap-up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4FA5A-57B1-448F-A301-D08C1D70C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67469" indent="0">
              <a:buNone/>
            </a:pPr>
            <a:r>
              <a:rPr lang="en-US" dirty="0"/>
              <a:t>Two main methods for reducing dimensionality</a:t>
            </a:r>
          </a:p>
          <a:p>
            <a:pPr lvl="1"/>
            <a:r>
              <a:rPr lang="en-US" sz="2000" dirty="0"/>
              <a:t>PCA – assumes linearity, sensitive to scaling, but broadly effective</a:t>
            </a:r>
          </a:p>
          <a:p>
            <a:pPr lvl="1"/>
            <a:r>
              <a:rPr lang="en-US" sz="2000" dirty="0"/>
              <a:t>t-SNE – helpful in visualizing highly dimensional data, doesn’t scale as well</a:t>
            </a:r>
          </a:p>
          <a:p>
            <a:pPr lvl="1"/>
            <a:endParaRPr lang="en-US" sz="2000" dirty="0"/>
          </a:p>
          <a:p>
            <a:pPr marL="67469" indent="0">
              <a:buNone/>
            </a:pPr>
            <a:r>
              <a:rPr lang="en-US" dirty="0"/>
              <a:t>Generally these are used as an intermediate step towards some broader task, whether visualizing + understanding data or doing supervised machine learning</a:t>
            </a:r>
          </a:p>
          <a:p>
            <a:pPr marL="67469" indent="0">
              <a:buNone/>
            </a:pPr>
            <a:endParaRPr lang="en-US" dirty="0"/>
          </a:p>
          <a:p>
            <a:pPr marL="67469" indent="0">
              <a:buNone/>
            </a:pPr>
            <a:r>
              <a:rPr lang="en-US" dirty="0"/>
              <a:t>Next, let’s consider another unsupervised method for understanding complex data – </a:t>
            </a:r>
            <a:r>
              <a:rPr lang="en-US" i="1" dirty="0"/>
              <a:t>clustering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9CE7B-A2A8-48FB-A6B7-B4FFEB4F5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152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CE36-E735-47CC-845E-8230408D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5914D-60E0-44C3-9FE1-9F7F6BC00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6754C-CC44-46C4-8C48-E93FB09D7F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275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B392D2-0B67-46DA-9E41-6FAF06DC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Clustering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D50A03-2D80-4FAD-A748-11BF656D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249494"/>
            <a:ext cx="8157007" cy="3970920"/>
          </a:xfrm>
        </p:spPr>
        <p:txBody>
          <a:bodyPr>
            <a:normAutofit fontScale="92500" lnSpcReduction="10000"/>
          </a:bodyPr>
          <a:lstStyle/>
          <a:p>
            <a:pPr marL="67469" indent="0">
              <a:buNone/>
            </a:pPr>
            <a:r>
              <a:rPr lang="en-US" dirty="0"/>
              <a:t>Seeks to find “natural groupings” in data, based on some (perhaps multidimensional) notion of </a:t>
            </a:r>
            <a:r>
              <a:rPr lang="en-US" i="1" dirty="0"/>
              <a:t>distance</a:t>
            </a:r>
            <a:endParaRPr lang="en-US" dirty="0"/>
          </a:p>
          <a:p>
            <a:pPr lvl="1"/>
            <a:r>
              <a:rPr lang="en-US" sz="2200" dirty="0"/>
              <a:t>the “clustering coefficient” – very important</a:t>
            </a:r>
          </a:p>
          <a:p>
            <a:pPr lvl="1"/>
            <a:endParaRPr lang="en-US" dirty="0"/>
          </a:p>
          <a:p>
            <a:pPr marL="67469" indent="0">
              <a:buNone/>
            </a:pPr>
            <a:r>
              <a:rPr lang="en-US" dirty="0"/>
              <a:t>Some things we may cluster:</a:t>
            </a:r>
          </a:p>
          <a:p>
            <a:pPr lvl="1"/>
            <a:r>
              <a:rPr lang="en-US" sz="2200" dirty="0"/>
              <a:t>Documents (e.g., web pages, new stories)</a:t>
            </a:r>
          </a:p>
          <a:p>
            <a:pPr lvl="1"/>
            <a:r>
              <a:rPr lang="en-US" sz="2200" dirty="0"/>
              <a:t>People  (market segmentation, types of users)</a:t>
            </a:r>
          </a:p>
          <a:p>
            <a:pPr lvl="1"/>
            <a:r>
              <a:rPr lang="en-US" sz="2200" dirty="0"/>
              <a:t>RNA, DNA, diseases, …</a:t>
            </a:r>
          </a:p>
          <a:p>
            <a:pPr lvl="1"/>
            <a:endParaRPr lang="en-US" dirty="0"/>
          </a:p>
          <a:p>
            <a:pPr marL="67469" indent="0">
              <a:buNone/>
            </a:pPr>
            <a:r>
              <a:rPr lang="en-US" dirty="0"/>
              <a:t>Generally we start with a predefined number of clusters, often called </a:t>
            </a:r>
            <a:r>
              <a:rPr lang="en-US" i="1" dirty="0"/>
              <a:t>k</a:t>
            </a:r>
            <a:r>
              <a:rPr lang="en-US" dirty="0"/>
              <a:t> </a:t>
            </a:r>
          </a:p>
          <a:p>
            <a:pPr lvl="1"/>
            <a:r>
              <a:rPr lang="en-US" sz="2200" dirty="0"/>
              <a:t>We’ll see later how to best choose </a:t>
            </a:r>
            <a:r>
              <a:rPr lang="en-US" sz="2200" i="1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A8B6A-1DD2-4252-8DA2-2EA526206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61BC5EF-03BB-A040-9334-4208FF5B5108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324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8587-45B0-480F-AAF1-CEC1C9D9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Algorithm: 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CF78F-9CF8-4890-9B27-57D901D6C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469" indent="0">
              <a:buNone/>
            </a:pPr>
            <a:r>
              <a:rPr lang="en-US" dirty="0"/>
              <a:t>The basic idea:</a:t>
            </a:r>
          </a:p>
          <a:p>
            <a:r>
              <a:rPr lang="en-US" sz="2000" dirty="0"/>
              <a:t>For each of </a:t>
            </a:r>
            <a:r>
              <a:rPr lang="en-US" sz="2000" i="1" dirty="0"/>
              <a:t>k</a:t>
            </a:r>
            <a:r>
              <a:rPr lang="en-US" sz="2000" dirty="0"/>
              <a:t> clusters, pick a </a:t>
            </a:r>
            <a:r>
              <a:rPr lang="en-US" sz="2000" b="1" dirty="0"/>
              <a:t>centroid</a:t>
            </a:r>
            <a:r>
              <a:rPr lang="en-US" sz="2000" dirty="0"/>
              <a:t> for the cluster</a:t>
            </a:r>
          </a:p>
          <a:p>
            <a:r>
              <a:rPr lang="en-US" sz="2000" dirty="0"/>
              <a:t>Assign each point (data instance) to the cluster associated with the </a:t>
            </a:r>
            <a:r>
              <a:rPr lang="en-US" sz="2000" b="1" dirty="0"/>
              <a:t>nearest centroid</a:t>
            </a:r>
            <a:endParaRPr lang="en-US" sz="2000" dirty="0"/>
          </a:p>
          <a:p>
            <a:endParaRPr lang="en-US" dirty="0"/>
          </a:p>
          <a:p>
            <a:pPr marL="67469" indent="0">
              <a:buNone/>
            </a:pPr>
            <a:r>
              <a:rPr lang="en-US" dirty="0"/>
              <a:t>How do we pick the centroids?</a:t>
            </a:r>
          </a:p>
          <a:p>
            <a:pPr marL="524669" lvl="1" indent="0">
              <a:buNone/>
            </a:pPr>
            <a:r>
              <a:rPr lang="en-US" sz="2000" dirty="0"/>
              <a:t>Randomly choose them, then iteratively update, until we reach convergence!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BA47-69A5-4BB0-98BF-81F696EB99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7730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D28B-9FCD-4389-9813-BC705439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E6F54-5485-407C-934A-74F9AAC5D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99298-4D28-4704-A71D-0C3D9A4E2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1" y="970783"/>
            <a:ext cx="4974979" cy="31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09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D28B-9FCD-4389-9813-BC705439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E6F54-5485-407C-934A-74F9AAC5D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99298-4D28-4704-A71D-0C3D9A4E2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1" y="970783"/>
            <a:ext cx="4974979" cy="3195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2A9424-73CC-413C-83BD-282C80C6A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30" y="1606963"/>
            <a:ext cx="5343700" cy="359119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966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8E8E-2E6F-4F86-8306-57CFA480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108682"/>
            <a:ext cx="8157007" cy="1089755"/>
          </a:xfrm>
        </p:spPr>
        <p:txBody>
          <a:bodyPr/>
          <a:lstStyle/>
          <a:p>
            <a:r>
              <a:rPr lang="en-US" dirty="0"/>
              <a:t>The Basic K-Means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64E13-DD9E-4C94-8B6C-95774A7C5A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3002A-9EFD-4677-9613-8F6FCF693A4C}"/>
              </a:ext>
            </a:extLst>
          </p:cNvPr>
          <p:cNvSpPr/>
          <p:nvPr/>
        </p:nvSpPr>
        <p:spPr>
          <a:xfrm>
            <a:off x="386860" y="1041618"/>
            <a:ext cx="7491047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Initialize the centroids to random data points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  centroids = </a:t>
            </a:r>
            <a:r>
              <a:rPr lang="en-US" sz="1800" dirty="0" err="1">
                <a:latin typeface="Courier New" panose="02070309020205020404" pitchFamily="49" charset="0"/>
              </a:rPr>
              <a:t>np.zeros</a:t>
            </a:r>
            <a:r>
              <a:rPr lang="en-US" sz="1800" dirty="0">
                <a:latin typeface="Courier New" panose="02070309020205020404" pitchFamily="49" charset="0"/>
              </a:rPr>
              <a:t>((k,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</a:rPr>
              <a:t>))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 err="1">
                <a:latin typeface="Courier New" panose="02070309020205020404" pitchFamily="49" charset="0"/>
              </a:rPr>
              <a:t>cluster_assignments</a:t>
            </a:r>
            <a:r>
              <a:rPr lang="en-US" sz="1800" dirty="0">
                <a:latin typeface="Courier New" panose="02070309020205020404" pitchFamily="49" charset="0"/>
              </a:rPr>
              <a:t> = 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(X))]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, k):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centroids[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] = X[</a:t>
            </a:r>
            <a:r>
              <a:rPr lang="en-US" sz="1800" dirty="0" err="1">
                <a:latin typeface="Courier New" panose="02070309020205020404" pitchFamily="49" charset="0"/>
              </a:rPr>
              <a:t>randint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X.shape</a:t>
            </a:r>
            <a:r>
              <a:rPr lang="en-US" sz="1800" dirty="0"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])]</a:t>
            </a:r>
          </a:p>
        </p:txBody>
      </p:sp>
    </p:spTree>
    <p:extLst>
      <p:ext uri="{BB962C8B-B14F-4D97-AF65-F5344CB8AC3E}">
        <p14:creationId xmlns:p14="http://schemas.microsoft.com/office/powerpoint/2010/main" val="767413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8E8E-2E6F-4F86-8306-57CFA480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108682"/>
            <a:ext cx="8157007" cy="1089755"/>
          </a:xfrm>
        </p:spPr>
        <p:txBody>
          <a:bodyPr/>
          <a:lstStyle/>
          <a:p>
            <a:r>
              <a:rPr lang="en-US" dirty="0"/>
              <a:t>The Basic K-Means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64E13-DD9E-4C94-8B6C-95774A7C5A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3002A-9EFD-4677-9613-8F6FCF693A4C}"/>
              </a:ext>
            </a:extLst>
          </p:cNvPr>
          <p:cNvSpPr/>
          <p:nvPr/>
        </p:nvSpPr>
        <p:spPr>
          <a:xfrm>
            <a:off x="386860" y="1041618"/>
            <a:ext cx="7491047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 Initialize the centroids to random data points</a:t>
            </a:r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</a:rPr>
              <a:t>  centroids = </a:t>
            </a:r>
            <a:r>
              <a:rPr lang="en-US" sz="1800" dirty="0" err="1">
                <a:latin typeface="Courier New" panose="02070309020205020404" pitchFamily="49" charset="0"/>
              </a:rPr>
              <a:t>np.zeros</a:t>
            </a:r>
            <a:r>
              <a:rPr lang="en-US" sz="1800" dirty="0">
                <a:latin typeface="Courier New" panose="02070309020205020404" pitchFamily="49" charset="0"/>
              </a:rPr>
              <a:t>((k,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</a:rPr>
              <a:t>))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 err="1">
                <a:latin typeface="Courier New" panose="02070309020205020404" pitchFamily="49" charset="0"/>
              </a:rPr>
              <a:t>cluster_assignments</a:t>
            </a:r>
            <a:r>
              <a:rPr lang="en-US" sz="1800" dirty="0">
                <a:latin typeface="Courier New" panose="02070309020205020404" pitchFamily="49" charset="0"/>
              </a:rPr>
              <a:t> = 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(X))]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, k):</a:t>
            </a:r>
          </a:p>
          <a:p>
            <a:r>
              <a:rPr lang="en-US" sz="1800" dirty="0">
                <a:latin typeface="Courier New" panose="02070309020205020404" pitchFamily="49" charset="0"/>
              </a:rPr>
              <a:t>    centroids[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] = X[</a:t>
            </a:r>
            <a:r>
              <a:rPr lang="en-US" sz="1800" dirty="0" err="1">
                <a:latin typeface="Courier New" panose="02070309020205020404" pitchFamily="49" charset="0"/>
              </a:rPr>
              <a:t>randint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X.shape</a:t>
            </a:r>
            <a:r>
              <a:rPr lang="en-US" sz="1800" dirty="0"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])]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BEE0A0-0523-4023-AC96-50D718C2C028}"/>
              </a:ext>
            </a:extLst>
          </p:cNvPr>
          <p:cNvSpPr/>
          <p:nvPr/>
        </p:nvSpPr>
        <p:spPr>
          <a:xfrm>
            <a:off x="1266093" y="933897"/>
            <a:ext cx="7742640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</a:rPr>
              <a:t> changed: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changed =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Assign points to clusters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i,x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enumerate</a:t>
            </a:r>
            <a:r>
              <a:rPr lang="en-US" sz="1600" dirty="0">
                <a:latin typeface="Courier New" panose="02070309020205020404" pitchFamily="49" charset="0"/>
              </a:rPr>
              <a:t>(X):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nearest = </a:t>
            </a:r>
            <a:r>
              <a:rPr lang="en-US" sz="1600" dirty="0" err="1">
                <a:latin typeface="Courier New" panose="02070309020205020404" pitchFamily="49" charset="0"/>
              </a:rPr>
              <a:t>get_nearest</a:t>
            </a:r>
            <a:r>
              <a:rPr lang="en-US" sz="1600" dirty="0">
                <a:latin typeface="Courier New" panose="02070309020205020404" pitchFamily="49" charset="0"/>
              </a:rPr>
              <a:t>(centroids, x)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We changed a cluster mapping!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</a:rPr>
              <a:t> nearest != </a:t>
            </a:r>
            <a:r>
              <a:rPr lang="en-US" sz="1600" dirty="0" err="1">
                <a:latin typeface="Courier New" panose="02070309020205020404" pitchFamily="49" charset="0"/>
              </a:rPr>
              <a:t>cluster_assignments</a:t>
            </a:r>
            <a:r>
              <a:rPr lang="en-US" sz="1600" dirty="0"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changed =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    </a:t>
            </a:r>
            <a:r>
              <a:rPr lang="en-US" sz="1600" dirty="0" err="1">
                <a:latin typeface="Courier New" panose="02070309020205020404" pitchFamily="49" charset="0"/>
              </a:rPr>
              <a:t>cluster_assignments</a:t>
            </a:r>
            <a:r>
              <a:rPr lang="en-US" sz="1600" dirty="0">
                <a:latin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 = nearest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Recompute clusters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(centroids)):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points = [j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j,v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enumerate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cluster_assignments</a:t>
            </a:r>
            <a:r>
              <a:rPr lang="en-US" sz="1600" dirty="0">
                <a:latin typeface="Courier New" panose="02070309020205020404" pitchFamily="49" charset="0"/>
              </a:rPr>
              <a:t>) \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               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</a:rPr>
              <a:t> v == 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</a:t>
            </a:r>
            <a:r>
              <a:rPr lang="en-US" sz="1600" dirty="0" err="1">
                <a:latin typeface="Courier New" panose="02070309020205020404" pitchFamily="49" charset="0"/>
              </a:rPr>
              <a:t>X_subset</a:t>
            </a:r>
            <a:r>
              <a:rPr lang="en-US" sz="1600" dirty="0">
                <a:latin typeface="Courier New" panose="02070309020205020404" pitchFamily="49" charset="0"/>
              </a:rPr>
              <a:t> = </a:t>
            </a:r>
            <a:r>
              <a:rPr lang="en-US" sz="1600" dirty="0" err="1">
                <a:latin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</a:rPr>
              <a:t>([[X[i,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</a:rPr>
              <a:t>],X[i,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]]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points])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centroids[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</a:rPr>
              <a:t>] = </a:t>
            </a:r>
            <a:r>
              <a:rPr lang="en-US" sz="1600" dirty="0" err="1">
                <a:latin typeface="Courier New" panose="02070309020205020404" pitchFamily="49" charset="0"/>
              </a:rPr>
              <a:t>np.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X_subset</a:t>
            </a:r>
            <a:r>
              <a:rPr lang="en-US" sz="1600" dirty="0">
                <a:latin typeface="Courier New" panose="02070309020205020404" pitchFamily="49" charset="0"/>
              </a:rPr>
              <a:t>[:,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</a:rPr>
              <a:t>]) /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(points)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centroids[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] = </a:t>
            </a:r>
            <a:r>
              <a:rPr lang="en-US" sz="1600" dirty="0" err="1">
                <a:latin typeface="Courier New" panose="02070309020205020404" pitchFamily="49" charset="0"/>
              </a:rPr>
              <a:t>np.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X_subset</a:t>
            </a:r>
            <a:r>
              <a:rPr lang="en-US" sz="1600" dirty="0">
                <a:latin typeface="Courier New" panose="02070309020205020404" pitchFamily="49" charset="0"/>
              </a:rPr>
              <a:t>[:,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]) / </a:t>
            </a:r>
            <a:r>
              <a:rPr lang="en-US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(points)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</a:rPr>
              <a:t> (centroids, </a:t>
            </a:r>
            <a:r>
              <a:rPr lang="en-US" sz="1600" dirty="0" err="1">
                <a:latin typeface="Courier New" panose="02070309020205020404" pitchFamily="49" charset="0"/>
              </a:rPr>
              <a:t>np.array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cluster_assignments</a:t>
            </a:r>
            <a:r>
              <a:rPr lang="en-US" sz="1600" dirty="0">
                <a:latin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938269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7562-8B45-42A2-A0EA-AF1D835E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7F14C-0A6C-4E4B-9747-B327D37A4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Convergence, as in our code – every cluster label remains the same</a:t>
            </a:r>
          </a:p>
          <a:p>
            <a:endParaRPr lang="en-US" dirty="0"/>
          </a:p>
          <a:p>
            <a:r>
              <a:rPr lang="en-US" dirty="0"/>
              <a:t>Fixed number of iterations (typically used with </a:t>
            </a:r>
            <a:r>
              <a:rPr lang="en-US" dirty="0" err="1"/>
              <a:t>SciKit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User-defined tolerance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98EF9-C825-44DF-BC3B-D0DABE91A6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1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D949-CFEE-4045-92FF-8604E3EF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5161D-2E19-48BC-82DB-22CC899C1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8006" y="1249493"/>
            <a:ext cx="7142888" cy="3751209"/>
          </a:xfrm>
        </p:spPr>
        <p:txBody>
          <a:bodyPr>
            <a:normAutofit/>
          </a:bodyPr>
          <a:lstStyle/>
          <a:p>
            <a:pPr marL="524669" indent="-457200">
              <a:buFont typeface="+mj-lt"/>
              <a:buAutoNum type="arabicPeriod"/>
            </a:pPr>
            <a:r>
              <a:rPr lang="en-US" dirty="0"/>
              <a:t>Background: representing data for machine learning</a:t>
            </a:r>
          </a:p>
          <a:p>
            <a:pPr marL="524669" indent="-457200">
              <a:buFont typeface="+mj-lt"/>
              <a:buAutoNum type="arabicPeriod"/>
            </a:pPr>
            <a:endParaRPr lang="en-US" dirty="0"/>
          </a:p>
          <a:p>
            <a:pPr marL="524669" indent="-457200">
              <a:buFont typeface="+mj-lt"/>
              <a:buAutoNum type="arabicPeriod"/>
            </a:pPr>
            <a:r>
              <a:rPr lang="en-US" dirty="0"/>
              <a:t>Unsupervised machine learning (the main part of this lecture)</a:t>
            </a:r>
          </a:p>
          <a:p>
            <a:pPr marL="524669" indent="-457200">
              <a:buFont typeface="+mj-lt"/>
              <a:buAutoNum type="arabicPeriod"/>
            </a:pPr>
            <a:endParaRPr lang="en-US" dirty="0"/>
          </a:p>
          <a:p>
            <a:pPr marL="524669" indent="-457200">
              <a:buFont typeface="+mj-lt"/>
              <a:buAutoNum type="arabicPeriod"/>
            </a:pPr>
            <a:r>
              <a:rPr lang="en-US" dirty="0"/>
              <a:t>Supervised machine learning (next lecture)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EB20B-D636-419A-A67D-B37701955C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543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AB9A-6D9D-4EAD-9621-7D0B7275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E6AA0-CCB4-4219-870E-B3217AED8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74083-561F-4A2E-851B-3B6D4EEAF9E8}"/>
              </a:ext>
            </a:extLst>
          </p:cNvPr>
          <p:cNvSpPr/>
          <p:nvPr/>
        </p:nvSpPr>
        <p:spPr>
          <a:xfrm>
            <a:off x="403094" y="1058275"/>
            <a:ext cx="4572000" cy="3262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Initialized centroids to: [[-11.82199955 6.87400341] [ 1.68457079 1.6951865 ]] Iteration 1 Cluster 0 [-11.33586516 4.95605412] Cluster 1 [ 4.23969028 -2.00317546] Iteration 2 Cluster 0 [-9.78340957 4.5092549 ] Cluster 1 [ 4.55216471 -2.18941684] Iteration 3 Cluster 0 [-7.49966563 4.80706721] Cluster 1 [ 4.95082383 -2.74943724] Iteration 4 Cluster 0 [-6.18770585 5.02668734] Cluster 1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2621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AB9A-6D9D-4EAD-9621-7D0B7275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E6AA0-CCB4-4219-870E-B3217AED8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74083-561F-4A2E-851B-3B6D4EEAF9E8}"/>
              </a:ext>
            </a:extLst>
          </p:cNvPr>
          <p:cNvSpPr/>
          <p:nvPr/>
        </p:nvSpPr>
        <p:spPr>
          <a:xfrm>
            <a:off x="403094" y="1058275"/>
            <a:ext cx="4572000" cy="3262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Initialized centroids to: [[-11.82199955 6.87400341] [ 1.68457079 1.6951865 ]] Iteration 1 Cluster 0 [-11.33586516 4.95605412] Cluster 1 [ 4.23969028 -2.00317546] Iteration 2 Cluster 0 [-9.78340957 4.5092549 ] Cluster 1 [ 4.55216471 -2.18941684] Iteration 3 Cluster 0 [-7.49966563 4.80706721] Cluster 1 [ 4.95082383 -2.74943724] Iteration 4 Cluster 0 [-6.18770585 5.02668734] Cluster 1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…</a:t>
            </a:r>
            <a:endParaRPr lang="en-US" sz="1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0F2204-2CAC-4363-B592-13FF84AAA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98" y="2510810"/>
            <a:ext cx="7656072" cy="2954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Converged!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array([0, 1, 1, 1, 1, 1, 1, 1, 0, 1, 1, 1, 1, 1, 1, 1, 1, 0, 0, 1, 1, 0, 1, 1, 1, 1, 1, 1, 1, 1, 1, 1, 1, 1, 1, 1, 0, 1, 0, 0, 1, 1, 1, 0, 1, 0, 1, 0, 0, 0, 0, 1, 1, 1, 1, 1, 1, 1, 1, 1, 1, 0, 0, 0, 0, 0, 0, 0, 0, 0, 1, 1, 1, 1, 1, 1, 1, 1, 1, 1, 1, 1, 1, 1, 0, 1, 1, 1, 1, 1, 1, 1, 1, 1, 1, 1, 1, 1, 1, 1, 1, 1, 1, 0, 0, 1, 0, 0, 0, 0, 0, 0, 0, 1, 1, 1, 1, 1, 1, 1, 1, 1, 1, 1, 0, 1, 1, 1, 1, 1, 0, 0, 1, 1, 1, 1, 1, 1, 1, 1, 1, 1, 1, 1, 1, 1, 1, 1, 1, 1, 1, 0, 1, 1, 1, 1, 1, 0, 1, 1, 1, 1, 1, 0, 1, 1, 1, 1, 1, 1, 0, 0, 0, 0, 1, 1, 0, 1, 0, 0, 1, 0, 0, 0, 0, 0, 0, 0, 0, 0, 0, 0, 0, 0, 0, 0, 0, 0, 0, 0, 0, 1, 0, 0, 0, 0, 0, 0, 0, 0, 0, 0, 0, 0])16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560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AB9A-6D9D-4EAD-9621-7D0B7275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E6AA0-CCB4-4219-870E-B3217AED8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74083-561F-4A2E-851B-3B6D4EEAF9E8}"/>
              </a:ext>
            </a:extLst>
          </p:cNvPr>
          <p:cNvSpPr/>
          <p:nvPr/>
        </p:nvSpPr>
        <p:spPr>
          <a:xfrm>
            <a:off x="403094" y="1058275"/>
            <a:ext cx="4572000" cy="3262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Initialized centroids to: [[-11.82199955 6.87400341] [ 1.68457079 1.6951865 ]] Iteration 1 Cluster 0 [-11.33586516 4.95605412] Cluster 1 [ 4.23969028 -2.00317546] Iteration 2 Cluster 0 [-9.78340957 4.5092549 ] Cluster 1 [ 4.55216471 -2.18941684] Iteration 3 Cluster 0 [-7.49966563 4.80706721] Cluster 1 [ 4.95082383 -2.74943724] Iteration 4 Cluster 0 [-6.18770585 5.02668734] Cluster 1</a:t>
            </a:r>
          </a:p>
          <a:p>
            <a:r>
              <a:rPr lang="en-US" sz="1600" dirty="0">
                <a:solidFill>
                  <a:srgbClr val="212121"/>
                </a:solidFill>
                <a:latin typeface="Courier New" panose="02070309020205020404" pitchFamily="49" charset="0"/>
              </a:rPr>
              <a:t>…</a:t>
            </a:r>
            <a:endParaRPr lang="en-US" sz="1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0F2204-2CAC-4363-B592-13FF84AAA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98" y="2510810"/>
            <a:ext cx="7656072" cy="2954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Converged!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array([0, 1, 1, 1, 1, 1, 1, 1, 0, 1, 1, 1, 1, 1, 1, 1, 1, 0, 0, 1, 1, 0, 1, 1, 1, 1, 1, 1, 1, 1, 1, 1, 1, 1, 1, 1, 0, 1, 0, 0, 1, 1, 1, 0, 1, 0, 1, 0, 0, 0, 0, 1, 1, 1, 1, 1, 1, 1, 1, 1, 1, 0, 0, 0, 0, 0, 0, 0, 0, 0, 1, 1, 1, 1, 1, 1, 1, 1, 1, 1, 1, 1, 1, 1, 0, 1, 1, 1, 1, 1, 1, 1, 1, 1, 1, 1, 1, 1, 1, 1, 1, 1, 1, 0, 0, 1, 0, 0, 0, 0, 0, 0, 0, 1, 1, 1, 1, 1, 1, 1, 1, 1, 1, 1, 0, 1, 1, 1, 1, 1, 0, 0, 1, 1, 1, 1, 1, 1, 1, 1, 1, 1, 1, 1, 1, 1, 1, 1, 1, 1, 1, 0, 1, 1, 1, 1, 1, 0, 1, 1, 1, 1, 1, 0, 1, 1, 1, 1, 1, 1, 0, 0, 0, 0, 1, 1, 0, 1, 0, 0, 1, 0, 0, 0, 0, 0, 0, 0, 0, 0, 0, 0, 0, 0, 0, 0, 0, 0, 0, 0, 0, 1, 0, 0, 0, 0, 0, 0, 0, 0, 0, 0, 0, 0])16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80794-D351-45A7-AF2A-60AADCE9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501" y="1394293"/>
            <a:ext cx="5651760" cy="368465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57039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6EF9-F6F3-4F7D-A251-D246247D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22519"/>
            <a:ext cx="8157007" cy="1089755"/>
          </a:xfrm>
        </p:spPr>
        <p:txBody>
          <a:bodyPr/>
          <a:lstStyle/>
          <a:p>
            <a:r>
              <a:rPr lang="en-US" dirty="0"/>
              <a:t>Pre-Implemented K-Means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9E4C8-DC87-40C4-A576-7E8C66C1CF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C5208-F749-46EF-B182-09F7621D6D85}"/>
              </a:ext>
            </a:extLst>
          </p:cNvPr>
          <p:cNvSpPr/>
          <p:nvPr/>
        </p:nvSpPr>
        <p:spPr>
          <a:xfrm>
            <a:off x="532950" y="1004228"/>
            <a:ext cx="685258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sklearn.cluster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KMeans</a:t>
            </a:r>
            <a:endParaRPr lang="en-US" sz="1800" dirty="0">
              <a:latin typeface="Courier New" panose="02070309020205020404" pitchFamily="49" charset="0"/>
            </a:endParaRP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km = </a:t>
            </a:r>
            <a:r>
              <a:rPr lang="en-US" sz="1800" dirty="0" err="1">
                <a:latin typeface="Courier New" panose="02070309020205020404" pitchFamily="49" charset="0"/>
              </a:rPr>
              <a:t>KMeans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n_clusters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'random'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n_init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, \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</a:rPr>
              <a:t>max_iter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300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random_state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km.fit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X_embedded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982517-57FF-45C3-9799-BB27C9093FB7}"/>
              </a:ext>
            </a:extLst>
          </p:cNvPr>
          <p:cNvSpPr/>
          <p:nvPr/>
        </p:nvSpPr>
        <p:spPr>
          <a:xfrm>
            <a:off x="639811" y="4335551"/>
            <a:ext cx="252986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</a:rPr>
              <a:t>km.cluster_centers</a:t>
            </a:r>
            <a:r>
              <a:rPr lang="en-US" sz="1600" dirty="0">
                <a:latin typeface="Courier New" panose="02070309020205020404" pitchFamily="49" charset="0"/>
              </a:rPr>
              <a:t>_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F24C-91E0-43EF-9AC5-2C11489FB2F4}"/>
              </a:ext>
            </a:extLst>
          </p:cNvPr>
          <p:cNvSpPr/>
          <p:nvPr/>
        </p:nvSpPr>
        <p:spPr>
          <a:xfrm>
            <a:off x="3503397" y="4222661"/>
            <a:ext cx="4572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array([[-3.8229299, 4.3934164], [ 5.771634 , -4.2901955]],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=float32)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B715E-4EEE-4676-89F1-592363ACA77C}"/>
              </a:ext>
            </a:extLst>
          </p:cNvPr>
          <p:cNvSpPr/>
          <p:nvPr/>
        </p:nvSpPr>
        <p:spPr>
          <a:xfrm>
            <a:off x="1345549" y="4843825"/>
            <a:ext cx="141897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</a:rPr>
              <a:t>km.labels</a:t>
            </a:r>
            <a:r>
              <a:rPr lang="en-US" sz="1600" dirty="0">
                <a:latin typeface="Courier New" panose="02070309020205020404" pitchFamily="49" charset="0"/>
              </a:rPr>
              <a:t>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BF5534-3569-4DFF-B059-27A7E8A02B01}"/>
              </a:ext>
            </a:extLst>
          </p:cNvPr>
          <p:cNvSpPr/>
          <p:nvPr/>
        </p:nvSpPr>
        <p:spPr>
          <a:xfrm>
            <a:off x="3405221" y="4766438"/>
            <a:ext cx="536003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array([0, 1, 1, 1, 1, 1, 1, 1, 0, 1, 1, 1, 1, 1, 1, 1, 1, 0, 0, 1, 1, 0, 1, 1, 1, 1, 1, 1, 1,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29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6EF9-F6F3-4F7D-A251-D246247D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6" y="22519"/>
            <a:ext cx="8157007" cy="1089755"/>
          </a:xfrm>
        </p:spPr>
        <p:txBody>
          <a:bodyPr/>
          <a:lstStyle/>
          <a:p>
            <a:r>
              <a:rPr lang="en-US" dirty="0"/>
              <a:t>Pre-Implemented K-Means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9E4C8-DC87-40C4-A576-7E8C66C1CF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C5208-F749-46EF-B182-09F7621D6D85}"/>
              </a:ext>
            </a:extLst>
          </p:cNvPr>
          <p:cNvSpPr/>
          <p:nvPr/>
        </p:nvSpPr>
        <p:spPr>
          <a:xfrm>
            <a:off x="532950" y="1004228"/>
            <a:ext cx="685258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sklearn.cluster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</a:rPr>
              <a:t>KMeans</a:t>
            </a:r>
            <a:endParaRPr lang="en-US" sz="1800" dirty="0">
              <a:latin typeface="Courier New" panose="02070309020205020404" pitchFamily="49" charset="0"/>
            </a:endParaRPr>
          </a:p>
          <a:p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km = </a:t>
            </a:r>
            <a:r>
              <a:rPr lang="en-US" sz="1800" dirty="0" err="1">
                <a:latin typeface="Courier New" panose="02070309020205020404" pitchFamily="49" charset="0"/>
              </a:rPr>
              <a:t>KMeans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n_clusters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>
                <a:solidFill>
                  <a:srgbClr val="A31515"/>
                </a:solidFill>
                <a:latin typeface="Courier New" panose="02070309020205020404" pitchFamily="49" charset="0"/>
              </a:rPr>
              <a:t>'random'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n_init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</a:rPr>
              <a:t>, \</a:t>
            </a:r>
            <a:br>
              <a:rPr lang="en-US" sz="1800" dirty="0">
                <a:latin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</a:rPr>
              <a:t>max_iter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300</a:t>
            </a:r>
            <a:r>
              <a:rPr lang="en-US" sz="1800" dirty="0"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latin typeface="Courier New" panose="02070309020205020404" pitchFamily="49" charset="0"/>
              </a:rPr>
              <a:t>random_state</a:t>
            </a:r>
            <a:r>
              <a:rPr lang="en-US" sz="1800" dirty="0"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 err="1">
                <a:latin typeface="Courier New" panose="02070309020205020404" pitchFamily="49" charset="0"/>
              </a:rPr>
              <a:t>km.fit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X_embedded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DE200-0051-4519-80D8-8D54DAC1E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42" y="1004228"/>
            <a:ext cx="4922750" cy="323899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982517-57FF-45C3-9799-BB27C9093FB7}"/>
              </a:ext>
            </a:extLst>
          </p:cNvPr>
          <p:cNvSpPr/>
          <p:nvPr/>
        </p:nvSpPr>
        <p:spPr>
          <a:xfrm>
            <a:off x="639811" y="4335551"/>
            <a:ext cx="252986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</a:rPr>
              <a:t>km.cluster_centers</a:t>
            </a:r>
            <a:r>
              <a:rPr lang="en-US" sz="1600" dirty="0">
                <a:latin typeface="Courier New" panose="02070309020205020404" pitchFamily="49" charset="0"/>
              </a:rPr>
              <a:t>_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3F24C-91E0-43EF-9AC5-2C11489FB2F4}"/>
              </a:ext>
            </a:extLst>
          </p:cNvPr>
          <p:cNvSpPr/>
          <p:nvPr/>
        </p:nvSpPr>
        <p:spPr>
          <a:xfrm>
            <a:off x="3503397" y="4232935"/>
            <a:ext cx="4572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array([[-3.8229299, 4.3934164], [ 5.771634 , -4.2901955]], 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dtype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=float32)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B715E-4EEE-4676-89F1-592363ACA77C}"/>
              </a:ext>
            </a:extLst>
          </p:cNvPr>
          <p:cNvSpPr/>
          <p:nvPr/>
        </p:nvSpPr>
        <p:spPr>
          <a:xfrm>
            <a:off x="1345549" y="4843825"/>
            <a:ext cx="1418978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</a:rPr>
              <a:t>km.labels</a:t>
            </a:r>
            <a:r>
              <a:rPr lang="en-US" sz="1600" dirty="0">
                <a:latin typeface="Courier New" panose="02070309020205020404" pitchFamily="49" charset="0"/>
              </a:rPr>
              <a:t>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BF5534-3569-4DFF-B059-27A7E8A02B01}"/>
              </a:ext>
            </a:extLst>
          </p:cNvPr>
          <p:cNvSpPr/>
          <p:nvPr/>
        </p:nvSpPr>
        <p:spPr>
          <a:xfrm>
            <a:off x="3405221" y="4766438"/>
            <a:ext cx="536003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array([0, 1, 1, 1, 1, 1, 1, 1, 0, 1, 1, 1, 1, 1, 1, 1, 1, 0, 0, 1, 1, 0, 1, 1, 1, 1, 1, 1, 1,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82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D907-ED5A-4F5A-B446-B1E47F4D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Clusters Do We Need?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8D615-E170-41C9-9F95-91F77C9F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126" y="1448656"/>
            <a:ext cx="7723144" cy="3771757"/>
          </a:xfrm>
        </p:spPr>
        <p:txBody>
          <a:bodyPr/>
          <a:lstStyle/>
          <a:p>
            <a:pPr marL="67469" indent="0">
              <a:buNone/>
            </a:pPr>
            <a:r>
              <a:rPr lang="en-US" dirty="0"/>
              <a:t>An issue to this point – we have to pre-select </a:t>
            </a:r>
            <a:r>
              <a:rPr lang="en-US" i="1" dirty="0"/>
              <a:t>k</a:t>
            </a:r>
            <a:r>
              <a:rPr lang="en-US" dirty="0"/>
              <a:t>!</a:t>
            </a:r>
          </a:p>
          <a:p>
            <a:pPr marL="67469" indent="0">
              <a:buNone/>
            </a:pPr>
            <a:endParaRPr lang="en-US" dirty="0"/>
          </a:p>
          <a:p>
            <a:pPr marL="67469" indent="0">
              <a:buNone/>
            </a:pPr>
            <a:r>
              <a:rPr lang="en-US" dirty="0"/>
              <a:t>How do we choose it?</a:t>
            </a:r>
          </a:p>
          <a:p>
            <a:pPr marL="67469" indent="0">
              <a:buNone/>
            </a:pPr>
            <a:endParaRPr lang="en-US" dirty="0"/>
          </a:p>
          <a:p>
            <a:pPr marL="67469" indent="0">
              <a:buNone/>
            </a:pPr>
            <a:r>
              <a:rPr lang="en-US" dirty="0"/>
              <a:t>Idea: pick a version of </a:t>
            </a:r>
            <a:r>
              <a:rPr lang="en-US" i="1" dirty="0"/>
              <a:t>k</a:t>
            </a:r>
            <a:r>
              <a:rPr lang="en-US" dirty="0"/>
              <a:t> that produces a good “fit” (clusters are “tight”, i.e., points are near centroids)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5D39D-EE66-4A0E-BA0E-6FED9EDD4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794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B524-4444-44BC-B997-A382D76A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Elbow Method”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852FB-F15C-4838-91F9-10178ECCE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2"/>
            <a:ext cx="3928597" cy="3590395"/>
          </a:xfrm>
        </p:spPr>
        <p:txBody>
          <a:bodyPr>
            <a:normAutofit lnSpcReduction="10000"/>
          </a:bodyPr>
          <a:lstStyle/>
          <a:p>
            <a:pPr marL="67469" indent="0">
              <a:buNone/>
            </a:pPr>
            <a:r>
              <a:rPr lang="en-US" dirty="0"/>
              <a:t>The “fit” of the clusters can be characterized by the “distortion”</a:t>
            </a:r>
          </a:p>
          <a:p>
            <a:pPr marL="547688" lvl="1" indent="0">
              <a:buNone/>
            </a:pPr>
            <a:r>
              <a:rPr lang="en-US" sz="2000" dirty="0"/>
              <a:t>Sum of squared distances (Euclidean distances) between each point and the cluster centroid</a:t>
            </a:r>
          </a:p>
          <a:p>
            <a:pPr marL="90488" indent="0">
              <a:buNone/>
            </a:pPr>
            <a:r>
              <a:rPr lang="en-US" dirty="0"/>
              <a:t>Let’s plot different values of </a:t>
            </a:r>
            <a:r>
              <a:rPr lang="en-US" i="1" dirty="0"/>
              <a:t>k</a:t>
            </a:r>
            <a:r>
              <a:rPr lang="en-US" dirty="0"/>
              <a:t> and find the sweet spot (elbow)!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ED173-817A-49CE-AB55-CC43597C6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CE52E-8C28-41CD-BBC9-77EC76ED633F}"/>
              </a:ext>
            </a:extLst>
          </p:cNvPr>
          <p:cNvSpPr/>
          <p:nvPr/>
        </p:nvSpPr>
        <p:spPr>
          <a:xfrm>
            <a:off x="4745141" y="1457742"/>
            <a:ext cx="4223014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distortions = []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</a:rPr>
              <a:t>max_k</a:t>
            </a:r>
            <a:r>
              <a:rPr lang="en-US" sz="1600" dirty="0"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,max_k+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km = </a:t>
            </a:r>
            <a:r>
              <a:rPr lang="en-US" sz="1600" dirty="0" err="1">
                <a:latin typeface="Courier New" panose="02070309020205020404" pitchFamily="49" charset="0"/>
              </a:rPr>
              <a:t>KMeans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n_clusters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'random'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n_init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max_iter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300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latin typeface="Courier New" panose="02070309020205020404" pitchFamily="49" charset="0"/>
              </a:rPr>
              <a:t>km.fit</a:t>
            </a:r>
            <a:r>
              <a:rPr lang="en-US" sz="1600" dirty="0">
                <a:latin typeface="Courier New" panose="02070309020205020404" pitchFamily="49" charset="0"/>
              </a:rPr>
              <a:t>(X)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The distortion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latin typeface="Courier New" panose="02070309020205020404" pitchFamily="49" charset="0"/>
              </a:rPr>
              <a:t>distortions.append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km.inertia</a:t>
            </a:r>
            <a:r>
              <a:rPr lang="en-US" sz="1600" dirty="0">
                <a:latin typeface="Courier New" panose="02070309020205020404" pitchFamily="49" charset="0"/>
              </a:rPr>
              <a:t>_)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</a:rPr>
              <a:t>plt.plot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,max_k+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), 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distortions, marker=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'o'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90694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B524-4444-44BC-B997-A382D76A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Elbow Method”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852FB-F15C-4838-91F9-10178ECCE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2"/>
            <a:ext cx="3928597" cy="3590395"/>
          </a:xfrm>
        </p:spPr>
        <p:txBody>
          <a:bodyPr>
            <a:normAutofit lnSpcReduction="10000"/>
          </a:bodyPr>
          <a:lstStyle/>
          <a:p>
            <a:pPr marL="67469" indent="0">
              <a:buNone/>
            </a:pPr>
            <a:r>
              <a:rPr lang="en-US" dirty="0"/>
              <a:t>The “fit” of the clusters can be characterized by the “distortion”</a:t>
            </a:r>
          </a:p>
          <a:p>
            <a:pPr marL="547688" lvl="1" indent="0">
              <a:buNone/>
            </a:pPr>
            <a:r>
              <a:rPr lang="en-US" sz="2000" dirty="0"/>
              <a:t>Sum of squared distances (Euclidean distances) between each point and the cluster centroid</a:t>
            </a:r>
          </a:p>
          <a:p>
            <a:pPr marL="90488" indent="0">
              <a:buNone/>
            </a:pPr>
            <a:r>
              <a:rPr lang="en-US" dirty="0"/>
              <a:t>Let’s plot different values of </a:t>
            </a:r>
            <a:r>
              <a:rPr lang="en-US" i="1" dirty="0"/>
              <a:t>k</a:t>
            </a:r>
            <a:r>
              <a:rPr lang="en-US" dirty="0"/>
              <a:t> and find the sweet spot (elbow)!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ED173-817A-49CE-AB55-CC43597C6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CE52E-8C28-41CD-BBC9-77EC76ED633F}"/>
              </a:ext>
            </a:extLst>
          </p:cNvPr>
          <p:cNvSpPr/>
          <p:nvPr/>
        </p:nvSpPr>
        <p:spPr>
          <a:xfrm>
            <a:off x="4745141" y="1457742"/>
            <a:ext cx="4223014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distortions = []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</a:rPr>
              <a:t>max_k</a:t>
            </a:r>
            <a:r>
              <a:rPr lang="en-US" sz="1600" dirty="0"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,max_k+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km = </a:t>
            </a:r>
            <a:r>
              <a:rPr lang="en-US" sz="1600" dirty="0" err="1">
                <a:latin typeface="Courier New" panose="02070309020205020404" pitchFamily="49" charset="0"/>
              </a:rPr>
              <a:t>KMeans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n_clusters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'random'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n_init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max_iter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300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latin typeface="Courier New" panose="02070309020205020404" pitchFamily="49" charset="0"/>
              </a:rPr>
              <a:t>km.fit</a:t>
            </a:r>
            <a:r>
              <a:rPr lang="en-US" sz="1600" dirty="0">
                <a:latin typeface="Courier New" panose="02070309020205020404" pitchFamily="49" charset="0"/>
              </a:rPr>
              <a:t>(X)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The distortion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latin typeface="Courier New" panose="02070309020205020404" pitchFamily="49" charset="0"/>
              </a:rPr>
              <a:t>distortions.append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km.inertia</a:t>
            </a:r>
            <a:r>
              <a:rPr lang="en-US" sz="1600" dirty="0">
                <a:latin typeface="Courier New" panose="02070309020205020404" pitchFamily="49" charset="0"/>
              </a:rPr>
              <a:t>_)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</a:rPr>
              <a:t>plt.plot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,max_k+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), 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distortions, marker=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'o'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E2401-28C5-4672-B681-9C33450C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368" y="985575"/>
            <a:ext cx="5756526" cy="37438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7883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B524-4444-44BC-B997-A382D76A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Elbow Method”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852FB-F15C-4838-91F9-10178ECCE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457742"/>
            <a:ext cx="3928597" cy="3590395"/>
          </a:xfrm>
        </p:spPr>
        <p:txBody>
          <a:bodyPr>
            <a:normAutofit lnSpcReduction="10000"/>
          </a:bodyPr>
          <a:lstStyle/>
          <a:p>
            <a:pPr marL="67469" indent="0">
              <a:buNone/>
            </a:pPr>
            <a:r>
              <a:rPr lang="en-US" dirty="0"/>
              <a:t>The “fit” of the clusters can be characterized by the “distortion”</a:t>
            </a:r>
          </a:p>
          <a:p>
            <a:pPr marL="547688" lvl="1" indent="0">
              <a:buNone/>
            </a:pPr>
            <a:r>
              <a:rPr lang="en-US" sz="2000" dirty="0"/>
              <a:t>Sum of squared distances (Euclidean distances) between each point and the cluster centroid</a:t>
            </a:r>
          </a:p>
          <a:p>
            <a:pPr marL="90488" indent="0">
              <a:buNone/>
            </a:pPr>
            <a:r>
              <a:rPr lang="en-US" dirty="0"/>
              <a:t>Let’s plot different values of </a:t>
            </a:r>
            <a:r>
              <a:rPr lang="en-US" i="1" dirty="0"/>
              <a:t>k</a:t>
            </a:r>
            <a:r>
              <a:rPr lang="en-US" dirty="0"/>
              <a:t> and find the sweet spot (elbow)!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ED173-817A-49CE-AB55-CC43597C6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CE52E-8C28-41CD-BBC9-77EC76ED633F}"/>
              </a:ext>
            </a:extLst>
          </p:cNvPr>
          <p:cNvSpPr/>
          <p:nvPr/>
        </p:nvSpPr>
        <p:spPr>
          <a:xfrm>
            <a:off x="4745141" y="1457742"/>
            <a:ext cx="4223014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distortions = []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</a:rPr>
              <a:t>max_k</a:t>
            </a:r>
            <a:r>
              <a:rPr lang="en-US" sz="1600" dirty="0">
                <a:latin typeface="Courier New" panose="02070309020205020404" pitchFamily="49" charset="0"/>
              </a:rPr>
              <a:t> =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,max_k+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km = </a:t>
            </a:r>
            <a:r>
              <a:rPr lang="en-US" sz="1600" dirty="0" err="1">
                <a:latin typeface="Courier New" panose="02070309020205020404" pitchFamily="49" charset="0"/>
              </a:rPr>
              <a:t>KMeans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n_clusters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'random'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n_init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max_iter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300</a:t>
            </a:r>
            <a:r>
              <a:rPr lang="en-US" sz="1600" dirty="0">
                <a:latin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            </a:t>
            </a:r>
            <a:r>
              <a:rPr lang="en-US" sz="1600" dirty="0" err="1">
                <a:latin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latin typeface="Courier New" panose="02070309020205020404" pitchFamily="49" charset="0"/>
              </a:rPr>
              <a:t>km.fit</a:t>
            </a:r>
            <a:r>
              <a:rPr lang="en-US" sz="1600" dirty="0">
                <a:latin typeface="Courier New" panose="02070309020205020404" pitchFamily="49" charset="0"/>
              </a:rPr>
              <a:t>(X)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The distortion</a:t>
            </a:r>
            <a:endParaRPr lang="en-US" sz="1600" dirty="0">
              <a:latin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</a:rPr>
              <a:t>  </a:t>
            </a:r>
            <a:r>
              <a:rPr lang="en-US" sz="1600" dirty="0" err="1">
                <a:latin typeface="Courier New" panose="02070309020205020404" pitchFamily="49" charset="0"/>
              </a:rPr>
              <a:t>distortions.append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</a:rPr>
              <a:t>km.inertia</a:t>
            </a:r>
            <a:r>
              <a:rPr lang="en-US" sz="1600" dirty="0">
                <a:latin typeface="Courier New" panose="02070309020205020404" pitchFamily="49" charset="0"/>
              </a:rPr>
              <a:t>_)</a:t>
            </a:r>
          </a:p>
          <a:p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</a:rPr>
              <a:t>plt.plot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sz="1600" dirty="0"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,max_k+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</a:rPr>
              <a:t>), 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distortions, marker=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'o'</a:t>
            </a:r>
            <a:r>
              <a:rPr lang="en-US" sz="1600" dirty="0"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E2401-28C5-4672-B681-9C33450C3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68" y="985575"/>
            <a:ext cx="5756526" cy="37438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8B1E8-37E9-4F70-848B-2C58206084FB}"/>
              </a:ext>
            </a:extLst>
          </p:cNvPr>
          <p:cNvCxnSpPr/>
          <p:nvPr/>
        </p:nvCxnSpPr>
        <p:spPr>
          <a:xfrm flipH="1">
            <a:off x="6595583" y="2532185"/>
            <a:ext cx="616815" cy="121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8A0854-4167-4BB5-8A72-42436933304D}"/>
              </a:ext>
            </a:extLst>
          </p:cNvPr>
          <p:cNvSpPr txBox="1"/>
          <p:nvPr/>
        </p:nvSpPr>
        <p:spPr>
          <a:xfrm>
            <a:off x="6903990" y="2124634"/>
            <a:ext cx="81304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B2017"/>
                </a:solidFill>
              </a:rPr>
              <a:t>Elbow</a:t>
            </a:r>
          </a:p>
        </p:txBody>
      </p:sp>
    </p:spTree>
    <p:extLst>
      <p:ext uri="{BB962C8B-B14F-4D97-AF65-F5344CB8AC3E}">
        <p14:creationId xmlns:p14="http://schemas.microsoft.com/office/powerpoint/2010/main" val="35107405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BBA9-9B26-4F02-A4E2-78D8F664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K-Means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09689-F0D5-45B0-9A6E-091589A69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7469" indent="0">
              <a:buNone/>
            </a:pPr>
            <a:r>
              <a:rPr lang="en-US" dirty="0"/>
              <a:t>One of the most scalable methods for clustering!</a:t>
            </a:r>
          </a:p>
          <a:p>
            <a:pPr marL="67469" indent="0">
              <a:buNone/>
            </a:pPr>
            <a:r>
              <a:rPr lang="en-US" dirty="0"/>
              <a:t>Each cluster is represented by a “prototype”</a:t>
            </a:r>
          </a:p>
          <a:p>
            <a:pPr lvl="1"/>
            <a:r>
              <a:rPr lang="en-US" sz="2000" dirty="0"/>
              <a:t>As we saw it in Euclidean space: a centroid</a:t>
            </a:r>
          </a:p>
          <a:p>
            <a:pPr lvl="1"/>
            <a:r>
              <a:rPr lang="en-US" sz="2000" dirty="0"/>
              <a:t>Alternatively: it could be a medoid (“k-</a:t>
            </a:r>
            <a:r>
              <a:rPr lang="en-US" sz="2000" dirty="0" err="1"/>
              <a:t>mediods</a:t>
            </a:r>
            <a:r>
              <a:rPr lang="en-US" sz="2000" dirty="0"/>
              <a:t>”), etc.</a:t>
            </a:r>
          </a:p>
          <a:p>
            <a:endParaRPr lang="en-US" sz="2900" dirty="0"/>
          </a:p>
          <a:p>
            <a:pPr marL="67469" indent="0">
              <a:buNone/>
            </a:pPr>
            <a:r>
              <a:rPr lang="en-US" dirty="0"/>
              <a:t>Some limitations:</a:t>
            </a:r>
          </a:p>
          <a:p>
            <a:pPr lvl="1"/>
            <a:r>
              <a:rPr lang="en-US" sz="2000" dirty="0"/>
              <a:t>Spherically shaped clusters</a:t>
            </a:r>
          </a:p>
          <a:p>
            <a:pPr lvl="1"/>
            <a:r>
              <a:rPr lang="en-US" sz="2000" dirty="0"/>
              <a:t>Sensitive to outliers</a:t>
            </a:r>
          </a:p>
          <a:p>
            <a:pPr marL="67469" indent="0">
              <a:buNone/>
            </a:pPr>
            <a:r>
              <a:rPr lang="en-US" dirty="0"/>
              <a:t>Many other clustering methods exist…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D088E-7AAC-4B76-BF4B-38179E7E2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43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CDC83F-A270-417B-A204-6E0D85E1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Data for Machine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AAFB7D-7FCF-47B2-8780-3E2F808EC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(Also see companion lecture notebook)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1C32A-367F-43D4-A1C7-FA708505AA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4653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C5AA-0585-4845-94C5-73C17363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Wrap-up: Learning</a:t>
            </a:r>
            <a:br>
              <a:rPr lang="en-US" dirty="0"/>
            </a:br>
            <a:r>
              <a:rPr lang="en-US" dirty="0"/>
              <a:t>Unsupervised Models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E0BE-0FB8-40FC-A37D-FD3222D3A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469" indent="0">
              <a:buNone/>
            </a:pPr>
            <a:r>
              <a:rPr lang="en-US" dirty="0"/>
              <a:t>Two main aspects:</a:t>
            </a:r>
          </a:p>
          <a:p>
            <a:pPr marL="1004888" lvl="1" indent="-457200">
              <a:buFont typeface="+mj-lt"/>
              <a:buAutoNum type="arabicPeriod"/>
            </a:pPr>
            <a:r>
              <a:rPr lang="en-US" sz="2000" dirty="0"/>
              <a:t>Dimensionality reduction – mapping to a lower-dimensional subspace</a:t>
            </a:r>
          </a:p>
          <a:p>
            <a:pPr lvl="2"/>
            <a:r>
              <a:rPr lang="en-US" sz="1750" dirty="0"/>
              <a:t>Principal Components Analysis</a:t>
            </a:r>
          </a:p>
          <a:p>
            <a:pPr lvl="2"/>
            <a:r>
              <a:rPr lang="en-US" sz="1750" dirty="0"/>
              <a:t>t-SNE</a:t>
            </a:r>
          </a:p>
          <a:p>
            <a:pPr marL="547688" lvl="1" indent="0">
              <a:buNone/>
            </a:pPr>
            <a:endParaRPr lang="en-US" sz="2000" dirty="0"/>
          </a:p>
          <a:p>
            <a:pPr marL="1004888" lvl="1" indent="-457200">
              <a:buFont typeface="+mj-lt"/>
              <a:buAutoNum type="arabicPeriod"/>
            </a:pPr>
            <a:r>
              <a:rPr lang="en-US" sz="2000" dirty="0"/>
              <a:t>Finding natural clusters in the data</a:t>
            </a:r>
          </a:p>
          <a:p>
            <a:pPr lvl="2"/>
            <a:r>
              <a:rPr lang="en-US" sz="1750" dirty="0"/>
              <a:t>k-Means iterative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D791C-1824-4D66-970A-284D9AA4D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421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C5AA-0585-4845-94C5-73C17363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Wrap-up: Learning</a:t>
            </a:r>
            <a:br>
              <a:rPr lang="en-US" dirty="0"/>
            </a:br>
            <a:r>
              <a:rPr lang="en-US" dirty="0"/>
              <a:t>Unsupervised Models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E0BE-0FB8-40FC-A37D-FD3222D3A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469" indent="0">
              <a:buNone/>
            </a:pPr>
            <a:r>
              <a:rPr lang="en-US" dirty="0"/>
              <a:t>Two main ideas:</a:t>
            </a:r>
          </a:p>
          <a:p>
            <a:pPr marL="1004888" lvl="1" indent="-457200">
              <a:buFont typeface="+mj-lt"/>
              <a:buAutoNum type="arabicParenR"/>
            </a:pPr>
            <a:r>
              <a:rPr lang="en-US" sz="2000" dirty="0"/>
              <a:t>Dimensionality reduction – mapping to a lower-dimensional subspace</a:t>
            </a:r>
          </a:p>
          <a:p>
            <a:pPr lvl="2"/>
            <a:r>
              <a:rPr lang="en-US" sz="1800" dirty="0"/>
              <a:t>Principal Components Analysis</a:t>
            </a:r>
          </a:p>
          <a:p>
            <a:pPr lvl="2"/>
            <a:r>
              <a:rPr lang="en-US" sz="1800" dirty="0"/>
              <a:t>t-SNE</a:t>
            </a:r>
          </a:p>
          <a:p>
            <a:pPr marL="1004888" lvl="1" indent="-457200">
              <a:buFont typeface="+mj-lt"/>
              <a:buAutoNum type="arabicParenR"/>
            </a:pPr>
            <a:endParaRPr lang="en-US" sz="2000" dirty="0"/>
          </a:p>
          <a:p>
            <a:pPr marL="1004888" lvl="1" indent="-457200">
              <a:buFont typeface="+mj-lt"/>
              <a:buAutoNum type="arabicParenR"/>
            </a:pPr>
            <a:r>
              <a:rPr lang="en-US" sz="2000" dirty="0"/>
              <a:t>Finding natural clusters in the data</a:t>
            </a:r>
          </a:p>
          <a:p>
            <a:pPr lvl="2"/>
            <a:r>
              <a:rPr lang="en-US" sz="1800" dirty="0"/>
              <a:t>k-Means iterative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D791C-1824-4D66-970A-284D9AA4D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54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A1A2BD-8377-4045-9654-9C5DEC70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for Machine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C6FE0A-7438-459E-8078-09B9B33E4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166709"/>
            <a:ext cx="8157007" cy="1089755"/>
          </a:xfrm>
        </p:spPr>
        <p:txBody>
          <a:bodyPr>
            <a:normAutofit fontScale="92500" lnSpcReduction="10000"/>
          </a:bodyPr>
          <a:lstStyle/>
          <a:p>
            <a:pPr marL="67469" indent="0">
              <a:buNone/>
            </a:pPr>
            <a:r>
              <a:rPr lang="en-US" sz="2200" dirty="0"/>
              <a:t>We have used </a:t>
            </a:r>
            <a:r>
              <a:rPr lang="en-US" sz="2200" dirty="0" err="1"/>
              <a:t>Dataframes</a:t>
            </a:r>
            <a:r>
              <a:rPr lang="en-US" sz="2200" dirty="0"/>
              <a:t> (relations) for our data</a:t>
            </a:r>
          </a:p>
          <a:p>
            <a:pPr marL="67469" indent="0">
              <a:buNone/>
            </a:pPr>
            <a:r>
              <a:rPr lang="en-US" sz="2200" dirty="0"/>
              <a:t>Machine learning typically works best using </a:t>
            </a:r>
            <a:r>
              <a:rPr lang="en-US" sz="2200" i="1" dirty="0"/>
              <a:t>matrices</a:t>
            </a:r>
          </a:p>
          <a:p>
            <a:pPr marL="547688" lvl="1" indent="0">
              <a:buNone/>
            </a:pPr>
            <a:r>
              <a:rPr lang="en-US" sz="1900" dirty="0"/>
              <a:t>Map from a row in the </a:t>
            </a:r>
            <a:r>
              <a:rPr lang="en-US" sz="1900" dirty="0" err="1"/>
              <a:t>dataframe</a:t>
            </a:r>
            <a:r>
              <a:rPr lang="en-US" sz="1900" dirty="0"/>
              <a:t> </a:t>
            </a:r>
            <a:r>
              <a:rPr lang="en-US" sz="1900" dirty="0">
                <a:sym typeface="Wingdings" panose="05000000000000000000" pitchFamily="2" charset="2"/>
              </a:rPr>
              <a:t> a row in a numeric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18027-33E7-46C4-8DCC-A9786502CB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7E9DAAD-BD45-4DAD-B607-39F280B08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93656"/>
              </p:ext>
            </p:extLst>
          </p:nvPr>
        </p:nvGraphicFramePr>
        <p:xfrm>
          <a:off x="1921868" y="2329067"/>
          <a:ext cx="3758565" cy="101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05">
                  <a:extLst>
                    <a:ext uri="{9D8B030D-6E8A-4147-A177-3AD203B41FA5}">
                      <a16:colId xmlns:a16="http://schemas.microsoft.com/office/drawing/2014/main" val="3095179703"/>
                    </a:ext>
                  </a:extLst>
                </a:gridCol>
                <a:gridCol w="1294130">
                  <a:extLst>
                    <a:ext uri="{9D8B030D-6E8A-4147-A177-3AD203B41FA5}">
                      <a16:colId xmlns:a16="http://schemas.microsoft.com/office/drawing/2014/main" val="2916728038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2505362877"/>
                    </a:ext>
                  </a:extLst>
                </a:gridCol>
              </a:tblGrid>
              <a:tr h="401184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phone_color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purchase_amt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80738436"/>
                  </a:ext>
                </a:extLst>
              </a:tr>
              <a:tr h="2625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$30.90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43238230"/>
                  </a:ext>
                </a:extLst>
              </a:tr>
              <a:tr h="2740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$55.22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053845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5710CD5D-B38E-4F74-9EEF-D1965AB23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81428"/>
              </p:ext>
            </p:extLst>
          </p:nvPr>
        </p:nvGraphicFramePr>
        <p:xfrm>
          <a:off x="7132914" y="3575909"/>
          <a:ext cx="1089977" cy="609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517">
                  <a:extLst>
                    <a:ext uri="{9D8B030D-6E8A-4147-A177-3AD203B41FA5}">
                      <a16:colId xmlns:a16="http://schemas.microsoft.com/office/drawing/2014/main" val="3095179703"/>
                    </a:ext>
                  </a:extLst>
                </a:gridCol>
                <a:gridCol w="330517">
                  <a:extLst>
                    <a:ext uri="{9D8B030D-6E8A-4147-A177-3AD203B41FA5}">
                      <a16:colId xmlns:a16="http://schemas.microsoft.com/office/drawing/2014/main" val="2916728038"/>
                    </a:ext>
                  </a:extLst>
                </a:gridCol>
                <a:gridCol w="428943">
                  <a:extLst>
                    <a:ext uri="{9D8B030D-6E8A-4147-A177-3AD203B41FA5}">
                      <a16:colId xmlns:a16="http://schemas.microsoft.com/office/drawing/2014/main" val="2505362877"/>
                    </a:ext>
                  </a:extLst>
                </a:gridCol>
              </a:tblGrid>
              <a:tr h="2625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3238230"/>
                  </a:ext>
                </a:extLst>
              </a:tr>
              <a:tr h="2740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05384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9FF5F6C-6D69-48C1-BDBE-87ABFE42DCC7}"/>
              </a:ext>
            </a:extLst>
          </p:cNvPr>
          <p:cNvSpPr/>
          <p:nvPr/>
        </p:nvSpPr>
        <p:spPr>
          <a:xfrm>
            <a:off x="733374" y="3493010"/>
            <a:ext cx="6284240" cy="66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/>
            <a:r>
              <a:rPr lang="en-US" sz="1800" dirty="0">
                <a:solidFill>
                  <a:schemeClr val="tx1"/>
                </a:solidFill>
              </a:rPr>
              <a:t>Matrices have one type of data; change representations, e.g.: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4F98B3-E0D2-4795-AFF1-3DC517F9CA66}"/>
                  </a:ext>
                </a:extLst>
              </p:cNvPr>
              <p:cNvSpPr/>
              <p:nvPr/>
            </p:nvSpPr>
            <p:spPr>
              <a:xfrm>
                <a:off x="1400022" y="4046101"/>
                <a:ext cx="573289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Round </a:t>
                </a:r>
                <a:r>
                  <a:rPr lang="en-US" sz="1800" i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floating point numbers</a:t>
                </a:r>
                <a:r>
                  <a:rPr lang="en-US" sz="18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to nearby integers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Replace </a:t>
                </a:r>
                <a:r>
                  <a:rPr lang="en-US" sz="1800" i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categorical</a:t>
                </a:r>
                <a:r>
                  <a:rPr lang="en-US" sz="18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values with </a:t>
                </a:r>
                <a:r>
                  <a:rPr lang="en-US" sz="1800" i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integers</a:t>
                </a:r>
                <a:r>
                  <a:rPr lang="en-US" sz="18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𝑏𝑙𝑎𝑐𝑘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𝑏𝑙𝑢𝑒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4F98B3-E0D2-4795-AFF1-3DC517F9C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022" y="4046101"/>
                <a:ext cx="5732892" cy="923330"/>
              </a:xfrm>
              <a:prstGeom prst="rect">
                <a:avLst/>
              </a:prstGeom>
              <a:blipFill>
                <a:blip r:embed="rId3"/>
                <a:stretch>
                  <a:fillRect l="-442" t="-2740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5A20028-BE75-4A57-A5AD-59F61D96044F}"/>
              </a:ext>
            </a:extLst>
          </p:cNvPr>
          <p:cNvSpPr/>
          <p:nvPr/>
        </p:nvSpPr>
        <p:spPr>
          <a:xfrm>
            <a:off x="4411455" y="2771524"/>
            <a:ext cx="1095884" cy="2428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67ADBB3-C16A-404A-8F22-69F54E41B6CA}"/>
              </a:ext>
            </a:extLst>
          </p:cNvPr>
          <p:cNvCxnSpPr>
            <a:cxnSpLocks/>
          </p:cNvCxnSpPr>
          <p:nvPr/>
        </p:nvCxnSpPr>
        <p:spPr>
          <a:xfrm>
            <a:off x="5507339" y="2883206"/>
            <a:ext cx="2489587" cy="651818"/>
          </a:xfrm>
          <a:prstGeom prst="bentConnector3">
            <a:avLst>
              <a:gd name="adj1" fmla="val 999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BAD02B6-410D-44F3-97E9-A6E643CCA077}"/>
              </a:ext>
            </a:extLst>
          </p:cNvPr>
          <p:cNvSpPr/>
          <p:nvPr/>
        </p:nvSpPr>
        <p:spPr>
          <a:xfrm>
            <a:off x="3088718" y="3068894"/>
            <a:ext cx="1095884" cy="2428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D1AF502-46B0-4F3B-BA5F-84A2465E71D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184602" y="3190304"/>
            <a:ext cx="3441547" cy="742189"/>
          </a:xfrm>
          <a:prstGeom prst="bentConnector3">
            <a:avLst>
              <a:gd name="adj1" fmla="val 998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54ADED-139A-48FA-96F1-F6F6CCD65146}"/>
              </a:ext>
            </a:extLst>
          </p:cNvPr>
          <p:cNvSpPr txBox="1"/>
          <p:nvPr/>
        </p:nvSpPr>
        <p:spPr>
          <a:xfrm>
            <a:off x="836767" y="5096947"/>
            <a:ext cx="766748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perhaps more than that.  Let’s explore with a more realistic example!</a:t>
            </a:r>
          </a:p>
        </p:txBody>
      </p:sp>
    </p:spTree>
    <p:extLst>
      <p:ext uri="{BB962C8B-B14F-4D97-AF65-F5344CB8AC3E}">
        <p14:creationId xmlns:p14="http://schemas.microsoft.com/office/powerpoint/2010/main" val="138280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96C1-B6DC-40B5-AEBB-B9543452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5E8B2-58B2-4456-81E0-F4443696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027899"/>
            <a:ext cx="8157007" cy="1137412"/>
          </a:xfrm>
        </p:spPr>
        <p:txBody>
          <a:bodyPr/>
          <a:lstStyle/>
          <a:p>
            <a:pPr marL="67469" indent="0">
              <a:buNone/>
            </a:pPr>
            <a:r>
              <a:rPr lang="en-US" sz="2000" dirty="0"/>
              <a:t>Most commonly:  </a:t>
            </a:r>
            <a:r>
              <a:rPr lang="en-US" sz="2000" b="1" dirty="0" err="1"/>
              <a:t>numpy</a:t>
            </a:r>
            <a:r>
              <a:rPr lang="en-US" sz="2000" b="1" dirty="0"/>
              <a:t> arrays</a:t>
            </a:r>
            <a:endParaRPr lang="en-US" sz="2000" dirty="0"/>
          </a:p>
          <a:p>
            <a:pPr marL="547688" lvl="1" indent="0">
              <a:buNone/>
            </a:pPr>
            <a:r>
              <a:rPr lang="en-US" sz="1800" dirty="0"/>
              <a:t>Recall that arrays have </a:t>
            </a:r>
            <a:r>
              <a:rPr lang="en-US" sz="1800" b="1" dirty="0"/>
              <a:t>all elements of the same type</a:t>
            </a:r>
            <a:r>
              <a:rPr lang="en-US" sz="1800" dirty="0"/>
              <a:t>, so must be floating-point- or integer-valued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BF688-9715-40DB-8FE6-2430830CE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B2EFC-80D7-42CD-90A1-D5E37E23268F}"/>
              </a:ext>
            </a:extLst>
          </p:cNvPr>
          <p:cNvSpPr/>
          <p:nvPr/>
        </p:nvSpPr>
        <p:spPr>
          <a:xfrm>
            <a:off x="809897" y="2111069"/>
            <a:ext cx="4572000" cy="28931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Basics of arrays: 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</a:rPr>
              <a:t> np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We start with a simple array, initialized with random values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np.ndarray</a:t>
            </a:r>
            <a:r>
              <a:rPr lang="en-US" dirty="0"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))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Show dimensions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arr.shape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1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96C1-B6DC-40B5-AEBB-B9543452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5E8B2-58B2-4456-81E0-F4443696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63" y="1027899"/>
            <a:ext cx="8157007" cy="1137412"/>
          </a:xfrm>
        </p:spPr>
        <p:txBody>
          <a:bodyPr/>
          <a:lstStyle/>
          <a:p>
            <a:pPr marL="67469" indent="0">
              <a:buNone/>
            </a:pPr>
            <a:r>
              <a:rPr lang="en-US" sz="2000" dirty="0"/>
              <a:t>Most commonly:  </a:t>
            </a:r>
            <a:r>
              <a:rPr lang="en-US" sz="2000" b="1" dirty="0" err="1"/>
              <a:t>numpy</a:t>
            </a:r>
            <a:r>
              <a:rPr lang="en-US" sz="2000" b="1" dirty="0"/>
              <a:t> arrays</a:t>
            </a:r>
            <a:endParaRPr lang="en-US" sz="2000" dirty="0"/>
          </a:p>
          <a:p>
            <a:pPr marL="547688" lvl="1" indent="0">
              <a:buNone/>
            </a:pPr>
            <a:r>
              <a:rPr lang="en-US" sz="1800" dirty="0"/>
              <a:t>Recall that arrays have </a:t>
            </a:r>
            <a:r>
              <a:rPr lang="en-US" sz="1800" b="1" dirty="0"/>
              <a:t>all elements of the same type</a:t>
            </a:r>
            <a:r>
              <a:rPr lang="en-US" sz="1800" dirty="0"/>
              <a:t>, so must be floating-point- or integer-valued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BF688-9715-40DB-8FE6-2430830CE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B2EFC-80D7-42CD-90A1-D5E37E23268F}"/>
              </a:ext>
            </a:extLst>
          </p:cNvPr>
          <p:cNvSpPr/>
          <p:nvPr/>
        </p:nvSpPr>
        <p:spPr>
          <a:xfrm>
            <a:off x="809897" y="2111069"/>
            <a:ext cx="4572000" cy="28931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Basics of arrays: 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dirty="0">
                <a:latin typeface="Courier New" panose="02070309020205020404" pitchFamily="49" charset="0"/>
              </a:rPr>
              <a:t> np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We start with a simple array, initialized with random values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</a:rPr>
              <a:t>np.ndarray</a:t>
            </a:r>
            <a:r>
              <a:rPr lang="en-US" dirty="0"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))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 Show dimensions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arr.shape</a:t>
            </a:r>
            <a:endParaRPr lang="en-US" dirty="0">
              <a:latin typeface="Courier New" panose="02070309020205020404" pitchFamily="49" charset="0"/>
            </a:endParaRPr>
          </a:p>
          <a:p>
            <a:br>
              <a:rPr lang="en-US" dirty="0">
                <a:latin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48EB7-27FA-47F2-AEF1-84D7CA87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44" y="2373561"/>
            <a:ext cx="4768169" cy="1981576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6249085"/>
      </p:ext>
    </p:extLst>
  </p:cSld>
  <p:clrMapOvr>
    <a:masterClrMapping/>
  </p:clrMapOvr>
</p:sld>
</file>

<file path=ppt/theme/theme1.xml><?xml version="1.0" encoding="utf-8"?>
<a:theme xmlns:a="http://schemas.openxmlformats.org/drawingml/2006/main" name="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Lecture_Slides-SBD</Template>
  <TotalTime>68361</TotalTime>
  <Words>6591</Words>
  <Application>Microsoft Office PowerPoint</Application>
  <PresentationFormat>On-screen Show (16:10)</PresentationFormat>
  <Paragraphs>805</Paragraphs>
  <Slides>61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</vt:lpstr>
      <vt:lpstr>Cambria Math</vt:lpstr>
      <vt:lpstr>Consolas</vt:lpstr>
      <vt:lpstr>Corbel</vt:lpstr>
      <vt:lpstr>Courier New</vt:lpstr>
      <vt:lpstr>Franklin Gothic</vt:lpstr>
      <vt:lpstr>Helvetica</vt:lpstr>
      <vt:lpstr>Helvetica Neue</vt:lpstr>
      <vt:lpstr>Noto Sans Symbols</vt:lpstr>
      <vt:lpstr>Tahoma</vt:lpstr>
      <vt:lpstr>Times New Roman</vt:lpstr>
      <vt:lpstr>Wingdings</vt:lpstr>
      <vt:lpstr>Penn</vt:lpstr>
      <vt:lpstr>Unsupervised Machine Learning</vt:lpstr>
      <vt:lpstr>Machine Learning Basics</vt:lpstr>
      <vt:lpstr>Two Flavors of Machine Learning</vt:lpstr>
      <vt:lpstr>A Workflow for ML: Unsupervised  Supervised Learning</vt:lpstr>
      <vt:lpstr>Outline</vt:lpstr>
      <vt:lpstr>Representing Data for Machine Learning</vt:lpstr>
      <vt:lpstr>Matrices for Machine Learning</vt:lpstr>
      <vt:lpstr>Matrices in Python</vt:lpstr>
      <vt:lpstr>Matrices in Python</vt:lpstr>
      <vt:lpstr>Matrices in Python</vt:lpstr>
      <vt:lpstr>Matrices as Inputs to Machine Learning</vt:lpstr>
      <vt:lpstr>From DataFrames to Features: Some Simple Ideas</vt:lpstr>
      <vt:lpstr>One-Hot Encoding in Pandas</vt:lpstr>
      <vt:lpstr>Sometimes We Want Only a Subset of Features -- Slicing a Matrix</vt:lpstr>
      <vt:lpstr>Where this Is Frequently Useful in Machine Learning</vt:lpstr>
      <vt:lpstr>Where this Is Frequently Useful in Machine Learning</vt:lpstr>
      <vt:lpstr>Summary: The Basics of Data Representation</vt:lpstr>
      <vt:lpstr>Unsupervised Machine Learning</vt:lpstr>
      <vt:lpstr>Unsupervised Machine Learning</vt:lpstr>
      <vt:lpstr>Reducing Dimensionality: Principal Component Analysis (PCA)</vt:lpstr>
      <vt:lpstr>What Is Principal Component Analysis?</vt:lpstr>
      <vt:lpstr>The Intuition</vt:lpstr>
      <vt:lpstr>How Do We Formalize This?</vt:lpstr>
      <vt:lpstr>The Covariance Matrix</vt:lpstr>
      <vt:lpstr>From Covariance Matrix, Computing the Principal Components</vt:lpstr>
      <vt:lpstr>PCA, Visualized</vt:lpstr>
      <vt:lpstr>PCA Projection</vt:lpstr>
      <vt:lpstr>Observations</vt:lpstr>
      <vt:lpstr>Formalizing PCA</vt:lpstr>
      <vt:lpstr>A PCA Example</vt:lpstr>
      <vt:lpstr>Glass Data in a DataFrame</vt:lpstr>
      <vt:lpstr>Best Practice: Scaling and Centering</vt:lpstr>
      <vt:lpstr>PCA in SciKit-Learn</vt:lpstr>
      <vt:lpstr>Computing PCA via Singular Value Decomposition</vt:lpstr>
      <vt:lpstr>Principal Components vs Variance (Showing with 9 possible components)</vt:lpstr>
      <vt:lpstr>PCA Often Feeds into Supervised Machine Learning</vt:lpstr>
      <vt:lpstr>Summary: Principal Component Analysis</vt:lpstr>
      <vt:lpstr>A Common Alternative for Visualization: t-SNE t-Distributed Stochastic Neighbor Embedding</vt:lpstr>
      <vt:lpstr>t-SNE in Python</vt:lpstr>
      <vt:lpstr>t-SNE in Python</vt:lpstr>
      <vt:lpstr>Dimensionality Reduction Wrap-up</vt:lpstr>
      <vt:lpstr>Clustering Data</vt:lpstr>
      <vt:lpstr>The Goal of Clustering</vt:lpstr>
      <vt:lpstr>The Simplest Algorithm: k-Means</vt:lpstr>
      <vt:lpstr>K-Means</vt:lpstr>
      <vt:lpstr>K-Means</vt:lpstr>
      <vt:lpstr>The Basic K-Means Algorithm</vt:lpstr>
      <vt:lpstr>The Basic K-Means Algorithm</vt:lpstr>
      <vt:lpstr>Stop Conditions</vt:lpstr>
      <vt:lpstr>Results</vt:lpstr>
      <vt:lpstr>Results</vt:lpstr>
      <vt:lpstr>Results</vt:lpstr>
      <vt:lpstr>Pre-Implemented K-Means in SciKit-Learn</vt:lpstr>
      <vt:lpstr>Pre-Implemented K-Means in SciKit-Learn</vt:lpstr>
      <vt:lpstr>How Many Clusters Do We Need?</vt:lpstr>
      <vt:lpstr>“The Elbow Method”</vt:lpstr>
      <vt:lpstr>“The Elbow Method”</vt:lpstr>
      <vt:lpstr>“The Elbow Method”</vt:lpstr>
      <vt:lpstr>Summary: K-Means Clustering</vt:lpstr>
      <vt:lpstr>Wrap-up: Learning Unsupervised Models of Data</vt:lpstr>
      <vt:lpstr>Wrap-up: Learning Unsupervised Models of Data</vt:lpstr>
    </vt:vector>
  </TitlesOfParts>
  <Manager>Peter Druschel</Manager>
  <Company/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Data</dc:title>
  <dc:subject>Scalable and Cloud Computing</dc:subject>
  <dc:creator>Zachary Ives</dc:creator>
  <cp:keywords>NETS 212</cp:keywords>
  <dc:description>http://www.cis.upenn.edu/~nets212/</dc:description>
  <cp:lastModifiedBy>Zack Ives</cp:lastModifiedBy>
  <cp:revision>394</cp:revision>
  <cp:lastPrinted>2017-01-23T16:50:21Z</cp:lastPrinted>
  <dcterms:created xsi:type="dcterms:W3CDTF">2017-01-03T15:51:00Z</dcterms:created>
  <dcterms:modified xsi:type="dcterms:W3CDTF">2020-04-17T16:42:35Z</dcterms:modified>
  <cp:category>Lecture</cp:category>
</cp:coreProperties>
</file>