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95" r:id="rId5"/>
    <p:sldId id="260" r:id="rId6"/>
    <p:sldId id="261" r:id="rId7"/>
    <p:sldId id="296" r:id="rId8"/>
    <p:sldId id="297" r:id="rId9"/>
    <p:sldId id="298" r:id="rId10"/>
    <p:sldId id="262" r:id="rId11"/>
    <p:sldId id="264" r:id="rId12"/>
  </p:sldIdLst>
  <p:sldSz cx="9144000" cy="5715000" type="screen16x10"/>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463" autoAdjust="0"/>
  </p:normalViewPr>
  <p:slideViewPr>
    <p:cSldViewPr snapToGrid="0">
      <p:cViewPr varScale="1">
        <p:scale>
          <a:sx n="68" d="100"/>
          <a:sy n="68" d="100"/>
        </p:scale>
        <p:origin x="808" y="32"/>
      </p:cViewPr>
      <p:guideLst>
        <p:guide orient="horz" pos="3240"/>
        <p:guide pos="552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27639" cy="462917"/>
          </a:xfrm>
          <a:prstGeom prst="rect">
            <a:avLst/>
          </a:prstGeom>
          <a:noFill/>
          <a:ln>
            <a:noFill/>
          </a:ln>
        </p:spPr>
        <p:txBody>
          <a:bodyPr spcFirstLastPara="1" wrap="square" lIns="87425" tIns="43700" rIns="87425" bIns="43700" anchor="t"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4" name="Google Shape;4;n"/>
          <p:cNvSpPr txBox="1">
            <a:spLocks noGrp="1"/>
          </p:cNvSpPr>
          <p:nvPr>
            <p:ph type="dt" idx="10"/>
          </p:nvPr>
        </p:nvSpPr>
        <p:spPr>
          <a:xfrm>
            <a:off x="3957361" y="0"/>
            <a:ext cx="3027639" cy="462917"/>
          </a:xfrm>
          <a:prstGeom prst="rect">
            <a:avLst/>
          </a:prstGeom>
          <a:noFill/>
          <a:ln>
            <a:noFill/>
          </a:ln>
        </p:spPr>
        <p:txBody>
          <a:bodyPr spcFirstLastPara="1" wrap="square" lIns="87425" tIns="43700" rIns="87425" bIns="43700" anchor="t" anchorCtr="0">
            <a:noAutofit/>
          </a:bodyPr>
          <a:lstStyle>
            <a:lvl1pPr marR="0" lvl="0" algn="r"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5" name="Google Shape;5;n"/>
          <p:cNvSpPr>
            <a:spLocks noGrp="1" noRot="1" noChangeAspect="1"/>
          </p:cNvSpPr>
          <p:nvPr>
            <p:ph type="sldImg" idx="3"/>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uFillTx/>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uFillTx/>
            </a:endParaRPr>
          </a:p>
        </p:txBody>
      </p:sp>
      <p:sp>
        <p:nvSpPr>
          <p:cNvPr id="7" name="Google Shape;7;n"/>
          <p:cNvSpPr txBox="1">
            <a:spLocks noGrp="1"/>
          </p:cNvSpPr>
          <p:nvPr>
            <p:ph type="ftr" idx="11"/>
          </p:nvPr>
        </p:nvSpPr>
        <p:spPr>
          <a:xfrm>
            <a:off x="1" y="8820783"/>
            <a:ext cx="3027639" cy="462917"/>
          </a:xfrm>
          <a:prstGeom prst="rect">
            <a:avLst/>
          </a:prstGeom>
          <a:noFill/>
          <a:ln>
            <a:noFill/>
          </a:ln>
        </p:spPr>
        <p:txBody>
          <a:bodyPr spcFirstLastPara="1" wrap="square" lIns="87425" tIns="43700" rIns="87425" bIns="43700" anchor="b" anchorCtr="0">
            <a:noAutofit/>
          </a:bodyPr>
          <a:lstStyle>
            <a:lvl1pPr marR="0" lvl="0" algn="l" rtl="0">
              <a:spcBef>
                <a:spcPts val="0"/>
              </a:spcBef>
              <a:spcAft>
                <a:spcPts val="0"/>
              </a:spcAft>
              <a:buClr>
                <a:schemeClr val="dk1"/>
              </a:buClr>
              <a:buSzPts val="1100"/>
              <a:buFont typeface="Arial"/>
              <a:buNone/>
              <a:defRPr sz="1100" b="0" i="0" u="none" strike="noStrike" cap="none">
                <a:solidFill>
                  <a:schemeClr val="dk1"/>
                </a:solidFill>
                <a:uFillTx/>
                <a:latin typeface="Arial" panose="020B0604020202020204" pitchFamily="34" charset="0"/>
                <a:ea typeface="Arial" panose="020B0604020202020204" pitchFamily="34" charset="0"/>
                <a:cs typeface="Arial"/>
                <a:sym typeface="Aria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lang="en-US" dirty="0">
              <a:uFillTx/>
            </a:endParaRPr>
          </a:p>
        </p:txBody>
      </p:sp>
      <p:sp>
        <p:nvSpPr>
          <p:cNvPr id="8" name="Google Shape;8;n"/>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lvl1pPr>
              <a:defRPr>
                <a:uFillTx/>
                <a:latin typeface="Arial" panose="020B0604020202020204" pitchFamily="34" charset="0"/>
              </a:defRPr>
            </a:lvl1pPr>
          </a:lstStyle>
          <a:p>
            <a:pPr algn="r">
              <a:buClr>
                <a:schemeClr val="dk1"/>
              </a:buClr>
              <a:buSzPts val="1100"/>
            </a:pPr>
            <a:fld id="{00000000-1234-1234-1234-123412341234}" type="slidenum">
              <a:rPr lang="en-US" sz="1100" smtClean="0">
                <a:solidFill>
                  <a:schemeClr val="dk1"/>
                </a:solidFill>
                <a:uFillTx/>
              </a:rPr>
              <a:pPr algn="r">
                <a:buClr>
                  <a:schemeClr val="dk1"/>
                </a:buClr>
                <a:buSzPts val="1100"/>
              </a:pPr>
              <a:t>‹#›</a:t>
            </a:fld>
            <a:endParaRPr lang="en-US" sz="1100" dirty="0">
              <a:solidFill>
                <a:schemeClr val="dk1"/>
              </a:solidFill>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uFillTx/>
                <a:latin typeface="Times New Roman"/>
                <a:ea typeface="Times New Roman"/>
                <a:cs typeface="Times New Roman"/>
                <a:sym typeface="Times New Roman"/>
              </a:rPr>
              <a:t>1</a:t>
            </a:fld>
            <a:endParaRPr sz="1100" b="0" i="0" u="none" strike="noStrike" cap="none">
              <a:solidFill>
                <a:schemeClr val="dk1"/>
              </a:solidFill>
              <a:uFillTx/>
              <a:latin typeface="Times New Roman"/>
              <a:ea typeface="Times New Roman"/>
              <a:cs typeface="Times New Roman"/>
              <a:sym typeface="Times New Roman"/>
            </a:endParaRPr>
          </a:p>
        </p:txBody>
      </p:sp>
      <p:sp>
        <p:nvSpPr>
          <p:cNvPr id="144" name="Google Shape;144;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spcBef>
                <a:spcPts val="0"/>
              </a:spcBef>
              <a:spcAft>
                <a:spcPts val="0"/>
              </a:spcAft>
              <a:buNone/>
            </a:pPr>
            <a:endParaRPr dirty="0">
              <a:uFillTx/>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dirty="0">
              <a:uFillTx/>
            </a:endParaRPr>
          </a:p>
        </p:txBody>
      </p:sp>
      <p:sp>
        <p:nvSpPr>
          <p:cNvPr id="260" name="Google Shape;260;p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dirty="0">
              <a:uFillTx/>
            </a:endParaRPr>
          </a:p>
        </p:txBody>
      </p:sp>
      <p:sp>
        <p:nvSpPr>
          <p:cNvPr id="282" name="Google Shape;282;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endParaRPr>
              <a:uFillTx/>
            </a:endParaRPr>
          </a:p>
        </p:txBody>
      </p:sp>
      <p:sp>
        <p:nvSpPr>
          <p:cNvPr id="181" name="Google Shape;181;p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the classic picture of a computer from the 1980s.  The light blue is the brains of the computer (microprocessor).  The CPU needs to pull the data out of RAM into the microprocessor.  To do that, it puts it into registers, performs computation, and writes it back out.</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But the microprocessor has gotten much faster since then (top of the line is ~5 Gigahertz, can execute 5B instructions/sec).  The problem is that it must have the data to use, and the RAM is slow (75 nanosecond response time).  So the processing is hampered by the RAM (75x delay).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The idea is to make memory faster, but the bigger the memory is the slower it becomes.  Can we use smaller, much faster memory, to improve performance?</a:t>
            </a:r>
            <a:endParaRPr dirty="0">
              <a:uFillTx/>
            </a:endParaRPr>
          </a:p>
        </p:txBody>
      </p:sp>
      <p:sp>
        <p:nvSpPr>
          <p:cNvPr id="189" name="Google Shape;18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is called a cache, and there are various levels (2-4, number by how close they are to the processor and how slow they are).    L1 might be a 2 nanosecond delay, but it is really small; L2 has a slightly larger delay but is larger.</a:t>
            </a:r>
          </a:p>
          <a:p>
            <a:pPr marL="0" lvl="0" indent="0" algn="l" rtl="0">
              <a:spcBef>
                <a:spcPts val="360"/>
              </a:spcBef>
              <a:spcAft>
                <a:spcPts val="0"/>
              </a:spcAft>
              <a:buNone/>
            </a:pPr>
            <a:r>
              <a:rPr lang="en-US" dirty="0">
                <a:uFillTx/>
              </a:rPr>
              <a:t>On the side, we also have disk which is even bigger than the RAM (typically 1 Terabyte or </a:t>
            </a:r>
            <a:r>
              <a:rPr lang="en-US" dirty="0" err="1">
                <a:uFillTx/>
              </a:rPr>
              <a:t>Petabye</a:t>
            </a:r>
            <a:r>
              <a:rPr lang="en-US" dirty="0">
                <a:uFillTx/>
              </a:rPr>
              <a:t>).  Sometimes you need to pull data from disk to RAM to cache, etc.</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r>
              <a:rPr lang="en-US" dirty="0">
                <a:uFillTx/>
              </a:rPr>
              <a:t>So there are multiple levels of memory, each of a different size and with different speeds.</a:t>
            </a:r>
            <a:endParaRPr dirty="0">
              <a:uFillTx/>
            </a:endParaRPr>
          </a:p>
        </p:txBody>
      </p:sp>
      <p:sp>
        <p:nvSpPr>
          <p:cNvPr id="189" name="Google Shape;18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74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When we have big data, you want things to be as small as possible so they can fit higher up in the hierarchy.</a:t>
            </a:r>
            <a:endParaRPr dirty="0">
              <a:uFillTx/>
            </a:endParaRPr>
          </a:p>
        </p:txBody>
      </p:sp>
      <p:sp>
        <p:nvSpPr>
          <p:cNvPr id="213" name="Google Shape;213;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This code creates a big list, 1M integers, 4MB memory, does something with each and writes back to memory.</a:t>
            </a:r>
          </a:p>
          <a:p>
            <a:pPr marL="0" lvl="0" indent="0" algn="l" rtl="0">
              <a:spcBef>
                <a:spcPts val="360"/>
              </a:spcBef>
              <a:spcAft>
                <a:spcPts val="0"/>
              </a:spcAft>
              <a:buNone/>
            </a:pPr>
            <a:endParaRPr lang="en-US" dirty="0">
              <a:uFillTx/>
            </a:endParaRPr>
          </a:p>
          <a:p>
            <a:pPr marL="0" lvl="0" indent="0" algn="l" rtl="0">
              <a:spcBef>
                <a:spcPts val="360"/>
              </a:spcBef>
              <a:spcAft>
                <a:spcPts val="0"/>
              </a:spcAft>
              <a:buNone/>
            </a:pPr>
            <a:endParaRPr dirty="0">
              <a:uFillTx/>
            </a:endParaRP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Suppose there is a cache in between RAM and memory (one level for simplicity).  Suppose the cache can only take 1000 elements at a time (4KB).   So what happens is that they computer pulls out as much as it can (4KB) when the first request is made (</a:t>
            </a:r>
            <a:r>
              <a:rPr lang="en-US" dirty="0" err="1">
                <a:uFillTx/>
              </a:rPr>
              <a:t>my_list</a:t>
            </a:r>
            <a:r>
              <a:rPr lang="en-US" dirty="0">
                <a:uFillTx/>
              </a:rPr>
              <a:t>[0]).  So the computer sits for 75 ns while the data is loading, </a:t>
            </a:r>
            <a:endParaRPr dirty="0">
              <a:uFillTx/>
            </a:endParaRP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61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To operate on </a:t>
            </a:r>
            <a:r>
              <a:rPr lang="en-US" dirty="0" err="1">
                <a:uFillTx/>
              </a:rPr>
              <a:t>mylist</a:t>
            </a:r>
            <a:r>
              <a:rPr lang="en-US" dirty="0">
                <a:uFillTx/>
              </a:rPr>
              <a:t>_[0], it is then loaded into memory (1ns), the new value is written, and the updated entry is saved in cache.  The same happens for the remaining 999 elements of </a:t>
            </a:r>
            <a:r>
              <a:rPr lang="en-US" dirty="0" err="1">
                <a:uFillTx/>
              </a:rPr>
              <a:t>my_list</a:t>
            </a:r>
            <a:r>
              <a:rPr lang="en-US" dirty="0">
                <a:uFillTx/>
              </a:rPr>
              <a:t> that are in cache.  75x faster than going out to disk. </a:t>
            </a: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7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931334" y="4410392"/>
            <a:ext cx="5122333" cy="4175763"/>
          </a:xfrm>
          <a:prstGeom prst="rect">
            <a:avLst/>
          </a:prstGeom>
        </p:spPr>
        <p:txBody>
          <a:bodyPr spcFirstLastPara="1" wrap="square" lIns="87425" tIns="43700" rIns="87425" bIns="43700" anchor="t" anchorCtr="0">
            <a:noAutofit/>
          </a:bodyPr>
          <a:lstStyle/>
          <a:p>
            <a:pPr marL="0" lvl="0" indent="0" algn="l" rtl="0">
              <a:spcBef>
                <a:spcPts val="360"/>
              </a:spcBef>
              <a:spcAft>
                <a:spcPts val="0"/>
              </a:spcAft>
              <a:buNone/>
            </a:pPr>
            <a:r>
              <a:rPr lang="en-US" dirty="0">
                <a:uFillTx/>
              </a:rPr>
              <a:t>For </a:t>
            </a:r>
            <a:r>
              <a:rPr lang="en-US" dirty="0" err="1">
                <a:uFillTx/>
              </a:rPr>
              <a:t>mylist</a:t>
            </a:r>
            <a:r>
              <a:rPr lang="en-US" dirty="0">
                <a:uFillTx/>
              </a:rPr>
              <a:t>[1000], the data is not in cache.  So the cache is written out and the next 1000 elements are loaded.  The process is repeated until all 1M elements have been processed.</a:t>
            </a:r>
          </a:p>
        </p:txBody>
      </p:sp>
      <p:sp>
        <p:nvSpPr>
          <p:cNvPr id="237" name="Google Shape;237;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838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endParaRPr>
              <a:uFillTx/>
            </a:endParaRPr>
          </a:p>
        </p:txBody>
      </p:sp>
      <p:sp>
        <p:nvSpPr>
          <p:cNvPr id="19" name="Google Shape;19;p43"/>
          <p:cNvSpPr>
            <a:spLocks/>
          </p:cNvSpPr>
          <p:nvPr/>
        </p:nvSpPr>
        <p:spPr>
          <a:xfrm>
            <a:off x="1" y="5504657"/>
            <a:ext cx="2829261"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800"/>
              <a:buFont typeface="Noto Sans Symbols"/>
              <a:buNone/>
            </a:pPr>
            <a:r>
              <a:rPr lang="en-US" sz="800" b="0" i="0" u="none" strike="noStrike" cap="none" dirty="0">
                <a:solidFill>
                  <a:schemeClr val="dk1"/>
                </a:solidFill>
                <a:uFillTx/>
                <a:latin typeface="Tahoma"/>
                <a:ea typeface="Tahoma"/>
                <a:cs typeface="Tahoma"/>
                <a:sym typeface="Tahoma"/>
              </a:rPr>
              <a:t>© 2017-9 Trustees of the University of Pennsylvania</a:t>
            </a:r>
            <a:endParaRPr dirty="0">
              <a:uFillTx/>
              <a:latin typeface="Arial" panose="020B0604020202020204" pitchFamily="34" charset="0"/>
            </a:endParaRPr>
          </a:p>
        </p:txBody>
      </p:sp>
      <p:pic>
        <p:nvPicPr>
          <p:cNvPr id="5" name="Picture 2" descr="Creative Commons License">
            <a:hlinkClick r:id="" action="ppaction://hlinkfile"/>
          </p:cNvPr>
          <p:cNvPicPr>
            <a:picLocks noChangeAspect="1" noChangeArrowheads="1"/>
          </p:cNvPicPr>
          <p:nvPr userDrawn="1"/>
        </p:nvPicPr>
        <p:blipFill>
          <a:blip r:embed="rId2"/>
          <a:srcRect/>
          <a:stretch>
            <a:fillRect/>
          </a:stretch>
        </p:blipFill>
        <p:spPr bwMode="auto">
          <a:xfrm>
            <a:off x="97631" y="5110959"/>
            <a:ext cx="838200" cy="2952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ame Card">
    <p:spTree>
      <p:nvGrpSpPr>
        <p:cNvPr id="1" name="Shape 93"/>
        <p:cNvGrpSpPr/>
        <p:nvPr/>
      </p:nvGrpSpPr>
      <p:grpSpPr>
        <a:xfrm>
          <a:off x="0" y="0"/>
          <a:ext cx="0" cy="0"/>
          <a:chOff x="0" y="0"/>
          <a:chExt cx="0" cy="0"/>
        </a:xfrm>
      </p:grpSpPr>
      <p:sp>
        <p:nvSpPr>
          <p:cNvPr id="94" name="Google Shape;94;p55"/>
          <p:cNvSpPr txBox="1">
            <a:spLocks noGrp="1"/>
          </p:cNvSpPr>
          <p:nvPr>
            <p:ph type="title"/>
          </p:nvPr>
        </p:nvSpPr>
        <p:spPr>
          <a:xfrm>
            <a:off x="1113235" y="2757151"/>
            <a:ext cx="7514032" cy="12240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5" name="Google Shape;95;p55"/>
          <p:cNvSpPr txBox="1">
            <a:spLocks noGrp="1"/>
          </p:cNvSpPr>
          <p:nvPr>
            <p:ph type="body" idx="1"/>
          </p:nvPr>
        </p:nvSpPr>
        <p:spPr>
          <a:xfrm>
            <a:off x="1113236" y="3981151"/>
            <a:ext cx="7514033" cy="7170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96" name="Google Shape;96;p55"/>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98" name="Google Shape;98;p55"/>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3" name="Google Shape;123;p59"/>
          <p:cNvSpPr txBox="1">
            <a:spLocks noGrp="1"/>
          </p:cNvSpPr>
          <p:nvPr>
            <p:ph type="body" idx="1"/>
          </p:nvPr>
        </p:nvSpPr>
        <p:spPr>
          <a:xfrm rot="5400000">
            <a:off x="1993389" y="-308654"/>
            <a:ext cx="4254500" cy="6014807"/>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20"/>
        <p:cNvGrpSpPr/>
        <p:nvPr/>
      </p:nvGrpSpPr>
      <p:grpSpPr>
        <a:xfrm>
          <a:off x="0" y="0"/>
          <a:ext cx="0" cy="0"/>
          <a:chOff x="0" y="0"/>
          <a:chExt cx="0" cy="0"/>
        </a:xfrm>
      </p:grpSpPr>
      <p:sp>
        <p:nvSpPr>
          <p:cNvPr id="21" name="Google Shape;21;p4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2" name="Google Shape;22;p44"/>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lvl1pPr marL="457200" lvl="0" indent="-389731" algn="l">
              <a:spcBef>
                <a:spcPts val="350"/>
              </a:spcBef>
              <a:spcAft>
                <a:spcPts val="0"/>
              </a:spcAft>
              <a:buSzPts val="2538"/>
              <a:buChar char="•"/>
              <a:defRPr sz="1750">
                <a:uFillTx/>
                <a:latin typeface="Helvetica Neue"/>
                <a:ea typeface="Helvetica Neue"/>
                <a:cs typeface="Helvetica Neue"/>
                <a:sym typeface="Helvetica Neue"/>
              </a:defRPr>
            </a:lvl1pPr>
            <a:lvl2pPr marL="914400" lvl="1" indent="-366712" algn="l">
              <a:spcBef>
                <a:spcPts val="375"/>
              </a:spcBef>
              <a:spcAft>
                <a:spcPts val="0"/>
              </a:spcAft>
              <a:buSzPts val="2175"/>
              <a:buChar char="•"/>
              <a:defRPr sz="1500">
                <a:uFillTx/>
                <a:latin typeface="Helvetica Neue"/>
                <a:ea typeface="Helvetica Neue"/>
                <a:cs typeface="Helvetica Neue"/>
                <a:sym typeface="Helvetica Neue"/>
              </a:defRPr>
            </a:lvl2pPr>
            <a:lvl3pPr marL="1371600" lvl="2" indent="-343693" algn="l">
              <a:spcBef>
                <a:spcPts val="375"/>
              </a:spcBef>
              <a:spcAft>
                <a:spcPts val="0"/>
              </a:spcAft>
              <a:buSzPts val="1813"/>
              <a:buChar char="•"/>
              <a:defRPr sz="1250">
                <a:uFillTx/>
                <a:latin typeface="Helvetica Neue"/>
                <a:ea typeface="Helvetica Neue"/>
                <a:cs typeface="Helvetica Neue"/>
                <a:sym typeface="Helvetica Neue"/>
              </a:defRPr>
            </a:lvl3pPr>
            <a:lvl4pPr marL="1828800" lvl="3" indent="-332184" algn="l">
              <a:spcBef>
                <a:spcPts val="375"/>
              </a:spcBef>
              <a:spcAft>
                <a:spcPts val="0"/>
              </a:spcAft>
              <a:buSzPts val="1631"/>
              <a:buChar char="•"/>
              <a:defRPr sz="1125">
                <a:uFillTx/>
                <a:latin typeface="Helvetica Neue"/>
                <a:ea typeface="Helvetica Neue"/>
                <a:cs typeface="Helvetica Neue"/>
                <a:sym typeface="Helvetica Neue"/>
              </a:defRPr>
            </a:lvl4pPr>
            <a:lvl5pPr marL="2286000" lvl="4" indent="-320675" algn="l">
              <a:spcBef>
                <a:spcPts val="375"/>
              </a:spcBef>
              <a:spcAft>
                <a:spcPts val="0"/>
              </a:spcAft>
              <a:buSzPts val="1450"/>
              <a:buChar char="•"/>
              <a:defRPr sz="1000">
                <a:uFillTx/>
                <a:latin typeface="Helvetica Neue"/>
                <a:ea typeface="Helvetica Neue"/>
                <a:cs typeface="Helvetica Neue"/>
                <a:sym typeface="Helvetica Neue"/>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endParaRPr>
              <a:uFillTx/>
            </a:endParaRPr>
          </a:p>
        </p:txBody>
      </p:sp>
      <p:sp>
        <p:nvSpPr>
          <p:cNvPr id="23" name="Google Shape;23;p44"/>
          <p:cNvSpPr txBox="1">
            <a:spLocks noGrp="1"/>
          </p:cNvSpPr>
          <p:nvPr>
            <p:ph type="dt" idx="10"/>
          </p:nvPr>
        </p:nvSpPr>
        <p:spPr>
          <a:xfrm>
            <a:off x="7299325" y="5295900"/>
            <a:ext cx="857250" cy="303213"/>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25" name="Google Shape;25;p4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endParaRPr>
              <a:uFillTx/>
            </a:endParaRP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endParaRPr>
              <a:uFillTx/>
            </a:endParaRP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48"/>
        <p:cNvGrpSpPr/>
        <p:nvPr/>
      </p:nvGrpSpPr>
      <p:grpSpPr>
        <a:xfrm>
          <a:off x="0" y="0"/>
          <a:ext cx="0" cy="0"/>
          <a:chOff x="0" y="0"/>
          <a:chExt cx="0" cy="0"/>
        </a:xfrm>
      </p:grpSpPr>
      <p:sp>
        <p:nvSpPr>
          <p:cNvPr id="49" name="Google Shape;49;p4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0" name="Google Shape;50;p4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2" name="Google Shape;52;p4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Google Shape;54;p4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6" name="Google Shape;56;p4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endParaRPr>
              <a:uFillTx/>
            </a:endParaRP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endParaRPr>
              <a:uFillTx/>
            </a:endParaRP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endParaRPr>
              <a:uFillTx/>
            </a:endParaRP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endParaRPr>
              <a:uFillTx/>
            </a:endParaRPr>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creativecommons.org/licenses/by-sa/4.0/"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endParaRPr>
              <a:uFillTx/>
            </a:endParaRPr>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uFillTx/>
              </a:rPr>
              <a:t>‹#›</a:t>
            </a:fld>
            <a:endParaRPr>
              <a:uFillTx/>
            </a:endParaRPr>
          </a:p>
        </p:txBody>
      </p:sp>
      <p:sp>
        <p:nvSpPr>
          <p:cNvPr id="8" name="Shape 31"/>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7"/>
              </a:rPr>
              <a:t>Creative Commons Attribution-</a:t>
            </a:r>
            <a:r>
              <a:rPr lang="en-US" sz="800" dirty="0" err="1">
                <a:uFillTx/>
                <a:hlinkClick r:id="rId17"/>
              </a:rPr>
              <a:t>ShareAlike</a:t>
            </a:r>
            <a:r>
              <a:rPr lang="en-US" sz="800" dirty="0">
                <a:uFillTx/>
                <a:hlinkClick r:id="rId17"/>
              </a:rPr>
              <a:t> 4.0 International License</a:t>
            </a:r>
            <a:r>
              <a:rPr lang="en-US" sz="800" dirty="0">
                <a:uFillTx/>
              </a:rPr>
              <a:t>.</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ople.eecs.berkeley.edu/~rcs/research/interactive_latency.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ndtech.com/show/12625/amd-second-generation-ryzen-7-2700x-2700-ryzen-5-2600x-2600/3" TargetMode="External"/><Relationship Id="rId7" Type="http://schemas.openxmlformats.org/officeDocument/2006/relationships/hyperlink" Target="https://www.newegg.com/crucial-16gb-260-pin-ddr4-so-dimm/p/N82E1682015608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www.intel.com/content/www/us/en/products/memory-storage/solid-state-drives/data-center-ssds/dc-p4500-series/dc-p4500-8tb-ruler-3d1.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75364" y="1149350"/>
            <a:ext cx="8451111" cy="21812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4000" dirty="0">
                <a:uFillTx/>
              </a:rPr>
              <a:t>How Your Computer Works</a:t>
            </a:r>
            <a:endParaRPr dirty="0">
              <a:uFillTx/>
            </a:endParaRPr>
          </a:p>
        </p:txBody>
      </p:sp>
      <p:pic>
        <p:nvPicPr>
          <p:cNvPr id="8" name="Picture 2"/>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Interactive Visualizer (Colin Scott):</a:t>
            </a:r>
            <a:br>
              <a:rPr lang="en-US" dirty="0">
                <a:uFillTx/>
              </a:rPr>
            </a:br>
            <a:r>
              <a:rPr lang="en-US" sz="1800" u="sng" dirty="0">
                <a:solidFill>
                  <a:schemeClr val="hlink"/>
                </a:solidFill>
                <a:uFillTx/>
                <a:hlinkClick r:id="rId3"/>
              </a:rPr>
              <a:t>https://people.eecs.berkeley.edu/~rcs/research/interactive_latency.html</a:t>
            </a:r>
            <a:endParaRPr sz="1800" dirty="0">
              <a:uFillTx/>
            </a:endParaRPr>
          </a:p>
        </p:txBody>
      </p:sp>
      <p:pic>
        <p:nvPicPr>
          <p:cNvPr id="263" name="Google Shape;263;p9"/>
          <p:cNvPicPr preferRelativeResize="0">
            <a:picLocks noGrp="1"/>
          </p:cNvPicPr>
          <p:nvPr>
            <p:ph type="body" idx="1"/>
          </p:nvPr>
        </p:nvPicPr>
        <p:blipFill rotWithShape="1">
          <a:blip r:embed="rId4"/>
          <a:srcRect/>
          <a:stretch/>
        </p:blipFill>
        <p:spPr>
          <a:xfrm>
            <a:off x="533184" y="2160918"/>
            <a:ext cx="8158163" cy="3120695"/>
          </a:xfrm>
          <a:prstGeom prst="rect">
            <a:avLst/>
          </a:prstGeom>
          <a:noFill/>
          <a:ln>
            <a:noFill/>
          </a:ln>
        </p:spPr>
      </p:pic>
      <p:sp>
        <p:nvSpPr>
          <p:cNvPr id="265" name="Google Shape;265;p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10</a:t>
            </a:fld>
            <a:endParaRPr>
              <a:uFillTx/>
            </a:endParaRPr>
          </a:p>
        </p:txBody>
      </p:sp>
      <p:sp>
        <p:nvSpPr>
          <p:cNvPr id="266" name="Google Shape;266;p9"/>
          <p:cNvSpPr>
            <a:spLocks/>
          </p:cNvSpPr>
          <p:nvPr/>
        </p:nvSpPr>
        <p:spPr>
          <a:xfrm>
            <a:off x="694267" y="1218858"/>
            <a:ext cx="6629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uFillTx/>
                <a:latin typeface="Tahoma"/>
                <a:ea typeface="Tahoma"/>
                <a:cs typeface="Tahoma"/>
                <a:sym typeface="Tahoma"/>
              </a:rPr>
              <a:t>Original list from Jeff Dean and Peter </a:t>
            </a:r>
            <a:r>
              <a:rPr lang="en-US" sz="1400" dirty="0" err="1">
                <a:solidFill>
                  <a:schemeClr val="dk1"/>
                </a:solidFill>
                <a:uFillTx/>
                <a:latin typeface="Tahoma"/>
                <a:ea typeface="Tahoma"/>
                <a:cs typeface="Tahoma"/>
                <a:sym typeface="Tahoma"/>
              </a:rPr>
              <a:t>Norvig</a:t>
            </a:r>
            <a:r>
              <a:rPr lang="en-US" sz="1400" dirty="0">
                <a:solidFill>
                  <a:schemeClr val="dk1"/>
                </a:solidFill>
                <a:uFillTx/>
                <a:latin typeface="Tahoma"/>
                <a:ea typeface="Tahoma"/>
                <a:cs typeface="Tahoma"/>
                <a:sym typeface="Tahoma"/>
              </a:rPr>
              <a:t> (Google)</a:t>
            </a:r>
            <a:endParaRPr dirty="0">
              <a:uFillTx/>
              <a:latin typeface="Arial" panose="020B0604020202020204" pitchFamily="34" charset="0"/>
            </a:endParaRPr>
          </a:p>
        </p:txBody>
      </p:sp>
      <p:pic>
        <p:nvPicPr>
          <p:cNvPr id="267" name="Google Shape;267;p9"/>
          <p:cNvPicPr preferRelativeResize="0"/>
          <p:nvPr/>
        </p:nvPicPr>
        <p:blipFill rotWithShape="1">
          <a:blip r:embed="rId5"/>
          <a:srcRect/>
          <a:stretch/>
        </p:blipFill>
        <p:spPr>
          <a:xfrm>
            <a:off x="5148368" y="1134317"/>
            <a:ext cx="699987" cy="874984"/>
          </a:xfrm>
          <a:prstGeom prst="rect">
            <a:avLst/>
          </a:prstGeom>
          <a:noFill/>
          <a:ln>
            <a:noFill/>
          </a:ln>
        </p:spPr>
      </p:pic>
      <p:pic>
        <p:nvPicPr>
          <p:cNvPr id="268" name="Google Shape;268;p9"/>
          <p:cNvPicPr preferRelativeResize="0"/>
          <p:nvPr/>
        </p:nvPicPr>
        <p:blipFill rotWithShape="1">
          <a:blip r:embed="rId6"/>
          <a:srcRect/>
          <a:stretch/>
        </p:blipFill>
        <p:spPr>
          <a:xfrm>
            <a:off x="6191362" y="1142731"/>
            <a:ext cx="1356308" cy="906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What Does the Memory Hierarchy Mean</a:t>
            </a:r>
            <a:br>
              <a:rPr lang="en-US" dirty="0">
                <a:uFillTx/>
              </a:rPr>
            </a:br>
            <a:r>
              <a:rPr lang="en-US" dirty="0">
                <a:uFillTx/>
              </a:rPr>
              <a:t>When Thinking about Scale?</a:t>
            </a:r>
            <a:endParaRPr dirty="0">
              <a:uFillTx/>
            </a:endParaRPr>
          </a:p>
        </p:txBody>
      </p:sp>
      <p:sp>
        <p:nvSpPr>
          <p:cNvPr id="285" name="Google Shape;285;p11"/>
          <p:cNvSpPr txBox="1">
            <a:spLocks noGrp="1"/>
          </p:cNvSpPr>
          <p:nvPr>
            <p:ph type="body" idx="1"/>
          </p:nvPr>
        </p:nvSpPr>
        <p:spPr>
          <a:xfrm>
            <a:off x="470263" y="1600742"/>
            <a:ext cx="8157007" cy="3762671"/>
          </a:xfrm>
          <a:prstGeom prst="rect">
            <a:avLst/>
          </a:prstGeom>
          <a:noFill/>
          <a:ln>
            <a:noFill/>
          </a:ln>
        </p:spPr>
        <p:txBody>
          <a:bodyPr spcFirstLastPara="1" wrap="square" lIns="91425" tIns="45700" rIns="91425" bIns="45700" anchor="ctr" anchorCtr="0">
            <a:noAutofit/>
          </a:bodyPr>
          <a:lstStyle/>
          <a:p>
            <a:pPr marL="177800" lvl="0" indent="-177800" algn="l" rtl="0">
              <a:lnSpc>
                <a:spcPct val="90000"/>
              </a:lnSpc>
              <a:spcBef>
                <a:spcPts val="0"/>
              </a:spcBef>
              <a:spcAft>
                <a:spcPts val="0"/>
              </a:spcAft>
              <a:buSzPts val="2346"/>
              <a:buChar char="•"/>
            </a:pPr>
            <a:r>
              <a:rPr lang="en-US" sz="1800" dirty="0">
                <a:uFillTx/>
                <a:latin typeface="Helvetica" pitchFamily="2" charset="0"/>
              </a:rPr>
              <a:t>Fewer computations are better:  algorithmic efficiency!</a:t>
            </a:r>
            <a:endParaRPr lang="en-US" sz="1800" dirty="0">
              <a:latin typeface="Helvetica" pitchFamily="2" charset="0"/>
            </a:endParaRPr>
          </a:p>
          <a:p>
            <a:pPr marL="0" lvl="0" indent="0" algn="l" rtl="0">
              <a:lnSpc>
                <a:spcPct val="90000"/>
              </a:lnSpc>
              <a:spcBef>
                <a:spcPts val="0"/>
              </a:spcBef>
              <a:spcAft>
                <a:spcPts val="0"/>
              </a:spcAft>
              <a:buSzPts val="2346"/>
              <a:buNone/>
            </a:pP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Accessing data in </a:t>
            </a:r>
            <a:r>
              <a:rPr lang="en-US" sz="1800" b="1" dirty="0">
                <a:uFillTx/>
                <a:latin typeface="Helvetica" pitchFamily="2" charset="0"/>
              </a:rPr>
              <a:t>predictable ways</a:t>
            </a:r>
            <a:r>
              <a:rPr lang="en-US" sz="1800" dirty="0">
                <a:uFillTx/>
                <a:latin typeface="Helvetica" pitchFamily="2" charset="0"/>
              </a:rPr>
              <a:t> is better</a:t>
            </a:r>
            <a:endParaRPr sz="1800" dirty="0">
              <a:uFillTx/>
              <a:latin typeface="Helvetica" pitchFamily="2" charset="0"/>
            </a:endParaRPr>
          </a:p>
          <a:p>
            <a:pPr marL="463550" lvl="1" indent="-177800" algn="l" rtl="0">
              <a:lnSpc>
                <a:spcPct val="90000"/>
              </a:lnSpc>
              <a:spcBef>
                <a:spcPts val="652"/>
              </a:spcBef>
              <a:spcAft>
                <a:spcPts val="0"/>
              </a:spcAft>
              <a:buSzPts val="2011"/>
              <a:buChar char="•"/>
            </a:pPr>
            <a:r>
              <a:rPr lang="en-US" sz="1600" dirty="0">
                <a:uFillTx/>
                <a:latin typeface="Helvetica" pitchFamily="2" charset="0"/>
              </a:rPr>
              <a:t>CPU predicts and “pre-fetches” the data into caches</a:t>
            </a:r>
            <a:endParaRPr sz="1600" dirty="0">
              <a:uFillTx/>
              <a:latin typeface="Helvetica" pitchFamily="2" charset="0"/>
            </a:endParaRPr>
          </a:p>
          <a:p>
            <a:pPr marL="463550" lvl="1" indent="-177800" algn="l" rtl="0">
              <a:lnSpc>
                <a:spcPct val="90000"/>
              </a:lnSpc>
              <a:spcBef>
                <a:spcPts val="652"/>
              </a:spcBef>
              <a:spcAft>
                <a:spcPts val="0"/>
              </a:spcAft>
              <a:buSzPts val="2011"/>
              <a:buChar char="•"/>
            </a:pPr>
            <a:r>
              <a:rPr lang="en-US" sz="1600" dirty="0">
                <a:uFillTx/>
                <a:latin typeface="Helvetica" pitchFamily="2" charset="0"/>
              </a:rPr>
              <a:t>Repeated requests to related data keep memory in the caches</a:t>
            </a:r>
            <a:endParaRPr sz="16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Smaller “memory footprints” are better (at tension with the previous)</a:t>
            </a: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Doing </a:t>
            </a:r>
            <a:r>
              <a:rPr lang="en-US" sz="1800" b="1" dirty="0">
                <a:uFillTx/>
                <a:latin typeface="Helvetica" pitchFamily="2" charset="0"/>
              </a:rPr>
              <a:t>independent tasks </a:t>
            </a:r>
            <a:r>
              <a:rPr lang="en-US" sz="1800" dirty="0">
                <a:uFillTx/>
                <a:latin typeface="Helvetica" pitchFamily="2" charset="0"/>
              </a:rPr>
              <a:t>on different processors is better</a:t>
            </a: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Packing multiple data values into the same memory, and applying a repeated computation is better</a:t>
            </a:r>
            <a:endParaRPr sz="1800" dirty="0">
              <a:uFillTx/>
              <a:latin typeface="Helvetica" pitchFamily="2" charset="0"/>
            </a:endParaRPr>
          </a:p>
          <a:p>
            <a:pPr marL="177800" lvl="0" indent="-28822" algn="l" rtl="0">
              <a:lnSpc>
                <a:spcPct val="90000"/>
              </a:lnSpc>
              <a:spcBef>
                <a:spcPts val="699"/>
              </a:spcBef>
              <a:spcAft>
                <a:spcPts val="0"/>
              </a:spcAft>
              <a:buSzPts val="2346"/>
              <a:buNone/>
            </a:pPr>
            <a:endParaRPr sz="1800" dirty="0">
              <a:uFillTx/>
              <a:latin typeface="Helvetica" pitchFamily="2" charset="0"/>
            </a:endParaRPr>
          </a:p>
          <a:p>
            <a:pPr marL="177800" lvl="0" indent="-177800" algn="l" rtl="0">
              <a:lnSpc>
                <a:spcPct val="90000"/>
              </a:lnSpc>
              <a:spcBef>
                <a:spcPts val="699"/>
              </a:spcBef>
              <a:spcAft>
                <a:spcPts val="0"/>
              </a:spcAft>
              <a:buSzPts val="2346"/>
              <a:buChar char="•"/>
            </a:pPr>
            <a:r>
              <a:rPr lang="en-US" sz="1800" dirty="0">
                <a:uFillTx/>
                <a:latin typeface="Helvetica" pitchFamily="2" charset="0"/>
              </a:rPr>
              <a:t>Challenge: many tasks are partly independent / parallel, and partly sequential</a:t>
            </a:r>
            <a:endParaRPr sz="1800" dirty="0">
              <a:uFillTx/>
              <a:latin typeface="Helvetica" pitchFamily="2" charset="0"/>
            </a:endParaRPr>
          </a:p>
        </p:txBody>
      </p:sp>
      <p:sp>
        <p:nvSpPr>
          <p:cNvPr id="287" name="Google Shape;287;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11</a:t>
            </a:fld>
            <a:endParaRPr>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Understanding a Bit of </a:t>
            </a:r>
            <a:br>
              <a:rPr lang="en-US" dirty="0">
                <a:uFillTx/>
              </a:rPr>
            </a:br>
            <a:r>
              <a:rPr lang="en-US" dirty="0">
                <a:uFillTx/>
              </a:rPr>
              <a:t>Computer Architecture Is Key to Performance</a:t>
            </a:r>
            <a:endParaRPr dirty="0">
              <a:uFillTx/>
            </a:endParaRPr>
          </a:p>
        </p:txBody>
      </p:sp>
      <p:sp>
        <p:nvSpPr>
          <p:cNvPr id="184" name="Google Shape;184;p5"/>
          <p:cNvSpPr txBox="1">
            <a:spLocks noGrp="1"/>
          </p:cNvSpPr>
          <p:nvPr>
            <p:ph type="body" idx="1"/>
          </p:nvPr>
        </p:nvSpPr>
        <p:spPr>
          <a:xfrm>
            <a:off x="470263" y="1704470"/>
            <a:ext cx="8157007" cy="3729543"/>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SzPts val="2465"/>
              <a:buNone/>
            </a:pPr>
            <a:r>
              <a:rPr lang="en-US" sz="2000" dirty="0">
                <a:uFillTx/>
                <a:latin typeface="Helvetica" pitchFamily="2" charset="0"/>
              </a:rPr>
              <a:t>A few ideas you need from Computer Architecture:</a:t>
            </a:r>
            <a:endParaRPr sz="2000" dirty="0">
              <a:uFillTx/>
              <a:latin typeface="Helvetica" pitchFamily="2" charset="0"/>
            </a:endParaRPr>
          </a:p>
          <a:p>
            <a:pPr marL="177800" lvl="0" indent="-16668" algn="l" rtl="0">
              <a:lnSpc>
                <a:spcPct val="90000"/>
              </a:lnSpc>
              <a:spcBef>
                <a:spcPts val="725"/>
              </a:spcBef>
              <a:spcAft>
                <a:spcPts val="0"/>
              </a:spcAft>
              <a:buSzPts val="2538"/>
              <a:buNone/>
            </a:pPr>
            <a:endParaRPr dirty="0">
              <a:uFillTx/>
              <a:latin typeface="Helvetica" pitchFamily="2" charset="0"/>
            </a:endParaRPr>
          </a:p>
          <a:p>
            <a:pPr marL="342900" lvl="0" indent="-342900" algn="l" rtl="0">
              <a:lnSpc>
                <a:spcPct val="90000"/>
              </a:lnSpc>
              <a:spcBef>
                <a:spcPts val="715"/>
              </a:spcBef>
              <a:spcAft>
                <a:spcPts val="0"/>
              </a:spcAft>
              <a:buSzPct val="100000"/>
              <a:buFont typeface="Corbel"/>
              <a:buAutoNum type="arabicPeriod"/>
            </a:pPr>
            <a:r>
              <a:rPr lang="en-US" sz="1800" dirty="0">
                <a:uFillTx/>
                <a:latin typeface="Helvetica" pitchFamily="2" charset="0"/>
              </a:rPr>
              <a:t>Different program instructions take different amounts of work and time</a:t>
            </a:r>
            <a:endParaRPr sz="1800" dirty="0">
              <a:uFillTx/>
              <a:latin typeface="Helvetica" pitchFamily="2" charset="0"/>
            </a:endParaRPr>
          </a:p>
          <a:p>
            <a:pPr marL="463550" lvl="1" indent="-177800" algn="l" rtl="0">
              <a:lnSpc>
                <a:spcPct val="90000"/>
              </a:lnSpc>
              <a:spcBef>
                <a:spcPts val="675"/>
              </a:spcBef>
              <a:spcAft>
                <a:spcPts val="0"/>
              </a:spcAft>
              <a:buSzPct val="100000"/>
              <a:buChar char="•"/>
            </a:pPr>
            <a:r>
              <a:rPr lang="en-US" sz="1600" dirty="0">
                <a:uFillTx/>
                <a:latin typeface="Helvetica" pitchFamily="2" charset="0"/>
              </a:rPr>
              <a:t>Lines of code (in Python / C / etc.) turn into multiple </a:t>
            </a:r>
            <a:r>
              <a:rPr lang="en-US" sz="1600" i="1" dirty="0">
                <a:uFillTx/>
                <a:latin typeface="Helvetica" pitchFamily="2" charset="0"/>
              </a:rPr>
              <a:t>machine instructions</a:t>
            </a:r>
            <a:endParaRPr sz="1600" dirty="0">
              <a:uFillTx/>
              <a:latin typeface="Helvetica" pitchFamily="2" charset="0"/>
            </a:endParaRPr>
          </a:p>
          <a:p>
            <a:pPr marL="463550" lvl="1" indent="-177800" algn="l" rtl="0">
              <a:lnSpc>
                <a:spcPct val="90000"/>
              </a:lnSpc>
              <a:spcBef>
                <a:spcPts val="675"/>
              </a:spcBef>
              <a:spcAft>
                <a:spcPts val="0"/>
              </a:spcAft>
              <a:buSzPct val="100000"/>
              <a:buChar char="•"/>
            </a:pPr>
            <a:r>
              <a:rPr lang="en-US" sz="1600" dirty="0">
                <a:uFillTx/>
                <a:latin typeface="Helvetica" pitchFamily="2" charset="0"/>
              </a:rPr>
              <a:t>Machine instructions don’t all have equal performance!</a:t>
            </a:r>
            <a:endParaRPr sz="1600" dirty="0">
              <a:uFillTx/>
              <a:latin typeface="Helvetica" pitchFamily="2" charset="0"/>
            </a:endParaRPr>
          </a:p>
          <a:p>
            <a:pPr marL="463550" lvl="1" indent="-39687" algn="l" rtl="0">
              <a:lnSpc>
                <a:spcPct val="90000"/>
              </a:lnSpc>
              <a:spcBef>
                <a:spcPts val="675"/>
              </a:spcBef>
              <a:spcAft>
                <a:spcPts val="0"/>
              </a:spcAft>
              <a:buSzPct val="100000"/>
              <a:buNone/>
            </a:pPr>
            <a:endParaRPr dirty="0">
              <a:uFillTx/>
              <a:latin typeface="Helvetica" pitchFamily="2" charset="0"/>
            </a:endParaRPr>
          </a:p>
          <a:p>
            <a:pPr marL="342900" lvl="0" indent="-342900" algn="l" rtl="0">
              <a:lnSpc>
                <a:spcPct val="90000"/>
              </a:lnSpc>
              <a:spcBef>
                <a:spcPts val="715"/>
              </a:spcBef>
              <a:spcAft>
                <a:spcPts val="0"/>
              </a:spcAft>
              <a:buSzPct val="100000"/>
              <a:buFont typeface="Corbel"/>
              <a:buAutoNum type="arabicPeriod"/>
            </a:pPr>
            <a:r>
              <a:rPr lang="en-US" sz="1800" dirty="0">
                <a:uFillTx/>
                <a:latin typeface="Helvetica" pitchFamily="2" charset="0"/>
              </a:rPr>
              <a:t>The computer’s </a:t>
            </a:r>
            <a:r>
              <a:rPr lang="en-US" sz="1800" i="1" dirty="0">
                <a:uFillTx/>
                <a:latin typeface="Helvetica" pitchFamily="2" charset="0"/>
              </a:rPr>
              <a:t>memory hierarchy</a:t>
            </a:r>
            <a:r>
              <a:rPr lang="en-US" sz="1800" dirty="0">
                <a:uFillTx/>
                <a:latin typeface="Helvetica" pitchFamily="2" charset="0"/>
              </a:rPr>
              <a:t> means accessing data is also not uniform</a:t>
            </a:r>
          </a:p>
          <a:p>
            <a:pPr marL="342900" lvl="0" indent="-342900">
              <a:lnSpc>
                <a:spcPct val="90000"/>
              </a:lnSpc>
              <a:spcBef>
                <a:spcPts val="715"/>
              </a:spcBef>
              <a:buSzPct val="100000"/>
              <a:buFont typeface="Corbel"/>
              <a:buAutoNum type="arabicPeriod"/>
            </a:pPr>
            <a:endParaRPr lang="en-US" sz="1800" dirty="0">
              <a:latin typeface="Helvetica" pitchFamily="2" charset="0"/>
            </a:endParaRPr>
          </a:p>
          <a:p>
            <a:pPr marL="342900" lvl="0" indent="-342900">
              <a:lnSpc>
                <a:spcPct val="90000"/>
              </a:lnSpc>
              <a:spcBef>
                <a:spcPts val="715"/>
              </a:spcBef>
              <a:buSzPct val="100000"/>
              <a:buFont typeface="Corbel"/>
              <a:buAutoNum type="arabicPeriod"/>
            </a:pPr>
            <a:r>
              <a:rPr lang="en-US" sz="1800" dirty="0">
                <a:latin typeface="Helvetica" pitchFamily="2" charset="0"/>
              </a:rPr>
              <a:t>Modern hardware includes special optimizations to:</a:t>
            </a:r>
          </a:p>
          <a:p>
            <a:pPr marL="463550" lvl="1" indent="-177800">
              <a:lnSpc>
                <a:spcPct val="90000"/>
              </a:lnSpc>
              <a:spcBef>
                <a:spcPts val="675"/>
              </a:spcBef>
              <a:buSzPct val="100000"/>
            </a:pPr>
            <a:r>
              <a:rPr lang="en-US" sz="1600" dirty="0">
                <a:latin typeface="Helvetica" pitchFamily="2" charset="0"/>
              </a:rPr>
              <a:t>Do the same operation on multiple data items simultaneously</a:t>
            </a:r>
          </a:p>
          <a:p>
            <a:pPr marL="463550" lvl="1" indent="-177800">
              <a:lnSpc>
                <a:spcPct val="90000"/>
              </a:lnSpc>
              <a:spcBef>
                <a:spcPts val="675"/>
              </a:spcBef>
              <a:buSzPct val="100000"/>
            </a:pPr>
            <a:r>
              <a:rPr lang="en-US" sz="1600" dirty="0">
                <a:latin typeface="Helvetica" pitchFamily="2" charset="0"/>
              </a:rPr>
              <a:t>Run multiple independent pieces of code at the same time</a:t>
            </a:r>
          </a:p>
          <a:p>
            <a:pPr marL="342900" lvl="0" indent="-342900" algn="l" rtl="0">
              <a:lnSpc>
                <a:spcPct val="90000"/>
              </a:lnSpc>
              <a:spcBef>
                <a:spcPts val="715"/>
              </a:spcBef>
              <a:spcAft>
                <a:spcPts val="0"/>
              </a:spcAft>
              <a:buSzPct val="100000"/>
              <a:buFont typeface="Corbel"/>
              <a:buAutoNum type="arabicPeriod"/>
            </a:pPr>
            <a:endParaRPr dirty="0">
              <a:uFillTx/>
              <a:latin typeface="Helvetica" pitchFamily="2" charset="0"/>
            </a:endParaRPr>
          </a:p>
          <a:p>
            <a:pPr marL="342900" lvl="0" indent="-181768" algn="l" rtl="0">
              <a:lnSpc>
                <a:spcPct val="90000"/>
              </a:lnSpc>
              <a:spcBef>
                <a:spcPts val="725"/>
              </a:spcBef>
              <a:spcAft>
                <a:spcPts val="0"/>
              </a:spcAft>
              <a:buSzPct val="100000"/>
              <a:buFont typeface="Corbel"/>
              <a:buNone/>
            </a:pPr>
            <a:endParaRPr dirty="0">
              <a:uFillTx/>
              <a:latin typeface="Helvetica" pitchFamily="2" charset="0"/>
            </a:endParaRPr>
          </a:p>
        </p:txBody>
      </p:sp>
      <p:sp>
        <p:nvSpPr>
          <p:cNvPr id="186" name="Google Shape;186;p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2</a:t>
            </a:fld>
            <a:endParaRPr>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a:spLocks/>
          </p:cNvSpPr>
          <p:nvPr/>
        </p:nvSpPr>
        <p:spPr>
          <a:xfrm>
            <a:off x="338203" y="926926"/>
            <a:ext cx="3887331" cy="3770243"/>
          </a:xfrm>
          <a:prstGeom prst="rect">
            <a:avLst/>
          </a:prstGeom>
          <a:solidFill>
            <a:schemeClr val="accent5"/>
          </a:solidFill>
          <a:ln w="15875" cap="rnd" cmpd="sng">
            <a:solidFill>
              <a:srgbClr val="7B231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2"/>
                </a:solidFill>
                <a:uFillTx/>
                <a:latin typeface="Helvetica" pitchFamily="2" charset="0"/>
                <a:ea typeface="Tahoma"/>
                <a:cs typeface="Tahoma"/>
                <a:sym typeface="Tahoma"/>
              </a:rPr>
              <a:t>CPU</a:t>
            </a:r>
            <a:endParaRPr dirty="0">
              <a:uFillTx/>
              <a:latin typeface="Helvetica" pitchFamily="2" charset="0"/>
            </a:endParaRPr>
          </a:p>
        </p:txBody>
      </p:sp>
      <p:sp>
        <p:nvSpPr>
          <p:cNvPr id="192" name="Google Shape;192;p6"/>
          <p:cNvSpPr txBox="1">
            <a:spLocks noGrp="1"/>
          </p:cNvSpPr>
          <p:nvPr>
            <p:ph type="title"/>
          </p:nvPr>
        </p:nvSpPr>
        <p:spPr>
          <a:xfrm>
            <a:off x="438411" y="159738"/>
            <a:ext cx="8188859" cy="61453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2880" dirty="0">
                <a:uFillTx/>
              </a:rPr>
              <a:t>Key Aspects of a Computer:</a:t>
            </a:r>
            <a:br>
              <a:rPr lang="en-US" sz="2880" dirty="0">
                <a:uFillTx/>
              </a:rPr>
            </a:br>
            <a:r>
              <a:rPr lang="en-US" sz="2880" dirty="0">
                <a:uFillTx/>
              </a:rPr>
              <a:t>Simplified View of a Microprocessor</a:t>
            </a:r>
            <a:endParaRPr dirty="0">
              <a:uFillTx/>
            </a:endParaRPr>
          </a:p>
        </p:txBody>
      </p:sp>
      <p:sp>
        <p:nvSpPr>
          <p:cNvPr id="194" name="Google Shape;194;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3</a:t>
            </a:fld>
            <a:endParaRPr>
              <a:uFillTx/>
            </a:endParaRPr>
          </a:p>
        </p:txBody>
      </p:sp>
      <p:sp>
        <p:nvSpPr>
          <p:cNvPr id="195" name="Google Shape;195;p6"/>
          <p:cNvSpPr>
            <a:spLocks/>
          </p:cNvSpPr>
          <p:nvPr/>
        </p:nvSpPr>
        <p:spPr>
          <a:xfrm>
            <a:off x="821292" y="2295502"/>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uFillTx/>
                <a:latin typeface="Helvetica" pitchFamily="2" charset="0"/>
                <a:ea typeface="Tahoma"/>
                <a:cs typeface="Tahoma"/>
                <a:sym typeface="Tahoma"/>
              </a:rPr>
              <a:t>Core</a:t>
            </a:r>
            <a:endParaRPr sz="1200" dirty="0">
              <a:uFillTx/>
              <a:latin typeface="Helvetica" pitchFamily="2" charset="0"/>
            </a:endParaRPr>
          </a:p>
        </p:txBody>
      </p:sp>
      <p:sp>
        <p:nvSpPr>
          <p:cNvPr id="196" name="Google Shape;196;p6"/>
          <p:cNvSpPr>
            <a:spLocks/>
          </p:cNvSpPr>
          <p:nvPr/>
        </p:nvSpPr>
        <p:spPr>
          <a:xfrm>
            <a:off x="1239946" y="3449008"/>
            <a:ext cx="248066" cy="1023301"/>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97" name="Google Shape;197;p6"/>
          <p:cNvSpPr txBox="1">
            <a:spLocks/>
          </p:cNvSpPr>
          <p:nvPr/>
        </p:nvSpPr>
        <p:spPr>
          <a:xfrm>
            <a:off x="570702" y="4716824"/>
            <a:ext cx="15189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Instructions</a:t>
            </a:r>
            <a:endParaRPr sz="1800" dirty="0">
              <a:uFillTx/>
              <a:latin typeface="Helvetica" pitchFamily="2" charset="0"/>
            </a:endParaRPr>
          </a:p>
        </p:txBody>
      </p:sp>
      <p:sp>
        <p:nvSpPr>
          <p:cNvPr id="198" name="Google Shape;198;p6"/>
          <p:cNvSpPr txBox="1">
            <a:spLocks/>
          </p:cNvSpPr>
          <p:nvPr/>
        </p:nvSpPr>
        <p:spPr>
          <a:xfrm>
            <a:off x="1615256" y="1017831"/>
            <a:ext cx="1374810" cy="936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Internal</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Memory</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(Registers)</a:t>
            </a:r>
            <a:endParaRPr sz="1200" dirty="0">
              <a:uFillTx/>
              <a:latin typeface="Helvetica" pitchFamily="2" charset="0"/>
            </a:endParaRPr>
          </a:p>
        </p:txBody>
      </p:sp>
      <p:sp>
        <p:nvSpPr>
          <p:cNvPr id="199" name="Google Shape;199;p6"/>
          <p:cNvSpPr>
            <a:spLocks/>
          </p:cNvSpPr>
          <p:nvPr/>
        </p:nvSpPr>
        <p:spPr>
          <a:xfrm>
            <a:off x="5127277" y="913171"/>
            <a:ext cx="1139868" cy="3993306"/>
          </a:xfrm>
          <a:prstGeom prst="snip2DiagRect">
            <a:avLst>
              <a:gd name="adj1" fmla="val 0"/>
              <a:gd name="adj2"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RAM</a:t>
            </a:r>
            <a:endParaRPr dirty="0">
              <a:uFillTx/>
              <a:latin typeface="Arial" panose="020B0604020202020204" pitchFamily="34" charset="0"/>
            </a:endParaRPr>
          </a:p>
        </p:txBody>
      </p:sp>
      <p:sp>
        <p:nvSpPr>
          <p:cNvPr id="200" name="Google Shape;200;p6"/>
          <p:cNvSpPr>
            <a:spLocks/>
          </p:cNvSpPr>
          <p:nvPr/>
        </p:nvSpPr>
        <p:spPr>
          <a:xfrm>
            <a:off x="7436803" y="2321101"/>
            <a:ext cx="1477597" cy="839243"/>
          </a:xfrm>
          <a:prstGeom prst="can">
            <a:avLst>
              <a:gd name="adj" fmla="val 25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Disk / SSD</a:t>
            </a:r>
            <a:endParaRPr dirty="0">
              <a:uFillTx/>
              <a:latin typeface="Arial" panose="020B0604020202020204" pitchFamily="34" charset="0"/>
            </a:endParaRPr>
          </a:p>
        </p:txBody>
      </p:sp>
      <p:sp>
        <p:nvSpPr>
          <p:cNvPr id="201" name="Google Shape;201;p6"/>
          <p:cNvSpPr>
            <a:spLocks/>
          </p:cNvSpPr>
          <p:nvPr/>
        </p:nvSpPr>
        <p:spPr>
          <a:xfrm>
            <a:off x="4243391" y="4303208"/>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2" name="Google Shape;202;p6"/>
          <p:cNvSpPr>
            <a:spLocks/>
          </p:cNvSpPr>
          <p:nvPr/>
        </p:nvSpPr>
        <p:spPr>
          <a:xfrm>
            <a:off x="6446107" y="2571622"/>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3" name="Google Shape;203;p6"/>
          <p:cNvSpPr>
            <a:spLocks/>
          </p:cNvSpPr>
          <p:nvPr/>
        </p:nvSpPr>
        <p:spPr>
          <a:xfrm>
            <a:off x="6446107" y="3742341"/>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4" name="Google Shape;204;p6"/>
          <p:cNvSpPr txBox="1">
            <a:spLocks/>
          </p:cNvSpPr>
          <p:nvPr/>
        </p:nvSpPr>
        <p:spPr>
          <a:xfrm>
            <a:off x="7447940" y="3742341"/>
            <a:ext cx="122982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Network</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machine)</a:t>
            </a:r>
            <a:endParaRPr dirty="0">
              <a:uFillTx/>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a:spLocks/>
          </p:cNvSpPr>
          <p:nvPr/>
        </p:nvSpPr>
        <p:spPr>
          <a:xfrm>
            <a:off x="338203" y="926926"/>
            <a:ext cx="3887331" cy="3770243"/>
          </a:xfrm>
          <a:prstGeom prst="rect">
            <a:avLst/>
          </a:prstGeom>
          <a:solidFill>
            <a:schemeClr val="accent5"/>
          </a:solidFill>
          <a:ln w="15875" cap="rnd" cmpd="sng">
            <a:solidFill>
              <a:srgbClr val="7B231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2"/>
                </a:solidFill>
                <a:uFillTx/>
                <a:latin typeface="Helvetica" pitchFamily="2" charset="0"/>
                <a:ea typeface="Tahoma"/>
                <a:cs typeface="Tahoma"/>
                <a:sym typeface="Tahoma"/>
              </a:rPr>
              <a:t>CPU</a:t>
            </a:r>
            <a:endParaRPr dirty="0">
              <a:uFillTx/>
              <a:latin typeface="Helvetica" pitchFamily="2" charset="0"/>
            </a:endParaRPr>
          </a:p>
        </p:txBody>
      </p:sp>
      <p:sp>
        <p:nvSpPr>
          <p:cNvPr id="192" name="Google Shape;192;p6"/>
          <p:cNvSpPr txBox="1">
            <a:spLocks noGrp="1"/>
          </p:cNvSpPr>
          <p:nvPr>
            <p:ph type="title"/>
          </p:nvPr>
        </p:nvSpPr>
        <p:spPr>
          <a:xfrm>
            <a:off x="438411" y="159738"/>
            <a:ext cx="8188859" cy="61453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2880" dirty="0">
                <a:uFillTx/>
              </a:rPr>
              <a:t>Key Aspects of a Computer:</a:t>
            </a:r>
            <a:br>
              <a:rPr lang="en-US" sz="2880" dirty="0">
                <a:uFillTx/>
              </a:rPr>
            </a:br>
            <a:r>
              <a:rPr lang="en-US" sz="2880" dirty="0">
                <a:uFillTx/>
              </a:rPr>
              <a:t>Simplified View of a Microprocessor</a:t>
            </a:r>
            <a:endParaRPr dirty="0">
              <a:uFillTx/>
            </a:endParaRPr>
          </a:p>
        </p:txBody>
      </p:sp>
      <p:sp>
        <p:nvSpPr>
          <p:cNvPr id="194" name="Google Shape;194;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4</a:t>
            </a:fld>
            <a:endParaRPr>
              <a:uFillTx/>
            </a:endParaRPr>
          </a:p>
        </p:txBody>
      </p:sp>
      <p:sp>
        <p:nvSpPr>
          <p:cNvPr id="195" name="Google Shape;195;p6"/>
          <p:cNvSpPr>
            <a:spLocks/>
          </p:cNvSpPr>
          <p:nvPr/>
        </p:nvSpPr>
        <p:spPr>
          <a:xfrm>
            <a:off x="821292" y="2295502"/>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uFillTx/>
                <a:latin typeface="Helvetica" pitchFamily="2" charset="0"/>
                <a:ea typeface="Tahoma"/>
                <a:cs typeface="Tahoma"/>
                <a:sym typeface="Tahoma"/>
              </a:rPr>
              <a:t>Core</a:t>
            </a:r>
            <a:endParaRPr sz="1200" dirty="0">
              <a:uFillTx/>
              <a:latin typeface="Helvetica" pitchFamily="2" charset="0"/>
            </a:endParaRPr>
          </a:p>
        </p:txBody>
      </p:sp>
      <p:sp>
        <p:nvSpPr>
          <p:cNvPr id="196" name="Google Shape;196;p6"/>
          <p:cNvSpPr>
            <a:spLocks/>
          </p:cNvSpPr>
          <p:nvPr/>
        </p:nvSpPr>
        <p:spPr>
          <a:xfrm>
            <a:off x="1239946" y="3449008"/>
            <a:ext cx="248066" cy="1023301"/>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197" name="Google Shape;197;p6"/>
          <p:cNvSpPr txBox="1">
            <a:spLocks/>
          </p:cNvSpPr>
          <p:nvPr/>
        </p:nvSpPr>
        <p:spPr>
          <a:xfrm>
            <a:off x="570702" y="4716824"/>
            <a:ext cx="151894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Instructions</a:t>
            </a:r>
            <a:endParaRPr sz="1800" dirty="0">
              <a:uFillTx/>
              <a:latin typeface="Helvetica" pitchFamily="2" charset="0"/>
            </a:endParaRPr>
          </a:p>
        </p:txBody>
      </p:sp>
      <p:sp>
        <p:nvSpPr>
          <p:cNvPr id="198" name="Google Shape;198;p6"/>
          <p:cNvSpPr txBox="1">
            <a:spLocks/>
          </p:cNvSpPr>
          <p:nvPr/>
        </p:nvSpPr>
        <p:spPr>
          <a:xfrm>
            <a:off x="1615256" y="1017831"/>
            <a:ext cx="1374810" cy="9360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Internal</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Memory</a:t>
            </a:r>
            <a:endParaRPr sz="1200" dirty="0">
              <a:uFillTx/>
              <a:latin typeface="Helvetica" pitchFamily="2" charset="0"/>
            </a:endParaRPr>
          </a:p>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(Registers)</a:t>
            </a:r>
            <a:endParaRPr sz="1200" dirty="0">
              <a:uFillTx/>
              <a:latin typeface="Helvetica" pitchFamily="2" charset="0"/>
            </a:endParaRPr>
          </a:p>
        </p:txBody>
      </p:sp>
      <p:sp>
        <p:nvSpPr>
          <p:cNvPr id="199" name="Google Shape;199;p6"/>
          <p:cNvSpPr>
            <a:spLocks/>
          </p:cNvSpPr>
          <p:nvPr/>
        </p:nvSpPr>
        <p:spPr>
          <a:xfrm>
            <a:off x="5127277" y="913171"/>
            <a:ext cx="1139868" cy="3993306"/>
          </a:xfrm>
          <a:prstGeom prst="snip2DiagRect">
            <a:avLst>
              <a:gd name="adj1" fmla="val 0"/>
              <a:gd name="adj2"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RAM</a:t>
            </a:r>
            <a:endParaRPr dirty="0">
              <a:uFillTx/>
              <a:latin typeface="Arial" panose="020B0604020202020204" pitchFamily="34" charset="0"/>
            </a:endParaRPr>
          </a:p>
        </p:txBody>
      </p:sp>
      <p:sp>
        <p:nvSpPr>
          <p:cNvPr id="200" name="Google Shape;200;p6"/>
          <p:cNvSpPr>
            <a:spLocks/>
          </p:cNvSpPr>
          <p:nvPr/>
        </p:nvSpPr>
        <p:spPr>
          <a:xfrm>
            <a:off x="7436803" y="2321101"/>
            <a:ext cx="1477597" cy="839243"/>
          </a:xfrm>
          <a:prstGeom prst="can">
            <a:avLst>
              <a:gd name="adj" fmla="val 25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Disk / SSD</a:t>
            </a:r>
            <a:endParaRPr dirty="0">
              <a:uFillTx/>
              <a:latin typeface="Arial" panose="020B0604020202020204" pitchFamily="34" charset="0"/>
            </a:endParaRPr>
          </a:p>
        </p:txBody>
      </p:sp>
      <p:sp>
        <p:nvSpPr>
          <p:cNvPr id="201" name="Google Shape;201;p6"/>
          <p:cNvSpPr>
            <a:spLocks/>
          </p:cNvSpPr>
          <p:nvPr/>
        </p:nvSpPr>
        <p:spPr>
          <a:xfrm>
            <a:off x="4243391" y="4303208"/>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2" name="Google Shape;202;p6"/>
          <p:cNvSpPr>
            <a:spLocks/>
          </p:cNvSpPr>
          <p:nvPr/>
        </p:nvSpPr>
        <p:spPr>
          <a:xfrm>
            <a:off x="6446107" y="2571622"/>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3" name="Google Shape;203;p6"/>
          <p:cNvSpPr>
            <a:spLocks/>
          </p:cNvSpPr>
          <p:nvPr/>
        </p:nvSpPr>
        <p:spPr>
          <a:xfrm>
            <a:off x="6446107" y="3742341"/>
            <a:ext cx="848696" cy="338202"/>
          </a:xfrm>
          <a:prstGeom prst="leftRight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4" name="Google Shape;204;p6"/>
          <p:cNvSpPr txBox="1">
            <a:spLocks/>
          </p:cNvSpPr>
          <p:nvPr/>
        </p:nvSpPr>
        <p:spPr>
          <a:xfrm>
            <a:off x="7447940" y="3742341"/>
            <a:ext cx="122982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Network</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a:t>
            </a:r>
            <a:endParaRPr sz="1200" dirty="0">
              <a:uFillTx/>
              <a:latin typeface="Helvetica" pitchFamily="2" charset="0"/>
            </a:endParaRPr>
          </a:p>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machine)</a:t>
            </a:r>
            <a:endParaRPr dirty="0">
              <a:uFillTx/>
              <a:latin typeface="Helvetica" pitchFamily="2" charset="0"/>
            </a:endParaRPr>
          </a:p>
        </p:txBody>
      </p:sp>
      <p:sp>
        <p:nvSpPr>
          <p:cNvPr id="205" name="Google Shape;205;p6"/>
          <p:cNvSpPr txBox="1">
            <a:spLocks/>
          </p:cNvSpPr>
          <p:nvPr/>
        </p:nvSpPr>
        <p:spPr>
          <a:xfrm>
            <a:off x="2691559" y="2721666"/>
            <a:ext cx="1097499" cy="64629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L1 Data </a:t>
            </a:r>
            <a:br>
              <a:rPr lang="en-US" sz="1800" dirty="0">
                <a:solidFill>
                  <a:schemeClr val="dk1"/>
                </a:solidFill>
                <a:uFillTx/>
                <a:latin typeface="Helvetica" pitchFamily="2" charset="0"/>
                <a:ea typeface="Tahoma"/>
                <a:cs typeface="Tahoma"/>
                <a:sym typeface="Tahoma"/>
              </a:rPr>
            </a:br>
            <a:r>
              <a:rPr lang="en-US" sz="1800" dirty="0">
                <a:solidFill>
                  <a:schemeClr val="dk1"/>
                </a:solidFill>
                <a:uFillTx/>
                <a:latin typeface="Helvetica" pitchFamily="2" charset="0"/>
                <a:ea typeface="Tahoma"/>
                <a:cs typeface="Tahoma"/>
                <a:sym typeface="Tahoma"/>
              </a:rPr>
              <a:t>Cache</a:t>
            </a:r>
            <a:endParaRPr sz="1800" dirty="0">
              <a:uFillTx/>
              <a:latin typeface="Helvetica" pitchFamily="2" charset="0"/>
            </a:endParaRPr>
          </a:p>
        </p:txBody>
      </p:sp>
      <p:sp>
        <p:nvSpPr>
          <p:cNvPr id="206" name="Google Shape;206;p6"/>
          <p:cNvSpPr>
            <a:spLocks/>
          </p:cNvSpPr>
          <p:nvPr/>
        </p:nvSpPr>
        <p:spPr>
          <a:xfrm>
            <a:off x="2691559" y="2199276"/>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7" name="Google Shape;207;p6"/>
          <p:cNvSpPr txBox="1">
            <a:spLocks/>
          </p:cNvSpPr>
          <p:nvPr/>
        </p:nvSpPr>
        <p:spPr>
          <a:xfrm>
            <a:off x="2638827" y="4027517"/>
            <a:ext cx="1150231" cy="660072"/>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uFillTx/>
                <a:latin typeface="Helvetica" pitchFamily="2" charset="0"/>
                <a:ea typeface="Tahoma"/>
                <a:cs typeface="Tahoma"/>
                <a:sym typeface="Tahoma"/>
              </a:rPr>
              <a:t>L2+ Data </a:t>
            </a:r>
            <a:br>
              <a:rPr lang="en-US" sz="1800" dirty="0">
                <a:solidFill>
                  <a:schemeClr val="dk1"/>
                </a:solidFill>
                <a:uFillTx/>
                <a:latin typeface="Helvetica" pitchFamily="2" charset="0"/>
                <a:ea typeface="Tahoma"/>
                <a:cs typeface="Tahoma"/>
                <a:sym typeface="Tahoma"/>
              </a:rPr>
            </a:br>
            <a:r>
              <a:rPr lang="en-US" sz="1800" dirty="0">
                <a:solidFill>
                  <a:schemeClr val="dk1"/>
                </a:solidFill>
                <a:uFillTx/>
                <a:latin typeface="Helvetica" pitchFamily="2" charset="0"/>
                <a:ea typeface="Tahoma"/>
                <a:cs typeface="Tahoma"/>
                <a:sym typeface="Tahoma"/>
              </a:rPr>
              <a:t>Caches</a:t>
            </a:r>
            <a:endParaRPr sz="1800" dirty="0">
              <a:uFillTx/>
              <a:latin typeface="Helvetica" pitchFamily="2" charset="0"/>
            </a:endParaRPr>
          </a:p>
        </p:txBody>
      </p:sp>
      <p:sp>
        <p:nvSpPr>
          <p:cNvPr id="208" name="Google Shape;208;p6"/>
          <p:cNvSpPr>
            <a:spLocks/>
          </p:cNvSpPr>
          <p:nvPr/>
        </p:nvSpPr>
        <p:spPr>
          <a:xfrm>
            <a:off x="3045668" y="3530162"/>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09" name="Google Shape;209;p6"/>
          <p:cNvSpPr>
            <a:spLocks/>
          </p:cNvSpPr>
          <p:nvPr/>
        </p:nvSpPr>
        <p:spPr>
          <a:xfrm>
            <a:off x="3123490" y="4722204"/>
            <a:ext cx="298506" cy="497355"/>
          </a:xfrm>
          <a:prstGeom prst="upDownArrow">
            <a:avLst>
              <a:gd name="adj1" fmla="val 50000"/>
              <a:gd name="adj2" fmla="val 50000"/>
            </a:avLst>
          </a:prstGeom>
          <a:solidFill>
            <a:schemeClr val="l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10" name="Google Shape;210;p6"/>
          <p:cNvSpPr txBox="1">
            <a:spLocks/>
          </p:cNvSpPr>
          <p:nvPr/>
        </p:nvSpPr>
        <p:spPr>
          <a:xfrm>
            <a:off x="2224829" y="5188157"/>
            <a:ext cx="223869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uFillTx/>
                <a:latin typeface="Helvetica" pitchFamily="2" charset="0"/>
                <a:ea typeface="Tahoma"/>
                <a:cs typeface="Tahoma"/>
                <a:sym typeface="Tahoma"/>
              </a:rPr>
              <a:t>Another Core/CPU</a:t>
            </a:r>
            <a:endParaRPr sz="1200" dirty="0">
              <a:uFillTx/>
              <a:latin typeface="Helvetica" pitchFamily="2" charset="0"/>
            </a:endParaRPr>
          </a:p>
        </p:txBody>
      </p:sp>
    </p:spTree>
    <p:extLst>
      <p:ext uri="{BB962C8B-B14F-4D97-AF65-F5344CB8AC3E}">
        <p14:creationId xmlns:p14="http://schemas.microsoft.com/office/powerpoint/2010/main" val="22878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7"/>
          <p:cNvSpPr txBox="1">
            <a:spLocks noGrp="1"/>
          </p:cNvSpPr>
          <p:nvPr>
            <p:ph type="title"/>
          </p:nvPr>
        </p:nvSpPr>
        <p:spPr>
          <a:xfrm>
            <a:off x="469101" y="35241"/>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The Memory Hierarchy</a:t>
            </a:r>
            <a:br>
              <a:rPr lang="en-US" dirty="0">
                <a:uFillTx/>
              </a:rPr>
            </a:br>
            <a:r>
              <a:rPr lang="en-US" dirty="0">
                <a:uFillTx/>
              </a:rPr>
              <a:t>from One X86’s Perspective</a:t>
            </a:r>
            <a:endParaRPr dirty="0">
              <a:uFillTx/>
            </a:endParaRPr>
          </a:p>
        </p:txBody>
      </p:sp>
      <p:sp>
        <p:nvSpPr>
          <p:cNvPr id="216" name="Google Shape;216;p7"/>
          <p:cNvSpPr txBox="1">
            <a:spLocks noGrp="1"/>
          </p:cNvSpPr>
          <p:nvPr>
            <p:ph type="ftr" idx="4294967295"/>
          </p:nvPr>
        </p:nvSpPr>
        <p:spPr>
          <a:xfrm>
            <a:off x="470263" y="5132270"/>
            <a:ext cx="3551056" cy="3032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440"/>
              <a:buNone/>
            </a:pPr>
            <a:endParaRPr>
              <a:uFillTx/>
            </a:endParaRPr>
          </a:p>
        </p:txBody>
      </p:sp>
      <p:sp>
        <p:nvSpPr>
          <p:cNvPr id="217" name="Google Shape;217;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5</a:t>
            </a:fld>
            <a:endParaRPr>
              <a:uFillTx/>
            </a:endParaRPr>
          </a:p>
        </p:txBody>
      </p:sp>
      <p:sp>
        <p:nvSpPr>
          <p:cNvPr id="218" name="Google Shape;218;p7"/>
          <p:cNvSpPr>
            <a:spLocks/>
          </p:cNvSpPr>
          <p:nvPr/>
        </p:nvSpPr>
        <p:spPr>
          <a:xfrm>
            <a:off x="4572000" y="1167374"/>
            <a:ext cx="1392767" cy="612096"/>
          </a:xfrm>
          <a:prstGeom prst="roundRect">
            <a:avLst>
              <a:gd name="adj" fmla="val 16667"/>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Registers</a:t>
            </a:r>
            <a:endParaRPr dirty="0">
              <a:uFillTx/>
              <a:latin typeface="Helvetica" pitchFamily="2" charset="0"/>
            </a:endParaRPr>
          </a:p>
        </p:txBody>
      </p:sp>
      <p:sp>
        <p:nvSpPr>
          <p:cNvPr id="219" name="Google Shape;219;p7"/>
          <p:cNvSpPr>
            <a:spLocks/>
          </p:cNvSpPr>
          <p:nvPr/>
        </p:nvSpPr>
        <p:spPr>
          <a:xfrm>
            <a:off x="3302000" y="1851437"/>
            <a:ext cx="26712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L1 cache</a:t>
            </a:r>
            <a:endParaRPr dirty="0">
              <a:uFillTx/>
              <a:latin typeface="Helvetica" pitchFamily="2" charset="0"/>
            </a:endParaRPr>
          </a:p>
        </p:txBody>
      </p:sp>
      <p:sp>
        <p:nvSpPr>
          <p:cNvPr id="220" name="Google Shape;220;p7"/>
          <p:cNvSpPr>
            <a:spLocks/>
          </p:cNvSpPr>
          <p:nvPr/>
        </p:nvSpPr>
        <p:spPr>
          <a:xfrm>
            <a:off x="2108200" y="2584892"/>
            <a:ext cx="38650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L2 cache</a:t>
            </a:r>
            <a:endParaRPr dirty="0">
              <a:uFillTx/>
              <a:latin typeface="Helvetica" pitchFamily="2" charset="0"/>
            </a:endParaRPr>
          </a:p>
        </p:txBody>
      </p:sp>
      <p:sp>
        <p:nvSpPr>
          <p:cNvPr id="221" name="Google Shape;221;p7"/>
          <p:cNvSpPr>
            <a:spLocks/>
          </p:cNvSpPr>
          <p:nvPr/>
        </p:nvSpPr>
        <p:spPr>
          <a:xfrm>
            <a:off x="1284817" y="3312527"/>
            <a:ext cx="46778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L3 cache</a:t>
            </a:r>
            <a:endParaRPr dirty="0">
              <a:uFillTx/>
              <a:latin typeface="Helvetica" pitchFamily="2" charset="0"/>
            </a:endParaRPr>
          </a:p>
        </p:txBody>
      </p:sp>
      <p:sp>
        <p:nvSpPr>
          <p:cNvPr id="222" name="Google Shape;222;p7"/>
          <p:cNvSpPr>
            <a:spLocks/>
          </p:cNvSpPr>
          <p:nvPr/>
        </p:nvSpPr>
        <p:spPr>
          <a:xfrm>
            <a:off x="639233" y="4033514"/>
            <a:ext cx="5325534" cy="65193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RAM</a:t>
            </a:r>
            <a:endParaRPr dirty="0">
              <a:uFillTx/>
              <a:latin typeface="Helvetica" pitchFamily="2" charset="0"/>
            </a:endParaRPr>
          </a:p>
        </p:txBody>
      </p:sp>
      <p:sp>
        <p:nvSpPr>
          <p:cNvPr id="223" name="Google Shape;223;p7"/>
          <p:cNvSpPr>
            <a:spLocks/>
          </p:cNvSpPr>
          <p:nvPr/>
        </p:nvSpPr>
        <p:spPr>
          <a:xfrm>
            <a:off x="93134" y="4754501"/>
            <a:ext cx="5880100" cy="651933"/>
          </a:xfrm>
          <a:prstGeom prst="roundRect">
            <a:avLst>
              <a:gd name="adj" fmla="val 16667"/>
            </a:avLst>
          </a:prstGeom>
          <a:solidFill>
            <a:srgbClr val="08436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000" dirty="0">
                <a:solidFill>
                  <a:schemeClr val="lt1"/>
                </a:solidFill>
                <a:uFillTx/>
                <a:latin typeface="Helvetica" pitchFamily="2" charset="0"/>
                <a:ea typeface="Tahoma"/>
                <a:cs typeface="Tahoma"/>
                <a:sym typeface="Tahoma"/>
              </a:rPr>
              <a:t>SSD</a:t>
            </a:r>
            <a:endParaRPr dirty="0">
              <a:uFillTx/>
              <a:latin typeface="Helvetica" pitchFamily="2" charset="0"/>
            </a:endParaRPr>
          </a:p>
        </p:txBody>
      </p:sp>
      <p:sp>
        <p:nvSpPr>
          <p:cNvPr id="224" name="Google Shape;224;p7"/>
          <p:cNvSpPr txBox="1">
            <a:spLocks/>
          </p:cNvSpPr>
          <p:nvPr/>
        </p:nvSpPr>
        <p:spPr>
          <a:xfrm>
            <a:off x="6070600" y="1977348"/>
            <a:ext cx="131574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32KB, 1ns</a:t>
            </a:r>
            <a:endParaRPr dirty="0">
              <a:uFillTx/>
              <a:latin typeface="Helvetica" pitchFamily="2" charset="0"/>
            </a:endParaRPr>
          </a:p>
        </p:txBody>
      </p:sp>
      <p:sp>
        <p:nvSpPr>
          <p:cNvPr id="225" name="Google Shape;225;p7"/>
          <p:cNvSpPr txBox="1">
            <a:spLocks/>
          </p:cNvSpPr>
          <p:nvPr/>
        </p:nvSpPr>
        <p:spPr>
          <a:xfrm>
            <a:off x="6070600" y="2677206"/>
            <a:ext cx="228412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256-512KB 2-3ns</a:t>
            </a:r>
            <a:endParaRPr dirty="0">
              <a:uFillTx/>
              <a:latin typeface="Helvetica" pitchFamily="2" charset="0"/>
            </a:endParaRPr>
          </a:p>
        </p:txBody>
      </p:sp>
      <p:sp>
        <p:nvSpPr>
          <p:cNvPr id="226" name="Google Shape;226;p7"/>
          <p:cNvSpPr txBox="1">
            <a:spLocks/>
          </p:cNvSpPr>
          <p:nvPr/>
        </p:nvSpPr>
        <p:spPr>
          <a:xfrm>
            <a:off x="6070600" y="3371375"/>
            <a:ext cx="2143125"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2MB/core, 8-9ns</a:t>
            </a:r>
            <a:endParaRPr dirty="0">
              <a:uFillTx/>
              <a:latin typeface="Helvetica" pitchFamily="2" charset="0"/>
            </a:endParaRPr>
          </a:p>
        </p:txBody>
      </p:sp>
      <p:sp>
        <p:nvSpPr>
          <p:cNvPr id="227" name="Google Shape;227;p7"/>
          <p:cNvSpPr>
            <a:spLocks/>
          </p:cNvSpPr>
          <p:nvPr/>
        </p:nvSpPr>
        <p:spPr>
          <a:xfrm>
            <a:off x="241299" y="1194050"/>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u="sng" dirty="0">
                <a:solidFill>
                  <a:schemeClr val="tx2">
                    <a:lumMod val="90000"/>
                  </a:schemeClr>
                </a:solidFill>
                <a:uFillTx/>
                <a:latin typeface="Tahoma"/>
                <a:ea typeface="Tahoma"/>
                <a:cs typeface="Tahoma"/>
                <a:sym typeface="Tahoma"/>
                <a:hlinkClick r:id="rId3"/>
              </a:rPr>
              <a:t>Ryzen 2000 vs Core 8000: </a:t>
            </a:r>
            <a:endParaRPr dirty="0">
              <a:solidFill>
                <a:schemeClr val="tx2">
                  <a:lumMod val="90000"/>
                </a:schemeClr>
              </a:solidFill>
              <a:uFillTx/>
              <a:latin typeface="Arial" panose="020B0604020202020204" pitchFamily="34" charset="0"/>
            </a:endParaRPr>
          </a:p>
          <a:p>
            <a:pPr marL="0" marR="0" lvl="0" indent="0" algn="l" rtl="0">
              <a:spcBef>
                <a:spcPts val="0"/>
              </a:spcBef>
              <a:spcAft>
                <a:spcPts val="0"/>
              </a:spcAft>
              <a:buNone/>
            </a:pPr>
            <a:r>
              <a:rPr lang="en-US" sz="1200" u="sng" dirty="0">
                <a:solidFill>
                  <a:schemeClr val="tx2">
                    <a:lumMod val="90000"/>
                  </a:schemeClr>
                </a:solidFill>
                <a:uFillTx/>
                <a:latin typeface="Tahoma"/>
                <a:ea typeface="Tahoma"/>
                <a:cs typeface="Tahoma"/>
                <a:sym typeface="Tahoma"/>
                <a:hlinkClick r:id="rId3"/>
              </a:rPr>
              <a:t>https://www.anandtech.com/show/12625/amd-second-generation-ryzen-7-2700x-2700-ryzen-5-2600x-2600/3</a:t>
            </a:r>
            <a:endParaRPr sz="1200" dirty="0">
              <a:solidFill>
                <a:schemeClr val="tx2">
                  <a:lumMod val="90000"/>
                </a:schemeClr>
              </a:solidFill>
              <a:uFillTx/>
              <a:latin typeface="Tahoma"/>
              <a:ea typeface="Tahoma"/>
              <a:cs typeface="Tahoma"/>
              <a:sym typeface="Tahoma"/>
            </a:endParaRPr>
          </a:p>
        </p:txBody>
      </p:sp>
      <p:sp>
        <p:nvSpPr>
          <p:cNvPr id="228" name="Google Shape;228;p7"/>
          <p:cNvSpPr txBox="1">
            <a:spLocks/>
          </p:cNvSpPr>
          <p:nvPr/>
        </p:nvSpPr>
        <p:spPr>
          <a:xfrm>
            <a:off x="6070600" y="1291167"/>
            <a:ext cx="255550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16 int, 16-32 double,</a:t>
            </a:r>
            <a:br>
              <a:rPr lang="en-US" sz="2000" dirty="0">
                <a:solidFill>
                  <a:schemeClr val="dk1"/>
                </a:solidFill>
                <a:uFillTx/>
                <a:latin typeface="Helvetica" pitchFamily="2" charset="0"/>
                <a:ea typeface="Tahoma"/>
                <a:cs typeface="Tahoma"/>
                <a:sym typeface="Tahoma"/>
              </a:rPr>
            </a:br>
            <a:r>
              <a:rPr lang="en-US" sz="2000" dirty="0">
                <a:solidFill>
                  <a:schemeClr val="dk1"/>
                </a:solidFill>
                <a:uFillTx/>
                <a:latin typeface="Helvetica" pitchFamily="2" charset="0"/>
                <a:ea typeface="Tahoma"/>
                <a:cs typeface="Tahoma"/>
                <a:sym typeface="Tahoma"/>
              </a:rPr>
              <a:t>0.2 ns</a:t>
            </a:r>
            <a:endParaRPr dirty="0">
              <a:uFillTx/>
              <a:latin typeface="Helvetica" pitchFamily="2" charset="0"/>
            </a:endParaRPr>
          </a:p>
        </p:txBody>
      </p:sp>
      <p:sp>
        <p:nvSpPr>
          <p:cNvPr id="229" name="Google Shape;229;p7"/>
          <p:cNvSpPr txBox="1">
            <a:spLocks/>
          </p:cNvSpPr>
          <p:nvPr/>
        </p:nvSpPr>
        <p:spPr>
          <a:xfrm>
            <a:off x="6070600" y="4060148"/>
            <a:ext cx="13628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TB+, 75ns</a:t>
            </a:r>
            <a:endParaRPr dirty="0">
              <a:uFillTx/>
              <a:latin typeface="Helvetica" pitchFamily="2" charset="0"/>
            </a:endParaRPr>
          </a:p>
        </p:txBody>
      </p:sp>
      <p:sp>
        <p:nvSpPr>
          <p:cNvPr id="230" name="Google Shape;230;p7"/>
          <p:cNvSpPr txBox="1">
            <a:spLocks/>
          </p:cNvSpPr>
          <p:nvPr/>
        </p:nvSpPr>
        <p:spPr>
          <a:xfrm>
            <a:off x="6070600" y="4792016"/>
            <a:ext cx="135485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Helvetica" pitchFamily="2" charset="0"/>
                <a:ea typeface="Tahoma"/>
                <a:cs typeface="Tahoma"/>
                <a:sym typeface="Tahoma"/>
              </a:rPr>
              <a:t>PB+, 10us</a:t>
            </a:r>
            <a:endParaRPr dirty="0">
              <a:uFillTx/>
              <a:latin typeface="Helvetica" pitchFamily="2" charset="0"/>
            </a:endParaRPr>
          </a:p>
        </p:txBody>
      </p:sp>
      <p:pic>
        <p:nvPicPr>
          <p:cNvPr id="231" name="Google Shape;231;p7" descr="Image result for Intel SSD DC P4500"/>
          <p:cNvPicPr preferRelativeResize="0"/>
          <p:nvPr/>
        </p:nvPicPr>
        <p:blipFill rotWithShape="1">
          <a:blip r:embed="rId4"/>
          <a:srcRect l="5193" t="37277" r="6001" b="37897"/>
          <a:stretch/>
        </p:blipFill>
        <p:spPr>
          <a:xfrm>
            <a:off x="690466" y="4782899"/>
            <a:ext cx="3784601" cy="595135"/>
          </a:xfrm>
          <a:prstGeom prst="rect">
            <a:avLst/>
          </a:prstGeom>
          <a:noFill/>
          <a:ln>
            <a:noFill/>
          </a:ln>
        </p:spPr>
      </p:pic>
      <p:sp>
        <p:nvSpPr>
          <p:cNvPr id="232" name="Google Shape;232;p7"/>
          <p:cNvSpPr>
            <a:spLocks/>
          </p:cNvSpPr>
          <p:nvPr/>
        </p:nvSpPr>
        <p:spPr>
          <a:xfrm>
            <a:off x="241299" y="5248444"/>
            <a:ext cx="5668433"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u="sng">
                <a:solidFill>
                  <a:schemeClr val="bg1">
                    <a:lumMod val="50000"/>
                  </a:schemeClr>
                </a:solidFill>
                <a:uFillTx/>
                <a:latin typeface="+mj-lt"/>
                <a:ea typeface="Tahoma"/>
                <a:cs typeface="Tahoma"/>
                <a:sym typeface="Tahoma"/>
                <a:hlinkClick r:id="rId5"/>
              </a:rPr>
              <a:t>https://www.intel.com/content/www/us/en/products/memory-storage/solid-state-drives/data-center-ssds/dc-p4500-series/dc-p4500-8tb-ruler-3d1.html</a:t>
            </a:r>
            <a:endParaRPr sz="600">
              <a:solidFill>
                <a:schemeClr val="bg1">
                  <a:lumMod val="50000"/>
                </a:schemeClr>
              </a:solidFill>
              <a:uFillTx/>
              <a:latin typeface="+mj-lt"/>
              <a:ea typeface="Tahoma"/>
              <a:cs typeface="Tahoma"/>
              <a:sym typeface="Tahoma"/>
            </a:endParaRPr>
          </a:p>
        </p:txBody>
      </p:sp>
      <p:pic>
        <p:nvPicPr>
          <p:cNvPr id="233" name="Google Shape;233;p7" descr="Related image"/>
          <p:cNvPicPr preferRelativeResize="0"/>
          <p:nvPr/>
        </p:nvPicPr>
        <p:blipFill rotWithShape="1">
          <a:blip r:embed="rId6"/>
          <a:srcRect t="20699" b="21319"/>
          <a:stretch/>
        </p:blipFill>
        <p:spPr>
          <a:xfrm>
            <a:off x="2527300" y="4075105"/>
            <a:ext cx="1139498" cy="495518"/>
          </a:xfrm>
          <a:prstGeom prst="rect">
            <a:avLst/>
          </a:prstGeom>
          <a:noFill/>
          <a:ln>
            <a:noFill/>
          </a:ln>
        </p:spPr>
      </p:pic>
      <p:sp>
        <p:nvSpPr>
          <p:cNvPr id="234" name="Google Shape;234;p7"/>
          <p:cNvSpPr>
            <a:spLocks/>
          </p:cNvSpPr>
          <p:nvPr/>
        </p:nvSpPr>
        <p:spPr>
          <a:xfrm>
            <a:off x="747184" y="4511748"/>
            <a:ext cx="457200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u="sng" dirty="0">
                <a:solidFill>
                  <a:schemeClr val="bg1">
                    <a:lumMod val="50000"/>
                  </a:schemeClr>
                </a:solidFill>
                <a:uFillTx/>
                <a:latin typeface="+mj-lt"/>
                <a:ea typeface="Tahoma"/>
                <a:cs typeface="Tahoma"/>
                <a:sym typeface="Tahoma"/>
                <a:hlinkClick r:id="rId7"/>
              </a:rPr>
              <a:t>https://www.newegg.com/crucial-16gb-260-pin-ddr4-so-dimm/p/N82E16820156081</a:t>
            </a:r>
            <a:endParaRPr sz="600" dirty="0">
              <a:solidFill>
                <a:schemeClr val="bg1">
                  <a:lumMod val="50000"/>
                </a:schemeClr>
              </a:solidFill>
              <a:uFillTx/>
              <a:latin typeface="+mj-lt"/>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a:uFillTx/>
                <a:latin typeface="Consolas"/>
                <a:ea typeface="Consolas"/>
                <a:cs typeface="Consolas"/>
                <a:sym typeface="Consolas"/>
              </a:rPr>
              <a:t># Create an array 1,000,000 by 1</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my_list = np.empty(1000000)</a:t>
            </a:r>
            <a:endParaRPr>
              <a:uFillTx/>
            </a:endParaRPr>
          </a:p>
          <a:p>
            <a:pPr marL="0" lvl="0" indent="0" algn="l" rtl="0">
              <a:spcBef>
                <a:spcPts val="695"/>
              </a:spcBef>
              <a:spcAft>
                <a:spcPts val="0"/>
              </a:spcAft>
              <a:buSzPts val="2320"/>
              <a:buNone/>
            </a:pPr>
            <a:endParaRPr sz="1600">
              <a:uFillTx/>
              <a:latin typeface="Consolas"/>
              <a:ea typeface="Consolas"/>
              <a:cs typeface="Consolas"/>
              <a:sym typeface="Consolas"/>
            </a:endParaRPr>
          </a:p>
          <a:p>
            <a:pPr marL="0" lvl="0" indent="0" algn="l" rtl="0">
              <a:spcBef>
                <a:spcPts val="695"/>
              </a:spcBef>
              <a:spcAft>
                <a:spcPts val="0"/>
              </a:spcAft>
              <a:buSzPts val="2320"/>
              <a:buNone/>
            </a:pPr>
            <a:r>
              <a:rPr lang="en-US" sz="1600">
                <a:uFillTx/>
                <a:latin typeface="Consolas"/>
                <a:ea typeface="Consolas"/>
                <a:cs typeface="Consolas"/>
                <a:sym typeface="Consolas"/>
              </a:rPr>
              <a:t>for i in range(0, len(my_list)):</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  my_list[i] = my_list[i] + \</a:t>
            </a:r>
            <a:endParaRPr>
              <a:uFillTx/>
            </a:endParaRPr>
          </a:p>
          <a:p>
            <a:pPr marL="0" lvl="0" indent="0" algn="l" rtl="0">
              <a:spcBef>
                <a:spcPts val="695"/>
              </a:spcBef>
              <a:spcAft>
                <a:spcPts val="0"/>
              </a:spcAft>
              <a:buSzPts val="2320"/>
              <a:buNone/>
            </a:pPr>
            <a:r>
              <a:rPr lang="en-US" sz="1600">
                <a:uFillTx/>
                <a:latin typeface="Consolas"/>
                <a:ea typeface="Consolas"/>
                <a:cs typeface="Consolas"/>
                <a:sym typeface="Consolas"/>
              </a:rPr>
              <a:t>    random.random()</a:t>
            </a:r>
            <a:endParaRPr>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6</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7</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5" name="Google Shape;255;p8"/>
          <p:cNvSpPr>
            <a:spLocks/>
          </p:cNvSpPr>
          <p:nvPr/>
        </p:nvSpPr>
        <p:spPr>
          <a:xfrm rot="10800000">
            <a:off x="6858000" y="4082960"/>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6" name="Google Shape;256;p8"/>
          <p:cNvSpPr txBox="1">
            <a:spLocks/>
          </p:cNvSpPr>
          <p:nvPr/>
        </p:nvSpPr>
        <p:spPr>
          <a:xfrm>
            <a:off x="7061199" y="4010270"/>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lvl="0" algn="ctr"/>
            <a:r>
              <a:rPr lang="en-US" sz="2000" dirty="0" err="1">
                <a:solidFill>
                  <a:schemeClr val="lt1"/>
                </a:solidFill>
                <a:uFillTx/>
                <a:latin typeface="Tahoma"/>
                <a:ea typeface="Tahoma"/>
                <a:cs typeface="Tahoma"/>
                <a:sym typeface="Tahoma"/>
              </a:rPr>
              <a:t>my_list</a:t>
            </a:r>
            <a:r>
              <a:rPr lang="en-US" sz="2000" dirty="0">
                <a:solidFill>
                  <a:schemeClr val="lt1"/>
                </a:solidFill>
                <a:latin typeface="Tahoma"/>
                <a:ea typeface="Tahoma"/>
                <a:cs typeface="Tahoma"/>
                <a:sym typeface="Tahoma"/>
              </a:rPr>
              <a:t>[0:999]</a:t>
            </a:r>
            <a:endParaRPr dirty="0">
              <a:uFillTx/>
              <a:latin typeface="Arial" panose="020B0604020202020204" pitchFamily="34" charset="0"/>
            </a:endParaRPr>
          </a:p>
        </p:txBody>
      </p:sp>
    </p:spTree>
    <p:extLst>
      <p:ext uri="{BB962C8B-B14F-4D97-AF65-F5344CB8AC3E}">
        <p14:creationId xmlns:p14="http://schemas.microsoft.com/office/powerpoint/2010/main" val="107666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8</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0" name="Google Shape;250;p8"/>
          <p:cNvSpPr>
            <a:spLocks/>
          </p:cNvSpPr>
          <p:nvPr/>
        </p:nvSpPr>
        <p:spPr>
          <a:xfrm>
            <a:off x="5866704"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1" name="Google Shape;251;p8"/>
          <p:cNvSpPr txBox="1">
            <a:spLocks/>
          </p:cNvSpPr>
          <p:nvPr/>
        </p:nvSpPr>
        <p:spPr>
          <a:xfrm>
            <a:off x="6051550" y="3066908"/>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2" name="Google Shape;252;p8"/>
          <p:cNvSpPr>
            <a:spLocks/>
          </p:cNvSpPr>
          <p:nvPr/>
        </p:nvSpPr>
        <p:spPr>
          <a:xfrm rot="10800000">
            <a:off x="6858000"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3" name="Google Shape;253;p8"/>
          <p:cNvSpPr txBox="1">
            <a:spLocks/>
          </p:cNvSpPr>
          <p:nvPr/>
        </p:nvSpPr>
        <p:spPr>
          <a:xfrm>
            <a:off x="7061200" y="3041914"/>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4" name="Google Shape;254;p8"/>
          <p:cNvSpPr>
            <a:spLocks/>
          </p:cNvSpPr>
          <p:nvPr/>
        </p:nvSpPr>
        <p:spPr>
          <a:xfrm>
            <a:off x="6632158" y="2213768"/>
            <a:ext cx="1892300"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a:t>
            </a:r>
            <a:r>
              <a:rPr lang="en-US" sz="2000" dirty="0" err="1">
                <a:solidFill>
                  <a:schemeClr val="lt1"/>
                </a:solidFill>
                <a:uFillTx/>
                <a:latin typeface="Tahoma"/>
                <a:ea typeface="Tahoma"/>
                <a:cs typeface="Tahoma"/>
                <a:sym typeface="Tahoma"/>
              </a:rPr>
              <a:t>i</a:t>
            </a:r>
            <a:r>
              <a:rPr lang="en-US" sz="2000" dirty="0">
                <a:solidFill>
                  <a:schemeClr val="lt1"/>
                </a:solidFill>
                <a:uFillTx/>
                <a:latin typeface="Tahoma"/>
                <a:ea typeface="Tahoma"/>
                <a:cs typeface="Tahoma"/>
                <a:sym typeface="Tahoma"/>
              </a:rPr>
              <a:t>] = …</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lvl="0" algn="ctr"/>
            <a:r>
              <a:rPr lang="en-US" sz="2000" dirty="0" err="1">
                <a:solidFill>
                  <a:schemeClr val="lt1"/>
                </a:solidFill>
                <a:uFillTx/>
                <a:latin typeface="Tahoma"/>
                <a:ea typeface="Tahoma"/>
                <a:cs typeface="Tahoma"/>
                <a:sym typeface="Tahoma"/>
              </a:rPr>
              <a:t>my_list</a:t>
            </a:r>
            <a:r>
              <a:rPr lang="en-US" sz="2000" dirty="0">
                <a:solidFill>
                  <a:schemeClr val="lt1"/>
                </a:solidFill>
                <a:latin typeface="Tahoma"/>
                <a:ea typeface="Tahoma"/>
                <a:cs typeface="Tahoma"/>
                <a:sym typeface="Tahoma"/>
              </a:rPr>
              <a:t>[0:999]</a:t>
            </a:r>
            <a:endParaRPr dirty="0">
              <a:uFillTx/>
              <a:latin typeface="Arial" panose="020B0604020202020204" pitchFamily="34" charset="0"/>
            </a:endParaRPr>
          </a:p>
        </p:txBody>
      </p:sp>
    </p:spTree>
    <p:extLst>
      <p:ext uri="{BB962C8B-B14F-4D97-AF65-F5344CB8AC3E}">
        <p14:creationId xmlns:p14="http://schemas.microsoft.com/office/powerpoint/2010/main" val="126364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uFillTx/>
              </a:rPr>
              <a:t>How Are Caches Used?</a:t>
            </a:r>
            <a:br>
              <a:rPr lang="en-US" dirty="0">
                <a:uFillTx/>
              </a:rPr>
            </a:br>
            <a:r>
              <a:rPr lang="en-US" dirty="0">
                <a:uFillTx/>
              </a:rPr>
              <a:t>(We Are Simplifying to 1 Level)</a:t>
            </a:r>
            <a:endParaRPr dirty="0">
              <a:uFillTx/>
            </a:endParaRPr>
          </a:p>
        </p:txBody>
      </p:sp>
      <p:sp>
        <p:nvSpPr>
          <p:cNvPr id="240" name="Google Shape;240;p8"/>
          <p:cNvSpPr txBox="1">
            <a:spLocks noGrp="1"/>
          </p:cNvSpPr>
          <p:nvPr>
            <p:ph type="body" idx="1"/>
          </p:nvPr>
        </p:nvSpPr>
        <p:spPr>
          <a:xfrm>
            <a:off x="470263" y="2142067"/>
            <a:ext cx="4431937" cy="2202046"/>
          </a:xfrm>
          <a:prstGeom prst="rect">
            <a:avLst/>
          </a:prstGeom>
          <a:solidFill>
            <a:srgbClr val="E5E5E5"/>
          </a:solidFill>
          <a:ln>
            <a:solidFill>
              <a:schemeClr val="accent1"/>
            </a:solidFill>
          </a:ln>
        </p:spPr>
        <p:txBody>
          <a:bodyPr spcFirstLastPara="1" wrap="square" lIns="91425" tIns="45700" rIns="91425" bIns="45700" anchor="ctr" anchorCtr="0">
            <a:normAutofit/>
          </a:bodyPr>
          <a:lstStyle/>
          <a:p>
            <a:pPr marL="0" lvl="0" indent="0" algn="l" rtl="0">
              <a:spcBef>
                <a:spcPts val="0"/>
              </a:spcBef>
              <a:spcAft>
                <a:spcPts val="0"/>
              </a:spcAft>
              <a:buSzPts val="2320"/>
              <a:buNone/>
            </a:pPr>
            <a:r>
              <a:rPr lang="en-US" sz="1600" dirty="0">
                <a:uFillTx/>
                <a:latin typeface="Consolas"/>
                <a:ea typeface="Consolas"/>
                <a:cs typeface="Consolas"/>
                <a:sym typeface="Consolas"/>
              </a:rPr>
              <a:t># Create an array 1,000,000 by 1</a:t>
            </a:r>
            <a:endParaRPr dirty="0">
              <a:uFillTx/>
            </a:endParaRPr>
          </a:p>
          <a:p>
            <a:pPr marL="0" lvl="0" indent="0" algn="l" rtl="0">
              <a:spcBef>
                <a:spcPts val="695"/>
              </a:spcBef>
              <a:spcAft>
                <a:spcPts val="0"/>
              </a:spcAft>
              <a:buSzPts val="2320"/>
              <a:buNone/>
            </a:pP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np.empty</a:t>
            </a:r>
            <a:r>
              <a:rPr lang="en-US" sz="1600" dirty="0">
                <a:uFillTx/>
                <a:latin typeface="Consolas"/>
                <a:ea typeface="Consolas"/>
                <a:cs typeface="Consolas"/>
                <a:sym typeface="Consolas"/>
              </a:rPr>
              <a:t>(1000000)</a:t>
            </a:r>
            <a:endParaRPr dirty="0">
              <a:uFillTx/>
            </a:endParaRPr>
          </a:p>
          <a:p>
            <a:pPr marL="0" lvl="0" indent="0" algn="l" rtl="0">
              <a:spcBef>
                <a:spcPts val="695"/>
              </a:spcBef>
              <a:spcAft>
                <a:spcPts val="0"/>
              </a:spcAft>
              <a:buSzPts val="2320"/>
              <a:buNone/>
            </a:pPr>
            <a:endParaRPr sz="1600" dirty="0">
              <a:uFillTx/>
              <a:latin typeface="Consolas"/>
              <a:ea typeface="Consolas"/>
              <a:cs typeface="Consolas"/>
              <a:sym typeface="Consolas"/>
            </a:endParaRPr>
          </a:p>
          <a:p>
            <a:pPr marL="0" lvl="0" indent="0" algn="l" rtl="0">
              <a:spcBef>
                <a:spcPts val="695"/>
              </a:spcBef>
              <a:spcAft>
                <a:spcPts val="0"/>
              </a:spcAft>
              <a:buSzPts val="2320"/>
              <a:buNone/>
            </a:pPr>
            <a:r>
              <a:rPr lang="en-US" sz="1600" dirty="0">
                <a:uFillTx/>
                <a:latin typeface="Consolas"/>
                <a:ea typeface="Consolas"/>
                <a:cs typeface="Consolas"/>
                <a:sym typeface="Consolas"/>
              </a:rPr>
              <a:t>for </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in range(0, </a:t>
            </a:r>
            <a:r>
              <a:rPr lang="en-US" sz="1600" dirty="0" err="1">
                <a:uFillTx/>
                <a:latin typeface="Consolas"/>
                <a:ea typeface="Consolas"/>
                <a:cs typeface="Consolas"/>
                <a:sym typeface="Consolas"/>
              </a:rPr>
              <a:t>len</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r>
              <a:rPr lang="en-US" sz="1600" dirty="0" err="1">
                <a:uFillTx/>
                <a:latin typeface="Consolas"/>
                <a:ea typeface="Consolas"/>
                <a:cs typeface="Consolas"/>
                <a:sym typeface="Consolas"/>
              </a:rPr>
              <a:t>my_list</a:t>
            </a:r>
            <a:r>
              <a:rPr lang="en-US" sz="1600" dirty="0">
                <a:uFillTx/>
                <a:latin typeface="Consolas"/>
                <a:ea typeface="Consolas"/>
                <a:cs typeface="Consolas"/>
                <a:sym typeface="Consolas"/>
              </a:rPr>
              <a:t>[</a:t>
            </a:r>
            <a:r>
              <a:rPr lang="en-US" sz="1600" dirty="0" err="1">
                <a:uFillTx/>
                <a:latin typeface="Consolas"/>
                <a:ea typeface="Consolas"/>
                <a:cs typeface="Consolas"/>
                <a:sym typeface="Consolas"/>
              </a:rPr>
              <a:t>i</a:t>
            </a:r>
            <a:r>
              <a:rPr lang="en-US" sz="1600" dirty="0">
                <a:uFillTx/>
                <a:latin typeface="Consolas"/>
                <a:ea typeface="Consolas"/>
                <a:cs typeface="Consolas"/>
                <a:sym typeface="Consolas"/>
              </a:rPr>
              <a:t>] + \</a:t>
            </a:r>
            <a:endParaRPr dirty="0">
              <a:uFillTx/>
            </a:endParaRPr>
          </a:p>
          <a:p>
            <a:pPr marL="0" lvl="0" indent="0" algn="l" rtl="0">
              <a:spcBef>
                <a:spcPts val="695"/>
              </a:spcBef>
              <a:spcAft>
                <a:spcPts val="0"/>
              </a:spcAft>
              <a:buSzPts val="2320"/>
              <a:buNone/>
            </a:pPr>
            <a:r>
              <a:rPr lang="en-US" sz="1600" dirty="0">
                <a:uFillTx/>
                <a:latin typeface="Consolas"/>
                <a:ea typeface="Consolas"/>
                <a:cs typeface="Consolas"/>
                <a:sym typeface="Consolas"/>
              </a:rPr>
              <a:t>    </a:t>
            </a:r>
            <a:r>
              <a:rPr lang="en-US" sz="1600" dirty="0" err="1">
                <a:uFillTx/>
                <a:latin typeface="Consolas"/>
                <a:ea typeface="Consolas"/>
                <a:cs typeface="Consolas"/>
                <a:sym typeface="Consolas"/>
              </a:rPr>
              <a:t>random.random</a:t>
            </a:r>
            <a:r>
              <a:rPr lang="en-US" sz="1600" dirty="0">
                <a:uFillTx/>
                <a:latin typeface="Consolas"/>
                <a:ea typeface="Consolas"/>
                <a:cs typeface="Consolas"/>
                <a:sym typeface="Consolas"/>
              </a:rPr>
              <a:t>()</a:t>
            </a:r>
            <a:endParaRPr dirty="0">
              <a:uFillTx/>
            </a:endParaRPr>
          </a:p>
        </p:txBody>
      </p:sp>
      <p:sp>
        <p:nvSpPr>
          <p:cNvPr id="242" name="Google Shape;242;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SzPts val="440"/>
              <a:buNone/>
            </a:pPr>
            <a:fld id="{00000000-1234-1234-1234-123412341234}" type="slidenum">
              <a:rPr lang="en-US">
                <a:uFillTx/>
              </a:rPr>
              <a:t>9</a:t>
            </a:fld>
            <a:endParaRPr>
              <a:uFillTx/>
            </a:endParaRPr>
          </a:p>
        </p:txBody>
      </p:sp>
      <p:sp>
        <p:nvSpPr>
          <p:cNvPr id="243" name="Google Shape;243;p8"/>
          <p:cNvSpPr>
            <a:spLocks/>
          </p:cNvSpPr>
          <p:nvPr/>
        </p:nvSpPr>
        <p:spPr>
          <a:xfrm>
            <a:off x="5461000" y="4453467"/>
            <a:ext cx="3517900" cy="500246"/>
          </a:xfrm>
          <a:prstGeom prst="rect">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[0:1000000]</a:t>
            </a:r>
            <a:endParaRPr dirty="0">
              <a:uFillTx/>
              <a:latin typeface="Arial" panose="020B0604020202020204" pitchFamily="34" charset="0"/>
            </a:endParaRPr>
          </a:p>
        </p:txBody>
      </p:sp>
      <p:sp>
        <p:nvSpPr>
          <p:cNvPr id="244" name="Google Shape;244;p8"/>
          <p:cNvSpPr>
            <a:spLocks/>
          </p:cNvSpPr>
          <p:nvPr/>
        </p:nvSpPr>
        <p:spPr>
          <a:xfrm>
            <a:off x="5460999" y="3539148"/>
            <a:ext cx="2264833"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[0:999]</a:t>
            </a:r>
            <a:endParaRPr dirty="0">
              <a:uFillTx/>
              <a:latin typeface="Arial" panose="020B0604020202020204" pitchFamily="34" charset="0"/>
            </a:endParaRPr>
          </a:p>
        </p:txBody>
      </p:sp>
      <p:sp>
        <p:nvSpPr>
          <p:cNvPr id="245" name="Google Shape;245;p8"/>
          <p:cNvSpPr txBox="1">
            <a:spLocks/>
          </p:cNvSpPr>
          <p:nvPr/>
        </p:nvSpPr>
        <p:spPr>
          <a:xfrm>
            <a:off x="7061200" y="4917608"/>
            <a:ext cx="85792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~4MB</a:t>
            </a:r>
            <a:endParaRPr dirty="0">
              <a:uFillTx/>
              <a:latin typeface="Arial" panose="020B0604020202020204" pitchFamily="34" charset="0"/>
            </a:endParaRPr>
          </a:p>
        </p:txBody>
      </p:sp>
      <p:sp>
        <p:nvSpPr>
          <p:cNvPr id="246" name="Google Shape;246;p8"/>
          <p:cNvSpPr txBox="1">
            <a:spLocks/>
          </p:cNvSpPr>
          <p:nvPr/>
        </p:nvSpPr>
        <p:spPr>
          <a:xfrm>
            <a:off x="7808004" y="3539229"/>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~4KB</a:t>
            </a:r>
            <a:endParaRPr dirty="0">
              <a:uFillTx/>
              <a:latin typeface="Arial" panose="020B0604020202020204" pitchFamily="34" charset="0"/>
            </a:endParaRPr>
          </a:p>
        </p:txBody>
      </p:sp>
      <p:sp>
        <p:nvSpPr>
          <p:cNvPr id="247" name="Google Shape;247;p8"/>
          <p:cNvSpPr>
            <a:spLocks/>
          </p:cNvSpPr>
          <p:nvPr/>
        </p:nvSpPr>
        <p:spPr>
          <a:xfrm>
            <a:off x="5884333" y="4089462"/>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48" name="Google Shape;248;p8"/>
          <p:cNvSpPr txBox="1">
            <a:spLocks/>
          </p:cNvSpPr>
          <p:nvPr/>
        </p:nvSpPr>
        <p:spPr>
          <a:xfrm>
            <a:off x="6133219" y="4046375"/>
            <a:ext cx="7200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49" name="Google Shape;249;p8"/>
          <p:cNvSpPr>
            <a:spLocks/>
          </p:cNvSpPr>
          <p:nvPr/>
        </p:nvSpPr>
        <p:spPr>
          <a:xfrm>
            <a:off x="5461000" y="1980171"/>
            <a:ext cx="1014608" cy="1014608"/>
          </a:xfrm>
          <a:prstGeom prst="roundRect">
            <a:avLst>
              <a:gd name="adj" fmla="val 16667"/>
            </a:avLst>
          </a:prstGeom>
          <a:solidFill>
            <a:schemeClr val="dk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uFillTx/>
                <a:latin typeface="Tahoma"/>
                <a:ea typeface="Tahoma"/>
                <a:cs typeface="Tahoma"/>
                <a:sym typeface="Tahoma"/>
              </a:rPr>
              <a:t>Core</a:t>
            </a:r>
            <a:endParaRPr dirty="0">
              <a:uFillTx/>
              <a:latin typeface="Arial" panose="020B0604020202020204" pitchFamily="34" charset="0"/>
            </a:endParaRPr>
          </a:p>
        </p:txBody>
      </p:sp>
      <p:sp>
        <p:nvSpPr>
          <p:cNvPr id="250" name="Google Shape;250;p8"/>
          <p:cNvSpPr>
            <a:spLocks/>
          </p:cNvSpPr>
          <p:nvPr/>
        </p:nvSpPr>
        <p:spPr>
          <a:xfrm>
            <a:off x="5866704"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1" name="Google Shape;251;p8"/>
          <p:cNvSpPr txBox="1">
            <a:spLocks/>
          </p:cNvSpPr>
          <p:nvPr/>
        </p:nvSpPr>
        <p:spPr>
          <a:xfrm>
            <a:off x="6051550" y="3066908"/>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2" name="Google Shape;252;p8"/>
          <p:cNvSpPr>
            <a:spLocks/>
          </p:cNvSpPr>
          <p:nvPr/>
        </p:nvSpPr>
        <p:spPr>
          <a:xfrm rot="10800000">
            <a:off x="6858000" y="3114604"/>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3" name="Google Shape;253;p8"/>
          <p:cNvSpPr txBox="1">
            <a:spLocks/>
          </p:cNvSpPr>
          <p:nvPr/>
        </p:nvSpPr>
        <p:spPr>
          <a:xfrm>
            <a:off x="7061200" y="3041914"/>
            <a:ext cx="5806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1ns</a:t>
            </a:r>
            <a:endParaRPr dirty="0">
              <a:uFillTx/>
              <a:latin typeface="Arial" panose="020B0604020202020204" pitchFamily="34" charset="0"/>
            </a:endParaRPr>
          </a:p>
        </p:txBody>
      </p:sp>
      <p:sp>
        <p:nvSpPr>
          <p:cNvPr id="254" name="Google Shape;254;p8"/>
          <p:cNvSpPr>
            <a:spLocks/>
          </p:cNvSpPr>
          <p:nvPr/>
        </p:nvSpPr>
        <p:spPr>
          <a:xfrm>
            <a:off x="6632158" y="2213768"/>
            <a:ext cx="1892300"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a:t>
            </a:r>
            <a:r>
              <a:rPr lang="en-US" sz="2000" dirty="0" err="1">
                <a:solidFill>
                  <a:schemeClr val="lt1"/>
                </a:solidFill>
                <a:uFillTx/>
                <a:latin typeface="Tahoma"/>
                <a:ea typeface="Tahoma"/>
                <a:cs typeface="Tahoma"/>
                <a:sym typeface="Tahoma"/>
              </a:rPr>
              <a:t>i</a:t>
            </a:r>
            <a:r>
              <a:rPr lang="en-US" sz="2000" dirty="0">
                <a:solidFill>
                  <a:schemeClr val="lt1"/>
                </a:solidFill>
                <a:uFillTx/>
                <a:latin typeface="Tahoma"/>
                <a:ea typeface="Tahoma"/>
                <a:cs typeface="Tahoma"/>
                <a:sym typeface="Tahoma"/>
              </a:rPr>
              <a:t>] = …</a:t>
            </a:r>
            <a:endParaRPr dirty="0">
              <a:uFillTx/>
              <a:latin typeface="Arial" panose="020B0604020202020204" pitchFamily="34" charset="0"/>
            </a:endParaRPr>
          </a:p>
        </p:txBody>
      </p:sp>
      <p:sp>
        <p:nvSpPr>
          <p:cNvPr id="255" name="Google Shape;255;p8"/>
          <p:cNvSpPr>
            <a:spLocks/>
          </p:cNvSpPr>
          <p:nvPr/>
        </p:nvSpPr>
        <p:spPr>
          <a:xfrm rot="10800000">
            <a:off x="6858000" y="4082960"/>
            <a:ext cx="203200" cy="304719"/>
          </a:xfrm>
          <a:prstGeom prst="upArrow">
            <a:avLst>
              <a:gd name="adj1" fmla="val 50000"/>
              <a:gd name="adj2" fmla="val 50000"/>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uFillTx/>
              <a:latin typeface="Tahoma"/>
              <a:ea typeface="Tahoma"/>
              <a:cs typeface="Tahoma"/>
              <a:sym typeface="Tahoma"/>
            </a:endParaRPr>
          </a:p>
        </p:txBody>
      </p:sp>
      <p:sp>
        <p:nvSpPr>
          <p:cNvPr id="256" name="Google Shape;256;p8"/>
          <p:cNvSpPr txBox="1">
            <a:spLocks/>
          </p:cNvSpPr>
          <p:nvPr/>
        </p:nvSpPr>
        <p:spPr>
          <a:xfrm>
            <a:off x="7061199" y="4010270"/>
            <a:ext cx="81144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uFillTx/>
                <a:latin typeface="Tahoma"/>
                <a:ea typeface="Tahoma"/>
                <a:cs typeface="Tahoma"/>
                <a:sym typeface="Tahoma"/>
              </a:rPr>
              <a:t>75ns</a:t>
            </a:r>
            <a:endParaRPr dirty="0">
              <a:uFillTx/>
              <a:latin typeface="Arial" panose="020B0604020202020204" pitchFamily="34" charset="0"/>
            </a:endParaRPr>
          </a:p>
        </p:txBody>
      </p:sp>
      <p:sp>
        <p:nvSpPr>
          <p:cNvPr id="257" name="Google Shape;257;p8"/>
          <p:cNvSpPr>
            <a:spLocks/>
          </p:cNvSpPr>
          <p:nvPr/>
        </p:nvSpPr>
        <p:spPr>
          <a:xfrm>
            <a:off x="5460998" y="3546129"/>
            <a:ext cx="2411642" cy="500246"/>
          </a:xfrm>
          <a:prstGeom prst="rect">
            <a:avLst/>
          </a:prstGeom>
          <a:solidFill>
            <a:srgbClr val="CBCBCB"/>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err="1">
                <a:solidFill>
                  <a:schemeClr val="lt1"/>
                </a:solidFill>
                <a:uFillTx/>
                <a:latin typeface="Tahoma"/>
                <a:ea typeface="Tahoma"/>
                <a:cs typeface="Tahoma"/>
                <a:sym typeface="Tahoma"/>
              </a:rPr>
              <a:t>my_list</a:t>
            </a:r>
            <a:r>
              <a:rPr lang="en-US" sz="2000" dirty="0">
                <a:solidFill>
                  <a:schemeClr val="lt1"/>
                </a:solidFill>
                <a:uFillTx/>
                <a:latin typeface="Tahoma"/>
                <a:ea typeface="Tahoma"/>
                <a:cs typeface="Tahoma"/>
                <a:sym typeface="Tahoma"/>
              </a:rPr>
              <a:t>[1000:1999]</a:t>
            </a:r>
            <a:endParaRPr dirty="0">
              <a:uFillTx/>
              <a:latin typeface="Arial" panose="020B0604020202020204" pitchFamily="34" charset="0"/>
            </a:endParaRPr>
          </a:p>
        </p:txBody>
      </p:sp>
    </p:spTree>
    <p:extLst>
      <p:ext uri="{BB962C8B-B14F-4D97-AF65-F5344CB8AC3E}">
        <p14:creationId xmlns:p14="http://schemas.microsoft.com/office/powerpoint/2010/main" val="298472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414</TotalTime>
  <Words>1257</Words>
  <Application>Microsoft Office PowerPoint</Application>
  <PresentationFormat>On-screen Show (16:10)</PresentationFormat>
  <Paragraphs>156</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Consolas</vt:lpstr>
      <vt:lpstr>Corbel</vt:lpstr>
      <vt:lpstr>Franklin Gothic</vt:lpstr>
      <vt:lpstr>Helvetica</vt:lpstr>
      <vt:lpstr>Helvetica Neue</vt:lpstr>
      <vt:lpstr>Noto Sans Symbols</vt:lpstr>
      <vt:lpstr>Tahoma</vt:lpstr>
      <vt:lpstr>Times New Roman</vt:lpstr>
      <vt:lpstr>Penn</vt:lpstr>
      <vt:lpstr>How Your Computer Works</vt:lpstr>
      <vt:lpstr>Understanding a Bit of  Computer Architecture Is Key to Performance</vt:lpstr>
      <vt:lpstr>Key Aspects of a Computer: Simplified View of a Microprocessor</vt:lpstr>
      <vt:lpstr>Key Aspects of a Computer: Simplified View of a Microprocessor</vt:lpstr>
      <vt:lpstr>The Memory Hierarchy from One X86’s Perspective</vt:lpstr>
      <vt:lpstr>How Are Caches Used? (We Are Simplifying to 1 Level)</vt:lpstr>
      <vt:lpstr>How Are Caches Used? (We Are Simplifying to 1 Level)</vt:lpstr>
      <vt:lpstr>How Are Caches Used? (We Are Simplifying to 1 Level)</vt:lpstr>
      <vt:lpstr>How Are Caches Used? (We Are Simplifying to 1 Level)</vt:lpstr>
      <vt:lpstr>Interactive Visualizer (Colin Scott): https://people.eecs.berkeley.edu/~rcs/research/interactive_latency.html</vt:lpstr>
      <vt:lpstr>What Does the Memory Hierarchy Mean When Thinking about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Data Processing</dc:title>
  <dc:creator>Zachary Ives</dc:creator>
  <cp:lastModifiedBy>Zack Ives</cp:lastModifiedBy>
  <cp:revision>40</cp:revision>
  <dcterms:created xsi:type="dcterms:W3CDTF">2017-01-03T15:51:00Z</dcterms:created>
  <dcterms:modified xsi:type="dcterms:W3CDTF">2020-02-17T23:29:31Z</dcterms:modified>
</cp:coreProperties>
</file>