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5125700" cy="10693400"/>
  <p:notesSz cx="15125700" cy="106934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>
      <p:cViewPr>
        <p:scale>
          <a:sx n="125" d="100"/>
          <a:sy n="125" d="100"/>
        </p:scale>
        <p:origin x="654" y="-14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8567738" y="0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A3DA4-D1D6-4C8C-85A4-64D3583D9D71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5010150" y="1336675"/>
            <a:ext cx="51054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512888" y="5146675"/>
            <a:ext cx="1209992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6554788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8567738" y="10156825"/>
            <a:ext cx="6554787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B80308-F958-4FD5-B783-4950010ABE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77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B80308-F958-4FD5-B783-4950010ABE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480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4954"/>
            <a:ext cx="1285684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88304"/>
            <a:ext cx="1058799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59482"/>
            <a:ext cx="657967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7736"/>
            <a:ext cx="1361313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59482"/>
            <a:ext cx="1361313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44862"/>
            <a:ext cx="484022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44862"/>
            <a:ext cx="34789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object 11"/>
          <p:cNvSpPr/>
          <p:nvPr/>
        </p:nvSpPr>
        <p:spPr>
          <a:xfrm>
            <a:off x="776635" y="2101753"/>
            <a:ext cx="927004" cy="1450538"/>
          </a:xfrm>
          <a:custGeom>
            <a:avLst/>
            <a:gdLst/>
            <a:ahLst/>
            <a:cxnLst/>
            <a:rect l="l" t="t" r="r" b="b"/>
            <a:pathLst>
              <a:path w="902335" h="289560">
                <a:moveTo>
                  <a:pt x="902208" y="0"/>
                </a:moveTo>
                <a:lnTo>
                  <a:pt x="0" y="0"/>
                </a:lnTo>
                <a:lnTo>
                  <a:pt x="0" y="289560"/>
                </a:lnTo>
                <a:lnTo>
                  <a:pt x="902208" y="289560"/>
                </a:lnTo>
                <a:lnTo>
                  <a:pt x="90220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endParaRPr lang="en-US" altLang="zh-CN" sz="1050" dirty="0" smtClean="0">
              <a:latin typeface="+mn-e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278598" y="10348022"/>
            <a:ext cx="66776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BA0E1"/>
                </a:solidFill>
                <a:latin typeface="黑体"/>
                <a:cs typeface="黑体"/>
              </a:rPr>
              <a:t>变频</a:t>
            </a:r>
            <a:r>
              <a:rPr sz="1800" spc="-5" dirty="0" smtClean="0">
                <a:solidFill>
                  <a:srgbClr val="1BA0E1"/>
                </a:solidFill>
                <a:latin typeface="Segoe UI"/>
                <a:cs typeface="Segoe UI"/>
              </a:rPr>
              <a:t>EKAC</a:t>
            </a:r>
            <a:r>
              <a:rPr lang="en-US" sz="1800" spc="-5" dirty="0" smtClean="0">
                <a:solidFill>
                  <a:srgbClr val="1BA0E1"/>
                </a:solidFill>
                <a:latin typeface="Segoe UI"/>
                <a:cs typeface="Segoe UI"/>
              </a:rPr>
              <a:t>50</a:t>
            </a:r>
            <a:r>
              <a:rPr sz="1800" spc="-5" dirty="0" smtClean="0">
                <a:solidFill>
                  <a:srgbClr val="1BA0E1"/>
                </a:solidFill>
                <a:latin typeface="Segoe UI"/>
                <a:cs typeface="Segoe UI"/>
              </a:rPr>
              <a:t>0BR1LHR</a:t>
            </a:r>
            <a:r>
              <a:rPr lang="en-US" sz="1800" spc="-5" dirty="0" smtClean="0">
                <a:solidFill>
                  <a:srgbClr val="1BA0E1"/>
                </a:solidFill>
                <a:latin typeface="Segoe UI"/>
                <a:cs typeface="Segoe UI"/>
              </a:rPr>
              <a:t>F</a:t>
            </a:r>
            <a:r>
              <a:rPr sz="1800" spc="-5" dirty="0" smtClean="0">
                <a:solidFill>
                  <a:srgbClr val="1BA0E1"/>
                </a:solidFill>
                <a:latin typeface="Segoe UI"/>
                <a:cs typeface="Segoe UI"/>
              </a:rPr>
              <a:t>V (EK258</a:t>
            </a:r>
            <a:r>
              <a:rPr sz="1800" dirty="0">
                <a:solidFill>
                  <a:srgbClr val="1BA0E1"/>
                </a:solidFill>
                <a:latin typeface="黑体"/>
                <a:cs typeface="黑体"/>
              </a:rPr>
              <a:t>模块</a:t>
            </a:r>
            <a:r>
              <a:rPr sz="1800" dirty="0">
                <a:solidFill>
                  <a:srgbClr val="1BA0E1"/>
                </a:solidFill>
                <a:latin typeface="Segoe UI"/>
                <a:cs typeface="Segoe UI"/>
              </a:rPr>
              <a:t>)</a:t>
            </a:r>
            <a:r>
              <a:rPr sz="1800" dirty="0">
                <a:solidFill>
                  <a:srgbClr val="1BA0E1"/>
                </a:solidFill>
                <a:latin typeface="黑体"/>
                <a:cs typeface="黑体"/>
              </a:rPr>
              <a:t>双系统机组在线测试流程</a:t>
            </a:r>
            <a:endParaRPr sz="1800" dirty="0">
              <a:latin typeface="黑体"/>
              <a:cs typeface="黑体"/>
            </a:endParaRPr>
          </a:p>
        </p:txBody>
      </p:sp>
      <p:sp>
        <p:nvSpPr>
          <p:cNvPr id="667" name="object 11"/>
          <p:cNvSpPr/>
          <p:nvPr/>
        </p:nvSpPr>
        <p:spPr>
          <a:xfrm>
            <a:off x="850072" y="1145436"/>
            <a:ext cx="774564" cy="183383"/>
          </a:xfrm>
          <a:custGeom>
            <a:avLst/>
            <a:gdLst/>
            <a:ahLst/>
            <a:cxnLst/>
            <a:rect l="l" t="t" r="r" b="b"/>
            <a:pathLst>
              <a:path w="902335" h="289560">
                <a:moveTo>
                  <a:pt x="902208" y="0"/>
                </a:moveTo>
                <a:lnTo>
                  <a:pt x="0" y="0"/>
                </a:lnTo>
                <a:lnTo>
                  <a:pt x="0" y="289560"/>
                </a:lnTo>
                <a:lnTo>
                  <a:pt x="902208" y="289560"/>
                </a:lnTo>
                <a:lnTo>
                  <a:pt x="902208" y="0"/>
                </a:lnTo>
                <a:close/>
              </a:path>
            </a:pathLst>
          </a:custGeom>
          <a:solidFill>
            <a:srgbClr val="1BA0E1"/>
          </a:solidFill>
        </p:spPr>
        <p:txBody>
          <a:bodyPr wrap="square" lIns="0" tIns="0" rIns="0" bIns="0" rtlCol="0"/>
          <a:lstStyle/>
          <a:p>
            <a:r>
              <a:rPr lang="zh-CN" altLang="en-US" sz="1200" dirty="0" smtClean="0"/>
              <a:t>登录云平台</a:t>
            </a:r>
            <a:endParaRPr sz="1200" dirty="0"/>
          </a:p>
        </p:txBody>
      </p:sp>
      <p:sp>
        <p:nvSpPr>
          <p:cNvPr id="4" name="object 4"/>
          <p:cNvSpPr/>
          <p:nvPr/>
        </p:nvSpPr>
        <p:spPr>
          <a:xfrm>
            <a:off x="934937" y="674314"/>
            <a:ext cx="581607" cy="227095"/>
          </a:xfrm>
          <a:custGeom>
            <a:avLst/>
            <a:gdLst/>
            <a:ahLst/>
            <a:cxnLst/>
            <a:rect l="l" t="t" r="r" b="b"/>
            <a:pathLst>
              <a:path w="467994" h="245744">
                <a:moveTo>
                  <a:pt x="352043" y="0"/>
                </a:moveTo>
                <a:lnTo>
                  <a:pt x="117347" y="0"/>
                </a:lnTo>
                <a:lnTo>
                  <a:pt x="72008" y="9644"/>
                </a:lnTo>
                <a:lnTo>
                  <a:pt x="34670" y="36004"/>
                </a:lnTo>
                <a:lnTo>
                  <a:pt x="9334" y="75223"/>
                </a:lnTo>
                <a:lnTo>
                  <a:pt x="0" y="123444"/>
                </a:lnTo>
                <a:lnTo>
                  <a:pt x="9334" y="170783"/>
                </a:lnTo>
                <a:lnTo>
                  <a:pt x="34670" y="209550"/>
                </a:lnTo>
                <a:lnTo>
                  <a:pt x="72008" y="235743"/>
                </a:lnTo>
                <a:lnTo>
                  <a:pt x="117347" y="245364"/>
                </a:lnTo>
                <a:lnTo>
                  <a:pt x="352043" y="245364"/>
                </a:lnTo>
                <a:lnTo>
                  <a:pt x="397144" y="235743"/>
                </a:lnTo>
                <a:lnTo>
                  <a:pt x="433958" y="209550"/>
                </a:lnTo>
                <a:lnTo>
                  <a:pt x="458771" y="170783"/>
                </a:lnTo>
                <a:lnTo>
                  <a:pt x="467867" y="123444"/>
                </a:lnTo>
                <a:lnTo>
                  <a:pt x="458771" y="75223"/>
                </a:lnTo>
                <a:lnTo>
                  <a:pt x="433959" y="36004"/>
                </a:lnTo>
                <a:lnTo>
                  <a:pt x="397144" y="9644"/>
                </a:lnTo>
                <a:lnTo>
                  <a:pt x="35204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600" dirty="0" smtClean="0"/>
              <a:t>开始</a:t>
            </a:r>
            <a:endParaRPr sz="16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031235" y="8565848"/>
            <a:ext cx="1874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上电后开机前状态检测</a:t>
            </a:r>
            <a:endParaRPr lang="zh-CN" altLang="en-US" sz="1200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1237354" y="901409"/>
            <a:ext cx="0" cy="239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/>
          <p:nvPr/>
        </p:nvCxnSpPr>
        <p:spPr>
          <a:xfrm>
            <a:off x="1237354" y="1328819"/>
            <a:ext cx="0" cy="228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1192509" y="4173051"/>
            <a:ext cx="0" cy="22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ject 6"/>
          <p:cNvSpPr/>
          <p:nvPr/>
        </p:nvSpPr>
        <p:spPr>
          <a:xfrm>
            <a:off x="412383" y="3761799"/>
            <a:ext cx="1570002" cy="409668"/>
          </a:xfrm>
          <a:custGeom>
            <a:avLst/>
            <a:gdLst/>
            <a:ahLst/>
            <a:cxnLst/>
            <a:rect l="l" t="t" r="r" b="b"/>
            <a:pathLst>
              <a:path w="899160" h="341629">
                <a:moveTo>
                  <a:pt x="449580" y="0"/>
                </a:moveTo>
                <a:lnTo>
                  <a:pt x="0" y="170688"/>
                </a:lnTo>
                <a:lnTo>
                  <a:pt x="449580" y="341376"/>
                </a:lnTo>
                <a:lnTo>
                  <a:pt x="899160" y="170688"/>
                </a:lnTo>
                <a:lnTo>
                  <a:pt x="44958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zh-CN" altLang="en-US" sz="1050" dirty="0" smtClean="0"/>
              <a:t>检测拨码是否</a:t>
            </a:r>
            <a:endParaRPr lang="en-US" altLang="zh-CN" sz="1050" dirty="0" smtClean="0"/>
          </a:p>
          <a:p>
            <a:pPr algn="ctr"/>
            <a:r>
              <a:rPr lang="zh-CN" altLang="en-US" sz="1050" dirty="0" smtClean="0"/>
              <a:t>与机型相符</a:t>
            </a:r>
            <a:endParaRPr sz="1050" dirty="0"/>
          </a:p>
        </p:txBody>
      </p:sp>
      <p:sp>
        <p:nvSpPr>
          <p:cNvPr id="56" name="object 56"/>
          <p:cNvSpPr/>
          <p:nvPr/>
        </p:nvSpPr>
        <p:spPr>
          <a:xfrm>
            <a:off x="591466" y="1553788"/>
            <a:ext cx="1291776" cy="344206"/>
          </a:xfrm>
          <a:custGeom>
            <a:avLst/>
            <a:gdLst/>
            <a:ahLst/>
            <a:cxnLst/>
            <a:rect l="l" t="t" r="r" b="b"/>
            <a:pathLst>
              <a:path w="905510" h="222885">
                <a:moveTo>
                  <a:pt x="0" y="111251"/>
                </a:moveTo>
                <a:lnTo>
                  <a:pt x="452628" y="0"/>
                </a:lnTo>
                <a:lnTo>
                  <a:pt x="905256" y="111251"/>
                </a:lnTo>
                <a:lnTo>
                  <a:pt x="452628" y="222503"/>
                </a:lnTo>
                <a:lnTo>
                  <a:pt x="0" y="111251"/>
                </a:lnTo>
                <a:close/>
              </a:path>
            </a:pathLst>
          </a:custGeom>
          <a:solidFill>
            <a:srgbClr val="92D050"/>
          </a:solidFill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algn="ctr">
              <a:lnSpc>
                <a:spcPct val="200000"/>
              </a:lnSpc>
            </a:pPr>
            <a:r>
              <a:rPr lang="zh-CN" altLang="en-US" sz="1000" dirty="0" smtClean="0"/>
              <a:t>判断程序版本</a:t>
            </a:r>
            <a:endParaRPr sz="1000" dirty="0"/>
          </a:p>
        </p:txBody>
      </p:sp>
      <p:sp>
        <p:nvSpPr>
          <p:cNvPr id="58" name="object 58"/>
          <p:cNvSpPr/>
          <p:nvPr/>
        </p:nvSpPr>
        <p:spPr>
          <a:xfrm>
            <a:off x="2505905" y="1581639"/>
            <a:ext cx="1038573" cy="376100"/>
          </a:xfrm>
          <a:custGeom>
            <a:avLst/>
            <a:gdLst/>
            <a:ahLst/>
            <a:cxnLst/>
            <a:rect l="l" t="t" r="r" b="b"/>
            <a:pathLst>
              <a:path w="901064" h="361314">
                <a:moveTo>
                  <a:pt x="720852" y="0"/>
                </a:moveTo>
                <a:lnTo>
                  <a:pt x="179831" y="0"/>
                </a:lnTo>
                <a:lnTo>
                  <a:pt x="132115" y="6448"/>
                </a:lnTo>
                <a:lnTo>
                  <a:pt x="89182" y="24666"/>
                </a:lnTo>
                <a:lnTo>
                  <a:pt x="52768" y="52959"/>
                </a:lnTo>
                <a:lnTo>
                  <a:pt x="24609" y="89633"/>
                </a:lnTo>
                <a:lnTo>
                  <a:pt x="6441" y="132997"/>
                </a:lnTo>
                <a:lnTo>
                  <a:pt x="0" y="181356"/>
                </a:lnTo>
                <a:lnTo>
                  <a:pt x="6441" y="229072"/>
                </a:lnTo>
                <a:lnTo>
                  <a:pt x="24609" y="272005"/>
                </a:lnTo>
                <a:lnTo>
                  <a:pt x="52768" y="308419"/>
                </a:lnTo>
                <a:lnTo>
                  <a:pt x="89182" y="336578"/>
                </a:lnTo>
                <a:lnTo>
                  <a:pt x="132115" y="354746"/>
                </a:lnTo>
                <a:lnTo>
                  <a:pt x="179831" y="361188"/>
                </a:lnTo>
                <a:lnTo>
                  <a:pt x="720852" y="361188"/>
                </a:lnTo>
                <a:lnTo>
                  <a:pt x="768568" y="354746"/>
                </a:lnTo>
                <a:lnTo>
                  <a:pt x="811501" y="336578"/>
                </a:lnTo>
                <a:lnTo>
                  <a:pt x="847915" y="308419"/>
                </a:lnTo>
                <a:lnTo>
                  <a:pt x="876074" y="272005"/>
                </a:lnTo>
                <a:lnTo>
                  <a:pt x="894242" y="229072"/>
                </a:lnTo>
                <a:lnTo>
                  <a:pt x="900683" y="181356"/>
                </a:lnTo>
                <a:lnTo>
                  <a:pt x="894242" y="132997"/>
                </a:lnTo>
                <a:lnTo>
                  <a:pt x="876074" y="89633"/>
                </a:lnTo>
                <a:lnTo>
                  <a:pt x="847915" y="52959"/>
                </a:lnTo>
                <a:lnTo>
                  <a:pt x="811501" y="24666"/>
                </a:lnTo>
                <a:lnTo>
                  <a:pt x="768568" y="6448"/>
                </a:lnTo>
                <a:lnTo>
                  <a:pt x="720852" y="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 smtClean="0"/>
              <a:t>报程序版本错误，停止测试</a:t>
            </a:r>
            <a:endParaRPr sz="1200" dirty="0"/>
          </a:p>
        </p:txBody>
      </p:sp>
      <p:sp>
        <p:nvSpPr>
          <p:cNvPr id="64" name="object 64"/>
          <p:cNvSpPr txBox="1"/>
          <p:nvPr/>
        </p:nvSpPr>
        <p:spPr>
          <a:xfrm>
            <a:off x="1888985" y="1587790"/>
            <a:ext cx="525538" cy="10131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88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0"/>
              </a:spcBef>
            </a:pPr>
            <a:r>
              <a:rPr sz="600" dirty="0" err="1">
                <a:latin typeface="宋体"/>
                <a:cs typeface="宋体"/>
              </a:rPr>
              <a:t>程序版本</a:t>
            </a:r>
            <a:r>
              <a:rPr sz="600" dirty="0" err="1" smtClean="0">
                <a:latin typeface="宋体"/>
                <a:cs typeface="宋体"/>
              </a:rPr>
              <a:t>:</a:t>
            </a:r>
            <a:r>
              <a:rPr lang="en-US" sz="600" dirty="0" err="1">
                <a:latin typeface="宋体"/>
                <a:cs typeface="宋体"/>
              </a:rPr>
              <a:t>FD</a:t>
            </a:r>
            <a:endParaRPr sz="600" dirty="0">
              <a:latin typeface="宋体"/>
              <a:cs typeface="宋体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73667" y="2114989"/>
            <a:ext cx="937231" cy="137473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60"/>
              </a:spcBef>
            </a:pPr>
            <a:r>
              <a:rPr sz="600" dirty="0">
                <a:latin typeface="Segoe UI"/>
                <a:cs typeface="Segoe UI"/>
              </a:rPr>
              <a:t>1</a:t>
            </a:r>
            <a:r>
              <a:rPr sz="600" dirty="0">
                <a:latin typeface="黑体"/>
                <a:cs typeface="黑体"/>
              </a:rPr>
              <a:t>、</a:t>
            </a:r>
            <a:r>
              <a:rPr sz="600" spc="-5" dirty="0">
                <a:latin typeface="Segoe UI"/>
                <a:cs typeface="Segoe UI"/>
              </a:rPr>
              <a:t>A</a:t>
            </a:r>
            <a:r>
              <a:rPr sz="600" dirty="0">
                <a:latin typeface="Segoe UI"/>
                <a:cs typeface="Segoe UI"/>
              </a:rPr>
              <a:t>B</a:t>
            </a:r>
            <a:r>
              <a:rPr sz="600" spc="5" dirty="0">
                <a:latin typeface="Segoe UI"/>
                <a:cs typeface="Segoe UI"/>
              </a:rPr>
              <a:t>S</a:t>
            </a:r>
            <a:r>
              <a:rPr sz="600" spc="-5" dirty="0">
                <a:latin typeface="Segoe UI"/>
                <a:cs typeface="Segoe UI"/>
              </a:rPr>
              <a:t>(T</a:t>
            </a:r>
            <a:r>
              <a:rPr sz="600" spc="-10" dirty="0">
                <a:latin typeface="Segoe UI"/>
                <a:cs typeface="Segoe UI"/>
              </a:rPr>
              <a:t>H</a:t>
            </a:r>
            <a:r>
              <a:rPr sz="600" spc="10" dirty="0">
                <a:latin typeface="Segoe UI"/>
                <a:cs typeface="Segoe UI"/>
              </a:rPr>
              <a:t>(</a:t>
            </a:r>
            <a:r>
              <a:rPr sz="600" spc="-10" dirty="0">
                <a:latin typeface="Segoe UI"/>
                <a:cs typeface="Segoe UI"/>
              </a:rPr>
              <a:t>X</a:t>
            </a:r>
            <a:r>
              <a:rPr sz="600" spc="-5" dirty="0">
                <a:latin typeface="Segoe UI"/>
                <a:cs typeface="Segoe UI"/>
              </a:rPr>
              <a:t>)</a:t>
            </a:r>
            <a:r>
              <a:rPr sz="600" dirty="0">
                <a:latin typeface="Segoe UI"/>
                <a:cs typeface="Segoe UI"/>
              </a:rPr>
              <a:t>-</a:t>
            </a:r>
            <a:r>
              <a:rPr sz="600" spc="-5" dirty="0">
                <a:latin typeface="Segoe UI"/>
                <a:cs typeface="Segoe UI"/>
              </a:rPr>
              <a:t>T</a:t>
            </a:r>
            <a:r>
              <a:rPr sz="600" spc="5" dirty="0">
                <a:latin typeface="Segoe UI"/>
                <a:cs typeface="Segoe UI"/>
              </a:rPr>
              <a:t>H</a:t>
            </a:r>
            <a:r>
              <a:rPr sz="600" dirty="0">
                <a:latin typeface="Segoe UI"/>
                <a:cs typeface="Segoe UI"/>
              </a:rPr>
              <a:t>8</a:t>
            </a:r>
            <a:r>
              <a:rPr sz="600" spc="-5" dirty="0">
                <a:latin typeface="Segoe UI"/>
                <a:cs typeface="Segoe UI"/>
              </a:rPr>
              <a:t>)</a:t>
            </a:r>
            <a:r>
              <a:rPr sz="600" dirty="0" smtClean="0">
                <a:latin typeface="黑体"/>
                <a:cs typeface="黑体"/>
              </a:rPr>
              <a:t>≤</a:t>
            </a:r>
            <a:r>
              <a:rPr lang="en-US" sz="600" dirty="0" smtClean="0">
                <a:latin typeface="黑体"/>
                <a:cs typeface="黑体"/>
              </a:rPr>
              <a:t>I</a:t>
            </a:r>
            <a:r>
              <a:rPr sz="600" dirty="0" smtClean="0">
                <a:latin typeface="Segoe UI"/>
                <a:cs typeface="Segoe UI"/>
              </a:rPr>
              <a:t>,</a:t>
            </a:r>
            <a:endParaRPr sz="6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 smtClean="0">
                <a:latin typeface="Segoe UI"/>
                <a:cs typeface="Segoe UI"/>
              </a:rPr>
              <a:t>2</a:t>
            </a:r>
            <a:r>
              <a:rPr sz="600" dirty="0" smtClean="0">
                <a:latin typeface="黑体"/>
                <a:cs typeface="黑体"/>
              </a:rPr>
              <a:t>、</a:t>
            </a:r>
            <a:r>
              <a:rPr sz="600" spc="-5" dirty="0" smtClean="0">
                <a:latin typeface="Segoe UI"/>
                <a:cs typeface="Segoe UI"/>
              </a:rPr>
              <a:t>A</a:t>
            </a:r>
            <a:r>
              <a:rPr sz="600" dirty="0" smtClean="0">
                <a:latin typeface="Segoe UI"/>
                <a:cs typeface="Segoe UI"/>
              </a:rPr>
              <a:t>B</a:t>
            </a:r>
            <a:r>
              <a:rPr sz="600" spc="5" dirty="0" smtClean="0">
                <a:latin typeface="Segoe UI"/>
                <a:cs typeface="Segoe UI"/>
              </a:rPr>
              <a:t>S</a:t>
            </a:r>
            <a:r>
              <a:rPr lang="en-US" altLang="zh-CN" sz="600" dirty="0" smtClean="0">
                <a:latin typeface="黑体"/>
                <a:cs typeface="Segoe UI"/>
              </a:rPr>
              <a:t>(</a:t>
            </a:r>
            <a:r>
              <a:rPr sz="600" spc="-5" dirty="0" smtClean="0">
                <a:latin typeface="Segoe UI"/>
                <a:cs typeface="Segoe UI"/>
              </a:rPr>
              <a:t>T</a:t>
            </a:r>
            <a:r>
              <a:rPr sz="600" spc="-10" dirty="0" smtClean="0">
                <a:latin typeface="Segoe UI"/>
                <a:cs typeface="Segoe UI"/>
              </a:rPr>
              <a:t>H</a:t>
            </a:r>
            <a:r>
              <a:rPr lang="en-US" sz="600" dirty="0" smtClean="0">
                <a:latin typeface="Segoe UI"/>
                <a:cs typeface="Segoe UI"/>
              </a:rPr>
              <a:t>7</a:t>
            </a:r>
            <a:r>
              <a:rPr sz="600" dirty="0" smtClean="0">
                <a:latin typeface="Segoe UI"/>
                <a:cs typeface="Segoe UI"/>
              </a:rPr>
              <a:t>-</a:t>
            </a:r>
            <a:r>
              <a:rPr sz="600" spc="-5" dirty="0" smtClean="0">
                <a:latin typeface="Segoe UI"/>
                <a:cs typeface="Segoe UI"/>
              </a:rPr>
              <a:t>T</a:t>
            </a:r>
            <a:r>
              <a:rPr sz="600" spc="5" dirty="0" smtClean="0">
                <a:latin typeface="Segoe UI"/>
                <a:cs typeface="Segoe UI"/>
              </a:rPr>
              <a:t>H</a:t>
            </a:r>
            <a:r>
              <a:rPr lang="en-US" sz="600" dirty="0" smtClean="0">
                <a:latin typeface="Segoe UI"/>
                <a:cs typeface="Segoe UI"/>
              </a:rPr>
              <a:t>6</a:t>
            </a:r>
            <a:r>
              <a:rPr sz="600" spc="-5" dirty="0" smtClean="0">
                <a:latin typeface="Segoe UI"/>
                <a:cs typeface="Segoe UI"/>
              </a:rPr>
              <a:t>)</a:t>
            </a:r>
            <a:r>
              <a:rPr sz="600" dirty="0" smtClean="0">
                <a:latin typeface="黑体"/>
                <a:cs typeface="黑体"/>
              </a:rPr>
              <a:t>≤</a:t>
            </a:r>
            <a:r>
              <a:rPr lang="en-US" altLang="zh-CN" sz="600" dirty="0">
                <a:latin typeface="黑体"/>
                <a:cs typeface="黑体"/>
              </a:rPr>
              <a:t> </a:t>
            </a:r>
            <a:r>
              <a:rPr lang="en-US" altLang="zh-CN" sz="600" dirty="0" smtClean="0">
                <a:latin typeface="黑体"/>
                <a:cs typeface="黑体"/>
              </a:rPr>
              <a:t>2</a:t>
            </a:r>
            <a:r>
              <a:rPr sz="600" dirty="0" smtClean="0">
                <a:latin typeface="Segoe UI"/>
                <a:cs typeface="Segoe UI"/>
              </a:rPr>
              <a:t>,</a:t>
            </a:r>
            <a:endParaRPr lang="en-US" sz="600" dirty="0" smtClean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 smtClean="0">
                <a:latin typeface="Segoe UI"/>
                <a:cs typeface="Segoe UI"/>
              </a:rPr>
              <a:t>3</a:t>
            </a:r>
            <a:r>
              <a:rPr sz="600" dirty="0" smtClean="0">
                <a:latin typeface="Yu Gothic"/>
                <a:cs typeface="Yu Gothic"/>
              </a:rPr>
              <a:t>、</a:t>
            </a:r>
            <a:r>
              <a:rPr sz="600" spc="-5" dirty="0" smtClean="0">
                <a:latin typeface="Segoe UI"/>
                <a:cs typeface="Segoe UI"/>
              </a:rPr>
              <a:t>ABS(HS1-LS1</a:t>
            </a:r>
            <a:r>
              <a:rPr sz="600" spc="-5" dirty="0">
                <a:latin typeface="Segoe UI"/>
                <a:cs typeface="Segoe UI"/>
              </a:rPr>
              <a:t>)</a:t>
            </a:r>
            <a:r>
              <a:rPr sz="600" spc="-5" dirty="0">
                <a:latin typeface="Yu Gothic"/>
                <a:cs typeface="Yu Gothic"/>
              </a:rPr>
              <a:t>≤</a:t>
            </a:r>
            <a:r>
              <a:rPr sz="600" spc="-5" dirty="0" smtClean="0">
                <a:latin typeface="Yu Gothic"/>
                <a:cs typeface="Yu Gothic"/>
              </a:rPr>
              <a:t>2,</a:t>
            </a:r>
            <a:endParaRPr lang="en-US" sz="600" dirty="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 smtClean="0">
                <a:latin typeface="Segoe UI"/>
                <a:cs typeface="Segoe UI"/>
              </a:rPr>
              <a:t>4</a:t>
            </a:r>
            <a:r>
              <a:rPr sz="600" dirty="0" smtClean="0">
                <a:latin typeface="Yu Gothic"/>
                <a:cs typeface="Yu Gothic"/>
              </a:rPr>
              <a:t>、</a:t>
            </a:r>
            <a:r>
              <a:rPr sz="600" spc="-5" dirty="0" smtClean="0">
                <a:latin typeface="Segoe UI"/>
                <a:cs typeface="Segoe UI"/>
              </a:rPr>
              <a:t>A</a:t>
            </a:r>
            <a:r>
              <a:rPr sz="600" dirty="0" smtClean="0">
                <a:latin typeface="Segoe UI"/>
                <a:cs typeface="Segoe UI"/>
              </a:rPr>
              <a:t>B</a:t>
            </a:r>
            <a:r>
              <a:rPr sz="600" spc="-10" dirty="0" smtClean="0">
                <a:latin typeface="Segoe UI"/>
                <a:cs typeface="Segoe UI"/>
              </a:rPr>
              <a:t>S</a:t>
            </a:r>
            <a:r>
              <a:rPr sz="600" spc="-5" dirty="0" smtClean="0">
                <a:latin typeface="Segoe UI"/>
                <a:cs typeface="Segoe UI"/>
              </a:rPr>
              <a:t>(</a:t>
            </a:r>
            <a:r>
              <a:rPr sz="600" spc="-10" dirty="0" smtClean="0">
                <a:latin typeface="Segoe UI"/>
                <a:cs typeface="Segoe UI"/>
              </a:rPr>
              <a:t>H</a:t>
            </a:r>
            <a:r>
              <a:rPr sz="600" spc="5" dirty="0" smtClean="0">
                <a:latin typeface="Segoe UI"/>
                <a:cs typeface="Segoe UI"/>
              </a:rPr>
              <a:t>S</a:t>
            </a:r>
            <a:r>
              <a:rPr sz="600" dirty="0" smtClean="0">
                <a:latin typeface="Segoe UI"/>
                <a:cs typeface="Segoe UI"/>
              </a:rPr>
              <a:t>2-</a:t>
            </a:r>
            <a:r>
              <a:rPr sz="600" spc="5" dirty="0" smtClean="0">
                <a:latin typeface="Segoe UI"/>
                <a:cs typeface="Segoe UI"/>
              </a:rPr>
              <a:t>L</a:t>
            </a:r>
            <a:r>
              <a:rPr sz="600" spc="-10" dirty="0" smtClean="0">
                <a:latin typeface="Segoe UI"/>
                <a:cs typeface="Segoe UI"/>
              </a:rPr>
              <a:t>S</a:t>
            </a:r>
            <a:r>
              <a:rPr sz="600" dirty="0" smtClean="0">
                <a:latin typeface="Segoe UI"/>
                <a:cs typeface="Segoe UI"/>
              </a:rPr>
              <a:t>2</a:t>
            </a:r>
            <a:r>
              <a:rPr sz="600" spc="-5" dirty="0">
                <a:latin typeface="Segoe UI"/>
                <a:cs typeface="Segoe UI"/>
              </a:rPr>
              <a:t>)</a:t>
            </a:r>
            <a:r>
              <a:rPr sz="600" spc="-10" dirty="0">
                <a:latin typeface="Yu Gothic"/>
                <a:cs typeface="Yu Gothic"/>
              </a:rPr>
              <a:t>≤</a:t>
            </a:r>
            <a:r>
              <a:rPr sz="600" spc="-5" dirty="0" smtClean="0">
                <a:latin typeface="Yu Gothic"/>
                <a:cs typeface="Yu Gothic"/>
              </a:rPr>
              <a:t>2</a:t>
            </a:r>
            <a:r>
              <a:rPr sz="600" dirty="0" smtClean="0">
                <a:latin typeface="Yu Gothic"/>
                <a:cs typeface="Yu Gothic"/>
              </a:rPr>
              <a:t>,</a:t>
            </a:r>
            <a:endParaRPr lang="en-US" sz="600" dirty="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600" dirty="0" smtClean="0">
                <a:latin typeface="宋体"/>
                <a:cs typeface="Yu Gothic"/>
              </a:rPr>
              <a:t>5</a:t>
            </a:r>
            <a:r>
              <a:rPr lang="zh-CN" altLang="en-US" sz="600" dirty="0">
                <a:latin typeface="黑体"/>
                <a:cs typeface="黑体"/>
              </a:rPr>
              <a:t>、</a:t>
            </a:r>
            <a:r>
              <a:rPr sz="600" spc="-5" dirty="0" smtClean="0">
                <a:latin typeface="Segoe UI"/>
                <a:cs typeface="Segoe UI"/>
              </a:rPr>
              <a:t>ABS(HS1-HS2</a:t>
            </a:r>
            <a:r>
              <a:rPr sz="600" spc="-5" dirty="0">
                <a:latin typeface="Segoe UI"/>
                <a:cs typeface="Segoe UI"/>
              </a:rPr>
              <a:t>)</a:t>
            </a:r>
            <a:r>
              <a:rPr sz="600" spc="-5" dirty="0">
                <a:latin typeface="Yu Gothic"/>
                <a:cs typeface="Yu Gothic"/>
              </a:rPr>
              <a:t>≤2, </a:t>
            </a:r>
            <a:endParaRPr lang="en-US" sz="600" spc="-5" dirty="0" smtClean="0">
              <a:latin typeface="Yu Gothic"/>
              <a:cs typeface="Yu Gothic"/>
            </a:endParaRPr>
          </a:p>
          <a:p>
            <a:pPr marL="12700">
              <a:spcBef>
                <a:spcPts val="60"/>
              </a:spcBef>
            </a:pPr>
            <a:r>
              <a:rPr lang="en-US" altLang="zh-CN" sz="600" dirty="0" smtClean="0">
                <a:latin typeface="宋体"/>
                <a:cs typeface="Yu Gothic"/>
              </a:rPr>
              <a:t>6</a:t>
            </a:r>
            <a:r>
              <a:rPr lang="zh-CN" altLang="en-US" sz="600" dirty="0" smtClean="0">
                <a:latin typeface="黑体"/>
                <a:cs typeface="黑体"/>
              </a:rPr>
              <a:t>、</a:t>
            </a:r>
            <a:r>
              <a:rPr lang="en-US" altLang="zh-CN" sz="600" spc="-5" dirty="0" smtClean="0">
                <a:latin typeface="Segoe UI"/>
                <a:cs typeface="Segoe UI"/>
              </a:rPr>
              <a:t>ABS(LS1-LS2</a:t>
            </a:r>
            <a:r>
              <a:rPr lang="en-US" altLang="zh-CN" sz="600" spc="-5" dirty="0">
                <a:latin typeface="Segoe UI"/>
                <a:cs typeface="Segoe UI"/>
              </a:rPr>
              <a:t>)</a:t>
            </a:r>
            <a:r>
              <a:rPr lang="en-US" altLang="zh-CN" sz="600" spc="-5" dirty="0">
                <a:latin typeface="Yu Gothic"/>
                <a:cs typeface="Yu Gothic"/>
              </a:rPr>
              <a:t>≤2, </a:t>
            </a:r>
            <a:endParaRPr lang="en-US" altLang="zh-CN" sz="600" spc="-5" dirty="0" smtClean="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altLang="zh-CN" sz="600" dirty="0" smtClean="0">
                <a:latin typeface="Segoe UI"/>
                <a:cs typeface="Segoe UI"/>
              </a:rPr>
              <a:t>7</a:t>
            </a:r>
            <a:r>
              <a:rPr lang="zh-CN" altLang="en-US" sz="600" dirty="0" smtClean="0">
                <a:latin typeface="Yu Gothic"/>
                <a:cs typeface="Yu Gothic"/>
              </a:rPr>
              <a:t>、</a:t>
            </a:r>
            <a:r>
              <a:rPr lang="en-US" altLang="zh-CN" sz="600" spc="-5" dirty="0" smtClean="0">
                <a:latin typeface="Segoe UI"/>
                <a:cs typeface="Segoe UI"/>
              </a:rPr>
              <a:t>ABS(HS3-LS3)</a:t>
            </a:r>
            <a:r>
              <a:rPr lang="en-US" altLang="zh-CN" sz="600" spc="-5" dirty="0">
                <a:latin typeface="Yu Gothic"/>
                <a:cs typeface="Yu Gothic"/>
              </a:rPr>
              <a:t>≤2,</a:t>
            </a:r>
            <a:endParaRPr lang="en-US" altLang="zh-CN" sz="600" dirty="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altLang="zh-CN" sz="600" dirty="0" smtClean="0">
                <a:latin typeface="Segoe UI"/>
                <a:cs typeface="Segoe UI"/>
              </a:rPr>
              <a:t>8</a:t>
            </a:r>
            <a:r>
              <a:rPr lang="zh-CN" altLang="en-US" sz="600" dirty="0" smtClean="0">
                <a:latin typeface="Yu Gothic"/>
                <a:cs typeface="Yu Gothic"/>
              </a:rPr>
              <a:t>、</a:t>
            </a:r>
            <a:r>
              <a:rPr lang="en-US" altLang="zh-CN" sz="600" spc="-5" dirty="0" smtClean="0">
                <a:latin typeface="Segoe UI"/>
                <a:cs typeface="Segoe UI"/>
              </a:rPr>
              <a:t>A</a:t>
            </a:r>
            <a:r>
              <a:rPr lang="en-US" altLang="zh-CN" sz="600" dirty="0" smtClean="0">
                <a:latin typeface="Segoe UI"/>
                <a:cs typeface="Segoe UI"/>
              </a:rPr>
              <a:t>B</a:t>
            </a:r>
            <a:r>
              <a:rPr lang="en-US" altLang="zh-CN" sz="600" spc="-10" dirty="0" smtClean="0">
                <a:latin typeface="Segoe UI"/>
                <a:cs typeface="Segoe UI"/>
              </a:rPr>
              <a:t>S</a:t>
            </a:r>
            <a:r>
              <a:rPr lang="en-US" altLang="zh-CN" sz="600" spc="-5" dirty="0" smtClean="0">
                <a:latin typeface="Segoe UI"/>
                <a:cs typeface="Segoe UI"/>
              </a:rPr>
              <a:t>(</a:t>
            </a:r>
            <a:r>
              <a:rPr lang="en-US" altLang="zh-CN" sz="600" spc="-10" dirty="0" smtClean="0">
                <a:latin typeface="Segoe UI"/>
                <a:cs typeface="Segoe UI"/>
              </a:rPr>
              <a:t>H</a:t>
            </a:r>
            <a:r>
              <a:rPr lang="en-US" altLang="zh-CN" sz="600" spc="5" dirty="0" smtClean="0">
                <a:latin typeface="Segoe UI"/>
                <a:cs typeface="Segoe UI"/>
              </a:rPr>
              <a:t>S</a:t>
            </a:r>
            <a:r>
              <a:rPr lang="en-US" altLang="zh-CN" sz="600" dirty="0" smtClean="0">
                <a:latin typeface="Segoe UI"/>
                <a:cs typeface="Segoe UI"/>
              </a:rPr>
              <a:t>4-</a:t>
            </a:r>
            <a:r>
              <a:rPr lang="en-US" altLang="zh-CN" sz="600" spc="5" dirty="0" smtClean="0">
                <a:latin typeface="Segoe UI"/>
                <a:cs typeface="Segoe UI"/>
              </a:rPr>
              <a:t>L</a:t>
            </a:r>
            <a:r>
              <a:rPr lang="en-US" altLang="zh-CN" sz="600" spc="-10" dirty="0" smtClean="0">
                <a:latin typeface="Segoe UI"/>
                <a:cs typeface="Segoe UI"/>
              </a:rPr>
              <a:t>S</a:t>
            </a:r>
            <a:r>
              <a:rPr lang="en-US" altLang="zh-CN" sz="600" dirty="0" smtClean="0">
                <a:latin typeface="Segoe UI"/>
                <a:cs typeface="Segoe UI"/>
              </a:rPr>
              <a:t>4</a:t>
            </a:r>
            <a:r>
              <a:rPr lang="en-US" altLang="zh-CN" sz="600" spc="-5" dirty="0" smtClean="0">
                <a:latin typeface="Segoe UI"/>
                <a:cs typeface="Segoe UI"/>
              </a:rPr>
              <a:t>)</a:t>
            </a:r>
            <a:r>
              <a:rPr lang="en-US" altLang="zh-CN" sz="600" spc="-10" dirty="0">
                <a:latin typeface="Yu Gothic"/>
                <a:cs typeface="Yu Gothic"/>
              </a:rPr>
              <a:t>≤</a:t>
            </a:r>
            <a:r>
              <a:rPr lang="en-US" altLang="zh-CN" sz="600" spc="-5" dirty="0">
                <a:latin typeface="Yu Gothic"/>
                <a:cs typeface="Yu Gothic"/>
              </a:rPr>
              <a:t>2</a:t>
            </a:r>
            <a:r>
              <a:rPr lang="en-US" altLang="zh-CN" sz="600" dirty="0">
                <a:latin typeface="Yu Gothic"/>
                <a:cs typeface="Yu Gothic"/>
              </a:rPr>
              <a:t>,</a:t>
            </a: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altLang="zh-CN" sz="600" dirty="0" smtClean="0">
                <a:latin typeface="宋体"/>
                <a:cs typeface="Yu Gothic"/>
              </a:rPr>
              <a:t>9</a:t>
            </a:r>
            <a:r>
              <a:rPr lang="zh-CN" altLang="en-US" sz="600" dirty="0" smtClean="0">
                <a:latin typeface="黑体"/>
                <a:cs typeface="黑体"/>
              </a:rPr>
              <a:t>、</a:t>
            </a:r>
            <a:r>
              <a:rPr lang="en-US" altLang="zh-CN" sz="600" spc="-5" dirty="0" smtClean="0">
                <a:latin typeface="Segoe UI"/>
                <a:cs typeface="Segoe UI"/>
              </a:rPr>
              <a:t>ABS(HS4-HS3)</a:t>
            </a:r>
            <a:r>
              <a:rPr lang="en-US" altLang="zh-CN" sz="600" spc="-5" dirty="0">
                <a:latin typeface="Yu Gothic"/>
                <a:cs typeface="Yu Gothic"/>
              </a:rPr>
              <a:t>≤2, </a:t>
            </a:r>
          </a:p>
          <a:p>
            <a:pPr marL="12700">
              <a:spcBef>
                <a:spcPts val="60"/>
              </a:spcBef>
            </a:pPr>
            <a:r>
              <a:rPr lang="en-US" altLang="zh-CN" sz="600" dirty="0" smtClean="0">
                <a:latin typeface="宋体"/>
                <a:cs typeface="黑体"/>
              </a:rPr>
              <a:t>10</a:t>
            </a:r>
            <a:r>
              <a:rPr lang="zh-CN" altLang="en-US" sz="600" dirty="0" smtClean="0">
                <a:latin typeface="黑体"/>
                <a:cs typeface="黑体"/>
              </a:rPr>
              <a:t>、</a:t>
            </a:r>
            <a:r>
              <a:rPr lang="en-US" altLang="zh-CN" sz="600" spc="-5" dirty="0" smtClean="0">
                <a:latin typeface="Segoe UI"/>
                <a:cs typeface="Segoe UI"/>
              </a:rPr>
              <a:t>ABS(LS4-LS3)</a:t>
            </a:r>
            <a:r>
              <a:rPr lang="en-US" altLang="zh-CN" sz="600" spc="-5" dirty="0">
                <a:latin typeface="Yu Gothic"/>
                <a:cs typeface="Yu Gothic"/>
              </a:rPr>
              <a:t>≤2, </a:t>
            </a:r>
            <a:endParaRPr lang="en-US" sz="600" spc="-5" dirty="0">
              <a:latin typeface="Yu Gothic"/>
              <a:cs typeface="Yu Gothic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600" dirty="0" smtClean="0">
                <a:latin typeface="Segoe UI"/>
                <a:cs typeface="Segoe UI"/>
              </a:rPr>
              <a:t>11</a:t>
            </a:r>
            <a:r>
              <a:rPr sz="600" dirty="0" smtClean="0">
                <a:latin typeface="黑体"/>
                <a:cs typeface="黑体"/>
              </a:rPr>
              <a:t>、</a:t>
            </a:r>
            <a:r>
              <a:rPr sz="600" spc="-5" dirty="0" smtClean="0">
                <a:latin typeface="Segoe UI"/>
                <a:cs typeface="Segoe UI"/>
              </a:rPr>
              <a:t>0</a:t>
            </a:r>
            <a:r>
              <a:rPr sz="600" spc="-5" dirty="0">
                <a:latin typeface="黑体"/>
                <a:cs typeface="黑体"/>
              </a:rPr>
              <a:t>≤</a:t>
            </a:r>
            <a:r>
              <a:rPr sz="600" spc="-5" dirty="0">
                <a:latin typeface="Segoe UI"/>
                <a:cs typeface="Segoe UI"/>
              </a:rPr>
              <a:t>TH(X)</a:t>
            </a:r>
            <a:r>
              <a:rPr sz="600" spc="-5" dirty="0">
                <a:latin typeface="黑体"/>
                <a:cs typeface="黑体"/>
              </a:rPr>
              <a:t>≤</a:t>
            </a:r>
            <a:r>
              <a:rPr sz="600" spc="-5" dirty="0" smtClean="0">
                <a:latin typeface="Segoe UI"/>
                <a:cs typeface="Segoe UI"/>
              </a:rPr>
              <a:t>45</a:t>
            </a:r>
            <a:endParaRPr lang="en-US" sz="600" spc="-5" dirty="0" smtClean="0">
              <a:latin typeface="Segoe UI"/>
              <a:cs typeface="Segoe UI"/>
            </a:endParaRPr>
          </a:p>
          <a:p>
            <a:pPr marL="12700">
              <a:spcBef>
                <a:spcPts val="60"/>
              </a:spcBef>
            </a:pPr>
            <a:r>
              <a:rPr lang="en-US" altLang="zh-CN" sz="600" dirty="0">
                <a:latin typeface="Segoe UI"/>
                <a:cs typeface="Segoe UI"/>
              </a:rPr>
              <a:t>12</a:t>
            </a:r>
            <a:r>
              <a:rPr lang="zh-CN" altLang="en-US" sz="600" dirty="0" smtClean="0">
                <a:latin typeface="黑体"/>
                <a:cs typeface="黑体"/>
              </a:rPr>
              <a:t>、主板</a:t>
            </a:r>
            <a:r>
              <a:rPr lang="en-US" altLang="zh-CN" sz="600" dirty="0">
                <a:latin typeface="Segoe UI"/>
                <a:cs typeface="Segoe UI"/>
              </a:rPr>
              <a:t>C</a:t>
            </a:r>
            <a:r>
              <a:rPr lang="en-US" altLang="zh-CN" sz="600" spc="-5" dirty="0">
                <a:latin typeface="Segoe UI"/>
                <a:cs typeface="Segoe UI"/>
              </a:rPr>
              <a:t>T</a:t>
            </a:r>
            <a:r>
              <a:rPr lang="en-US" altLang="zh-CN" sz="600" dirty="0">
                <a:latin typeface="Segoe UI"/>
                <a:cs typeface="Segoe UI"/>
              </a:rPr>
              <a:t>1</a:t>
            </a:r>
            <a:r>
              <a:rPr lang="en-US" altLang="zh-CN" sz="600" spc="-5" dirty="0">
                <a:latin typeface="Segoe UI"/>
                <a:cs typeface="Segoe UI"/>
              </a:rPr>
              <a:t>=</a:t>
            </a:r>
            <a:r>
              <a:rPr lang="en-US" altLang="zh-CN" sz="600" dirty="0">
                <a:latin typeface="Segoe UI"/>
                <a:cs typeface="Segoe UI"/>
              </a:rPr>
              <a:t>C</a:t>
            </a:r>
            <a:r>
              <a:rPr lang="en-US" altLang="zh-CN" sz="600" spc="-5" dirty="0">
                <a:latin typeface="Segoe UI"/>
                <a:cs typeface="Segoe UI"/>
              </a:rPr>
              <a:t>T</a:t>
            </a:r>
            <a:r>
              <a:rPr lang="en-US" altLang="zh-CN" sz="600" dirty="0">
                <a:latin typeface="Segoe UI"/>
                <a:cs typeface="Segoe UI"/>
              </a:rPr>
              <a:t>2</a:t>
            </a:r>
            <a:r>
              <a:rPr lang="en-US" altLang="zh-CN" sz="600" spc="-5" dirty="0">
                <a:latin typeface="Segoe UI"/>
                <a:cs typeface="Segoe UI"/>
              </a:rPr>
              <a:t>≤</a:t>
            </a:r>
            <a:r>
              <a:rPr lang="en-US" altLang="zh-CN" sz="600" dirty="0" smtClean="0">
                <a:latin typeface="Segoe UI"/>
                <a:cs typeface="Segoe UI"/>
              </a:rPr>
              <a:t>2A</a:t>
            </a:r>
            <a:endParaRPr lang="en-US" sz="6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en-US" sz="600" dirty="0" smtClean="0">
                <a:latin typeface="Segoe UI"/>
                <a:cs typeface="Segoe UI"/>
              </a:rPr>
              <a:t>13</a:t>
            </a:r>
            <a:r>
              <a:rPr sz="600" dirty="0" smtClean="0">
                <a:latin typeface="黑体"/>
                <a:cs typeface="黑体"/>
              </a:rPr>
              <a:t>、</a:t>
            </a:r>
            <a:r>
              <a:rPr lang="zh-CN" altLang="en-US" sz="600" dirty="0" smtClean="0">
                <a:latin typeface="黑体"/>
                <a:cs typeface="黑体"/>
              </a:rPr>
              <a:t>副板</a:t>
            </a:r>
            <a:r>
              <a:rPr sz="600" dirty="0" smtClean="0">
                <a:latin typeface="Segoe UI"/>
                <a:cs typeface="Segoe UI"/>
              </a:rPr>
              <a:t>C</a:t>
            </a:r>
            <a:r>
              <a:rPr sz="600" spc="-5" dirty="0" smtClean="0">
                <a:latin typeface="Segoe UI"/>
                <a:cs typeface="Segoe UI"/>
              </a:rPr>
              <a:t>T</a:t>
            </a:r>
            <a:r>
              <a:rPr sz="600" dirty="0" smtClean="0">
                <a:latin typeface="Segoe UI"/>
                <a:cs typeface="Segoe UI"/>
              </a:rPr>
              <a:t>1</a:t>
            </a:r>
            <a:r>
              <a:rPr sz="600" spc="-5" dirty="0" smtClean="0">
                <a:latin typeface="Segoe UI"/>
                <a:cs typeface="Segoe UI"/>
              </a:rPr>
              <a:t>=</a:t>
            </a:r>
            <a:r>
              <a:rPr sz="600" dirty="0" smtClean="0">
                <a:latin typeface="Segoe UI"/>
                <a:cs typeface="Segoe UI"/>
              </a:rPr>
              <a:t>C</a:t>
            </a:r>
            <a:r>
              <a:rPr sz="600" spc="-5" dirty="0" smtClean="0">
                <a:latin typeface="Segoe UI"/>
                <a:cs typeface="Segoe UI"/>
              </a:rPr>
              <a:t>T</a:t>
            </a:r>
            <a:r>
              <a:rPr sz="600" dirty="0" smtClean="0">
                <a:latin typeface="Segoe UI"/>
                <a:cs typeface="Segoe UI"/>
              </a:rPr>
              <a:t>2</a:t>
            </a:r>
            <a:r>
              <a:rPr lang="zh-CN" altLang="en-US" sz="600" spc="-5" dirty="0" smtClean="0">
                <a:latin typeface="Segoe UI"/>
                <a:cs typeface="Segoe UI"/>
              </a:rPr>
              <a:t>≤</a:t>
            </a:r>
            <a:r>
              <a:rPr lang="en-US" sz="600" dirty="0" smtClean="0">
                <a:latin typeface="Segoe UI"/>
                <a:cs typeface="Segoe UI"/>
              </a:rPr>
              <a:t>2</a:t>
            </a:r>
            <a:r>
              <a:rPr sz="600" dirty="0" smtClean="0">
                <a:latin typeface="Segoe UI"/>
                <a:cs typeface="Segoe UI"/>
              </a:rPr>
              <a:t>A</a:t>
            </a:r>
            <a:endParaRPr lang="en-US" sz="600" dirty="0" smtClean="0">
              <a:latin typeface="Segoe UI"/>
              <a:cs typeface="Segoe UI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760146" y="2898153"/>
            <a:ext cx="462556" cy="93615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sz="600" dirty="0" smtClean="0">
                <a:latin typeface="宋体"/>
                <a:cs typeface="宋体"/>
              </a:rPr>
              <a:t>其他温差</a:t>
            </a:r>
            <a:r>
              <a:rPr lang="en-US" sz="600" dirty="0" smtClean="0">
                <a:latin typeface="宋体"/>
                <a:cs typeface="宋体"/>
              </a:rPr>
              <a:t>I</a:t>
            </a:r>
            <a:r>
              <a:rPr sz="600" dirty="0" smtClean="0">
                <a:latin typeface="宋体"/>
                <a:cs typeface="宋体"/>
              </a:rPr>
              <a:t>:</a:t>
            </a:r>
            <a:r>
              <a:rPr lang="en-US" sz="600" dirty="0" smtClean="0">
                <a:latin typeface="宋体"/>
                <a:cs typeface="宋体"/>
              </a:rPr>
              <a:t>3</a:t>
            </a:r>
            <a:endParaRPr sz="600" dirty="0">
              <a:latin typeface="宋体"/>
              <a:cs typeface="宋体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2480638" y="2887131"/>
            <a:ext cx="1039842" cy="380527"/>
          </a:xfrm>
          <a:custGeom>
            <a:avLst/>
            <a:gdLst/>
            <a:ahLst/>
            <a:cxnLst/>
            <a:rect l="l" t="t" r="r" b="b"/>
            <a:pathLst>
              <a:path w="901064" h="288289">
                <a:moveTo>
                  <a:pt x="755904" y="0"/>
                </a:moveTo>
                <a:lnTo>
                  <a:pt x="144780" y="0"/>
                </a:lnTo>
                <a:lnTo>
                  <a:pt x="99291" y="7290"/>
                </a:lnTo>
                <a:lnTo>
                  <a:pt x="59582" y="27602"/>
                </a:lnTo>
                <a:lnTo>
                  <a:pt x="28139" y="58594"/>
                </a:lnTo>
                <a:lnTo>
                  <a:pt x="7449" y="97926"/>
                </a:lnTo>
                <a:lnTo>
                  <a:pt x="0" y="143255"/>
                </a:lnTo>
                <a:lnTo>
                  <a:pt x="7449" y="188744"/>
                </a:lnTo>
                <a:lnTo>
                  <a:pt x="28139" y="228453"/>
                </a:lnTo>
                <a:lnTo>
                  <a:pt x="59582" y="259896"/>
                </a:lnTo>
                <a:lnTo>
                  <a:pt x="99291" y="280586"/>
                </a:lnTo>
                <a:lnTo>
                  <a:pt x="144780" y="288035"/>
                </a:lnTo>
                <a:lnTo>
                  <a:pt x="755904" y="288035"/>
                </a:lnTo>
                <a:lnTo>
                  <a:pt x="801392" y="280586"/>
                </a:lnTo>
                <a:lnTo>
                  <a:pt x="841101" y="259896"/>
                </a:lnTo>
                <a:lnTo>
                  <a:pt x="872544" y="228453"/>
                </a:lnTo>
                <a:lnTo>
                  <a:pt x="893234" y="188744"/>
                </a:lnTo>
                <a:lnTo>
                  <a:pt x="900684" y="143255"/>
                </a:lnTo>
                <a:lnTo>
                  <a:pt x="893234" y="97926"/>
                </a:lnTo>
                <a:lnTo>
                  <a:pt x="872544" y="58594"/>
                </a:lnTo>
                <a:lnTo>
                  <a:pt x="841101" y="27602"/>
                </a:lnTo>
                <a:lnTo>
                  <a:pt x="801392" y="7290"/>
                </a:lnTo>
                <a:lnTo>
                  <a:pt x="755904" y="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 smtClean="0"/>
              <a:t>报对应故障，停止测试</a:t>
            </a:r>
            <a:endParaRPr sz="1200" dirty="0"/>
          </a:p>
        </p:txBody>
      </p:sp>
      <p:sp>
        <p:nvSpPr>
          <p:cNvPr id="80" name="object 80"/>
          <p:cNvSpPr txBox="1"/>
          <p:nvPr/>
        </p:nvSpPr>
        <p:spPr>
          <a:xfrm>
            <a:off x="1793744" y="3330338"/>
            <a:ext cx="1359760" cy="366767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970">
              <a:lnSpc>
                <a:spcPts val="670"/>
              </a:lnSpc>
            </a:pPr>
            <a:r>
              <a:rPr lang="en-US"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TH(</a:t>
            </a:r>
            <a:r>
              <a:rPr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X</a:t>
            </a:r>
            <a:r>
              <a:rPr lang="en-US"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)</a:t>
            </a:r>
            <a:r>
              <a:rPr sz="600" b="1" spc="-5" dirty="0" err="1" smtClean="0">
                <a:solidFill>
                  <a:srgbClr val="252525"/>
                </a:solidFill>
                <a:latin typeface="宋体"/>
                <a:cs typeface="宋体"/>
              </a:rPr>
              <a:t>是指</a:t>
            </a:r>
            <a:r>
              <a:rPr sz="600" b="1" spc="-5" dirty="0">
                <a:solidFill>
                  <a:srgbClr val="252525"/>
                </a:solidFill>
                <a:latin typeface="宋体"/>
                <a:cs typeface="宋体"/>
              </a:rPr>
              <a:t>：</a:t>
            </a:r>
            <a:endParaRPr sz="600" dirty="0">
              <a:latin typeface="宋体"/>
              <a:cs typeface="宋体"/>
            </a:endParaRP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lang="zh-CN" altLang="en-US"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主板：</a:t>
            </a:r>
            <a:r>
              <a:rPr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TH1</a:t>
            </a:r>
            <a:r>
              <a:rPr lang="en-US"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-1</a:t>
            </a:r>
            <a:r>
              <a:rPr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/2</a:t>
            </a:r>
            <a:r>
              <a:rPr lang="en-US"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-2</a:t>
            </a:r>
            <a:r>
              <a:rPr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/</a:t>
            </a:r>
            <a:r>
              <a:rPr lang="en-US"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3-1/4-2/9-1/10-2/11-1/12-2/13-1/14-2</a:t>
            </a:r>
          </a:p>
          <a:p>
            <a:pPr marL="13970">
              <a:lnSpc>
                <a:spcPct val="100000"/>
              </a:lnSpc>
              <a:spcBef>
                <a:spcPts val="5"/>
              </a:spcBef>
            </a:pPr>
            <a:r>
              <a:rPr lang="zh-CN" altLang="en-US"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副板：</a:t>
            </a:r>
            <a:r>
              <a:rPr lang="en-US" altLang="zh-CN" sz="600" b="1" spc="-5" dirty="0" smtClean="0">
                <a:solidFill>
                  <a:srgbClr val="252525"/>
                </a:solidFill>
                <a:latin typeface="宋体"/>
                <a:cs typeface="宋体"/>
              </a:rPr>
              <a:t>TH1-3/2-4/9-3/10-4/</a:t>
            </a:r>
            <a:endParaRPr sz="600" dirty="0">
              <a:latin typeface="宋体"/>
              <a:cs typeface="宋体"/>
            </a:endParaRPr>
          </a:p>
        </p:txBody>
      </p:sp>
      <p:sp>
        <p:nvSpPr>
          <p:cNvPr id="707" name="object 74"/>
          <p:cNvSpPr/>
          <p:nvPr/>
        </p:nvSpPr>
        <p:spPr>
          <a:xfrm>
            <a:off x="2431334" y="3768885"/>
            <a:ext cx="1039842" cy="380527"/>
          </a:xfrm>
          <a:custGeom>
            <a:avLst/>
            <a:gdLst/>
            <a:ahLst/>
            <a:cxnLst/>
            <a:rect l="l" t="t" r="r" b="b"/>
            <a:pathLst>
              <a:path w="901064" h="288289">
                <a:moveTo>
                  <a:pt x="755904" y="0"/>
                </a:moveTo>
                <a:lnTo>
                  <a:pt x="144780" y="0"/>
                </a:lnTo>
                <a:lnTo>
                  <a:pt x="99291" y="7290"/>
                </a:lnTo>
                <a:lnTo>
                  <a:pt x="59582" y="27602"/>
                </a:lnTo>
                <a:lnTo>
                  <a:pt x="28139" y="58594"/>
                </a:lnTo>
                <a:lnTo>
                  <a:pt x="7449" y="97926"/>
                </a:lnTo>
                <a:lnTo>
                  <a:pt x="0" y="143255"/>
                </a:lnTo>
                <a:lnTo>
                  <a:pt x="7449" y="188744"/>
                </a:lnTo>
                <a:lnTo>
                  <a:pt x="28139" y="228453"/>
                </a:lnTo>
                <a:lnTo>
                  <a:pt x="59582" y="259896"/>
                </a:lnTo>
                <a:lnTo>
                  <a:pt x="99291" y="280586"/>
                </a:lnTo>
                <a:lnTo>
                  <a:pt x="144780" y="288035"/>
                </a:lnTo>
                <a:lnTo>
                  <a:pt x="755904" y="288035"/>
                </a:lnTo>
                <a:lnTo>
                  <a:pt x="801392" y="280586"/>
                </a:lnTo>
                <a:lnTo>
                  <a:pt x="841101" y="259896"/>
                </a:lnTo>
                <a:lnTo>
                  <a:pt x="872544" y="228453"/>
                </a:lnTo>
                <a:lnTo>
                  <a:pt x="893234" y="188744"/>
                </a:lnTo>
                <a:lnTo>
                  <a:pt x="900684" y="143255"/>
                </a:lnTo>
                <a:lnTo>
                  <a:pt x="893234" y="97926"/>
                </a:lnTo>
                <a:lnTo>
                  <a:pt x="872544" y="58594"/>
                </a:lnTo>
                <a:lnTo>
                  <a:pt x="841101" y="27602"/>
                </a:lnTo>
                <a:lnTo>
                  <a:pt x="801392" y="7290"/>
                </a:lnTo>
                <a:lnTo>
                  <a:pt x="755904" y="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 smtClean="0"/>
              <a:t>报拨码错误，停止测试</a:t>
            </a:r>
            <a:endParaRPr sz="1200" dirty="0"/>
          </a:p>
        </p:txBody>
      </p:sp>
      <p:cxnSp>
        <p:nvCxnSpPr>
          <p:cNvPr id="102" name="直接箭头连接符 101"/>
          <p:cNvCxnSpPr/>
          <p:nvPr/>
        </p:nvCxnSpPr>
        <p:spPr>
          <a:xfrm>
            <a:off x="1883242" y="1766776"/>
            <a:ext cx="6226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>
            <a:off x="1243153" y="1887264"/>
            <a:ext cx="0" cy="222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/>
          <p:cNvCxnSpPr/>
          <p:nvPr/>
        </p:nvCxnSpPr>
        <p:spPr>
          <a:xfrm flipV="1">
            <a:off x="1703639" y="3094327"/>
            <a:ext cx="773216" cy="10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>
            <a:off x="1203514" y="3551612"/>
            <a:ext cx="0" cy="210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>
            <a:off x="1950768" y="3966917"/>
            <a:ext cx="47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bject 82"/>
          <p:cNvSpPr/>
          <p:nvPr/>
        </p:nvSpPr>
        <p:spPr>
          <a:xfrm>
            <a:off x="397798" y="4405054"/>
            <a:ext cx="1587765" cy="443034"/>
          </a:xfrm>
          <a:custGeom>
            <a:avLst/>
            <a:gdLst/>
            <a:ahLst/>
            <a:cxnLst/>
            <a:rect l="l" t="t" r="r" b="b"/>
            <a:pathLst>
              <a:path w="993775" h="320039">
                <a:moveTo>
                  <a:pt x="496823" y="0"/>
                </a:moveTo>
                <a:lnTo>
                  <a:pt x="0" y="160020"/>
                </a:lnTo>
                <a:lnTo>
                  <a:pt x="496823" y="320040"/>
                </a:lnTo>
                <a:lnTo>
                  <a:pt x="993647" y="160020"/>
                </a:lnTo>
                <a:lnTo>
                  <a:pt x="49682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zh-CN" altLang="en-US" sz="1050" dirty="0" smtClean="0"/>
              <a:t>判断高压</a:t>
            </a:r>
            <a:r>
              <a:rPr lang="zh-CN" altLang="en-US" sz="1050" dirty="0" smtClean="0"/>
              <a:t>开关</a:t>
            </a:r>
            <a:r>
              <a:rPr lang="en-US" altLang="zh-CN" sz="1050" dirty="0" smtClean="0"/>
              <a:t>HP1/2/3/4</a:t>
            </a:r>
          </a:p>
          <a:p>
            <a:pPr algn="ctr"/>
            <a:r>
              <a:rPr lang="en-US" altLang="zh-CN" sz="1050" dirty="0" smtClean="0"/>
              <a:t>(</a:t>
            </a:r>
            <a:r>
              <a:rPr lang="zh-CN" altLang="en-US" sz="1050" dirty="0" smtClean="0"/>
              <a:t>主副板的</a:t>
            </a:r>
            <a:r>
              <a:rPr lang="en-US" altLang="zh-CN" sz="1050" dirty="0" smtClean="0"/>
              <a:t>DI1/2)</a:t>
            </a:r>
            <a:r>
              <a:rPr lang="zh-CN" altLang="en-US" sz="1050" dirty="0" smtClean="0"/>
              <a:t>是否</a:t>
            </a:r>
            <a:r>
              <a:rPr lang="zh-CN" altLang="en-US" sz="1050" dirty="0" smtClean="0"/>
              <a:t>为闭合状态</a:t>
            </a:r>
            <a:endParaRPr sz="1050" dirty="0"/>
          </a:p>
        </p:txBody>
      </p:sp>
      <p:sp>
        <p:nvSpPr>
          <p:cNvPr id="709" name="object 74"/>
          <p:cNvSpPr/>
          <p:nvPr/>
        </p:nvSpPr>
        <p:spPr>
          <a:xfrm>
            <a:off x="2429481" y="4455532"/>
            <a:ext cx="1312022" cy="380527"/>
          </a:xfrm>
          <a:custGeom>
            <a:avLst/>
            <a:gdLst/>
            <a:ahLst/>
            <a:cxnLst/>
            <a:rect l="l" t="t" r="r" b="b"/>
            <a:pathLst>
              <a:path w="901064" h="288289">
                <a:moveTo>
                  <a:pt x="755904" y="0"/>
                </a:moveTo>
                <a:lnTo>
                  <a:pt x="144780" y="0"/>
                </a:lnTo>
                <a:lnTo>
                  <a:pt x="99291" y="7290"/>
                </a:lnTo>
                <a:lnTo>
                  <a:pt x="59582" y="27602"/>
                </a:lnTo>
                <a:lnTo>
                  <a:pt x="28139" y="58594"/>
                </a:lnTo>
                <a:lnTo>
                  <a:pt x="7449" y="97926"/>
                </a:lnTo>
                <a:lnTo>
                  <a:pt x="0" y="143255"/>
                </a:lnTo>
                <a:lnTo>
                  <a:pt x="7449" y="188744"/>
                </a:lnTo>
                <a:lnTo>
                  <a:pt x="28139" y="228453"/>
                </a:lnTo>
                <a:lnTo>
                  <a:pt x="59582" y="259896"/>
                </a:lnTo>
                <a:lnTo>
                  <a:pt x="99291" y="280586"/>
                </a:lnTo>
                <a:lnTo>
                  <a:pt x="144780" y="288035"/>
                </a:lnTo>
                <a:lnTo>
                  <a:pt x="755904" y="288035"/>
                </a:lnTo>
                <a:lnTo>
                  <a:pt x="801392" y="280586"/>
                </a:lnTo>
                <a:lnTo>
                  <a:pt x="841101" y="259896"/>
                </a:lnTo>
                <a:lnTo>
                  <a:pt x="872544" y="228453"/>
                </a:lnTo>
                <a:lnTo>
                  <a:pt x="893234" y="188744"/>
                </a:lnTo>
                <a:lnTo>
                  <a:pt x="900684" y="143255"/>
                </a:lnTo>
                <a:lnTo>
                  <a:pt x="893234" y="97926"/>
                </a:lnTo>
                <a:lnTo>
                  <a:pt x="872544" y="58594"/>
                </a:lnTo>
                <a:lnTo>
                  <a:pt x="841101" y="27602"/>
                </a:lnTo>
                <a:lnTo>
                  <a:pt x="801392" y="7290"/>
                </a:lnTo>
                <a:lnTo>
                  <a:pt x="755904" y="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 smtClean="0"/>
              <a:t>报对应的</a:t>
            </a:r>
            <a:r>
              <a:rPr lang="en-US" altLang="zh-CN" sz="1200" dirty="0" smtClean="0"/>
              <a:t>HP1/2/3/4</a:t>
            </a:r>
            <a:r>
              <a:rPr lang="zh-CN" altLang="en-US" sz="1200" dirty="0" smtClean="0"/>
              <a:t>故障</a:t>
            </a:r>
            <a:r>
              <a:rPr lang="zh-CN" altLang="en-US" sz="1200" dirty="0" smtClean="0"/>
              <a:t>，停止测试</a:t>
            </a:r>
            <a:endParaRPr sz="1200" dirty="0"/>
          </a:p>
        </p:txBody>
      </p:sp>
      <p:sp>
        <p:nvSpPr>
          <p:cNvPr id="710" name="object 82"/>
          <p:cNvSpPr/>
          <p:nvPr/>
        </p:nvSpPr>
        <p:spPr>
          <a:xfrm>
            <a:off x="397798" y="5084158"/>
            <a:ext cx="1587765" cy="487032"/>
          </a:xfrm>
          <a:custGeom>
            <a:avLst/>
            <a:gdLst/>
            <a:ahLst/>
            <a:cxnLst/>
            <a:rect l="l" t="t" r="r" b="b"/>
            <a:pathLst>
              <a:path w="993775" h="320039">
                <a:moveTo>
                  <a:pt x="496823" y="0"/>
                </a:moveTo>
                <a:lnTo>
                  <a:pt x="0" y="160020"/>
                </a:lnTo>
                <a:lnTo>
                  <a:pt x="496823" y="320040"/>
                </a:lnTo>
                <a:lnTo>
                  <a:pt x="993647" y="160020"/>
                </a:lnTo>
                <a:lnTo>
                  <a:pt x="49682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zh-CN" altLang="en-US" sz="1050" dirty="0" smtClean="0"/>
              <a:t>判断风机</a:t>
            </a:r>
            <a:r>
              <a:rPr lang="zh-CN" altLang="en-US" sz="1050" dirty="0" smtClean="0"/>
              <a:t>过载</a:t>
            </a:r>
            <a:r>
              <a:rPr lang="zh-CN" altLang="en-US" sz="1050" dirty="0"/>
              <a:t>主板</a:t>
            </a:r>
            <a:r>
              <a:rPr lang="en-US" altLang="zh-CN" sz="1050" dirty="0" smtClean="0"/>
              <a:t>DI9/10</a:t>
            </a:r>
            <a:endParaRPr lang="en-US" altLang="zh-CN" sz="1050" dirty="0" smtClean="0"/>
          </a:p>
          <a:p>
            <a:pPr algn="ctr"/>
            <a:r>
              <a:rPr lang="zh-CN" altLang="en-US" sz="1050" dirty="0" smtClean="0"/>
              <a:t>是否为闭合状态</a:t>
            </a:r>
            <a:endParaRPr sz="1050" dirty="0"/>
          </a:p>
        </p:txBody>
      </p:sp>
      <p:sp>
        <p:nvSpPr>
          <p:cNvPr id="711" name="object 74"/>
          <p:cNvSpPr/>
          <p:nvPr/>
        </p:nvSpPr>
        <p:spPr>
          <a:xfrm>
            <a:off x="2436649" y="5137410"/>
            <a:ext cx="1282114" cy="380527"/>
          </a:xfrm>
          <a:custGeom>
            <a:avLst/>
            <a:gdLst/>
            <a:ahLst/>
            <a:cxnLst/>
            <a:rect l="l" t="t" r="r" b="b"/>
            <a:pathLst>
              <a:path w="901064" h="288289">
                <a:moveTo>
                  <a:pt x="755904" y="0"/>
                </a:moveTo>
                <a:lnTo>
                  <a:pt x="144780" y="0"/>
                </a:lnTo>
                <a:lnTo>
                  <a:pt x="99291" y="7290"/>
                </a:lnTo>
                <a:lnTo>
                  <a:pt x="59582" y="27602"/>
                </a:lnTo>
                <a:lnTo>
                  <a:pt x="28139" y="58594"/>
                </a:lnTo>
                <a:lnTo>
                  <a:pt x="7449" y="97926"/>
                </a:lnTo>
                <a:lnTo>
                  <a:pt x="0" y="143255"/>
                </a:lnTo>
                <a:lnTo>
                  <a:pt x="7449" y="188744"/>
                </a:lnTo>
                <a:lnTo>
                  <a:pt x="28139" y="228453"/>
                </a:lnTo>
                <a:lnTo>
                  <a:pt x="59582" y="259896"/>
                </a:lnTo>
                <a:lnTo>
                  <a:pt x="99291" y="280586"/>
                </a:lnTo>
                <a:lnTo>
                  <a:pt x="144780" y="288035"/>
                </a:lnTo>
                <a:lnTo>
                  <a:pt x="755904" y="288035"/>
                </a:lnTo>
                <a:lnTo>
                  <a:pt x="801392" y="280586"/>
                </a:lnTo>
                <a:lnTo>
                  <a:pt x="841101" y="259896"/>
                </a:lnTo>
                <a:lnTo>
                  <a:pt x="872544" y="228453"/>
                </a:lnTo>
                <a:lnTo>
                  <a:pt x="893234" y="188744"/>
                </a:lnTo>
                <a:lnTo>
                  <a:pt x="900684" y="143255"/>
                </a:lnTo>
                <a:lnTo>
                  <a:pt x="893234" y="97926"/>
                </a:lnTo>
                <a:lnTo>
                  <a:pt x="872544" y="58594"/>
                </a:lnTo>
                <a:lnTo>
                  <a:pt x="841101" y="27602"/>
                </a:lnTo>
                <a:lnTo>
                  <a:pt x="801392" y="7290"/>
                </a:lnTo>
                <a:lnTo>
                  <a:pt x="755904" y="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 smtClean="0"/>
              <a:t>报对应的风机</a:t>
            </a:r>
            <a:r>
              <a:rPr lang="zh-CN" altLang="en-US" sz="1200" dirty="0" smtClean="0"/>
              <a:t>过载</a:t>
            </a:r>
            <a:r>
              <a:rPr lang="en-US" altLang="zh-CN" sz="1200" dirty="0" smtClean="0"/>
              <a:t>1/2</a:t>
            </a:r>
            <a:r>
              <a:rPr lang="zh-CN" altLang="en-US" sz="1200" dirty="0" smtClean="0"/>
              <a:t>故障</a:t>
            </a:r>
            <a:r>
              <a:rPr lang="zh-CN" altLang="en-US" sz="1200" dirty="0" smtClean="0"/>
              <a:t>，停止测试</a:t>
            </a:r>
            <a:endParaRPr sz="1200" dirty="0"/>
          </a:p>
        </p:txBody>
      </p:sp>
      <p:sp>
        <p:nvSpPr>
          <p:cNvPr id="712" name="object 82"/>
          <p:cNvSpPr/>
          <p:nvPr/>
        </p:nvSpPr>
        <p:spPr>
          <a:xfrm>
            <a:off x="398627" y="5809791"/>
            <a:ext cx="1587765" cy="491240"/>
          </a:xfrm>
          <a:custGeom>
            <a:avLst/>
            <a:gdLst/>
            <a:ahLst/>
            <a:cxnLst/>
            <a:rect l="l" t="t" r="r" b="b"/>
            <a:pathLst>
              <a:path w="993775" h="320039">
                <a:moveTo>
                  <a:pt x="496823" y="0"/>
                </a:moveTo>
                <a:lnTo>
                  <a:pt x="0" y="160020"/>
                </a:lnTo>
                <a:lnTo>
                  <a:pt x="496823" y="320040"/>
                </a:lnTo>
                <a:lnTo>
                  <a:pt x="993647" y="160020"/>
                </a:lnTo>
                <a:lnTo>
                  <a:pt x="49682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zh-CN" altLang="en-US" sz="1050" dirty="0" smtClean="0"/>
              <a:t>判断水流</a:t>
            </a:r>
            <a:r>
              <a:rPr lang="zh-CN" altLang="en-US" sz="1050" dirty="0" smtClean="0"/>
              <a:t>开关主板</a:t>
            </a:r>
            <a:r>
              <a:rPr lang="en-US" altLang="zh-CN" sz="1050" dirty="0" smtClean="0"/>
              <a:t>DI3</a:t>
            </a:r>
            <a:endParaRPr lang="en-US" altLang="zh-CN" sz="1050" dirty="0" smtClean="0"/>
          </a:p>
          <a:p>
            <a:pPr algn="ctr"/>
            <a:r>
              <a:rPr lang="zh-CN" altLang="en-US" sz="1050" dirty="0" smtClean="0"/>
              <a:t>是否</a:t>
            </a:r>
            <a:r>
              <a:rPr lang="zh-CN" altLang="en-US" sz="1050" dirty="0" smtClean="0"/>
              <a:t>为</a:t>
            </a:r>
            <a:r>
              <a:rPr lang="zh-CN" altLang="en-US" sz="1050" b="1" dirty="0" smtClean="0">
                <a:solidFill>
                  <a:srgbClr val="00B0F0"/>
                </a:solidFill>
              </a:rPr>
              <a:t>断开</a:t>
            </a:r>
            <a:r>
              <a:rPr lang="zh-CN" altLang="en-US" sz="1050" dirty="0" smtClean="0"/>
              <a:t>状态</a:t>
            </a:r>
            <a:endParaRPr sz="1050" dirty="0"/>
          </a:p>
        </p:txBody>
      </p:sp>
      <p:sp>
        <p:nvSpPr>
          <p:cNvPr id="713" name="object 74"/>
          <p:cNvSpPr/>
          <p:nvPr/>
        </p:nvSpPr>
        <p:spPr>
          <a:xfrm>
            <a:off x="2436649" y="5866777"/>
            <a:ext cx="1282114" cy="380527"/>
          </a:xfrm>
          <a:custGeom>
            <a:avLst/>
            <a:gdLst/>
            <a:ahLst/>
            <a:cxnLst/>
            <a:rect l="l" t="t" r="r" b="b"/>
            <a:pathLst>
              <a:path w="901064" h="288289">
                <a:moveTo>
                  <a:pt x="755904" y="0"/>
                </a:moveTo>
                <a:lnTo>
                  <a:pt x="144780" y="0"/>
                </a:lnTo>
                <a:lnTo>
                  <a:pt x="99291" y="7290"/>
                </a:lnTo>
                <a:lnTo>
                  <a:pt x="59582" y="27602"/>
                </a:lnTo>
                <a:lnTo>
                  <a:pt x="28139" y="58594"/>
                </a:lnTo>
                <a:lnTo>
                  <a:pt x="7449" y="97926"/>
                </a:lnTo>
                <a:lnTo>
                  <a:pt x="0" y="143255"/>
                </a:lnTo>
                <a:lnTo>
                  <a:pt x="7449" y="188744"/>
                </a:lnTo>
                <a:lnTo>
                  <a:pt x="28139" y="228453"/>
                </a:lnTo>
                <a:lnTo>
                  <a:pt x="59582" y="259896"/>
                </a:lnTo>
                <a:lnTo>
                  <a:pt x="99291" y="280586"/>
                </a:lnTo>
                <a:lnTo>
                  <a:pt x="144780" y="288035"/>
                </a:lnTo>
                <a:lnTo>
                  <a:pt x="755904" y="288035"/>
                </a:lnTo>
                <a:lnTo>
                  <a:pt x="801392" y="280586"/>
                </a:lnTo>
                <a:lnTo>
                  <a:pt x="841101" y="259896"/>
                </a:lnTo>
                <a:lnTo>
                  <a:pt x="872544" y="228453"/>
                </a:lnTo>
                <a:lnTo>
                  <a:pt x="893234" y="188744"/>
                </a:lnTo>
                <a:lnTo>
                  <a:pt x="900684" y="143255"/>
                </a:lnTo>
                <a:lnTo>
                  <a:pt x="893234" y="97926"/>
                </a:lnTo>
                <a:lnTo>
                  <a:pt x="872544" y="58594"/>
                </a:lnTo>
                <a:lnTo>
                  <a:pt x="841101" y="27602"/>
                </a:lnTo>
                <a:lnTo>
                  <a:pt x="801392" y="7290"/>
                </a:lnTo>
                <a:lnTo>
                  <a:pt x="755904" y="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 smtClean="0"/>
              <a:t>报对应的水流开关故障，停止测试</a:t>
            </a:r>
            <a:endParaRPr sz="1200" dirty="0"/>
          </a:p>
        </p:txBody>
      </p:sp>
      <p:sp>
        <p:nvSpPr>
          <p:cNvPr id="714" name="object 82"/>
          <p:cNvSpPr/>
          <p:nvPr/>
        </p:nvSpPr>
        <p:spPr>
          <a:xfrm>
            <a:off x="400357" y="6514222"/>
            <a:ext cx="1587765" cy="487223"/>
          </a:xfrm>
          <a:custGeom>
            <a:avLst/>
            <a:gdLst/>
            <a:ahLst/>
            <a:cxnLst/>
            <a:rect l="l" t="t" r="r" b="b"/>
            <a:pathLst>
              <a:path w="993775" h="320039">
                <a:moveTo>
                  <a:pt x="496823" y="0"/>
                </a:moveTo>
                <a:lnTo>
                  <a:pt x="0" y="160020"/>
                </a:lnTo>
                <a:lnTo>
                  <a:pt x="496823" y="320040"/>
                </a:lnTo>
                <a:lnTo>
                  <a:pt x="993647" y="160020"/>
                </a:lnTo>
                <a:lnTo>
                  <a:pt x="49682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zh-CN" altLang="en-US" sz="1050" dirty="0" smtClean="0"/>
              <a:t>判断水泵</a:t>
            </a:r>
            <a:r>
              <a:rPr lang="zh-CN" altLang="en-US" sz="1050" dirty="0"/>
              <a:t>过载主板</a:t>
            </a:r>
            <a:r>
              <a:rPr lang="en-US" altLang="zh-CN" sz="1050" dirty="0" smtClean="0"/>
              <a:t>DI/6</a:t>
            </a:r>
            <a:endParaRPr lang="en-US" altLang="zh-CN" sz="1050" dirty="0" smtClean="0"/>
          </a:p>
          <a:p>
            <a:pPr algn="ctr"/>
            <a:r>
              <a:rPr lang="zh-CN" altLang="en-US" sz="1050" dirty="0" smtClean="0"/>
              <a:t>是否为</a:t>
            </a:r>
            <a:r>
              <a:rPr lang="zh-CN" altLang="en-US" sz="1050" dirty="0" smtClean="0">
                <a:solidFill>
                  <a:srgbClr val="00B0F0"/>
                </a:solidFill>
              </a:rPr>
              <a:t>断开</a:t>
            </a:r>
            <a:r>
              <a:rPr lang="zh-CN" altLang="en-US" sz="1050" dirty="0" smtClean="0"/>
              <a:t>状态</a:t>
            </a:r>
            <a:endParaRPr sz="1050" dirty="0"/>
          </a:p>
        </p:txBody>
      </p:sp>
      <p:sp>
        <p:nvSpPr>
          <p:cNvPr id="716" name="object 74"/>
          <p:cNvSpPr/>
          <p:nvPr/>
        </p:nvSpPr>
        <p:spPr>
          <a:xfrm>
            <a:off x="2436656" y="6562147"/>
            <a:ext cx="1282114" cy="380527"/>
          </a:xfrm>
          <a:custGeom>
            <a:avLst/>
            <a:gdLst/>
            <a:ahLst/>
            <a:cxnLst/>
            <a:rect l="l" t="t" r="r" b="b"/>
            <a:pathLst>
              <a:path w="901064" h="288289">
                <a:moveTo>
                  <a:pt x="755904" y="0"/>
                </a:moveTo>
                <a:lnTo>
                  <a:pt x="144780" y="0"/>
                </a:lnTo>
                <a:lnTo>
                  <a:pt x="99291" y="7290"/>
                </a:lnTo>
                <a:lnTo>
                  <a:pt x="59582" y="27602"/>
                </a:lnTo>
                <a:lnTo>
                  <a:pt x="28139" y="58594"/>
                </a:lnTo>
                <a:lnTo>
                  <a:pt x="7449" y="97926"/>
                </a:lnTo>
                <a:lnTo>
                  <a:pt x="0" y="143255"/>
                </a:lnTo>
                <a:lnTo>
                  <a:pt x="7449" y="188744"/>
                </a:lnTo>
                <a:lnTo>
                  <a:pt x="28139" y="228453"/>
                </a:lnTo>
                <a:lnTo>
                  <a:pt x="59582" y="259896"/>
                </a:lnTo>
                <a:lnTo>
                  <a:pt x="99291" y="280586"/>
                </a:lnTo>
                <a:lnTo>
                  <a:pt x="144780" y="288035"/>
                </a:lnTo>
                <a:lnTo>
                  <a:pt x="755904" y="288035"/>
                </a:lnTo>
                <a:lnTo>
                  <a:pt x="801392" y="280586"/>
                </a:lnTo>
                <a:lnTo>
                  <a:pt x="841101" y="259896"/>
                </a:lnTo>
                <a:lnTo>
                  <a:pt x="872544" y="228453"/>
                </a:lnTo>
                <a:lnTo>
                  <a:pt x="893234" y="188744"/>
                </a:lnTo>
                <a:lnTo>
                  <a:pt x="900684" y="143255"/>
                </a:lnTo>
                <a:lnTo>
                  <a:pt x="893234" y="97926"/>
                </a:lnTo>
                <a:lnTo>
                  <a:pt x="872544" y="58594"/>
                </a:lnTo>
                <a:lnTo>
                  <a:pt x="841101" y="27602"/>
                </a:lnTo>
                <a:lnTo>
                  <a:pt x="801392" y="7290"/>
                </a:lnTo>
                <a:lnTo>
                  <a:pt x="755904" y="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 smtClean="0"/>
              <a:t>报对应的水泵过载故障，停止测试</a:t>
            </a:r>
            <a:endParaRPr sz="1200" dirty="0"/>
          </a:p>
        </p:txBody>
      </p:sp>
      <p:sp>
        <p:nvSpPr>
          <p:cNvPr id="717" name="object 82"/>
          <p:cNvSpPr/>
          <p:nvPr/>
        </p:nvSpPr>
        <p:spPr>
          <a:xfrm>
            <a:off x="403500" y="7234255"/>
            <a:ext cx="1587765" cy="504650"/>
          </a:xfrm>
          <a:custGeom>
            <a:avLst/>
            <a:gdLst/>
            <a:ahLst/>
            <a:cxnLst/>
            <a:rect l="l" t="t" r="r" b="b"/>
            <a:pathLst>
              <a:path w="993775" h="320039">
                <a:moveTo>
                  <a:pt x="496823" y="0"/>
                </a:moveTo>
                <a:lnTo>
                  <a:pt x="0" y="160020"/>
                </a:lnTo>
                <a:lnTo>
                  <a:pt x="496823" y="320040"/>
                </a:lnTo>
                <a:lnTo>
                  <a:pt x="993647" y="160020"/>
                </a:lnTo>
                <a:lnTo>
                  <a:pt x="496823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algn="ctr"/>
            <a:r>
              <a:rPr lang="zh-CN" altLang="en-US" sz="1050" dirty="0" smtClean="0"/>
              <a:t>判断电加热</a:t>
            </a:r>
            <a:r>
              <a:rPr lang="zh-CN" altLang="en-US" sz="1050" dirty="0" smtClean="0"/>
              <a:t>过载主板</a:t>
            </a:r>
            <a:r>
              <a:rPr lang="en-US" altLang="zh-CN" sz="1050" dirty="0" smtClean="0"/>
              <a:t>DI8</a:t>
            </a:r>
            <a:r>
              <a:rPr lang="zh-CN" altLang="en-US" sz="1050" dirty="0" smtClean="0"/>
              <a:t>是否</a:t>
            </a:r>
            <a:r>
              <a:rPr lang="zh-CN" altLang="en-US" sz="1050" dirty="0" smtClean="0"/>
              <a:t>为闭合状态</a:t>
            </a:r>
            <a:endParaRPr sz="1050" dirty="0"/>
          </a:p>
        </p:txBody>
      </p:sp>
      <p:sp>
        <p:nvSpPr>
          <p:cNvPr id="719" name="object 74"/>
          <p:cNvSpPr/>
          <p:nvPr/>
        </p:nvSpPr>
        <p:spPr>
          <a:xfrm>
            <a:off x="2460814" y="7284147"/>
            <a:ext cx="1282114" cy="380527"/>
          </a:xfrm>
          <a:custGeom>
            <a:avLst/>
            <a:gdLst/>
            <a:ahLst/>
            <a:cxnLst/>
            <a:rect l="l" t="t" r="r" b="b"/>
            <a:pathLst>
              <a:path w="901064" h="288289">
                <a:moveTo>
                  <a:pt x="755904" y="0"/>
                </a:moveTo>
                <a:lnTo>
                  <a:pt x="144780" y="0"/>
                </a:lnTo>
                <a:lnTo>
                  <a:pt x="99291" y="7290"/>
                </a:lnTo>
                <a:lnTo>
                  <a:pt x="59582" y="27602"/>
                </a:lnTo>
                <a:lnTo>
                  <a:pt x="28139" y="58594"/>
                </a:lnTo>
                <a:lnTo>
                  <a:pt x="7449" y="97926"/>
                </a:lnTo>
                <a:lnTo>
                  <a:pt x="0" y="143255"/>
                </a:lnTo>
                <a:lnTo>
                  <a:pt x="7449" y="188744"/>
                </a:lnTo>
                <a:lnTo>
                  <a:pt x="28139" y="228453"/>
                </a:lnTo>
                <a:lnTo>
                  <a:pt x="59582" y="259896"/>
                </a:lnTo>
                <a:lnTo>
                  <a:pt x="99291" y="280586"/>
                </a:lnTo>
                <a:lnTo>
                  <a:pt x="144780" y="288035"/>
                </a:lnTo>
                <a:lnTo>
                  <a:pt x="755904" y="288035"/>
                </a:lnTo>
                <a:lnTo>
                  <a:pt x="801392" y="280586"/>
                </a:lnTo>
                <a:lnTo>
                  <a:pt x="841101" y="259896"/>
                </a:lnTo>
                <a:lnTo>
                  <a:pt x="872544" y="228453"/>
                </a:lnTo>
                <a:lnTo>
                  <a:pt x="893234" y="188744"/>
                </a:lnTo>
                <a:lnTo>
                  <a:pt x="900684" y="143255"/>
                </a:lnTo>
                <a:lnTo>
                  <a:pt x="893234" y="97926"/>
                </a:lnTo>
                <a:lnTo>
                  <a:pt x="872544" y="58594"/>
                </a:lnTo>
                <a:lnTo>
                  <a:pt x="841101" y="27602"/>
                </a:lnTo>
                <a:lnTo>
                  <a:pt x="801392" y="7290"/>
                </a:lnTo>
                <a:lnTo>
                  <a:pt x="755904" y="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 smtClean="0"/>
              <a:t>报对应电加热过载故障，停止测试</a:t>
            </a:r>
            <a:endParaRPr sz="1200" dirty="0"/>
          </a:p>
        </p:txBody>
      </p:sp>
      <p:cxnSp>
        <p:nvCxnSpPr>
          <p:cNvPr id="125" name="直接箭头连接符 124"/>
          <p:cNvCxnSpPr/>
          <p:nvPr/>
        </p:nvCxnSpPr>
        <p:spPr>
          <a:xfrm>
            <a:off x="1192509" y="4852507"/>
            <a:ext cx="0" cy="229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/>
          <p:nvPr/>
        </p:nvCxnSpPr>
        <p:spPr>
          <a:xfrm>
            <a:off x="1192509" y="5579608"/>
            <a:ext cx="0" cy="224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箭头连接符 142"/>
          <p:cNvCxnSpPr/>
          <p:nvPr/>
        </p:nvCxnSpPr>
        <p:spPr>
          <a:xfrm>
            <a:off x="1185770" y="6302441"/>
            <a:ext cx="0" cy="219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/>
          <p:nvPr/>
        </p:nvCxnSpPr>
        <p:spPr>
          <a:xfrm>
            <a:off x="1200779" y="7006358"/>
            <a:ext cx="0" cy="226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>
            <a:off x="1969155" y="4644728"/>
            <a:ext cx="460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>
            <a:off x="1976607" y="5336237"/>
            <a:ext cx="460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1969978" y="6055411"/>
            <a:ext cx="4600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/>
          <p:nvPr/>
        </p:nvCxnSpPr>
        <p:spPr>
          <a:xfrm>
            <a:off x="1982385" y="6751985"/>
            <a:ext cx="452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1982385" y="7486580"/>
            <a:ext cx="478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肘形连接符 623"/>
          <p:cNvCxnSpPr/>
          <p:nvPr/>
        </p:nvCxnSpPr>
        <p:spPr>
          <a:xfrm rot="5400000" flipH="1" flipV="1">
            <a:off x="215587" y="4357315"/>
            <a:ext cx="8558106" cy="1164252"/>
          </a:xfrm>
          <a:prstGeom prst="bentConnector3">
            <a:avLst>
              <a:gd name="adj1" fmla="val 1027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肘形连接符 630"/>
          <p:cNvCxnSpPr/>
          <p:nvPr/>
        </p:nvCxnSpPr>
        <p:spPr>
          <a:xfrm>
            <a:off x="1185770" y="8275041"/>
            <a:ext cx="2737037" cy="943453"/>
          </a:xfrm>
          <a:prstGeom prst="bentConnector3">
            <a:avLst>
              <a:gd name="adj1" fmla="val -6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bject 73"/>
          <p:cNvSpPr txBox="1"/>
          <p:nvPr/>
        </p:nvSpPr>
        <p:spPr>
          <a:xfrm>
            <a:off x="9211820" y="8463027"/>
            <a:ext cx="623675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回气</a:t>
            </a:r>
            <a:r>
              <a:rPr sz="800" dirty="0" smtClean="0">
                <a:latin typeface="宋体"/>
                <a:cs typeface="宋体"/>
              </a:rPr>
              <a:t>差</a:t>
            </a:r>
            <a:r>
              <a:rPr lang="en-US" sz="800" dirty="0" smtClean="0">
                <a:latin typeface="宋体"/>
                <a:cs typeface="宋体"/>
              </a:rPr>
              <a:t>G</a:t>
            </a:r>
            <a:r>
              <a:rPr sz="800" dirty="0" smtClean="0">
                <a:latin typeface="宋体"/>
                <a:cs typeface="宋体"/>
              </a:rPr>
              <a:t>:</a:t>
            </a:r>
            <a:r>
              <a:rPr lang="en-US" sz="800" dirty="0" smtClean="0">
                <a:latin typeface="宋体"/>
                <a:cs typeface="宋体"/>
              </a:rPr>
              <a:t>3</a:t>
            </a:r>
            <a:endParaRPr sz="800" dirty="0">
              <a:latin typeface="宋体"/>
              <a:cs typeface="宋体"/>
            </a:endParaRPr>
          </a:p>
        </p:txBody>
      </p:sp>
      <p:sp>
        <p:nvSpPr>
          <p:cNvPr id="793" name="object 433"/>
          <p:cNvSpPr/>
          <p:nvPr/>
        </p:nvSpPr>
        <p:spPr>
          <a:xfrm>
            <a:off x="9667930" y="8595737"/>
            <a:ext cx="1371600" cy="440144"/>
          </a:xfrm>
          <a:custGeom>
            <a:avLst/>
            <a:gdLst/>
            <a:ahLst/>
            <a:cxnLst/>
            <a:rect l="l" t="t" r="r" b="b"/>
            <a:pathLst>
              <a:path w="901065" h="440689">
                <a:moveTo>
                  <a:pt x="679703" y="0"/>
                </a:moveTo>
                <a:lnTo>
                  <a:pt x="220979" y="0"/>
                </a:lnTo>
                <a:lnTo>
                  <a:pt x="176480" y="4429"/>
                </a:lnTo>
                <a:lnTo>
                  <a:pt x="135016" y="17145"/>
                </a:lnTo>
                <a:lnTo>
                  <a:pt x="97482" y="37290"/>
                </a:lnTo>
                <a:lnTo>
                  <a:pt x="64769" y="64008"/>
                </a:lnTo>
                <a:lnTo>
                  <a:pt x="37772" y="96440"/>
                </a:lnTo>
                <a:lnTo>
                  <a:pt x="17383" y="133731"/>
                </a:lnTo>
                <a:lnTo>
                  <a:pt x="4494" y="175021"/>
                </a:lnTo>
                <a:lnTo>
                  <a:pt x="0" y="219456"/>
                </a:lnTo>
                <a:lnTo>
                  <a:pt x="4494" y="263955"/>
                </a:lnTo>
                <a:lnTo>
                  <a:pt x="17383" y="305419"/>
                </a:lnTo>
                <a:lnTo>
                  <a:pt x="37772" y="342953"/>
                </a:lnTo>
                <a:lnTo>
                  <a:pt x="64769" y="375666"/>
                </a:lnTo>
                <a:lnTo>
                  <a:pt x="97482" y="402663"/>
                </a:lnTo>
                <a:lnTo>
                  <a:pt x="135016" y="423052"/>
                </a:lnTo>
                <a:lnTo>
                  <a:pt x="176480" y="435941"/>
                </a:lnTo>
                <a:lnTo>
                  <a:pt x="220979" y="440436"/>
                </a:lnTo>
                <a:lnTo>
                  <a:pt x="679703" y="440436"/>
                </a:lnTo>
                <a:lnTo>
                  <a:pt x="724203" y="435941"/>
                </a:lnTo>
                <a:lnTo>
                  <a:pt x="765667" y="423052"/>
                </a:lnTo>
                <a:lnTo>
                  <a:pt x="803201" y="402663"/>
                </a:lnTo>
                <a:lnTo>
                  <a:pt x="835913" y="375666"/>
                </a:lnTo>
                <a:lnTo>
                  <a:pt x="862911" y="342953"/>
                </a:lnTo>
                <a:lnTo>
                  <a:pt x="883300" y="305419"/>
                </a:lnTo>
                <a:lnTo>
                  <a:pt x="896189" y="263955"/>
                </a:lnTo>
                <a:lnTo>
                  <a:pt x="900683" y="219456"/>
                </a:lnTo>
                <a:lnTo>
                  <a:pt x="896189" y="175021"/>
                </a:lnTo>
                <a:lnTo>
                  <a:pt x="883300" y="133731"/>
                </a:lnTo>
                <a:lnTo>
                  <a:pt x="862911" y="96440"/>
                </a:lnTo>
                <a:lnTo>
                  <a:pt x="835913" y="64008"/>
                </a:lnTo>
                <a:lnTo>
                  <a:pt x="803201" y="37290"/>
                </a:lnTo>
                <a:lnTo>
                  <a:pt x="765667" y="17145"/>
                </a:lnTo>
                <a:lnTo>
                  <a:pt x="724203" y="4429"/>
                </a:lnTo>
                <a:lnTo>
                  <a:pt x="6797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 anchor="ctr"/>
          <a:lstStyle/>
          <a:p>
            <a:pPr marL="12065" marR="5080" algn="ctr">
              <a:lnSpc>
                <a:spcPct val="107500"/>
              </a:lnSpc>
              <a:spcBef>
                <a:spcPts val="100"/>
              </a:spcBef>
            </a:pPr>
            <a:r>
              <a:rPr lang="zh-CN" altLang="en-US" sz="1000" dirty="0" smtClean="0">
                <a:latin typeface="黑体"/>
                <a:cs typeface="黑体"/>
              </a:rPr>
              <a:t>报</a:t>
            </a:r>
            <a:r>
              <a:rPr lang="zh-CN" altLang="en-US" sz="1000" dirty="0" smtClean="0">
                <a:latin typeface="黑体"/>
                <a:cs typeface="黑体"/>
              </a:rPr>
              <a:t>对应回气</a:t>
            </a:r>
            <a:r>
              <a:rPr lang="en-US" altLang="zh-CN" sz="1000" dirty="0" smtClean="0">
                <a:latin typeface="黑体"/>
                <a:cs typeface="黑体"/>
              </a:rPr>
              <a:t>10-2/10-4</a:t>
            </a:r>
            <a:r>
              <a:rPr lang="zh-CN" altLang="en-US" sz="1000" dirty="0" smtClean="0">
                <a:latin typeface="黑体"/>
                <a:cs typeface="黑体"/>
              </a:rPr>
              <a:t>异</a:t>
            </a:r>
            <a:r>
              <a:rPr lang="zh-CN" altLang="en-US" sz="1000" spc="-15" dirty="0" smtClean="0">
                <a:latin typeface="黑体"/>
                <a:cs typeface="黑体"/>
              </a:rPr>
              <a:t>常</a:t>
            </a:r>
            <a:r>
              <a:rPr lang="zh-CN" altLang="en-US" sz="1000" dirty="0" smtClean="0">
                <a:latin typeface="黑体"/>
                <a:cs typeface="黑体"/>
              </a:rPr>
              <a:t>”</a:t>
            </a:r>
            <a:r>
              <a:rPr lang="zh-CN" altLang="en-US" sz="1000" spc="-15" dirty="0">
                <a:latin typeface="黑体"/>
                <a:cs typeface="黑体"/>
              </a:rPr>
              <a:t>弹窗是否继续测试，按是继续，按否停止</a:t>
            </a:r>
            <a:endParaRPr lang="zh-CN" altLang="en-US" sz="1000" dirty="0">
              <a:latin typeface="黑体"/>
              <a:cs typeface="黑体"/>
            </a:endParaRPr>
          </a:p>
        </p:txBody>
      </p:sp>
      <p:sp>
        <p:nvSpPr>
          <p:cNvPr id="909" name="object 422"/>
          <p:cNvSpPr/>
          <p:nvPr/>
        </p:nvSpPr>
        <p:spPr>
          <a:xfrm>
            <a:off x="7898975" y="4696351"/>
            <a:ext cx="1350960" cy="470219"/>
          </a:xfrm>
          <a:custGeom>
            <a:avLst/>
            <a:gdLst/>
            <a:ahLst/>
            <a:cxnLst/>
            <a:rect l="l" t="t" r="r" b="b"/>
            <a:pathLst>
              <a:path w="929639" h="269875">
                <a:moveTo>
                  <a:pt x="464820" y="0"/>
                </a:moveTo>
                <a:lnTo>
                  <a:pt x="0" y="134112"/>
                </a:lnTo>
                <a:lnTo>
                  <a:pt x="464820" y="269748"/>
                </a:lnTo>
                <a:lnTo>
                  <a:pt x="929640" y="134112"/>
                </a:lnTo>
                <a:lnTo>
                  <a:pt x="46482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800" dirty="0" smtClean="0">
                <a:latin typeface="Segoe UI"/>
                <a:cs typeface="Segoe UI"/>
              </a:rPr>
              <a:t>电流</a:t>
            </a:r>
            <a:r>
              <a:rPr lang="en-US" altLang="zh-CN" sz="800" dirty="0" smtClean="0">
                <a:latin typeface="Segoe UI"/>
                <a:cs typeface="Segoe UI"/>
              </a:rPr>
              <a:t>ABS</a:t>
            </a:r>
            <a:r>
              <a:rPr lang="zh-CN" altLang="en-US" sz="800" dirty="0" smtClean="0">
                <a:latin typeface="Segoe UI"/>
                <a:cs typeface="Segoe UI"/>
              </a:rPr>
              <a:t>主板</a:t>
            </a:r>
            <a:r>
              <a:rPr lang="en-US" altLang="zh-CN" sz="800" dirty="0" smtClean="0">
                <a:latin typeface="宋体" panose="02010600030101010101" pitchFamily="2" charset="-122"/>
                <a:cs typeface="Segoe UI"/>
              </a:rPr>
              <a:t>(</a:t>
            </a:r>
            <a:r>
              <a:rPr lang="en-US" altLang="zh-CN" sz="800" spc="-5" dirty="0" smtClean="0">
                <a:latin typeface="Segoe UI"/>
                <a:cs typeface="Segoe UI"/>
              </a:rPr>
              <a:t>CT1-CT2</a:t>
            </a:r>
            <a:r>
              <a:rPr lang="en-US" altLang="zh-CN" sz="800" dirty="0" smtClean="0">
                <a:latin typeface="宋体" panose="02010600030101010101" pitchFamily="2" charset="-122"/>
                <a:cs typeface="Segoe UI"/>
              </a:rPr>
              <a:t>)</a:t>
            </a:r>
            <a:r>
              <a:rPr lang="zh-CN" altLang="en-US" sz="800" spc="-5" dirty="0" smtClean="0">
                <a:latin typeface="Segoe UI"/>
                <a:cs typeface="Segoe UI"/>
              </a:rPr>
              <a:t>＜</a:t>
            </a:r>
            <a:r>
              <a:rPr lang="en-US" altLang="zh-CN" sz="800" spc="-5" dirty="0" smtClean="0">
                <a:latin typeface="Segoe UI"/>
                <a:cs typeface="Segoe UI"/>
              </a:rPr>
              <a:t>EA</a:t>
            </a:r>
          </a:p>
          <a:p>
            <a:pPr marL="12700">
              <a:spcBef>
                <a:spcPts val="100"/>
              </a:spcBef>
            </a:pPr>
            <a:r>
              <a:rPr lang="zh-CN" altLang="en-US" sz="800" dirty="0">
                <a:latin typeface="Segoe UI"/>
                <a:cs typeface="Segoe UI"/>
              </a:rPr>
              <a:t>电流</a:t>
            </a:r>
            <a:r>
              <a:rPr lang="en-US" altLang="zh-CN" sz="800" dirty="0" smtClean="0">
                <a:latin typeface="Segoe UI"/>
                <a:cs typeface="Segoe UI"/>
              </a:rPr>
              <a:t>ABS</a:t>
            </a:r>
            <a:r>
              <a:rPr lang="zh-CN" altLang="en-US" sz="800" dirty="0" smtClean="0">
                <a:latin typeface="Segoe UI"/>
                <a:cs typeface="Segoe UI"/>
              </a:rPr>
              <a:t>副板</a:t>
            </a:r>
            <a:r>
              <a:rPr lang="en-US" altLang="zh-CN" sz="800" dirty="0" smtClean="0">
                <a:latin typeface="宋体" panose="02010600030101010101" pitchFamily="2" charset="-122"/>
                <a:cs typeface="Segoe UI"/>
              </a:rPr>
              <a:t>(</a:t>
            </a:r>
            <a:r>
              <a:rPr lang="en-US" altLang="zh-CN" sz="800" spc="-5" dirty="0">
                <a:latin typeface="Segoe UI"/>
                <a:cs typeface="Segoe UI"/>
              </a:rPr>
              <a:t>CT1-CT2</a:t>
            </a:r>
            <a:r>
              <a:rPr lang="en-US" altLang="zh-CN" sz="800" dirty="0">
                <a:latin typeface="宋体" panose="02010600030101010101" pitchFamily="2" charset="-122"/>
                <a:cs typeface="Segoe UI"/>
              </a:rPr>
              <a:t>)</a:t>
            </a:r>
            <a:r>
              <a:rPr lang="zh-CN" altLang="en-US" sz="800" spc="-5" dirty="0" smtClean="0">
                <a:latin typeface="Segoe UI"/>
                <a:cs typeface="Segoe UI"/>
              </a:rPr>
              <a:t>＜</a:t>
            </a:r>
            <a:r>
              <a:rPr lang="en-US" altLang="zh-CN" sz="800" spc="-5" dirty="0" smtClean="0">
                <a:latin typeface="Segoe UI"/>
                <a:cs typeface="Segoe UI"/>
              </a:rPr>
              <a:t>EA</a:t>
            </a:r>
            <a:endParaRPr lang="en-US" altLang="zh-CN" sz="800" spc="-5" dirty="0">
              <a:latin typeface="Segoe UI"/>
              <a:cs typeface="Segoe UI"/>
            </a:endParaRPr>
          </a:p>
        </p:txBody>
      </p:sp>
      <p:sp>
        <p:nvSpPr>
          <p:cNvPr id="910" name="object 433"/>
          <p:cNvSpPr/>
          <p:nvPr/>
        </p:nvSpPr>
        <p:spPr>
          <a:xfrm>
            <a:off x="9587242" y="4637828"/>
            <a:ext cx="1455980" cy="595650"/>
          </a:xfrm>
          <a:custGeom>
            <a:avLst/>
            <a:gdLst/>
            <a:ahLst/>
            <a:cxnLst/>
            <a:rect l="l" t="t" r="r" b="b"/>
            <a:pathLst>
              <a:path w="901065" h="440689">
                <a:moveTo>
                  <a:pt x="679703" y="0"/>
                </a:moveTo>
                <a:lnTo>
                  <a:pt x="220979" y="0"/>
                </a:lnTo>
                <a:lnTo>
                  <a:pt x="176480" y="4429"/>
                </a:lnTo>
                <a:lnTo>
                  <a:pt x="135016" y="17145"/>
                </a:lnTo>
                <a:lnTo>
                  <a:pt x="97482" y="37290"/>
                </a:lnTo>
                <a:lnTo>
                  <a:pt x="64769" y="64008"/>
                </a:lnTo>
                <a:lnTo>
                  <a:pt x="37772" y="96440"/>
                </a:lnTo>
                <a:lnTo>
                  <a:pt x="17383" y="133731"/>
                </a:lnTo>
                <a:lnTo>
                  <a:pt x="4494" y="175021"/>
                </a:lnTo>
                <a:lnTo>
                  <a:pt x="0" y="219456"/>
                </a:lnTo>
                <a:lnTo>
                  <a:pt x="4494" y="263955"/>
                </a:lnTo>
                <a:lnTo>
                  <a:pt x="17383" y="305419"/>
                </a:lnTo>
                <a:lnTo>
                  <a:pt x="37772" y="342953"/>
                </a:lnTo>
                <a:lnTo>
                  <a:pt x="64769" y="375666"/>
                </a:lnTo>
                <a:lnTo>
                  <a:pt x="97482" y="402663"/>
                </a:lnTo>
                <a:lnTo>
                  <a:pt x="135016" y="423052"/>
                </a:lnTo>
                <a:lnTo>
                  <a:pt x="176480" y="435941"/>
                </a:lnTo>
                <a:lnTo>
                  <a:pt x="220979" y="440436"/>
                </a:lnTo>
                <a:lnTo>
                  <a:pt x="679703" y="440436"/>
                </a:lnTo>
                <a:lnTo>
                  <a:pt x="724203" y="435941"/>
                </a:lnTo>
                <a:lnTo>
                  <a:pt x="765667" y="423052"/>
                </a:lnTo>
                <a:lnTo>
                  <a:pt x="803201" y="402663"/>
                </a:lnTo>
                <a:lnTo>
                  <a:pt x="835913" y="375666"/>
                </a:lnTo>
                <a:lnTo>
                  <a:pt x="862911" y="342953"/>
                </a:lnTo>
                <a:lnTo>
                  <a:pt x="883300" y="305419"/>
                </a:lnTo>
                <a:lnTo>
                  <a:pt x="896189" y="263955"/>
                </a:lnTo>
                <a:lnTo>
                  <a:pt x="900683" y="219456"/>
                </a:lnTo>
                <a:lnTo>
                  <a:pt x="896189" y="175021"/>
                </a:lnTo>
                <a:lnTo>
                  <a:pt x="883300" y="133731"/>
                </a:lnTo>
                <a:lnTo>
                  <a:pt x="862911" y="96440"/>
                </a:lnTo>
                <a:lnTo>
                  <a:pt x="835913" y="64008"/>
                </a:lnTo>
                <a:lnTo>
                  <a:pt x="803201" y="37290"/>
                </a:lnTo>
                <a:lnTo>
                  <a:pt x="765667" y="17145"/>
                </a:lnTo>
                <a:lnTo>
                  <a:pt x="724203" y="4429"/>
                </a:lnTo>
                <a:lnTo>
                  <a:pt x="6797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 anchor="ctr"/>
          <a:lstStyle/>
          <a:p>
            <a:pPr marL="12065" marR="5080" algn="ctr">
              <a:lnSpc>
                <a:spcPct val="107500"/>
              </a:lnSpc>
              <a:spcBef>
                <a:spcPts val="100"/>
              </a:spcBef>
            </a:pPr>
            <a:r>
              <a:rPr lang="zh-CN" altLang="en-US" sz="1050" dirty="0" smtClean="0">
                <a:latin typeface="黑体"/>
                <a:cs typeface="黑体"/>
              </a:rPr>
              <a:t>报压缩机</a:t>
            </a:r>
            <a:r>
              <a:rPr lang="zh-CN" altLang="en-US" sz="1050" spc="-15" dirty="0">
                <a:latin typeface="黑体"/>
                <a:cs typeface="黑体"/>
              </a:rPr>
              <a:t>电</a:t>
            </a:r>
            <a:r>
              <a:rPr lang="zh-CN" altLang="en-US" sz="1050" dirty="0">
                <a:latin typeface="黑体"/>
                <a:cs typeface="黑体"/>
              </a:rPr>
              <a:t>流</a:t>
            </a:r>
            <a:r>
              <a:rPr lang="zh-CN" altLang="en-US" sz="1050" dirty="0" smtClean="0">
                <a:latin typeface="黑体"/>
                <a:cs typeface="黑体"/>
              </a:rPr>
              <a:t>异</a:t>
            </a:r>
            <a:r>
              <a:rPr lang="zh-CN" altLang="en-US" sz="1050" spc="-15" dirty="0" smtClean="0">
                <a:latin typeface="黑体"/>
                <a:cs typeface="黑体"/>
              </a:rPr>
              <a:t>常，弹窗是否继续测试，按是继续，按否停止</a:t>
            </a:r>
            <a:endParaRPr lang="zh-CN" altLang="en-US" sz="1050" dirty="0">
              <a:latin typeface="黑体"/>
              <a:cs typeface="黑体"/>
            </a:endParaRPr>
          </a:p>
        </p:txBody>
      </p:sp>
      <p:sp>
        <p:nvSpPr>
          <p:cNvPr id="931" name="object 73"/>
          <p:cNvSpPr txBox="1"/>
          <p:nvPr/>
        </p:nvSpPr>
        <p:spPr>
          <a:xfrm>
            <a:off x="9059685" y="4613379"/>
            <a:ext cx="623675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电流</a:t>
            </a:r>
            <a:r>
              <a:rPr sz="800" dirty="0" smtClean="0">
                <a:latin typeface="宋体"/>
                <a:cs typeface="宋体"/>
              </a:rPr>
              <a:t>差</a:t>
            </a:r>
            <a:r>
              <a:rPr lang="en-US" sz="800" dirty="0" smtClean="0">
                <a:latin typeface="宋体"/>
                <a:cs typeface="宋体"/>
              </a:rPr>
              <a:t>E:3</a:t>
            </a:r>
            <a:endParaRPr sz="800" dirty="0">
              <a:latin typeface="宋体"/>
              <a:cs typeface="宋体"/>
            </a:endParaRPr>
          </a:p>
        </p:txBody>
      </p:sp>
      <p:sp>
        <p:nvSpPr>
          <p:cNvPr id="932" name="object 422"/>
          <p:cNvSpPr/>
          <p:nvPr/>
        </p:nvSpPr>
        <p:spPr>
          <a:xfrm>
            <a:off x="7707438" y="5301097"/>
            <a:ext cx="1751966" cy="1012643"/>
          </a:xfrm>
          <a:custGeom>
            <a:avLst/>
            <a:gdLst/>
            <a:ahLst/>
            <a:cxnLst/>
            <a:rect l="l" t="t" r="r" b="b"/>
            <a:pathLst>
              <a:path w="929639" h="269875">
                <a:moveTo>
                  <a:pt x="464820" y="0"/>
                </a:moveTo>
                <a:lnTo>
                  <a:pt x="0" y="134112"/>
                </a:lnTo>
                <a:lnTo>
                  <a:pt x="464820" y="269748"/>
                </a:lnTo>
                <a:lnTo>
                  <a:pt x="929640" y="134112"/>
                </a:lnTo>
                <a:lnTo>
                  <a:pt x="46482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800" dirty="0" smtClean="0">
                <a:latin typeface="Segoe UI"/>
                <a:cs typeface="Segoe UI"/>
              </a:rPr>
              <a:t>低压</a:t>
            </a:r>
            <a:r>
              <a:rPr lang="en-US" altLang="zh-CN" sz="800" dirty="0" smtClean="0">
                <a:latin typeface="Segoe UI"/>
                <a:cs typeface="Segoe UI"/>
              </a:rPr>
              <a:t>ABS</a:t>
            </a:r>
            <a:r>
              <a:rPr lang="en-US" altLang="zh-CN" sz="800" dirty="0" smtClean="0">
                <a:latin typeface="宋体" panose="02010600030101010101" pitchFamily="2" charset="-122"/>
                <a:cs typeface="Segoe UI"/>
              </a:rPr>
              <a:t>(</a:t>
            </a:r>
            <a:r>
              <a:rPr lang="en-US" altLang="zh-CN" sz="800" spc="-5" dirty="0" smtClean="0">
                <a:latin typeface="Segoe UI"/>
                <a:cs typeface="Segoe UI"/>
              </a:rPr>
              <a:t>LS1-LS2</a:t>
            </a:r>
            <a:r>
              <a:rPr lang="en-US" altLang="zh-CN" sz="800" dirty="0" smtClean="0">
                <a:latin typeface="宋体" panose="02010600030101010101" pitchFamily="2" charset="-122"/>
                <a:cs typeface="Segoe UI"/>
              </a:rPr>
              <a:t>)</a:t>
            </a:r>
            <a:r>
              <a:rPr lang="zh-CN" altLang="en-US" sz="800" spc="-5" dirty="0" smtClean="0">
                <a:latin typeface="Segoe UI"/>
                <a:cs typeface="Segoe UI"/>
              </a:rPr>
              <a:t>＜</a:t>
            </a:r>
            <a:r>
              <a:rPr lang="en-US" altLang="zh-CN" sz="800" spc="-5" dirty="0" err="1" smtClean="0">
                <a:latin typeface="Segoe UI"/>
                <a:cs typeface="Segoe UI"/>
              </a:rPr>
              <a:t>Abar</a:t>
            </a:r>
            <a:endParaRPr lang="en-US" altLang="zh-CN" sz="800" spc="-5" dirty="0" smtClean="0">
              <a:latin typeface="Segoe UI"/>
              <a:cs typeface="Segoe UI"/>
            </a:endParaRPr>
          </a:p>
          <a:p>
            <a:pPr marL="12700" algn="ctr">
              <a:spcBef>
                <a:spcPts val="100"/>
              </a:spcBef>
            </a:pPr>
            <a:r>
              <a:rPr lang="zh-CN" altLang="en-US" sz="800" dirty="0">
                <a:latin typeface="Segoe UI"/>
                <a:cs typeface="Segoe UI"/>
              </a:rPr>
              <a:t>高压</a:t>
            </a:r>
            <a:r>
              <a:rPr lang="en-US" altLang="zh-CN" sz="800" dirty="0">
                <a:latin typeface="Segoe UI"/>
                <a:cs typeface="Segoe UI"/>
              </a:rPr>
              <a:t>ABS</a:t>
            </a:r>
            <a:r>
              <a:rPr lang="en-US" altLang="zh-CN" sz="800" dirty="0">
                <a:latin typeface="宋体" panose="02010600030101010101" pitchFamily="2" charset="-122"/>
                <a:cs typeface="Segoe UI"/>
              </a:rPr>
              <a:t>(</a:t>
            </a:r>
            <a:r>
              <a:rPr lang="en-US" altLang="zh-CN" sz="800" dirty="0">
                <a:latin typeface="Segoe UI"/>
                <a:cs typeface="Segoe UI"/>
              </a:rPr>
              <a:t>H</a:t>
            </a:r>
            <a:r>
              <a:rPr lang="en-US" altLang="zh-CN" sz="800" spc="-5" dirty="0">
                <a:latin typeface="Segoe UI"/>
                <a:cs typeface="Segoe UI"/>
              </a:rPr>
              <a:t>S1-</a:t>
            </a:r>
            <a:r>
              <a:rPr lang="en-US" altLang="zh-CN" sz="800" dirty="0">
                <a:latin typeface="Segoe UI"/>
                <a:cs typeface="Segoe UI"/>
              </a:rPr>
              <a:t>H</a:t>
            </a:r>
            <a:r>
              <a:rPr lang="en-US" altLang="zh-CN" sz="800" spc="-5" dirty="0">
                <a:latin typeface="Segoe UI"/>
                <a:cs typeface="Segoe UI"/>
              </a:rPr>
              <a:t>S2</a:t>
            </a:r>
            <a:r>
              <a:rPr lang="en-US" altLang="zh-CN" sz="800" dirty="0">
                <a:latin typeface="宋体" panose="02010600030101010101" pitchFamily="2" charset="-122"/>
                <a:cs typeface="Segoe UI"/>
              </a:rPr>
              <a:t>)</a:t>
            </a:r>
            <a:r>
              <a:rPr lang="zh-CN" altLang="en-US" sz="800" spc="-5" dirty="0" smtClean="0">
                <a:latin typeface="Segoe UI"/>
                <a:cs typeface="Segoe UI"/>
              </a:rPr>
              <a:t>＜</a:t>
            </a:r>
            <a:r>
              <a:rPr lang="en-US" altLang="zh-CN" sz="800" spc="-5" dirty="0" err="1" smtClean="0">
                <a:latin typeface="Segoe UI"/>
                <a:cs typeface="Segoe UI"/>
              </a:rPr>
              <a:t>Bbar</a:t>
            </a:r>
            <a:endParaRPr lang="en-US" altLang="zh-CN" sz="800" spc="-5" dirty="0">
              <a:latin typeface="Segoe UI"/>
              <a:cs typeface="Segoe UI"/>
            </a:endParaRPr>
          </a:p>
          <a:p>
            <a:pPr marL="12700" algn="ctr">
              <a:spcBef>
                <a:spcPts val="100"/>
              </a:spcBef>
            </a:pPr>
            <a:r>
              <a:rPr lang="zh-CN" altLang="en-US" sz="800" dirty="0">
                <a:latin typeface="Segoe UI"/>
                <a:cs typeface="Segoe UI"/>
              </a:rPr>
              <a:t>低压</a:t>
            </a:r>
            <a:r>
              <a:rPr lang="en-US" altLang="zh-CN" sz="800" dirty="0" smtClean="0">
                <a:latin typeface="Segoe UI"/>
                <a:cs typeface="Segoe UI"/>
              </a:rPr>
              <a:t>ABS</a:t>
            </a:r>
            <a:r>
              <a:rPr lang="en-US" altLang="zh-CN" sz="800" dirty="0" smtClean="0">
                <a:latin typeface="宋体" panose="02010600030101010101" pitchFamily="2" charset="-122"/>
                <a:cs typeface="Segoe UI"/>
              </a:rPr>
              <a:t>(</a:t>
            </a:r>
            <a:r>
              <a:rPr lang="en-US" altLang="zh-CN" sz="800" spc="-5" dirty="0" smtClean="0">
                <a:latin typeface="Segoe UI"/>
                <a:cs typeface="Segoe UI"/>
              </a:rPr>
              <a:t>LS3-LS4</a:t>
            </a:r>
            <a:r>
              <a:rPr lang="en-US" altLang="zh-CN" sz="800" dirty="0" smtClean="0">
                <a:latin typeface="宋体" panose="02010600030101010101" pitchFamily="2" charset="-122"/>
                <a:cs typeface="Segoe UI"/>
              </a:rPr>
              <a:t>)</a:t>
            </a:r>
            <a:r>
              <a:rPr lang="zh-CN" altLang="en-US" sz="800" spc="-5" dirty="0" smtClean="0">
                <a:latin typeface="Segoe UI"/>
                <a:cs typeface="Segoe UI"/>
              </a:rPr>
              <a:t>＜</a:t>
            </a:r>
            <a:r>
              <a:rPr lang="en-US" altLang="zh-CN" sz="800" spc="-5" dirty="0" err="1" smtClean="0">
                <a:latin typeface="Segoe UI"/>
                <a:cs typeface="Segoe UI"/>
              </a:rPr>
              <a:t>Abar</a:t>
            </a:r>
            <a:endParaRPr lang="en-US" altLang="zh-CN" sz="800" spc="-5" dirty="0">
              <a:latin typeface="Segoe UI"/>
              <a:cs typeface="Segoe UI"/>
            </a:endParaRPr>
          </a:p>
          <a:p>
            <a:pPr marL="12700" algn="ctr">
              <a:spcBef>
                <a:spcPts val="100"/>
              </a:spcBef>
            </a:pPr>
            <a:r>
              <a:rPr lang="zh-CN" altLang="en-US" sz="800" dirty="0">
                <a:latin typeface="Segoe UI"/>
                <a:cs typeface="Segoe UI"/>
              </a:rPr>
              <a:t>高压</a:t>
            </a:r>
            <a:r>
              <a:rPr lang="en-US" altLang="zh-CN" sz="800" dirty="0" smtClean="0">
                <a:latin typeface="Segoe UI"/>
                <a:cs typeface="Segoe UI"/>
              </a:rPr>
              <a:t>ABS</a:t>
            </a:r>
            <a:r>
              <a:rPr lang="en-US" altLang="zh-CN" sz="800" dirty="0" smtClean="0">
                <a:latin typeface="宋体" panose="02010600030101010101" pitchFamily="2" charset="-122"/>
                <a:cs typeface="Segoe UI"/>
              </a:rPr>
              <a:t>(</a:t>
            </a:r>
            <a:r>
              <a:rPr lang="en-US" altLang="zh-CN" sz="800" dirty="0" smtClean="0">
                <a:latin typeface="Segoe UI"/>
                <a:cs typeface="Segoe UI"/>
              </a:rPr>
              <a:t>H</a:t>
            </a:r>
            <a:r>
              <a:rPr lang="en-US" altLang="zh-CN" sz="800" spc="-5" dirty="0" smtClean="0">
                <a:latin typeface="Segoe UI"/>
                <a:cs typeface="Segoe UI"/>
              </a:rPr>
              <a:t>S3-</a:t>
            </a:r>
            <a:r>
              <a:rPr lang="en-US" altLang="zh-CN" sz="800" dirty="0" smtClean="0">
                <a:latin typeface="Segoe UI"/>
                <a:cs typeface="Segoe UI"/>
              </a:rPr>
              <a:t>H</a:t>
            </a:r>
            <a:r>
              <a:rPr lang="en-US" altLang="zh-CN" sz="800" spc="-5" dirty="0" smtClean="0">
                <a:latin typeface="Segoe UI"/>
                <a:cs typeface="Segoe UI"/>
              </a:rPr>
              <a:t>S4</a:t>
            </a:r>
            <a:r>
              <a:rPr lang="en-US" altLang="zh-CN" sz="800" dirty="0" smtClean="0">
                <a:latin typeface="宋体" panose="02010600030101010101" pitchFamily="2" charset="-122"/>
                <a:cs typeface="Segoe UI"/>
              </a:rPr>
              <a:t>)</a:t>
            </a:r>
            <a:r>
              <a:rPr lang="zh-CN" altLang="en-US" sz="800" spc="-5" dirty="0" smtClean="0">
                <a:latin typeface="Segoe UI"/>
                <a:cs typeface="Segoe UI"/>
              </a:rPr>
              <a:t>＜</a:t>
            </a:r>
            <a:r>
              <a:rPr lang="en-US" altLang="zh-CN" sz="800" spc="-5" dirty="0" err="1" smtClean="0">
                <a:latin typeface="Segoe UI"/>
                <a:cs typeface="Segoe UI"/>
              </a:rPr>
              <a:t>Bbar</a:t>
            </a:r>
            <a:endParaRPr lang="en-US" altLang="zh-CN" sz="800" spc="-5" dirty="0" smtClean="0">
              <a:latin typeface="Segoe UI"/>
              <a:cs typeface="Segoe UI"/>
            </a:endParaRPr>
          </a:p>
          <a:p>
            <a:pPr marL="12700" algn="ctr">
              <a:spcBef>
                <a:spcPts val="100"/>
              </a:spcBef>
            </a:pPr>
            <a:r>
              <a:rPr lang="en-US" altLang="zh-CN" sz="800" spc="-5" dirty="0" smtClean="0">
                <a:latin typeface="Segoe UI"/>
                <a:cs typeface="Segoe UI"/>
              </a:rPr>
              <a:t>HS2</a:t>
            </a:r>
            <a:r>
              <a:rPr lang="zh-CN" altLang="en-US" sz="800" spc="-5" dirty="0" smtClean="0">
                <a:latin typeface="Segoe UI"/>
                <a:cs typeface="Segoe UI"/>
              </a:rPr>
              <a:t>对应</a:t>
            </a:r>
            <a:r>
              <a:rPr lang="zh-CN" altLang="en-US" sz="800" spc="-5" dirty="0">
                <a:latin typeface="Segoe UI"/>
                <a:cs typeface="Segoe UI"/>
              </a:rPr>
              <a:t>的温度</a:t>
            </a:r>
            <a:r>
              <a:rPr lang="en-US" altLang="zh-CN" sz="800" spc="-5" dirty="0">
                <a:latin typeface="Segoe UI"/>
                <a:cs typeface="Segoe UI"/>
              </a:rPr>
              <a:t>-</a:t>
            </a:r>
            <a:r>
              <a:rPr lang="zh-CN" altLang="en-US" sz="800" spc="-5" dirty="0">
                <a:latin typeface="Segoe UI"/>
                <a:cs typeface="Segoe UI"/>
              </a:rPr>
              <a:t> </a:t>
            </a:r>
            <a:r>
              <a:rPr lang="en-US" altLang="zh-CN" sz="800" spc="-5" dirty="0" smtClean="0">
                <a:latin typeface="Segoe UI"/>
                <a:cs typeface="Segoe UI"/>
              </a:rPr>
              <a:t>LS4</a:t>
            </a:r>
            <a:r>
              <a:rPr lang="zh-CN" altLang="en-US" sz="800" spc="-5" dirty="0" smtClean="0">
                <a:latin typeface="Segoe UI"/>
                <a:cs typeface="Segoe UI"/>
              </a:rPr>
              <a:t>对应</a:t>
            </a:r>
            <a:r>
              <a:rPr lang="zh-CN" altLang="en-US" sz="800" spc="-5" dirty="0">
                <a:latin typeface="Segoe UI"/>
                <a:cs typeface="Segoe UI"/>
              </a:rPr>
              <a:t>的温度＞</a:t>
            </a:r>
            <a:r>
              <a:rPr lang="en-US" altLang="zh-CN" sz="800" spc="-5" dirty="0">
                <a:latin typeface="Segoe UI"/>
                <a:cs typeface="Segoe UI"/>
              </a:rPr>
              <a:t>3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 smtClean="0">
              <a:latin typeface="Segoe UI"/>
              <a:cs typeface="Segoe UI"/>
            </a:endParaRPr>
          </a:p>
          <a:p>
            <a:pPr marL="12700" algn="ctr">
              <a:spcBef>
                <a:spcPts val="100"/>
              </a:spcBef>
            </a:pPr>
            <a:r>
              <a:rPr lang="en-US" altLang="zh-CN" sz="800" spc="-5" dirty="0" smtClean="0">
                <a:latin typeface="Segoe UI"/>
                <a:cs typeface="Segoe UI"/>
              </a:rPr>
              <a:t>HS4</a:t>
            </a:r>
            <a:r>
              <a:rPr lang="zh-CN" altLang="en-US" sz="800" spc="-5" dirty="0" smtClean="0">
                <a:latin typeface="Segoe UI"/>
                <a:cs typeface="Segoe UI"/>
              </a:rPr>
              <a:t>对应</a:t>
            </a:r>
            <a:r>
              <a:rPr lang="zh-CN" altLang="en-US" sz="800" spc="-5" dirty="0">
                <a:latin typeface="Segoe UI"/>
                <a:cs typeface="Segoe UI"/>
              </a:rPr>
              <a:t>的温度</a:t>
            </a:r>
            <a:r>
              <a:rPr lang="en-US" altLang="zh-CN" sz="800" spc="-5" dirty="0">
                <a:latin typeface="Segoe UI"/>
                <a:cs typeface="Segoe UI"/>
              </a:rPr>
              <a:t>-TH7</a:t>
            </a:r>
            <a:r>
              <a:rPr lang="zh-CN" altLang="en-US" sz="800" spc="-5" dirty="0">
                <a:latin typeface="Segoe UI"/>
                <a:cs typeface="Segoe UI"/>
              </a:rPr>
              <a:t> ＞</a:t>
            </a:r>
            <a:r>
              <a:rPr lang="en-US" altLang="zh-CN" sz="800" spc="-5" dirty="0">
                <a:latin typeface="Segoe UI"/>
                <a:cs typeface="Segoe UI"/>
              </a:rPr>
              <a:t>1.5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>
              <a:latin typeface="Segoe UI"/>
              <a:cs typeface="Segoe UI"/>
            </a:endParaRPr>
          </a:p>
        </p:txBody>
      </p:sp>
      <p:sp>
        <p:nvSpPr>
          <p:cNvPr id="933" name="object 433"/>
          <p:cNvSpPr/>
          <p:nvPr/>
        </p:nvSpPr>
        <p:spPr>
          <a:xfrm>
            <a:off x="9582027" y="5514617"/>
            <a:ext cx="1455980" cy="595650"/>
          </a:xfrm>
          <a:custGeom>
            <a:avLst/>
            <a:gdLst/>
            <a:ahLst/>
            <a:cxnLst/>
            <a:rect l="l" t="t" r="r" b="b"/>
            <a:pathLst>
              <a:path w="901065" h="440689">
                <a:moveTo>
                  <a:pt x="679703" y="0"/>
                </a:moveTo>
                <a:lnTo>
                  <a:pt x="220979" y="0"/>
                </a:lnTo>
                <a:lnTo>
                  <a:pt x="176480" y="4429"/>
                </a:lnTo>
                <a:lnTo>
                  <a:pt x="135016" y="17145"/>
                </a:lnTo>
                <a:lnTo>
                  <a:pt x="97482" y="37290"/>
                </a:lnTo>
                <a:lnTo>
                  <a:pt x="64769" y="64008"/>
                </a:lnTo>
                <a:lnTo>
                  <a:pt x="37772" y="96440"/>
                </a:lnTo>
                <a:lnTo>
                  <a:pt x="17383" y="133731"/>
                </a:lnTo>
                <a:lnTo>
                  <a:pt x="4494" y="175021"/>
                </a:lnTo>
                <a:lnTo>
                  <a:pt x="0" y="219456"/>
                </a:lnTo>
                <a:lnTo>
                  <a:pt x="4494" y="263955"/>
                </a:lnTo>
                <a:lnTo>
                  <a:pt x="17383" y="305419"/>
                </a:lnTo>
                <a:lnTo>
                  <a:pt x="37772" y="342953"/>
                </a:lnTo>
                <a:lnTo>
                  <a:pt x="64769" y="375666"/>
                </a:lnTo>
                <a:lnTo>
                  <a:pt x="97482" y="402663"/>
                </a:lnTo>
                <a:lnTo>
                  <a:pt x="135016" y="423052"/>
                </a:lnTo>
                <a:lnTo>
                  <a:pt x="176480" y="435941"/>
                </a:lnTo>
                <a:lnTo>
                  <a:pt x="220979" y="440436"/>
                </a:lnTo>
                <a:lnTo>
                  <a:pt x="679703" y="440436"/>
                </a:lnTo>
                <a:lnTo>
                  <a:pt x="724203" y="435941"/>
                </a:lnTo>
                <a:lnTo>
                  <a:pt x="765667" y="423052"/>
                </a:lnTo>
                <a:lnTo>
                  <a:pt x="803201" y="402663"/>
                </a:lnTo>
                <a:lnTo>
                  <a:pt x="835913" y="375666"/>
                </a:lnTo>
                <a:lnTo>
                  <a:pt x="862911" y="342953"/>
                </a:lnTo>
                <a:lnTo>
                  <a:pt x="883300" y="305419"/>
                </a:lnTo>
                <a:lnTo>
                  <a:pt x="896189" y="263955"/>
                </a:lnTo>
                <a:lnTo>
                  <a:pt x="900683" y="219456"/>
                </a:lnTo>
                <a:lnTo>
                  <a:pt x="896189" y="175021"/>
                </a:lnTo>
                <a:lnTo>
                  <a:pt x="883300" y="133731"/>
                </a:lnTo>
                <a:lnTo>
                  <a:pt x="862911" y="96440"/>
                </a:lnTo>
                <a:lnTo>
                  <a:pt x="835913" y="64008"/>
                </a:lnTo>
                <a:lnTo>
                  <a:pt x="803201" y="37290"/>
                </a:lnTo>
                <a:lnTo>
                  <a:pt x="765667" y="17145"/>
                </a:lnTo>
                <a:lnTo>
                  <a:pt x="724203" y="4429"/>
                </a:lnTo>
                <a:lnTo>
                  <a:pt x="6797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 anchor="ctr"/>
          <a:lstStyle/>
          <a:p>
            <a:pPr marL="12065" marR="5080" algn="ctr">
              <a:lnSpc>
                <a:spcPct val="107500"/>
              </a:lnSpc>
              <a:spcBef>
                <a:spcPts val="100"/>
              </a:spcBef>
            </a:pPr>
            <a:r>
              <a:rPr lang="zh-CN" altLang="en-US" sz="1050" dirty="0" smtClean="0">
                <a:latin typeface="黑体"/>
                <a:cs typeface="黑体"/>
              </a:rPr>
              <a:t>报</a:t>
            </a:r>
            <a:r>
              <a:rPr lang="zh-CN" altLang="en-US" sz="1050" spc="-15" dirty="0" smtClean="0">
                <a:latin typeface="黑体"/>
                <a:cs typeface="黑体"/>
              </a:rPr>
              <a:t>低压</a:t>
            </a:r>
            <a:r>
              <a:rPr lang="en-US" altLang="zh-CN" sz="1050" spc="-15" dirty="0" smtClean="0">
                <a:latin typeface="黑体"/>
                <a:cs typeface="黑体"/>
              </a:rPr>
              <a:t>LS2/4/HS2/4</a:t>
            </a:r>
            <a:r>
              <a:rPr lang="zh-CN" altLang="en-US" sz="1050" dirty="0" smtClean="0">
                <a:latin typeface="黑体"/>
                <a:cs typeface="黑体"/>
              </a:rPr>
              <a:t>异</a:t>
            </a:r>
            <a:r>
              <a:rPr lang="zh-CN" altLang="en-US" sz="1050" spc="-15" dirty="0" smtClean="0">
                <a:latin typeface="黑体"/>
                <a:cs typeface="黑体"/>
              </a:rPr>
              <a:t>常</a:t>
            </a:r>
            <a:r>
              <a:rPr lang="zh-CN" altLang="en-US" sz="1050" spc="-15" dirty="0" smtClean="0">
                <a:latin typeface="黑体"/>
                <a:cs typeface="黑体"/>
              </a:rPr>
              <a:t>，弹窗是否继续测试，按是继续，按否停止</a:t>
            </a:r>
            <a:endParaRPr lang="zh-CN" altLang="en-US" sz="1050" dirty="0">
              <a:latin typeface="黑体"/>
              <a:cs typeface="黑体"/>
            </a:endParaRPr>
          </a:p>
        </p:txBody>
      </p:sp>
      <p:sp>
        <p:nvSpPr>
          <p:cNvPr id="934" name="object 422"/>
          <p:cNvSpPr/>
          <p:nvPr/>
        </p:nvSpPr>
        <p:spPr>
          <a:xfrm>
            <a:off x="7780724" y="7178175"/>
            <a:ext cx="1622683" cy="484528"/>
          </a:xfrm>
          <a:custGeom>
            <a:avLst/>
            <a:gdLst/>
            <a:ahLst/>
            <a:cxnLst/>
            <a:rect l="l" t="t" r="r" b="b"/>
            <a:pathLst>
              <a:path w="929639" h="269875">
                <a:moveTo>
                  <a:pt x="464820" y="0"/>
                </a:moveTo>
                <a:lnTo>
                  <a:pt x="0" y="134112"/>
                </a:lnTo>
                <a:lnTo>
                  <a:pt x="464820" y="269748"/>
                </a:lnTo>
                <a:lnTo>
                  <a:pt x="929640" y="134112"/>
                </a:lnTo>
                <a:lnTo>
                  <a:pt x="46482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800" spc="-5" dirty="0" smtClean="0">
                <a:latin typeface="Segoe UI"/>
                <a:cs typeface="Segoe UI"/>
              </a:rPr>
              <a:t>(TH2-2</a:t>
            </a:r>
            <a:r>
              <a:rPr lang="en-US" altLang="zh-CN" sz="800" spc="-5" dirty="0">
                <a:latin typeface="Segoe UI"/>
                <a:cs typeface="Segoe UI"/>
              </a:rPr>
              <a:t>)</a:t>
            </a:r>
            <a:r>
              <a:rPr lang="en-US" altLang="zh-CN" sz="800" spc="-5" dirty="0" smtClean="0">
                <a:latin typeface="Segoe UI"/>
                <a:cs typeface="Segoe UI"/>
              </a:rPr>
              <a:t>-</a:t>
            </a:r>
            <a:r>
              <a:rPr lang="zh-CN" altLang="en-US" sz="800" spc="-5" dirty="0">
                <a:latin typeface="Segoe UI"/>
                <a:cs typeface="Segoe UI"/>
              </a:rPr>
              <a:t>高压</a:t>
            </a:r>
            <a:r>
              <a:rPr lang="en-US" altLang="zh-CN" sz="800" spc="-5" dirty="0" smtClean="0">
                <a:latin typeface="Segoe UI"/>
                <a:cs typeface="Segoe UI"/>
              </a:rPr>
              <a:t>HS2</a:t>
            </a:r>
            <a:r>
              <a:rPr lang="zh-CN" altLang="en-US" sz="800" spc="-5" dirty="0" smtClean="0">
                <a:latin typeface="Segoe UI"/>
                <a:cs typeface="Segoe UI"/>
              </a:rPr>
              <a:t>对应</a:t>
            </a:r>
            <a:r>
              <a:rPr lang="zh-CN" altLang="en-US" sz="800" spc="-5" dirty="0">
                <a:latin typeface="Segoe UI"/>
                <a:cs typeface="Segoe UI"/>
              </a:rPr>
              <a:t>的</a:t>
            </a:r>
            <a:r>
              <a:rPr lang="zh-CN" altLang="en-US" sz="800" spc="-5" dirty="0" smtClean="0">
                <a:latin typeface="Segoe UI"/>
                <a:cs typeface="Segoe UI"/>
              </a:rPr>
              <a:t>温度＞</a:t>
            </a:r>
            <a:r>
              <a:rPr lang="en-US" altLang="zh-CN" sz="800" spc="-5" dirty="0" smtClean="0">
                <a:latin typeface="Segoe UI"/>
                <a:cs typeface="Segoe UI"/>
              </a:rPr>
              <a:t>20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 smtClean="0">
              <a:latin typeface="Segoe UI"/>
              <a:cs typeface="Segoe UI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800" spc="-5" dirty="0" smtClean="0">
                <a:latin typeface="Segoe UI"/>
                <a:cs typeface="Segoe UI"/>
              </a:rPr>
              <a:t>排气</a:t>
            </a:r>
            <a:r>
              <a:rPr lang="en-US" altLang="zh-CN" sz="800" dirty="0" smtClean="0">
                <a:latin typeface="Segoe UI"/>
                <a:cs typeface="Segoe UI"/>
              </a:rPr>
              <a:t>ABS{</a:t>
            </a:r>
            <a:r>
              <a:rPr lang="en-US" altLang="zh-CN" sz="800" spc="-5" dirty="0" smtClean="0">
                <a:latin typeface="Segoe UI"/>
                <a:cs typeface="Segoe UI"/>
              </a:rPr>
              <a:t> (</a:t>
            </a:r>
            <a:r>
              <a:rPr lang="en-US" altLang="zh-CN" sz="800" spc="-5" dirty="0">
                <a:latin typeface="Segoe UI"/>
                <a:cs typeface="Segoe UI"/>
              </a:rPr>
              <a:t>TH1-1)-(TH2-2</a:t>
            </a:r>
            <a:r>
              <a:rPr lang="en-US" altLang="zh-CN" sz="800" spc="-5" dirty="0" smtClean="0">
                <a:latin typeface="Segoe UI"/>
                <a:cs typeface="Segoe UI"/>
              </a:rPr>
              <a:t>)} </a:t>
            </a:r>
            <a:r>
              <a:rPr lang="zh-CN" altLang="en-US" sz="800" spc="-5" dirty="0" smtClean="0">
                <a:latin typeface="Segoe UI"/>
                <a:cs typeface="Segoe UI"/>
              </a:rPr>
              <a:t>＜ </a:t>
            </a:r>
            <a:r>
              <a:rPr lang="en-US" altLang="zh-CN" sz="800" spc="-5" dirty="0" smtClean="0">
                <a:latin typeface="Segoe UI"/>
                <a:cs typeface="Segoe UI"/>
              </a:rPr>
              <a:t>C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>
              <a:latin typeface="Segoe UI"/>
              <a:cs typeface="Segoe UI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zh-CN" altLang="en-US" sz="800" spc="-5" dirty="0" smtClean="0">
                <a:latin typeface="Segoe UI"/>
                <a:cs typeface="Segoe UI"/>
              </a:rPr>
              <a:t>排气</a:t>
            </a:r>
            <a:r>
              <a:rPr lang="en-US" altLang="zh-CN" sz="800" spc="-5" dirty="0" smtClean="0">
                <a:latin typeface="Segoe UI"/>
                <a:cs typeface="Segoe UI"/>
              </a:rPr>
              <a:t>ABS{ (</a:t>
            </a:r>
            <a:r>
              <a:rPr lang="en-US" altLang="zh-CN" sz="800" spc="-5" dirty="0">
                <a:latin typeface="Segoe UI"/>
                <a:cs typeface="Segoe UI"/>
              </a:rPr>
              <a:t>TH1-3)-(TH2-4</a:t>
            </a:r>
            <a:r>
              <a:rPr lang="en-US" altLang="zh-CN" sz="800" spc="-5" dirty="0" smtClean="0">
                <a:latin typeface="Segoe UI"/>
                <a:cs typeface="Segoe UI"/>
              </a:rPr>
              <a:t>)}</a:t>
            </a:r>
            <a:r>
              <a:rPr lang="zh-CN" altLang="en-US" sz="800" spc="-5" dirty="0" smtClean="0">
                <a:latin typeface="Segoe UI"/>
                <a:cs typeface="Segoe UI"/>
              </a:rPr>
              <a:t>＜ </a:t>
            </a:r>
            <a:r>
              <a:rPr lang="en-US" altLang="zh-CN" sz="800" spc="-5" dirty="0" smtClean="0">
                <a:latin typeface="Segoe UI"/>
                <a:cs typeface="Segoe UI"/>
              </a:rPr>
              <a:t>C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 smtClean="0">
              <a:latin typeface="Segoe UI"/>
              <a:cs typeface="Segoe UI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800" spc="-5" dirty="0" smtClean="0">
                <a:latin typeface="Segoe UI"/>
                <a:cs typeface="Segoe UI"/>
              </a:rPr>
              <a:t>(</a:t>
            </a:r>
            <a:r>
              <a:rPr lang="en-US" altLang="zh-CN" sz="800" spc="-5" dirty="0">
                <a:latin typeface="Segoe UI"/>
                <a:cs typeface="Segoe UI"/>
              </a:rPr>
              <a:t>TH2-4</a:t>
            </a:r>
            <a:r>
              <a:rPr lang="en-US" altLang="zh-CN" sz="800" spc="-5" dirty="0" smtClean="0">
                <a:latin typeface="Segoe UI"/>
                <a:cs typeface="Segoe UI"/>
              </a:rPr>
              <a:t>)-</a:t>
            </a:r>
            <a:r>
              <a:rPr lang="zh-CN" altLang="en-US" sz="800" spc="-5" dirty="0">
                <a:latin typeface="Segoe UI"/>
                <a:cs typeface="Segoe UI"/>
              </a:rPr>
              <a:t>高压</a:t>
            </a:r>
            <a:r>
              <a:rPr lang="en-US" altLang="zh-CN" sz="800" spc="-5" dirty="0" smtClean="0">
                <a:latin typeface="Segoe UI"/>
                <a:cs typeface="Segoe UI"/>
              </a:rPr>
              <a:t>HS4</a:t>
            </a:r>
            <a:r>
              <a:rPr lang="zh-CN" altLang="en-US" sz="800" spc="-5" dirty="0" smtClean="0">
                <a:latin typeface="Segoe UI"/>
                <a:cs typeface="Segoe UI"/>
              </a:rPr>
              <a:t>对应</a:t>
            </a:r>
            <a:r>
              <a:rPr lang="zh-CN" altLang="en-US" sz="800" spc="-5" dirty="0">
                <a:latin typeface="Segoe UI"/>
                <a:cs typeface="Segoe UI"/>
              </a:rPr>
              <a:t>的</a:t>
            </a:r>
            <a:r>
              <a:rPr lang="zh-CN" altLang="en-US" sz="800" spc="-5" dirty="0" smtClean="0">
                <a:latin typeface="Segoe UI"/>
                <a:cs typeface="Segoe UI"/>
              </a:rPr>
              <a:t>温度</a:t>
            </a:r>
            <a:r>
              <a:rPr lang="zh-CN" altLang="en-US" sz="800" spc="-5" dirty="0">
                <a:latin typeface="Segoe UI"/>
                <a:cs typeface="Segoe UI"/>
              </a:rPr>
              <a:t>＞</a:t>
            </a:r>
            <a:r>
              <a:rPr lang="en-US" altLang="zh-CN" sz="800" spc="-5" dirty="0" smtClean="0">
                <a:latin typeface="Segoe UI"/>
                <a:cs typeface="Segoe UI"/>
              </a:rPr>
              <a:t>2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>
              <a:latin typeface="Segoe UI"/>
              <a:cs typeface="Segoe UI"/>
            </a:endParaRPr>
          </a:p>
        </p:txBody>
      </p:sp>
      <p:sp>
        <p:nvSpPr>
          <p:cNvPr id="965" name="object 422"/>
          <p:cNvSpPr/>
          <p:nvPr/>
        </p:nvSpPr>
        <p:spPr>
          <a:xfrm>
            <a:off x="7661863" y="7868437"/>
            <a:ext cx="1840457" cy="390019"/>
          </a:xfrm>
          <a:custGeom>
            <a:avLst/>
            <a:gdLst/>
            <a:ahLst/>
            <a:cxnLst/>
            <a:rect l="l" t="t" r="r" b="b"/>
            <a:pathLst>
              <a:path w="929639" h="269875">
                <a:moveTo>
                  <a:pt x="464820" y="0"/>
                </a:moveTo>
                <a:lnTo>
                  <a:pt x="0" y="134112"/>
                </a:lnTo>
                <a:lnTo>
                  <a:pt x="464820" y="269748"/>
                </a:lnTo>
                <a:lnTo>
                  <a:pt x="929640" y="134112"/>
                </a:lnTo>
                <a:lnTo>
                  <a:pt x="46482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marL="12700" algn="ctr">
              <a:spcBef>
                <a:spcPts val="100"/>
              </a:spcBef>
            </a:pPr>
            <a:r>
              <a:rPr lang="zh-CN" altLang="en-US" sz="800" spc="-5" dirty="0" smtClean="0">
                <a:latin typeface="Segoe UI"/>
                <a:cs typeface="Segoe UI"/>
              </a:rPr>
              <a:t>出盘</a:t>
            </a:r>
            <a:r>
              <a:rPr lang="en-US" altLang="zh-CN" sz="800" spc="-5" dirty="0" smtClean="0">
                <a:latin typeface="Segoe UI"/>
                <a:cs typeface="Segoe UI"/>
              </a:rPr>
              <a:t>ABS</a:t>
            </a:r>
            <a:r>
              <a:rPr lang="en-US" altLang="zh-CN" sz="800" spc="-5" dirty="0">
                <a:latin typeface="Segoe UI"/>
                <a:cs typeface="Segoe UI"/>
              </a:rPr>
              <a:t> </a:t>
            </a:r>
            <a:r>
              <a:rPr lang="en-US" altLang="zh-CN" sz="800" spc="-5" dirty="0" smtClean="0">
                <a:latin typeface="Segoe UI"/>
                <a:cs typeface="Segoe UI"/>
              </a:rPr>
              <a:t>{(</a:t>
            </a:r>
            <a:r>
              <a:rPr lang="en-US" altLang="zh-CN" sz="800" spc="-5" dirty="0">
                <a:latin typeface="Segoe UI"/>
                <a:cs typeface="Segoe UI"/>
              </a:rPr>
              <a:t>TH4-2</a:t>
            </a:r>
            <a:r>
              <a:rPr lang="en-US" altLang="zh-CN" sz="800" spc="-5" dirty="0" smtClean="0">
                <a:latin typeface="Segoe UI"/>
                <a:cs typeface="Segoe UI"/>
              </a:rPr>
              <a:t>)–(</a:t>
            </a:r>
            <a:r>
              <a:rPr lang="en-US" altLang="zh-CN" sz="800" spc="-5" dirty="0">
                <a:latin typeface="Segoe UI"/>
                <a:cs typeface="Segoe UI"/>
              </a:rPr>
              <a:t>TH3-1</a:t>
            </a:r>
            <a:r>
              <a:rPr lang="en-US" altLang="zh-CN" sz="800" spc="-5" dirty="0" smtClean="0">
                <a:latin typeface="Segoe UI"/>
                <a:cs typeface="Segoe UI"/>
              </a:rPr>
              <a:t>)} </a:t>
            </a:r>
            <a:r>
              <a:rPr lang="zh-CN" altLang="en-US" sz="800" spc="-5" dirty="0" smtClean="0">
                <a:latin typeface="Segoe UI"/>
                <a:cs typeface="Segoe UI"/>
              </a:rPr>
              <a:t>＜ </a:t>
            </a:r>
            <a:r>
              <a:rPr lang="en-US" altLang="zh-CN" sz="800" spc="-5" dirty="0" smtClean="0">
                <a:latin typeface="Segoe UI"/>
                <a:cs typeface="Segoe UI"/>
              </a:rPr>
              <a:t>D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 smtClean="0">
              <a:latin typeface="Segoe UI"/>
              <a:cs typeface="Segoe UI"/>
            </a:endParaRPr>
          </a:p>
          <a:p>
            <a:pPr marL="12700" algn="ctr">
              <a:spcBef>
                <a:spcPts val="100"/>
              </a:spcBef>
            </a:pPr>
            <a:r>
              <a:rPr lang="en-US" altLang="zh-CN" sz="800" spc="-5" dirty="0" smtClean="0">
                <a:latin typeface="Segoe UI"/>
                <a:cs typeface="Segoe UI"/>
              </a:rPr>
              <a:t>ABS{(TH4-2)-</a:t>
            </a:r>
            <a:r>
              <a:rPr lang="zh-CN" altLang="en-US" sz="800" spc="-5" dirty="0">
                <a:latin typeface="Segoe UI"/>
                <a:cs typeface="Segoe UI"/>
              </a:rPr>
              <a:t>低压</a:t>
            </a:r>
            <a:r>
              <a:rPr lang="en-US" altLang="zh-CN" sz="800" spc="-5" dirty="0" smtClean="0">
                <a:latin typeface="Segoe UI"/>
                <a:cs typeface="Segoe UI"/>
              </a:rPr>
              <a:t>LS2</a:t>
            </a:r>
            <a:r>
              <a:rPr lang="zh-CN" altLang="en-US" sz="800" spc="-5" dirty="0" smtClean="0">
                <a:latin typeface="Segoe UI"/>
                <a:cs typeface="Segoe UI"/>
              </a:rPr>
              <a:t>对应</a:t>
            </a:r>
            <a:r>
              <a:rPr lang="zh-CN" altLang="en-US" sz="800" spc="-5" dirty="0">
                <a:latin typeface="Segoe UI"/>
                <a:cs typeface="Segoe UI"/>
              </a:rPr>
              <a:t>的</a:t>
            </a:r>
            <a:r>
              <a:rPr lang="zh-CN" altLang="en-US" sz="800" spc="-5" dirty="0" smtClean="0">
                <a:latin typeface="Segoe UI"/>
                <a:cs typeface="Segoe UI"/>
              </a:rPr>
              <a:t>温度</a:t>
            </a:r>
            <a:r>
              <a:rPr lang="en-US" altLang="zh-CN" sz="800" spc="-5" dirty="0" smtClean="0">
                <a:latin typeface="Segoe UI"/>
                <a:cs typeface="Segoe UI"/>
              </a:rPr>
              <a:t>}</a:t>
            </a:r>
            <a:r>
              <a:rPr lang="zh-CN" altLang="en-US" sz="800" spc="-5" dirty="0">
                <a:latin typeface="Segoe UI"/>
                <a:cs typeface="Segoe UI"/>
              </a:rPr>
              <a:t> ＜ </a:t>
            </a:r>
            <a:r>
              <a:rPr lang="en-US" altLang="zh-CN" sz="800" spc="-5" dirty="0" smtClean="0">
                <a:latin typeface="Segoe UI"/>
                <a:cs typeface="Segoe UI"/>
              </a:rPr>
              <a:t>D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>
              <a:latin typeface="Segoe UI"/>
              <a:cs typeface="Segoe UI"/>
            </a:endParaRPr>
          </a:p>
        </p:txBody>
      </p:sp>
      <p:sp>
        <p:nvSpPr>
          <p:cNvPr id="967" name="object 73"/>
          <p:cNvSpPr txBox="1"/>
          <p:nvPr/>
        </p:nvSpPr>
        <p:spPr>
          <a:xfrm>
            <a:off x="9003139" y="6443391"/>
            <a:ext cx="516493" cy="125756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水</a:t>
            </a:r>
            <a:r>
              <a:rPr sz="800" dirty="0" smtClean="0">
                <a:latin typeface="宋体"/>
                <a:cs typeface="宋体"/>
              </a:rPr>
              <a:t>温差</a:t>
            </a:r>
            <a:r>
              <a:rPr lang="en-US" sz="800" dirty="0" smtClean="0">
                <a:latin typeface="宋体"/>
                <a:cs typeface="宋体"/>
              </a:rPr>
              <a:t>F:1</a:t>
            </a:r>
            <a:endParaRPr sz="800" dirty="0">
              <a:latin typeface="宋体"/>
              <a:cs typeface="宋体"/>
            </a:endParaRPr>
          </a:p>
        </p:txBody>
      </p:sp>
      <p:sp>
        <p:nvSpPr>
          <p:cNvPr id="968" name="object 433"/>
          <p:cNvSpPr/>
          <p:nvPr/>
        </p:nvSpPr>
        <p:spPr>
          <a:xfrm>
            <a:off x="9592784" y="6482091"/>
            <a:ext cx="1389564" cy="452285"/>
          </a:xfrm>
          <a:custGeom>
            <a:avLst/>
            <a:gdLst/>
            <a:ahLst/>
            <a:cxnLst/>
            <a:rect l="l" t="t" r="r" b="b"/>
            <a:pathLst>
              <a:path w="901065" h="440689">
                <a:moveTo>
                  <a:pt x="679703" y="0"/>
                </a:moveTo>
                <a:lnTo>
                  <a:pt x="220979" y="0"/>
                </a:lnTo>
                <a:lnTo>
                  <a:pt x="176480" y="4429"/>
                </a:lnTo>
                <a:lnTo>
                  <a:pt x="135016" y="17145"/>
                </a:lnTo>
                <a:lnTo>
                  <a:pt x="97482" y="37290"/>
                </a:lnTo>
                <a:lnTo>
                  <a:pt x="64769" y="64008"/>
                </a:lnTo>
                <a:lnTo>
                  <a:pt x="37772" y="96440"/>
                </a:lnTo>
                <a:lnTo>
                  <a:pt x="17383" y="133731"/>
                </a:lnTo>
                <a:lnTo>
                  <a:pt x="4494" y="175021"/>
                </a:lnTo>
                <a:lnTo>
                  <a:pt x="0" y="219456"/>
                </a:lnTo>
                <a:lnTo>
                  <a:pt x="4494" y="263955"/>
                </a:lnTo>
                <a:lnTo>
                  <a:pt x="17383" y="305419"/>
                </a:lnTo>
                <a:lnTo>
                  <a:pt x="37772" y="342953"/>
                </a:lnTo>
                <a:lnTo>
                  <a:pt x="64769" y="375666"/>
                </a:lnTo>
                <a:lnTo>
                  <a:pt x="97482" y="402663"/>
                </a:lnTo>
                <a:lnTo>
                  <a:pt x="135016" y="423052"/>
                </a:lnTo>
                <a:lnTo>
                  <a:pt x="176480" y="435941"/>
                </a:lnTo>
                <a:lnTo>
                  <a:pt x="220979" y="440436"/>
                </a:lnTo>
                <a:lnTo>
                  <a:pt x="679703" y="440436"/>
                </a:lnTo>
                <a:lnTo>
                  <a:pt x="724203" y="435941"/>
                </a:lnTo>
                <a:lnTo>
                  <a:pt x="765667" y="423052"/>
                </a:lnTo>
                <a:lnTo>
                  <a:pt x="803201" y="402663"/>
                </a:lnTo>
                <a:lnTo>
                  <a:pt x="835913" y="375666"/>
                </a:lnTo>
                <a:lnTo>
                  <a:pt x="862911" y="342953"/>
                </a:lnTo>
                <a:lnTo>
                  <a:pt x="883300" y="305419"/>
                </a:lnTo>
                <a:lnTo>
                  <a:pt x="896189" y="263955"/>
                </a:lnTo>
                <a:lnTo>
                  <a:pt x="900683" y="219456"/>
                </a:lnTo>
                <a:lnTo>
                  <a:pt x="896189" y="175021"/>
                </a:lnTo>
                <a:lnTo>
                  <a:pt x="883300" y="133731"/>
                </a:lnTo>
                <a:lnTo>
                  <a:pt x="862911" y="96440"/>
                </a:lnTo>
                <a:lnTo>
                  <a:pt x="835913" y="64008"/>
                </a:lnTo>
                <a:lnTo>
                  <a:pt x="803201" y="37290"/>
                </a:lnTo>
                <a:lnTo>
                  <a:pt x="765667" y="17145"/>
                </a:lnTo>
                <a:lnTo>
                  <a:pt x="724203" y="4429"/>
                </a:lnTo>
                <a:lnTo>
                  <a:pt x="6797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 anchor="ctr"/>
          <a:lstStyle/>
          <a:p>
            <a:pPr marL="12065" marR="5080" algn="ctr">
              <a:lnSpc>
                <a:spcPct val="107500"/>
              </a:lnSpc>
              <a:spcBef>
                <a:spcPts val="100"/>
              </a:spcBef>
            </a:pPr>
            <a:r>
              <a:rPr lang="zh-CN" altLang="en-US" sz="900" dirty="0" smtClean="0">
                <a:latin typeface="黑体"/>
                <a:cs typeface="黑体"/>
              </a:rPr>
              <a:t>报水温</a:t>
            </a:r>
            <a:r>
              <a:rPr lang="zh-CN" altLang="en-US" sz="900" dirty="0" smtClean="0">
                <a:latin typeface="黑体"/>
                <a:cs typeface="黑体"/>
              </a:rPr>
              <a:t>探头异</a:t>
            </a:r>
            <a:r>
              <a:rPr lang="zh-CN" altLang="en-US" sz="900" spc="-15" dirty="0" smtClean="0">
                <a:latin typeface="黑体"/>
                <a:cs typeface="黑体"/>
              </a:rPr>
              <a:t>常</a:t>
            </a:r>
            <a:r>
              <a:rPr lang="zh-CN" altLang="en-US" sz="900" dirty="0" smtClean="0">
                <a:latin typeface="黑体"/>
                <a:cs typeface="黑体"/>
              </a:rPr>
              <a:t>”</a:t>
            </a:r>
            <a:r>
              <a:rPr lang="zh-CN" altLang="en-US" sz="900" spc="-15" dirty="0">
                <a:latin typeface="黑体"/>
                <a:cs typeface="黑体"/>
              </a:rPr>
              <a:t>弹窗是否继续测试，按是继续，按否停止</a:t>
            </a:r>
            <a:endParaRPr lang="zh-CN" altLang="en-US" sz="900" dirty="0">
              <a:latin typeface="黑体"/>
              <a:cs typeface="黑体"/>
            </a:endParaRPr>
          </a:p>
        </p:txBody>
      </p:sp>
      <p:sp>
        <p:nvSpPr>
          <p:cNvPr id="1123" name="object 73"/>
          <p:cNvSpPr txBox="1"/>
          <p:nvPr/>
        </p:nvSpPr>
        <p:spPr>
          <a:xfrm>
            <a:off x="9202309" y="5298462"/>
            <a:ext cx="623675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低压</a:t>
            </a:r>
            <a:r>
              <a:rPr sz="800" dirty="0" smtClean="0">
                <a:latin typeface="宋体"/>
                <a:cs typeface="宋体"/>
              </a:rPr>
              <a:t>差</a:t>
            </a:r>
            <a:r>
              <a:rPr lang="en-US" sz="800" dirty="0">
                <a:latin typeface="宋体"/>
                <a:cs typeface="宋体"/>
              </a:rPr>
              <a:t>A</a:t>
            </a:r>
            <a:r>
              <a:rPr sz="800" dirty="0" smtClean="0">
                <a:latin typeface="宋体"/>
                <a:cs typeface="宋体"/>
              </a:rPr>
              <a:t>:</a:t>
            </a:r>
            <a:r>
              <a:rPr lang="en-US" sz="800" dirty="0" smtClean="0">
                <a:latin typeface="宋体"/>
                <a:cs typeface="宋体"/>
              </a:rPr>
              <a:t>2</a:t>
            </a:r>
            <a:endParaRPr sz="800" dirty="0">
              <a:latin typeface="宋体"/>
              <a:cs typeface="宋体"/>
            </a:endParaRPr>
          </a:p>
        </p:txBody>
      </p:sp>
      <p:sp>
        <p:nvSpPr>
          <p:cNvPr id="1124" name="object 73"/>
          <p:cNvSpPr txBox="1"/>
          <p:nvPr/>
        </p:nvSpPr>
        <p:spPr>
          <a:xfrm>
            <a:off x="9207055" y="5420895"/>
            <a:ext cx="623675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高压</a:t>
            </a:r>
            <a:r>
              <a:rPr sz="800" dirty="0" smtClean="0">
                <a:latin typeface="宋体"/>
                <a:cs typeface="宋体"/>
              </a:rPr>
              <a:t>差</a:t>
            </a:r>
            <a:r>
              <a:rPr lang="en-US" sz="800" dirty="0">
                <a:latin typeface="宋体"/>
                <a:cs typeface="宋体"/>
              </a:rPr>
              <a:t>B</a:t>
            </a:r>
            <a:r>
              <a:rPr sz="800" dirty="0" smtClean="0">
                <a:latin typeface="宋体"/>
                <a:cs typeface="宋体"/>
              </a:rPr>
              <a:t>:</a:t>
            </a:r>
            <a:r>
              <a:rPr lang="en-US" sz="800" dirty="0" smtClean="0">
                <a:latin typeface="宋体"/>
                <a:cs typeface="宋体"/>
              </a:rPr>
              <a:t>2</a:t>
            </a:r>
            <a:endParaRPr sz="800" dirty="0">
              <a:latin typeface="宋体"/>
              <a:cs typeface="宋体"/>
            </a:endParaRPr>
          </a:p>
        </p:txBody>
      </p:sp>
      <p:cxnSp>
        <p:nvCxnSpPr>
          <p:cNvPr id="634" name="肘形连接符 633"/>
          <p:cNvCxnSpPr/>
          <p:nvPr/>
        </p:nvCxnSpPr>
        <p:spPr>
          <a:xfrm rot="5400000" flipH="1" flipV="1">
            <a:off x="3848944" y="4542314"/>
            <a:ext cx="8616628" cy="834394"/>
          </a:xfrm>
          <a:prstGeom prst="bentConnector3">
            <a:avLst>
              <a:gd name="adj1" fmla="val 1036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肘形连接符 638"/>
          <p:cNvCxnSpPr/>
          <p:nvPr/>
        </p:nvCxnSpPr>
        <p:spPr>
          <a:xfrm>
            <a:off x="5083128" y="8993711"/>
            <a:ext cx="2660754" cy="274114"/>
          </a:xfrm>
          <a:prstGeom prst="bentConnector3">
            <a:avLst>
              <a:gd name="adj1" fmla="val 1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肘形连接符 642"/>
          <p:cNvCxnSpPr/>
          <p:nvPr/>
        </p:nvCxnSpPr>
        <p:spPr>
          <a:xfrm rot="5400000" flipH="1" flipV="1">
            <a:off x="7328923" y="4398274"/>
            <a:ext cx="8587118" cy="1111348"/>
          </a:xfrm>
          <a:prstGeom prst="bentConnector3">
            <a:avLst>
              <a:gd name="adj1" fmla="val 1031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肘形连接符 647"/>
          <p:cNvCxnSpPr/>
          <p:nvPr/>
        </p:nvCxnSpPr>
        <p:spPr>
          <a:xfrm>
            <a:off x="8590411" y="9136100"/>
            <a:ext cx="2475027" cy="131725"/>
          </a:xfrm>
          <a:prstGeom prst="bentConnector3">
            <a:avLst>
              <a:gd name="adj1" fmla="val 4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bject 11"/>
          <p:cNvSpPr/>
          <p:nvPr/>
        </p:nvSpPr>
        <p:spPr>
          <a:xfrm>
            <a:off x="580333" y="7917271"/>
            <a:ext cx="1210873" cy="346501"/>
          </a:xfrm>
          <a:custGeom>
            <a:avLst/>
            <a:gdLst/>
            <a:ahLst/>
            <a:cxnLst/>
            <a:rect l="l" t="t" r="r" b="b"/>
            <a:pathLst>
              <a:path w="902335" h="289560">
                <a:moveTo>
                  <a:pt x="902208" y="0"/>
                </a:moveTo>
                <a:lnTo>
                  <a:pt x="0" y="0"/>
                </a:lnTo>
                <a:lnTo>
                  <a:pt x="0" y="289560"/>
                </a:lnTo>
                <a:lnTo>
                  <a:pt x="902208" y="289560"/>
                </a:lnTo>
                <a:lnTo>
                  <a:pt x="902208" y="0"/>
                </a:lnTo>
                <a:close/>
              </a:path>
            </a:pathLst>
          </a:custGeom>
          <a:solidFill>
            <a:srgbClr val="1BA0E1"/>
          </a:solidFill>
        </p:spPr>
        <p:txBody>
          <a:bodyPr wrap="square" lIns="0" tIns="0" rIns="0" bIns="0" rtlCol="0"/>
          <a:lstStyle/>
          <a:p>
            <a:r>
              <a:rPr lang="zh-CN" altLang="en-US" sz="1200" dirty="0" smtClean="0"/>
              <a:t>主</a:t>
            </a:r>
            <a:r>
              <a:rPr lang="en-US" altLang="zh-CN" sz="1200" dirty="0" smtClean="0"/>
              <a:t>/</a:t>
            </a:r>
            <a:r>
              <a:rPr lang="zh-CN" altLang="en-US" sz="1200" dirty="0" smtClean="0"/>
              <a:t>辅板</a:t>
            </a:r>
            <a:r>
              <a:rPr lang="en-US" altLang="zh-CN" sz="1200" dirty="0" smtClean="0"/>
              <a:t>DO7/8</a:t>
            </a:r>
            <a:r>
              <a:rPr lang="zh-CN" altLang="en-US" sz="1200" dirty="0"/>
              <a:t>电加热上</a:t>
            </a:r>
            <a:r>
              <a:rPr lang="zh-CN" altLang="en-US" sz="1200" dirty="0" smtClean="0"/>
              <a:t>电输出</a:t>
            </a:r>
            <a:endParaRPr sz="1200" dirty="0"/>
          </a:p>
        </p:txBody>
      </p:sp>
      <p:sp>
        <p:nvSpPr>
          <p:cNvPr id="231" name="object 74"/>
          <p:cNvSpPr/>
          <p:nvPr/>
        </p:nvSpPr>
        <p:spPr>
          <a:xfrm>
            <a:off x="2475165" y="7819303"/>
            <a:ext cx="1302734" cy="553039"/>
          </a:xfrm>
          <a:custGeom>
            <a:avLst/>
            <a:gdLst/>
            <a:ahLst/>
            <a:cxnLst/>
            <a:rect l="l" t="t" r="r" b="b"/>
            <a:pathLst>
              <a:path w="901064" h="288289">
                <a:moveTo>
                  <a:pt x="755904" y="0"/>
                </a:moveTo>
                <a:lnTo>
                  <a:pt x="144780" y="0"/>
                </a:lnTo>
                <a:lnTo>
                  <a:pt x="99291" y="7290"/>
                </a:lnTo>
                <a:lnTo>
                  <a:pt x="59582" y="27602"/>
                </a:lnTo>
                <a:lnTo>
                  <a:pt x="28139" y="58594"/>
                </a:lnTo>
                <a:lnTo>
                  <a:pt x="7449" y="97926"/>
                </a:lnTo>
                <a:lnTo>
                  <a:pt x="0" y="143255"/>
                </a:lnTo>
                <a:lnTo>
                  <a:pt x="7449" y="188744"/>
                </a:lnTo>
                <a:lnTo>
                  <a:pt x="28139" y="228453"/>
                </a:lnTo>
                <a:lnTo>
                  <a:pt x="59582" y="259896"/>
                </a:lnTo>
                <a:lnTo>
                  <a:pt x="99291" y="280586"/>
                </a:lnTo>
                <a:lnTo>
                  <a:pt x="144780" y="288035"/>
                </a:lnTo>
                <a:lnTo>
                  <a:pt x="755904" y="288035"/>
                </a:lnTo>
                <a:lnTo>
                  <a:pt x="801392" y="280586"/>
                </a:lnTo>
                <a:lnTo>
                  <a:pt x="841101" y="259896"/>
                </a:lnTo>
                <a:lnTo>
                  <a:pt x="872544" y="228453"/>
                </a:lnTo>
                <a:lnTo>
                  <a:pt x="893234" y="188744"/>
                </a:lnTo>
                <a:lnTo>
                  <a:pt x="900684" y="143255"/>
                </a:lnTo>
                <a:lnTo>
                  <a:pt x="893234" y="97926"/>
                </a:lnTo>
                <a:lnTo>
                  <a:pt x="872544" y="58594"/>
                </a:lnTo>
                <a:lnTo>
                  <a:pt x="841101" y="27602"/>
                </a:lnTo>
                <a:lnTo>
                  <a:pt x="801392" y="7290"/>
                </a:lnTo>
                <a:lnTo>
                  <a:pt x="755904" y="0"/>
                </a:lnTo>
                <a:close/>
              </a:path>
            </a:pathLst>
          </a:custGeom>
          <a:solidFill>
            <a:srgbClr val="D70073"/>
          </a:solidFill>
        </p:spPr>
        <p:txBody>
          <a:bodyPr wrap="square" lIns="0" tIns="0" rIns="0" bIns="0" rtlCol="0"/>
          <a:lstStyle/>
          <a:p>
            <a:pPr algn="ctr"/>
            <a:r>
              <a:rPr lang="zh-CN" altLang="en-US" sz="1200" dirty="0"/>
              <a:t>弹窗“请</a:t>
            </a:r>
            <a:r>
              <a:rPr lang="zh-CN" altLang="en-US" sz="1200" dirty="0" smtClean="0"/>
              <a:t>手摸确认电加热</a:t>
            </a:r>
            <a:r>
              <a:rPr lang="zh-CN" altLang="en-US" sz="1200" dirty="0"/>
              <a:t>是否加热</a:t>
            </a:r>
            <a:r>
              <a:rPr lang="zh-CN" altLang="en-US" sz="1200" dirty="0" smtClean="0"/>
              <a:t>”，</a:t>
            </a:r>
            <a:r>
              <a:rPr lang="en-US" altLang="zh-CN" sz="1200" dirty="0" smtClean="0"/>
              <a:t>20s</a:t>
            </a:r>
            <a:r>
              <a:rPr lang="zh-CN" altLang="en-US" sz="1200" dirty="0" smtClean="0"/>
              <a:t>后关闭弹窗</a:t>
            </a:r>
            <a:endParaRPr sz="1200" dirty="0"/>
          </a:p>
        </p:txBody>
      </p:sp>
      <p:cxnSp>
        <p:nvCxnSpPr>
          <p:cNvPr id="235" name="直接箭头连接符 234"/>
          <p:cNvCxnSpPr/>
          <p:nvPr/>
        </p:nvCxnSpPr>
        <p:spPr>
          <a:xfrm>
            <a:off x="1791206" y="8080378"/>
            <a:ext cx="674461" cy="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185770" y="7738905"/>
            <a:ext cx="6739" cy="17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组合 118"/>
          <p:cNvGrpSpPr/>
          <p:nvPr/>
        </p:nvGrpSpPr>
        <p:grpSpPr>
          <a:xfrm>
            <a:off x="4180592" y="5031347"/>
            <a:ext cx="3509201" cy="2052384"/>
            <a:chOff x="4128005" y="4999678"/>
            <a:chExt cx="3509201" cy="2052384"/>
          </a:xfrm>
        </p:grpSpPr>
        <p:sp>
          <p:nvSpPr>
            <p:cNvPr id="275" name="object 422"/>
            <p:cNvSpPr/>
            <p:nvPr/>
          </p:nvSpPr>
          <p:spPr>
            <a:xfrm>
              <a:off x="4336313" y="4999678"/>
              <a:ext cx="1350960" cy="470219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800" spc="-5" dirty="0" smtClean="0">
                  <a:latin typeface="Segoe UI"/>
                  <a:cs typeface="Segoe UI"/>
                </a:rPr>
                <a:t>    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5A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＜主板电流</a:t>
              </a:r>
              <a:r>
                <a:rPr lang="en-US" altLang="zh-CN" sz="800" spc="-5" dirty="0">
                  <a:latin typeface="Segoe UI"/>
                  <a:cs typeface="Segoe UI"/>
                </a:rPr>
                <a:t>CT1 </a:t>
              </a:r>
              <a:r>
                <a:rPr lang="zh-CN" altLang="en-US" sz="800" spc="-5" dirty="0">
                  <a:latin typeface="Segoe UI"/>
                  <a:cs typeface="Segoe UI"/>
                </a:rPr>
                <a:t>＜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30A</a:t>
              </a:r>
              <a:endParaRPr lang="en-US" altLang="zh-CN" sz="800" spc="-5" dirty="0" smtClean="0">
                <a:latin typeface="Segoe UI"/>
                <a:cs typeface="Segoe UI"/>
              </a:endParaRPr>
            </a:p>
            <a:p>
              <a:pPr marL="12700">
                <a:spcBef>
                  <a:spcPts val="100"/>
                </a:spcBef>
              </a:pPr>
              <a:r>
                <a:rPr lang="en-US" altLang="zh-CN" sz="800" spc="-5" dirty="0" smtClean="0">
                  <a:latin typeface="Segoe UI"/>
                  <a:cs typeface="Segoe UI"/>
                </a:rPr>
                <a:t>      5A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＜副板</a:t>
              </a:r>
              <a:r>
                <a:rPr lang="zh-CN" altLang="en-US" sz="800" spc="-5" dirty="0">
                  <a:latin typeface="Segoe UI"/>
                  <a:cs typeface="Segoe UI"/>
                </a:rPr>
                <a:t>电流</a:t>
              </a:r>
              <a:r>
                <a:rPr lang="en-US" altLang="zh-CN" sz="800" spc="-5" dirty="0">
                  <a:latin typeface="Segoe UI"/>
                  <a:cs typeface="Segoe UI"/>
                </a:rPr>
                <a:t>CT1 </a:t>
              </a:r>
              <a:r>
                <a:rPr lang="zh-CN" altLang="en-US" sz="800" spc="-5" dirty="0">
                  <a:latin typeface="Segoe UI"/>
                  <a:cs typeface="Segoe UI"/>
                </a:rPr>
                <a:t>＜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30A</a:t>
              </a:r>
              <a:endParaRPr lang="en-US" altLang="zh-CN" sz="800" spc="-5" dirty="0">
                <a:latin typeface="Segoe UI"/>
                <a:cs typeface="Segoe UI"/>
              </a:endParaRPr>
            </a:p>
          </p:txBody>
        </p:sp>
        <p:sp>
          <p:nvSpPr>
            <p:cNvPr id="277" name="object 433"/>
            <p:cNvSpPr/>
            <p:nvPr/>
          </p:nvSpPr>
          <p:spPr>
            <a:xfrm>
              <a:off x="6128367" y="5013677"/>
              <a:ext cx="1436763" cy="440144"/>
            </a:xfrm>
            <a:custGeom>
              <a:avLst/>
              <a:gdLst/>
              <a:ahLst/>
              <a:cxnLst/>
              <a:rect l="l" t="t" r="r" b="b"/>
              <a:pathLst>
                <a:path w="901065" h="440689">
                  <a:moveTo>
                    <a:pt x="679703" y="0"/>
                  </a:moveTo>
                  <a:lnTo>
                    <a:pt x="220979" y="0"/>
                  </a:lnTo>
                  <a:lnTo>
                    <a:pt x="176480" y="4429"/>
                  </a:lnTo>
                  <a:lnTo>
                    <a:pt x="135016" y="17145"/>
                  </a:lnTo>
                  <a:lnTo>
                    <a:pt x="97482" y="37290"/>
                  </a:lnTo>
                  <a:lnTo>
                    <a:pt x="64769" y="64008"/>
                  </a:lnTo>
                  <a:lnTo>
                    <a:pt x="37772" y="96440"/>
                  </a:lnTo>
                  <a:lnTo>
                    <a:pt x="17383" y="133731"/>
                  </a:lnTo>
                  <a:lnTo>
                    <a:pt x="4494" y="175021"/>
                  </a:lnTo>
                  <a:lnTo>
                    <a:pt x="0" y="219456"/>
                  </a:lnTo>
                  <a:lnTo>
                    <a:pt x="4494" y="263955"/>
                  </a:lnTo>
                  <a:lnTo>
                    <a:pt x="17383" y="305419"/>
                  </a:lnTo>
                  <a:lnTo>
                    <a:pt x="37772" y="342953"/>
                  </a:lnTo>
                  <a:lnTo>
                    <a:pt x="64769" y="375666"/>
                  </a:lnTo>
                  <a:lnTo>
                    <a:pt x="97482" y="402663"/>
                  </a:lnTo>
                  <a:lnTo>
                    <a:pt x="135016" y="423052"/>
                  </a:lnTo>
                  <a:lnTo>
                    <a:pt x="176480" y="435941"/>
                  </a:lnTo>
                  <a:lnTo>
                    <a:pt x="220979" y="440436"/>
                  </a:lnTo>
                  <a:lnTo>
                    <a:pt x="679703" y="440436"/>
                  </a:lnTo>
                  <a:lnTo>
                    <a:pt x="724203" y="435941"/>
                  </a:lnTo>
                  <a:lnTo>
                    <a:pt x="765667" y="423052"/>
                  </a:lnTo>
                  <a:lnTo>
                    <a:pt x="803201" y="402663"/>
                  </a:lnTo>
                  <a:lnTo>
                    <a:pt x="835913" y="375666"/>
                  </a:lnTo>
                  <a:lnTo>
                    <a:pt x="862911" y="342953"/>
                  </a:lnTo>
                  <a:lnTo>
                    <a:pt x="883300" y="305419"/>
                  </a:lnTo>
                  <a:lnTo>
                    <a:pt x="896189" y="263955"/>
                  </a:lnTo>
                  <a:lnTo>
                    <a:pt x="900683" y="219456"/>
                  </a:lnTo>
                  <a:lnTo>
                    <a:pt x="896189" y="175021"/>
                  </a:lnTo>
                  <a:lnTo>
                    <a:pt x="883300" y="133731"/>
                  </a:lnTo>
                  <a:lnTo>
                    <a:pt x="862911" y="96440"/>
                  </a:lnTo>
                  <a:lnTo>
                    <a:pt x="835913" y="64008"/>
                  </a:lnTo>
                  <a:lnTo>
                    <a:pt x="803201" y="37290"/>
                  </a:lnTo>
                  <a:lnTo>
                    <a:pt x="765667" y="17145"/>
                  </a:lnTo>
                  <a:lnTo>
                    <a:pt x="724203" y="442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12065" marR="5080" algn="ctr">
                <a:lnSpc>
                  <a:spcPct val="107500"/>
                </a:lnSpc>
                <a:spcBef>
                  <a:spcPts val="100"/>
                </a:spcBef>
              </a:pPr>
              <a:r>
                <a:rPr lang="zh-CN" altLang="en-US" sz="1000" dirty="0" smtClean="0">
                  <a:latin typeface="黑体"/>
                  <a:cs typeface="黑体"/>
                </a:rPr>
                <a:t>报对应压缩机</a:t>
              </a:r>
              <a:r>
                <a:rPr lang="en-US" altLang="zh-CN" sz="1000" dirty="0" smtClean="0">
                  <a:latin typeface="黑体"/>
                  <a:cs typeface="黑体"/>
                </a:rPr>
                <a:t>1-1</a:t>
              </a:r>
              <a:r>
                <a:rPr lang="zh-CN" altLang="en-US" sz="1000" dirty="0" smtClean="0">
                  <a:latin typeface="黑体"/>
                  <a:cs typeface="黑体"/>
                </a:rPr>
                <a:t>或</a:t>
              </a:r>
              <a:r>
                <a:rPr lang="en-US" altLang="zh-CN" sz="1000" dirty="0" smtClean="0">
                  <a:latin typeface="黑体"/>
                  <a:cs typeface="黑体"/>
                </a:rPr>
                <a:t>1-2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电</a:t>
              </a:r>
              <a:r>
                <a:rPr lang="zh-CN" altLang="en-US" sz="1000" dirty="0" smtClean="0">
                  <a:latin typeface="黑体"/>
                  <a:cs typeface="黑体"/>
                </a:rPr>
                <a:t>流异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常</a:t>
              </a:r>
              <a:r>
                <a:rPr lang="zh-CN" altLang="en-US" sz="1000" dirty="0" smtClean="0">
                  <a:latin typeface="黑体"/>
                  <a:cs typeface="黑体"/>
                </a:rPr>
                <a:t>；</a:t>
              </a:r>
              <a:r>
                <a:rPr lang="zh-CN" altLang="en-US" sz="1000" spc="-15" dirty="0">
                  <a:latin typeface="黑体"/>
                  <a:cs typeface="黑体"/>
                </a:rPr>
                <a:t>弹窗是否继续测试，按是继续，按否停止</a:t>
              </a:r>
              <a:endParaRPr lang="zh-CN" altLang="en-US" sz="1000" dirty="0">
                <a:latin typeface="黑体"/>
                <a:cs typeface="黑体"/>
              </a:endParaRPr>
            </a:p>
          </p:txBody>
        </p:sp>
        <p:sp>
          <p:nvSpPr>
            <p:cNvPr id="283" name="object 422"/>
            <p:cNvSpPr/>
            <p:nvPr/>
          </p:nvSpPr>
          <p:spPr>
            <a:xfrm>
              <a:off x="4128005" y="5652474"/>
              <a:ext cx="1768280" cy="523888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800" spc="-5" dirty="0" smtClean="0">
                  <a:latin typeface="Segoe UI"/>
                  <a:cs typeface="Segoe UI"/>
                </a:rPr>
                <a:t> 低压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LS2-LS1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</a:t>
              </a:r>
              <a:r>
                <a:rPr lang="en-US" altLang="zh-CN" sz="800" spc="-5" dirty="0" err="1" smtClean="0">
                  <a:latin typeface="Segoe UI"/>
                  <a:cs typeface="Segoe UI"/>
                </a:rPr>
                <a:t>Abar</a:t>
              </a:r>
              <a:endParaRPr lang="en-US" altLang="zh-CN" sz="800" spc="-5" dirty="0" smtClean="0">
                <a:latin typeface="Segoe UI"/>
                <a:cs typeface="Segoe UI"/>
              </a:endParaRPr>
            </a:p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低压</a:t>
              </a:r>
              <a:r>
                <a:rPr lang="en-US" altLang="zh-CN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LS3-LS4</a:t>
              </a:r>
              <a:r>
                <a:rPr lang="zh-CN" altLang="en-US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＞</a:t>
              </a:r>
              <a:r>
                <a:rPr lang="en-US" altLang="zh-CN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0.3bar</a:t>
              </a:r>
              <a:endParaRPr lang="en-US" altLang="zh-CN" sz="800" spc="-5" dirty="0" smtClean="0">
                <a:solidFill>
                  <a:srgbClr val="FF0000"/>
                </a:solidFill>
                <a:latin typeface="Segoe UI"/>
                <a:cs typeface="Segoe UI"/>
              </a:endParaRPr>
            </a:p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en-US" altLang="zh-CN" sz="800" spc="-5" dirty="0" smtClean="0">
                  <a:latin typeface="Segoe UI"/>
                  <a:cs typeface="Segoe UI"/>
                </a:rPr>
                <a:t>HS1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对应的温度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-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LS3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对应的温度＞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3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℃</a:t>
              </a:r>
              <a:endParaRPr lang="en-US" altLang="zh-CN" sz="800" spc="-5" dirty="0" smtClean="0">
                <a:latin typeface="Segoe UI"/>
                <a:cs typeface="Segoe UI"/>
              </a:endParaRPr>
            </a:p>
          </p:txBody>
        </p:sp>
        <p:sp>
          <p:nvSpPr>
            <p:cNvPr id="284" name="object 433"/>
            <p:cNvSpPr/>
            <p:nvPr/>
          </p:nvSpPr>
          <p:spPr>
            <a:xfrm>
              <a:off x="6128367" y="5706674"/>
              <a:ext cx="1508839" cy="455542"/>
            </a:xfrm>
            <a:custGeom>
              <a:avLst/>
              <a:gdLst/>
              <a:ahLst/>
              <a:cxnLst/>
              <a:rect l="l" t="t" r="r" b="b"/>
              <a:pathLst>
                <a:path w="901065" h="440689">
                  <a:moveTo>
                    <a:pt x="679703" y="0"/>
                  </a:moveTo>
                  <a:lnTo>
                    <a:pt x="220979" y="0"/>
                  </a:lnTo>
                  <a:lnTo>
                    <a:pt x="176480" y="4429"/>
                  </a:lnTo>
                  <a:lnTo>
                    <a:pt x="135016" y="17145"/>
                  </a:lnTo>
                  <a:lnTo>
                    <a:pt x="97482" y="37290"/>
                  </a:lnTo>
                  <a:lnTo>
                    <a:pt x="64769" y="64008"/>
                  </a:lnTo>
                  <a:lnTo>
                    <a:pt x="37772" y="96440"/>
                  </a:lnTo>
                  <a:lnTo>
                    <a:pt x="17383" y="133731"/>
                  </a:lnTo>
                  <a:lnTo>
                    <a:pt x="4494" y="175021"/>
                  </a:lnTo>
                  <a:lnTo>
                    <a:pt x="0" y="219456"/>
                  </a:lnTo>
                  <a:lnTo>
                    <a:pt x="4494" y="263955"/>
                  </a:lnTo>
                  <a:lnTo>
                    <a:pt x="17383" y="305419"/>
                  </a:lnTo>
                  <a:lnTo>
                    <a:pt x="37772" y="342953"/>
                  </a:lnTo>
                  <a:lnTo>
                    <a:pt x="64769" y="375666"/>
                  </a:lnTo>
                  <a:lnTo>
                    <a:pt x="97482" y="402663"/>
                  </a:lnTo>
                  <a:lnTo>
                    <a:pt x="135016" y="423052"/>
                  </a:lnTo>
                  <a:lnTo>
                    <a:pt x="176480" y="435941"/>
                  </a:lnTo>
                  <a:lnTo>
                    <a:pt x="220979" y="440436"/>
                  </a:lnTo>
                  <a:lnTo>
                    <a:pt x="679703" y="440436"/>
                  </a:lnTo>
                  <a:lnTo>
                    <a:pt x="724203" y="435941"/>
                  </a:lnTo>
                  <a:lnTo>
                    <a:pt x="765667" y="423052"/>
                  </a:lnTo>
                  <a:lnTo>
                    <a:pt x="803201" y="402663"/>
                  </a:lnTo>
                  <a:lnTo>
                    <a:pt x="835913" y="375666"/>
                  </a:lnTo>
                  <a:lnTo>
                    <a:pt x="862911" y="342953"/>
                  </a:lnTo>
                  <a:lnTo>
                    <a:pt x="883300" y="305419"/>
                  </a:lnTo>
                  <a:lnTo>
                    <a:pt x="896189" y="263955"/>
                  </a:lnTo>
                  <a:lnTo>
                    <a:pt x="900683" y="219456"/>
                  </a:lnTo>
                  <a:lnTo>
                    <a:pt x="896189" y="175021"/>
                  </a:lnTo>
                  <a:lnTo>
                    <a:pt x="883300" y="133731"/>
                  </a:lnTo>
                  <a:lnTo>
                    <a:pt x="862911" y="96440"/>
                  </a:lnTo>
                  <a:lnTo>
                    <a:pt x="835913" y="64008"/>
                  </a:lnTo>
                  <a:lnTo>
                    <a:pt x="803201" y="37290"/>
                  </a:lnTo>
                  <a:lnTo>
                    <a:pt x="765667" y="17145"/>
                  </a:lnTo>
                  <a:lnTo>
                    <a:pt x="724203" y="442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12065" marR="5080" algn="ctr">
                <a:lnSpc>
                  <a:spcPct val="107500"/>
                </a:lnSpc>
                <a:spcBef>
                  <a:spcPts val="100"/>
                </a:spcBef>
              </a:pPr>
              <a:r>
                <a:rPr lang="zh-CN" altLang="en-US" sz="1000" dirty="0" smtClean="0">
                  <a:latin typeface="黑体"/>
                  <a:cs typeface="黑体"/>
                </a:rPr>
                <a:t>报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低压</a:t>
              </a:r>
              <a:r>
                <a:rPr lang="en-US" altLang="zh-CN" sz="1000" spc="-15" dirty="0" smtClean="0">
                  <a:latin typeface="黑体"/>
                  <a:cs typeface="黑体"/>
                </a:rPr>
                <a:t>LS1/LS3</a:t>
              </a:r>
              <a:r>
                <a:rPr lang="zh-CN" altLang="en-US" sz="1000" dirty="0" smtClean="0">
                  <a:latin typeface="黑体"/>
                  <a:cs typeface="黑体"/>
                </a:rPr>
                <a:t>异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常</a:t>
              </a:r>
              <a:r>
                <a:rPr lang="zh-CN" altLang="en-US" sz="1000" dirty="0" smtClean="0">
                  <a:latin typeface="黑体"/>
                  <a:cs typeface="黑体"/>
                </a:rPr>
                <a:t>；</a:t>
              </a:r>
              <a:r>
                <a:rPr lang="zh-CN" altLang="en-US" sz="1000" spc="-15" dirty="0">
                  <a:latin typeface="黑体"/>
                  <a:cs typeface="黑体"/>
                </a:rPr>
                <a:t>弹窗是否继续测试，按是继续，按否停止</a:t>
              </a:r>
              <a:endParaRPr lang="zh-CN" altLang="en-US" sz="1000" dirty="0">
                <a:latin typeface="黑体"/>
                <a:cs typeface="黑体"/>
              </a:endParaRPr>
            </a:p>
          </p:txBody>
        </p:sp>
        <p:sp>
          <p:nvSpPr>
            <p:cNvPr id="285" name="object 422"/>
            <p:cNvSpPr/>
            <p:nvPr/>
          </p:nvSpPr>
          <p:spPr>
            <a:xfrm>
              <a:off x="4243175" y="6361827"/>
              <a:ext cx="1550909" cy="476572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高压</a:t>
              </a:r>
              <a:r>
                <a:rPr lang="en-US" altLang="zh-CN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HS1-</a:t>
              </a:r>
              <a:r>
                <a:rPr lang="zh-CN" altLang="en-US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 </a:t>
              </a:r>
              <a:r>
                <a:rPr lang="en-US" altLang="zh-CN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HS2</a:t>
              </a:r>
              <a:r>
                <a:rPr lang="zh-CN" altLang="en-US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＞</a:t>
              </a:r>
              <a:r>
                <a:rPr lang="en-US" altLang="zh-CN" sz="800" spc="-5" dirty="0" err="1" smtClean="0">
                  <a:solidFill>
                    <a:srgbClr val="FF0000"/>
                  </a:solidFill>
                  <a:latin typeface="Segoe UI"/>
                  <a:cs typeface="Segoe UI"/>
                </a:rPr>
                <a:t>Bbar</a:t>
              </a:r>
              <a:endParaRPr lang="en-US" altLang="zh-CN" sz="800" spc="-5" dirty="0" smtClean="0">
                <a:solidFill>
                  <a:srgbClr val="FF0000"/>
                </a:solidFill>
                <a:latin typeface="Segoe UI"/>
                <a:cs typeface="Segoe UI"/>
              </a:endParaRPr>
            </a:p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800" spc="-5" dirty="0" smtClean="0">
                  <a:latin typeface="Segoe UI"/>
                  <a:cs typeface="Segoe UI"/>
                </a:rPr>
                <a:t>高压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HS3-HS4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 ＞</a:t>
              </a:r>
              <a:r>
                <a:rPr lang="en-US" altLang="zh-CN" sz="800" spc="-5" dirty="0" err="1" smtClean="0">
                  <a:latin typeface="Segoe UI"/>
                  <a:cs typeface="Segoe UI"/>
                </a:rPr>
                <a:t>Bbar</a:t>
              </a:r>
              <a:endParaRPr lang="en-US" altLang="zh-CN" sz="800" spc="-5" dirty="0" smtClean="0">
                <a:latin typeface="Segoe UI"/>
                <a:cs typeface="Segoe UI"/>
              </a:endParaRPr>
            </a:p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800" spc="-5" dirty="0">
                  <a:latin typeface="Segoe UI"/>
                  <a:cs typeface="Segoe UI"/>
                </a:rPr>
                <a:t>高压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HS3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对应的温度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-TH7</a:t>
              </a:r>
              <a:r>
                <a:rPr lang="zh-CN" altLang="en-US" sz="800" spc="-5" dirty="0">
                  <a:latin typeface="Segoe UI"/>
                  <a:cs typeface="Segoe UI"/>
                </a:rPr>
                <a:t> 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1.5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℃</a:t>
              </a:r>
              <a:endParaRPr lang="en-US" altLang="zh-CN" sz="800" spc="-5" dirty="0" smtClean="0">
                <a:latin typeface="Segoe UI"/>
                <a:cs typeface="Segoe UI"/>
              </a:endParaRPr>
            </a:p>
          </p:txBody>
        </p:sp>
        <p:sp>
          <p:nvSpPr>
            <p:cNvPr id="286" name="object 433"/>
            <p:cNvSpPr/>
            <p:nvPr/>
          </p:nvSpPr>
          <p:spPr>
            <a:xfrm>
              <a:off x="6128368" y="6398255"/>
              <a:ext cx="1426178" cy="440144"/>
            </a:xfrm>
            <a:custGeom>
              <a:avLst/>
              <a:gdLst/>
              <a:ahLst/>
              <a:cxnLst/>
              <a:rect l="l" t="t" r="r" b="b"/>
              <a:pathLst>
                <a:path w="901065" h="440689">
                  <a:moveTo>
                    <a:pt x="679703" y="0"/>
                  </a:moveTo>
                  <a:lnTo>
                    <a:pt x="220979" y="0"/>
                  </a:lnTo>
                  <a:lnTo>
                    <a:pt x="176480" y="4429"/>
                  </a:lnTo>
                  <a:lnTo>
                    <a:pt x="135016" y="17145"/>
                  </a:lnTo>
                  <a:lnTo>
                    <a:pt x="97482" y="37290"/>
                  </a:lnTo>
                  <a:lnTo>
                    <a:pt x="64769" y="64008"/>
                  </a:lnTo>
                  <a:lnTo>
                    <a:pt x="37772" y="96440"/>
                  </a:lnTo>
                  <a:lnTo>
                    <a:pt x="17383" y="133731"/>
                  </a:lnTo>
                  <a:lnTo>
                    <a:pt x="4494" y="175021"/>
                  </a:lnTo>
                  <a:lnTo>
                    <a:pt x="0" y="219456"/>
                  </a:lnTo>
                  <a:lnTo>
                    <a:pt x="4494" y="263955"/>
                  </a:lnTo>
                  <a:lnTo>
                    <a:pt x="17383" y="305419"/>
                  </a:lnTo>
                  <a:lnTo>
                    <a:pt x="37772" y="342953"/>
                  </a:lnTo>
                  <a:lnTo>
                    <a:pt x="64769" y="375666"/>
                  </a:lnTo>
                  <a:lnTo>
                    <a:pt x="97482" y="402663"/>
                  </a:lnTo>
                  <a:lnTo>
                    <a:pt x="135016" y="423052"/>
                  </a:lnTo>
                  <a:lnTo>
                    <a:pt x="176480" y="435941"/>
                  </a:lnTo>
                  <a:lnTo>
                    <a:pt x="220979" y="440436"/>
                  </a:lnTo>
                  <a:lnTo>
                    <a:pt x="679703" y="440436"/>
                  </a:lnTo>
                  <a:lnTo>
                    <a:pt x="724203" y="435941"/>
                  </a:lnTo>
                  <a:lnTo>
                    <a:pt x="765667" y="423052"/>
                  </a:lnTo>
                  <a:lnTo>
                    <a:pt x="803201" y="402663"/>
                  </a:lnTo>
                  <a:lnTo>
                    <a:pt x="835913" y="375666"/>
                  </a:lnTo>
                  <a:lnTo>
                    <a:pt x="862911" y="342953"/>
                  </a:lnTo>
                  <a:lnTo>
                    <a:pt x="883300" y="305419"/>
                  </a:lnTo>
                  <a:lnTo>
                    <a:pt x="896189" y="263955"/>
                  </a:lnTo>
                  <a:lnTo>
                    <a:pt x="900683" y="219456"/>
                  </a:lnTo>
                  <a:lnTo>
                    <a:pt x="896189" y="175021"/>
                  </a:lnTo>
                  <a:lnTo>
                    <a:pt x="883300" y="133731"/>
                  </a:lnTo>
                  <a:lnTo>
                    <a:pt x="862911" y="96440"/>
                  </a:lnTo>
                  <a:lnTo>
                    <a:pt x="835913" y="64008"/>
                  </a:lnTo>
                  <a:lnTo>
                    <a:pt x="803201" y="37290"/>
                  </a:lnTo>
                  <a:lnTo>
                    <a:pt x="765667" y="17145"/>
                  </a:lnTo>
                  <a:lnTo>
                    <a:pt x="724203" y="442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12065" marR="5080" algn="ctr">
                <a:lnSpc>
                  <a:spcPct val="107500"/>
                </a:lnSpc>
                <a:spcBef>
                  <a:spcPts val="100"/>
                </a:spcBef>
              </a:pPr>
              <a:r>
                <a:rPr lang="zh-CN" altLang="en-US" sz="1000" dirty="0" smtClean="0">
                  <a:latin typeface="黑体"/>
                  <a:cs typeface="黑体"/>
                </a:rPr>
                <a:t>报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高压</a:t>
              </a:r>
              <a:r>
                <a:rPr lang="en-US" altLang="zh-CN" sz="1000" spc="-15" dirty="0" smtClean="0">
                  <a:latin typeface="黑体"/>
                  <a:cs typeface="黑体"/>
                </a:rPr>
                <a:t>HS1/HS3</a:t>
              </a:r>
              <a:r>
                <a:rPr lang="zh-CN" altLang="en-US" sz="1000" dirty="0" smtClean="0">
                  <a:latin typeface="黑体"/>
                  <a:cs typeface="黑体"/>
                </a:rPr>
                <a:t>异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常</a:t>
              </a:r>
              <a:r>
                <a:rPr lang="zh-CN" altLang="en-US" sz="1000" dirty="0" smtClean="0">
                  <a:latin typeface="黑体"/>
                  <a:cs typeface="黑体"/>
                </a:rPr>
                <a:t>；</a:t>
              </a:r>
              <a:r>
                <a:rPr lang="zh-CN" altLang="en-US" sz="1000" spc="-15" dirty="0">
                  <a:latin typeface="黑体"/>
                  <a:cs typeface="黑体"/>
                </a:rPr>
                <a:t>弹窗是否继续测试，按是继续，按否停止</a:t>
              </a:r>
              <a:endParaRPr lang="zh-CN" altLang="en-US" sz="1000" dirty="0">
                <a:latin typeface="黑体"/>
                <a:cs typeface="黑体"/>
              </a:endParaRPr>
            </a:p>
          </p:txBody>
        </p:sp>
        <p:cxnSp>
          <p:nvCxnSpPr>
            <p:cNvPr id="288" name="直接箭头连接符 287"/>
            <p:cNvCxnSpPr/>
            <p:nvPr/>
          </p:nvCxnSpPr>
          <p:spPr>
            <a:xfrm>
              <a:off x="5687273" y="5233749"/>
              <a:ext cx="4410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288"/>
            <p:cNvCxnSpPr/>
            <p:nvPr/>
          </p:nvCxnSpPr>
          <p:spPr>
            <a:xfrm>
              <a:off x="5896285" y="5912692"/>
              <a:ext cx="232083" cy="35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接箭头连接符 289"/>
            <p:cNvCxnSpPr/>
            <p:nvPr/>
          </p:nvCxnSpPr>
          <p:spPr>
            <a:xfrm>
              <a:off x="5011792" y="5481360"/>
              <a:ext cx="0" cy="200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/>
            <p:cNvCxnSpPr/>
            <p:nvPr/>
          </p:nvCxnSpPr>
          <p:spPr>
            <a:xfrm>
              <a:off x="5783471" y="6618327"/>
              <a:ext cx="3448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/>
            <p:cNvCxnSpPr/>
            <p:nvPr/>
          </p:nvCxnSpPr>
          <p:spPr>
            <a:xfrm>
              <a:off x="5011791" y="6188690"/>
              <a:ext cx="0" cy="190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object 73"/>
            <p:cNvSpPr txBox="1"/>
            <p:nvPr/>
          </p:nvSpPr>
          <p:spPr>
            <a:xfrm>
              <a:off x="5508756" y="5659810"/>
              <a:ext cx="623675" cy="12439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127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"/>
                </a:spcBef>
              </a:pPr>
              <a:r>
                <a:rPr lang="zh-CN" altLang="en-US" sz="800" dirty="0" smtClean="0">
                  <a:latin typeface="宋体"/>
                  <a:cs typeface="宋体"/>
                </a:rPr>
                <a:t>低压</a:t>
              </a:r>
              <a:r>
                <a:rPr sz="800" dirty="0" smtClean="0">
                  <a:latin typeface="宋体"/>
                  <a:cs typeface="宋体"/>
                </a:rPr>
                <a:t>差</a:t>
              </a:r>
              <a:r>
                <a:rPr lang="en-US" sz="800" dirty="0">
                  <a:latin typeface="宋体"/>
                  <a:cs typeface="宋体"/>
                </a:rPr>
                <a:t>A</a:t>
              </a:r>
              <a:r>
                <a:rPr sz="800" dirty="0" smtClean="0">
                  <a:latin typeface="宋体"/>
                  <a:cs typeface="宋体"/>
                </a:rPr>
                <a:t>:</a:t>
              </a:r>
              <a:r>
                <a:rPr lang="en-US" sz="800" dirty="0" smtClean="0">
                  <a:latin typeface="宋体"/>
                  <a:cs typeface="宋体"/>
                </a:rPr>
                <a:t>2</a:t>
              </a:r>
              <a:endParaRPr sz="800" dirty="0">
                <a:latin typeface="宋体"/>
                <a:cs typeface="宋体"/>
              </a:endParaRPr>
            </a:p>
          </p:txBody>
        </p:sp>
        <p:sp>
          <p:nvSpPr>
            <p:cNvPr id="295" name="object 73"/>
            <p:cNvSpPr txBox="1"/>
            <p:nvPr/>
          </p:nvSpPr>
          <p:spPr>
            <a:xfrm>
              <a:off x="5508755" y="6406688"/>
              <a:ext cx="623675" cy="12439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127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"/>
                </a:spcBef>
              </a:pPr>
              <a:r>
                <a:rPr lang="zh-CN" altLang="en-US" sz="800" dirty="0" smtClean="0">
                  <a:latin typeface="宋体"/>
                  <a:cs typeface="宋体"/>
                </a:rPr>
                <a:t>高压</a:t>
              </a:r>
              <a:r>
                <a:rPr sz="800" dirty="0" smtClean="0">
                  <a:latin typeface="宋体"/>
                  <a:cs typeface="宋体"/>
                </a:rPr>
                <a:t>差</a:t>
              </a:r>
              <a:r>
                <a:rPr lang="en-US" sz="800" dirty="0">
                  <a:latin typeface="宋体"/>
                  <a:cs typeface="宋体"/>
                </a:rPr>
                <a:t>B</a:t>
              </a:r>
              <a:r>
                <a:rPr sz="800" dirty="0" smtClean="0">
                  <a:latin typeface="宋体"/>
                  <a:cs typeface="宋体"/>
                </a:rPr>
                <a:t>:</a:t>
              </a:r>
              <a:r>
                <a:rPr lang="en-US" sz="800" dirty="0" smtClean="0">
                  <a:latin typeface="宋体"/>
                  <a:cs typeface="宋体"/>
                </a:rPr>
                <a:t>2</a:t>
              </a:r>
              <a:endParaRPr sz="800" dirty="0">
                <a:latin typeface="宋体"/>
                <a:cs typeface="宋体"/>
              </a:endParaRPr>
            </a:p>
          </p:txBody>
        </p:sp>
        <p:cxnSp>
          <p:nvCxnSpPr>
            <p:cNvPr id="303" name="直接箭头连接符 302"/>
            <p:cNvCxnSpPr/>
            <p:nvPr/>
          </p:nvCxnSpPr>
          <p:spPr>
            <a:xfrm>
              <a:off x="5005249" y="6855293"/>
              <a:ext cx="0" cy="196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组合 311"/>
          <p:cNvGrpSpPr/>
          <p:nvPr/>
        </p:nvGrpSpPr>
        <p:grpSpPr>
          <a:xfrm>
            <a:off x="11290473" y="430712"/>
            <a:ext cx="3235747" cy="2809010"/>
            <a:chOff x="7693207" y="5710992"/>
            <a:chExt cx="3235747" cy="2809010"/>
          </a:xfrm>
        </p:grpSpPr>
        <p:sp>
          <p:nvSpPr>
            <p:cNvPr id="313" name="object 422"/>
            <p:cNvSpPr/>
            <p:nvPr/>
          </p:nvSpPr>
          <p:spPr>
            <a:xfrm>
              <a:off x="7693207" y="5812119"/>
              <a:ext cx="1647769" cy="646161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800" spc="-5" dirty="0" smtClean="0">
                  <a:latin typeface="Segoe UI"/>
                  <a:cs typeface="Segoe UI"/>
                </a:rPr>
                <a:t>补气</a:t>
              </a:r>
              <a:r>
                <a:rPr lang="en-US" altLang="zh-CN" sz="800" spc="-5" dirty="0">
                  <a:latin typeface="Segoe UI"/>
                  <a:cs typeface="Segoe UI"/>
                </a:rPr>
                <a:t>ΔT1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:(TH13-1)-(TH11-1) 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 </a:t>
              </a:r>
              <a:r>
                <a:rPr lang="en-US" altLang="zh-CN" sz="800" spc="-5" dirty="0">
                  <a:latin typeface="Segoe UI"/>
                  <a:cs typeface="Segoe UI"/>
                </a:rPr>
                <a:t>H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℃</a:t>
              </a:r>
              <a:endParaRPr lang="en-US" altLang="zh-CN" sz="800" spc="-5" dirty="0" smtClean="0">
                <a:latin typeface="Segoe UI"/>
                <a:cs typeface="Segoe UI"/>
              </a:endParaRPr>
            </a:p>
            <a:p>
              <a:pPr marL="12700" algn="ctr">
                <a:spcBef>
                  <a:spcPts val="100"/>
                </a:spcBef>
              </a:pPr>
              <a:r>
                <a:rPr lang="zh-CN" altLang="en-US" sz="800" spc="-5" dirty="0" smtClean="0">
                  <a:latin typeface="Segoe UI"/>
                  <a:cs typeface="Segoe UI"/>
                </a:rPr>
                <a:t>补气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ΔT2 </a:t>
              </a:r>
              <a:r>
                <a:rPr lang="en-US" altLang="zh-CN" sz="800" spc="-5" dirty="0">
                  <a:latin typeface="Segoe UI"/>
                  <a:cs typeface="Segoe UI"/>
                </a:rPr>
                <a:t>: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(TH14-2)-(TH12-2) </a:t>
              </a:r>
              <a:r>
                <a:rPr lang="zh-CN" altLang="en-US" sz="800" spc="-5" dirty="0">
                  <a:latin typeface="Segoe UI"/>
                  <a:cs typeface="Segoe UI"/>
                </a:rPr>
                <a:t>＞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H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℃</a:t>
              </a:r>
              <a:endParaRPr lang="en-US" altLang="zh-CN" sz="800" spc="-5" dirty="0" smtClean="0">
                <a:latin typeface="Segoe UI"/>
                <a:cs typeface="Segoe UI"/>
              </a:endParaRPr>
            </a:p>
            <a:p>
              <a:pPr marL="12700" algn="ctr">
                <a:spcBef>
                  <a:spcPts val="100"/>
                </a:spcBef>
              </a:pPr>
              <a:r>
                <a:rPr lang="zh-CN" altLang="en-US" sz="800" spc="-5" dirty="0" smtClean="0">
                  <a:latin typeface="Segoe UI"/>
                  <a:cs typeface="Segoe UI"/>
                </a:rPr>
                <a:t>并记录此时温差</a:t>
              </a:r>
              <a:r>
                <a:rPr lang="en-US" altLang="zh-CN" sz="800" spc="-5" dirty="0" smtClean="0">
                  <a:latin typeface="Segoe UI"/>
                  <a:ea typeface="宋体" panose="02010600030101010101" pitchFamily="2" charset="-122"/>
                  <a:cs typeface="Segoe UI"/>
                </a:rPr>
                <a:t>ΔT1</a:t>
              </a:r>
              <a:r>
                <a:rPr lang="zh-CN" altLang="en-US" sz="800" spc="-5" dirty="0" smtClean="0">
                  <a:latin typeface="Segoe UI"/>
                  <a:ea typeface="宋体" panose="02010600030101010101" pitchFamily="2" charset="-122"/>
                  <a:cs typeface="Segoe UI"/>
                </a:rPr>
                <a:t>和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ΔT2</a:t>
              </a:r>
              <a:endParaRPr lang="en-US" altLang="zh-CN" sz="800" spc="-5" dirty="0">
                <a:latin typeface="Segoe UI"/>
                <a:cs typeface="Segoe UI"/>
              </a:endParaRPr>
            </a:p>
          </p:txBody>
        </p:sp>
        <p:sp>
          <p:nvSpPr>
            <p:cNvPr id="315" name="object 433"/>
            <p:cNvSpPr/>
            <p:nvPr/>
          </p:nvSpPr>
          <p:spPr>
            <a:xfrm>
              <a:off x="9546194" y="5911988"/>
              <a:ext cx="1371600" cy="440144"/>
            </a:xfrm>
            <a:custGeom>
              <a:avLst/>
              <a:gdLst/>
              <a:ahLst/>
              <a:cxnLst/>
              <a:rect l="l" t="t" r="r" b="b"/>
              <a:pathLst>
                <a:path w="901065" h="440689">
                  <a:moveTo>
                    <a:pt x="679703" y="0"/>
                  </a:moveTo>
                  <a:lnTo>
                    <a:pt x="220979" y="0"/>
                  </a:lnTo>
                  <a:lnTo>
                    <a:pt x="176480" y="4429"/>
                  </a:lnTo>
                  <a:lnTo>
                    <a:pt x="135016" y="17145"/>
                  </a:lnTo>
                  <a:lnTo>
                    <a:pt x="97482" y="37290"/>
                  </a:lnTo>
                  <a:lnTo>
                    <a:pt x="64769" y="64008"/>
                  </a:lnTo>
                  <a:lnTo>
                    <a:pt x="37772" y="96440"/>
                  </a:lnTo>
                  <a:lnTo>
                    <a:pt x="17383" y="133731"/>
                  </a:lnTo>
                  <a:lnTo>
                    <a:pt x="4494" y="175021"/>
                  </a:lnTo>
                  <a:lnTo>
                    <a:pt x="0" y="219456"/>
                  </a:lnTo>
                  <a:lnTo>
                    <a:pt x="4494" y="263955"/>
                  </a:lnTo>
                  <a:lnTo>
                    <a:pt x="17383" y="305419"/>
                  </a:lnTo>
                  <a:lnTo>
                    <a:pt x="37772" y="342953"/>
                  </a:lnTo>
                  <a:lnTo>
                    <a:pt x="64769" y="375666"/>
                  </a:lnTo>
                  <a:lnTo>
                    <a:pt x="97482" y="402663"/>
                  </a:lnTo>
                  <a:lnTo>
                    <a:pt x="135016" y="423052"/>
                  </a:lnTo>
                  <a:lnTo>
                    <a:pt x="176480" y="435941"/>
                  </a:lnTo>
                  <a:lnTo>
                    <a:pt x="220979" y="440436"/>
                  </a:lnTo>
                  <a:lnTo>
                    <a:pt x="679703" y="440436"/>
                  </a:lnTo>
                  <a:lnTo>
                    <a:pt x="724203" y="435941"/>
                  </a:lnTo>
                  <a:lnTo>
                    <a:pt x="765667" y="423052"/>
                  </a:lnTo>
                  <a:lnTo>
                    <a:pt x="803201" y="402663"/>
                  </a:lnTo>
                  <a:lnTo>
                    <a:pt x="835913" y="375666"/>
                  </a:lnTo>
                  <a:lnTo>
                    <a:pt x="862911" y="342953"/>
                  </a:lnTo>
                  <a:lnTo>
                    <a:pt x="883300" y="305419"/>
                  </a:lnTo>
                  <a:lnTo>
                    <a:pt x="896189" y="263955"/>
                  </a:lnTo>
                  <a:lnTo>
                    <a:pt x="900683" y="219456"/>
                  </a:lnTo>
                  <a:lnTo>
                    <a:pt x="896189" y="175021"/>
                  </a:lnTo>
                  <a:lnTo>
                    <a:pt x="883300" y="133731"/>
                  </a:lnTo>
                  <a:lnTo>
                    <a:pt x="862911" y="96440"/>
                  </a:lnTo>
                  <a:lnTo>
                    <a:pt x="835913" y="64008"/>
                  </a:lnTo>
                  <a:lnTo>
                    <a:pt x="803201" y="37290"/>
                  </a:lnTo>
                  <a:lnTo>
                    <a:pt x="765667" y="17145"/>
                  </a:lnTo>
                  <a:lnTo>
                    <a:pt x="724203" y="442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12065" marR="5080" algn="ctr">
                <a:lnSpc>
                  <a:spcPct val="107500"/>
                </a:lnSpc>
                <a:spcBef>
                  <a:spcPts val="100"/>
                </a:spcBef>
              </a:pPr>
              <a:r>
                <a:rPr lang="zh-CN" altLang="en-US" sz="1000" dirty="0" smtClean="0">
                  <a:latin typeface="黑体"/>
                  <a:cs typeface="黑体"/>
                </a:rPr>
                <a:t>报对应系统</a:t>
              </a:r>
              <a:r>
                <a:rPr lang="en-US" altLang="zh-CN" sz="1000" dirty="0">
                  <a:latin typeface="黑体"/>
                  <a:cs typeface="黑体"/>
                </a:rPr>
                <a:t>1</a:t>
              </a:r>
              <a:r>
                <a:rPr lang="zh-CN" altLang="en-US" sz="1000" dirty="0">
                  <a:latin typeface="黑体"/>
                  <a:cs typeface="黑体"/>
                </a:rPr>
                <a:t>或</a:t>
              </a:r>
              <a:r>
                <a:rPr lang="en-US" altLang="zh-CN" sz="1000" dirty="0">
                  <a:latin typeface="黑体"/>
                  <a:cs typeface="黑体"/>
                </a:rPr>
                <a:t>2</a:t>
              </a:r>
              <a:r>
                <a:rPr lang="zh-CN" altLang="en-US" sz="1000" dirty="0" smtClean="0">
                  <a:latin typeface="黑体"/>
                  <a:cs typeface="黑体"/>
                </a:rPr>
                <a:t>补气异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常</a:t>
              </a:r>
              <a:r>
                <a:rPr lang="zh-CN" altLang="en-US" sz="1000" dirty="0" smtClean="0">
                  <a:latin typeface="黑体"/>
                  <a:cs typeface="黑体"/>
                </a:rPr>
                <a:t>”</a:t>
              </a:r>
              <a:r>
                <a:rPr lang="zh-CN" altLang="en-US" sz="1000" spc="-15" dirty="0">
                  <a:latin typeface="黑体"/>
                  <a:cs typeface="黑体"/>
                </a:rPr>
                <a:t>弹窗是否继续测试，按是继续，按否停止</a:t>
              </a:r>
              <a:endParaRPr lang="zh-CN" altLang="en-US" sz="1000" dirty="0">
                <a:latin typeface="黑体"/>
                <a:cs typeface="黑体"/>
              </a:endParaRPr>
            </a:p>
          </p:txBody>
        </p:sp>
        <p:sp>
          <p:nvSpPr>
            <p:cNvPr id="316" name="object 73"/>
            <p:cNvSpPr txBox="1"/>
            <p:nvPr/>
          </p:nvSpPr>
          <p:spPr>
            <a:xfrm>
              <a:off x="9012025" y="5710992"/>
              <a:ext cx="623675" cy="12439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127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"/>
                </a:spcBef>
              </a:pPr>
              <a:r>
                <a:rPr lang="zh-CN" altLang="en-US" sz="800" dirty="0" smtClean="0">
                  <a:latin typeface="宋体"/>
                  <a:cs typeface="宋体"/>
                </a:rPr>
                <a:t>补气</a:t>
              </a:r>
              <a:r>
                <a:rPr sz="800" dirty="0" smtClean="0">
                  <a:latin typeface="宋体"/>
                  <a:cs typeface="宋体"/>
                </a:rPr>
                <a:t>差</a:t>
              </a:r>
              <a:r>
                <a:rPr lang="en-US" sz="800" dirty="0" smtClean="0">
                  <a:latin typeface="宋体"/>
                  <a:cs typeface="宋体"/>
                </a:rPr>
                <a:t>H</a:t>
              </a:r>
              <a:r>
                <a:rPr sz="800" dirty="0" smtClean="0">
                  <a:latin typeface="宋体"/>
                  <a:cs typeface="宋体"/>
                </a:rPr>
                <a:t>:</a:t>
              </a:r>
              <a:r>
                <a:rPr lang="en-US" sz="800" dirty="0" smtClean="0">
                  <a:latin typeface="宋体"/>
                  <a:cs typeface="宋体"/>
                </a:rPr>
                <a:t>3</a:t>
              </a:r>
              <a:endParaRPr sz="800" dirty="0">
                <a:latin typeface="宋体"/>
                <a:cs typeface="宋体"/>
              </a:endParaRPr>
            </a:p>
          </p:txBody>
        </p:sp>
        <p:sp>
          <p:nvSpPr>
            <p:cNvPr id="317" name="object 588"/>
            <p:cNvSpPr/>
            <p:nvPr/>
          </p:nvSpPr>
          <p:spPr>
            <a:xfrm>
              <a:off x="7956946" y="6628536"/>
              <a:ext cx="1218758" cy="213200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EXV3</a:t>
              </a:r>
              <a:r>
                <a:rPr lang="zh-CN" altLang="en-US" sz="1200" dirty="0" smtClean="0">
                  <a:latin typeface="Segoe UI"/>
                  <a:cs typeface="Segoe UI"/>
                </a:rPr>
                <a:t>开</a:t>
              </a:r>
              <a:r>
                <a:rPr lang="zh-CN" altLang="en-US" sz="1200" dirty="0" smtClean="0">
                  <a:latin typeface="Segoe UI"/>
                  <a:cs typeface="Segoe UI"/>
                </a:rPr>
                <a:t>到</a:t>
              </a:r>
              <a:r>
                <a:rPr lang="en-US" altLang="zh-CN" sz="1200" dirty="0" smtClean="0">
                  <a:latin typeface="Segoe UI"/>
                  <a:cs typeface="Segoe UI"/>
                </a:rPr>
                <a:t>100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endParaRPr lang="en-US" altLang="zh-CN" sz="1200" dirty="0" smtClean="0">
                <a:latin typeface="Segoe UI"/>
                <a:cs typeface="Segoe UI"/>
              </a:endParaRPr>
            </a:p>
          </p:txBody>
        </p:sp>
        <p:sp>
          <p:nvSpPr>
            <p:cNvPr id="318" name="object 422"/>
            <p:cNvSpPr/>
            <p:nvPr/>
          </p:nvSpPr>
          <p:spPr>
            <a:xfrm>
              <a:off x="7842361" y="6976970"/>
              <a:ext cx="1506141" cy="322801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 algn="ctr">
                <a:spcBef>
                  <a:spcPts val="100"/>
                </a:spcBef>
              </a:pPr>
              <a:r>
                <a:rPr lang="en-US" altLang="zh-CN" sz="800" spc="-5" dirty="0">
                  <a:latin typeface="Segoe UI"/>
                  <a:cs typeface="Segoe UI"/>
                </a:rPr>
                <a:t>ΔT1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–{(</a:t>
              </a:r>
              <a:r>
                <a:rPr lang="en-US" altLang="zh-CN" sz="800" spc="-5" dirty="0">
                  <a:latin typeface="Segoe UI"/>
                  <a:cs typeface="Segoe UI"/>
                </a:rPr>
                <a:t>TH13-1)-(TH11-1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)} 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H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℃</a:t>
              </a:r>
              <a:endParaRPr lang="en-US" altLang="zh-CN" sz="800" spc="-5" dirty="0" smtClean="0">
                <a:latin typeface="Segoe UI"/>
                <a:cs typeface="Segoe UI"/>
              </a:endParaRPr>
            </a:p>
          </p:txBody>
        </p:sp>
        <p:sp>
          <p:nvSpPr>
            <p:cNvPr id="319" name="object 433"/>
            <p:cNvSpPr/>
            <p:nvPr/>
          </p:nvSpPr>
          <p:spPr>
            <a:xfrm>
              <a:off x="9557354" y="6919523"/>
              <a:ext cx="1371600" cy="437694"/>
            </a:xfrm>
            <a:custGeom>
              <a:avLst/>
              <a:gdLst/>
              <a:ahLst/>
              <a:cxnLst/>
              <a:rect l="l" t="t" r="r" b="b"/>
              <a:pathLst>
                <a:path w="901065" h="440689">
                  <a:moveTo>
                    <a:pt x="679703" y="0"/>
                  </a:moveTo>
                  <a:lnTo>
                    <a:pt x="220979" y="0"/>
                  </a:lnTo>
                  <a:lnTo>
                    <a:pt x="176480" y="4429"/>
                  </a:lnTo>
                  <a:lnTo>
                    <a:pt x="135016" y="17145"/>
                  </a:lnTo>
                  <a:lnTo>
                    <a:pt x="97482" y="37290"/>
                  </a:lnTo>
                  <a:lnTo>
                    <a:pt x="64769" y="64008"/>
                  </a:lnTo>
                  <a:lnTo>
                    <a:pt x="37772" y="96440"/>
                  </a:lnTo>
                  <a:lnTo>
                    <a:pt x="17383" y="133731"/>
                  </a:lnTo>
                  <a:lnTo>
                    <a:pt x="4494" y="175021"/>
                  </a:lnTo>
                  <a:lnTo>
                    <a:pt x="0" y="219456"/>
                  </a:lnTo>
                  <a:lnTo>
                    <a:pt x="4494" y="263955"/>
                  </a:lnTo>
                  <a:lnTo>
                    <a:pt x="17383" y="305419"/>
                  </a:lnTo>
                  <a:lnTo>
                    <a:pt x="37772" y="342953"/>
                  </a:lnTo>
                  <a:lnTo>
                    <a:pt x="64769" y="375666"/>
                  </a:lnTo>
                  <a:lnTo>
                    <a:pt x="97482" y="402663"/>
                  </a:lnTo>
                  <a:lnTo>
                    <a:pt x="135016" y="423052"/>
                  </a:lnTo>
                  <a:lnTo>
                    <a:pt x="176480" y="435941"/>
                  </a:lnTo>
                  <a:lnTo>
                    <a:pt x="220979" y="440436"/>
                  </a:lnTo>
                  <a:lnTo>
                    <a:pt x="679703" y="440436"/>
                  </a:lnTo>
                  <a:lnTo>
                    <a:pt x="724203" y="435941"/>
                  </a:lnTo>
                  <a:lnTo>
                    <a:pt x="765667" y="423052"/>
                  </a:lnTo>
                  <a:lnTo>
                    <a:pt x="803201" y="402663"/>
                  </a:lnTo>
                  <a:lnTo>
                    <a:pt x="835913" y="375666"/>
                  </a:lnTo>
                  <a:lnTo>
                    <a:pt x="862911" y="342953"/>
                  </a:lnTo>
                  <a:lnTo>
                    <a:pt x="883300" y="305419"/>
                  </a:lnTo>
                  <a:lnTo>
                    <a:pt x="896189" y="263955"/>
                  </a:lnTo>
                  <a:lnTo>
                    <a:pt x="900683" y="219456"/>
                  </a:lnTo>
                  <a:lnTo>
                    <a:pt x="896189" y="175021"/>
                  </a:lnTo>
                  <a:lnTo>
                    <a:pt x="883300" y="133731"/>
                  </a:lnTo>
                  <a:lnTo>
                    <a:pt x="862911" y="96440"/>
                  </a:lnTo>
                  <a:lnTo>
                    <a:pt x="835913" y="64008"/>
                  </a:lnTo>
                  <a:lnTo>
                    <a:pt x="803201" y="37290"/>
                  </a:lnTo>
                  <a:lnTo>
                    <a:pt x="765667" y="17145"/>
                  </a:lnTo>
                  <a:lnTo>
                    <a:pt x="724203" y="442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12065" marR="5080" algn="ctr">
                <a:lnSpc>
                  <a:spcPct val="107500"/>
                </a:lnSpc>
                <a:spcBef>
                  <a:spcPts val="100"/>
                </a:spcBef>
              </a:pPr>
              <a:r>
                <a:rPr lang="zh-CN" altLang="en-US" sz="1000" dirty="0" smtClean="0">
                  <a:latin typeface="黑体"/>
                  <a:cs typeface="黑体"/>
                </a:rPr>
                <a:t>报对应系统</a:t>
              </a:r>
              <a:r>
                <a:rPr lang="en-US" altLang="zh-CN" sz="1000" dirty="0" smtClean="0">
                  <a:latin typeface="黑体"/>
                  <a:cs typeface="黑体"/>
                </a:rPr>
                <a:t>1</a:t>
              </a:r>
              <a:r>
                <a:rPr lang="zh-CN" altLang="en-US" sz="1000" dirty="0" smtClean="0">
                  <a:latin typeface="黑体"/>
                  <a:cs typeface="黑体"/>
                </a:rPr>
                <a:t>开辅阀异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常</a:t>
              </a:r>
              <a:r>
                <a:rPr lang="zh-CN" altLang="en-US" sz="1000" dirty="0" smtClean="0">
                  <a:latin typeface="黑体"/>
                  <a:cs typeface="黑体"/>
                </a:rPr>
                <a:t>”</a:t>
              </a:r>
              <a:r>
                <a:rPr lang="zh-CN" altLang="en-US" sz="1000" spc="-15" dirty="0">
                  <a:latin typeface="黑体"/>
                  <a:cs typeface="黑体"/>
                </a:rPr>
                <a:t>弹窗是否继续测试，按是继续，按否停止</a:t>
              </a:r>
              <a:endParaRPr lang="zh-CN" altLang="en-US" sz="1000" dirty="0">
                <a:latin typeface="黑体"/>
                <a:cs typeface="黑体"/>
              </a:endParaRPr>
            </a:p>
          </p:txBody>
        </p:sp>
        <p:sp>
          <p:nvSpPr>
            <p:cNvPr id="320" name="object 588"/>
            <p:cNvSpPr/>
            <p:nvPr/>
          </p:nvSpPr>
          <p:spPr>
            <a:xfrm>
              <a:off x="7972542" y="8340990"/>
              <a:ext cx="1218758" cy="179012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1BA0E1"/>
            </a:solidFill>
          </p:spPr>
          <p:txBody>
            <a:bodyPr wrap="square" lIns="0" tIns="0" rIns="0" bIns="0" rtlCol="0"/>
            <a:lstStyle/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EXV3/4</a:t>
              </a:r>
              <a:r>
                <a:rPr lang="zh-CN" altLang="en-US" sz="1200" dirty="0" smtClean="0">
                  <a:latin typeface="Segoe UI"/>
                  <a:cs typeface="Segoe UI"/>
                </a:rPr>
                <a:t>关</a:t>
              </a:r>
              <a:r>
                <a:rPr lang="zh-CN" altLang="en-US" sz="1200" dirty="0" smtClean="0">
                  <a:latin typeface="Segoe UI"/>
                  <a:cs typeface="Segoe UI"/>
                </a:rPr>
                <a:t>到</a:t>
              </a:r>
              <a:r>
                <a:rPr lang="en-US" altLang="zh-CN" sz="1200" dirty="0" smtClean="0">
                  <a:latin typeface="Segoe UI"/>
                  <a:cs typeface="Segoe UI"/>
                </a:rPr>
                <a:t>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endParaRPr lang="en-US" altLang="zh-CN" sz="1200" dirty="0" smtClean="0">
                <a:latin typeface="Segoe UI"/>
                <a:cs typeface="Segoe UI"/>
              </a:endParaRPr>
            </a:p>
          </p:txBody>
        </p:sp>
        <p:cxnSp>
          <p:nvCxnSpPr>
            <p:cNvPr id="321" name="直接箭头连接符 320"/>
            <p:cNvCxnSpPr/>
            <p:nvPr/>
          </p:nvCxnSpPr>
          <p:spPr>
            <a:xfrm>
              <a:off x="9352953" y="6132060"/>
              <a:ext cx="2049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箭头连接符 321"/>
            <p:cNvCxnSpPr/>
            <p:nvPr/>
          </p:nvCxnSpPr>
          <p:spPr>
            <a:xfrm>
              <a:off x="8590412" y="6458280"/>
              <a:ext cx="0" cy="1592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object 73"/>
            <p:cNvSpPr txBox="1"/>
            <p:nvPr/>
          </p:nvSpPr>
          <p:spPr>
            <a:xfrm>
              <a:off x="8869237" y="6881621"/>
              <a:ext cx="623675" cy="12439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127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"/>
                </a:spcBef>
              </a:pPr>
              <a:r>
                <a:rPr lang="zh-CN" altLang="en-US" sz="800" dirty="0" smtClean="0">
                  <a:latin typeface="宋体"/>
                  <a:cs typeface="宋体"/>
                </a:rPr>
                <a:t>补气</a:t>
              </a:r>
              <a:r>
                <a:rPr sz="800" dirty="0" smtClean="0">
                  <a:latin typeface="宋体"/>
                  <a:cs typeface="宋体"/>
                </a:rPr>
                <a:t>差</a:t>
              </a:r>
              <a:r>
                <a:rPr lang="en-US" sz="800" dirty="0" smtClean="0">
                  <a:latin typeface="宋体"/>
                  <a:cs typeface="宋体"/>
                </a:rPr>
                <a:t>H</a:t>
              </a:r>
              <a:r>
                <a:rPr sz="800" dirty="0" smtClean="0">
                  <a:latin typeface="宋体"/>
                  <a:cs typeface="宋体"/>
                </a:rPr>
                <a:t>:</a:t>
              </a:r>
              <a:r>
                <a:rPr lang="en-US" sz="800" dirty="0" smtClean="0">
                  <a:latin typeface="宋体"/>
                  <a:cs typeface="宋体"/>
                </a:rPr>
                <a:t>3</a:t>
              </a:r>
              <a:endParaRPr sz="800" dirty="0">
                <a:latin typeface="宋体"/>
                <a:cs typeface="宋体"/>
              </a:endParaRPr>
            </a:p>
          </p:txBody>
        </p:sp>
        <p:sp>
          <p:nvSpPr>
            <p:cNvPr id="324" name="object 422"/>
            <p:cNvSpPr/>
            <p:nvPr/>
          </p:nvSpPr>
          <p:spPr>
            <a:xfrm>
              <a:off x="7826341" y="7876825"/>
              <a:ext cx="1506141" cy="267680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 algn="ctr">
                <a:spcBef>
                  <a:spcPts val="100"/>
                </a:spcBef>
              </a:pPr>
              <a:r>
                <a:rPr lang="en-US" altLang="zh-CN" sz="800" spc="-5" dirty="0" smtClean="0">
                  <a:latin typeface="Segoe UI"/>
                  <a:cs typeface="Segoe UI"/>
                </a:rPr>
                <a:t>ΔT2 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–{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(</a:t>
              </a:r>
              <a:r>
                <a:rPr lang="en-US" altLang="zh-CN" sz="800" spc="-5" dirty="0">
                  <a:latin typeface="Segoe UI"/>
                  <a:cs typeface="Segoe UI"/>
                </a:rPr>
                <a:t>TH14-2)-(TH12-2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)} 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 </a:t>
              </a:r>
              <a:r>
                <a:rPr lang="en-US" altLang="zh-CN" sz="800" spc="-5" dirty="0">
                  <a:latin typeface="Segoe UI"/>
                  <a:cs typeface="Segoe UI"/>
                </a:rPr>
                <a:t>H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℃</a:t>
              </a:r>
              <a:endParaRPr lang="en-US" altLang="zh-CN" sz="800" spc="-5" dirty="0">
                <a:latin typeface="Segoe UI"/>
                <a:cs typeface="Segoe UI"/>
              </a:endParaRPr>
            </a:p>
          </p:txBody>
        </p:sp>
        <p:sp>
          <p:nvSpPr>
            <p:cNvPr id="325" name="object 588"/>
            <p:cNvSpPr/>
            <p:nvPr/>
          </p:nvSpPr>
          <p:spPr>
            <a:xfrm>
              <a:off x="7981372" y="7481698"/>
              <a:ext cx="1218758" cy="213200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EXV4</a:t>
              </a:r>
              <a:r>
                <a:rPr lang="zh-CN" altLang="en-US" sz="1200" dirty="0" smtClean="0">
                  <a:latin typeface="Segoe UI"/>
                  <a:cs typeface="Segoe UI"/>
                </a:rPr>
                <a:t>开</a:t>
              </a:r>
              <a:r>
                <a:rPr lang="zh-CN" altLang="en-US" sz="1200" dirty="0" smtClean="0">
                  <a:latin typeface="Segoe UI"/>
                  <a:cs typeface="Segoe UI"/>
                </a:rPr>
                <a:t>到</a:t>
              </a:r>
              <a:r>
                <a:rPr lang="en-US" altLang="zh-CN" sz="1200" dirty="0" smtClean="0">
                  <a:latin typeface="Segoe UI"/>
                  <a:cs typeface="Segoe UI"/>
                </a:rPr>
                <a:t>100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endParaRPr lang="en-US" altLang="zh-CN" sz="1200" dirty="0" smtClean="0">
                <a:latin typeface="Segoe UI"/>
                <a:cs typeface="Segoe UI"/>
              </a:endParaRPr>
            </a:p>
          </p:txBody>
        </p:sp>
        <p:sp>
          <p:nvSpPr>
            <p:cNvPr id="326" name="object 433"/>
            <p:cNvSpPr/>
            <p:nvPr/>
          </p:nvSpPr>
          <p:spPr>
            <a:xfrm>
              <a:off x="9557354" y="7803350"/>
              <a:ext cx="1371600" cy="437694"/>
            </a:xfrm>
            <a:custGeom>
              <a:avLst/>
              <a:gdLst/>
              <a:ahLst/>
              <a:cxnLst/>
              <a:rect l="l" t="t" r="r" b="b"/>
              <a:pathLst>
                <a:path w="901065" h="440689">
                  <a:moveTo>
                    <a:pt x="679703" y="0"/>
                  </a:moveTo>
                  <a:lnTo>
                    <a:pt x="220979" y="0"/>
                  </a:lnTo>
                  <a:lnTo>
                    <a:pt x="176480" y="4429"/>
                  </a:lnTo>
                  <a:lnTo>
                    <a:pt x="135016" y="17145"/>
                  </a:lnTo>
                  <a:lnTo>
                    <a:pt x="97482" y="37290"/>
                  </a:lnTo>
                  <a:lnTo>
                    <a:pt x="64769" y="64008"/>
                  </a:lnTo>
                  <a:lnTo>
                    <a:pt x="37772" y="96440"/>
                  </a:lnTo>
                  <a:lnTo>
                    <a:pt x="17383" y="133731"/>
                  </a:lnTo>
                  <a:lnTo>
                    <a:pt x="4494" y="175021"/>
                  </a:lnTo>
                  <a:lnTo>
                    <a:pt x="0" y="219456"/>
                  </a:lnTo>
                  <a:lnTo>
                    <a:pt x="4494" y="263955"/>
                  </a:lnTo>
                  <a:lnTo>
                    <a:pt x="17383" y="305419"/>
                  </a:lnTo>
                  <a:lnTo>
                    <a:pt x="37772" y="342953"/>
                  </a:lnTo>
                  <a:lnTo>
                    <a:pt x="64769" y="375666"/>
                  </a:lnTo>
                  <a:lnTo>
                    <a:pt x="97482" y="402663"/>
                  </a:lnTo>
                  <a:lnTo>
                    <a:pt x="135016" y="423052"/>
                  </a:lnTo>
                  <a:lnTo>
                    <a:pt x="176480" y="435941"/>
                  </a:lnTo>
                  <a:lnTo>
                    <a:pt x="220979" y="440436"/>
                  </a:lnTo>
                  <a:lnTo>
                    <a:pt x="679703" y="440436"/>
                  </a:lnTo>
                  <a:lnTo>
                    <a:pt x="724203" y="435941"/>
                  </a:lnTo>
                  <a:lnTo>
                    <a:pt x="765667" y="423052"/>
                  </a:lnTo>
                  <a:lnTo>
                    <a:pt x="803201" y="402663"/>
                  </a:lnTo>
                  <a:lnTo>
                    <a:pt x="835913" y="375666"/>
                  </a:lnTo>
                  <a:lnTo>
                    <a:pt x="862911" y="342953"/>
                  </a:lnTo>
                  <a:lnTo>
                    <a:pt x="883300" y="305419"/>
                  </a:lnTo>
                  <a:lnTo>
                    <a:pt x="896189" y="263955"/>
                  </a:lnTo>
                  <a:lnTo>
                    <a:pt x="900683" y="219456"/>
                  </a:lnTo>
                  <a:lnTo>
                    <a:pt x="896189" y="175021"/>
                  </a:lnTo>
                  <a:lnTo>
                    <a:pt x="883300" y="133731"/>
                  </a:lnTo>
                  <a:lnTo>
                    <a:pt x="862911" y="96440"/>
                  </a:lnTo>
                  <a:lnTo>
                    <a:pt x="835913" y="64008"/>
                  </a:lnTo>
                  <a:lnTo>
                    <a:pt x="803201" y="37290"/>
                  </a:lnTo>
                  <a:lnTo>
                    <a:pt x="765667" y="17145"/>
                  </a:lnTo>
                  <a:lnTo>
                    <a:pt x="724203" y="442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12065" marR="5080" algn="ctr">
                <a:lnSpc>
                  <a:spcPct val="107500"/>
                </a:lnSpc>
                <a:spcBef>
                  <a:spcPts val="100"/>
                </a:spcBef>
              </a:pPr>
              <a:r>
                <a:rPr lang="zh-CN" altLang="en-US" sz="1000" dirty="0" smtClean="0">
                  <a:latin typeface="黑体"/>
                  <a:cs typeface="黑体"/>
                </a:rPr>
                <a:t>报对应系统</a:t>
              </a:r>
              <a:r>
                <a:rPr lang="en-US" altLang="zh-CN" sz="1000" dirty="0" smtClean="0">
                  <a:latin typeface="黑体"/>
                  <a:cs typeface="黑体"/>
                </a:rPr>
                <a:t>2</a:t>
              </a:r>
              <a:r>
                <a:rPr lang="zh-CN" altLang="en-US" sz="1000" dirty="0" smtClean="0">
                  <a:latin typeface="黑体"/>
                  <a:cs typeface="黑体"/>
                </a:rPr>
                <a:t>开辅</a:t>
              </a:r>
              <a:r>
                <a:rPr lang="zh-CN" altLang="en-US" sz="1000" dirty="0">
                  <a:latin typeface="黑体"/>
                  <a:cs typeface="黑体"/>
                </a:rPr>
                <a:t>阀</a:t>
              </a:r>
              <a:r>
                <a:rPr lang="zh-CN" altLang="en-US" sz="1000" dirty="0" smtClean="0">
                  <a:latin typeface="黑体"/>
                  <a:cs typeface="黑体"/>
                </a:rPr>
                <a:t>异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常</a:t>
              </a:r>
              <a:r>
                <a:rPr lang="zh-CN" altLang="en-US" sz="1000" dirty="0" smtClean="0">
                  <a:latin typeface="黑体"/>
                  <a:cs typeface="黑体"/>
                </a:rPr>
                <a:t>”</a:t>
              </a:r>
              <a:r>
                <a:rPr lang="zh-CN" altLang="en-US" sz="1000" spc="-15" dirty="0">
                  <a:latin typeface="黑体"/>
                  <a:cs typeface="黑体"/>
                </a:rPr>
                <a:t>弹窗是否继续测试，按是继续，按否停止</a:t>
              </a:r>
              <a:endParaRPr lang="zh-CN" altLang="en-US" sz="1000" dirty="0">
                <a:latin typeface="黑体"/>
                <a:cs typeface="黑体"/>
              </a:endParaRPr>
            </a:p>
          </p:txBody>
        </p:sp>
        <p:cxnSp>
          <p:nvCxnSpPr>
            <p:cNvPr id="327" name="直接箭头连接符 326"/>
            <p:cNvCxnSpPr/>
            <p:nvPr/>
          </p:nvCxnSpPr>
          <p:spPr>
            <a:xfrm>
              <a:off x="8590411" y="6838592"/>
              <a:ext cx="0" cy="159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接箭头连接符 327"/>
            <p:cNvCxnSpPr/>
            <p:nvPr/>
          </p:nvCxnSpPr>
          <p:spPr>
            <a:xfrm>
              <a:off x="8590411" y="7299771"/>
              <a:ext cx="0" cy="1819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接箭头连接符 328"/>
            <p:cNvCxnSpPr/>
            <p:nvPr/>
          </p:nvCxnSpPr>
          <p:spPr>
            <a:xfrm>
              <a:off x="8581921" y="7684437"/>
              <a:ext cx="0" cy="1923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直接箭头连接符 329"/>
            <p:cNvCxnSpPr/>
            <p:nvPr/>
          </p:nvCxnSpPr>
          <p:spPr>
            <a:xfrm>
              <a:off x="8566325" y="8144505"/>
              <a:ext cx="7619" cy="2054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直接箭头连接符 330"/>
            <p:cNvCxnSpPr/>
            <p:nvPr/>
          </p:nvCxnSpPr>
          <p:spPr>
            <a:xfrm>
              <a:off x="9309184" y="7138370"/>
              <a:ext cx="26027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箭头连接符 331"/>
            <p:cNvCxnSpPr/>
            <p:nvPr/>
          </p:nvCxnSpPr>
          <p:spPr>
            <a:xfrm>
              <a:off x="9257616" y="8010665"/>
              <a:ext cx="2997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object 73"/>
            <p:cNvSpPr txBox="1"/>
            <p:nvPr/>
          </p:nvSpPr>
          <p:spPr>
            <a:xfrm>
              <a:off x="8899147" y="7766990"/>
              <a:ext cx="623675" cy="124393"/>
            </a:xfrm>
            <a:prstGeom prst="rect">
              <a:avLst/>
            </a:prstGeom>
            <a:ln w="3175">
              <a:solidFill>
                <a:srgbClr val="000000"/>
              </a:solidFill>
            </a:ln>
          </p:spPr>
          <p:txBody>
            <a:bodyPr vert="horz" wrap="square" lIns="0" tIns="127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10"/>
                </a:spcBef>
              </a:pPr>
              <a:r>
                <a:rPr lang="zh-CN" altLang="en-US" sz="800" dirty="0" smtClean="0">
                  <a:latin typeface="宋体"/>
                  <a:cs typeface="宋体"/>
                </a:rPr>
                <a:t>补气</a:t>
              </a:r>
              <a:r>
                <a:rPr sz="800" dirty="0" smtClean="0">
                  <a:latin typeface="宋体"/>
                  <a:cs typeface="宋体"/>
                </a:rPr>
                <a:t>差</a:t>
              </a:r>
              <a:r>
                <a:rPr lang="en-US" sz="800" dirty="0" smtClean="0">
                  <a:latin typeface="宋体"/>
                  <a:cs typeface="宋体"/>
                </a:rPr>
                <a:t>H</a:t>
              </a:r>
              <a:r>
                <a:rPr sz="800" dirty="0" smtClean="0">
                  <a:latin typeface="宋体"/>
                  <a:cs typeface="宋体"/>
                </a:rPr>
                <a:t>:</a:t>
              </a:r>
              <a:r>
                <a:rPr lang="en-US" sz="800" dirty="0" smtClean="0">
                  <a:latin typeface="宋体"/>
                  <a:cs typeface="宋体"/>
                </a:rPr>
                <a:t>3</a:t>
              </a:r>
              <a:endParaRPr sz="800" dirty="0">
                <a:latin typeface="宋体"/>
                <a:cs typeface="宋体"/>
              </a:endParaRPr>
            </a:p>
          </p:txBody>
        </p:sp>
      </p:grpSp>
      <p:sp>
        <p:nvSpPr>
          <p:cNvPr id="341" name="object 422"/>
          <p:cNvSpPr/>
          <p:nvPr/>
        </p:nvSpPr>
        <p:spPr>
          <a:xfrm>
            <a:off x="7851001" y="6462002"/>
            <a:ext cx="1461448" cy="504218"/>
          </a:xfrm>
          <a:custGeom>
            <a:avLst/>
            <a:gdLst/>
            <a:ahLst/>
            <a:cxnLst/>
            <a:rect l="l" t="t" r="r" b="b"/>
            <a:pathLst>
              <a:path w="929639" h="269875">
                <a:moveTo>
                  <a:pt x="464820" y="0"/>
                </a:moveTo>
                <a:lnTo>
                  <a:pt x="0" y="134112"/>
                </a:lnTo>
                <a:lnTo>
                  <a:pt x="464820" y="269748"/>
                </a:lnTo>
                <a:lnTo>
                  <a:pt x="929640" y="134112"/>
                </a:lnTo>
                <a:lnTo>
                  <a:pt x="46482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sz="800" spc="-5" dirty="0" smtClean="0">
                <a:latin typeface="Segoe UI"/>
                <a:cs typeface="Segoe UI"/>
              </a:rPr>
              <a:t>TH7-TH6</a:t>
            </a:r>
            <a:r>
              <a:rPr lang="zh-CN" altLang="en-US" sz="800" spc="-5" dirty="0" smtClean="0">
                <a:latin typeface="Segoe UI"/>
                <a:cs typeface="Segoe UI"/>
              </a:rPr>
              <a:t>＞ </a:t>
            </a:r>
            <a:r>
              <a:rPr lang="en-US" altLang="zh-CN" sz="800" spc="-5" dirty="0" smtClean="0">
                <a:latin typeface="Segoe UI"/>
                <a:cs typeface="Segoe UI"/>
              </a:rPr>
              <a:t>F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 smtClean="0">
              <a:latin typeface="Segoe UI"/>
              <a:cs typeface="Segoe UI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392578" y="660388"/>
            <a:ext cx="1364191" cy="4205778"/>
            <a:chOff x="4392578" y="660388"/>
            <a:chExt cx="1364191" cy="4205778"/>
          </a:xfrm>
        </p:grpSpPr>
        <p:sp>
          <p:nvSpPr>
            <p:cNvPr id="759" name="object 11"/>
            <p:cNvSpPr/>
            <p:nvPr/>
          </p:nvSpPr>
          <p:spPr>
            <a:xfrm>
              <a:off x="4840908" y="660388"/>
              <a:ext cx="468504" cy="257093"/>
            </a:xfrm>
            <a:custGeom>
              <a:avLst/>
              <a:gdLst/>
              <a:ahLst/>
              <a:cxnLst/>
              <a:rect l="l" t="t" r="r" b="b"/>
              <a:pathLst>
                <a:path w="902335" h="289560">
                  <a:moveTo>
                    <a:pt x="902208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902208" y="289560"/>
                  </a:lnTo>
                  <a:lnTo>
                    <a:pt x="9022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r>
                <a:rPr lang="zh-CN" altLang="en-US" sz="1600" dirty="0" smtClean="0"/>
                <a:t>制热</a:t>
              </a:r>
              <a:endParaRPr sz="1600" dirty="0"/>
            </a:p>
          </p:txBody>
        </p:sp>
        <p:cxnSp>
          <p:nvCxnSpPr>
            <p:cNvPr id="190" name="直接箭头连接符 189"/>
            <p:cNvCxnSpPr/>
            <p:nvPr/>
          </p:nvCxnSpPr>
          <p:spPr>
            <a:xfrm>
              <a:off x="5074675" y="916409"/>
              <a:ext cx="0" cy="1998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bject 588"/>
            <p:cNvSpPr/>
            <p:nvPr/>
          </p:nvSpPr>
          <p:spPr>
            <a:xfrm>
              <a:off x="4565464" y="1123448"/>
              <a:ext cx="1018421" cy="385158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1BA0E1"/>
            </a:solidFill>
          </p:spPr>
          <p:txBody>
            <a:bodyPr wrap="square" lIns="0" tIns="0" rIns="0" bIns="0" rtlCol="0"/>
            <a:lstStyle/>
            <a:p>
              <a:pPr marL="3175" algn="ctr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>
                  <a:latin typeface="黑体"/>
                  <a:cs typeface="黑体"/>
                </a:rPr>
                <a:t>系</a:t>
              </a:r>
              <a:r>
                <a:rPr lang="zh-CN" altLang="en-US" sz="1200" spc="-15" dirty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1</a:t>
              </a:r>
              <a:r>
                <a:rPr lang="zh-CN" altLang="en-US" sz="1200" dirty="0" smtClean="0">
                  <a:latin typeface="Segoe UI"/>
                  <a:cs typeface="Segoe UI"/>
                </a:rPr>
                <a:t>的</a:t>
              </a:r>
              <a:endParaRPr lang="en-US" altLang="zh-CN" sz="1200" dirty="0">
                <a:latin typeface="Segoe UI"/>
                <a:cs typeface="Segoe UI"/>
              </a:endParaRPr>
            </a:p>
            <a:p>
              <a:pPr marL="1270" algn="ctr">
                <a:lnSpc>
                  <a:spcPct val="100000"/>
                </a:lnSpc>
                <a:spcBef>
                  <a:spcPts val="7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风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机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黑体"/>
                  <a:cs typeface="黑体"/>
                </a:rPr>
                <a:t>50HZ</a:t>
              </a:r>
              <a:r>
                <a:rPr lang="zh-CN" altLang="en-US" sz="1200" spc="-15" dirty="0">
                  <a:latin typeface="黑体"/>
                  <a:cs typeface="黑体"/>
                </a:rPr>
                <a:t>运</a:t>
              </a:r>
              <a:r>
                <a:rPr lang="zh-CN" altLang="en-US" sz="1200" dirty="0">
                  <a:latin typeface="黑体"/>
                  <a:cs typeface="黑体"/>
                </a:rPr>
                <a:t>行</a:t>
              </a:r>
            </a:p>
          </p:txBody>
        </p:sp>
        <p:sp>
          <p:nvSpPr>
            <p:cNvPr id="243" name="object 588"/>
            <p:cNvSpPr/>
            <p:nvPr/>
          </p:nvSpPr>
          <p:spPr>
            <a:xfrm>
              <a:off x="4467389" y="1690946"/>
              <a:ext cx="1218758" cy="577967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1BA0E1"/>
            </a:solidFill>
          </p:spPr>
          <p:txBody>
            <a:bodyPr wrap="square" lIns="0" tIns="0" rIns="0" bIns="0" rtlCol="0"/>
            <a:lstStyle/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EXV1</a:t>
              </a:r>
              <a:r>
                <a:rPr lang="zh-CN" altLang="en-US" sz="1200" dirty="0" smtClean="0">
                  <a:latin typeface="Segoe UI"/>
                  <a:cs typeface="Segoe UI"/>
                </a:rPr>
                <a:t>开到</a:t>
              </a:r>
              <a:r>
                <a:rPr lang="en-US" altLang="zh-CN" sz="1200" dirty="0" smtClean="0">
                  <a:latin typeface="Segoe UI"/>
                  <a:cs typeface="Segoe UI"/>
                </a:rPr>
                <a:t>330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r>
                <a:rPr lang="en-US" altLang="zh-CN" sz="1200" dirty="0" smtClean="0">
                  <a:latin typeface="Segoe UI"/>
                  <a:cs typeface="Segoe UI"/>
                </a:rPr>
                <a:t>EXV3</a:t>
              </a:r>
              <a:r>
                <a:rPr lang="zh-CN" altLang="en-US" sz="1200" dirty="0" smtClean="0">
                  <a:latin typeface="Segoe UI"/>
                  <a:cs typeface="Segoe UI"/>
                </a:rPr>
                <a:t>开到</a:t>
              </a:r>
              <a:r>
                <a:rPr lang="en-US" altLang="zh-CN" sz="1200" dirty="0" smtClean="0">
                  <a:latin typeface="Segoe UI"/>
                  <a:cs typeface="Segoe UI"/>
                </a:rPr>
                <a:t>60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endParaRPr lang="en-US" altLang="zh-CN" sz="1200" dirty="0" smtClean="0">
                <a:latin typeface="Segoe UI"/>
                <a:cs typeface="Segoe UI"/>
              </a:endParaRPr>
            </a:p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EXV5</a:t>
              </a:r>
              <a:r>
                <a:rPr lang="zh-CN" altLang="en-US" sz="1200" dirty="0" smtClean="0">
                  <a:latin typeface="黑体"/>
                  <a:cs typeface="黑体"/>
                </a:rPr>
                <a:t>开到</a:t>
              </a:r>
              <a:r>
                <a:rPr lang="en-US" altLang="zh-CN" sz="1200" spc="-5" dirty="0" smtClean="0">
                  <a:latin typeface="Segoe UI"/>
                  <a:cs typeface="Segoe UI"/>
                </a:rPr>
                <a:t>330</a:t>
              </a:r>
              <a:r>
                <a:rPr lang="zh-CN" altLang="en-US" sz="1200" dirty="0" smtClean="0">
                  <a:latin typeface="黑体"/>
                  <a:cs typeface="黑体"/>
                </a:rPr>
                <a:t>步</a:t>
              </a:r>
              <a:endParaRPr lang="zh-CN" altLang="en-US" sz="1200" dirty="0" smtClean="0">
                <a:latin typeface="黑体"/>
                <a:cs typeface="黑体"/>
              </a:endParaRPr>
            </a:p>
          </p:txBody>
        </p:sp>
        <p:sp>
          <p:nvSpPr>
            <p:cNvPr id="244" name="object 588"/>
            <p:cNvSpPr/>
            <p:nvPr/>
          </p:nvSpPr>
          <p:spPr>
            <a:xfrm>
              <a:off x="4448490" y="2912485"/>
              <a:ext cx="1251290" cy="385158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系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1-1</a:t>
              </a:r>
              <a:r>
                <a:rPr lang="zh-CN" altLang="en-US" sz="1200" dirty="0" smtClean="0">
                  <a:latin typeface="黑体"/>
                  <a:cs typeface="黑体"/>
                </a:rPr>
                <a:t>压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缩</a:t>
              </a:r>
              <a:r>
                <a:rPr lang="zh-CN" altLang="en-US" sz="1200" dirty="0" smtClean="0">
                  <a:latin typeface="黑体"/>
                  <a:cs typeface="黑体"/>
                </a:rPr>
                <a:t>机以频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率</a:t>
              </a:r>
              <a:r>
                <a:rPr lang="en-US" altLang="zh-CN" sz="1200" spc="-5" dirty="0" smtClean="0">
                  <a:latin typeface="Segoe UI"/>
                  <a:cs typeface="Segoe UI"/>
                </a:rPr>
                <a:t>40Hz</a:t>
              </a:r>
              <a:r>
                <a:rPr lang="zh-CN" altLang="en-US" sz="1200" spc="-5" dirty="0" smtClean="0">
                  <a:latin typeface="Segoe UI"/>
                  <a:cs typeface="Segoe UI"/>
                </a:rPr>
                <a:t>运行</a:t>
              </a:r>
              <a:endParaRPr lang="zh-CN" altLang="en-US" sz="1200" dirty="0">
                <a:latin typeface="Segoe UI"/>
                <a:cs typeface="Segoe UI"/>
              </a:endParaRPr>
            </a:p>
          </p:txBody>
        </p:sp>
        <p:sp>
          <p:nvSpPr>
            <p:cNvPr id="249" name="object 588"/>
            <p:cNvSpPr/>
            <p:nvPr/>
          </p:nvSpPr>
          <p:spPr>
            <a:xfrm>
              <a:off x="4667029" y="2478353"/>
              <a:ext cx="802204" cy="237533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>
                <a:spcBef>
                  <a:spcPts val="100"/>
                </a:spcBef>
              </a:pPr>
              <a:r>
                <a:rPr lang="zh-CN" altLang="en-US" sz="1050" spc="-5" dirty="0">
                  <a:latin typeface="Segoe UI"/>
                  <a:cs typeface="Segoe UI"/>
                </a:rPr>
                <a:t>四通阀</a:t>
              </a:r>
              <a:r>
                <a:rPr lang="en-US" altLang="zh-CN" sz="1050" spc="-5" dirty="0">
                  <a:latin typeface="Segoe UI"/>
                  <a:cs typeface="Segoe UI"/>
                </a:rPr>
                <a:t>1</a:t>
              </a:r>
              <a:r>
                <a:rPr lang="zh-CN" altLang="en-US" sz="1050" spc="-5" dirty="0">
                  <a:latin typeface="Segoe UI"/>
                  <a:cs typeface="Segoe UI"/>
                </a:rPr>
                <a:t>得电</a:t>
              </a:r>
              <a:endParaRPr lang="zh-CN" altLang="en-US" sz="1050" spc="-5" dirty="0">
                <a:latin typeface="Segoe UI"/>
                <a:cs typeface="Segoe UI"/>
              </a:endParaRPr>
            </a:p>
          </p:txBody>
        </p:sp>
        <p:sp>
          <p:nvSpPr>
            <p:cNvPr id="251" name="object 588"/>
            <p:cNvSpPr/>
            <p:nvPr/>
          </p:nvSpPr>
          <p:spPr>
            <a:xfrm>
              <a:off x="4392578" y="4079162"/>
              <a:ext cx="1364191" cy="228144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系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1-2</a:t>
              </a:r>
              <a:r>
                <a:rPr lang="zh-CN" altLang="en-US" sz="1200" dirty="0" smtClean="0">
                  <a:latin typeface="黑体"/>
                  <a:cs typeface="黑体"/>
                </a:rPr>
                <a:t>压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缩</a:t>
              </a:r>
              <a:r>
                <a:rPr lang="zh-CN" altLang="en-US" sz="1200" dirty="0" smtClean="0">
                  <a:latin typeface="黑体"/>
                  <a:cs typeface="黑体"/>
                </a:rPr>
                <a:t>机得电</a:t>
              </a:r>
              <a:endParaRPr lang="zh-CN" altLang="en-US" sz="1200" dirty="0">
                <a:latin typeface="Segoe UI"/>
                <a:cs typeface="Segoe UI"/>
              </a:endParaRPr>
            </a:p>
          </p:txBody>
        </p:sp>
        <p:sp>
          <p:nvSpPr>
            <p:cNvPr id="307" name="object 422"/>
            <p:cNvSpPr/>
            <p:nvPr/>
          </p:nvSpPr>
          <p:spPr>
            <a:xfrm>
              <a:off x="4485382" y="3492651"/>
              <a:ext cx="1178584" cy="430748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3175" lvl="0">
                <a:spcBef>
                  <a:spcPts val="85"/>
                </a:spcBef>
              </a:pPr>
              <a:r>
                <a:rPr lang="en-US" altLang="zh-CN" sz="1200" dirty="0" smtClean="0">
                  <a:solidFill>
                    <a:prstClr val="black"/>
                  </a:solidFill>
                </a:rPr>
                <a:t>       </a:t>
              </a:r>
              <a:r>
                <a:rPr lang="zh-CN" altLang="zh-CN" sz="900" dirty="0" smtClean="0">
                  <a:solidFill>
                    <a:prstClr val="black"/>
                  </a:solidFill>
                </a:rPr>
                <a:t>判断</a:t>
              </a:r>
              <a:r>
                <a:rPr lang="en-US" altLang="zh-CN" sz="900" dirty="0">
                  <a:solidFill>
                    <a:prstClr val="black"/>
                  </a:solidFill>
                </a:rPr>
                <a:t>HP1</a:t>
              </a:r>
              <a:r>
                <a:rPr lang="zh-CN" altLang="en-US" sz="900" dirty="0">
                  <a:solidFill>
                    <a:prstClr val="black"/>
                  </a:solidFill>
                </a:rPr>
                <a:t>≥</a:t>
              </a:r>
              <a:r>
                <a:rPr lang="en-US" altLang="zh-CN" sz="900" dirty="0">
                  <a:solidFill>
                    <a:prstClr val="black"/>
                  </a:solidFill>
                </a:rPr>
                <a:t>20bar</a:t>
              </a:r>
              <a:endParaRPr lang="zh-CN" altLang="en-US" sz="900" dirty="0">
                <a:solidFill>
                  <a:prstClr val="black"/>
                </a:solidFill>
                <a:latin typeface="Segoe UI"/>
                <a:cs typeface="Segoe UI"/>
              </a:endParaRPr>
            </a:p>
          </p:txBody>
        </p:sp>
        <p:sp>
          <p:nvSpPr>
            <p:cNvPr id="308" name="object 588"/>
            <p:cNvSpPr/>
            <p:nvPr/>
          </p:nvSpPr>
          <p:spPr>
            <a:xfrm>
              <a:off x="4457483" y="4481008"/>
              <a:ext cx="1251290" cy="385158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系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1-1</a:t>
              </a:r>
              <a:r>
                <a:rPr lang="zh-CN" altLang="en-US" sz="1200" dirty="0" smtClean="0">
                  <a:latin typeface="黑体"/>
                  <a:cs typeface="黑体"/>
                </a:rPr>
                <a:t>压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缩</a:t>
              </a:r>
              <a:r>
                <a:rPr lang="zh-CN" altLang="en-US" sz="1200" dirty="0" smtClean="0">
                  <a:latin typeface="黑体"/>
                  <a:cs typeface="黑体"/>
                </a:rPr>
                <a:t>机以频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率</a:t>
              </a:r>
              <a:r>
                <a:rPr lang="en-US" altLang="zh-CN" sz="1200" dirty="0" err="1">
                  <a:latin typeface="Segoe UI"/>
                  <a:cs typeface="Segoe UI"/>
                </a:rPr>
                <a:t>J</a:t>
              </a:r>
              <a:r>
                <a:rPr lang="en-US" altLang="zh-CN" sz="1200" spc="-5" dirty="0" err="1" smtClean="0">
                  <a:latin typeface="Segoe UI"/>
                  <a:cs typeface="Segoe UI"/>
                </a:rPr>
                <a:t>Hz</a:t>
              </a:r>
              <a:r>
                <a:rPr lang="zh-CN" altLang="en-US" sz="1200" spc="-5" dirty="0" smtClean="0">
                  <a:latin typeface="Segoe UI"/>
                  <a:cs typeface="Segoe UI"/>
                </a:rPr>
                <a:t>运行</a:t>
              </a:r>
              <a:endParaRPr lang="zh-CN" altLang="en-US" sz="1200" dirty="0">
                <a:latin typeface="Segoe UI"/>
                <a:cs typeface="Segoe UI"/>
              </a:endParaRP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5068131" y="1508606"/>
              <a:ext cx="6544" cy="180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5074675" y="2259770"/>
              <a:ext cx="0" cy="218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5068131" y="2715886"/>
              <a:ext cx="0" cy="1965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074675" y="3295267"/>
              <a:ext cx="0" cy="194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5083128" y="3928882"/>
              <a:ext cx="0" cy="158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5083128" y="4299659"/>
              <a:ext cx="0" cy="2057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组合 119"/>
          <p:cNvGrpSpPr/>
          <p:nvPr/>
        </p:nvGrpSpPr>
        <p:grpSpPr>
          <a:xfrm>
            <a:off x="4346281" y="7021534"/>
            <a:ext cx="3254619" cy="1972177"/>
            <a:chOff x="4257757" y="7184151"/>
            <a:chExt cx="3254619" cy="1972177"/>
          </a:xfrm>
        </p:grpSpPr>
        <p:grpSp>
          <p:nvGrpSpPr>
            <p:cNvPr id="50" name="组合 49"/>
            <p:cNvGrpSpPr/>
            <p:nvPr/>
          </p:nvGrpSpPr>
          <p:grpSpPr>
            <a:xfrm>
              <a:off x="4286086" y="7184151"/>
              <a:ext cx="3207578" cy="1434856"/>
              <a:chOff x="4286086" y="7184151"/>
              <a:chExt cx="3207578" cy="1434856"/>
            </a:xfrm>
          </p:grpSpPr>
          <p:sp>
            <p:nvSpPr>
              <p:cNvPr id="276" name="object 233"/>
              <p:cNvSpPr/>
              <p:nvPr/>
            </p:nvSpPr>
            <p:spPr>
              <a:xfrm>
                <a:off x="5225289" y="7857029"/>
                <a:ext cx="6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350">
                    <a:moveTo>
                      <a:pt x="0" y="0"/>
                    </a:moveTo>
                    <a:lnTo>
                      <a:pt x="6096" y="0"/>
                    </a:lnTo>
                  </a:path>
                </a:pathLst>
              </a:custGeom>
              <a:ln w="3175">
                <a:solidFill>
                  <a:srgbClr val="1897D5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8" name="object 422"/>
              <p:cNvSpPr/>
              <p:nvPr/>
            </p:nvSpPr>
            <p:spPr>
              <a:xfrm>
                <a:off x="4286087" y="7249070"/>
                <a:ext cx="1365832" cy="488946"/>
              </a:xfrm>
              <a:custGeom>
                <a:avLst/>
                <a:gdLst/>
                <a:ahLst/>
                <a:cxnLst/>
                <a:rect l="l" t="t" r="r" b="b"/>
                <a:pathLst>
                  <a:path w="929639" h="269875">
                    <a:moveTo>
                      <a:pt x="464820" y="0"/>
                    </a:moveTo>
                    <a:lnTo>
                      <a:pt x="0" y="134112"/>
                    </a:lnTo>
                    <a:lnTo>
                      <a:pt x="464820" y="269748"/>
                    </a:lnTo>
                    <a:lnTo>
                      <a:pt x="929640" y="134112"/>
                    </a:lnTo>
                    <a:lnTo>
                      <a:pt x="464820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 anchor="ctr"/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800" spc="-5" dirty="0" smtClean="0">
                    <a:latin typeface="Segoe UI"/>
                    <a:cs typeface="Segoe UI"/>
                  </a:rPr>
                  <a:t>排气</a:t>
                </a:r>
                <a:r>
                  <a:rPr lang="en-US" altLang="zh-CN" sz="800" spc="-5" dirty="0" smtClean="0">
                    <a:latin typeface="Segoe UI"/>
                    <a:cs typeface="Segoe UI"/>
                  </a:rPr>
                  <a:t>(TH1-1)-</a:t>
                </a:r>
                <a:r>
                  <a:rPr lang="en-US" altLang="zh-CN" sz="800" spc="-5" dirty="0">
                    <a:latin typeface="Segoe UI"/>
                    <a:cs typeface="Segoe UI"/>
                  </a:rPr>
                  <a:t>(</a:t>
                </a:r>
                <a:r>
                  <a:rPr lang="en-US" altLang="zh-CN" sz="800" spc="-5" dirty="0" smtClean="0">
                    <a:latin typeface="Segoe UI"/>
                    <a:cs typeface="Segoe UI"/>
                  </a:rPr>
                  <a:t>TH2-2) </a:t>
                </a:r>
                <a:r>
                  <a:rPr lang="zh-CN" altLang="en-US" sz="800" spc="-5" dirty="0" smtClean="0">
                    <a:latin typeface="Segoe UI"/>
                    <a:cs typeface="Segoe UI"/>
                  </a:rPr>
                  <a:t>＞ </a:t>
                </a:r>
                <a:r>
                  <a:rPr lang="en-US" altLang="zh-CN" sz="800" spc="-5" dirty="0" smtClean="0">
                    <a:latin typeface="Segoe UI"/>
                    <a:cs typeface="Segoe UI"/>
                  </a:rPr>
                  <a:t>C</a:t>
                </a:r>
                <a:r>
                  <a:rPr lang="zh-CN" altLang="en-US" sz="800" spc="-5" dirty="0" smtClean="0">
                    <a:latin typeface="Segoe UI"/>
                    <a:cs typeface="Segoe UI"/>
                  </a:rPr>
                  <a:t>℃</a:t>
                </a:r>
                <a:endParaRPr lang="en-US" altLang="zh-CN" sz="800" spc="-5" dirty="0">
                  <a:latin typeface="Segoe UI"/>
                  <a:cs typeface="Segoe UI"/>
                </a:endParaRPr>
              </a:p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800" spc="-5" dirty="0" smtClean="0">
                    <a:latin typeface="Segoe UI"/>
                    <a:cs typeface="Segoe UI"/>
                  </a:rPr>
                  <a:t>排气</a:t>
                </a:r>
                <a:r>
                  <a:rPr lang="en-US" altLang="zh-CN" sz="800" spc="-5" dirty="0" smtClean="0">
                    <a:latin typeface="Segoe UI"/>
                    <a:cs typeface="Segoe UI"/>
                  </a:rPr>
                  <a:t>(TH1-3)-(</a:t>
                </a:r>
                <a:r>
                  <a:rPr lang="en-US" altLang="zh-CN" sz="800" spc="-5" dirty="0" smtClean="0">
                    <a:latin typeface="Segoe UI"/>
                    <a:cs typeface="Segoe UI"/>
                  </a:rPr>
                  <a:t>TH2-4)</a:t>
                </a:r>
                <a:r>
                  <a:rPr lang="zh-CN" altLang="en-US" sz="800" spc="-5" dirty="0" smtClean="0">
                    <a:latin typeface="Segoe UI"/>
                    <a:cs typeface="Segoe UI"/>
                  </a:rPr>
                  <a:t>＞ </a:t>
                </a:r>
                <a:r>
                  <a:rPr lang="en-US" altLang="zh-CN" sz="800" spc="-5" dirty="0" smtClean="0">
                    <a:latin typeface="Segoe UI"/>
                    <a:cs typeface="Segoe UI"/>
                  </a:rPr>
                  <a:t>C</a:t>
                </a:r>
                <a:r>
                  <a:rPr lang="zh-CN" altLang="en-US" sz="800" spc="-5" dirty="0" smtClean="0">
                    <a:latin typeface="Segoe UI"/>
                    <a:cs typeface="Segoe UI"/>
                  </a:rPr>
                  <a:t>℃</a:t>
                </a:r>
                <a:endParaRPr lang="en-US" altLang="zh-CN" sz="800" spc="-5" dirty="0">
                  <a:latin typeface="Segoe UI"/>
                  <a:cs typeface="Segoe UI"/>
                </a:endParaRPr>
              </a:p>
            </p:txBody>
          </p:sp>
          <p:sp>
            <p:nvSpPr>
              <p:cNvPr id="279" name="object 433"/>
              <p:cNvSpPr/>
              <p:nvPr/>
            </p:nvSpPr>
            <p:spPr>
              <a:xfrm>
                <a:off x="6122064" y="7273471"/>
                <a:ext cx="1371600" cy="440144"/>
              </a:xfrm>
              <a:custGeom>
                <a:avLst/>
                <a:gdLst/>
                <a:ahLst/>
                <a:cxnLst/>
                <a:rect l="l" t="t" r="r" b="b"/>
                <a:pathLst>
                  <a:path w="901065" h="440689">
                    <a:moveTo>
                      <a:pt x="679703" y="0"/>
                    </a:moveTo>
                    <a:lnTo>
                      <a:pt x="220979" y="0"/>
                    </a:lnTo>
                    <a:lnTo>
                      <a:pt x="176480" y="4429"/>
                    </a:lnTo>
                    <a:lnTo>
                      <a:pt x="135016" y="17145"/>
                    </a:lnTo>
                    <a:lnTo>
                      <a:pt x="97482" y="37290"/>
                    </a:lnTo>
                    <a:lnTo>
                      <a:pt x="64769" y="64008"/>
                    </a:lnTo>
                    <a:lnTo>
                      <a:pt x="37772" y="96440"/>
                    </a:lnTo>
                    <a:lnTo>
                      <a:pt x="17383" y="133731"/>
                    </a:lnTo>
                    <a:lnTo>
                      <a:pt x="4494" y="175021"/>
                    </a:lnTo>
                    <a:lnTo>
                      <a:pt x="0" y="219456"/>
                    </a:lnTo>
                    <a:lnTo>
                      <a:pt x="4494" y="263955"/>
                    </a:lnTo>
                    <a:lnTo>
                      <a:pt x="17383" y="305419"/>
                    </a:lnTo>
                    <a:lnTo>
                      <a:pt x="37772" y="342953"/>
                    </a:lnTo>
                    <a:lnTo>
                      <a:pt x="64769" y="375666"/>
                    </a:lnTo>
                    <a:lnTo>
                      <a:pt x="97482" y="402663"/>
                    </a:lnTo>
                    <a:lnTo>
                      <a:pt x="135016" y="423052"/>
                    </a:lnTo>
                    <a:lnTo>
                      <a:pt x="176480" y="435941"/>
                    </a:lnTo>
                    <a:lnTo>
                      <a:pt x="220979" y="440436"/>
                    </a:lnTo>
                    <a:lnTo>
                      <a:pt x="679703" y="440436"/>
                    </a:lnTo>
                    <a:lnTo>
                      <a:pt x="724203" y="435941"/>
                    </a:lnTo>
                    <a:lnTo>
                      <a:pt x="765667" y="423052"/>
                    </a:lnTo>
                    <a:lnTo>
                      <a:pt x="803201" y="402663"/>
                    </a:lnTo>
                    <a:lnTo>
                      <a:pt x="835913" y="375666"/>
                    </a:lnTo>
                    <a:lnTo>
                      <a:pt x="862911" y="342953"/>
                    </a:lnTo>
                    <a:lnTo>
                      <a:pt x="883300" y="305419"/>
                    </a:lnTo>
                    <a:lnTo>
                      <a:pt x="896189" y="263955"/>
                    </a:lnTo>
                    <a:lnTo>
                      <a:pt x="900683" y="219456"/>
                    </a:lnTo>
                    <a:lnTo>
                      <a:pt x="896189" y="175021"/>
                    </a:lnTo>
                    <a:lnTo>
                      <a:pt x="883300" y="133731"/>
                    </a:lnTo>
                    <a:lnTo>
                      <a:pt x="862911" y="96440"/>
                    </a:lnTo>
                    <a:lnTo>
                      <a:pt x="835913" y="64008"/>
                    </a:lnTo>
                    <a:lnTo>
                      <a:pt x="803201" y="37290"/>
                    </a:lnTo>
                    <a:lnTo>
                      <a:pt x="765667" y="17145"/>
                    </a:lnTo>
                    <a:lnTo>
                      <a:pt x="724203" y="4429"/>
                    </a:lnTo>
                    <a:lnTo>
                      <a:pt x="679703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 wrap="square" lIns="0" tIns="0" rIns="0" bIns="0" rtlCol="0" anchor="ctr"/>
              <a:lstStyle/>
              <a:p>
                <a:pPr marL="12065" marR="5080" algn="ctr">
                  <a:lnSpc>
                    <a:spcPct val="107500"/>
                  </a:lnSpc>
                  <a:spcBef>
                    <a:spcPts val="100"/>
                  </a:spcBef>
                </a:pPr>
                <a:r>
                  <a:rPr lang="zh-CN" altLang="en-US" sz="1000" dirty="0" smtClean="0">
                    <a:latin typeface="黑体"/>
                    <a:cs typeface="黑体"/>
                  </a:rPr>
                  <a:t>报</a:t>
                </a:r>
                <a:r>
                  <a:rPr lang="zh-CN" altLang="en-US" sz="1000" dirty="0" smtClean="0">
                    <a:latin typeface="黑体"/>
                    <a:cs typeface="黑体"/>
                  </a:rPr>
                  <a:t>对应</a:t>
                </a:r>
                <a:r>
                  <a:rPr lang="zh-CN" altLang="en-US" sz="1000" spc="-15" dirty="0" smtClean="0">
                    <a:latin typeface="黑体"/>
                    <a:cs typeface="黑体"/>
                  </a:rPr>
                  <a:t>排气</a:t>
                </a:r>
                <a:r>
                  <a:rPr lang="en-US" altLang="zh-CN" sz="1000" spc="-15" dirty="0" smtClean="0">
                    <a:latin typeface="黑体"/>
                    <a:cs typeface="黑体"/>
                  </a:rPr>
                  <a:t>1-1/1-3</a:t>
                </a:r>
                <a:r>
                  <a:rPr lang="zh-CN" altLang="en-US" sz="1000" dirty="0" smtClean="0">
                    <a:latin typeface="黑体"/>
                    <a:cs typeface="黑体"/>
                  </a:rPr>
                  <a:t>异</a:t>
                </a:r>
                <a:r>
                  <a:rPr lang="zh-CN" altLang="en-US" sz="1000" spc="-15" dirty="0" smtClean="0">
                    <a:latin typeface="黑体"/>
                    <a:cs typeface="黑体"/>
                  </a:rPr>
                  <a:t>常</a:t>
                </a:r>
                <a:r>
                  <a:rPr lang="zh-CN" altLang="en-US" sz="1000" spc="-15" dirty="0">
                    <a:latin typeface="黑体"/>
                    <a:cs typeface="黑体"/>
                  </a:rPr>
                  <a:t>弹窗是否继续测试，按是继续，按否停止</a:t>
                </a:r>
                <a:endParaRPr lang="zh-CN" altLang="en-US" sz="1000" dirty="0">
                  <a:latin typeface="黑体"/>
                  <a:cs typeface="黑体"/>
                </a:endParaRPr>
              </a:p>
            </p:txBody>
          </p:sp>
          <p:sp>
            <p:nvSpPr>
              <p:cNvPr id="280" name="object 422"/>
              <p:cNvSpPr/>
              <p:nvPr/>
            </p:nvSpPr>
            <p:spPr>
              <a:xfrm>
                <a:off x="4286086" y="7933440"/>
                <a:ext cx="1461448" cy="504218"/>
              </a:xfrm>
              <a:custGeom>
                <a:avLst/>
                <a:gdLst/>
                <a:ahLst/>
                <a:cxnLst/>
                <a:rect l="l" t="t" r="r" b="b"/>
                <a:pathLst>
                  <a:path w="929639" h="269875">
                    <a:moveTo>
                      <a:pt x="464820" y="0"/>
                    </a:moveTo>
                    <a:lnTo>
                      <a:pt x="0" y="134112"/>
                    </a:lnTo>
                    <a:lnTo>
                      <a:pt x="464820" y="269748"/>
                    </a:lnTo>
                    <a:lnTo>
                      <a:pt x="929640" y="134112"/>
                    </a:lnTo>
                    <a:lnTo>
                      <a:pt x="464820" y="0"/>
                    </a:lnTo>
                    <a:close/>
                  </a:path>
                </a:pathLst>
              </a:custGeom>
              <a:solidFill>
                <a:srgbClr val="92D050"/>
              </a:solidFill>
            </p:spPr>
            <p:txBody>
              <a:bodyPr wrap="square" lIns="0" tIns="0" rIns="0" bIns="0" rtlCol="0" anchor="ctr"/>
              <a:lstStyle/>
              <a:p>
                <a:pPr marL="12700" algn="ctr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zh-CN" altLang="en-US" sz="800" spc="-5" dirty="0" smtClean="0">
                    <a:latin typeface="Segoe UI"/>
                    <a:cs typeface="Segoe UI"/>
                  </a:rPr>
                  <a:t>出盘</a:t>
                </a:r>
                <a:r>
                  <a:rPr lang="en-US" altLang="zh-CN" sz="800" spc="-5" dirty="0" smtClean="0">
                    <a:latin typeface="Segoe UI"/>
                    <a:cs typeface="Segoe UI"/>
                  </a:rPr>
                  <a:t>(TH4-2) –(</a:t>
                </a:r>
                <a:r>
                  <a:rPr lang="en-US" altLang="zh-CN" sz="800" spc="-5" dirty="0" smtClean="0">
                    <a:latin typeface="Segoe UI"/>
                    <a:cs typeface="Segoe UI"/>
                  </a:rPr>
                  <a:t>TH3-1) </a:t>
                </a:r>
                <a:r>
                  <a:rPr lang="zh-CN" altLang="en-US" sz="800" spc="-5" dirty="0" smtClean="0">
                    <a:latin typeface="Segoe UI"/>
                    <a:cs typeface="Segoe UI"/>
                  </a:rPr>
                  <a:t>＞ </a:t>
                </a:r>
                <a:r>
                  <a:rPr lang="en-US" altLang="zh-CN" sz="800" spc="-5" dirty="0" smtClean="0">
                    <a:latin typeface="Segoe UI"/>
                    <a:cs typeface="Segoe UI"/>
                  </a:rPr>
                  <a:t>D</a:t>
                </a:r>
                <a:r>
                  <a:rPr lang="zh-CN" altLang="en-US" sz="800" spc="-5" dirty="0" smtClean="0">
                    <a:latin typeface="Segoe UI"/>
                    <a:cs typeface="Segoe UI"/>
                  </a:rPr>
                  <a:t>℃</a:t>
                </a:r>
                <a:endParaRPr lang="en-US" altLang="zh-CN" sz="800" spc="-5" dirty="0">
                  <a:latin typeface="Segoe UI"/>
                  <a:cs typeface="Segoe UI"/>
                </a:endParaRPr>
              </a:p>
            </p:txBody>
          </p:sp>
          <p:sp>
            <p:nvSpPr>
              <p:cNvPr id="281" name="object 433"/>
              <p:cNvSpPr/>
              <p:nvPr/>
            </p:nvSpPr>
            <p:spPr>
              <a:xfrm>
                <a:off x="6122064" y="7965477"/>
                <a:ext cx="1371600" cy="440144"/>
              </a:xfrm>
              <a:custGeom>
                <a:avLst/>
                <a:gdLst/>
                <a:ahLst/>
                <a:cxnLst/>
                <a:rect l="l" t="t" r="r" b="b"/>
                <a:pathLst>
                  <a:path w="901065" h="440689">
                    <a:moveTo>
                      <a:pt x="679703" y="0"/>
                    </a:moveTo>
                    <a:lnTo>
                      <a:pt x="220979" y="0"/>
                    </a:lnTo>
                    <a:lnTo>
                      <a:pt x="176480" y="4429"/>
                    </a:lnTo>
                    <a:lnTo>
                      <a:pt x="135016" y="17145"/>
                    </a:lnTo>
                    <a:lnTo>
                      <a:pt x="97482" y="37290"/>
                    </a:lnTo>
                    <a:lnTo>
                      <a:pt x="64769" y="64008"/>
                    </a:lnTo>
                    <a:lnTo>
                      <a:pt x="37772" y="96440"/>
                    </a:lnTo>
                    <a:lnTo>
                      <a:pt x="17383" y="133731"/>
                    </a:lnTo>
                    <a:lnTo>
                      <a:pt x="4494" y="175021"/>
                    </a:lnTo>
                    <a:lnTo>
                      <a:pt x="0" y="219456"/>
                    </a:lnTo>
                    <a:lnTo>
                      <a:pt x="4494" y="263955"/>
                    </a:lnTo>
                    <a:lnTo>
                      <a:pt x="17383" y="305419"/>
                    </a:lnTo>
                    <a:lnTo>
                      <a:pt x="37772" y="342953"/>
                    </a:lnTo>
                    <a:lnTo>
                      <a:pt x="64769" y="375666"/>
                    </a:lnTo>
                    <a:lnTo>
                      <a:pt x="97482" y="402663"/>
                    </a:lnTo>
                    <a:lnTo>
                      <a:pt x="135016" y="423052"/>
                    </a:lnTo>
                    <a:lnTo>
                      <a:pt x="176480" y="435941"/>
                    </a:lnTo>
                    <a:lnTo>
                      <a:pt x="220979" y="440436"/>
                    </a:lnTo>
                    <a:lnTo>
                      <a:pt x="679703" y="440436"/>
                    </a:lnTo>
                    <a:lnTo>
                      <a:pt x="724203" y="435941"/>
                    </a:lnTo>
                    <a:lnTo>
                      <a:pt x="765667" y="423052"/>
                    </a:lnTo>
                    <a:lnTo>
                      <a:pt x="803201" y="402663"/>
                    </a:lnTo>
                    <a:lnTo>
                      <a:pt x="835913" y="375666"/>
                    </a:lnTo>
                    <a:lnTo>
                      <a:pt x="862911" y="342953"/>
                    </a:lnTo>
                    <a:lnTo>
                      <a:pt x="883300" y="305419"/>
                    </a:lnTo>
                    <a:lnTo>
                      <a:pt x="896189" y="263955"/>
                    </a:lnTo>
                    <a:lnTo>
                      <a:pt x="900683" y="219456"/>
                    </a:lnTo>
                    <a:lnTo>
                      <a:pt x="896189" y="175021"/>
                    </a:lnTo>
                    <a:lnTo>
                      <a:pt x="883300" y="133731"/>
                    </a:lnTo>
                    <a:lnTo>
                      <a:pt x="862911" y="96440"/>
                    </a:lnTo>
                    <a:lnTo>
                      <a:pt x="835913" y="64008"/>
                    </a:lnTo>
                    <a:lnTo>
                      <a:pt x="803201" y="37290"/>
                    </a:lnTo>
                    <a:lnTo>
                      <a:pt x="765667" y="17145"/>
                    </a:lnTo>
                    <a:lnTo>
                      <a:pt x="724203" y="4429"/>
                    </a:lnTo>
                    <a:lnTo>
                      <a:pt x="679703" y="0"/>
                    </a:lnTo>
                    <a:close/>
                  </a:path>
                </a:pathLst>
              </a:custGeom>
              <a:solidFill>
                <a:srgbClr val="FFC000"/>
              </a:solidFill>
            </p:spPr>
            <p:txBody>
              <a:bodyPr wrap="square" lIns="0" tIns="0" rIns="0" bIns="0" rtlCol="0" anchor="ctr"/>
              <a:lstStyle/>
              <a:p>
                <a:pPr marL="12065" marR="5080" algn="ctr">
                  <a:lnSpc>
                    <a:spcPct val="107500"/>
                  </a:lnSpc>
                  <a:spcBef>
                    <a:spcPts val="100"/>
                  </a:spcBef>
                </a:pPr>
                <a:r>
                  <a:rPr lang="zh-CN" altLang="en-US" sz="1000" dirty="0" smtClean="0">
                    <a:latin typeface="黑体"/>
                    <a:cs typeface="黑体"/>
                  </a:rPr>
                  <a:t>报</a:t>
                </a:r>
                <a:r>
                  <a:rPr lang="zh-CN" altLang="en-US" sz="1000" dirty="0" smtClean="0">
                    <a:latin typeface="黑体"/>
                    <a:cs typeface="黑体"/>
                  </a:rPr>
                  <a:t>对应出盘</a:t>
                </a:r>
                <a:r>
                  <a:rPr lang="en-US" altLang="zh-CN" sz="1000" dirty="0" smtClean="0">
                    <a:latin typeface="黑体"/>
                    <a:cs typeface="黑体"/>
                  </a:rPr>
                  <a:t>3-1</a:t>
                </a:r>
                <a:r>
                  <a:rPr lang="zh-CN" altLang="en-US" sz="1000" dirty="0" smtClean="0">
                    <a:latin typeface="黑体"/>
                    <a:cs typeface="黑体"/>
                  </a:rPr>
                  <a:t>异</a:t>
                </a:r>
                <a:r>
                  <a:rPr lang="zh-CN" altLang="en-US" sz="1000" spc="-15" dirty="0" smtClean="0">
                    <a:latin typeface="黑体"/>
                    <a:cs typeface="黑体"/>
                  </a:rPr>
                  <a:t>常</a:t>
                </a:r>
                <a:r>
                  <a:rPr lang="zh-CN" altLang="en-US" sz="1000" dirty="0" smtClean="0">
                    <a:latin typeface="黑体"/>
                    <a:cs typeface="黑体"/>
                  </a:rPr>
                  <a:t>；</a:t>
                </a:r>
                <a:r>
                  <a:rPr lang="zh-CN" altLang="en-US" sz="1000" spc="-15" dirty="0">
                    <a:latin typeface="黑体"/>
                    <a:cs typeface="黑体"/>
                  </a:rPr>
                  <a:t>弹窗是否继续测试，按是继续，按否停止</a:t>
                </a:r>
                <a:endParaRPr lang="zh-CN" altLang="en-US" sz="1000" dirty="0">
                  <a:latin typeface="黑体"/>
                  <a:cs typeface="黑体"/>
                </a:endParaRPr>
              </a:p>
            </p:txBody>
          </p:sp>
          <p:sp>
            <p:nvSpPr>
              <p:cNvPr id="282" name="object 73"/>
              <p:cNvSpPr txBox="1"/>
              <p:nvPr/>
            </p:nvSpPr>
            <p:spPr>
              <a:xfrm>
                <a:off x="5498388" y="7917009"/>
                <a:ext cx="623675" cy="124393"/>
              </a:xfrm>
              <a:prstGeom prst="rect">
                <a:avLst/>
              </a:prstGeom>
              <a:ln w="3175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zh-CN" altLang="en-US" sz="800" dirty="0" smtClean="0">
                    <a:latin typeface="宋体"/>
                    <a:cs typeface="宋体"/>
                  </a:rPr>
                  <a:t>出盘</a:t>
                </a:r>
                <a:r>
                  <a:rPr sz="800" dirty="0" smtClean="0">
                    <a:latin typeface="宋体"/>
                    <a:cs typeface="宋体"/>
                  </a:rPr>
                  <a:t>差</a:t>
                </a:r>
                <a:r>
                  <a:rPr lang="en-US" sz="800" dirty="0" smtClean="0">
                    <a:latin typeface="宋体"/>
                    <a:cs typeface="宋体"/>
                  </a:rPr>
                  <a:t>D</a:t>
                </a:r>
                <a:r>
                  <a:rPr sz="800" dirty="0" smtClean="0">
                    <a:latin typeface="宋体"/>
                    <a:cs typeface="宋体"/>
                  </a:rPr>
                  <a:t>:</a:t>
                </a:r>
                <a:r>
                  <a:rPr lang="en-US" sz="800" dirty="0" smtClean="0">
                    <a:latin typeface="宋体"/>
                    <a:cs typeface="宋体"/>
                  </a:rPr>
                  <a:t>5</a:t>
                </a:r>
                <a:endParaRPr sz="800" dirty="0">
                  <a:latin typeface="宋体"/>
                  <a:cs typeface="宋体"/>
                </a:endParaRPr>
              </a:p>
            </p:txBody>
          </p:sp>
          <p:sp>
            <p:nvSpPr>
              <p:cNvPr id="293" name="object 73"/>
              <p:cNvSpPr txBox="1"/>
              <p:nvPr/>
            </p:nvSpPr>
            <p:spPr>
              <a:xfrm>
                <a:off x="5491749" y="7184151"/>
                <a:ext cx="623675" cy="124393"/>
              </a:xfrm>
              <a:prstGeom prst="rect">
                <a:avLst/>
              </a:prstGeom>
              <a:ln w="3175">
                <a:solidFill>
                  <a:srgbClr val="000000"/>
                </a:solidFill>
              </a:ln>
            </p:spPr>
            <p:txBody>
              <a:bodyPr vert="horz" wrap="square" lIns="0" tIns="1270" rIns="0" bIns="0" rtlCol="0">
                <a:spAutoFit/>
              </a:bodyPr>
              <a:lstStyle/>
              <a:p>
                <a:pPr marL="25400">
                  <a:lnSpc>
                    <a:spcPct val="100000"/>
                  </a:lnSpc>
                  <a:spcBef>
                    <a:spcPts val="10"/>
                  </a:spcBef>
                </a:pPr>
                <a:r>
                  <a:rPr lang="zh-CN" altLang="en-US" sz="800" dirty="0" smtClean="0">
                    <a:latin typeface="宋体"/>
                    <a:cs typeface="宋体"/>
                  </a:rPr>
                  <a:t>排气</a:t>
                </a:r>
                <a:r>
                  <a:rPr sz="800" dirty="0" smtClean="0">
                    <a:latin typeface="宋体"/>
                    <a:cs typeface="宋体"/>
                  </a:rPr>
                  <a:t>差</a:t>
                </a:r>
                <a:r>
                  <a:rPr lang="en-US" sz="800" dirty="0">
                    <a:latin typeface="宋体"/>
                    <a:cs typeface="宋体"/>
                  </a:rPr>
                  <a:t>C</a:t>
                </a:r>
                <a:r>
                  <a:rPr sz="800" dirty="0" smtClean="0">
                    <a:latin typeface="宋体"/>
                    <a:cs typeface="宋体"/>
                  </a:rPr>
                  <a:t>:</a:t>
                </a:r>
                <a:r>
                  <a:rPr lang="en-US" sz="800" dirty="0" smtClean="0">
                    <a:latin typeface="宋体"/>
                    <a:cs typeface="宋体"/>
                  </a:rPr>
                  <a:t>10</a:t>
                </a:r>
                <a:endParaRPr sz="800" dirty="0">
                  <a:latin typeface="宋体"/>
                  <a:cs typeface="宋体"/>
                </a:endParaRPr>
              </a:p>
            </p:txBody>
          </p:sp>
          <p:cxnSp>
            <p:nvCxnSpPr>
              <p:cNvPr id="297" name="直接箭头连接符 296"/>
              <p:cNvCxnSpPr/>
              <p:nvPr/>
            </p:nvCxnSpPr>
            <p:spPr>
              <a:xfrm>
                <a:off x="5012431" y="7738016"/>
                <a:ext cx="0" cy="1954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直接箭头连接符 297"/>
              <p:cNvCxnSpPr/>
              <p:nvPr/>
            </p:nvCxnSpPr>
            <p:spPr>
              <a:xfrm>
                <a:off x="5620754" y="7493543"/>
                <a:ext cx="5013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直接箭头连接符 298"/>
              <p:cNvCxnSpPr/>
              <p:nvPr/>
            </p:nvCxnSpPr>
            <p:spPr>
              <a:xfrm>
                <a:off x="5680969" y="8185549"/>
                <a:ext cx="45086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直接箭头连接符 299"/>
              <p:cNvCxnSpPr/>
              <p:nvPr/>
            </p:nvCxnSpPr>
            <p:spPr>
              <a:xfrm>
                <a:off x="5012431" y="8426156"/>
                <a:ext cx="0" cy="1928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4" name="object 422"/>
            <p:cNvSpPr/>
            <p:nvPr/>
          </p:nvSpPr>
          <p:spPr>
            <a:xfrm>
              <a:off x="4257757" y="8652110"/>
              <a:ext cx="1461448" cy="504218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 algn="ctr">
                <a:lnSpc>
                  <a:spcPct val="100000"/>
                </a:lnSpc>
                <a:spcBef>
                  <a:spcPts val="100"/>
                </a:spcBef>
              </a:pPr>
              <a:r>
                <a:rPr lang="zh-CN" altLang="en-US" sz="800" spc="-5" dirty="0">
                  <a:latin typeface="Segoe UI"/>
                  <a:cs typeface="Segoe UI"/>
                </a:rPr>
                <a:t>回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气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(TH10-2) –(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TH9-1) 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 </a:t>
              </a:r>
              <a:r>
                <a:rPr lang="en-US" altLang="zh-CN" sz="800" spc="-5" dirty="0">
                  <a:latin typeface="Segoe UI"/>
                  <a:cs typeface="Segoe UI"/>
                </a:rPr>
                <a:t>G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℃</a:t>
              </a:r>
              <a:endParaRPr lang="en-US" altLang="zh-CN" sz="800" spc="-5" dirty="0" smtClean="0">
                <a:latin typeface="Segoe UI"/>
                <a:cs typeface="Segoe UI"/>
              </a:endParaRPr>
            </a:p>
            <a:p>
              <a:pPr marL="12700" algn="ctr">
                <a:spcBef>
                  <a:spcPts val="100"/>
                </a:spcBef>
              </a:pPr>
              <a:r>
                <a:rPr lang="zh-CN" altLang="en-US" sz="800" spc="-5" dirty="0">
                  <a:solidFill>
                    <a:srgbClr val="FF0000"/>
                  </a:solidFill>
                  <a:latin typeface="Segoe UI"/>
                  <a:cs typeface="Segoe UI"/>
                </a:rPr>
                <a:t>回</a:t>
              </a:r>
              <a:r>
                <a:rPr lang="zh-CN" altLang="en-US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气</a:t>
              </a:r>
              <a:r>
                <a:rPr lang="en-US" altLang="zh-CN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(TH9-3)</a:t>
              </a:r>
              <a:r>
                <a:rPr lang="en-US" altLang="zh-CN" sz="800" spc="-5" dirty="0">
                  <a:latin typeface="Segoe UI"/>
                  <a:cs typeface="Segoe UI"/>
                </a:rPr>
                <a:t> –</a:t>
              </a:r>
              <a:r>
                <a:rPr lang="en-US" altLang="zh-CN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(TH10-4)</a:t>
              </a:r>
              <a:r>
                <a:rPr lang="zh-CN" altLang="en-US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＞ </a:t>
              </a:r>
              <a:r>
                <a:rPr lang="en-US" altLang="zh-CN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G</a:t>
              </a:r>
              <a:r>
                <a:rPr lang="zh-CN" altLang="en-US" sz="800" spc="-5" dirty="0" smtClean="0">
                  <a:solidFill>
                    <a:srgbClr val="FF0000"/>
                  </a:solidFill>
                  <a:latin typeface="Segoe UI"/>
                  <a:cs typeface="Segoe UI"/>
                </a:rPr>
                <a:t>℃</a:t>
              </a:r>
              <a:endParaRPr lang="en-US" altLang="zh-CN" sz="800" spc="-5" dirty="0">
                <a:solidFill>
                  <a:srgbClr val="FF0000"/>
                </a:solidFill>
                <a:latin typeface="Segoe UI"/>
                <a:cs typeface="Segoe UI"/>
              </a:endParaRPr>
            </a:p>
          </p:txBody>
        </p:sp>
        <p:sp>
          <p:nvSpPr>
            <p:cNvPr id="343" name="object 433"/>
            <p:cNvSpPr/>
            <p:nvPr/>
          </p:nvSpPr>
          <p:spPr>
            <a:xfrm>
              <a:off x="6140776" y="8689519"/>
              <a:ext cx="1371600" cy="440144"/>
            </a:xfrm>
            <a:custGeom>
              <a:avLst/>
              <a:gdLst/>
              <a:ahLst/>
              <a:cxnLst/>
              <a:rect l="l" t="t" r="r" b="b"/>
              <a:pathLst>
                <a:path w="901065" h="440689">
                  <a:moveTo>
                    <a:pt x="679703" y="0"/>
                  </a:moveTo>
                  <a:lnTo>
                    <a:pt x="220979" y="0"/>
                  </a:lnTo>
                  <a:lnTo>
                    <a:pt x="176480" y="4429"/>
                  </a:lnTo>
                  <a:lnTo>
                    <a:pt x="135016" y="17145"/>
                  </a:lnTo>
                  <a:lnTo>
                    <a:pt x="97482" y="37290"/>
                  </a:lnTo>
                  <a:lnTo>
                    <a:pt x="64769" y="64008"/>
                  </a:lnTo>
                  <a:lnTo>
                    <a:pt x="37772" y="96440"/>
                  </a:lnTo>
                  <a:lnTo>
                    <a:pt x="17383" y="133731"/>
                  </a:lnTo>
                  <a:lnTo>
                    <a:pt x="4494" y="175021"/>
                  </a:lnTo>
                  <a:lnTo>
                    <a:pt x="0" y="219456"/>
                  </a:lnTo>
                  <a:lnTo>
                    <a:pt x="4494" y="263955"/>
                  </a:lnTo>
                  <a:lnTo>
                    <a:pt x="17383" y="305419"/>
                  </a:lnTo>
                  <a:lnTo>
                    <a:pt x="37772" y="342953"/>
                  </a:lnTo>
                  <a:lnTo>
                    <a:pt x="64769" y="375666"/>
                  </a:lnTo>
                  <a:lnTo>
                    <a:pt x="97482" y="402663"/>
                  </a:lnTo>
                  <a:lnTo>
                    <a:pt x="135016" y="423052"/>
                  </a:lnTo>
                  <a:lnTo>
                    <a:pt x="176480" y="435941"/>
                  </a:lnTo>
                  <a:lnTo>
                    <a:pt x="220979" y="440436"/>
                  </a:lnTo>
                  <a:lnTo>
                    <a:pt x="679703" y="440436"/>
                  </a:lnTo>
                  <a:lnTo>
                    <a:pt x="724203" y="435941"/>
                  </a:lnTo>
                  <a:lnTo>
                    <a:pt x="765667" y="423052"/>
                  </a:lnTo>
                  <a:lnTo>
                    <a:pt x="803201" y="402663"/>
                  </a:lnTo>
                  <a:lnTo>
                    <a:pt x="835913" y="375666"/>
                  </a:lnTo>
                  <a:lnTo>
                    <a:pt x="862911" y="342953"/>
                  </a:lnTo>
                  <a:lnTo>
                    <a:pt x="883300" y="305419"/>
                  </a:lnTo>
                  <a:lnTo>
                    <a:pt x="896189" y="263955"/>
                  </a:lnTo>
                  <a:lnTo>
                    <a:pt x="900683" y="219456"/>
                  </a:lnTo>
                  <a:lnTo>
                    <a:pt x="896189" y="175021"/>
                  </a:lnTo>
                  <a:lnTo>
                    <a:pt x="883300" y="133731"/>
                  </a:lnTo>
                  <a:lnTo>
                    <a:pt x="862911" y="96440"/>
                  </a:lnTo>
                  <a:lnTo>
                    <a:pt x="835913" y="64008"/>
                  </a:lnTo>
                  <a:lnTo>
                    <a:pt x="803201" y="37290"/>
                  </a:lnTo>
                  <a:lnTo>
                    <a:pt x="765667" y="17145"/>
                  </a:lnTo>
                  <a:lnTo>
                    <a:pt x="724203" y="442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12065" marR="5080" algn="ctr">
                <a:lnSpc>
                  <a:spcPct val="107500"/>
                </a:lnSpc>
                <a:spcBef>
                  <a:spcPts val="100"/>
                </a:spcBef>
              </a:pPr>
              <a:r>
                <a:rPr lang="zh-CN" altLang="en-US" sz="1000" dirty="0" smtClean="0">
                  <a:latin typeface="黑体"/>
                  <a:cs typeface="黑体"/>
                </a:rPr>
                <a:t>报</a:t>
              </a:r>
              <a:r>
                <a:rPr lang="zh-CN" altLang="en-US" sz="1000" dirty="0" smtClean="0">
                  <a:latin typeface="黑体"/>
                  <a:cs typeface="黑体"/>
                </a:rPr>
                <a:t>对应回气</a:t>
              </a:r>
              <a:r>
                <a:rPr lang="en-US" altLang="zh-CN" sz="1000" dirty="0" smtClean="0">
                  <a:latin typeface="黑体"/>
                  <a:cs typeface="黑体"/>
                </a:rPr>
                <a:t>9-1/9-3</a:t>
              </a:r>
              <a:r>
                <a:rPr lang="zh-CN" altLang="en-US" sz="1000" dirty="0" smtClean="0">
                  <a:latin typeface="黑体"/>
                  <a:cs typeface="黑体"/>
                </a:rPr>
                <a:t>异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常</a:t>
              </a:r>
              <a:r>
                <a:rPr lang="zh-CN" altLang="en-US" sz="1000" dirty="0" smtClean="0">
                  <a:latin typeface="黑体"/>
                  <a:cs typeface="黑体"/>
                </a:rPr>
                <a:t>；</a:t>
              </a:r>
              <a:r>
                <a:rPr lang="zh-CN" altLang="en-US" sz="1000" spc="-15" dirty="0">
                  <a:latin typeface="黑体"/>
                  <a:cs typeface="黑体"/>
                </a:rPr>
                <a:t>弹窗是否继续测试，按是继续，按否停止</a:t>
              </a:r>
              <a:endParaRPr lang="zh-CN" altLang="en-US" sz="1000" dirty="0">
                <a:latin typeface="黑体"/>
                <a:cs typeface="黑体"/>
              </a:endParaRPr>
            </a:p>
          </p:txBody>
        </p:sp>
        <p:cxnSp>
          <p:nvCxnSpPr>
            <p:cNvPr id="345" name="直接箭头连接符 344"/>
            <p:cNvCxnSpPr/>
            <p:nvPr/>
          </p:nvCxnSpPr>
          <p:spPr>
            <a:xfrm>
              <a:off x="5699681" y="8909591"/>
              <a:ext cx="4508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组合 77"/>
          <p:cNvGrpSpPr/>
          <p:nvPr/>
        </p:nvGrpSpPr>
        <p:grpSpPr>
          <a:xfrm>
            <a:off x="7896201" y="652467"/>
            <a:ext cx="2258585" cy="3792656"/>
            <a:chOff x="7896201" y="652467"/>
            <a:chExt cx="2258585" cy="3792656"/>
          </a:xfrm>
        </p:grpSpPr>
        <p:sp>
          <p:nvSpPr>
            <p:cNvPr id="260" name="object 588"/>
            <p:cNvSpPr/>
            <p:nvPr/>
          </p:nvSpPr>
          <p:spPr>
            <a:xfrm>
              <a:off x="8065245" y="652467"/>
              <a:ext cx="1018421" cy="385158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1BA0E1"/>
            </a:solidFill>
          </p:spPr>
          <p:txBody>
            <a:bodyPr wrap="square" lIns="0" tIns="0" rIns="0" bIns="0" rtlCol="0"/>
            <a:lstStyle/>
            <a:p>
              <a:pPr marL="3175" algn="ctr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系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2</a:t>
              </a:r>
              <a:r>
                <a:rPr lang="zh-CN" altLang="en-US" sz="1200" dirty="0" smtClean="0">
                  <a:latin typeface="Segoe UI"/>
                  <a:cs typeface="Segoe UI"/>
                </a:rPr>
                <a:t>的</a:t>
              </a:r>
              <a:endParaRPr lang="en-US" altLang="zh-CN" sz="1200" dirty="0">
                <a:latin typeface="Segoe UI"/>
                <a:cs typeface="Segoe UI"/>
              </a:endParaRPr>
            </a:p>
            <a:p>
              <a:pPr marL="1270" algn="ctr">
                <a:lnSpc>
                  <a:spcPct val="100000"/>
                </a:lnSpc>
                <a:spcBef>
                  <a:spcPts val="7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风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机</a:t>
              </a:r>
              <a:r>
                <a:rPr lang="en-US" altLang="zh-CN" sz="1200" b="1" dirty="0" smtClean="0">
                  <a:solidFill>
                    <a:srgbClr val="FF0000"/>
                  </a:solidFill>
                  <a:latin typeface="黑体"/>
                  <a:cs typeface="黑体"/>
                </a:rPr>
                <a:t>50HZ</a:t>
              </a:r>
              <a:r>
                <a:rPr lang="zh-CN" altLang="en-US" sz="1200" spc="-15" dirty="0">
                  <a:latin typeface="黑体"/>
                  <a:cs typeface="黑体"/>
                </a:rPr>
                <a:t>运</a:t>
              </a:r>
              <a:r>
                <a:rPr lang="zh-CN" altLang="en-US" sz="1200" dirty="0">
                  <a:latin typeface="黑体"/>
                  <a:cs typeface="黑体"/>
                </a:rPr>
                <a:t>行</a:t>
              </a:r>
            </a:p>
          </p:txBody>
        </p:sp>
        <p:sp>
          <p:nvSpPr>
            <p:cNvPr id="262" name="object 588"/>
            <p:cNvSpPr/>
            <p:nvPr/>
          </p:nvSpPr>
          <p:spPr>
            <a:xfrm>
              <a:off x="7970717" y="1224812"/>
              <a:ext cx="1218758" cy="577967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1BA0E1"/>
            </a:solidFill>
          </p:spPr>
          <p:txBody>
            <a:bodyPr wrap="square" lIns="0" tIns="0" rIns="0" bIns="0" rtlCol="0"/>
            <a:lstStyle/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EXV2</a:t>
              </a:r>
              <a:r>
                <a:rPr lang="zh-CN" altLang="en-US" sz="1200" dirty="0" smtClean="0">
                  <a:latin typeface="Segoe UI"/>
                  <a:cs typeface="Segoe UI"/>
                </a:rPr>
                <a:t>开到</a:t>
              </a:r>
              <a:r>
                <a:rPr lang="en-US" altLang="zh-CN" sz="1200" dirty="0" smtClean="0">
                  <a:latin typeface="Segoe UI"/>
                  <a:cs typeface="Segoe UI"/>
                </a:rPr>
                <a:t>330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r>
                <a:rPr lang="en-US" altLang="zh-CN" sz="1200" dirty="0" smtClean="0">
                  <a:latin typeface="Segoe UI"/>
                  <a:cs typeface="Segoe UI"/>
                </a:rPr>
                <a:t>EXV4</a:t>
              </a:r>
              <a:r>
                <a:rPr lang="zh-CN" altLang="en-US" sz="1200" dirty="0" smtClean="0">
                  <a:latin typeface="Segoe UI"/>
                  <a:cs typeface="Segoe UI"/>
                </a:rPr>
                <a:t>开到</a:t>
              </a:r>
              <a:r>
                <a:rPr lang="en-US" altLang="zh-CN" sz="1200" dirty="0" smtClean="0">
                  <a:latin typeface="Segoe UI"/>
                  <a:cs typeface="Segoe UI"/>
                </a:rPr>
                <a:t>60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endParaRPr lang="en-US" altLang="zh-CN" sz="1200" dirty="0" smtClean="0">
                <a:latin typeface="Segoe UI"/>
                <a:cs typeface="Segoe UI"/>
              </a:endParaRPr>
            </a:p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EXV6</a:t>
              </a:r>
              <a:r>
                <a:rPr lang="zh-CN" altLang="en-US" sz="1200" dirty="0" smtClean="0">
                  <a:latin typeface="黑体"/>
                  <a:cs typeface="黑体"/>
                </a:rPr>
                <a:t>开到</a:t>
              </a:r>
              <a:r>
                <a:rPr lang="en-US" altLang="zh-CN" sz="1200" spc="-5" dirty="0" smtClean="0">
                  <a:latin typeface="Segoe UI"/>
                  <a:cs typeface="Segoe UI"/>
                </a:rPr>
                <a:t>330</a:t>
              </a:r>
              <a:r>
                <a:rPr lang="zh-CN" altLang="en-US" sz="1200" dirty="0" smtClean="0">
                  <a:latin typeface="黑体"/>
                  <a:cs typeface="黑体"/>
                </a:rPr>
                <a:t>步</a:t>
              </a:r>
              <a:endParaRPr lang="zh-CN" altLang="en-US" sz="1200" dirty="0" smtClean="0">
                <a:latin typeface="黑体"/>
                <a:cs typeface="黑体"/>
              </a:endParaRPr>
            </a:p>
          </p:txBody>
        </p:sp>
        <p:sp>
          <p:nvSpPr>
            <p:cNvPr id="267" name="object 588"/>
            <p:cNvSpPr/>
            <p:nvPr/>
          </p:nvSpPr>
          <p:spPr>
            <a:xfrm>
              <a:off x="7961585" y="2435975"/>
              <a:ext cx="1251290" cy="385158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系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2-1</a:t>
              </a:r>
              <a:r>
                <a:rPr lang="zh-CN" altLang="en-US" sz="1200" dirty="0" smtClean="0">
                  <a:latin typeface="黑体"/>
                  <a:cs typeface="黑体"/>
                </a:rPr>
                <a:t>压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缩</a:t>
              </a:r>
              <a:r>
                <a:rPr lang="zh-CN" altLang="en-US" sz="1200" dirty="0" smtClean="0">
                  <a:latin typeface="黑体"/>
                  <a:cs typeface="黑体"/>
                </a:rPr>
                <a:t>机以频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率</a:t>
              </a:r>
              <a:r>
                <a:rPr lang="en-US" altLang="zh-CN" sz="1200" spc="-5" dirty="0" smtClean="0">
                  <a:latin typeface="Segoe UI"/>
                  <a:cs typeface="Segoe UI"/>
                </a:rPr>
                <a:t>40Hz</a:t>
              </a:r>
              <a:r>
                <a:rPr lang="zh-CN" altLang="en-US" sz="1200" spc="-5" dirty="0" smtClean="0">
                  <a:latin typeface="Segoe UI"/>
                  <a:cs typeface="Segoe UI"/>
                </a:rPr>
                <a:t>运行</a:t>
              </a:r>
              <a:endParaRPr lang="zh-CN" altLang="en-US" sz="1200" dirty="0">
                <a:latin typeface="Segoe UI"/>
                <a:cs typeface="Segoe UI"/>
              </a:endParaRPr>
            </a:p>
          </p:txBody>
        </p:sp>
        <p:sp>
          <p:nvSpPr>
            <p:cNvPr id="270" name="object 588"/>
            <p:cNvSpPr/>
            <p:nvPr/>
          </p:nvSpPr>
          <p:spPr>
            <a:xfrm>
              <a:off x="8204325" y="1991007"/>
              <a:ext cx="761485" cy="237533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>
                <a:spcBef>
                  <a:spcPts val="100"/>
                </a:spcBef>
              </a:pPr>
              <a:r>
                <a:rPr lang="zh-CN" altLang="en-US" sz="1050" spc="-5" dirty="0">
                  <a:latin typeface="Segoe UI"/>
                  <a:cs typeface="Segoe UI"/>
                </a:rPr>
                <a:t>四通</a:t>
              </a:r>
              <a:r>
                <a:rPr lang="zh-CN" altLang="en-US" sz="1050" spc="-5" dirty="0" smtClean="0">
                  <a:latin typeface="Segoe UI"/>
                  <a:cs typeface="Segoe UI"/>
                </a:rPr>
                <a:t>阀</a:t>
              </a:r>
              <a:r>
                <a:rPr lang="en-US" altLang="zh-CN" sz="1050" spc="-5" dirty="0" smtClean="0">
                  <a:latin typeface="Segoe UI"/>
                  <a:cs typeface="Segoe UI"/>
                </a:rPr>
                <a:t>2</a:t>
              </a:r>
              <a:r>
                <a:rPr lang="zh-CN" altLang="en-US" sz="1050" spc="-5" dirty="0" smtClean="0">
                  <a:latin typeface="Segoe UI"/>
                  <a:cs typeface="Segoe UI"/>
                </a:rPr>
                <a:t>得</a:t>
              </a:r>
              <a:r>
                <a:rPr lang="zh-CN" altLang="en-US" sz="1050" spc="-5" dirty="0">
                  <a:latin typeface="Segoe UI"/>
                  <a:cs typeface="Segoe UI"/>
                </a:rPr>
                <a:t>电</a:t>
              </a:r>
              <a:endParaRPr lang="zh-CN" altLang="en-US" sz="1050" spc="-5" dirty="0">
                <a:latin typeface="Segoe UI"/>
                <a:cs typeface="Segoe UI"/>
              </a:endParaRPr>
            </a:p>
          </p:txBody>
        </p:sp>
        <p:sp>
          <p:nvSpPr>
            <p:cNvPr id="274" name="object 588"/>
            <p:cNvSpPr/>
            <p:nvPr/>
          </p:nvSpPr>
          <p:spPr>
            <a:xfrm>
              <a:off x="7896201" y="3661662"/>
              <a:ext cx="1356508" cy="211772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系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2</a:t>
              </a:r>
              <a:r>
                <a:rPr lang="en-US" altLang="zh-CN" sz="1200" dirty="0" smtClean="0">
                  <a:latin typeface="Segoe UI"/>
                  <a:cs typeface="Segoe UI"/>
                </a:rPr>
                <a:t>-2</a:t>
              </a:r>
              <a:r>
                <a:rPr lang="zh-CN" altLang="en-US" sz="1200" dirty="0" smtClean="0">
                  <a:latin typeface="黑体"/>
                  <a:cs typeface="黑体"/>
                </a:rPr>
                <a:t>压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缩</a:t>
              </a:r>
              <a:r>
                <a:rPr lang="zh-CN" altLang="en-US" sz="1200" dirty="0" smtClean="0">
                  <a:latin typeface="黑体"/>
                  <a:cs typeface="黑体"/>
                </a:rPr>
                <a:t>机得电</a:t>
              </a:r>
              <a:endParaRPr lang="zh-CN" altLang="en-US" sz="1200" dirty="0">
                <a:latin typeface="Segoe UI"/>
                <a:cs typeface="Segoe UI"/>
              </a:endParaRPr>
            </a:p>
          </p:txBody>
        </p:sp>
        <p:sp>
          <p:nvSpPr>
            <p:cNvPr id="302" name="矩形 301"/>
            <p:cNvSpPr/>
            <p:nvPr/>
          </p:nvSpPr>
          <p:spPr>
            <a:xfrm>
              <a:off x="9341499" y="4178106"/>
              <a:ext cx="813287" cy="200055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zh-CN" altLang="en-US" sz="700" b="1" dirty="0">
                  <a:latin typeface="+mn-ea"/>
                  <a:cs typeface="微软雅黑"/>
                </a:rPr>
                <a:t>运行频率</a:t>
              </a:r>
              <a:r>
                <a:rPr lang="en-US" altLang="zh-CN" sz="700" b="1" dirty="0">
                  <a:latin typeface="+mn-ea"/>
                  <a:cs typeface="微软雅黑"/>
                </a:rPr>
                <a:t>J</a:t>
              </a:r>
              <a:r>
                <a:rPr lang="zh-CN" altLang="en-US" sz="700" b="1" dirty="0" smtClean="0">
                  <a:latin typeface="+mn-ea"/>
                  <a:cs typeface="微软雅黑"/>
                </a:rPr>
                <a:t>：</a:t>
              </a:r>
              <a:r>
                <a:rPr lang="en-US" altLang="zh-CN" sz="700" dirty="0" smtClean="0">
                  <a:latin typeface="宋体"/>
                  <a:cs typeface="宋体"/>
                </a:rPr>
                <a:t>60</a:t>
              </a:r>
              <a:endParaRPr lang="zh-CN" altLang="en-US" sz="700" dirty="0"/>
            </a:p>
          </p:txBody>
        </p:sp>
        <p:sp>
          <p:nvSpPr>
            <p:cNvPr id="309" name="object 422"/>
            <p:cNvSpPr/>
            <p:nvPr/>
          </p:nvSpPr>
          <p:spPr>
            <a:xfrm>
              <a:off x="7993619" y="3018430"/>
              <a:ext cx="1178584" cy="430748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3175" lvl="0">
                <a:spcBef>
                  <a:spcPts val="85"/>
                </a:spcBef>
              </a:pPr>
              <a:r>
                <a:rPr lang="en-US" altLang="zh-CN" sz="1200" dirty="0" smtClean="0">
                  <a:solidFill>
                    <a:prstClr val="black"/>
                  </a:solidFill>
                </a:rPr>
                <a:t>       </a:t>
              </a:r>
              <a:r>
                <a:rPr lang="zh-CN" altLang="zh-CN" sz="900" dirty="0" smtClean="0">
                  <a:solidFill>
                    <a:prstClr val="black"/>
                  </a:solidFill>
                </a:rPr>
                <a:t>判断</a:t>
              </a:r>
              <a:r>
                <a:rPr lang="en-US" altLang="zh-CN" sz="900" dirty="0" smtClean="0">
                  <a:solidFill>
                    <a:prstClr val="black"/>
                  </a:solidFill>
                </a:rPr>
                <a:t>HP2</a:t>
              </a:r>
              <a:r>
                <a:rPr lang="zh-CN" altLang="en-US" sz="900" dirty="0" smtClean="0">
                  <a:solidFill>
                    <a:prstClr val="black"/>
                  </a:solidFill>
                </a:rPr>
                <a:t>≥</a:t>
              </a:r>
              <a:r>
                <a:rPr lang="en-US" altLang="zh-CN" sz="900" dirty="0">
                  <a:solidFill>
                    <a:prstClr val="black"/>
                  </a:solidFill>
                </a:rPr>
                <a:t>20bar</a:t>
              </a:r>
              <a:endParaRPr lang="zh-CN" altLang="en-US" sz="900" dirty="0">
                <a:solidFill>
                  <a:prstClr val="black"/>
                </a:solidFill>
                <a:latin typeface="Segoe UI"/>
                <a:cs typeface="Segoe UI"/>
              </a:endParaRPr>
            </a:p>
          </p:txBody>
        </p:sp>
        <p:sp>
          <p:nvSpPr>
            <p:cNvPr id="310" name="object 588"/>
            <p:cNvSpPr/>
            <p:nvPr/>
          </p:nvSpPr>
          <p:spPr>
            <a:xfrm>
              <a:off x="7945705" y="4095003"/>
              <a:ext cx="1251290" cy="350120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系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2-1</a:t>
              </a:r>
              <a:r>
                <a:rPr lang="zh-CN" altLang="en-US" sz="1200" dirty="0" smtClean="0">
                  <a:latin typeface="黑体"/>
                  <a:cs typeface="黑体"/>
                </a:rPr>
                <a:t>压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缩</a:t>
              </a:r>
              <a:r>
                <a:rPr lang="zh-CN" altLang="en-US" sz="1200" dirty="0" smtClean="0">
                  <a:latin typeface="黑体"/>
                  <a:cs typeface="黑体"/>
                </a:rPr>
                <a:t>机以频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率</a:t>
              </a:r>
              <a:r>
                <a:rPr lang="en-US" altLang="zh-CN" sz="1200" dirty="0" err="1">
                  <a:latin typeface="Segoe UI"/>
                  <a:cs typeface="Segoe UI"/>
                </a:rPr>
                <a:t>J</a:t>
              </a:r>
              <a:r>
                <a:rPr lang="en-US" altLang="zh-CN" sz="1200" spc="-5" dirty="0" err="1" smtClean="0">
                  <a:latin typeface="Segoe UI"/>
                  <a:cs typeface="Segoe UI"/>
                </a:rPr>
                <a:t>Hz</a:t>
              </a:r>
              <a:r>
                <a:rPr lang="zh-CN" altLang="en-US" sz="1200" spc="-5" dirty="0" smtClean="0">
                  <a:latin typeface="Segoe UI"/>
                  <a:cs typeface="Segoe UI"/>
                </a:rPr>
                <a:t>运行</a:t>
              </a:r>
              <a:endParaRPr lang="zh-CN" altLang="en-US" sz="1200" dirty="0">
                <a:latin typeface="Segoe UI"/>
                <a:cs typeface="Segoe UI"/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8581950" y="1036676"/>
              <a:ext cx="0" cy="1973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8581950" y="1802827"/>
              <a:ext cx="0" cy="1907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8581950" y="2240459"/>
              <a:ext cx="0" cy="2065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/>
            <p:nvPr/>
          </p:nvCxnSpPr>
          <p:spPr>
            <a:xfrm>
              <a:off x="8590411" y="2826696"/>
              <a:ext cx="0" cy="192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8581950" y="3451191"/>
              <a:ext cx="0" cy="2264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8581950" y="3873434"/>
              <a:ext cx="0" cy="2139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6" name="矩形 365"/>
          <p:cNvSpPr/>
          <p:nvPr/>
        </p:nvSpPr>
        <p:spPr>
          <a:xfrm>
            <a:off x="5798134" y="4590133"/>
            <a:ext cx="813287" cy="200055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700" b="1" dirty="0">
                <a:latin typeface="+mn-ea"/>
                <a:cs typeface="微软雅黑"/>
              </a:rPr>
              <a:t>运行频率</a:t>
            </a:r>
            <a:r>
              <a:rPr lang="en-US" altLang="zh-CN" sz="700" b="1" dirty="0">
                <a:latin typeface="+mn-ea"/>
                <a:cs typeface="微软雅黑"/>
              </a:rPr>
              <a:t>J</a:t>
            </a:r>
            <a:r>
              <a:rPr lang="zh-CN" altLang="en-US" sz="700" b="1" dirty="0" smtClean="0">
                <a:latin typeface="+mn-ea"/>
                <a:cs typeface="微软雅黑"/>
              </a:rPr>
              <a:t>：</a:t>
            </a:r>
            <a:r>
              <a:rPr lang="en-US" altLang="zh-CN" sz="700" dirty="0" smtClean="0">
                <a:latin typeface="宋体"/>
                <a:cs typeface="宋体"/>
              </a:rPr>
              <a:t>60</a:t>
            </a:r>
            <a:endParaRPr lang="zh-CN" altLang="en-US" sz="700" dirty="0"/>
          </a:p>
        </p:txBody>
      </p:sp>
      <p:grpSp>
        <p:nvGrpSpPr>
          <p:cNvPr id="103" name="组合 102"/>
          <p:cNvGrpSpPr/>
          <p:nvPr/>
        </p:nvGrpSpPr>
        <p:grpSpPr>
          <a:xfrm>
            <a:off x="11224789" y="3472305"/>
            <a:ext cx="3319760" cy="2938612"/>
            <a:chOff x="11224789" y="3472305"/>
            <a:chExt cx="3319760" cy="2938612"/>
          </a:xfrm>
        </p:grpSpPr>
        <p:sp>
          <p:nvSpPr>
            <p:cNvPr id="311" name="object 11"/>
            <p:cNvSpPr/>
            <p:nvPr/>
          </p:nvSpPr>
          <p:spPr>
            <a:xfrm>
              <a:off x="11224789" y="3472305"/>
              <a:ext cx="1877604" cy="242863"/>
            </a:xfrm>
            <a:custGeom>
              <a:avLst/>
              <a:gdLst/>
              <a:ahLst/>
              <a:cxnLst/>
              <a:rect l="l" t="t" r="r" b="b"/>
              <a:pathLst>
                <a:path w="902335" h="289560">
                  <a:moveTo>
                    <a:pt x="902208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902208" y="289560"/>
                  </a:lnTo>
                  <a:lnTo>
                    <a:pt x="9022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r>
                <a:rPr lang="zh-CN" altLang="en-US" sz="1200" dirty="0" smtClean="0">
                  <a:latin typeface="+mn-ea"/>
                </a:rPr>
                <a:t>记录</a:t>
              </a:r>
              <a:r>
                <a:rPr lang="zh-CN" altLang="en-US" sz="1200" dirty="0" smtClean="0">
                  <a:latin typeface="+mn-ea"/>
                </a:rPr>
                <a:t>此时压力</a:t>
              </a:r>
              <a:r>
                <a:rPr lang="en-US" altLang="zh-CN" sz="1200" dirty="0" smtClean="0">
                  <a:latin typeface="Segoe UI"/>
                  <a:cs typeface="Segoe UI"/>
                </a:rPr>
                <a:t>L</a:t>
              </a:r>
              <a:r>
                <a:rPr lang="en-US" altLang="zh-CN" sz="1200" spc="-5" dirty="0" smtClean="0">
                  <a:latin typeface="Segoe UI"/>
                  <a:cs typeface="Segoe UI"/>
                </a:rPr>
                <a:t>S3-A</a:t>
              </a:r>
              <a:r>
                <a:rPr lang="zh-CN" altLang="en-US" sz="1200" spc="-5" dirty="0" smtClean="0">
                  <a:latin typeface="Segoe UI"/>
                  <a:cs typeface="Segoe UI"/>
                </a:rPr>
                <a:t>和</a:t>
              </a:r>
              <a:r>
                <a:rPr lang="en-US" altLang="zh-CN" sz="1200" dirty="0" smtClean="0">
                  <a:latin typeface="Segoe UI"/>
                  <a:cs typeface="Segoe UI"/>
                </a:rPr>
                <a:t>L</a:t>
              </a:r>
              <a:r>
                <a:rPr lang="en-US" altLang="zh-CN" sz="1200" spc="-5" dirty="0" smtClean="0">
                  <a:latin typeface="Segoe UI"/>
                  <a:cs typeface="Segoe UI"/>
                </a:rPr>
                <a:t>S4-A</a:t>
              </a:r>
              <a:endParaRPr lang="en-US" altLang="zh-CN" sz="1200" dirty="0" smtClean="0">
                <a:latin typeface="+mn-ea"/>
              </a:endParaRPr>
            </a:p>
          </p:txBody>
        </p:sp>
        <p:sp>
          <p:nvSpPr>
            <p:cNvPr id="334" name="object 588"/>
            <p:cNvSpPr/>
            <p:nvPr/>
          </p:nvSpPr>
          <p:spPr>
            <a:xfrm>
              <a:off x="11613891" y="3914157"/>
              <a:ext cx="1120177" cy="374985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EXV5</a:t>
              </a:r>
              <a:r>
                <a:rPr lang="zh-CN" altLang="en-US" sz="1200" dirty="0" smtClean="0">
                  <a:latin typeface="Segoe UI"/>
                  <a:cs typeface="Segoe UI"/>
                </a:rPr>
                <a:t>关到</a:t>
              </a:r>
              <a:r>
                <a:rPr lang="en-US" altLang="zh-CN" sz="1200" dirty="0" smtClean="0">
                  <a:latin typeface="Segoe UI"/>
                  <a:cs typeface="Segoe UI"/>
                </a:rPr>
                <a:t>260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endParaRPr lang="en-US" altLang="zh-CN" sz="1200" dirty="0" smtClean="0">
                <a:latin typeface="Segoe UI"/>
                <a:cs typeface="Segoe UI"/>
              </a:endParaRPr>
            </a:p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EXV6</a:t>
              </a:r>
              <a:r>
                <a:rPr lang="zh-CN" altLang="en-US" sz="1200" dirty="0" smtClean="0">
                  <a:latin typeface="Segoe UI"/>
                  <a:cs typeface="Segoe UI"/>
                </a:rPr>
                <a:t>开到</a:t>
              </a:r>
              <a:r>
                <a:rPr lang="en-US" altLang="zh-CN" sz="1200" dirty="0" smtClean="0">
                  <a:latin typeface="Segoe UI"/>
                  <a:cs typeface="Segoe UI"/>
                </a:rPr>
                <a:t>400</a:t>
              </a:r>
              <a:r>
                <a:rPr lang="zh-CN" altLang="en-US" sz="1200" dirty="0">
                  <a:latin typeface="Segoe UI"/>
                  <a:cs typeface="Segoe UI"/>
                </a:rPr>
                <a:t>步</a:t>
              </a:r>
              <a:endParaRPr lang="en-US" altLang="zh-CN" sz="1200" dirty="0">
                <a:latin typeface="Segoe UI"/>
                <a:cs typeface="Segoe UI"/>
              </a:endParaRPr>
            </a:p>
            <a:p>
              <a:pPr marL="3175">
                <a:spcBef>
                  <a:spcPts val="85"/>
                </a:spcBef>
              </a:pPr>
              <a:endParaRPr lang="en-US" altLang="zh-CN" sz="1200" dirty="0">
                <a:latin typeface="Segoe UI"/>
                <a:cs typeface="Segoe UI"/>
              </a:endParaRPr>
            </a:p>
          </p:txBody>
        </p:sp>
        <p:sp>
          <p:nvSpPr>
            <p:cNvPr id="335" name="object 422"/>
            <p:cNvSpPr/>
            <p:nvPr/>
          </p:nvSpPr>
          <p:spPr>
            <a:xfrm>
              <a:off x="11454925" y="4487169"/>
              <a:ext cx="1461448" cy="391565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 algn="ctr">
                <a:spcBef>
                  <a:spcPts val="100"/>
                </a:spcBef>
              </a:pPr>
              <a:r>
                <a:rPr lang="en-US" altLang="zh-CN" sz="800" dirty="0" smtClean="0">
                  <a:latin typeface="Segoe UI"/>
                  <a:cs typeface="Segoe UI"/>
                </a:rPr>
                <a:t>L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S3-A-</a:t>
              </a:r>
              <a:r>
                <a:rPr lang="en-US" altLang="zh-CN" sz="800" dirty="0" smtClean="0">
                  <a:latin typeface="Segoe UI"/>
                  <a:cs typeface="Segoe UI"/>
                </a:rPr>
                <a:t>L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S3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 </a:t>
              </a:r>
              <a:r>
                <a:rPr lang="en-US" altLang="zh-CN" sz="800" spc="-5" dirty="0" err="1" smtClean="0">
                  <a:latin typeface="Segoe UI"/>
                  <a:cs typeface="Segoe UI"/>
                </a:rPr>
                <a:t>Abar</a:t>
              </a:r>
              <a:endParaRPr lang="en-US" altLang="zh-CN" sz="800" spc="-5" dirty="0">
                <a:latin typeface="Segoe UI"/>
                <a:cs typeface="Segoe UI"/>
              </a:endParaRPr>
            </a:p>
            <a:p>
              <a:pPr marL="12700" algn="ctr">
                <a:spcBef>
                  <a:spcPts val="100"/>
                </a:spcBef>
              </a:pPr>
              <a:r>
                <a:rPr lang="en-US" altLang="zh-CN" sz="800" dirty="0" smtClean="0">
                  <a:latin typeface="Segoe UI"/>
                  <a:cs typeface="Segoe UI"/>
                </a:rPr>
                <a:t>L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S4-</a:t>
              </a:r>
              <a:r>
                <a:rPr lang="en-US" altLang="zh-CN" sz="800" dirty="0" smtClean="0">
                  <a:latin typeface="Segoe UI"/>
                  <a:cs typeface="Segoe UI"/>
                </a:rPr>
                <a:t>L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S4-A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 </a:t>
              </a:r>
              <a:r>
                <a:rPr lang="en-US" altLang="zh-CN" sz="800" spc="-5" dirty="0" err="1" smtClean="0">
                  <a:latin typeface="Segoe UI"/>
                  <a:cs typeface="Segoe UI"/>
                </a:rPr>
                <a:t>Abar</a:t>
              </a:r>
              <a:endParaRPr lang="en-US" altLang="zh-CN" sz="800" spc="-5" dirty="0">
                <a:latin typeface="Segoe UI"/>
                <a:cs typeface="Segoe UI"/>
              </a:endParaRPr>
            </a:p>
          </p:txBody>
        </p:sp>
        <p:sp>
          <p:nvSpPr>
            <p:cNvPr id="336" name="object 588"/>
            <p:cNvSpPr/>
            <p:nvPr/>
          </p:nvSpPr>
          <p:spPr>
            <a:xfrm>
              <a:off x="11634501" y="5462407"/>
              <a:ext cx="1120177" cy="373471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EXV1</a:t>
              </a:r>
              <a:r>
                <a:rPr lang="zh-CN" altLang="en-US" sz="1200" dirty="0" smtClean="0">
                  <a:latin typeface="Segoe UI"/>
                  <a:cs typeface="Segoe UI"/>
                </a:rPr>
                <a:t>关到</a:t>
              </a:r>
              <a:r>
                <a:rPr lang="en-US" altLang="zh-CN" sz="1200" dirty="0" smtClean="0">
                  <a:latin typeface="Segoe UI"/>
                  <a:cs typeface="Segoe UI"/>
                </a:rPr>
                <a:t>260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endParaRPr lang="en-US" altLang="zh-CN" sz="1200" dirty="0" smtClean="0">
                <a:latin typeface="Segoe UI"/>
                <a:cs typeface="Segoe UI"/>
              </a:endParaRPr>
            </a:p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EXV2</a:t>
              </a:r>
              <a:r>
                <a:rPr lang="zh-CN" altLang="en-US" sz="1200" dirty="0" smtClean="0">
                  <a:latin typeface="Segoe UI"/>
                  <a:cs typeface="Segoe UI"/>
                </a:rPr>
                <a:t>开到</a:t>
              </a:r>
              <a:r>
                <a:rPr lang="en-US" altLang="zh-CN" sz="1200" dirty="0" smtClean="0">
                  <a:latin typeface="Segoe UI"/>
                  <a:cs typeface="Segoe UI"/>
                </a:rPr>
                <a:t>400</a:t>
              </a:r>
              <a:r>
                <a:rPr lang="zh-CN" altLang="en-US" sz="1200" dirty="0">
                  <a:latin typeface="Segoe UI"/>
                  <a:cs typeface="Segoe UI"/>
                </a:rPr>
                <a:t>步</a:t>
              </a:r>
              <a:endParaRPr lang="en-US" altLang="zh-CN" sz="1200" dirty="0">
                <a:latin typeface="Segoe UI"/>
                <a:cs typeface="Segoe UI"/>
              </a:endParaRPr>
            </a:p>
            <a:p>
              <a:pPr marL="3175">
                <a:spcBef>
                  <a:spcPts val="85"/>
                </a:spcBef>
              </a:pPr>
              <a:endParaRPr lang="en-US" altLang="zh-CN" sz="1200" dirty="0">
                <a:latin typeface="Segoe UI"/>
                <a:cs typeface="Segoe UI"/>
              </a:endParaRPr>
            </a:p>
          </p:txBody>
        </p:sp>
        <p:sp>
          <p:nvSpPr>
            <p:cNvPr id="337" name="object 422"/>
            <p:cNvSpPr/>
            <p:nvPr/>
          </p:nvSpPr>
          <p:spPr>
            <a:xfrm>
              <a:off x="11470902" y="6052698"/>
              <a:ext cx="1461448" cy="350773"/>
            </a:xfrm>
            <a:custGeom>
              <a:avLst/>
              <a:gdLst/>
              <a:ahLst/>
              <a:cxnLst/>
              <a:rect l="l" t="t" r="r" b="b"/>
              <a:pathLst>
                <a:path w="929639" h="269875">
                  <a:moveTo>
                    <a:pt x="464820" y="0"/>
                  </a:moveTo>
                  <a:lnTo>
                    <a:pt x="0" y="134112"/>
                  </a:lnTo>
                  <a:lnTo>
                    <a:pt x="464820" y="269748"/>
                  </a:lnTo>
                  <a:lnTo>
                    <a:pt x="929640" y="134112"/>
                  </a:lnTo>
                  <a:lnTo>
                    <a:pt x="46482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pPr marL="12700" algn="ctr">
                <a:spcBef>
                  <a:spcPts val="100"/>
                </a:spcBef>
              </a:pPr>
              <a:r>
                <a:rPr lang="en-US" altLang="zh-CN" sz="800" spc="-5" dirty="0" smtClean="0">
                  <a:latin typeface="Segoe UI"/>
                  <a:cs typeface="Segoe UI"/>
                </a:rPr>
                <a:t>LS1-A-</a:t>
              </a:r>
              <a:r>
                <a:rPr lang="en-US" altLang="zh-CN" sz="800" dirty="0" smtClean="0">
                  <a:latin typeface="Segoe UI"/>
                  <a:cs typeface="Segoe UI"/>
                </a:rPr>
                <a:t>L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S1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 </a:t>
              </a:r>
              <a:r>
                <a:rPr lang="en-US" altLang="zh-CN" sz="800" spc="-5" dirty="0" err="1">
                  <a:latin typeface="Segoe UI"/>
                  <a:cs typeface="Segoe UI"/>
                </a:rPr>
                <a:t>A</a:t>
              </a:r>
              <a:r>
                <a:rPr lang="en-US" altLang="zh-CN" sz="800" spc="-5" dirty="0" err="1" smtClean="0">
                  <a:latin typeface="Segoe UI"/>
                  <a:cs typeface="Segoe UI"/>
                </a:rPr>
                <a:t>bar</a:t>
              </a:r>
              <a:endParaRPr lang="en-US" altLang="zh-CN" sz="800" spc="-5" dirty="0">
                <a:latin typeface="Segoe UI"/>
                <a:cs typeface="Segoe UI"/>
              </a:endParaRPr>
            </a:p>
            <a:p>
              <a:pPr marL="12700" algn="ctr">
                <a:spcBef>
                  <a:spcPts val="100"/>
                </a:spcBef>
              </a:pPr>
              <a:r>
                <a:rPr lang="en-US" altLang="zh-CN" sz="800" dirty="0" smtClean="0">
                  <a:latin typeface="Segoe UI"/>
                  <a:cs typeface="Segoe UI"/>
                </a:rPr>
                <a:t>L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S2-</a:t>
              </a:r>
              <a:r>
                <a:rPr lang="en-US" altLang="zh-CN" sz="800" dirty="0" smtClean="0">
                  <a:latin typeface="Segoe UI"/>
                  <a:cs typeface="Segoe UI"/>
                </a:rPr>
                <a:t>L</a:t>
              </a:r>
              <a:r>
                <a:rPr lang="en-US" altLang="zh-CN" sz="800" spc="-5" dirty="0" smtClean="0">
                  <a:latin typeface="Segoe UI"/>
                  <a:cs typeface="Segoe UI"/>
                </a:rPr>
                <a:t>S2-A</a:t>
              </a:r>
              <a:r>
                <a:rPr lang="zh-CN" altLang="en-US" sz="800" spc="-5" dirty="0" smtClean="0">
                  <a:latin typeface="Segoe UI"/>
                  <a:cs typeface="Segoe UI"/>
                </a:rPr>
                <a:t>＞ </a:t>
              </a:r>
              <a:r>
                <a:rPr lang="en-US" altLang="zh-CN" sz="800" spc="-5" dirty="0" err="1" smtClean="0">
                  <a:latin typeface="Segoe UI"/>
                  <a:cs typeface="Segoe UI"/>
                </a:rPr>
                <a:t>Abar</a:t>
              </a:r>
              <a:endParaRPr lang="en-US" altLang="zh-CN" sz="800" spc="-5" dirty="0">
                <a:latin typeface="Segoe UI"/>
                <a:cs typeface="Segoe UI"/>
              </a:endParaRPr>
            </a:p>
          </p:txBody>
        </p:sp>
        <p:sp>
          <p:nvSpPr>
            <p:cNvPr id="368" name="object 11"/>
            <p:cNvSpPr/>
            <p:nvPr/>
          </p:nvSpPr>
          <p:spPr>
            <a:xfrm>
              <a:off x="11253895" y="5043967"/>
              <a:ext cx="1877604" cy="206277"/>
            </a:xfrm>
            <a:custGeom>
              <a:avLst/>
              <a:gdLst/>
              <a:ahLst/>
              <a:cxnLst/>
              <a:rect l="l" t="t" r="r" b="b"/>
              <a:pathLst>
                <a:path w="902335" h="289560">
                  <a:moveTo>
                    <a:pt x="902208" y="0"/>
                  </a:moveTo>
                  <a:lnTo>
                    <a:pt x="0" y="0"/>
                  </a:lnTo>
                  <a:lnTo>
                    <a:pt x="0" y="289560"/>
                  </a:lnTo>
                  <a:lnTo>
                    <a:pt x="902208" y="289560"/>
                  </a:lnTo>
                  <a:lnTo>
                    <a:pt x="902208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 anchor="ctr"/>
            <a:lstStyle/>
            <a:p>
              <a:r>
                <a:rPr lang="zh-CN" altLang="en-US" sz="1200" dirty="0" smtClean="0">
                  <a:latin typeface="+mn-ea"/>
                </a:rPr>
                <a:t>记录</a:t>
              </a:r>
              <a:r>
                <a:rPr lang="zh-CN" altLang="en-US" sz="1200" dirty="0" smtClean="0">
                  <a:latin typeface="+mn-ea"/>
                </a:rPr>
                <a:t>此时压力</a:t>
              </a:r>
              <a:r>
                <a:rPr lang="en-US" altLang="zh-CN" sz="1200" spc="-5" dirty="0">
                  <a:latin typeface="Segoe UI"/>
                  <a:cs typeface="Segoe UI"/>
                </a:rPr>
                <a:t>LS1-A</a:t>
              </a:r>
              <a:r>
                <a:rPr lang="zh-CN" altLang="en-US" sz="1200" spc="-5" dirty="0" smtClean="0">
                  <a:latin typeface="Segoe UI"/>
                  <a:cs typeface="Segoe UI"/>
                </a:rPr>
                <a:t>和</a:t>
              </a:r>
              <a:r>
                <a:rPr lang="en-US" altLang="zh-CN" sz="1200" dirty="0">
                  <a:latin typeface="Segoe UI"/>
                  <a:cs typeface="Segoe UI"/>
                </a:rPr>
                <a:t>L</a:t>
              </a:r>
              <a:r>
                <a:rPr lang="en-US" altLang="zh-CN" sz="1200" spc="-5" dirty="0">
                  <a:latin typeface="Segoe UI"/>
                  <a:cs typeface="Segoe UI"/>
                </a:rPr>
                <a:t>S2-A</a:t>
              </a:r>
              <a:endParaRPr lang="en-US" altLang="zh-CN" sz="1200" dirty="0" smtClean="0">
                <a:latin typeface="+mn-ea"/>
              </a:endParaRPr>
            </a:p>
          </p:txBody>
        </p:sp>
        <p:sp>
          <p:nvSpPr>
            <p:cNvPr id="369" name="object 433"/>
            <p:cNvSpPr/>
            <p:nvPr/>
          </p:nvSpPr>
          <p:spPr>
            <a:xfrm>
              <a:off x="13148184" y="4474464"/>
              <a:ext cx="1371600" cy="437694"/>
            </a:xfrm>
            <a:custGeom>
              <a:avLst/>
              <a:gdLst/>
              <a:ahLst/>
              <a:cxnLst/>
              <a:rect l="l" t="t" r="r" b="b"/>
              <a:pathLst>
                <a:path w="901065" h="440689">
                  <a:moveTo>
                    <a:pt x="679703" y="0"/>
                  </a:moveTo>
                  <a:lnTo>
                    <a:pt x="220979" y="0"/>
                  </a:lnTo>
                  <a:lnTo>
                    <a:pt x="176480" y="4429"/>
                  </a:lnTo>
                  <a:lnTo>
                    <a:pt x="135016" y="17145"/>
                  </a:lnTo>
                  <a:lnTo>
                    <a:pt x="97482" y="37290"/>
                  </a:lnTo>
                  <a:lnTo>
                    <a:pt x="64769" y="64008"/>
                  </a:lnTo>
                  <a:lnTo>
                    <a:pt x="37772" y="96440"/>
                  </a:lnTo>
                  <a:lnTo>
                    <a:pt x="17383" y="133731"/>
                  </a:lnTo>
                  <a:lnTo>
                    <a:pt x="4494" y="175021"/>
                  </a:lnTo>
                  <a:lnTo>
                    <a:pt x="0" y="219456"/>
                  </a:lnTo>
                  <a:lnTo>
                    <a:pt x="4494" y="263955"/>
                  </a:lnTo>
                  <a:lnTo>
                    <a:pt x="17383" y="305419"/>
                  </a:lnTo>
                  <a:lnTo>
                    <a:pt x="37772" y="342953"/>
                  </a:lnTo>
                  <a:lnTo>
                    <a:pt x="64769" y="375666"/>
                  </a:lnTo>
                  <a:lnTo>
                    <a:pt x="97482" y="402663"/>
                  </a:lnTo>
                  <a:lnTo>
                    <a:pt x="135016" y="423052"/>
                  </a:lnTo>
                  <a:lnTo>
                    <a:pt x="176480" y="435941"/>
                  </a:lnTo>
                  <a:lnTo>
                    <a:pt x="220979" y="440436"/>
                  </a:lnTo>
                  <a:lnTo>
                    <a:pt x="679703" y="440436"/>
                  </a:lnTo>
                  <a:lnTo>
                    <a:pt x="724203" y="435941"/>
                  </a:lnTo>
                  <a:lnTo>
                    <a:pt x="765667" y="423052"/>
                  </a:lnTo>
                  <a:lnTo>
                    <a:pt x="803201" y="402663"/>
                  </a:lnTo>
                  <a:lnTo>
                    <a:pt x="835913" y="375666"/>
                  </a:lnTo>
                  <a:lnTo>
                    <a:pt x="862911" y="342953"/>
                  </a:lnTo>
                  <a:lnTo>
                    <a:pt x="883300" y="305419"/>
                  </a:lnTo>
                  <a:lnTo>
                    <a:pt x="896189" y="263955"/>
                  </a:lnTo>
                  <a:lnTo>
                    <a:pt x="900683" y="219456"/>
                  </a:lnTo>
                  <a:lnTo>
                    <a:pt x="896189" y="175021"/>
                  </a:lnTo>
                  <a:lnTo>
                    <a:pt x="883300" y="133731"/>
                  </a:lnTo>
                  <a:lnTo>
                    <a:pt x="862911" y="96440"/>
                  </a:lnTo>
                  <a:lnTo>
                    <a:pt x="835913" y="64008"/>
                  </a:lnTo>
                  <a:lnTo>
                    <a:pt x="803201" y="37290"/>
                  </a:lnTo>
                  <a:lnTo>
                    <a:pt x="765667" y="17145"/>
                  </a:lnTo>
                  <a:lnTo>
                    <a:pt x="724203" y="442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12065" marR="5080" algn="ctr">
                <a:lnSpc>
                  <a:spcPct val="107500"/>
                </a:lnSpc>
                <a:spcBef>
                  <a:spcPts val="100"/>
                </a:spcBef>
              </a:pPr>
              <a:r>
                <a:rPr lang="zh-CN" altLang="en-US" sz="1000" dirty="0" smtClean="0">
                  <a:latin typeface="黑体"/>
                  <a:cs typeface="黑体"/>
                </a:rPr>
                <a:t>报</a:t>
              </a:r>
              <a:r>
                <a:rPr lang="zh-CN" altLang="en-US" sz="1000" dirty="0" smtClean="0">
                  <a:latin typeface="黑体"/>
                  <a:cs typeface="黑体"/>
                </a:rPr>
                <a:t>对应</a:t>
              </a:r>
              <a:r>
                <a:rPr lang="en-US" altLang="zh-CN" sz="1000" dirty="0" smtClean="0">
                  <a:latin typeface="黑体"/>
                  <a:cs typeface="黑体"/>
                </a:rPr>
                <a:t>EXV5/6</a:t>
              </a:r>
              <a:r>
                <a:rPr lang="zh-CN" altLang="en-US" sz="1000" dirty="0" smtClean="0">
                  <a:latin typeface="黑体"/>
                  <a:cs typeface="黑体"/>
                </a:rPr>
                <a:t>开</a:t>
              </a:r>
              <a:r>
                <a:rPr lang="zh-CN" altLang="en-US" sz="1000" dirty="0" smtClean="0">
                  <a:latin typeface="黑体"/>
                  <a:cs typeface="黑体"/>
                </a:rPr>
                <a:t>关</a:t>
              </a:r>
              <a:r>
                <a:rPr lang="zh-CN" altLang="en-US" sz="1000" dirty="0" smtClean="0">
                  <a:latin typeface="黑体"/>
                  <a:cs typeface="黑体"/>
                </a:rPr>
                <a:t>阀</a:t>
              </a:r>
              <a:r>
                <a:rPr lang="zh-CN" altLang="en-US" sz="1000" dirty="0" smtClean="0">
                  <a:latin typeface="黑体"/>
                  <a:cs typeface="黑体"/>
                </a:rPr>
                <a:t>异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常</a:t>
              </a:r>
              <a:r>
                <a:rPr lang="zh-CN" altLang="en-US" sz="1000" dirty="0" smtClean="0">
                  <a:latin typeface="黑体"/>
                  <a:cs typeface="黑体"/>
                </a:rPr>
                <a:t>”</a:t>
              </a:r>
              <a:r>
                <a:rPr lang="zh-CN" altLang="en-US" sz="1000" spc="-15" dirty="0">
                  <a:latin typeface="黑体"/>
                  <a:cs typeface="黑体"/>
                </a:rPr>
                <a:t>弹窗是否继续测试，按是继续，按否停止</a:t>
              </a:r>
              <a:endParaRPr lang="zh-CN" altLang="en-US" sz="1000" dirty="0">
                <a:latin typeface="黑体"/>
                <a:cs typeface="黑体"/>
              </a:endParaRPr>
            </a:p>
          </p:txBody>
        </p:sp>
        <p:sp>
          <p:nvSpPr>
            <p:cNvPr id="372" name="object 433"/>
            <p:cNvSpPr/>
            <p:nvPr/>
          </p:nvSpPr>
          <p:spPr>
            <a:xfrm>
              <a:off x="13172949" y="5973223"/>
              <a:ext cx="1371600" cy="437694"/>
            </a:xfrm>
            <a:custGeom>
              <a:avLst/>
              <a:gdLst/>
              <a:ahLst/>
              <a:cxnLst/>
              <a:rect l="l" t="t" r="r" b="b"/>
              <a:pathLst>
                <a:path w="901065" h="440689">
                  <a:moveTo>
                    <a:pt x="679703" y="0"/>
                  </a:moveTo>
                  <a:lnTo>
                    <a:pt x="220979" y="0"/>
                  </a:lnTo>
                  <a:lnTo>
                    <a:pt x="176480" y="4429"/>
                  </a:lnTo>
                  <a:lnTo>
                    <a:pt x="135016" y="17145"/>
                  </a:lnTo>
                  <a:lnTo>
                    <a:pt x="97482" y="37290"/>
                  </a:lnTo>
                  <a:lnTo>
                    <a:pt x="64769" y="64008"/>
                  </a:lnTo>
                  <a:lnTo>
                    <a:pt x="37772" y="96440"/>
                  </a:lnTo>
                  <a:lnTo>
                    <a:pt x="17383" y="133731"/>
                  </a:lnTo>
                  <a:lnTo>
                    <a:pt x="4494" y="175021"/>
                  </a:lnTo>
                  <a:lnTo>
                    <a:pt x="0" y="219456"/>
                  </a:lnTo>
                  <a:lnTo>
                    <a:pt x="4494" y="263955"/>
                  </a:lnTo>
                  <a:lnTo>
                    <a:pt x="17383" y="305419"/>
                  </a:lnTo>
                  <a:lnTo>
                    <a:pt x="37772" y="342953"/>
                  </a:lnTo>
                  <a:lnTo>
                    <a:pt x="64769" y="375666"/>
                  </a:lnTo>
                  <a:lnTo>
                    <a:pt x="97482" y="402663"/>
                  </a:lnTo>
                  <a:lnTo>
                    <a:pt x="135016" y="423052"/>
                  </a:lnTo>
                  <a:lnTo>
                    <a:pt x="176480" y="435941"/>
                  </a:lnTo>
                  <a:lnTo>
                    <a:pt x="220979" y="440436"/>
                  </a:lnTo>
                  <a:lnTo>
                    <a:pt x="679703" y="440436"/>
                  </a:lnTo>
                  <a:lnTo>
                    <a:pt x="724203" y="435941"/>
                  </a:lnTo>
                  <a:lnTo>
                    <a:pt x="765667" y="423052"/>
                  </a:lnTo>
                  <a:lnTo>
                    <a:pt x="803201" y="402663"/>
                  </a:lnTo>
                  <a:lnTo>
                    <a:pt x="835913" y="375666"/>
                  </a:lnTo>
                  <a:lnTo>
                    <a:pt x="862911" y="342953"/>
                  </a:lnTo>
                  <a:lnTo>
                    <a:pt x="883300" y="305419"/>
                  </a:lnTo>
                  <a:lnTo>
                    <a:pt x="896189" y="263955"/>
                  </a:lnTo>
                  <a:lnTo>
                    <a:pt x="900683" y="219456"/>
                  </a:lnTo>
                  <a:lnTo>
                    <a:pt x="896189" y="175021"/>
                  </a:lnTo>
                  <a:lnTo>
                    <a:pt x="883300" y="133731"/>
                  </a:lnTo>
                  <a:lnTo>
                    <a:pt x="862911" y="96440"/>
                  </a:lnTo>
                  <a:lnTo>
                    <a:pt x="835913" y="64008"/>
                  </a:lnTo>
                  <a:lnTo>
                    <a:pt x="803201" y="37290"/>
                  </a:lnTo>
                  <a:lnTo>
                    <a:pt x="765667" y="17145"/>
                  </a:lnTo>
                  <a:lnTo>
                    <a:pt x="724203" y="4429"/>
                  </a:lnTo>
                  <a:lnTo>
                    <a:pt x="67970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 anchor="ctr"/>
            <a:lstStyle/>
            <a:p>
              <a:pPr marL="12065" marR="5080" algn="ctr">
                <a:lnSpc>
                  <a:spcPct val="107500"/>
                </a:lnSpc>
                <a:spcBef>
                  <a:spcPts val="100"/>
                </a:spcBef>
              </a:pPr>
              <a:r>
                <a:rPr lang="zh-CN" altLang="en-US" sz="1000" dirty="0" smtClean="0">
                  <a:latin typeface="黑体"/>
                  <a:cs typeface="黑体"/>
                </a:rPr>
                <a:t>报</a:t>
              </a:r>
              <a:r>
                <a:rPr lang="zh-CN" altLang="en-US" sz="1000" dirty="0" smtClean="0">
                  <a:latin typeface="黑体"/>
                  <a:cs typeface="黑体"/>
                </a:rPr>
                <a:t>对应</a:t>
              </a:r>
              <a:r>
                <a:rPr lang="en-US" altLang="zh-CN" sz="1000" dirty="0" smtClean="0">
                  <a:latin typeface="黑体"/>
                  <a:cs typeface="黑体"/>
                </a:rPr>
                <a:t>EXV1/2</a:t>
              </a:r>
              <a:r>
                <a:rPr lang="zh-CN" altLang="en-US" sz="1000" dirty="0" smtClean="0">
                  <a:latin typeface="黑体"/>
                  <a:cs typeface="黑体"/>
                </a:rPr>
                <a:t>开</a:t>
              </a:r>
              <a:r>
                <a:rPr lang="zh-CN" altLang="en-US" sz="1000" dirty="0" smtClean="0">
                  <a:latin typeface="黑体"/>
                  <a:cs typeface="黑体"/>
                </a:rPr>
                <a:t>关</a:t>
              </a:r>
              <a:r>
                <a:rPr lang="zh-CN" altLang="en-US" sz="1000" dirty="0" smtClean="0">
                  <a:latin typeface="黑体"/>
                  <a:cs typeface="黑体"/>
                </a:rPr>
                <a:t>阀</a:t>
              </a:r>
              <a:r>
                <a:rPr lang="zh-CN" altLang="en-US" sz="1000" dirty="0" smtClean="0">
                  <a:latin typeface="黑体"/>
                  <a:cs typeface="黑体"/>
                </a:rPr>
                <a:t>异</a:t>
              </a:r>
              <a:r>
                <a:rPr lang="zh-CN" altLang="en-US" sz="1000" spc="-15" dirty="0" smtClean="0">
                  <a:latin typeface="黑体"/>
                  <a:cs typeface="黑体"/>
                </a:rPr>
                <a:t>常</a:t>
              </a:r>
              <a:r>
                <a:rPr lang="zh-CN" altLang="en-US" sz="1000" dirty="0" smtClean="0">
                  <a:latin typeface="黑体"/>
                  <a:cs typeface="黑体"/>
                </a:rPr>
                <a:t>”</a:t>
              </a:r>
              <a:r>
                <a:rPr lang="zh-CN" altLang="en-US" sz="1000" spc="-15" dirty="0">
                  <a:latin typeface="黑体"/>
                  <a:cs typeface="黑体"/>
                </a:rPr>
                <a:t>弹窗是否继续测试，按是继续，按否停止</a:t>
              </a:r>
              <a:endParaRPr lang="zh-CN" altLang="en-US" sz="1000" dirty="0">
                <a:latin typeface="黑体"/>
                <a:cs typeface="黑体"/>
              </a:endParaRPr>
            </a:p>
          </p:txBody>
        </p:sp>
        <p:cxnSp>
          <p:nvCxnSpPr>
            <p:cNvPr id="373" name="直接箭头连接符 372"/>
            <p:cNvCxnSpPr/>
            <p:nvPr/>
          </p:nvCxnSpPr>
          <p:spPr>
            <a:xfrm>
              <a:off x="12916373" y="6225244"/>
              <a:ext cx="25034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12170351" y="3719806"/>
              <a:ext cx="0" cy="196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/>
            <p:nvPr/>
          </p:nvCxnSpPr>
          <p:spPr>
            <a:xfrm>
              <a:off x="12185649" y="4286294"/>
              <a:ext cx="0" cy="200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箭头连接符 90"/>
            <p:cNvCxnSpPr/>
            <p:nvPr/>
          </p:nvCxnSpPr>
          <p:spPr>
            <a:xfrm>
              <a:off x="12185649" y="4873053"/>
              <a:ext cx="7048" cy="19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12192697" y="5261107"/>
              <a:ext cx="0" cy="1957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箭头连接符 97"/>
            <p:cNvCxnSpPr/>
            <p:nvPr/>
          </p:nvCxnSpPr>
          <p:spPr>
            <a:xfrm>
              <a:off x="12192697" y="5837085"/>
              <a:ext cx="0" cy="2145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/>
            <p:cNvCxnSpPr/>
            <p:nvPr/>
          </p:nvCxnSpPr>
          <p:spPr>
            <a:xfrm>
              <a:off x="12854882" y="4673587"/>
              <a:ext cx="2885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/>
          <p:cNvGrpSpPr/>
          <p:nvPr/>
        </p:nvGrpSpPr>
        <p:grpSpPr>
          <a:xfrm>
            <a:off x="11142794" y="6616523"/>
            <a:ext cx="3989953" cy="3552979"/>
            <a:chOff x="11142794" y="6616523"/>
            <a:chExt cx="3989953" cy="3552979"/>
          </a:xfrm>
        </p:grpSpPr>
        <p:sp>
          <p:nvSpPr>
            <p:cNvPr id="1050" name="object 588"/>
            <p:cNvSpPr/>
            <p:nvPr/>
          </p:nvSpPr>
          <p:spPr>
            <a:xfrm>
              <a:off x="11342996" y="7574736"/>
              <a:ext cx="1671351" cy="196416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四通阀</a:t>
              </a:r>
              <a:r>
                <a:rPr lang="en-US" altLang="zh-CN" sz="1200" dirty="0" smtClean="0">
                  <a:latin typeface="黑体"/>
                  <a:cs typeface="黑体"/>
                </a:rPr>
                <a:t>1/2</a:t>
              </a:r>
              <a:r>
                <a:rPr lang="zh-CN" altLang="en-US" sz="1200" dirty="0" smtClean="0">
                  <a:latin typeface="黑体"/>
                  <a:cs typeface="黑体"/>
                </a:rPr>
                <a:t>和电加热掉电</a:t>
              </a:r>
              <a:endParaRPr lang="zh-CN" altLang="en-US" sz="1200" dirty="0">
                <a:latin typeface="黑体"/>
                <a:cs typeface="黑体"/>
              </a:endParaRPr>
            </a:p>
          </p:txBody>
        </p:sp>
        <p:sp>
          <p:nvSpPr>
            <p:cNvPr id="1052" name="object 588"/>
            <p:cNvSpPr/>
            <p:nvPr/>
          </p:nvSpPr>
          <p:spPr>
            <a:xfrm>
              <a:off x="11576773" y="8308959"/>
              <a:ext cx="1218758" cy="369647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1BA0E1"/>
            </a:solidFill>
          </p:spPr>
          <p:txBody>
            <a:bodyPr wrap="square" lIns="0" tIns="0" rIns="0" bIns="0" rtlCol="0"/>
            <a:lstStyle/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EXV5/6</a:t>
              </a:r>
              <a:r>
                <a:rPr lang="zh-CN" altLang="en-US" sz="1200" dirty="0" smtClean="0">
                  <a:latin typeface="Segoe UI"/>
                  <a:cs typeface="Segoe UI"/>
                </a:rPr>
                <a:t>开到</a:t>
              </a:r>
              <a:r>
                <a:rPr lang="en-US" altLang="zh-CN" sz="1200" dirty="0" smtClean="0">
                  <a:latin typeface="Segoe UI"/>
                  <a:cs typeface="Segoe UI"/>
                </a:rPr>
                <a:t>150</a:t>
              </a:r>
              <a:r>
                <a:rPr lang="zh-CN" altLang="en-US" sz="1200" dirty="0" smtClean="0">
                  <a:latin typeface="Segoe UI"/>
                  <a:cs typeface="Segoe UI"/>
                </a:rPr>
                <a:t>步</a:t>
              </a:r>
              <a:endParaRPr lang="en-US" altLang="zh-CN" sz="1200" dirty="0" smtClean="0">
                <a:latin typeface="Segoe UI"/>
                <a:cs typeface="Segoe UI"/>
              </a:endParaRPr>
            </a:p>
            <a:p>
              <a:pPr marL="3175">
                <a:spcBef>
                  <a:spcPts val="85"/>
                </a:spcBef>
              </a:pPr>
              <a:r>
                <a:rPr lang="en-US" altLang="zh-CN" sz="1200" dirty="0" smtClean="0">
                  <a:latin typeface="Segoe UI"/>
                  <a:cs typeface="Segoe UI"/>
                </a:rPr>
                <a:t>EXV1/2</a:t>
              </a:r>
              <a:r>
                <a:rPr lang="zh-CN" altLang="en-US" sz="1200" dirty="0" smtClean="0">
                  <a:latin typeface="黑体"/>
                  <a:cs typeface="黑体"/>
                </a:rPr>
                <a:t>开到</a:t>
              </a:r>
              <a:r>
                <a:rPr lang="en-US" altLang="zh-CN" sz="1200" spc="-5" dirty="0" smtClean="0">
                  <a:latin typeface="Segoe UI"/>
                  <a:cs typeface="Segoe UI"/>
                </a:rPr>
                <a:t>150</a:t>
              </a:r>
              <a:r>
                <a:rPr lang="zh-CN" altLang="en-US" sz="1200" dirty="0" smtClean="0">
                  <a:latin typeface="黑体"/>
                  <a:cs typeface="黑体"/>
                </a:rPr>
                <a:t>步</a:t>
              </a:r>
            </a:p>
          </p:txBody>
        </p:sp>
        <p:sp>
          <p:nvSpPr>
            <p:cNvPr id="1085" name="object 24"/>
            <p:cNvSpPr txBox="1"/>
            <p:nvPr/>
          </p:nvSpPr>
          <p:spPr>
            <a:xfrm>
              <a:off x="11609914" y="9713051"/>
              <a:ext cx="1180437" cy="362587"/>
            </a:xfrm>
            <a:prstGeom prst="rect">
              <a:avLst/>
            </a:prstGeom>
            <a:solidFill>
              <a:srgbClr val="1BA0E1"/>
            </a:solidFill>
          </p:spPr>
          <p:txBody>
            <a:bodyPr vert="horz" wrap="square" lIns="0" tIns="18415" rIns="0" bIns="0" rtlCol="0">
              <a:spAutoFit/>
            </a:bodyPr>
            <a:lstStyle/>
            <a:p>
              <a:pPr marL="45720" marR="33020" algn="just">
                <a:lnSpc>
                  <a:spcPct val="105000"/>
                </a:lnSpc>
                <a:spcBef>
                  <a:spcPts val="145"/>
                </a:spcBef>
              </a:pPr>
              <a:endParaRPr sz="800" dirty="0">
                <a:latin typeface="黑体"/>
                <a:cs typeface="黑体"/>
              </a:endParaRPr>
            </a:p>
          </p:txBody>
        </p:sp>
        <p:sp>
          <p:nvSpPr>
            <p:cNvPr id="1087" name="object 10"/>
            <p:cNvSpPr txBox="1"/>
            <p:nvPr/>
          </p:nvSpPr>
          <p:spPr>
            <a:xfrm>
              <a:off x="11655706" y="9754679"/>
              <a:ext cx="1152525" cy="382905"/>
            </a:xfrm>
            <a:prstGeom prst="rect">
              <a:avLst/>
            </a:prstGeom>
          </p:spPr>
          <p:txBody>
            <a:bodyPr vert="horz" wrap="square" lIns="0" tIns="58419" rIns="0" bIns="0" rtlCol="0">
              <a:spAutoFit/>
            </a:bodyPr>
            <a:lstStyle/>
            <a:p>
              <a:pPr marL="27305">
                <a:lnSpc>
                  <a:spcPct val="100000"/>
                </a:lnSpc>
                <a:spcBef>
                  <a:spcPts val="459"/>
                </a:spcBef>
              </a:pPr>
              <a:r>
                <a:rPr sz="800" spc="-5" dirty="0">
                  <a:latin typeface="Segoe UI"/>
                  <a:cs typeface="Segoe UI"/>
                </a:rPr>
                <a:t>1</a:t>
              </a:r>
              <a:r>
                <a:rPr sz="800" dirty="0">
                  <a:latin typeface="黑体"/>
                  <a:cs typeface="黑体"/>
                </a:rPr>
                <a:t>、保</a:t>
              </a:r>
              <a:r>
                <a:rPr sz="800" spc="-15" dirty="0">
                  <a:latin typeface="黑体"/>
                  <a:cs typeface="黑体"/>
                </a:rPr>
                <a:t>存</a:t>
              </a:r>
              <a:r>
                <a:rPr sz="800" dirty="0">
                  <a:latin typeface="黑体"/>
                  <a:cs typeface="黑体"/>
                </a:rPr>
                <a:t>测试</a:t>
              </a:r>
              <a:r>
                <a:rPr sz="800" spc="-15" dirty="0">
                  <a:latin typeface="黑体"/>
                  <a:cs typeface="黑体"/>
                </a:rPr>
                <a:t>数</a:t>
              </a:r>
              <a:r>
                <a:rPr sz="800" dirty="0">
                  <a:latin typeface="黑体"/>
                  <a:cs typeface="黑体"/>
                </a:rPr>
                <a:t>据</a:t>
              </a:r>
            </a:p>
            <a:p>
              <a:pPr marL="27305">
                <a:lnSpc>
                  <a:spcPct val="100000"/>
                </a:lnSpc>
                <a:spcBef>
                  <a:spcPts val="85"/>
                </a:spcBef>
              </a:pPr>
              <a:r>
                <a:rPr sz="800" spc="-5" dirty="0">
                  <a:latin typeface="Segoe UI"/>
                  <a:cs typeface="Segoe UI"/>
                </a:rPr>
                <a:t>2</a:t>
              </a:r>
              <a:r>
                <a:rPr sz="800" dirty="0">
                  <a:latin typeface="黑体"/>
                  <a:cs typeface="黑体"/>
                </a:rPr>
                <a:t>、弹</a:t>
              </a:r>
              <a:r>
                <a:rPr sz="800" spc="-15" dirty="0">
                  <a:latin typeface="黑体"/>
                  <a:cs typeface="黑体"/>
                </a:rPr>
                <a:t>出</a:t>
              </a:r>
              <a:r>
                <a:rPr sz="800" dirty="0">
                  <a:latin typeface="黑体"/>
                  <a:cs typeface="黑体"/>
                </a:rPr>
                <a:t>测试</a:t>
              </a:r>
              <a:r>
                <a:rPr sz="800" spc="-15" dirty="0">
                  <a:latin typeface="黑体"/>
                  <a:cs typeface="黑体"/>
                </a:rPr>
                <a:t>结</a:t>
              </a:r>
              <a:r>
                <a:rPr sz="800" dirty="0">
                  <a:latin typeface="黑体"/>
                  <a:cs typeface="黑体"/>
                </a:rPr>
                <a:t>果文</a:t>
              </a:r>
              <a:r>
                <a:rPr sz="800" spc="-15" dirty="0">
                  <a:latin typeface="黑体"/>
                  <a:cs typeface="黑体"/>
                </a:rPr>
                <a:t>本</a:t>
              </a:r>
              <a:r>
                <a:rPr sz="800" dirty="0">
                  <a:latin typeface="黑体"/>
                  <a:cs typeface="黑体"/>
                </a:rPr>
                <a:t>框</a:t>
              </a:r>
            </a:p>
          </p:txBody>
        </p:sp>
        <p:grpSp>
          <p:nvGrpSpPr>
            <p:cNvPr id="1093" name="object 11"/>
            <p:cNvGrpSpPr/>
            <p:nvPr/>
          </p:nvGrpSpPr>
          <p:grpSpPr>
            <a:xfrm>
              <a:off x="14231682" y="8925473"/>
              <a:ext cx="901065" cy="360045"/>
              <a:chOff x="8100059" y="7092695"/>
              <a:chExt cx="901065" cy="360045"/>
            </a:xfrm>
          </p:grpSpPr>
          <p:sp>
            <p:nvSpPr>
              <p:cNvPr id="1116" name="object 14"/>
              <p:cNvSpPr/>
              <p:nvPr/>
            </p:nvSpPr>
            <p:spPr>
              <a:xfrm>
                <a:off x="8100059" y="7092695"/>
                <a:ext cx="901065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901065" h="360045">
                    <a:moveTo>
                      <a:pt x="720851" y="0"/>
                    </a:moveTo>
                    <a:lnTo>
                      <a:pt x="179831" y="0"/>
                    </a:lnTo>
                    <a:lnTo>
                      <a:pt x="132115" y="6335"/>
                    </a:lnTo>
                    <a:lnTo>
                      <a:pt x="89182" y="24271"/>
                    </a:lnTo>
                    <a:lnTo>
                      <a:pt x="52768" y="52197"/>
                    </a:lnTo>
                    <a:lnTo>
                      <a:pt x="24609" y="88504"/>
                    </a:lnTo>
                    <a:lnTo>
                      <a:pt x="6441" y="131586"/>
                    </a:lnTo>
                    <a:lnTo>
                      <a:pt x="0" y="179832"/>
                    </a:lnTo>
                    <a:lnTo>
                      <a:pt x="6441" y="227548"/>
                    </a:lnTo>
                    <a:lnTo>
                      <a:pt x="24609" y="270481"/>
                    </a:lnTo>
                    <a:lnTo>
                      <a:pt x="52768" y="306895"/>
                    </a:lnTo>
                    <a:lnTo>
                      <a:pt x="89182" y="335054"/>
                    </a:lnTo>
                    <a:lnTo>
                      <a:pt x="132115" y="353222"/>
                    </a:lnTo>
                    <a:lnTo>
                      <a:pt x="179831" y="359664"/>
                    </a:lnTo>
                    <a:lnTo>
                      <a:pt x="720851" y="359664"/>
                    </a:lnTo>
                    <a:lnTo>
                      <a:pt x="768568" y="353222"/>
                    </a:lnTo>
                    <a:lnTo>
                      <a:pt x="811501" y="335054"/>
                    </a:lnTo>
                    <a:lnTo>
                      <a:pt x="847915" y="306895"/>
                    </a:lnTo>
                    <a:lnTo>
                      <a:pt x="876074" y="270481"/>
                    </a:lnTo>
                    <a:lnTo>
                      <a:pt x="894242" y="227548"/>
                    </a:lnTo>
                    <a:lnTo>
                      <a:pt x="900683" y="179832"/>
                    </a:lnTo>
                    <a:lnTo>
                      <a:pt x="894242" y="131586"/>
                    </a:lnTo>
                    <a:lnTo>
                      <a:pt x="876074" y="88504"/>
                    </a:lnTo>
                    <a:lnTo>
                      <a:pt x="847915" y="52197"/>
                    </a:lnTo>
                    <a:lnTo>
                      <a:pt x="811501" y="24271"/>
                    </a:lnTo>
                    <a:lnTo>
                      <a:pt x="768568" y="6335"/>
                    </a:lnTo>
                    <a:lnTo>
                      <a:pt x="720851" y="0"/>
                    </a:lnTo>
                    <a:close/>
                  </a:path>
                </a:pathLst>
              </a:custGeom>
              <a:solidFill>
                <a:srgbClr val="D7007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17" name="object 15"/>
              <p:cNvSpPr/>
              <p:nvPr/>
            </p:nvSpPr>
            <p:spPr>
              <a:xfrm>
                <a:off x="8100059" y="7092695"/>
                <a:ext cx="901065" cy="360045"/>
              </a:xfrm>
              <a:custGeom>
                <a:avLst/>
                <a:gdLst/>
                <a:ahLst/>
                <a:cxnLst/>
                <a:rect l="l" t="t" r="r" b="b"/>
                <a:pathLst>
                  <a:path w="901065" h="360045">
                    <a:moveTo>
                      <a:pt x="179831" y="359664"/>
                    </a:moveTo>
                    <a:lnTo>
                      <a:pt x="720851" y="359664"/>
                    </a:lnTo>
                    <a:lnTo>
                      <a:pt x="768568" y="353222"/>
                    </a:lnTo>
                    <a:lnTo>
                      <a:pt x="811501" y="335054"/>
                    </a:lnTo>
                    <a:lnTo>
                      <a:pt x="847915" y="306895"/>
                    </a:lnTo>
                    <a:lnTo>
                      <a:pt x="876074" y="270481"/>
                    </a:lnTo>
                    <a:lnTo>
                      <a:pt x="894242" y="227548"/>
                    </a:lnTo>
                    <a:lnTo>
                      <a:pt x="900683" y="179832"/>
                    </a:lnTo>
                    <a:lnTo>
                      <a:pt x="894242" y="131586"/>
                    </a:lnTo>
                    <a:lnTo>
                      <a:pt x="876074" y="88504"/>
                    </a:lnTo>
                    <a:lnTo>
                      <a:pt x="847915" y="52197"/>
                    </a:lnTo>
                    <a:lnTo>
                      <a:pt x="811501" y="24271"/>
                    </a:lnTo>
                    <a:lnTo>
                      <a:pt x="768568" y="6335"/>
                    </a:lnTo>
                    <a:lnTo>
                      <a:pt x="720851" y="0"/>
                    </a:lnTo>
                    <a:lnTo>
                      <a:pt x="179831" y="0"/>
                    </a:lnTo>
                    <a:lnTo>
                      <a:pt x="132115" y="6335"/>
                    </a:lnTo>
                    <a:lnTo>
                      <a:pt x="89182" y="24271"/>
                    </a:lnTo>
                    <a:lnTo>
                      <a:pt x="52768" y="52197"/>
                    </a:lnTo>
                    <a:lnTo>
                      <a:pt x="24609" y="88504"/>
                    </a:lnTo>
                    <a:lnTo>
                      <a:pt x="6441" y="131586"/>
                    </a:lnTo>
                    <a:lnTo>
                      <a:pt x="0" y="179832"/>
                    </a:lnTo>
                    <a:lnTo>
                      <a:pt x="6441" y="227548"/>
                    </a:lnTo>
                    <a:lnTo>
                      <a:pt x="24609" y="270481"/>
                    </a:lnTo>
                    <a:lnTo>
                      <a:pt x="52768" y="306895"/>
                    </a:lnTo>
                    <a:lnTo>
                      <a:pt x="89182" y="335054"/>
                    </a:lnTo>
                    <a:lnTo>
                      <a:pt x="132115" y="353222"/>
                    </a:lnTo>
                    <a:lnTo>
                      <a:pt x="179831" y="359664"/>
                    </a:lnTo>
                    <a:close/>
                  </a:path>
                </a:pathLst>
              </a:custGeom>
              <a:ln w="609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095" name="object 16"/>
            <p:cNvSpPr txBox="1"/>
            <p:nvPr/>
          </p:nvSpPr>
          <p:spPr>
            <a:xfrm>
              <a:off x="14467394" y="9024039"/>
              <a:ext cx="432434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黑体"/>
                  <a:cs typeface="黑体"/>
                </a:rPr>
                <a:t>结</a:t>
              </a:r>
              <a:r>
                <a:rPr sz="800" spc="-15" dirty="0">
                  <a:latin typeface="黑体"/>
                  <a:cs typeface="黑体"/>
                </a:rPr>
                <a:t>束</a:t>
              </a:r>
              <a:r>
                <a:rPr sz="800" dirty="0">
                  <a:latin typeface="黑体"/>
                  <a:cs typeface="黑体"/>
                </a:rPr>
                <a:t>测试</a:t>
              </a:r>
            </a:p>
          </p:txBody>
        </p:sp>
        <p:sp>
          <p:nvSpPr>
            <p:cNvPr id="1097" name="object 17"/>
            <p:cNvSpPr/>
            <p:nvPr/>
          </p:nvSpPr>
          <p:spPr>
            <a:xfrm>
              <a:off x="11742164" y="8835621"/>
              <a:ext cx="901065" cy="539750"/>
            </a:xfrm>
            <a:custGeom>
              <a:avLst/>
              <a:gdLst/>
              <a:ahLst/>
              <a:cxnLst/>
              <a:rect l="l" t="t" r="r" b="b"/>
              <a:pathLst>
                <a:path w="901065" h="539750">
                  <a:moveTo>
                    <a:pt x="451104" y="0"/>
                  </a:moveTo>
                  <a:lnTo>
                    <a:pt x="0" y="269747"/>
                  </a:lnTo>
                  <a:lnTo>
                    <a:pt x="451104" y="539495"/>
                  </a:lnTo>
                  <a:lnTo>
                    <a:pt x="900684" y="269747"/>
                  </a:lnTo>
                  <a:lnTo>
                    <a:pt x="451104" y="0"/>
                  </a:lnTo>
                  <a:close/>
                </a:path>
              </a:pathLst>
            </a:custGeom>
            <a:solidFill>
              <a:srgbClr val="D70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18"/>
            <p:cNvSpPr txBox="1"/>
            <p:nvPr/>
          </p:nvSpPr>
          <p:spPr>
            <a:xfrm>
              <a:off x="11875769" y="8948496"/>
              <a:ext cx="767460" cy="284480"/>
            </a:xfrm>
            <a:prstGeom prst="rect">
              <a:avLst/>
            </a:prstGeom>
          </p:spPr>
          <p:txBody>
            <a:bodyPr vert="horz" wrap="square" lIns="0" tIns="2032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60"/>
                </a:spcBef>
                <a:tabLst>
                  <a:tab pos="766445" algn="l"/>
                  <a:tab pos="1208405" algn="l"/>
                </a:tabLst>
              </a:pPr>
              <a:r>
                <a:rPr sz="800" dirty="0">
                  <a:latin typeface="黑体"/>
                  <a:cs typeface="黑体"/>
                </a:rPr>
                <a:t>测</a:t>
              </a:r>
              <a:r>
                <a:rPr sz="800" spc="-15" dirty="0">
                  <a:latin typeface="黑体"/>
                  <a:cs typeface="黑体"/>
                </a:rPr>
                <a:t>试</a:t>
              </a:r>
              <a:r>
                <a:rPr sz="800" dirty="0">
                  <a:latin typeface="黑体"/>
                  <a:cs typeface="黑体"/>
                </a:rPr>
                <a:t>结果</a:t>
              </a:r>
              <a:r>
                <a:rPr sz="800" spc="-15" dirty="0">
                  <a:latin typeface="黑体"/>
                  <a:cs typeface="黑体"/>
                </a:rPr>
                <a:t>没</a:t>
              </a:r>
              <a:r>
                <a:rPr sz="800" dirty="0">
                  <a:latin typeface="黑体"/>
                  <a:cs typeface="黑体"/>
                </a:rPr>
                <a:t>有	</a:t>
              </a:r>
              <a:r>
                <a:rPr sz="800" u="sng" dirty="0">
                  <a:uFill>
                    <a:solidFill>
                      <a:srgbClr val="1897D5"/>
                    </a:solidFill>
                  </a:uFill>
                  <a:latin typeface="Times New Roman"/>
                  <a:cs typeface="Times New Roman"/>
                </a:rPr>
                <a:t> </a:t>
              </a:r>
              <a:endParaRPr sz="800" dirty="0">
                <a:latin typeface="Times New Roman"/>
                <a:cs typeface="Times New Roman"/>
              </a:endParaRPr>
            </a:p>
            <a:p>
              <a:pPr marL="215265">
                <a:lnSpc>
                  <a:spcPct val="100000"/>
                </a:lnSpc>
                <a:spcBef>
                  <a:spcPts val="60"/>
                </a:spcBef>
              </a:pPr>
              <a:r>
                <a:rPr sz="800" dirty="0">
                  <a:latin typeface="黑体"/>
                  <a:cs typeface="黑体"/>
                </a:rPr>
                <a:t>异常</a:t>
              </a:r>
            </a:p>
          </p:txBody>
        </p:sp>
        <p:sp>
          <p:nvSpPr>
            <p:cNvPr id="1100" name="object 24"/>
            <p:cNvSpPr txBox="1"/>
            <p:nvPr/>
          </p:nvSpPr>
          <p:spPr>
            <a:xfrm>
              <a:off x="13127481" y="8815809"/>
              <a:ext cx="901065" cy="577850"/>
            </a:xfrm>
            <a:prstGeom prst="rect">
              <a:avLst/>
            </a:prstGeom>
            <a:solidFill>
              <a:srgbClr val="1BA0E1"/>
            </a:solidFill>
          </p:spPr>
          <p:txBody>
            <a:bodyPr vert="horz" wrap="square" lIns="0" tIns="18415" rIns="0" bIns="0" rtlCol="0">
              <a:spAutoFit/>
            </a:bodyPr>
            <a:lstStyle/>
            <a:p>
              <a:pPr marL="45720" marR="33020" algn="just">
                <a:lnSpc>
                  <a:spcPct val="105000"/>
                </a:lnSpc>
                <a:spcBef>
                  <a:spcPts val="145"/>
                </a:spcBef>
              </a:pPr>
              <a:r>
                <a:rPr sz="800" dirty="0">
                  <a:latin typeface="黑体"/>
                  <a:cs typeface="黑体"/>
                </a:rPr>
                <a:t>弹</a:t>
              </a:r>
              <a:r>
                <a:rPr sz="800" spc="-15" dirty="0">
                  <a:latin typeface="黑体"/>
                  <a:cs typeface="黑体"/>
                </a:rPr>
                <a:t>框</a:t>
              </a:r>
              <a:r>
                <a:rPr sz="800" dirty="0">
                  <a:latin typeface="黑体"/>
                  <a:cs typeface="黑体"/>
                </a:rPr>
                <a:t>显示</a:t>
              </a:r>
              <a:r>
                <a:rPr sz="800" spc="-15" dirty="0">
                  <a:latin typeface="黑体"/>
                  <a:cs typeface="黑体"/>
                </a:rPr>
                <a:t>所</a:t>
              </a:r>
              <a:r>
                <a:rPr sz="800" dirty="0">
                  <a:latin typeface="黑体"/>
                  <a:cs typeface="黑体"/>
                </a:rPr>
                <a:t>有异常 信</a:t>
              </a:r>
              <a:r>
                <a:rPr sz="800" spc="-15" dirty="0">
                  <a:latin typeface="黑体"/>
                  <a:cs typeface="黑体"/>
                </a:rPr>
                <a:t>息</a:t>
              </a:r>
              <a:r>
                <a:rPr sz="800" dirty="0">
                  <a:latin typeface="黑体"/>
                  <a:cs typeface="黑体"/>
                </a:rPr>
                <a:t>，同</a:t>
              </a:r>
              <a:r>
                <a:rPr sz="800" spc="-15" dirty="0">
                  <a:latin typeface="黑体"/>
                  <a:cs typeface="黑体"/>
                </a:rPr>
                <a:t>时</a:t>
              </a:r>
              <a:r>
                <a:rPr sz="800" dirty="0">
                  <a:latin typeface="黑体"/>
                  <a:cs typeface="黑体"/>
                </a:rPr>
                <a:t>显示</a:t>
              </a:r>
              <a:r>
                <a:rPr sz="800" dirty="0">
                  <a:latin typeface="Segoe UI"/>
                  <a:cs typeface="Segoe UI"/>
                </a:rPr>
                <a:t>2  </a:t>
              </a:r>
              <a:r>
                <a:rPr sz="800" dirty="0">
                  <a:latin typeface="黑体"/>
                  <a:cs typeface="黑体"/>
                </a:rPr>
                <a:t>个</a:t>
              </a:r>
              <a:r>
                <a:rPr sz="800" spc="-15" dirty="0">
                  <a:latin typeface="黑体"/>
                  <a:cs typeface="黑体"/>
                </a:rPr>
                <a:t>按</a:t>
              </a:r>
              <a:r>
                <a:rPr sz="800" dirty="0">
                  <a:latin typeface="黑体"/>
                  <a:cs typeface="黑体"/>
                </a:rPr>
                <a:t>钮</a:t>
              </a:r>
              <a:r>
                <a:rPr sz="800" spc="-15" dirty="0">
                  <a:latin typeface="黑体"/>
                  <a:cs typeface="黑体"/>
                </a:rPr>
                <a:t>“</a:t>
              </a:r>
              <a:r>
                <a:rPr sz="800" dirty="0">
                  <a:latin typeface="黑体"/>
                  <a:cs typeface="黑体"/>
                </a:rPr>
                <a:t>巡</a:t>
              </a:r>
              <a:r>
                <a:rPr sz="800" spc="-15" dirty="0">
                  <a:latin typeface="黑体"/>
                  <a:cs typeface="黑体"/>
                </a:rPr>
                <a:t>检</a:t>
              </a:r>
              <a:r>
                <a:rPr sz="800" dirty="0">
                  <a:latin typeface="黑体"/>
                  <a:cs typeface="黑体"/>
                </a:rPr>
                <a:t>确认 正</a:t>
              </a:r>
              <a:r>
                <a:rPr sz="800" spc="-15" dirty="0">
                  <a:latin typeface="黑体"/>
                  <a:cs typeface="黑体"/>
                </a:rPr>
                <a:t>常</a:t>
              </a:r>
              <a:r>
                <a:rPr sz="800" dirty="0">
                  <a:latin typeface="黑体"/>
                  <a:cs typeface="黑体"/>
                </a:rPr>
                <a:t>”</a:t>
              </a:r>
              <a:r>
                <a:rPr sz="800" spc="-15" dirty="0">
                  <a:latin typeface="黑体"/>
                  <a:cs typeface="黑体"/>
                </a:rPr>
                <a:t>，</a:t>
              </a:r>
              <a:r>
                <a:rPr sz="800" dirty="0">
                  <a:latin typeface="黑体"/>
                  <a:cs typeface="黑体"/>
                </a:rPr>
                <a:t>“取</a:t>
              </a:r>
              <a:r>
                <a:rPr sz="800" spc="-15" dirty="0">
                  <a:latin typeface="黑体"/>
                  <a:cs typeface="黑体"/>
                </a:rPr>
                <a:t>消</a:t>
              </a:r>
              <a:r>
                <a:rPr sz="800" dirty="0">
                  <a:latin typeface="黑体"/>
                  <a:cs typeface="黑体"/>
                </a:rPr>
                <a:t>”</a:t>
              </a:r>
            </a:p>
          </p:txBody>
        </p:sp>
        <p:grpSp>
          <p:nvGrpSpPr>
            <p:cNvPr id="1101" name="object 25"/>
            <p:cNvGrpSpPr/>
            <p:nvPr/>
          </p:nvGrpSpPr>
          <p:grpSpPr>
            <a:xfrm>
              <a:off x="13125830" y="9623402"/>
              <a:ext cx="905510" cy="546100"/>
              <a:chOff x="9483725" y="4946777"/>
              <a:chExt cx="905510" cy="546100"/>
            </a:xfrm>
          </p:grpSpPr>
          <p:sp>
            <p:nvSpPr>
              <p:cNvPr id="1108" name="object 26"/>
              <p:cNvSpPr/>
              <p:nvPr/>
            </p:nvSpPr>
            <p:spPr>
              <a:xfrm>
                <a:off x="9486900" y="4949952"/>
                <a:ext cx="89916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899159" h="539750">
                    <a:moveTo>
                      <a:pt x="449580" y="0"/>
                    </a:moveTo>
                    <a:lnTo>
                      <a:pt x="0" y="269748"/>
                    </a:lnTo>
                    <a:lnTo>
                      <a:pt x="449580" y="539496"/>
                    </a:lnTo>
                    <a:lnTo>
                      <a:pt x="899160" y="269748"/>
                    </a:lnTo>
                    <a:lnTo>
                      <a:pt x="449580" y="0"/>
                    </a:lnTo>
                    <a:close/>
                  </a:path>
                </a:pathLst>
              </a:custGeom>
              <a:solidFill>
                <a:srgbClr val="D70073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09" name="object 27"/>
              <p:cNvSpPr/>
              <p:nvPr/>
            </p:nvSpPr>
            <p:spPr>
              <a:xfrm>
                <a:off x="9486900" y="4949952"/>
                <a:ext cx="899160" cy="539750"/>
              </a:xfrm>
              <a:custGeom>
                <a:avLst/>
                <a:gdLst/>
                <a:ahLst/>
                <a:cxnLst/>
                <a:rect l="l" t="t" r="r" b="b"/>
                <a:pathLst>
                  <a:path w="899159" h="539750">
                    <a:moveTo>
                      <a:pt x="0" y="269748"/>
                    </a:moveTo>
                    <a:lnTo>
                      <a:pt x="449580" y="0"/>
                    </a:lnTo>
                    <a:lnTo>
                      <a:pt x="899160" y="269748"/>
                    </a:lnTo>
                    <a:lnTo>
                      <a:pt x="449580" y="539496"/>
                    </a:lnTo>
                    <a:lnTo>
                      <a:pt x="0" y="269748"/>
                    </a:lnTo>
                    <a:close/>
                  </a:path>
                </a:pathLst>
              </a:custGeom>
              <a:ln w="6096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102" name="object 28"/>
            <p:cNvSpPr txBox="1"/>
            <p:nvPr/>
          </p:nvSpPr>
          <p:spPr>
            <a:xfrm>
              <a:off x="13261085" y="9739452"/>
              <a:ext cx="635000" cy="28448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14300" marR="5080" indent="-102235">
                <a:lnSpc>
                  <a:spcPct val="106200"/>
                </a:lnSpc>
                <a:spcBef>
                  <a:spcPts val="100"/>
                </a:spcBef>
              </a:pPr>
              <a:r>
                <a:rPr sz="800" dirty="0">
                  <a:latin typeface="黑体"/>
                  <a:cs typeface="黑体"/>
                </a:rPr>
                <a:t>点击</a:t>
              </a:r>
              <a:r>
                <a:rPr sz="800" spc="-15" dirty="0">
                  <a:latin typeface="黑体"/>
                  <a:cs typeface="黑体"/>
                </a:rPr>
                <a:t>“</a:t>
              </a:r>
              <a:r>
                <a:rPr sz="800" dirty="0">
                  <a:latin typeface="黑体"/>
                  <a:cs typeface="黑体"/>
                </a:rPr>
                <a:t>巡</a:t>
              </a:r>
              <a:r>
                <a:rPr sz="800" spc="-15" dirty="0">
                  <a:latin typeface="黑体"/>
                  <a:cs typeface="黑体"/>
                </a:rPr>
                <a:t>检</a:t>
              </a:r>
              <a:r>
                <a:rPr sz="800" dirty="0">
                  <a:latin typeface="黑体"/>
                  <a:cs typeface="黑体"/>
                </a:rPr>
                <a:t>确 认</a:t>
              </a:r>
              <a:r>
                <a:rPr sz="800" spc="-15" dirty="0">
                  <a:latin typeface="黑体"/>
                  <a:cs typeface="黑体"/>
                </a:rPr>
                <a:t>正</a:t>
              </a:r>
              <a:r>
                <a:rPr sz="800" dirty="0">
                  <a:latin typeface="黑体"/>
                  <a:cs typeface="黑体"/>
                </a:rPr>
                <a:t>常”</a:t>
              </a:r>
              <a:endParaRPr sz="800">
                <a:latin typeface="黑体"/>
                <a:cs typeface="黑体"/>
              </a:endParaRPr>
            </a:p>
          </p:txBody>
        </p:sp>
        <p:sp>
          <p:nvSpPr>
            <p:cNvPr id="1103" name="object 29"/>
            <p:cNvSpPr/>
            <p:nvPr/>
          </p:nvSpPr>
          <p:spPr>
            <a:xfrm>
              <a:off x="13127100" y="7964636"/>
              <a:ext cx="901065" cy="541020"/>
            </a:xfrm>
            <a:custGeom>
              <a:avLst/>
              <a:gdLst/>
              <a:ahLst/>
              <a:cxnLst/>
              <a:rect l="l" t="t" r="r" b="b"/>
              <a:pathLst>
                <a:path w="901065" h="541020">
                  <a:moveTo>
                    <a:pt x="449580" y="0"/>
                  </a:moveTo>
                  <a:lnTo>
                    <a:pt x="0" y="271272"/>
                  </a:lnTo>
                  <a:lnTo>
                    <a:pt x="449580" y="541020"/>
                  </a:lnTo>
                  <a:lnTo>
                    <a:pt x="900684" y="271272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D700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30"/>
            <p:cNvSpPr txBox="1"/>
            <p:nvPr/>
          </p:nvSpPr>
          <p:spPr>
            <a:xfrm>
              <a:off x="13260705" y="8154640"/>
              <a:ext cx="635000" cy="1479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800" dirty="0">
                  <a:latin typeface="黑体"/>
                  <a:cs typeface="黑体"/>
                </a:rPr>
                <a:t>点</a:t>
              </a:r>
              <a:r>
                <a:rPr sz="800" spc="-15" dirty="0">
                  <a:latin typeface="黑体"/>
                  <a:cs typeface="黑体"/>
                </a:rPr>
                <a:t>击</a:t>
              </a:r>
              <a:r>
                <a:rPr sz="800" dirty="0">
                  <a:latin typeface="黑体"/>
                  <a:cs typeface="黑体"/>
                </a:rPr>
                <a:t>“取</a:t>
              </a:r>
              <a:r>
                <a:rPr sz="800" spc="-15" dirty="0">
                  <a:latin typeface="黑体"/>
                  <a:cs typeface="黑体"/>
                </a:rPr>
                <a:t>消</a:t>
              </a:r>
              <a:r>
                <a:rPr sz="800" dirty="0">
                  <a:latin typeface="黑体"/>
                  <a:cs typeface="黑体"/>
                </a:rPr>
                <a:t>”</a:t>
              </a:r>
            </a:p>
          </p:txBody>
        </p:sp>
        <p:cxnSp>
          <p:nvCxnSpPr>
            <p:cNvPr id="1105" name="直接箭头连接符 1104"/>
            <p:cNvCxnSpPr>
              <a:stCxn id="1100" idx="2"/>
            </p:cNvCxnSpPr>
            <p:nvPr/>
          </p:nvCxnSpPr>
          <p:spPr>
            <a:xfrm>
              <a:off x="13578014" y="9393659"/>
              <a:ext cx="571" cy="228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7" name="直接箭头连接符 1076"/>
            <p:cNvCxnSpPr/>
            <p:nvPr/>
          </p:nvCxnSpPr>
          <p:spPr>
            <a:xfrm>
              <a:off x="12643229" y="9077196"/>
              <a:ext cx="484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直接箭头连接符 568"/>
            <p:cNvCxnSpPr/>
            <p:nvPr/>
          </p:nvCxnSpPr>
          <p:spPr>
            <a:xfrm>
              <a:off x="12192697" y="8140799"/>
              <a:ext cx="0" cy="2083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直接箭头连接符 592"/>
            <p:cNvCxnSpPr>
              <a:stCxn id="1100" idx="0"/>
            </p:cNvCxnSpPr>
            <p:nvPr/>
          </p:nvCxnSpPr>
          <p:spPr>
            <a:xfrm flipH="1" flipV="1">
              <a:off x="13577632" y="8485346"/>
              <a:ext cx="382" cy="3304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直接箭头连接符 594"/>
            <p:cNvCxnSpPr/>
            <p:nvPr/>
          </p:nvCxnSpPr>
          <p:spPr>
            <a:xfrm>
              <a:off x="12192696" y="8678606"/>
              <a:ext cx="7436" cy="157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箭头连接符 597"/>
            <p:cNvCxnSpPr>
              <a:endCxn id="1085" idx="0"/>
            </p:cNvCxnSpPr>
            <p:nvPr/>
          </p:nvCxnSpPr>
          <p:spPr>
            <a:xfrm>
              <a:off x="12200132" y="9375371"/>
              <a:ext cx="1" cy="3376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肘形连接符 599"/>
            <p:cNvCxnSpPr/>
            <p:nvPr/>
          </p:nvCxnSpPr>
          <p:spPr>
            <a:xfrm rot="16200000" flipH="1">
              <a:off x="14020142" y="8243168"/>
              <a:ext cx="670095" cy="654049"/>
            </a:xfrm>
            <a:prstGeom prst="bentConnector3">
              <a:avLst>
                <a:gd name="adj1" fmla="val 2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肘形连接符 610"/>
            <p:cNvCxnSpPr/>
            <p:nvPr/>
          </p:nvCxnSpPr>
          <p:spPr>
            <a:xfrm flipV="1">
              <a:off x="14021110" y="9285519"/>
              <a:ext cx="711587" cy="608825"/>
            </a:xfrm>
            <a:prstGeom prst="bentConnector3">
              <a:avLst>
                <a:gd name="adj1" fmla="val 10086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肘形连接符 615"/>
            <p:cNvCxnSpPr>
              <a:stCxn id="1085" idx="2"/>
            </p:cNvCxnSpPr>
            <p:nvPr/>
          </p:nvCxnSpPr>
          <p:spPr>
            <a:xfrm rot="5400000" flipH="1" flipV="1">
              <a:off x="13046113" y="8439537"/>
              <a:ext cx="790120" cy="2482081"/>
            </a:xfrm>
            <a:prstGeom prst="bentConnector4">
              <a:avLst>
                <a:gd name="adj1" fmla="val -13260"/>
                <a:gd name="adj2" fmla="val 10218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object 588"/>
            <p:cNvSpPr/>
            <p:nvPr/>
          </p:nvSpPr>
          <p:spPr>
            <a:xfrm>
              <a:off x="11142794" y="6616523"/>
              <a:ext cx="2117664" cy="205412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>
                  <a:latin typeface="黑体"/>
                  <a:cs typeface="黑体"/>
                </a:rPr>
                <a:t>系</a:t>
              </a:r>
              <a:r>
                <a:rPr lang="zh-CN" altLang="en-US" sz="1200" spc="-15" dirty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1-1/2-1</a:t>
              </a:r>
              <a:r>
                <a:rPr lang="zh-CN" altLang="en-US" sz="1200" dirty="0" smtClean="0">
                  <a:latin typeface="黑体"/>
                  <a:cs typeface="黑体"/>
                </a:rPr>
                <a:t>压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缩</a:t>
              </a:r>
              <a:r>
                <a:rPr lang="zh-CN" altLang="en-US" sz="1200" dirty="0" smtClean="0">
                  <a:latin typeface="黑体"/>
                  <a:cs typeface="黑体"/>
                </a:rPr>
                <a:t>机降频到</a:t>
              </a:r>
              <a:r>
                <a:rPr lang="en-US" altLang="zh-CN" sz="1200" dirty="0" smtClean="0">
                  <a:latin typeface="黑体"/>
                  <a:cs typeface="黑体"/>
                </a:rPr>
                <a:t>40HZ</a:t>
              </a:r>
              <a:endParaRPr lang="zh-CN" altLang="en-US" sz="1200" dirty="0">
                <a:latin typeface="黑体"/>
                <a:cs typeface="黑体"/>
              </a:endParaRPr>
            </a:p>
          </p:txBody>
        </p:sp>
        <p:sp>
          <p:nvSpPr>
            <p:cNvPr id="339" name="object 588"/>
            <p:cNvSpPr/>
            <p:nvPr/>
          </p:nvSpPr>
          <p:spPr>
            <a:xfrm>
              <a:off x="11308403" y="7023416"/>
              <a:ext cx="1768588" cy="364938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停系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统</a:t>
              </a:r>
              <a:r>
                <a:rPr lang="en-US" altLang="zh-CN" sz="1200" dirty="0" smtClean="0">
                  <a:latin typeface="Segoe UI"/>
                  <a:cs typeface="Segoe UI"/>
                </a:rPr>
                <a:t>1-2/2-2</a:t>
              </a:r>
              <a:r>
                <a:rPr lang="zh-CN" altLang="en-US" sz="1200" dirty="0" smtClean="0">
                  <a:latin typeface="黑体"/>
                  <a:cs typeface="黑体"/>
                </a:rPr>
                <a:t>压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机</a:t>
              </a:r>
              <a:r>
                <a:rPr lang="zh-CN" altLang="en-US" sz="1200" dirty="0" smtClean="0">
                  <a:latin typeface="黑体"/>
                  <a:cs typeface="黑体"/>
                </a:rPr>
                <a:t>然后马上关</a:t>
              </a:r>
              <a:r>
                <a:rPr lang="zh-CN" altLang="en-US" sz="1200" dirty="0">
                  <a:latin typeface="黑体"/>
                  <a:cs typeface="黑体"/>
                </a:rPr>
                <a:t>系</a:t>
              </a:r>
              <a:r>
                <a:rPr lang="zh-CN" altLang="en-US" sz="1200" spc="-15" dirty="0">
                  <a:latin typeface="黑体"/>
                  <a:cs typeface="黑体"/>
                </a:rPr>
                <a:t>统</a:t>
              </a:r>
              <a:r>
                <a:rPr lang="en-US" altLang="zh-CN" sz="1200" dirty="0">
                  <a:latin typeface="Segoe UI"/>
                  <a:cs typeface="Segoe UI"/>
                </a:rPr>
                <a:t>1-1/2-1</a:t>
              </a:r>
              <a:r>
                <a:rPr lang="zh-CN" altLang="en-US" sz="1200" dirty="0" smtClean="0">
                  <a:latin typeface="黑体"/>
                  <a:cs typeface="黑体"/>
                </a:rPr>
                <a:t>压</a:t>
              </a:r>
              <a:r>
                <a:rPr lang="zh-CN" altLang="en-US" sz="1200" spc="-15" dirty="0" smtClean="0">
                  <a:latin typeface="黑体"/>
                  <a:cs typeface="黑体"/>
                </a:rPr>
                <a:t>缩</a:t>
              </a:r>
              <a:r>
                <a:rPr lang="zh-CN" altLang="en-US" sz="1200" dirty="0" smtClean="0">
                  <a:latin typeface="黑体"/>
                  <a:cs typeface="黑体"/>
                </a:rPr>
                <a:t>机</a:t>
              </a:r>
              <a:endParaRPr lang="zh-CN" altLang="en-US" sz="1200" dirty="0">
                <a:latin typeface="黑体"/>
                <a:cs typeface="黑体"/>
              </a:endParaRPr>
            </a:p>
          </p:txBody>
        </p:sp>
        <p:sp>
          <p:nvSpPr>
            <p:cNvPr id="340" name="object 588"/>
            <p:cNvSpPr/>
            <p:nvPr/>
          </p:nvSpPr>
          <p:spPr>
            <a:xfrm>
              <a:off x="11811148" y="7944383"/>
              <a:ext cx="775941" cy="196416"/>
            </a:xfrm>
            <a:custGeom>
              <a:avLst/>
              <a:gdLst/>
              <a:ahLst/>
              <a:cxnLst/>
              <a:rect l="l" t="t" r="r" b="b"/>
              <a:pathLst>
                <a:path w="1026160" h="288289">
                  <a:moveTo>
                    <a:pt x="1025652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1025652" y="288036"/>
                  </a:lnTo>
                  <a:lnTo>
                    <a:pt x="102565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3175">
                <a:lnSpc>
                  <a:spcPct val="100000"/>
                </a:lnSpc>
                <a:spcBef>
                  <a:spcPts val="85"/>
                </a:spcBef>
              </a:pPr>
              <a:r>
                <a:rPr lang="zh-CN" altLang="en-US" sz="1200" dirty="0" smtClean="0">
                  <a:latin typeface="黑体"/>
                  <a:cs typeface="黑体"/>
                </a:rPr>
                <a:t>关风机</a:t>
              </a:r>
              <a:r>
                <a:rPr lang="en-US" altLang="zh-CN" sz="1200" dirty="0" smtClean="0">
                  <a:latin typeface="黑体"/>
                  <a:cs typeface="黑体"/>
                </a:rPr>
                <a:t>1/2</a:t>
              </a:r>
              <a:endParaRPr lang="zh-CN" altLang="en-US" sz="1200" dirty="0">
                <a:latin typeface="黑体"/>
                <a:cs typeface="黑体"/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>
            <a:xfrm>
              <a:off x="12192697" y="6838399"/>
              <a:ext cx="0" cy="1850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/>
            <p:nvPr/>
          </p:nvCxnSpPr>
          <p:spPr>
            <a:xfrm>
              <a:off x="12192697" y="7374388"/>
              <a:ext cx="0" cy="2355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/>
            <p:nvPr/>
          </p:nvCxnSpPr>
          <p:spPr>
            <a:xfrm>
              <a:off x="12192697" y="7737755"/>
              <a:ext cx="0" cy="2066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5" name="object 422"/>
          <p:cNvSpPr/>
          <p:nvPr/>
        </p:nvSpPr>
        <p:spPr>
          <a:xfrm>
            <a:off x="7772184" y="8485346"/>
            <a:ext cx="1619082" cy="623854"/>
          </a:xfrm>
          <a:custGeom>
            <a:avLst/>
            <a:gdLst/>
            <a:ahLst/>
            <a:cxnLst/>
            <a:rect l="l" t="t" r="r" b="b"/>
            <a:pathLst>
              <a:path w="929639" h="269875">
                <a:moveTo>
                  <a:pt x="464820" y="0"/>
                </a:moveTo>
                <a:lnTo>
                  <a:pt x="0" y="134112"/>
                </a:lnTo>
                <a:lnTo>
                  <a:pt x="464820" y="269748"/>
                </a:lnTo>
                <a:lnTo>
                  <a:pt x="929640" y="134112"/>
                </a:lnTo>
                <a:lnTo>
                  <a:pt x="46482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 anchor="ctr"/>
          <a:lstStyle/>
          <a:p>
            <a:pPr marL="12700" algn="ctr">
              <a:spcBef>
                <a:spcPts val="100"/>
              </a:spcBef>
            </a:pPr>
            <a:r>
              <a:rPr lang="en-US" altLang="zh-CN" sz="800" spc="-5" dirty="0" smtClean="0">
                <a:latin typeface="Segoe UI"/>
                <a:cs typeface="Segoe UI"/>
              </a:rPr>
              <a:t>(TH10-2)-</a:t>
            </a:r>
            <a:r>
              <a:rPr lang="zh-CN" altLang="en-US" sz="800" spc="-5" dirty="0">
                <a:latin typeface="Segoe UI"/>
                <a:cs typeface="Segoe UI"/>
              </a:rPr>
              <a:t>低压</a:t>
            </a:r>
            <a:r>
              <a:rPr lang="en-US" altLang="zh-CN" sz="800" spc="-5" dirty="0" smtClean="0">
                <a:latin typeface="Segoe UI"/>
                <a:cs typeface="Segoe UI"/>
              </a:rPr>
              <a:t>LS2</a:t>
            </a:r>
            <a:r>
              <a:rPr lang="zh-CN" altLang="en-US" sz="800" spc="-5" dirty="0" smtClean="0">
                <a:latin typeface="Segoe UI"/>
                <a:cs typeface="Segoe UI"/>
              </a:rPr>
              <a:t>对应</a:t>
            </a:r>
            <a:r>
              <a:rPr lang="zh-CN" altLang="en-US" sz="800" spc="-5" dirty="0">
                <a:latin typeface="Segoe UI"/>
                <a:cs typeface="Segoe UI"/>
              </a:rPr>
              <a:t>的</a:t>
            </a:r>
            <a:r>
              <a:rPr lang="zh-CN" altLang="en-US" sz="800" spc="-5" dirty="0" smtClean="0">
                <a:latin typeface="Segoe UI"/>
                <a:cs typeface="Segoe UI"/>
              </a:rPr>
              <a:t>温度＞</a:t>
            </a:r>
            <a:r>
              <a:rPr lang="en-US" altLang="zh-CN" sz="800" spc="-5" dirty="0" smtClean="0">
                <a:latin typeface="Segoe UI"/>
                <a:cs typeface="Segoe UI"/>
              </a:rPr>
              <a:t>1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 smtClean="0">
              <a:latin typeface="Segoe UI"/>
              <a:cs typeface="Segoe UI"/>
            </a:endParaRPr>
          </a:p>
          <a:p>
            <a:pPr marL="12700" algn="ctr">
              <a:spcBef>
                <a:spcPts val="100"/>
              </a:spcBef>
            </a:pPr>
            <a:r>
              <a:rPr lang="zh-CN" altLang="en-US" sz="800" spc="-5" dirty="0" smtClean="0">
                <a:latin typeface="Segoe UI"/>
                <a:cs typeface="Segoe UI"/>
              </a:rPr>
              <a:t>回气</a:t>
            </a:r>
            <a:r>
              <a:rPr lang="en-US" altLang="zh-CN" sz="800" spc="-5" dirty="0" smtClean="0">
                <a:latin typeface="Segoe UI"/>
                <a:cs typeface="Segoe UI"/>
              </a:rPr>
              <a:t>ABS{(TH10-2)–(TH9-1)}</a:t>
            </a:r>
            <a:r>
              <a:rPr lang="zh-CN" altLang="en-US" sz="800" spc="-5" dirty="0" smtClean="0">
                <a:latin typeface="Segoe UI"/>
                <a:cs typeface="Segoe UI"/>
              </a:rPr>
              <a:t>＜ </a:t>
            </a:r>
            <a:r>
              <a:rPr lang="en-US" altLang="zh-CN" sz="800" spc="-5" dirty="0" smtClean="0">
                <a:latin typeface="Segoe UI"/>
                <a:cs typeface="Segoe UI"/>
              </a:rPr>
              <a:t>G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>
              <a:latin typeface="Segoe UI"/>
              <a:cs typeface="Segoe UI"/>
            </a:endParaRPr>
          </a:p>
          <a:p>
            <a:pPr marL="12700" algn="ctr">
              <a:spcBef>
                <a:spcPts val="100"/>
              </a:spcBef>
            </a:pPr>
            <a:r>
              <a:rPr lang="zh-CN" altLang="en-US" sz="800" spc="-5" dirty="0">
                <a:latin typeface="Segoe UI"/>
                <a:cs typeface="Segoe UI"/>
              </a:rPr>
              <a:t>回</a:t>
            </a:r>
            <a:r>
              <a:rPr lang="zh-CN" altLang="en-US" sz="800" spc="-5" dirty="0" smtClean="0">
                <a:latin typeface="Segoe UI"/>
                <a:cs typeface="Segoe UI"/>
              </a:rPr>
              <a:t>气</a:t>
            </a:r>
            <a:r>
              <a:rPr lang="en-US" altLang="zh-CN" sz="800" spc="-5" dirty="0" smtClean="0">
                <a:latin typeface="Segoe UI"/>
                <a:cs typeface="Segoe UI"/>
              </a:rPr>
              <a:t>ABS{(TH9-3)-(TH10-4)}</a:t>
            </a:r>
            <a:r>
              <a:rPr lang="zh-CN" altLang="en-US" sz="800" spc="-5" dirty="0" smtClean="0">
                <a:latin typeface="Segoe UI"/>
                <a:cs typeface="Segoe UI"/>
              </a:rPr>
              <a:t> ＜ </a:t>
            </a:r>
            <a:r>
              <a:rPr lang="en-US" altLang="zh-CN" sz="800" spc="-5" dirty="0" smtClean="0">
                <a:latin typeface="Segoe UI"/>
                <a:cs typeface="Segoe UI"/>
              </a:rPr>
              <a:t>G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 smtClean="0">
              <a:latin typeface="Segoe UI"/>
              <a:cs typeface="Segoe UI"/>
            </a:endParaRPr>
          </a:p>
          <a:p>
            <a:pPr marL="12700" algn="ctr">
              <a:spcBef>
                <a:spcPts val="100"/>
              </a:spcBef>
            </a:pPr>
            <a:r>
              <a:rPr lang="en-US" altLang="zh-CN" sz="800" spc="-5" dirty="0" smtClean="0">
                <a:latin typeface="Segoe UI"/>
                <a:cs typeface="Segoe UI"/>
              </a:rPr>
              <a:t>(</a:t>
            </a:r>
            <a:r>
              <a:rPr lang="en-US" altLang="zh-CN" sz="800" spc="-5" dirty="0">
                <a:latin typeface="Segoe UI"/>
                <a:cs typeface="Segoe UI"/>
              </a:rPr>
              <a:t>TH10-4</a:t>
            </a:r>
            <a:r>
              <a:rPr lang="en-US" altLang="zh-CN" sz="800" spc="-5" dirty="0" smtClean="0">
                <a:latin typeface="Segoe UI"/>
                <a:cs typeface="Segoe UI"/>
              </a:rPr>
              <a:t>)-</a:t>
            </a:r>
            <a:r>
              <a:rPr lang="zh-CN" altLang="en-US" sz="800" spc="-5" dirty="0">
                <a:latin typeface="Segoe UI"/>
                <a:cs typeface="Segoe UI"/>
              </a:rPr>
              <a:t>低压</a:t>
            </a:r>
            <a:r>
              <a:rPr lang="en-US" altLang="zh-CN" sz="800" spc="-5" dirty="0" smtClean="0">
                <a:latin typeface="Segoe UI"/>
                <a:cs typeface="Segoe UI"/>
              </a:rPr>
              <a:t>LS4</a:t>
            </a:r>
            <a:r>
              <a:rPr lang="zh-CN" altLang="en-US" sz="800" spc="-5" dirty="0" smtClean="0">
                <a:latin typeface="Segoe UI"/>
                <a:cs typeface="Segoe UI"/>
              </a:rPr>
              <a:t>对应</a:t>
            </a:r>
            <a:r>
              <a:rPr lang="zh-CN" altLang="en-US" sz="800" spc="-5" dirty="0">
                <a:latin typeface="Segoe UI"/>
                <a:cs typeface="Segoe UI"/>
              </a:rPr>
              <a:t>的</a:t>
            </a:r>
            <a:r>
              <a:rPr lang="zh-CN" altLang="en-US" sz="800" spc="-5" dirty="0" smtClean="0">
                <a:latin typeface="Segoe UI"/>
                <a:cs typeface="Segoe UI"/>
              </a:rPr>
              <a:t>温度＞</a:t>
            </a:r>
            <a:r>
              <a:rPr lang="en-US" altLang="zh-CN" sz="800" spc="-5" dirty="0" smtClean="0">
                <a:latin typeface="Segoe UI"/>
                <a:cs typeface="Segoe UI"/>
              </a:rPr>
              <a:t>1</a:t>
            </a:r>
            <a:r>
              <a:rPr lang="zh-CN" altLang="en-US" sz="800" spc="-5" dirty="0" smtClean="0">
                <a:latin typeface="Segoe UI"/>
                <a:cs typeface="Segoe UI"/>
              </a:rPr>
              <a:t>℃</a:t>
            </a:r>
            <a:endParaRPr lang="en-US" altLang="zh-CN" sz="800" spc="-5" dirty="0">
              <a:latin typeface="Segoe UI"/>
              <a:cs typeface="Segoe UI"/>
            </a:endParaRPr>
          </a:p>
        </p:txBody>
      </p:sp>
      <p:sp>
        <p:nvSpPr>
          <p:cNvPr id="406" name="object 433"/>
          <p:cNvSpPr/>
          <p:nvPr/>
        </p:nvSpPr>
        <p:spPr>
          <a:xfrm>
            <a:off x="9666833" y="7843374"/>
            <a:ext cx="1371600" cy="440144"/>
          </a:xfrm>
          <a:custGeom>
            <a:avLst/>
            <a:gdLst/>
            <a:ahLst/>
            <a:cxnLst/>
            <a:rect l="l" t="t" r="r" b="b"/>
            <a:pathLst>
              <a:path w="901065" h="440689">
                <a:moveTo>
                  <a:pt x="679703" y="0"/>
                </a:moveTo>
                <a:lnTo>
                  <a:pt x="220979" y="0"/>
                </a:lnTo>
                <a:lnTo>
                  <a:pt x="176480" y="4429"/>
                </a:lnTo>
                <a:lnTo>
                  <a:pt x="135016" y="17145"/>
                </a:lnTo>
                <a:lnTo>
                  <a:pt x="97482" y="37290"/>
                </a:lnTo>
                <a:lnTo>
                  <a:pt x="64769" y="64008"/>
                </a:lnTo>
                <a:lnTo>
                  <a:pt x="37772" y="96440"/>
                </a:lnTo>
                <a:lnTo>
                  <a:pt x="17383" y="133731"/>
                </a:lnTo>
                <a:lnTo>
                  <a:pt x="4494" y="175021"/>
                </a:lnTo>
                <a:lnTo>
                  <a:pt x="0" y="219456"/>
                </a:lnTo>
                <a:lnTo>
                  <a:pt x="4494" y="263955"/>
                </a:lnTo>
                <a:lnTo>
                  <a:pt x="17383" y="305419"/>
                </a:lnTo>
                <a:lnTo>
                  <a:pt x="37772" y="342953"/>
                </a:lnTo>
                <a:lnTo>
                  <a:pt x="64769" y="375666"/>
                </a:lnTo>
                <a:lnTo>
                  <a:pt x="97482" y="402663"/>
                </a:lnTo>
                <a:lnTo>
                  <a:pt x="135016" y="423052"/>
                </a:lnTo>
                <a:lnTo>
                  <a:pt x="176480" y="435941"/>
                </a:lnTo>
                <a:lnTo>
                  <a:pt x="220979" y="440436"/>
                </a:lnTo>
                <a:lnTo>
                  <a:pt x="679703" y="440436"/>
                </a:lnTo>
                <a:lnTo>
                  <a:pt x="724203" y="435941"/>
                </a:lnTo>
                <a:lnTo>
                  <a:pt x="765667" y="423052"/>
                </a:lnTo>
                <a:lnTo>
                  <a:pt x="803201" y="402663"/>
                </a:lnTo>
                <a:lnTo>
                  <a:pt x="835913" y="375666"/>
                </a:lnTo>
                <a:lnTo>
                  <a:pt x="862911" y="342953"/>
                </a:lnTo>
                <a:lnTo>
                  <a:pt x="883300" y="305419"/>
                </a:lnTo>
                <a:lnTo>
                  <a:pt x="896189" y="263955"/>
                </a:lnTo>
                <a:lnTo>
                  <a:pt x="900683" y="219456"/>
                </a:lnTo>
                <a:lnTo>
                  <a:pt x="896189" y="175021"/>
                </a:lnTo>
                <a:lnTo>
                  <a:pt x="883300" y="133731"/>
                </a:lnTo>
                <a:lnTo>
                  <a:pt x="862911" y="96440"/>
                </a:lnTo>
                <a:lnTo>
                  <a:pt x="835913" y="64008"/>
                </a:lnTo>
                <a:lnTo>
                  <a:pt x="803201" y="37290"/>
                </a:lnTo>
                <a:lnTo>
                  <a:pt x="765667" y="17145"/>
                </a:lnTo>
                <a:lnTo>
                  <a:pt x="724203" y="4429"/>
                </a:lnTo>
                <a:lnTo>
                  <a:pt x="6797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 anchor="ctr"/>
          <a:lstStyle/>
          <a:p>
            <a:pPr marL="12065" marR="5080" algn="ctr">
              <a:lnSpc>
                <a:spcPct val="107500"/>
              </a:lnSpc>
              <a:spcBef>
                <a:spcPts val="100"/>
              </a:spcBef>
            </a:pPr>
            <a:r>
              <a:rPr lang="zh-CN" altLang="en-US" sz="1000" dirty="0" smtClean="0">
                <a:latin typeface="黑体"/>
                <a:cs typeface="黑体"/>
              </a:rPr>
              <a:t>报</a:t>
            </a:r>
            <a:r>
              <a:rPr lang="zh-CN" altLang="en-US" sz="1000" dirty="0" smtClean="0">
                <a:latin typeface="黑体"/>
                <a:cs typeface="黑体"/>
              </a:rPr>
              <a:t>对应出盘</a:t>
            </a:r>
            <a:r>
              <a:rPr lang="en-US" altLang="zh-CN" sz="1000" dirty="0" smtClean="0">
                <a:latin typeface="黑体"/>
                <a:cs typeface="黑体"/>
              </a:rPr>
              <a:t>4-2</a:t>
            </a:r>
            <a:r>
              <a:rPr lang="zh-CN" altLang="en-US" sz="1000" dirty="0" smtClean="0">
                <a:latin typeface="黑体"/>
                <a:cs typeface="黑体"/>
              </a:rPr>
              <a:t>异</a:t>
            </a:r>
            <a:r>
              <a:rPr lang="zh-CN" altLang="en-US" sz="1000" spc="-15" dirty="0" smtClean="0">
                <a:latin typeface="黑体"/>
                <a:cs typeface="黑体"/>
              </a:rPr>
              <a:t>常</a:t>
            </a:r>
            <a:r>
              <a:rPr lang="zh-CN" altLang="en-US" sz="1000" dirty="0" smtClean="0">
                <a:latin typeface="黑体"/>
                <a:cs typeface="黑体"/>
              </a:rPr>
              <a:t>；</a:t>
            </a:r>
            <a:r>
              <a:rPr lang="zh-CN" altLang="en-US" sz="1000" spc="-15" dirty="0">
                <a:latin typeface="黑体"/>
                <a:cs typeface="黑体"/>
              </a:rPr>
              <a:t>弹窗是否继续测试，按是继续，按否停止</a:t>
            </a:r>
            <a:endParaRPr lang="zh-CN" altLang="en-US" sz="1000" dirty="0">
              <a:latin typeface="黑体"/>
              <a:cs typeface="黑体"/>
            </a:endParaRPr>
          </a:p>
        </p:txBody>
      </p:sp>
      <p:sp>
        <p:nvSpPr>
          <p:cNvPr id="407" name="object 433"/>
          <p:cNvSpPr/>
          <p:nvPr/>
        </p:nvSpPr>
        <p:spPr>
          <a:xfrm>
            <a:off x="9624636" y="7194687"/>
            <a:ext cx="1371600" cy="440144"/>
          </a:xfrm>
          <a:custGeom>
            <a:avLst/>
            <a:gdLst/>
            <a:ahLst/>
            <a:cxnLst/>
            <a:rect l="l" t="t" r="r" b="b"/>
            <a:pathLst>
              <a:path w="901065" h="440689">
                <a:moveTo>
                  <a:pt x="679703" y="0"/>
                </a:moveTo>
                <a:lnTo>
                  <a:pt x="220979" y="0"/>
                </a:lnTo>
                <a:lnTo>
                  <a:pt x="176480" y="4429"/>
                </a:lnTo>
                <a:lnTo>
                  <a:pt x="135016" y="17145"/>
                </a:lnTo>
                <a:lnTo>
                  <a:pt x="97482" y="37290"/>
                </a:lnTo>
                <a:lnTo>
                  <a:pt x="64769" y="64008"/>
                </a:lnTo>
                <a:lnTo>
                  <a:pt x="37772" y="96440"/>
                </a:lnTo>
                <a:lnTo>
                  <a:pt x="17383" y="133731"/>
                </a:lnTo>
                <a:lnTo>
                  <a:pt x="4494" y="175021"/>
                </a:lnTo>
                <a:lnTo>
                  <a:pt x="0" y="219456"/>
                </a:lnTo>
                <a:lnTo>
                  <a:pt x="4494" y="263955"/>
                </a:lnTo>
                <a:lnTo>
                  <a:pt x="17383" y="305419"/>
                </a:lnTo>
                <a:lnTo>
                  <a:pt x="37772" y="342953"/>
                </a:lnTo>
                <a:lnTo>
                  <a:pt x="64769" y="375666"/>
                </a:lnTo>
                <a:lnTo>
                  <a:pt x="97482" y="402663"/>
                </a:lnTo>
                <a:lnTo>
                  <a:pt x="135016" y="423052"/>
                </a:lnTo>
                <a:lnTo>
                  <a:pt x="176480" y="435941"/>
                </a:lnTo>
                <a:lnTo>
                  <a:pt x="220979" y="440436"/>
                </a:lnTo>
                <a:lnTo>
                  <a:pt x="679703" y="440436"/>
                </a:lnTo>
                <a:lnTo>
                  <a:pt x="724203" y="435941"/>
                </a:lnTo>
                <a:lnTo>
                  <a:pt x="765667" y="423052"/>
                </a:lnTo>
                <a:lnTo>
                  <a:pt x="803201" y="402663"/>
                </a:lnTo>
                <a:lnTo>
                  <a:pt x="835913" y="375666"/>
                </a:lnTo>
                <a:lnTo>
                  <a:pt x="862911" y="342953"/>
                </a:lnTo>
                <a:lnTo>
                  <a:pt x="883300" y="305419"/>
                </a:lnTo>
                <a:lnTo>
                  <a:pt x="896189" y="263955"/>
                </a:lnTo>
                <a:lnTo>
                  <a:pt x="900683" y="219456"/>
                </a:lnTo>
                <a:lnTo>
                  <a:pt x="896189" y="175021"/>
                </a:lnTo>
                <a:lnTo>
                  <a:pt x="883300" y="133731"/>
                </a:lnTo>
                <a:lnTo>
                  <a:pt x="862911" y="96440"/>
                </a:lnTo>
                <a:lnTo>
                  <a:pt x="835913" y="64008"/>
                </a:lnTo>
                <a:lnTo>
                  <a:pt x="803201" y="37290"/>
                </a:lnTo>
                <a:lnTo>
                  <a:pt x="765667" y="17145"/>
                </a:lnTo>
                <a:lnTo>
                  <a:pt x="724203" y="4429"/>
                </a:lnTo>
                <a:lnTo>
                  <a:pt x="67970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 anchor="ctr"/>
          <a:lstStyle/>
          <a:p>
            <a:pPr marL="12065" marR="5080" algn="ctr">
              <a:lnSpc>
                <a:spcPct val="107500"/>
              </a:lnSpc>
              <a:spcBef>
                <a:spcPts val="100"/>
              </a:spcBef>
            </a:pPr>
            <a:r>
              <a:rPr lang="zh-CN" altLang="en-US" sz="1000" dirty="0" smtClean="0">
                <a:latin typeface="黑体"/>
                <a:cs typeface="黑体"/>
              </a:rPr>
              <a:t>报</a:t>
            </a:r>
            <a:r>
              <a:rPr lang="zh-CN" altLang="en-US" sz="1000" dirty="0" smtClean="0">
                <a:latin typeface="黑体"/>
                <a:cs typeface="黑体"/>
              </a:rPr>
              <a:t>对应</a:t>
            </a:r>
            <a:r>
              <a:rPr lang="zh-CN" altLang="en-US" sz="1000" spc="-15" dirty="0" smtClean="0">
                <a:latin typeface="黑体"/>
                <a:cs typeface="黑体"/>
              </a:rPr>
              <a:t>排气</a:t>
            </a:r>
            <a:r>
              <a:rPr lang="en-US" altLang="zh-CN" sz="1000" spc="-15" dirty="0" smtClean="0">
                <a:latin typeface="黑体"/>
                <a:cs typeface="黑体"/>
              </a:rPr>
              <a:t>2-2/2-4</a:t>
            </a:r>
            <a:r>
              <a:rPr lang="zh-CN" altLang="en-US" sz="1000" dirty="0" smtClean="0">
                <a:latin typeface="黑体"/>
                <a:cs typeface="黑体"/>
              </a:rPr>
              <a:t>异</a:t>
            </a:r>
            <a:r>
              <a:rPr lang="zh-CN" altLang="en-US" sz="1000" spc="-15" dirty="0" smtClean="0">
                <a:latin typeface="黑体"/>
                <a:cs typeface="黑体"/>
              </a:rPr>
              <a:t>常</a:t>
            </a:r>
            <a:r>
              <a:rPr lang="zh-CN" altLang="en-US" sz="1000" spc="-15" dirty="0">
                <a:latin typeface="黑体"/>
                <a:cs typeface="黑体"/>
              </a:rPr>
              <a:t>弹窗是否继续测试，按是继续，按否停止</a:t>
            </a:r>
            <a:endParaRPr lang="zh-CN" altLang="en-US" sz="1000" dirty="0">
              <a:latin typeface="黑体"/>
              <a:cs typeface="黑体"/>
            </a:endParaRPr>
          </a:p>
        </p:txBody>
      </p:sp>
      <p:sp>
        <p:nvSpPr>
          <p:cNvPr id="409" name="object 73"/>
          <p:cNvSpPr txBox="1"/>
          <p:nvPr/>
        </p:nvSpPr>
        <p:spPr>
          <a:xfrm>
            <a:off x="9052498" y="7766476"/>
            <a:ext cx="623675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出盘</a:t>
            </a:r>
            <a:r>
              <a:rPr sz="800" dirty="0" smtClean="0">
                <a:latin typeface="宋体"/>
                <a:cs typeface="宋体"/>
              </a:rPr>
              <a:t>差</a:t>
            </a:r>
            <a:r>
              <a:rPr lang="en-US" sz="800" dirty="0" smtClean="0">
                <a:latin typeface="宋体"/>
                <a:cs typeface="宋体"/>
              </a:rPr>
              <a:t>D</a:t>
            </a:r>
            <a:r>
              <a:rPr sz="800" dirty="0" smtClean="0">
                <a:latin typeface="宋体"/>
                <a:cs typeface="宋体"/>
              </a:rPr>
              <a:t>:</a:t>
            </a:r>
            <a:r>
              <a:rPr lang="en-US" sz="800" dirty="0" smtClean="0">
                <a:latin typeface="宋体"/>
                <a:cs typeface="宋体"/>
              </a:rPr>
              <a:t>5</a:t>
            </a:r>
            <a:endParaRPr sz="800" dirty="0">
              <a:latin typeface="宋体"/>
              <a:cs typeface="宋体"/>
            </a:endParaRPr>
          </a:p>
        </p:txBody>
      </p:sp>
      <p:sp>
        <p:nvSpPr>
          <p:cNvPr id="419" name="object 73"/>
          <p:cNvSpPr txBox="1"/>
          <p:nvPr/>
        </p:nvSpPr>
        <p:spPr>
          <a:xfrm>
            <a:off x="9103015" y="6982573"/>
            <a:ext cx="623675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排气</a:t>
            </a:r>
            <a:r>
              <a:rPr sz="800" dirty="0" smtClean="0">
                <a:latin typeface="宋体"/>
                <a:cs typeface="宋体"/>
              </a:rPr>
              <a:t>差</a:t>
            </a:r>
            <a:r>
              <a:rPr lang="en-US" sz="800" dirty="0">
                <a:latin typeface="宋体"/>
                <a:cs typeface="宋体"/>
              </a:rPr>
              <a:t>C</a:t>
            </a:r>
            <a:r>
              <a:rPr sz="800" dirty="0" smtClean="0">
                <a:latin typeface="宋体"/>
                <a:cs typeface="宋体"/>
              </a:rPr>
              <a:t>:</a:t>
            </a:r>
            <a:r>
              <a:rPr lang="en-US" sz="800" dirty="0" smtClean="0">
                <a:latin typeface="宋体"/>
                <a:cs typeface="宋体"/>
              </a:rPr>
              <a:t>10</a:t>
            </a:r>
            <a:endParaRPr sz="800" dirty="0">
              <a:latin typeface="宋体"/>
              <a:cs typeface="宋体"/>
            </a:endParaRPr>
          </a:p>
        </p:txBody>
      </p:sp>
      <p:cxnSp>
        <p:nvCxnSpPr>
          <p:cNvPr id="134" name="直接箭头连接符 133"/>
          <p:cNvCxnSpPr/>
          <p:nvPr/>
        </p:nvCxnSpPr>
        <p:spPr>
          <a:xfrm>
            <a:off x="5057836" y="4866166"/>
            <a:ext cx="0" cy="216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/>
          <p:cNvCxnSpPr/>
          <p:nvPr/>
        </p:nvCxnSpPr>
        <p:spPr>
          <a:xfrm>
            <a:off x="8573887" y="4452469"/>
            <a:ext cx="16020" cy="261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/>
          <p:nvPr/>
        </p:nvCxnSpPr>
        <p:spPr>
          <a:xfrm>
            <a:off x="8567548" y="5166570"/>
            <a:ext cx="6907" cy="20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/>
          <p:nvPr/>
        </p:nvCxnSpPr>
        <p:spPr>
          <a:xfrm>
            <a:off x="8581725" y="6337166"/>
            <a:ext cx="0" cy="174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/>
          <p:cNvCxnSpPr/>
          <p:nvPr/>
        </p:nvCxnSpPr>
        <p:spPr>
          <a:xfrm>
            <a:off x="8581725" y="6966220"/>
            <a:ext cx="8182" cy="239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/>
          <p:nvPr/>
        </p:nvCxnSpPr>
        <p:spPr>
          <a:xfrm>
            <a:off x="8581725" y="7669405"/>
            <a:ext cx="7271" cy="24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/>
          <p:nvPr/>
        </p:nvCxnSpPr>
        <p:spPr>
          <a:xfrm>
            <a:off x="8581725" y="8251355"/>
            <a:ext cx="0" cy="26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/>
          <p:cNvCxnSpPr/>
          <p:nvPr/>
        </p:nvCxnSpPr>
        <p:spPr>
          <a:xfrm>
            <a:off x="9423389" y="5812442"/>
            <a:ext cx="197826" cy="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/>
          <p:nvPr/>
        </p:nvCxnSpPr>
        <p:spPr>
          <a:xfrm>
            <a:off x="9293680" y="6698798"/>
            <a:ext cx="3094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/>
          <p:nvPr/>
        </p:nvCxnSpPr>
        <p:spPr>
          <a:xfrm>
            <a:off x="9371522" y="7414759"/>
            <a:ext cx="295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/>
          <p:nvPr/>
        </p:nvCxnSpPr>
        <p:spPr>
          <a:xfrm>
            <a:off x="9459404" y="8063446"/>
            <a:ext cx="267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>
            <a:off x="9341499" y="8797273"/>
            <a:ext cx="325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>
            <a:off x="12192696" y="6410917"/>
            <a:ext cx="6422" cy="22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object 73"/>
          <p:cNvSpPr txBox="1"/>
          <p:nvPr/>
        </p:nvSpPr>
        <p:spPr>
          <a:xfrm>
            <a:off x="12612028" y="4392179"/>
            <a:ext cx="623675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低压</a:t>
            </a:r>
            <a:r>
              <a:rPr sz="800" dirty="0" smtClean="0">
                <a:latin typeface="宋体"/>
                <a:cs typeface="宋体"/>
              </a:rPr>
              <a:t>差</a:t>
            </a:r>
            <a:r>
              <a:rPr lang="en-US" sz="800" dirty="0">
                <a:latin typeface="宋体"/>
                <a:cs typeface="宋体"/>
              </a:rPr>
              <a:t>A</a:t>
            </a:r>
            <a:r>
              <a:rPr sz="800" dirty="0" smtClean="0">
                <a:latin typeface="宋体"/>
                <a:cs typeface="宋体"/>
              </a:rPr>
              <a:t>:</a:t>
            </a:r>
            <a:r>
              <a:rPr lang="en-US" sz="800" dirty="0" smtClean="0">
                <a:latin typeface="宋体"/>
                <a:cs typeface="宋体"/>
              </a:rPr>
              <a:t>2</a:t>
            </a:r>
            <a:endParaRPr sz="800" dirty="0">
              <a:latin typeface="宋体"/>
              <a:cs typeface="宋体"/>
            </a:endParaRPr>
          </a:p>
        </p:txBody>
      </p:sp>
      <p:sp>
        <p:nvSpPr>
          <p:cNvPr id="449" name="object 73"/>
          <p:cNvSpPr txBox="1"/>
          <p:nvPr/>
        </p:nvSpPr>
        <p:spPr>
          <a:xfrm>
            <a:off x="12573517" y="5954727"/>
            <a:ext cx="623675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低压</a:t>
            </a:r>
            <a:r>
              <a:rPr sz="800" dirty="0" smtClean="0">
                <a:latin typeface="宋体"/>
                <a:cs typeface="宋体"/>
              </a:rPr>
              <a:t>差</a:t>
            </a:r>
            <a:r>
              <a:rPr lang="en-US" sz="800" dirty="0">
                <a:latin typeface="宋体"/>
                <a:cs typeface="宋体"/>
              </a:rPr>
              <a:t>A</a:t>
            </a:r>
            <a:r>
              <a:rPr sz="800" dirty="0" smtClean="0">
                <a:latin typeface="宋体"/>
                <a:cs typeface="宋体"/>
              </a:rPr>
              <a:t>:</a:t>
            </a:r>
            <a:r>
              <a:rPr lang="en-US" sz="800" dirty="0" smtClean="0">
                <a:latin typeface="宋体"/>
                <a:cs typeface="宋体"/>
              </a:rPr>
              <a:t>2</a:t>
            </a:r>
            <a:endParaRPr sz="800" dirty="0">
              <a:latin typeface="宋体"/>
              <a:cs typeface="宋体"/>
            </a:endParaRPr>
          </a:p>
        </p:txBody>
      </p:sp>
      <p:sp>
        <p:nvSpPr>
          <p:cNvPr id="450" name="object 73"/>
          <p:cNvSpPr txBox="1"/>
          <p:nvPr/>
        </p:nvSpPr>
        <p:spPr>
          <a:xfrm>
            <a:off x="5598661" y="8410745"/>
            <a:ext cx="623675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sz="800" dirty="0" smtClean="0">
                <a:latin typeface="宋体"/>
                <a:cs typeface="宋体"/>
              </a:rPr>
              <a:t>回气</a:t>
            </a:r>
            <a:r>
              <a:rPr sz="800" dirty="0" smtClean="0">
                <a:latin typeface="宋体"/>
                <a:cs typeface="宋体"/>
              </a:rPr>
              <a:t>差</a:t>
            </a:r>
            <a:r>
              <a:rPr lang="en-US" sz="800" dirty="0" smtClean="0">
                <a:latin typeface="宋体"/>
                <a:cs typeface="宋体"/>
              </a:rPr>
              <a:t>G</a:t>
            </a:r>
            <a:r>
              <a:rPr sz="800" dirty="0" smtClean="0">
                <a:latin typeface="宋体"/>
                <a:cs typeface="宋体"/>
              </a:rPr>
              <a:t>:</a:t>
            </a:r>
            <a:r>
              <a:rPr lang="en-US" sz="800" dirty="0" smtClean="0">
                <a:latin typeface="宋体"/>
                <a:cs typeface="宋体"/>
              </a:rPr>
              <a:t>5</a:t>
            </a:r>
            <a:endParaRPr sz="800" dirty="0">
              <a:latin typeface="宋体"/>
              <a:cs typeface="宋体"/>
            </a:endParaRPr>
          </a:p>
        </p:txBody>
      </p:sp>
      <p:cxnSp>
        <p:nvCxnSpPr>
          <p:cNvPr id="166" name="直接箭头连接符 165"/>
          <p:cNvCxnSpPr/>
          <p:nvPr/>
        </p:nvCxnSpPr>
        <p:spPr>
          <a:xfrm>
            <a:off x="12163591" y="3267658"/>
            <a:ext cx="6760" cy="18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文本框 166"/>
          <p:cNvSpPr txBox="1"/>
          <p:nvPr/>
        </p:nvSpPr>
        <p:spPr>
          <a:xfrm>
            <a:off x="5862503" y="3226409"/>
            <a:ext cx="1045053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备注，</a:t>
            </a:r>
            <a:r>
              <a:rPr lang="zh-CN" altLang="en-US" sz="1050" dirty="0" smtClean="0">
                <a:latin typeface="黑体"/>
                <a:cs typeface="黑体"/>
              </a:rPr>
              <a:t>压机</a:t>
            </a:r>
            <a:r>
              <a:rPr lang="en-US" altLang="zh-CN" sz="1050" dirty="0" smtClean="0">
                <a:latin typeface="Segoe UI"/>
                <a:cs typeface="Segoe UI"/>
              </a:rPr>
              <a:t>1-1</a:t>
            </a:r>
            <a:r>
              <a:rPr lang="zh-CN" altLang="en-US" sz="1050" dirty="0" smtClean="0">
                <a:latin typeface="Segoe UI"/>
                <a:cs typeface="Segoe UI"/>
              </a:rPr>
              <a:t>开起来以后，</a:t>
            </a:r>
            <a:r>
              <a:rPr lang="en-US" altLang="zh-CN" sz="1050" dirty="0" smtClean="0">
                <a:latin typeface="Segoe UI"/>
                <a:cs typeface="Segoe UI"/>
              </a:rPr>
              <a:t>HP1</a:t>
            </a:r>
            <a:r>
              <a:rPr lang="zh-CN" altLang="en-US" sz="1050" dirty="0" smtClean="0">
                <a:latin typeface="Segoe UI"/>
                <a:cs typeface="Segoe UI"/>
              </a:rPr>
              <a:t>≥</a:t>
            </a:r>
            <a:r>
              <a:rPr lang="en-US" altLang="zh-CN" sz="1050" dirty="0" smtClean="0">
                <a:latin typeface="Segoe UI"/>
                <a:cs typeface="Segoe UI"/>
              </a:rPr>
              <a:t>20</a:t>
            </a:r>
            <a:r>
              <a:rPr lang="zh-CN" altLang="en-US" sz="1050" dirty="0" smtClean="0">
                <a:latin typeface="Segoe UI"/>
                <a:cs typeface="Segoe UI"/>
              </a:rPr>
              <a:t>就马上开</a:t>
            </a:r>
            <a:r>
              <a:rPr lang="zh-CN" altLang="en-US" sz="1050" dirty="0" smtClean="0">
                <a:latin typeface="黑体"/>
                <a:cs typeface="黑体"/>
              </a:rPr>
              <a:t>压机</a:t>
            </a:r>
            <a:r>
              <a:rPr lang="en-US" altLang="zh-CN" sz="1050" dirty="0" smtClean="0">
                <a:latin typeface="Segoe UI"/>
                <a:cs typeface="Segoe UI"/>
              </a:rPr>
              <a:t>1-2</a:t>
            </a:r>
            <a:endParaRPr lang="zh-CN" altLang="en-US" sz="1050" dirty="0"/>
          </a:p>
        </p:txBody>
      </p:sp>
      <p:sp>
        <p:nvSpPr>
          <p:cNvPr id="454" name="文本框 453"/>
          <p:cNvSpPr txBox="1"/>
          <p:nvPr/>
        </p:nvSpPr>
        <p:spPr>
          <a:xfrm>
            <a:off x="9465953" y="2874678"/>
            <a:ext cx="1045053" cy="73866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050" dirty="0" smtClean="0"/>
              <a:t>备注，</a:t>
            </a:r>
            <a:r>
              <a:rPr lang="zh-CN" altLang="en-US" sz="1050" dirty="0" smtClean="0">
                <a:latin typeface="黑体"/>
                <a:cs typeface="黑体"/>
              </a:rPr>
              <a:t>压机</a:t>
            </a:r>
            <a:r>
              <a:rPr lang="en-US" altLang="zh-CN" sz="1050" dirty="0" smtClean="0">
                <a:latin typeface="Segoe UI"/>
                <a:cs typeface="Segoe UI"/>
              </a:rPr>
              <a:t>2-1</a:t>
            </a:r>
            <a:r>
              <a:rPr lang="zh-CN" altLang="en-US" sz="1050" dirty="0" smtClean="0">
                <a:latin typeface="Segoe UI"/>
                <a:cs typeface="Segoe UI"/>
              </a:rPr>
              <a:t>开起来以后，</a:t>
            </a:r>
            <a:r>
              <a:rPr lang="en-US" altLang="zh-CN" sz="1050" dirty="0" smtClean="0">
                <a:latin typeface="Segoe UI"/>
                <a:cs typeface="Segoe UI"/>
              </a:rPr>
              <a:t>HP2</a:t>
            </a:r>
            <a:r>
              <a:rPr lang="zh-CN" altLang="en-US" sz="1050" dirty="0" smtClean="0">
                <a:latin typeface="Segoe UI"/>
                <a:cs typeface="Segoe UI"/>
              </a:rPr>
              <a:t>≥</a:t>
            </a:r>
            <a:r>
              <a:rPr lang="en-US" altLang="zh-CN" sz="1050" dirty="0" smtClean="0">
                <a:latin typeface="Segoe UI"/>
                <a:cs typeface="Segoe UI"/>
              </a:rPr>
              <a:t>20</a:t>
            </a:r>
            <a:r>
              <a:rPr lang="zh-CN" altLang="en-US" sz="1050" dirty="0" smtClean="0">
                <a:latin typeface="Segoe UI"/>
                <a:cs typeface="Segoe UI"/>
              </a:rPr>
              <a:t>就马上开</a:t>
            </a:r>
            <a:r>
              <a:rPr lang="zh-CN" altLang="en-US" sz="1050" dirty="0" smtClean="0">
                <a:latin typeface="黑体"/>
                <a:cs typeface="黑体"/>
              </a:rPr>
              <a:t>压机</a:t>
            </a:r>
            <a:r>
              <a:rPr lang="en-US" altLang="zh-CN" sz="1050" dirty="0" smtClean="0">
                <a:latin typeface="Segoe UI"/>
                <a:cs typeface="Segoe UI"/>
              </a:rPr>
              <a:t>2-2</a:t>
            </a:r>
            <a:endParaRPr lang="zh-CN" altLang="en-US" sz="1050" dirty="0"/>
          </a:p>
        </p:txBody>
      </p:sp>
      <p:sp>
        <p:nvSpPr>
          <p:cNvPr id="169" name="文本框 168"/>
          <p:cNvSpPr txBox="1"/>
          <p:nvPr/>
        </p:nvSpPr>
        <p:spPr>
          <a:xfrm>
            <a:off x="5874144" y="4263742"/>
            <a:ext cx="1029726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运行</a:t>
            </a:r>
            <a:r>
              <a:rPr lang="en-US" altLang="zh-CN" sz="1000" dirty="0" smtClean="0"/>
              <a:t>60S</a:t>
            </a:r>
            <a:r>
              <a:rPr lang="zh-CN" altLang="en-US" sz="1000" dirty="0" smtClean="0"/>
              <a:t>后升频</a:t>
            </a:r>
            <a:endParaRPr lang="en-US" altLang="zh-CN" sz="1000" dirty="0" smtClean="0"/>
          </a:p>
        </p:txBody>
      </p:sp>
      <p:cxnSp>
        <p:nvCxnSpPr>
          <p:cNvPr id="172" name="直接箭头连接符 171"/>
          <p:cNvCxnSpPr/>
          <p:nvPr/>
        </p:nvCxnSpPr>
        <p:spPr>
          <a:xfrm flipH="1">
            <a:off x="5124951" y="4378161"/>
            <a:ext cx="70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文本框 457"/>
          <p:cNvSpPr txBox="1"/>
          <p:nvPr/>
        </p:nvSpPr>
        <p:spPr>
          <a:xfrm>
            <a:off x="9335048" y="3844531"/>
            <a:ext cx="1029726" cy="2462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1000" dirty="0" smtClean="0"/>
              <a:t>运行</a:t>
            </a:r>
            <a:r>
              <a:rPr lang="en-US" altLang="zh-CN" sz="1000" dirty="0" smtClean="0"/>
              <a:t>60S</a:t>
            </a:r>
            <a:r>
              <a:rPr lang="zh-CN" altLang="en-US" sz="1000" dirty="0" smtClean="0"/>
              <a:t>后升频</a:t>
            </a:r>
            <a:endParaRPr lang="en-US" altLang="zh-CN" sz="1000" dirty="0" smtClean="0"/>
          </a:p>
        </p:txBody>
      </p:sp>
      <p:cxnSp>
        <p:nvCxnSpPr>
          <p:cNvPr id="459" name="直接箭头连接符 458"/>
          <p:cNvCxnSpPr/>
          <p:nvPr/>
        </p:nvCxnSpPr>
        <p:spPr>
          <a:xfrm flipH="1">
            <a:off x="8585855" y="3958950"/>
            <a:ext cx="7023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object 73"/>
          <p:cNvSpPr txBox="1"/>
          <p:nvPr/>
        </p:nvSpPr>
        <p:spPr>
          <a:xfrm>
            <a:off x="5128410" y="4879881"/>
            <a:ext cx="191754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en-US" altLang="zh-CN" sz="800" dirty="0" smtClean="0">
                <a:solidFill>
                  <a:srgbClr val="FF0000"/>
                </a:solidFill>
                <a:latin typeface="宋体"/>
                <a:cs typeface="宋体"/>
              </a:rPr>
              <a:t>60S</a:t>
            </a:r>
            <a:endParaRPr sz="8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  <p:sp>
        <p:nvSpPr>
          <p:cNvPr id="461" name="object 73"/>
          <p:cNvSpPr txBox="1"/>
          <p:nvPr/>
        </p:nvSpPr>
        <p:spPr>
          <a:xfrm>
            <a:off x="8603124" y="4497827"/>
            <a:ext cx="191754" cy="124393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en-US" altLang="zh-CN" sz="800" dirty="0" smtClean="0">
                <a:solidFill>
                  <a:srgbClr val="FF0000"/>
                </a:solidFill>
                <a:latin typeface="宋体"/>
                <a:cs typeface="宋体"/>
              </a:rPr>
              <a:t>60S</a:t>
            </a:r>
            <a:endParaRPr sz="800" dirty="0">
              <a:solidFill>
                <a:srgbClr val="FF0000"/>
              </a:solidFill>
              <a:latin typeface="宋体"/>
              <a:cs typeface="宋体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331892"/>
            <a:ext cx="3326003" cy="2195407"/>
          </a:xfrm>
          <a:custGeom>
            <a:avLst/>
            <a:gdLst/>
            <a:ahLst/>
            <a:cxnLst/>
            <a:rect l="l" t="t" r="r" b="b"/>
            <a:pathLst>
              <a:path w="3007359" h="1207135">
                <a:moveTo>
                  <a:pt x="3006852" y="0"/>
                </a:moveTo>
                <a:lnTo>
                  <a:pt x="0" y="0"/>
                </a:lnTo>
                <a:lnTo>
                  <a:pt x="0" y="1207008"/>
                </a:lnTo>
                <a:lnTo>
                  <a:pt x="3006852" y="1207008"/>
                </a:lnTo>
                <a:lnTo>
                  <a:pt x="3006852" y="0"/>
                </a:lnTo>
                <a:close/>
              </a:path>
            </a:pathLst>
          </a:custGeom>
          <a:solidFill>
            <a:srgbClr val="F4DAE0"/>
          </a:solidFill>
        </p:spPr>
        <p:txBody>
          <a:bodyPr wrap="square" lIns="0" tIns="0" rIns="0" bIns="0" rtlCol="0"/>
          <a:lstStyle/>
          <a:p>
            <a:pPr marL="27305">
              <a:lnSpc>
                <a:spcPct val="100000"/>
              </a:lnSpc>
              <a:spcBef>
                <a:spcPts val="5"/>
              </a:spcBef>
            </a:pPr>
            <a:r>
              <a:rPr lang="zh-CN" altLang="en-US" spc="-5" dirty="0" smtClean="0">
                <a:latin typeface="微软雅黑"/>
                <a:cs typeface="微软雅黑"/>
              </a:rPr>
              <a:t>机</a:t>
            </a:r>
            <a:r>
              <a:rPr lang="zh-CN" altLang="en-US" spc="5" dirty="0" smtClean="0">
                <a:latin typeface="微软雅黑"/>
                <a:cs typeface="微软雅黑"/>
              </a:rPr>
              <a:t>组需要</a:t>
            </a:r>
            <a:r>
              <a:rPr lang="zh-CN" altLang="en-US" spc="-5" dirty="0" smtClean="0">
                <a:latin typeface="微软雅黑"/>
                <a:cs typeface="微软雅黑"/>
              </a:rPr>
              <a:t>紧急</a:t>
            </a:r>
            <a:r>
              <a:rPr lang="zh-CN" altLang="en-US" spc="5" dirty="0" smtClean="0">
                <a:latin typeface="微软雅黑"/>
                <a:cs typeface="微软雅黑"/>
              </a:rPr>
              <a:t>停压缩</a:t>
            </a:r>
            <a:r>
              <a:rPr lang="zh-CN" altLang="en-US" spc="-5" dirty="0" smtClean="0">
                <a:latin typeface="微软雅黑"/>
                <a:cs typeface="微软雅黑"/>
              </a:rPr>
              <a:t>机情况：</a:t>
            </a:r>
            <a:endParaRPr lang="zh-CN" altLang="en-US" dirty="0">
              <a:latin typeface="微软雅黑"/>
              <a:cs typeface="微软雅黑"/>
            </a:endParaRPr>
          </a:p>
          <a:p>
            <a:pPr marL="27305" marR="22225">
              <a:lnSpc>
                <a:spcPct val="100000"/>
              </a:lnSpc>
            </a:pPr>
            <a:r>
              <a:rPr lang="en-US" altLang="zh-CN" spc="-5" dirty="0">
                <a:latin typeface="微软雅黑"/>
                <a:cs typeface="微软雅黑"/>
              </a:rPr>
              <a:t>1</a:t>
            </a:r>
            <a:r>
              <a:rPr lang="zh-CN" altLang="en-US" spc="-5" dirty="0" smtClean="0">
                <a:latin typeface="微软雅黑"/>
                <a:cs typeface="微软雅黑"/>
              </a:rPr>
              <a:t>、电流</a:t>
            </a:r>
            <a:r>
              <a:rPr lang="en-US" altLang="zh-CN" spc="-5" dirty="0" smtClean="0">
                <a:latin typeface="微软雅黑"/>
                <a:cs typeface="微软雅黑"/>
              </a:rPr>
              <a:t>CT1/2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＞ </a:t>
            </a:r>
            <a:r>
              <a:rPr lang="en-US" altLang="zh-CN" spc="-5" dirty="0" smtClean="0">
                <a:latin typeface="微软雅黑"/>
                <a:cs typeface="微软雅黑"/>
              </a:rPr>
              <a:t>42</a:t>
            </a:r>
            <a:r>
              <a:rPr lang="en-US" altLang="zh-CN" spc="-5" dirty="0" smtClean="0">
                <a:latin typeface="微软雅黑"/>
                <a:cs typeface="微软雅黑"/>
              </a:rPr>
              <a:t>A </a:t>
            </a:r>
            <a:r>
              <a:rPr lang="zh-CN" altLang="en-US" spc="-5" dirty="0" smtClean="0">
                <a:latin typeface="微软雅黑"/>
                <a:cs typeface="微软雅黑"/>
              </a:rPr>
              <a:t>。</a:t>
            </a:r>
            <a:endParaRPr lang="zh-CN" altLang="en-US" dirty="0">
              <a:latin typeface="微软雅黑"/>
              <a:cs typeface="微软雅黑"/>
            </a:endParaRPr>
          </a:p>
          <a:p>
            <a:pPr marL="27305">
              <a:lnSpc>
                <a:spcPct val="100000"/>
              </a:lnSpc>
            </a:pPr>
            <a:r>
              <a:rPr lang="en-US" altLang="zh-CN" b="1" spc="-5" dirty="0">
                <a:solidFill>
                  <a:srgbClr val="FF0000"/>
                </a:solidFill>
                <a:latin typeface="微软雅黑"/>
                <a:cs typeface="微软雅黑"/>
              </a:rPr>
              <a:t>2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lang="zh-CN" altLang="en-US" b="1" spc="5" dirty="0" smtClean="0">
                <a:solidFill>
                  <a:srgbClr val="FF0000"/>
                </a:solidFill>
                <a:latin typeface="微软雅黑"/>
                <a:cs typeface="微软雅黑"/>
              </a:rPr>
              <a:t>排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气温</a:t>
            </a:r>
            <a:r>
              <a:rPr lang="zh-CN" altLang="en-US" b="1" spc="5" dirty="0" smtClean="0">
                <a:solidFill>
                  <a:srgbClr val="FF0000"/>
                </a:solidFill>
                <a:latin typeface="微软雅黑"/>
                <a:cs typeface="微软雅黑"/>
              </a:rPr>
              <a:t>度</a:t>
            </a:r>
            <a:r>
              <a:rPr lang="zh-CN" altLang="en-US" b="1" spc="-5" dirty="0">
                <a:solidFill>
                  <a:srgbClr val="FF0000"/>
                </a:solidFill>
                <a:latin typeface="微软雅黑"/>
                <a:cs typeface="微软雅黑"/>
              </a:rPr>
              <a:t>超过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100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度</a:t>
            </a:r>
            <a:endParaRPr lang="en-US" altLang="zh-CN" b="1" spc="-5" dirty="0" smtClean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27305">
              <a:lnSpc>
                <a:spcPct val="100000"/>
              </a:lnSpc>
            </a:pP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3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高压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HS1/2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＞</a:t>
            </a:r>
            <a:r>
              <a:rPr lang="en-US" altLang="zh-CN" b="1" spc="-5" dirty="0">
                <a:solidFill>
                  <a:srgbClr val="FF0000"/>
                </a:solidFill>
                <a:latin typeface="微软雅黑"/>
                <a:cs typeface="微软雅黑"/>
              </a:rPr>
              <a:t>40 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bar</a:t>
            </a:r>
          </a:p>
          <a:p>
            <a:pPr marL="27305">
              <a:lnSpc>
                <a:spcPct val="100000"/>
              </a:lnSpc>
            </a:pP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4</a:t>
            </a:r>
            <a:r>
              <a:rPr lang="zh-CN" altLang="en-US" b="1" spc="-5" dirty="0">
                <a:solidFill>
                  <a:srgbClr val="FF0000"/>
                </a:solidFill>
                <a:latin typeface="微软雅黑"/>
                <a:cs typeface="微软雅黑"/>
              </a:rPr>
              <a:t> 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、高压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HS3/4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＞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28 </a:t>
            </a:r>
            <a:r>
              <a:rPr lang="en-US" altLang="zh-CN" b="1" spc="-5" dirty="0">
                <a:solidFill>
                  <a:srgbClr val="FF0000"/>
                </a:solidFill>
                <a:latin typeface="微软雅黑"/>
                <a:cs typeface="微软雅黑"/>
              </a:rPr>
              <a:t>bar</a:t>
            </a:r>
            <a:endParaRPr lang="en-US" altLang="zh-CN" b="1" spc="-5" dirty="0" smtClean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27305">
              <a:lnSpc>
                <a:spcPct val="100000"/>
              </a:lnSpc>
            </a:pP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4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、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低压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LS1/2 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＜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3.0bar</a:t>
            </a:r>
            <a:r>
              <a:rPr lang="zh-CN" altLang="en-US" b="1" spc="5" dirty="0" smtClean="0">
                <a:solidFill>
                  <a:srgbClr val="FF0000"/>
                </a:solidFill>
                <a:latin typeface="微软雅黑"/>
                <a:cs typeface="微软雅黑"/>
              </a:rPr>
              <a:t>时</a:t>
            </a:r>
            <a:endParaRPr lang="en-US" altLang="zh-CN" b="1" spc="5" dirty="0" smtClean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27305"/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5</a:t>
            </a:r>
            <a:r>
              <a:rPr lang="zh-CN" altLang="en-US" b="1" spc="-5" dirty="0">
                <a:solidFill>
                  <a:srgbClr val="FF0000"/>
                </a:solidFill>
                <a:latin typeface="微软雅黑"/>
                <a:cs typeface="微软雅黑"/>
              </a:rPr>
              <a:t>、低压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LS3/4 </a:t>
            </a:r>
            <a:r>
              <a:rPr lang="zh-CN" altLang="en-US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＜</a:t>
            </a:r>
            <a:r>
              <a:rPr lang="en-US" altLang="zh-CN" b="1" spc="-5" dirty="0" smtClean="0">
                <a:solidFill>
                  <a:srgbClr val="FF0000"/>
                </a:solidFill>
                <a:latin typeface="微软雅黑"/>
                <a:cs typeface="微软雅黑"/>
              </a:rPr>
              <a:t>2.0bar</a:t>
            </a:r>
            <a:r>
              <a:rPr lang="zh-CN" altLang="en-US" b="1" spc="5" dirty="0" smtClean="0">
                <a:solidFill>
                  <a:srgbClr val="FF0000"/>
                </a:solidFill>
                <a:latin typeface="微软雅黑"/>
                <a:cs typeface="微软雅黑"/>
              </a:rPr>
              <a:t>时</a:t>
            </a:r>
            <a:endParaRPr lang="en-US" altLang="zh-CN" b="1" spc="-5" dirty="0" smtClean="0">
              <a:solidFill>
                <a:srgbClr val="FF0000"/>
              </a:solidFill>
              <a:latin typeface="微软雅黑"/>
              <a:cs typeface="微软雅黑"/>
            </a:endParaRPr>
          </a:p>
          <a:p>
            <a:pPr marL="27305"/>
            <a:r>
              <a:rPr lang="en-US" altLang="zh-CN" spc="-5" dirty="0" smtClean="0">
                <a:solidFill>
                  <a:srgbClr val="D70073"/>
                </a:solidFill>
                <a:latin typeface="微软雅黑"/>
                <a:cs typeface="微软雅黑"/>
              </a:rPr>
              <a:t>6</a:t>
            </a:r>
            <a:r>
              <a:rPr lang="zh-CN" altLang="en-US" spc="-5" dirty="0" smtClean="0">
                <a:solidFill>
                  <a:srgbClr val="D70073"/>
                </a:solidFill>
                <a:latin typeface="微软雅黑"/>
                <a:cs typeface="微软雅黑"/>
              </a:rPr>
              <a:t>、</a:t>
            </a:r>
            <a:r>
              <a:rPr lang="zh-CN" altLang="en-US" spc="-5" dirty="0">
                <a:solidFill>
                  <a:srgbClr val="D70073"/>
                </a:solidFill>
                <a:latin typeface="微软雅黑"/>
                <a:cs typeface="微软雅黑"/>
              </a:rPr>
              <a:t>故</a:t>
            </a:r>
            <a:r>
              <a:rPr lang="zh-CN" altLang="en-US" spc="5" dirty="0">
                <a:solidFill>
                  <a:srgbClr val="D70073"/>
                </a:solidFill>
                <a:latin typeface="微软雅黑"/>
                <a:cs typeface="微软雅黑"/>
              </a:rPr>
              <a:t>障</a:t>
            </a:r>
            <a:r>
              <a:rPr lang="zh-CN" altLang="en-US" spc="-5" dirty="0">
                <a:solidFill>
                  <a:srgbClr val="D70073"/>
                </a:solidFill>
                <a:latin typeface="微软雅黑"/>
                <a:cs typeface="微软雅黑"/>
              </a:rPr>
              <a:t>需显</a:t>
            </a:r>
            <a:r>
              <a:rPr lang="zh-CN" altLang="en-US" spc="5" dirty="0">
                <a:solidFill>
                  <a:srgbClr val="D70073"/>
                </a:solidFill>
                <a:latin typeface="微软雅黑"/>
                <a:cs typeface="微软雅黑"/>
              </a:rPr>
              <a:t>示</a:t>
            </a:r>
            <a:r>
              <a:rPr lang="zh-CN" altLang="en-US" spc="-5" dirty="0">
                <a:solidFill>
                  <a:srgbClr val="D70073"/>
                </a:solidFill>
                <a:latin typeface="微软雅黑"/>
                <a:cs typeface="微软雅黑"/>
              </a:rPr>
              <a:t>出来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5126354" y="331893"/>
            <a:ext cx="3552825" cy="2517997"/>
          </a:xfrm>
          <a:prstGeom prst="rect">
            <a:avLst/>
          </a:prstGeom>
          <a:ln w="6096">
            <a:solidFill>
              <a:srgbClr val="D70073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0" marR="107314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latin typeface="微软雅黑"/>
                <a:cs typeface="微软雅黑"/>
              </a:rPr>
              <a:t>软 件 其 它 要 求 ：  </a:t>
            </a:r>
            <a:endParaRPr lang="en-US" sz="1800" dirty="0" smtClean="0">
              <a:latin typeface="微软雅黑"/>
              <a:cs typeface="微软雅黑"/>
            </a:endParaRPr>
          </a:p>
          <a:p>
            <a:pPr marL="25400" marR="107314">
              <a:lnSpc>
                <a:spcPct val="100000"/>
              </a:lnSpc>
              <a:spcBef>
                <a:spcPts val="35"/>
              </a:spcBef>
            </a:pPr>
            <a:r>
              <a:rPr sz="1800" dirty="0" smtClean="0">
                <a:latin typeface="微软雅黑"/>
                <a:cs typeface="微软雅黑"/>
              </a:rPr>
              <a:t>1</a:t>
            </a:r>
            <a:r>
              <a:rPr sz="1800" spc="-5" dirty="0">
                <a:latin typeface="微软雅黑"/>
                <a:cs typeface="微软雅黑"/>
              </a:rPr>
              <a:t>.机组信息扫码录入、人工录入并 </a:t>
            </a:r>
            <a:r>
              <a:rPr sz="1800" dirty="0">
                <a:latin typeface="微软雅黑"/>
                <a:cs typeface="微软雅黑"/>
              </a:rPr>
              <a:t>存。</a:t>
            </a:r>
          </a:p>
          <a:p>
            <a:pPr marL="215265" indent="-190500">
              <a:lnSpc>
                <a:spcPts val="2155"/>
              </a:lnSpc>
              <a:buSzPct val="94444"/>
              <a:buAutoNum type="arabicPeriod" startAt="2"/>
              <a:tabLst>
                <a:tab pos="215900" algn="l"/>
              </a:tabLst>
            </a:pPr>
            <a:r>
              <a:rPr sz="1800" spc="-5" dirty="0">
                <a:latin typeface="微软雅黑"/>
                <a:cs typeface="微软雅黑"/>
              </a:rPr>
              <a:t>有登陆云平台功能，</a:t>
            </a:r>
            <a:endParaRPr sz="1800" dirty="0">
              <a:latin typeface="微软雅黑"/>
              <a:cs typeface="微软雅黑"/>
            </a:endParaRPr>
          </a:p>
          <a:p>
            <a:pPr marL="215265" indent="-190500">
              <a:lnSpc>
                <a:spcPts val="2155"/>
              </a:lnSpc>
              <a:buSzPct val="94444"/>
              <a:buAutoNum type="arabicPeriod" startAt="2"/>
              <a:tabLst>
                <a:tab pos="215900" algn="l"/>
              </a:tabLst>
            </a:pPr>
            <a:r>
              <a:rPr sz="1800" spc="-5" dirty="0" err="1" smtClean="0">
                <a:latin typeface="微软雅黑"/>
                <a:cs typeface="微软雅黑"/>
              </a:rPr>
              <a:t>自动保存各状态点信息</a:t>
            </a:r>
            <a:endParaRPr lang="en-US" sz="1800" spc="-5" dirty="0" smtClean="0">
              <a:latin typeface="微软雅黑"/>
              <a:cs typeface="微软雅黑"/>
            </a:endParaRPr>
          </a:p>
          <a:p>
            <a:pPr marL="215265" indent="-190500">
              <a:lnSpc>
                <a:spcPts val="2155"/>
              </a:lnSpc>
              <a:buSzPct val="94444"/>
              <a:buAutoNum type="arabicPeriod" startAt="2"/>
              <a:tabLst>
                <a:tab pos="215900" algn="l"/>
              </a:tabLst>
            </a:pPr>
            <a:r>
              <a:rPr sz="1800" spc="-5" dirty="0" err="1" smtClean="0">
                <a:latin typeface="微软雅黑"/>
                <a:cs typeface="微软雅黑"/>
              </a:rPr>
              <a:t>界面上显示</a:t>
            </a:r>
            <a:r>
              <a:rPr lang="zh-CN" altLang="en-US" sz="1800" b="1" spc="-5" dirty="0" smtClean="0">
                <a:latin typeface="微软雅黑"/>
                <a:cs typeface="微软雅黑"/>
              </a:rPr>
              <a:t>频率</a:t>
            </a:r>
            <a:r>
              <a:rPr lang="zh-CN" altLang="en-US" spc="-5" dirty="0">
                <a:latin typeface="微软雅黑"/>
                <a:cs typeface="微软雅黑"/>
              </a:rPr>
              <a:t>、</a:t>
            </a:r>
            <a:r>
              <a:rPr sz="1800" spc="-5" dirty="0" err="1" smtClean="0">
                <a:latin typeface="微软雅黑"/>
                <a:cs typeface="微软雅黑"/>
              </a:rPr>
              <a:t>温度</a:t>
            </a:r>
            <a:r>
              <a:rPr sz="1800" spc="-5" dirty="0" err="1">
                <a:latin typeface="微软雅黑"/>
                <a:cs typeface="微软雅黑"/>
              </a:rPr>
              <a:t>、压力值、电</a:t>
            </a:r>
            <a:r>
              <a:rPr sz="1800" spc="-5" dirty="0">
                <a:latin typeface="微软雅黑"/>
                <a:cs typeface="微软雅黑"/>
              </a:rPr>
              <a:t> </a:t>
            </a:r>
            <a:r>
              <a:rPr sz="1800" dirty="0" err="1">
                <a:latin typeface="微软雅黑"/>
                <a:cs typeface="微软雅黑"/>
              </a:rPr>
              <a:t>流值、</a:t>
            </a:r>
            <a:r>
              <a:rPr sz="1800" dirty="0" err="1" smtClean="0">
                <a:latin typeface="微软雅黑"/>
                <a:cs typeface="微软雅黑"/>
              </a:rPr>
              <a:t>各传感器</a:t>
            </a:r>
            <a:r>
              <a:rPr lang="zh-CN" altLang="en-US" sz="1800" dirty="0" smtClean="0">
                <a:latin typeface="微软雅黑"/>
                <a:cs typeface="微软雅黑"/>
              </a:rPr>
              <a:t>等</a:t>
            </a:r>
            <a:r>
              <a:rPr sz="1800" dirty="0" err="1" smtClean="0">
                <a:latin typeface="微软雅黑"/>
                <a:cs typeface="微软雅黑"/>
              </a:rPr>
              <a:t>状态</a:t>
            </a:r>
            <a:r>
              <a:rPr sz="1800" dirty="0">
                <a:latin typeface="微软雅黑"/>
                <a:cs typeface="微软雅黑"/>
              </a:rPr>
              <a:t>。 </a:t>
            </a:r>
            <a:endParaRPr lang="en-US" sz="1800" dirty="0" smtClean="0">
              <a:latin typeface="微软雅黑"/>
              <a:cs typeface="微软雅黑"/>
            </a:endParaRPr>
          </a:p>
          <a:p>
            <a:pPr marL="25400" marR="106680">
              <a:lnSpc>
                <a:spcPct val="100000"/>
              </a:lnSpc>
              <a:buSzPct val="94444"/>
              <a:buAutoNum type="arabicPeriod" startAt="2"/>
              <a:tabLst>
                <a:tab pos="215900" algn="l"/>
              </a:tabLst>
            </a:pPr>
            <a:r>
              <a:rPr sz="1800" spc="-5" dirty="0" err="1" smtClean="0">
                <a:latin typeface="微软雅黑"/>
                <a:cs typeface="微软雅黑"/>
              </a:rPr>
              <a:t>需记录模块程序版本号</a:t>
            </a:r>
            <a:r>
              <a:rPr sz="1800" dirty="0" err="1">
                <a:latin typeface="微软雅黑"/>
                <a:cs typeface="微软雅黑"/>
              </a:rPr>
              <a:t>，</a:t>
            </a:r>
            <a:r>
              <a:rPr sz="1800" dirty="0" err="1" smtClean="0">
                <a:latin typeface="微软雅黑"/>
                <a:cs typeface="微软雅黑"/>
              </a:rPr>
              <a:t>测试软件的版本</a:t>
            </a:r>
            <a:endParaRPr sz="1800" dirty="0">
              <a:latin typeface="微软雅黑"/>
              <a:cs typeface="微软雅黑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2450" y="2679700"/>
            <a:ext cx="3326003" cy="4158190"/>
          </a:xfrm>
          <a:prstGeom prst="rect">
            <a:avLst/>
          </a:prstGeom>
          <a:solidFill>
            <a:srgbClr val="FFFF00"/>
          </a:solidFill>
          <a:ln w="6096">
            <a:solidFill>
              <a:srgbClr val="D70073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5400" marR="52069">
              <a:spcBef>
                <a:spcPts val="25"/>
              </a:spcBef>
            </a:pPr>
            <a:r>
              <a:rPr lang="zh-CN" altLang="en-US" b="1" dirty="0">
                <a:solidFill>
                  <a:srgbClr val="C00000"/>
                </a:solidFill>
                <a:latin typeface="+mn-ea"/>
                <a:cs typeface="黑体"/>
              </a:rPr>
              <a:t>可设</a:t>
            </a:r>
            <a:r>
              <a:rPr lang="zh-CN" altLang="en-US" b="1" dirty="0" smtClean="0">
                <a:solidFill>
                  <a:srgbClr val="C00000"/>
                </a:solidFill>
                <a:latin typeface="+mn-ea"/>
                <a:cs typeface="黑体"/>
              </a:rPr>
              <a:t>参数</a:t>
            </a:r>
            <a:r>
              <a:rPr lang="zh-CN" altLang="en-US" b="1" dirty="0">
                <a:solidFill>
                  <a:srgbClr val="C00000"/>
                </a:solidFill>
                <a:latin typeface="+mn-ea"/>
                <a:cs typeface="黑体"/>
              </a:rPr>
              <a:t>设置：</a:t>
            </a:r>
            <a:endParaRPr lang="zh-CN" altLang="en-US" b="1" dirty="0">
              <a:latin typeface="+mn-ea"/>
              <a:cs typeface="黑体"/>
            </a:endParaRPr>
          </a:p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dirty="0">
                <a:latin typeface="宋体"/>
                <a:cs typeface="宋体"/>
              </a:rPr>
              <a:t>低压差</a:t>
            </a:r>
            <a:r>
              <a:rPr lang="en-US" altLang="zh-CN" dirty="0" smtClean="0">
                <a:latin typeface="宋体"/>
                <a:cs typeface="宋体"/>
              </a:rPr>
              <a:t>A:</a:t>
            </a:r>
            <a:r>
              <a:rPr lang="zh-CN" altLang="en-US" dirty="0" smtClean="0">
                <a:latin typeface="宋体"/>
                <a:cs typeface="宋体"/>
              </a:rPr>
              <a:t>默认</a:t>
            </a:r>
            <a:r>
              <a:rPr lang="en-US" altLang="zh-CN" dirty="0" smtClean="0">
                <a:latin typeface="宋体"/>
                <a:cs typeface="宋体"/>
              </a:rPr>
              <a:t>2</a:t>
            </a:r>
            <a:r>
              <a:rPr lang="zh-CN" altLang="en-US" dirty="0" smtClean="0">
                <a:latin typeface="宋体"/>
                <a:cs typeface="宋体"/>
              </a:rPr>
              <a:t>，可设</a:t>
            </a:r>
            <a:r>
              <a:rPr lang="en-US" altLang="zh-CN" dirty="0" smtClean="0">
                <a:latin typeface="宋体"/>
                <a:cs typeface="宋体"/>
              </a:rPr>
              <a:t>1-5</a:t>
            </a:r>
            <a:endParaRPr lang="en-US" altLang="zh-CN" dirty="0">
              <a:latin typeface="宋体"/>
              <a:cs typeface="宋体"/>
            </a:endParaRPr>
          </a:p>
          <a:p>
            <a:pPr marL="25400">
              <a:lnSpc>
                <a:spcPct val="100000"/>
              </a:lnSpc>
              <a:spcBef>
                <a:spcPts val="10"/>
              </a:spcBef>
            </a:pPr>
            <a:r>
              <a:rPr lang="zh-CN" altLang="en-US" dirty="0" smtClean="0">
                <a:latin typeface="宋体"/>
                <a:cs typeface="宋体"/>
              </a:rPr>
              <a:t>高压差</a:t>
            </a:r>
            <a:r>
              <a:rPr lang="en-US" altLang="zh-CN" dirty="0" smtClean="0">
                <a:latin typeface="宋体"/>
                <a:cs typeface="宋体"/>
              </a:rPr>
              <a:t>B:</a:t>
            </a:r>
            <a:r>
              <a:rPr lang="zh-CN" altLang="en-US" dirty="0">
                <a:latin typeface="宋体"/>
                <a:cs typeface="宋体"/>
              </a:rPr>
              <a:t>默认</a:t>
            </a:r>
            <a:r>
              <a:rPr lang="en-US" altLang="zh-CN" dirty="0">
                <a:latin typeface="宋体"/>
                <a:cs typeface="宋体"/>
              </a:rPr>
              <a:t>2</a:t>
            </a:r>
            <a:r>
              <a:rPr lang="zh-CN" altLang="en-US" dirty="0">
                <a:latin typeface="宋体"/>
                <a:cs typeface="宋体"/>
              </a:rPr>
              <a:t>，可设</a:t>
            </a:r>
            <a:r>
              <a:rPr lang="en-US" altLang="zh-CN" dirty="0">
                <a:latin typeface="宋体"/>
                <a:cs typeface="宋体"/>
              </a:rPr>
              <a:t>1-5</a:t>
            </a:r>
          </a:p>
          <a:p>
            <a:pPr marL="25400" marR="52069">
              <a:spcBef>
                <a:spcPts val="25"/>
              </a:spcBef>
            </a:pPr>
            <a:r>
              <a:rPr lang="zh-CN" altLang="en-US" spc="-5" dirty="0" smtClean="0">
                <a:latin typeface="+mn-ea"/>
                <a:cs typeface="微软雅黑"/>
              </a:rPr>
              <a:t>排气差</a:t>
            </a:r>
            <a:r>
              <a:rPr lang="en-US" spc="-5" dirty="0" smtClean="0">
                <a:latin typeface="+mn-ea"/>
                <a:cs typeface="微软雅黑"/>
              </a:rPr>
              <a:t>C</a:t>
            </a:r>
            <a:r>
              <a:rPr spc="-5" dirty="0" smtClean="0">
                <a:latin typeface="+mn-ea"/>
                <a:cs typeface="微软雅黑"/>
              </a:rPr>
              <a:t>：</a:t>
            </a:r>
            <a:r>
              <a:rPr lang="zh-CN" altLang="en-US" dirty="0" smtClean="0">
                <a:latin typeface="宋体"/>
                <a:cs typeface="宋体"/>
              </a:rPr>
              <a:t>默认</a:t>
            </a:r>
            <a:r>
              <a:rPr lang="en-US" altLang="zh-CN" dirty="0" smtClean="0">
                <a:latin typeface="宋体"/>
                <a:cs typeface="宋体"/>
              </a:rPr>
              <a:t>10</a:t>
            </a:r>
            <a:r>
              <a:rPr lang="zh-CN" altLang="en-US" dirty="0" smtClean="0">
                <a:latin typeface="宋体"/>
                <a:cs typeface="宋体"/>
              </a:rPr>
              <a:t>，</a:t>
            </a:r>
            <a:r>
              <a:rPr lang="zh-CN" altLang="en-US" dirty="0">
                <a:latin typeface="宋体"/>
                <a:cs typeface="宋体"/>
              </a:rPr>
              <a:t>可</a:t>
            </a:r>
            <a:r>
              <a:rPr lang="zh-CN" altLang="en-US" dirty="0" smtClean="0">
                <a:latin typeface="宋体"/>
                <a:cs typeface="宋体"/>
              </a:rPr>
              <a:t>设</a:t>
            </a:r>
            <a:r>
              <a:rPr lang="en-US" altLang="zh-CN" dirty="0" smtClean="0">
                <a:latin typeface="宋体"/>
                <a:cs typeface="宋体"/>
              </a:rPr>
              <a:t>5-20</a:t>
            </a:r>
          </a:p>
          <a:p>
            <a:pPr marL="25400" marR="52069">
              <a:spcBef>
                <a:spcPts val="25"/>
              </a:spcBef>
            </a:pPr>
            <a:r>
              <a:rPr lang="zh-CN" altLang="en-US" dirty="0" smtClean="0">
                <a:latin typeface="宋体"/>
                <a:cs typeface="宋体"/>
              </a:rPr>
              <a:t>出盘差</a:t>
            </a:r>
            <a:r>
              <a:rPr lang="en-US" altLang="zh-CN" dirty="0" smtClean="0">
                <a:latin typeface="宋体"/>
                <a:cs typeface="宋体"/>
              </a:rPr>
              <a:t>D:</a:t>
            </a:r>
            <a:r>
              <a:rPr lang="zh-CN" altLang="en-US" dirty="0" smtClean="0">
                <a:latin typeface="宋体"/>
                <a:cs typeface="宋体"/>
              </a:rPr>
              <a:t>默认</a:t>
            </a:r>
            <a:r>
              <a:rPr lang="en-US" altLang="zh-CN" dirty="0" smtClean="0">
                <a:latin typeface="宋体"/>
                <a:cs typeface="宋体"/>
              </a:rPr>
              <a:t>5</a:t>
            </a:r>
            <a:r>
              <a:rPr lang="zh-CN" altLang="en-US" dirty="0" smtClean="0">
                <a:latin typeface="宋体"/>
                <a:cs typeface="宋体"/>
              </a:rPr>
              <a:t>，</a:t>
            </a:r>
            <a:r>
              <a:rPr lang="zh-CN" altLang="en-US" dirty="0">
                <a:latin typeface="宋体"/>
                <a:cs typeface="宋体"/>
              </a:rPr>
              <a:t>可设</a:t>
            </a:r>
            <a:r>
              <a:rPr lang="en-US" altLang="zh-CN" dirty="0" smtClean="0">
                <a:latin typeface="宋体"/>
                <a:cs typeface="宋体"/>
              </a:rPr>
              <a:t>1-10</a:t>
            </a:r>
            <a:endParaRPr lang="en-US" altLang="zh-CN" dirty="0">
              <a:latin typeface="宋体"/>
              <a:cs typeface="宋体"/>
            </a:endParaRPr>
          </a:p>
          <a:p>
            <a:pPr marL="25400" marR="52069">
              <a:spcBef>
                <a:spcPts val="25"/>
              </a:spcBef>
            </a:pPr>
            <a:r>
              <a:rPr lang="zh-CN" altLang="en-US" dirty="0">
                <a:latin typeface="宋体"/>
                <a:cs typeface="宋体"/>
              </a:rPr>
              <a:t>电流</a:t>
            </a:r>
            <a:r>
              <a:rPr lang="zh-CN" altLang="en-US" dirty="0" smtClean="0">
                <a:latin typeface="宋体"/>
                <a:cs typeface="宋体"/>
              </a:rPr>
              <a:t>差</a:t>
            </a:r>
            <a:r>
              <a:rPr lang="en-US" altLang="zh-CN" dirty="0" smtClean="0">
                <a:latin typeface="宋体"/>
                <a:cs typeface="宋体"/>
              </a:rPr>
              <a:t>E</a:t>
            </a:r>
            <a:r>
              <a:rPr lang="zh-CN" altLang="en-US" dirty="0" smtClean="0">
                <a:latin typeface="宋体"/>
                <a:cs typeface="宋体"/>
              </a:rPr>
              <a:t>：默认</a:t>
            </a:r>
            <a:r>
              <a:rPr lang="en-US" altLang="zh-CN" dirty="0" smtClean="0">
                <a:latin typeface="宋体"/>
                <a:cs typeface="宋体"/>
              </a:rPr>
              <a:t>3</a:t>
            </a:r>
            <a:r>
              <a:rPr lang="zh-CN" altLang="en-US" dirty="0" smtClean="0">
                <a:latin typeface="宋体"/>
                <a:cs typeface="宋体"/>
              </a:rPr>
              <a:t>，</a:t>
            </a:r>
            <a:r>
              <a:rPr lang="zh-CN" altLang="en-US" dirty="0">
                <a:latin typeface="宋体"/>
                <a:cs typeface="宋体"/>
              </a:rPr>
              <a:t>可</a:t>
            </a:r>
            <a:r>
              <a:rPr lang="zh-CN" altLang="en-US" dirty="0" smtClean="0">
                <a:latin typeface="宋体"/>
                <a:cs typeface="宋体"/>
              </a:rPr>
              <a:t>设</a:t>
            </a:r>
            <a:r>
              <a:rPr lang="en-US" altLang="zh-CN" dirty="0" smtClean="0">
                <a:latin typeface="宋体"/>
                <a:cs typeface="宋体"/>
              </a:rPr>
              <a:t>1-5</a:t>
            </a:r>
          </a:p>
          <a:p>
            <a:pPr marL="25400" marR="52069">
              <a:spcBef>
                <a:spcPts val="25"/>
              </a:spcBef>
            </a:pPr>
            <a:r>
              <a:rPr lang="zh-CN" altLang="en-US" dirty="0" smtClean="0">
                <a:latin typeface="宋体"/>
                <a:cs typeface="宋体"/>
              </a:rPr>
              <a:t>水温差</a:t>
            </a:r>
            <a:r>
              <a:rPr lang="en-US" altLang="zh-CN" dirty="0" smtClean="0">
                <a:latin typeface="宋体"/>
                <a:cs typeface="宋体"/>
              </a:rPr>
              <a:t>F</a:t>
            </a:r>
            <a:r>
              <a:rPr lang="zh-CN" altLang="en-US" dirty="0" smtClean="0">
                <a:latin typeface="宋体"/>
                <a:cs typeface="宋体"/>
              </a:rPr>
              <a:t>：默认</a:t>
            </a:r>
            <a:r>
              <a:rPr lang="en-US" altLang="zh-CN" dirty="0" smtClean="0">
                <a:latin typeface="宋体"/>
                <a:cs typeface="宋体"/>
              </a:rPr>
              <a:t>1</a:t>
            </a:r>
            <a:r>
              <a:rPr lang="zh-CN" altLang="en-US" dirty="0" smtClean="0">
                <a:latin typeface="宋体"/>
                <a:cs typeface="宋体"/>
              </a:rPr>
              <a:t>，</a:t>
            </a:r>
            <a:r>
              <a:rPr lang="zh-CN" altLang="en-US" dirty="0">
                <a:latin typeface="宋体"/>
                <a:cs typeface="宋体"/>
              </a:rPr>
              <a:t>可</a:t>
            </a:r>
            <a:r>
              <a:rPr lang="zh-CN" altLang="en-US" dirty="0" smtClean="0">
                <a:latin typeface="宋体"/>
                <a:cs typeface="宋体"/>
              </a:rPr>
              <a:t>设</a:t>
            </a:r>
            <a:r>
              <a:rPr lang="en-US" altLang="zh-CN" dirty="0" smtClean="0">
                <a:latin typeface="宋体"/>
                <a:cs typeface="宋体"/>
              </a:rPr>
              <a:t>0-5</a:t>
            </a:r>
            <a:endParaRPr lang="en-US" altLang="zh-CN" dirty="0">
              <a:latin typeface="宋体"/>
              <a:cs typeface="宋体"/>
            </a:endParaRPr>
          </a:p>
          <a:p>
            <a:pPr marL="25400" marR="52069">
              <a:spcBef>
                <a:spcPts val="25"/>
              </a:spcBef>
            </a:pPr>
            <a:r>
              <a:rPr lang="zh-CN" altLang="en-US" spc="-5" dirty="0" smtClean="0">
                <a:latin typeface="宋体"/>
                <a:cs typeface="微软雅黑"/>
              </a:rPr>
              <a:t>回气差</a:t>
            </a:r>
            <a:r>
              <a:rPr lang="en-US" altLang="zh-CN" spc="-5" dirty="0" smtClean="0">
                <a:latin typeface="宋体"/>
                <a:cs typeface="微软雅黑"/>
              </a:rPr>
              <a:t>G</a:t>
            </a:r>
            <a:r>
              <a:rPr lang="zh-CN" altLang="en-US" spc="-5" dirty="0" smtClean="0">
                <a:latin typeface="宋体"/>
                <a:cs typeface="微软雅黑"/>
              </a:rPr>
              <a:t>：</a:t>
            </a:r>
            <a:r>
              <a:rPr lang="zh-CN" altLang="en-US" dirty="0" smtClean="0">
                <a:latin typeface="宋体"/>
                <a:cs typeface="宋体"/>
              </a:rPr>
              <a:t>默认</a:t>
            </a:r>
            <a:r>
              <a:rPr lang="en-US" altLang="zh-CN" dirty="0" smtClean="0">
                <a:latin typeface="宋体"/>
                <a:cs typeface="宋体"/>
              </a:rPr>
              <a:t>3</a:t>
            </a:r>
            <a:r>
              <a:rPr lang="zh-CN" altLang="en-US" dirty="0" smtClean="0">
                <a:latin typeface="宋体"/>
                <a:cs typeface="宋体"/>
              </a:rPr>
              <a:t>，</a:t>
            </a:r>
            <a:r>
              <a:rPr lang="zh-CN" altLang="en-US" dirty="0">
                <a:latin typeface="宋体"/>
                <a:cs typeface="宋体"/>
              </a:rPr>
              <a:t>可</a:t>
            </a:r>
            <a:r>
              <a:rPr lang="zh-CN" altLang="en-US" dirty="0" smtClean="0">
                <a:latin typeface="宋体"/>
                <a:cs typeface="宋体"/>
              </a:rPr>
              <a:t>设</a:t>
            </a:r>
            <a:r>
              <a:rPr lang="en-US" altLang="zh-CN" dirty="0" smtClean="0">
                <a:latin typeface="宋体"/>
                <a:cs typeface="宋体"/>
              </a:rPr>
              <a:t>1-5</a:t>
            </a:r>
            <a:endParaRPr lang="en-US" altLang="zh-CN" spc="-5" dirty="0" smtClean="0">
              <a:latin typeface="宋体"/>
              <a:cs typeface="微软雅黑"/>
            </a:endParaRPr>
          </a:p>
          <a:p>
            <a:pPr marL="25400" marR="52069">
              <a:spcBef>
                <a:spcPts val="25"/>
              </a:spcBef>
            </a:pPr>
            <a:r>
              <a:rPr lang="zh-CN" altLang="en-US" spc="-5" dirty="0" smtClean="0">
                <a:latin typeface="宋体"/>
                <a:cs typeface="微软雅黑"/>
              </a:rPr>
              <a:t>补气差</a:t>
            </a:r>
            <a:r>
              <a:rPr lang="en-US" altLang="zh-CN" spc="-5" dirty="0" smtClean="0">
                <a:latin typeface="宋体"/>
                <a:cs typeface="微软雅黑"/>
              </a:rPr>
              <a:t>H</a:t>
            </a:r>
            <a:r>
              <a:rPr lang="zh-CN" altLang="en-US" spc="-5" dirty="0" smtClean="0">
                <a:latin typeface="宋体"/>
                <a:cs typeface="微软雅黑"/>
              </a:rPr>
              <a:t>：</a:t>
            </a:r>
            <a:r>
              <a:rPr lang="zh-CN" altLang="en-US" dirty="0">
                <a:latin typeface="宋体"/>
                <a:cs typeface="宋体"/>
              </a:rPr>
              <a:t>默认</a:t>
            </a:r>
            <a:r>
              <a:rPr lang="en-US" altLang="zh-CN" dirty="0">
                <a:latin typeface="宋体"/>
                <a:cs typeface="宋体"/>
              </a:rPr>
              <a:t>3</a:t>
            </a:r>
            <a:r>
              <a:rPr lang="zh-CN" altLang="en-US" dirty="0">
                <a:latin typeface="宋体"/>
                <a:cs typeface="宋体"/>
              </a:rPr>
              <a:t>，可</a:t>
            </a:r>
            <a:r>
              <a:rPr lang="zh-CN" altLang="en-US" dirty="0" smtClean="0">
                <a:latin typeface="宋体"/>
                <a:cs typeface="宋体"/>
              </a:rPr>
              <a:t>设</a:t>
            </a:r>
            <a:r>
              <a:rPr lang="en-US" altLang="zh-CN" dirty="0" smtClean="0">
                <a:latin typeface="宋体"/>
                <a:cs typeface="宋体"/>
              </a:rPr>
              <a:t>1-5</a:t>
            </a:r>
          </a:p>
          <a:p>
            <a:pPr marL="25400" marR="52069">
              <a:spcBef>
                <a:spcPts val="25"/>
              </a:spcBef>
            </a:pPr>
            <a:r>
              <a:rPr lang="zh-CN" altLang="en-US" spc="-5" dirty="0" smtClean="0">
                <a:latin typeface="宋体"/>
                <a:cs typeface="微软雅黑"/>
              </a:rPr>
              <a:t>其他温差</a:t>
            </a:r>
            <a:r>
              <a:rPr lang="en-US" altLang="zh-CN" spc="-5" dirty="0" smtClean="0">
                <a:latin typeface="宋体"/>
                <a:cs typeface="微软雅黑"/>
              </a:rPr>
              <a:t>I:</a:t>
            </a:r>
            <a:r>
              <a:rPr lang="zh-CN" altLang="en-US" dirty="0" smtClean="0">
                <a:latin typeface="宋体"/>
                <a:cs typeface="宋体"/>
              </a:rPr>
              <a:t>默认</a:t>
            </a:r>
            <a:r>
              <a:rPr lang="en-US" altLang="zh-CN" dirty="0" smtClean="0">
                <a:latin typeface="宋体"/>
                <a:cs typeface="宋体"/>
              </a:rPr>
              <a:t>3</a:t>
            </a:r>
            <a:r>
              <a:rPr lang="zh-CN" altLang="en-US" dirty="0" smtClean="0">
                <a:latin typeface="宋体"/>
                <a:cs typeface="宋体"/>
              </a:rPr>
              <a:t>，</a:t>
            </a:r>
            <a:r>
              <a:rPr lang="zh-CN" altLang="en-US" dirty="0">
                <a:latin typeface="宋体"/>
                <a:cs typeface="宋体"/>
              </a:rPr>
              <a:t>可</a:t>
            </a:r>
            <a:r>
              <a:rPr lang="zh-CN" altLang="en-US" dirty="0" smtClean="0">
                <a:latin typeface="宋体"/>
                <a:cs typeface="宋体"/>
              </a:rPr>
              <a:t>设</a:t>
            </a:r>
            <a:r>
              <a:rPr lang="en-US" altLang="zh-CN" dirty="0" smtClean="0">
                <a:latin typeface="宋体"/>
                <a:cs typeface="宋体"/>
              </a:rPr>
              <a:t>0-10</a:t>
            </a:r>
            <a:endParaRPr lang="en-US" altLang="zh-CN" spc="-5" dirty="0">
              <a:latin typeface="宋体"/>
              <a:cs typeface="微软雅黑"/>
            </a:endParaRPr>
          </a:p>
          <a:p>
            <a:pPr marL="25400" marR="52069">
              <a:spcBef>
                <a:spcPts val="25"/>
              </a:spcBef>
            </a:pPr>
            <a:r>
              <a:rPr lang="zh-CN" altLang="en-US" dirty="0" smtClean="0">
                <a:latin typeface="+mn-ea"/>
                <a:cs typeface="微软雅黑"/>
              </a:rPr>
              <a:t>运行频率</a:t>
            </a:r>
            <a:r>
              <a:rPr lang="en-US" altLang="zh-CN" dirty="0">
                <a:latin typeface="+mn-ea"/>
                <a:cs typeface="微软雅黑"/>
              </a:rPr>
              <a:t>J</a:t>
            </a:r>
            <a:r>
              <a:rPr lang="zh-CN" altLang="en-US" dirty="0" smtClean="0">
                <a:latin typeface="+mn-ea"/>
                <a:cs typeface="微软雅黑"/>
              </a:rPr>
              <a:t>：</a:t>
            </a:r>
            <a:r>
              <a:rPr lang="zh-CN" altLang="en-US" dirty="0" smtClean="0">
                <a:latin typeface="宋体"/>
                <a:cs typeface="宋体"/>
              </a:rPr>
              <a:t>默认</a:t>
            </a:r>
            <a:r>
              <a:rPr lang="en-US" altLang="zh-CN" dirty="0" smtClean="0">
                <a:latin typeface="宋体"/>
                <a:cs typeface="宋体"/>
              </a:rPr>
              <a:t>60</a:t>
            </a:r>
            <a:r>
              <a:rPr lang="zh-CN" altLang="en-US" dirty="0" smtClean="0">
                <a:latin typeface="宋体"/>
                <a:cs typeface="宋体"/>
              </a:rPr>
              <a:t>，</a:t>
            </a:r>
            <a:r>
              <a:rPr lang="zh-CN" altLang="en-US" dirty="0">
                <a:latin typeface="宋体"/>
                <a:cs typeface="宋体"/>
              </a:rPr>
              <a:t>可</a:t>
            </a:r>
            <a:r>
              <a:rPr lang="zh-CN" altLang="en-US" dirty="0" smtClean="0">
                <a:latin typeface="宋体"/>
                <a:cs typeface="宋体"/>
              </a:rPr>
              <a:t>设</a:t>
            </a:r>
            <a:r>
              <a:rPr lang="en-US" altLang="zh-CN" dirty="0" smtClean="0">
                <a:latin typeface="宋体"/>
                <a:cs typeface="宋体"/>
              </a:rPr>
              <a:t>50-70</a:t>
            </a:r>
            <a:endParaRPr lang="en-US" altLang="zh-CN" dirty="0" smtClean="0">
              <a:latin typeface="+mn-ea"/>
              <a:cs typeface="微软雅黑"/>
            </a:endParaRPr>
          </a:p>
          <a:p>
            <a:pPr marL="25400" marR="52069">
              <a:spcBef>
                <a:spcPts val="25"/>
              </a:spcBef>
            </a:pPr>
            <a:r>
              <a:rPr lang="zh-CN" altLang="en-US" dirty="0">
                <a:latin typeface="+mn-ea"/>
                <a:cs typeface="微软雅黑"/>
              </a:rPr>
              <a:t>程序版本</a:t>
            </a:r>
            <a:r>
              <a:rPr lang="en-US" altLang="zh-CN" dirty="0" smtClean="0">
                <a:latin typeface="+mn-ea"/>
                <a:cs typeface="微软雅黑"/>
              </a:rPr>
              <a:t>:FD</a:t>
            </a:r>
            <a:r>
              <a:rPr lang="zh-CN" altLang="en-US" dirty="0" smtClean="0">
                <a:latin typeface="+mn-ea"/>
                <a:cs typeface="微软雅黑"/>
              </a:rPr>
              <a:t> </a:t>
            </a:r>
            <a:endParaRPr lang="en-US" altLang="zh-CN" dirty="0" smtClean="0">
              <a:latin typeface="+mn-ea"/>
              <a:cs typeface="微软雅黑"/>
            </a:endParaRPr>
          </a:p>
          <a:p>
            <a:pPr marL="25400" marR="52069">
              <a:spcBef>
                <a:spcPts val="25"/>
              </a:spcBef>
            </a:pPr>
            <a:r>
              <a:rPr lang="zh-CN" altLang="en-US" dirty="0" smtClean="0">
                <a:latin typeface="+mn-ea"/>
                <a:cs typeface="微软雅黑"/>
              </a:rPr>
              <a:t>绿色框：默认</a:t>
            </a:r>
            <a:r>
              <a:rPr lang="en-US" altLang="zh-CN" dirty="0" smtClean="0">
                <a:latin typeface="+mn-ea"/>
                <a:cs typeface="微软雅黑"/>
              </a:rPr>
              <a:t>5s</a:t>
            </a:r>
            <a:r>
              <a:rPr lang="zh-CN" altLang="en-US" dirty="0" smtClean="0">
                <a:latin typeface="+mn-ea"/>
                <a:cs typeface="微软雅黑"/>
              </a:rPr>
              <a:t>，可设</a:t>
            </a:r>
            <a:r>
              <a:rPr lang="en-US" altLang="zh-CN" dirty="0" smtClean="0">
                <a:latin typeface="+mn-ea"/>
                <a:cs typeface="微软雅黑"/>
              </a:rPr>
              <a:t>2s-15s</a:t>
            </a:r>
          </a:p>
          <a:p>
            <a:pPr marL="25400" marR="52069">
              <a:spcBef>
                <a:spcPts val="25"/>
              </a:spcBef>
            </a:pPr>
            <a:r>
              <a:rPr lang="zh-CN" altLang="en-US" dirty="0" smtClean="0">
                <a:latin typeface="+mn-ea"/>
                <a:cs typeface="微软雅黑"/>
              </a:rPr>
              <a:t>蓝色框：默认</a:t>
            </a:r>
            <a:r>
              <a:rPr lang="en-US" altLang="zh-CN" dirty="0" smtClean="0">
                <a:latin typeface="+mn-ea"/>
                <a:cs typeface="微软雅黑"/>
              </a:rPr>
              <a:t>10s</a:t>
            </a:r>
            <a:r>
              <a:rPr lang="zh-CN" altLang="en-US" dirty="0">
                <a:latin typeface="+mn-ea"/>
                <a:cs typeface="微软雅黑"/>
              </a:rPr>
              <a:t>，可</a:t>
            </a:r>
            <a:r>
              <a:rPr lang="zh-CN" altLang="en-US" dirty="0" smtClean="0">
                <a:latin typeface="+mn-ea"/>
                <a:cs typeface="微软雅黑"/>
              </a:rPr>
              <a:t>设</a:t>
            </a:r>
            <a:r>
              <a:rPr lang="en-US" altLang="zh-CN" dirty="0" smtClean="0">
                <a:latin typeface="+mn-ea"/>
                <a:cs typeface="微软雅黑"/>
              </a:rPr>
              <a:t>10s-30s</a:t>
            </a:r>
            <a:endParaRPr lang="en-US" altLang="zh-CN" dirty="0">
              <a:latin typeface="+mn-ea"/>
              <a:cs typeface="微软雅黑"/>
            </a:endParaRPr>
          </a:p>
          <a:p>
            <a:pPr marL="25400" marR="52069">
              <a:spcBef>
                <a:spcPts val="25"/>
              </a:spcBef>
            </a:pPr>
            <a:r>
              <a:rPr lang="zh-CN" altLang="en-US" dirty="0">
                <a:latin typeface="+mn-ea"/>
                <a:cs typeface="微软雅黑"/>
              </a:rPr>
              <a:t>红色框：</a:t>
            </a:r>
            <a:r>
              <a:rPr lang="zh-CN" altLang="en-US" dirty="0" smtClean="0">
                <a:latin typeface="+mn-ea"/>
                <a:cs typeface="微软雅黑"/>
              </a:rPr>
              <a:t>默认</a:t>
            </a:r>
            <a:r>
              <a:rPr lang="en-US" altLang="zh-CN" b="1" dirty="0" smtClean="0">
                <a:latin typeface="+mn-ea"/>
                <a:cs typeface="微软雅黑"/>
              </a:rPr>
              <a:t>30s</a:t>
            </a:r>
            <a:r>
              <a:rPr lang="zh-CN" altLang="en-US" dirty="0">
                <a:latin typeface="+mn-ea"/>
                <a:cs typeface="微软雅黑"/>
              </a:rPr>
              <a:t>，可</a:t>
            </a:r>
            <a:r>
              <a:rPr lang="zh-CN" altLang="en-US" dirty="0" smtClean="0">
                <a:latin typeface="+mn-ea"/>
                <a:cs typeface="微软雅黑"/>
              </a:rPr>
              <a:t>设</a:t>
            </a:r>
            <a:r>
              <a:rPr lang="en-US" altLang="zh-CN" dirty="0" smtClean="0">
                <a:latin typeface="+mn-ea"/>
                <a:cs typeface="微软雅黑"/>
              </a:rPr>
              <a:t>30s-60s</a:t>
            </a:r>
            <a:endParaRPr lang="en-US" altLang="zh-CN" dirty="0">
              <a:latin typeface="+mn-ea"/>
              <a:cs typeface="微软雅黑"/>
            </a:endParaRPr>
          </a:p>
        </p:txBody>
      </p:sp>
      <p:sp>
        <p:nvSpPr>
          <p:cNvPr id="249" name="object 249"/>
          <p:cNvSpPr txBox="1"/>
          <p:nvPr/>
        </p:nvSpPr>
        <p:spPr>
          <a:xfrm>
            <a:off x="10534650" y="429476"/>
            <a:ext cx="3155950" cy="16103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200" dirty="0">
                <a:solidFill>
                  <a:srgbClr val="C00000"/>
                </a:solidFill>
                <a:latin typeface="黑体"/>
                <a:cs typeface="黑体"/>
              </a:rPr>
              <a:t>后台数据记录要求：</a:t>
            </a:r>
            <a:endParaRPr sz="1200" dirty="0">
              <a:latin typeface="黑体"/>
              <a:cs typeface="黑体"/>
            </a:endParaRPr>
          </a:p>
          <a:p>
            <a:pPr marL="12700" marR="5080">
              <a:lnSpc>
                <a:spcPct val="108300"/>
              </a:lnSpc>
            </a:pPr>
            <a:r>
              <a:rPr sz="1200" dirty="0">
                <a:latin typeface="Segoe UI"/>
                <a:cs typeface="Segoe UI"/>
              </a:rPr>
              <a:t>1</a:t>
            </a:r>
            <a:r>
              <a:rPr sz="1200" dirty="0">
                <a:latin typeface="黑体"/>
                <a:cs typeface="黑体"/>
              </a:rPr>
              <a:t>、关键部件动作要有记录、各个温度、压力、 压缩机及风机频率、电流、机组编号、</a:t>
            </a:r>
            <a:r>
              <a:rPr sz="1200" spc="-5" dirty="0">
                <a:latin typeface="Segoe UI"/>
                <a:cs typeface="Segoe UI"/>
              </a:rPr>
              <a:t>GPS</a:t>
            </a:r>
            <a:endParaRPr sz="1200" dirty="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黑体"/>
                <a:cs typeface="黑体"/>
              </a:rPr>
              <a:t>码、监控版本、模块程序版本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latin typeface="Segoe UI"/>
                <a:cs typeface="Segoe UI"/>
              </a:rPr>
              <a:t>2</a:t>
            </a:r>
            <a:r>
              <a:rPr sz="1200" dirty="0">
                <a:latin typeface="黑体"/>
                <a:cs typeface="黑体"/>
              </a:rPr>
              <a:t>、记录各个点时要有对应的时间</a:t>
            </a:r>
          </a:p>
          <a:p>
            <a:pPr marL="12700" marR="204470">
              <a:lnSpc>
                <a:spcPct val="108300"/>
              </a:lnSpc>
            </a:pPr>
            <a:r>
              <a:rPr sz="1200" dirty="0">
                <a:latin typeface="Segoe UI"/>
                <a:cs typeface="Segoe UI"/>
              </a:rPr>
              <a:t>3</a:t>
            </a:r>
            <a:r>
              <a:rPr sz="1200" dirty="0">
                <a:latin typeface="黑体"/>
                <a:cs typeface="黑体"/>
              </a:rPr>
              <a:t>、格式为</a:t>
            </a:r>
            <a:r>
              <a:rPr sz="1200" spc="5" dirty="0">
                <a:latin typeface="Segoe UI"/>
                <a:cs typeface="Segoe UI"/>
              </a:rPr>
              <a:t>E</a:t>
            </a:r>
            <a:r>
              <a:rPr sz="1200" dirty="0">
                <a:latin typeface="Segoe UI"/>
                <a:cs typeface="Segoe UI"/>
              </a:rPr>
              <a:t>X</a:t>
            </a:r>
            <a:r>
              <a:rPr sz="1200" spc="-15" dirty="0">
                <a:latin typeface="Segoe UI"/>
                <a:cs typeface="Segoe UI"/>
              </a:rPr>
              <a:t>C</a:t>
            </a:r>
            <a:r>
              <a:rPr sz="1200" dirty="0">
                <a:latin typeface="Segoe UI"/>
                <a:cs typeface="Segoe UI"/>
              </a:rPr>
              <a:t>E</a:t>
            </a:r>
            <a:r>
              <a:rPr sz="1200" spc="-5" dirty="0">
                <a:latin typeface="Segoe UI"/>
                <a:cs typeface="Segoe UI"/>
              </a:rPr>
              <a:t>L</a:t>
            </a:r>
            <a:r>
              <a:rPr sz="1200" dirty="0">
                <a:latin typeface="黑体"/>
                <a:cs typeface="黑体"/>
              </a:rPr>
              <a:t>，每个记录点对应每个单元 格。</a:t>
            </a: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00" dirty="0">
                <a:solidFill>
                  <a:srgbClr val="FFC000"/>
                </a:solidFill>
                <a:latin typeface="Segoe UI"/>
                <a:cs typeface="Segoe UI"/>
              </a:rPr>
              <a:t>4</a:t>
            </a:r>
            <a:r>
              <a:rPr sz="1200" dirty="0">
                <a:solidFill>
                  <a:srgbClr val="FFC000"/>
                </a:solidFill>
                <a:latin typeface="黑体"/>
                <a:cs typeface="黑体"/>
              </a:rPr>
              <a:t>、后台数据要记录机组所报的故障信息</a:t>
            </a:r>
            <a:endParaRPr sz="1200" dirty="0">
              <a:latin typeface="黑体"/>
              <a:cs typeface="黑体"/>
            </a:endParaRPr>
          </a:p>
        </p:txBody>
      </p:sp>
      <p:sp>
        <p:nvSpPr>
          <p:cNvPr id="251" name="object 251"/>
          <p:cNvSpPr txBox="1"/>
          <p:nvPr/>
        </p:nvSpPr>
        <p:spPr>
          <a:xfrm>
            <a:off x="12956540" y="9829304"/>
            <a:ext cx="10909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C00000"/>
                </a:solidFill>
                <a:latin typeface="黑体"/>
                <a:cs typeface="黑体"/>
              </a:rPr>
              <a:t>测试结果要</a:t>
            </a:r>
            <a:r>
              <a:rPr sz="1200" spc="-15" dirty="0">
                <a:solidFill>
                  <a:srgbClr val="C00000"/>
                </a:solidFill>
                <a:latin typeface="黑体"/>
                <a:cs typeface="黑体"/>
              </a:rPr>
              <a:t>求</a:t>
            </a:r>
            <a:r>
              <a:rPr sz="1200" dirty="0">
                <a:solidFill>
                  <a:srgbClr val="C00000"/>
                </a:solidFill>
                <a:latin typeface="黑体"/>
                <a:cs typeface="黑体"/>
              </a:rPr>
              <a:t>：</a:t>
            </a:r>
            <a:endParaRPr sz="1200">
              <a:latin typeface="黑体"/>
              <a:cs typeface="黑体"/>
            </a:endParaRPr>
          </a:p>
        </p:txBody>
      </p:sp>
      <p:sp>
        <p:nvSpPr>
          <p:cNvPr id="425" name="object 355"/>
          <p:cNvSpPr txBox="1"/>
          <p:nvPr/>
        </p:nvSpPr>
        <p:spPr>
          <a:xfrm>
            <a:off x="1692654" y="10371285"/>
            <a:ext cx="179070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5" dirty="0" smtClean="0">
                <a:latin typeface="Segoe UI"/>
                <a:cs typeface="Segoe UI"/>
              </a:rPr>
              <a:t>15</a:t>
            </a:r>
            <a:r>
              <a:rPr sz="800" spc="-5" dirty="0" smtClean="0">
                <a:latin typeface="Segoe UI"/>
                <a:cs typeface="Segoe UI"/>
              </a:rPr>
              <a:t>s</a:t>
            </a:r>
            <a:endParaRPr sz="800" dirty="0">
              <a:latin typeface="Segoe UI"/>
              <a:cs typeface="Segoe UI"/>
            </a:endParaRPr>
          </a:p>
        </p:txBody>
      </p:sp>
      <p:sp>
        <p:nvSpPr>
          <p:cNvPr id="619" name="object 262"/>
          <p:cNvSpPr/>
          <p:nvPr/>
        </p:nvSpPr>
        <p:spPr>
          <a:xfrm>
            <a:off x="5126354" y="3759410"/>
            <a:ext cx="3529965" cy="3078480"/>
          </a:xfrm>
          <a:custGeom>
            <a:avLst/>
            <a:gdLst/>
            <a:ahLst/>
            <a:cxnLst/>
            <a:rect l="l" t="t" r="r" b="b"/>
            <a:pathLst>
              <a:path w="3529965" h="3078479">
                <a:moveTo>
                  <a:pt x="3529584" y="0"/>
                </a:moveTo>
                <a:lnTo>
                  <a:pt x="0" y="0"/>
                </a:lnTo>
                <a:lnTo>
                  <a:pt x="0" y="3078480"/>
                </a:lnTo>
                <a:lnTo>
                  <a:pt x="3529584" y="3078480"/>
                </a:lnTo>
                <a:lnTo>
                  <a:pt x="3529584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r>
              <a:rPr lang="zh-CN" altLang="en-US" dirty="0" smtClean="0">
                <a:solidFill>
                  <a:srgbClr val="D70073"/>
                </a:solidFill>
                <a:latin typeface="微软雅黑"/>
                <a:cs typeface="微软雅黑"/>
              </a:rPr>
              <a:t>修改记录：</a:t>
            </a:r>
            <a:endParaRPr lang="zh-CN" altLang="en-US" dirty="0">
              <a:latin typeface="微软雅黑"/>
              <a:cs typeface="微软雅黑"/>
            </a:endParaRPr>
          </a:p>
        </p:txBody>
      </p:sp>
      <p:sp>
        <p:nvSpPr>
          <p:cNvPr id="10" name="object 262"/>
          <p:cNvSpPr/>
          <p:nvPr/>
        </p:nvSpPr>
        <p:spPr>
          <a:xfrm>
            <a:off x="10687050" y="3781075"/>
            <a:ext cx="3529965" cy="3078480"/>
          </a:xfrm>
          <a:custGeom>
            <a:avLst/>
            <a:gdLst/>
            <a:ahLst/>
            <a:cxnLst/>
            <a:rect l="l" t="t" r="r" b="b"/>
            <a:pathLst>
              <a:path w="3529965" h="3078479">
                <a:moveTo>
                  <a:pt x="3529584" y="0"/>
                </a:moveTo>
                <a:lnTo>
                  <a:pt x="0" y="0"/>
                </a:lnTo>
                <a:lnTo>
                  <a:pt x="0" y="3078480"/>
                </a:lnTo>
                <a:lnTo>
                  <a:pt x="3529584" y="3078480"/>
                </a:lnTo>
                <a:lnTo>
                  <a:pt x="3529584" y="0"/>
                </a:lnTo>
                <a:close/>
              </a:path>
            </a:pathLst>
          </a:custGeom>
          <a:solidFill>
            <a:srgbClr val="FFFFFF"/>
          </a:solidFill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25400">
              <a:lnSpc>
                <a:spcPct val="100000"/>
              </a:lnSpc>
              <a:spcBef>
                <a:spcPts val="85"/>
              </a:spcBef>
            </a:pPr>
            <a:r>
              <a:rPr lang="zh-CN" altLang="en-US" dirty="0" smtClean="0">
                <a:solidFill>
                  <a:srgbClr val="D70073"/>
                </a:solidFill>
                <a:latin typeface="微软雅黑"/>
                <a:cs typeface="微软雅黑"/>
              </a:rPr>
              <a:t>生产可能存在的问题：</a:t>
            </a:r>
            <a:endParaRPr lang="en-US" altLang="zh-CN" dirty="0" smtClean="0">
              <a:solidFill>
                <a:srgbClr val="D70073"/>
              </a:solidFill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85"/>
              </a:spcBef>
            </a:pPr>
            <a:r>
              <a:rPr lang="en-US" altLang="zh-CN" dirty="0" smtClean="0">
                <a:solidFill>
                  <a:srgbClr val="D70073"/>
                </a:solidFill>
                <a:latin typeface="微软雅黑"/>
                <a:cs typeface="微软雅黑"/>
              </a:rPr>
              <a:t>1.</a:t>
            </a:r>
            <a:r>
              <a:rPr lang="zh-CN" altLang="en-US" dirty="0" smtClean="0">
                <a:solidFill>
                  <a:srgbClr val="D70073"/>
                </a:solidFill>
                <a:latin typeface="微软雅黑"/>
                <a:cs typeface="微软雅黑"/>
              </a:rPr>
              <a:t>两个系统温度</a:t>
            </a:r>
            <a:r>
              <a:rPr lang="en-US" altLang="zh-CN" dirty="0" smtClean="0">
                <a:solidFill>
                  <a:srgbClr val="D70073"/>
                </a:solidFill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solidFill>
                  <a:srgbClr val="D70073"/>
                </a:solidFill>
                <a:latin typeface="微软雅黑"/>
                <a:cs typeface="微软雅黑"/>
              </a:rPr>
              <a:t>压力</a:t>
            </a:r>
            <a:r>
              <a:rPr lang="en-US" altLang="zh-CN" dirty="0" smtClean="0">
                <a:solidFill>
                  <a:srgbClr val="D70073"/>
                </a:solidFill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solidFill>
                  <a:srgbClr val="D70073"/>
                </a:solidFill>
                <a:latin typeface="微软雅黑"/>
                <a:cs typeface="微软雅黑"/>
              </a:rPr>
              <a:t>阀</a:t>
            </a:r>
            <a:r>
              <a:rPr lang="en-US" altLang="zh-CN" dirty="0" smtClean="0">
                <a:solidFill>
                  <a:srgbClr val="D70073"/>
                </a:solidFill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solidFill>
                  <a:srgbClr val="D70073"/>
                </a:solidFill>
                <a:latin typeface="微软雅黑"/>
                <a:cs typeface="微软雅黑"/>
              </a:rPr>
              <a:t>反馈点</a:t>
            </a:r>
            <a:r>
              <a:rPr lang="en-US" altLang="zh-CN" dirty="0" smtClean="0">
                <a:solidFill>
                  <a:srgbClr val="D70073"/>
                </a:solidFill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solidFill>
                  <a:srgbClr val="D70073"/>
                </a:solidFill>
                <a:latin typeface="微软雅黑"/>
                <a:cs typeface="微软雅黑"/>
              </a:rPr>
              <a:t>输出点接反，进出口接反</a:t>
            </a:r>
            <a:endParaRPr lang="en-US" altLang="zh-CN" dirty="0" smtClean="0">
              <a:solidFill>
                <a:srgbClr val="D70073"/>
              </a:solidFill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85"/>
              </a:spcBef>
            </a:pPr>
            <a:r>
              <a:rPr lang="en-US" altLang="zh-CN" dirty="0" smtClean="0">
                <a:latin typeface="微软雅黑"/>
                <a:cs typeface="微软雅黑"/>
              </a:rPr>
              <a:t>2.</a:t>
            </a:r>
            <a:r>
              <a:rPr lang="zh-CN" altLang="en-US" dirty="0" smtClean="0">
                <a:latin typeface="微软雅黑"/>
                <a:cs typeface="微软雅黑"/>
              </a:rPr>
              <a:t>部件失效：电子膨胀阀</a:t>
            </a:r>
            <a:r>
              <a:rPr lang="en-US" altLang="zh-CN" dirty="0" smtClean="0"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cs typeface="微软雅黑"/>
              </a:rPr>
              <a:t>电磁阀</a:t>
            </a:r>
            <a:r>
              <a:rPr lang="en-US" altLang="zh-CN" dirty="0" smtClean="0"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cs typeface="微软雅黑"/>
              </a:rPr>
              <a:t>四通阀</a:t>
            </a:r>
            <a:r>
              <a:rPr lang="en-US" altLang="zh-CN" dirty="0" smtClean="0"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cs typeface="微软雅黑"/>
              </a:rPr>
              <a:t>压机</a:t>
            </a:r>
            <a:r>
              <a:rPr lang="en-US" altLang="zh-CN" dirty="0" smtClean="0"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cs typeface="微软雅黑"/>
              </a:rPr>
              <a:t>风机（本体问题</a:t>
            </a:r>
            <a:r>
              <a:rPr lang="en-US" altLang="zh-CN" dirty="0" smtClean="0"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cs typeface="微软雅黑"/>
              </a:rPr>
              <a:t>线序或线问题）</a:t>
            </a:r>
            <a:endParaRPr lang="en-US" altLang="zh-CN" dirty="0" smtClean="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85"/>
              </a:spcBef>
            </a:pPr>
            <a:r>
              <a:rPr lang="en-US" altLang="zh-CN" dirty="0" smtClean="0">
                <a:latin typeface="微软雅黑"/>
                <a:cs typeface="微软雅黑"/>
              </a:rPr>
              <a:t>3.</a:t>
            </a:r>
            <a:r>
              <a:rPr lang="zh-CN" altLang="en-US" dirty="0" smtClean="0">
                <a:latin typeface="微软雅黑"/>
                <a:cs typeface="微软雅黑"/>
              </a:rPr>
              <a:t>系统问题：冷媒不对</a:t>
            </a:r>
            <a:r>
              <a:rPr lang="en-US" altLang="zh-CN" dirty="0" smtClean="0"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cs typeface="微软雅黑"/>
              </a:rPr>
              <a:t>管路堵</a:t>
            </a:r>
            <a:r>
              <a:rPr lang="en-US" altLang="zh-CN" dirty="0" smtClean="0"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cs typeface="微软雅黑"/>
              </a:rPr>
              <a:t>阀堵</a:t>
            </a:r>
            <a:r>
              <a:rPr lang="en-US" altLang="zh-CN" dirty="0" smtClean="0"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cs typeface="微软雅黑"/>
              </a:rPr>
              <a:t>单向阀串气</a:t>
            </a:r>
            <a:r>
              <a:rPr lang="en-US" altLang="zh-CN" dirty="0" smtClean="0">
                <a:latin typeface="微软雅黑"/>
                <a:cs typeface="微软雅黑"/>
              </a:rPr>
              <a:t>/</a:t>
            </a:r>
            <a:r>
              <a:rPr lang="zh-CN" altLang="en-US" dirty="0" smtClean="0">
                <a:latin typeface="微软雅黑"/>
                <a:cs typeface="微软雅黑"/>
              </a:rPr>
              <a:t>焊</a:t>
            </a:r>
            <a:r>
              <a:rPr lang="zh-CN" altLang="en-US" dirty="0">
                <a:latin typeface="微软雅黑"/>
                <a:cs typeface="微软雅黑"/>
              </a:rPr>
              <a:t>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687050" y="7175500"/>
            <a:ext cx="3505200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两个系统的温度压力接反：先开后开判断？？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阀失控：开关阀看温度和压力变化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关阀和开阀也可以看两个系统压力是否插反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18306</TotalTime>
  <Words>1704</Words>
  <Application>Microsoft Office PowerPoint</Application>
  <PresentationFormat>自定义</PresentationFormat>
  <Paragraphs>215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Yu Gothic</vt:lpstr>
      <vt:lpstr>黑体</vt:lpstr>
      <vt:lpstr>宋体</vt:lpstr>
      <vt:lpstr>微软雅黑</vt:lpstr>
      <vt:lpstr>Calibri</vt:lpstr>
      <vt:lpstr>Segoe UI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liangrz</dc:creator>
  <cp:lastModifiedBy>liangrz</cp:lastModifiedBy>
  <cp:revision>194</cp:revision>
  <dcterms:created xsi:type="dcterms:W3CDTF">2023-09-25T10:31:34Z</dcterms:created>
  <dcterms:modified xsi:type="dcterms:W3CDTF">2025-08-08T07:31:31Z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2023-07-06T00:00:00Z</vt:filetime>
  </property>
  <property fmtid="{D5CDD505-2E9C-101B-9397-08002B2CF9AE}" pid="3" name="LastSaved">
    <vt:filetime>2023-09-25T00:00:00Z</vt:filetime>
  </property>
</Properties>
</file>