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9bcec5c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9bcec5c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9bcec5c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9bcec5c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9bcec5c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9bcec5c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9bcec5c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9bcec5c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9bcec5c0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9bcec5c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9bcec5c0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9bcec5c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9bcec5c0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9bcec5c0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9bcec5c0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9bcec5c0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nationalgeographic.com/" TargetMode="External"/><Relationship Id="rId4" Type="http://schemas.openxmlformats.org/officeDocument/2006/relationships/hyperlink" Target="https://www.nationalgeographic.com/" TargetMode="External"/><Relationship Id="rId5" Type="http://schemas.openxmlformats.org/officeDocument/2006/relationships/hyperlink" Target="https://www.worldwildlife.org/" TargetMode="External"/><Relationship Id="rId6" Type="http://schemas.openxmlformats.org/officeDocument/2006/relationships/hyperlink" Target="https://www.worldwildlife.org/" TargetMode="External"/><Relationship Id="rId7" Type="http://schemas.openxmlformats.org/officeDocument/2006/relationships/hyperlink" Target="https://oceanconservancy.org/" TargetMode="External"/><Relationship Id="rId8" Type="http://schemas.openxmlformats.org/officeDocument/2006/relationships/hyperlink" Target="https://oceanconservancy.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2150" y="509500"/>
            <a:ext cx="8520600" cy="38715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t/>
            </a:r>
            <a:endParaRPr sz="3444"/>
          </a:p>
          <a:p>
            <a:pPr indent="0" lvl="0" marL="0" rtl="0" algn="ctr">
              <a:lnSpc>
                <a:spcPct val="115000"/>
              </a:lnSpc>
              <a:spcBef>
                <a:spcPts val="1200"/>
              </a:spcBef>
              <a:spcAft>
                <a:spcPts val="0"/>
              </a:spcAft>
              <a:buNone/>
            </a:pPr>
            <a:r>
              <a:t/>
            </a:r>
            <a:endParaRPr sz="3444"/>
          </a:p>
          <a:p>
            <a:pPr indent="0" lvl="0" marL="0" rtl="0" algn="ctr">
              <a:lnSpc>
                <a:spcPct val="115000"/>
              </a:lnSpc>
              <a:spcBef>
                <a:spcPts val="1200"/>
              </a:spcBef>
              <a:spcAft>
                <a:spcPts val="0"/>
              </a:spcAft>
              <a:buNone/>
            </a:pPr>
            <a:r>
              <a:rPr b="1" lang="en" sz="3444"/>
              <a:t>Web Design Technical Report</a:t>
            </a:r>
            <a:endParaRPr b="1" sz="3444"/>
          </a:p>
          <a:p>
            <a:pPr indent="0" lvl="0" marL="0" rtl="0" algn="ctr">
              <a:lnSpc>
                <a:spcPct val="115000"/>
              </a:lnSpc>
              <a:spcBef>
                <a:spcPts val="1200"/>
              </a:spcBef>
              <a:spcAft>
                <a:spcPts val="0"/>
              </a:spcAft>
              <a:buNone/>
            </a:pPr>
            <a:r>
              <a:rPr lang="en" sz="2888"/>
              <a:t>Yinghui Qiang(19692)</a:t>
            </a:r>
            <a:endParaRPr sz="2888"/>
          </a:p>
          <a:p>
            <a:pPr indent="0" lvl="0" marL="0" rtl="0" algn="ctr">
              <a:lnSpc>
                <a:spcPct val="115000"/>
              </a:lnSpc>
              <a:spcBef>
                <a:spcPts val="1200"/>
              </a:spcBef>
              <a:spcAft>
                <a:spcPts val="0"/>
              </a:spcAft>
              <a:buNone/>
            </a:pPr>
            <a:r>
              <a:t/>
            </a:r>
            <a:endParaRPr sz="2888"/>
          </a:p>
          <a:p>
            <a:pPr indent="0" lvl="0" marL="0" rtl="0" algn="ctr">
              <a:lnSpc>
                <a:spcPct val="150000"/>
              </a:lnSpc>
              <a:spcBef>
                <a:spcPts val="1200"/>
              </a:spcBef>
              <a:spcAft>
                <a:spcPts val="0"/>
              </a:spcAft>
              <a:buNone/>
            </a:pPr>
            <a:r>
              <a:rPr lang="en" sz="2594">
                <a:solidFill>
                  <a:srgbClr val="2D3B45"/>
                </a:solidFill>
                <a:highlight>
                  <a:srgbClr val="FFFFFF"/>
                </a:highlight>
              </a:rPr>
              <a:t>CS589 - Special Topics: Generative AI &amp; Prompt Engineering</a:t>
            </a:r>
            <a:endParaRPr sz="2594">
              <a:solidFill>
                <a:srgbClr val="2D3B45"/>
              </a:solidFill>
              <a:highlight>
                <a:srgbClr val="FFFFFF"/>
              </a:highlight>
            </a:endParaRPr>
          </a:p>
          <a:p>
            <a:pPr indent="0" lvl="0" marL="0" rtl="0" algn="l">
              <a:lnSpc>
                <a:spcPct val="115000"/>
              </a:lnSpc>
              <a:spcBef>
                <a:spcPts val="0"/>
              </a:spcBef>
              <a:spcAft>
                <a:spcPts val="0"/>
              </a:spcAft>
              <a:buNone/>
            </a:pPr>
            <a:r>
              <a:t/>
            </a:r>
            <a:endParaRPr sz="3000"/>
          </a:p>
          <a:p>
            <a:pPr indent="0" lvl="0" marL="0" rtl="0" algn="ctr">
              <a:lnSpc>
                <a:spcPct val="115000"/>
              </a:lnSpc>
              <a:spcBef>
                <a:spcPts val="1200"/>
              </a:spcBef>
              <a:spcAft>
                <a:spcPts val="0"/>
              </a:spcAft>
              <a:buNone/>
            </a:pPr>
            <a:r>
              <a:rPr lang="en" sz="3000"/>
              <a:t>Dr. Henry Chang</a:t>
            </a:r>
            <a:endParaRPr sz="3000"/>
          </a:p>
          <a:p>
            <a:pPr indent="0" lvl="0" marL="0" rtl="0" algn="ctr">
              <a:lnSpc>
                <a:spcPct val="115000"/>
              </a:lnSpc>
              <a:spcBef>
                <a:spcPts val="1200"/>
              </a:spcBef>
              <a:spcAft>
                <a:spcPts val="1200"/>
              </a:spcAft>
              <a:buClr>
                <a:schemeClr val="dk1"/>
              </a:buClr>
              <a:buSzPct val="36666"/>
              <a:buFont typeface="Arial"/>
              <a:buNone/>
            </a:pPr>
            <a:r>
              <a:rPr lang="en" sz="3000"/>
              <a:t>July 26, 2024</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390900"/>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1200"/>
              </a:spcBef>
              <a:spcAft>
                <a:spcPts val="0"/>
              </a:spcAft>
              <a:buSzPts val="990"/>
              <a:buNone/>
            </a:pPr>
            <a:r>
              <a:rPr b="1" lang="en" sz="3090"/>
              <a:t>Table of Content</a:t>
            </a:r>
            <a:endParaRPr b="1" sz="3090"/>
          </a:p>
          <a:p>
            <a:pPr indent="0" lvl="0" marL="0" rtl="0" algn="ctr">
              <a:spcBef>
                <a:spcPts val="1200"/>
              </a:spcBef>
              <a:spcAft>
                <a:spcPts val="0"/>
              </a:spcAft>
              <a:buSzPts val="990"/>
              <a:buNone/>
            </a:pPr>
            <a:r>
              <a:t/>
            </a:r>
            <a:endParaRPr b="1" sz="4620"/>
          </a:p>
        </p:txBody>
      </p:sp>
      <p:sp>
        <p:nvSpPr>
          <p:cNvPr id="60" name="Google Shape;60;p14"/>
          <p:cNvSpPr txBox="1"/>
          <p:nvPr>
            <p:ph idx="1" type="body"/>
          </p:nvPr>
        </p:nvSpPr>
        <p:spPr>
          <a:xfrm>
            <a:off x="1282675" y="1069275"/>
            <a:ext cx="5043600" cy="38301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200"/>
              </a:spcBef>
              <a:spcAft>
                <a:spcPts val="0"/>
              </a:spcAft>
              <a:buClr>
                <a:schemeClr val="dk1"/>
              </a:buClr>
              <a:buSzPts val="2200"/>
              <a:buAutoNum type="arabicPeriod"/>
            </a:pPr>
            <a:r>
              <a:rPr lang="en" sz="2200">
                <a:solidFill>
                  <a:schemeClr val="dk1"/>
                </a:solidFill>
              </a:rPr>
              <a:t>Introduction</a:t>
            </a:r>
            <a:endParaRPr sz="2200">
              <a:solidFill>
                <a:schemeClr val="dk1"/>
              </a:solidFill>
            </a:endParaRPr>
          </a:p>
          <a:p>
            <a:pPr indent="-368300" lvl="0" marL="457200" rtl="0" algn="l">
              <a:lnSpc>
                <a:spcPct val="150000"/>
              </a:lnSpc>
              <a:spcBef>
                <a:spcPts val="0"/>
              </a:spcBef>
              <a:spcAft>
                <a:spcPts val="0"/>
              </a:spcAft>
              <a:buClr>
                <a:schemeClr val="dk1"/>
              </a:buClr>
              <a:buSzPts val="2200"/>
              <a:buAutoNum type="arabicPeriod"/>
            </a:pPr>
            <a:r>
              <a:rPr lang="en" sz="2200">
                <a:solidFill>
                  <a:schemeClr val="dk1"/>
                </a:solidFill>
              </a:rPr>
              <a:t>Design</a:t>
            </a:r>
            <a:endParaRPr sz="2200">
              <a:solidFill>
                <a:schemeClr val="dk1"/>
              </a:solidFill>
            </a:endParaRPr>
          </a:p>
          <a:p>
            <a:pPr indent="-368300" lvl="0" marL="457200" rtl="0" algn="l">
              <a:lnSpc>
                <a:spcPct val="150000"/>
              </a:lnSpc>
              <a:spcBef>
                <a:spcPts val="0"/>
              </a:spcBef>
              <a:spcAft>
                <a:spcPts val="0"/>
              </a:spcAft>
              <a:buClr>
                <a:schemeClr val="dk1"/>
              </a:buClr>
              <a:buSzPts val="2200"/>
              <a:buAutoNum type="arabicPeriod"/>
            </a:pPr>
            <a:r>
              <a:rPr lang="en" sz="2200">
                <a:solidFill>
                  <a:schemeClr val="dk1"/>
                </a:solidFill>
              </a:rPr>
              <a:t>Implementation</a:t>
            </a:r>
            <a:endParaRPr sz="2200">
              <a:solidFill>
                <a:schemeClr val="dk1"/>
              </a:solidFill>
            </a:endParaRPr>
          </a:p>
          <a:p>
            <a:pPr indent="-368300" lvl="0" marL="457200" rtl="0" algn="l">
              <a:lnSpc>
                <a:spcPct val="150000"/>
              </a:lnSpc>
              <a:spcBef>
                <a:spcPts val="0"/>
              </a:spcBef>
              <a:spcAft>
                <a:spcPts val="0"/>
              </a:spcAft>
              <a:buClr>
                <a:schemeClr val="dk1"/>
              </a:buClr>
              <a:buSzPts val="2200"/>
              <a:buAutoNum type="arabicPeriod"/>
            </a:pPr>
            <a:r>
              <a:rPr lang="en" sz="2200">
                <a:solidFill>
                  <a:schemeClr val="dk1"/>
                </a:solidFill>
              </a:rPr>
              <a:t>Test</a:t>
            </a:r>
            <a:endParaRPr sz="2200">
              <a:solidFill>
                <a:schemeClr val="dk1"/>
              </a:solidFill>
            </a:endParaRPr>
          </a:p>
          <a:p>
            <a:pPr indent="-368300" lvl="0" marL="457200" rtl="0" algn="l">
              <a:lnSpc>
                <a:spcPct val="150000"/>
              </a:lnSpc>
              <a:spcBef>
                <a:spcPts val="0"/>
              </a:spcBef>
              <a:spcAft>
                <a:spcPts val="0"/>
              </a:spcAft>
              <a:buClr>
                <a:schemeClr val="dk1"/>
              </a:buClr>
              <a:buSzPts val="2200"/>
              <a:buAutoNum type="arabicPeriod"/>
            </a:pPr>
            <a:r>
              <a:rPr lang="en" sz="2200">
                <a:solidFill>
                  <a:schemeClr val="dk1"/>
                </a:solidFill>
              </a:rPr>
              <a:t>Enhancement Ideas</a:t>
            </a:r>
            <a:endParaRPr sz="2200">
              <a:solidFill>
                <a:schemeClr val="dk1"/>
              </a:solidFill>
            </a:endParaRPr>
          </a:p>
          <a:p>
            <a:pPr indent="-368300" lvl="0" marL="457200" rtl="0" algn="l">
              <a:lnSpc>
                <a:spcPct val="150000"/>
              </a:lnSpc>
              <a:spcBef>
                <a:spcPts val="0"/>
              </a:spcBef>
              <a:spcAft>
                <a:spcPts val="0"/>
              </a:spcAft>
              <a:buClr>
                <a:schemeClr val="dk1"/>
              </a:buClr>
              <a:buSzPts val="2200"/>
              <a:buAutoNum type="arabicPeriod"/>
            </a:pPr>
            <a:r>
              <a:rPr lang="en" sz="2200">
                <a:solidFill>
                  <a:schemeClr val="dk1"/>
                </a:solidFill>
              </a:rPr>
              <a:t>Conclusion</a:t>
            </a:r>
            <a:endParaRPr sz="2200">
              <a:solidFill>
                <a:schemeClr val="dk1"/>
              </a:solidFill>
            </a:endParaRPr>
          </a:p>
          <a:p>
            <a:pPr indent="-368300" lvl="0" marL="457200" rtl="0" algn="l">
              <a:lnSpc>
                <a:spcPct val="150000"/>
              </a:lnSpc>
              <a:spcBef>
                <a:spcPts val="0"/>
              </a:spcBef>
              <a:spcAft>
                <a:spcPts val="0"/>
              </a:spcAft>
              <a:buClr>
                <a:schemeClr val="dk1"/>
              </a:buClr>
              <a:buSzPts val="2200"/>
              <a:buAutoNum type="arabicPeriod"/>
            </a:pPr>
            <a:r>
              <a:rPr lang="en" sz="2200">
                <a:solidFill>
                  <a:schemeClr val="dk1"/>
                </a:solidFill>
              </a:rPr>
              <a:t>Bibliography / References</a:t>
            </a:r>
            <a:endParaRPr sz="2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265475" y="167575"/>
            <a:ext cx="8520600" cy="572700"/>
          </a:xfrm>
          <a:prstGeom prst="rect">
            <a:avLst/>
          </a:prstGeom>
        </p:spPr>
        <p:txBody>
          <a:bodyPr anchorCtr="0" anchor="t" bIns="91425" lIns="91425" spcFirstLastPara="1" rIns="91425" wrap="square" tIns="91425">
            <a:noAutofit/>
          </a:bodyPr>
          <a:lstStyle/>
          <a:p>
            <a:pPr indent="-419100" lvl="0" marL="457200" rtl="0" algn="l">
              <a:lnSpc>
                <a:spcPct val="150000"/>
              </a:lnSpc>
              <a:spcBef>
                <a:spcPts val="1200"/>
              </a:spcBef>
              <a:spcAft>
                <a:spcPts val="0"/>
              </a:spcAft>
              <a:buSzPts val="3000"/>
              <a:buAutoNum type="arabicPeriod"/>
            </a:pPr>
            <a:r>
              <a:rPr lang="en" sz="3000"/>
              <a:t>Introduction</a:t>
            </a:r>
            <a:endParaRPr sz="3000"/>
          </a:p>
        </p:txBody>
      </p:sp>
      <p:sp>
        <p:nvSpPr>
          <p:cNvPr id="66" name="Google Shape;66;p15"/>
          <p:cNvSpPr txBox="1"/>
          <p:nvPr>
            <p:ph idx="1" type="body"/>
          </p:nvPr>
        </p:nvSpPr>
        <p:spPr>
          <a:xfrm>
            <a:off x="311700" y="782575"/>
            <a:ext cx="8520600" cy="4105500"/>
          </a:xfrm>
          <a:prstGeom prst="rect">
            <a:avLst/>
          </a:prstGeom>
        </p:spPr>
        <p:txBody>
          <a:bodyPr anchorCtr="0" anchor="t" bIns="91425" lIns="91425" spcFirstLastPara="1" rIns="91425" wrap="square" tIns="91425">
            <a:noAutofit/>
          </a:bodyPr>
          <a:lstStyle/>
          <a:p>
            <a:pPr indent="-368300" lvl="0" marL="457200" rtl="0" algn="l">
              <a:lnSpc>
                <a:spcPct val="125000"/>
              </a:lnSpc>
              <a:spcBef>
                <a:spcPts val="1800"/>
              </a:spcBef>
              <a:spcAft>
                <a:spcPts val="0"/>
              </a:spcAft>
              <a:buClr>
                <a:srgbClr val="1F2328"/>
              </a:buClr>
              <a:buSzPts val="2200"/>
              <a:buChar char="●"/>
            </a:pPr>
            <a:r>
              <a:rPr b="1" lang="en" sz="2200">
                <a:solidFill>
                  <a:srgbClr val="1F2328"/>
                </a:solidFill>
                <a:highlight>
                  <a:srgbClr val="FFFFFF"/>
                </a:highlight>
              </a:rPr>
              <a:t>Node-Code AI Real-world application</a:t>
            </a:r>
            <a:endParaRPr b="1" sz="2200">
              <a:solidFill>
                <a:srgbClr val="1F2328"/>
              </a:solidFill>
              <a:highlight>
                <a:srgbClr val="FFFFFF"/>
              </a:highlight>
            </a:endParaRPr>
          </a:p>
          <a:p>
            <a:pPr indent="-368300" lvl="0" marL="457200" rtl="0" algn="l">
              <a:lnSpc>
                <a:spcPct val="125000"/>
              </a:lnSpc>
              <a:spcBef>
                <a:spcPts val="0"/>
              </a:spcBef>
              <a:spcAft>
                <a:spcPts val="0"/>
              </a:spcAft>
              <a:buClr>
                <a:srgbClr val="1F2328"/>
              </a:buClr>
              <a:buSzPts val="2200"/>
              <a:buChar char="●"/>
            </a:pPr>
            <a:r>
              <a:rPr b="1" lang="en" sz="2200">
                <a:solidFill>
                  <a:srgbClr val="1F2328"/>
                </a:solidFill>
                <a:highlight>
                  <a:srgbClr val="FFFFFF"/>
                </a:highlight>
              </a:rPr>
              <a:t>Create a website using Websim.ai</a:t>
            </a:r>
            <a:endParaRPr b="1" sz="2200">
              <a:solidFill>
                <a:srgbClr val="1F2328"/>
              </a:solidFill>
              <a:highlight>
                <a:srgbClr val="FFFFFF"/>
              </a:highlight>
            </a:endParaRPr>
          </a:p>
          <a:p>
            <a:pPr indent="0" lvl="0" marL="0" rtl="0" algn="l">
              <a:lnSpc>
                <a:spcPct val="125000"/>
              </a:lnSpc>
              <a:spcBef>
                <a:spcPts val="1400"/>
              </a:spcBef>
              <a:spcAft>
                <a:spcPts val="0"/>
              </a:spcAft>
              <a:buClr>
                <a:schemeClr val="dk1"/>
              </a:buClr>
              <a:buSzPts val="1100"/>
              <a:buFont typeface="Arial"/>
              <a:buNone/>
            </a:pPr>
            <a:r>
              <a:rPr b="1" lang="en" sz="2200">
                <a:solidFill>
                  <a:srgbClr val="1F2328"/>
                </a:solidFill>
                <a:highlight>
                  <a:srgbClr val="FFFFFF"/>
                </a:highlight>
              </a:rPr>
              <a:t>Description:</a:t>
            </a:r>
            <a:endParaRPr b="1" sz="2200">
              <a:solidFill>
                <a:srgbClr val="1F2328"/>
              </a:solidFill>
              <a:highlight>
                <a:srgbClr val="FFFFFF"/>
              </a:highlight>
            </a:endParaRPr>
          </a:p>
          <a:p>
            <a:pPr indent="0" lvl="0" marL="0" rtl="0" algn="l">
              <a:spcBef>
                <a:spcPts val="400"/>
              </a:spcBef>
              <a:spcAft>
                <a:spcPts val="1200"/>
              </a:spcAft>
              <a:buNone/>
            </a:pPr>
            <a:r>
              <a:rPr lang="en" sz="2000">
                <a:solidFill>
                  <a:srgbClr val="1F2328"/>
                </a:solidFill>
                <a:highlight>
                  <a:srgbClr val="FFFFFF"/>
                </a:highlight>
              </a:rPr>
              <a:t>The project aims to create an educational and visually engaging website dedicated to exploring the most beautiful ocean fish, birds, and mammals. The website serves as a platform for educators, students, conservationists, and nature enthusiasts to learn about these creatures, their habitats, and the importance of conservation efforts. It includes interactive features such as quizzes, maps, and live chat support to enhance user engagement and learning.</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58350"/>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1200"/>
              </a:spcBef>
              <a:spcAft>
                <a:spcPts val="1200"/>
              </a:spcAft>
              <a:buNone/>
            </a:pPr>
            <a:r>
              <a:rPr lang="en" sz="3000"/>
              <a:t>2. </a:t>
            </a:r>
            <a:r>
              <a:rPr lang="en" sz="3000"/>
              <a:t>Design</a:t>
            </a:r>
            <a:endParaRPr sz="3000"/>
          </a:p>
        </p:txBody>
      </p:sp>
      <p:sp>
        <p:nvSpPr>
          <p:cNvPr id="72" name="Google Shape;72;p16"/>
          <p:cNvSpPr txBox="1"/>
          <p:nvPr>
            <p:ph idx="1" type="body"/>
          </p:nvPr>
        </p:nvSpPr>
        <p:spPr>
          <a:xfrm>
            <a:off x="311700" y="863550"/>
            <a:ext cx="8520600" cy="44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2070"/>
              <a:t>The design of the website focuses on creating an intuitive, visually appealing, and information-rich platform. This approach ensures that users can easily navigate the site, access detailed information, and interact with various features to enhance their learning experience.</a:t>
            </a:r>
            <a:endParaRPr sz="2070"/>
          </a:p>
          <a:p>
            <a:pPr indent="-300672" lvl="0" marL="457200" rtl="0" algn="l">
              <a:spcBef>
                <a:spcPts val="1200"/>
              </a:spcBef>
              <a:spcAft>
                <a:spcPts val="0"/>
              </a:spcAft>
              <a:buClr>
                <a:schemeClr val="dk1"/>
              </a:buClr>
              <a:buSzPts val="1135"/>
              <a:buAutoNum type="arabicPeriod"/>
            </a:pPr>
            <a:r>
              <a:rPr lang="en" sz="2070"/>
              <a:t>Developing a static website with basic information.</a:t>
            </a:r>
            <a:endParaRPr sz="2070"/>
          </a:p>
          <a:p>
            <a:pPr indent="-300672" lvl="0" marL="457200" rtl="0" algn="l">
              <a:spcBef>
                <a:spcPts val="0"/>
              </a:spcBef>
              <a:spcAft>
                <a:spcPts val="0"/>
              </a:spcAft>
              <a:buClr>
                <a:schemeClr val="dk1"/>
              </a:buClr>
              <a:buSzPts val="1135"/>
              <a:buAutoNum type="arabicPeriod"/>
            </a:pPr>
            <a:r>
              <a:rPr lang="en" sz="2070"/>
              <a:t>Creating a dynamic website with interactive features, detailed profiles, and multimedia content.</a:t>
            </a:r>
            <a:endParaRPr sz="2070"/>
          </a:p>
          <a:p>
            <a:pPr indent="-300672" lvl="0" marL="457200" rtl="0" algn="l">
              <a:spcBef>
                <a:spcPts val="0"/>
              </a:spcBef>
              <a:spcAft>
                <a:spcPts val="0"/>
              </a:spcAft>
              <a:buClr>
                <a:schemeClr val="dk1"/>
              </a:buClr>
              <a:buSzPts val="1135"/>
              <a:buAutoNum type="arabicPeriod"/>
            </a:pPr>
            <a:r>
              <a:rPr lang="en" sz="2070"/>
              <a:t>Implementing a mobile app with similar features for broader accessibility.</a:t>
            </a:r>
            <a:endParaRPr sz="2070"/>
          </a:p>
          <a:p>
            <a:pPr indent="0" lvl="0" marL="0" rtl="0" algn="l">
              <a:spcBef>
                <a:spcPts val="1200"/>
              </a:spcBef>
              <a:spcAft>
                <a:spcPts val="1200"/>
              </a:spcAft>
              <a:buSzPts val="935"/>
              <a:buNone/>
            </a:pPr>
            <a:r>
              <a:t/>
            </a:r>
            <a:endParaRPr sz="227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4157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50000"/>
              </a:lnSpc>
              <a:spcBef>
                <a:spcPts val="1200"/>
              </a:spcBef>
              <a:spcAft>
                <a:spcPts val="0"/>
              </a:spcAft>
              <a:buNone/>
            </a:pPr>
            <a:r>
              <a:rPr lang="en" sz="3422"/>
              <a:t>3. </a:t>
            </a:r>
            <a:r>
              <a:rPr lang="en" sz="3422"/>
              <a:t>Implementation</a:t>
            </a:r>
            <a:endParaRPr sz="3422"/>
          </a:p>
          <a:p>
            <a:pPr indent="0" lvl="0" marL="0" rtl="0" algn="l">
              <a:spcBef>
                <a:spcPts val="1200"/>
              </a:spcBef>
              <a:spcAft>
                <a:spcPts val="0"/>
              </a:spcAft>
              <a:buNone/>
            </a:pPr>
            <a:r>
              <a:t/>
            </a:r>
            <a:endParaRPr/>
          </a:p>
        </p:txBody>
      </p:sp>
      <p:sp>
        <p:nvSpPr>
          <p:cNvPr id="78" name="Google Shape;78;p17"/>
          <p:cNvSpPr txBox="1"/>
          <p:nvPr>
            <p:ph idx="1" type="body"/>
          </p:nvPr>
        </p:nvSpPr>
        <p:spPr>
          <a:xfrm>
            <a:off x="311700" y="886950"/>
            <a:ext cx="8520600" cy="3994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44958"/>
              <a:buFont typeface="Arial"/>
              <a:buNone/>
            </a:pPr>
            <a:r>
              <a:rPr b="1" lang="en" sz="2446">
                <a:solidFill>
                  <a:schemeClr val="dk1"/>
                </a:solidFill>
              </a:rPr>
              <a:t>Planning:</a:t>
            </a:r>
            <a:r>
              <a:rPr lang="en" sz="2446">
                <a:solidFill>
                  <a:schemeClr val="dk1"/>
                </a:solidFill>
              </a:rPr>
              <a:t> Define the scope, structure, and features of the website.</a:t>
            </a:r>
            <a:endParaRPr sz="2446">
              <a:solidFill>
                <a:schemeClr val="dk1"/>
              </a:solidFill>
            </a:endParaRPr>
          </a:p>
          <a:p>
            <a:pPr indent="0" lvl="0" marL="0" rtl="0" algn="l">
              <a:spcBef>
                <a:spcPts val="1200"/>
              </a:spcBef>
              <a:spcAft>
                <a:spcPts val="0"/>
              </a:spcAft>
              <a:buClr>
                <a:schemeClr val="dk1"/>
              </a:buClr>
              <a:buSzPct val="44958"/>
              <a:buFont typeface="Arial"/>
              <a:buNone/>
            </a:pPr>
            <a:r>
              <a:rPr b="1" lang="en" sz="2446">
                <a:solidFill>
                  <a:schemeClr val="dk1"/>
                </a:solidFill>
              </a:rPr>
              <a:t>Design:</a:t>
            </a:r>
            <a:r>
              <a:rPr lang="en" sz="2446">
                <a:solidFill>
                  <a:schemeClr val="dk1"/>
                </a:solidFill>
              </a:rPr>
              <a:t> Create wireframes and design the user interface to ensure a visually appealing and intuitive layout.</a:t>
            </a:r>
            <a:endParaRPr sz="2446">
              <a:solidFill>
                <a:schemeClr val="dk1"/>
              </a:solidFill>
            </a:endParaRPr>
          </a:p>
          <a:p>
            <a:pPr indent="0" lvl="0" marL="0" rtl="0" algn="l">
              <a:spcBef>
                <a:spcPts val="1200"/>
              </a:spcBef>
              <a:spcAft>
                <a:spcPts val="0"/>
              </a:spcAft>
              <a:buClr>
                <a:schemeClr val="dk1"/>
              </a:buClr>
              <a:buSzPct val="44958"/>
              <a:buFont typeface="Arial"/>
              <a:buNone/>
            </a:pPr>
            <a:r>
              <a:rPr b="1" lang="en" sz="2446">
                <a:solidFill>
                  <a:schemeClr val="dk1"/>
                </a:solidFill>
              </a:rPr>
              <a:t>Development:</a:t>
            </a:r>
            <a:endParaRPr b="1" sz="2606">
              <a:solidFill>
                <a:schemeClr val="dk1"/>
              </a:solidFill>
            </a:endParaRPr>
          </a:p>
          <a:p>
            <a:pPr indent="-337354" lvl="0" marL="457200" rtl="0" algn="l">
              <a:spcBef>
                <a:spcPts val="1200"/>
              </a:spcBef>
              <a:spcAft>
                <a:spcPts val="0"/>
              </a:spcAft>
              <a:buClr>
                <a:schemeClr val="dk1"/>
              </a:buClr>
              <a:buSzPct val="100000"/>
              <a:buChar char="●"/>
            </a:pPr>
            <a:r>
              <a:rPr lang="en" sz="2446">
                <a:solidFill>
                  <a:schemeClr val="dk1"/>
                </a:solidFill>
              </a:rPr>
              <a:t>Use HTML, CSS, and JavaScript for front-end development.</a:t>
            </a:r>
            <a:endParaRPr sz="2446">
              <a:solidFill>
                <a:schemeClr val="dk1"/>
              </a:solidFill>
            </a:endParaRPr>
          </a:p>
          <a:p>
            <a:pPr indent="-337354" lvl="0" marL="457200" rtl="0" algn="l">
              <a:spcBef>
                <a:spcPts val="0"/>
              </a:spcBef>
              <a:spcAft>
                <a:spcPts val="0"/>
              </a:spcAft>
              <a:buClr>
                <a:schemeClr val="dk1"/>
              </a:buClr>
              <a:buSzPct val="100000"/>
              <a:buChar char="●"/>
            </a:pPr>
            <a:r>
              <a:rPr lang="en" sz="2446">
                <a:solidFill>
                  <a:schemeClr val="dk1"/>
                </a:solidFill>
              </a:rPr>
              <a:t>Implement a content management system (CMS) for easy content updates.</a:t>
            </a:r>
            <a:endParaRPr sz="2446">
              <a:solidFill>
                <a:schemeClr val="dk1"/>
              </a:solidFill>
            </a:endParaRPr>
          </a:p>
          <a:p>
            <a:pPr indent="-337354" lvl="0" marL="457200" rtl="0" algn="l">
              <a:spcBef>
                <a:spcPts val="0"/>
              </a:spcBef>
              <a:spcAft>
                <a:spcPts val="0"/>
              </a:spcAft>
              <a:buClr>
                <a:schemeClr val="dk1"/>
              </a:buClr>
              <a:buSzPct val="100000"/>
              <a:buChar char="●"/>
            </a:pPr>
            <a:r>
              <a:rPr lang="en" sz="2446">
                <a:solidFill>
                  <a:schemeClr val="dk1"/>
                </a:solidFill>
              </a:rPr>
              <a:t>Integrate interactive features such as quizzes, maps, and live chat using JavaScript and third-party APIs.</a:t>
            </a:r>
            <a:endParaRPr sz="2446">
              <a:solidFill>
                <a:schemeClr val="dk1"/>
              </a:solidFill>
            </a:endParaRPr>
          </a:p>
          <a:p>
            <a:pPr indent="0" lvl="0" marL="0" rtl="0" algn="l">
              <a:spcBef>
                <a:spcPts val="1200"/>
              </a:spcBef>
              <a:spcAft>
                <a:spcPts val="0"/>
              </a:spcAft>
              <a:buNone/>
            </a:pPr>
            <a:r>
              <a:rPr b="1" lang="en" sz="2446">
                <a:solidFill>
                  <a:schemeClr val="dk1"/>
                </a:solidFill>
              </a:rPr>
              <a:t>Testing:</a:t>
            </a:r>
            <a:r>
              <a:rPr lang="en" sz="2446">
                <a:solidFill>
                  <a:schemeClr val="dk1"/>
                </a:solidFill>
              </a:rPr>
              <a:t> Conduct thorough testing to ensure the website is responsive, user-friendly, and free of bugs.</a:t>
            </a:r>
            <a:endParaRPr sz="2446">
              <a:solidFill>
                <a:schemeClr val="dk1"/>
              </a:solidFill>
            </a:endParaRPr>
          </a:p>
          <a:p>
            <a:pPr indent="0" lvl="0" marL="0" rtl="0" algn="l">
              <a:spcBef>
                <a:spcPts val="0"/>
              </a:spcBef>
              <a:spcAft>
                <a:spcPts val="0"/>
              </a:spcAft>
              <a:buClr>
                <a:schemeClr val="dk1"/>
              </a:buClr>
              <a:buSzPct val="44958"/>
              <a:buFont typeface="Arial"/>
              <a:buNone/>
            </a:pPr>
            <a:r>
              <a:t/>
            </a:r>
            <a:endParaRPr sz="2446">
              <a:solidFill>
                <a:schemeClr val="dk1"/>
              </a:solidFill>
            </a:endParaRPr>
          </a:p>
          <a:p>
            <a:pPr indent="0" lvl="0" marL="0" rtl="0" algn="l">
              <a:spcBef>
                <a:spcPts val="0"/>
              </a:spcBef>
              <a:spcAft>
                <a:spcPts val="1200"/>
              </a:spcAft>
              <a:buNone/>
            </a:pPr>
            <a:r>
              <a:rPr b="1" lang="en" sz="2446">
                <a:solidFill>
                  <a:schemeClr val="dk1"/>
                </a:solidFill>
              </a:rPr>
              <a:t>Deployment:</a:t>
            </a:r>
            <a:r>
              <a:rPr lang="en" sz="2446">
                <a:solidFill>
                  <a:schemeClr val="dk1"/>
                </a:solidFill>
              </a:rPr>
              <a:t> Host the website on a reliable server and monitor 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1200"/>
              </a:spcBef>
              <a:spcAft>
                <a:spcPts val="0"/>
              </a:spcAft>
              <a:buNone/>
            </a:pPr>
            <a:r>
              <a:rPr lang="en" sz="3080"/>
              <a:t>4. </a:t>
            </a:r>
            <a:r>
              <a:rPr lang="en" sz="3080"/>
              <a:t>Test</a:t>
            </a:r>
            <a:endParaRPr sz="3080"/>
          </a:p>
          <a:p>
            <a:pPr indent="0" lvl="0" marL="0" rtl="0" algn="l">
              <a:spcBef>
                <a:spcPts val="1200"/>
              </a:spcBef>
              <a:spcAft>
                <a:spcPts val="0"/>
              </a:spcAft>
              <a:buSzPts val="990"/>
              <a:buNone/>
            </a:pPr>
            <a:r>
              <a:t/>
            </a:r>
            <a:endParaRPr sz="3520"/>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1200"/>
              </a:spcBef>
              <a:spcAft>
                <a:spcPts val="0"/>
              </a:spcAft>
              <a:buClr>
                <a:schemeClr val="dk1"/>
              </a:buClr>
              <a:buSzPts val="2200"/>
              <a:buAutoNum type="arabicPeriod"/>
            </a:pPr>
            <a:r>
              <a:rPr b="1" lang="en" sz="2200">
                <a:solidFill>
                  <a:schemeClr val="dk1"/>
                </a:solidFill>
              </a:rPr>
              <a:t>Functional Testing:</a:t>
            </a:r>
            <a:r>
              <a:rPr lang="en" sz="2200">
                <a:solidFill>
                  <a:schemeClr val="dk1"/>
                </a:solidFill>
              </a:rPr>
              <a:t> Verify that all features work as intended.</a:t>
            </a:r>
            <a:endParaRPr sz="2200">
              <a:solidFill>
                <a:schemeClr val="dk1"/>
              </a:solidFill>
            </a:endParaRPr>
          </a:p>
          <a:p>
            <a:pPr indent="-368300" lvl="0" marL="457200" rtl="0" algn="l">
              <a:spcBef>
                <a:spcPts val="0"/>
              </a:spcBef>
              <a:spcAft>
                <a:spcPts val="0"/>
              </a:spcAft>
              <a:buClr>
                <a:schemeClr val="dk1"/>
              </a:buClr>
              <a:buSzPts val="2200"/>
              <a:buAutoNum type="arabicPeriod"/>
            </a:pPr>
            <a:r>
              <a:rPr b="1" lang="en" sz="2200">
                <a:solidFill>
                  <a:schemeClr val="dk1"/>
                </a:solidFill>
              </a:rPr>
              <a:t>Usability Testing:</a:t>
            </a:r>
            <a:r>
              <a:rPr lang="en" sz="2200">
                <a:solidFill>
                  <a:schemeClr val="dk1"/>
                </a:solidFill>
              </a:rPr>
              <a:t> Ensure the website is easy to navigate and user-friendly.</a:t>
            </a:r>
            <a:endParaRPr sz="2200">
              <a:solidFill>
                <a:schemeClr val="dk1"/>
              </a:solidFill>
            </a:endParaRPr>
          </a:p>
          <a:p>
            <a:pPr indent="-368300" lvl="0" marL="457200" rtl="0" algn="l">
              <a:spcBef>
                <a:spcPts val="0"/>
              </a:spcBef>
              <a:spcAft>
                <a:spcPts val="0"/>
              </a:spcAft>
              <a:buClr>
                <a:schemeClr val="dk1"/>
              </a:buClr>
              <a:buSzPts val="2200"/>
              <a:buAutoNum type="arabicPeriod"/>
            </a:pPr>
            <a:r>
              <a:rPr b="1" lang="en" sz="2200">
                <a:solidFill>
                  <a:schemeClr val="dk1"/>
                </a:solidFill>
              </a:rPr>
              <a:t>Compatibility Testing:</a:t>
            </a:r>
            <a:r>
              <a:rPr lang="en" sz="2200">
                <a:solidFill>
                  <a:schemeClr val="dk1"/>
                </a:solidFill>
              </a:rPr>
              <a:t> Check compatibility across different browsers and devices.</a:t>
            </a:r>
            <a:endParaRPr sz="2200">
              <a:solidFill>
                <a:schemeClr val="dk1"/>
              </a:solidFill>
            </a:endParaRPr>
          </a:p>
          <a:p>
            <a:pPr indent="-368300" lvl="0" marL="457200" rtl="0" algn="l">
              <a:spcBef>
                <a:spcPts val="0"/>
              </a:spcBef>
              <a:spcAft>
                <a:spcPts val="0"/>
              </a:spcAft>
              <a:buClr>
                <a:schemeClr val="dk1"/>
              </a:buClr>
              <a:buSzPts val="2200"/>
              <a:buAutoNum type="arabicPeriod"/>
            </a:pPr>
            <a:r>
              <a:rPr b="1" lang="en" sz="2200">
                <a:solidFill>
                  <a:schemeClr val="dk1"/>
                </a:solidFill>
              </a:rPr>
              <a:t>Performance Testing:</a:t>
            </a:r>
            <a:r>
              <a:rPr lang="en" sz="2200">
                <a:solidFill>
                  <a:schemeClr val="dk1"/>
                </a:solidFill>
              </a:rPr>
              <a:t> Assess the website's load time and overall performance.</a:t>
            </a:r>
            <a:endParaRPr sz="22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50000"/>
              </a:lnSpc>
              <a:spcBef>
                <a:spcPts val="1200"/>
              </a:spcBef>
              <a:spcAft>
                <a:spcPts val="0"/>
              </a:spcAft>
              <a:buNone/>
            </a:pPr>
            <a:r>
              <a:rPr lang="en" sz="3422"/>
              <a:t>5. </a:t>
            </a:r>
            <a:r>
              <a:rPr lang="en" sz="3422"/>
              <a:t>Enhancement Ideas</a:t>
            </a:r>
            <a:endParaRPr sz="3422"/>
          </a:p>
          <a:p>
            <a:pPr indent="0" lvl="0" marL="0" rtl="0" algn="l">
              <a:spcBef>
                <a:spcPts val="1200"/>
              </a:spcBef>
              <a:spcAft>
                <a:spcPts val="0"/>
              </a:spcAft>
              <a:buNone/>
            </a:pPr>
            <a:r>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rPr>
              <a:t>Mobile App Development:</a:t>
            </a:r>
            <a:r>
              <a:rPr lang="en" sz="2000">
                <a:solidFill>
                  <a:schemeClr val="dk1"/>
                </a:solidFill>
              </a:rPr>
              <a:t> Extend the platform's accessibility by developing a mobile app.</a:t>
            </a:r>
            <a:endParaRPr sz="2000">
              <a:solidFill>
                <a:schemeClr val="dk1"/>
              </a:solidFill>
            </a:endParaRPr>
          </a:p>
          <a:p>
            <a:pPr indent="0" lvl="0" marL="0" rtl="0" algn="l">
              <a:spcBef>
                <a:spcPts val="1200"/>
              </a:spcBef>
              <a:spcAft>
                <a:spcPts val="0"/>
              </a:spcAft>
              <a:buClr>
                <a:schemeClr val="dk1"/>
              </a:buClr>
              <a:buSzPts val="1100"/>
              <a:buFont typeface="Arial"/>
              <a:buNone/>
            </a:pPr>
            <a:r>
              <a:rPr b="1" lang="en" sz="2000">
                <a:solidFill>
                  <a:schemeClr val="dk1"/>
                </a:solidFill>
              </a:rPr>
              <a:t>Augmented Reality (AR) Integration:</a:t>
            </a:r>
            <a:r>
              <a:rPr lang="en" sz="2000">
                <a:solidFill>
                  <a:schemeClr val="dk1"/>
                </a:solidFill>
              </a:rPr>
              <a:t> Enhance user engagement with AR features that allow users to view 3D models of oceanic creatures.</a:t>
            </a:r>
            <a:endParaRPr sz="2000">
              <a:solidFill>
                <a:schemeClr val="dk1"/>
              </a:solidFill>
            </a:endParaRPr>
          </a:p>
          <a:p>
            <a:pPr indent="0" lvl="0" marL="0" rtl="0" algn="l">
              <a:spcBef>
                <a:spcPts val="1200"/>
              </a:spcBef>
              <a:spcAft>
                <a:spcPts val="0"/>
              </a:spcAft>
              <a:buClr>
                <a:schemeClr val="dk1"/>
              </a:buClr>
              <a:buSzPts val="1100"/>
              <a:buFont typeface="Arial"/>
              <a:buNone/>
            </a:pPr>
            <a:r>
              <a:rPr b="1" lang="en" sz="2000">
                <a:solidFill>
                  <a:schemeClr val="dk1"/>
                </a:solidFill>
              </a:rPr>
              <a:t>User Accounts:</a:t>
            </a:r>
            <a:r>
              <a:rPr lang="en" sz="2000">
                <a:solidFill>
                  <a:schemeClr val="dk1"/>
                </a:solidFill>
              </a:rPr>
              <a:t> Implement user accounts for personalized content and progress tracking on quizzes.</a:t>
            </a:r>
            <a:endParaRPr sz="2000">
              <a:solidFill>
                <a:schemeClr val="dk1"/>
              </a:solidFill>
            </a:endParaRPr>
          </a:p>
          <a:p>
            <a:pPr indent="0" lvl="0" marL="0" rtl="0" algn="l">
              <a:spcBef>
                <a:spcPts val="1200"/>
              </a:spcBef>
              <a:spcAft>
                <a:spcPts val="1200"/>
              </a:spcAft>
              <a:buNone/>
            </a:pPr>
            <a:r>
              <a:rPr b="1" lang="en" sz="2000">
                <a:solidFill>
                  <a:schemeClr val="dk1"/>
                </a:solidFill>
              </a:rPr>
              <a:t>Community Forum:</a:t>
            </a:r>
            <a:r>
              <a:rPr lang="en" sz="2000">
                <a:solidFill>
                  <a:schemeClr val="dk1"/>
                </a:solidFill>
              </a:rPr>
              <a:t> Create a forum for users to discuss topics related to marine biology and conservation.</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1200"/>
              </a:spcBef>
              <a:spcAft>
                <a:spcPts val="0"/>
              </a:spcAft>
              <a:buSzPts val="990"/>
              <a:buNone/>
            </a:pPr>
            <a:r>
              <a:rPr lang="en" sz="3000"/>
              <a:t>6. </a:t>
            </a:r>
            <a:r>
              <a:rPr lang="en" sz="3000"/>
              <a:t>Conclusion</a:t>
            </a:r>
            <a:endParaRPr sz="3000"/>
          </a:p>
          <a:p>
            <a:pPr indent="0" lvl="0" marL="0" rtl="0" algn="l">
              <a:spcBef>
                <a:spcPts val="1200"/>
              </a:spcBef>
              <a:spcAft>
                <a:spcPts val="0"/>
              </a:spcAft>
              <a:buSzPts val="990"/>
              <a:buNone/>
            </a:pPr>
            <a:r>
              <a:t/>
            </a:r>
            <a:endParaRPr sz="3000"/>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The project successfully developed a dynamic and engaging website dedicated to exploring the most beautiful ocean fish, birds, and mammals. The platform offers comprehensive information, interactive features, and a visually appealing design, making it a valuable resource for educators, students, conservationists, and nature enthusiasts.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24157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50000"/>
              </a:lnSpc>
              <a:spcBef>
                <a:spcPts val="1200"/>
              </a:spcBef>
              <a:spcAft>
                <a:spcPts val="0"/>
              </a:spcAft>
              <a:buNone/>
            </a:pPr>
            <a:r>
              <a:rPr lang="en" sz="3422"/>
              <a:t>7. </a:t>
            </a:r>
            <a:r>
              <a:rPr lang="en" sz="3422"/>
              <a:t>Bibliography / References</a:t>
            </a:r>
            <a:endParaRPr sz="3422"/>
          </a:p>
          <a:p>
            <a:pPr indent="0" lvl="0" marL="0" rtl="0" algn="l">
              <a:spcBef>
                <a:spcPts val="1200"/>
              </a:spcBef>
              <a:spcAft>
                <a:spcPts val="0"/>
              </a:spcAft>
              <a:buNone/>
            </a:pPr>
            <a:r>
              <a:t/>
            </a:r>
            <a:endParaRPr/>
          </a:p>
        </p:txBody>
      </p:sp>
      <p:sp>
        <p:nvSpPr>
          <p:cNvPr id="102" name="Google Shape;102;p21"/>
          <p:cNvSpPr txBox="1"/>
          <p:nvPr>
            <p:ph idx="1" type="body"/>
          </p:nvPr>
        </p:nvSpPr>
        <p:spPr>
          <a:xfrm>
            <a:off x="311700" y="1097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rPr>
              <a:t>"Marine Biology: Function, Biodiversity, Ecology" by Jeffrey S. Levinton.</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"The Biology of Birds" by D.R. Khanna and P.R. Yadav.</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"Marine Mammals: Evolutionary Biology" by Annalisa Berta, James L. Sumich, and Kit M. Kovacs.</a:t>
            </a:r>
            <a:endParaRPr sz="2000">
              <a:solidFill>
                <a:schemeClr val="dk1"/>
              </a:solidFill>
            </a:endParaRPr>
          </a:p>
          <a:p>
            <a:pPr indent="0" lvl="0" marL="0" rtl="0" algn="l">
              <a:spcBef>
                <a:spcPts val="1200"/>
              </a:spcBef>
              <a:spcAft>
                <a:spcPts val="1200"/>
              </a:spcAft>
              <a:buNone/>
            </a:pPr>
            <a:r>
              <a:rPr lang="en" sz="2000">
                <a:solidFill>
                  <a:schemeClr val="dk1"/>
                </a:solidFill>
              </a:rPr>
              <a:t>Online resources from</a:t>
            </a:r>
            <a:r>
              <a:rPr lang="en" sz="2000">
                <a:solidFill>
                  <a:schemeClr val="dk1"/>
                </a:solidFill>
                <a:uFill>
                  <a:noFill/>
                </a:uFill>
                <a:hlinkClick r:id="rId3">
                  <a:extLst>
                    <a:ext uri="{A12FA001-AC4F-418D-AE19-62706E023703}">
                      <ahyp:hlinkClr val="tx"/>
                    </a:ext>
                  </a:extLst>
                </a:hlinkClick>
              </a:rPr>
              <a:t> </a:t>
            </a:r>
            <a:r>
              <a:rPr lang="en" sz="2000" u="sng">
                <a:solidFill>
                  <a:schemeClr val="hlink"/>
                </a:solidFill>
                <a:hlinkClick r:id="rId4"/>
              </a:rPr>
              <a:t>National Geographic</a:t>
            </a:r>
            <a:r>
              <a:rPr lang="en" sz="2000">
                <a:solidFill>
                  <a:schemeClr val="dk1"/>
                </a:solidFill>
              </a:rPr>
              <a:t>,</a:t>
            </a:r>
            <a:r>
              <a:rPr lang="en" sz="2000">
                <a:solidFill>
                  <a:schemeClr val="dk1"/>
                </a:solidFill>
                <a:uFill>
                  <a:noFill/>
                </a:uFill>
                <a:hlinkClick r:id="rId5">
                  <a:extLst>
                    <a:ext uri="{A12FA001-AC4F-418D-AE19-62706E023703}">
                      <ahyp:hlinkClr val="tx"/>
                    </a:ext>
                  </a:extLst>
                </a:hlinkClick>
              </a:rPr>
              <a:t> </a:t>
            </a:r>
            <a:r>
              <a:rPr lang="en" sz="2000" u="sng">
                <a:solidFill>
                  <a:schemeClr val="hlink"/>
                </a:solidFill>
                <a:hlinkClick r:id="rId6"/>
              </a:rPr>
              <a:t>World Wildlife Fund (WWF)</a:t>
            </a:r>
            <a:r>
              <a:rPr lang="en" sz="2000">
                <a:solidFill>
                  <a:schemeClr val="dk1"/>
                </a:solidFill>
              </a:rPr>
              <a:t>, and</a:t>
            </a:r>
            <a:r>
              <a:rPr lang="en" sz="2000">
                <a:solidFill>
                  <a:schemeClr val="dk1"/>
                </a:solidFill>
                <a:uFill>
                  <a:noFill/>
                </a:uFill>
                <a:hlinkClick r:id="rId7">
                  <a:extLst>
                    <a:ext uri="{A12FA001-AC4F-418D-AE19-62706E023703}">
                      <ahyp:hlinkClr val="tx"/>
                    </a:ext>
                  </a:extLst>
                </a:hlinkClick>
              </a:rPr>
              <a:t> </a:t>
            </a:r>
            <a:r>
              <a:rPr lang="en" sz="2000" u="sng">
                <a:solidFill>
                  <a:schemeClr val="hlink"/>
                </a:solidFill>
                <a:hlinkClick r:id="rId8"/>
              </a:rPr>
              <a:t>Ocean Conservancy</a:t>
            </a:r>
            <a:r>
              <a:rPr lang="en" sz="2000">
                <a:solidFill>
                  <a:schemeClr val="dk1"/>
                </a:solidFill>
              </a:rPr>
              <a: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