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9" r:id="rId3"/>
    <p:sldId id="340" r:id="rId4"/>
    <p:sldId id="346" r:id="rId5"/>
    <p:sldId id="347" r:id="rId6"/>
    <p:sldId id="342" r:id="rId7"/>
    <p:sldId id="341" r:id="rId8"/>
    <p:sldId id="343" r:id="rId9"/>
    <p:sldId id="344" r:id="rId10"/>
    <p:sldId id="345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25" autoAdjust="0"/>
  </p:normalViewPr>
  <p:slideViewPr>
    <p:cSldViewPr>
      <p:cViewPr varScale="1">
        <p:scale>
          <a:sx n="80" d="100"/>
          <a:sy n="80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96CF9-8466-4DEA-9B79-ACB1BA644A9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F8FEA59-17CD-417C-BF1C-852C385E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F744-1A96-4C0E-9082-654B9F5094B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Comparison of Shallow and Deep Learning Methods for Earnings Forecasts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Reginald Edwards, PhD</a:t>
            </a:r>
          </a:p>
          <a:p>
            <a:r>
              <a:rPr lang="en-US" sz="2400" dirty="0" smtClean="0"/>
              <a:t>July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2" y="5715000"/>
            <a:ext cx="4114808" cy="960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675122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Models’ Error Analysis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IBM Earnings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NBER recessions</a:t>
            </a:r>
          </a:p>
          <a:p>
            <a:r>
              <a:rPr lang="en-US" dirty="0" smtClean="0"/>
              <a:t>Add industry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8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MCD Earnings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NBER recessions</a:t>
            </a:r>
          </a:p>
          <a:p>
            <a:r>
              <a:rPr lang="en-US"/>
              <a:t>Add industry average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Outcomes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ROA </a:t>
            </a:r>
            <a:r>
              <a:rPr lang="en-US" sz="2400" dirty="0" smtClean="0"/>
              <a:t>(contemporaneous </a:t>
            </a:r>
            <a:r>
              <a:rPr lang="en-US" sz="2400" dirty="0"/>
              <a:t>net income scaled by </a:t>
            </a:r>
            <a:r>
              <a:rPr lang="en-US" sz="2400" dirty="0" smtClean="0"/>
              <a:t>assets)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Future Net Income (earnings) </a:t>
            </a:r>
          </a:p>
          <a:p>
            <a:r>
              <a:rPr lang="en-US" sz="2400" b="1" dirty="0" smtClean="0"/>
              <a:t>Future negative </a:t>
            </a:r>
            <a:r>
              <a:rPr lang="en-US" sz="2400" b="1" dirty="0"/>
              <a:t>e</a:t>
            </a:r>
            <a:r>
              <a:rPr lang="en-US" sz="2400" b="1" dirty="0" smtClean="0"/>
              <a:t>arnings indicator</a:t>
            </a:r>
          </a:p>
          <a:p>
            <a:r>
              <a:rPr lang="en-US" sz="2400" b="1" dirty="0" smtClean="0"/>
              <a:t>Future earnings decline indicator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Distribution of Outcomes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ROA </a:t>
            </a:r>
            <a:r>
              <a:rPr lang="en-US" sz="2400" dirty="0" smtClean="0"/>
              <a:t>(contemporaneous </a:t>
            </a:r>
            <a:r>
              <a:rPr lang="en-US" sz="2400" dirty="0"/>
              <a:t>net income scaled by </a:t>
            </a:r>
            <a:r>
              <a:rPr lang="en-US" sz="2400" dirty="0" smtClean="0"/>
              <a:t>assets)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Future Net Income (earnings) </a:t>
            </a:r>
          </a:p>
          <a:p>
            <a:r>
              <a:rPr lang="en-US" sz="2400" b="1" dirty="0" smtClean="0"/>
              <a:t>Future negative </a:t>
            </a:r>
            <a:r>
              <a:rPr lang="en-US" sz="2400" b="1" dirty="0"/>
              <a:t>e</a:t>
            </a:r>
            <a:r>
              <a:rPr lang="en-US" sz="2400" b="1" dirty="0" smtClean="0"/>
              <a:t>arnings indicator</a:t>
            </a:r>
          </a:p>
          <a:p>
            <a:r>
              <a:rPr lang="en-US" sz="2400" b="1" dirty="0" smtClean="0"/>
              <a:t>Future earnings decline indicator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2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Feature Selection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0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Variable Correlations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Feature Importance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MAE</a:t>
            </a:r>
          </a:p>
          <a:p>
            <a:r>
              <a:rPr lang="en-US" dirty="0" smtClean="0"/>
              <a:t>MPE</a:t>
            </a:r>
          </a:p>
          <a:p>
            <a:r>
              <a:rPr lang="en-US" dirty="0" smtClean="0"/>
              <a:t>RMSE</a:t>
            </a:r>
          </a:p>
          <a:p>
            <a:r>
              <a:rPr lang="en-US" dirty="0" smtClean="0"/>
              <a:t>Comparison to implied net income from analysts</a:t>
            </a:r>
          </a:p>
          <a:p>
            <a:r>
              <a:rPr lang="en-US" dirty="0" smtClean="0"/>
              <a:t>Trading strategy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27058</TotalTime>
  <Words>107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 Comparison of Shallow and Deep Learning Methods for Earnings Forecasts</vt:lpstr>
      <vt:lpstr>IBM Earnings</vt:lpstr>
      <vt:lpstr>MCD Earnings</vt:lpstr>
      <vt:lpstr>Outcomes</vt:lpstr>
      <vt:lpstr>Distribution of Outcomes</vt:lpstr>
      <vt:lpstr>Feature Selection</vt:lpstr>
      <vt:lpstr>Variable Correlations</vt:lpstr>
      <vt:lpstr>Feature Importance</vt:lpstr>
      <vt:lpstr>Results</vt:lpstr>
      <vt:lpstr>Models’ Error Analysis</vt:lpstr>
    </vt:vector>
  </TitlesOfParts>
  <Company>Ross School of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Comparability and Active vs. Passive Institutional Ownership</dc:title>
  <dc:creator>Ross School of Business</dc:creator>
  <cp:lastModifiedBy>Ross School of Business</cp:lastModifiedBy>
  <cp:revision>267</cp:revision>
  <cp:lastPrinted>2017-12-26T16:46:06Z</cp:lastPrinted>
  <dcterms:created xsi:type="dcterms:W3CDTF">2016-09-08T17:34:37Z</dcterms:created>
  <dcterms:modified xsi:type="dcterms:W3CDTF">2018-07-20T20:14:18Z</dcterms:modified>
</cp:coreProperties>
</file>