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339" r:id="rId3"/>
    <p:sldId id="340" r:id="rId4"/>
    <p:sldId id="346" r:id="rId5"/>
    <p:sldId id="347" r:id="rId6"/>
    <p:sldId id="342" r:id="rId7"/>
    <p:sldId id="341" r:id="rId8"/>
    <p:sldId id="343" r:id="rId9"/>
    <p:sldId id="344" r:id="rId10"/>
    <p:sldId id="345" r:id="rId11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2425" autoAdjust="0"/>
  </p:normalViewPr>
  <p:slideViewPr>
    <p:cSldViewPr>
      <p:cViewPr varScale="1">
        <p:scale>
          <a:sx n="80" d="100"/>
          <a:sy n="80" d="100"/>
        </p:scale>
        <p:origin x="-167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13496CF9-8466-4DEA-9B79-ACB1BA644A92}" type="datetimeFigureOut">
              <a:rPr lang="en-US" smtClean="0"/>
              <a:t>7/19/2018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DF8FEA59-17CD-417C-BF1C-852C385E9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5098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F744-1A96-4C0E-9082-654B9F5094B2}" type="datetimeFigureOut">
              <a:rPr lang="en-US" smtClean="0"/>
              <a:t>7/19/2018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05CAA-A86F-4195-9826-B7F59CC59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417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F744-1A96-4C0E-9082-654B9F5094B2}" type="datetimeFigureOut">
              <a:rPr lang="en-US" smtClean="0"/>
              <a:t>7/19/2018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05CAA-A86F-4195-9826-B7F59CC59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142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F744-1A96-4C0E-9082-654B9F5094B2}" type="datetimeFigureOut">
              <a:rPr lang="en-US" smtClean="0"/>
              <a:t>7/19/2018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05CAA-A86F-4195-9826-B7F59CC59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849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F744-1A96-4C0E-9082-654B9F5094B2}" type="datetimeFigureOut">
              <a:rPr lang="en-US" smtClean="0"/>
              <a:t>7/19/2018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05CAA-A86F-4195-9826-B7F59CC59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090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F744-1A96-4C0E-9082-654B9F5094B2}" type="datetimeFigureOut">
              <a:rPr lang="en-US" smtClean="0"/>
              <a:t>7/19/2018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05CAA-A86F-4195-9826-B7F59CC59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698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F744-1A96-4C0E-9082-654B9F5094B2}" type="datetimeFigureOut">
              <a:rPr lang="en-US" smtClean="0"/>
              <a:t>7/19/2018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05CAA-A86F-4195-9826-B7F59CC59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497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F744-1A96-4C0E-9082-654B9F5094B2}" type="datetimeFigureOut">
              <a:rPr lang="en-US" smtClean="0"/>
              <a:t>7/19/2018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05CAA-A86F-4195-9826-B7F59CC59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105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F744-1A96-4C0E-9082-654B9F5094B2}" type="datetimeFigureOut">
              <a:rPr lang="en-US" smtClean="0"/>
              <a:t>7/19/2018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05CAA-A86F-4195-9826-B7F59CC59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969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F744-1A96-4C0E-9082-654B9F5094B2}" type="datetimeFigureOut">
              <a:rPr lang="en-US" smtClean="0"/>
              <a:t>7/19/2018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05CAA-A86F-4195-9826-B7F59CC59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938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F744-1A96-4C0E-9082-654B9F5094B2}" type="datetimeFigureOut">
              <a:rPr lang="en-US" smtClean="0"/>
              <a:t>7/19/2018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05CAA-A86F-4195-9826-B7F59CC59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984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F744-1A96-4C0E-9082-654B9F5094B2}" type="datetimeFigureOut">
              <a:rPr lang="en-US" smtClean="0"/>
              <a:t>7/19/2018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05CAA-A86F-4195-9826-B7F59CC59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256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F744-1A96-4C0E-9082-654B9F5094B2}" type="datetimeFigureOut">
              <a:rPr lang="en-US" smtClean="0"/>
              <a:t>7/19/2018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E05CAA-A86F-4195-9826-B7F59CC59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81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 Comparison of Shallow and Deep Learning Methods for Earnings Forecasts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Reginald </a:t>
            </a:r>
            <a:r>
              <a:rPr lang="en-US" dirty="0" smtClean="0"/>
              <a:t>Edwards, PhD</a:t>
            </a:r>
            <a:endParaRPr lang="en-US" dirty="0" smtClean="0"/>
          </a:p>
          <a:p>
            <a:r>
              <a:rPr lang="en-US" sz="2400" dirty="0" smtClean="0"/>
              <a:t>July 2018</a:t>
            </a:r>
            <a:endParaRPr lang="en-US" sz="24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192" y="5715000"/>
            <a:ext cx="4114808" cy="96012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0"/>
            <a:ext cx="9144000" cy="190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675122"/>
            <a:ext cx="9144000" cy="190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989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rgbClr val="002060"/>
                </a:solidFill>
              </a:rPr>
              <a:t>Models’ Error Analysis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305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rgbClr val="002060"/>
                </a:solidFill>
              </a:rPr>
              <a:t>IBM Earnings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981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rgbClr val="002060"/>
                </a:solidFill>
              </a:rPr>
              <a:t>MCD Earnings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031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rgbClr val="002060"/>
                </a:solidFill>
              </a:rPr>
              <a:t>Outcomes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400" dirty="0" smtClean="0"/>
          </a:p>
          <a:p>
            <a:r>
              <a:rPr lang="en-US" sz="2400" b="1" dirty="0" smtClean="0"/>
              <a:t>ROA </a:t>
            </a:r>
            <a:r>
              <a:rPr lang="en-US" sz="2400" dirty="0" smtClean="0"/>
              <a:t>(contemporaneous </a:t>
            </a:r>
            <a:r>
              <a:rPr lang="en-US" sz="2400" dirty="0"/>
              <a:t>net income scaled by </a:t>
            </a:r>
            <a:r>
              <a:rPr lang="en-US" sz="2400" dirty="0" smtClean="0"/>
              <a:t>assets</a:t>
            </a:r>
            <a:r>
              <a:rPr lang="en-US" sz="2400" dirty="0" smtClean="0"/>
              <a:t>)</a:t>
            </a:r>
            <a:endParaRPr lang="en-US" sz="2400" dirty="0" smtClean="0">
              <a:solidFill>
                <a:srgbClr val="FF0000"/>
              </a:solidFill>
            </a:endParaRPr>
          </a:p>
          <a:p>
            <a:r>
              <a:rPr lang="en-US" sz="2400" b="1" dirty="0" smtClean="0"/>
              <a:t>Future </a:t>
            </a:r>
            <a:r>
              <a:rPr lang="en-US" sz="2400" b="1" dirty="0" smtClean="0"/>
              <a:t>Net Income (earnings) </a:t>
            </a:r>
          </a:p>
          <a:p>
            <a:r>
              <a:rPr lang="en-US" sz="2400" b="1" dirty="0" smtClean="0"/>
              <a:t>Future </a:t>
            </a:r>
            <a:r>
              <a:rPr lang="en-US" sz="2400" b="1" dirty="0" smtClean="0"/>
              <a:t>negative </a:t>
            </a:r>
            <a:r>
              <a:rPr lang="en-US" sz="2400" b="1" dirty="0"/>
              <a:t>e</a:t>
            </a:r>
            <a:r>
              <a:rPr lang="en-US" sz="2400" b="1" dirty="0" smtClean="0"/>
              <a:t>arnings </a:t>
            </a:r>
            <a:r>
              <a:rPr lang="en-US" sz="2400" b="1" dirty="0" smtClean="0"/>
              <a:t>indicator</a:t>
            </a:r>
            <a:endParaRPr lang="en-US" sz="2400" b="1" dirty="0" smtClean="0"/>
          </a:p>
          <a:p>
            <a:r>
              <a:rPr lang="en-US" sz="2400" b="1" dirty="0" smtClean="0"/>
              <a:t>Future earnings decline </a:t>
            </a:r>
            <a:r>
              <a:rPr lang="en-US" sz="2400" b="1" dirty="0" smtClean="0"/>
              <a:t>indicator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68542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rgbClr val="002060"/>
                </a:solidFill>
              </a:rPr>
              <a:t>Distribution of Outcomes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400" dirty="0" smtClean="0"/>
          </a:p>
          <a:p>
            <a:r>
              <a:rPr lang="en-US" sz="2400" b="1" dirty="0" smtClean="0"/>
              <a:t>ROA </a:t>
            </a:r>
            <a:r>
              <a:rPr lang="en-US" sz="2400" dirty="0" smtClean="0"/>
              <a:t>(contemporaneous </a:t>
            </a:r>
            <a:r>
              <a:rPr lang="en-US" sz="2400" dirty="0"/>
              <a:t>net income scaled by </a:t>
            </a:r>
            <a:r>
              <a:rPr lang="en-US" sz="2400" dirty="0" smtClean="0"/>
              <a:t>assets</a:t>
            </a:r>
            <a:r>
              <a:rPr lang="en-US" sz="2400" dirty="0" smtClean="0"/>
              <a:t>)</a:t>
            </a:r>
            <a:endParaRPr lang="en-US" sz="2400" dirty="0" smtClean="0">
              <a:solidFill>
                <a:srgbClr val="FF0000"/>
              </a:solidFill>
            </a:endParaRPr>
          </a:p>
          <a:p>
            <a:r>
              <a:rPr lang="en-US" sz="2400" b="1" dirty="0" smtClean="0"/>
              <a:t>Future </a:t>
            </a:r>
            <a:r>
              <a:rPr lang="en-US" sz="2400" b="1" dirty="0" smtClean="0"/>
              <a:t>Net Income (earnings) </a:t>
            </a:r>
          </a:p>
          <a:p>
            <a:r>
              <a:rPr lang="en-US" sz="2400" b="1" dirty="0" smtClean="0"/>
              <a:t>Future </a:t>
            </a:r>
            <a:r>
              <a:rPr lang="en-US" sz="2400" b="1" dirty="0" smtClean="0"/>
              <a:t>negative </a:t>
            </a:r>
            <a:r>
              <a:rPr lang="en-US" sz="2400" b="1" dirty="0"/>
              <a:t>e</a:t>
            </a:r>
            <a:r>
              <a:rPr lang="en-US" sz="2400" b="1" dirty="0" smtClean="0"/>
              <a:t>arnings </a:t>
            </a:r>
            <a:r>
              <a:rPr lang="en-US" sz="2400" b="1" dirty="0" smtClean="0"/>
              <a:t>indicator</a:t>
            </a:r>
            <a:endParaRPr lang="en-US" sz="2400" b="1" dirty="0" smtClean="0"/>
          </a:p>
          <a:p>
            <a:r>
              <a:rPr lang="en-US" sz="2400" b="1" dirty="0" smtClean="0"/>
              <a:t>Future earnings decline </a:t>
            </a:r>
            <a:r>
              <a:rPr lang="en-US" sz="2400" b="1" dirty="0" smtClean="0"/>
              <a:t>indicator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77296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rgbClr val="002060"/>
                </a:solidFill>
              </a:rPr>
              <a:t>Feature Selection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5047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rgbClr val="002060"/>
                </a:solidFill>
              </a:rPr>
              <a:t>Variable Correlations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397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rgbClr val="002060"/>
                </a:solidFill>
              </a:rPr>
              <a:t>Feature Importance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9603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rgbClr val="002060"/>
                </a:solidFill>
              </a:rPr>
              <a:t>Results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MAE</a:t>
            </a:r>
          </a:p>
          <a:p>
            <a:r>
              <a:rPr lang="en-US" dirty="0" smtClean="0"/>
              <a:t>MPE</a:t>
            </a:r>
          </a:p>
          <a:p>
            <a:r>
              <a:rPr lang="en-US" dirty="0" smtClean="0"/>
              <a:t>RMSE</a:t>
            </a:r>
          </a:p>
          <a:p>
            <a:r>
              <a:rPr lang="en-US" dirty="0" smtClean="0"/>
              <a:t>Comparison to implied net income from analysts</a:t>
            </a:r>
          </a:p>
          <a:p>
            <a:r>
              <a:rPr lang="en-US" dirty="0" smtClean="0"/>
              <a:t>Trading strategy returns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880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TM01790491[[fn=Mylar]]</Template>
  <TotalTime>27058</TotalTime>
  <Words>95</Words>
  <Application>Microsoft Office PowerPoint</Application>
  <PresentationFormat>On-screen Show (4:3)</PresentationFormat>
  <Paragraphs>27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A Comparison of Shallow and Deep Learning Methods for Earnings Forecasts</vt:lpstr>
      <vt:lpstr>IBM Earnings</vt:lpstr>
      <vt:lpstr>MCD Earnings</vt:lpstr>
      <vt:lpstr>Outcomes</vt:lpstr>
      <vt:lpstr>Distribution of Outcomes</vt:lpstr>
      <vt:lpstr>Feature Selection</vt:lpstr>
      <vt:lpstr>Variable Correlations</vt:lpstr>
      <vt:lpstr>Feature Importance</vt:lpstr>
      <vt:lpstr>Results</vt:lpstr>
      <vt:lpstr>Models’ Error Analysis</vt:lpstr>
    </vt:vector>
  </TitlesOfParts>
  <Company>Ross School of Business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Accounting Comparability and Active vs. Passive Institutional Ownership</dc:title>
  <dc:creator>Ross School of Business</dc:creator>
  <cp:lastModifiedBy>Ross School of Business</cp:lastModifiedBy>
  <cp:revision>266</cp:revision>
  <cp:lastPrinted>2017-12-26T16:46:06Z</cp:lastPrinted>
  <dcterms:created xsi:type="dcterms:W3CDTF">2016-09-08T17:34:37Z</dcterms:created>
  <dcterms:modified xsi:type="dcterms:W3CDTF">2018-07-20T02:30:31Z</dcterms:modified>
</cp:coreProperties>
</file>