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5" r:id="rId4"/>
    <p:sldId id="308" r:id="rId5"/>
    <p:sldId id="298" r:id="rId6"/>
    <p:sldId id="303" r:id="rId7"/>
    <p:sldId id="299" r:id="rId8"/>
    <p:sldId id="310" r:id="rId9"/>
    <p:sldId id="311" r:id="rId10"/>
    <p:sldId id="309" r:id="rId11"/>
    <p:sldId id="300" r:id="rId12"/>
    <p:sldId id="301" r:id="rId13"/>
    <p:sldId id="261" r:id="rId14"/>
    <p:sldId id="273" r:id="rId15"/>
    <p:sldId id="302" r:id="rId16"/>
    <p:sldId id="304" r:id="rId17"/>
    <p:sldId id="305" r:id="rId18"/>
    <p:sldId id="306" r:id="rId19"/>
    <p:sldId id="307" r:id="rId20"/>
    <p:sldId id="280" r:id="rId21"/>
    <p:sldId id="268" r:id="rId22"/>
    <p:sldId id="271" r:id="rId23"/>
    <p:sldId id="283" r:id="rId24"/>
    <p:sldId id="291" r:id="rId25"/>
    <p:sldId id="296" r:id="rId26"/>
    <p:sldId id="297" r:id="rId27"/>
    <p:sldId id="272" r:id="rId28"/>
    <p:sldId id="295" r:id="rId29"/>
    <p:sldId id="265" r:id="rId30"/>
    <p:sldId id="284" r:id="rId31"/>
    <p:sldId id="288" r:id="rId32"/>
    <p:sldId id="285" r:id="rId33"/>
    <p:sldId id="289" r:id="rId34"/>
    <p:sldId id="270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5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ginald\Dropbox\Research\Comparability\report\presentation%20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'diffs by yr'!$A$24</c:f>
              <c:strCache>
                <c:ptCount val="1"/>
                <c:pt idx="0">
                  <c:v>High-Low Decile of Comparability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'diffs by yr'!$B$23:$U$23</c:f>
              <c:numCache>
                <c:formatCode>General</c:formatCode>
                <c:ptCount val="20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</c:numCache>
            </c:numRef>
          </c:cat>
          <c:val>
            <c:numRef>
              <c:f>'diffs by yr'!$B$24:$U$24</c:f>
              <c:numCache>
                <c:formatCode>0.0%</c:formatCode>
                <c:ptCount val="20"/>
                <c:pt idx="0">
                  <c:v>4.2999999999999997E-2</c:v>
                </c:pt>
                <c:pt idx="1">
                  <c:v>3.9002770083102503E-2</c:v>
                </c:pt>
                <c:pt idx="2">
                  <c:v>0.121</c:v>
                </c:pt>
                <c:pt idx="3">
                  <c:v>2.3E-2</c:v>
                </c:pt>
                <c:pt idx="4">
                  <c:v>7.3999999999999996E-2</c:v>
                </c:pt>
                <c:pt idx="5">
                  <c:v>4.5999999999999999E-2</c:v>
                </c:pt>
                <c:pt idx="6">
                  <c:v>3.1E-2</c:v>
                </c:pt>
                <c:pt idx="7">
                  <c:v>1.9E-2</c:v>
                </c:pt>
                <c:pt idx="8">
                  <c:v>3.4000000000000002E-2</c:v>
                </c:pt>
                <c:pt idx="9">
                  <c:v>1.0999999999999999E-2</c:v>
                </c:pt>
                <c:pt idx="10">
                  <c:v>1.0999999999999999E-2</c:v>
                </c:pt>
                <c:pt idx="11">
                  <c:v>2.1000000000000001E-2</c:v>
                </c:pt>
                <c:pt idx="12">
                  <c:v>6.8000000000000005E-2</c:v>
                </c:pt>
                <c:pt idx="13">
                  <c:v>3.7052631578947379E-2</c:v>
                </c:pt>
                <c:pt idx="14">
                  <c:v>1.7000000000000001E-2</c:v>
                </c:pt>
                <c:pt idx="15">
                  <c:v>0.02</c:v>
                </c:pt>
                <c:pt idx="16">
                  <c:v>3.5000000000000003E-2</c:v>
                </c:pt>
                <c:pt idx="17">
                  <c:v>5.5E-2</c:v>
                </c:pt>
                <c:pt idx="18">
                  <c:v>3.5999999999999997E-2</c:v>
                </c:pt>
                <c:pt idx="19">
                  <c:v>3.9E-2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945856"/>
        <c:axId val="162293248"/>
      </c:barChart>
      <c:catAx>
        <c:axId val="139945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2293248"/>
        <c:crosses val="autoZero"/>
        <c:auto val="1"/>
        <c:lblAlgn val="ctr"/>
        <c:lblOffset val="100"/>
        <c:noMultiLvlLbl val="0"/>
      </c:catAx>
      <c:valAx>
        <c:axId val="162293248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139945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2B70F-1D0F-486D-B339-E7A49852C705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1945A958-7C83-4E9E-8B49-5C0FC7548CBE}">
      <dgm:prSet phldrT="[Text]"/>
      <dgm:spPr/>
      <dgm:t>
        <a:bodyPr/>
        <a:lstStyle/>
        <a:p>
          <a:r>
            <a:rPr lang="en-US" dirty="0" smtClean="0"/>
            <a:t>Decreased managerial discretion</a:t>
          </a:r>
          <a:endParaRPr lang="en-US" dirty="0"/>
        </a:p>
      </dgm:t>
    </dgm:pt>
    <dgm:pt modelId="{1AC6BD6B-F176-4BD9-B39C-C60263714472}" type="parTrans" cxnId="{58A8936F-989A-4E5F-A3A6-850B1819AAF4}">
      <dgm:prSet/>
      <dgm:spPr/>
      <dgm:t>
        <a:bodyPr/>
        <a:lstStyle/>
        <a:p>
          <a:endParaRPr lang="en-US"/>
        </a:p>
      </dgm:t>
    </dgm:pt>
    <dgm:pt modelId="{D7049651-5F51-486A-9F47-B20036078150}" type="sibTrans" cxnId="{58A8936F-989A-4E5F-A3A6-850B1819AAF4}">
      <dgm:prSet/>
      <dgm:spPr/>
      <dgm:t>
        <a:bodyPr/>
        <a:lstStyle/>
        <a:p>
          <a:endParaRPr lang="en-US"/>
        </a:p>
      </dgm:t>
    </dgm:pt>
    <dgm:pt modelId="{EB6B35E5-9F86-4B54-804D-FB9076E6EB61}">
      <dgm:prSet phldrT="[Text]"/>
      <dgm:spPr/>
      <dgm:t>
        <a:bodyPr/>
        <a:lstStyle/>
        <a:p>
          <a:r>
            <a:rPr lang="en-US" dirty="0" smtClean="0"/>
            <a:t>More comparable financial statements</a:t>
          </a:r>
          <a:endParaRPr lang="en-US" dirty="0"/>
        </a:p>
      </dgm:t>
    </dgm:pt>
    <dgm:pt modelId="{7A6D7793-B870-4F59-9BC2-1B258E410CDF}" type="parTrans" cxnId="{44BA24DD-2D92-4CC8-B35D-F67922C38253}">
      <dgm:prSet/>
      <dgm:spPr/>
      <dgm:t>
        <a:bodyPr/>
        <a:lstStyle/>
        <a:p>
          <a:endParaRPr lang="en-US"/>
        </a:p>
      </dgm:t>
    </dgm:pt>
    <dgm:pt modelId="{FCA52E96-CB3C-441B-B840-6C4C632C5AD5}" type="sibTrans" cxnId="{44BA24DD-2D92-4CC8-B35D-F67922C38253}">
      <dgm:prSet/>
      <dgm:spPr/>
      <dgm:t>
        <a:bodyPr/>
        <a:lstStyle/>
        <a:p>
          <a:endParaRPr lang="en-US"/>
        </a:p>
      </dgm:t>
    </dgm:pt>
    <dgm:pt modelId="{D7256D8A-72BB-4DCE-B7A3-DEF583026122}">
      <dgm:prSet phldrT="[Text]"/>
      <dgm:spPr/>
      <dgm:t>
        <a:bodyPr/>
        <a:lstStyle/>
        <a:p>
          <a:r>
            <a:rPr lang="en-US" dirty="0" smtClean="0"/>
            <a:t>Fewer active investors w.r.t. passive investors</a:t>
          </a:r>
          <a:endParaRPr lang="en-US" dirty="0"/>
        </a:p>
      </dgm:t>
    </dgm:pt>
    <dgm:pt modelId="{9C927155-2AC8-49C2-A819-F97C8DE4CE41}" type="parTrans" cxnId="{1636862C-CCA2-4462-98A3-1824B132E117}">
      <dgm:prSet/>
      <dgm:spPr/>
      <dgm:t>
        <a:bodyPr/>
        <a:lstStyle/>
        <a:p>
          <a:endParaRPr lang="en-US"/>
        </a:p>
      </dgm:t>
    </dgm:pt>
    <dgm:pt modelId="{4102D0C3-1218-49B7-8DE4-270C40D8D632}" type="sibTrans" cxnId="{1636862C-CCA2-4462-98A3-1824B132E117}">
      <dgm:prSet/>
      <dgm:spPr/>
      <dgm:t>
        <a:bodyPr/>
        <a:lstStyle/>
        <a:p>
          <a:endParaRPr lang="en-US"/>
        </a:p>
      </dgm:t>
    </dgm:pt>
    <dgm:pt modelId="{DD8F0939-FD58-4997-B495-19B1E2F00573}" type="pres">
      <dgm:prSet presAssocID="{EC62B70F-1D0F-486D-B339-E7A49852C705}" presName="Name0" presStyleCnt="0">
        <dgm:presLayoutVars>
          <dgm:dir/>
          <dgm:resizeHandles val="exact"/>
        </dgm:presLayoutVars>
      </dgm:prSet>
      <dgm:spPr/>
    </dgm:pt>
    <dgm:pt modelId="{8391063A-8F4D-4483-943B-DE4DD8757DB8}" type="pres">
      <dgm:prSet presAssocID="{1945A958-7C83-4E9E-8B49-5C0FC7548C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548D8-D9D4-4641-8279-51DD55243FF0}" type="pres">
      <dgm:prSet presAssocID="{D7049651-5F51-486A-9F47-B2003607815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1DA1D5-C16E-49FE-A11F-E1AC367D9D9A}" type="pres">
      <dgm:prSet presAssocID="{D7049651-5F51-486A-9F47-B2003607815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8D03678-478E-4B9E-A055-23F1BE59213A}" type="pres">
      <dgm:prSet presAssocID="{EB6B35E5-9F86-4B54-804D-FB9076E6EB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4D45F-D26D-4A44-9D6D-4A28FFB6EC5A}" type="pres">
      <dgm:prSet presAssocID="{FCA52E96-CB3C-441B-B840-6C4C632C5AD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E244B7-7A22-4070-9003-6F04CDB1E427}" type="pres">
      <dgm:prSet presAssocID="{FCA52E96-CB3C-441B-B840-6C4C632C5AD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6DCB027-3A16-449B-AF35-9F2B31E13476}" type="pres">
      <dgm:prSet presAssocID="{D7256D8A-72BB-4DCE-B7A3-DEF5830261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8936F-989A-4E5F-A3A6-850B1819AAF4}" srcId="{EC62B70F-1D0F-486D-B339-E7A49852C705}" destId="{1945A958-7C83-4E9E-8B49-5C0FC7548CBE}" srcOrd="0" destOrd="0" parTransId="{1AC6BD6B-F176-4BD9-B39C-C60263714472}" sibTransId="{D7049651-5F51-486A-9F47-B20036078150}"/>
    <dgm:cxn modelId="{96383EAD-2D3B-4A17-94D3-200F1E187611}" type="presOf" srcId="{FCA52E96-CB3C-441B-B840-6C4C632C5AD5}" destId="{8254D45F-D26D-4A44-9D6D-4A28FFB6EC5A}" srcOrd="0" destOrd="0" presId="urn:microsoft.com/office/officeart/2005/8/layout/process1"/>
    <dgm:cxn modelId="{92E0A4D9-1789-4683-A284-E0D00C4265A1}" type="presOf" srcId="{D7049651-5F51-486A-9F47-B20036078150}" destId="{F11DA1D5-C16E-49FE-A11F-E1AC367D9D9A}" srcOrd="1" destOrd="0" presId="urn:microsoft.com/office/officeart/2005/8/layout/process1"/>
    <dgm:cxn modelId="{1277B319-E4B7-4DC0-9C81-5C9AAA704EC3}" type="presOf" srcId="{1945A958-7C83-4E9E-8B49-5C0FC7548CBE}" destId="{8391063A-8F4D-4483-943B-DE4DD8757DB8}" srcOrd="0" destOrd="0" presId="urn:microsoft.com/office/officeart/2005/8/layout/process1"/>
    <dgm:cxn modelId="{F76A3A80-7F95-41F2-9B7F-616BDABFA363}" type="presOf" srcId="{EB6B35E5-9F86-4B54-804D-FB9076E6EB61}" destId="{18D03678-478E-4B9E-A055-23F1BE59213A}" srcOrd="0" destOrd="0" presId="urn:microsoft.com/office/officeart/2005/8/layout/process1"/>
    <dgm:cxn modelId="{1636862C-CCA2-4462-98A3-1824B132E117}" srcId="{EC62B70F-1D0F-486D-B339-E7A49852C705}" destId="{D7256D8A-72BB-4DCE-B7A3-DEF583026122}" srcOrd="2" destOrd="0" parTransId="{9C927155-2AC8-49C2-A819-F97C8DE4CE41}" sibTransId="{4102D0C3-1218-49B7-8DE4-270C40D8D632}"/>
    <dgm:cxn modelId="{E7723F64-CB05-432C-899E-27AE978A492E}" type="presOf" srcId="{D7256D8A-72BB-4DCE-B7A3-DEF583026122}" destId="{56DCB027-3A16-449B-AF35-9F2B31E13476}" srcOrd="0" destOrd="0" presId="urn:microsoft.com/office/officeart/2005/8/layout/process1"/>
    <dgm:cxn modelId="{544B023B-1A99-4760-A6CD-1772AAA9701D}" type="presOf" srcId="{FCA52E96-CB3C-441B-B840-6C4C632C5AD5}" destId="{58E244B7-7A22-4070-9003-6F04CDB1E427}" srcOrd="1" destOrd="0" presId="urn:microsoft.com/office/officeart/2005/8/layout/process1"/>
    <dgm:cxn modelId="{44BA24DD-2D92-4CC8-B35D-F67922C38253}" srcId="{EC62B70F-1D0F-486D-B339-E7A49852C705}" destId="{EB6B35E5-9F86-4B54-804D-FB9076E6EB61}" srcOrd="1" destOrd="0" parTransId="{7A6D7793-B870-4F59-9BC2-1B258E410CDF}" sibTransId="{FCA52E96-CB3C-441B-B840-6C4C632C5AD5}"/>
    <dgm:cxn modelId="{B29FF763-D671-4E3E-ABD9-8048A6446A38}" type="presOf" srcId="{EC62B70F-1D0F-486D-B339-E7A49852C705}" destId="{DD8F0939-FD58-4997-B495-19B1E2F00573}" srcOrd="0" destOrd="0" presId="urn:microsoft.com/office/officeart/2005/8/layout/process1"/>
    <dgm:cxn modelId="{1CB909BE-5BCE-4E96-915A-10E97655E40D}" type="presOf" srcId="{D7049651-5F51-486A-9F47-B20036078150}" destId="{895548D8-D9D4-4641-8279-51DD55243FF0}" srcOrd="0" destOrd="0" presId="urn:microsoft.com/office/officeart/2005/8/layout/process1"/>
    <dgm:cxn modelId="{25C4DF12-4D71-460B-AFF9-4DF58A4F5E11}" type="presParOf" srcId="{DD8F0939-FD58-4997-B495-19B1E2F00573}" destId="{8391063A-8F4D-4483-943B-DE4DD8757DB8}" srcOrd="0" destOrd="0" presId="urn:microsoft.com/office/officeart/2005/8/layout/process1"/>
    <dgm:cxn modelId="{A4716F82-67E0-47CC-8420-4C3FC9B4C4D0}" type="presParOf" srcId="{DD8F0939-FD58-4997-B495-19B1E2F00573}" destId="{895548D8-D9D4-4641-8279-51DD55243FF0}" srcOrd="1" destOrd="0" presId="urn:microsoft.com/office/officeart/2005/8/layout/process1"/>
    <dgm:cxn modelId="{EC2B9CD4-7149-45B7-B43A-D9098F2A8CD1}" type="presParOf" srcId="{895548D8-D9D4-4641-8279-51DD55243FF0}" destId="{F11DA1D5-C16E-49FE-A11F-E1AC367D9D9A}" srcOrd="0" destOrd="0" presId="urn:microsoft.com/office/officeart/2005/8/layout/process1"/>
    <dgm:cxn modelId="{9EEA00B9-CF3F-4FA6-AC0D-BFF567BAEC05}" type="presParOf" srcId="{DD8F0939-FD58-4997-B495-19B1E2F00573}" destId="{18D03678-478E-4B9E-A055-23F1BE59213A}" srcOrd="2" destOrd="0" presId="urn:microsoft.com/office/officeart/2005/8/layout/process1"/>
    <dgm:cxn modelId="{FD7E6525-2CF9-40F4-86A8-42E71239FF83}" type="presParOf" srcId="{DD8F0939-FD58-4997-B495-19B1E2F00573}" destId="{8254D45F-D26D-4A44-9D6D-4A28FFB6EC5A}" srcOrd="3" destOrd="0" presId="urn:microsoft.com/office/officeart/2005/8/layout/process1"/>
    <dgm:cxn modelId="{4FB603B6-CAF3-4CED-90AF-9ECBED49363C}" type="presParOf" srcId="{8254D45F-D26D-4A44-9D6D-4A28FFB6EC5A}" destId="{58E244B7-7A22-4070-9003-6F04CDB1E427}" srcOrd="0" destOrd="0" presId="urn:microsoft.com/office/officeart/2005/8/layout/process1"/>
    <dgm:cxn modelId="{0F71D340-803C-4A68-9032-66629B58F6CF}" type="presParOf" srcId="{DD8F0939-FD58-4997-B495-19B1E2F00573}" destId="{56DCB027-3A16-449B-AF35-9F2B31E134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62B70F-1D0F-486D-B339-E7A49852C705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1945A958-7C83-4E9E-8B49-5C0FC7548CBE}">
      <dgm:prSet phldrT="[Text]"/>
      <dgm:spPr/>
      <dgm:t>
        <a:bodyPr/>
        <a:lstStyle/>
        <a:p>
          <a:r>
            <a:rPr lang="en-US" dirty="0" smtClean="0"/>
            <a:t>Increased managerial discretion</a:t>
          </a:r>
          <a:endParaRPr lang="en-US" dirty="0"/>
        </a:p>
      </dgm:t>
    </dgm:pt>
    <dgm:pt modelId="{1AC6BD6B-F176-4BD9-B39C-C60263714472}" type="parTrans" cxnId="{58A8936F-989A-4E5F-A3A6-850B1819AAF4}">
      <dgm:prSet/>
      <dgm:spPr/>
      <dgm:t>
        <a:bodyPr/>
        <a:lstStyle/>
        <a:p>
          <a:endParaRPr lang="en-US"/>
        </a:p>
      </dgm:t>
    </dgm:pt>
    <dgm:pt modelId="{D7049651-5F51-486A-9F47-B20036078150}" type="sibTrans" cxnId="{58A8936F-989A-4E5F-A3A6-850B1819AAF4}">
      <dgm:prSet/>
      <dgm:spPr/>
      <dgm:t>
        <a:bodyPr/>
        <a:lstStyle/>
        <a:p>
          <a:endParaRPr lang="en-US"/>
        </a:p>
      </dgm:t>
    </dgm:pt>
    <dgm:pt modelId="{EB6B35E5-9F86-4B54-804D-FB9076E6EB61}">
      <dgm:prSet phldrT="[Text]"/>
      <dgm:spPr/>
      <dgm:t>
        <a:bodyPr/>
        <a:lstStyle/>
        <a:p>
          <a:r>
            <a:rPr lang="en-US" dirty="0" smtClean="0"/>
            <a:t>Less comparable financial statements</a:t>
          </a:r>
          <a:endParaRPr lang="en-US" dirty="0"/>
        </a:p>
      </dgm:t>
    </dgm:pt>
    <dgm:pt modelId="{7A6D7793-B870-4F59-9BC2-1B258E410CDF}" type="parTrans" cxnId="{44BA24DD-2D92-4CC8-B35D-F67922C38253}">
      <dgm:prSet/>
      <dgm:spPr/>
      <dgm:t>
        <a:bodyPr/>
        <a:lstStyle/>
        <a:p>
          <a:endParaRPr lang="en-US"/>
        </a:p>
      </dgm:t>
    </dgm:pt>
    <dgm:pt modelId="{FCA52E96-CB3C-441B-B840-6C4C632C5AD5}" type="sibTrans" cxnId="{44BA24DD-2D92-4CC8-B35D-F67922C38253}">
      <dgm:prSet/>
      <dgm:spPr/>
      <dgm:t>
        <a:bodyPr/>
        <a:lstStyle/>
        <a:p>
          <a:endParaRPr lang="en-US"/>
        </a:p>
      </dgm:t>
    </dgm:pt>
    <dgm:pt modelId="{D7256D8A-72BB-4DCE-B7A3-DEF583026122}">
      <dgm:prSet phldrT="[Text]"/>
      <dgm:spPr/>
      <dgm:t>
        <a:bodyPr/>
        <a:lstStyle/>
        <a:p>
          <a:r>
            <a:rPr lang="en-US" dirty="0" smtClean="0"/>
            <a:t>More active investors w.r.t. passive investors</a:t>
          </a:r>
          <a:endParaRPr lang="en-US" dirty="0"/>
        </a:p>
      </dgm:t>
    </dgm:pt>
    <dgm:pt modelId="{9C927155-2AC8-49C2-A819-F97C8DE4CE41}" type="parTrans" cxnId="{1636862C-CCA2-4462-98A3-1824B132E117}">
      <dgm:prSet/>
      <dgm:spPr/>
      <dgm:t>
        <a:bodyPr/>
        <a:lstStyle/>
        <a:p>
          <a:endParaRPr lang="en-US"/>
        </a:p>
      </dgm:t>
    </dgm:pt>
    <dgm:pt modelId="{4102D0C3-1218-49B7-8DE4-270C40D8D632}" type="sibTrans" cxnId="{1636862C-CCA2-4462-98A3-1824B132E117}">
      <dgm:prSet/>
      <dgm:spPr/>
      <dgm:t>
        <a:bodyPr/>
        <a:lstStyle/>
        <a:p>
          <a:endParaRPr lang="en-US"/>
        </a:p>
      </dgm:t>
    </dgm:pt>
    <dgm:pt modelId="{DD8F0939-FD58-4997-B495-19B1E2F00573}" type="pres">
      <dgm:prSet presAssocID="{EC62B70F-1D0F-486D-B339-E7A49852C705}" presName="Name0" presStyleCnt="0">
        <dgm:presLayoutVars>
          <dgm:dir/>
          <dgm:resizeHandles val="exact"/>
        </dgm:presLayoutVars>
      </dgm:prSet>
      <dgm:spPr/>
    </dgm:pt>
    <dgm:pt modelId="{8391063A-8F4D-4483-943B-DE4DD8757DB8}" type="pres">
      <dgm:prSet presAssocID="{1945A958-7C83-4E9E-8B49-5C0FC7548C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548D8-D9D4-4641-8279-51DD55243FF0}" type="pres">
      <dgm:prSet presAssocID="{D7049651-5F51-486A-9F47-B2003607815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1DA1D5-C16E-49FE-A11F-E1AC367D9D9A}" type="pres">
      <dgm:prSet presAssocID="{D7049651-5F51-486A-9F47-B2003607815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8D03678-478E-4B9E-A055-23F1BE59213A}" type="pres">
      <dgm:prSet presAssocID="{EB6B35E5-9F86-4B54-804D-FB9076E6EB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4D45F-D26D-4A44-9D6D-4A28FFB6EC5A}" type="pres">
      <dgm:prSet presAssocID="{FCA52E96-CB3C-441B-B840-6C4C632C5AD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E244B7-7A22-4070-9003-6F04CDB1E427}" type="pres">
      <dgm:prSet presAssocID="{FCA52E96-CB3C-441B-B840-6C4C632C5AD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6DCB027-3A16-449B-AF35-9F2B31E13476}" type="pres">
      <dgm:prSet presAssocID="{D7256D8A-72BB-4DCE-B7A3-DEF5830261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8936F-989A-4E5F-A3A6-850B1819AAF4}" srcId="{EC62B70F-1D0F-486D-B339-E7A49852C705}" destId="{1945A958-7C83-4E9E-8B49-5C0FC7548CBE}" srcOrd="0" destOrd="0" parTransId="{1AC6BD6B-F176-4BD9-B39C-C60263714472}" sibTransId="{D7049651-5F51-486A-9F47-B20036078150}"/>
    <dgm:cxn modelId="{BBCC70DB-11E7-47A3-A620-D792AEC83B5E}" type="presOf" srcId="{FCA52E96-CB3C-441B-B840-6C4C632C5AD5}" destId="{58E244B7-7A22-4070-9003-6F04CDB1E427}" srcOrd="1" destOrd="0" presId="urn:microsoft.com/office/officeart/2005/8/layout/process1"/>
    <dgm:cxn modelId="{1636862C-CCA2-4462-98A3-1824B132E117}" srcId="{EC62B70F-1D0F-486D-B339-E7A49852C705}" destId="{D7256D8A-72BB-4DCE-B7A3-DEF583026122}" srcOrd="2" destOrd="0" parTransId="{9C927155-2AC8-49C2-A819-F97C8DE4CE41}" sibTransId="{4102D0C3-1218-49B7-8DE4-270C40D8D632}"/>
    <dgm:cxn modelId="{0F93BBF9-D6DE-4D50-A667-E297C874836C}" type="presOf" srcId="{D7049651-5F51-486A-9F47-B20036078150}" destId="{895548D8-D9D4-4641-8279-51DD55243FF0}" srcOrd="0" destOrd="0" presId="urn:microsoft.com/office/officeart/2005/8/layout/process1"/>
    <dgm:cxn modelId="{2829D59A-DBE1-469F-ACFB-AF3BE52E9B05}" type="presOf" srcId="{EB6B35E5-9F86-4B54-804D-FB9076E6EB61}" destId="{18D03678-478E-4B9E-A055-23F1BE59213A}" srcOrd="0" destOrd="0" presId="urn:microsoft.com/office/officeart/2005/8/layout/process1"/>
    <dgm:cxn modelId="{1AB4DBB3-56A6-41E2-82A7-11DD18DBD76F}" type="presOf" srcId="{D7256D8A-72BB-4DCE-B7A3-DEF583026122}" destId="{56DCB027-3A16-449B-AF35-9F2B31E13476}" srcOrd="0" destOrd="0" presId="urn:microsoft.com/office/officeart/2005/8/layout/process1"/>
    <dgm:cxn modelId="{0CC938A3-D11F-4339-8953-10D81FF1371A}" type="presOf" srcId="{EC62B70F-1D0F-486D-B339-E7A49852C705}" destId="{DD8F0939-FD58-4997-B495-19B1E2F00573}" srcOrd="0" destOrd="0" presId="urn:microsoft.com/office/officeart/2005/8/layout/process1"/>
    <dgm:cxn modelId="{44BA24DD-2D92-4CC8-B35D-F67922C38253}" srcId="{EC62B70F-1D0F-486D-B339-E7A49852C705}" destId="{EB6B35E5-9F86-4B54-804D-FB9076E6EB61}" srcOrd="1" destOrd="0" parTransId="{7A6D7793-B870-4F59-9BC2-1B258E410CDF}" sibTransId="{FCA52E96-CB3C-441B-B840-6C4C632C5AD5}"/>
    <dgm:cxn modelId="{B1F1A6FA-1C7D-4598-994C-3E4C33DCBB75}" type="presOf" srcId="{FCA52E96-CB3C-441B-B840-6C4C632C5AD5}" destId="{8254D45F-D26D-4A44-9D6D-4A28FFB6EC5A}" srcOrd="0" destOrd="0" presId="urn:microsoft.com/office/officeart/2005/8/layout/process1"/>
    <dgm:cxn modelId="{AE41641F-7749-453C-AC61-1E21BB3357FC}" type="presOf" srcId="{D7049651-5F51-486A-9F47-B20036078150}" destId="{F11DA1D5-C16E-49FE-A11F-E1AC367D9D9A}" srcOrd="1" destOrd="0" presId="urn:microsoft.com/office/officeart/2005/8/layout/process1"/>
    <dgm:cxn modelId="{7F86EDFA-895B-4D86-BBE3-8BD320CA6995}" type="presOf" srcId="{1945A958-7C83-4E9E-8B49-5C0FC7548CBE}" destId="{8391063A-8F4D-4483-943B-DE4DD8757DB8}" srcOrd="0" destOrd="0" presId="urn:microsoft.com/office/officeart/2005/8/layout/process1"/>
    <dgm:cxn modelId="{AADD1BA3-E822-450F-92A1-D816BC48EDC3}" type="presParOf" srcId="{DD8F0939-FD58-4997-B495-19B1E2F00573}" destId="{8391063A-8F4D-4483-943B-DE4DD8757DB8}" srcOrd="0" destOrd="0" presId="urn:microsoft.com/office/officeart/2005/8/layout/process1"/>
    <dgm:cxn modelId="{9DD29EDF-FBB1-4AA4-90DF-32BB985A192A}" type="presParOf" srcId="{DD8F0939-FD58-4997-B495-19B1E2F00573}" destId="{895548D8-D9D4-4641-8279-51DD55243FF0}" srcOrd="1" destOrd="0" presId="urn:microsoft.com/office/officeart/2005/8/layout/process1"/>
    <dgm:cxn modelId="{BDC0E66B-29BB-4B38-AA8C-880E043FC070}" type="presParOf" srcId="{895548D8-D9D4-4641-8279-51DD55243FF0}" destId="{F11DA1D5-C16E-49FE-A11F-E1AC367D9D9A}" srcOrd="0" destOrd="0" presId="urn:microsoft.com/office/officeart/2005/8/layout/process1"/>
    <dgm:cxn modelId="{AE1E4CEF-3CAA-4881-B167-44DA1F1FD398}" type="presParOf" srcId="{DD8F0939-FD58-4997-B495-19B1E2F00573}" destId="{18D03678-478E-4B9E-A055-23F1BE59213A}" srcOrd="2" destOrd="0" presId="urn:microsoft.com/office/officeart/2005/8/layout/process1"/>
    <dgm:cxn modelId="{327427AE-FE01-42A5-B46E-9707AE0A0FC9}" type="presParOf" srcId="{DD8F0939-FD58-4997-B495-19B1E2F00573}" destId="{8254D45F-D26D-4A44-9D6D-4A28FFB6EC5A}" srcOrd="3" destOrd="0" presId="urn:microsoft.com/office/officeart/2005/8/layout/process1"/>
    <dgm:cxn modelId="{9110EB33-EE41-4A7B-A7F9-6C8C9AB28856}" type="presParOf" srcId="{8254D45F-D26D-4A44-9D6D-4A28FFB6EC5A}" destId="{58E244B7-7A22-4070-9003-6F04CDB1E427}" srcOrd="0" destOrd="0" presId="urn:microsoft.com/office/officeart/2005/8/layout/process1"/>
    <dgm:cxn modelId="{48AA667D-78E3-4E80-9211-96462125A908}" type="presParOf" srcId="{DD8F0939-FD58-4997-B495-19B1E2F00573}" destId="{56DCB027-3A16-449B-AF35-9F2B31E134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063A-8F4D-4483-943B-DE4DD8757DB8}">
      <dsp:nvSpPr>
        <dsp:cNvPr id="0" name=""/>
        <dsp:cNvSpPr/>
      </dsp:nvSpPr>
      <dsp:spPr>
        <a:xfrm>
          <a:off x="7233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Decreased managerial discretion</a:t>
          </a:r>
          <a:endParaRPr lang="en-US" sz="1800" kern="1200" dirty="0"/>
        </a:p>
      </dsp:txBody>
      <dsp:txXfrm>
        <a:off x="45225" y="357010"/>
        <a:ext cx="2085893" cy="1221142"/>
      </dsp:txXfrm>
    </dsp:sp>
    <dsp:sp modelId="{895548D8-D9D4-4641-8279-51DD55243FF0}">
      <dsp:nvSpPr>
        <dsp:cNvPr id="0" name=""/>
        <dsp:cNvSpPr/>
      </dsp:nvSpPr>
      <dsp:spPr>
        <a:xfrm>
          <a:off x="2385298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85298" y="806737"/>
        <a:ext cx="320822" cy="321687"/>
      </dsp:txXfrm>
    </dsp:sp>
    <dsp:sp modelId="{18D03678-478E-4B9E-A055-23F1BE59213A}">
      <dsp:nvSpPr>
        <dsp:cNvPr id="0" name=""/>
        <dsp:cNvSpPr/>
      </dsp:nvSpPr>
      <dsp:spPr>
        <a:xfrm>
          <a:off x="3033861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 comparable financial statements</a:t>
          </a:r>
          <a:endParaRPr lang="en-US" sz="1800" kern="1200" dirty="0"/>
        </a:p>
      </dsp:txBody>
      <dsp:txXfrm>
        <a:off x="3071853" y="357010"/>
        <a:ext cx="2085893" cy="1221142"/>
      </dsp:txXfrm>
    </dsp:sp>
    <dsp:sp modelId="{8254D45F-D26D-4A44-9D6D-4A28FFB6EC5A}">
      <dsp:nvSpPr>
        <dsp:cNvPr id="0" name=""/>
        <dsp:cNvSpPr/>
      </dsp:nvSpPr>
      <dsp:spPr>
        <a:xfrm>
          <a:off x="5411926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11926" y="806737"/>
        <a:ext cx="320822" cy="321687"/>
      </dsp:txXfrm>
    </dsp:sp>
    <dsp:sp modelId="{56DCB027-3A16-449B-AF35-9F2B31E13476}">
      <dsp:nvSpPr>
        <dsp:cNvPr id="0" name=""/>
        <dsp:cNvSpPr/>
      </dsp:nvSpPr>
      <dsp:spPr>
        <a:xfrm>
          <a:off x="6060489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Fewer active investors w.r.t. passive investors</a:t>
          </a:r>
          <a:endParaRPr lang="en-US" sz="1800" kern="1200" dirty="0"/>
        </a:p>
      </dsp:txBody>
      <dsp:txXfrm>
        <a:off x="6098481" y="357010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063A-8F4D-4483-943B-DE4DD8757DB8}">
      <dsp:nvSpPr>
        <dsp:cNvPr id="0" name=""/>
        <dsp:cNvSpPr/>
      </dsp:nvSpPr>
      <dsp:spPr>
        <a:xfrm>
          <a:off x="7233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Increased managerial discretion</a:t>
          </a:r>
          <a:endParaRPr lang="en-US" sz="1800" kern="1200" dirty="0"/>
        </a:p>
      </dsp:txBody>
      <dsp:txXfrm>
        <a:off x="45225" y="357010"/>
        <a:ext cx="2085893" cy="1221142"/>
      </dsp:txXfrm>
    </dsp:sp>
    <dsp:sp modelId="{895548D8-D9D4-4641-8279-51DD55243FF0}">
      <dsp:nvSpPr>
        <dsp:cNvPr id="0" name=""/>
        <dsp:cNvSpPr/>
      </dsp:nvSpPr>
      <dsp:spPr>
        <a:xfrm>
          <a:off x="2385298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85298" y="806737"/>
        <a:ext cx="320822" cy="321687"/>
      </dsp:txXfrm>
    </dsp:sp>
    <dsp:sp modelId="{18D03678-478E-4B9E-A055-23F1BE59213A}">
      <dsp:nvSpPr>
        <dsp:cNvPr id="0" name=""/>
        <dsp:cNvSpPr/>
      </dsp:nvSpPr>
      <dsp:spPr>
        <a:xfrm>
          <a:off x="3033861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Less comparable financial statements</a:t>
          </a:r>
          <a:endParaRPr lang="en-US" sz="1800" kern="1200" dirty="0"/>
        </a:p>
      </dsp:txBody>
      <dsp:txXfrm>
        <a:off x="3071853" y="357010"/>
        <a:ext cx="2085893" cy="1221142"/>
      </dsp:txXfrm>
    </dsp:sp>
    <dsp:sp modelId="{8254D45F-D26D-4A44-9D6D-4A28FFB6EC5A}">
      <dsp:nvSpPr>
        <dsp:cNvPr id="0" name=""/>
        <dsp:cNvSpPr/>
      </dsp:nvSpPr>
      <dsp:spPr>
        <a:xfrm>
          <a:off x="5411926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11926" y="806737"/>
        <a:ext cx="320822" cy="321687"/>
      </dsp:txXfrm>
    </dsp:sp>
    <dsp:sp modelId="{56DCB027-3A16-449B-AF35-9F2B31E13476}">
      <dsp:nvSpPr>
        <dsp:cNvPr id="0" name=""/>
        <dsp:cNvSpPr/>
      </dsp:nvSpPr>
      <dsp:spPr>
        <a:xfrm>
          <a:off x="6060489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 active investors w.r.t. passive investors</a:t>
          </a:r>
          <a:endParaRPr lang="en-US" sz="1800" kern="1200" dirty="0"/>
        </a:p>
      </dsp:txBody>
      <dsp:txXfrm>
        <a:off x="6098481" y="3570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96CF9-8466-4DEA-9B79-ACB1BA644A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8FEA59-17CD-417C-BF1C-852C385E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 smtClean="0"/>
              <a:t>Define active and passive</a:t>
            </a:r>
          </a:p>
          <a:p>
            <a:pPr defTabSz="966612">
              <a:defRPr/>
            </a:pPr>
            <a:endParaRPr lang="en-US" dirty="0" smtClean="0"/>
          </a:p>
          <a:p>
            <a:pPr defTabSz="966612">
              <a:defRPr/>
            </a:pPr>
            <a:r>
              <a:rPr lang="en-US" dirty="0" smtClean="0"/>
              <a:t>Establish some empirical regularities</a:t>
            </a:r>
          </a:p>
          <a:p>
            <a:endParaRPr lang="en-US" dirty="0" smtClean="0"/>
          </a:p>
          <a:p>
            <a:r>
              <a:rPr lang="en-US" dirty="0" smtClean="0"/>
              <a:t>Are index funds in the sample?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that</a:t>
            </a:r>
            <a:r>
              <a:rPr lang="en-US" baseline="0" dirty="0" smtClean="0"/>
              <a:t> the specific directions of causality are not important, just the channel itself. Investment = f(</a:t>
            </a:r>
            <a:r>
              <a:rPr lang="en-US" baseline="0" dirty="0" err="1" smtClean="0"/>
              <a:t>comparbility</a:t>
            </a:r>
            <a:r>
              <a:rPr lang="en-US" baseline="0" dirty="0" smtClean="0"/>
              <a:t>), where comparability = g(discretion). An incremental contribution of my paper is to provide evidence on the relation between managerial discretion and comparability.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clearly</a:t>
            </a:r>
            <a:r>
              <a:rPr lang="en-US" baseline="0" dirty="0" smtClean="0"/>
              <a:t> an empirical question. And the answer will depend on the outcome under study and the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 smtClean="0"/>
              <a:t>Discuss definition of comparability</a:t>
            </a:r>
          </a:p>
          <a:p>
            <a:r>
              <a:rPr lang="en-US" dirty="0" smtClean="0"/>
              <a:t>TODO:</a:t>
            </a:r>
            <a:r>
              <a:rPr lang="en-US" baseline="0" dirty="0" smtClean="0"/>
              <a:t> Add more. Clear and concise answer to “what do you mean by ‘comparability’?”</a:t>
            </a:r>
          </a:p>
          <a:p>
            <a:r>
              <a:rPr lang="en-US" baseline="0" dirty="0" smtClean="0"/>
              <a:t>	* Mapping of economic reality to accounting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r>
              <a:rPr lang="en-US" dirty="0" err="1" smtClean="0"/>
              <a:t>detaails</a:t>
            </a:r>
            <a:r>
              <a:rPr lang="en-US" dirty="0" smtClean="0"/>
              <a:t> of constructing </a:t>
            </a:r>
            <a:r>
              <a:rPr lang="en-US" dirty="0" err="1" smtClean="0"/>
              <a:t>cossim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short</a:t>
            </a:r>
            <a:r>
              <a:rPr lang="en-US" baseline="0" dirty="0" smtClean="0"/>
              <a:t> example with text snippets: highlight similar, dissimilar text.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 the presence of boilerplate alter measurement?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vector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vector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 smtClean="0"/>
              <a:t>Motivation: Brief review of lit around differential informational advantages.</a:t>
            </a:r>
          </a:p>
          <a:p>
            <a:pPr defTabSz="966612">
              <a:defRPr/>
            </a:pPr>
            <a:r>
              <a:rPr lang="en-US" dirty="0" smtClean="0"/>
              <a:t>Tension.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F744-1A96-4C0E-9082-654B9F5094B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Demands Comparability? Active vs. Passive Institutional </a:t>
            </a:r>
            <a:r>
              <a:rPr lang="en-US" dirty="0" smtClean="0"/>
              <a:t>Investors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Reginald </a:t>
            </a:r>
            <a:r>
              <a:rPr lang="en-US" dirty="0" smtClean="0"/>
              <a:t>Edwards</a:t>
            </a:r>
          </a:p>
          <a:p>
            <a:endParaRPr lang="en-US" dirty="0" smtClean="0"/>
          </a:p>
          <a:p>
            <a:r>
              <a:rPr lang="en-US" sz="2400" dirty="0" smtClean="0"/>
              <a:t>February 2018</a:t>
            </a:r>
          </a:p>
          <a:p>
            <a:endParaRPr lang="en-US" sz="2400" dirty="0" smtClean="0"/>
          </a:p>
          <a:p>
            <a:r>
              <a:rPr lang="en-US" sz="1800" i="1" dirty="0" smtClean="0"/>
              <a:t>Presented at The University of San Francisco School of Management</a:t>
            </a:r>
            <a:endParaRPr lang="en-US" sz="1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2" y="5715000"/>
            <a:ext cx="4114808" cy="960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75122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7856"/>
            <a:ext cx="3200400" cy="24176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i="1" dirty="0"/>
              <a:t>COMP</a:t>
            </a:r>
            <a:r>
              <a:rPr lang="en-US" sz="2400" i="1" baseline="-25000" dirty="0"/>
              <a:t>BOEING</a:t>
            </a:r>
            <a:r>
              <a:rPr lang="en-US" sz="2400" i="1" dirty="0"/>
              <a:t> = </a:t>
            </a:r>
            <a:r>
              <a:rPr lang="en-US" sz="2400" i="1" dirty="0" smtClean="0"/>
              <a:t>10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i="1" dirty="0" smtClean="0"/>
              <a:t>COMP</a:t>
            </a:r>
            <a:r>
              <a:rPr lang="en-US" sz="2400" i="1" baseline="-25000" dirty="0" smtClean="0"/>
              <a:t>AIRBUS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6</a:t>
            </a:r>
            <a:endParaRPr lang="en-US" sz="2400" i="1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400" i="1" dirty="0" smtClean="0"/>
              <a:t>COMP</a:t>
            </a:r>
            <a:r>
              <a:rPr lang="en-US" sz="2400" i="1" baseline="-25000" dirty="0" smtClean="0"/>
              <a:t>LOCKHEED</a:t>
            </a:r>
            <a:r>
              <a:rPr lang="en-US" sz="2400" i="1" dirty="0" smtClean="0"/>
              <a:t> </a:t>
            </a:r>
            <a:r>
              <a:rPr lang="en-US" sz="2400" i="1" dirty="0"/>
              <a:t>= 6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1616034"/>
            <a:ext cx="1371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Airbus</a:t>
            </a:r>
          </a:p>
        </p:txBody>
      </p:sp>
      <p:sp>
        <p:nvSpPr>
          <p:cNvPr id="6" name="Oval 5"/>
          <p:cNvSpPr/>
          <p:nvPr/>
        </p:nvSpPr>
        <p:spPr>
          <a:xfrm>
            <a:off x="3124200" y="3627417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Lockheed</a:t>
            </a:r>
          </a:p>
        </p:txBody>
      </p:sp>
      <p:sp>
        <p:nvSpPr>
          <p:cNvPr id="7" name="Oval 6"/>
          <p:cNvSpPr/>
          <p:nvPr/>
        </p:nvSpPr>
        <p:spPr>
          <a:xfrm>
            <a:off x="7162800" y="2209800"/>
            <a:ext cx="1371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Boeing</a:t>
            </a:r>
          </a:p>
        </p:txBody>
      </p:sp>
      <p:cxnSp>
        <p:nvCxnSpPr>
          <p:cNvPr id="12" name="Straight Connector 11"/>
          <p:cNvCxnSpPr>
            <a:stCxn id="5" idx="6"/>
            <a:endCxn id="7" idx="2"/>
          </p:cNvCxnSpPr>
          <p:nvPr/>
        </p:nvCxnSpPr>
        <p:spPr>
          <a:xfrm>
            <a:off x="4724400" y="2225634"/>
            <a:ext cx="243840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7" idx="3"/>
          </p:cNvCxnSpPr>
          <p:nvPr/>
        </p:nvCxnSpPr>
        <p:spPr>
          <a:xfrm flipV="1">
            <a:off x="4953000" y="3250452"/>
            <a:ext cx="2410666" cy="106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6" idx="0"/>
          </p:cNvCxnSpPr>
          <p:nvPr/>
        </p:nvCxnSpPr>
        <p:spPr>
          <a:xfrm>
            <a:off x="4038600" y="2835234"/>
            <a:ext cx="0" cy="792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0" y="2148444"/>
            <a:ext cx="533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48400" y="3827356"/>
            <a:ext cx="533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60272" y="3012374"/>
            <a:ext cx="443345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2801135"/>
                  </p:ext>
                </p:extLst>
              </p:nvPr>
            </p:nvGraphicFramePr>
            <p:xfrm>
              <a:off x="1600200" y="1524000"/>
              <a:ext cx="5943599" cy="41950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26227"/>
                    <a:gridCol w="1215736"/>
                    <a:gridCol w="1350818"/>
                    <a:gridCol w="1350818"/>
                  </a:tblGrid>
                  <a:tr h="600726">
                    <a:tc gridSpan="4"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Univariate regressions</a:t>
                          </a:r>
                          <a:r>
                            <a:rPr lang="en-US" sz="1600" baseline="0" dirty="0" smtClean="0"/>
                            <a:t> of the form: </a:t>
                          </a:r>
                          <a:endParaRPr lang="en-US" sz="1600" baseline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aseline="0" smtClean="0">
                                    <a:latin typeface="Cambria Math"/>
                                  </a:rPr>
                                  <m:t>𝑪𝑶𝑴</m:t>
                                </m:r>
                                <m:sSub>
                                  <m:sSubPr>
                                    <m:ctrlPr>
                                      <a:rPr lang="en-US" sz="160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aseline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600" baseline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1600" baseline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1600" baseline="0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b="1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3956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Covariate</a:t>
                          </a:r>
                          <a:endParaRPr lang="en-US" sz="16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Coeff</a:t>
                          </a:r>
                          <a:endParaRPr lang="en-US" sz="16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Std</a:t>
                          </a:r>
                          <a:r>
                            <a:rPr lang="en-US" sz="1600" b="1" baseline="0" dirty="0" smtClean="0"/>
                            <a:t> Error</a:t>
                          </a:r>
                          <a:endParaRPr lang="en-US" sz="16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dirty="0" smtClean="0"/>
                            <a:t>t</a:t>
                          </a:r>
                          <a:endParaRPr lang="en-US" sz="1600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ROA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-0.948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0.175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5.417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SP500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-0.447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9.313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LEVERAGE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-0.350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3.398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ASSETS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-0.084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9.333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MVE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-0.073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8.111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DIV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-0.022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7.333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NANALYSTS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-0.014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7.000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AGE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-0.007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7.000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PRICE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-0.006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6.000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TURNOVER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0.072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-5.143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TANG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0.233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-1.701</a:t>
                          </a:r>
                        </a:p>
                      </a:txBody>
                      <a:tcPr marL="9525" marR="9525" marT="9525" marB="0" anchor="b"/>
                    </a:tc>
                  </a:tr>
                  <a:tr h="24235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COMP</a:t>
                          </a:r>
                          <a:r>
                            <a:rPr lang="en-US" sz="1600" b="0" i="1" u="none" strike="noStrike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</a:t>
                          </a:r>
                          <a:endParaRPr lang="en-US" sz="1600" b="0" i="1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0.514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35.52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2801135"/>
                  </p:ext>
                </p:extLst>
              </p:nvPr>
            </p:nvGraphicFramePr>
            <p:xfrm>
              <a:off x="1600200" y="1524000"/>
              <a:ext cx="5943599" cy="41950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26227"/>
                    <a:gridCol w="1215736"/>
                    <a:gridCol w="1350818"/>
                    <a:gridCol w="1350818"/>
                  </a:tblGrid>
                  <a:tr h="600726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3" t="-2020" r="-103" b="-6171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b="1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3956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Covariate</a:t>
                          </a:r>
                          <a:endParaRPr lang="en-US" sz="16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Coeff</a:t>
                          </a:r>
                          <a:endParaRPr lang="en-US" sz="16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Std</a:t>
                          </a:r>
                          <a:r>
                            <a:rPr lang="en-US" sz="1600" b="1" baseline="0" dirty="0" smtClean="0"/>
                            <a:t> Error</a:t>
                          </a:r>
                          <a:endParaRPr lang="en-US" sz="16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dirty="0" smtClean="0"/>
                            <a:t>t</a:t>
                          </a:r>
                          <a:endParaRPr lang="en-US" sz="1600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ROA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-0.948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0.175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5.417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SP500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-0.447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9.313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LEVERAGE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-0.350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3.398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ASSETS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-0.084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9.333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MVE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-0.073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8.111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DIV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-0.022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7.333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NANALYSTS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-0.014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7.000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AGE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-0.007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7.000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PRICE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-0.006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6.000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TURNOVER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0.072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-5.143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TANG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0.233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-1.701</a:t>
                          </a:r>
                        </a:p>
                      </a:txBody>
                      <a:tcPr marL="9525" marR="9525" marT="9525" marB="0" anchor="b"/>
                    </a:tc>
                  </a:tr>
                  <a:tr h="2533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COMP</a:t>
                          </a:r>
                          <a:r>
                            <a:rPr lang="en-US" sz="1600" b="0" i="1" u="none" strike="noStrike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</a:t>
                          </a:r>
                          <a:endParaRPr lang="en-US" sz="1600" b="0" i="1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0.514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35.52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838200" y="2754086"/>
            <a:ext cx="7162800" cy="221969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838200" y="5029200"/>
            <a:ext cx="7162800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838200" y="5482442"/>
            <a:ext cx="7162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396529"/>
              </p:ext>
            </p:extLst>
          </p:nvPr>
        </p:nvGraphicFramePr>
        <p:xfrm>
          <a:off x="990600" y="5181600"/>
          <a:ext cx="6946904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753"/>
                <a:gridCol w="635850"/>
                <a:gridCol w="784532"/>
                <a:gridCol w="521967"/>
                <a:gridCol w="521967"/>
                <a:gridCol w="521967"/>
                <a:gridCol w="521967"/>
                <a:gridCol w="521967"/>
                <a:gridCol w="521967"/>
                <a:gridCol w="521967"/>
              </a:tblGrid>
              <a:tr h="247650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Percentile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Std Dev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r>
                        <a:rPr lang="en-US" sz="1400" u="none" strike="noStrike" baseline="30000">
                          <a:effectLst/>
                        </a:rPr>
                        <a:t>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r>
                        <a:rPr lang="en-US" sz="1400" u="none" strike="noStrike" baseline="30000">
                          <a:effectLst/>
                        </a:rPr>
                        <a:t>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r>
                        <a:rPr lang="en-US" sz="1400" u="none" strike="noStrike" baseline="30000">
                          <a:effectLst/>
                        </a:rPr>
                        <a:t>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r>
                        <a:rPr lang="en-US" sz="1400" u="none" strike="noStrike" baseline="30000">
                          <a:effectLst/>
                        </a:rPr>
                        <a:t>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r>
                        <a:rPr lang="en-US" sz="1400" u="none" strike="noStrike" baseline="30000">
                          <a:effectLst/>
                        </a:rPr>
                        <a:t>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r>
                        <a:rPr lang="en-US" sz="1400" u="none" strike="noStrike" baseline="30000">
                          <a:effectLst/>
                        </a:rPr>
                        <a:t>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99</a:t>
                      </a:r>
                      <a:r>
                        <a:rPr lang="en-US" sz="1400" u="none" strike="noStrike" baseline="30000">
                          <a:effectLst/>
                        </a:rPr>
                        <a:t>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Peer firm comparability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Own-firm comparability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Information and Investor Preferences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 smtClean="0"/>
              <a:t>Empirical Evidence is Mixed: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Brian Miller (TAR, 2010): Small investors trade less when 10-Ks are more complex (longer)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Mark </a:t>
            </a:r>
            <a:r>
              <a:rPr lang="en-US" dirty="0" err="1" smtClean="0"/>
              <a:t>Maffett</a:t>
            </a:r>
            <a:r>
              <a:rPr lang="en-US" dirty="0" smtClean="0"/>
              <a:t> (JAE, 2012): Weaker governance and disclosure laws lead to informed trading by institutions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Elliot, </a:t>
            </a:r>
            <a:r>
              <a:rPr lang="en-US" dirty="0" err="1" smtClean="0"/>
              <a:t>Rennekamp</a:t>
            </a:r>
            <a:r>
              <a:rPr lang="en-US" dirty="0" smtClean="0"/>
              <a:t>, and White (Rev. Acc. Stud., 2015): Investors prefer easier to understand (more concrete language) disclosures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/>
              <a:t>Analytical Models: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 trader’s preference for information likely depends on precision of her private information (Merton, 1987; Kim and </a:t>
            </a:r>
            <a:r>
              <a:rPr lang="en-US" dirty="0" err="1" smtClean="0"/>
              <a:t>Verrecchia</a:t>
            </a:r>
            <a:r>
              <a:rPr lang="en-US" dirty="0" smtClean="0"/>
              <a:t>, 1994)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Active vs Passive Institutional Investor Ownership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b="1" dirty="0" smtClean="0"/>
              <a:t>Active institutional investors</a:t>
            </a:r>
            <a:r>
              <a:rPr lang="en-US" sz="1600" dirty="0" smtClean="0"/>
              <a:t>: investment companies and advisors, pensions, and endowments</a:t>
            </a:r>
          </a:p>
          <a:p>
            <a:pPr>
              <a:lnSpc>
                <a:spcPct val="170000"/>
              </a:lnSpc>
            </a:pPr>
            <a:r>
              <a:rPr lang="en-US" sz="1600" b="1" dirty="0" smtClean="0"/>
              <a:t>Passive institutional investors</a:t>
            </a:r>
            <a:r>
              <a:rPr lang="en-US" sz="1600" dirty="0" smtClean="0"/>
              <a:t>: banks and insurance companies 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Potential misclassification: small, but growing fraction of investment companies include passive funds [see Appel, </a:t>
            </a:r>
            <a:r>
              <a:rPr lang="en-US" sz="1600" dirty="0" err="1" smtClean="0"/>
              <a:t>Gormley</a:t>
            </a:r>
            <a:r>
              <a:rPr lang="en-US" sz="1600" dirty="0" smtClean="0"/>
              <a:t>, and </a:t>
            </a:r>
            <a:r>
              <a:rPr lang="en-US" sz="1600" dirty="0" err="1" smtClean="0"/>
              <a:t>Keim</a:t>
            </a:r>
            <a:r>
              <a:rPr lang="en-US" sz="1600" dirty="0" smtClean="0"/>
              <a:t> (JFE, 2016)]</a:t>
            </a:r>
          </a:p>
          <a:p>
            <a:pPr>
              <a:lnSpc>
                <a:spcPct val="170000"/>
              </a:lnSpc>
            </a:pP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en-US" sz="1600" dirty="0" smtClean="0"/>
              <a:t>Outcome variables:</a:t>
            </a:r>
          </a:p>
          <a:p>
            <a:pPr lvl="1">
              <a:lnSpc>
                <a:spcPct val="170000"/>
              </a:lnSpc>
            </a:pPr>
            <a:r>
              <a:rPr lang="en-US" sz="1600" b="1" i="1" dirty="0" smtClean="0"/>
              <a:t>PCT-ACTIVE</a:t>
            </a:r>
            <a:r>
              <a:rPr lang="en-US" sz="1600" dirty="0" smtClean="0"/>
              <a:t>: Proportion of active investor dollars over passive and active investor dollars</a:t>
            </a:r>
          </a:p>
          <a:p>
            <a:pPr lvl="1">
              <a:lnSpc>
                <a:spcPct val="170000"/>
              </a:lnSpc>
            </a:pPr>
            <a:r>
              <a:rPr lang="en-US" sz="1600" b="1" i="1" dirty="0" smtClean="0"/>
              <a:t>NUM-ACTIVE</a:t>
            </a:r>
            <a:r>
              <a:rPr lang="en-US" sz="1600" dirty="0" smtClean="0"/>
              <a:t>: Proportion of number of active investors over passive and active investors</a:t>
            </a:r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57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002060"/>
                </a:solidFill>
              </a:rPr>
              <a:t>Active-to-Passive Institutional Ownership Ratio and Comparability </a:t>
            </a:r>
            <a:r>
              <a:rPr lang="en-US" sz="3200" dirty="0" smtClean="0">
                <a:solidFill>
                  <a:srgbClr val="002060"/>
                </a:solidFill>
              </a:rPr>
              <a:t>(</a:t>
            </a:r>
            <a:r>
              <a:rPr lang="en-US" sz="3200" dirty="0" smtClean="0">
                <a:solidFill>
                  <a:srgbClr val="002060"/>
                </a:solidFill>
              </a:rPr>
              <a:t>Low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minus </a:t>
            </a:r>
            <a:r>
              <a:rPr lang="en-US" sz="3200" dirty="0" smtClean="0">
                <a:solidFill>
                  <a:srgbClr val="002060"/>
                </a:solidFill>
              </a:rPr>
              <a:t>High </a:t>
            </a:r>
            <a:r>
              <a:rPr lang="en-US" sz="3200" dirty="0" smtClean="0">
                <a:solidFill>
                  <a:srgbClr val="002060"/>
                </a:solidFill>
              </a:rPr>
              <a:t>Deciles)</a:t>
            </a:r>
            <a:endParaRPr 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73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Empirical Design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OLS regressions with levels, lagged </a:t>
                </a:r>
                <a:r>
                  <a:rPr lang="en-US" i="1" dirty="0" smtClean="0"/>
                  <a:t>PCT-ACTIVE </a:t>
                </a:r>
                <a:r>
                  <a:rPr lang="en-US" dirty="0" smtClean="0"/>
                  <a:t>(and </a:t>
                </a:r>
                <a:r>
                  <a:rPr lang="en-US" i="1" dirty="0" smtClean="0"/>
                  <a:t>NUM-ACTIVE</a:t>
                </a:r>
                <a:r>
                  <a:rPr lang="en-US" dirty="0" smtClean="0"/>
                  <a:t>) </a:t>
                </a:r>
                <a:r>
                  <a:rPr lang="en-US" dirty="0"/>
                  <a:t>firm-fixed </a:t>
                </a:r>
                <a:r>
                  <a:rPr lang="en-US" dirty="0" smtClean="0"/>
                  <a:t>effects, industry-clustered standard errors: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𝑃𝐶𝑇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𝐴𝐶𝑇𝐼𝑉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𝐶𝑂𝑀𝑃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𝑃𝐶𝑇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𝐴𝐶𝑇𝐼𝑉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OLS regressions with </a:t>
                </a:r>
                <a:r>
                  <a:rPr lang="en-US" dirty="0" smtClean="0"/>
                  <a:t>changes, </a:t>
                </a:r>
                <a:r>
                  <a:rPr lang="en-US" dirty="0"/>
                  <a:t>firm-fixed </a:t>
                </a:r>
                <a:r>
                  <a:rPr lang="en-US" dirty="0" smtClean="0"/>
                  <a:t>effects, </a:t>
                </a:r>
                <a:r>
                  <a:rPr lang="en-US" dirty="0"/>
                  <a:t>industry-clustered standard errors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Empirical Design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Data from Thomson Reuters Holdings, CRSP, </a:t>
            </a:r>
            <a:r>
              <a:rPr lang="en-US" sz="2400" dirty="0" err="1" smtClean="0"/>
              <a:t>Compustat</a:t>
            </a:r>
            <a:r>
              <a:rPr lang="en-US" sz="2400" dirty="0" smtClean="0"/>
              <a:t>, IBES</a:t>
            </a:r>
          </a:p>
          <a:p>
            <a:r>
              <a:rPr lang="en-US" sz="2400" dirty="0" smtClean="0"/>
              <a:t>10-K’s retrieved from SEC EDGAR</a:t>
            </a:r>
          </a:p>
          <a:p>
            <a:r>
              <a:rPr lang="en-US" sz="2400" dirty="0" smtClean="0"/>
              <a:t>Institutional investor classification scheme from Brian </a:t>
            </a:r>
            <a:r>
              <a:rPr lang="en-US" sz="2400" dirty="0" err="1" smtClean="0"/>
              <a:t>Bushee’s</a:t>
            </a:r>
            <a:r>
              <a:rPr lang="en-US" sz="2400" dirty="0" smtClean="0"/>
              <a:t> website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US" dirty="0"/>
              <a:t>Control Variables:</a:t>
            </a:r>
          </a:p>
          <a:p>
            <a:pPr lvl="1"/>
            <a:r>
              <a:rPr lang="en-US" dirty="0" smtClean="0"/>
              <a:t>ROA</a:t>
            </a:r>
          </a:p>
          <a:p>
            <a:pPr lvl="1"/>
            <a:r>
              <a:rPr lang="en-US" dirty="0" smtClean="0"/>
              <a:t>Assets</a:t>
            </a:r>
            <a:endParaRPr lang="en-US" dirty="0"/>
          </a:p>
          <a:p>
            <a:pPr lvl="1"/>
            <a:r>
              <a:rPr lang="en-US" dirty="0"/>
              <a:t>Market cap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Tobin’s </a:t>
            </a:r>
            <a:r>
              <a:rPr lang="en-US" dirty="0" smtClean="0"/>
              <a:t>Q</a:t>
            </a:r>
          </a:p>
          <a:p>
            <a:pPr lvl="1"/>
            <a:r>
              <a:rPr lang="en-US" dirty="0" smtClean="0"/>
              <a:t>Leverage</a:t>
            </a:r>
          </a:p>
          <a:p>
            <a:pPr lvl="1"/>
            <a:r>
              <a:rPr lang="en-US" dirty="0" smtClean="0"/>
              <a:t>Dividends</a:t>
            </a:r>
          </a:p>
          <a:p>
            <a:pPr lvl="1"/>
            <a:r>
              <a:rPr lang="en-US" dirty="0" smtClean="0"/>
              <a:t>Analyst following</a:t>
            </a:r>
          </a:p>
          <a:p>
            <a:pPr lvl="1"/>
            <a:r>
              <a:rPr lang="en-US" dirty="0" smtClean="0"/>
              <a:t>Average annual bid-ask spread</a:t>
            </a:r>
          </a:p>
          <a:p>
            <a:pPr lvl="1"/>
            <a:r>
              <a:rPr lang="en-US" dirty="0" smtClean="0"/>
              <a:t>Average annual price</a:t>
            </a:r>
          </a:p>
          <a:p>
            <a:pPr lvl="1"/>
            <a:r>
              <a:rPr lang="en-US" dirty="0" smtClean="0"/>
              <a:t>Buy-and-hold return</a:t>
            </a:r>
          </a:p>
          <a:p>
            <a:pPr lvl="1"/>
            <a:r>
              <a:rPr lang="en-US" dirty="0" smtClean="0"/>
              <a:t>Forward PE</a:t>
            </a:r>
          </a:p>
          <a:p>
            <a:pPr lvl="1"/>
            <a:r>
              <a:rPr lang="en-US" dirty="0" smtClean="0"/>
              <a:t>S&amp;P 500 indicator</a:t>
            </a:r>
          </a:p>
          <a:p>
            <a:pPr lvl="1"/>
            <a:r>
              <a:rPr lang="en-US" dirty="0" smtClean="0"/>
              <a:t>Asset tangibility</a:t>
            </a:r>
          </a:p>
          <a:p>
            <a:pPr lvl="1"/>
            <a:r>
              <a:rPr lang="en-US" dirty="0" smtClean="0"/>
              <a:t>Average annual share turnover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</a:rPr>
              <a:t>OLS Results of Active-to-Passive Investment Ratio</a:t>
            </a:r>
            <a:endParaRPr lang="en-US" sz="40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844351"/>
              </p:ext>
            </p:extLst>
          </p:nvPr>
        </p:nvGraphicFramePr>
        <p:xfrm>
          <a:off x="533400" y="2209800"/>
          <a:ext cx="822960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PCT-ACTIVE</a:t>
                      </a:r>
                      <a:r>
                        <a:rPr lang="en-US" i="1" baseline="-25000" dirty="0" smtClean="0"/>
                        <a:t>t+1</a:t>
                      </a:r>
                      <a:endParaRPr lang="en-US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NUM-ACTIVE</a:t>
                      </a:r>
                      <a:r>
                        <a:rPr lang="en-US" i="1" baseline="-25000" dirty="0" smtClean="0"/>
                        <a:t>t+1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PCT-ACTIVE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0.7563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0.7806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NUM-ACTIVE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baseline="0" dirty="0" smtClean="0"/>
                        <a:t>Fixed Effects?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64.60%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i="1" dirty="0" smtClean="0"/>
                        <a:t>*p&lt;0.1; **p&lt;0.05; ***p&lt;0.01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657600"/>
            <a:ext cx="8305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OLS Results of </a:t>
            </a:r>
            <a:r>
              <a:rPr lang="en-US" dirty="0" smtClean="0">
                <a:solidFill>
                  <a:srgbClr val="002060"/>
                </a:solidFill>
              </a:rPr>
              <a:t>Change in Active-to-Passive </a:t>
            </a:r>
            <a:r>
              <a:rPr lang="en-US" dirty="0">
                <a:solidFill>
                  <a:srgbClr val="002060"/>
                </a:solidFill>
              </a:rPr>
              <a:t>Investment Ratio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358488"/>
              </p:ext>
            </p:extLst>
          </p:nvPr>
        </p:nvGraphicFramePr>
        <p:xfrm>
          <a:off x="457200" y="2286000"/>
          <a:ext cx="822960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l-GR" i="1" dirty="0" smtClean="0">
                          <a:latin typeface="Calibri"/>
                        </a:rPr>
                        <a:t>Δ</a:t>
                      </a:r>
                      <a:r>
                        <a:rPr lang="en-US" i="1" dirty="0" smtClean="0"/>
                        <a:t>PCT-ACTIVE</a:t>
                      </a:r>
                      <a:r>
                        <a:rPr lang="en-US" i="1" baseline="-25000" dirty="0" smtClean="0"/>
                        <a:t>t+1</a:t>
                      </a:r>
                      <a:endParaRPr lang="en-US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l-GR" i="1" dirty="0" smtClean="0">
                          <a:latin typeface="+mn-lt"/>
                        </a:rPr>
                        <a:t>Δ</a:t>
                      </a:r>
                      <a:r>
                        <a:rPr lang="en-US" i="1" dirty="0" smtClean="0"/>
                        <a:t>NUM-ACTIVE</a:t>
                      </a:r>
                      <a:r>
                        <a:rPr lang="en-US" i="1" baseline="-25000" dirty="0" smtClean="0"/>
                        <a:t>t+1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i="1" dirty="0" smtClean="0">
                          <a:latin typeface="+mn-lt"/>
                        </a:rPr>
                        <a:t>Δ</a:t>
                      </a:r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-0.0018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-0.0050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-0.0030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-0.0013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baseline="0" dirty="0" smtClean="0"/>
                        <a:t>Fixed Effects?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11.54%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i="1" dirty="0" smtClean="0"/>
                        <a:t>*p&lt;0.1; **p&lt;0.05; ***p&lt;0.01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2971800"/>
            <a:ext cx="85344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Research Question and Findings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i="1" dirty="0" smtClean="0"/>
              <a:t>What is the differential impact of financial statement </a:t>
            </a:r>
            <a:r>
              <a:rPr lang="en-US" sz="1800" b="1" i="1" dirty="0" smtClean="0"/>
              <a:t>comparability</a:t>
            </a:r>
            <a:r>
              <a:rPr lang="en-US" sz="1800" i="1" dirty="0" smtClean="0"/>
              <a:t> on </a:t>
            </a:r>
            <a:r>
              <a:rPr lang="en-US" sz="1800" b="1" i="1" dirty="0" smtClean="0"/>
              <a:t>active</a:t>
            </a:r>
            <a:r>
              <a:rPr lang="en-US" sz="1800" i="1" dirty="0" smtClean="0"/>
              <a:t> and </a:t>
            </a:r>
            <a:r>
              <a:rPr lang="en-US" sz="1800" b="1" i="1" dirty="0" smtClean="0"/>
              <a:t>passive </a:t>
            </a:r>
            <a:r>
              <a:rPr lang="en-US" sz="1800" i="1" dirty="0" smtClean="0"/>
              <a:t>investors?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i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smtClean="0"/>
              <a:t>“Active” investors prefer less comparability/passive prefer more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Cross-sectional evidence: OLS estimation in levels and changes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Accounting rule changes as quasi-natural experiments: difference-in-differences analyses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More managerial discretion leads to less comparability, which leads to relatively more active investment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7543885" y="3085952"/>
            <a:ext cx="0" cy="1477961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Identification Strategy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1600200"/>
            <a:ext cx="8229599" cy="1485752"/>
            <a:chOff x="457200" y="1600200"/>
            <a:chExt cx="8229599" cy="1485752"/>
          </a:xfrm>
        </p:grpSpPr>
        <p:sp>
          <p:nvSpPr>
            <p:cNvPr id="8" name="Freeform 7"/>
            <p:cNvSpPr/>
            <p:nvPr/>
          </p:nvSpPr>
          <p:spPr>
            <a:xfrm>
              <a:off x="457200" y="1600203"/>
              <a:ext cx="2713962" cy="1417635"/>
            </a:xfrm>
            <a:custGeom>
              <a:avLst/>
              <a:gdLst>
                <a:gd name="connsiteX0" fmla="*/ 0 w 2713962"/>
                <a:gd name="connsiteY0" fmla="*/ 141764 h 1417635"/>
                <a:gd name="connsiteX1" fmla="*/ 141764 w 2713962"/>
                <a:gd name="connsiteY1" fmla="*/ 0 h 1417635"/>
                <a:gd name="connsiteX2" fmla="*/ 2572199 w 2713962"/>
                <a:gd name="connsiteY2" fmla="*/ 0 h 1417635"/>
                <a:gd name="connsiteX3" fmla="*/ 2713963 w 2713962"/>
                <a:gd name="connsiteY3" fmla="*/ 141764 h 1417635"/>
                <a:gd name="connsiteX4" fmla="*/ 2713962 w 2713962"/>
                <a:gd name="connsiteY4" fmla="*/ 1275872 h 1417635"/>
                <a:gd name="connsiteX5" fmla="*/ 2572198 w 2713962"/>
                <a:gd name="connsiteY5" fmla="*/ 1417636 h 1417635"/>
                <a:gd name="connsiteX6" fmla="*/ 141764 w 2713962"/>
                <a:gd name="connsiteY6" fmla="*/ 1417635 h 1417635"/>
                <a:gd name="connsiteX7" fmla="*/ 0 w 2713962"/>
                <a:gd name="connsiteY7" fmla="*/ 1275871 h 1417635"/>
                <a:gd name="connsiteX8" fmla="*/ 0 w 2713962"/>
                <a:gd name="connsiteY8" fmla="*/ 141764 h 141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962" h="1417635">
                  <a:moveTo>
                    <a:pt x="0" y="141764"/>
                  </a:moveTo>
                  <a:cubicBezTo>
                    <a:pt x="0" y="63470"/>
                    <a:pt x="63470" y="0"/>
                    <a:pt x="141764" y="0"/>
                  </a:cubicBezTo>
                  <a:lnTo>
                    <a:pt x="2572199" y="0"/>
                  </a:lnTo>
                  <a:cubicBezTo>
                    <a:pt x="2650493" y="0"/>
                    <a:pt x="2713963" y="63470"/>
                    <a:pt x="2713963" y="141764"/>
                  </a:cubicBezTo>
                  <a:cubicBezTo>
                    <a:pt x="2713963" y="519800"/>
                    <a:pt x="2713962" y="897836"/>
                    <a:pt x="2713962" y="1275872"/>
                  </a:cubicBezTo>
                  <a:cubicBezTo>
                    <a:pt x="2713962" y="1354166"/>
                    <a:pt x="2650492" y="1417636"/>
                    <a:pt x="2572198" y="1417636"/>
                  </a:cubicBezTo>
                  <a:lnTo>
                    <a:pt x="141764" y="1417635"/>
                  </a:lnTo>
                  <a:cubicBezTo>
                    <a:pt x="63470" y="1417635"/>
                    <a:pt x="0" y="1354165"/>
                    <a:pt x="0" y="1275871"/>
                  </a:cubicBezTo>
                  <a:lnTo>
                    <a:pt x="0" y="141764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151" tIns="129151" rIns="129151" bIns="12915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solidFill>
                    <a:schemeClr val="tx1"/>
                  </a:solidFill>
                </a:rPr>
                <a:t>Financial Statement Comparability</a:t>
              </a:r>
              <a:endParaRPr lang="en-US" sz="23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0432">
              <a:off x="3172122" y="1997019"/>
              <a:ext cx="3235768" cy="346060"/>
            </a:xfrm>
            <a:custGeom>
              <a:avLst/>
              <a:gdLst>
                <a:gd name="connsiteX0" fmla="*/ 0 w 3258944"/>
                <a:gd name="connsiteY0" fmla="*/ 131679 h 658394"/>
                <a:gd name="connsiteX1" fmla="*/ 2929747 w 3258944"/>
                <a:gd name="connsiteY1" fmla="*/ 131679 h 658394"/>
                <a:gd name="connsiteX2" fmla="*/ 2929747 w 3258944"/>
                <a:gd name="connsiteY2" fmla="*/ 0 h 658394"/>
                <a:gd name="connsiteX3" fmla="*/ 3258944 w 3258944"/>
                <a:gd name="connsiteY3" fmla="*/ 329197 h 658394"/>
                <a:gd name="connsiteX4" fmla="*/ 2929747 w 3258944"/>
                <a:gd name="connsiteY4" fmla="*/ 658394 h 658394"/>
                <a:gd name="connsiteX5" fmla="*/ 2929747 w 3258944"/>
                <a:gd name="connsiteY5" fmla="*/ 526715 h 658394"/>
                <a:gd name="connsiteX6" fmla="*/ 0 w 3258944"/>
                <a:gd name="connsiteY6" fmla="*/ 526715 h 658394"/>
                <a:gd name="connsiteX7" fmla="*/ 0 w 3258944"/>
                <a:gd name="connsiteY7" fmla="*/ 131679 h 65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8944" h="658394">
                  <a:moveTo>
                    <a:pt x="0" y="131679"/>
                  </a:moveTo>
                  <a:lnTo>
                    <a:pt x="2929747" y="131679"/>
                  </a:lnTo>
                  <a:lnTo>
                    <a:pt x="2929747" y="0"/>
                  </a:lnTo>
                  <a:lnTo>
                    <a:pt x="3258944" y="329197"/>
                  </a:lnTo>
                  <a:lnTo>
                    <a:pt x="2929747" y="658394"/>
                  </a:lnTo>
                  <a:lnTo>
                    <a:pt x="2929747" y="526715"/>
                  </a:lnTo>
                  <a:lnTo>
                    <a:pt x="0" y="526715"/>
                  </a:lnTo>
                  <a:lnTo>
                    <a:pt x="0" y="1316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31678" rIns="197517" bIns="13167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400971" y="1600200"/>
              <a:ext cx="2285828" cy="1485752"/>
            </a:xfrm>
            <a:custGeom>
              <a:avLst/>
              <a:gdLst>
                <a:gd name="connsiteX0" fmla="*/ 0 w 2285828"/>
                <a:gd name="connsiteY0" fmla="*/ 148575 h 1485752"/>
                <a:gd name="connsiteX1" fmla="*/ 148575 w 2285828"/>
                <a:gd name="connsiteY1" fmla="*/ 0 h 1485752"/>
                <a:gd name="connsiteX2" fmla="*/ 2137253 w 2285828"/>
                <a:gd name="connsiteY2" fmla="*/ 0 h 1485752"/>
                <a:gd name="connsiteX3" fmla="*/ 2285828 w 2285828"/>
                <a:gd name="connsiteY3" fmla="*/ 148575 h 1485752"/>
                <a:gd name="connsiteX4" fmla="*/ 2285828 w 2285828"/>
                <a:gd name="connsiteY4" fmla="*/ 1337177 h 1485752"/>
                <a:gd name="connsiteX5" fmla="*/ 2137253 w 2285828"/>
                <a:gd name="connsiteY5" fmla="*/ 1485752 h 1485752"/>
                <a:gd name="connsiteX6" fmla="*/ 148575 w 2285828"/>
                <a:gd name="connsiteY6" fmla="*/ 1485752 h 1485752"/>
                <a:gd name="connsiteX7" fmla="*/ 0 w 2285828"/>
                <a:gd name="connsiteY7" fmla="*/ 1337177 h 1485752"/>
                <a:gd name="connsiteX8" fmla="*/ 0 w 2285828"/>
                <a:gd name="connsiteY8" fmla="*/ 148575 h 148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5828" h="1485752">
                  <a:moveTo>
                    <a:pt x="0" y="148575"/>
                  </a:moveTo>
                  <a:cubicBezTo>
                    <a:pt x="0" y="66519"/>
                    <a:pt x="66519" y="0"/>
                    <a:pt x="148575" y="0"/>
                  </a:cubicBezTo>
                  <a:lnTo>
                    <a:pt x="2137253" y="0"/>
                  </a:lnTo>
                  <a:cubicBezTo>
                    <a:pt x="2219309" y="0"/>
                    <a:pt x="2285828" y="66519"/>
                    <a:pt x="2285828" y="148575"/>
                  </a:cubicBezTo>
                  <a:lnTo>
                    <a:pt x="2285828" y="1337177"/>
                  </a:lnTo>
                  <a:cubicBezTo>
                    <a:pt x="2285828" y="1419233"/>
                    <a:pt x="2219309" y="1485752"/>
                    <a:pt x="2137253" y="1485752"/>
                  </a:cubicBezTo>
                  <a:lnTo>
                    <a:pt x="148575" y="1485752"/>
                  </a:lnTo>
                  <a:cubicBezTo>
                    <a:pt x="66519" y="1485752"/>
                    <a:pt x="0" y="1419233"/>
                    <a:pt x="0" y="1337177"/>
                  </a:cubicBezTo>
                  <a:lnTo>
                    <a:pt x="0" y="1485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6" tIns="131146" rIns="131146" bIns="131146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solidFill>
                    <a:schemeClr val="tx1"/>
                  </a:solidFill>
                </a:rPr>
                <a:t>Active-to-passive institutional investment</a:t>
              </a:r>
              <a:endParaRPr lang="en-US" sz="23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526756" y="4495799"/>
            <a:ext cx="2713962" cy="762001"/>
          </a:xfrm>
          <a:custGeom>
            <a:avLst/>
            <a:gdLst>
              <a:gd name="connsiteX0" fmla="*/ 0 w 2713962"/>
              <a:gd name="connsiteY0" fmla="*/ 141764 h 1417635"/>
              <a:gd name="connsiteX1" fmla="*/ 141764 w 2713962"/>
              <a:gd name="connsiteY1" fmla="*/ 0 h 1417635"/>
              <a:gd name="connsiteX2" fmla="*/ 2572199 w 2713962"/>
              <a:gd name="connsiteY2" fmla="*/ 0 h 1417635"/>
              <a:gd name="connsiteX3" fmla="*/ 2713963 w 2713962"/>
              <a:gd name="connsiteY3" fmla="*/ 141764 h 1417635"/>
              <a:gd name="connsiteX4" fmla="*/ 2713962 w 2713962"/>
              <a:gd name="connsiteY4" fmla="*/ 1275872 h 1417635"/>
              <a:gd name="connsiteX5" fmla="*/ 2572198 w 2713962"/>
              <a:gd name="connsiteY5" fmla="*/ 1417636 h 1417635"/>
              <a:gd name="connsiteX6" fmla="*/ 141764 w 2713962"/>
              <a:gd name="connsiteY6" fmla="*/ 1417635 h 1417635"/>
              <a:gd name="connsiteX7" fmla="*/ 0 w 2713962"/>
              <a:gd name="connsiteY7" fmla="*/ 1275871 h 1417635"/>
              <a:gd name="connsiteX8" fmla="*/ 0 w 2713962"/>
              <a:gd name="connsiteY8" fmla="*/ 141764 h 141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3962" h="1417635">
                <a:moveTo>
                  <a:pt x="0" y="141764"/>
                </a:moveTo>
                <a:cubicBezTo>
                  <a:pt x="0" y="63470"/>
                  <a:pt x="63470" y="0"/>
                  <a:pt x="141764" y="0"/>
                </a:cubicBezTo>
                <a:lnTo>
                  <a:pt x="2572199" y="0"/>
                </a:lnTo>
                <a:cubicBezTo>
                  <a:pt x="2650493" y="0"/>
                  <a:pt x="2713963" y="63470"/>
                  <a:pt x="2713963" y="141764"/>
                </a:cubicBezTo>
                <a:cubicBezTo>
                  <a:pt x="2713963" y="519800"/>
                  <a:pt x="2713962" y="897836"/>
                  <a:pt x="2713962" y="1275872"/>
                </a:cubicBezTo>
                <a:cubicBezTo>
                  <a:pt x="2713962" y="1354166"/>
                  <a:pt x="2650492" y="1417636"/>
                  <a:pt x="2572198" y="1417636"/>
                </a:cubicBezTo>
                <a:lnTo>
                  <a:pt x="141764" y="1417635"/>
                </a:lnTo>
                <a:cubicBezTo>
                  <a:pt x="63470" y="1417635"/>
                  <a:pt x="0" y="1354165"/>
                  <a:pt x="0" y="1275871"/>
                </a:cubicBezTo>
                <a:lnTo>
                  <a:pt x="0" y="141764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151" tIns="129151" rIns="129151" bIns="12915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dirty="0" smtClean="0">
                <a:solidFill>
                  <a:schemeClr val="tx1"/>
                </a:solidFill>
              </a:rPr>
              <a:t>COMPARABILITY</a:t>
            </a:r>
            <a:endParaRPr lang="en-US" sz="2300" i="1" kern="12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994608" y="4495798"/>
            <a:ext cx="2713962" cy="762001"/>
          </a:xfrm>
          <a:custGeom>
            <a:avLst/>
            <a:gdLst>
              <a:gd name="connsiteX0" fmla="*/ 0 w 2713962"/>
              <a:gd name="connsiteY0" fmla="*/ 141764 h 1417635"/>
              <a:gd name="connsiteX1" fmla="*/ 141764 w 2713962"/>
              <a:gd name="connsiteY1" fmla="*/ 0 h 1417635"/>
              <a:gd name="connsiteX2" fmla="*/ 2572199 w 2713962"/>
              <a:gd name="connsiteY2" fmla="*/ 0 h 1417635"/>
              <a:gd name="connsiteX3" fmla="*/ 2713963 w 2713962"/>
              <a:gd name="connsiteY3" fmla="*/ 141764 h 1417635"/>
              <a:gd name="connsiteX4" fmla="*/ 2713962 w 2713962"/>
              <a:gd name="connsiteY4" fmla="*/ 1275872 h 1417635"/>
              <a:gd name="connsiteX5" fmla="*/ 2572198 w 2713962"/>
              <a:gd name="connsiteY5" fmla="*/ 1417636 h 1417635"/>
              <a:gd name="connsiteX6" fmla="*/ 141764 w 2713962"/>
              <a:gd name="connsiteY6" fmla="*/ 1417635 h 1417635"/>
              <a:gd name="connsiteX7" fmla="*/ 0 w 2713962"/>
              <a:gd name="connsiteY7" fmla="*/ 1275871 h 1417635"/>
              <a:gd name="connsiteX8" fmla="*/ 0 w 2713962"/>
              <a:gd name="connsiteY8" fmla="*/ 141764 h 141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3962" h="1417635">
                <a:moveTo>
                  <a:pt x="0" y="141764"/>
                </a:moveTo>
                <a:cubicBezTo>
                  <a:pt x="0" y="63470"/>
                  <a:pt x="63470" y="0"/>
                  <a:pt x="141764" y="0"/>
                </a:cubicBezTo>
                <a:lnTo>
                  <a:pt x="2572199" y="0"/>
                </a:lnTo>
                <a:cubicBezTo>
                  <a:pt x="2650493" y="0"/>
                  <a:pt x="2713963" y="63470"/>
                  <a:pt x="2713963" y="141764"/>
                </a:cubicBezTo>
                <a:cubicBezTo>
                  <a:pt x="2713963" y="519800"/>
                  <a:pt x="2713962" y="897836"/>
                  <a:pt x="2713962" y="1275872"/>
                </a:cubicBezTo>
                <a:cubicBezTo>
                  <a:pt x="2713962" y="1354166"/>
                  <a:pt x="2650492" y="1417636"/>
                  <a:pt x="2572198" y="1417636"/>
                </a:cubicBezTo>
                <a:lnTo>
                  <a:pt x="141764" y="1417635"/>
                </a:lnTo>
                <a:cubicBezTo>
                  <a:pt x="63470" y="1417635"/>
                  <a:pt x="0" y="1354165"/>
                  <a:pt x="0" y="1275871"/>
                </a:cubicBezTo>
                <a:lnTo>
                  <a:pt x="0" y="141764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151" tIns="129151" rIns="129151" bIns="12915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dirty="0" smtClean="0">
                <a:solidFill>
                  <a:schemeClr val="tx1"/>
                </a:solidFill>
              </a:rPr>
              <a:t>PCT-ACTIVE</a:t>
            </a:r>
            <a:endParaRPr lang="en-US" sz="2300" i="1" kern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14181" y="3017838"/>
            <a:ext cx="0" cy="1477961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5187" y="39624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Plausibly </a:t>
            </a:r>
            <a:r>
              <a:rPr lang="en-US" sz="1400" b="1" i="1" dirty="0" err="1" smtClean="0">
                <a:solidFill>
                  <a:srgbClr val="FF0000"/>
                </a:solidFill>
              </a:rPr>
              <a:t>exog</a:t>
            </a:r>
            <a:r>
              <a:rPr lang="en-US" sz="1400" b="1" i="1" dirty="0" smtClean="0">
                <a:solidFill>
                  <a:srgbClr val="FF0000"/>
                </a:solidFill>
              </a:rPr>
              <a:t>. shocks: SOP 97-2 and ASU 2009-13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1712287" y="3962400"/>
            <a:ext cx="3429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Identification Strategy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Threats to causal identification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Reverse causality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Shocks </a:t>
            </a:r>
            <a:r>
              <a:rPr lang="en-US" i="1" dirty="0" smtClean="0"/>
              <a:t>plausibly exogenous to institutional ownership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Correlated omitted variable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DD falsification tests on competing explanations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Extensive control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Managerial Discretion, Comparability, and Ownership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93062"/>
              </p:ext>
            </p:extLst>
          </p:nvPr>
        </p:nvGraphicFramePr>
        <p:xfrm>
          <a:off x="381000" y="1828800"/>
          <a:ext cx="8229600" cy="193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148224"/>
              </p:ext>
            </p:extLst>
          </p:nvPr>
        </p:nvGraphicFramePr>
        <p:xfrm>
          <a:off x="457200" y="4191000"/>
          <a:ext cx="8229600" cy="193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23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Consequences of More Managerial Discretion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How does managerial discretion impact financial statements?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Bad: “Managers are opportunistic—they will game the system.”</a:t>
            </a:r>
          </a:p>
          <a:p>
            <a:pPr lvl="1">
              <a:lnSpc>
                <a:spcPct val="170000"/>
              </a:lnSpc>
            </a:pPr>
            <a:r>
              <a:rPr lang="en-US" sz="1800" dirty="0" err="1" smtClean="0"/>
              <a:t>Holthausen</a:t>
            </a:r>
            <a:r>
              <a:rPr lang="en-US" sz="1800" dirty="0" smtClean="0"/>
              <a:t> (JAE, 1990)</a:t>
            </a:r>
          </a:p>
          <a:p>
            <a:pPr lvl="1">
              <a:lnSpc>
                <a:spcPct val="170000"/>
              </a:lnSpc>
            </a:pPr>
            <a:r>
              <a:rPr lang="en-US" sz="1800" dirty="0" smtClean="0"/>
              <a:t>Watts and Zimmerman (TAR, 1990)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Good: “Managers know most--untie their hands”</a:t>
            </a:r>
          </a:p>
          <a:p>
            <a:pPr lvl="1">
              <a:lnSpc>
                <a:spcPct val="170000"/>
              </a:lnSpc>
            </a:pPr>
            <a:r>
              <a:rPr lang="en-US" sz="1800" dirty="0" err="1" smtClean="0"/>
              <a:t>Holthausen</a:t>
            </a:r>
            <a:r>
              <a:rPr lang="en-US" sz="1800" dirty="0" smtClean="0"/>
              <a:t> and </a:t>
            </a:r>
            <a:r>
              <a:rPr lang="en-US" sz="1800" dirty="0" err="1" smtClean="0"/>
              <a:t>Leftwich</a:t>
            </a:r>
            <a:r>
              <a:rPr lang="en-US" sz="1800" dirty="0" smtClean="0"/>
              <a:t> (JAE, 1983)</a:t>
            </a:r>
          </a:p>
          <a:p>
            <a:pPr lvl="1">
              <a:lnSpc>
                <a:spcPct val="170000"/>
              </a:lnSpc>
            </a:pPr>
            <a:r>
              <a:rPr lang="en-US" sz="1800" dirty="0" smtClean="0"/>
              <a:t>Healy and Palepu (Acc. Horizons, 1993)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Predictions for relevance, reliability, and comparability need not be aligned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74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Two Quasi-Natural Experiments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AICPA SOP 97-2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Intended to stop “aggressive” revenue recognition by software firms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Addressed firms bundling hardware, software, upgrades, and support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More verifiable and objective determination of selling price allocation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Prohibits managerial estimates of individual elements in multi-element arrangements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FASB ASU </a:t>
            </a:r>
            <a:r>
              <a:rPr lang="en-US" dirty="0"/>
              <a:t>2009-13</a:t>
            </a:r>
          </a:p>
        </p:txBody>
      </p:sp>
    </p:spTree>
    <p:extLst>
      <p:ext uri="{BB962C8B-B14F-4D97-AF65-F5344CB8AC3E}">
        <p14:creationId xmlns:p14="http://schemas.microsoft.com/office/powerpoint/2010/main" val="2090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Two Quasi-Natural Experiments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/>
              <a:t>AICPA SOP 97-2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FASB ASU 2009-13</a:t>
            </a:r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Firms no longer need objective evidence of pricing for each element in multi-element arrangement</a:t>
            </a:r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Managers can estimate what selling price would be in standalone transaction</a:t>
            </a:r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Pushed for by some tech giants (but incidental to my outcome measures)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Multi-Element Arrangements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" y="1676400"/>
            <a:ext cx="3513015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4" r="19222"/>
          <a:stretch/>
        </p:blipFill>
        <p:spPr>
          <a:xfrm>
            <a:off x="6629400" y="1219200"/>
            <a:ext cx="1682339" cy="3431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37"/>
          <a:stretch/>
        </p:blipFill>
        <p:spPr>
          <a:xfrm>
            <a:off x="3536824" y="3556254"/>
            <a:ext cx="2870810" cy="2793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1632466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Hardware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3268" y="2438400"/>
            <a:ext cx="19743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Software and updates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5747266"/>
            <a:ext cx="22763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Customer Service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Apple, Inc. Revenue Recognition Disclosure: 2009 vs 2011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1768533" cy="2265218"/>
          </a:xfr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990"/>
            <a:ext cx="1752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524990"/>
            <a:ext cx="1676400" cy="2312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019800" y="152499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Apple, Inc. “Significant Accounting Policies – Revenue Recognition” section of 2011 10-K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14800"/>
            <a:ext cx="1752600" cy="2312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433452" y="413056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Apple, Inc. “Significant Accounting Policies – Revenue Recognition” section of 2009 10-K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33652" y="3200400"/>
            <a:ext cx="2438400" cy="2667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057400" y="5486400"/>
            <a:ext cx="4414652" cy="38100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2052" y="5271247"/>
            <a:ext cx="1685306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Text relevant to new revenue recognition under ASU 2009-13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0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Empirical Design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Difference-in-differences (DD) estimation</a:t>
            </a:r>
          </a:p>
          <a:p>
            <a:r>
              <a:rPr lang="en-US" dirty="0"/>
              <a:t>Treatment </a:t>
            </a:r>
            <a:r>
              <a:rPr lang="en-US" dirty="0" smtClean="0"/>
              <a:t>SOP </a:t>
            </a:r>
            <a:r>
              <a:rPr lang="en-US" dirty="0"/>
              <a:t>97-2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Pre-period is 1995-7, Post is 1998-2001</a:t>
            </a:r>
          </a:p>
          <a:p>
            <a:pPr lvl="1"/>
            <a:r>
              <a:rPr lang="en-US" dirty="0" smtClean="0"/>
              <a:t>Treated industries (3-Digit SIC codes)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Household audio, video equipment, and audio receiving (365)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Communications equipment (366)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Electronic components and semiconductors (367)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hardware (368)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Telephone communications (481)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programming, software, and data processing (737)</a:t>
            </a:r>
          </a:p>
          <a:p>
            <a:r>
              <a:rPr lang="en-US" dirty="0"/>
              <a:t>Treatment firms for </a:t>
            </a:r>
            <a:r>
              <a:rPr lang="en-US" dirty="0" smtClean="0"/>
              <a:t>ASU 2009-13 event</a:t>
            </a:r>
          </a:p>
          <a:p>
            <a:pPr lvl="1"/>
            <a:r>
              <a:rPr lang="en-US" dirty="0" smtClean="0"/>
              <a:t>Pre-period is 2008-9, Post is 2011-13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Difference-in-Differences Analyses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12715"/>
              </p:ext>
            </p:extLst>
          </p:nvPr>
        </p:nvGraphicFramePr>
        <p:xfrm>
          <a:off x="457200" y="1600200"/>
          <a:ext cx="8229600" cy="474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228600"/>
                <a:gridCol w="2057400"/>
                <a:gridCol w="152400"/>
                <a:gridCol w="19050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 dirty="0" smtClean="0"/>
                        <a:t>Mean treatment</a:t>
                      </a:r>
                      <a:r>
                        <a:rPr lang="en-US" sz="1400" b="1" baseline="0" dirty="0" smtClean="0"/>
                        <a:t> difference</a:t>
                      </a:r>
                    </a:p>
                    <a:p>
                      <a:r>
                        <a:rPr lang="en-US" sz="1400" b="1" baseline="0" dirty="0" smtClean="0"/>
                        <a:t>(post-pre)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Mean control difference (post-pre)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Mean DDs (treat-control)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sz="1400" i="1" dirty="0" smtClean="0"/>
                        <a:t>SOP 97-2 Treatment Event</a:t>
                      </a:r>
                      <a:endParaRPr lang="en-US" sz="14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PCT-ACTIVE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0.1158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0.0468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(0.00955)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(0.0048)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(0.0143)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NUM-ACTIVE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-0.1272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-0.0775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-0.0497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(0.0087)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(0.0044)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(0.013)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40">
                <a:tc gridSpan="6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sz="1400" i="1" dirty="0" smtClean="0"/>
                        <a:t>ASU 2009-13 Treatment Event</a:t>
                      </a:r>
                      <a:endParaRPr lang="en-US" sz="14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PCT-ACTIVE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-0.0759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-0.0359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(0.0126)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(0.0063)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(0.0189)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NUM-ACTIVE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-0.0558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-0.0058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0.05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(0.00555)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(0.0046)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(0.0065)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77000" y="1447800"/>
            <a:ext cx="1905000" cy="5105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Comparability as a Dimension of Accounting Quality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“The </a:t>
            </a:r>
            <a:r>
              <a:rPr lang="en-US" i="1" dirty="0"/>
              <a:t>subject of </a:t>
            </a:r>
            <a:r>
              <a:rPr lang="en-US" b="1" i="1" dirty="0"/>
              <a:t>comparability</a:t>
            </a:r>
            <a:r>
              <a:rPr lang="en-US" i="1" dirty="0"/>
              <a:t> in financial reporting has received much attention in recent years. </a:t>
            </a:r>
            <a:r>
              <a:rPr lang="en-US" i="1" dirty="0" smtClean="0"/>
              <a:t>Yet </a:t>
            </a:r>
            <a:r>
              <a:rPr lang="en-US" i="1" dirty="0"/>
              <a:t>there is not even a commonly </a:t>
            </a:r>
            <a:r>
              <a:rPr lang="en-US" i="1" dirty="0" smtClean="0"/>
              <a:t>understood </a:t>
            </a:r>
            <a:r>
              <a:rPr lang="en-US" i="1" dirty="0"/>
              <a:t>meaning of the </a:t>
            </a:r>
            <a:r>
              <a:rPr lang="en-US" i="1" dirty="0" smtClean="0"/>
              <a:t>term.’”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-- </a:t>
            </a:r>
            <a:r>
              <a:rPr lang="en-US" dirty="0" smtClean="0"/>
              <a:t>Simmons (TAR, 1967)</a:t>
            </a:r>
          </a:p>
          <a:p>
            <a:pPr marL="0" indent="0">
              <a:lnSpc>
                <a:spcPct val="150000"/>
              </a:lnSpc>
              <a:buNone/>
            </a:pPr>
            <a:endParaRPr lang="en-US" i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``</a:t>
            </a:r>
            <a:r>
              <a:rPr lang="en-US" b="1" i="1" dirty="0" smtClean="0"/>
              <a:t>Relevance </a:t>
            </a:r>
            <a:r>
              <a:rPr lang="en-US" i="1" dirty="0"/>
              <a:t>and </a:t>
            </a:r>
            <a:r>
              <a:rPr lang="en-US" b="1" i="1" dirty="0"/>
              <a:t>reliability</a:t>
            </a:r>
            <a:r>
              <a:rPr lang="en-US" i="1" dirty="0"/>
              <a:t> are the two primary qualities that make accounting </a:t>
            </a:r>
            <a:r>
              <a:rPr lang="en-US" i="1" dirty="0" smtClean="0"/>
              <a:t>information useful </a:t>
            </a:r>
            <a:r>
              <a:rPr lang="en-US" i="1" dirty="0"/>
              <a:t>for decision making. </a:t>
            </a:r>
            <a:r>
              <a:rPr lang="en-US" b="1" i="1" dirty="0" smtClean="0"/>
              <a:t>Comparability</a:t>
            </a:r>
            <a:r>
              <a:rPr lang="en-US" i="1" dirty="0" smtClean="0"/>
              <a:t> is </a:t>
            </a:r>
            <a:r>
              <a:rPr lang="en-US" i="1" dirty="0"/>
              <a:t>a secondary quality </a:t>
            </a:r>
            <a:r>
              <a:rPr lang="en-US" i="1" dirty="0" smtClean="0"/>
              <a:t>that interacts </a:t>
            </a:r>
            <a:r>
              <a:rPr lang="en-US" i="1" dirty="0"/>
              <a:t>with relevance and reliability to contribute to the usefulness </a:t>
            </a:r>
            <a:r>
              <a:rPr lang="en-US" i="1" dirty="0" smtClean="0"/>
              <a:t>of information.’’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-- FASB Statement of Financial Accounting Concepts No. 2 (1980)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Alternative Explanation: Earnings Management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dirty="0" smtClean="0"/>
              <a:t>If earnings reliability of firms changes, investors ownership likely to change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Unclear if this would differentially affect active vs passive investors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Use incidence of just meeting or beating analyst earnings forecasts as proxy for earnings management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See Beatty et al (TAR, 2002); Ayers et al (TAR, 2006)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No strong evidence that earnings management increases around SOP 97-2/ASU 2009-13 (Consistent with Srivastava, 2014)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97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Alternative Explanation: Earnings Management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27066"/>
              </p:ext>
            </p:extLst>
          </p:nvPr>
        </p:nvGraphicFramePr>
        <p:xfrm>
          <a:off x="457200" y="1600200"/>
          <a:ext cx="8229600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228600"/>
                <a:gridCol w="2057400"/>
                <a:gridCol w="152400"/>
                <a:gridCol w="19050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 dirty="0" smtClean="0"/>
                        <a:t>Mean treatment</a:t>
                      </a:r>
                      <a:r>
                        <a:rPr lang="en-US" sz="1400" b="1" baseline="0" dirty="0" smtClean="0"/>
                        <a:t> difference</a:t>
                      </a:r>
                    </a:p>
                    <a:p>
                      <a:r>
                        <a:rPr lang="en-US" sz="1400" b="1" baseline="0" dirty="0" smtClean="0"/>
                        <a:t>(post-pre)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Mean control difference (post-pre)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Mean DDs (treat-control)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sz="1400" i="1" dirty="0" smtClean="0"/>
                        <a:t>SOP 97-2 Treatment Event</a:t>
                      </a:r>
                      <a:endParaRPr lang="en-US" sz="14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err="1" smtClean="0"/>
                        <a:t>Pr</a:t>
                      </a:r>
                      <a:r>
                        <a:rPr lang="en-US" sz="1400" dirty="0" smtClean="0"/>
                        <a:t>(meet)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-0.0162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0.0019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-0.0181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(0.0539)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(0.0047)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(0.103)</a:t>
                      </a:r>
                      <a:endParaRPr lang="en-US" sz="1400" dirty="0"/>
                    </a:p>
                  </a:txBody>
                  <a:tcPr/>
                </a:tc>
              </a:tr>
              <a:tr h="218440">
                <a:tc gridSpan="6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sz="1400" i="1" dirty="0" smtClean="0"/>
                        <a:t>ASU 2009-13 Treatment Event</a:t>
                      </a:r>
                      <a:endParaRPr lang="en-US" sz="14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err="1" smtClean="0"/>
                        <a:t>Pr</a:t>
                      </a:r>
                      <a:r>
                        <a:rPr lang="en-US" sz="1400" dirty="0" smtClean="0"/>
                        <a:t>(meet)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-0.0481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-0.0131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-0.035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(0.0095)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(0.0059)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(0.131)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77000" y="1447800"/>
            <a:ext cx="1905000" cy="3581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Alternative Explanation: Voluntary Disclosure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In anticipation of changes to mandatory disclosure requirements, managers may change voluntary disclosure behavior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If managers increase voluntary disclosure before comparability is reduced, </a:t>
            </a:r>
            <a:r>
              <a:rPr lang="en-US" i="1" dirty="0" smtClean="0"/>
              <a:t>less likely to find results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Use incidence of earnings guidance as proxy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No strong evidence that this is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Alternative Explanation: Voluntary Disclosure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595713"/>
              </p:ext>
            </p:extLst>
          </p:nvPr>
        </p:nvGraphicFramePr>
        <p:xfrm>
          <a:off x="457200" y="1600200"/>
          <a:ext cx="8229600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228600"/>
                <a:gridCol w="2057400"/>
                <a:gridCol w="152400"/>
                <a:gridCol w="19050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 dirty="0" smtClean="0"/>
                        <a:t>Mean treatment</a:t>
                      </a:r>
                      <a:r>
                        <a:rPr lang="en-US" sz="1400" b="1" baseline="0" dirty="0" smtClean="0"/>
                        <a:t> difference</a:t>
                      </a:r>
                    </a:p>
                    <a:p>
                      <a:r>
                        <a:rPr lang="en-US" sz="1400" b="1" baseline="0" dirty="0" smtClean="0"/>
                        <a:t>(post-pre)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Mean control difference (post-pre)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Mean DDs (treat-control)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sz="1400" i="1" dirty="0" smtClean="0"/>
                        <a:t>SOP 97-2 Treatment Event</a:t>
                      </a:r>
                      <a:endParaRPr lang="en-US" sz="14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No.</a:t>
                      </a:r>
                      <a:r>
                        <a:rPr lang="en-US" sz="1400" baseline="0" dirty="0" smtClean="0"/>
                        <a:t> Forecasts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-1.6763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-1.9278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0.2515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(0.1049)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(0.0671)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(0.1426)</a:t>
                      </a:r>
                      <a:endParaRPr lang="en-US" sz="1400" dirty="0"/>
                    </a:p>
                  </a:txBody>
                  <a:tcPr/>
                </a:tc>
              </a:tr>
              <a:tr h="218440">
                <a:tc gridSpan="6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sz="1400" i="1" dirty="0" smtClean="0"/>
                        <a:t>ASU 2009-13 Treatment Event</a:t>
                      </a:r>
                      <a:endParaRPr lang="en-US" sz="14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No. Forecasts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-1.3133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-1.2334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-0.0799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(standard error)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(0.1873)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(0.1200)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(0.2545)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77000" y="1447800"/>
            <a:ext cx="1905000" cy="3581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Compared to passive institutional investors, active investors prefer firms with less comparable financial statements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Evidence that more discretion leads to less comparable accounting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Accounting comparability or accounting complexity (e.g. length of “Significant Accounting Policies”)?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Separate but possibly related causes and consequences.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What about future performance?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Do actively managed funds generate alpha from investing in firms with lower comparability?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533400"/>
            <a:ext cx="5111750" cy="60198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33400"/>
            <a:ext cx="3008313" cy="559276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In-line with GAAP, they choose to estimate future demand for 787s and allocate costs accordingly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Unique among peers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Some investors may “see through” this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Some investors may avoid this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5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For each firm-year, I extract the “Summary of Significant Accounting Policies” section from annual report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Compare text of industry peers using </a:t>
            </a:r>
            <a:r>
              <a:rPr lang="en-US" i="1" dirty="0" smtClean="0"/>
              <a:t>cosine similarity</a:t>
            </a:r>
            <a:r>
              <a:rPr lang="en-US" dirty="0" smtClean="0"/>
              <a:t> measure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More similar text yields higher comparability score, </a:t>
            </a:r>
            <a:r>
              <a:rPr lang="en-US" i="1" dirty="0" smtClean="0"/>
              <a:t>COMP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Compute </a:t>
            </a:r>
            <a:r>
              <a:rPr lang="en-US" i="1" dirty="0" smtClean="0"/>
              <a:t>COMP</a:t>
            </a:r>
            <a:r>
              <a:rPr lang="en-US" dirty="0" smtClean="0"/>
              <a:t> by comparing </a:t>
            </a:r>
            <a:r>
              <a:rPr lang="en-US" dirty="0"/>
              <a:t>text of </a:t>
            </a:r>
            <a:r>
              <a:rPr lang="en-US" dirty="0" smtClean="0"/>
              <a:t>same firm in adjacent years for context</a:t>
            </a:r>
          </a:p>
          <a:p>
            <a:pPr>
              <a:lnSpc>
                <a:spcPct val="17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1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0" r="23068"/>
          <a:stretch/>
        </p:blipFill>
        <p:spPr>
          <a:xfrm>
            <a:off x="914400" y="1601902"/>
            <a:ext cx="7239000" cy="4852963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2060"/>
                </a:solidFill>
              </a:rPr>
              <a:t>Summary of Significant Accounting Policies Section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 smtClean="0"/>
              <a:t>Cosine similarity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Documents as </a:t>
            </a:r>
            <a:r>
              <a:rPr lang="en-US" sz="4200" i="1" dirty="0" smtClean="0"/>
              <a:t>vectors</a:t>
            </a:r>
            <a:r>
              <a:rPr lang="en-US" sz="4200" dirty="0" smtClean="0"/>
              <a:t> of word counts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Text reuse/plagiarism detection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Document clustering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See </a:t>
            </a:r>
            <a:r>
              <a:rPr lang="en-US" sz="4200" dirty="0" err="1" smtClean="0"/>
              <a:t>Hoberg</a:t>
            </a:r>
            <a:r>
              <a:rPr lang="en-US" sz="4200" dirty="0" smtClean="0"/>
              <a:t>, Phillips, and </a:t>
            </a:r>
            <a:r>
              <a:rPr lang="en-US" sz="4200" dirty="0" err="1" smtClean="0"/>
              <a:t>Prabhala</a:t>
            </a:r>
            <a:r>
              <a:rPr lang="en-US" sz="4200" dirty="0" smtClean="0"/>
              <a:t> (2012) for a finance application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514600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Apple Inc. and its wholly-owned subsidiaries (collectively “Apple” or the “Company”) design, manufacture, and market personal computers, mobile </a:t>
            </a:r>
            <a:r>
              <a:rPr lang="en-US" sz="1400" dirty="0" smtClean="0"/>
              <a:t>communication devices, and portable digital music and </a:t>
            </a:r>
            <a:r>
              <a:rPr lang="en-US" sz="1400" b="1" dirty="0" smtClean="0">
                <a:solidFill>
                  <a:srgbClr val="FF0000"/>
                </a:solidFill>
              </a:rPr>
              <a:t>video</a:t>
            </a:r>
            <a:r>
              <a:rPr lang="en-US" sz="1400" dirty="0" smtClean="0"/>
              <a:t> </a:t>
            </a:r>
            <a:r>
              <a:rPr lang="en-US" sz="1400" dirty="0"/>
              <a:t>players and sell a variety of related software, third-party digital content and applications, services, peripherals, and </a:t>
            </a:r>
            <a:r>
              <a:rPr lang="en-US" sz="1400" dirty="0" smtClean="0"/>
              <a:t>networking </a:t>
            </a:r>
            <a:r>
              <a:rPr lang="en-US" sz="1400" dirty="0"/>
              <a:t>solutions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(</a:t>
            </a:r>
            <a:r>
              <a:rPr lang="en-US" sz="1400" dirty="0"/>
              <a:t>Apple 10-K, </a:t>
            </a:r>
            <a:r>
              <a:rPr lang="en-US" sz="1400" dirty="0" smtClean="0"/>
              <a:t>2009)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4419600"/>
            <a:ext cx="4038600" cy="228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Apple Inc. and its wholly-owned subsidiaries (collectively “Apple” or the “Company”) designs, manufactures, and markets mobile communication and </a:t>
            </a:r>
            <a:r>
              <a:rPr lang="en-US" sz="1400" b="1" dirty="0">
                <a:solidFill>
                  <a:srgbClr val="FF0000"/>
                </a:solidFill>
              </a:rPr>
              <a:t>media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devices, personal computers, and portable digital music players, and sells a variety of related software, services, peripherals, networking solutions, and third-party digital content and applications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(Apple 10-K, 2011)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49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1905000"/>
            <a:ext cx="8153400" cy="4114799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2009 and 2011 words</a:t>
            </a:r>
          </a:p>
          <a:p>
            <a:pPr marL="0" indent="0">
              <a:buNone/>
            </a:pPr>
            <a:r>
              <a:rPr lang="en-US" dirty="0" smtClean="0"/>
              <a:t>[apple</a:t>
            </a:r>
            <a:r>
              <a:rPr lang="en-US" dirty="0"/>
              <a:t>, applications, collectively, communication, computers, content, design, devices, digital, manufacture, market, </a:t>
            </a:r>
            <a:r>
              <a:rPr lang="en-US" b="1" dirty="0" smtClean="0">
                <a:solidFill>
                  <a:srgbClr val="FF0000"/>
                </a:solidFill>
              </a:rPr>
              <a:t>media,</a:t>
            </a:r>
            <a:r>
              <a:rPr lang="en-US" dirty="0" smtClean="0"/>
              <a:t> …]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2009 word vector: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2, 1, 1, 1, 1, 1, 1, 1, 2, 1, 1, </a:t>
            </a:r>
            <a:r>
              <a:rPr lang="en-US" b="1" dirty="0" smtClean="0">
                <a:solidFill>
                  <a:srgbClr val="FF0000"/>
                </a:solidFill>
              </a:rPr>
              <a:t>0,</a:t>
            </a:r>
            <a:r>
              <a:rPr lang="en-US" dirty="0" smtClean="0"/>
              <a:t> …)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2011 word vector: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(2</a:t>
            </a:r>
            <a:r>
              <a:rPr lang="en-US" dirty="0"/>
              <a:t>, 1, 1, 1, 1, 1, 1, 1, 2, 1, 1, </a:t>
            </a:r>
            <a:r>
              <a:rPr lang="en-US" b="1" dirty="0" smtClean="0">
                <a:solidFill>
                  <a:srgbClr val="FF0000"/>
                </a:solidFill>
              </a:rPr>
              <a:t>1,</a:t>
            </a:r>
            <a:r>
              <a:rPr lang="en-US" dirty="0" smtClean="0"/>
              <a:t> 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76800" y="3276600"/>
            <a:ext cx="533400" cy="8382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6800" y="3276600"/>
            <a:ext cx="533400" cy="19812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400" y="1905000"/>
                <a:ext cx="8153400" cy="4114799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𝑎𝑟𝑐𝑜𝑠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×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400" y="1905000"/>
                <a:ext cx="8153400" cy="4114799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685800" y="3733801"/>
            <a:ext cx="8153400" cy="1981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</a:rPr>
              <a:t>D</a:t>
            </a:r>
            <a:r>
              <a:rPr lang="en-US" baseline="-25000" dirty="0" smtClean="0"/>
              <a:t>2009 </a:t>
            </a:r>
            <a:r>
              <a:rPr lang="en-US" dirty="0" smtClean="0"/>
              <a:t> = (</a:t>
            </a:r>
            <a:r>
              <a:rPr lang="en-US" dirty="0"/>
              <a:t>2, 1, 1, 1, 1, 1, 1, 1, 2, 1, 1, </a:t>
            </a:r>
            <a:r>
              <a:rPr lang="en-US" b="1" dirty="0" smtClean="0">
                <a:solidFill>
                  <a:srgbClr val="FF0000"/>
                </a:solidFill>
              </a:rPr>
              <a:t>0,</a:t>
            </a:r>
            <a:r>
              <a:rPr lang="en-US" dirty="0" smtClean="0"/>
              <a:t> …)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alibri"/>
              </a:rPr>
              <a:t>D</a:t>
            </a:r>
            <a:r>
              <a:rPr lang="en-US" baseline="-25000" dirty="0" smtClean="0"/>
              <a:t>2011 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(2</a:t>
            </a:r>
            <a:r>
              <a:rPr lang="en-US" dirty="0"/>
              <a:t>, 1, 1, 1, 1, 1, 1, 1, 2, 1, 1, </a:t>
            </a:r>
            <a:r>
              <a:rPr lang="en-US" b="1" dirty="0" smtClean="0">
                <a:solidFill>
                  <a:srgbClr val="FF0000"/>
                </a:solidFill>
              </a:rPr>
              <a:t>1,</a:t>
            </a:r>
            <a:r>
              <a:rPr lang="en-US" dirty="0" smtClean="0"/>
              <a:t>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24314</TotalTime>
  <Words>2220</Words>
  <Application>Microsoft Office PowerPoint</Application>
  <PresentationFormat>On-screen Show (4:3)</PresentationFormat>
  <Paragraphs>451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Who Demands Comparability? Active vs. Passive Institutional Investors </vt:lpstr>
      <vt:lpstr>Research Question and Findings</vt:lpstr>
      <vt:lpstr>Comparability as a Dimension of Accounting Quality</vt:lpstr>
      <vt:lpstr>PowerPoint Presentation</vt:lpstr>
      <vt:lpstr>Measuring Accounting Comparability</vt:lpstr>
      <vt:lpstr>PowerPoint Presentation</vt:lpstr>
      <vt:lpstr>Measuring Accounting Comparability</vt:lpstr>
      <vt:lpstr>Measuring Accounting Comparability</vt:lpstr>
      <vt:lpstr>Measuring Accounting Comparability</vt:lpstr>
      <vt:lpstr>Measuring Accounting Comparability</vt:lpstr>
      <vt:lpstr>Measuring Accounting Comparability</vt:lpstr>
      <vt:lpstr>Measuring Accounting Comparability</vt:lpstr>
      <vt:lpstr>Information and Investor Preferences</vt:lpstr>
      <vt:lpstr>Active vs Passive Institutional Investor Ownership</vt:lpstr>
      <vt:lpstr>Active-to-Passive Institutional Ownership Ratio and Comparability (Low minus High Deciles)</vt:lpstr>
      <vt:lpstr>Empirical Design</vt:lpstr>
      <vt:lpstr>Empirical Design</vt:lpstr>
      <vt:lpstr>OLS Results of Active-to-Passive Investment Ratio</vt:lpstr>
      <vt:lpstr>OLS Results of Change in Active-to-Passive Investment Ratio</vt:lpstr>
      <vt:lpstr>Identification Strategy</vt:lpstr>
      <vt:lpstr>Identification Strategy</vt:lpstr>
      <vt:lpstr>Managerial Discretion, Comparability, and Ownership</vt:lpstr>
      <vt:lpstr>Consequences of More Managerial Discretion</vt:lpstr>
      <vt:lpstr>Two Quasi-Natural Experiments</vt:lpstr>
      <vt:lpstr>Two Quasi-Natural Experiments</vt:lpstr>
      <vt:lpstr>Multi-Element Arrangements</vt:lpstr>
      <vt:lpstr>Apple, Inc. Revenue Recognition Disclosure: 2009 vs 2011</vt:lpstr>
      <vt:lpstr>Empirical Design</vt:lpstr>
      <vt:lpstr>Difference-in-Differences Analyses</vt:lpstr>
      <vt:lpstr>Alternative Explanation: Earnings Management</vt:lpstr>
      <vt:lpstr>Alternative Explanation: Earnings Management</vt:lpstr>
      <vt:lpstr>Alternative Explanation: Voluntary Disclosure</vt:lpstr>
      <vt:lpstr>Alternative Explanation: Voluntary Disclosure</vt:lpstr>
      <vt:lpstr>Conclusion</vt:lpstr>
    </vt:vector>
  </TitlesOfParts>
  <Company>Ross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Comparability and Active vs. Passive Institutional Ownership</dc:title>
  <dc:creator>Ross School of Business</dc:creator>
  <cp:lastModifiedBy>Ross School of Business</cp:lastModifiedBy>
  <cp:revision>184</cp:revision>
  <cp:lastPrinted>2017-12-26T16:46:06Z</cp:lastPrinted>
  <dcterms:created xsi:type="dcterms:W3CDTF">2016-09-08T17:34:37Z</dcterms:created>
  <dcterms:modified xsi:type="dcterms:W3CDTF">2018-02-05T17:27:40Z</dcterms:modified>
</cp:coreProperties>
</file>