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0" r:id="rId2"/>
    <p:sldId id="257" r:id="rId3"/>
    <p:sldId id="298" r:id="rId4"/>
    <p:sldId id="263" r:id="rId5"/>
    <p:sldId id="282" r:id="rId6"/>
    <p:sldId id="304" r:id="rId7"/>
    <p:sldId id="273" r:id="rId8"/>
    <p:sldId id="268" r:id="rId9"/>
    <p:sldId id="280" r:id="rId10"/>
    <p:sldId id="271" r:id="rId11"/>
    <p:sldId id="283" r:id="rId12"/>
    <p:sldId id="291" r:id="rId13"/>
    <p:sldId id="272" r:id="rId14"/>
    <p:sldId id="299" r:id="rId15"/>
    <p:sldId id="307" r:id="rId16"/>
    <p:sldId id="270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5" autoAdjust="0"/>
  </p:normalViewPr>
  <p:slideViewPr>
    <p:cSldViewPr>
      <p:cViewPr varScale="1">
        <p:scale>
          <a:sx n="74" d="100"/>
          <a:sy n="74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2B70F-1D0F-486D-B339-E7A49852C70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1945A958-7C83-4E9E-8B49-5C0FC7548CBE}">
      <dgm:prSet phldrT="[Text]"/>
      <dgm:spPr/>
      <dgm:t>
        <a:bodyPr/>
        <a:lstStyle/>
        <a:p>
          <a:r>
            <a:rPr lang="en-US" dirty="0" smtClean="0"/>
            <a:t>Decreased managerial discretion</a:t>
          </a:r>
          <a:endParaRPr lang="en-US" dirty="0"/>
        </a:p>
      </dgm:t>
    </dgm:pt>
    <dgm:pt modelId="{1AC6BD6B-F176-4BD9-B39C-C60263714472}" type="parTrans" cxnId="{58A8936F-989A-4E5F-A3A6-850B1819AAF4}">
      <dgm:prSet/>
      <dgm:spPr/>
      <dgm:t>
        <a:bodyPr/>
        <a:lstStyle/>
        <a:p>
          <a:endParaRPr lang="en-US"/>
        </a:p>
      </dgm:t>
    </dgm:pt>
    <dgm:pt modelId="{D7049651-5F51-486A-9F47-B20036078150}" type="sibTrans" cxnId="{58A8936F-989A-4E5F-A3A6-850B1819AAF4}">
      <dgm:prSet/>
      <dgm:spPr/>
      <dgm:t>
        <a:bodyPr/>
        <a:lstStyle/>
        <a:p>
          <a:endParaRPr lang="en-US"/>
        </a:p>
      </dgm:t>
    </dgm:pt>
    <dgm:pt modelId="{EB6B35E5-9F86-4B54-804D-FB9076E6EB61}">
      <dgm:prSet phldrT="[Text]"/>
      <dgm:spPr/>
      <dgm:t>
        <a:bodyPr/>
        <a:lstStyle/>
        <a:p>
          <a:r>
            <a:rPr lang="en-US" dirty="0" smtClean="0"/>
            <a:t>More comparable financial statements</a:t>
          </a:r>
          <a:endParaRPr lang="en-US" dirty="0"/>
        </a:p>
      </dgm:t>
    </dgm:pt>
    <dgm:pt modelId="{7A6D7793-B870-4F59-9BC2-1B258E410CDF}" type="parTrans" cxnId="{44BA24DD-2D92-4CC8-B35D-F67922C38253}">
      <dgm:prSet/>
      <dgm:spPr/>
      <dgm:t>
        <a:bodyPr/>
        <a:lstStyle/>
        <a:p>
          <a:endParaRPr lang="en-US"/>
        </a:p>
      </dgm:t>
    </dgm:pt>
    <dgm:pt modelId="{FCA52E96-CB3C-441B-B840-6C4C632C5AD5}" type="sibTrans" cxnId="{44BA24DD-2D92-4CC8-B35D-F67922C38253}">
      <dgm:prSet/>
      <dgm:spPr/>
      <dgm:t>
        <a:bodyPr/>
        <a:lstStyle/>
        <a:p>
          <a:endParaRPr lang="en-US"/>
        </a:p>
      </dgm:t>
    </dgm:pt>
    <dgm:pt modelId="{D7256D8A-72BB-4DCE-B7A3-DEF583026122}">
      <dgm:prSet phldrT="[Text]"/>
      <dgm:spPr/>
      <dgm:t>
        <a:bodyPr/>
        <a:lstStyle/>
        <a:p>
          <a:r>
            <a:rPr lang="en-US" dirty="0" smtClean="0"/>
            <a:t>Fewer active investors w.r.t. passive investors</a:t>
          </a:r>
          <a:endParaRPr lang="en-US" dirty="0"/>
        </a:p>
      </dgm:t>
    </dgm:pt>
    <dgm:pt modelId="{9C927155-2AC8-49C2-A819-F97C8DE4CE41}" type="parTrans" cxnId="{1636862C-CCA2-4462-98A3-1824B132E117}">
      <dgm:prSet/>
      <dgm:spPr/>
      <dgm:t>
        <a:bodyPr/>
        <a:lstStyle/>
        <a:p>
          <a:endParaRPr lang="en-US"/>
        </a:p>
      </dgm:t>
    </dgm:pt>
    <dgm:pt modelId="{4102D0C3-1218-49B7-8DE4-270C40D8D632}" type="sibTrans" cxnId="{1636862C-CCA2-4462-98A3-1824B132E117}">
      <dgm:prSet/>
      <dgm:spPr/>
      <dgm:t>
        <a:bodyPr/>
        <a:lstStyle/>
        <a:p>
          <a:endParaRPr lang="en-US"/>
        </a:p>
      </dgm:t>
    </dgm:pt>
    <dgm:pt modelId="{DD8F0939-FD58-4997-B495-19B1E2F00573}" type="pres">
      <dgm:prSet presAssocID="{EC62B70F-1D0F-486D-B339-E7A49852C705}" presName="Name0" presStyleCnt="0">
        <dgm:presLayoutVars>
          <dgm:dir/>
          <dgm:resizeHandles val="exact"/>
        </dgm:presLayoutVars>
      </dgm:prSet>
      <dgm:spPr/>
    </dgm:pt>
    <dgm:pt modelId="{8391063A-8F4D-4483-943B-DE4DD8757DB8}" type="pres">
      <dgm:prSet presAssocID="{1945A958-7C83-4E9E-8B49-5C0FC7548C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48D8-D9D4-4641-8279-51DD55243FF0}" type="pres">
      <dgm:prSet presAssocID="{D7049651-5F51-486A-9F47-B2003607815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1DA1D5-C16E-49FE-A11F-E1AC367D9D9A}" type="pres">
      <dgm:prSet presAssocID="{D7049651-5F51-486A-9F47-B2003607815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8D03678-478E-4B9E-A055-23F1BE59213A}" type="pres">
      <dgm:prSet presAssocID="{EB6B35E5-9F86-4B54-804D-FB9076E6E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4D45F-D26D-4A44-9D6D-4A28FFB6EC5A}" type="pres">
      <dgm:prSet presAssocID="{FCA52E96-CB3C-441B-B840-6C4C632C5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E244B7-7A22-4070-9003-6F04CDB1E427}" type="pres">
      <dgm:prSet presAssocID="{FCA52E96-CB3C-441B-B840-6C4C632C5AD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DCB027-3A16-449B-AF35-9F2B31E13476}" type="pres">
      <dgm:prSet presAssocID="{D7256D8A-72BB-4DCE-B7A3-DEF5830261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8936F-989A-4E5F-A3A6-850B1819AAF4}" srcId="{EC62B70F-1D0F-486D-B339-E7A49852C705}" destId="{1945A958-7C83-4E9E-8B49-5C0FC7548CBE}" srcOrd="0" destOrd="0" parTransId="{1AC6BD6B-F176-4BD9-B39C-C60263714472}" sibTransId="{D7049651-5F51-486A-9F47-B20036078150}"/>
    <dgm:cxn modelId="{96383EAD-2D3B-4A17-94D3-200F1E187611}" type="presOf" srcId="{FCA52E96-CB3C-441B-B840-6C4C632C5AD5}" destId="{8254D45F-D26D-4A44-9D6D-4A28FFB6EC5A}" srcOrd="0" destOrd="0" presId="urn:microsoft.com/office/officeart/2005/8/layout/process1"/>
    <dgm:cxn modelId="{92E0A4D9-1789-4683-A284-E0D00C4265A1}" type="presOf" srcId="{D7049651-5F51-486A-9F47-B20036078150}" destId="{F11DA1D5-C16E-49FE-A11F-E1AC367D9D9A}" srcOrd="1" destOrd="0" presId="urn:microsoft.com/office/officeart/2005/8/layout/process1"/>
    <dgm:cxn modelId="{1277B319-E4B7-4DC0-9C81-5C9AAA704EC3}" type="presOf" srcId="{1945A958-7C83-4E9E-8B49-5C0FC7548CBE}" destId="{8391063A-8F4D-4483-943B-DE4DD8757DB8}" srcOrd="0" destOrd="0" presId="urn:microsoft.com/office/officeart/2005/8/layout/process1"/>
    <dgm:cxn modelId="{F76A3A80-7F95-41F2-9B7F-616BDABFA363}" type="presOf" srcId="{EB6B35E5-9F86-4B54-804D-FB9076E6EB61}" destId="{18D03678-478E-4B9E-A055-23F1BE59213A}" srcOrd="0" destOrd="0" presId="urn:microsoft.com/office/officeart/2005/8/layout/process1"/>
    <dgm:cxn modelId="{1636862C-CCA2-4462-98A3-1824B132E117}" srcId="{EC62B70F-1D0F-486D-B339-E7A49852C705}" destId="{D7256D8A-72BB-4DCE-B7A3-DEF583026122}" srcOrd="2" destOrd="0" parTransId="{9C927155-2AC8-49C2-A819-F97C8DE4CE41}" sibTransId="{4102D0C3-1218-49B7-8DE4-270C40D8D632}"/>
    <dgm:cxn modelId="{E7723F64-CB05-432C-899E-27AE978A492E}" type="presOf" srcId="{D7256D8A-72BB-4DCE-B7A3-DEF583026122}" destId="{56DCB027-3A16-449B-AF35-9F2B31E13476}" srcOrd="0" destOrd="0" presId="urn:microsoft.com/office/officeart/2005/8/layout/process1"/>
    <dgm:cxn modelId="{544B023B-1A99-4760-A6CD-1772AAA9701D}" type="presOf" srcId="{FCA52E96-CB3C-441B-B840-6C4C632C5AD5}" destId="{58E244B7-7A22-4070-9003-6F04CDB1E427}" srcOrd="1" destOrd="0" presId="urn:microsoft.com/office/officeart/2005/8/layout/process1"/>
    <dgm:cxn modelId="{44BA24DD-2D92-4CC8-B35D-F67922C38253}" srcId="{EC62B70F-1D0F-486D-B339-E7A49852C705}" destId="{EB6B35E5-9F86-4B54-804D-FB9076E6EB61}" srcOrd="1" destOrd="0" parTransId="{7A6D7793-B870-4F59-9BC2-1B258E410CDF}" sibTransId="{FCA52E96-CB3C-441B-B840-6C4C632C5AD5}"/>
    <dgm:cxn modelId="{B29FF763-D671-4E3E-ABD9-8048A6446A38}" type="presOf" srcId="{EC62B70F-1D0F-486D-B339-E7A49852C705}" destId="{DD8F0939-FD58-4997-B495-19B1E2F00573}" srcOrd="0" destOrd="0" presId="urn:microsoft.com/office/officeart/2005/8/layout/process1"/>
    <dgm:cxn modelId="{1CB909BE-5BCE-4E96-915A-10E97655E40D}" type="presOf" srcId="{D7049651-5F51-486A-9F47-B20036078150}" destId="{895548D8-D9D4-4641-8279-51DD55243FF0}" srcOrd="0" destOrd="0" presId="urn:microsoft.com/office/officeart/2005/8/layout/process1"/>
    <dgm:cxn modelId="{25C4DF12-4D71-460B-AFF9-4DF58A4F5E11}" type="presParOf" srcId="{DD8F0939-FD58-4997-B495-19B1E2F00573}" destId="{8391063A-8F4D-4483-943B-DE4DD8757DB8}" srcOrd="0" destOrd="0" presId="urn:microsoft.com/office/officeart/2005/8/layout/process1"/>
    <dgm:cxn modelId="{A4716F82-67E0-47CC-8420-4C3FC9B4C4D0}" type="presParOf" srcId="{DD8F0939-FD58-4997-B495-19B1E2F00573}" destId="{895548D8-D9D4-4641-8279-51DD55243FF0}" srcOrd="1" destOrd="0" presId="urn:microsoft.com/office/officeart/2005/8/layout/process1"/>
    <dgm:cxn modelId="{EC2B9CD4-7149-45B7-B43A-D9098F2A8CD1}" type="presParOf" srcId="{895548D8-D9D4-4641-8279-51DD55243FF0}" destId="{F11DA1D5-C16E-49FE-A11F-E1AC367D9D9A}" srcOrd="0" destOrd="0" presId="urn:microsoft.com/office/officeart/2005/8/layout/process1"/>
    <dgm:cxn modelId="{9EEA00B9-CF3F-4FA6-AC0D-BFF567BAEC05}" type="presParOf" srcId="{DD8F0939-FD58-4997-B495-19B1E2F00573}" destId="{18D03678-478E-4B9E-A055-23F1BE59213A}" srcOrd="2" destOrd="0" presId="urn:microsoft.com/office/officeart/2005/8/layout/process1"/>
    <dgm:cxn modelId="{FD7E6525-2CF9-40F4-86A8-42E71239FF83}" type="presParOf" srcId="{DD8F0939-FD58-4997-B495-19B1E2F00573}" destId="{8254D45F-D26D-4A44-9D6D-4A28FFB6EC5A}" srcOrd="3" destOrd="0" presId="urn:microsoft.com/office/officeart/2005/8/layout/process1"/>
    <dgm:cxn modelId="{4FB603B6-CAF3-4CED-90AF-9ECBED49363C}" type="presParOf" srcId="{8254D45F-D26D-4A44-9D6D-4A28FFB6EC5A}" destId="{58E244B7-7A22-4070-9003-6F04CDB1E427}" srcOrd="0" destOrd="0" presId="urn:microsoft.com/office/officeart/2005/8/layout/process1"/>
    <dgm:cxn modelId="{0F71D340-803C-4A68-9032-66629B58F6CF}" type="presParOf" srcId="{DD8F0939-FD58-4997-B495-19B1E2F00573}" destId="{56DCB027-3A16-449B-AF35-9F2B31E134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2B70F-1D0F-486D-B339-E7A49852C705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1945A958-7C83-4E9E-8B49-5C0FC7548CBE}">
      <dgm:prSet phldrT="[Text]"/>
      <dgm:spPr/>
      <dgm:t>
        <a:bodyPr/>
        <a:lstStyle/>
        <a:p>
          <a:r>
            <a:rPr lang="en-US" dirty="0" smtClean="0"/>
            <a:t>Increased managerial discretion</a:t>
          </a:r>
          <a:endParaRPr lang="en-US" dirty="0"/>
        </a:p>
      </dgm:t>
    </dgm:pt>
    <dgm:pt modelId="{1AC6BD6B-F176-4BD9-B39C-C60263714472}" type="parTrans" cxnId="{58A8936F-989A-4E5F-A3A6-850B1819AAF4}">
      <dgm:prSet/>
      <dgm:spPr/>
      <dgm:t>
        <a:bodyPr/>
        <a:lstStyle/>
        <a:p>
          <a:endParaRPr lang="en-US"/>
        </a:p>
      </dgm:t>
    </dgm:pt>
    <dgm:pt modelId="{D7049651-5F51-486A-9F47-B20036078150}" type="sibTrans" cxnId="{58A8936F-989A-4E5F-A3A6-850B1819AAF4}">
      <dgm:prSet/>
      <dgm:spPr/>
      <dgm:t>
        <a:bodyPr/>
        <a:lstStyle/>
        <a:p>
          <a:endParaRPr lang="en-US"/>
        </a:p>
      </dgm:t>
    </dgm:pt>
    <dgm:pt modelId="{EB6B35E5-9F86-4B54-804D-FB9076E6EB61}">
      <dgm:prSet phldrT="[Text]"/>
      <dgm:spPr/>
      <dgm:t>
        <a:bodyPr/>
        <a:lstStyle/>
        <a:p>
          <a:r>
            <a:rPr lang="en-US" dirty="0" smtClean="0"/>
            <a:t>Less comparable financial statements</a:t>
          </a:r>
          <a:endParaRPr lang="en-US" dirty="0"/>
        </a:p>
      </dgm:t>
    </dgm:pt>
    <dgm:pt modelId="{7A6D7793-B870-4F59-9BC2-1B258E410CDF}" type="parTrans" cxnId="{44BA24DD-2D92-4CC8-B35D-F67922C38253}">
      <dgm:prSet/>
      <dgm:spPr/>
      <dgm:t>
        <a:bodyPr/>
        <a:lstStyle/>
        <a:p>
          <a:endParaRPr lang="en-US"/>
        </a:p>
      </dgm:t>
    </dgm:pt>
    <dgm:pt modelId="{FCA52E96-CB3C-441B-B840-6C4C632C5AD5}" type="sibTrans" cxnId="{44BA24DD-2D92-4CC8-B35D-F67922C38253}">
      <dgm:prSet/>
      <dgm:spPr/>
      <dgm:t>
        <a:bodyPr/>
        <a:lstStyle/>
        <a:p>
          <a:endParaRPr lang="en-US"/>
        </a:p>
      </dgm:t>
    </dgm:pt>
    <dgm:pt modelId="{D7256D8A-72BB-4DCE-B7A3-DEF583026122}">
      <dgm:prSet phldrT="[Text]"/>
      <dgm:spPr/>
      <dgm:t>
        <a:bodyPr/>
        <a:lstStyle/>
        <a:p>
          <a:r>
            <a:rPr lang="en-US" dirty="0" smtClean="0"/>
            <a:t>More active investors w.r.t. passive investors</a:t>
          </a:r>
          <a:endParaRPr lang="en-US" dirty="0"/>
        </a:p>
      </dgm:t>
    </dgm:pt>
    <dgm:pt modelId="{9C927155-2AC8-49C2-A819-F97C8DE4CE41}" type="parTrans" cxnId="{1636862C-CCA2-4462-98A3-1824B132E117}">
      <dgm:prSet/>
      <dgm:spPr/>
      <dgm:t>
        <a:bodyPr/>
        <a:lstStyle/>
        <a:p>
          <a:endParaRPr lang="en-US"/>
        </a:p>
      </dgm:t>
    </dgm:pt>
    <dgm:pt modelId="{4102D0C3-1218-49B7-8DE4-270C40D8D632}" type="sibTrans" cxnId="{1636862C-CCA2-4462-98A3-1824B132E117}">
      <dgm:prSet/>
      <dgm:spPr/>
      <dgm:t>
        <a:bodyPr/>
        <a:lstStyle/>
        <a:p>
          <a:endParaRPr lang="en-US"/>
        </a:p>
      </dgm:t>
    </dgm:pt>
    <dgm:pt modelId="{DD8F0939-FD58-4997-B495-19B1E2F00573}" type="pres">
      <dgm:prSet presAssocID="{EC62B70F-1D0F-486D-B339-E7A49852C705}" presName="Name0" presStyleCnt="0">
        <dgm:presLayoutVars>
          <dgm:dir/>
          <dgm:resizeHandles val="exact"/>
        </dgm:presLayoutVars>
      </dgm:prSet>
      <dgm:spPr/>
    </dgm:pt>
    <dgm:pt modelId="{8391063A-8F4D-4483-943B-DE4DD8757DB8}" type="pres">
      <dgm:prSet presAssocID="{1945A958-7C83-4E9E-8B49-5C0FC7548C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48D8-D9D4-4641-8279-51DD55243FF0}" type="pres">
      <dgm:prSet presAssocID="{D7049651-5F51-486A-9F47-B2003607815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1DA1D5-C16E-49FE-A11F-E1AC367D9D9A}" type="pres">
      <dgm:prSet presAssocID="{D7049651-5F51-486A-9F47-B2003607815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8D03678-478E-4B9E-A055-23F1BE59213A}" type="pres">
      <dgm:prSet presAssocID="{EB6B35E5-9F86-4B54-804D-FB9076E6EB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4D45F-D26D-4A44-9D6D-4A28FFB6EC5A}" type="pres">
      <dgm:prSet presAssocID="{FCA52E96-CB3C-441B-B840-6C4C632C5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E244B7-7A22-4070-9003-6F04CDB1E427}" type="pres">
      <dgm:prSet presAssocID="{FCA52E96-CB3C-441B-B840-6C4C632C5AD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6DCB027-3A16-449B-AF35-9F2B31E13476}" type="pres">
      <dgm:prSet presAssocID="{D7256D8A-72BB-4DCE-B7A3-DEF5830261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8936F-989A-4E5F-A3A6-850B1819AAF4}" srcId="{EC62B70F-1D0F-486D-B339-E7A49852C705}" destId="{1945A958-7C83-4E9E-8B49-5C0FC7548CBE}" srcOrd="0" destOrd="0" parTransId="{1AC6BD6B-F176-4BD9-B39C-C60263714472}" sibTransId="{D7049651-5F51-486A-9F47-B20036078150}"/>
    <dgm:cxn modelId="{BBCC70DB-11E7-47A3-A620-D792AEC83B5E}" type="presOf" srcId="{FCA52E96-CB3C-441B-B840-6C4C632C5AD5}" destId="{58E244B7-7A22-4070-9003-6F04CDB1E427}" srcOrd="1" destOrd="0" presId="urn:microsoft.com/office/officeart/2005/8/layout/process1"/>
    <dgm:cxn modelId="{1636862C-CCA2-4462-98A3-1824B132E117}" srcId="{EC62B70F-1D0F-486D-B339-E7A49852C705}" destId="{D7256D8A-72BB-4DCE-B7A3-DEF583026122}" srcOrd="2" destOrd="0" parTransId="{9C927155-2AC8-49C2-A819-F97C8DE4CE41}" sibTransId="{4102D0C3-1218-49B7-8DE4-270C40D8D632}"/>
    <dgm:cxn modelId="{0F93BBF9-D6DE-4D50-A667-E297C874836C}" type="presOf" srcId="{D7049651-5F51-486A-9F47-B20036078150}" destId="{895548D8-D9D4-4641-8279-51DD55243FF0}" srcOrd="0" destOrd="0" presId="urn:microsoft.com/office/officeart/2005/8/layout/process1"/>
    <dgm:cxn modelId="{2829D59A-DBE1-469F-ACFB-AF3BE52E9B05}" type="presOf" srcId="{EB6B35E5-9F86-4B54-804D-FB9076E6EB61}" destId="{18D03678-478E-4B9E-A055-23F1BE59213A}" srcOrd="0" destOrd="0" presId="urn:microsoft.com/office/officeart/2005/8/layout/process1"/>
    <dgm:cxn modelId="{1AB4DBB3-56A6-41E2-82A7-11DD18DBD76F}" type="presOf" srcId="{D7256D8A-72BB-4DCE-B7A3-DEF583026122}" destId="{56DCB027-3A16-449B-AF35-9F2B31E13476}" srcOrd="0" destOrd="0" presId="urn:microsoft.com/office/officeart/2005/8/layout/process1"/>
    <dgm:cxn modelId="{0CC938A3-D11F-4339-8953-10D81FF1371A}" type="presOf" srcId="{EC62B70F-1D0F-486D-B339-E7A49852C705}" destId="{DD8F0939-FD58-4997-B495-19B1E2F00573}" srcOrd="0" destOrd="0" presId="urn:microsoft.com/office/officeart/2005/8/layout/process1"/>
    <dgm:cxn modelId="{44BA24DD-2D92-4CC8-B35D-F67922C38253}" srcId="{EC62B70F-1D0F-486D-B339-E7A49852C705}" destId="{EB6B35E5-9F86-4B54-804D-FB9076E6EB61}" srcOrd="1" destOrd="0" parTransId="{7A6D7793-B870-4F59-9BC2-1B258E410CDF}" sibTransId="{FCA52E96-CB3C-441B-B840-6C4C632C5AD5}"/>
    <dgm:cxn modelId="{B1F1A6FA-1C7D-4598-994C-3E4C33DCBB75}" type="presOf" srcId="{FCA52E96-CB3C-441B-B840-6C4C632C5AD5}" destId="{8254D45F-D26D-4A44-9D6D-4A28FFB6EC5A}" srcOrd="0" destOrd="0" presId="urn:microsoft.com/office/officeart/2005/8/layout/process1"/>
    <dgm:cxn modelId="{AE41641F-7749-453C-AC61-1E21BB3357FC}" type="presOf" srcId="{D7049651-5F51-486A-9F47-B20036078150}" destId="{F11DA1D5-C16E-49FE-A11F-E1AC367D9D9A}" srcOrd="1" destOrd="0" presId="urn:microsoft.com/office/officeart/2005/8/layout/process1"/>
    <dgm:cxn modelId="{7F86EDFA-895B-4D86-BBE3-8BD320CA6995}" type="presOf" srcId="{1945A958-7C83-4E9E-8B49-5C0FC7548CBE}" destId="{8391063A-8F4D-4483-943B-DE4DD8757DB8}" srcOrd="0" destOrd="0" presId="urn:microsoft.com/office/officeart/2005/8/layout/process1"/>
    <dgm:cxn modelId="{AADD1BA3-E822-450F-92A1-D816BC48EDC3}" type="presParOf" srcId="{DD8F0939-FD58-4997-B495-19B1E2F00573}" destId="{8391063A-8F4D-4483-943B-DE4DD8757DB8}" srcOrd="0" destOrd="0" presId="urn:microsoft.com/office/officeart/2005/8/layout/process1"/>
    <dgm:cxn modelId="{9DD29EDF-FBB1-4AA4-90DF-32BB985A192A}" type="presParOf" srcId="{DD8F0939-FD58-4997-B495-19B1E2F00573}" destId="{895548D8-D9D4-4641-8279-51DD55243FF0}" srcOrd="1" destOrd="0" presId="urn:microsoft.com/office/officeart/2005/8/layout/process1"/>
    <dgm:cxn modelId="{BDC0E66B-29BB-4B38-AA8C-880E043FC070}" type="presParOf" srcId="{895548D8-D9D4-4641-8279-51DD55243FF0}" destId="{F11DA1D5-C16E-49FE-A11F-E1AC367D9D9A}" srcOrd="0" destOrd="0" presId="urn:microsoft.com/office/officeart/2005/8/layout/process1"/>
    <dgm:cxn modelId="{AE1E4CEF-3CAA-4881-B167-44DA1F1FD398}" type="presParOf" srcId="{DD8F0939-FD58-4997-B495-19B1E2F00573}" destId="{18D03678-478E-4B9E-A055-23F1BE59213A}" srcOrd="2" destOrd="0" presId="urn:microsoft.com/office/officeart/2005/8/layout/process1"/>
    <dgm:cxn modelId="{327427AE-FE01-42A5-B46E-9707AE0A0FC9}" type="presParOf" srcId="{DD8F0939-FD58-4997-B495-19B1E2F00573}" destId="{8254D45F-D26D-4A44-9D6D-4A28FFB6EC5A}" srcOrd="3" destOrd="0" presId="urn:microsoft.com/office/officeart/2005/8/layout/process1"/>
    <dgm:cxn modelId="{9110EB33-EE41-4A7B-A7F9-6C8C9AB28856}" type="presParOf" srcId="{8254D45F-D26D-4A44-9D6D-4A28FFB6EC5A}" destId="{58E244B7-7A22-4070-9003-6F04CDB1E427}" srcOrd="0" destOrd="0" presId="urn:microsoft.com/office/officeart/2005/8/layout/process1"/>
    <dgm:cxn modelId="{48AA667D-78E3-4E80-9211-96462125A908}" type="presParOf" srcId="{DD8F0939-FD58-4997-B495-19B1E2F00573}" destId="{56DCB027-3A16-449B-AF35-9F2B31E134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063A-8F4D-4483-943B-DE4DD8757DB8}">
      <dsp:nvSpPr>
        <dsp:cNvPr id="0" name=""/>
        <dsp:cNvSpPr/>
      </dsp:nvSpPr>
      <dsp:spPr>
        <a:xfrm>
          <a:off x="7233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Decreased managerial discretion</a:t>
          </a:r>
          <a:endParaRPr lang="en-US" sz="1800" kern="1200" dirty="0"/>
        </a:p>
      </dsp:txBody>
      <dsp:txXfrm>
        <a:off x="45225" y="357010"/>
        <a:ext cx="2085893" cy="1221142"/>
      </dsp:txXfrm>
    </dsp:sp>
    <dsp:sp modelId="{895548D8-D9D4-4641-8279-51DD55243FF0}">
      <dsp:nvSpPr>
        <dsp:cNvPr id="0" name=""/>
        <dsp:cNvSpPr/>
      </dsp:nvSpPr>
      <dsp:spPr>
        <a:xfrm>
          <a:off x="2385298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85298" y="806737"/>
        <a:ext cx="320822" cy="321687"/>
      </dsp:txXfrm>
    </dsp:sp>
    <dsp:sp modelId="{18D03678-478E-4B9E-A055-23F1BE59213A}">
      <dsp:nvSpPr>
        <dsp:cNvPr id="0" name=""/>
        <dsp:cNvSpPr/>
      </dsp:nvSpPr>
      <dsp:spPr>
        <a:xfrm>
          <a:off x="3033861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comparable financial statements</a:t>
          </a:r>
          <a:endParaRPr lang="en-US" sz="1800" kern="1200" dirty="0"/>
        </a:p>
      </dsp:txBody>
      <dsp:txXfrm>
        <a:off x="3071853" y="357010"/>
        <a:ext cx="2085893" cy="1221142"/>
      </dsp:txXfrm>
    </dsp:sp>
    <dsp:sp modelId="{8254D45F-D26D-4A44-9D6D-4A28FFB6EC5A}">
      <dsp:nvSpPr>
        <dsp:cNvPr id="0" name=""/>
        <dsp:cNvSpPr/>
      </dsp:nvSpPr>
      <dsp:spPr>
        <a:xfrm>
          <a:off x="5411926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11926" y="806737"/>
        <a:ext cx="320822" cy="321687"/>
      </dsp:txXfrm>
    </dsp:sp>
    <dsp:sp modelId="{56DCB027-3A16-449B-AF35-9F2B31E13476}">
      <dsp:nvSpPr>
        <dsp:cNvPr id="0" name=""/>
        <dsp:cNvSpPr/>
      </dsp:nvSpPr>
      <dsp:spPr>
        <a:xfrm>
          <a:off x="6060489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Fewer active investors w.r.t. passive investors</a:t>
          </a:r>
          <a:endParaRPr lang="en-US" sz="1800" kern="1200" dirty="0"/>
        </a:p>
      </dsp:txBody>
      <dsp:txXfrm>
        <a:off x="6098481" y="357010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063A-8F4D-4483-943B-DE4DD8757DB8}">
      <dsp:nvSpPr>
        <dsp:cNvPr id="0" name=""/>
        <dsp:cNvSpPr/>
      </dsp:nvSpPr>
      <dsp:spPr>
        <a:xfrm>
          <a:off x="7233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Increased managerial discretion</a:t>
          </a:r>
          <a:endParaRPr lang="en-US" sz="1800" kern="1200" dirty="0"/>
        </a:p>
      </dsp:txBody>
      <dsp:txXfrm>
        <a:off x="45225" y="357010"/>
        <a:ext cx="2085893" cy="1221142"/>
      </dsp:txXfrm>
    </dsp:sp>
    <dsp:sp modelId="{895548D8-D9D4-4641-8279-51DD55243FF0}">
      <dsp:nvSpPr>
        <dsp:cNvPr id="0" name=""/>
        <dsp:cNvSpPr/>
      </dsp:nvSpPr>
      <dsp:spPr>
        <a:xfrm>
          <a:off x="2385298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85298" y="806737"/>
        <a:ext cx="320822" cy="321687"/>
      </dsp:txXfrm>
    </dsp:sp>
    <dsp:sp modelId="{18D03678-478E-4B9E-A055-23F1BE59213A}">
      <dsp:nvSpPr>
        <dsp:cNvPr id="0" name=""/>
        <dsp:cNvSpPr/>
      </dsp:nvSpPr>
      <dsp:spPr>
        <a:xfrm>
          <a:off x="3033861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Less comparable financial statements</a:t>
          </a:r>
          <a:endParaRPr lang="en-US" sz="1800" kern="1200" dirty="0"/>
        </a:p>
      </dsp:txBody>
      <dsp:txXfrm>
        <a:off x="3071853" y="357010"/>
        <a:ext cx="2085893" cy="1221142"/>
      </dsp:txXfrm>
    </dsp:sp>
    <dsp:sp modelId="{8254D45F-D26D-4A44-9D6D-4A28FFB6EC5A}">
      <dsp:nvSpPr>
        <dsp:cNvPr id="0" name=""/>
        <dsp:cNvSpPr/>
      </dsp:nvSpPr>
      <dsp:spPr>
        <a:xfrm>
          <a:off x="5411926" y="6995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11926" y="806737"/>
        <a:ext cx="320822" cy="321687"/>
      </dsp:txXfrm>
    </dsp:sp>
    <dsp:sp modelId="{56DCB027-3A16-449B-AF35-9F2B31E13476}">
      <dsp:nvSpPr>
        <dsp:cNvPr id="0" name=""/>
        <dsp:cNvSpPr/>
      </dsp:nvSpPr>
      <dsp:spPr>
        <a:xfrm>
          <a:off x="6060489" y="31901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active investors w.r.t. passive investors</a:t>
          </a:r>
          <a:endParaRPr lang="en-US" sz="1800" kern="1200" dirty="0"/>
        </a:p>
      </dsp:txBody>
      <dsp:txXfrm>
        <a:off x="6098481" y="3570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6CF9-8466-4DEA-9B79-ACB1BA644A9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EA59-17CD-417C-BF1C-852C385E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short</a:t>
            </a:r>
            <a:r>
              <a:rPr lang="en-US" baseline="0" dirty="0" smtClean="0"/>
              <a:t> example with text snippets: highlight similar, dissimilar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Define active and passive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Establish some empirical regularities</a:t>
            </a:r>
          </a:p>
          <a:p>
            <a:endParaRPr lang="en-US" dirty="0" smtClean="0"/>
          </a:p>
          <a:p>
            <a:r>
              <a:rPr lang="en-US" dirty="0" smtClean="0"/>
              <a:t>Are index funds in the sample?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clearly</a:t>
            </a:r>
            <a:r>
              <a:rPr lang="en-US" baseline="0" dirty="0" smtClean="0"/>
              <a:t> an empirical question. And the answer will depend on the outcome under study and the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EA59-17CD-417C-BF1C-852C385E9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744-1A96-4C0E-9082-654B9F5094B2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Demands Comparability? Active vs. Passive Institutional Investors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Reginald Edwards</a:t>
            </a:r>
          </a:p>
          <a:p>
            <a:r>
              <a:rPr lang="en-US" dirty="0" smtClean="0"/>
              <a:t>December 4,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2" y="5715000"/>
            <a:ext cx="4114808" cy="960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75122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Managerial Discretion, Comparability, and Ownership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93062"/>
              </p:ext>
            </p:extLst>
          </p:nvPr>
        </p:nvGraphicFramePr>
        <p:xfrm>
          <a:off x="381000" y="1828800"/>
          <a:ext cx="8229600" cy="193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148224"/>
              </p:ext>
            </p:extLst>
          </p:nvPr>
        </p:nvGraphicFramePr>
        <p:xfrm>
          <a:off x="457200" y="4191000"/>
          <a:ext cx="8229600" cy="193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23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How does managerial discretion impact financial statements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Bad: “Managers are opportunistic—they will game the system.”</a:t>
            </a:r>
          </a:p>
          <a:p>
            <a:pPr lvl="1">
              <a:lnSpc>
                <a:spcPct val="170000"/>
              </a:lnSpc>
            </a:pPr>
            <a:r>
              <a:rPr lang="en-US" sz="1800" dirty="0" err="1" smtClean="0"/>
              <a:t>Holthausen</a:t>
            </a:r>
            <a:r>
              <a:rPr lang="en-US" sz="1800" dirty="0" smtClean="0"/>
              <a:t> (JAE, 1990)</a:t>
            </a:r>
          </a:p>
          <a:p>
            <a:pPr lvl="1">
              <a:lnSpc>
                <a:spcPct val="170000"/>
              </a:lnSpc>
            </a:pPr>
            <a:r>
              <a:rPr lang="en-US" sz="1800" dirty="0" smtClean="0"/>
              <a:t>Watts and Zimmerman (TAR, 1990)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Good: “Managers know most--untie their hands”</a:t>
            </a:r>
          </a:p>
          <a:p>
            <a:pPr lvl="1">
              <a:lnSpc>
                <a:spcPct val="170000"/>
              </a:lnSpc>
            </a:pPr>
            <a:r>
              <a:rPr lang="en-US" sz="1800" dirty="0" err="1" smtClean="0"/>
              <a:t>Holthausen</a:t>
            </a:r>
            <a:r>
              <a:rPr lang="en-US" sz="1800" dirty="0" smtClean="0"/>
              <a:t> and </a:t>
            </a:r>
            <a:r>
              <a:rPr lang="en-US" sz="1800" dirty="0" err="1" smtClean="0"/>
              <a:t>Leftwich</a:t>
            </a:r>
            <a:r>
              <a:rPr lang="en-US" sz="1800" dirty="0" smtClean="0"/>
              <a:t> (JAE, 1983)</a:t>
            </a:r>
          </a:p>
          <a:p>
            <a:pPr lvl="1">
              <a:lnSpc>
                <a:spcPct val="170000"/>
              </a:lnSpc>
            </a:pPr>
            <a:r>
              <a:rPr lang="en-US" sz="1800" dirty="0" smtClean="0"/>
              <a:t>Healy and Palepu (Acc. Horizons, 1993)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Predictions for relevance, reliability, and comparability need not be aligned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74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Two Quasi-Natural Experiments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b="1" dirty="0" smtClean="0"/>
              <a:t>AICPA SOP 97-2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Intended to stop “aggressive” revenue recognition by software firms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More verifiable and objective determination of selling price allocation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Prohibits managerial estimates of individual elements in multi-element arrangements</a:t>
            </a:r>
          </a:p>
          <a:p>
            <a:pPr>
              <a:lnSpc>
                <a:spcPct val="160000"/>
              </a:lnSpc>
            </a:pPr>
            <a:r>
              <a:rPr lang="en-US" sz="1600" b="1" dirty="0" smtClean="0"/>
              <a:t>FASB ASU 2009-13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Allows more managerial discretion and use of estimates</a:t>
            </a:r>
          </a:p>
          <a:p>
            <a:pPr lvl="1">
              <a:lnSpc>
                <a:spcPct val="160000"/>
              </a:lnSpc>
            </a:pPr>
            <a:r>
              <a:rPr lang="en-US" sz="1600" dirty="0" smtClean="0"/>
              <a:t>Lobbied for by some tech giants (but incidental to my outcome measures)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Apple, Inc. Revenue Recognition Disclosure: 2009 vs 2011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1768533" cy="2265218"/>
          </a:xfr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990"/>
            <a:ext cx="17526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524990"/>
            <a:ext cx="1676400" cy="2312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019800" y="152499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Apple, Inc. “Significant Accounting Policies – Revenue Recognition” section of 2011 10-K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800"/>
            <a:ext cx="1752600" cy="2312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433452" y="413056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Apple, Inc. “Significant Accounting Policies – Revenue Recognition” section of 2009 10-K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33652" y="3200400"/>
            <a:ext cx="2438400" cy="2667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057400" y="5486400"/>
            <a:ext cx="4414652" cy="38100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2052" y="5271247"/>
            <a:ext cx="1685306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Text relevant to new revenue recognition under ASU 2009-13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0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Do Treatment Events Affect Comparability?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200" dirty="0" smtClean="0"/>
              <a:t>Preliminary Difference-in-differences </a:t>
            </a:r>
            <a:r>
              <a:rPr lang="en-US" sz="2200" dirty="0"/>
              <a:t>(DD) </a:t>
            </a:r>
            <a:r>
              <a:rPr lang="en-US" sz="2200" dirty="0" smtClean="0"/>
              <a:t>estimation of Comparability</a:t>
            </a: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Treatment </a:t>
            </a:r>
            <a:r>
              <a:rPr lang="en-US" sz="2200" dirty="0"/>
              <a:t>SOP 97-2 </a:t>
            </a:r>
            <a:r>
              <a:rPr lang="en-US" sz="2200" dirty="0" smtClean="0"/>
              <a:t>event: increase </a:t>
            </a:r>
            <a:r>
              <a:rPr lang="en-US" sz="2200" dirty="0"/>
              <a:t>in </a:t>
            </a:r>
            <a:r>
              <a:rPr lang="en-US" sz="2200" dirty="0" smtClean="0"/>
              <a:t>comparability by </a:t>
            </a:r>
            <a:r>
              <a:rPr lang="en-US" sz="2200" dirty="0"/>
              <a:t>around 6.9% after SOP </a:t>
            </a:r>
            <a:r>
              <a:rPr lang="en-US" sz="2200" dirty="0" smtClean="0"/>
              <a:t>97-2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Treatment firms for ASU 2009-13 </a:t>
            </a:r>
            <a:r>
              <a:rPr lang="en-US" sz="2200" dirty="0" smtClean="0"/>
              <a:t>event: a </a:t>
            </a:r>
            <a:r>
              <a:rPr lang="en-US" sz="2200" dirty="0"/>
              <a:t>relative decrease in comparability by around 4.97</a:t>
            </a:r>
            <a:r>
              <a:rPr lang="en-US" sz="2200" dirty="0" smtClean="0"/>
              <a:t>%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Context: average </a:t>
            </a:r>
            <a:r>
              <a:rPr lang="en-US" sz="2200" dirty="0"/>
              <a:t>value of </a:t>
            </a:r>
            <a:r>
              <a:rPr lang="en-US" sz="2200" dirty="0" smtClean="0"/>
              <a:t>comparability in sample </a:t>
            </a:r>
            <a:r>
              <a:rPr lang="en-US" sz="2200" dirty="0"/>
              <a:t>is 36.4% and the </a:t>
            </a:r>
            <a:r>
              <a:rPr lang="en-US" sz="2200" dirty="0" smtClean="0"/>
              <a:t>effect </a:t>
            </a:r>
            <a:r>
              <a:rPr lang="en-US" sz="2200" dirty="0"/>
              <a:t>of SOP 97-2 (ASU 2009-13) would be to move the </a:t>
            </a:r>
            <a:r>
              <a:rPr lang="en-US" sz="2200" dirty="0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86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DD Estimation Results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Treatment SOP 97-2 event: </a:t>
            </a:r>
          </a:p>
          <a:p>
            <a:pPr marL="742950" lvl="2" indent="-342900"/>
            <a:r>
              <a:rPr lang="en-US" sz="2200" dirty="0" smtClean="0"/>
              <a:t>exogenous </a:t>
            </a:r>
            <a:r>
              <a:rPr lang="en-US" sz="2200" dirty="0">
                <a:solidFill>
                  <a:srgbClr val="FF0000"/>
                </a:solidFill>
              </a:rPr>
              <a:t>6.9% increase</a:t>
            </a:r>
            <a:r>
              <a:rPr lang="en-US" sz="2200" dirty="0"/>
              <a:t> in </a:t>
            </a:r>
            <a:r>
              <a:rPr lang="en-US" sz="2200" dirty="0" smtClean="0"/>
              <a:t>accounting comparability </a:t>
            </a:r>
            <a:r>
              <a:rPr lang="en-US" sz="2200" dirty="0"/>
              <a:t>causes the share of active institutional investment to </a:t>
            </a:r>
            <a:r>
              <a:rPr lang="en-US" sz="2200" dirty="0">
                <a:solidFill>
                  <a:srgbClr val="FF0000"/>
                </a:solidFill>
              </a:rPr>
              <a:t>decrease by about -4%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Treatment firms for ASU 2009-13 event</a:t>
            </a:r>
            <a:r>
              <a:rPr lang="en-US" sz="2200" b="1" dirty="0"/>
              <a:t>: </a:t>
            </a:r>
            <a:endParaRPr lang="en-US" sz="2200" b="1" dirty="0" smtClean="0"/>
          </a:p>
          <a:p>
            <a:pPr marL="742950" lvl="2" indent="-342900"/>
            <a:r>
              <a:rPr lang="en-US" sz="2200" dirty="0" smtClean="0"/>
              <a:t>exogenous </a:t>
            </a:r>
            <a:r>
              <a:rPr lang="en-US" sz="2200" dirty="0" smtClean="0">
                <a:solidFill>
                  <a:srgbClr val="FF0000"/>
                </a:solidFill>
              </a:rPr>
              <a:t>-4.97% decrease</a:t>
            </a:r>
            <a:r>
              <a:rPr lang="en-US" sz="2200" dirty="0" smtClean="0"/>
              <a:t> </a:t>
            </a:r>
            <a:r>
              <a:rPr lang="en-US" sz="2200" dirty="0"/>
              <a:t>in accounting comparability causes the share of active institutional </a:t>
            </a:r>
            <a:r>
              <a:rPr lang="en-US" sz="2200" dirty="0" smtClean="0"/>
              <a:t>investment to </a:t>
            </a:r>
            <a:r>
              <a:rPr lang="en-US" sz="2200" dirty="0" smtClean="0">
                <a:solidFill>
                  <a:srgbClr val="FF0000"/>
                </a:solidFill>
              </a:rPr>
              <a:t>increase by 1.88%</a:t>
            </a:r>
          </a:p>
        </p:txBody>
      </p:sp>
    </p:spTree>
    <p:extLst>
      <p:ext uri="{BB962C8B-B14F-4D97-AF65-F5344CB8AC3E}">
        <p14:creationId xmlns:p14="http://schemas.microsoft.com/office/powerpoint/2010/main" val="13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Contribution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Compared to passive institutional investors, active investors prefer firms with less comparable financial statements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Evidence that more discretion leads to less comparable accounting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 new measure of accounting comparability</a:t>
            </a:r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Future Work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Companion paper: “A New Measure of Accounting Comparability”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What is the information content of this measure?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Useful in predicting future distress and corporate malfeasance</a:t>
            </a:r>
          </a:p>
        </p:txBody>
      </p:sp>
    </p:spTree>
    <p:extLst>
      <p:ext uri="{BB962C8B-B14F-4D97-AF65-F5344CB8AC3E}">
        <p14:creationId xmlns:p14="http://schemas.microsoft.com/office/powerpoint/2010/main" val="3098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Research Question and Findings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i="1" dirty="0" smtClean="0"/>
              <a:t>What is the differential impact of financial statement </a:t>
            </a:r>
            <a:r>
              <a:rPr lang="en-US" sz="1800" b="1" i="1" dirty="0" smtClean="0"/>
              <a:t>comparability</a:t>
            </a:r>
            <a:r>
              <a:rPr lang="en-US" sz="1800" i="1" dirty="0" smtClean="0"/>
              <a:t> on </a:t>
            </a:r>
            <a:r>
              <a:rPr lang="en-US" sz="1800" b="1" i="1" dirty="0" smtClean="0"/>
              <a:t>active</a:t>
            </a:r>
            <a:r>
              <a:rPr lang="en-US" sz="1800" i="1" dirty="0" smtClean="0"/>
              <a:t> vs </a:t>
            </a:r>
            <a:r>
              <a:rPr lang="en-US" sz="1800" b="1" i="1" dirty="0" smtClean="0"/>
              <a:t>passive </a:t>
            </a:r>
            <a:r>
              <a:rPr lang="en-US" sz="1800" i="1" dirty="0" smtClean="0"/>
              <a:t>investors?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i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“Active” investors prefer less comparability/passive prefer more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Cross-sectional evidence: OLS estimation in levels and changes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Accounting rule changes as quasi-natural experiments: difference-in-differences analyses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More managerial discretion leads to less comparability, which leads to relatively more active investment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“Comparability”?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Conceptually: The inputs to the accounting system that makes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Similar things look alike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Dissimilar economic events and transactions look different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Allows fin </a:t>
            </a:r>
            <a:r>
              <a:rPr lang="en-US" sz="1800" dirty="0" err="1" smtClean="0"/>
              <a:t>stmt</a:t>
            </a:r>
            <a:r>
              <a:rPr lang="en-US" sz="1800" dirty="0" smtClean="0"/>
              <a:t> users to compare a firm to itself over time and to other firms concurrently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endParaRPr lang="en-US" sz="18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Empirically:</a:t>
            </a:r>
          </a:p>
          <a:p>
            <a:pPr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Things get tricky…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361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For each firm-year, I extract the “Summary of Significant Accounting Policies” section from annual report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Compare text of industry peers using </a:t>
            </a:r>
            <a:r>
              <a:rPr lang="en-US" i="1" dirty="0" smtClean="0"/>
              <a:t>cosine similarity</a:t>
            </a:r>
            <a:r>
              <a:rPr lang="en-US" dirty="0" smtClean="0"/>
              <a:t> measure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More similar text yields higher comparability score, </a:t>
            </a:r>
            <a:r>
              <a:rPr lang="en-US" i="1" dirty="0" smtClean="0"/>
              <a:t>COMP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Compute </a:t>
            </a:r>
            <a:r>
              <a:rPr lang="en-US" i="1" dirty="0" smtClean="0"/>
              <a:t>COMP</a:t>
            </a:r>
            <a:r>
              <a:rPr lang="en-US" dirty="0" smtClean="0"/>
              <a:t> by comparing </a:t>
            </a:r>
            <a:r>
              <a:rPr lang="en-US" dirty="0"/>
              <a:t>text of </a:t>
            </a:r>
            <a:r>
              <a:rPr lang="en-US" dirty="0" smtClean="0"/>
              <a:t>same firm in adjacent years for context</a:t>
            </a:r>
          </a:p>
          <a:p>
            <a:pPr>
              <a:lnSpc>
                <a:spcPct val="17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Measuring Accounting Comparability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 smtClean="0"/>
              <a:t>Cosine similarity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Documents as </a:t>
            </a:r>
            <a:r>
              <a:rPr lang="en-US" sz="4200" i="1" dirty="0" smtClean="0"/>
              <a:t>vectors</a:t>
            </a:r>
            <a:r>
              <a:rPr lang="en-US" sz="4200" dirty="0" smtClean="0"/>
              <a:t> of word counts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Text reuse/plagiarism detection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Document clustering</a:t>
            </a:r>
          </a:p>
          <a:p>
            <a:pPr>
              <a:lnSpc>
                <a:spcPct val="150000"/>
              </a:lnSpc>
            </a:pPr>
            <a:r>
              <a:rPr lang="en-US" sz="4200" dirty="0" smtClean="0"/>
              <a:t>See </a:t>
            </a:r>
            <a:r>
              <a:rPr lang="en-US" sz="4200" dirty="0" err="1" smtClean="0"/>
              <a:t>Hoberg</a:t>
            </a:r>
            <a:r>
              <a:rPr lang="en-US" sz="4200" dirty="0" smtClean="0"/>
              <a:t>, Phillips, and </a:t>
            </a:r>
            <a:r>
              <a:rPr lang="en-US" sz="4200" dirty="0" err="1" smtClean="0"/>
              <a:t>Prabhala</a:t>
            </a:r>
            <a:r>
              <a:rPr lang="en-US" sz="4200" dirty="0" smtClean="0"/>
              <a:t> (2012) for a finance application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514600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Apple Inc. and its wholly-owned subsidiaries (collectively “Apple” or the “Company”) design, manufacture, and market personal computers, mobile </a:t>
            </a:r>
            <a:r>
              <a:rPr lang="en-US" sz="1400" dirty="0" smtClean="0"/>
              <a:t>communication devices, and portable digital music and </a:t>
            </a:r>
            <a:r>
              <a:rPr lang="en-US" sz="1400" b="1" dirty="0" smtClean="0">
                <a:solidFill>
                  <a:srgbClr val="FF0000"/>
                </a:solidFill>
              </a:rPr>
              <a:t>video</a:t>
            </a:r>
            <a:r>
              <a:rPr lang="en-US" sz="1400" dirty="0" smtClean="0"/>
              <a:t> </a:t>
            </a:r>
            <a:r>
              <a:rPr lang="en-US" sz="1400" dirty="0"/>
              <a:t>players and sell a variety of related software, third-party digital content and applications, services, peripherals, and </a:t>
            </a:r>
            <a:r>
              <a:rPr lang="en-US" sz="1400" dirty="0" smtClean="0"/>
              <a:t>networking </a:t>
            </a:r>
            <a:r>
              <a:rPr lang="en-US" sz="1400" dirty="0"/>
              <a:t>solutions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(</a:t>
            </a:r>
            <a:r>
              <a:rPr lang="en-US" sz="1400" dirty="0"/>
              <a:t>Apple 10-K, </a:t>
            </a:r>
            <a:r>
              <a:rPr lang="en-US" sz="1400" dirty="0" smtClean="0"/>
              <a:t>2009)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4419600"/>
            <a:ext cx="4038600" cy="228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Apple Inc. and its wholly-owned subsidiaries (collectively “Apple” or the “Company”) designs, manufactures, and markets mobile communication and </a:t>
            </a:r>
            <a:r>
              <a:rPr lang="en-US" sz="1400" b="1" dirty="0">
                <a:solidFill>
                  <a:srgbClr val="FF0000"/>
                </a:solidFill>
              </a:rPr>
              <a:t>media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devices, personal computers, and portable digital music players, and sells a variety of related software, services, peripherals, networking solutions, and third-party digital content and applications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(Apple 10-K, 2011)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6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What correlates with comparability?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Run univariate </a:t>
                </a:r>
                <a:r>
                  <a:rPr lang="en-US" dirty="0"/>
                  <a:t>regressions of the form: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𝑪𝑶𝑴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𝒕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Decreasing in ROA, S&amp;P 500 membership, leverage, assets, market value, dividends, age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Increasing in turnover, asset tangibility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-order autocorrelation of ~49%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Active vs Passive Institutional Investor Ownership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 smtClean="0"/>
              <a:t>Active institutional investors</a:t>
            </a:r>
            <a:r>
              <a:rPr lang="en-US" sz="1600" dirty="0" smtClean="0"/>
              <a:t>: investment companies and advisors, pensions, and endowments</a:t>
            </a:r>
          </a:p>
          <a:p>
            <a:pPr>
              <a:lnSpc>
                <a:spcPct val="170000"/>
              </a:lnSpc>
            </a:pPr>
            <a:r>
              <a:rPr lang="en-US" sz="1600" b="1" dirty="0" smtClean="0"/>
              <a:t>Passive institutional investors</a:t>
            </a:r>
            <a:r>
              <a:rPr lang="en-US" sz="1600" dirty="0" smtClean="0"/>
              <a:t>: banks and insurance companies </a:t>
            </a:r>
          </a:p>
          <a:p>
            <a:pPr>
              <a:lnSpc>
                <a:spcPct val="170000"/>
              </a:lnSpc>
            </a:pPr>
            <a:r>
              <a:rPr lang="en-US" sz="1600" dirty="0" smtClean="0"/>
              <a:t>Potential misclassification: small, but growing fraction of investment companies include passive funds [see Appel, </a:t>
            </a:r>
            <a:r>
              <a:rPr lang="en-US" sz="1600" dirty="0" err="1" smtClean="0"/>
              <a:t>Gormley</a:t>
            </a:r>
            <a:r>
              <a:rPr lang="en-US" sz="1600" dirty="0" smtClean="0"/>
              <a:t>, and </a:t>
            </a:r>
            <a:r>
              <a:rPr lang="en-US" sz="1600" dirty="0" err="1" smtClean="0"/>
              <a:t>Keim</a:t>
            </a:r>
            <a:r>
              <a:rPr lang="en-US" sz="1600" dirty="0" smtClean="0"/>
              <a:t> (JFE, 2016)]</a:t>
            </a:r>
          </a:p>
          <a:p>
            <a:pPr>
              <a:lnSpc>
                <a:spcPct val="170000"/>
              </a:lnSpc>
            </a:pPr>
            <a:endParaRPr lang="en-US" sz="1600" dirty="0" smtClean="0"/>
          </a:p>
          <a:p>
            <a:pPr>
              <a:lnSpc>
                <a:spcPct val="170000"/>
              </a:lnSpc>
            </a:pPr>
            <a:r>
              <a:rPr lang="en-US" sz="1600" dirty="0" smtClean="0"/>
              <a:t>Outcome variables:</a:t>
            </a:r>
          </a:p>
          <a:p>
            <a:pPr lvl="1">
              <a:lnSpc>
                <a:spcPct val="170000"/>
              </a:lnSpc>
            </a:pPr>
            <a:r>
              <a:rPr lang="en-US" sz="1600" b="1" i="1" dirty="0" smtClean="0"/>
              <a:t>PCT-ACTIVE</a:t>
            </a:r>
            <a:r>
              <a:rPr lang="en-US" sz="1600" dirty="0" smtClean="0"/>
              <a:t>: Proportion of active investor dollars over passive and active investor dollars</a:t>
            </a:r>
          </a:p>
          <a:p>
            <a:pPr lvl="1">
              <a:lnSpc>
                <a:spcPct val="170000"/>
              </a:lnSpc>
            </a:pPr>
            <a:r>
              <a:rPr lang="en-US" sz="1600" b="1" i="1" dirty="0" smtClean="0"/>
              <a:t>NUM-ACTIVE</a:t>
            </a:r>
            <a:r>
              <a:rPr lang="en-US" sz="1600" dirty="0" smtClean="0"/>
              <a:t>: Proportion of number of active investors over passive and active investors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57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Identification Strategy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Threats to causal identification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Reverse causality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Shocks </a:t>
            </a:r>
            <a:r>
              <a:rPr lang="en-US" i="1" dirty="0" smtClean="0"/>
              <a:t>plausibly exogenous to institutional ownership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Correlated omitted variable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DD falsification tests on competing explanations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Extensive control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7543885" y="3085952"/>
            <a:ext cx="0" cy="147796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Identification Strategy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1600200"/>
            <a:ext cx="8229599" cy="1485752"/>
            <a:chOff x="457200" y="1600200"/>
            <a:chExt cx="8229599" cy="1485752"/>
          </a:xfrm>
        </p:grpSpPr>
        <p:sp>
          <p:nvSpPr>
            <p:cNvPr id="8" name="Freeform 7"/>
            <p:cNvSpPr/>
            <p:nvPr/>
          </p:nvSpPr>
          <p:spPr>
            <a:xfrm>
              <a:off x="457200" y="1600203"/>
              <a:ext cx="2713962" cy="1417635"/>
            </a:xfrm>
            <a:custGeom>
              <a:avLst/>
              <a:gdLst>
                <a:gd name="connsiteX0" fmla="*/ 0 w 2713962"/>
                <a:gd name="connsiteY0" fmla="*/ 141764 h 1417635"/>
                <a:gd name="connsiteX1" fmla="*/ 141764 w 2713962"/>
                <a:gd name="connsiteY1" fmla="*/ 0 h 1417635"/>
                <a:gd name="connsiteX2" fmla="*/ 2572199 w 2713962"/>
                <a:gd name="connsiteY2" fmla="*/ 0 h 1417635"/>
                <a:gd name="connsiteX3" fmla="*/ 2713963 w 2713962"/>
                <a:gd name="connsiteY3" fmla="*/ 141764 h 1417635"/>
                <a:gd name="connsiteX4" fmla="*/ 2713962 w 2713962"/>
                <a:gd name="connsiteY4" fmla="*/ 1275872 h 1417635"/>
                <a:gd name="connsiteX5" fmla="*/ 2572198 w 2713962"/>
                <a:gd name="connsiteY5" fmla="*/ 1417636 h 1417635"/>
                <a:gd name="connsiteX6" fmla="*/ 141764 w 2713962"/>
                <a:gd name="connsiteY6" fmla="*/ 1417635 h 1417635"/>
                <a:gd name="connsiteX7" fmla="*/ 0 w 2713962"/>
                <a:gd name="connsiteY7" fmla="*/ 1275871 h 1417635"/>
                <a:gd name="connsiteX8" fmla="*/ 0 w 2713962"/>
                <a:gd name="connsiteY8" fmla="*/ 141764 h 141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962" h="1417635">
                  <a:moveTo>
                    <a:pt x="0" y="141764"/>
                  </a:moveTo>
                  <a:cubicBezTo>
                    <a:pt x="0" y="63470"/>
                    <a:pt x="63470" y="0"/>
                    <a:pt x="141764" y="0"/>
                  </a:cubicBezTo>
                  <a:lnTo>
                    <a:pt x="2572199" y="0"/>
                  </a:lnTo>
                  <a:cubicBezTo>
                    <a:pt x="2650493" y="0"/>
                    <a:pt x="2713963" y="63470"/>
                    <a:pt x="2713963" y="141764"/>
                  </a:cubicBezTo>
                  <a:cubicBezTo>
                    <a:pt x="2713963" y="519800"/>
                    <a:pt x="2713962" y="897836"/>
                    <a:pt x="2713962" y="1275872"/>
                  </a:cubicBezTo>
                  <a:cubicBezTo>
                    <a:pt x="2713962" y="1354166"/>
                    <a:pt x="2650492" y="1417636"/>
                    <a:pt x="2572198" y="1417636"/>
                  </a:cubicBezTo>
                  <a:lnTo>
                    <a:pt x="141764" y="1417635"/>
                  </a:lnTo>
                  <a:cubicBezTo>
                    <a:pt x="63470" y="1417635"/>
                    <a:pt x="0" y="1354165"/>
                    <a:pt x="0" y="1275871"/>
                  </a:cubicBezTo>
                  <a:lnTo>
                    <a:pt x="0" y="141764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151" tIns="129151" rIns="129151" bIns="12915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chemeClr val="tx1"/>
                  </a:solidFill>
                </a:rPr>
                <a:t>Financial Statement Comparability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0432">
              <a:off x="3172122" y="1997019"/>
              <a:ext cx="3235768" cy="346060"/>
            </a:xfrm>
            <a:custGeom>
              <a:avLst/>
              <a:gdLst>
                <a:gd name="connsiteX0" fmla="*/ 0 w 3258944"/>
                <a:gd name="connsiteY0" fmla="*/ 131679 h 658394"/>
                <a:gd name="connsiteX1" fmla="*/ 2929747 w 3258944"/>
                <a:gd name="connsiteY1" fmla="*/ 131679 h 658394"/>
                <a:gd name="connsiteX2" fmla="*/ 2929747 w 3258944"/>
                <a:gd name="connsiteY2" fmla="*/ 0 h 658394"/>
                <a:gd name="connsiteX3" fmla="*/ 3258944 w 3258944"/>
                <a:gd name="connsiteY3" fmla="*/ 329197 h 658394"/>
                <a:gd name="connsiteX4" fmla="*/ 2929747 w 3258944"/>
                <a:gd name="connsiteY4" fmla="*/ 658394 h 658394"/>
                <a:gd name="connsiteX5" fmla="*/ 2929747 w 3258944"/>
                <a:gd name="connsiteY5" fmla="*/ 526715 h 658394"/>
                <a:gd name="connsiteX6" fmla="*/ 0 w 3258944"/>
                <a:gd name="connsiteY6" fmla="*/ 526715 h 658394"/>
                <a:gd name="connsiteX7" fmla="*/ 0 w 3258944"/>
                <a:gd name="connsiteY7" fmla="*/ 131679 h 65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8944" h="658394">
                  <a:moveTo>
                    <a:pt x="0" y="131679"/>
                  </a:moveTo>
                  <a:lnTo>
                    <a:pt x="2929747" y="131679"/>
                  </a:lnTo>
                  <a:lnTo>
                    <a:pt x="2929747" y="0"/>
                  </a:lnTo>
                  <a:lnTo>
                    <a:pt x="3258944" y="329197"/>
                  </a:lnTo>
                  <a:lnTo>
                    <a:pt x="2929747" y="658394"/>
                  </a:lnTo>
                  <a:lnTo>
                    <a:pt x="2929747" y="526715"/>
                  </a:lnTo>
                  <a:lnTo>
                    <a:pt x="0" y="526715"/>
                  </a:lnTo>
                  <a:lnTo>
                    <a:pt x="0" y="1316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31678" rIns="197517" bIns="131679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400971" y="1600200"/>
              <a:ext cx="2285828" cy="1485752"/>
            </a:xfrm>
            <a:custGeom>
              <a:avLst/>
              <a:gdLst>
                <a:gd name="connsiteX0" fmla="*/ 0 w 2285828"/>
                <a:gd name="connsiteY0" fmla="*/ 148575 h 1485752"/>
                <a:gd name="connsiteX1" fmla="*/ 148575 w 2285828"/>
                <a:gd name="connsiteY1" fmla="*/ 0 h 1485752"/>
                <a:gd name="connsiteX2" fmla="*/ 2137253 w 2285828"/>
                <a:gd name="connsiteY2" fmla="*/ 0 h 1485752"/>
                <a:gd name="connsiteX3" fmla="*/ 2285828 w 2285828"/>
                <a:gd name="connsiteY3" fmla="*/ 148575 h 1485752"/>
                <a:gd name="connsiteX4" fmla="*/ 2285828 w 2285828"/>
                <a:gd name="connsiteY4" fmla="*/ 1337177 h 1485752"/>
                <a:gd name="connsiteX5" fmla="*/ 2137253 w 2285828"/>
                <a:gd name="connsiteY5" fmla="*/ 1485752 h 1485752"/>
                <a:gd name="connsiteX6" fmla="*/ 148575 w 2285828"/>
                <a:gd name="connsiteY6" fmla="*/ 1485752 h 1485752"/>
                <a:gd name="connsiteX7" fmla="*/ 0 w 2285828"/>
                <a:gd name="connsiteY7" fmla="*/ 1337177 h 1485752"/>
                <a:gd name="connsiteX8" fmla="*/ 0 w 2285828"/>
                <a:gd name="connsiteY8" fmla="*/ 148575 h 148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828" h="1485752">
                  <a:moveTo>
                    <a:pt x="0" y="148575"/>
                  </a:moveTo>
                  <a:cubicBezTo>
                    <a:pt x="0" y="66519"/>
                    <a:pt x="66519" y="0"/>
                    <a:pt x="148575" y="0"/>
                  </a:cubicBezTo>
                  <a:lnTo>
                    <a:pt x="2137253" y="0"/>
                  </a:lnTo>
                  <a:cubicBezTo>
                    <a:pt x="2219309" y="0"/>
                    <a:pt x="2285828" y="66519"/>
                    <a:pt x="2285828" y="148575"/>
                  </a:cubicBezTo>
                  <a:lnTo>
                    <a:pt x="2285828" y="1337177"/>
                  </a:lnTo>
                  <a:cubicBezTo>
                    <a:pt x="2285828" y="1419233"/>
                    <a:pt x="2219309" y="1485752"/>
                    <a:pt x="2137253" y="1485752"/>
                  </a:cubicBezTo>
                  <a:lnTo>
                    <a:pt x="148575" y="1485752"/>
                  </a:lnTo>
                  <a:cubicBezTo>
                    <a:pt x="66519" y="1485752"/>
                    <a:pt x="0" y="1419233"/>
                    <a:pt x="0" y="1337177"/>
                  </a:cubicBezTo>
                  <a:lnTo>
                    <a:pt x="0" y="1485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6" tIns="131146" rIns="131146" bIns="13114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solidFill>
                    <a:schemeClr val="tx1"/>
                  </a:solidFill>
                </a:rPr>
                <a:t>Active-to-passive institutional investment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526756" y="4495799"/>
            <a:ext cx="2713962" cy="762001"/>
          </a:xfrm>
          <a:custGeom>
            <a:avLst/>
            <a:gdLst>
              <a:gd name="connsiteX0" fmla="*/ 0 w 2713962"/>
              <a:gd name="connsiteY0" fmla="*/ 141764 h 1417635"/>
              <a:gd name="connsiteX1" fmla="*/ 141764 w 2713962"/>
              <a:gd name="connsiteY1" fmla="*/ 0 h 1417635"/>
              <a:gd name="connsiteX2" fmla="*/ 2572199 w 2713962"/>
              <a:gd name="connsiteY2" fmla="*/ 0 h 1417635"/>
              <a:gd name="connsiteX3" fmla="*/ 2713963 w 2713962"/>
              <a:gd name="connsiteY3" fmla="*/ 141764 h 1417635"/>
              <a:gd name="connsiteX4" fmla="*/ 2713962 w 2713962"/>
              <a:gd name="connsiteY4" fmla="*/ 1275872 h 1417635"/>
              <a:gd name="connsiteX5" fmla="*/ 2572198 w 2713962"/>
              <a:gd name="connsiteY5" fmla="*/ 1417636 h 1417635"/>
              <a:gd name="connsiteX6" fmla="*/ 141764 w 2713962"/>
              <a:gd name="connsiteY6" fmla="*/ 1417635 h 1417635"/>
              <a:gd name="connsiteX7" fmla="*/ 0 w 2713962"/>
              <a:gd name="connsiteY7" fmla="*/ 1275871 h 1417635"/>
              <a:gd name="connsiteX8" fmla="*/ 0 w 2713962"/>
              <a:gd name="connsiteY8" fmla="*/ 141764 h 14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3962" h="1417635">
                <a:moveTo>
                  <a:pt x="0" y="141764"/>
                </a:moveTo>
                <a:cubicBezTo>
                  <a:pt x="0" y="63470"/>
                  <a:pt x="63470" y="0"/>
                  <a:pt x="141764" y="0"/>
                </a:cubicBezTo>
                <a:lnTo>
                  <a:pt x="2572199" y="0"/>
                </a:lnTo>
                <a:cubicBezTo>
                  <a:pt x="2650493" y="0"/>
                  <a:pt x="2713963" y="63470"/>
                  <a:pt x="2713963" y="141764"/>
                </a:cubicBezTo>
                <a:cubicBezTo>
                  <a:pt x="2713963" y="519800"/>
                  <a:pt x="2713962" y="897836"/>
                  <a:pt x="2713962" y="1275872"/>
                </a:cubicBezTo>
                <a:cubicBezTo>
                  <a:pt x="2713962" y="1354166"/>
                  <a:pt x="2650492" y="1417636"/>
                  <a:pt x="2572198" y="1417636"/>
                </a:cubicBezTo>
                <a:lnTo>
                  <a:pt x="141764" y="1417635"/>
                </a:lnTo>
                <a:cubicBezTo>
                  <a:pt x="63470" y="1417635"/>
                  <a:pt x="0" y="1354165"/>
                  <a:pt x="0" y="1275871"/>
                </a:cubicBezTo>
                <a:lnTo>
                  <a:pt x="0" y="141764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151" tIns="129151" rIns="129151" bIns="1291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dirty="0" smtClean="0">
                <a:solidFill>
                  <a:schemeClr val="tx1"/>
                </a:solidFill>
              </a:rPr>
              <a:t>COMPARABILITY</a:t>
            </a:r>
            <a:endParaRPr lang="en-US" sz="2300" i="1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994608" y="4495798"/>
            <a:ext cx="2713962" cy="762001"/>
          </a:xfrm>
          <a:custGeom>
            <a:avLst/>
            <a:gdLst>
              <a:gd name="connsiteX0" fmla="*/ 0 w 2713962"/>
              <a:gd name="connsiteY0" fmla="*/ 141764 h 1417635"/>
              <a:gd name="connsiteX1" fmla="*/ 141764 w 2713962"/>
              <a:gd name="connsiteY1" fmla="*/ 0 h 1417635"/>
              <a:gd name="connsiteX2" fmla="*/ 2572199 w 2713962"/>
              <a:gd name="connsiteY2" fmla="*/ 0 h 1417635"/>
              <a:gd name="connsiteX3" fmla="*/ 2713963 w 2713962"/>
              <a:gd name="connsiteY3" fmla="*/ 141764 h 1417635"/>
              <a:gd name="connsiteX4" fmla="*/ 2713962 w 2713962"/>
              <a:gd name="connsiteY4" fmla="*/ 1275872 h 1417635"/>
              <a:gd name="connsiteX5" fmla="*/ 2572198 w 2713962"/>
              <a:gd name="connsiteY5" fmla="*/ 1417636 h 1417635"/>
              <a:gd name="connsiteX6" fmla="*/ 141764 w 2713962"/>
              <a:gd name="connsiteY6" fmla="*/ 1417635 h 1417635"/>
              <a:gd name="connsiteX7" fmla="*/ 0 w 2713962"/>
              <a:gd name="connsiteY7" fmla="*/ 1275871 h 1417635"/>
              <a:gd name="connsiteX8" fmla="*/ 0 w 2713962"/>
              <a:gd name="connsiteY8" fmla="*/ 141764 h 141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3962" h="1417635">
                <a:moveTo>
                  <a:pt x="0" y="141764"/>
                </a:moveTo>
                <a:cubicBezTo>
                  <a:pt x="0" y="63470"/>
                  <a:pt x="63470" y="0"/>
                  <a:pt x="141764" y="0"/>
                </a:cubicBezTo>
                <a:lnTo>
                  <a:pt x="2572199" y="0"/>
                </a:lnTo>
                <a:cubicBezTo>
                  <a:pt x="2650493" y="0"/>
                  <a:pt x="2713963" y="63470"/>
                  <a:pt x="2713963" y="141764"/>
                </a:cubicBezTo>
                <a:cubicBezTo>
                  <a:pt x="2713963" y="519800"/>
                  <a:pt x="2713962" y="897836"/>
                  <a:pt x="2713962" y="1275872"/>
                </a:cubicBezTo>
                <a:cubicBezTo>
                  <a:pt x="2713962" y="1354166"/>
                  <a:pt x="2650492" y="1417636"/>
                  <a:pt x="2572198" y="1417636"/>
                </a:cubicBezTo>
                <a:lnTo>
                  <a:pt x="141764" y="1417635"/>
                </a:lnTo>
                <a:cubicBezTo>
                  <a:pt x="63470" y="1417635"/>
                  <a:pt x="0" y="1354165"/>
                  <a:pt x="0" y="1275871"/>
                </a:cubicBezTo>
                <a:lnTo>
                  <a:pt x="0" y="141764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151" tIns="129151" rIns="129151" bIns="1291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dirty="0" smtClean="0">
                <a:solidFill>
                  <a:schemeClr val="tx1"/>
                </a:solidFill>
              </a:rPr>
              <a:t>PCT-ACTIVE</a:t>
            </a:r>
            <a:endParaRPr lang="en-US" sz="2300" i="1" kern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14181" y="3017838"/>
            <a:ext cx="0" cy="147796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5187" y="3962400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Plausibly </a:t>
            </a:r>
            <a:r>
              <a:rPr lang="en-US" sz="1400" b="1" i="1" dirty="0" err="1" smtClean="0">
                <a:solidFill>
                  <a:srgbClr val="FF0000"/>
                </a:solidFill>
              </a:rPr>
              <a:t>exog</a:t>
            </a:r>
            <a:r>
              <a:rPr lang="en-US" sz="1400" b="1" i="1" dirty="0" smtClean="0">
                <a:solidFill>
                  <a:srgbClr val="FF0000"/>
                </a:solidFill>
              </a:rPr>
              <a:t>. shocks: SOP 97-2 and ASU 2009-13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1712287" y="3962400"/>
            <a:ext cx="3429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9801</TotalTime>
  <Words>998</Words>
  <Application>Microsoft Office PowerPoint</Application>
  <PresentationFormat>On-screen Show (4:3)</PresentationFormat>
  <Paragraphs>122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Who Demands Comparability? Active vs. Passive Institutional Investors</vt:lpstr>
      <vt:lpstr>Research Question and Findings</vt:lpstr>
      <vt:lpstr>What is “Comparability”?</vt:lpstr>
      <vt:lpstr>Measuring Accounting Comparability</vt:lpstr>
      <vt:lpstr>Measuring Accounting Comparability</vt:lpstr>
      <vt:lpstr>What correlates with comparability?</vt:lpstr>
      <vt:lpstr>Active vs Passive Institutional Investor Ownership</vt:lpstr>
      <vt:lpstr>Identification Strategy</vt:lpstr>
      <vt:lpstr>Identification Strategy</vt:lpstr>
      <vt:lpstr>Managerial Discretion, Comparability, and Ownership</vt:lpstr>
      <vt:lpstr>How does managerial discretion impact financial statements?</vt:lpstr>
      <vt:lpstr>Two Quasi-Natural Experiments</vt:lpstr>
      <vt:lpstr>Apple, Inc. Revenue Recognition Disclosure: 2009 vs 2011</vt:lpstr>
      <vt:lpstr>Do Treatment Events Affect Comparability?</vt:lpstr>
      <vt:lpstr>DD Estimation Results</vt:lpstr>
      <vt:lpstr>Contribution</vt:lpstr>
      <vt:lpstr>Future Work</vt:lpstr>
    </vt:vector>
  </TitlesOfParts>
  <Company>Ross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Comparability and Active vs. Passive Institutional Ownership</dc:title>
  <dc:creator>Ross School of Business</dc:creator>
  <cp:lastModifiedBy>Ross School of Business</cp:lastModifiedBy>
  <cp:revision>165</cp:revision>
  <dcterms:created xsi:type="dcterms:W3CDTF">2016-09-08T17:34:37Z</dcterms:created>
  <dcterms:modified xsi:type="dcterms:W3CDTF">2017-01-13T18:00:09Z</dcterms:modified>
</cp:coreProperties>
</file>